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7" r:id="rId2"/>
    <p:sldId id="306" r:id="rId3"/>
    <p:sldId id="276" r:id="rId4"/>
    <p:sldId id="311" r:id="rId5"/>
    <p:sldId id="313" r:id="rId6"/>
    <p:sldId id="312" r:id="rId7"/>
    <p:sldId id="270" r:id="rId8"/>
    <p:sldId id="322" r:id="rId9"/>
    <p:sldId id="323" r:id="rId10"/>
    <p:sldId id="317" r:id="rId11"/>
    <p:sldId id="326" r:id="rId12"/>
    <p:sldId id="284" r:id="rId13"/>
    <p:sldId id="295" r:id="rId14"/>
    <p:sldId id="294" r:id="rId15"/>
    <p:sldId id="282" r:id="rId16"/>
    <p:sldId id="300" r:id="rId17"/>
    <p:sldId id="298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8" autoAdjust="0"/>
    <p:restoredTop sz="94660"/>
  </p:normalViewPr>
  <p:slideViewPr>
    <p:cSldViewPr>
      <p:cViewPr varScale="1">
        <p:scale>
          <a:sx n="83" d="100"/>
          <a:sy n="83" d="100"/>
        </p:scale>
        <p:origin x="-145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52C4-883D-4465-A5DC-030D23A6B503}" type="datetimeFigureOut">
              <a:rPr lang="en-IN" smtClean="0"/>
              <a:pPr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2C0A-7963-4680-A597-1FC5CBDDA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83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52C4-883D-4465-A5DC-030D23A6B503}" type="datetimeFigureOut">
              <a:rPr lang="en-IN" smtClean="0"/>
              <a:pPr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2C0A-7963-4680-A597-1FC5CBDDA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18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52C4-883D-4465-A5DC-030D23A6B503}" type="datetimeFigureOut">
              <a:rPr lang="en-IN" smtClean="0"/>
              <a:pPr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2C0A-7963-4680-A597-1FC5CBDDA1B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402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52C4-883D-4465-A5DC-030D23A6B503}" type="datetimeFigureOut">
              <a:rPr lang="en-IN" smtClean="0"/>
              <a:pPr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2C0A-7963-4680-A597-1FC5CBDDA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766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52C4-883D-4465-A5DC-030D23A6B503}" type="datetimeFigureOut">
              <a:rPr lang="en-IN" smtClean="0"/>
              <a:pPr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2C0A-7963-4680-A597-1FC5CBDDA1B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23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52C4-883D-4465-A5DC-030D23A6B503}" type="datetimeFigureOut">
              <a:rPr lang="en-IN" smtClean="0"/>
              <a:pPr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2C0A-7963-4680-A597-1FC5CBDDA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192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52C4-883D-4465-A5DC-030D23A6B503}" type="datetimeFigureOut">
              <a:rPr lang="en-IN" smtClean="0"/>
              <a:pPr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2C0A-7963-4680-A597-1FC5CBDDA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030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52C4-883D-4465-A5DC-030D23A6B503}" type="datetimeFigureOut">
              <a:rPr lang="en-IN" smtClean="0"/>
              <a:pPr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2C0A-7963-4680-A597-1FC5CBDDA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18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52C4-883D-4465-A5DC-030D23A6B503}" type="datetimeFigureOut">
              <a:rPr lang="en-IN" smtClean="0"/>
              <a:pPr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2C0A-7963-4680-A597-1FC5CBDDA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9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52C4-883D-4465-A5DC-030D23A6B503}" type="datetimeFigureOut">
              <a:rPr lang="en-IN" smtClean="0"/>
              <a:pPr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2C0A-7963-4680-A597-1FC5CBDDA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8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52C4-883D-4465-A5DC-030D23A6B503}" type="datetimeFigureOut">
              <a:rPr lang="en-IN" smtClean="0"/>
              <a:pPr/>
              <a:t>05-01-2021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2C0A-7963-4680-A597-1FC5CBDDA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58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52C4-883D-4465-A5DC-030D23A6B503}" type="datetimeFigureOut">
              <a:rPr lang="en-IN" smtClean="0"/>
              <a:pPr/>
              <a:t>05-01-2021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2C0A-7963-4680-A597-1FC5CBDDA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40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52C4-883D-4465-A5DC-030D23A6B503}" type="datetimeFigureOut">
              <a:rPr lang="en-IN" smtClean="0"/>
              <a:pPr/>
              <a:t>05-01-2021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2C0A-7963-4680-A597-1FC5CBDDA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68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52C4-883D-4465-A5DC-030D23A6B503}" type="datetimeFigureOut">
              <a:rPr lang="en-IN" smtClean="0"/>
              <a:pPr/>
              <a:t>05-01-2021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2C0A-7963-4680-A597-1FC5CBDDA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52C4-883D-4465-A5DC-030D23A6B503}" type="datetimeFigureOut">
              <a:rPr lang="en-IN" smtClean="0"/>
              <a:pPr/>
              <a:t>05-01-2021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2C0A-7963-4680-A597-1FC5CBDDA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48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52C4-883D-4465-A5DC-030D23A6B503}" type="datetimeFigureOut">
              <a:rPr lang="en-IN" smtClean="0"/>
              <a:pPr/>
              <a:t>05-01-2021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2C0A-7963-4680-A597-1FC5CBDDA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0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52C4-883D-4465-A5DC-030D23A6B503}" type="datetimeFigureOut">
              <a:rPr lang="en-IN" smtClean="0"/>
              <a:pPr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C32C0A-7963-4680-A597-1FC5CBDDA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26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496944" cy="971956"/>
          </a:xfrm>
        </p:spPr>
        <p:txBody>
          <a:bodyPr>
            <a:noAutofit/>
          </a:bodyPr>
          <a:lstStyle/>
          <a:p>
            <a:r>
              <a:rPr lang="en-US" sz="4600" b="1" dirty="0">
                <a:solidFill>
                  <a:srgbClr val="FF0000"/>
                </a:solidFill>
                <a:latin typeface="Britannic Bold" pitchFamily="34" charset="0"/>
              </a:rPr>
              <a:t>RNS INSTITUTE OF TECHNOLOGY</a:t>
            </a:r>
            <a:endParaRPr lang="en-IN" sz="4600" dirty="0"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2001" y="2895748"/>
            <a:ext cx="4460017" cy="574066"/>
          </a:xfrm>
        </p:spPr>
        <p:txBody>
          <a:bodyPr>
            <a:noAutofit/>
          </a:bodyPr>
          <a:lstStyle/>
          <a:p>
            <a:pPr algn="ctr"/>
            <a:r>
              <a:rPr lang="en-US" sz="2600" dirty="0" smtClean="0">
                <a:solidFill>
                  <a:srgbClr val="FF0000"/>
                </a:solidFill>
                <a:latin typeface="Britannic Bold" pitchFamily="34" charset="0"/>
              </a:rPr>
              <a:t>WEB STORE SYSTEM </a:t>
            </a:r>
            <a:endParaRPr lang="en-US" sz="2600" dirty="0">
              <a:solidFill>
                <a:srgbClr val="FF0000"/>
              </a:solidFill>
              <a:latin typeface="Britannic Bold" pitchFamily="34" charset="0"/>
            </a:endParaRPr>
          </a:p>
          <a:p>
            <a:r>
              <a:rPr lang="en-US" sz="2600" dirty="0">
                <a:solidFill>
                  <a:schemeClr val="tx1"/>
                </a:solidFill>
                <a:latin typeface="Franklin Gothic Medium Cond" pitchFamily="34" charset="0"/>
              </a:rPr>
              <a:t>WEB TECHNOLOGY MINI PROJECT</a:t>
            </a:r>
            <a:endParaRPr lang="en-IN" sz="2600" dirty="0">
              <a:solidFill>
                <a:schemeClr val="tx1"/>
              </a:solidFill>
              <a:latin typeface="Franklin Gothic Medium Con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58156" y="4365010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 smtClean="0">
                <a:latin typeface="Britannic Bold" pitchFamily="34" charset="0"/>
              </a:rPr>
              <a:t>Parameshwar</a:t>
            </a:r>
            <a:r>
              <a:rPr lang="en-US" sz="2400" dirty="0" smtClean="0">
                <a:latin typeface="Britannic Bold" pitchFamily="34" charset="0"/>
              </a:rPr>
              <a:t> </a:t>
            </a:r>
            <a:r>
              <a:rPr lang="en-US" sz="2400" dirty="0" err="1" smtClean="0">
                <a:latin typeface="Britannic Bold" pitchFamily="34" charset="0"/>
              </a:rPr>
              <a:t>Bhat</a:t>
            </a:r>
            <a:endParaRPr lang="en-US" sz="2400" dirty="0">
              <a:latin typeface="Britannic Bold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Franklin Gothic Medium Cond" pitchFamily="34" charset="0"/>
              </a:rPr>
              <a:t>  </a:t>
            </a:r>
            <a:r>
              <a:rPr lang="en-US" sz="2400" b="1" dirty="0" smtClean="0">
                <a:latin typeface="Franklin Gothic Medium Cond" pitchFamily="34" charset="0"/>
              </a:rPr>
              <a:t>1RN17IS065</a:t>
            </a:r>
            <a:endParaRPr lang="en-US" sz="2000" b="1" dirty="0">
              <a:latin typeface="Franklin Gothic Medium Cond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 err="1" smtClean="0">
                <a:latin typeface="Britannic Bold" pitchFamily="34" charset="0"/>
              </a:rPr>
              <a:t>Nagesh</a:t>
            </a:r>
            <a:r>
              <a:rPr lang="en-US" sz="2400" dirty="0" smtClean="0">
                <a:latin typeface="Britannic Bold" pitchFamily="34" charset="0"/>
              </a:rPr>
              <a:t> Raj T N</a:t>
            </a:r>
            <a:endParaRPr lang="en-US" sz="2400" dirty="0">
              <a:latin typeface="Britannic Bold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Franklin Gothic Medium Cond" pitchFamily="34" charset="0"/>
              </a:rPr>
              <a:t> </a:t>
            </a:r>
            <a:r>
              <a:rPr lang="en-US" sz="2000" b="1" dirty="0">
                <a:latin typeface="Franklin Gothic Medium Cond" pitchFamily="34" charset="0"/>
              </a:rPr>
              <a:t> </a:t>
            </a:r>
            <a:r>
              <a:rPr lang="en-US" sz="2400" b="1" dirty="0" smtClean="0">
                <a:latin typeface="Franklin Gothic Medium Cond" pitchFamily="34" charset="0"/>
              </a:rPr>
              <a:t>1RN17IS060 </a:t>
            </a:r>
            <a:endParaRPr lang="en-IN" sz="2000" b="1" dirty="0">
              <a:latin typeface="Franklin Gothic Medium Con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1336" y="1988619"/>
            <a:ext cx="7381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Britannic Bold" pitchFamily="34" charset="0"/>
              </a:rPr>
              <a:t>          </a:t>
            </a:r>
            <a:r>
              <a:rPr lang="en-US" sz="2400" dirty="0">
                <a:latin typeface="Britannic Bold" pitchFamily="34" charset="0"/>
              </a:rPr>
              <a:t>DEPARTMENT OF INFORMATION SCIENCE </a:t>
            </a:r>
          </a:p>
          <a:p>
            <a:r>
              <a:rPr lang="en-US" sz="2400" dirty="0">
                <a:latin typeface="Britannic Bold" pitchFamily="34" charset="0"/>
              </a:rPr>
              <a:t>                     AND  ENGINEERING</a:t>
            </a:r>
            <a:endParaRPr lang="en-IN" sz="2400" dirty="0">
              <a:latin typeface="Britannic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239" y="4725144"/>
            <a:ext cx="44600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Britannic Bold" pitchFamily="34" charset="0"/>
              </a:rPr>
              <a:t>PROJECT GUIDE: 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Britannic Bold" pitchFamily="34" charset="0"/>
              </a:rPr>
              <a:t>Dr. </a:t>
            </a:r>
            <a:r>
              <a:rPr lang="en-US" sz="2200" dirty="0" err="1" smtClean="0">
                <a:latin typeface="Britannic Bold" pitchFamily="34" charset="0"/>
              </a:rPr>
              <a:t>Ramya</a:t>
            </a:r>
            <a:r>
              <a:rPr lang="en-US" sz="2200" dirty="0" smtClean="0">
                <a:latin typeface="Britannic Bold" pitchFamily="34" charset="0"/>
              </a:rPr>
              <a:t> R S</a:t>
            </a:r>
            <a:endParaRPr lang="en-US" sz="2200" dirty="0">
              <a:latin typeface="Britannic Bold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Britannic Bold" pitchFamily="34" charset="0"/>
              </a:rPr>
              <a:t> </a:t>
            </a:r>
            <a:r>
              <a:rPr lang="en-US" sz="2200" dirty="0">
                <a:latin typeface="Britannic Bold" pitchFamily="34" charset="0"/>
              </a:rPr>
              <a:t>P</a:t>
            </a:r>
            <a:r>
              <a:rPr lang="en-US" sz="2200" dirty="0" smtClean="0">
                <a:latin typeface="Britannic Bold" pitchFamily="34" charset="0"/>
              </a:rPr>
              <a:t>rofessor</a:t>
            </a:r>
            <a:endParaRPr lang="en-US" sz="2200" dirty="0">
              <a:latin typeface="Britannic Bold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Britannic Bold" pitchFamily="34" charset="0"/>
              </a:rPr>
              <a:t>ISE </a:t>
            </a:r>
            <a:r>
              <a:rPr lang="en-US" sz="2200" dirty="0" err="1">
                <a:latin typeface="Britannic Bold" pitchFamily="34" charset="0"/>
              </a:rPr>
              <a:t>dept</a:t>
            </a:r>
            <a:r>
              <a:rPr lang="en-US" sz="2200" dirty="0">
                <a:latin typeface="Britannic Bold" pitchFamily="34" charset="0"/>
              </a:rPr>
              <a:t>, RNSIT</a:t>
            </a:r>
            <a:endParaRPr lang="en-IN" sz="2200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11" y="1008978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accent2">
                    <a:lumMod val="50000"/>
                  </a:schemeClr>
                </a:solidFill>
              </a:rPr>
              <a:t>                           </a:t>
            </a:r>
            <a:r>
              <a:rPr lang="fi-FI" sz="1400" dirty="0">
                <a:solidFill>
                  <a:schemeClr val="accent2">
                    <a:lumMod val="50000"/>
                  </a:schemeClr>
                </a:solidFill>
              </a:rPr>
              <a:t>Channasandra, Dr. Vishnuvardhan Road,Bengaluru – 560 098</a:t>
            </a:r>
            <a:r>
              <a:rPr lang="en-IN" sz="1400" dirty="0">
                <a:solidFill>
                  <a:schemeClr val="accent2">
                    <a:lumMod val="50000"/>
                  </a:schemeClr>
                </a:solidFill>
              </a:rPr>
              <a:t>    </a:t>
            </a:r>
          </a:p>
          <a:p>
            <a:r>
              <a:rPr lang="en-IN" sz="1400" dirty="0">
                <a:solidFill>
                  <a:schemeClr val="accent2">
                    <a:lumMod val="50000"/>
                  </a:schemeClr>
                </a:solidFill>
              </a:rPr>
              <a:t>                                                                         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2020 – 2021 </a:t>
            </a:r>
            <a:endParaRPr lang="en-IN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21F3280-8B6E-403D-AE0D-0B709B1A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9" y="2132856"/>
            <a:ext cx="1538706" cy="1581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5B7A41-094E-4782-B650-BF77C154B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320" y="2132855"/>
            <a:ext cx="1493200" cy="1581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Britannic Bold" pitchFamily="34" charset="0"/>
              </a:rP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82" y="1412776"/>
            <a:ext cx="7058745" cy="5184576"/>
          </a:xfrm>
        </p:spPr>
        <p:txBody>
          <a:bodyPr>
            <a:normAutofit/>
          </a:bodyPr>
          <a:lstStyle/>
          <a:p>
            <a:pPr algn="just"/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z="27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27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700" spc="-4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700" spc="-4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700" spc="-4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7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defining</a:t>
            </a:r>
            <a:r>
              <a:rPr lang="en-US" sz="2700" spc="-4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7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architecture,</a:t>
            </a:r>
            <a:r>
              <a:rPr lang="en-US" sz="27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modules,</a:t>
            </a:r>
            <a:r>
              <a:rPr lang="en-US" sz="27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interfaces,</a:t>
            </a:r>
            <a:r>
              <a:rPr lang="en-US" sz="27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7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700" spc="-4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</a:t>
            </a:r>
            <a:r>
              <a:rPr lang="en-US" sz="2700" spc="-5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700" spc="-4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7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satisfy</a:t>
            </a:r>
            <a:r>
              <a:rPr lang="en-US" sz="2700" spc="-5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specified</a:t>
            </a:r>
            <a:r>
              <a:rPr lang="en-US" sz="27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</a:p>
          <a:p>
            <a:pPr algn="just"/>
            <a:r>
              <a:rPr lang="en-US" sz="27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spc="-2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web-store application has a scope of 3 different levels:</a:t>
            </a:r>
          </a:p>
          <a:p>
            <a:pPr marL="0" indent="0" algn="just">
              <a:buNone/>
            </a:pPr>
            <a:r>
              <a:rPr lang="en-US" sz="2700" spc="-20" dirty="0">
                <a:solidFill>
                  <a:srgbClr val="20202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spc="-2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The User login</a:t>
            </a:r>
          </a:p>
          <a:p>
            <a:pPr marL="0" indent="0" algn="just">
              <a:buNone/>
            </a:pPr>
            <a:r>
              <a:rPr lang="en-US" sz="27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spc="-2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The Home Page</a:t>
            </a:r>
          </a:p>
          <a:p>
            <a:pPr marL="0" indent="0" algn="just">
              <a:buNone/>
            </a:pPr>
            <a:r>
              <a:rPr lang="en-US" sz="2700" spc="-2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spc="-2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The Checkout Page</a:t>
            </a:r>
            <a:endParaRPr lang="en-US" sz="27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5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0" y="44615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0000"/>
                </a:solidFill>
                <a:latin typeface="Britannic Bold" pitchFamily="34" charset="0"/>
              </a:rPr>
              <a:t>ARCHITECTURE DIAGRAM</a:t>
            </a:r>
          </a:p>
        </p:txBody>
      </p:sp>
      <p:pic>
        <p:nvPicPr>
          <p:cNvPr id="1026" name="Picture 2" descr="C:\Users\rajvi\Desktop\NAGESH\Online Mart\use-case-example-online-shop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6408712" cy="410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47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72008"/>
            <a:ext cx="6696744" cy="6206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ritannic Bold" pitchFamily="34" charset="0"/>
              </a:rPr>
              <a:t>SNAP SHOTS</a:t>
            </a:r>
            <a:endParaRPr lang="en-IN" dirty="0">
              <a:solidFill>
                <a:srgbClr val="FF0000"/>
              </a:solidFill>
              <a:latin typeface="Britannic Bold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0745EF4-4C8E-4995-A01D-AD3C129CF98A}"/>
              </a:ext>
            </a:extLst>
          </p:cNvPr>
          <p:cNvSpPr txBox="1"/>
          <p:nvPr/>
        </p:nvSpPr>
        <p:spPr>
          <a:xfrm>
            <a:off x="2843808" y="924424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LOGIN/REGISTER PAGE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rajvi\Desktop\NAGESH\Online Mart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52" y="1628800"/>
            <a:ext cx="6336704" cy="418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EC0C5B5-E767-4360-BBF1-6CE8E1DBC12D}"/>
              </a:ext>
            </a:extLst>
          </p:cNvPr>
          <p:cNvSpPr txBox="1"/>
          <p:nvPr/>
        </p:nvSpPr>
        <p:spPr>
          <a:xfrm flipH="1">
            <a:off x="3563887" y="6206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Home </a:t>
            </a:r>
            <a:r>
              <a:rPr lang="en-IN" dirty="0"/>
              <a:t>Page</a:t>
            </a:r>
          </a:p>
        </p:txBody>
      </p:sp>
      <p:pic>
        <p:nvPicPr>
          <p:cNvPr id="3074" name="Picture 2" descr="C:\Users\rajvi\Desktop\NAGESH\Online Mart\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40184"/>
            <a:ext cx="7211675" cy="407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44085B-5888-40D0-B872-D3AF3D274C39}"/>
              </a:ext>
            </a:extLst>
          </p:cNvPr>
          <p:cNvSpPr txBox="1"/>
          <p:nvPr/>
        </p:nvSpPr>
        <p:spPr>
          <a:xfrm flipH="1">
            <a:off x="3690752" y="579796"/>
            <a:ext cx="22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Cart Page</a:t>
            </a:r>
            <a:endParaRPr lang="en-IN" dirty="0"/>
          </a:p>
        </p:txBody>
      </p:sp>
      <p:pic>
        <p:nvPicPr>
          <p:cNvPr id="4098" name="Picture 2" descr="C:\Users\rajvi\Desktop\NAGESH\Online Mart\C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6298307" cy="435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7565B9-0AF0-4DC0-9207-971A9FA90C8D}"/>
              </a:ext>
            </a:extLst>
          </p:cNvPr>
          <p:cNvSpPr txBox="1"/>
          <p:nvPr/>
        </p:nvSpPr>
        <p:spPr>
          <a:xfrm>
            <a:off x="3347864" y="83671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Checkout Page</a:t>
            </a:r>
            <a:endParaRPr lang="en-IN" dirty="0"/>
          </a:p>
        </p:txBody>
      </p:sp>
      <p:pic>
        <p:nvPicPr>
          <p:cNvPr id="5122" name="Picture 2" descr="C:\Users\rajvi\Desktop\NAGESH\Online Mart\Check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336704" cy="427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ritannic Bold" pitchFamily="34" charset="0"/>
              </a:rPr>
              <a:t>CONCLUSIONS AND FUTURE ENHANCEMENTS</a:t>
            </a:r>
            <a:endParaRPr lang="en-IN" sz="3200" dirty="0">
              <a:solidFill>
                <a:srgbClr val="FF0000"/>
              </a:solidFill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6692"/>
            <a:ext cx="8229600" cy="554461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latin typeface="Franklin Gothic Book" panose="020B0503020102020204" pitchFamily="34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IN" sz="15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Application can be used successfully by a company to make online presence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5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helps in additional sales due to larger customer base and reach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5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goes hand in hand with regular business as no modification to existing business prospect is required</a:t>
            </a:r>
          </a:p>
          <a:p>
            <a:pPr>
              <a:lnSpc>
                <a:spcPct val="150000"/>
              </a:lnSpc>
            </a:pPr>
            <a:r>
              <a:rPr lang="en-IN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has been deployed using the </a:t>
            </a:r>
            <a:r>
              <a:rPr lang="en-IN" sz="15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FireBase</a:t>
            </a:r>
            <a:r>
              <a:rPr lang="en-IN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tools.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500" dirty="0">
              <a:latin typeface="Franklin Gothic Book" panose="020B0503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latin typeface="Franklin Gothic Book" panose="020B0503020102020204" pitchFamily="34" charset="0"/>
              </a:rPr>
              <a:t>Limitation and Future work</a:t>
            </a:r>
          </a:p>
          <a:p>
            <a:pPr>
              <a:lnSpc>
                <a:spcPct val="150000"/>
              </a:lnSpc>
            </a:pPr>
            <a:r>
              <a:rPr lang="en-IN" sz="15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application has been provided with support for accepting online payments and can be implemented as and when required.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5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application can be linked with a stand-alone </a:t>
            </a:r>
            <a:r>
              <a:rPr lang="en-IN" sz="15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IN" sz="15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like </a:t>
            </a:r>
            <a:r>
              <a:rPr lang="en-IN" sz="15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FireStore</a:t>
            </a:r>
            <a:r>
              <a:rPr lang="en-IN" sz="15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fit applications where the number of items are large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5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User Interface can be improved further to tailor the needs of the organisation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500" dirty="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ritannic Bold" pitchFamily="34" charset="0"/>
              </a:rPr>
              <a:t>REFERENCES</a:t>
            </a:r>
            <a:endParaRPr lang="en-IN" dirty="0">
              <a:solidFill>
                <a:srgbClr val="FF0000"/>
              </a:solidFill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www.w3schools.com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GeeksForGeeks.com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to web development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Connolly,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Pearson education, India.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 StackOverflow.com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React: Functional Web Development with React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3528" y="836712"/>
            <a:ext cx="7772400" cy="288032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Britannic Bold" pitchFamily="34" charset="0"/>
              </a:rPr>
              <a:t>THANK YOU !</a:t>
            </a:r>
            <a:endParaRPr lang="en-IN" sz="8800" dirty="0">
              <a:solidFill>
                <a:srgbClr val="FF0000"/>
              </a:solidFill>
              <a:latin typeface="Britannic Bold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ritannic Bold" pitchFamily="34" charset="0"/>
              </a:rPr>
              <a:t>AGENDA</a:t>
            </a:r>
            <a:endParaRPr lang="en-IN" dirty="0">
              <a:solidFill>
                <a:srgbClr val="FF0000"/>
              </a:solidFill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 SHOTS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ENHANCEMENTS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2474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ritannic Bold" pitchFamily="34" charset="0"/>
              </a:rPr>
              <a:t>INTRODUCTION</a:t>
            </a:r>
            <a:endParaRPr lang="en-IN" dirty="0">
              <a:solidFill>
                <a:srgbClr val="FF0000"/>
              </a:solidFill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496944" cy="511256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entitled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Web Store System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developed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 the purpose of E-commerce by small businesses.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Online appearance has become the need of the hour for all companies and having a user-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friendy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interactive website is utmost important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Web Store system is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web-based application. It provides a user- friendly, interactive interface based on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ReactJS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CSS, 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HTML5 elements. </a:t>
            </a:r>
          </a:p>
          <a:p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application makes use of </a:t>
            </a:r>
            <a:r>
              <a:rPr lang="en-IN" sz="20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FireBase</a:t>
            </a:r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hosting and Authentication purposes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main reason for choosing the </a:t>
            </a:r>
            <a:r>
              <a:rPr lang="en-I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ReactJS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framework for this application is to render a very interactive  and fast website. </a:t>
            </a:r>
          </a:p>
          <a:p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Excellent cloud facilities such as </a:t>
            </a:r>
            <a:r>
              <a:rPr lang="en-IN" sz="20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FireBase</a:t>
            </a:r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available which can be easily integrated with out </a:t>
            </a:r>
            <a:r>
              <a:rPr lang="en-IN" sz="20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reactJS</a:t>
            </a:r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application.</a:t>
            </a: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Franklin Gothic Medium Cond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9412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Britannic Bold" pitchFamily="34" charset="0"/>
              </a:rPr>
              <a:t>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pPr marL="285750" indent="-285750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biggest advantage of </a:t>
            </a: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that the front-end and the back-end is coded using the same languages and thus makes it simpler and more efficient.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70000"/>
              </a:lnSpc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Frontend has always been an important factor in making people get interested in the content that is to be displayed in the website. This provides a graphical interface to the user.</a:t>
            </a:r>
          </a:p>
          <a:p>
            <a:pPr marL="285750" indent="-285750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layout of our project is achieved using HTML.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styling for the HTML elements is done using CSS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70000"/>
              </a:lnSpc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stands for Hypertext markup language provides a standard markup language for documents that have to be displayed on the browser. HTML can be assisted by CSS, JS for helping in design formats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70000"/>
              </a:lnSpc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Materials-UI is helpful in using the right icons to make the website more appealing and to make the website more user friendly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70000"/>
              </a:lnSpc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Sheets), this helps for designing the basic HTML pages, this can be in the form of background styling, content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styling.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makes it fairly simple to target inner elements.</a:t>
            </a:r>
          </a:p>
          <a:p>
            <a:pPr marL="285750" indent="-285750">
              <a:lnSpc>
                <a:spcPct val="17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Britannic Bold" pitchFamily="34" charset="0"/>
              </a:rPr>
              <a:t>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392488"/>
          </a:xfrm>
        </p:spPr>
        <p:txBody>
          <a:bodyPr>
            <a:noAutofit/>
          </a:bodyPr>
          <a:lstStyle/>
          <a:p>
            <a:pPr marL="285750" indent="-285750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Backend for this application is mainly composed of JavaScript for computation and other functions. </a:t>
            </a:r>
            <a:r>
              <a:rPr lang="en-IN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Libraries available for </a:t>
            </a:r>
            <a:r>
              <a:rPr lang="en-IN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en-IN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make it very easy to pull items such as icons directly from the web.</a:t>
            </a:r>
            <a:endParaRPr lang="en-IN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IN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also make use of </a:t>
            </a:r>
            <a:r>
              <a:rPr lang="en-IN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n-IN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 tool for authentication while logging in and all the details such as ‘Valid email’, ’User does not exist’ are handled by Firebase.</a:t>
            </a:r>
            <a:endParaRPr lang="en-IN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also provides the option of hosting our current build for small scale use free of cost.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76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Britannic Bold" pitchFamily="34" charset="0"/>
              </a:rPr>
              <a:t>SYSTEM REQUIREMENTS</a:t>
            </a:r>
            <a:endParaRPr lang="en-IN" sz="4400" dirty="0">
              <a:solidFill>
                <a:srgbClr val="FF0000"/>
              </a:solidFill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7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I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</a:t>
            </a:r>
            <a:r>
              <a:rPr lang="en-IN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configuration that a system must have in order for a hardware or software application to run smoothly and efficiently</a:t>
            </a: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6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None/>
            </a:pP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REQUIREMENTS-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None/>
            </a:pP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tools: HTML, 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None/>
            </a:pP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 tools: </a:t>
            </a:r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endParaRPr lang="en-US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None/>
            </a:pP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 : 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</a:t>
            </a:r>
            <a:endParaRPr lang="en-US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None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REQUIREMENTS- 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PROCESSESOR: i3/i5/</a:t>
            </a:r>
            <a:r>
              <a:rPr lang="en-US" sz="3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endParaRPr lang="en-US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None/>
            </a:pP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 3GB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500MB Memory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32-bit CPU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ritannic Bold" pitchFamily="34" charset="0"/>
              </a:rPr>
              <a:t>FUNCTIONALITIES</a:t>
            </a:r>
            <a:endParaRPr lang="en-IN" dirty="0">
              <a:solidFill>
                <a:srgbClr val="FF0000"/>
              </a:solidFill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544616"/>
          </a:xfrm>
          <a:noFill/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Requirements defines the internal working of the software,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i.e.,the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calculations, technical details, data manipulation and processing and other specific functionality that show how the cases are to be satisfied and how they are supported by non-functional requirements, which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impose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the</a:t>
            </a:r>
            <a:r>
              <a:rPr lang="en-US" sz="1800" spc="-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implementation.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following are the Functional requirements: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6225" lvl="0" indent="-342900">
              <a:lnSpc>
                <a:spcPct val="147000"/>
              </a:lnSpc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533400" algn="l"/>
              </a:tabLst>
            </a:pPr>
            <a:r>
              <a:rPr lang="en-US" sz="1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*  The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ability to perform the correct operation when the corresponding functions 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	 are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called.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0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533400" algn="l"/>
              </a:tabLst>
            </a:pPr>
            <a:r>
              <a:rPr lang="en-US" sz="1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*  When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 function is called, the corresponding actions should be</a:t>
            </a:r>
            <a:r>
              <a:rPr lang="en-US" sz="18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performed.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 marR="381635" lvl="0" indent="-342900">
              <a:lnSpc>
                <a:spcPct val="147000"/>
              </a:lnSpc>
              <a:spcBef>
                <a:spcPts val="72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533400" algn="l"/>
              </a:tabLst>
            </a:pPr>
            <a:r>
              <a:rPr lang="en-US" sz="1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*  The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ability to store the data in the database when the input is fed from the 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		 front-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end.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672"/>
          </a:xfrm>
        </p:spPr>
        <p:txBody>
          <a:bodyPr>
            <a:normAutofit/>
          </a:bodyPr>
          <a:lstStyle/>
          <a:p>
            <a:pPr marL="457200" lvl="1" indent="0">
              <a:buNone/>
              <a:tabLst>
                <a:tab pos="435610" algn="l"/>
              </a:tabLst>
            </a:pPr>
            <a:r>
              <a:rPr lang="en-US" sz="3600" spc="-10" dirty="0">
                <a:solidFill>
                  <a:srgbClr val="FF0000"/>
                </a:solidFill>
                <a:effectLst/>
                <a:latin typeface="Britannic Bold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r>
              <a:rPr lang="en-US" sz="3600" dirty="0">
                <a:solidFill>
                  <a:srgbClr val="FF0000"/>
                </a:solidFill>
                <a:effectLst/>
                <a:latin typeface="Britannic Bold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3600" dirty="0">
              <a:solidFill>
                <a:srgbClr val="FF0000"/>
              </a:solidFill>
              <a:effectLst/>
              <a:latin typeface="Britannic Bold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9850" algn="just">
              <a:lnSpc>
                <a:spcPct val="147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Nonfunctional requirements are requirements  which  specify  criteria  that  can  be used  to judge the operation of the system, rather than specific 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behaviors.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9850" algn="just">
              <a:lnSpc>
                <a:spcPct val="147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should be contrasted with functional requirements that specify specific 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functions. </a:t>
            </a:r>
          </a:p>
          <a:p>
            <a:pPr marR="69850" algn="just">
              <a:lnSpc>
                <a:spcPct val="147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Typical nonfunctional requirements are reliability and scalability. Nonfunctional requirements are “constraints”, “quality attributes” and “quality of service</a:t>
            </a:r>
            <a:r>
              <a:rPr lang="en-US" sz="1800" spc="-7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R="69850" algn="just">
              <a:lnSpc>
                <a:spcPct val="147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93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4665818</TotalTime>
  <Words>794</Words>
  <Application>Microsoft Office PowerPoint</Application>
  <PresentationFormat>On-screen Show (4:3)</PresentationFormat>
  <Paragraphs>97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RNS INSTITUTE OF TECHNOLOGY</vt:lpstr>
      <vt:lpstr>AGENDA</vt:lpstr>
      <vt:lpstr>INTRODUCTION</vt:lpstr>
      <vt:lpstr>FRONTEND</vt:lpstr>
      <vt:lpstr>PowerPoint Presentation</vt:lpstr>
      <vt:lpstr>BACKEND</vt:lpstr>
      <vt:lpstr>SYSTEM REQUIREMENTS</vt:lpstr>
      <vt:lpstr>FUNCTIONALITIES</vt:lpstr>
      <vt:lpstr>PowerPoint Presentation</vt:lpstr>
      <vt:lpstr>SYSTEM DESIGN</vt:lpstr>
      <vt:lpstr>PowerPoint Presentation</vt:lpstr>
      <vt:lpstr>SNAP SHOTS</vt:lpstr>
      <vt:lpstr>PowerPoint Presentation</vt:lpstr>
      <vt:lpstr>PowerPoint Presentation</vt:lpstr>
      <vt:lpstr>PowerPoint Presentation</vt:lpstr>
      <vt:lpstr>CONCLUSIONS AND FUTURE ENHANCEMENTS</vt:lpstr>
      <vt:lpstr>REFERENCES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RNS INSTITUTE OF TECHNOLOGY Channasandra, Dr. Vishnuvardhan Road,Bengaluru – 560 098 2018 – 2019</dc:title>
  <dc:creator>Admin</dc:creator>
  <cp:lastModifiedBy>vinay raj</cp:lastModifiedBy>
  <cp:revision>111</cp:revision>
  <dcterms:created xsi:type="dcterms:W3CDTF">2018-11-14T05:01:37Z</dcterms:created>
  <dcterms:modified xsi:type="dcterms:W3CDTF">2021-01-05T07:27:31Z</dcterms:modified>
</cp:coreProperties>
</file>