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AA064-739A-4782-BA99-79C8F1ED0B53}" v="2092" dt="2020-08-05T08:15:39.250"/>
    <p1510:client id="{608F31F7-44F6-37AC-494B-53C91C474D6C}" v="566" dt="2020-07-20T11:08:09.052"/>
    <p1510:client id="{CB45D58A-6973-58BF-0DD6-8FD368EB33A0}" v="130" dt="2020-07-20T10:30:3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2064" y="-8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5" descr="Statistics">
            <a:extLst>
              <a:ext uri="{FF2B5EF4-FFF2-40B4-BE49-F238E27FC236}">
                <a16:creationId xmlns:a16="http://schemas.microsoft.com/office/drawing/2014/main" xmlns="" id="{E3F6790E-35E1-468A-B3C9-B7D387DEB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49045" y="1472476"/>
            <a:ext cx="3789988" cy="3789988"/>
          </a:xfrm>
          <a:prstGeom prst="rect">
            <a:avLst/>
          </a:prstGeom>
        </p:spPr>
      </p:pic>
      <p:sp>
        <p:nvSpPr>
          <p:cNvPr id="34" name="Freeform: Shape 32">
            <a:extLst>
              <a:ext uri="{FF2B5EF4-FFF2-40B4-BE49-F238E27FC236}">
                <a16:creationId xmlns:a16="http://schemas.microsoft.com/office/drawing/2014/main" xmlns="" id="{AB8B8498-A488-40AF-99EB-F622ED9AD6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4">
            <a:extLst>
              <a:ext uri="{FF2B5EF4-FFF2-40B4-BE49-F238E27FC236}">
                <a16:creationId xmlns:a16="http://schemas.microsoft.com/office/drawing/2014/main" xmlns="" id="{2F033D07-FE42-4E5C-A00A-FFE1D42C0F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877824"/>
            <a:ext cx="5294376" cy="3072384"/>
          </a:xfrm>
        </p:spPr>
        <p:txBody>
          <a:bodyPr anchor="b">
            <a:normAutofit/>
          </a:bodyPr>
          <a:lstStyle/>
          <a:p>
            <a:pPr algn="l"/>
            <a:r>
              <a:rPr lang="en-US" sz="5400">
                <a:ea typeface="+mj-lt"/>
                <a:cs typeface="+mj-lt"/>
              </a:rPr>
              <a:t>Why Data Visualization is critical to Your Organization</a:t>
            </a:r>
            <a:endParaRPr lang="en-US" sz="5400"/>
          </a:p>
        </p:txBody>
      </p:sp>
      <p:sp>
        <p:nvSpPr>
          <p:cNvPr id="3" name="Footer Placeholder 2"/>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fruit, photo&#10;&#10;Description automatically generated">
            <a:extLst>
              <a:ext uri="{FF2B5EF4-FFF2-40B4-BE49-F238E27FC236}">
                <a16:creationId xmlns:a16="http://schemas.microsoft.com/office/drawing/2014/main" xmlns="" id="{DB9BBE15-191B-440C-807B-86173442A085}"/>
              </a:ext>
            </a:extLst>
          </p:cNvPr>
          <p:cNvPicPr>
            <a:picLocks noGrp="1" noChangeAspect="1"/>
          </p:cNvPicPr>
          <p:nvPr>
            <p:ph idx="1"/>
          </p:nvPr>
        </p:nvPicPr>
        <p:blipFill>
          <a:blip r:embed="rId2"/>
          <a:stretch>
            <a:fillRect/>
          </a:stretch>
        </p:blipFill>
        <p:spPr>
          <a:xfrm>
            <a:off x="8234875" y="1076940"/>
            <a:ext cx="3866535" cy="4694595"/>
          </a:xfrm>
        </p:spPr>
      </p:pic>
      <p:sp>
        <p:nvSpPr>
          <p:cNvPr id="4" name="Text Placeholder 3">
            <a:extLst>
              <a:ext uri="{FF2B5EF4-FFF2-40B4-BE49-F238E27FC236}">
                <a16:creationId xmlns:a16="http://schemas.microsoft.com/office/drawing/2014/main" xmlns="" id="{3ACBE445-F17F-4E8D-9299-2410572BC8AA}"/>
              </a:ext>
            </a:extLst>
          </p:cNvPr>
          <p:cNvSpPr>
            <a:spLocks noGrp="1"/>
          </p:cNvSpPr>
          <p:nvPr>
            <p:ph type="body" sz="half" idx="2"/>
          </p:nvPr>
        </p:nvSpPr>
        <p:spPr>
          <a:xfrm>
            <a:off x="839788" y="988142"/>
            <a:ext cx="7053978" cy="5593685"/>
          </a:xfrm>
        </p:spPr>
        <p:txBody>
          <a:bodyPr vert="horz" lIns="91440" tIns="45720" rIns="91440" bIns="45720" rtlCol="0" anchor="t">
            <a:normAutofit fontScale="77500" lnSpcReduction="20000"/>
          </a:bodyPr>
          <a:lstStyle/>
          <a:p>
            <a:r>
              <a:rPr lang="en-US" sz="4400" b="1" dirty="0">
                <a:ea typeface="+mn-lt"/>
                <a:cs typeface="+mn-lt"/>
              </a:rPr>
              <a:t>Data Visualization</a:t>
            </a:r>
            <a:r>
              <a:rPr lang="en-US" sz="3600" b="1" dirty="0">
                <a:ea typeface="+mn-lt"/>
                <a:cs typeface="+mn-lt"/>
              </a:rPr>
              <a:t> </a:t>
            </a:r>
            <a:r>
              <a:rPr lang="en-US" sz="3600" dirty="0">
                <a:ea typeface="+mn-lt"/>
                <a:cs typeface="+mn-lt"/>
              </a:rPr>
              <a:t>is a graphical representation of the information collected through data analysis. The data can give you the clear insight when it is been shown in visual context through Map/Graphs</a:t>
            </a:r>
          </a:p>
          <a:p>
            <a:endParaRPr lang="en-US" sz="3600">
              <a:cs typeface="Calibri"/>
            </a:endParaRPr>
          </a:p>
          <a:p>
            <a:r>
              <a:rPr lang="en-US" sz="3600" dirty="0">
                <a:ea typeface="+mn-lt"/>
                <a:cs typeface="+mn-lt"/>
              </a:rPr>
              <a:t>When it comes to Turing your data into tangible action  for your organization for first step is </a:t>
            </a:r>
            <a:r>
              <a:rPr lang="en-US" sz="3600" b="1" dirty="0">
                <a:ea typeface="+mn-lt"/>
                <a:cs typeface="+mn-lt"/>
              </a:rPr>
              <a:t>data visualization.</a:t>
            </a:r>
            <a:r>
              <a:rPr lang="en-US" sz="3600" dirty="0">
                <a:ea typeface="+mn-lt"/>
                <a:cs typeface="+mn-lt"/>
              </a:rPr>
              <a:t> Because if you want to take a step forward, you must be able to see big picture behind your data.</a:t>
            </a:r>
            <a:endParaRPr lang="en-US" dirty="0">
              <a:ea typeface="+mn-lt"/>
              <a:cs typeface="+mn-lt"/>
            </a:endParaRPr>
          </a:p>
          <a:p>
            <a:endParaRPr lang="en-US" sz="3600">
              <a:cs typeface="Calibri"/>
            </a:endParaRPr>
          </a:p>
          <a:p>
            <a:r>
              <a:rPr lang="en-US" sz="3600" dirty="0">
                <a:ea typeface="+mn-lt"/>
                <a:cs typeface="+mn-lt"/>
              </a:rPr>
              <a:t>Below are the list of reason why it is critical to your Organization</a:t>
            </a:r>
            <a:endParaRPr lang="en-US" dirty="0">
              <a:ea typeface="+mn-lt"/>
              <a:cs typeface="+mn-lt"/>
            </a:endParaRPr>
          </a:p>
          <a:p>
            <a:endParaRPr lang="en-US" sz="3600">
              <a:cs typeface="Calibri"/>
            </a:endParaRPr>
          </a:p>
          <a:p>
            <a:endParaRPr lang="en-US" sz="3600">
              <a:cs typeface="Calibri"/>
            </a:endParaRPr>
          </a:p>
        </p:txBody>
      </p:sp>
      <p:sp>
        <p:nvSpPr>
          <p:cNvPr id="2" name="Footer Placeholder 1"/>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397928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B2C2-CCAA-41DE-9D96-7655F5E14845}"/>
              </a:ext>
            </a:extLst>
          </p:cNvPr>
          <p:cNvSpPr>
            <a:spLocks noGrp="1"/>
          </p:cNvSpPr>
          <p:nvPr>
            <p:ph type="title"/>
          </p:nvPr>
        </p:nvSpPr>
        <p:spPr>
          <a:xfrm>
            <a:off x="46704" y="51621"/>
            <a:ext cx="4525591" cy="1499418"/>
          </a:xfrm>
        </p:spPr>
        <p:txBody>
          <a:bodyPr vert="horz" lIns="91440" tIns="45720" rIns="91440" bIns="45720" rtlCol="0" anchor="ctr">
            <a:normAutofit/>
          </a:bodyPr>
          <a:lstStyle/>
          <a:p>
            <a:r>
              <a:rPr lang="en-US" sz="3700" b="1"/>
              <a:t>Data visualization</a:t>
            </a:r>
            <a:r>
              <a:rPr lang="en-US" sz="3700" b="1">
                <a:cs typeface="Calibri Light"/>
              </a:rPr>
              <a:t/>
            </a:r>
            <a:br>
              <a:rPr lang="en-US" sz="3700" b="1">
                <a:cs typeface="Calibri Light"/>
              </a:rPr>
            </a:br>
            <a:r>
              <a:rPr lang="en-US" sz="3700" kern="1200">
                <a:latin typeface="+mj-lt"/>
                <a:ea typeface="+mj-ea"/>
                <a:cs typeface="+mj-cs"/>
              </a:rPr>
              <a:t>conveys your Message</a:t>
            </a:r>
          </a:p>
        </p:txBody>
      </p:sp>
      <p:sp>
        <p:nvSpPr>
          <p:cNvPr id="4" name="Text Placeholder 3">
            <a:extLst>
              <a:ext uri="{FF2B5EF4-FFF2-40B4-BE49-F238E27FC236}">
                <a16:creationId xmlns:a16="http://schemas.microsoft.com/office/drawing/2014/main" xmlns="" id="{9BB6C02E-CF15-4E40-994F-A444B7C52210}"/>
              </a:ext>
            </a:extLst>
          </p:cNvPr>
          <p:cNvSpPr>
            <a:spLocks noGrp="1"/>
          </p:cNvSpPr>
          <p:nvPr>
            <p:ph type="body" sz="half" idx="2"/>
          </p:nvPr>
        </p:nvSpPr>
        <p:spPr>
          <a:xfrm>
            <a:off x="83576" y="1676400"/>
            <a:ext cx="4488719" cy="4848531"/>
          </a:xfrm>
        </p:spPr>
        <p:txBody>
          <a:bodyPr vert="horz" lIns="91440" tIns="45720" rIns="91440" bIns="45720" rtlCol="0" anchor="t">
            <a:normAutofit fontScale="85000" lnSpcReduction="20000"/>
          </a:bodyPr>
          <a:lstStyle/>
          <a:p>
            <a:r>
              <a:rPr lang="en-US" sz="2000" dirty="0"/>
              <a:t>Turning data analysis into visual representations such as charts, graphs, and histograms to more easily consume data.</a:t>
            </a:r>
            <a:endParaRPr lang="en-US" sz="2000" dirty="0">
              <a:cs typeface="Calibri"/>
            </a:endParaRPr>
          </a:p>
          <a:p>
            <a:endParaRPr lang="en-US" sz="2000" dirty="0">
              <a:cs typeface="Calibri"/>
            </a:endParaRPr>
          </a:p>
          <a:p>
            <a:r>
              <a:rPr lang="en-US" sz="2000" dirty="0">
                <a:cs typeface="Calibri"/>
              </a:rPr>
              <a:t>The image clears says Visual and Picture are more attractive and more powerful to express the story to the audience. This is because visuals are more strongly tied to memory.</a:t>
            </a:r>
          </a:p>
          <a:p>
            <a:endParaRPr lang="en-US" sz="2000" dirty="0">
              <a:cs typeface="Calibri"/>
            </a:endParaRPr>
          </a:p>
          <a:p>
            <a:r>
              <a:rPr lang="en-US" sz="2000" dirty="0">
                <a:cs typeface="Calibri"/>
              </a:rPr>
              <a:t>It can bring value add when your organization's data</a:t>
            </a:r>
            <a:r>
              <a:rPr lang="en-US" sz="2000" dirty="0">
                <a:ea typeface="+mn-lt"/>
                <a:cs typeface="+mn-lt"/>
              </a:rPr>
              <a:t> have been shown in visualization and gives the clear picture of the story for decline or gain. </a:t>
            </a:r>
          </a:p>
          <a:p>
            <a:r>
              <a:rPr lang="en-US" sz="2000" b="1" dirty="0">
                <a:ea typeface="+mn-lt"/>
                <a:cs typeface="+mn-lt"/>
              </a:rPr>
              <a:t>Why It’s Critical:</a:t>
            </a:r>
            <a:r>
              <a:rPr lang="en-US" sz="2000" dirty="0">
                <a:ea typeface="+mn-lt"/>
                <a:cs typeface="+mn-lt"/>
              </a:rPr>
              <a:t> Amplifying your organizational story isn’t accomplished with just </a:t>
            </a:r>
            <a:r>
              <a:rPr lang="en-US" sz="2000" i="1" dirty="0">
                <a:ea typeface="+mn-lt"/>
                <a:cs typeface="+mn-lt"/>
              </a:rPr>
              <a:t>any form</a:t>
            </a:r>
            <a:r>
              <a:rPr lang="en-US" sz="2000" dirty="0">
                <a:ea typeface="+mn-lt"/>
                <a:cs typeface="+mn-lt"/>
              </a:rPr>
              <a:t> of data visualization, though. In order to be most effective, you need to utilize the correct chart or display for the situation. Choosing the wrong data visualization might overwhelm or confuse your audience – achieving the opposite of your intended result.</a:t>
            </a:r>
            <a:endParaRPr lang="en-US" dirty="0"/>
          </a:p>
          <a:p>
            <a:pPr indent="-228600">
              <a:buFont typeface="Arial" panose="020B0604020202020204" pitchFamily="34" charset="0"/>
              <a:buChar char="•"/>
            </a:pPr>
            <a:endParaRPr lang="en-US" sz="2000">
              <a:cs typeface="Calibri"/>
            </a:endParaRPr>
          </a:p>
        </p:txBody>
      </p:sp>
      <p:sp>
        <p:nvSpPr>
          <p:cNvPr id="13"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text on a white background&#10;&#10;Description automatically generated">
            <a:extLst>
              <a:ext uri="{FF2B5EF4-FFF2-40B4-BE49-F238E27FC236}">
                <a16:creationId xmlns:a16="http://schemas.microsoft.com/office/drawing/2014/main" xmlns="" id="{78B1BD2B-B14B-44B5-B077-9622726AA798}"/>
              </a:ext>
            </a:extLst>
          </p:cNvPr>
          <p:cNvPicPr>
            <a:picLocks noGrp="1" noChangeAspect="1"/>
          </p:cNvPicPr>
          <p:nvPr>
            <p:ph idx="1"/>
          </p:nvPr>
        </p:nvPicPr>
        <p:blipFill>
          <a:blip r:embed="rId2"/>
          <a:stretch>
            <a:fillRect/>
          </a:stretch>
        </p:blipFill>
        <p:spPr>
          <a:xfrm>
            <a:off x="5532859" y="807593"/>
            <a:ext cx="5765337" cy="5239568"/>
          </a:xfrm>
          <a:prstGeom prst="rect">
            <a:avLst/>
          </a:prstGeom>
          <a:effectLst/>
        </p:spPr>
      </p:pic>
      <p:sp>
        <p:nvSpPr>
          <p:cNvPr id="3" name="Footer Placeholder 2"/>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402155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D9929AE9-C477-43D9-9C92-A59B95870B65}"/>
              </a:ext>
            </a:extLst>
          </p:cNvPr>
          <p:cNvSpPr>
            <a:spLocks noGrp="1"/>
          </p:cNvSpPr>
          <p:nvPr>
            <p:ph type="title"/>
          </p:nvPr>
        </p:nvSpPr>
        <p:spPr>
          <a:xfrm>
            <a:off x="7554139" y="125363"/>
            <a:ext cx="4576521" cy="1578282"/>
          </a:xfrm>
        </p:spPr>
        <p:txBody>
          <a:bodyPr vert="horz" lIns="91440" tIns="45720" rIns="91440" bIns="45720" rtlCol="0" anchor="ctr">
            <a:normAutofit fontScale="90000"/>
          </a:bodyPr>
          <a:lstStyle/>
          <a:p>
            <a:r>
              <a:rPr lang="en-US" sz="3700"/>
              <a:t>Identify areas that need </a:t>
            </a:r>
            <a:r>
              <a:rPr lang="en-US" sz="3700" b="1" dirty="0"/>
              <a:t>attention or improvement</a:t>
            </a:r>
          </a:p>
        </p:txBody>
      </p:sp>
      <p:sp>
        <p:nvSpPr>
          <p:cNvPr id="18" name="Rectangle 17">
            <a:extLst>
              <a:ext uri="{FF2B5EF4-FFF2-40B4-BE49-F238E27FC236}">
                <a16:creationId xmlns:a16="http://schemas.microsoft.com/office/drawing/2014/main" xmlns="" id="{577D1452-F0B7-431E-9A24-D3F7103D85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0">
            <a:extLst>
              <a:ext uri="{FF2B5EF4-FFF2-40B4-BE49-F238E27FC236}">
                <a16:creationId xmlns:a16="http://schemas.microsoft.com/office/drawing/2014/main" xmlns="" id="{A660F4F9-5DF5-4F15-BE6A-CD8648BB1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xmlns="" id="{1444EDDA-CF51-4534-AF5B-F91F4FB790AA}"/>
              </a:ext>
            </a:extLst>
          </p:cNvPr>
          <p:cNvSpPr>
            <a:spLocks noGrp="1"/>
          </p:cNvSpPr>
          <p:nvPr>
            <p:ph type="body" sz="half" idx="2"/>
          </p:nvPr>
        </p:nvSpPr>
        <p:spPr>
          <a:xfrm>
            <a:off x="7554531" y="1713273"/>
            <a:ext cx="4636213" cy="4989628"/>
          </a:xfrm>
        </p:spPr>
        <p:txBody>
          <a:bodyPr vert="horz" lIns="91440" tIns="45720" rIns="91440" bIns="45720" rtlCol="0" anchor="t">
            <a:normAutofit fontScale="85000" lnSpcReduction="10000"/>
          </a:bodyPr>
          <a:lstStyle/>
          <a:p>
            <a:r>
              <a:rPr lang="en-US" sz="2000" dirty="0"/>
              <a:t>Data visualization will not only help us to  share our organization's story to the  audience, but it will also help us to improve or identify the area that need attention.</a:t>
            </a:r>
          </a:p>
          <a:p>
            <a:r>
              <a:rPr lang="en-US" sz="2000" dirty="0"/>
              <a:t>The picture describes the production related waste by industry in the year 2018,</a:t>
            </a:r>
          </a:p>
          <a:p>
            <a:r>
              <a:rPr lang="en-US" sz="2000" dirty="0"/>
              <a:t>It clearly shows that 48% of the waste are from Street Sweepings which form the major part of total generated waste. This can be efficiently managed by segregating the waste into dry and wet waste so that the dry waste can be recycled, and wet waste can be used as composed.</a:t>
            </a:r>
          </a:p>
          <a:p>
            <a:r>
              <a:rPr lang="en-US" sz="2000" dirty="0">
                <a:ea typeface="+mn-lt"/>
                <a:cs typeface="+mn-lt"/>
              </a:rPr>
              <a:t>Key decision-makers in your organization aren’t always experts in every activity of the enterprise, but with the right data visualization comparisons, these leaders are able to make quicker, more informed decisions. Just as before, beware of improper comparative visualizations – if your organizational data analysis is unclear, confusing or difficult to compare, your visualizations might be doing more harm than good.</a:t>
            </a:r>
            <a:endParaRPr lang="en-US" dirty="0"/>
          </a:p>
          <a:p>
            <a:endParaRPr lang="en-US" sz="2000" dirty="0">
              <a:cs typeface="Calibri" panose="020F0502020204030204"/>
            </a:endParaRPr>
          </a:p>
          <a:p>
            <a:endParaRPr lang="en-US" sz="2000" dirty="0">
              <a:cs typeface="Calibri" panose="020F0502020204030204"/>
            </a:endParaRPr>
          </a:p>
          <a:p>
            <a:endParaRPr lang="en-US" sz="2000" dirty="0">
              <a:cs typeface="Calibri" panose="020F0502020204030204"/>
            </a:endParaRPr>
          </a:p>
        </p:txBody>
      </p:sp>
      <p:pic>
        <p:nvPicPr>
          <p:cNvPr id="17" name="Picture 18" descr="A screenshot of a cell phone&#10;&#10;Description automatically generated">
            <a:extLst>
              <a:ext uri="{FF2B5EF4-FFF2-40B4-BE49-F238E27FC236}">
                <a16:creationId xmlns:a16="http://schemas.microsoft.com/office/drawing/2014/main" xmlns="" id="{5A2CAC7D-656C-44BD-8C60-7079E68521B6}"/>
              </a:ext>
            </a:extLst>
          </p:cNvPr>
          <p:cNvPicPr>
            <a:picLocks noChangeAspect="1"/>
          </p:cNvPicPr>
          <p:nvPr/>
        </p:nvPicPr>
        <p:blipFill>
          <a:blip r:embed="rId2"/>
          <a:stretch>
            <a:fillRect/>
          </a:stretch>
        </p:blipFill>
        <p:spPr>
          <a:xfrm>
            <a:off x="672300" y="1175082"/>
            <a:ext cx="6393425" cy="4175022"/>
          </a:xfrm>
          <a:prstGeom prst="rect">
            <a:avLst/>
          </a:prstGeom>
        </p:spPr>
      </p:pic>
      <p:sp>
        <p:nvSpPr>
          <p:cNvPr id="2" name="Footer Placeholder 1"/>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60357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B2C2-CCAA-41DE-9D96-7655F5E14845}"/>
              </a:ext>
            </a:extLst>
          </p:cNvPr>
          <p:cNvSpPr>
            <a:spLocks noGrp="1"/>
          </p:cNvSpPr>
          <p:nvPr>
            <p:ph type="title"/>
          </p:nvPr>
        </p:nvSpPr>
        <p:spPr>
          <a:xfrm>
            <a:off x="46704" y="51621"/>
            <a:ext cx="4525591" cy="1475228"/>
          </a:xfrm>
        </p:spPr>
        <p:txBody>
          <a:bodyPr vert="horz" lIns="91440" tIns="45720" rIns="91440" bIns="45720" rtlCol="0" anchor="ctr">
            <a:normAutofit/>
          </a:bodyPr>
          <a:lstStyle/>
          <a:p>
            <a:r>
              <a:rPr lang="en-US" sz="3700" b="1" dirty="0"/>
              <a:t>Data visualization</a:t>
            </a:r>
            <a:r>
              <a:rPr lang="en-US" sz="3700" b="1" dirty="0">
                <a:cs typeface="Calibri Light"/>
              </a:rPr>
              <a:t/>
            </a:r>
            <a:br>
              <a:rPr lang="en-US" sz="3700" b="1" dirty="0">
                <a:cs typeface="Calibri Light"/>
              </a:rPr>
            </a:br>
            <a:r>
              <a:rPr lang="en-US" sz="3700" dirty="0"/>
              <a:t>helps to predict future </a:t>
            </a:r>
            <a:endParaRPr lang="en-US" sz="3700" kern="1200" dirty="0">
              <a:latin typeface="+mj-lt"/>
              <a:ea typeface="+mj-ea"/>
              <a:cs typeface="+mj-cs"/>
            </a:endParaRPr>
          </a:p>
        </p:txBody>
      </p:sp>
      <p:sp>
        <p:nvSpPr>
          <p:cNvPr id="4" name="Text Placeholder 3">
            <a:extLst>
              <a:ext uri="{FF2B5EF4-FFF2-40B4-BE49-F238E27FC236}">
                <a16:creationId xmlns:a16="http://schemas.microsoft.com/office/drawing/2014/main" xmlns="" id="{9BB6C02E-CF15-4E40-994F-A444B7C52210}"/>
              </a:ext>
            </a:extLst>
          </p:cNvPr>
          <p:cNvSpPr>
            <a:spLocks noGrp="1"/>
          </p:cNvSpPr>
          <p:nvPr>
            <p:ph type="body" sz="half" idx="2"/>
          </p:nvPr>
        </p:nvSpPr>
        <p:spPr>
          <a:xfrm>
            <a:off x="83576" y="1676400"/>
            <a:ext cx="4488719" cy="4848531"/>
          </a:xfrm>
        </p:spPr>
        <p:txBody>
          <a:bodyPr vert="horz" lIns="91440" tIns="45720" rIns="91440" bIns="45720" rtlCol="0" anchor="t">
            <a:normAutofit/>
          </a:bodyPr>
          <a:lstStyle/>
          <a:p>
            <a:r>
              <a:rPr lang="en-US" sz="2000" dirty="0">
                <a:cs typeface="Calibri"/>
              </a:rPr>
              <a:t>We can always see the trend which have data and we can analysis, but if our data can tell us how the future looks like so that we can be prepared or make some improvements.</a:t>
            </a:r>
          </a:p>
          <a:p>
            <a:r>
              <a:rPr lang="en-US" sz="2000" dirty="0">
                <a:ea typeface="+mn-lt"/>
                <a:cs typeface="+mn-lt"/>
              </a:rPr>
              <a:t>predicting the future reliably is complex. Here’s why science shows us that there are always multiple futures.</a:t>
            </a:r>
            <a:endParaRPr lang="en-US" dirty="0"/>
          </a:p>
          <a:p>
            <a:r>
              <a:rPr lang="en-US" sz="2000" dirty="0">
                <a:ea typeface="+mn-lt"/>
                <a:cs typeface="+mn-lt"/>
              </a:rPr>
              <a:t>For instance, in games that use dice if you role just 1 die that gives you 6 possible outcomes, 6 possible numbers that can come up as 6 possible futures. Role 2 dice and now you have 12 possible futures, 3 dice and you have 18 possible futures.</a:t>
            </a:r>
            <a:endParaRPr lang="en-US" dirty="0">
              <a:ea typeface="+mn-lt"/>
              <a:cs typeface="+mn-lt"/>
            </a:endParaRPr>
          </a:p>
          <a:p>
            <a:r>
              <a:rPr lang="en-US" sz="2000" b="1" dirty="0">
                <a:ea typeface="+mn-lt"/>
                <a:cs typeface="+mn-lt"/>
              </a:rPr>
              <a:t>Why It’s Critical:</a:t>
            </a:r>
            <a:r>
              <a:rPr lang="en-US" sz="2000" dirty="0">
                <a:ea typeface="+mn-lt"/>
                <a:cs typeface="+mn-lt"/>
              </a:rPr>
              <a:t> </a:t>
            </a:r>
            <a:endParaRPr lang="en-US" sz="2000" dirty="0">
              <a:cs typeface="Calibri"/>
            </a:endParaRPr>
          </a:p>
        </p:txBody>
      </p:sp>
      <p:sp>
        <p:nvSpPr>
          <p:cNvPr id="13"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photo, looking, sitting, table&#10;&#10;Description automatically generated">
            <a:extLst>
              <a:ext uri="{FF2B5EF4-FFF2-40B4-BE49-F238E27FC236}">
                <a16:creationId xmlns:a16="http://schemas.microsoft.com/office/drawing/2014/main" xmlns="" id="{9C51BC40-43CD-4FC2-9EF3-E3778CDB741F}"/>
              </a:ext>
            </a:extLst>
          </p:cNvPr>
          <p:cNvPicPr>
            <a:picLocks noGrp="1" noChangeAspect="1"/>
          </p:cNvPicPr>
          <p:nvPr>
            <p:ph idx="1"/>
          </p:nvPr>
        </p:nvPicPr>
        <p:blipFill>
          <a:blip r:embed="rId2"/>
          <a:stretch>
            <a:fillRect/>
          </a:stretch>
        </p:blipFill>
        <p:spPr>
          <a:xfrm>
            <a:off x="5425093" y="665401"/>
            <a:ext cx="6172200" cy="2391444"/>
          </a:xfrm>
        </p:spPr>
      </p:pic>
      <p:pic>
        <p:nvPicPr>
          <p:cNvPr id="11" name="Picture 11" descr="A close up of a map&#10;&#10;Description automatically generated">
            <a:extLst>
              <a:ext uri="{FF2B5EF4-FFF2-40B4-BE49-F238E27FC236}">
                <a16:creationId xmlns:a16="http://schemas.microsoft.com/office/drawing/2014/main" xmlns="" id="{4DF51E60-398C-481B-81A5-F0CB56A0DCF4}"/>
              </a:ext>
            </a:extLst>
          </p:cNvPr>
          <p:cNvPicPr>
            <a:picLocks noChangeAspect="1"/>
          </p:cNvPicPr>
          <p:nvPr/>
        </p:nvPicPr>
        <p:blipFill>
          <a:blip r:embed="rId3"/>
          <a:stretch>
            <a:fillRect/>
          </a:stretch>
        </p:blipFill>
        <p:spPr>
          <a:xfrm>
            <a:off x="5474111" y="3464820"/>
            <a:ext cx="6221360" cy="2730551"/>
          </a:xfrm>
          <a:prstGeom prst="rect">
            <a:avLst/>
          </a:prstGeom>
        </p:spPr>
      </p:pic>
      <p:sp>
        <p:nvSpPr>
          <p:cNvPr id="3" name="Footer Placeholder 2"/>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103441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0B3B9DBC-97CC-4A18-B4A6-66E240292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F4492644-1D84-449E-94E4-5FC5C873D3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xmlns="" id="{98507B7F-85E7-4ECF-832B-2A38E335AF8A}"/>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cs typeface="Calibri Light"/>
              </a:rPr>
              <a:t>Thank you</a:t>
            </a:r>
            <a:endParaRPr lang="en-US" sz="8000">
              <a:solidFill>
                <a:srgbClr val="FFFFFF"/>
              </a:solidFill>
            </a:endParaRPr>
          </a:p>
        </p:txBody>
      </p:sp>
      <p:sp>
        <p:nvSpPr>
          <p:cNvPr id="16" name="Freeform 6">
            <a:extLst>
              <a:ext uri="{FF2B5EF4-FFF2-40B4-BE49-F238E27FC236}">
                <a16:creationId xmlns:a16="http://schemas.microsoft.com/office/drawing/2014/main" xmlns="" id="{94EE1A74-DEBF-434E-8B5E-7AB296ECB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xmlns="" id="{8C7C4D4B-92D9-4FA4-A294-749E8574F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xmlns="" id="{BADA3358-2A3F-41B0-A458-6FD1DB3AF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xmlns="" id="{E4737216-37B2-43AD-AB08-05BFCCEFC9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Footer Placeholder 1"/>
          <p:cNvSpPr>
            <a:spLocks noGrp="1"/>
          </p:cNvSpPr>
          <p:nvPr>
            <p:ph type="ftr" sz="quarter" idx="11"/>
          </p:nvPr>
        </p:nvSpPr>
        <p:spPr/>
        <p:txBody>
          <a:bodyPr/>
          <a:lstStyle/>
          <a:p>
            <a:r>
              <a:rPr lang="en-US" smtClean="0"/>
              <a:t>AXA - BS Internal</a:t>
            </a:r>
            <a:endParaRPr lang="en-US"/>
          </a:p>
        </p:txBody>
      </p:sp>
    </p:spTree>
    <p:extLst>
      <p:ext uri="{BB962C8B-B14F-4D97-AF65-F5344CB8AC3E}">
        <p14:creationId xmlns:p14="http://schemas.microsoft.com/office/powerpoint/2010/main" val="155132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259</Words>
  <Application>Microsoft Office PowerPoint</Application>
  <PresentationFormat>Custom</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Why Data Visualization is critical to Your Organization</vt:lpstr>
      <vt:lpstr>PowerPoint Presentation</vt:lpstr>
      <vt:lpstr>Data visualization conveys your Message</vt:lpstr>
      <vt:lpstr>Identify areas that need attention or improvement</vt:lpstr>
      <vt:lpstr>Data visualization helps to predict future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M</dc:creator>
  <cp:lastModifiedBy>Nagesh M</cp:lastModifiedBy>
  <cp:revision>360</cp:revision>
  <dcterms:created xsi:type="dcterms:W3CDTF">2020-07-20T10:10:00Z</dcterms:created>
  <dcterms:modified xsi:type="dcterms:W3CDTF">2020-08-05T08:19:38Z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Type">
    <vt:lpwstr>Internal</vt:lpwstr>
  </property>
</Properties>
</file>