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8" r:id="rId3"/>
    <p:sldId id="257" r:id="rId4"/>
    <p:sldId id="260" r:id="rId5"/>
    <p:sldId id="263" r:id="rId6"/>
    <p:sldId id="259" r:id="rId7"/>
    <p:sldId id="262" r:id="rId8"/>
    <p:sldId id="266" r:id="rId9"/>
    <p:sldId id="264" r:id="rId10"/>
    <p:sldId id="265" r:id="rId11"/>
    <p:sldId id="261" r:id="rId12"/>
    <p:sldId id="267" r:id="rId13"/>
    <p:sldId id="269" r:id="rId14"/>
    <p:sldId id="270" r:id="rId15"/>
    <p:sldId id="268" r:id="rId16"/>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04" autoAdjust="0"/>
  </p:normalViewPr>
  <p:slideViewPr>
    <p:cSldViewPr snapToGrid="0">
      <p:cViewPr varScale="1">
        <p:scale>
          <a:sx n="74" d="100"/>
          <a:sy n="74" d="100"/>
        </p:scale>
        <p:origin x="466" y="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671" y="2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331344-6DE2-4076-83E7-FCFB6141DA69}"/>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8B3A9EAD-5095-4F99-AB78-1FD79EA47A3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5BEA64FA-9741-4E14-8FE7-F61DBA49A999}" type="datetimeFigureOut">
              <a:rPr lang="en-US" smtClean="0"/>
              <a:t>2/9/2018</a:t>
            </a:fld>
            <a:endParaRPr lang="en-US"/>
          </a:p>
        </p:txBody>
      </p:sp>
      <p:sp>
        <p:nvSpPr>
          <p:cNvPr id="4" name="Footer Placeholder 3">
            <a:extLst>
              <a:ext uri="{FF2B5EF4-FFF2-40B4-BE49-F238E27FC236}">
                <a16:creationId xmlns:a16="http://schemas.microsoft.com/office/drawing/2014/main" id="{BE325D4F-FC5A-4DD8-9F5C-36292E0E6519}"/>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C0006EEF-5FBD-4124-8243-407D7F27620B}"/>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10436A5F-167B-43C1-900E-DD19EF5E7F25}" type="slidenum">
              <a:rPr lang="en-US" smtClean="0"/>
              <a:t>‹#›</a:t>
            </a:fld>
            <a:endParaRPr lang="en-US"/>
          </a:p>
        </p:txBody>
      </p:sp>
    </p:spTree>
    <p:extLst>
      <p:ext uri="{BB962C8B-B14F-4D97-AF65-F5344CB8AC3E}">
        <p14:creationId xmlns:p14="http://schemas.microsoft.com/office/powerpoint/2010/main" val="158090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50ED982-5D28-4C41-87E8-21C89C4F5608}" type="datetimeFigureOut">
              <a:rPr lang="en-US" smtClean="0"/>
              <a:t>2/8/2018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5CA9A88-1AE0-4804-BF66-85637FDA28DC}" type="slidenum">
              <a:rPr lang="en-US" smtClean="0"/>
              <a:t>‹#›</a:t>
            </a:fld>
            <a:endParaRPr lang="en-US"/>
          </a:p>
        </p:txBody>
      </p:sp>
    </p:spTree>
    <p:extLst>
      <p:ext uri="{BB962C8B-B14F-4D97-AF65-F5344CB8AC3E}">
        <p14:creationId xmlns:p14="http://schemas.microsoft.com/office/powerpoint/2010/main" val="36909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CA9A88-1AE0-4804-BF66-85637FDA28DC}" type="slidenum">
              <a:rPr lang="en-US" smtClean="0"/>
              <a:t>1</a:t>
            </a:fld>
            <a:endParaRPr lang="en-US"/>
          </a:p>
        </p:txBody>
      </p:sp>
    </p:spTree>
    <p:extLst>
      <p:ext uri="{BB962C8B-B14F-4D97-AF65-F5344CB8AC3E}">
        <p14:creationId xmlns:p14="http://schemas.microsoft.com/office/powerpoint/2010/main" val="99401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A48279-0039-4D62-B216-3344BE3AFC0B}"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i.stack.imgur.com/xDXvz.png">
            <a:extLst>
              <a:ext uri="{FF2B5EF4-FFF2-40B4-BE49-F238E27FC236}">
                <a16:creationId xmlns:a16="http://schemas.microsoft.com/office/drawing/2014/main" id="{0A5FE288-0D33-4AEB-86A3-2901C839D1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92002" cy="4572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237CB09B-2ECE-4557-93B6-A814A23E85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92958" y="-335746"/>
            <a:ext cx="5307654" cy="5307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54C98-C707-4F33-9DCE-27B0264C33DE}"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19124-0157-488C-896E-845559954564}"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EF455-702F-4D89-B906-CDB86B16EF2F}"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14CB86-4834-4FE1-ACBE-5F130676EC17}" type="datetime1">
              <a:rPr lang="en-US" smtClean="0"/>
              <a:t>2/9/2018</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s://i.stack.imgur.com/xDXvz.png">
            <a:extLst>
              <a:ext uri="{FF2B5EF4-FFF2-40B4-BE49-F238E27FC236}">
                <a16:creationId xmlns:a16="http://schemas.microsoft.com/office/drawing/2014/main" id="{9226F0BC-7FFF-4CD2-941D-7C61F64702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92001" cy="4572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7CE7C6FC-84EA-4CBD-A781-B9218EAD84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92958" y="-335746"/>
            <a:ext cx="5307654" cy="5307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62F5D-7291-41E3-824F-F8D2806DCF87}" type="datetime1">
              <a:rPr lang="en-US" smtClean="0"/>
              <a:t>2/9/2018</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F097B-7F97-40AA-BDFD-23A71BE7D360}" type="datetime1">
              <a:rPr lang="en-US" smtClean="0"/>
              <a:t>2/9/2018</a:t>
            </a:fld>
            <a:endParaRPr lang="en-US" dirty="0"/>
          </a:p>
        </p:txBody>
      </p:sp>
      <p:sp>
        <p:nvSpPr>
          <p:cNvPr id="8" name="Footer Placeholder 7"/>
          <p:cNvSpPr>
            <a:spLocks noGrp="1"/>
          </p:cNvSpPr>
          <p:nvPr>
            <p:ph type="ftr" sz="quarter" idx="11"/>
          </p:nvPr>
        </p:nvSpPr>
        <p:spPr/>
        <p:txBody>
          <a:bodyPr/>
          <a:lstStyle/>
          <a:p>
            <a:r>
              <a:rPr lang="en-US"/>
              <a:t>Copyright © 2018, Corey Pennycuff</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6B3C2-032E-49C7-B7C8-D1E88E89FE85}" type="datetime1">
              <a:rPr lang="en-US" smtClean="0"/>
              <a:t>2/9/2018</a:t>
            </a:fld>
            <a:endParaRPr lang="en-US" dirty="0"/>
          </a:p>
        </p:txBody>
      </p:sp>
      <p:sp>
        <p:nvSpPr>
          <p:cNvPr id="4" name="Footer Placeholder 3"/>
          <p:cNvSpPr>
            <a:spLocks noGrp="1"/>
          </p:cNvSpPr>
          <p:nvPr>
            <p:ph type="ftr" sz="quarter" idx="11"/>
          </p:nvPr>
        </p:nvSpPr>
        <p:spPr/>
        <p:txBody>
          <a:bodyPr/>
          <a:lstStyle/>
          <a:p>
            <a:r>
              <a:rPr lang="en-US"/>
              <a:t>Copyright © 2018, Corey Pennycuff</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0BB76-0B5C-4A61-84BA-F0A158943935}" type="datetime1">
              <a:rPr lang="en-US" smtClean="0"/>
              <a:t>2/9/2018</a:t>
            </a:fld>
            <a:endParaRPr lang="en-US" dirty="0"/>
          </a:p>
        </p:txBody>
      </p:sp>
      <p:sp>
        <p:nvSpPr>
          <p:cNvPr id="3" name="Footer Placeholder 2"/>
          <p:cNvSpPr>
            <a:spLocks noGrp="1"/>
          </p:cNvSpPr>
          <p:nvPr>
            <p:ph type="ftr" sz="quarter" idx="11"/>
          </p:nvPr>
        </p:nvSpPr>
        <p:spPr/>
        <p:txBody>
          <a:bodyPr/>
          <a:lstStyle/>
          <a:p>
            <a:r>
              <a:rPr lang="en-US"/>
              <a:t>Copyright © 2018, Corey Pennycuff</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808FD-F24A-4441-8CF5-A1CFE0371B49}" type="datetime1">
              <a:rPr lang="en-US" smtClean="0"/>
              <a:t>2/9/2018</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3DCA06-0AD3-43E1-BB38-EDD033C12B6D}" type="datetime1">
              <a:rPr lang="en-US" smtClean="0"/>
              <a:t>2/9/2018</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79C919F-BF6F-4943-9E91-ABF26A857FD2}" type="datetime1">
              <a:rPr lang="en-US" smtClean="0"/>
              <a:t>2/9/2018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Copyright © 2018, Corey Pennycuff</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Git_operations.svg" TargetMode="External"/><Relationship Id="rId2" Type="http://schemas.openxmlformats.org/officeDocument/2006/relationships/hyperlink" Target="https://cscrunch.com/blog/corey-pennycuff/my-git-cheat-sheethandout"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tackoverflow.com/questions/1057564/pretty-git-branch-graphs" TargetMode="External"/><Relationship Id="rId7" Type="http://schemas.openxmlformats.org/officeDocument/2006/relationships/hyperlink" Target="https://www.codeschool.com/learn/git"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4.xml"/><Relationship Id="rId6" Type="http://schemas.openxmlformats.org/officeDocument/2006/relationships/hyperlink" Target="https://hackernoon.com/git-it-together-some-tips-on-commit-etiquette-and-best-practices-for-junior-developers-1f147b8dfd56" TargetMode="External"/><Relationship Id="rId5" Type="http://schemas.openxmlformats.org/officeDocument/2006/relationships/hyperlink" Target="https://cscrunch.com/blog/corey-pennycuff/my-git-cheat-sheethandout" TargetMode="External"/><Relationship Id="rId4" Type="http://schemas.openxmlformats.org/officeDocument/2006/relationships/hyperlink" Target="https://en.wikipedia.org/wiki/Version_contro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Five_W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linuxmisc.com/10-unix-questions/b9423048b3174f5c.ht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it" TargetMode="External"/><Relationship Id="rId2" Type="http://schemas.openxmlformats.org/officeDocument/2006/relationships/hyperlink" Target="https://git-scm.com/"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github.com/git/git/blob/e83c5163316f89bfbde7d9ab23ca2e25604af290/READM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st.github.com/digitaljhelms/4287848"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46-E045-466A-BEB7-4FCBE7648756}"/>
              </a:ext>
            </a:extLst>
          </p:cNvPr>
          <p:cNvSpPr>
            <a:spLocks noGrp="1"/>
          </p:cNvSpPr>
          <p:nvPr>
            <p:ph type="ctrTitle"/>
          </p:nvPr>
        </p:nvSpPr>
        <p:spPr/>
        <p:txBody>
          <a:bodyPr/>
          <a:lstStyle/>
          <a:p>
            <a:r>
              <a:rPr lang="en-US" dirty="0"/>
              <a:t>Version Control Software</a:t>
            </a:r>
          </a:p>
        </p:txBody>
      </p:sp>
      <p:sp>
        <p:nvSpPr>
          <p:cNvPr id="3" name="Subtitle 2">
            <a:extLst>
              <a:ext uri="{FF2B5EF4-FFF2-40B4-BE49-F238E27FC236}">
                <a16:creationId xmlns:a16="http://schemas.microsoft.com/office/drawing/2014/main" id="{08DB4E11-DFAD-4B13-88DB-52778AACC08E}"/>
              </a:ext>
            </a:extLst>
          </p:cNvPr>
          <p:cNvSpPr>
            <a:spLocks noGrp="1"/>
          </p:cNvSpPr>
          <p:nvPr>
            <p:ph type="subTitle" idx="1"/>
          </p:nvPr>
        </p:nvSpPr>
        <p:spPr/>
        <p:txBody>
          <a:bodyPr/>
          <a:lstStyle/>
          <a:p>
            <a:r>
              <a:rPr lang="en-US" dirty="0">
                <a:solidFill>
                  <a:schemeClr val="accent2"/>
                </a:solidFill>
              </a:rPr>
              <a:t>Step 1:</a:t>
            </a:r>
            <a:r>
              <a:rPr lang="en-US" dirty="0"/>
              <a:t> Track code changes</a:t>
            </a:r>
          </a:p>
          <a:p>
            <a:r>
              <a:rPr lang="en-US" dirty="0">
                <a:solidFill>
                  <a:schemeClr val="accent2"/>
                </a:solidFill>
              </a:rPr>
              <a:t>Step 2:</a:t>
            </a:r>
            <a:r>
              <a:rPr lang="en-US" dirty="0"/>
              <a:t> ???</a:t>
            </a:r>
          </a:p>
          <a:p>
            <a:r>
              <a:rPr lang="en-US" dirty="0">
                <a:solidFill>
                  <a:schemeClr val="accent2"/>
                </a:solidFill>
              </a:rPr>
              <a:t>Step 3:</a:t>
            </a:r>
            <a:r>
              <a:rPr lang="en-US" dirty="0"/>
              <a:t> Profit</a:t>
            </a:r>
          </a:p>
        </p:txBody>
      </p:sp>
      <p:sp>
        <p:nvSpPr>
          <p:cNvPr id="4" name="Slide Number Placeholder 3">
            <a:extLst>
              <a:ext uri="{FF2B5EF4-FFF2-40B4-BE49-F238E27FC236}">
                <a16:creationId xmlns:a16="http://schemas.microsoft.com/office/drawing/2014/main" id="{0A2E7A3B-9457-4094-8B71-8B89A83BE97E}"/>
              </a:ext>
            </a:extLst>
          </p:cNvPr>
          <p:cNvSpPr>
            <a:spLocks noGrp="1"/>
          </p:cNvSpPr>
          <p:nvPr>
            <p:ph type="sldNum" sz="quarter" idx="12"/>
          </p:nvPr>
        </p:nvSpPr>
        <p:spPr/>
        <p:txBody>
          <a:bodyPr/>
          <a:lstStyle/>
          <a:p>
            <a:fld id="{4FAB73BC-B049-4115-A692-8D63A059BFB8}" type="slidenum">
              <a:rPr lang="en-US" smtClean="0"/>
              <a:t>1</a:t>
            </a:fld>
            <a:endParaRPr lang="en-US" dirty="0"/>
          </a:p>
        </p:txBody>
      </p:sp>
      <p:sp>
        <p:nvSpPr>
          <p:cNvPr id="5" name="Footer Placeholder 4">
            <a:extLst>
              <a:ext uri="{FF2B5EF4-FFF2-40B4-BE49-F238E27FC236}">
                <a16:creationId xmlns:a16="http://schemas.microsoft.com/office/drawing/2014/main" id="{323E15E8-651F-4890-A02B-8D6C24D8D3E4}"/>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97317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10">
            <a:extLst>
              <a:ext uri="{FF2B5EF4-FFF2-40B4-BE49-F238E27FC236}">
                <a16:creationId xmlns:a16="http://schemas.microsoft.com/office/drawing/2014/main" id="{B342FAC0-F7E9-4F7F-BB88-FF2B0C98EE43}"/>
              </a:ext>
            </a:extLst>
          </p:cNvPr>
          <p:cNvSpPr/>
          <p:nvPr/>
        </p:nvSpPr>
        <p:spPr>
          <a:xfrm>
            <a:off x="1024128" y="1299242"/>
            <a:ext cx="10253472" cy="3547640"/>
          </a:xfrm>
          <a:prstGeom prst="cloud">
            <a:avLst/>
          </a:prstGeom>
          <a:solidFill>
            <a:schemeClr val="bg2">
              <a:alpha val="32000"/>
            </a:schemeClr>
          </a:solidFill>
          <a:ln>
            <a:solidFill>
              <a:schemeClr val="tx1">
                <a:lumMod val="65000"/>
                <a:lumOff val="3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F4BA16-1F4D-4D25-A296-58487B7E3AD6}"/>
              </a:ext>
            </a:extLst>
          </p:cNvPr>
          <p:cNvSpPr>
            <a:spLocks noGrp="1"/>
          </p:cNvSpPr>
          <p:nvPr>
            <p:ph type="title"/>
          </p:nvPr>
        </p:nvSpPr>
        <p:spPr/>
        <p:txBody>
          <a:bodyPr/>
          <a:lstStyle/>
          <a:p>
            <a:r>
              <a:rPr lang="en-US" dirty="0"/>
              <a:t>A </a:t>
            </a:r>
            <a:r>
              <a:rPr lang="en-US" dirty="0">
                <a:solidFill>
                  <a:schemeClr val="accent1"/>
                </a:solidFill>
              </a:rPr>
              <a:t>Distributed</a:t>
            </a:r>
            <a:r>
              <a:rPr lang="en-US" dirty="0"/>
              <a:t> VCS (Visualized)</a:t>
            </a:r>
          </a:p>
        </p:txBody>
      </p:sp>
      <p:sp>
        <p:nvSpPr>
          <p:cNvPr id="5" name="Cylinder 4">
            <a:extLst>
              <a:ext uri="{FF2B5EF4-FFF2-40B4-BE49-F238E27FC236}">
                <a16:creationId xmlns:a16="http://schemas.microsoft.com/office/drawing/2014/main" id="{E8F2A62C-9862-4559-8F49-9671D2D1712F}"/>
              </a:ext>
            </a:extLst>
          </p:cNvPr>
          <p:cNvSpPr/>
          <p:nvPr/>
        </p:nvSpPr>
        <p:spPr>
          <a:xfrm>
            <a:off x="2042932" y="3154102"/>
            <a:ext cx="1319514" cy="716242"/>
          </a:xfrm>
          <a:prstGeom prst="can">
            <a:avLst>
              <a:gd name="adj" fmla="val 33888"/>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Arlene</a:t>
            </a:r>
          </a:p>
        </p:txBody>
      </p:sp>
      <p:sp>
        <p:nvSpPr>
          <p:cNvPr id="6" name="Cylinder 5">
            <a:extLst>
              <a:ext uri="{FF2B5EF4-FFF2-40B4-BE49-F238E27FC236}">
                <a16:creationId xmlns:a16="http://schemas.microsoft.com/office/drawing/2014/main" id="{C1AE35F5-0EB3-490A-9959-3E572558E4BF}"/>
              </a:ext>
            </a:extLst>
          </p:cNvPr>
          <p:cNvSpPr/>
          <p:nvPr/>
        </p:nvSpPr>
        <p:spPr>
          <a:xfrm>
            <a:off x="5224407" y="3504185"/>
            <a:ext cx="1319514" cy="716242"/>
          </a:xfrm>
          <a:prstGeom prst="can">
            <a:avLst>
              <a:gd name="adj" fmla="val 36312"/>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Bret</a:t>
            </a:r>
          </a:p>
        </p:txBody>
      </p:sp>
      <p:sp>
        <p:nvSpPr>
          <p:cNvPr id="7" name="Cylinder 6">
            <a:extLst>
              <a:ext uri="{FF2B5EF4-FFF2-40B4-BE49-F238E27FC236}">
                <a16:creationId xmlns:a16="http://schemas.microsoft.com/office/drawing/2014/main" id="{3C09331D-E502-454C-83F8-86BC43B098D0}"/>
              </a:ext>
            </a:extLst>
          </p:cNvPr>
          <p:cNvSpPr/>
          <p:nvPr/>
        </p:nvSpPr>
        <p:spPr>
          <a:xfrm>
            <a:off x="8405882" y="3154102"/>
            <a:ext cx="1319514" cy="716242"/>
          </a:xfrm>
          <a:prstGeom prst="can">
            <a:avLst>
              <a:gd name="adj" fmla="val 30656"/>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Cindy</a:t>
            </a:r>
          </a:p>
        </p:txBody>
      </p:sp>
      <p:sp>
        <p:nvSpPr>
          <p:cNvPr id="8" name="Cylinder 7">
            <a:extLst>
              <a:ext uri="{FF2B5EF4-FFF2-40B4-BE49-F238E27FC236}">
                <a16:creationId xmlns:a16="http://schemas.microsoft.com/office/drawing/2014/main" id="{A21E83B9-810D-4820-A89E-7F0969771E16}"/>
              </a:ext>
            </a:extLst>
          </p:cNvPr>
          <p:cNvSpPr/>
          <p:nvPr/>
        </p:nvSpPr>
        <p:spPr>
          <a:xfrm>
            <a:off x="5224407" y="1726711"/>
            <a:ext cx="1319514" cy="716242"/>
          </a:xfrm>
          <a:prstGeom prst="can">
            <a:avLst>
              <a:gd name="adj" fmla="val 29848"/>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Canonical</a:t>
            </a:r>
          </a:p>
        </p:txBody>
      </p:sp>
      <p:sp>
        <p:nvSpPr>
          <p:cNvPr id="9" name="TextBox 8">
            <a:extLst>
              <a:ext uri="{FF2B5EF4-FFF2-40B4-BE49-F238E27FC236}">
                <a16:creationId xmlns:a16="http://schemas.microsoft.com/office/drawing/2014/main" id="{01945EFB-63A3-4970-B61A-CF347FF1FA47}"/>
              </a:ext>
            </a:extLst>
          </p:cNvPr>
          <p:cNvSpPr txBox="1"/>
          <p:nvPr/>
        </p:nvSpPr>
        <p:spPr>
          <a:xfrm>
            <a:off x="307309" y="6363524"/>
            <a:ext cx="3987117" cy="369332"/>
          </a:xfrm>
          <a:prstGeom prst="rect">
            <a:avLst/>
          </a:prstGeom>
          <a:noFill/>
        </p:spPr>
        <p:txBody>
          <a:bodyPr wrap="none" rtlCol="0">
            <a:spAutoFit/>
          </a:bodyPr>
          <a:lstStyle/>
          <a:p>
            <a:r>
              <a:rPr lang="en-US" dirty="0"/>
              <a:t>*Names taken from 2017 Tropical Storms</a:t>
            </a:r>
          </a:p>
        </p:txBody>
      </p:sp>
      <p:sp>
        <p:nvSpPr>
          <p:cNvPr id="10" name="Cylinder 9">
            <a:extLst>
              <a:ext uri="{FF2B5EF4-FFF2-40B4-BE49-F238E27FC236}">
                <a16:creationId xmlns:a16="http://schemas.microsoft.com/office/drawing/2014/main" id="{E4298557-0197-44AF-9D01-2A763813ED87}"/>
              </a:ext>
            </a:extLst>
          </p:cNvPr>
          <p:cNvSpPr/>
          <p:nvPr/>
        </p:nvSpPr>
        <p:spPr>
          <a:xfrm>
            <a:off x="3109732" y="5308923"/>
            <a:ext cx="1319514" cy="716242"/>
          </a:xfrm>
          <a:prstGeom prst="can">
            <a:avLst>
              <a:gd name="adj" fmla="val 33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Local repo</a:t>
            </a:r>
          </a:p>
        </p:txBody>
      </p:sp>
      <p:sp>
        <p:nvSpPr>
          <p:cNvPr id="12" name="Arrow: Left 11">
            <a:extLst>
              <a:ext uri="{FF2B5EF4-FFF2-40B4-BE49-F238E27FC236}">
                <a16:creationId xmlns:a16="http://schemas.microsoft.com/office/drawing/2014/main" id="{66C5FB0F-1EAA-42E5-88E4-5F9E43F7B491}"/>
              </a:ext>
            </a:extLst>
          </p:cNvPr>
          <p:cNvSpPr/>
          <p:nvPr/>
        </p:nvSpPr>
        <p:spPr>
          <a:xfrm rot="19923292">
            <a:off x="3401455" y="2503687"/>
            <a:ext cx="1739426" cy="549797"/>
          </a:xfrm>
          <a:prstGeom prst="lef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p:txBody>
      </p:sp>
      <p:sp>
        <p:nvSpPr>
          <p:cNvPr id="13" name="Arrow: Left 12">
            <a:extLst>
              <a:ext uri="{FF2B5EF4-FFF2-40B4-BE49-F238E27FC236}">
                <a16:creationId xmlns:a16="http://schemas.microsoft.com/office/drawing/2014/main" id="{C1C0F9A8-1798-479F-9368-EFCA0C6017BA}"/>
              </a:ext>
            </a:extLst>
          </p:cNvPr>
          <p:cNvSpPr/>
          <p:nvPr/>
        </p:nvSpPr>
        <p:spPr>
          <a:xfrm rot="16200000">
            <a:off x="5446676" y="2733476"/>
            <a:ext cx="841251" cy="549797"/>
          </a:xfrm>
          <a:prstGeom prst="lef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p:txBody>
      </p:sp>
      <p:sp>
        <p:nvSpPr>
          <p:cNvPr id="14" name="Arrow: Right 13">
            <a:extLst>
              <a:ext uri="{FF2B5EF4-FFF2-40B4-BE49-F238E27FC236}">
                <a16:creationId xmlns:a16="http://schemas.microsoft.com/office/drawing/2014/main" id="{1FBE5C12-9EE5-47BA-B0A3-6B669FD29EB7}"/>
              </a:ext>
            </a:extLst>
          </p:cNvPr>
          <p:cNvSpPr/>
          <p:nvPr/>
        </p:nvSpPr>
        <p:spPr>
          <a:xfrm rot="1531085">
            <a:off x="6597344" y="2564913"/>
            <a:ext cx="1845718" cy="484632"/>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a:t>
            </a:r>
          </a:p>
        </p:txBody>
      </p:sp>
      <p:sp>
        <p:nvSpPr>
          <p:cNvPr id="15" name="Arrow: Right 14">
            <a:extLst>
              <a:ext uri="{FF2B5EF4-FFF2-40B4-BE49-F238E27FC236}">
                <a16:creationId xmlns:a16="http://schemas.microsoft.com/office/drawing/2014/main" id="{CAA0D396-7F37-44CE-9A0E-CE58640DDD6A}"/>
              </a:ext>
            </a:extLst>
          </p:cNvPr>
          <p:cNvSpPr/>
          <p:nvPr/>
        </p:nvSpPr>
        <p:spPr>
          <a:xfrm rot="3599877">
            <a:off x="2351463" y="4413973"/>
            <a:ext cx="128797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clone</a:t>
            </a:r>
          </a:p>
        </p:txBody>
      </p:sp>
      <p:grpSp>
        <p:nvGrpSpPr>
          <p:cNvPr id="50" name="Group 49">
            <a:extLst>
              <a:ext uri="{FF2B5EF4-FFF2-40B4-BE49-F238E27FC236}">
                <a16:creationId xmlns:a16="http://schemas.microsoft.com/office/drawing/2014/main" id="{323DC59D-C0D7-41E0-85DE-13C96FD8E562}"/>
              </a:ext>
            </a:extLst>
          </p:cNvPr>
          <p:cNvGrpSpPr/>
          <p:nvPr/>
        </p:nvGrpSpPr>
        <p:grpSpPr>
          <a:xfrm>
            <a:off x="3173393" y="4110824"/>
            <a:ext cx="691282" cy="1090929"/>
            <a:chOff x="3173393" y="4110824"/>
            <a:chExt cx="691282" cy="1090929"/>
          </a:xfrm>
        </p:grpSpPr>
        <p:cxnSp>
          <p:nvCxnSpPr>
            <p:cNvPr id="19" name="Straight Arrow Connector 18">
              <a:extLst>
                <a:ext uri="{FF2B5EF4-FFF2-40B4-BE49-F238E27FC236}">
                  <a16:creationId xmlns:a16="http://schemas.microsoft.com/office/drawing/2014/main" id="{C727479F-3C17-4DBC-952D-73CA135442AB}"/>
                </a:ext>
              </a:extLst>
            </p:cNvPr>
            <p:cNvCxnSpPr>
              <a:cxnSpLocks/>
            </p:cNvCxnSpPr>
            <p:nvPr/>
          </p:nvCxnSpPr>
          <p:spPr>
            <a:xfrm flipH="1" flipV="1">
              <a:off x="3173393" y="4110824"/>
              <a:ext cx="596096" cy="109092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D688041-526D-49E0-B580-AE319B6AC4CE}"/>
                </a:ext>
              </a:extLst>
            </p:cNvPr>
            <p:cNvSpPr txBox="1"/>
            <p:nvPr/>
          </p:nvSpPr>
          <p:spPr>
            <a:xfrm rot="3652314">
              <a:off x="3326386" y="4434242"/>
              <a:ext cx="707245" cy="369332"/>
            </a:xfrm>
            <a:prstGeom prst="rect">
              <a:avLst/>
            </a:prstGeom>
            <a:noFill/>
          </p:spPr>
          <p:txBody>
            <a:bodyPr wrap="none" rtlCol="0">
              <a:spAutoFit/>
            </a:bodyPr>
            <a:lstStyle/>
            <a:p>
              <a:r>
                <a:rPr lang="en-US" dirty="0"/>
                <a:t>origin</a:t>
              </a:r>
            </a:p>
          </p:txBody>
        </p:sp>
      </p:grpSp>
      <p:grpSp>
        <p:nvGrpSpPr>
          <p:cNvPr id="51" name="Group 50">
            <a:extLst>
              <a:ext uri="{FF2B5EF4-FFF2-40B4-BE49-F238E27FC236}">
                <a16:creationId xmlns:a16="http://schemas.microsoft.com/office/drawing/2014/main" id="{2A55FB63-01D0-4F22-B869-30279E628F0D}"/>
              </a:ext>
            </a:extLst>
          </p:cNvPr>
          <p:cNvGrpSpPr/>
          <p:nvPr/>
        </p:nvGrpSpPr>
        <p:grpSpPr>
          <a:xfrm>
            <a:off x="3951417" y="2541940"/>
            <a:ext cx="1569707" cy="2659813"/>
            <a:chOff x="3951417" y="2541940"/>
            <a:chExt cx="1569707" cy="2659813"/>
          </a:xfrm>
        </p:grpSpPr>
        <p:cxnSp>
          <p:nvCxnSpPr>
            <p:cNvPr id="22" name="Straight Arrow Connector 21">
              <a:extLst>
                <a:ext uri="{FF2B5EF4-FFF2-40B4-BE49-F238E27FC236}">
                  <a16:creationId xmlns:a16="http://schemas.microsoft.com/office/drawing/2014/main" id="{861881D4-3F68-4C9B-B4F1-8E8BCE2E55F9}"/>
                </a:ext>
              </a:extLst>
            </p:cNvPr>
            <p:cNvCxnSpPr>
              <a:cxnSpLocks/>
            </p:cNvCxnSpPr>
            <p:nvPr/>
          </p:nvCxnSpPr>
          <p:spPr>
            <a:xfrm flipV="1">
              <a:off x="3951417" y="2541940"/>
              <a:ext cx="1569707" cy="2659813"/>
            </a:xfrm>
            <a:prstGeom prst="straightConnector1">
              <a:avLst/>
            </a:prstGeom>
            <a:ln w="5715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C8AE93-79D4-46D8-AC5F-F2D5E00CA37C}"/>
                </a:ext>
              </a:extLst>
            </p:cNvPr>
            <p:cNvSpPr txBox="1"/>
            <p:nvPr/>
          </p:nvSpPr>
          <p:spPr>
            <a:xfrm rot="17998714">
              <a:off x="4214585" y="3679225"/>
              <a:ext cx="617477" cy="369332"/>
            </a:xfrm>
            <a:prstGeom prst="rect">
              <a:avLst/>
            </a:prstGeom>
            <a:noFill/>
          </p:spPr>
          <p:txBody>
            <a:bodyPr wrap="none" rtlCol="0">
              <a:spAutoFit/>
            </a:bodyPr>
            <a:lstStyle/>
            <a:p>
              <a:r>
                <a:rPr lang="en-US" dirty="0"/>
                <a:t>main</a:t>
              </a:r>
            </a:p>
          </p:txBody>
        </p:sp>
      </p:grpSp>
      <p:grpSp>
        <p:nvGrpSpPr>
          <p:cNvPr id="52" name="Group 51">
            <a:extLst>
              <a:ext uri="{FF2B5EF4-FFF2-40B4-BE49-F238E27FC236}">
                <a16:creationId xmlns:a16="http://schemas.microsoft.com/office/drawing/2014/main" id="{3C757D02-CBB0-40B1-A1A7-1B4CF77789A4}"/>
              </a:ext>
            </a:extLst>
          </p:cNvPr>
          <p:cNvGrpSpPr/>
          <p:nvPr/>
        </p:nvGrpSpPr>
        <p:grpSpPr>
          <a:xfrm>
            <a:off x="4500396" y="4349314"/>
            <a:ext cx="1097918" cy="995135"/>
            <a:chOff x="4564587" y="4390928"/>
            <a:chExt cx="1097918" cy="995135"/>
          </a:xfrm>
        </p:grpSpPr>
        <p:cxnSp>
          <p:nvCxnSpPr>
            <p:cNvPr id="26" name="Straight Arrow Connector 25">
              <a:extLst>
                <a:ext uri="{FF2B5EF4-FFF2-40B4-BE49-F238E27FC236}">
                  <a16:creationId xmlns:a16="http://schemas.microsoft.com/office/drawing/2014/main" id="{2A48E204-95B0-442B-AB9F-750369F50F0C}"/>
                </a:ext>
              </a:extLst>
            </p:cNvPr>
            <p:cNvCxnSpPr>
              <a:cxnSpLocks/>
            </p:cNvCxnSpPr>
            <p:nvPr/>
          </p:nvCxnSpPr>
          <p:spPr>
            <a:xfrm flipV="1">
              <a:off x="4564587" y="4390928"/>
              <a:ext cx="1097918" cy="995135"/>
            </a:xfrm>
            <a:prstGeom prst="straightConnector1">
              <a:avLst/>
            </a:prstGeom>
            <a:ln w="5715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152F7D-B610-43AE-B791-71E97F35AC91}"/>
                </a:ext>
              </a:extLst>
            </p:cNvPr>
            <p:cNvSpPr txBox="1"/>
            <p:nvPr/>
          </p:nvSpPr>
          <p:spPr>
            <a:xfrm rot="19125415">
              <a:off x="4660949" y="4589414"/>
              <a:ext cx="617477" cy="369332"/>
            </a:xfrm>
            <a:prstGeom prst="rect">
              <a:avLst/>
            </a:prstGeom>
            <a:noFill/>
          </p:spPr>
          <p:txBody>
            <a:bodyPr wrap="square" rtlCol="0">
              <a:spAutoFit/>
            </a:bodyPr>
            <a:lstStyle/>
            <a:p>
              <a:r>
                <a:rPr lang="en-US" dirty="0" err="1"/>
                <a:t>bret</a:t>
              </a:r>
              <a:endParaRPr lang="en-US" dirty="0"/>
            </a:p>
          </p:txBody>
        </p:sp>
      </p:grpSp>
      <p:grpSp>
        <p:nvGrpSpPr>
          <p:cNvPr id="53" name="Group 52">
            <a:extLst>
              <a:ext uri="{FF2B5EF4-FFF2-40B4-BE49-F238E27FC236}">
                <a16:creationId xmlns:a16="http://schemas.microsoft.com/office/drawing/2014/main" id="{ED38F8B6-F840-49AC-BADB-16BCA1A51FB1}"/>
              </a:ext>
            </a:extLst>
          </p:cNvPr>
          <p:cNvGrpSpPr/>
          <p:nvPr/>
        </p:nvGrpSpPr>
        <p:grpSpPr>
          <a:xfrm>
            <a:off x="4716987" y="4110824"/>
            <a:ext cx="3923514" cy="1427640"/>
            <a:chOff x="4716987" y="4110824"/>
            <a:chExt cx="3923514" cy="1427640"/>
          </a:xfrm>
        </p:grpSpPr>
        <p:cxnSp>
          <p:nvCxnSpPr>
            <p:cNvPr id="32" name="Straight Arrow Connector 31">
              <a:extLst>
                <a:ext uri="{FF2B5EF4-FFF2-40B4-BE49-F238E27FC236}">
                  <a16:creationId xmlns:a16="http://schemas.microsoft.com/office/drawing/2014/main" id="{691B3582-B189-45D1-8C91-D7592E17DDA1}"/>
                </a:ext>
              </a:extLst>
            </p:cNvPr>
            <p:cNvCxnSpPr>
              <a:cxnSpLocks/>
            </p:cNvCxnSpPr>
            <p:nvPr/>
          </p:nvCxnSpPr>
          <p:spPr>
            <a:xfrm flipV="1">
              <a:off x="4716987" y="4110824"/>
              <a:ext cx="3923514" cy="1427640"/>
            </a:xfrm>
            <a:prstGeom prst="straightConnector1">
              <a:avLst/>
            </a:prstGeom>
            <a:ln w="5715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F1B339D-FBF4-493A-8A67-42C4B99A2C97}"/>
                </a:ext>
              </a:extLst>
            </p:cNvPr>
            <p:cNvSpPr txBox="1"/>
            <p:nvPr/>
          </p:nvSpPr>
          <p:spPr>
            <a:xfrm rot="20382187">
              <a:off x="6189085" y="4492333"/>
              <a:ext cx="680823" cy="369332"/>
            </a:xfrm>
            <a:prstGeom prst="rect">
              <a:avLst/>
            </a:prstGeom>
            <a:noFill/>
          </p:spPr>
          <p:txBody>
            <a:bodyPr wrap="square" rtlCol="0">
              <a:spAutoFit/>
            </a:bodyPr>
            <a:lstStyle/>
            <a:p>
              <a:r>
                <a:rPr lang="en-US" dirty="0" err="1"/>
                <a:t>cindy</a:t>
              </a:r>
              <a:endParaRPr lang="en-US" dirty="0"/>
            </a:p>
          </p:txBody>
        </p:sp>
      </p:grpSp>
      <p:grpSp>
        <p:nvGrpSpPr>
          <p:cNvPr id="49" name="Group 48">
            <a:extLst>
              <a:ext uri="{FF2B5EF4-FFF2-40B4-BE49-F238E27FC236}">
                <a16:creationId xmlns:a16="http://schemas.microsoft.com/office/drawing/2014/main" id="{8198B1BC-FE9F-4709-A77C-688047D1DBE7}"/>
              </a:ext>
            </a:extLst>
          </p:cNvPr>
          <p:cNvGrpSpPr/>
          <p:nvPr/>
        </p:nvGrpSpPr>
        <p:grpSpPr>
          <a:xfrm>
            <a:off x="2812373" y="1790201"/>
            <a:ext cx="3323336" cy="2986594"/>
            <a:chOff x="2812373" y="1790201"/>
            <a:chExt cx="3323336" cy="2986594"/>
          </a:xfrm>
        </p:grpSpPr>
        <p:sp>
          <p:nvSpPr>
            <p:cNvPr id="45" name="Arc 44">
              <a:extLst>
                <a:ext uri="{FF2B5EF4-FFF2-40B4-BE49-F238E27FC236}">
                  <a16:creationId xmlns:a16="http://schemas.microsoft.com/office/drawing/2014/main" id="{24CCC511-741E-4305-B04F-B625753AA954}"/>
                </a:ext>
              </a:extLst>
            </p:cNvPr>
            <p:cNvSpPr/>
            <p:nvPr/>
          </p:nvSpPr>
          <p:spPr>
            <a:xfrm rot="17373952">
              <a:off x="3128710" y="1769795"/>
              <a:ext cx="2767104" cy="3246895"/>
            </a:xfrm>
            <a:prstGeom prst="arc">
              <a:avLst>
                <a:gd name="adj1" fmla="val 15896444"/>
                <a:gd name="adj2" fmla="val 0"/>
              </a:avLst>
            </a:prstGeom>
            <a:ln w="107950" cmpd="dbl">
              <a:solidFill>
                <a:schemeClr val="accent5"/>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2EB949C5-50AC-4396-884E-4A7CFBBF6475}"/>
                </a:ext>
              </a:extLst>
            </p:cNvPr>
            <p:cNvSpPr txBox="1"/>
            <p:nvPr/>
          </p:nvSpPr>
          <p:spPr>
            <a:xfrm rot="19986479">
              <a:off x="2812373" y="1790201"/>
              <a:ext cx="1385970" cy="369332"/>
            </a:xfrm>
            <a:prstGeom prst="rect">
              <a:avLst/>
            </a:prstGeom>
            <a:noFill/>
          </p:spPr>
          <p:txBody>
            <a:bodyPr wrap="square" rtlCol="0">
              <a:spAutoFit/>
            </a:bodyPr>
            <a:lstStyle/>
            <a:p>
              <a:r>
                <a:rPr lang="en-US" dirty="0"/>
                <a:t>Pull Request</a:t>
              </a:r>
            </a:p>
          </p:txBody>
        </p:sp>
      </p:grpSp>
      <p:grpSp>
        <p:nvGrpSpPr>
          <p:cNvPr id="54" name="Group 53">
            <a:extLst>
              <a:ext uri="{FF2B5EF4-FFF2-40B4-BE49-F238E27FC236}">
                <a16:creationId xmlns:a16="http://schemas.microsoft.com/office/drawing/2014/main" id="{D5C7CA72-4B5E-4038-9D6C-7D17C4A367A2}"/>
              </a:ext>
            </a:extLst>
          </p:cNvPr>
          <p:cNvGrpSpPr/>
          <p:nvPr/>
        </p:nvGrpSpPr>
        <p:grpSpPr>
          <a:xfrm>
            <a:off x="8646591" y="4825031"/>
            <a:ext cx="3426107" cy="1907825"/>
            <a:chOff x="8646591" y="4825031"/>
            <a:chExt cx="3426107" cy="1907825"/>
          </a:xfrm>
        </p:grpSpPr>
        <p:sp>
          <p:nvSpPr>
            <p:cNvPr id="42" name="Rectangle 41">
              <a:extLst>
                <a:ext uri="{FF2B5EF4-FFF2-40B4-BE49-F238E27FC236}">
                  <a16:creationId xmlns:a16="http://schemas.microsoft.com/office/drawing/2014/main" id="{2636A67A-2925-440D-B6E0-A7C4149149BE}"/>
                </a:ext>
              </a:extLst>
            </p:cNvPr>
            <p:cNvSpPr/>
            <p:nvPr/>
          </p:nvSpPr>
          <p:spPr>
            <a:xfrm>
              <a:off x="8646591" y="4825031"/>
              <a:ext cx="3426107" cy="190782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1D588EE6-18F7-4709-ADFB-1C2C34963E59}"/>
                </a:ext>
              </a:extLst>
            </p:cNvPr>
            <p:cNvSpPr/>
            <p:nvPr/>
          </p:nvSpPr>
          <p:spPr>
            <a:xfrm>
              <a:off x="10762075" y="4974053"/>
              <a:ext cx="1126137"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EC55A137-9CA7-454C-8964-29CC5262791D}"/>
                </a:ext>
              </a:extLst>
            </p:cNvPr>
            <p:cNvSpPr txBox="1"/>
            <p:nvPr/>
          </p:nvSpPr>
          <p:spPr>
            <a:xfrm>
              <a:off x="9926457" y="5031703"/>
              <a:ext cx="742511" cy="369332"/>
            </a:xfrm>
            <a:prstGeom prst="rect">
              <a:avLst/>
            </a:prstGeom>
            <a:noFill/>
          </p:spPr>
          <p:txBody>
            <a:bodyPr wrap="none" rtlCol="0">
              <a:spAutoFit/>
            </a:bodyPr>
            <a:lstStyle/>
            <a:p>
              <a:r>
                <a:rPr lang="en-US" dirty="0"/>
                <a:t>Action</a:t>
              </a:r>
            </a:p>
          </p:txBody>
        </p:sp>
        <p:cxnSp>
          <p:nvCxnSpPr>
            <p:cNvPr id="37" name="Straight Arrow Connector 36">
              <a:extLst>
                <a:ext uri="{FF2B5EF4-FFF2-40B4-BE49-F238E27FC236}">
                  <a16:creationId xmlns:a16="http://schemas.microsoft.com/office/drawing/2014/main" id="{0E727DA4-9ED0-49C7-99CC-529A11C70553}"/>
                </a:ext>
              </a:extLst>
            </p:cNvPr>
            <p:cNvCxnSpPr>
              <a:cxnSpLocks/>
            </p:cNvCxnSpPr>
            <p:nvPr/>
          </p:nvCxnSpPr>
          <p:spPr>
            <a:xfrm flipV="1">
              <a:off x="10762076" y="5655626"/>
              <a:ext cx="1126136" cy="1"/>
            </a:xfrm>
            <a:prstGeom prst="straightConnector1">
              <a:avLst/>
            </a:prstGeom>
            <a:ln w="571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77CCE1D-7C0D-496C-A243-44843F00CDE5}"/>
                </a:ext>
              </a:extLst>
            </p:cNvPr>
            <p:cNvSpPr txBox="1"/>
            <p:nvPr/>
          </p:nvSpPr>
          <p:spPr>
            <a:xfrm>
              <a:off x="8937853" y="5445629"/>
              <a:ext cx="1731115" cy="369332"/>
            </a:xfrm>
            <a:prstGeom prst="rect">
              <a:avLst/>
            </a:prstGeom>
            <a:noFill/>
          </p:spPr>
          <p:txBody>
            <a:bodyPr wrap="none" rtlCol="0">
              <a:spAutoFit/>
            </a:bodyPr>
            <a:lstStyle/>
            <a:p>
              <a:r>
                <a:rPr lang="en-US" dirty="0"/>
                <a:t>Remote (no push)</a:t>
              </a:r>
            </a:p>
          </p:txBody>
        </p:sp>
        <p:cxnSp>
          <p:nvCxnSpPr>
            <p:cNvPr id="40" name="Straight Arrow Connector 39">
              <a:extLst>
                <a:ext uri="{FF2B5EF4-FFF2-40B4-BE49-F238E27FC236}">
                  <a16:creationId xmlns:a16="http://schemas.microsoft.com/office/drawing/2014/main" id="{5A15126C-50D0-46EC-A1CF-4699F6AE02EF}"/>
                </a:ext>
              </a:extLst>
            </p:cNvPr>
            <p:cNvCxnSpPr>
              <a:cxnSpLocks/>
            </p:cNvCxnSpPr>
            <p:nvPr/>
          </p:nvCxnSpPr>
          <p:spPr>
            <a:xfrm flipV="1">
              <a:off x="10762076" y="6008339"/>
              <a:ext cx="1126136" cy="1"/>
            </a:xfrm>
            <a:prstGeom prst="straightConnector1">
              <a:avLst/>
            </a:prstGeom>
            <a:ln w="571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5443B3-1093-482C-A239-A36E80955A5A}"/>
                </a:ext>
              </a:extLst>
            </p:cNvPr>
            <p:cNvSpPr txBox="1"/>
            <p:nvPr/>
          </p:nvSpPr>
          <p:spPr>
            <a:xfrm>
              <a:off x="8793306" y="5814961"/>
              <a:ext cx="1883401" cy="369332"/>
            </a:xfrm>
            <a:prstGeom prst="rect">
              <a:avLst/>
            </a:prstGeom>
            <a:noFill/>
          </p:spPr>
          <p:txBody>
            <a:bodyPr wrap="none" rtlCol="0">
              <a:spAutoFit/>
            </a:bodyPr>
            <a:lstStyle/>
            <a:p>
              <a:r>
                <a:rPr lang="en-US" dirty="0"/>
                <a:t>Remote (with push)</a:t>
              </a:r>
            </a:p>
          </p:txBody>
        </p:sp>
        <p:cxnSp>
          <p:nvCxnSpPr>
            <p:cNvPr id="47" name="Straight Arrow Connector 46">
              <a:extLst>
                <a:ext uri="{FF2B5EF4-FFF2-40B4-BE49-F238E27FC236}">
                  <a16:creationId xmlns:a16="http://schemas.microsoft.com/office/drawing/2014/main" id="{73BC4470-6381-4DD2-93DB-72AA559CCCE5}"/>
                </a:ext>
              </a:extLst>
            </p:cNvPr>
            <p:cNvCxnSpPr>
              <a:cxnSpLocks/>
            </p:cNvCxnSpPr>
            <p:nvPr/>
          </p:nvCxnSpPr>
          <p:spPr>
            <a:xfrm flipV="1">
              <a:off x="10758555" y="6402039"/>
              <a:ext cx="1126136" cy="1"/>
            </a:xfrm>
            <a:prstGeom prst="straightConnector1">
              <a:avLst/>
            </a:prstGeom>
            <a:ln w="85725" cmpd="dbl">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E5C70CF-A8A4-46C1-8C92-93F08184FCBD}"/>
                </a:ext>
              </a:extLst>
            </p:cNvPr>
            <p:cNvSpPr txBox="1"/>
            <p:nvPr/>
          </p:nvSpPr>
          <p:spPr>
            <a:xfrm>
              <a:off x="8930716" y="6217373"/>
              <a:ext cx="1745991" cy="369332"/>
            </a:xfrm>
            <a:prstGeom prst="rect">
              <a:avLst/>
            </a:prstGeom>
            <a:noFill/>
          </p:spPr>
          <p:txBody>
            <a:bodyPr wrap="none" rtlCol="0">
              <a:spAutoFit/>
            </a:bodyPr>
            <a:lstStyle/>
            <a:p>
              <a:r>
                <a:rPr lang="en-US" dirty="0"/>
                <a:t>Action on GitHub</a:t>
              </a:r>
            </a:p>
          </p:txBody>
        </p:sp>
      </p:grpSp>
      <p:sp>
        <p:nvSpPr>
          <p:cNvPr id="55" name="TextBox 54">
            <a:extLst>
              <a:ext uri="{FF2B5EF4-FFF2-40B4-BE49-F238E27FC236}">
                <a16:creationId xmlns:a16="http://schemas.microsoft.com/office/drawing/2014/main" id="{D1D14070-DD7C-47D1-9FEE-EB118BA89AAA}"/>
              </a:ext>
            </a:extLst>
          </p:cNvPr>
          <p:cNvSpPr txBox="1"/>
          <p:nvPr/>
        </p:nvSpPr>
        <p:spPr>
          <a:xfrm>
            <a:off x="7975049" y="1444709"/>
            <a:ext cx="2103876" cy="947558"/>
          </a:xfrm>
          <a:prstGeom prst="rect">
            <a:avLst/>
          </a:prstGeom>
          <a:noFill/>
        </p:spPr>
        <p:txBody>
          <a:bodyPr wrap="square" rtlCol="0">
            <a:spAutoFit/>
          </a:bodyPr>
          <a:lstStyle/>
          <a:p>
            <a:pPr algn="ctr"/>
            <a:r>
              <a:rPr lang="en-US" dirty="0"/>
              <a:t>GitHub, </a:t>
            </a:r>
            <a:r>
              <a:rPr lang="en-US" dirty="0" err="1"/>
              <a:t>BitBucket</a:t>
            </a:r>
            <a:r>
              <a:rPr lang="en-US" dirty="0"/>
              <a:t>, </a:t>
            </a:r>
            <a:r>
              <a:rPr lang="en-US" dirty="0" err="1"/>
              <a:t>SourceForge</a:t>
            </a:r>
            <a:r>
              <a:rPr lang="en-US" dirty="0"/>
              <a:t>, GitLab, </a:t>
            </a:r>
            <a:r>
              <a:rPr lang="en-US" dirty="0" err="1"/>
              <a:t>CodePlex</a:t>
            </a:r>
            <a:r>
              <a:rPr lang="en-US" dirty="0"/>
              <a:t>, etc.</a:t>
            </a:r>
          </a:p>
        </p:txBody>
      </p:sp>
      <p:sp>
        <p:nvSpPr>
          <p:cNvPr id="56" name="Slide Number Placeholder 55">
            <a:extLst>
              <a:ext uri="{FF2B5EF4-FFF2-40B4-BE49-F238E27FC236}">
                <a16:creationId xmlns:a16="http://schemas.microsoft.com/office/drawing/2014/main" id="{2318711B-45B3-4EE5-8BCB-A02D8AB8F423}"/>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57" name="Footer Placeholder 56">
            <a:extLst>
              <a:ext uri="{FF2B5EF4-FFF2-40B4-BE49-F238E27FC236}">
                <a16:creationId xmlns:a16="http://schemas.microsoft.com/office/drawing/2014/main" id="{79A1D300-64BA-4165-B46D-FD6624BFA018}"/>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79099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P spid="10" grpId="0" animBg="1"/>
      <p:bldP spid="12" grpId="0" animBg="1"/>
      <p:bldP spid="13" grpId="0" animBg="1"/>
      <p:bldP spid="14" grpId="0" animBg="1"/>
      <p:bldP spid="15" grpId="0" animBg="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C16E-1B8E-42BA-8B81-C647B8C064EB}"/>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FCD74129-4152-495E-8E4B-F9E46D9A8505}"/>
              </a:ext>
            </a:extLst>
          </p:cNvPr>
          <p:cNvSpPr>
            <a:spLocks noGrp="1"/>
          </p:cNvSpPr>
          <p:nvPr>
            <p:ph sz="half" idx="1"/>
          </p:nvPr>
        </p:nvSpPr>
        <p:spPr>
          <a:xfrm>
            <a:off x="1024127" y="2286000"/>
            <a:ext cx="3770181" cy="4023360"/>
          </a:xfrm>
        </p:spPr>
        <p:txBody>
          <a:bodyPr>
            <a:normAutofit fontScale="92500" lnSpcReduction="20000"/>
          </a:bodyPr>
          <a:lstStyle/>
          <a:p>
            <a:r>
              <a:rPr lang="en-US" dirty="0"/>
              <a:t>You </a:t>
            </a:r>
            <a:r>
              <a:rPr lang="en-US" dirty="0">
                <a:solidFill>
                  <a:schemeClr val="accent1"/>
                </a:solidFill>
              </a:rPr>
              <a:t>pull</a:t>
            </a:r>
            <a:r>
              <a:rPr lang="en-US" dirty="0"/>
              <a:t> from a remote to your local repository.</a:t>
            </a:r>
          </a:p>
          <a:p>
            <a:pPr lvl="1"/>
            <a:r>
              <a:rPr lang="en-US" dirty="0"/>
              <a:t>A </a:t>
            </a:r>
            <a:r>
              <a:rPr lang="en-US" dirty="0">
                <a:solidFill>
                  <a:schemeClr val="accent1"/>
                </a:solidFill>
              </a:rPr>
              <a:t>pull</a:t>
            </a:r>
            <a:r>
              <a:rPr lang="en-US" dirty="0"/>
              <a:t> is a </a:t>
            </a:r>
            <a:r>
              <a:rPr lang="en-US" dirty="0">
                <a:solidFill>
                  <a:schemeClr val="accent1"/>
                </a:solidFill>
              </a:rPr>
              <a:t>fetch</a:t>
            </a:r>
            <a:r>
              <a:rPr lang="en-US" dirty="0"/>
              <a:t> and a </a:t>
            </a:r>
            <a:r>
              <a:rPr lang="en-US" dirty="0">
                <a:solidFill>
                  <a:schemeClr val="accent1"/>
                </a:solidFill>
              </a:rPr>
              <a:t>merge</a:t>
            </a:r>
          </a:p>
          <a:p>
            <a:pPr lvl="1"/>
            <a:r>
              <a:rPr lang="en-US" dirty="0"/>
              <a:t>I prefer to use fetch and merge separately, and avoid pull.</a:t>
            </a:r>
          </a:p>
          <a:p>
            <a:r>
              <a:rPr lang="en-US" dirty="0"/>
              <a:t>You </a:t>
            </a:r>
            <a:r>
              <a:rPr lang="en-US" dirty="0">
                <a:solidFill>
                  <a:schemeClr val="accent1"/>
                </a:solidFill>
              </a:rPr>
              <a:t>push</a:t>
            </a:r>
            <a:r>
              <a:rPr lang="en-US" dirty="0"/>
              <a:t> a branch from your local repository to a remote.</a:t>
            </a:r>
          </a:p>
          <a:p>
            <a:r>
              <a:rPr lang="en-US" dirty="0"/>
              <a:t>A failure to merge is a </a:t>
            </a:r>
            <a:r>
              <a:rPr lang="en-US" dirty="0">
                <a:solidFill>
                  <a:schemeClr val="accent1"/>
                </a:solidFill>
              </a:rPr>
              <a:t>merge conflict</a:t>
            </a:r>
            <a:r>
              <a:rPr lang="en-US" dirty="0"/>
              <a:t>, and must be resolved manually. </a:t>
            </a:r>
            <a:r>
              <a:rPr lang="en-US" sz="1900" i="1" dirty="0"/>
              <a:t>(more on next slide)</a:t>
            </a:r>
          </a:p>
          <a:p>
            <a:r>
              <a:rPr lang="en-US" dirty="0"/>
              <a:t>Helpful list of Git Commands</a:t>
            </a:r>
          </a:p>
          <a:p>
            <a:pPr lvl="1"/>
            <a:r>
              <a:rPr lang="en-US" dirty="0">
                <a:hlinkClick r:id="rId2"/>
              </a:rPr>
              <a:t>https://cscrunch.com/blog/corey-pennycuff/my-git-cheat-sheethandout</a:t>
            </a:r>
            <a:endParaRPr lang="en-US" dirty="0"/>
          </a:p>
          <a:p>
            <a:r>
              <a:rPr lang="en-US" dirty="0">
                <a:hlinkClick r:id="rId3"/>
              </a:rPr>
              <a:t>Image by Daniel </a:t>
            </a:r>
            <a:r>
              <a:rPr lang="en-US" dirty="0" err="1">
                <a:hlinkClick r:id="rId3"/>
              </a:rPr>
              <a:t>Kinzler</a:t>
            </a:r>
            <a:endParaRPr lang="en-US" dirty="0"/>
          </a:p>
        </p:txBody>
      </p:sp>
      <p:sp>
        <p:nvSpPr>
          <p:cNvPr id="4" name="Content Placeholder 3">
            <a:extLst>
              <a:ext uri="{FF2B5EF4-FFF2-40B4-BE49-F238E27FC236}">
                <a16:creationId xmlns:a16="http://schemas.microsoft.com/office/drawing/2014/main" id="{EC5A53D0-EC81-4719-AC2D-961E4746D80A}"/>
              </a:ext>
            </a:extLst>
          </p:cNvPr>
          <p:cNvSpPr>
            <a:spLocks noGrp="1"/>
          </p:cNvSpPr>
          <p:nvPr>
            <p:ph sz="half" idx="2"/>
          </p:nvPr>
        </p:nvSpPr>
        <p:spPr/>
        <p:txBody>
          <a:bodyPr>
            <a:normAutofit fontScale="92500" lnSpcReduction="20000"/>
          </a:bodyPr>
          <a:lstStyle/>
          <a:p>
            <a:endParaRPr lang="en-US"/>
          </a:p>
        </p:txBody>
      </p:sp>
      <p:sp>
        <p:nvSpPr>
          <p:cNvPr id="6" name="Content Placeholder 2">
            <a:extLst>
              <a:ext uri="{FF2B5EF4-FFF2-40B4-BE49-F238E27FC236}">
                <a16:creationId xmlns:a16="http://schemas.microsoft.com/office/drawing/2014/main" id="{38405326-8217-4998-B478-9EFADD8783E3}"/>
              </a:ext>
            </a:extLst>
          </p:cNvPr>
          <p:cNvSpPr txBox="1">
            <a:spLocks/>
          </p:cNvSpPr>
          <p:nvPr/>
        </p:nvSpPr>
        <p:spPr>
          <a:xfrm>
            <a:off x="6677637" y="620784"/>
            <a:ext cx="5041783" cy="5800988"/>
          </a:xfrm>
          <a:prstGeom prst="rect">
            <a:avLst/>
          </a:prstGeom>
          <a:solidFill>
            <a:schemeClr val="bg2">
              <a:lumMod val="9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Local</a:t>
            </a:r>
          </a:p>
        </p:txBody>
      </p:sp>
      <p:pic>
        <p:nvPicPr>
          <p:cNvPr id="2050" name="Picture 2" descr="https://upload.wikimedia.org/wikipedia/commons/thumb/d/d8/Git_operations.svg/734px-Git_operations.svg.png">
            <a:extLst>
              <a:ext uri="{FF2B5EF4-FFF2-40B4-BE49-F238E27FC236}">
                <a16:creationId xmlns:a16="http://schemas.microsoft.com/office/drawing/2014/main" id="{C61106C5-236F-4E5A-92D0-0AAF121C1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921" y="762646"/>
            <a:ext cx="699135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46B2B4F-2D28-4D14-BA04-29E1B28F6688}"/>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7" name="Footer Placeholder 6">
            <a:extLst>
              <a:ext uri="{FF2B5EF4-FFF2-40B4-BE49-F238E27FC236}">
                <a16:creationId xmlns:a16="http://schemas.microsoft.com/office/drawing/2014/main" id="{C16548A1-BEE8-4AA6-A6D8-7153E13776A9}"/>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260860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EC13-E313-4D3C-AD37-D4A2F5D34B34}"/>
              </a:ext>
            </a:extLst>
          </p:cNvPr>
          <p:cNvSpPr>
            <a:spLocks noGrp="1"/>
          </p:cNvSpPr>
          <p:nvPr>
            <p:ph type="title"/>
          </p:nvPr>
        </p:nvSpPr>
        <p:spPr/>
        <p:txBody>
          <a:bodyPr/>
          <a:lstStyle/>
          <a:p>
            <a:r>
              <a:rPr lang="en-US" dirty="0"/>
              <a:t>Merging</a:t>
            </a:r>
          </a:p>
        </p:txBody>
      </p:sp>
      <p:sp>
        <p:nvSpPr>
          <p:cNvPr id="3" name="Content Placeholder 2">
            <a:extLst>
              <a:ext uri="{FF2B5EF4-FFF2-40B4-BE49-F238E27FC236}">
                <a16:creationId xmlns:a16="http://schemas.microsoft.com/office/drawing/2014/main" id="{9D17B141-0BE5-4110-B7BC-8ED91182D11F}"/>
              </a:ext>
            </a:extLst>
          </p:cNvPr>
          <p:cNvSpPr>
            <a:spLocks noGrp="1"/>
          </p:cNvSpPr>
          <p:nvPr>
            <p:ph sz="half" idx="1"/>
          </p:nvPr>
        </p:nvSpPr>
        <p:spPr>
          <a:xfrm>
            <a:off x="1024126" y="2286000"/>
            <a:ext cx="4816059" cy="4392386"/>
          </a:xfrm>
        </p:spPr>
        <p:txBody>
          <a:bodyPr>
            <a:normAutofit lnSpcReduction="10000"/>
          </a:bodyPr>
          <a:lstStyle/>
          <a:p>
            <a:r>
              <a:rPr lang="en-US" dirty="0"/>
              <a:t>A “</a:t>
            </a:r>
            <a:r>
              <a:rPr lang="en-US" dirty="0">
                <a:solidFill>
                  <a:schemeClr val="accent1"/>
                </a:solidFill>
              </a:rPr>
              <a:t>merge</a:t>
            </a:r>
            <a:r>
              <a:rPr lang="en-US" dirty="0"/>
              <a:t>” is the act of incorporating the changes from one branch or commit into a second branch.</a:t>
            </a:r>
          </a:p>
          <a:p>
            <a:r>
              <a:rPr lang="en-US" dirty="0"/>
              <a:t>The histories do not have to match exactly; Git will work to sort them out.</a:t>
            </a:r>
          </a:p>
          <a:p>
            <a:r>
              <a:rPr lang="en-US" dirty="0"/>
              <a:t>If a merge fails, Git will notify you of a “</a:t>
            </a:r>
            <a:r>
              <a:rPr lang="en-US" dirty="0">
                <a:solidFill>
                  <a:schemeClr val="accent1"/>
                </a:solidFill>
              </a:rPr>
              <a:t>merge conflict</a:t>
            </a:r>
            <a:r>
              <a:rPr lang="en-US" dirty="0"/>
              <a:t>”.</a:t>
            </a:r>
          </a:p>
          <a:p>
            <a:r>
              <a:rPr lang="en-US" dirty="0"/>
              <a:t>Merge conflicts must be fixed manually, and then </a:t>
            </a:r>
            <a:r>
              <a:rPr lang="en-US" dirty="0">
                <a:solidFill>
                  <a:schemeClr val="accent1"/>
                </a:solidFill>
              </a:rPr>
              <a:t>added</a:t>
            </a:r>
            <a:r>
              <a:rPr lang="en-US" dirty="0"/>
              <a:t> and </a:t>
            </a:r>
            <a:r>
              <a:rPr lang="en-US" dirty="0">
                <a:solidFill>
                  <a:schemeClr val="accent1"/>
                </a:solidFill>
              </a:rPr>
              <a:t>committed</a:t>
            </a:r>
            <a:r>
              <a:rPr lang="en-US" dirty="0"/>
              <a:t>.</a:t>
            </a:r>
          </a:p>
          <a:p>
            <a:r>
              <a:rPr lang="en-US" dirty="0"/>
              <a:t>“</a:t>
            </a:r>
            <a:r>
              <a:rPr lang="en-US" dirty="0">
                <a:solidFill>
                  <a:schemeClr val="accent1"/>
                </a:solidFill>
              </a:rPr>
              <a:t>git status</a:t>
            </a:r>
            <a:r>
              <a:rPr lang="en-US" dirty="0"/>
              <a:t>” will show any merge conflicts.</a:t>
            </a:r>
          </a:p>
          <a:p>
            <a:r>
              <a:rPr lang="en-US" dirty="0"/>
              <a:t>A successful merge creates a new commit automatically.</a:t>
            </a:r>
          </a:p>
        </p:txBody>
      </p:sp>
      <p:sp>
        <p:nvSpPr>
          <p:cNvPr id="4" name="Content Placeholder 3">
            <a:extLst>
              <a:ext uri="{FF2B5EF4-FFF2-40B4-BE49-F238E27FC236}">
                <a16:creationId xmlns:a16="http://schemas.microsoft.com/office/drawing/2014/main" id="{DBE10F08-E260-4F7F-95EA-F53A3FFCA721}"/>
              </a:ext>
            </a:extLst>
          </p:cNvPr>
          <p:cNvSpPr>
            <a:spLocks noGrp="1"/>
          </p:cNvSpPr>
          <p:nvPr>
            <p:ph sz="half" idx="2"/>
          </p:nvPr>
        </p:nvSpPr>
        <p:spPr>
          <a:xfrm>
            <a:off x="5989320" y="2285999"/>
            <a:ext cx="4945380" cy="4392385"/>
          </a:xfrm>
        </p:spPr>
        <p:txBody>
          <a:bodyPr>
            <a:normAutofit lnSpcReduction="10000"/>
          </a:bodyPr>
          <a:lstStyle/>
          <a:p>
            <a:r>
              <a:rPr lang="en-US" dirty="0"/>
              <a:t>What causes a merge conflict?</a:t>
            </a:r>
          </a:p>
          <a:p>
            <a:pPr lvl="1"/>
            <a:r>
              <a:rPr lang="en-US" dirty="0"/>
              <a:t>2 branches modify the same place in the same file.</a:t>
            </a:r>
          </a:p>
          <a:p>
            <a:pPr lvl="1"/>
            <a:r>
              <a:rPr lang="en-US" dirty="0"/>
              <a:t>This often happens at the end of files or between function declarations.</a:t>
            </a:r>
          </a:p>
          <a:p>
            <a:pPr lvl="1"/>
            <a:r>
              <a:rPr lang="en-US" dirty="0"/>
              <a:t>Git does not know which version of the change you want, or if you want both of them consecutively (and in which order), so you must inspect the conflict and resolve it.</a:t>
            </a:r>
          </a:p>
          <a:p>
            <a:r>
              <a:rPr lang="en-US" dirty="0"/>
              <a:t>If you cannot </a:t>
            </a:r>
            <a:r>
              <a:rPr lang="en-US" dirty="0">
                <a:solidFill>
                  <a:schemeClr val="accent1"/>
                </a:solidFill>
              </a:rPr>
              <a:t>push</a:t>
            </a:r>
            <a:r>
              <a:rPr lang="en-US" dirty="0"/>
              <a:t> your code to a </a:t>
            </a:r>
            <a:r>
              <a:rPr lang="en-US" dirty="0">
                <a:solidFill>
                  <a:schemeClr val="accent1"/>
                </a:solidFill>
              </a:rPr>
              <a:t>remote</a:t>
            </a:r>
            <a:r>
              <a:rPr lang="en-US" dirty="0"/>
              <a:t>, you probably need to first </a:t>
            </a:r>
            <a:r>
              <a:rPr lang="en-US" dirty="0">
                <a:solidFill>
                  <a:schemeClr val="accent1"/>
                </a:solidFill>
              </a:rPr>
              <a:t>pull</a:t>
            </a:r>
            <a:r>
              <a:rPr lang="en-US" dirty="0"/>
              <a:t> the latest changes, resolve any existing </a:t>
            </a:r>
            <a:r>
              <a:rPr lang="en-US" dirty="0">
                <a:solidFill>
                  <a:schemeClr val="accent1"/>
                </a:solidFill>
              </a:rPr>
              <a:t>merge conflicts</a:t>
            </a:r>
            <a:r>
              <a:rPr lang="en-US" dirty="0"/>
              <a:t>, then try to </a:t>
            </a:r>
            <a:r>
              <a:rPr lang="en-US" dirty="0">
                <a:solidFill>
                  <a:schemeClr val="accent1"/>
                </a:solidFill>
              </a:rPr>
              <a:t>push</a:t>
            </a:r>
            <a:r>
              <a:rPr lang="en-US" dirty="0"/>
              <a:t> again.</a:t>
            </a:r>
          </a:p>
          <a:p>
            <a:r>
              <a:rPr lang="en-US" dirty="0">
                <a:solidFill>
                  <a:schemeClr val="accent1"/>
                </a:solidFill>
              </a:rPr>
              <a:t>Small</a:t>
            </a:r>
            <a:r>
              <a:rPr lang="en-US" dirty="0"/>
              <a:t> commits are better than large ones!</a:t>
            </a:r>
          </a:p>
        </p:txBody>
      </p:sp>
      <p:sp>
        <p:nvSpPr>
          <p:cNvPr id="5" name="Slide Number Placeholder 4">
            <a:extLst>
              <a:ext uri="{FF2B5EF4-FFF2-40B4-BE49-F238E27FC236}">
                <a16:creationId xmlns:a16="http://schemas.microsoft.com/office/drawing/2014/main" id="{A66A4C98-E18D-4F67-9754-2F48F65D1013}"/>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6" name="Footer Placeholder 5">
            <a:extLst>
              <a:ext uri="{FF2B5EF4-FFF2-40B4-BE49-F238E27FC236}">
                <a16:creationId xmlns:a16="http://schemas.microsoft.com/office/drawing/2014/main" id="{BFE734BD-D648-42B0-A997-14B2F7AB5432}"/>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153402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F16E-855B-49CE-8FDB-D3AAF775DEE1}"/>
              </a:ext>
            </a:extLst>
          </p:cNvPr>
          <p:cNvSpPr>
            <a:spLocks noGrp="1"/>
          </p:cNvSpPr>
          <p:nvPr>
            <p:ph type="title"/>
          </p:nvPr>
        </p:nvSpPr>
        <p:spPr/>
        <p:txBody>
          <a:bodyPr/>
          <a:lstStyle/>
          <a:p>
            <a:r>
              <a:rPr lang="en-US" dirty="0"/>
              <a:t>Common Industry Programmer Workflow</a:t>
            </a:r>
          </a:p>
        </p:txBody>
      </p:sp>
      <p:sp>
        <p:nvSpPr>
          <p:cNvPr id="3" name="Content Placeholder 2">
            <a:extLst>
              <a:ext uri="{FF2B5EF4-FFF2-40B4-BE49-F238E27FC236}">
                <a16:creationId xmlns:a16="http://schemas.microsoft.com/office/drawing/2014/main" id="{9CEAA1F8-3636-41E0-B74F-32942F47058C}"/>
              </a:ext>
            </a:extLst>
          </p:cNvPr>
          <p:cNvSpPr>
            <a:spLocks noGrp="1"/>
          </p:cNvSpPr>
          <p:nvPr>
            <p:ph sz="half" idx="1"/>
          </p:nvPr>
        </p:nvSpPr>
        <p:spPr/>
        <p:txBody>
          <a:bodyPr/>
          <a:lstStyle/>
          <a:p>
            <a:pPr marL="457200" indent="-457200">
              <a:buFont typeface="+mj-lt"/>
              <a:buAutoNum type="arabicPeriod"/>
            </a:pPr>
            <a:r>
              <a:rPr lang="en-US" dirty="0"/>
              <a:t>Choose a bug/feature to work on</a:t>
            </a:r>
          </a:p>
          <a:p>
            <a:pPr marL="457200" indent="-457200">
              <a:buFont typeface="+mj-lt"/>
              <a:buAutoNum type="arabicPeriod"/>
            </a:pPr>
            <a:r>
              <a:rPr lang="en-US" dirty="0">
                <a:solidFill>
                  <a:schemeClr val="accent1"/>
                </a:solidFill>
              </a:rPr>
              <a:t>Checkout</a:t>
            </a:r>
            <a:r>
              <a:rPr lang="en-US" dirty="0"/>
              <a:t> the appropriate branch</a:t>
            </a:r>
          </a:p>
          <a:p>
            <a:pPr marL="457200" indent="-457200">
              <a:buFont typeface="+mj-lt"/>
              <a:buAutoNum type="arabicPeriod"/>
            </a:pPr>
            <a:r>
              <a:rPr lang="en-US" dirty="0">
                <a:solidFill>
                  <a:schemeClr val="accent1"/>
                </a:solidFill>
              </a:rPr>
              <a:t>Pull</a:t>
            </a:r>
            <a:r>
              <a:rPr lang="en-US" dirty="0"/>
              <a:t> the latest additions from the main repository</a:t>
            </a:r>
          </a:p>
          <a:p>
            <a:pPr marL="457200" indent="-457200">
              <a:buFont typeface="+mj-lt"/>
              <a:buAutoNum type="arabicPeriod"/>
            </a:pPr>
            <a:r>
              <a:rPr lang="en-US" dirty="0"/>
              <a:t>Create a </a:t>
            </a:r>
            <a:r>
              <a:rPr lang="en-US" dirty="0">
                <a:solidFill>
                  <a:schemeClr val="accent1"/>
                </a:solidFill>
              </a:rPr>
              <a:t>branch</a:t>
            </a:r>
            <a:r>
              <a:rPr lang="en-US" dirty="0"/>
              <a:t> for the bug/feature request</a:t>
            </a:r>
          </a:p>
          <a:p>
            <a:pPr marL="457200" indent="-457200">
              <a:buFont typeface="+mj-lt"/>
              <a:buAutoNum type="arabicPeriod"/>
            </a:pPr>
            <a:r>
              <a:rPr lang="en-US" dirty="0"/>
              <a:t>Do the coding necessary &amp; </a:t>
            </a:r>
            <a:r>
              <a:rPr lang="en-US" dirty="0">
                <a:solidFill>
                  <a:schemeClr val="accent1"/>
                </a:solidFill>
              </a:rPr>
              <a:t>commit</a:t>
            </a:r>
            <a:endParaRPr lang="en-US" dirty="0"/>
          </a:p>
          <a:p>
            <a:pPr marL="457200" indent="-457200">
              <a:buFont typeface="+mj-lt"/>
              <a:buAutoNum type="arabicPeriod"/>
            </a:pPr>
            <a:r>
              <a:rPr lang="en-US" dirty="0">
                <a:solidFill>
                  <a:schemeClr val="accent1"/>
                </a:solidFill>
              </a:rPr>
              <a:t>Push</a:t>
            </a:r>
            <a:r>
              <a:rPr lang="en-US" dirty="0"/>
              <a:t> the changes to your remote</a:t>
            </a:r>
          </a:p>
          <a:p>
            <a:pPr marL="457200" indent="-457200">
              <a:buFont typeface="+mj-lt"/>
              <a:buAutoNum type="arabicPeriod"/>
            </a:pPr>
            <a:r>
              <a:rPr lang="en-US" dirty="0"/>
              <a:t>Create a </a:t>
            </a:r>
            <a:r>
              <a:rPr lang="en-US" dirty="0">
                <a:solidFill>
                  <a:schemeClr val="accent1"/>
                </a:solidFill>
              </a:rPr>
              <a:t>pull request </a:t>
            </a:r>
            <a:r>
              <a:rPr lang="en-US" dirty="0"/>
              <a:t>to main repo</a:t>
            </a:r>
          </a:p>
        </p:txBody>
      </p:sp>
      <p:sp>
        <p:nvSpPr>
          <p:cNvPr id="4" name="Content Placeholder 3">
            <a:extLst>
              <a:ext uri="{FF2B5EF4-FFF2-40B4-BE49-F238E27FC236}">
                <a16:creationId xmlns:a16="http://schemas.microsoft.com/office/drawing/2014/main" id="{146040BB-7DFF-468A-98A3-0942233F2170}"/>
              </a:ext>
            </a:extLst>
          </p:cNvPr>
          <p:cNvSpPr>
            <a:spLocks noGrp="1"/>
          </p:cNvSpPr>
          <p:nvPr>
            <p:ph sz="half" idx="2"/>
          </p:nvPr>
        </p:nvSpPr>
        <p:spPr/>
        <p:txBody>
          <a:bodyPr/>
          <a:lstStyle/>
          <a:p>
            <a:r>
              <a:rPr lang="en-US" dirty="0"/>
              <a:t>The </a:t>
            </a:r>
            <a:r>
              <a:rPr lang="en-US" dirty="0">
                <a:solidFill>
                  <a:schemeClr val="accent1"/>
                </a:solidFill>
              </a:rPr>
              <a:t>pull request </a:t>
            </a:r>
            <a:r>
              <a:rPr lang="en-US" dirty="0"/>
              <a:t>is where other programmers review your code &amp; make comments/suggestions.</a:t>
            </a:r>
          </a:p>
          <a:p>
            <a:r>
              <a:rPr lang="en-US" dirty="0"/>
              <a:t>If changes are needed to your code, then repeat the process.</a:t>
            </a:r>
          </a:p>
          <a:p>
            <a:pPr algn="ctr"/>
            <a:r>
              <a:rPr lang="en-US" sz="4800" b="1" dirty="0">
                <a:solidFill>
                  <a:schemeClr val="accent1"/>
                </a:solidFill>
              </a:rPr>
              <a:t>Never</a:t>
            </a:r>
            <a:r>
              <a:rPr lang="en-US" sz="4800" dirty="0">
                <a:solidFill>
                  <a:schemeClr val="accent1"/>
                </a:solidFill>
              </a:rPr>
              <a:t> commit directly to the main repo.</a:t>
            </a:r>
          </a:p>
        </p:txBody>
      </p:sp>
      <p:sp>
        <p:nvSpPr>
          <p:cNvPr id="5" name="Slide Number Placeholder 4">
            <a:extLst>
              <a:ext uri="{FF2B5EF4-FFF2-40B4-BE49-F238E27FC236}">
                <a16:creationId xmlns:a16="http://schemas.microsoft.com/office/drawing/2014/main" id="{01160547-323F-4E74-874D-A77D3F12AEBA}"/>
              </a:ext>
            </a:extLst>
          </p:cNvPr>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ooter Placeholder 5">
            <a:extLst>
              <a:ext uri="{FF2B5EF4-FFF2-40B4-BE49-F238E27FC236}">
                <a16:creationId xmlns:a16="http://schemas.microsoft.com/office/drawing/2014/main" id="{F3CDFD1E-EFF9-43C0-B3AD-248C670852C0}"/>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286398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899C-AC6A-4EF7-897D-287E4A1389A0}"/>
              </a:ext>
            </a:extLst>
          </p:cNvPr>
          <p:cNvSpPr>
            <a:spLocks noGrp="1"/>
          </p:cNvSpPr>
          <p:nvPr>
            <p:ph type="title"/>
          </p:nvPr>
        </p:nvSpPr>
        <p:spPr/>
        <p:txBody>
          <a:bodyPr/>
          <a:lstStyle/>
          <a:p>
            <a:r>
              <a:rPr lang="en-US" dirty="0"/>
              <a:t>Practical Guidelines</a:t>
            </a:r>
          </a:p>
        </p:txBody>
      </p:sp>
      <p:sp>
        <p:nvSpPr>
          <p:cNvPr id="3" name="Content Placeholder 2">
            <a:extLst>
              <a:ext uri="{FF2B5EF4-FFF2-40B4-BE49-F238E27FC236}">
                <a16:creationId xmlns:a16="http://schemas.microsoft.com/office/drawing/2014/main" id="{2B785DA8-CBE2-41C4-A37E-914BC98778F1}"/>
              </a:ext>
            </a:extLst>
          </p:cNvPr>
          <p:cNvSpPr>
            <a:spLocks noGrp="1"/>
          </p:cNvSpPr>
          <p:nvPr>
            <p:ph sz="half" idx="1"/>
          </p:nvPr>
        </p:nvSpPr>
        <p:spPr/>
        <p:txBody>
          <a:bodyPr/>
          <a:lstStyle/>
          <a:p>
            <a:r>
              <a:rPr lang="en-US" sz="3200" dirty="0">
                <a:solidFill>
                  <a:schemeClr val="accent1"/>
                </a:solidFill>
              </a:rPr>
              <a:t>Do’s</a:t>
            </a:r>
            <a:endParaRPr lang="en-US" dirty="0">
              <a:solidFill>
                <a:schemeClr val="accent1"/>
              </a:solidFill>
            </a:endParaRPr>
          </a:p>
          <a:p>
            <a:pPr lvl="1"/>
            <a:r>
              <a:rPr lang="en-US" dirty="0"/>
              <a:t>Make small, incremental commits (within reason) are good.  Avoid monolithic commits at all cost.</a:t>
            </a:r>
          </a:p>
          <a:p>
            <a:pPr lvl="1"/>
            <a:r>
              <a:rPr lang="en-US" dirty="0"/>
              <a:t>Use a separate branch for each new bug/feature request.</a:t>
            </a:r>
          </a:p>
          <a:p>
            <a:pPr lvl="1"/>
            <a:r>
              <a:rPr lang="en-US" dirty="0"/>
              <a:t>Write nice commit messages.  Otherwise, the commit log is useless.</a:t>
            </a:r>
          </a:p>
          <a:p>
            <a:pPr lvl="1"/>
            <a:r>
              <a:rPr lang="en-US" dirty="0"/>
              <a:t>Use a </a:t>
            </a:r>
            <a:r>
              <a:rPr lang="en-US" dirty="0">
                <a:solidFill>
                  <a:schemeClr val="accent1"/>
                </a:solidFill>
              </a:rPr>
              <a:t>.</a:t>
            </a:r>
            <a:r>
              <a:rPr lang="en-US" dirty="0" err="1">
                <a:solidFill>
                  <a:schemeClr val="accent1"/>
                </a:solidFill>
              </a:rPr>
              <a:t>gitignore</a:t>
            </a:r>
            <a:r>
              <a:rPr lang="en-US" dirty="0">
                <a:solidFill>
                  <a:schemeClr val="accent1"/>
                </a:solidFill>
              </a:rPr>
              <a:t> </a:t>
            </a:r>
            <a:r>
              <a:rPr lang="en-US" dirty="0"/>
              <a:t>to keep cruft out of your repo.</a:t>
            </a:r>
          </a:p>
          <a:p>
            <a:pPr lvl="1"/>
            <a:r>
              <a:rPr lang="en-US" dirty="0"/>
              <a:t>Search engines are your friend.  Someone else has had the same question/mistake/situation as you, and they have already asked the question online.  It’s probably on </a:t>
            </a:r>
            <a:r>
              <a:rPr lang="en-US" dirty="0" err="1"/>
              <a:t>StackOverflow</a:t>
            </a:r>
            <a:r>
              <a:rPr lang="en-US" dirty="0"/>
              <a:t>.</a:t>
            </a:r>
          </a:p>
          <a:p>
            <a:pPr lvl="1"/>
            <a:endParaRPr lang="en-US" dirty="0"/>
          </a:p>
        </p:txBody>
      </p:sp>
      <p:sp>
        <p:nvSpPr>
          <p:cNvPr id="4" name="Content Placeholder 3">
            <a:extLst>
              <a:ext uri="{FF2B5EF4-FFF2-40B4-BE49-F238E27FC236}">
                <a16:creationId xmlns:a16="http://schemas.microsoft.com/office/drawing/2014/main" id="{52B0E525-4324-4C00-B1D6-39945A94D390}"/>
              </a:ext>
            </a:extLst>
          </p:cNvPr>
          <p:cNvSpPr>
            <a:spLocks noGrp="1"/>
          </p:cNvSpPr>
          <p:nvPr>
            <p:ph sz="half" idx="2"/>
          </p:nvPr>
        </p:nvSpPr>
        <p:spPr/>
        <p:txBody>
          <a:bodyPr/>
          <a:lstStyle/>
          <a:p>
            <a:r>
              <a:rPr lang="en-US" sz="3200" dirty="0">
                <a:solidFill>
                  <a:schemeClr val="accent1"/>
                </a:solidFill>
              </a:rPr>
              <a:t>Don’ts</a:t>
            </a:r>
          </a:p>
          <a:p>
            <a:pPr lvl="1"/>
            <a:r>
              <a:rPr lang="en-US" dirty="0"/>
              <a:t>Do not commit commented-out debug code.</a:t>
            </a:r>
          </a:p>
          <a:p>
            <a:pPr lvl="2"/>
            <a:r>
              <a:rPr lang="en-US" dirty="0"/>
              <a:t>It’s messy.  It’s ugly.  It’s unprofessional.</a:t>
            </a:r>
          </a:p>
          <a:p>
            <a:pPr lvl="1"/>
            <a:r>
              <a:rPr lang="en-US" dirty="0"/>
              <a:t>Do not mix your commits.  (e.g., Don’t commit two bugfixes at the same time.)</a:t>
            </a:r>
          </a:p>
          <a:p>
            <a:pPr lvl="1"/>
            <a:r>
              <a:rPr lang="en-US" dirty="0"/>
              <a:t>Do not commit sensitive information (passwords, database dumps, etc.)</a:t>
            </a:r>
          </a:p>
          <a:p>
            <a:pPr lvl="1"/>
            <a:r>
              <a:rPr lang="en-US" dirty="0"/>
              <a:t>Do not commit whitespace differences, unless it is specifically needed.</a:t>
            </a:r>
          </a:p>
          <a:p>
            <a:pPr lvl="1"/>
            <a:r>
              <a:rPr lang="en-US" dirty="0"/>
              <a:t>Do not commit large binaries.</a:t>
            </a:r>
          </a:p>
        </p:txBody>
      </p:sp>
      <p:sp>
        <p:nvSpPr>
          <p:cNvPr id="5" name="Slide Number Placeholder 4">
            <a:extLst>
              <a:ext uri="{FF2B5EF4-FFF2-40B4-BE49-F238E27FC236}">
                <a16:creationId xmlns:a16="http://schemas.microsoft.com/office/drawing/2014/main" id="{CBC15947-170E-4B7F-822A-F9261CDD423F}"/>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6" name="Footer Placeholder 5">
            <a:extLst>
              <a:ext uri="{FF2B5EF4-FFF2-40B4-BE49-F238E27FC236}">
                <a16:creationId xmlns:a16="http://schemas.microsoft.com/office/drawing/2014/main" id="{DEBA53B9-C544-4AF1-827A-B00D9919C24F}"/>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190078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0697-3877-42CF-A0E7-5AF12B0DB006}"/>
              </a:ext>
            </a:extLst>
          </p:cNvPr>
          <p:cNvSpPr>
            <a:spLocks noGrp="1"/>
          </p:cNvSpPr>
          <p:nvPr>
            <p:ph type="title"/>
          </p:nvPr>
        </p:nvSpPr>
        <p:spPr/>
        <p:txBody>
          <a:bodyPr/>
          <a:lstStyle/>
          <a:p>
            <a:r>
              <a:rPr lang="en-US" dirty="0"/>
              <a:t>Helpful Resources</a:t>
            </a:r>
          </a:p>
        </p:txBody>
      </p:sp>
      <p:sp>
        <p:nvSpPr>
          <p:cNvPr id="3" name="Content Placeholder 2">
            <a:extLst>
              <a:ext uri="{FF2B5EF4-FFF2-40B4-BE49-F238E27FC236}">
                <a16:creationId xmlns:a16="http://schemas.microsoft.com/office/drawing/2014/main" id="{D60EA554-90B1-4C73-90D9-91D4C6885C61}"/>
              </a:ext>
            </a:extLst>
          </p:cNvPr>
          <p:cNvSpPr>
            <a:spLocks noGrp="1"/>
          </p:cNvSpPr>
          <p:nvPr>
            <p:ph sz="half" idx="1"/>
          </p:nvPr>
        </p:nvSpPr>
        <p:spPr/>
        <p:txBody>
          <a:bodyPr/>
          <a:lstStyle/>
          <a:p>
            <a:r>
              <a:rPr lang="en-US" dirty="0">
                <a:hlinkClick r:id="rId2"/>
              </a:rPr>
              <a:t>Pro Git</a:t>
            </a:r>
            <a:r>
              <a:rPr lang="en-US" dirty="0"/>
              <a:t> – free </a:t>
            </a:r>
            <a:r>
              <a:rPr lang="en-US" dirty="0" err="1"/>
              <a:t>Apress</a:t>
            </a:r>
            <a:r>
              <a:rPr lang="en-US" dirty="0"/>
              <a:t> </a:t>
            </a:r>
            <a:r>
              <a:rPr lang="en-US" dirty="0" err="1"/>
              <a:t>ebook</a:t>
            </a:r>
            <a:endParaRPr lang="en-US" dirty="0"/>
          </a:p>
          <a:p>
            <a:r>
              <a:rPr lang="en-US" dirty="0">
                <a:hlinkClick r:id="rId3"/>
              </a:rPr>
              <a:t>Visualizing Git histories</a:t>
            </a:r>
            <a:endParaRPr lang="en-US" dirty="0"/>
          </a:p>
          <a:p>
            <a:r>
              <a:rPr lang="en-US" dirty="0"/>
              <a:t>Wikipedia on </a:t>
            </a:r>
            <a:r>
              <a:rPr lang="en-US" dirty="0">
                <a:hlinkClick r:id="rId4"/>
              </a:rPr>
              <a:t>Version Control</a:t>
            </a:r>
            <a:r>
              <a:rPr lang="en-US" dirty="0"/>
              <a:t>, with definitions</a:t>
            </a:r>
          </a:p>
          <a:p>
            <a:r>
              <a:rPr lang="en-US" dirty="0"/>
              <a:t>My </a:t>
            </a:r>
            <a:r>
              <a:rPr lang="en-US" dirty="0">
                <a:hlinkClick r:id="rId5"/>
              </a:rPr>
              <a:t>Git Cheat Sheet</a:t>
            </a:r>
            <a:endParaRPr lang="en-US" dirty="0"/>
          </a:p>
          <a:p>
            <a:r>
              <a:rPr lang="en-US" dirty="0"/>
              <a:t>Git </a:t>
            </a:r>
            <a:r>
              <a:rPr lang="en-US" dirty="0">
                <a:hlinkClick r:id="rId6"/>
              </a:rPr>
              <a:t>Commit Etiquette</a:t>
            </a:r>
            <a:r>
              <a:rPr lang="en-US" dirty="0"/>
              <a:t> for Junior </a:t>
            </a:r>
            <a:r>
              <a:rPr lang="en-US" dirty="0" err="1"/>
              <a:t>Devs</a:t>
            </a:r>
            <a:endParaRPr lang="en-US" dirty="0"/>
          </a:p>
          <a:p>
            <a:r>
              <a:rPr lang="en-US" dirty="0">
                <a:hlinkClick r:id="rId7"/>
              </a:rPr>
              <a:t>https://www.codeschool.com/learn/git</a:t>
            </a:r>
            <a:endParaRPr lang="en-US" dirty="0"/>
          </a:p>
          <a:p>
            <a:pPr lvl="1"/>
            <a:r>
              <a:rPr lang="en-US" dirty="0"/>
              <a:t>Free course to walk you through basic Git concepts</a:t>
            </a:r>
          </a:p>
        </p:txBody>
      </p:sp>
      <p:sp>
        <p:nvSpPr>
          <p:cNvPr id="5" name="Slide Number Placeholder 4">
            <a:extLst>
              <a:ext uri="{FF2B5EF4-FFF2-40B4-BE49-F238E27FC236}">
                <a16:creationId xmlns:a16="http://schemas.microsoft.com/office/drawing/2014/main" id="{B72F1660-EBC6-439A-84E8-1865734B95FE}"/>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6" name="Footer Placeholder 5">
            <a:extLst>
              <a:ext uri="{FF2B5EF4-FFF2-40B4-BE49-F238E27FC236}">
                <a16:creationId xmlns:a16="http://schemas.microsoft.com/office/drawing/2014/main" id="{96C77371-3152-4693-BA89-526DE3F9F6E4}"/>
              </a:ext>
            </a:extLst>
          </p:cNvPr>
          <p:cNvSpPr>
            <a:spLocks noGrp="1"/>
          </p:cNvSpPr>
          <p:nvPr>
            <p:ph type="ftr" sz="quarter" idx="11"/>
          </p:nvPr>
        </p:nvSpPr>
        <p:spPr/>
        <p:txBody>
          <a:bodyPr/>
          <a:lstStyle/>
          <a:p>
            <a:r>
              <a:rPr lang="en-US"/>
              <a:t>Copyright © 2018, Corey Pennycuff</a:t>
            </a:r>
            <a:endParaRPr lang="en-US" dirty="0"/>
          </a:p>
        </p:txBody>
      </p:sp>
      <p:pic>
        <p:nvPicPr>
          <p:cNvPr id="1028" name="Picture 4" descr="Git-Icon-1788C.png">
            <a:extLst>
              <a:ext uri="{FF2B5EF4-FFF2-40B4-BE49-F238E27FC236}">
                <a16:creationId xmlns:a16="http://schemas.microsoft.com/office/drawing/2014/main" id="{E8025FA4-B7AC-4315-A735-43190DA12A67}"/>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bwMode="auto">
          <a:xfrm>
            <a:off x="6554311" y="2084832"/>
            <a:ext cx="3648075"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6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8640-D747-4419-AB7F-5DFB7CEB693E}"/>
              </a:ext>
            </a:extLst>
          </p:cNvPr>
          <p:cNvSpPr>
            <a:spLocks noGrp="1"/>
          </p:cNvSpPr>
          <p:nvPr>
            <p:ph type="title"/>
          </p:nvPr>
        </p:nvSpPr>
        <p:spPr/>
        <p:txBody>
          <a:bodyPr/>
          <a:lstStyle/>
          <a:p>
            <a:r>
              <a:rPr lang="en-US" dirty="0"/>
              <a:t>Why Do We Need A VCS?</a:t>
            </a:r>
          </a:p>
        </p:txBody>
      </p:sp>
      <p:sp>
        <p:nvSpPr>
          <p:cNvPr id="4" name="Content Placeholder 3">
            <a:extLst>
              <a:ext uri="{FF2B5EF4-FFF2-40B4-BE49-F238E27FC236}">
                <a16:creationId xmlns:a16="http://schemas.microsoft.com/office/drawing/2014/main" id="{AA6C34C8-41BF-491D-8566-010A945B55C0}"/>
              </a:ext>
            </a:extLst>
          </p:cNvPr>
          <p:cNvSpPr>
            <a:spLocks noGrp="1"/>
          </p:cNvSpPr>
          <p:nvPr>
            <p:ph sz="half" idx="1"/>
          </p:nvPr>
        </p:nvSpPr>
        <p:spPr/>
        <p:txBody>
          <a:bodyPr>
            <a:normAutofit/>
          </a:bodyPr>
          <a:lstStyle/>
          <a:p>
            <a:r>
              <a:rPr lang="en-US" dirty="0"/>
              <a:t>VCSs Track File Changes</a:t>
            </a:r>
          </a:p>
          <a:p>
            <a:endParaRPr lang="en-US" dirty="0"/>
          </a:p>
          <a:p>
            <a:endParaRPr lang="en-US" dirty="0"/>
          </a:p>
          <a:p>
            <a:endParaRPr lang="en-US" dirty="0"/>
          </a:p>
          <a:p>
            <a:endParaRPr lang="en-US" dirty="0"/>
          </a:p>
          <a:p>
            <a:endParaRPr lang="en-US" dirty="0"/>
          </a:p>
          <a:p>
            <a:endParaRPr lang="en-US" dirty="0"/>
          </a:p>
          <a:p>
            <a:r>
              <a:rPr lang="en-US" dirty="0"/>
              <a:t>Code is organized within a </a:t>
            </a:r>
            <a:r>
              <a:rPr lang="en-US" dirty="0">
                <a:solidFill>
                  <a:schemeClr val="accent1"/>
                </a:solidFill>
              </a:rPr>
              <a:t>repository</a:t>
            </a:r>
            <a:r>
              <a:rPr lang="en-US" dirty="0"/>
              <a:t>.</a:t>
            </a:r>
          </a:p>
        </p:txBody>
      </p:sp>
      <p:sp>
        <p:nvSpPr>
          <p:cNvPr id="5" name="Content Placeholder 4">
            <a:extLst>
              <a:ext uri="{FF2B5EF4-FFF2-40B4-BE49-F238E27FC236}">
                <a16:creationId xmlns:a16="http://schemas.microsoft.com/office/drawing/2014/main" id="{5E3C1AC0-53AE-4AC6-951C-B861F96B985C}"/>
              </a:ext>
            </a:extLst>
          </p:cNvPr>
          <p:cNvSpPr>
            <a:spLocks noGrp="1"/>
          </p:cNvSpPr>
          <p:nvPr>
            <p:ph sz="half" idx="2"/>
          </p:nvPr>
        </p:nvSpPr>
        <p:spPr>
          <a:xfrm>
            <a:off x="5989320" y="2286000"/>
            <a:ext cx="4754880" cy="4353886"/>
          </a:xfrm>
        </p:spPr>
        <p:txBody>
          <a:bodyPr>
            <a:normAutofit/>
          </a:bodyPr>
          <a:lstStyle/>
          <a:p>
            <a:r>
              <a:rPr lang="en-US" dirty="0"/>
              <a:t>VCSs Tell Us:</a:t>
            </a:r>
          </a:p>
          <a:p>
            <a:pPr lvl="1"/>
            <a:r>
              <a:rPr lang="en-US" dirty="0">
                <a:solidFill>
                  <a:schemeClr val="accent1"/>
                </a:solidFill>
              </a:rPr>
              <a:t>Who</a:t>
            </a:r>
            <a:r>
              <a:rPr lang="en-US" dirty="0"/>
              <a:t> made the change?</a:t>
            </a:r>
          </a:p>
          <a:p>
            <a:pPr lvl="2"/>
            <a:r>
              <a:rPr lang="en-US" dirty="0"/>
              <a:t>So you know whom to blame</a:t>
            </a:r>
          </a:p>
          <a:p>
            <a:pPr lvl="1"/>
            <a:r>
              <a:rPr lang="en-US" dirty="0">
                <a:solidFill>
                  <a:schemeClr val="accent1"/>
                </a:solidFill>
              </a:rPr>
              <a:t>What</a:t>
            </a:r>
            <a:r>
              <a:rPr lang="en-US" dirty="0"/>
              <a:t> has changed (added, removed, moved)?</a:t>
            </a:r>
          </a:p>
          <a:p>
            <a:pPr lvl="2"/>
            <a:r>
              <a:rPr lang="en-US" dirty="0"/>
              <a:t>Changes within a file</a:t>
            </a:r>
          </a:p>
          <a:p>
            <a:pPr lvl="2"/>
            <a:r>
              <a:rPr lang="en-US" dirty="0"/>
              <a:t>Addition, removal, or moving of files/directories</a:t>
            </a:r>
          </a:p>
          <a:p>
            <a:pPr lvl="1"/>
            <a:r>
              <a:rPr lang="en-US" dirty="0">
                <a:solidFill>
                  <a:schemeClr val="accent1"/>
                </a:solidFill>
              </a:rPr>
              <a:t>Where</a:t>
            </a:r>
            <a:r>
              <a:rPr lang="en-US" dirty="0"/>
              <a:t> is the change applied?</a:t>
            </a:r>
          </a:p>
          <a:p>
            <a:pPr lvl="2"/>
            <a:r>
              <a:rPr lang="en-US" dirty="0"/>
              <a:t>Not just which file, but which version or branch</a:t>
            </a:r>
          </a:p>
          <a:p>
            <a:pPr lvl="1"/>
            <a:r>
              <a:rPr lang="en-US" dirty="0">
                <a:solidFill>
                  <a:schemeClr val="accent1"/>
                </a:solidFill>
              </a:rPr>
              <a:t>When</a:t>
            </a:r>
            <a:r>
              <a:rPr lang="en-US" dirty="0"/>
              <a:t> was the change made?</a:t>
            </a:r>
          </a:p>
          <a:p>
            <a:pPr lvl="2"/>
            <a:r>
              <a:rPr lang="en-US" dirty="0"/>
              <a:t>Timestamp</a:t>
            </a:r>
          </a:p>
          <a:p>
            <a:pPr lvl="1"/>
            <a:r>
              <a:rPr lang="en-US" dirty="0">
                <a:solidFill>
                  <a:schemeClr val="accent1"/>
                </a:solidFill>
              </a:rPr>
              <a:t>Why</a:t>
            </a:r>
            <a:r>
              <a:rPr lang="en-US" dirty="0"/>
              <a:t> was the change made?</a:t>
            </a:r>
          </a:p>
          <a:p>
            <a:pPr lvl="2"/>
            <a:r>
              <a:rPr lang="en-US" dirty="0"/>
              <a:t>Commit messages</a:t>
            </a:r>
          </a:p>
          <a:p>
            <a:r>
              <a:rPr lang="en-US" dirty="0"/>
              <a:t>Basically, the </a:t>
            </a:r>
            <a:r>
              <a:rPr lang="en-US" dirty="0">
                <a:hlinkClick r:id="rId2"/>
              </a:rPr>
              <a:t>Five W’s</a:t>
            </a:r>
            <a:endParaRPr lang="en-US" dirty="0"/>
          </a:p>
        </p:txBody>
      </p:sp>
      <p:grpSp>
        <p:nvGrpSpPr>
          <p:cNvPr id="30" name="Group 29">
            <a:extLst>
              <a:ext uri="{FF2B5EF4-FFF2-40B4-BE49-F238E27FC236}">
                <a16:creationId xmlns:a16="http://schemas.microsoft.com/office/drawing/2014/main" id="{1BE4A07B-8D13-4D70-874D-B60DC7F3C6BB}"/>
              </a:ext>
            </a:extLst>
          </p:cNvPr>
          <p:cNvGrpSpPr/>
          <p:nvPr/>
        </p:nvGrpSpPr>
        <p:grpSpPr>
          <a:xfrm>
            <a:off x="1328466" y="3113437"/>
            <a:ext cx="3578026" cy="1598978"/>
            <a:chOff x="1554969" y="3105048"/>
            <a:chExt cx="3578026" cy="1598978"/>
          </a:xfrm>
        </p:grpSpPr>
        <p:grpSp>
          <p:nvGrpSpPr>
            <p:cNvPr id="29" name="Group 28">
              <a:extLst>
                <a:ext uri="{FF2B5EF4-FFF2-40B4-BE49-F238E27FC236}">
                  <a16:creationId xmlns:a16="http://schemas.microsoft.com/office/drawing/2014/main" id="{3A8F7764-7BD2-46EC-B0D2-2BFD207CB7C6}"/>
                </a:ext>
              </a:extLst>
            </p:cNvPr>
            <p:cNvGrpSpPr/>
            <p:nvPr/>
          </p:nvGrpSpPr>
          <p:grpSpPr>
            <a:xfrm>
              <a:off x="3925205" y="3105048"/>
              <a:ext cx="1207790" cy="1598978"/>
              <a:chOff x="3925205" y="3105048"/>
              <a:chExt cx="1207790" cy="1598978"/>
            </a:xfrm>
          </p:grpSpPr>
          <p:sp>
            <p:nvSpPr>
              <p:cNvPr id="12" name="Rectangle 11">
                <a:extLst>
                  <a:ext uri="{FF2B5EF4-FFF2-40B4-BE49-F238E27FC236}">
                    <a16:creationId xmlns:a16="http://schemas.microsoft.com/office/drawing/2014/main" id="{E65315A0-47C1-4909-B945-4315D724ABD0}"/>
                  </a:ext>
                </a:extLst>
              </p:cNvPr>
              <p:cNvSpPr/>
              <p:nvPr/>
            </p:nvSpPr>
            <p:spPr>
              <a:xfrm>
                <a:off x="3925205"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52DAFC3-193C-42A6-9C0C-EB2D34DDDF1C}"/>
                  </a:ext>
                </a:extLst>
              </p:cNvPr>
              <p:cNvCxnSpPr>
                <a:cxnSpLocks/>
              </p:cNvCxnSpPr>
              <p:nvPr/>
            </p:nvCxnSpPr>
            <p:spPr>
              <a:xfrm>
                <a:off x="4076790"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54FE7E-B168-46FB-8803-AE938DA883AC}"/>
                  </a:ext>
                </a:extLst>
              </p:cNvPr>
              <p:cNvCxnSpPr>
                <a:cxnSpLocks/>
              </p:cNvCxnSpPr>
              <p:nvPr/>
            </p:nvCxnSpPr>
            <p:spPr>
              <a:xfrm>
                <a:off x="4076790"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93C3E35-AADC-45A7-9AAA-D8CAB71E5CA7}"/>
                  </a:ext>
                </a:extLst>
              </p:cNvPr>
              <p:cNvCxnSpPr/>
              <p:nvPr/>
            </p:nvCxnSpPr>
            <p:spPr>
              <a:xfrm>
                <a:off x="4076790" y="3677974"/>
                <a:ext cx="870391" cy="0"/>
              </a:xfrm>
              <a:prstGeom prst="line">
                <a:avLst/>
              </a:prstGeom>
              <a:ln w="412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F708C-F781-48AB-AFB6-E326E1E3E5C9}"/>
                  </a:ext>
                </a:extLst>
              </p:cNvPr>
              <p:cNvCxnSpPr>
                <a:cxnSpLocks/>
              </p:cNvCxnSpPr>
              <p:nvPr/>
            </p:nvCxnSpPr>
            <p:spPr>
              <a:xfrm>
                <a:off x="4076790" y="3829559"/>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7D65F3-3958-4E63-82A0-90E3AB325217}"/>
                  </a:ext>
                </a:extLst>
              </p:cNvPr>
              <p:cNvCxnSpPr/>
              <p:nvPr/>
            </p:nvCxnSpPr>
            <p:spPr>
              <a:xfrm>
                <a:off x="4076790" y="3981959"/>
                <a:ext cx="870391" cy="0"/>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84DB30-7330-4717-BA4D-9EF4C48D8E2E}"/>
                  </a:ext>
                </a:extLst>
              </p:cNvPr>
              <p:cNvCxnSpPr>
                <a:cxnSpLocks/>
              </p:cNvCxnSpPr>
              <p:nvPr/>
            </p:nvCxnSpPr>
            <p:spPr>
              <a:xfrm>
                <a:off x="4076790" y="4143323"/>
                <a:ext cx="7328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Arrow: Right 18">
              <a:extLst>
                <a:ext uri="{FF2B5EF4-FFF2-40B4-BE49-F238E27FC236}">
                  <a16:creationId xmlns:a16="http://schemas.microsoft.com/office/drawing/2014/main" id="{3378C18F-378E-48D4-8CD8-61CF311DC1E4}"/>
                </a:ext>
              </a:extLst>
            </p:cNvPr>
            <p:cNvSpPr/>
            <p:nvPr/>
          </p:nvSpPr>
          <p:spPr>
            <a:xfrm>
              <a:off x="3031701" y="3633151"/>
              <a:ext cx="640569" cy="449865"/>
            </a:xfrm>
            <a:prstGeom prst="rightArrow">
              <a:avLst>
                <a:gd name="adj1" fmla="val 50000"/>
                <a:gd name="adj2" fmla="val 47703"/>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147D997-3B8D-4B39-9E5F-E1DB2DA733C0}"/>
                </a:ext>
              </a:extLst>
            </p:cNvPr>
            <p:cNvGrpSpPr/>
            <p:nvPr/>
          </p:nvGrpSpPr>
          <p:grpSpPr>
            <a:xfrm>
              <a:off x="1554969" y="3105048"/>
              <a:ext cx="1207790" cy="1598978"/>
              <a:chOff x="1554969" y="3105048"/>
              <a:chExt cx="1207790" cy="1598978"/>
            </a:xfrm>
          </p:grpSpPr>
          <p:sp>
            <p:nvSpPr>
              <p:cNvPr id="6" name="Rectangle 5">
                <a:extLst>
                  <a:ext uri="{FF2B5EF4-FFF2-40B4-BE49-F238E27FC236}">
                    <a16:creationId xmlns:a16="http://schemas.microsoft.com/office/drawing/2014/main" id="{8DE04B72-9901-4A26-A280-C02E7A6F4598}"/>
                  </a:ext>
                </a:extLst>
              </p:cNvPr>
              <p:cNvSpPr/>
              <p:nvPr/>
            </p:nvSpPr>
            <p:spPr>
              <a:xfrm>
                <a:off x="1554969"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AE2AD3C-2C80-4302-8E5D-4C7D661D8A64}"/>
                  </a:ext>
                </a:extLst>
              </p:cNvPr>
              <p:cNvCxnSpPr>
                <a:cxnSpLocks/>
              </p:cNvCxnSpPr>
              <p:nvPr/>
            </p:nvCxnSpPr>
            <p:spPr>
              <a:xfrm>
                <a:off x="1706554"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BF2637-7A50-4767-9C34-AB97327B0D69}"/>
                  </a:ext>
                </a:extLst>
              </p:cNvPr>
              <p:cNvCxnSpPr>
                <a:cxnSpLocks/>
              </p:cNvCxnSpPr>
              <p:nvPr/>
            </p:nvCxnSpPr>
            <p:spPr>
              <a:xfrm>
                <a:off x="1706554"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2EF1B3-4B8E-40B7-8DE2-B8089276E180}"/>
                  </a:ext>
                </a:extLst>
              </p:cNvPr>
              <p:cNvCxnSpPr>
                <a:cxnSpLocks/>
              </p:cNvCxnSpPr>
              <p:nvPr/>
            </p:nvCxnSpPr>
            <p:spPr>
              <a:xfrm>
                <a:off x="1706554" y="367797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E99E95-8E64-4DE7-A295-684E87A780A1}"/>
                  </a:ext>
                </a:extLst>
              </p:cNvPr>
              <p:cNvCxnSpPr>
                <a:cxnSpLocks/>
              </p:cNvCxnSpPr>
              <p:nvPr/>
            </p:nvCxnSpPr>
            <p:spPr>
              <a:xfrm>
                <a:off x="1706554" y="3829559"/>
                <a:ext cx="732851"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1" name="Slide Number Placeholder 30">
            <a:extLst>
              <a:ext uri="{FF2B5EF4-FFF2-40B4-BE49-F238E27FC236}">
                <a16:creationId xmlns:a16="http://schemas.microsoft.com/office/drawing/2014/main" id="{554598CE-CA97-47FC-A299-EEEFBE71681E}"/>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32" name="Footer Placeholder 31">
            <a:extLst>
              <a:ext uri="{FF2B5EF4-FFF2-40B4-BE49-F238E27FC236}">
                <a16:creationId xmlns:a16="http://schemas.microsoft.com/office/drawing/2014/main" id="{D75D64A0-65F5-4ADB-B6DA-35777A41BC38}"/>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09039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733E-53B3-4844-BF91-AF5E2579A743}"/>
              </a:ext>
            </a:extLst>
          </p:cNvPr>
          <p:cNvSpPr>
            <a:spLocks noGrp="1"/>
          </p:cNvSpPr>
          <p:nvPr>
            <p:ph type="title"/>
          </p:nvPr>
        </p:nvSpPr>
        <p:spPr/>
        <p:txBody>
          <a:bodyPr/>
          <a:lstStyle/>
          <a:p>
            <a:r>
              <a:rPr lang="en-US" dirty="0"/>
              <a:t>Brief History Of Version Control Software</a:t>
            </a:r>
          </a:p>
        </p:txBody>
      </p:sp>
      <p:sp>
        <p:nvSpPr>
          <p:cNvPr id="4" name="Content Placeholder 3">
            <a:extLst>
              <a:ext uri="{FF2B5EF4-FFF2-40B4-BE49-F238E27FC236}">
                <a16:creationId xmlns:a16="http://schemas.microsoft.com/office/drawing/2014/main" id="{12349568-4AEA-40A5-9443-73AC2F7E0021}"/>
              </a:ext>
            </a:extLst>
          </p:cNvPr>
          <p:cNvSpPr>
            <a:spLocks noGrp="1"/>
          </p:cNvSpPr>
          <p:nvPr>
            <p:ph sz="half" idx="1"/>
          </p:nvPr>
        </p:nvSpPr>
        <p:spPr/>
        <p:txBody>
          <a:bodyPr/>
          <a:lstStyle/>
          <a:p>
            <a:r>
              <a:rPr lang="en-US" dirty="0">
                <a:solidFill>
                  <a:schemeClr val="accent2"/>
                </a:solidFill>
              </a:rPr>
              <a:t>First Generation – Local Only</a:t>
            </a:r>
          </a:p>
          <a:p>
            <a:pPr lvl="1"/>
            <a:r>
              <a:rPr lang="en-US" dirty="0"/>
              <a:t>SCCS – 1972</a:t>
            </a:r>
          </a:p>
          <a:p>
            <a:pPr lvl="2"/>
            <a:r>
              <a:rPr lang="en-US" dirty="0"/>
              <a:t>Only option for a LONG time</a:t>
            </a:r>
          </a:p>
          <a:p>
            <a:pPr lvl="1"/>
            <a:r>
              <a:rPr lang="en-US" dirty="0"/>
              <a:t>RCS – 1982</a:t>
            </a:r>
          </a:p>
          <a:p>
            <a:pPr lvl="2"/>
            <a:r>
              <a:rPr lang="en-US" dirty="0"/>
              <a:t>For comparison with SCCS, see this </a:t>
            </a:r>
            <a:r>
              <a:rPr lang="en-US" dirty="0">
                <a:hlinkClick r:id="rId2"/>
              </a:rPr>
              <a:t>1992 forum link</a:t>
            </a:r>
            <a:endParaRPr lang="en-US" dirty="0"/>
          </a:p>
          <a:p>
            <a:r>
              <a:rPr lang="en-US" dirty="0">
                <a:solidFill>
                  <a:schemeClr val="accent2"/>
                </a:solidFill>
              </a:rPr>
              <a:t>Second Generation – Centralized</a:t>
            </a:r>
          </a:p>
          <a:p>
            <a:pPr lvl="1"/>
            <a:r>
              <a:rPr lang="en-US" dirty="0"/>
              <a:t>CVS – 1986</a:t>
            </a:r>
          </a:p>
          <a:p>
            <a:pPr lvl="2"/>
            <a:r>
              <a:rPr lang="en-US" dirty="0"/>
              <a:t>Basically a front end for RCS</a:t>
            </a:r>
          </a:p>
          <a:p>
            <a:pPr lvl="1"/>
            <a:r>
              <a:rPr lang="en-US" dirty="0"/>
              <a:t>SVN – 2000</a:t>
            </a:r>
          </a:p>
          <a:p>
            <a:pPr lvl="2"/>
            <a:r>
              <a:rPr lang="en-US" dirty="0"/>
              <a:t>Tried to be a successor to CVS</a:t>
            </a:r>
          </a:p>
          <a:p>
            <a:pPr lvl="1"/>
            <a:r>
              <a:rPr lang="en-US" dirty="0"/>
              <a:t>Perforce – 1995</a:t>
            </a:r>
          </a:p>
          <a:p>
            <a:pPr lvl="2"/>
            <a:r>
              <a:rPr lang="en-US" dirty="0"/>
              <a:t>Proprietary, but very popular for a long time</a:t>
            </a:r>
          </a:p>
          <a:p>
            <a:pPr lvl="2"/>
            <a:endParaRPr lang="en-US" dirty="0"/>
          </a:p>
          <a:p>
            <a:pPr lvl="2"/>
            <a:endParaRPr lang="en-US" dirty="0"/>
          </a:p>
          <a:p>
            <a:pPr lvl="2"/>
            <a:endParaRPr lang="en-US" dirty="0"/>
          </a:p>
        </p:txBody>
      </p:sp>
      <p:sp>
        <p:nvSpPr>
          <p:cNvPr id="5" name="Content Placeholder 4">
            <a:extLst>
              <a:ext uri="{FF2B5EF4-FFF2-40B4-BE49-F238E27FC236}">
                <a16:creationId xmlns:a16="http://schemas.microsoft.com/office/drawing/2014/main" id="{C44F2A13-E822-41B8-B45F-21C0B6832762}"/>
              </a:ext>
            </a:extLst>
          </p:cNvPr>
          <p:cNvSpPr>
            <a:spLocks noGrp="1"/>
          </p:cNvSpPr>
          <p:nvPr>
            <p:ph sz="half" idx="2"/>
          </p:nvPr>
        </p:nvSpPr>
        <p:spPr/>
        <p:txBody>
          <a:bodyPr/>
          <a:lstStyle/>
          <a:p>
            <a:r>
              <a:rPr lang="en-US" dirty="0">
                <a:solidFill>
                  <a:schemeClr val="accent2"/>
                </a:solidFill>
              </a:rPr>
              <a:t>Second Generation (Cont.)</a:t>
            </a:r>
          </a:p>
          <a:p>
            <a:pPr lvl="1"/>
            <a:r>
              <a:rPr lang="en-US" dirty="0"/>
              <a:t>Team Foundation Server – 2005</a:t>
            </a:r>
          </a:p>
          <a:p>
            <a:pPr lvl="2"/>
            <a:r>
              <a:rPr lang="en-US" dirty="0"/>
              <a:t>Microsoft product, proprietary</a:t>
            </a:r>
          </a:p>
          <a:p>
            <a:pPr lvl="2"/>
            <a:r>
              <a:rPr lang="en-US" dirty="0"/>
              <a:t>Good Visual Studio integration</a:t>
            </a:r>
          </a:p>
          <a:p>
            <a:r>
              <a:rPr lang="en-US" dirty="0">
                <a:solidFill>
                  <a:schemeClr val="accent2"/>
                </a:solidFill>
              </a:rPr>
              <a:t>Third Generation – Decentralized</a:t>
            </a:r>
          </a:p>
          <a:p>
            <a:pPr lvl="1"/>
            <a:r>
              <a:rPr lang="en-US" dirty="0" err="1"/>
              <a:t>BitKeeper</a:t>
            </a:r>
            <a:r>
              <a:rPr lang="en-US" dirty="0"/>
              <a:t> – 2000</a:t>
            </a:r>
          </a:p>
          <a:p>
            <a:pPr lvl="1"/>
            <a:r>
              <a:rPr lang="en-US" dirty="0"/>
              <a:t>GNU Bazaar – 2005</a:t>
            </a:r>
          </a:p>
          <a:p>
            <a:pPr lvl="2"/>
            <a:r>
              <a:rPr lang="en-US" dirty="0"/>
              <a:t>Canonical/Ubuntu</a:t>
            </a:r>
          </a:p>
          <a:p>
            <a:pPr lvl="1"/>
            <a:r>
              <a:rPr lang="en-US" dirty="0"/>
              <a:t>Mercurial – 2005</a:t>
            </a:r>
          </a:p>
          <a:p>
            <a:pPr lvl="1"/>
            <a:r>
              <a:rPr lang="en-US" dirty="0"/>
              <a:t>Git – 2005</a:t>
            </a:r>
          </a:p>
          <a:p>
            <a:pPr lvl="1"/>
            <a:r>
              <a:rPr lang="en-US" dirty="0"/>
              <a:t>Team Foundation Server – 2013</a:t>
            </a:r>
          </a:p>
        </p:txBody>
      </p:sp>
      <p:sp>
        <p:nvSpPr>
          <p:cNvPr id="6" name="Slide Number Placeholder 5">
            <a:extLst>
              <a:ext uri="{FF2B5EF4-FFF2-40B4-BE49-F238E27FC236}">
                <a16:creationId xmlns:a16="http://schemas.microsoft.com/office/drawing/2014/main" id="{B3737C98-69DB-4F39-AB0D-02B250D74EF1}"/>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7" name="Footer Placeholder 6">
            <a:extLst>
              <a:ext uri="{FF2B5EF4-FFF2-40B4-BE49-F238E27FC236}">
                <a16:creationId xmlns:a16="http://schemas.microsoft.com/office/drawing/2014/main" id="{C2669BAD-D303-4817-9D17-0BDD6FD2696C}"/>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22161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30C7-8674-4A47-88C7-BEE0C713661E}"/>
              </a:ext>
            </a:extLst>
          </p:cNvPr>
          <p:cNvSpPr>
            <a:spLocks noGrp="1"/>
          </p:cNvSpPr>
          <p:nvPr>
            <p:ph type="title"/>
          </p:nvPr>
        </p:nvSpPr>
        <p:spPr/>
        <p:txBody>
          <a:bodyPr/>
          <a:lstStyle/>
          <a:p>
            <a:r>
              <a:rPr lang="en-US" dirty="0"/>
              <a:t>Git – The Stupid Content Tracker</a:t>
            </a:r>
          </a:p>
        </p:txBody>
      </p:sp>
      <p:sp>
        <p:nvSpPr>
          <p:cNvPr id="3" name="Content Placeholder 2">
            <a:extLst>
              <a:ext uri="{FF2B5EF4-FFF2-40B4-BE49-F238E27FC236}">
                <a16:creationId xmlns:a16="http://schemas.microsoft.com/office/drawing/2014/main" id="{B238C3CF-5FA4-4D53-B411-994777A73511}"/>
              </a:ext>
            </a:extLst>
          </p:cNvPr>
          <p:cNvSpPr>
            <a:spLocks noGrp="1"/>
          </p:cNvSpPr>
          <p:nvPr>
            <p:ph sz="half" idx="1"/>
          </p:nvPr>
        </p:nvSpPr>
        <p:spPr/>
        <p:txBody>
          <a:bodyPr/>
          <a:lstStyle/>
          <a:p>
            <a:r>
              <a:rPr lang="en-US" dirty="0">
                <a:solidFill>
                  <a:schemeClr val="accent1"/>
                </a:solidFill>
              </a:rPr>
              <a:t>Started by Linus Torvalds – 2005</a:t>
            </a:r>
          </a:p>
          <a:p>
            <a:pPr lvl="1"/>
            <a:r>
              <a:rPr lang="en-US" dirty="0"/>
              <a:t>After the </a:t>
            </a:r>
            <a:r>
              <a:rPr lang="en-US" dirty="0" err="1"/>
              <a:t>BitKeeper</a:t>
            </a:r>
            <a:r>
              <a:rPr lang="en-US" dirty="0"/>
              <a:t> debacle</a:t>
            </a:r>
          </a:p>
          <a:p>
            <a:r>
              <a:rPr lang="en-US" dirty="0">
                <a:solidFill>
                  <a:schemeClr val="accent1"/>
                </a:solidFill>
              </a:rPr>
              <a:t>Efficient for large projects</a:t>
            </a:r>
          </a:p>
          <a:p>
            <a:pPr lvl="1"/>
            <a:r>
              <a:rPr lang="en-US" dirty="0"/>
              <a:t>E.g., Linux</a:t>
            </a:r>
          </a:p>
          <a:p>
            <a:pPr lvl="1"/>
            <a:r>
              <a:rPr lang="en-US" dirty="0"/>
              <a:t>Was an order of magnitude faster than other contemporary solutions</a:t>
            </a:r>
          </a:p>
          <a:p>
            <a:r>
              <a:rPr lang="en-US" dirty="0">
                <a:solidFill>
                  <a:schemeClr val="accent1"/>
                </a:solidFill>
              </a:rPr>
              <a:t>Non-linear development!</a:t>
            </a:r>
          </a:p>
          <a:p>
            <a:pPr lvl="1"/>
            <a:r>
              <a:rPr lang="en-US" dirty="0"/>
              <a:t>Branching is cheap and easy!!!!</a:t>
            </a:r>
          </a:p>
          <a:p>
            <a:r>
              <a:rPr lang="en-US" sz="1800" dirty="0">
                <a:hlinkClick r:id="rId2"/>
              </a:rPr>
              <a:t>Official Site</a:t>
            </a:r>
            <a:r>
              <a:rPr lang="en-US" sz="1800" dirty="0"/>
              <a:t>, </a:t>
            </a:r>
            <a:r>
              <a:rPr lang="en-US" sz="1800" dirty="0">
                <a:hlinkClick r:id="rId3"/>
              </a:rPr>
              <a:t>Wikipedia</a:t>
            </a:r>
            <a:r>
              <a:rPr lang="en-US" sz="1800" dirty="0"/>
              <a:t>,</a:t>
            </a:r>
          </a:p>
          <a:p>
            <a:r>
              <a:rPr lang="en-US" sz="1800" dirty="0">
                <a:hlinkClick r:id="rId4"/>
              </a:rPr>
              <a:t>Initial README commit</a:t>
            </a:r>
            <a:r>
              <a:rPr lang="en-US" sz="1800" dirty="0"/>
              <a:t> </a:t>
            </a:r>
            <a:r>
              <a:rPr lang="en-US" sz="1400" dirty="0"/>
              <a:t>(some profanity)</a:t>
            </a:r>
            <a:endParaRPr lang="en-US" sz="1800" dirty="0"/>
          </a:p>
        </p:txBody>
      </p:sp>
      <p:pic>
        <p:nvPicPr>
          <p:cNvPr id="5" name="Content Placeholder 4">
            <a:extLst>
              <a:ext uri="{FF2B5EF4-FFF2-40B4-BE49-F238E27FC236}">
                <a16:creationId xmlns:a16="http://schemas.microsoft.com/office/drawing/2014/main" id="{9B0AD51C-7828-4961-88F8-7811E89DEC9D}"/>
              </a:ext>
            </a:extLst>
          </p:cNvPr>
          <p:cNvPicPr>
            <a:picLocks noGrp="1" noChangeAspect="1"/>
          </p:cNvPicPr>
          <p:nvPr>
            <p:ph sz="half" idx="2"/>
          </p:nvPr>
        </p:nvPicPr>
        <p:blipFill>
          <a:blip r:embed="rId5"/>
          <a:stretch>
            <a:fillRect/>
          </a:stretch>
        </p:blipFill>
        <p:spPr>
          <a:xfrm>
            <a:off x="5989638" y="2403634"/>
            <a:ext cx="4754562" cy="3787456"/>
          </a:xfrm>
          <a:prstGeom prst="rect">
            <a:avLst/>
          </a:prstGeom>
        </p:spPr>
      </p:pic>
      <p:sp>
        <p:nvSpPr>
          <p:cNvPr id="6" name="Slide Number Placeholder 5">
            <a:extLst>
              <a:ext uri="{FF2B5EF4-FFF2-40B4-BE49-F238E27FC236}">
                <a16:creationId xmlns:a16="http://schemas.microsoft.com/office/drawing/2014/main" id="{73718FD5-7704-4032-8A46-D39838740853}"/>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7" name="Footer Placeholder 6">
            <a:extLst>
              <a:ext uri="{FF2B5EF4-FFF2-40B4-BE49-F238E27FC236}">
                <a16:creationId xmlns:a16="http://schemas.microsoft.com/office/drawing/2014/main" id="{4234AC88-48AF-49ED-96DE-CDCC15FB66FC}"/>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15277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E4B-7A39-489C-8FAE-962DB24A5BC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075B8DA-2F3A-41E0-A366-8B66A4790D92}"/>
              </a:ext>
            </a:extLst>
          </p:cNvPr>
          <p:cNvSpPr>
            <a:spLocks noGrp="1"/>
          </p:cNvSpPr>
          <p:nvPr>
            <p:ph sz="half" idx="1"/>
          </p:nvPr>
        </p:nvSpPr>
        <p:spPr/>
        <p:txBody>
          <a:bodyPr>
            <a:normAutofit/>
          </a:bodyPr>
          <a:lstStyle/>
          <a:p>
            <a:r>
              <a:rPr lang="en-US" dirty="0">
                <a:solidFill>
                  <a:schemeClr val="accent1"/>
                </a:solidFill>
              </a:rPr>
              <a:t>Branch</a:t>
            </a:r>
          </a:p>
          <a:p>
            <a:pPr lvl="1"/>
            <a:r>
              <a:rPr lang="en-US" dirty="0"/>
              <a:t>A history of successive changes to code</a:t>
            </a:r>
          </a:p>
          <a:p>
            <a:pPr lvl="1"/>
            <a:r>
              <a:rPr lang="en-US" dirty="0"/>
              <a:t>A new branch may be created at any time, from any existing commit</a:t>
            </a:r>
          </a:p>
          <a:p>
            <a:pPr lvl="1"/>
            <a:r>
              <a:rPr lang="en-US" dirty="0"/>
              <a:t>May represent versions of code</a:t>
            </a:r>
          </a:p>
          <a:p>
            <a:pPr lvl="2"/>
            <a:r>
              <a:rPr lang="en-US" dirty="0"/>
              <a:t>Version 1.x, 2.x, 3.x, etc.</a:t>
            </a:r>
          </a:p>
          <a:p>
            <a:pPr lvl="1"/>
            <a:r>
              <a:rPr lang="en-US" dirty="0"/>
              <a:t>May Represent small bugfixes/feature development</a:t>
            </a:r>
          </a:p>
          <a:p>
            <a:pPr lvl="1"/>
            <a:r>
              <a:rPr lang="en-US" dirty="0"/>
              <a:t>Branches are cheap</a:t>
            </a:r>
          </a:p>
          <a:p>
            <a:pPr lvl="2"/>
            <a:r>
              <a:rPr lang="en-US" dirty="0"/>
              <a:t>Fast switching</a:t>
            </a:r>
          </a:p>
          <a:p>
            <a:pPr lvl="2"/>
            <a:r>
              <a:rPr lang="en-US" dirty="0"/>
              <a:t>Easy to “merge” into other branches</a:t>
            </a:r>
          </a:p>
          <a:p>
            <a:pPr lvl="2"/>
            <a:r>
              <a:rPr lang="en-US" dirty="0"/>
              <a:t>Easy to create, easy to destroy</a:t>
            </a:r>
          </a:p>
          <a:p>
            <a:pPr lvl="1"/>
            <a:r>
              <a:rPr lang="en-US" dirty="0"/>
              <a:t>See </a:t>
            </a:r>
            <a:r>
              <a:rPr lang="en-US" dirty="0">
                <a:hlinkClick r:id="rId2"/>
              </a:rPr>
              <a:t>this guide</a:t>
            </a:r>
            <a:r>
              <a:rPr lang="en-US" dirty="0"/>
              <a:t> for best practices</a:t>
            </a:r>
          </a:p>
        </p:txBody>
      </p:sp>
      <p:sp>
        <p:nvSpPr>
          <p:cNvPr id="4" name="Content Placeholder 3">
            <a:extLst>
              <a:ext uri="{FF2B5EF4-FFF2-40B4-BE49-F238E27FC236}">
                <a16:creationId xmlns:a16="http://schemas.microsoft.com/office/drawing/2014/main" id="{D94ECE85-12FE-41B1-BF32-CBC05775CC0F}"/>
              </a:ext>
            </a:extLst>
          </p:cNvPr>
          <p:cNvSpPr>
            <a:spLocks noGrp="1"/>
          </p:cNvSpPr>
          <p:nvPr>
            <p:ph sz="half" idx="2"/>
          </p:nvPr>
        </p:nvSpPr>
        <p:spPr>
          <a:xfrm>
            <a:off x="5989320" y="2285999"/>
            <a:ext cx="4754880" cy="4490977"/>
          </a:xfrm>
        </p:spPr>
        <p:txBody>
          <a:bodyPr>
            <a:normAutofit/>
          </a:bodyPr>
          <a:lstStyle/>
          <a:p>
            <a:r>
              <a:rPr lang="en-US" dirty="0">
                <a:solidFill>
                  <a:schemeClr val="accent1"/>
                </a:solidFill>
              </a:rPr>
              <a:t>Commit</a:t>
            </a:r>
          </a:p>
          <a:p>
            <a:pPr lvl="1"/>
            <a:r>
              <a:rPr lang="en-US" dirty="0"/>
              <a:t>Set of changes to a repository’s files</a:t>
            </a:r>
          </a:p>
          <a:p>
            <a:pPr lvl="1"/>
            <a:r>
              <a:rPr lang="en-US" dirty="0"/>
              <a:t>More on this later</a:t>
            </a:r>
          </a:p>
          <a:p>
            <a:r>
              <a:rPr lang="en-US" dirty="0">
                <a:solidFill>
                  <a:schemeClr val="accent1"/>
                </a:solidFill>
              </a:rPr>
              <a:t>Tag</a:t>
            </a:r>
          </a:p>
          <a:p>
            <a:pPr lvl="1"/>
            <a:r>
              <a:rPr lang="en-US" dirty="0"/>
              <a:t>Represents a single commit</a:t>
            </a:r>
          </a:p>
          <a:p>
            <a:pPr lvl="1"/>
            <a:r>
              <a:rPr lang="en-US" dirty="0"/>
              <a:t>Often human-friendly</a:t>
            </a:r>
          </a:p>
          <a:p>
            <a:pPr lvl="2"/>
            <a:r>
              <a:rPr lang="en-US" dirty="0"/>
              <a:t>Version Numbers</a:t>
            </a:r>
          </a:p>
          <a:p>
            <a:r>
              <a:rPr lang="en-US" dirty="0">
                <a:solidFill>
                  <a:schemeClr val="accent1"/>
                </a:solidFill>
              </a:rPr>
              <a:t>A Repository may be created by:</a:t>
            </a:r>
          </a:p>
          <a:p>
            <a:pPr lvl="1"/>
            <a:r>
              <a:rPr lang="en-US" dirty="0"/>
              <a:t>Cloning an existing one (</a:t>
            </a:r>
            <a:r>
              <a:rPr lang="en-US" dirty="0">
                <a:solidFill>
                  <a:schemeClr val="accent1"/>
                </a:solidFill>
              </a:rPr>
              <a:t>git clone</a:t>
            </a:r>
            <a:r>
              <a:rPr lang="en-US" dirty="0"/>
              <a:t>)</a:t>
            </a:r>
          </a:p>
          <a:p>
            <a:pPr lvl="1"/>
            <a:r>
              <a:rPr lang="en-US" dirty="0"/>
              <a:t>Creating a new one locally (</a:t>
            </a:r>
            <a:r>
              <a:rPr lang="en-US" dirty="0">
                <a:solidFill>
                  <a:schemeClr val="accent1"/>
                </a:solidFill>
              </a:rPr>
              <a:t>git </a:t>
            </a:r>
            <a:r>
              <a:rPr lang="en-US" dirty="0" err="1">
                <a:solidFill>
                  <a:schemeClr val="accent1"/>
                </a:solidFill>
              </a:rPr>
              <a:t>init</a:t>
            </a:r>
            <a:r>
              <a:rPr lang="en-US" dirty="0"/>
              <a:t>)</a:t>
            </a:r>
          </a:p>
        </p:txBody>
      </p:sp>
      <p:sp>
        <p:nvSpPr>
          <p:cNvPr id="5" name="Slide Number Placeholder 4">
            <a:extLst>
              <a:ext uri="{FF2B5EF4-FFF2-40B4-BE49-F238E27FC236}">
                <a16:creationId xmlns:a16="http://schemas.microsoft.com/office/drawing/2014/main" id="{C0EA9A3E-7DFC-46DC-A5A3-4E877E39A64F}"/>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6" name="Footer Placeholder 5">
            <a:extLst>
              <a:ext uri="{FF2B5EF4-FFF2-40B4-BE49-F238E27FC236}">
                <a16:creationId xmlns:a16="http://schemas.microsoft.com/office/drawing/2014/main" id="{8D20555E-0B68-49EB-82D9-82E647183A6B}"/>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189344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CA04-7F79-4F57-8CA9-9F04E056649E}"/>
              </a:ext>
            </a:extLst>
          </p:cNvPr>
          <p:cNvSpPr>
            <a:spLocks noGrp="1"/>
          </p:cNvSpPr>
          <p:nvPr>
            <p:ph type="title"/>
          </p:nvPr>
        </p:nvSpPr>
        <p:spPr/>
        <p:txBody>
          <a:bodyPr/>
          <a:lstStyle/>
          <a:p>
            <a:r>
              <a:rPr lang="en-US" dirty="0"/>
              <a:t>What is a Commit? </a:t>
            </a:r>
          </a:p>
        </p:txBody>
      </p:sp>
      <p:sp>
        <p:nvSpPr>
          <p:cNvPr id="3" name="Content Placeholder 2">
            <a:extLst>
              <a:ext uri="{FF2B5EF4-FFF2-40B4-BE49-F238E27FC236}">
                <a16:creationId xmlns:a16="http://schemas.microsoft.com/office/drawing/2014/main" id="{93A30D5C-5D50-41A4-BB8C-7A5FC8A3FB3C}"/>
              </a:ext>
            </a:extLst>
          </p:cNvPr>
          <p:cNvSpPr>
            <a:spLocks noGrp="1"/>
          </p:cNvSpPr>
          <p:nvPr>
            <p:ph sz="half" idx="1"/>
          </p:nvPr>
        </p:nvSpPr>
        <p:spPr>
          <a:xfrm>
            <a:off x="926593" y="2247899"/>
            <a:ext cx="5354464" cy="4610101"/>
          </a:xfrm>
        </p:spPr>
        <p:txBody>
          <a:bodyPr>
            <a:normAutofit fontScale="92500"/>
          </a:bodyPr>
          <a:lstStyle/>
          <a:p>
            <a:r>
              <a:rPr lang="en-US" dirty="0"/>
              <a:t>Specific snapshot within the development tree</a:t>
            </a:r>
          </a:p>
          <a:p>
            <a:r>
              <a:rPr lang="en-US" dirty="0"/>
              <a:t>Collection of changes applied to a project’s files</a:t>
            </a:r>
          </a:p>
          <a:p>
            <a:pPr lvl="1"/>
            <a:r>
              <a:rPr lang="en-US" dirty="0"/>
              <a:t>Text changes, File and Directory addition/removal, </a:t>
            </a:r>
            <a:r>
              <a:rPr lang="en-US" dirty="0" err="1"/>
              <a:t>chmod</a:t>
            </a:r>
            <a:endParaRPr lang="en-US" dirty="0"/>
          </a:p>
          <a:p>
            <a:r>
              <a:rPr lang="en-US" dirty="0"/>
              <a:t>Metadata about the change</a:t>
            </a:r>
          </a:p>
          <a:p>
            <a:r>
              <a:rPr lang="en-US" dirty="0"/>
              <a:t>Identified by a </a:t>
            </a:r>
            <a:r>
              <a:rPr lang="en-US" dirty="0">
                <a:solidFill>
                  <a:schemeClr val="accent1"/>
                </a:solidFill>
              </a:rPr>
              <a:t>SHA-1 Hash</a:t>
            </a:r>
          </a:p>
          <a:p>
            <a:pPr lvl="1"/>
            <a:r>
              <a:rPr lang="en-US" dirty="0"/>
              <a:t>Can be shortened to approx. 6 characters for CLI use</a:t>
            </a:r>
          </a:p>
          <a:p>
            <a:pPr lvl="2"/>
            <a:r>
              <a:rPr lang="en-US" dirty="0"/>
              <a:t>(e.g., “</a:t>
            </a:r>
            <a:r>
              <a:rPr lang="en-US" dirty="0">
                <a:solidFill>
                  <a:schemeClr val="accent1"/>
                </a:solidFill>
              </a:rPr>
              <a:t>git show 5b16a5</a:t>
            </a:r>
            <a:r>
              <a:rPr lang="en-US" dirty="0"/>
              <a:t>”)</a:t>
            </a:r>
          </a:p>
          <a:p>
            <a:pPr lvl="1"/>
            <a:r>
              <a:rPr lang="en-US" dirty="0">
                <a:solidFill>
                  <a:schemeClr val="accent1"/>
                </a:solidFill>
              </a:rPr>
              <a:t>HEAD</a:t>
            </a:r>
            <a:r>
              <a:rPr lang="en-US" dirty="0"/>
              <a:t> – most recent commit</a:t>
            </a:r>
          </a:p>
          <a:p>
            <a:pPr lvl="1"/>
            <a:r>
              <a:rPr lang="en-US" dirty="0">
                <a:solidFill>
                  <a:schemeClr val="accent1"/>
                </a:solidFill>
              </a:rPr>
              <a:t>ORIG_HEAD</a:t>
            </a:r>
            <a:r>
              <a:rPr lang="en-US" dirty="0"/>
              <a:t> – after a merge, the previous </a:t>
            </a:r>
            <a:r>
              <a:rPr lang="en-US" dirty="0">
                <a:solidFill>
                  <a:schemeClr val="accent1"/>
                </a:solidFill>
              </a:rPr>
              <a:t>HEAD</a:t>
            </a:r>
          </a:p>
          <a:p>
            <a:pPr lvl="1"/>
            <a:r>
              <a:rPr lang="en-US" dirty="0">
                <a:solidFill>
                  <a:schemeClr val="accent1"/>
                </a:solidFill>
              </a:rPr>
              <a:t>&lt;commit&gt;~n </a:t>
            </a:r>
            <a:r>
              <a:rPr lang="en-US" dirty="0"/>
              <a:t>– the </a:t>
            </a:r>
            <a:r>
              <a:rPr lang="en-US" b="1" dirty="0"/>
              <a:t>n</a:t>
            </a:r>
            <a:r>
              <a:rPr lang="en-US" dirty="0"/>
              <a:t>th commit before &lt;commit&gt;</a:t>
            </a:r>
          </a:p>
          <a:p>
            <a:pPr lvl="2"/>
            <a:r>
              <a:rPr lang="en-US" dirty="0"/>
              <a:t>e.g., </a:t>
            </a:r>
            <a:r>
              <a:rPr lang="en-US" dirty="0">
                <a:solidFill>
                  <a:schemeClr val="accent1"/>
                </a:solidFill>
              </a:rPr>
              <a:t>5b16a5~2</a:t>
            </a:r>
            <a:r>
              <a:rPr lang="en-US" dirty="0"/>
              <a:t> or </a:t>
            </a:r>
            <a:r>
              <a:rPr lang="en-US" dirty="0">
                <a:solidFill>
                  <a:schemeClr val="accent1"/>
                </a:solidFill>
              </a:rPr>
              <a:t>HEAD~5</a:t>
            </a:r>
          </a:p>
          <a:p>
            <a:pPr lvl="1"/>
            <a:r>
              <a:rPr lang="en-US" dirty="0">
                <a:solidFill>
                  <a:schemeClr val="accent1"/>
                </a:solidFill>
              </a:rPr>
              <a:t>master@{01-Jan-2018} </a:t>
            </a:r>
            <a:r>
              <a:rPr lang="en-US" dirty="0"/>
              <a:t>– last commit on </a:t>
            </a:r>
            <a:r>
              <a:rPr lang="en-US" dirty="0">
                <a:solidFill>
                  <a:schemeClr val="accent1"/>
                </a:solidFill>
              </a:rPr>
              <a:t>master</a:t>
            </a:r>
            <a:r>
              <a:rPr lang="en-US" dirty="0"/>
              <a:t> branch before January 1, 2018</a:t>
            </a:r>
          </a:p>
          <a:p>
            <a:pPr lvl="1"/>
            <a:endParaRPr lang="en-US" dirty="0"/>
          </a:p>
        </p:txBody>
      </p:sp>
      <p:pic>
        <p:nvPicPr>
          <p:cNvPr id="5" name="Content Placeholder 4">
            <a:extLst>
              <a:ext uri="{FF2B5EF4-FFF2-40B4-BE49-F238E27FC236}">
                <a16:creationId xmlns:a16="http://schemas.microsoft.com/office/drawing/2014/main" id="{426AA185-A8E5-4BD9-B159-7AB16892D635}"/>
              </a:ext>
            </a:extLst>
          </p:cNvPr>
          <p:cNvPicPr>
            <a:picLocks noGrp="1" noChangeAspect="1"/>
          </p:cNvPicPr>
          <p:nvPr>
            <p:ph sz="half" idx="2"/>
          </p:nvPr>
        </p:nvPicPr>
        <p:blipFill>
          <a:blip r:embed="rId2"/>
          <a:stretch>
            <a:fillRect/>
          </a:stretch>
        </p:blipFill>
        <p:spPr>
          <a:xfrm>
            <a:off x="6457724" y="2353593"/>
            <a:ext cx="4754562" cy="3854881"/>
          </a:xfrm>
          <a:prstGeom prst="rect">
            <a:avLst/>
          </a:prstGeom>
        </p:spPr>
      </p:pic>
      <p:sp>
        <p:nvSpPr>
          <p:cNvPr id="6" name="Slide Number Placeholder 5">
            <a:extLst>
              <a:ext uri="{FF2B5EF4-FFF2-40B4-BE49-F238E27FC236}">
                <a16:creationId xmlns:a16="http://schemas.microsoft.com/office/drawing/2014/main" id="{6ECDB79D-B0E6-446F-8B7C-BE3FEC20EC69}"/>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7" name="Footer Placeholder 6">
            <a:extLst>
              <a:ext uri="{FF2B5EF4-FFF2-40B4-BE49-F238E27FC236}">
                <a16:creationId xmlns:a16="http://schemas.microsoft.com/office/drawing/2014/main" id="{A0FD0D41-CEBC-4AE3-98D5-7662394754F7}"/>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7932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1152-CDCF-4C0F-A0A5-EEC6EA113FA5}"/>
              </a:ext>
            </a:extLst>
          </p:cNvPr>
          <p:cNvSpPr>
            <a:spLocks noGrp="1"/>
          </p:cNvSpPr>
          <p:nvPr>
            <p:ph type="title"/>
          </p:nvPr>
        </p:nvSpPr>
        <p:spPr/>
        <p:txBody>
          <a:bodyPr/>
          <a:lstStyle/>
          <a:p>
            <a:r>
              <a:rPr lang="en-US" dirty="0"/>
              <a:t>Branches, Commits, and Tags, Oh My!</a:t>
            </a:r>
          </a:p>
        </p:txBody>
      </p:sp>
      <p:cxnSp>
        <p:nvCxnSpPr>
          <p:cNvPr id="6" name="Straight Connector 5">
            <a:extLst>
              <a:ext uri="{FF2B5EF4-FFF2-40B4-BE49-F238E27FC236}">
                <a16:creationId xmlns:a16="http://schemas.microsoft.com/office/drawing/2014/main" id="{9371B860-4470-4E38-9A53-66D606E8E6BA}"/>
              </a:ext>
            </a:extLst>
          </p:cNvPr>
          <p:cNvCxnSpPr>
            <a:cxnSpLocks/>
          </p:cNvCxnSpPr>
          <p:nvPr/>
        </p:nvCxnSpPr>
        <p:spPr>
          <a:xfrm>
            <a:off x="1764421" y="3628042"/>
            <a:ext cx="8911525" cy="0"/>
          </a:xfrm>
          <a:prstGeom prst="line">
            <a:avLst/>
          </a:prstGeom>
          <a:ln w="88900"/>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6138B59-90C0-4522-A91D-20EF5A3C0BB6}"/>
              </a:ext>
            </a:extLst>
          </p:cNvPr>
          <p:cNvGrpSpPr/>
          <p:nvPr/>
        </p:nvGrpSpPr>
        <p:grpSpPr>
          <a:xfrm>
            <a:off x="1614604" y="2146214"/>
            <a:ext cx="941180" cy="1621312"/>
            <a:chOff x="1203702" y="4009738"/>
            <a:chExt cx="941180" cy="1621312"/>
          </a:xfrm>
        </p:grpSpPr>
        <p:sp>
          <p:nvSpPr>
            <p:cNvPr id="9" name="Oval 8">
              <a:extLst>
                <a:ext uri="{FF2B5EF4-FFF2-40B4-BE49-F238E27FC236}">
                  <a16:creationId xmlns:a16="http://schemas.microsoft.com/office/drawing/2014/main" id="{E6E9E7A9-25C7-401B-BDFE-3052660C5621}"/>
                </a:ext>
              </a:extLst>
            </p:cNvPr>
            <p:cNvSpPr/>
            <p:nvPr/>
          </p:nvSpPr>
          <p:spPr>
            <a:xfrm>
              <a:off x="1203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B2E5F2D-C214-4B86-8BCF-DB2406B17823}"/>
                </a:ext>
              </a:extLst>
            </p:cNvPr>
            <p:cNvSpPr txBox="1"/>
            <p:nvPr/>
          </p:nvSpPr>
          <p:spPr>
            <a:xfrm rot="18544895">
              <a:off x="1111426" y="4396863"/>
              <a:ext cx="1420582" cy="646331"/>
            </a:xfrm>
            <a:prstGeom prst="rect">
              <a:avLst/>
            </a:prstGeom>
            <a:noFill/>
          </p:spPr>
          <p:txBody>
            <a:bodyPr wrap="none" rtlCol="0">
              <a:spAutoFit/>
            </a:bodyPr>
            <a:lstStyle/>
            <a:p>
              <a:r>
                <a:rPr lang="en-US" dirty="0">
                  <a:solidFill>
                    <a:schemeClr val="accent1"/>
                  </a:solidFill>
                </a:rPr>
                <a:t>a2e7c0</a:t>
              </a:r>
            </a:p>
            <a:p>
              <a:r>
                <a:rPr lang="en-US" dirty="0"/>
                <a:t>Initial Commit</a:t>
              </a:r>
            </a:p>
          </p:txBody>
        </p:sp>
      </p:grpSp>
      <p:grpSp>
        <p:nvGrpSpPr>
          <p:cNvPr id="24" name="Group 23">
            <a:extLst>
              <a:ext uri="{FF2B5EF4-FFF2-40B4-BE49-F238E27FC236}">
                <a16:creationId xmlns:a16="http://schemas.microsoft.com/office/drawing/2014/main" id="{7C3CC363-7B7F-42E7-B968-13569E956A2C}"/>
              </a:ext>
            </a:extLst>
          </p:cNvPr>
          <p:cNvGrpSpPr/>
          <p:nvPr/>
        </p:nvGrpSpPr>
        <p:grpSpPr>
          <a:xfrm>
            <a:off x="5680470" y="1630119"/>
            <a:ext cx="1109070" cy="2142573"/>
            <a:chOff x="5269568" y="3493643"/>
            <a:chExt cx="1109070" cy="2142573"/>
          </a:xfrm>
        </p:grpSpPr>
        <p:sp>
          <p:nvSpPr>
            <p:cNvPr id="13" name="Oval 12">
              <a:extLst>
                <a:ext uri="{FF2B5EF4-FFF2-40B4-BE49-F238E27FC236}">
                  <a16:creationId xmlns:a16="http://schemas.microsoft.com/office/drawing/2014/main" id="{F4810711-18EC-4297-AE77-D1F65FC48FB4}"/>
                </a:ext>
              </a:extLst>
            </p:cNvPr>
            <p:cNvSpPr/>
            <p:nvPr/>
          </p:nvSpPr>
          <p:spPr>
            <a:xfrm>
              <a:off x="5269568" y="5357247"/>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B904248-00A8-43BE-957F-C70A4E89DAB4}"/>
                </a:ext>
              </a:extLst>
            </p:cNvPr>
            <p:cNvSpPr txBox="1"/>
            <p:nvPr/>
          </p:nvSpPr>
          <p:spPr>
            <a:xfrm rot="18385693">
              <a:off x="5045902" y="4180048"/>
              <a:ext cx="2019142" cy="646331"/>
            </a:xfrm>
            <a:prstGeom prst="rect">
              <a:avLst/>
            </a:prstGeom>
            <a:noFill/>
          </p:spPr>
          <p:txBody>
            <a:bodyPr wrap="none" rtlCol="0">
              <a:spAutoFit/>
            </a:bodyPr>
            <a:lstStyle/>
            <a:p>
              <a:r>
                <a:rPr lang="en-US" dirty="0">
                  <a:solidFill>
                    <a:schemeClr val="accent1"/>
                  </a:solidFill>
                </a:rPr>
                <a:t>e11bd4</a:t>
              </a:r>
            </a:p>
            <a:p>
              <a:r>
                <a:rPr lang="en-US" dirty="0"/>
                <a:t>Add Cool Feature 2</a:t>
              </a:r>
            </a:p>
          </p:txBody>
        </p:sp>
      </p:grpSp>
      <p:grpSp>
        <p:nvGrpSpPr>
          <p:cNvPr id="26" name="Group 25">
            <a:extLst>
              <a:ext uri="{FF2B5EF4-FFF2-40B4-BE49-F238E27FC236}">
                <a16:creationId xmlns:a16="http://schemas.microsoft.com/office/drawing/2014/main" id="{A1686A5E-0E9F-4379-A662-8447D02E0706}"/>
              </a:ext>
            </a:extLst>
          </p:cNvPr>
          <p:cNvGrpSpPr/>
          <p:nvPr/>
        </p:nvGrpSpPr>
        <p:grpSpPr>
          <a:xfrm>
            <a:off x="7926579" y="1399313"/>
            <a:ext cx="1292607" cy="2368213"/>
            <a:chOff x="7515677" y="3262837"/>
            <a:chExt cx="1292607" cy="2368213"/>
          </a:xfrm>
        </p:grpSpPr>
        <p:sp>
          <p:nvSpPr>
            <p:cNvPr id="15" name="Oval 14">
              <a:extLst>
                <a:ext uri="{FF2B5EF4-FFF2-40B4-BE49-F238E27FC236}">
                  <a16:creationId xmlns:a16="http://schemas.microsoft.com/office/drawing/2014/main" id="{C60AD253-4BF0-4FC6-A093-42E8212AD7A7}"/>
                </a:ext>
              </a:extLst>
            </p:cNvPr>
            <p:cNvSpPr/>
            <p:nvPr/>
          </p:nvSpPr>
          <p:spPr>
            <a:xfrm>
              <a:off x="7515677"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375CC2-E9FF-407F-8A6F-3B9F503417E9}"/>
                </a:ext>
              </a:extLst>
            </p:cNvPr>
            <p:cNvSpPr txBox="1"/>
            <p:nvPr/>
          </p:nvSpPr>
          <p:spPr>
            <a:xfrm rot="18336114">
              <a:off x="7324993" y="4099797"/>
              <a:ext cx="2320251" cy="646331"/>
            </a:xfrm>
            <a:prstGeom prst="rect">
              <a:avLst/>
            </a:prstGeom>
            <a:noFill/>
          </p:spPr>
          <p:txBody>
            <a:bodyPr wrap="none" rtlCol="0">
              <a:spAutoFit/>
            </a:bodyPr>
            <a:lstStyle/>
            <a:p>
              <a:r>
                <a:rPr lang="en-US" dirty="0">
                  <a:solidFill>
                    <a:schemeClr val="accent1"/>
                  </a:solidFill>
                </a:rPr>
                <a:t>f1c2b8</a:t>
              </a:r>
            </a:p>
            <a:p>
              <a:r>
                <a:rPr lang="en-US" dirty="0"/>
                <a:t>Change the API (again)</a:t>
              </a:r>
            </a:p>
          </p:txBody>
        </p:sp>
      </p:grpSp>
      <p:grpSp>
        <p:nvGrpSpPr>
          <p:cNvPr id="23" name="Group 22">
            <a:extLst>
              <a:ext uri="{FF2B5EF4-FFF2-40B4-BE49-F238E27FC236}">
                <a16:creationId xmlns:a16="http://schemas.microsoft.com/office/drawing/2014/main" id="{FD0BFCFF-1F02-4684-9DD8-205199FD4538}"/>
              </a:ext>
            </a:extLst>
          </p:cNvPr>
          <p:cNvGrpSpPr/>
          <p:nvPr/>
        </p:nvGrpSpPr>
        <p:grpSpPr>
          <a:xfrm>
            <a:off x="4420834" y="2042093"/>
            <a:ext cx="1067095" cy="1725432"/>
            <a:chOff x="4009932" y="3905617"/>
            <a:chExt cx="1067095" cy="1725432"/>
          </a:xfrm>
        </p:grpSpPr>
        <p:sp>
          <p:nvSpPr>
            <p:cNvPr id="17" name="Oval 16">
              <a:extLst>
                <a:ext uri="{FF2B5EF4-FFF2-40B4-BE49-F238E27FC236}">
                  <a16:creationId xmlns:a16="http://schemas.microsoft.com/office/drawing/2014/main" id="{CD8C8ECC-B46D-424D-9758-73C9BFC35B4F}"/>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135D55-CD67-4AD0-85BA-CBCDCC4878B9}"/>
                </a:ext>
              </a:extLst>
            </p:cNvPr>
            <p:cNvSpPr txBox="1"/>
            <p:nvPr/>
          </p:nvSpPr>
          <p:spPr>
            <a:xfrm rot="18439676">
              <a:off x="3952104" y="4384209"/>
              <a:ext cx="1603516" cy="646331"/>
            </a:xfrm>
            <a:prstGeom prst="rect">
              <a:avLst/>
            </a:prstGeom>
            <a:noFill/>
          </p:spPr>
          <p:txBody>
            <a:bodyPr wrap="none" rtlCol="0">
              <a:spAutoFit/>
            </a:bodyPr>
            <a:lstStyle/>
            <a:p>
              <a:r>
                <a:rPr lang="en-US" dirty="0">
                  <a:solidFill>
                    <a:schemeClr val="accent1"/>
                  </a:solidFill>
                </a:rPr>
                <a:t>fd9943</a:t>
              </a:r>
            </a:p>
            <a:p>
              <a:r>
                <a:rPr lang="en-US" dirty="0"/>
                <a:t>Change the API</a:t>
              </a:r>
            </a:p>
          </p:txBody>
        </p:sp>
      </p:grpSp>
      <p:grpSp>
        <p:nvGrpSpPr>
          <p:cNvPr id="48" name="Group 47">
            <a:extLst>
              <a:ext uri="{FF2B5EF4-FFF2-40B4-BE49-F238E27FC236}">
                <a16:creationId xmlns:a16="http://schemas.microsoft.com/office/drawing/2014/main" id="{38008D81-8035-4AC7-BA86-D28F6BD33810}"/>
              </a:ext>
            </a:extLst>
          </p:cNvPr>
          <p:cNvGrpSpPr/>
          <p:nvPr/>
        </p:nvGrpSpPr>
        <p:grpSpPr>
          <a:xfrm>
            <a:off x="3448035" y="3628040"/>
            <a:ext cx="7296165" cy="1432169"/>
            <a:chOff x="3448035" y="3628040"/>
            <a:chExt cx="7296165" cy="1432169"/>
          </a:xfrm>
        </p:grpSpPr>
        <p:cxnSp>
          <p:nvCxnSpPr>
            <p:cNvPr id="28" name="Straight Connector 27">
              <a:extLst>
                <a:ext uri="{FF2B5EF4-FFF2-40B4-BE49-F238E27FC236}">
                  <a16:creationId xmlns:a16="http://schemas.microsoft.com/office/drawing/2014/main" id="{5DACC880-401B-4B72-BF75-EC2607BD948F}"/>
                </a:ext>
              </a:extLst>
            </p:cNvPr>
            <p:cNvCxnSpPr>
              <a:cxnSpLocks/>
            </p:cNvCxnSpPr>
            <p:nvPr/>
          </p:nvCxnSpPr>
          <p:spPr>
            <a:xfrm>
              <a:off x="3754755" y="5027336"/>
              <a:ext cx="6989445" cy="0"/>
            </a:xfrm>
            <a:prstGeom prst="line">
              <a:avLst/>
            </a:prstGeom>
            <a:ln w="88900">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3918A2-DCF3-4CC0-A80C-CB294DF088AF}"/>
                </a:ext>
              </a:extLst>
            </p:cNvPr>
            <p:cNvCxnSpPr>
              <a:cxnSpLocks/>
            </p:cNvCxnSpPr>
            <p:nvPr/>
          </p:nvCxnSpPr>
          <p:spPr>
            <a:xfrm flipH="1" flipV="1">
              <a:off x="3448035" y="3628040"/>
              <a:ext cx="350890" cy="1432169"/>
            </a:xfrm>
            <a:prstGeom prst="line">
              <a:avLst/>
            </a:prstGeom>
            <a:ln w="889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9F36DE3-04AE-4B8B-BF0B-851F20D58686}"/>
              </a:ext>
            </a:extLst>
          </p:cNvPr>
          <p:cNvGrpSpPr/>
          <p:nvPr/>
        </p:nvGrpSpPr>
        <p:grpSpPr>
          <a:xfrm>
            <a:off x="3298217" y="1663289"/>
            <a:ext cx="1154071" cy="2104237"/>
            <a:chOff x="2887315" y="3526813"/>
            <a:chExt cx="1154071" cy="2104237"/>
          </a:xfrm>
        </p:grpSpPr>
        <p:sp>
          <p:nvSpPr>
            <p:cNvPr id="11" name="Oval 10">
              <a:extLst>
                <a:ext uri="{FF2B5EF4-FFF2-40B4-BE49-F238E27FC236}">
                  <a16:creationId xmlns:a16="http://schemas.microsoft.com/office/drawing/2014/main" id="{F5249243-FD47-4C1C-880E-FF17B3F81B05}"/>
                </a:ext>
              </a:extLst>
            </p:cNvPr>
            <p:cNvSpPr/>
            <p:nvPr/>
          </p:nvSpPr>
          <p:spPr>
            <a:xfrm>
              <a:off x="2887315"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A89186-1A1A-4E88-B52C-78CFFAA935E8}"/>
                </a:ext>
              </a:extLst>
            </p:cNvPr>
            <p:cNvSpPr txBox="1"/>
            <p:nvPr/>
          </p:nvSpPr>
          <p:spPr>
            <a:xfrm rot="18539132">
              <a:off x="2708650" y="4213218"/>
              <a:ext cx="2019142" cy="646331"/>
            </a:xfrm>
            <a:prstGeom prst="rect">
              <a:avLst/>
            </a:prstGeom>
            <a:noFill/>
          </p:spPr>
          <p:txBody>
            <a:bodyPr wrap="none" rtlCol="0">
              <a:spAutoFit/>
            </a:bodyPr>
            <a:lstStyle/>
            <a:p>
              <a:r>
                <a:rPr lang="en-US" dirty="0">
                  <a:solidFill>
                    <a:schemeClr val="accent1"/>
                  </a:solidFill>
                </a:rPr>
                <a:t>c4d00a</a:t>
              </a:r>
            </a:p>
            <a:p>
              <a:r>
                <a:rPr lang="en-US" dirty="0"/>
                <a:t>Add Cool Feature 1</a:t>
              </a:r>
            </a:p>
          </p:txBody>
        </p:sp>
      </p:grpSp>
      <p:grpSp>
        <p:nvGrpSpPr>
          <p:cNvPr id="60" name="Group 59">
            <a:extLst>
              <a:ext uri="{FF2B5EF4-FFF2-40B4-BE49-F238E27FC236}">
                <a16:creationId xmlns:a16="http://schemas.microsoft.com/office/drawing/2014/main" id="{E12437F5-6BBF-48CD-A147-EDE32E2F0092}"/>
              </a:ext>
            </a:extLst>
          </p:cNvPr>
          <p:cNvGrpSpPr/>
          <p:nvPr/>
        </p:nvGrpSpPr>
        <p:grpSpPr>
          <a:xfrm>
            <a:off x="6983420" y="3628040"/>
            <a:ext cx="3776231" cy="2742424"/>
            <a:chOff x="6983420" y="3628040"/>
            <a:chExt cx="3776231" cy="2742424"/>
          </a:xfrm>
        </p:grpSpPr>
        <p:cxnSp>
          <p:nvCxnSpPr>
            <p:cNvPr id="51" name="Straight Connector 50">
              <a:extLst>
                <a:ext uri="{FF2B5EF4-FFF2-40B4-BE49-F238E27FC236}">
                  <a16:creationId xmlns:a16="http://schemas.microsoft.com/office/drawing/2014/main" id="{BB816AC5-9DE5-460A-A0A4-F4E5E2C8032F}"/>
                </a:ext>
              </a:extLst>
            </p:cNvPr>
            <p:cNvCxnSpPr>
              <a:cxnSpLocks/>
            </p:cNvCxnSpPr>
            <p:nvPr/>
          </p:nvCxnSpPr>
          <p:spPr>
            <a:xfrm>
              <a:off x="7566701" y="6335431"/>
              <a:ext cx="3192950" cy="0"/>
            </a:xfrm>
            <a:prstGeom prst="line">
              <a:avLst/>
            </a:prstGeom>
            <a:ln w="88900">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CC4191-15F4-4351-8874-0B9F859A97A5}"/>
                </a:ext>
              </a:extLst>
            </p:cNvPr>
            <p:cNvCxnSpPr>
              <a:cxnSpLocks/>
            </p:cNvCxnSpPr>
            <p:nvPr/>
          </p:nvCxnSpPr>
          <p:spPr>
            <a:xfrm flipH="1" flipV="1">
              <a:off x="6983420" y="3628040"/>
              <a:ext cx="626951" cy="2742424"/>
            </a:xfrm>
            <a:prstGeom prst="line">
              <a:avLst/>
            </a:prstGeom>
            <a:ln w="889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59726C3-F5C4-47ED-821F-7C845B1DFC95}"/>
              </a:ext>
            </a:extLst>
          </p:cNvPr>
          <p:cNvGrpSpPr/>
          <p:nvPr/>
        </p:nvGrpSpPr>
        <p:grpSpPr>
          <a:xfrm>
            <a:off x="6833604" y="1624953"/>
            <a:ext cx="1109070" cy="2142573"/>
            <a:chOff x="6422702" y="3488477"/>
            <a:chExt cx="1109070" cy="2142573"/>
          </a:xfrm>
        </p:grpSpPr>
        <p:sp>
          <p:nvSpPr>
            <p:cNvPr id="19" name="Oval 18">
              <a:extLst>
                <a:ext uri="{FF2B5EF4-FFF2-40B4-BE49-F238E27FC236}">
                  <a16:creationId xmlns:a16="http://schemas.microsoft.com/office/drawing/2014/main" id="{434A2FDE-A7D0-456D-A885-90A8DFE5534F}"/>
                </a:ext>
              </a:extLst>
            </p:cNvPr>
            <p:cNvSpPr/>
            <p:nvPr/>
          </p:nvSpPr>
          <p:spPr>
            <a:xfrm>
              <a:off x="6422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B6E4673-0E57-478F-B6C1-8E26E0B252DA}"/>
                </a:ext>
              </a:extLst>
            </p:cNvPr>
            <p:cNvSpPr txBox="1"/>
            <p:nvPr/>
          </p:nvSpPr>
          <p:spPr>
            <a:xfrm rot="18385693">
              <a:off x="6199036" y="4174882"/>
              <a:ext cx="2019142" cy="646331"/>
            </a:xfrm>
            <a:prstGeom prst="rect">
              <a:avLst/>
            </a:prstGeom>
            <a:noFill/>
          </p:spPr>
          <p:txBody>
            <a:bodyPr wrap="none" rtlCol="0">
              <a:spAutoFit/>
            </a:bodyPr>
            <a:lstStyle/>
            <a:p>
              <a:r>
                <a:rPr lang="en-US" dirty="0">
                  <a:solidFill>
                    <a:schemeClr val="accent1"/>
                  </a:solidFill>
                </a:rPr>
                <a:t>9e35ed</a:t>
              </a:r>
            </a:p>
            <a:p>
              <a:r>
                <a:rPr lang="en-US" dirty="0"/>
                <a:t>Add Cool Feature 3</a:t>
              </a:r>
            </a:p>
          </p:txBody>
        </p:sp>
      </p:grpSp>
      <p:grpSp>
        <p:nvGrpSpPr>
          <p:cNvPr id="64" name="Group 63">
            <a:extLst>
              <a:ext uri="{FF2B5EF4-FFF2-40B4-BE49-F238E27FC236}">
                <a16:creationId xmlns:a16="http://schemas.microsoft.com/office/drawing/2014/main" id="{BEAE436E-4F07-4FBE-860C-22032702DF31}"/>
              </a:ext>
            </a:extLst>
          </p:cNvPr>
          <p:cNvGrpSpPr/>
          <p:nvPr/>
        </p:nvGrpSpPr>
        <p:grpSpPr>
          <a:xfrm>
            <a:off x="4388100" y="3928369"/>
            <a:ext cx="938598" cy="1225600"/>
            <a:chOff x="4009932" y="4405449"/>
            <a:chExt cx="938598" cy="1225600"/>
          </a:xfrm>
        </p:grpSpPr>
        <p:sp>
          <p:nvSpPr>
            <p:cNvPr id="65" name="Oval 64">
              <a:extLst>
                <a:ext uri="{FF2B5EF4-FFF2-40B4-BE49-F238E27FC236}">
                  <a16:creationId xmlns:a16="http://schemas.microsoft.com/office/drawing/2014/main" id="{563CF3CC-213F-4676-9806-0588E6FD4919}"/>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8BEBA8D6-B050-42C4-8A45-279117F16D9A}"/>
                </a:ext>
              </a:extLst>
            </p:cNvPr>
            <p:cNvSpPr txBox="1"/>
            <p:nvPr/>
          </p:nvSpPr>
          <p:spPr>
            <a:xfrm rot="18439676">
              <a:off x="4088198" y="4619450"/>
              <a:ext cx="1074333" cy="646331"/>
            </a:xfrm>
            <a:prstGeom prst="rect">
              <a:avLst/>
            </a:prstGeom>
            <a:noFill/>
          </p:spPr>
          <p:txBody>
            <a:bodyPr wrap="none" rtlCol="0">
              <a:spAutoFit/>
            </a:bodyPr>
            <a:lstStyle/>
            <a:p>
              <a:r>
                <a:rPr lang="en-US" dirty="0">
                  <a:solidFill>
                    <a:schemeClr val="accent5"/>
                  </a:solidFill>
                </a:rPr>
                <a:t>8f645f</a:t>
              </a:r>
            </a:p>
            <a:p>
              <a:r>
                <a:rPr lang="en-US" dirty="0"/>
                <a:t>Add Stuff</a:t>
              </a:r>
            </a:p>
          </p:txBody>
        </p:sp>
      </p:grpSp>
      <p:grpSp>
        <p:nvGrpSpPr>
          <p:cNvPr id="67" name="Group 66">
            <a:extLst>
              <a:ext uri="{FF2B5EF4-FFF2-40B4-BE49-F238E27FC236}">
                <a16:creationId xmlns:a16="http://schemas.microsoft.com/office/drawing/2014/main" id="{D4E6EF77-7D04-4811-92F9-806F9CD70855}"/>
              </a:ext>
            </a:extLst>
          </p:cNvPr>
          <p:cNvGrpSpPr/>
          <p:nvPr/>
        </p:nvGrpSpPr>
        <p:grpSpPr>
          <a:xfrm>
            <a:off x="5754871" y="4001758"/>
            <a:ext cx="938598" cy="1169495"/>
            <a:chOff x="4009932" y="4461554"/>
            <a:chExt cx="938598" cy="1169495"/>
          </a:xfrm>
        </p:grpSpPr>
        <p:sp>
          <p:nvSpPr>
            <p:cNvPr id="68" name="Oval 67">
              <a:extLst>
                <a:ext uri="{FF2B5EF4-FFF2-40B4-BE49-F238E27FC236}">
                  <a16:creationId xmlns:a16="http://schemas.microsoft.com/office/drawing/2014/main" id="{DF97B664-1E68-4BE0-91E4-9846F409DC11}"/>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8EB6E0EE-81E9-4322-8FEA-6EBB1F80E953}"/>
                </a:ext>
              </a:extLst>
            </p:cNvPr>
            <p:cNvSpPr txBox="1"/>
            <p:nvPr/>
          </p:nvSpPr>
          <p:spPr>
            <a:xfrm rot="18439676">
              <a:off x="4144303" y="4619450"/>
              <a:ext cx="962123" cy="646331"/>
            </a:xfrm>
            <a:prstGeom prst="rect">
              <a:avLst/>
            </a:prstGeom>
            <a:noFill/>
          </p:spPr>
          <p:txBody>
            <a:bodyPr wrap="none" rtlCol="0">
              <a:spAutoFit/>
            </a:bodyPr>
            <a:lstStyle/>
            <a:p>
              <a:r>
                <a:rPr lang="en-US" dirty="0">
                  <a:solidFill>
                    <a:schemeClr val="accent5"/>
                  </a:solidFill>
                </a:rPr>
                <a:t>9fd132</a:t>
              </a:r>
            </a:p>
            <a:p>
              <a:r>
                <a:rPr lang="en-US" dirty="0"/>
                <a:t>Bugfix 1</a:t>
              </a:r>
            </a:p>
          </p:txBody>
        </p:sp>
      </p:grpSp>
      <p:grpSp>
        <p:nvGrpSpPr>
          <p:cNvPr id="70" name="Group 69">
            <a:extLst>
              <a:ext uri="{FF2B5EF4-FFF2-40B4-BE49-F238E27FC236}">
                <a16:creationId xmlns:a16="http://schemas.microsoft.com/office/drawing/2014/main" id="{B6A2FE66-03BB-4AA1-A6E7-60E5D52F94D5}"/>
              </a:ext>
            </a:extLst>
          </p:cNvPr>
          <p:cNvGrpSpPr/>
          <p:nvPr/>
        </p:nvGrpSpPr>
        <p:grpSpPr>
          <a:xfrm>
            <a:off x="8350191" y="3994134"/>
            <a:ext cx="938598" cy="1169495"/>
            <a:chOff x="4009932" y="4461554"/>
            <a:chExt cx="938598" cy="1169495"/>
          </a:xfrm>
        </p:grpSpPr>
        <p:sp>
          <p:nvSpPr>
            <p:cNvPr id="71" name="Oval 70">
              <a:extLst>
                <a:ext uri="{FF2B5EF4-FFF2-40B4-BE49-F238E27FC236}">
                  <a16:creationId xmlns:a16="http://schemas.microsoft.com/office/drawing/2014/main" id="{60460831-5048-4E99-A4BF-A0C3C5A26D1D}"/>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F0DB8C37-E672-4BE8-AA91-FC2161C93FF3}"/>
                </a:ext>
              </a:extLst>
            </p:cNvPr>
            <p:cNvSpPr txBox="1"/>
            <p:nvPr/>
          </p:nvSpPr>
          <p:spPr>
            <a:xfrm rot="18439676">
              <a:off x="4144303" y="4619450"/>
              <a:ext cx="962123" cy="646331"/>
            </a:xfrm>
            <a:prstGeom prst="rect">
              <a:avLst/>
            </a:prstGeom>
            <a:noFill/>
          </p:spPr>
          <p:txBody>
            <a:bodyPr wrap="none" rtlCol="0">
              <a:spAutoFit/>
            </a:bodyPr>
            <a:lstStyle/>
            <a:p>
              <a:r>
                <a:rPr lang="en-US" dirty="0">
                  <a:solidFill>
                    <a:schemeClr val="accent5"/>
                  </a:solidFill>
                </a:rPr>
                <a:t>af1c2b</a:t>
              </a:r>
            </a:p>
            <a:p>
              <a:r>
                <a:rPr lang="en-US" dirty="0"/>
                <a:t>Bugfix 2</a:t>
              </a:r>
            </a:p>
          </p:txBody>
        </p:sp>
      </p:grpSp>
      <p:grpSp>
        <p:nvGrpSpPr>
          <p:cNvPr id="73" name="Group 72">
            <a:extLst>
              <a:ext uri="{FF2B5EF4-FFF2-40B4-BE49-F238E27FC236}">
                <a16:creationId xmlns:a16="http://schemas.microsoft.com/office/drawing/2014/main" id="{4CD87DCC-494F-470B-BE7D-0C1ADD7DE5BD}"/>
              </a:ext>
            </a:extLst>
          </p:cNvPr>
          <p:cNvGrpSpPr/>
          <p:nvPr/>
        </p:nvGrpSpPr>
        <p:grpSpPr>
          <a:xfrm>
            <a:off x="9163176" y="5240975"/>
            <a:ext cx="938598" cy="1225600"/>
            <a:chOff x="4009932" y="4405449"/>
            <a:chExt cx="938598" cy="1225600"/>
          </a:xfrm>
        </p:grpSpPr>
        <p:sp>
          <p:nvSpPr>
            <p:cNvPr id="74" name="Oval 73">
              <a:extLst>
                <a:ext uri="{FF2B5EF4-FFF2-40B4-BE49-F238E27FC236}">
                  <a16:creationId xmlns:a16="http://schemas.microsoft.com/office/drawing/2014/main" id="{D00CC99B-8FBC-4ACF-BAB3-E29EC07FC33A}"/>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7BF93DE5-84FF-4B29-A7B1-82C62ADF5D67}"/>
                </a:ext>
              </a:extLst>
            </p:cNvPr>
            <p:cNvSpPr txBox="1"/>
            <p:nvPr/>
          </p:nvSpPr>
          <p:spPr>
            <a:xfrm rot="18439676">
              <a:off x="4088198" y="4619450"/>
              <a:ext cx="1074333" cy="646331"/>
            </a:xfrm>
            <a:prstGeom prst="rect">
              <a:avLst/>
            </a:prstGeom>
            <a:noFill/>
          </p:spPr>
          <p:txBody>
            <a:bodyPr wrap="none" rtlCol="0">
              <a:spAutoFit/>
            </a:bodyPr>
            <a:lstStyle/>
            <a:p>
              <a:r>
                <a:rPr lang="en-US" dirty="0">
                  <a:solidFill>
                    <a:schemeClr val="bg2">
                      <a:lumMod val="90000"/>
                    </a:schemeClr>
                  </a:solidFill>
                </a:rPr>
                <a:t>619cec</a:t>
              </a:r>
            </a:p>
            <a:p>
              <a:r>
                <a:rPr lang="en-US" dirty="0"/>
                <a:t>Add Stuff</a:t>
              </a:r>
            </a:p>
          </p:txBody>
        </p:sp>
      </p:grpSp>
      <p:grpSp>
        <p:nvGrpSpPr>
          <p:cNvPr id="85" name="Group 84">
            <a:extLst>
              <a:ext uri="{FF2B5EF4-FFF2-40B4-BE49-F238E27FC236}">
                <a16:creationId xmlns:a16="http://schemas.microsoft.com/office/drawing/2014/main" id="{AD84A02E-35FB-4113-86B0-118F75A8FB70}"/>
              </a:ext>
            </a:extLst>
          </p:cNvPr>
          <p:cNvGrpSpPr/>
          <p:nvPr/>
        </p:nvGrpSpPr>
        <p:grpSpPr>
          <a:xfrm>
            <a:off x="453950" y="3380767"/>
            <a:ext cx="1034257" cy="679411"/>
            <a:chOff x="453950" y="3380767"/>
            <a:chExt cx="1034257" cy="679411"/>
          </a:xfrm>
        </p:grpSpPr>
        <p:sp>
          <p:nvSpPr>
            <p:cNvPr id="27" name="TextBox 26">
              <a:extLst>
                <a:ext uri="{FF2B5EF4-FFF2-40B4-BE49-F238E27FC236}">
                  <a16:creationId xmlns:a16="http://schemas.microsoft.com/office/drawing/2014/main" id="{332B5C45-4EDF-4C27-8A7E-62F6FE72D26C}"/>
                </a:ext>
              </a:extLst>
            </p:cNvPr>
            <p:cNvSpPr txBox="1"/>
            <p:nvPr/>
          </p:nvSpPr>
          <p:spPr>
            <a:xfrm>
              <a:off x="453950" y="3380767"/>
              <a:ext cx="1034257" cy="461665"/>
            </a:xfrm>
            <a:prstGeom prst="rect">
              <a:avLst/>
            </a:prstGeom>
            <a:noFill/>
          </p:spPr>
          <p:txBody>
            <a:bodyPr wrap="none" rtlCol="0">
              <a:spAutoFit/>
            </a:bodyPr>
            <a:lstStyle/>
            <a:p>
              <a:r>
                <a:rPr lang="en-US" sz="2400" dirty="0"/>
                <a:t>Master</a:t>
              </a:r>
            </a:p>
          </p:txBody>
        </p:sp>
        <p:sp>
          <p:nvSpPr>
            <p:cNvPr id="80" name="TextBox 79">
              <a:extLst>
                <a:ext uri="{FF2B5EF4-FFF2-40B4-BE49-F238E27FC236}">
                  <a16:creationId xmlns:a16="http://schemas.microsoft.com/office/drawing/2014/main" id="{4E9E482B-0453-4D02-9709-3EBCDBD5FF5B}"/>
                </a:ext>
              </a:extLst>
            </p:cNvPr>
            <p:cNvSpPr txBox="1"/>
            <p:nvPr/>
          </p:nvSpPr>
          <p:spPr>
            <a:xfrm>
              <a:off x="462847" y="3690846"/>
              <a:ext cx="941091" cy="369332"/>
            </a:xfrm>
            <a:prstGeom prst="rect">
              <a:avLst/>
            </a:prstGeom>
            <a:noFill/>
          </p:spPr>
          <p:txBody>
            <a:bodyPr wrap="none" rtlCol="0">
              <a:spAutoFit/>
            </a:bodyPr>
            <a:lstStyle/>
            <a:p>
              <a:pPr algn="ctr"/>
              <a:r>
                <a:rPr lang="en-US" i="1" dirty="0"/>
                <a:t>(branch)</a:t>
              </a:r>
            </a:p>
          </p:txBody>
        </p:sp>
      </p:grpSp>
      <p:grpSp>
        <p:nvGrpSpPr>
          <p:cNvPr id="86" name="Group 85">
            <a:extLst>
              <a:ext uri="{FF2B5EF4-FFF2-40B4-BE49-F238E27FC236}">
                <a16:creationId xmlns:a16="http://schemas.microsoft.com/office/drawing/2014/main" id="{F9DD0B65-1EDD-4E61-A68B-6F4F0163441F}"/>
              </a:ext>
            </a:extLst>
          </p:cNvPr>
          <p:cNvGrpSpPr/>
          <p:nvPr/>
        </p:nvGrpSpPr>
        <p:grpSpPr>
          <a:xfrm>
            <a:off x="2850416" y="4732863"/>
            <a:ext cx="941091" cy="676982"/>
            <a:chOff x="2850416" y="4732863"/>
            <a:chExt cx="941091" cy="676982"/>
          </a:xfrm>
        </p:grpSpPr>
        <p:sp>
          <p:nvSpPr>
            <p:cNvPr id="49" name="TextBox 48">
              <a:extLst>
                <a:ext uri="{FF2B5EF4-FFF2-40B4-BE49-F238E27FC236}">
                  <a16:creationId xmlns:a16="http://schemas.microsoft.com/office/drawing/2014/main" id="{6AF41D0E-11A9-4058-B2EB-4C7B3EE25BB5}"/>
                </a:ext>
              </a:extLst>
            </p:cNvPr>
            <p:cNvSpPr txBox="1"/>
            <p:nvPr/>
          </p:nvSpPr>
          <p:spPr>
            <a:xfrm>
              <a:off x="3010317" y="4732863"/>
              <a:ext cx="575799" cy="461665"/>
            </a:xfrm>
            <a:prstGeom prst="rect">
              <a:avLst/>
            </a:prstGeom>
            <a:noFill/>
          </p:spPr>
          <p:txBody>
            <a:bodyPr wrap="none" rtlCol="0">
              <a:spAutoFit/>
            </a:bodyPr>
            <a:lstStyle/>
            <a:p>
              <a:r>
                <a:rPr lang="en-US" sz="2400" dirty="0"/>
                <a:t>1.x</a:t>
              </a:r>
            </a:p>
          </p:txBody>
        </p:sp>
        <p:sp>
          <p:nvSpPr>
            <p:cNvPr id="81" name="TextBox 80">
              <a:extLst>
                <a:ext uri="{FF2B5EF4-FFF2-40B4-BE49-F238E27FC236}">
                  <a16:creationId xmlns:a16="http://schemas.microsoft.com/office/drawing/2014/main" id="{6CF65A0F-0ABF-44A7-8431-818662C40B05}"/>
                </a:ext>
              </a:extLst>
            </p:cNvPr>
            <p:cNvSpPr txBox="1"/>
            <p:nvPr/>
          </p:nvSpPr>
          <p:spPr>
            <a:xfrm>
              <a:off x="2850416" y="5040513"/>
              <a:ext cx="941091" cy="369332"/>
            </a:xfrm>
            <a:prstGeom prst="rect">
              <a:avLst/>
            </a:prstGeom>
            <a:noFill/>
          </p:spPr>
          <p:txBody>
            <a:bodyPr wrap="none" rtlCol="0">
              <a:spAutoFit/>
            </a:bodyPr>
            <a:lstStyle/>
            <a:p>
              <a:pPr algn="ctr"/>
              <a:r>
                <a:rPr lang="en-US" i="1" dirty="0"/>
                <a:t>(branch)</a:t>
              </a:r>
            </a:p>
          </p:txBody>
        </p:sp>
      </p:grpSp>
      <p:grpSp>
        <p:nvGrpSpPr>
          <p:cNvPr id="87" name="Group 86">
            <a:extLst>
              <a:ext uri="{FF2B5EF4-FFF2-40B4-BE49-F238E27FC236}">
                <a16:creationId xmlns:a16="http://schemas.microsoft.com/office/drawing/2014/main" id="{B03E71BB-2D25-4293-A761-B9D3B3AA2423}"/>
              </a:ext>
            </a:extLst>
          </p:cNvPr>
          <p:cNvGrpSpPr/>
          <p:nvPr/>
        </p:nvGrpSpPr>
        <p:grpSpPr>
          <a:xfrm>
            <a:off x="6722130" y="6041951"/>
            <a:ext cx="941091" cy="679238"/>
            <a:chOff x="6722130" y="6041951"/>
            <a:chExt cx="941091" cy="679238"/>
          </a:xfrm>
        </p:grpSpPr>
        <p:sp>
          <p:nvSpPr>
            <p:cNvPr id="61" name="TextBox 60">
              <a:extLst>
                <a:ext uri="{FF2B5EF4-FFF2-40B4-BE49-F238E27FC236}">
                  <a16:creationId xmlns:a16="http://schemas.microsoft.com/office/drawing/2014/main" id="{E933A0A7-67A7-4ACA-A6E3-AF385D8607E0}"/>
                </a:ext>
              </a:extLst>
            </p:cNvPr>
            <p:cNvSpPr txBox="1"/>
            <p:nvPr/>
          </p:nvSpPr>
          <p:spPr>
            <a:xfrm>
              <a:off x="6904777" y="6041951"/>
              <a:ext cx="575799" cy="461665"/>
            </a:xfrm>
            <a:prstGeom prst="rect">
              <a:avLst/>
            </a:prstGeom>
            <a:noFill/>
          </p:spPr>
          <p:txBody>
            <a:bodyPr wrap="none" rtlCol="0">
              <a:spAutoFit/>
            </a:bodyPr>
            <a:lstStyle/>
            <a:p>
              <a:r>
                <a:rPr lang="en-US" sz="2400" dirty="0"/>
                <a:t>2.x</a:t>
              </a:r>
            </a:p>
          </p:txBody>
        </p:sp>
        <p:sp>
          <p:nvSpPr>
            <p:cNvPr id="82" name="TextBox 81">
              <a:extLst>
                <a:ext uri="{FF2B5EF4-FFF2-40B4-BE49-F238E27FC236}">
                  <a16:creationId xmlns:a16="http://schemas.microsoft.com/office/drawing/2014/main" id="{204966D8-941F-4A61-8548-F224FEF6F200}"/>
                </a:ext>
              </a:extLst>
            </p:cNvPr>
            <p:cNvSpPr txBox="1"/>
            <p:nvPr/>
          </p:nvSpPr>
          <p:spPr>
            <a:xfrm>
              <a:off x="6722130" y="6351857"/>
              <a:ext cx="941091" cy="369332"/>
            </a:xfrm>
            <a:prstGeom prst="rect">
              <a:avLst/>
            </a:prstGeom>
            <a:noFill/>
          </p:spPr>
          <p:txBody>
            <a:bodyPr wrap="none" rtlCol="0">
              <a:spAutoFit/>
            </a:bodyPr>
            <a:lstStyle/>
            <a:p>
              <a:pPr algn="ctr"/>
              <a:r>
                <a:rPr lang="en-US" i="1" dirty="0"/>
                <a:t>(branch)</a:t>
              </a:r>
            </a:p>
          </p:txBody>
        </p:sp>
      </p:grpSp>
      <p:grpSp>
        <p:nvGrpSpPr>
          <p:cNvPr id="88" name="Group 87">
            <a:extLst>
              <a:ext uri="{FF2B5EF4-FFF2-40B4-BE49-F238E27FC236}">
                <a16:creationId xmlns:a16="http://schemas.microsoft.com/office/drawing/2014/main" id="{156316D5-1552-4E01-B495-2EC1EC25A497}"/>
              </a:ext>
            </a:extLst>
          </p:cNvPr>
          <p:cNvGrpSpPr/>
          <p:nvPr/>
        </p:nvGrpSpPr>
        <p:grpSpPr>
          <a:xfrm>
            <a:off x="4034430" y="5248483"/>
            <a:ext cx="1006971" cy="1015400"/>
            <a:chOff x="4034430" y="5248483"/>
            <a:chExt cx="1006971" cy="1015400"/>
          </a:xfrm>
        </p:grpSpPr>
        <p:sp>
          <p:nvSpPr>
            <p:cNvPr id="77" name="Arrow: Up 76">
              <a:extLst>
                <a:ext uri="{FF2B5EF4-FFF2-40B4-BE49-F238E27FC236}">
                  <a16:creationId xmlns:a16="http://schemas.microsoft.com/office/drawing/2014/main" id="{0C066AAA-B02E-4CC6-B546-F3EE90DA08FB}"/>
                </a:ext>
              </a:extLst>
            </p:cNvPr>
            <p:cNvSpPr/>
            <p:nvPr/>
          </p:nvSpPr>
          <p:spPr>
            <a:xfrm>
              <a:off x="4034430" y="5248483"/>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3" name="TextBox 82">
              <a:extLst>
                <a:ext uri="{FF2B5EF4-FFF2-40B4-BE49-F238E27FC236}">
                  <a16:creationId xmlns:a16="http://schemas.microsoft.com/office/drawing/2014/main" id="{3BEE1541-BA45-44A1-9CDE-16F71D500E55}"/>
                </a:ext>
              </a:extLst>
            </p:cNvPr>
            <p:cNvSpPr txBox="1"/>
            <p:nvPr/>
          </p:nvSpPr>
          <p:spPr>
            <a:xfrm>
              <a:off x="4216353" y="5894551"/>
              <a:ext cx="643125" cy="369332"/>
            </a:xfrm>
            <a:prstGeom prst="rect">
              <a:avLst/>
            </a:prstGeom>
            <a:noFill/>
          </p:spPr>
          <p:txBody>
            <a:bodyPr wrap="none" rtlCol="0">
              <a:spAutoFit/>
            </a:bodyPr>
            <a:lstStyle/>
            <a:p>
              <a:pPr algn="ctr"/>
              <a:r>
                <a:rPr lang="en-US" i="1" dirty="0"/>
                <a:t>(tag)</a:t>
              </a:r>
            </a:p>
          </p:txBody>
        </p:sp>
      </p:grpSp>
      <p:grpSp>
        <p:nvGrpSpPr>
          <p:cNvPr id="89" name="Group 88">
            <a:extLst>
              <a:ext uri="{FF2B5EF4-FFF2-40B4-BE49-F238E27FC236}">
                <a16:creationId xmlns:a16="http://schemas.microsoft.com/office/drawing/2014/main" id="{1FF86B4F-7519-4373-AEC9-1D9BA2CC89CE}"/>
              </a:ext>
            </a:extLst>
          </p:cNvPr>
          <p:cNvGrpSpPr/>
          <p:nvPr/>
        </p:nvGrpSpPr>
        <p:grpSpPr>
          <a:xfrm>
            <a:off x="8012566" y="5265651"/>
            <a:ext cx="1006971" cy="1000405"/>
            <a:chOff x="8012566" y="5265651"/>
            <a:chExt cx="1006971" cy="1000405"/>
          </a:xfrm>
        </p:grpSpPr>
        <p:sp>
          <p:nvSpPr>
            <p:cNvPr id="78" name="Arrow: Up 77">
              <a:extLst>
                <a:ext uri="{FF2B5EF4-FFF2-40B4-BE49-F238E27FC236}">
                  <a16:creationId xmlns:a16="http://schemas.microsoft.com/office/drawing/2014/main" id="{86B13C74-6E4E-4DD3-A49C-1685B0705B99}"/>
                </a:ext>
              </a:extLst>
            </p:cNvPr>
            <p:cNvSpPr/>
            <p:nvPr/>
          </p:nvSpPr>
          <p:spPr>
            <a:xfrm>
              <a:off x="8012566" y="5265651"/>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84" name="TextBox 83">
              <a:extLst>
                <a:ext uri="{FF2B5EF4-FFF2-40B4-BE49-F238E27FC236}">
                  <a16:creationId xmlns:a16="http://schemas.microsoft.com/office/drawing/2014/main" id="{4D87C621-D32B-4685-935D-6032223E0230}"/>
                </a:ext>
              </a:extLst>
            </p:cNvPr>
            <p:cNvSpPr txBox="1"/>
            <p:nvPr/>
          </p:nvSpPr>
          <p:spPr>
            <a:xfrm>
              <a:off x="8194488" y="5896724"/>
              <a:ext cx="643125" cy="369332"/>
            </a:xfrm>
            <a:prstGeom prst="rect">
              <a:avLst/>
            </a:prstGeom>
            <a:noFill/>
          </p:spPr>
          <p:txBody>
            <a:bodyPr wrap="none" rtlCol="0">
              <a:spAutoFit/>
            </a:bodyPr>
            <a:lstStyle/>
            <a:p>
              <a:pPr algn="ctr"/>
              <a:r>
                <a:rPr lang="en-US" i="1" dirty="0"/>
                <a:t>(tag)</a:t>
              </a:r>
            </a:p>
          </p:txBody>
        </p:sp>
      </p:grpSp>
      <p:sp>
        <p:nvSpPr>
          <p:cNvPr id="90" name="Slide Number Placeholder 89">
            <a:extLst>
              <a:ext uri="{FF2B5EF4-FFF2-40B4-BE49-F238E27FC236}">
                <a16:creationId xmlns:a16="http://schemas.microsoft.com/office/drawing/2014/main" id="{51D21663-5020-466B-8E3B-2343A00447ED}"/>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91" name="Footer Placeholder 90">
            <a:extLst>
              <a:ext uri="{FF2B5EF4-FFF2-40B4-BE49-F238E27FC236}">
                <a16:creationId xmlns:a16="http://schemas.microsoft.com/office/drawing/2014/main" id="{E20229F2-A395-4CB7-BA7B-9CE3914AABB4}"/>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38619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4E91D4-2541-49BB-8F26-AE671972AD1A}"/>
              </a:ext>
            </a:extLst>
          </p:cNvPr>
          <p:cNvSpPr>
            <a:spLocks noGrp="1"/>
          </p:cNvSpPr>
          <p:nvPr>
            <p:ph type="title"/>
          </p:nvPr>
        </p:nvSpPr>
        <p:spPr/>
        <p:txBody>
          <a:bodyPr/>
          <a:lstStyle/>
          <a:p>
            <a:r>
              <a:rPr lang="en-US" dirty="0"/>
              <a:t>Terminology</a:t>
            </a:r>
          </a:p>
        </p:txBody>
      </p:sp>
      <p:sp>
        <p:nvSpPr>
          <p:cNvPr id="4" name="Content Placeholder 3">
            <a:extLst>
              <a:ext uri="{FF2B5EF4-FFF2-40B4-BE49-F238E27FC236}">
                <a16:creationId xmlns:a16="http://schemas.microsoft.com/office/drawing/2014/main" id="{656E631C-ECAC-46ED-A4EA-26253F896E37}"/>
              </a:ext>
            </a:extLst>
          </p:cNvPr>
          <p:cNvSpPr>
            <a:spLocks noGrp="1"/>
          </p:cNvSpPr>
          <p:nvPr>
            <p:ph sz="half" idx="1"/>
          </p:nvPr>
        </p:nvSpPr>
        <p:spPr>
          <a:xfrm>
            <a:off x="1024127" y="2286000"/>
            <a:ext cx="4754880" cy="4653642"/>
          </a:xfrm>
        </p:spPr>
        <p:txBody>
          <a:bodyPr>
            <a:normAutofit lnSpcReduction="10000"/>
          </a:bodyPr>
          <a:lstStyle/>
          <a:p>
            <a:r>
              <a:rPr lang="en-US" dirty="0">
                <a:solidFill>
                  <a:schemeClr val="accent1"/>
                </a:solidFill>
              </a:rPr>
              <a:t>Working Files</a:t>
            </a:r>
          </a:p>
          <a:p>
            <a:pPr lvl="1"/>
            <a:r>
              <a:rPr lang="en-US" dirty="0"/>
              <a:t>Files that are currently on your File System</a:t>
            </a:r>
          </a:p>
          <a:p>
            <a:r>
              <a:rPr lang="en-US" dirty="0">
                <a:solidFill>
                  <a:schemeClr val="accent1"/>
                </a:solidFill>
              </a:rPr>
              <a:t>The Stage </a:t>
            </a:r>
            <a:r>
              <a:rPr lang="en-US" sz="1800" dirty="0">
                <a:solidFill>
                  <a:schemeClr val="accent1"/>
                </a:solidFill>
              </a:rPr>
              <a:t>(also called the “index”)</a:t>
            </a:r>
            <a:endParaRPr lang="en-US" dirty="0">
              <a:solidFill>
                <a:schemeClr val="accent1"/>
              </a:solidFill>
            </a:endParaRPr>
          </a:p>
          <a:p>
            <a:pPr lvl="1"/>
            <a:r>
              <a:rPr lang="en-US" dirty="0"/>
              <a:t>Staging is the first step to creating a commit</a:t>
            </a:r>
          </a:p>
          <a:p>
            <a:pPr lvl="1"/>
            <a:r>
              <a:rPr lang="en-US" dirty="0"/>
              <a:t>The stage is what you use to tell Git which changes to include in the commit</a:t>
            </a:r>
          </a:p>
          <a:p>
            <a:pPr lvl="1"/>
            <a:r>
              <a:rPr lang="en-US" dirty="0"/>
              <a:t>File changes must be “</a:t>
            </a:r>
            <a:r>
              <a:rPr lang="en-US" dirty="0">
                <a:solidFill>
                  <a:schemeClr val="accent1"/>
                </a:solidFill>
              </a:rPr>
              <a:t>added</a:t>
            </a:r>
            <a:r>
              <a:rPr lang="en-US" dirty="0"/>
              <a:t>” to the stage explicitly</a:t>
            </a:r>
          </a:p>
          <a:p>
            <a:pPr lvl="1"/>
            <a:r>
              <a:rPr lang="en-US" dirty="0"/>
              <a:t>Only changes that have been </a:t>
            </a:r>
            <a:r>
              <a:rPr lang="en-US" dirty="0">
                <a:solidFill>
                  <a:schemeClr val="accent1"/>
                </a:solidFill>
              </a:rPr>
              <a:t>staged</a:t>
            </a:r>
            <a:r>
              <a:rPr lang="en-US" dirty="0"/>
              <a:t> will be </a:t>
            </a:r>
            <a:r>
              <a:rPr lang="en-US" dirty="0">
                <a:solidFill>
                  <a:schemeClr val="accent1"/>
                </a:solidFill>
              </a:rPr>
              <a:t>committed</a:t>
            </a:r>
          </a:p>
          <a:p>
            <a:r>
              <a:rPr lang="en-US" dirty="0">
                <a:solidFill>
                  <a:schemeClr val="accent1"/>
                </a:solidFill>
              </a:rPr>
              <a:t>Checkout</a:t>
            </a:r>
          </a:p>
          <a:p>
            <a:pPr lvl="1"/>
            <a:r>
              <a:rPr lang="en-US" dirty="0"/>
              <a:t>Replace the current working files with those from a specific </a:t>
            </a:r>
            <a:r>
              <a:rPr lang="en-US" dirty="0">
                <a:solidFill>
                  <a:schemeClr val="accent1"/>
                </a:solidFill>
              </a:rPr>
              <a:t>branch</a:t>
            </a:r>
            <a:r>
              <a:rPr lang="en-US" dirty="0"/>
              <a:t> or </a:t>
            </a:r>
            <a:r>
              <a:rPr lang="en-US" dirty="0">
                <a:solidFill>
                  <a:schemeClr val="accent1"/>
                </a:solidFill>
              </a:rPr>
              <a:t>commit</a:t>
            </a:r>
          </a:p>
        </p:txBody>
      </p:sp>
      <p:sp>
        <p:nvSpPr>
          <p:cNvPr id="5" name="Content Placeholder 4">
            <a:extLst>
              <a:ext uri="{FF2B5EF4-FFF2-40B4-BE49-F238E27FC236}">
                <a16:creationId xmlns:a16="http://schemas.microsoft.com/office/drawing/2014/main" id="{69BD949F-2A33-4586-8816-EF3BD2783A7E}"/>
              </a:ext>
            </a:extLst>
          </p:cNvPr>
          <p:cNvSpPr>
            <a:spLocks noGrp="1"/>
          </p:cNvSpPr>
          <p:nvPr>
            <p:ph sz="half" idx="2"/>
          </p:nvPr>
        </p:nvSpPr>
        <p:spPr>
          <a:xfrm>
            <a:off x="5989320" y="2285999"/>
            <a:ext cx="4754880" cy="4653643"/>
          </a:xfrm>
        </p:spPr>
        <p:txBody>
          <a:bodyPr>
            <a:normAutofit lnSpcReduction="10000"/>
          </a:bodyPr>
          <a:lstStyle/>
          <a:p>
            <a:r>
              <a:rPr lang="en-US" dirty="0"/>
              <a:t>Use “</a:t>
            </a:r>
            <a:r>
              <a:rPr lang="en-US" dirty="0">
                <a:solidFill>
                  <a:schemeClr val="accent1"/>
                </a:solidFill>
              </a:rPr>
              <a:t>git diff</a:t>
            </a:r>
            <a:r>
              <a:rPr lang="en-US" dirty="0"/>
              <a:t>” to see which changes exist.</a:t>
            </a:r>
          </a:p>
          <a:p>
            <a:r>
              <a:rPr lang="en-US" dirty="0"/>
              <a:t>Use “</a:t>
            </a:r>
            <a:r>
              <a:rPr lang="en-US" dirty="0">
                <a:solidFill>
                  <a:schemeClr val="accent1"/>
                </a:solidFill>
              </a:rPr>
              <a:t>git add</a:t>
            </a:r>
            <a:r>
              <a:rPr lang="en-US" dirty="0"/>
              <a:t>” to tell Git that a file’s changes should be added to the </a:t>
            </a:r>
            <a:r>
              <a:rPr lang="en-US" dirty="0">
                <a:solidFill>
                  <a:schemeClr val="accent1"/>
                </a:solidFill>
              </a:rPr>
              <a:t>stage</a:t>
            </a:r>
            <a:r>
              <a:rPr lang="en-US" dirty="0"/>
              <a:t>.</a:t>
            </a:r>
          </a:p>
          <a:p>
            <a:r>
              <a:rPr lang="en-US" dirty="0"/>
              <a:t>Use “</a:t>
            </a:r>
            <a:r>
              <a:rPr lang="en-US" dirty="0">
                <a:solidFill>
                  <a:schemeClr val="accent1"/>
                </a:solidFill>
              </a:rPr>
              <a:t>git status</a:t>
            </a:r>
            <a:r>
              <a:rPr lang="en-US" dirty="0"/>
              <a:t>” to see the changes in your working files, as well as what changes have been staged for the commit.</a:t>
            </a:r>
          </a:p>
          <a:p>
            <a:r>
              <a:rPr lang="en-US" dirty="0"/>
              <a:t>Use “</a:t>
            </a:r>
            <a:r>
              <a:rPr lang="en-US" dirty="0">
                <a:solidFill>
                  <a:schemeClr val="accent1"/>
                </a:solidFill>
              </a:rPr>
              <a:t>git commit</a:t>
            </a:r>
            <a:r>
              <a:rPr lang="en-US" dirty="0"/>
              <a:t>” to convert all staged changes into a commit.</a:t>
            </a:r>
          </a:p>
          <a:p>
            <a:pPr lvl="1"/>
            <a:r>
              <a:rPr lang="en-US" dirty="0">
                <a:solidFill>
                  <a:schemeClr val="accent1"/>
                </a:solidFill>
              </a:rPr>
              <a:t>git commit -m “my commit message”</a:t>
            </a:r>
          </a:p>
          <a:p>
            <a:pPr lvl="1"/>
            <a:r>
              <a:rPr lang="en-US" dirty="0">
                <a:solidFill>
                  <a:schemeClr val="accent1"/>
                </a:solidFill>
              </a:rPr>
              <a:t>git commit -m “my commit message”</a:t>
            </a:r>
            <a:r>
              <a:rPr lang="en-US" b="1" dirty="0">
                <a:solidFill>
                  <a:schemeClr val="accent1"/>
                </a:solidFill>
              </a:rPr>
              <a:t> -a</a:t>
            </a:r>
          </a:p>
          <a:p>
            <a:pPr lvl="2"/>
            <a:r>
              <a:rPr lang="en-US" dirty="0"/>
              <a:t>Will automatically stage all files tracked by the repo &amp; add them to the commit.</a:t>
            </a:r>
          </a:p>
          <a:p>
            <a:pPr lvl="2"/>
            <a:r>
              <a:rPr lang="en-US" b="1" dirty="0"/>
              <a:t>Please don’t do this.</a:t>
            </a:r>
          </a:p>
        </p:txBody>
      </p:sp>
      <p:sp>
        <p:nvSpPr>
          <p:cNvPr id="6" name="Slide Number Placeholder 5">
            <a:extLst>
              <a:ext uri="{FF2B5EF4-FFF2-40B4-BE49-F238E27FC236}">
                <a16:creationId xmlns:a16="http://schemas.microsoft.com/office/drawing/2014/main" id="{8D253562-15A0-4951-8B01-D74DB2C3DB10}"/>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7" name="Footer Placeholder 6">
            <a:extLst>
              <a:ext uri="{FF2B5EF4-FFF2-40B4-BE49-F238E27FC236}">
                <a16:creationId xmlns:a16="http://schemas.microsoft.com/office/drawing/2014/main" id="{89ABFD01-4AD1-40F5-A75C-504BC3B1CCBB}"/>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245714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8F3E-581A-4E0A-BE52-E86FCCC329E9}"/>
              </a:ext>
            </a:extLst>
          </p:cNvPr>
          <p:cNvSpPr>
            <a:spLocks noGrp="1"/>
          </p:cNvSpPr>
          <p:nvPr>
            <p:ph type="title"/>
          </p:nvPr>
        </p:nvSpPr>
        <p:spPr/>
        <p:txBody>
          <a:bodyPr/>
          <a:lstStyle/>
          <a:p>
            <a:r>
              <a:rPr lang="en-US" dirty="0">
                <a:solidFill>
                  <a:schemeClr val="tx1"/>
                </a:solidFill>
              </a:rPr>
              <a:t>A </a:t>
            </a:r>
            <a:r>
              <a:rPr lang="en-US" dirty="0">
                <a:solidFill>
                  <a:schemeClr val="accent1"/>
                </a:solidFill>
              </a:rPr>
              <a:t>Distributed</a:t>
            </a:r>
            <a:r>
              <a:rPr lang="en-US" dirty="0"/>
              <a:t> VCS</a:t>
            </a:r>
          </a:p>
        </p:txBody>
      </p:sp>
      <p:sp>
        <p:nvSpPr>
          <p:cNvPr id="3" name="Content Placeholder 2">
            <a:extLst>
              <a:ext uri="{FF2B5EF4-FFF2-40B4-BE49-F238E27FC236}">
                <a16:creationId xmlns:a16="http://schemas.microsoft.com/office/drawing/2014/main" id="{915A5E9A-F66A-4F09-9CA8-839B5E6331AE}"/>
              </a:ext>
            </a:extLst>
          </p:cNvPr>
          <p:cNvSpPr>
            <a:spLocks noGrp="1"/>
          </p:cNvSpPr>
          <p:nvPr>
            <p:ph sz="half" idx="1"/>
          </p:nvPr>
        </p:nvSpPr>
        <p:spPr>
          <a:xfrm>
            <a:off x="1024127" y="2286000"/>
            <a:ext cx="4754880" cy="4572000"/>
          </a:xfrm>
        </p:spPr>
        <p:txBody>
          <a:bodyPr>
            <a:normAutofit/>
          </a:bodyPr>
          <a:lstStyle/>
          <a:p>
            <a:r>
              <a:rPr lang="en-US" dirty="0"/>
              <a:t>What do we mean by </a:t>
            </a:r>
            <a:r>
              <a:rPr lang="en-US" dirty="0">
                <a:solidFill>
                  <a:schemeClr val="accent1"/>
                </a:solidFill>
              </a:rPr>
              <a:t>distributed</a:t>
            </a:r>
            <a:r>
              <a:rPr lang="en-US" dirty="0"/>
              <a:t>?</a:t>
            </a:r>
          </a:p>
          <a:p>
            <a:pPr lvl="1"/>
            <a:r>
              <a:rPr lang="en-US" dirty="0">
                <a:solidFill>
                  <a:schemeClr val="accent1"/>
                </a:solidFill>
              </a:rPr>
              <a:t>Cloning</a:t>
            </a:r>
            <a:r>
              <a:rPr lang="en-US" dirty="0"/>
              <a:t> a repository (repo) creates a full copy of that repo on your local machine.</a:t>
            </a:r>
          </a:p>
          <a:p>
            <a:pPr lvl="1"/>
            <a:r>
              <a:rPr lang="en-US" dirty="0"/>
              <a:t>You can </a:t>
            </a:r>
            <a:r>
              <a:rPr lang="en-US" dirty="0">
                <a:solidFill>
                  <a:schemeClr val="accent1"/>
                </a:solidFill>
              </a:rPr>
              <a:t>fetch</a:t>
            </a:r>
            <a:r>
              <a:rPr lang="en-US" dirty="0"/>
              <a:t> updates from non-local repositories (e.g., repos on GitHub)</a:t>
            </a:r>
          </a:p>
          <a:p>
            <a:r>
              <a:rPr lang="en-US" dirty="0"/>
              <a:t>A non-local repositories is a </a:t>
            </a:r>
            <a:r>
              <a:rPr lang="en-US" dirty="0">
                <a:solidFill>
                  <a:schemeClr val="accent1"/>
                </a:solidFill>
              </a:rPr>
              <a:t>remote</a:t>
            </a:r>
          </a:p>
          <a:p>
            <a:pPr lvl="1"/>
            <a:r>
              <a:rPr lang="en-US" dirty="0"/>
              <a:t>When you </a:t>
            </a:r>
            <a:r>
              <a:rPr lang="en-US" dirty="0">
                <a:solidFill>
                  <a:schemeClr val="accent1"/>
                </a:solidFill>
              </a:rPr>
              <a:t>clone</a:t>
            </a:r>
            <a:r>
              <a:rPr lang="en-US" dirty="0"/>
              <a:t> a repository, a remote called </a:t>
            </a:r>
            <a:r>
              <a:rPr lang="en-US" dirty="0">
                <a:solidFill>
                  <a:schemeClr val="accent1"/>
                </a:solidFill>
              </a:rPr>
              <a:t>origin</a:t>
            </a:r>
            <a:r>
              <a:rPr lang="en-US" dirty="0"/>
              <a:t> is created for you automatically in your local repo which points to the source repo.</a:t>
            </a:r>
          </a:p>
          <a:p>
            <a:pPr lvl="1"/>
            <a:r>
              <a:rPr lang="en-US" dirty="0"/>
              <a:t>Remotes are local settings.  They do not become part of your commits.</a:t>
            </a:r>
          </a:p>
          <a:p>
            <a:pPr lvl="1"/>
            <a:r>
              <a:rPr lang="en-US" dirty="0"/>
              <a:t>You may set up additional remotes.</a:t>
            </a:r>
          </a:p>
          <a:p>
            <a:pPr lvl="2"/>
            <a:r>
              <a:rPr lang="en-US" dirty="0"/>
              <a:t>Use case: Development teams, where each dev has their own repository.</a:t>
            </a:r>
          </a:p>
        </p:txBody>
      </p:sp>
      <p:sp>
        <p:nvSpPr>
          <p:cNvPr id="4" name="Content Placeholder 3">
            <a:extLst>
              <a:ext uri="{FF2B5EF4-FFF2-40B4-BE49-F238E27FC236}">
                <a16:creationId xmlns:a16="http://schemas.microsoft.com/office/drawing/2014/main" id="{ACD18A5F-7148-489A-A936-1045AC3A5C8D}"/>
              </a:ext>
            </a:extLst>
          </p:cNvPr>
          <p:cNvSpPr>
            <a:spLocks noGrp="1"/>
          </p:cNvSpPr>
          <p:nvPr>
            <p:ph sz="half" idx="2"/>
          </p:nvPr>
        </p:nvSpPr>
        <p:spPr/>
        <p:txBody>
          <a:bodyPr>
            <a:normAutofit/>
          </a:bodyPr>
          <a:lstStyle/>
          <a:p>
            <a:r>
              <a:rPr lang="en-US" dirty="0">
                <a:solidFill>
                  <a:schemeClr val="accent1"/>
                </a:solidFill>
              </a:rPr>
              <a:t>Common Pattern:</a:t>
            </a:r>
          </a:p>
          <a:p>
            <a:pPr lvl="1"/>
            <a:r>
              <a:rPr lang="en-US" b="1" dirty="0"/>
              <a:t>One</a:t>
            </a:r>
            <a:r>
              <a:rPr lang="en-US" dirty="0"/>
              <a:t> canonical repository for the project (on GitHub, for example)</a:t>
            </a:r>
          </a:p>
          <a:p>
            <a:pPr lvl="1"/>
            <a:r>
              <a:rPr lang="en-US" dirty="0"/>
              <a:t>Every developer </a:t>
            </a:r>
            <a:r>
              <a:rPr lang="en-US" b="1" dirty="0"/>
              <a:t>forks</a:t>
            </a:r>
            <a:r>
              <a:rPr lang="en-US" dirty="0"/>
              <a:t> that repo on GitHub</a:t>
            </a:r>
          </a:p>
          <a:p>
            <a:pPr lvl="2"/>
            <a:r>
              <a:rPr lang="en-US" dirty="0"/>
              <a:t>A </a:t>
            </a:r>
            <a:r>
              <a:rPr lang="en-US" dirty="0">
                <a:solidFill>
                  <a:schemeClr val="accent1"/>
                </a:solidFill>
              </a:rPr>
              <a:t>fork</a:t>
            </a:r>
            <a:r>
              <a:rPr lang="en-US" dirty="0"/>
              <a:t> is simply creating a copy of the repo on that remote system</a:t>
            </a:r>
          </a:p>
          <a:p>
            <a:pPr lvl="1"/>
            <a:r>
              <a:rPr lang="en-US" dirty="0"/>
              <a:t>Every developer </a:t>
            </a:r>
            <a:r>
              <a:rPr lang="en-US" b="1" dirty="0"/>
              <a:t>clones</a:t>
            </a:r>
            <a:r>
              <a:rPr lang="en-US" dirty="0"/>
              <a:t> their own GitHub repo to their local machine</a:t>
            </a:r>
          </a:p>
          <a:p>
            <a:pPr lvl="1"/>
            <a:r>
              <a:rPr lang="en-US" dirty="0"/>
              <a:t>Every developer adds a </a:t>
            </a:r>
            <a:r>
              <a:rPr lang="en-US" b="1" dirty="0"/>
              <a:t>remote</a:t>
            </a:r>
            <a:r>
              <a:rPr lang="en-US" dirty="0"/>
              <a:t> pointing to the canonical (main, authoritative) repo, as well as other dev repos as needed</a:t>
            </a:r>
          </a:p>
          <a:p>
            <a:pPr lvl="1"/>
            <a:r>
              <a:rPr lang="en-US" dirty="0" err="1"/>
              <a:t>Devs</a:t>
            </a:r>
            <a:r>
              <a:rPr lang="en-US" dirty="0"/>
              <a:t> work </a:t>
            </a:r>
            <a:r>
              <a:rPr lang="en-US" b="1" dirty="0"/>
              <a:t>locally</a:t>
            </a:r>
            <a:r>
              <a:rPr lang="en-US" dirty="0"/>
              <a:t>, push changes to their own remote, then request that the canonical repo accept their changes via a </a:t>
            </a:r>
            <a:r>
              <a:rPr lang="en-US" b="1" dirty="0"/>
              <a:t>pull request</a:t>
            </a:r>
            <a:r>
              <a:rPr lang="en-US" dirty="0"/>
              <a:t>.</a:t>
            </a:r>
          </a:p>
        </p:txBody>
      </p:sp>
      <p:sp>
        <p:nvSpPr>
          <p:cNvPr id="5" name="Slide Number Placeholder 4">
            <a:extLst>
              <a:ext uri="{FF2B5EF4-FFF2-40B4-BE49-F238E27FC236}">
                <a16:creationId xmlns:a16="http://schemas.microsoft.com/office/drawing/2014/main" id="{9B013DD2-5EC3-4DAF-8640-CAFFC91CC109}"/>
              </a:ext>
            </a:extLst>
          </p:cNvPr>
          <p:cNvSpPr>
            <a:spLocks noGrp="1"/>
          </p:cNvSpPr>
          <p:nvPr>
            <p:ph type="sldNum" sz="quarter" idx="12"/>
          </p:nvPr>
        </p:nvSpPr>
        <p:spPr/>
        <p:txBody>
          <a:bodyPr/>
          <a:lstStyle/>
          <a:p>
            <a:fld id="{4FAB73BC-B049-4115-A692-8D63A059BFB8}" type="slidenum">
              <a:rPr lang="en-US" smtClean="0"/>
              <a:t>9</a:t>
            </a:fld>
            <a:endParaRPr lang="en-US" dirty="0"/>
          </a:p>
        </p:txBody>
      </p:sp>
      <p:sp>
        <p:nvSpPr>
          <p:cNvPr id="6" name="Footer Placeholder 5">
            <a:extLst>
              <a:ext uri="{FF2B5EF4-FFF2-40B4-BE49-F238E27FC236}">
                <a16:creationId xmlns:a16="http://schemas.microsoft.com/office/drawing/2014/main" id="{388270D1-9B2A-4778-BEA9-CFBA64BE0795}"/>
              </a:ext>
            </a:extLst>
          </p:cNvPr>
          <p:cNvSpPr>
            <a:spLocks noGrp="1"/>
          </p:cNvSpPr>
          <p:nvPr>
            <p:ph type="ftr" sz="quarter" idx="11"/>
          </p:nvPr>
        </p:nvSpPr>
        <p:spPr/>
        <p:txBody>
          <a:bodyPr/>
          <a:lstStyle/>
          <a:p>
            <a:r>
              <a:rPr lang="en-US"/>
              <a:t>Copyright © 2018, Corey Pennycuff</a:t>
            </a:r>
            <a:endParaRPr lang="en-US" dirty="0"/>
          </a:p>
        </p:txBody>
      </p:sp>
    </p:spTree>
    <p:extLst>
      <p:ext uri="{BB962C8B-B14F-4D97-AF65-F5344CB8AC3E}">
        <p14:creationId xmlns:p14="http://schemas.microsoft.com/office/powerpoint/2010/main" val="151101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565</TotalTime>
  <Words>1721</Words>
  <Application>Microsoft Office PowerPoint</Application>
  <PresentationFormat>Widescreen</PresentationFormat>
  <Paragraphs>269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Tw Cen MT</vt:lpstr>
      <vt:lpstr>Tw Cen MT Condensed</vt:lpstr>
      <vt:lpstr>Wingdings 3</vt:lpstr>
      <vt:lpstr>Integral</vt:lpstr>
      <vt:lpstr>Version Control Software</vt:lpstr>
      <vt:lpstr>Why Do We Need A VCS?</vt:lpstr>
      <vt:lpstr>Brief History Of Version Control Software</vt:lpstr>
      <vt:lpstr>Git – The Stupid Content Tracker</vt:lpstr>
      <vt:lpstr>Terminology</vt:lpstr>
      <vt:lpstr>What is a Commit? </vt:lpstr>
      <vt:lpstr>Branches, Commits, and Tags, Oh My!</vt:lpstr>
      <vt:lpstr>Terminology</vt:lpstr>
      <vt:lpstr>A Distributed VCS</vt:lpstr>
      <vt:lpstr>A Distributed VCS (Visualized)</vt:lpstr>
      <vt:lpstr>Git Workflow</vt:lpstr>
      <vt:lpstr>Merging</vt:lpstr>
      <vt:lpstr>Common Industry Programmer Workflow</vt:lpstr>
      <vt:lpstr>Practical Guidelines</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Pennycuff</dc:creator>
  <cp:lastModifiedBy>Corey Pennycuff</cp:lastModifiedBy>
  <cp:revision>71</cp:revision>
  <cp:lastPrinted>2018-02-09T05:25:32Z</cp:lastPrinted>
  <dcterms:created xsi:type="dcterms:W3CDTF">2018-02-08T05:24:03Z</dcterms:created>
  <dcterms:modified xsi:type="dcterms:W3CDTF">2018-02-09T05:26:28Z</dcterms:modified>
</cp:coreProperties>
</file>