
<file path=[Content_Types].xml><?xml version="1.0" encoding="utf-8"?>
<Types xmlns="http://schemas.openxmlformats.org/package/2006/content-types">
  <Override PartName="/ppt/slides/slide12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408" r:id="rId3"/>
    <p:sldId id="407" r:id="rId4"/>
    <p:sldId id="394" r:id="rId5"/>
    <p:sldId id="395" r:id="rId6"/>
    <p:sldId id="396" r:id="rId7"/>
    <p:sldId id="273" r:id="rId8"/>
    <p:sldId id="259" r:id="rId9"/>
    <p:sldId id="258" r:id="rId10"/>
    <p:sldId id="261" r:id="rId11"/>
    <p:sldId id="262" r:id="rId12"/>
    <p:sldId id="263" r:id="rId13"/>
    <p:sldId id="272" r:id="rId14"/>
    <p:sldId id="270" r:id="rId15"/>
    <p:sldId id="271" r:id="rId16"/>
    <p:sldId id="292" r:id="rId17"/>
    <p:sldId id="291" r:id="rId18"/>
    <p:sldId id="290" r:id="rId19"/>
    <p:sldId id="289" r:id="rId20"/>
    <p:sldId id="288" r:id="rId21"/>
    <p:sldId id="285" r:id="rId22"/>
    <p:sldId id="404" r:id="rId23"/>
    <p:sldId id="357" r:id="rId24"/>
    <p:sldId id="409" r:id="rId25"/>
    <p:sldId id="401" r:id="rId26"/>
    <p:sldId id="295" r:id="rId27"/>
    <p:sldId id="296" r:id="rId28"/>
    <p:sldId id="293" r:id="rId29"/>
    <p:sldId id="300" r:id="rId30"/>
    <p:sldId id="299" r:id="rId31"/>
    <p:sldId id="298" r:id="rId32"/>
    <p:sldId id="297" r:id="rId33"/>
    <p:sldId id="301" r:id="rId34"/>
    <p:sldId id="302" r:id="rId35"/>
    <p:sldId id="303" r:id="rId36"/>
    <p:sldId id="304" r:id="rId37"/>
    <p:sldId id="358" r:id="rId38"/>
    <p:sldId id="305" r:id="rId39"/>
    <p:sldId id="306" r:id="rId40"/>
    <p:sldId id="307" r:id="rId41"/>
    <p:sldId id="308" r:id="rId42"/>
    <p:sldId id="405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96E70"/>
    <a:srgbClr val="F0E3D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371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printerSettings" Target="printerSettings/printerSettings1.bin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tableStyles" Target="tableStyles.xml"/><Relationship Id="rId44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presProps" Target="presProps.xml"/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DF73F-E04C-0F4A-8220-BCCB5F62234B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98AE3-E038-F049-87F8-D1522AF70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98AE3-E038-F049-87F8-D1522AF7070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component </a:t>
            </a:r>
            <a:r>
              <a:rPr lang="en-US" baseline="0" dirty="0" err="1" smtClean="0"/>
              <a:t>clases</a:t>
            </a:r>
            <a:r>
              <a:rPr lang="en-US" baseline="0" dirty="0" smtClean="0"/>
              <a:t> of the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object model, as a UML class diagram.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98AE3-E038-F049-87F8-D1522AF7070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repository is stored in the subdirectory .</a:t>
            </a:r>
            <a:r>
              <a:rPr lang="en-US" dirty="0" err="1" smtClean="0"/>
              <a:t>git</a:t>
            </a:r>
            <a:r>
              <a:rPr lang="en-US" baseline="0" dirty="0" smtClean="0"/>
              <a:t> of the working directory.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98AE3-E038-F049-87F8-D1522AF7070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2B07-A6B9-A048-B99E-299717AF2FE9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FAC-89F6-574A-8CCD-C5EEF71388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2B07-A6B9-A048-B99E-299717AF2FE9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FAC-89F6-574A-8CCD-C5EEF71388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2B07-A6B9-A048-B99E-299717AF2FE9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FAC-89F6-574A-8CCD-C5EEF71388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2B07-A6B9-A048-B99E-299717AF2FE9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FAC-89F6-574A-8CCD-C5EEF71388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2B07-A6B9-A048-B99E-299717AF2FE9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FAC-89F6-574A-8CCD-C5EEF71388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2B07-A6B9-A048-B99E-299717AF2FE9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FAC-89F6-574A-8CCD-C5EEF71388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2B07-A6B9-A048-B99E-299717AF2FE9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FAC-89F6-574A-8CCD-C5EEF71388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2B07-A6B9-A048-B99E-299717AF2FE9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FAC-89F6-574A-8CCD-C5EEF71388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2B07-A6B9-A048-B99E-299717AF2FE9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FAC-89F6-574A-8CCD-C5EEF71388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2B07-A6B9-A048-B99E-299717AF2FE9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FAC-89F6-574A-8CCD-C5EEF71388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2B07-A6B9-A048-B99E-299717AF2FE9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FAC-89F6-574A-8CCD-C5EEF71388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</a:lstStyle>
          <a:p>
            <a:fld id="{43E02B07-A6B9-A048-B99E-299717AF2FE9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</a:lstStyle>
          <a:p>
            <a:fld id="{5897DFAC-89F6-574A-8CCD-C5EEF71388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mic Sans MS"/>
          <a:ea typeface="+mj-ea"/>
          <a:cs typeface="Comic Sans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omic Sans MS"/>
          <a:ea typeface="+mn-ea"/>
          <a:cs typeface="Comic Sans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omic Sans MS"/>
          <a:ea typeface="+mn-ea"/>
          <a:cs typeface="Comic Sans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mic Sans MS"/>
          <a:ea typeface="+mn-ea"/>
          <a:cs typeface="Comic Sans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mic Sans MS"/>
          <a:ea typeface="+mn-ea"/>
          <a:cs typeface="Comic Sans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omic Sans MS"/>
          <a:ea typeface="+mn-ea"/>
          <a:cs typeface="Comic Sans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excess.org/article/2008/07/ogre-git-tutoria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3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3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3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3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3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3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3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3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3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ekherocomic.com/2009/01/26/who-needs-git/" TargetMode="Externa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3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3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3" Type="http://schemas.openxmlformats.org/officeDocument/2006/relationships/hyperlink" Target="http://book.git-scm.com/assets/images/figure/objects-example.pn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hyperlink" Target="http://utsl.gen.nz/talks/git-svn/git-model.pn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3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3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3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3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3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3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3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3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3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3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3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3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hyperlink" Target="http://www.geekherocomic.com/2009/01/26/who-needs-git/" TargetMode="External"/><Relationship Id="rId4" Type="http://schemas.openxmlformats.org/officeDocument/2006/relationships/hyperlink" Target="http://www-cs-students.stanford.edu/~blynn/gitmagic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ook.git-scm.com/index.html" TargetMode="External"/><Relationship Id="rId3" Type="http://schemas.openxmlformats.org/officeDocument/2006/relationships/hyperlink" Target="http://excess.org/article/2008/07/ogre-git-tutorial/" TargetMode="External"/><Relationship Id="rId5" Type="http://schemas.openxmlformats.org/officeDocument/2006/relationships/hyperlink" Target="http://progit.org/book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hyperlink" Target="http://edgyu.excess.org/git-tutorial/2008-07-09/intro-to-gi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rgbClr val="3366FF"/>
                </a:solidFill>
              </a:rPr>
              <a:t>Git</a:t>
            </a:r>
            <a:r>
              <a:rPr lang="en-US" dirty="0" smtClean="0">
                <a:solidFill>
                  <a:srgbClr val="3366FF"/>
                </a:solidFill>
              </a:rPr>
              <a:t>: Part 1</a:t>
            </a:r>
            <a:br>
              <a:rPr lang="en-US" dirty="0" smtClean="0">
                <a:solidFill>
                  <a:srgbClr val="3366FF"/>
                </a:solidFill>
              </a:rPr>
            </a:br>
            <a:r>
              <a:rPr lang="en-US" dirty="0" smtClean="0">
                <a:solidFill>
                  <a:srgbClr val="3366FF"/>
                </a:solidFill>
              </a:rPr>
              <a:t>Overview &amp; Object Model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These slides were largely cut-and-pasted 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http://excess.org/article/2008/07/ogre-git-tutorial/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, with some additions from other sources. I have deleted a lot from the cited tutorial, and recommend that you listen to the entire tutorial on line, if you can.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396" y="1570869"/>
            <a:ext cx="4457700" cy="4889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Contains</a:t>
            </a:r>
          </a:p>
          <a:p>
            <a:pPr lvl="1"/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commits</a:t>
            </a:r>
          </a:p>
          <a:p>
            <a:pPr lvl="1"/>
            <a:r>
              <a:rPr lang="en-US" u="sng" dirty="0" smtClean="0"/>
              <a:t>ancestry relationships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Ancestry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form a directed acyclic graph</a:t>
            </a:r>
            <a:br>
              <a:rPr lang="en-US" dirty="0" smtClean="0"/>
            </a:br>
            <a:r>
              <a:rPr lang="en-US" dirty="0" smtClean="0"/>
              <a:t> (DAG)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359" y="2576286"/>
            <a:ext cx="2857642" cy="3955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Ancestry graph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Tags</a:t>
            </a:r>
          </a:p>
          <a:p>
            <a:pPr lvl="1"/>
            <a:r>
              <a:rPr lang="en-US" dirty="0" smtClean="0"/>
              <a:t>identify versions of interest</a:t>
            </a:r>
          </a:p>
          <a:p>
            <a:pPr lvl="1"/>
            <a:r>
              <a:rPr lang="en-US" dirty="0" smtClean="0"/>
              <a:t>including “releases”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533" y="2564190"/>
            <a:ext cx="3469754" cy="38552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328" y="991816"/>
            <a:ext cx="3286125" cy="4758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0" y="-151190"/>
            <a:ext cx="9144000" cy="1143000"/>
          </a:xfrm>
        </p:spPr>
        <p:txBody>
          <a:bodyPr/>
          <a:lstStyle/>
          <a:p>
            <a:r>
              <a:rPr lang="en-US" dirty="0" smtClean="0"/>
              <a:t>Ancestry graph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HEAD</a:t>
            </a:r>
          </a:p>
          <a:p>
            <a:pPr lvl="1"/>
            <a:r>
              <a:rPr lang="en-US" dirty="0" smtClean="0"/>
              <a:t>is current checkout</a:t>
            </a:r>
          </a:p>
          <a:p>
            <a:pPr lvl="1"/>
            <a:r>
              <a:rPr lang="en-US" dirty="0" smtClean="0"/>
              <a:t>usually points to a branch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may point to any commit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 this case it is</a:t>
            </a:r>
            <a:br>
              <a:rPr lang="en-US" dirty="0" smtClean="0"/>
            </a:br>
            <a:r>
              <a:rPr lang="en-US" dirty="0" smtClean="0"/>
              <a:t>said to be </a:t>
            </a:r>
            <a:r>
              <a:rPr lang="en-US" u="sng" dirty="0" smtClean="0"/>
              <a:t>detached.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051" y="931333"/>
            <a:ext cx="3930045" cy="56917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Index</a:t>
            </a:r>
          </a:p>
          <a:p>
            <a:pPr lvl="1"/>
            <a:r>
              <a:rPr lang="en-US" dirty="0" smtClean="0"/>
              <a:t>“staging area”</a:t>
            </a:r>
          </a:p>
          <a:p>
            <a:pPr lvl="1"/>
            <a:r>
              <a:rPr lang="en-US" dirty="0" smtClean="0"/>
              <a:t>what is to be</a:t>
            </a:r>
            <a:br>
              <a:rPr lang="en-US" dirty="0" smtClean="0"/>
            </a:br>
            <a:r>
              <a:rPr lang="en-US" dirty="0" smtClean="0"/>
              <a:t>committed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134" y="931333"/>
            <a:ext cx="4871962" cy="5615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History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188720"/>
            <a:ext cx="2730731" cy="4114800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 rot="16200000" flipH="1">
            <a:off x="2023325" y="853474"/>
            <a:ext cx="514048" cy="156444"/>
          </a:xfrm>
          <a:prstGeom prst="bentConnector3">
            <a:avLst>
              <a:gd name="adj1" fmla="val 2941"/>
            </a:avLst>
          </a:prstGeom>
          <a:ln w="38100" cmpd="sng">
            <a:solidFill>
              <a:srgbClr val="008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56537" y="5901993"/>
            <a:ext cx="5602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  <a:latin typeface="Comic Sans MS"/>
                <a:cs typeface="Comic Sans MS"/>
              </a:rPr>
              <a:t>A database, stored in directory “.</a:t>
            </a:r>
            <a:r>
              <a:rPr lang="en-US" sz="2400" dirty="0" err="1" smtClean="0">
                <a:solidFill>
                  <a:srgbClr val="3366FF"/>
                </a:solidFill>
                <a:latin typeface="Comic Sans MS"/>
                <a:cs typeface="Comic Sans MS"/>
              </a:rPr>
              <a:t>git</a:t>
            </a:r>
            <a:r>
              <a:rPr lang="en-US" sz="2400" dirty="0" smtClean="0">
                <a:solidFill>
                  <a:srgbClr val="3366FF"/>
                </a:solidFill>
                <a:latin typeface="Comic Sans MS"/>
                <a:cs typeface="Comic Sans MS"/>
              </a:rPr>
              <a:t>”.</a:t>
            </a:r>
            <a:endParaRPr lang="en-US" sz="2400" dirty="0">
              <a:solidFill>
                <a:srgbClr val="3366FF"/>
              </a:solidFill>
              <a:latin typeface="Comic Sans MS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		Staging area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188720"/>
            <a:ext cx="5601739" cy="4114800"/>
          </a:xfrm>
          <a:prstGeom prst="rect">
            <a:avLst/>
          </a:prstGeom>
        </p:spPr>
      </p:pic>
      <p:cxnSp>
        <p:nvCxnSpPr>
          <p:cNvPr id="5" name="Elbow Connector 4"/>
          <p:cNvCxnSpPr/>
          <p:nvPr/>
        </p:nvCxnSpPr>
        <p:spPr>
          <a:xfrm rot="16200000" flipH="1">
            <a:off x="4223865" y="808548"/>
            <a:ext cx="514048" cy="156444"/>
          </a:xfrm>
          <a:prstGeom prst="bentConnector3">
            <a:avLst>
              <a:gd name="adj1" fmla="val 2941"/>
            </a:avLst>
          </a:prstGeom>
          <a:ln w="38100" cmpd="sng">
            <a:solidFill>
              <a:srgbClr val="008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6537" y="5901993"/>
            <a:ext cx="460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  <a:latin typeface="Comic Sans MS"/>
                <a:cs typeface="Comic Sans MS"/>
              </a:rPr>
              <a:t>Also stored in directory “.</a:t>
            </a:r>
            <a:r>
              <a:rPr lang="en-US" sz="2400" dirty="0" err="1" smtClean="0">
                <a:solidFill>
                  <a:srgbClr val="3366FF"/>
                </a:solidFill>
                <a:latin typeface="Comic Sans MS"/>
                <a:cs typeface="Comic Sans MS"/>
              </a:rPr>
              <a:t>git</a:t>
            </a:r>
            <a:r>
              <a:rPr lang="en-US" sz="2400" dirty="0" smtClean="0">
                <a:solidFill>
                  <a:srgbClr val="3366FF"/>
                </a:solidFill>
                <a:latin typeface="Comic Sans MS"/>
                <a:cs typeface="Comic Sans MS"/>
              </a:rPr>
              <a:t>”.</a:t>
            </a:r>
            <a:endParaRPr lang="en-US" sz="2400" dirty="0">
              <a:solidFill>
                <a:srgbClr val="3366FF"/>
              </a:solidFill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							Files you edit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" y="1188720"/>
            <a:ext cx="8383944" cy="4069080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 rot="16200000" flipH="1">
            <a:off x="6848928" y="722690"/>
            <a:ext cx="514048" cy="326571"/>
          </a:xfrm>
          <a:prstGeom prst="bentConnector3">
            <a:avLst>
              <a:gd name="adj1" fmla="val 2941"/>
            </a:avLst>
          </a:prstGeom>
          <a:ln w="38100" cmpd="sng">
            <a:solidFill>
              <a:srgbClr val="008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80306" y="5671160"/>
            <a:ext cx="743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  <a:latin typeface="Comic Sans MS"/>
                <a:cs typeface="Comic Sans MS"/>
              </a:rPr>
              <a:t>Stored in the directory containing directory “.</a:t>
            </a:r>
            <a:r>
              <a:rPr lang="en-US" sz="2400" dirty="0" err="1" smtClean="0">
                <a:solidFill>
                  <a:srgbClr val="3366FF"/>
                </a:solidFill>
                <a:latin typeface="Comic Sans MS"/>
                <a:cs typeface="Comic Sans MS"/>
              </a:rPr>
              <a:t>git</a:t>
            </a:r>
            <a:r>
              <a:rPr lang="en-US" sz="2400" dirty="0" smtClean="0">
                <a:solidFill>
                  <a:srgbClr val="3366FF"/>
                </a:solidFill>
                <a:latin typeface="Comic Sans MS"/>
                <a:cs typeface="Comic Sans MS"/>
              </a:rPr>
              <a:t>”.</a:t>
            </a:r>
            <a:endParaRPr lang="en-US" sz="2400" dirty="0">
              <a:solidFill>
                <a:srgbClr val="3366FF"/>
              </a:solidFill>
              <a:latin typeface="Comic Sans MS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188720"/>
            <a:ext cx="8424198" cy="4023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45238" y="3105239"/>
            <a:ext cx="537790" cy="274320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dirty="0" smtClean="0"/>
              <a:t>add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needs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9618" y="5752050"/>
            <a:ext cx="7003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http://www.geekherocomic.com/2009/01/26/who-needs-git/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97" y="1722113"/>
            <a:ext cx="8844643" cy="279878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188720"/>
            <a:ext cx="8488509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7961" y="3153619"/>
            <a:ext cx="928534" cy="27432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rmAutofit fontScale="92500" lnSpcReduction="10000"/>
          </a:bodyPr>
          <a:lstStyle/>
          <a:p>
            <a:r>
              <a:rPr lang="en-US" sz="2065" dirty="0" smtClean="0"/>
              <a:t>commit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188720"/>
            <a:ext cx="8505762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2342" y="3729204"/>
            <a:ext cx="928534" cy="27432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rmAutofit lnSpcReduction="10000"/>
          </a:bodyPr>
          <a:lstStyle/>
          <a:p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80342" y="3729204"/>
            <a:ext cx="928534" cy="27432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rmAutofit lnSpcReduction="10000"/>
          </a:bodyPr>
          <a:lstStyle/>
          <a:p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4203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Local Operations</a:t>
            </a:r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4466472" y="3696772"/>
            <a:ext cx="2830327" cy="84877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add (stage) files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21906" y="1331533"/>
            <a:ext cx="1760612" cy="833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/>
                <a:cs typeface="Comic Sans MS"/>
              </a:rPr>
              <a:t>Working directory</a:t>
            </a:r>
            <a:endParaRPr lang="en-US" sz="2000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2529" y="1331533"/>
            <a:ext cx="2226228" cy="833011"/>
          </a:xfrm>
          <a:prstGeom prst="roundRect">
            <a:avLst/>
          </a:prstGeom>
          <a:solidFill>
            <a:srgbClr val="D2645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/>
                <a:cs typeface="Comic Sans MS"/>
              </a:rPr>
              <a:t>Repository</a:t>
            </a:r>
            <a:br>
              <a:rPr lang="en-US" sz="2000" dirty="0" smtClean="0">
                <a:solidFill>
                  <a:schemeClr val="tx1"/>
                </a:solidFill>
                <a:latin typeface="Comic Sans MS"/>
                <a:cs typeface="Comic Sans MS"/>
              </a:rPr>
            </a:br>
            <a:r>
              <a:rPr lang="en-US" sz="2000" dirty="0" smtClean="0">
                <a:solidFill>
                  <a:schemeClr val="tx1"/>
                </a:solidFill>
                <a:latin typeface="Comic Sans MS"/>
                <a:cs typeface="Comic Sans MS"/>
              </a:rPr>
              <a:t>(.</a:t>
            </a:r>
            <a:r>
              <a:rPr lang="en-US" sz="2000" dirty="0" err="1" smtClean="0">
                <a:solidFill>
                  <a:schemeClr val="tx1"/>
                </a:solidFill>
                <a:latin typeface="Comic Sans MS"/>
                <a:cs typeface="Comic Sans MS"/>
              </a:rPr>
              <a:t>git</a:t>
            </a:r>
            <a:r>
              <a:rPr lang="en-US" sz="2000" dirty="0" smtClean="0">
                <a:solidFill>
                  <a:schemeClr val="tx1"/>
                </a:solidFill>
                <a:latin typeface="Comic Sans MS"/>
                <a:cs typeface="Comic Sans MS"/>
              </a:rPr>
              <a:t> directory)</a:t>
            </a:r>
            <a:endParaRPr lang="en-US" sz="2000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84795" y="1331533"/>
            <a:ext cx="1760612" cy="833011"/>
          </a:xfrm>
          <a:prstGeom prst="roundRect">
            <a:avLst/>
          </a:prstGeom>
          <a:solidFill>
            <a:srgbClr val="6ECD8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/>
                <a:cs typeface="Comic Sans MS"/>
              </a:rPr>
              <a:t>Index</a:t>
            </a:r>
            <a:br>
              <a:rPr lang="en-US" sz="2000" dirty="0" smtClean="0">
                <a:solidFill>
                  <a:schemeClr val="tx1"/>
                </a:solidFill>
                <a:latin typeface="Comic Sans MS"/>
                <a:cs typeface="Comic Sans MS"/>
              </a:rPr>
            </a:br>
            <a:r>
              <a:rPr lang="en-US" sz="2000" dirty="0" smtClean="0">
                <a:solidFill>
                  <a:schemeClr val="tx1"/>
                </a:solidFill>
                <a:latin typeface="Comic Sans MS"/>
                <a:cs typeface="Comic Sans MS"/>
              </a:rPr>
              <a:t> (staging area)</a:t>
            </a:r>
            <a:endParaRPr lang="en-US" sz="2000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-274051" y="4314658"/>
            <a:ext cx="4343520" cy="43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2316359" y="4314658"/>
            <a:ext cx="4343520" cy="43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5146687" y="4314657"/>
            <a:ext cx="4343520" cy="43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1876062" y="2435386"/>
            <a:ext cx="5404848" cy="854722"/>
          </a:xfrm>
          <a:prstGeom prst="right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checkout the project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1919355" y="4906302"/>
            <a:ext cx="2590411" cy="822527"/>
          </a:xfrm>
          <a:prstGeom prst="leftArrow">
            <a:avLst/>
          </a:prstGeom>
          <a:solidFill>
            <a:srgbClr val="6ECD8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commit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Blobs</a:t>
            </a:r>
          </a:p>
          <a:p>
            <a:r>
              <a:rPr lang="en-US" dirty="0" smtClean="0"/>
              <a:t>Trees</a:t>
            </a:r>
          </a:p>
          <a:p>
            <a:r>
              <a:rPr lang="en-US" dirty="0" smtClean="0"/>
              <a:t>Commits</a:t>
            </a:r>
          </a:p>
          <a:p>
            <a:r>
              <a:rPr lang="en-US" dirty="0" smtClean="0"/>
              <a:t>Tags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4713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Git</a:t>
            </a:r>
            <a:r>
              <a:rPr lang="en-US" sz="4000" dirty="0" smtClean="0"/>
              <a:t> Object Model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86" y="798287"/>
            <a:ext cx="7432465" cy="60597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211669"/>
            <a:ext cx="6507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hlinkClick r:id="rId3"/>
              </a:rPr>
              <a:t>http://book.git-scm.com/assets/images/figure/objects-example.png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4476" y="39672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UML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81" y="1143005"/>
            <a:ext cx="8645714" cy="50298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564" y="6246763"/>
            <a:ext cx="444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hlinkClick r:id="rId4"/>
              </a:rPr>
              <a:t>http://utsl.gen.nz/talks/git-svn/git-model.png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697238" cy="899305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Repository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455" y="217714"/>
            <a:ext cx="5424641" cy="644676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/objects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64" y="1143000"/>
            <a:ext cx="8739532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|-- 23</a:t>
            </a:r>
          </a:p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|   ‘-- d4bd826aba9e29aaace9411cc175b784edc399</a:t>
            </a:r>
          </a:p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|-- 76</a:t>
            </a:r>
          </a:p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|   ‘-- 49f82d40a98b1ba59057798e47aab2a99a11d3</a:t>
            </a:r>
          </a:p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|-- c4</a:t>
            </a:r>
          </a:p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|   ‘-- aaefaa8a48ad4ad379dc1002b78f1a3e4ceabc</a:t>
            </a:r>
          </a:p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|-- e7</a:t>
            </a:r>
          </a:p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|   ‘-- 4be61128eef713459ca4e32398d689fe80864e</a:t>
            </a:r>
          </a:p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|-- info</a:t>
            </a:r>
          </a:p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|   ‘-- packs</a:t>
            </a:r>
          </a:p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‘-- pack</a:t>
            </a:r>
          </a:p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    |-- pack-b7b026b1a0b0f193db9dea0b0d7367d25d3a68cc.idx</a:t>
            </a:r>
          </a:p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    ‘-- pack-b7b026b1a0b0f193db9dea0b0d7367d25d3a68cc.pack</a:t>
            </a:r>
          </a:p>
          <a:p>
            <a:pPr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7026678" y="1143000"/>
            <a:ext cx="285596" cy="2750218"/>
          </a:xfrm>
          <a:prstGeom prst="rightBrace">
            <a:avLst/>
          </a:prstGeom>
          <a:ln>
            <a:solidFill>
              <a:srgbClr val="558ED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12274" y="2369395"/>
            <a:ext cx="6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loose</a:t>
            </a:r>
            <a:endParaRPr lang="en-US" dirty="0">
              <a:solidFill>
                <a:srgbClr val="558ED5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repository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git/config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/description – used by </a:t>
            </a:r>
            <a:r>
              <a:rPr lang="en-US" dirty="0" err="1" smtClean="0"/>
              <a:t>gitweb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/info/exclude – files to ignore</a:t>
            </a:r>
          </a:p>
          <a:p>
            <a:r>
              <a:rPr lang="en-US" dirty="0" smtClean="0"/>
              <a:t>...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Repository object naming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“content addressable” (hashed)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0" y="2362200"/>
            <a:ext cx="3441700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SCM concepts used in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object model</a:t>
            </a:r>
          </a:p>
          <a:p>
            <a:r>
              <a:rPr lang="en-US" dirty="0" smtClean="0"/>
              <a:t>Representation of </a:t>
            </a:r>
            <a:r>
              <a:rPr lang="en-US" dirty="0" err="1" smtClean="0"/>
              <a:t>Git</a:t>
            </a:r>
            <a:r>
              <a:rPr lang="en-US" dirty="0" smtClean="0"/>
              <a:t> objects as files</a:t>
            </a:r>
          </a:p>
          <a:p>
            <a:r>
              <a:rPr lang="en-US" dirty="0" smtClean="0"/>
              <a:t>References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values determine hash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696" y="800004"/>
            <a:ext cx="4343400" cy="53378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714" y="645885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value is filename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476" y="1143000"/>
            <a:ext cx="4960620" cy="4949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contains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640" y="1177953"/>
            <a:ext cx="4937760" cy="49263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406650"/>
            <a:ext cx="3352800" cy="204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1276350"/>
            <a:ext cx="4445000" cy="4305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57300"/>
            <a:ext cx="5638800" cy="4343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092" y="1143000"/>
            <a:ext cx="4663440" cy="5273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676" y="1143000"/>
            <a:ext cx="3474720" cy="50825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825" y="629603"/>
            <a:ext cx="3972560" cy="5496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776" y="429083"/>
            <a:ext cx="5100320" cy="5506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collection of tools developed by Linux kernel group for SCM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Now used by several other groups, and apparently growing in popularity</a:t>
            </a:r>
          </a:p>
          <a:p>
            <a:r>
              <a:rPr lang="en-US" dirty="0" smtClean="0"/>
              <a:t>Actually implements a replicated </a:t>
            </a:r>
            <a:r>
              <a:rPr lang="en-US" dirty="0" smtClean="0">
                <a:solidFill>
                  <a:srgbClr val="E46C0A"/>
                </a:solidFill>
              </a:rPr>
              <a:t>versioned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file system</a:t>
            </a:r>
          </a:p>
          <a:p>
            <a:r>
              <a:rPr lang="en-US" dirty="0" smtClean="0"/>
              <a:t>Can be used to implement a variety of software configuration management models and workflows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1638300"/>
            <a:ext cx="6426200" cy="358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are immutable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23" y="2126084"/>
            <a:ext cx="2026920" cy="1264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930" y="1143000"/>
            <a:ext cx="2735580" cy="413004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968047" y="2733536"/>
            <a:ext cx="1670389" cy="13806"/>
          </a:xfrm>
          <a:prstGeom prst="straightConnector1">
            <a:avLst/>
          </a:prstGeom>
          <a:ln w="57150" cmpd="sng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hlinkClick r:id="rId2"/>
              </a:rPr>
              <a:t>http://book.git-scm.com/index.html</a:t>
            </a:r>
            <a:endParaRPr lang="en-US" sz="2400" dirty="0" smtClean="0"/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http://excess.org/article/2008/07/ogre-git-tutorial/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 smtClean="0">
                <a:hlinkClick r:id="rId4"/>
              </a:rPr>
              <a:t>http://www-cs-students.stanford.edu/~blynn/gitmagic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http://</a:t>
            </a:r>
            <a:r>
              <a:rPr lang="en-US" sz="2400" dirty="0" err="1" smtClean="0">
                <a:hlinkClick r:id="rId5"/>
              </a:rPr>
              <a:t>progit.org</a:t>
            </a:r>
            <a:r>
              <a:rPr lang="en-US" sz="2400" dirty="0" smtClean="0">
                <a:hlinkClick r:id="rId5"/>
              </a:rPr>
              <a:t>/book/</a:t>
            </a:r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http://www.geekherocomic.com/2009/01/26/who-needs-git/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Flavor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collection of </a:t>
            </a:r>
            <a:r>
              <a:rPr lang="en-US" u="sng" dirty="0" smtClean="0"/>
              <a:t>many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Evolved from scripts</a:t>
            </a:r>
          </a:p>
          <a:p>
            <a:r>
              <a:rPr lang="en-US" dirty="0" smtClean="0"/>
              <a:t>Suited to a C programmer’s mentality</a:t>
            </a:r>
          </a:p>
          <a:p>
            <a:r>
              <a:rPr lang="en-US" dirty="0" smtClean="0"/>
              <a:t>Everything is exposed and accessible</a:t>
            </a:r>
          </a:p>
          <a:p>
            <a:r>
              <a:rPr lang="en-US" dirty="0" smtClean="0"/>
              <a:t>Very flexible</a:t>
            </a:r>
          </a:p>
          <a:p>
            <a:pPr lvl="1"/>
            <a:r>
              <a:rPr lang="en-US" dirty="0" smtClean="0">
                <a:solidFill>
                  <a:srgbClr val="558ED5"/>
                </a:solidFill>
              </a:rPr>
              <a:t>You can do anything the model permits</a:t>
            </a:r>
          </a:p>
          <a:p>
            <a:pPr lvl="1"/>
            <a:r>
              <a:rPr lang="en-US" dirty="0" smtClean="0">
                <a:solidFill>
                  <a:srgbClr val="558ED5"/>
                </a:solidFill>
              </a:rPr>
              <a:t>Including shooting yourself in the foot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Need to understand the underlying model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Git</a:t>
            </a:r>
            <a:r>
              <a:rPr lang="en-US" sz="4000" dirty="0" smtClean="0"/>
              <a:t> has a </a:t>
            </a:r>
            <a:r>
              <a:rPr lang="en-US" sz="4000" b="1" dirty="0" smtClean="0">
                <a:solidFill>
                  <a:srgbClr val="3366FF"/>
                </a:solidFill>
              </a:rPr>
              <a:t>lot</a:t>
            </a:r>
            <a:r>
              <a:rPr lang="en-US" sz="4000" dirty="0" smtClean="0"/>
              <a:t> of commands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a core subset of them</a:t>
            </a:r>
          </a:p>
          <a:p>
            <a:r>
              <a:rPr lang="en-US" dirty="0" smtClean="0"/>
              <a:t>And one of the GUI tools (e.g., </a:t>
            </a:r>
            <a:r>
              <a:rPr lang="en-US" dirty="0" err="1" smtClean="0"/>
              <a:t>gitk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Then learn the rest as you need them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 of </a:t>
            </a:r>
            <a:r>
              <a:rPr lang="en-US" dirty="0" err="1" smtClean="0">
                <a:solidFill>
                  <a:srgbClr val="3366FF"/>
                </a:solidFill>
              </a:rPr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and branch management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init, checkout, branch</a:t>
            </a:r>
          </a:p>
          <a:p>
            <a:r>
              <a:rPr lang="en-US" dirty="0" smtClean="0"/>
              <a:t>Modify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add, delete, rename, commit</a:t>
            </a:r>
          </a:p>
          <a:p>
            <a:r>
              <a:rPr lang="en-US" dirty="0" smtClean="0"/>
              <a:t>Get information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status, diff, log</a:t>
            </a:r>
          </a:p>
          <a:p>
            <a:r>
              <a:rPr lang="en-US" dirty="0" smtClean="0"/>
              <a:t>Create reference points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tag, branch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contains</a:t>
            </a:r>
          </a:p>
          <a:p>
            <a:pPr lvl="1"/>
            <a:r>
              <a:rPr lang="en-US" dirty="0" smtClean="0"/>
              <a:t>Directories</a:t>
            </a:r>
          </a:p>
          <a:p>
            <a:pPr lvl="1"/>
            <a:r>
              <a:rPr lang="en-US" dirty="0" smtClean="0"/>
              <a:t>Files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954" y="1143000"/>
            <a:ext cx="4499648" cy="37517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564" y="5541387"/>
            <a:ext cx="87076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3366FF"/>
                </a:solidFill>
                <a:latin typeface="Comic Sans MS"/>
                <a:cs typeface="Comic Sans MS"/>
              </a:rPr>
              <a:t>is the substance of a software configuration</a:t>
            </a:r>
            <a:endParaRPr lang="en-US" sz="3200" dirty="0">
              <a:solidFill>
                <a:srgbClr val="3366FF"/>
              </a:solidFill>
              <a:latin typeface="Comic Sans MS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Contains</a:t>
            </a:r>
          </a:p>
          <a:p>
            <a:pPr lvl="1"/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commits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596" y="3049955"/>
            <a:ext cx="4337143" cy="1988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833" y="941688"/>
            <a:ext cx="1059048" cy="158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6564" y="5800981"/>
            <a:ext cx="85471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3366FF"/>
                </a:solidFill>
                <a:latin typeface="Comic Sans MS"/>
                <a:cs typeface="Comic Sans MS"/>
              </a:rPr>
              <a:t>records history of changes to configuration</a:t>
            </a:r>
            <a:endParaRPr lang="en-US" sz="3200" dirty="0">
              <a:solidFill>
                <a:srgbClr val="3366FF"/>
              </a:solidFill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9714" y="643466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http://edgyu.excess.org/git-tutorial/2008-07-09/intro-to-git.pdf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3284</TotalTime>
  <Words>1489</Words>
  <Application>Microsoft Macintosh PowerPoint</Application>
  <PresentationFormat>On-screen Show (4:3)</PresentationFormat>
  <Paragraphs>171</Paragraphs>
  <Slides>42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Git: Part 1 Overview &amp; Object Model</vt:lpstr>
      <vt:lpstr>Who needs Git?</vt:lpstr>
      <vt:lpstr>Topics</vt:lpstr>
      <vt:lpstr>Git</vt:lpstr>
      <vt:lpstr>Git Flavor</vt:lpstr>
      <vt:lpstr>Git has a lot of commands</vt:lpstr>
      <vt:lpstr>Groups of Git commands</vt:lpstr>
      <vt:lpstr>Source code</vt:lpstr>
      <vt:lpstr>Repository</vt:lpstr>
      <vt:lpstr>Repository</vt:lpstr>
      <vt:lpstr>Ancestry relationships</vt:lpstr>
      <vt:lpstr>Ancestry graph features</vt:lpstr>
      <vt:lpstr>Ancestry graph features</vt:lpstr>
      <vt:lpstr>Head may point to any commit </vt:lpstr>
      <vt:lpstr>Git components</vt:lpstr>
      <vt:lpstr>History</vt:lpstr>
      <vt:lpstr>  Staging area</vt:lpstr>
      <vt:lpstr>       Files you edit</vt:lpstr>
      <vt:lpstr>Staging</vt:lpstr>
      <vt:lpstr>Committing</vt:lpstr>
      <vt:lpstr>Checking out</vt:lpstr>
      <vt:lpstr>Slide 22</vt:lpstr>
      <vt:lpstr>Object types</vt:lpstr>
      <vt:lpstr>Git Object Model</vt:lpstr>
      <vt:lpstr>As UML class diagram</vt:lpstr>
      <vt:lpstr>Repository</vt:lpstr>
      <vt:lpstr>.git/objects</vt:lpstr>
      <vt:lpstr>Some other repository files</vt:lpstr>
      <vt:lpstr>Repository object naming convention</vt:lpstr>
      <vt:lpstr>Data values determine hash</vt:lpstr>
      <vt:lpstr>Hash value is filename</vt:lpstr>
      <vt:lpstr>File contains data</vt:lpstr>
      <vt:lpstr>Blobs</vt:lpstr>
      <vt:lpstr>Trees</vt:lpstr>
      <vt:lpstr>Trees</vt:lpstr>
      <vt:lpstr>Trees</vt:lpstr>
      <vt:lpstr>Commits</vt:lpstr>
      <vt:lpstr>Commits</vt:lpstr>
      <vt:lpstr>Commits</vt:lpstr>
      <vt:lpstr>Commits</vt:lpstr>
      <vt:lpstr>Objects are immutable</vt:lpstr>
      <vt:lpstr>References</vt:lpstr>
    </vt:vector>
  </TitlesOfParts>
  <Company>Florida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Theodore Baker</dc:creator>
  <cp:lastModifiedBy>Theodore Baker</cp:lastModifiedBy>
  <cp:revision>32</cp:revision>
  <dcterms:created xsi:type="dcterms:W3CDTF">2010-02-23T21:42:29Z</dcterms:created>
  <dcterms:modified xsi:type="dcterms:W3CDTF">2010-02-23T22:03:01Z</dcterms:modified>
</cp:coreProperties>
</file>