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9" r:id="rId4"/>
    <p:sldId id="260" r:id="rId5"/>
    <p:sldId id="262" r:id="rId6"/>
    <p:sldId id="263" r:id="rId7"/>
    <p:sldId id="261" r:id="rId8"/>
    <p:sldId id="269" r:id="rId9"/>
    <p:sldId id="270" r:id="rId10"/>
    <p:sldId id="271" r:id="rId11"/>
    <p:sldId id="258" r:id="rId12"/>
    <p:sldId id="264" r:id="rId13"/>
    <p:sldId id="265" r:id="rId14"/>
    <p:sldId id="268" r:id="rId15"/>
    <p:sldId id="266"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95" autoAdjust="0"/>
    <p:restoredTop sz="94662" autoAdjust="0"/>
  </p:normalViewPr>
  <p:slideViewPr>
    <p:cSldViewPr>
      <p:cViewPr varScale="1">
        <p:scale>
          <a:sx n="70" d="100"/>
          <a:sy n="70" d="100"/>
        </p:scale>
        <p:origin x="-738"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D8BD707-D9CF-40AE-B4C6-C98DA3205C09}" type="datetimeFigureOut">
              <a:rPr lang="en-US" smtClean="0"/>
              <a:pPr/>
              <a:t>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D8BD707-D9CF-40AE-B4C6-C98DA3205C09}" type="datetimeFigureOut">
              <a:rPr lang="en-US" smtClean="0"/>
              <a:pPr/>
              <a:t>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1D8BD707-D9CF-40AE-B4C6-C98DA3205C09}" type="datetimeFigureOut">
              <a:rPr lang="en-US" smtClean="0"/>
              <a:pPr/>
              <a:t>12/5/2020</a:t>
            </a:fld>
            <a:endParaRPr lang="en-US"/>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g"/><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Motor_Vehicles_Act#Indian_Motor_Vehicles_(Amendment)_bill_,2017" TargetMode="External"/><Relationship Id="rId2" Type="http://schemas.openxmlformats.org/officeDocument/2006/relationships/hyperlink" Target="https://en.wikipedia.org/wiki/Motor_Vehicles_Act#Indian_Motor_Vehicles_Acts,_from_1914-2016" TargetMode="External"/><Relationship Id="rId1" Type="http://schemas.openxmlformats.org/officeDocument/2006/relationships/slideLayout" Target="../slideLayouts/slideLayout2.xml"/><Relationship Id="rId5" Type="http://schemas.openxmlformats.org/officeDocument/2006/relationships/hyperlink" Target="https://en.wikipedia.org/wiki/Motor_Vehicles_Act#Implementation_of_the_Amended_Law" TargetMode="External"/><Relationship Id="rId4" Type="http://schemas.openxmlformats.org/officeDocument/2006/relationships/hyperlink" Target="https://en.wikipedia.org/wiki/Motor_Vehicles_Act#Indian_Motor_Vehicles_(Amendment)_Act,_2019"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2133600"/>
            <a:ext cx="7924800" cy="882119"/>
          </a:xfrm>
        </p:spPr>
        <p:txBody>
          <a:bodyPr>
            <a:noAutofit/>
          </a:bodyPr>
          <a:lstStyle/>
          <a:p>
            <a:pPr algn="ctr"/>
            <a:r>
              <a:rPr lang="en-IN" sz="3200" u="sng" dirty="0" smtClean="0">
                <a:solidFill>
                  <a:srgbClr val="C00000"/>
                </a:solidFill>
              </a:rPr>
              <a:t>LAW AND ENGINEERING</a:t>
            </a:r>
            <a:endParaRPr lang="en-IN" sz="3200" u="sng" dirty="0">
              <a:solidFill>
                <a:srgbClr val="C00000"/>
              </a:solidFill>
            </a:endParaRPr>
          </a:p>
        </p:txBody>
      </p:sp>
      <p:sp>
        <p:nvSpPr>
          <p:cNvPr id="2" name="Title 1"/>
          <p:cNvSpPr>
            <a:spLocks noGrp="1"/>
          </p:cNvSpPr>
          <p:nvPr>
            <p:ph type="ctrTitle"/>
          </p:nvPr>
        </p:nvSpPr>
        <p:spPr>
          <a:xfrm>
            <a:off x="838200" y="533400"/>
            <a:ext cx="7175351" cy="1134910"/>
          </a:xfrm>
        </p:spPr>
        <p:txBody>
          <a:bodyPr/>
          <a:lstStyle/>
          <a:p>
            <a:pPr marL="182880" indent="0" algn="ctr">
              <a:buNone/>
            </a:pPr>
            <a:r>
              <a:rPr lang="en-IN" i="1" u="sng" dirty="0" smtClean="0">
                <a:solidFill>
                  <a:schemeClr val="accent6">
                    <a:lumMod val="50000"/>
                  </a:schemeClr>
                </a:solidFill>
              </a:rPr>
              <a:t>GNA UNIVERSITY</a:t>
            </a:r>
            <a:endParaRPr lang="en-IN" i="1" u="sng" dirty="0">
              <a:solidFill>
                <a:schemeClr val="accent6">
                  <a:lumMod val="50000"/>
                </a:schemeClr>
              </a:solidFill>
            </a:endParaRPr>
          </a:p>
        </p:txBody>
      </p:sp>
      <p:sp>
        <p:nvSpPr>
          <p:cNvPr id="4" name="TextBox 3"/>
          <p:cNvSpPr txBox="1"/>
          <p:nvPr/>
        </p:nvSpPr>
        <p:spPr>
          <a:xfrm>
            <a:off x="685800" y="3858161"/>
            <a:ext cx="8153400" cy="1323439"/>
          </a:xfrm>
          <a:prstGeom prst="rect">
            <a:avLst/>
          </a:prstGeom>
          <a:noFill/>
        </p:spPr>
        <p:txBody>
          <a:bodyPr wrap="square" rtlCol="0">
            <a:spAutoFit/>
          </a:bodyPr>
          <a:lstStyle/>
          <a:p>
            <a:r>
              <a:rPr lang="en-IN" sz="2000" dirty="0" smtClean="0">
                <a:solidFill>
                  <a:srgbClr val="002060"/>
                </a:solidFill>
              </a:rPr>
              <a:t>SUBMITTED TO:-                                                SUBMITTED BY:-        </a:t>
            </a:r>
          </a:p>
          <a:p>
            <a:r>
              <a:rPr lang="en-IN" sz="2000" dirty="0" smtClean="0">
                <a:solidFill>
                  <a:srgbClr val="002060"/>
                </a:solidFill>
              </a:rPr>
              <a:t>MR.MANDEEP SINGH HEER                                  NAGESHWAR PANDEY</a:t>
            </a:r>
          </a:p>
          <a:p>
            <a:r>
              <a:rPr lang="en-IN" sz="2000" dirty="0">
                <a:solidFill>
                  <a:srgbClr val="002060"/>
                </a:solidFill>
              </a:rPr>
              <a:t> </a:t>
            </a:r>
            <a:r>
              <a:rPr lang="en-IN" sz="2000" dirty="0" smtClean="0">
                <a:solidFill>
                  <a:srgbClr val="002060"/>
                </a:solidFill>
              </a:rPr>
              <a:t>                                                                       B.TECH CSE</a:t>
            </a:r>
          </a:p>
          <a:p>
            <a:r>
              <a:rPr lang="en-IN" sz="2000" dirty="0">
                <a:solidFill>
                  <a:srgbClr val="002060"/>
                </a:solidFill>
              </a:rPr>
              <a:t> </a:t>
            </a:r>
            <a:r>
              <a:rPr lang="en-IN" sz="2000" dirty="0" smtClean="0">
                <a:solidFill>
                  <a:srgbClr val="002060"/>
                </a:solidFill>
              </a:rPr>
              <a:t>                                                                       GU-2019-3130                        </a:t>
            </a:r>
            <a:endParaRPr lang="en-IN" sz="2000" dirty="0">
              <a:solidFill>
                <a:srgbClr val="002060"/>
              </a:solidFill>
            </a:endParaRPr>
          </a:p>
        </p:txBody>
      </p:sp>
    </p:spTree>
    <p:extLst>
      <p:ext uri="{BB962C8B-B14F-4D97-AF65-F5344CB8AC3E}">
        <p14:creationId xmlns:p14="http://schemas.microsoft.com/office/powerpoint/2010/main" val="2107498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4886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85800"/>
            <a:ext cx="8610600" cy="1143000"/>
          </a:xfrm>
        </p:spPr>
        <p:txBody>
          <a:bodyPr/>
          <a:lstStyle/>
          <a:p>
            <a:pPr marL="0" indent="0" algn="ctr">
              <a:buNone/>
            </a:pPr>
            <a:r>
              <a:rPr lang="en-IN" sz="4400" dirty="0" smtClean="0">
                <a:solidFill>
                  <a:schemeClr val="accent4">
                    <a:lumMod val="50000"/>
                  </a:schemeClr>
                </a:solidFill>
              </a:rPr>
              <a:t>THE FATAL ACCIDENTS ACT,1976</a:t>
            </a:r>
            <a:endParaRPr lang="en-IN" sz="4400" dirty="0">
              <a:solidFill>
                <a:schemeClr val="accent4">
                  <a:lumMod val="50000"/>
                </a:schemeClr>
              </a:solidFill>
            </a:endParaRPr>
          </a:p>
        </p:txBody>
      </p:sp>
      <p:sp>
        <p:nvSpPr>
          <p:cNvPr id="4" name="TextBox 3"/>
          <p:cNvSpPr txBox="1"/>
          <p:nvPr/>
        </p:nvSpPr>
        <p:spPr>
          <a:xfrm>
            <a:off x="914400" y="2514600"/>
            <a:ext cx="7162800" cy="3416320"/>
          </a:xfrm>
          <a:prstGeom prst="rect">
            <a:avLst/>
          </a:prstGeom>
          <a:noFill/>
        </p:spPr>
        <p:txBody>
          <a:bodyPr wrap="square" rtlCol="0">
            <a:spAutoFit/>
          </a:bodyPr>
          <a:lstStyle/>
          <a:p>
            <a:pPr algn="ctr"/>
            <a:r>
              <a:rPr lang="en-US" sz="2400" b="1" i="1" dirty="0"/>
              <a:t>The Fatal Accidents Act 1976 (c 30) is an </a:t>
            </a:r>
            <a:r>
              <a:rPr lang="en-US" sz="2400" b="1" i="1" dirty="0" smtClean="0">
                <a:solidFill>
                  <a:schemeClr val="accent5">
                    <a:lumMod val="75000"/>
                  </a:schemeClr>
                </a:solidFill>
              </a:rPr>
              <a:t>Act</a:t>
            </a:r>
            <a:r>
              <a:rPr lang="en-US" sz="2400" b="1" i="1" dirty="0"/>
              <a:t> of the </a:t>
            </a:r>
            <a:r>
              <a:rPr lang="en-US" sz="2400" b="1" i="1" dirty="0" smtClean="0">
                <a:solidFill>
                  <a:schemeClr val="accent5">
                    <a:lumMod val="75000"/>
                  </a:schemeClr>
                </a:solidFill>
              </a:rPr>
              <a:t>Parliament Of United Kingdom</a:t>
            </a:r>
            <a:r>
              <a:rPr lang="en-US" sz="2400" b="1" i="1" dirty="0" smtClean="0"/>
              <a:t>, </a:t>
            </a:r>
            <a:r>
              <a:rPr lang="en-US" sz="2400" b="1" i="1" dirty="0"/>
              <a:t>that allows relatives of people killed by the wrongdoing of others to recover </a:t>
            </a:r>
            <a:r>
              <a:rPr lang="en-US" sz="2400" b="1" i="1" dirty="0" smtClean="0">
                <a:solidFill>
                  <a:schemeClr val="accent5">
                    <a:lumMod val="75000"/>
                  </a:schemeClr>
                </a:solidFill>
              </a:rPr>
              <a:t>damages</a:t>
            </a:r>
            <a:r>
              <a:rPr lang="en-US" sz="2400" b="1" i="1" dirty="0" smtClean="0"/>
              <a:t>.</a:t>
            </a:r>
          </a:p>
          <a:p>
            <a:pPr algn="ctr"/>
            <a:endParaRPr lang="en-US" sz="2400" b="1" i="1" dirty="0"/>
          </a:p>
          <a:p>
            <a:pPr algn="ctr"/>
            <a:r>
              <a:rPr lang="en-US" sz="2400" dirty="0"/>
              <a:t>The </a:t>
            </a:r>
            <a:r>
              <a:rPr lang="en-US" sz="2400" dirty="0" smtClean="0">
                <a:solidFill>
                  <a:schemeClr val="accent5">
                    <a:lumMod val="75000"/>
                  </a:schemeClr>
                </a:solidFill>
              </a:rPr>
              <a:t>Fatal Accidents Act 1846</a:t>
            </a:r>
            <a:r>
              <a:rPr lang="en-US" sz="2400" dirty="0">
                <a:solidFill>
                  <a:schemeClr val="accent5">
                    <a:lumMod val="75000"/>
                  </a:schemeClr>
                </a:solidFill>
              </a:rPr>
              <a:t> </a:t>
            </a:r>
            <a:r>
              <a:rPr lang="en-US" sz="2400" dirty="0"/>
              <a:t>had allowed claims for damages by the relatives of deceased persons for the first time. The 1976 Act </a:t>
            </a:r>
            <a:r>
              <a:rPr lang="en-US" sz="2400" dirty="0" err="1" smtClean="0"/>
              <a:t>mordernised</a:t>
            </a:r>
            <a:r>
              <a:rPr lang="en-US" sz="2400" dirty="0" smtClean="0"/>
              <a:t> </a:t>
            </a:r>
            <a:r>
              <a:rPr lang="en-US" sz="2400" dirty="0"/>
              <a:t>the process and repealed earlier legislation.</a:t>
            </a:r>
            <a:endParaRPr lang="en-IN" sz="2400" b="1" i="1" dirty="0"/>
          </a:p>
        </p:txBody>
      </p:sp>
    </p:spTree>
    <p:extLst>
      <p:ext uri="{BB962C8B-B14F-4D97-AF65-F5344CB8AC3E}">
        <p14:creationId xmlns:p14="http://schemas.microsoft.com/office/powerpoint/2010/main" val="328360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22090" r="22536" b="16219"/>
          <a:stretch/>
        </p:blipFill>
        <p:spPr>
          <a:xfrm>
            <a:off x="0" y="0"/>
            <a:ext cx="9143999" cy="6858000"/>
          </a:xfrm>
          <a:prstGeom prst="rect">
            <a:avLst/>
          </a:prstGeom>
        </p:spPr>
      </p:pic>
    </p:spTree>
    <p:extLst>
      <p:ext uri="{BB962C8B-B14F-4D97-AF65-F5344CB8AC3E}">
        <p14:creationId xmlns:p14="http://schemas.microsoft.com/office/powerpoint/2010/main" val="1722234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381000"/>
            <a:ext cx="3276600" cy="2895600"/>
          </a:xfrm>
          <a:prstGeom prst="rect">
            <a:avLst/>
          </a:prstGeom>
          <a:ln w="228600" cap="sq" cmpd="thickThin">
            <a:solidFill>
              <a:srgbClr val="000000"/>
            </a:solidFill>
            <a:prstDash val="solid"/>
            <a:miter lim="800000"/>
          </a:ln>
          <a:effectLst>
            <a:innerShdw blurRad="76200">
              <a:srgbClr val="000000"/>
            </a:innerShdw>
          </a:effectLst>
        </p:spPr>
      </p:pic>
      <p:pic>
        <p:nvPicPr>
          <p:cNvPr id="2050" name="Picture 2" descr="C:\Users\navalbhasker\AppData\Local\Microsoft\Windows\INetCache\IE\PC3DGANX\2018-03-28T180809Z_1_LYNXMPEE2R1UC_RTROPTP_4_TESLA-CRASH-NTSB[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00600" y="618646"/>
            <a:ext cx="3536584" cy="267387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1600" y="4114800"/>
            <a:ext cx="3155584" cy="2438400"/>
          </a:xfrm>
          <a:prstGeom prst="rect">
            <a:avLst/>
          </a:prstGeom>
          <a:ln w="228600" cap="sq" cmpd="thickThin">
            <a:solidFill>
              <a:srgbClr val="000000"/>
            </a:solidFill>
            <a:prstDash val="solid"/>
            <a:miter lim="800000"/>
          </a:ln>
          <a:effectLst>
            <a:innerShdw blurRad="76200">
              <a:srgbClr val="000000"/>
            </a:innerShdw>
          </a:effectLst>
        </p:spPr>
      </p:pic>
      <p:pic>
        <p:nvPicPr>
          <p:cNvPr id="2051" name="Picture 3" descr="C:\Users\navalbhasker\AppData\Local\Microsoft\Windows\INetCache\IE\A1TLPOFQ\fatal[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3940601"/>
            <a:ext cx="3853028" cy="260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5498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04800"/>
            <a:ext cx="9144000" cy="769441"/>
          </a:xfrm>
          <a:prstGeom prst="rect">
            <a:avLst/>
          </a:prstGeom>
          <a:noFill/>
        </p:spPr>
        <p:txBody>
          <a:bodyPr wrap="square" lIns="91440" tIns="45720" rIns="91440" bIns="45720">
            <a:spAutoFit/>
          </a:bodyPr>
          <a:lstStyle/>
          <a:p>
            <a:pPr algn="ctr"/>
            <a:r>
              <a:rPr lang="en-US" sz="4400" b="1" cap="none" spc="0" dirty="0" smtClean="0">
                <a:ln w="10541" cmpd="sng">
                  <a:solidFill>
                    <a:schemeClr val="accent1">
                      <a:shade val="88000"/>
                      <a:satMod val="110000"/>
                    </a:schemeClr>
                  </a:solidFill>
                  <a:prstDash val="solid"/>
                </a:ln>
                <a:solidFill>
                  <a:schemeClr val="accent5">
                    <a:lumMod val="75000"/>
                  </a:schemeClr>
                </a:solidFill>
                <a:effectLst/>
              </a:rPr>
              <a:t>Features of FATAL ACCIDENTS ACT</a:t>
            </a:r>
            <a:endParaRPr lang="en-US" sz="4400" b="1" cap="none" spc="0" dirty="0">
              <a:ln w="10541" cmpd="sng">
                <a:solidFill>
                  <a:schemeClr val="accent1">
                    <a:shade val="88000"/>
                    <a:satMod val="110000"/>
                  </a:schemeClr>
                </a:solidFill>
                <a:prstDash val="solid"/>
              </a:ln>
              <a:solidFill>
                <a:schemeClr val="accent5">
                  <a:lumMod val="75000"/>
                </a:schemeClr>
              </a:solidFill>
              <a:effectLst/>
            </a:endParaRPr>
          </a:p>
        </p:txBody>
      </p:sp>
      <p:sp>
        <p:nvSpPr>
          <p:cNvPr id="3" name="TextBox 2"/>
          <p:cNvSpPr txBox="1"/>
          <p:nvPr/>
        </p:nvSpPr>
        <p:spPr>
          <a:xfrm>
            <a:off x="762000" y="1219200"/>
            <a:ext cx="7391400" cy="4678204"/>
          </a:xfrm>
          <a:prstGeom prst="rect">
            <a:avLst/>
          </a:prstGeom>
          <a:noFill/>
        </p:spPr>
        <p:txBody>
          <a:bodyPr wrap="square" rtlCol="0">
            <a:spAutoFit/>
          </a:bodyPr>
          <a:lstStyle/>
          <a:p>
            <a:pPr marL="342900" indent="-342900">
              <a:buFont typeface="+mj-lt"/>
              <a:buAutoNum type="arabicPeriod"/>
            </a:pPr>
            <a:r>
              <a:rPr lang="en-US" sz="2000" dirty="0" smtClean="0">
                <a:solidFill>
                  <a:schemeClr val="accent1">
                    <a:lumMod val="50000"/>
                  </a:schemeClr>
                </a:solidFill>
              </a:rPr>
              <a:t>Compensation </a:t>
            </a:r>
            <a:r>
              <a:rPr lang="en-US" sz="2000" dirty="0">
                <a:solidFill>
                  <a:schemeClr val="accent1">
                    <a:lumMod val="50000"/>
                  </a:schemeClr>
                </a:solidFill>
              </a:rPr>
              <a:t>awarded for loss of dependency, worked out by applying the principle of multiplier is a part of damages “proportioned to the loss resulting from the death</a:t>
            </a:r>
            <a:r>
              <a:rPr lang="en-US" sz="2000" dirty="0" smtClean="0">
                <a:solidFill>
                  <a:schemeClr val="accent1">
                    <a:lumMod val="50000"/>
                  </a:schemeClr>
                </a:solidFill>
              </a:rPr>
              <a:t>”.</a:t>
            </a:r>
          </a:p>
          <a:p>
            <a:pPr marL="342900" indent="-342900">
              <a:buFont typeface="+mj-lt"/>
              <a:buAutoNum type="arabicPeriod"/>
            </a:pPr>
            <a:r>
              <a:rPr lang="en-US" sz="2000" dirty="0">
                <a:solidFill>
                  <a:schemeClr val="accent1">
                    <a:lumMod val="50000"/>
                  </a:schemeClr>
                </a:solidFill>
              </a:rPr>
              <a:t>Section 1A of the Fatal Accidents Act, 1855 read with section 110B of the Motor Vehicles Act, 1939 (Now see Motor Vehicles Act, 1998), makes it obligatory on the tribunal to award “just compensation” which differs from case to </a:t>
            </a:r>
            <a:r>
              <a:rPr lang="en-US" sz="2000" dirty="0" smtClean="0">
                <a:solidFill>
                  <a:schemeClr val="accent1">
                    <a:lumMod val="50000"/>
                  </a:schemeClr>
                </a:solidFill>
              </a:rPr>
              <a:t>case.</a:t>
            </a:r>
          </a:p>
          <a:p>
            <a:pPr marL="342900" indent="-342900">
              <a:buFont typeface="+mj-lt"/>
              <a:buAutoNum type="arabicPeriod"/>
            </a:pPr>
            <a:r>
              <a:rPr lang="en-US" sz="2000" dirty="0">
                <a:solidFill>
                  <a:schemeClr val="accent1">
                    <a:lumMod val="50000"/>
                  </a:schemeClr>
                </a:solidFill>
              </a:rPr>
              <a:t>The maintainability of the claim for damages on account of the agony suffered by wife cannot be claimed by the plaintiff in a representative capacity. As husband he can claim damages either under the Fatal Accidents Act or under, the Motor Vehicles Act; M.L. </a:t>
            </a:r>
            <a:r>
              <a:rPr lang="en-US" sz="2000" dirty="0" err="1">
                <a:solidFill>
                  <a:schemeClr val="accent1">
                    <a:lumMod val="50000"/>
                  </a:schemeClr>
                </a:solidFill>
              </a:rPr>
              <a:t>Singhal</a:t>
            </a:r>
            <a:r>
              <a:rPr lang="en-US" sz="2000" dirty="0">
                <a:solidFill>
                  <a:schemeClr val="accent1">
                    <a:lumMod val="50000"/>
                  </a:schemeClr>
                </a:solidFill>
              </a:rPr>
              <a:t> v. Dr. </a:t>
            </a:r>
            <a:r>
              <a:rPr lang="en-US" sz="2000" dirty="0" err="1">
                <a:solidFill>
                  <a:schemeClr val="accent1">
                    <a:lumMod val="50000"/>
                  </a:schemeClr>
                </a:solidFill>
              </a:rPr>
              <a:t>Pradeep</a:t>
            </a:r>
            <a:r>
              <a:rPr lang="en-US" sz="2000" dirty="0">
                <a:solidFill>
                  <a:schemeClr val="accent1">
                    <a:lumMod val="50000"/>
                  </a:schemeClr>
                </a:solidFill>
              </a:rPr>
              <a:t> </a:t>
            </a:r>
            <a:r>
              <a:rPr lang="en-US" sz="2000" dirty="0" err="1">
                <a:solidFill>
                  <a:schemeClr val="accent1">
                    <a:lumMod val="50000"/>
                  </a:schemeClr>
                </a:solidFill>
              </a:rPr>
              <a:t>Mathur</a:t>
            </a:r>
            <a:r>
              <a:rPr lang="en-US" sz="2000" dirty="0">
                <a:solidFill>
                  <a:schemeClr val="accent1">
                    <a:lumMod val="50000"/>
                  </a:schemeClr>
                </a:solidFill>
              </a:rPr>
              <a:t>, AIR 1996 Del. 261.</a:t>
            </a:r>
            <a:endParaRPr lang="en-US" sz="2000" dirty="0" smtClean="0">
              <a:solidFill>
                <a:schemeClr val="accent1">
                  <a:lumMod val="50000"/>
                </a:schemeClr>
              </a:solidFill>
            </a:endParaRPr>
          </a:p>
          <a:p>
            <a:endParaRPr lang="en-IN" dirty="0"/>
          </a:p>
        </p:txBody>
      </p:sp>
    </p:spTree>
    <p:extLst>
      <p:ext uri="{BB962C8B-B14F-4D97-AF65-F5344CB8AC3E}">
        <p14:creationId xmlns:p14="http://schemas.microsoft.com/office/powerpoint/2010/main" val="433668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20666000">
            <a:off x="577196" y="1691084"/>
            <a:ext cx="6512511" cy="1143000"/>
          </a:xfrm>
        </p:spPr>
        <p:txBody>
          <a:bodyPr/>
          <a:lstStyle/>
          <a:p>
            <a:pPr marL="0" indent="0" algn="ctr">
              <a:buNone/>
            </a:pPr>
            <a:r>
              <a:rPr lang="en-IN" sz="5400" i="1" u="sng" dirty="0" smtClean="0">
                <a:solidFill>
                  <a:srgbClr val="00B050"/>
                </a:solidFill>
                <a:effectLst>
                  <a:outerShdw blurRad="38100" dist="38100" dir="2700000" algn="tl">
                    <a:srgbClr val="000000">
                      <a:alpha val="43137"/>
                    </a:srgbClr>
                  </a:outerShdw>
                  <a:reflection blurRad="6350" stA="55000" endA="300" endPos="45500" dir="5400000" sy="-100000" algn="bl" rotWithShape="0"/>
                </a:effectLst>
              </a:rPr>
              <a:t>THANK YOU</a:t>
            </a:r>
            <a:endParaRPr lang="en-IN" sz="5400" i="1" u="sng" dirty="0">
              <a:solidFill>
                <a:srgbClr val="00B050"/>
              </a:solidFill>
              <a:effectLst>
                <a:outerShdw blurRad="38100" dist="38100" dir="2700000" algn="tl">
                  <a:srgbClr val="000000">
                    <a:alpha val="43137"/>
                  </a:srgbClr>
                </a:outerShdw>
                <a:reflection blurRad="6350" stA="55000" endA="300" endPos="45500" dir="5400000" sy="-100000" algn="bl" rotWithShape="0"/>
              </a:effectLst>
            </a:endParaRPr>
          </a:p>
        </p:txBody>
      </p:sp>
      <p:pic>
        <p:nvPicPr>
          <p:cNvPr id="3074" name="Picture 2" descr="C:\Users\navalbhasker\AppData\Local\Microsoft\Windows\INetCache\IE\TE3QUG0R\Smile-High-Quality-PNG[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636921">
            <a:off x="3554991" y="3222071"/>
            <a:ext cx="2057400" cy="175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7066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20901659">
            <a:off x="-572976" y="100093"/>
            <a:ext cx="4800600" cy="5454917"/>
          </a:xfrm>
        </p:spPr>
        <p:txBody>
          <a:bodyPr/>
          <a:lstStyle/>
          <a:p>
            <a:pPr marL="0" indent="0" algn="ctr">
              <a:buNone/>
            </a:pPr>
            <a:r>
              <a:rPr lang="en-IN" sz="4400" u="sng"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chemeClr val="accent1">
                    <a:lumMod val="50000"/>
                  </a:schemeClr>
                </a:solidFill>
                <a:effectLst>
                  <a:outerShdw blurRad="41275" dist="12700" dir="12000000" algn="tl" rotWithShape="0">
                    <a:srgbClr val="000000">
                      <a:alpha val="40000"/>
                    </a:srgbClr>
                  </a:outerShdw>
                </a:effectLst>
              </a:rPr>
              <a:t/>
            </a:r>
            <a:br>
              <a:rPr lang="en-IN" sz="4400" u="sng"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chemeClr val="accent1">
                    <a:lumMod val="50000"/>
                  </a:schemeClr>
                </a:solidFill>
                <a:effectLst>
                  <a:outerShdw blurRad="41275" dist="12700" dir="12000000" algn="tl" rotWithShape="0">
                    <a:srgbClr val="000000">
                      <a:alpha val="40000"/>
                    </a:srgbClr>
                  </a:outerShdw>
                </a:effectLst>
              </a:rPr>
            </a:br>
            <a:r>
              <a:rPr lang="en-IN" sz="4400" u="sng"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chemeClr val="accent1">
                    <a:lumMod val="50000"/>
                  </a:schemeClr>
                </a:solidFill>
                <a:effectLst>
                  <a:outerShdw blurRad="41275" dist="12700" dir="12000000" algn="tl" rotWithShape="0">
                    <a:srgbClr val="000000">
                      <a:alpha val="40000"/>
                    </a:srgbClr>
                  </a:outerShdw>
                </a:effectLst>
              </a:rPr>
              <a:t/>
            </a:r>
            <a:br>
              <a:rPr lang="en-IN" sz="4400" u="sng"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chemeClr val="accent1">
                    <a:lumMod val="50000"/>
                  </a:schemeClr>
                </a:solidFill>
                <a:effectLst>
                  <a:outerShdw blurRad="41275" dist="12700" dir="12000000" algn="tl" rotWithShape="0">
                    <a:srgbClr val="000000">
                      <a:alpha val="40000"/>
                    </a:srgbClr>
                  </a:outerShdw>
                </a:effectLst>
              </a:rPr>
            </a:br>
            <a:r>
              <a:rPr lang="en-IN" sz="4400" u="sng"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chemeClr val="accent1">
                    <a:lumMod val="50000"/>
                  </a:schemeClr>
                </a:solidFill>
                <a:effectLst>
                  <a:outerShdw blurRad="41275" dist="12700" dir="12000000" algn="tl" rotWithShape="0">
                    <a:srgbClr val="000000">
                      <a:alpha val="40000"/>
                    </a:srgbClr>
                  </a:outerShdw>
                </a:effectLst>
              </a:rPr>
              <a:t>LAWS </a:t>
            </a:r>
            <a:br>
              <a:rPr lang="en-IN" sz="4400" u="sng"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chemeClr val="accent1">
                    <a:lumMod val="50000"/>
                  </a:schemeClr>
                </a:solidFill>
                <a:effectLst>
                  <a:outerShdw blurRad="41275" dist="12700" dir="12000000" algn="tl" rotWithShape="0">
                    <a:srgbClr val="000000">
                      <a:alpha val="40000"/>
                    </a:srgbClr>
                  </a:outerShdw>
                </a:effectLst>
              </a:rPr>
            </a:br>
            <a:r>
              <a:rPr lang="en-IN" sz="4400" u="sng"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chemeClr val="accent1">
                    <a:lumMod val="50000"/>
                  </a:schemeClr>
                </a:solidFill>
                <a:effectLst>
                  <a:outerShdw blurRad="41275" dist="12700" dir="12000000" algn="tl" rotWithShape="0">
                    <a:srgbClr val="000000">
                      <a:alpha val="40000"/>
                    </a:srgbClr>
                  </a:outerShdw>
                </a:effectLst>
              </a:rPr>
              <a:t>RELATED </a:t>
            </a:r>
            <a:br>
              <a:rPr lang="en-IN" sz="4400" u="sng"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chemeClr val="accent1">
                    <a:lumMod val="50000"/>
                  </a:schemeClr>
                </a:solidFill>
                <a:effectLst>
                  <a:outerShdw blurRad="41275" dist="12700" dir="12000000" algn="tl" rotWithShape="0">
                    <a:srgbClr val="000000">
                      <a:alpha val="40000"/>
                    </a:srgbClr>
                  </a:outerShdw>
                </a:effectLst>
              </a:rPr>
            </a:br>
            <a:r>
              <a:rPr lang="en-IN" sz="4400" u="sng"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chemeClr val="accent1">
                    <a:lumMod val="50000"/>
                  </a:schemeClr>
                </a:solidFill>
                <a:effectLst>
                  <a:outerShdw blurRad="41275" dist="12700" dir="12000000" algn="tl" rotWithShape="0">
                    <a:srgbClr val="000000">
                      <a:alpha val="40000"/>
                    </a:srgbClr>
                  </a:outerShdw>
                </a:effectLst>
              </a:rPr>
              <a:t>TO</a:t>
            </a:r>
            <a:br>
              <a:rPr lang="en-IN" sz="4400" u="sng"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chemeClr val="accent1">
                    <a:lumMod val="50000"/>
                  </a:schemeClr>
                </a:solidFill>
                <a:effectLst>
                  <a:outerShdw blurRad="41275" dist="12700" dir="12000000" algn="tl" rotWithShape="0">
                    <a:srgbClr val="000000">
                      <a:alpha val="40000"/>
                    </a:srgbClr>
                  </a:outerShdw>
                </a:effectLst>
              </a:rPr>
            </a:br>
            <a:r>
              <a:rPr lang="en-IN" sz="4400" u="sng"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chemeClr val="accent1">
                    <a:lumMod val="50000"/>
                  </a:schemeClr>
                </a:solidFill>
                <a:effectLst>
                  <a:outerShdw blurRad="41275" dist="12700" dir="12000000" algn="tl" rotWithShape="0">
                    <a:srgbClr val="000000">
                      <a:alpha val="40000"/>
                    </a:srgbClr>
                  </a:outerShdw>
                </a:effectLst>
              </a:rPr>
              <a:t>ACCIDENT </a:t>
            </a:r>
            <a:br>
              <a:rPr lang="en-IN" sz="4400" u="sng"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chemeClr val="accent1">
                    <a:lumMod val="50000"/>
                  </a:schemeClr>
                </a:solidFill>
                <a:effectLst>
                  <a:outerShdw blurRad="41275" dist="12700" dir="12000000" algn="tl" rotWithShape="0">
                    <a:srgbClr val="000000">
                      <a:alpha val="40000"/>
                    </a:srgbClr>
                  </a:outerShdw>
                </a:effectLst>
              </a:rPr>
            </a:br>
            <a:r>
              <a:rPr lang="en-IN" sz="4400" u="sng"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chemeClr val="accent1">
                    <a:lumMod val="50000"/>
                  </a:schemeClr>
                </a:solidFill>
                <a:effectLst>
                  <a:outerShdw blurRad="41275" dist="12700" dir="12000000" algn="tl" rotWithShape="0">
                    <a:srgbClr val="000000">
                      <a:alpha val="40000"/>
                    </a:srgbClr>
                  </a:outerShdw>
                </a:effectLst>
              </a:rPr>
              <a:t>CASES</a:t>
            </a:r>
            <a:r>
              <a:rPr lang="en-IN" sz="4800" u="sng" dirty="0">
                <a:solidFill>
                  <a:srgbClr val="002060"/>
                </a:solidFill>
              </a:rPr>
              <a:t/>
            </a:r>
            <a:br>
              <a:rPr lang="en-IN" sz="4800" u="sng" dirty="0">
                <a:solidFill>
                  <a:srgbClr val="002060"/>
                </a:solidFill>
              </a:rPr>
            </a:br>
            <a:endParaRPr lang="en-IN" dirty="0">
              <a:solidFill>
                <a:srgbClr val="00206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033034">
            <a:off x="3870208" y="2067434"/>
            <a:ext cx="4077202" cy="2926957"/>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728408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001000" cy="1143000"/>
          </a:xfrm>
        </p:spPr>
        <p:txBody>
          <a:bodyPr/>
          <a:lstStyle/>
          <a:p>
            <a:pPr marL="0" indent="0" algn="ctr">
              <a:buNone/>
            </a:pPr>
            <a:r>
              <a:rPr lang="en-IN" dirty="0" smtClean="0">
                <a:solidFill>
                  <a:schemeClr val="tx2">
                    <a:lumMod val="75000"/>
                  </a:schemeClr>
                </a:solidFill>
              </a:rPr>
              <a:t>MOTOR VEHICLES ACT,1988</a:t>
            </a:r>
            <a:endParaRPr lang="en-IN" dirty="0">
              <a:solidFill>
                <a:schemeClr val="tx2">
                  <a:lumMod val="75000"/>
                </a:schemeClr>
              </a:solidFill>
            </a:endParaRPr>
          </a:p>
        </p:txBody>
      </p:sp>
      <p:sp>
        <p:nvSpPr>
          <p:cNvPr id="3" name="Content Placeholder 2"/>
          <p:cNvSpPr>
            <a:spLocks noGrp="1"/>
          </p:cNvSpPr>
          <p:nvPr>
            <p:ph sz="quarter" idx="13"/>
          </p:nvPr>
        </p:nvSpPr>
        <p:spPr>
          <a:xfrm>
            <a:off x="609600" y="1828800"/>
            <a:ext cx="7696200" cy="2743200"/>
          </a:xfrm>
        </p:spPr>
        <p:txBody>
          <a:bodyPr/>
          <a:lstStyle/>
          <a:p>
            <a:pPr marL="45720" indent="0">
              <a:buNone/>
            </a:pPr>
            <a:r>
              <a:rPr lang="en-US" sz="2400" dirty="0">
                <a:solidFill>
                  <a:schemeClr val="accent6">
                    <a:lumMod val="75000"/>
                  </a:schemeClr>
                </a:solidFill>
                <a:hlinkClick r:id="rId2"/>
              </a:rPr>
              <a:t/>
            </a:r>
            <a:br>
              <a:rPr lang="en-US" sz="2400" dirty="0">
                <a:solidFill>
                  <a:schemeClr val="accent6">
                    <a:lumMod val="75000"/>
                  </a:schemeClr>
                </a:solidFill>
                <a:hlinkClick r:id="rId2"/>
              </a:rPr>
            </a:br>
            <a:r>
              <a:rPr lang="en-US" sz="2400" dirty="0" smtClean="0">
                <a:solidFill>
                  <a:schemeClr val="accent6">
                    <a:lumMod val="75000"/>
                  </a:schemeClr>
                </a:solidFill>
                <a:hlinkClick r:id="rId2"/>
              </a:rPr>
              <a:t>Indian </a:t>
            </a:r>
            <a:r>
              <a:rPr lang="en-US" sz="2400" dirty="0">
                <a:solidFill>
                  <a:schemeClr val="accent6">
                    <a:lumMod val="75000"/>
                  </a:schemeClr>
                </a:solidFill>
                <a:hlinkClick r:id="rId2"/>
              </a:rPr>
              <a:t>Motor Vehicles Acts, from 1914-2016</a:t>
            </a:r>
            <a:endParaRPr lang="en-US" sz="2400" dirty="0">
              <a:solidFill>
                <a:schemeClr val="accent6">
                  <a:lumMod val="75000"/>
                </a:schemeClr>
              </a:solidFill>
            </a:endParaRPr>
          </a:p>
          <a:p>
            <a:pPr marL="45720" indent="0">
              <a:buNone/>
            </a:pPr>
            <a:r>
              <a:rPr lang="en-US" sz="2400" dirty="0">
                <a:solidFill>
                  <a:schemeClr val="accent6">
                    <a:lumMod val="75000"/>
                  </a:schemeClr>
                </a:solidFill>
                <a:hlinkClick r:id="rId3"/>
              </a:rPr>
              <a:t>Indian Motor Vehicles (Amendment) bill ,2017</a:t>
            </a:r>
            <a:endParaRPr lang="en-US" sz="2400" dirty="0">
              <a:solidFill>
                <a:schemeClr val="accent6">
                  <a:lumMod val="75000"/>
                </a:schemeClr>
              </a:solidFill>
            </a:endParaRPr>
          </a:p>
          <a:p>
            <a:pPr marL="45720" indent="0">
              <a:buNone/>
            </a:pPr>
            <a:r>
              <a:rPr lang="en-US" sz="2400" dirty="0">
                <a:solidFill>
                  <a:schemeClr val="accent6">
                    <a:lumMod val="75000"/>
                  </a:schemeClr>
                </a:solidFill>
                <a:hlinkClick r:id="rId4"/>
              </a:rPr>
              <a:t>Indian Motor Vehicles (Amendment) Act, 2019</a:t>
            </a:r>
            <a:endParaRPr lang="en-US" sz="2400" dirty="0">
              <a:solidFill>
                <a:schemeClr val="accent6">
                  <a:lumMod val="75000"/>
                </a:schemeClr>
              </a:solidFill>
            </a:endParaRPr>
          </a:p>
          <a:p>
            <a:pPr marL="45720" indent="0">
              <a:buNone/>
            </a:pPr>
            <a:r>
              <a:rPr lang="en-US" sz="2400" dirty="0">
                <a:solidFill>
                  <a:schemeClr val="accent6">
                    <a:lumMod val="75000"/>
                  </a:schemeClr>
                </a:solidFill>
                <a:hlinkClick r:id="rId5"/>
              </a:rPr>
              <a:t>Implementation of the Amended Law</a:t>
            </a:r>
            <a:endParaRPr lang="en-IN" sz="2400" dirty="0">
              <a:solidFill>
                <a:schemeClr val="accent6">
                  <a:lumMod val="75000"/>
                </a:schemeClr>
              </a:solidFill>
            </a:endParaRPr>
          </a:p>
          <a:p>
            <a:pPr marL="45720" indent="0">
              <a:buNone/>
            </a:pPr>
            <a:endParaRPr lang="en-IN" dirty="0">
              <a:solidFill>
                <a:schemeClr val="accent5">
                  <a:lumMod val="50000"/>
                </a:schemeClr>
              </a:solidFill>
            </a:endParaRPr>
          </a:p>
        </p:txBody>
      </p:sp>
    </p:spTree>
    <p:extLst>
      <p:ext uri="{BB962C8B-B14F-4D97-AF65-F5344CB8AC3E}">
        <p14:creationId xmlns:p14="http://schemas.microsoft.com/office/powerpoint/2010/main" val="4247653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21313646">
            <a:off x="643961" y="756813"/>
            <a:ext cx="7606963" cy="1143000"/>
          </a:xfrm>
        </p:spPr>
        <p:txBody>
          <a:bodyPr/>
          <a:lstStyle/>
          <a:p>
            <a:pPr marL="0" indent="0">
              <a:buNone/>
            </a:pPr>
            <a:r>
              <a:rPr lang="en-IN" sz="5400" u="sng" dirty="0" smtClean="0">
                <a:solidFill>
                  <a:schemeClr val="accent6">
                    <a:lumMod val="75000"/>
                  </a:schemeClr>
                </a:solidFill>
              </a:rPr>
              <a:t>MOTOR VEHICLE  ACT</a:t>
            </a:r>
            <a:endParaRPr lang="en-IN" sz="5400" u="sng" dirty="0">
              <a:solidFill>
                <a:schemeClr val="accent6">
                  <a:lumMod val="75000"/>
                </a:schemeClr>
              </a:solidFill>
            </a:endParaRPr>
          </a:p>
        </p:txBody>
      </p:sp>
      <p:sp>
        <p:nvSpPr>
          <p:cNvPr id="3" name="Content Placeholder 2"/>
          <p:cNvSpPr>
            <a:spLocks noGrp="1"/>
          </p:cNvSpPr>
          <p:nvPr>
            <p:ph sz="quarter" idx="13"/>
          </p:nvPr>
        </p:nvSpPr>
        <p:spPr>
          <a:xfrm rot="21316754">
            <a:off x="1121815" y="2671761"/>
            <a:ext cx="6400800" cy="1600758"/>
          </a:xfrm>
        </p:spPr>
        <p:txBody>
          <a:bodyPr>
            <a:noAutofit/>
          </a:bodyPr>
          <a:lstStyle/>
          <a:p>
            <a:pPr marL="45720" indent="0" algn="ctr">
              <a:buNone/>
            </a:pPr>
            <a:r>
              <a:rPr lang="en-US" sz="2800" i="1" dirty="0">
                <a:solidFill>
                  <a:schemeClr val="accent3">
                    <a:lumMod val="50000"/>
                  </a:schemeClr>
                </a:solidFill>
              </a:rPr>
              <a:t>The </a:t>
            </a:r>
            <a:r>
              <a:rPr lang="en-US" sz="2800" b="1" i="1" dirty="0">
                <a:solidFill>
                  <a:schemeClr val="accent3">
                    <a:lumMod val="50000"/>
                  </a:schemeClr>
                </a:solidFill>
              </a:rPr>
              <a:t>Motor Vehicles Act</a:t>
            </a:r>
            <a:r>
              <a:rPr lang="en-US" sz="2800" i="1" dirty="0">
                <a:solidFill>
                  <a:schemeClr val="accent3">
                    <a:lumMod val="50000"/>
                  </a:schemeClr>
                </a:solidFill>
              </a:rPr>
              <a:t> is an Act of the Parliament of India which regulates all aspects of road transport vehicles.</a:t>
            </a:r>
            <a:endParaRPr lang="en-IN" sz="2800" i="1" dirty="0">
              <a:solidFill>
                <a:schemeClr val="accent3">
                  <a:lumMod val="50000"/>
                </a:schemeClr>
              </a:solidFill>
            </a:endParaRPr>
          </a:p>
        </p:txBody>
      </p:sp>
    </p:spTree>
    <p:extLst>
      <p:ext uri="{BB962C8B-B14F-4D97-AF65-F5344CB8AC3E}">
        <p14:creationId xmlns:p14="http://schemas.microsoft.com/office/powerpoint/2010/main" val="3036627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81000"/>
            <a:ext cx="4191000" cy="2788920"/>
          </a:xfrm>
          <a:prstGeom prst="rect">
            <a:avLst/>
          </a:prstGeom>
          <a:ln w="88900" cap="sq" cmpd="thickThin">
            <a:solidFill>
              <a:srgbClr val="000000"/>
            </a:solidFill>
            <a:prstDash val="solid"/>
            <a:miter lim="800000"/>
          </a:ln>
          <a:effectLst>
            <a:innerShdw blurRad="76200">
              <a:srgbClr val="000000"/>
            </a:innerShdw>
          </a:effec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0" y="3733800"/>
            <a:ext cx="4891831" cy="2700556"/>
          </a:xfrm>
          <a:prstGeom prst="rect">
            <a:avLst/>
          </a:prstGeom>
          <a:ln w="88900" cap="sq" cmpd="thickThin">
            <a:solidFill>
              <a:srgbClr val="000000"/>
            </a:solidFill>
            <a:prstDash val="solid"/>
            <a:miter lim="800000"/>
          </a:ln>
          <a:effectLst>
            <a:innerShdw blurRad="76200">
              <a:srgbClr val="000000"/>
            </a:innerShdw>
          </a:effectLst>
        </p:spPr>
      </p:pic>
      <p:pic>
        <p:nvPicPr>
          <p:cNvPr id="1026" name="Picture 2" descr="C:\Users\navalbhasker\AppData\Local\Microsoft\Windows\INetCache\IE\A1TLPOFQ\1200px-Bicycle-car_accident[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34000" y="869791"/>
            <a:ext cx="2667000" cy="18113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pic>
        <p:nvPicPr>
          <p:cNvPr id="1027" name="Picture 3" descr="C:\Users\navalbhasker\AppData\Local\Microsoft\Windows\INetCache\IE\TE3QUG0R\car-accident[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8615" y="4055378"/>
            <a:ext cx="2743200" cy="2057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8337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3581" r="10000" b="18408"/>
          <a:stretch/>
        </p:blipFill>
        <p:spPr>
          <a:xfrm>
            <a:off x="0" y="0"/>
            <a:ext cx="9144000" cy="6858000"/>
          </a:xfrm>
          <a:prstGeom prst="rect">
            <a:avLst/>
          </a:prstGeom>
        </p:spPr>
      </p:pic>
    </p:spTree>
    <p:extLst>
      <p:ext uri="{BB962C8B-B14F-4D97-AF65-F5344CB8AC3E}">
        <p14:creationId xmlns:p14="http://schemas.microsoft.com/office/powerpoint/2010/main" val="1204410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7315200" cy="1143000"/>
          </a:xfrm>
        </p:spPr>
        <p:txBody>
          <a:bodyPr/>
          <a:lstStyle/>
          <a:p>
            <a:pPr marL="0" indent="0" algn="ctr">
              <a:buNone/>
            </a:pPr>
            <a:r>
              <a:rPr lang="en-US" sz="3200" b="0" dirty="0">
                <a:effectLst/>
              </a:rPr>
              <a:t>Salient features of Motor Vehicles (Amendment) Act, 2019</a:t>
            </a:r>
            <a:r>
              <a:rPr lang="en-US" b="0" dirty="0">
                <a:effectLst/>
              </a:rPr>
              <a:t/>
            </a:r>
            <a:br>
              <a:rPr lang="en-US" b="0" dirty="0">
                <a:effectLst/>
              </a:rPr>
            </a:br>
            <a:endParaRPr lang="en-IN" dirty="0"/>
          </a:p>
        </p:txBody>
      </p:sp>
      <p:sp>
        <p:nvSpPr>
          <p:cNvPr id="3" name="Content Placeholder 2"/>
          <p:cNvSpPr>
            <a:spLocks noGrp="1"/>
          </p:cNvSpPr>
          <p:nvPr>
            <p:ph sz="quarter" idx="13"/>
          </p:nvPr>
        </p:nvSpPr>
        <p:spPr>
          <a:xfrm>
            <a:off x="381000" y="1676400"/>
            <a:ext cx="8382000" cy="4465320"/>
          </a:xfrm>
        </p:spPr>
        <p:txBody>
          <a:bodyPr>
            <a:normAutofit/>
          </a:bodyPr>
          <a:lstStyle/>
          <a:p>
            <a:r>
              <a:rPr lang="en-IN" b="1" dirty="0">
                <a:solidFill>
                  <a:schemeClr val="accent5">
                    <a:lumMod val="75000"/>
                  </a:schemeClr>
                </a:solidFill>
              </a:rPr>
              <a:t>Motor Vehicle Accident </a:t>
            </a:r>
            <a:r>
              <a:rPr lang="en-IN" b="1" dirty="0" smtClean="0">
                <a:solidFill>
                  <a:schemeClr val="accent5">
                    <a:lumMod val="75000"/>
                  </a:schemeClr>
                </a:solidFill>
              </a:rPr>
              <a:t>Fund</a:t>
            </a:r>
          </a:p>
          <a:p>
            <a:r>
              <a:rPr lang="en-US" b="1" dirty="0" smtClean="0">
                <a:solidFill>
                  <a:schemeClr val="accent5">
                    <a:lumMod val="75000"/>
                  </a:schemeClr>
                </a:solidFill>
              </a:rPr>
              <a:t>Electronic </a:t>
            </a:r>
            <a:r>
              <a:rPr lang="en-US" b="1" dirty="0">
                <a:solidFill>
                  <a:schemeClr val="accent5">
                    <a:lumMod val="75000"/>
                  </a:schemeClr>
                </a:solidFill>
              </a:rPr>
              <a:t>monitoring and enforcement of road safety</a:t>
            </a:r>
          </a:p>
          <a:p>
            <a:r>
              <a:rPr lang="en-US" b="1" dirty="0">
                <a:solidFill>
                  <a:schemeClr val="accent5">
                    <a:lumMod val="75000"/>
                  </a:schemeClr>
                </a:solidFill>
              </a:rPr>
              <a:t>Changes in Driver's </a:t>
            </a:r>
            <a:r>
              <a:rPr lang="en-US" b="1" dirty="0" smtClean="0">
                <a:solidFill>
                  <a:schemeClr val="accent5">
                    <a:lumMod val="75000"/>
                  </a:schemeClr>
                </a:solidFill>
              </a:rPr>
              <a:t>license </a:t>
            </a:r>
            <a:r>
              <a:rPr lang="en-US" b="1" dirty="0">
                <a:solidFill>
                  <a:schemeClr val="accent5">
                    <a:lumMod val="75000"/>
                  </a:schemeClr>
                </a:solidFill>
              </a:rPr>
              <a:t>testing</a:t>
            </a:r>
          </a:p>
          <a:p>
            <a:r>
              <a:rPr lang="en-IN" b="1" dirty="0">
                <a:solidFill>
                  <a:schemeClr val="accent5">
                    <a:lumMod val="75000"/>
                  </a:schemeClr>
                </a:solidFill>
              </a:rPr>
              <a:t>National Register of DL</a:t>
            </a:r>
          </a:p>
          <a:p>
            <a:r>
              <a:rPr lang="en-IN" b="1" dirty="0">
                <a:solidFill>
                  <a:schemeClr val="accent5">
                    <a:lumMod val="75000"/>
                  </a:schemeClr>
                </a:solidFill>
              </a:rPr>
              <a:t>Use of </a:t>
            </a:r>
            <a:r>
              <a:rPr lang="en-IN" b="1" dirty="0" err="1">
                <a:solidFill>
                  <a:schemeClr val="accent5">
                    <a:lumMod val="75000"/>
                  </a:schemeClr>
                </a:solidFill>
              </a:rPr>
              <a:t>Aadhar</a:t>
            </a:r>
            <a:endParaRPr lang="en-IN" b="1" dirty="0">
              <a:solidFill>
                <a:schemeClr val="accent5">
                  <a:lumMod val="75000"/>
                </a:schemeClr>
              </a:solidFill>
            </a:endParaRPr>
          </a:p>
          <a:p>
            <a:r>
              <a:rPr lang="en-IN" b="1" dirty="0">
                <a:solidFill>
                  <a:schemeClr val="accent5">
                    <a:lumMod val="75000"/>
                  </a:schemeClr>
                </a:solidFill>
              </a:rPr>
              <a:t>Online Learning Licence</a:t>
            </a:r>
          </a:p>
          <a:p>
            <a:r>
              <a:rPr lang="en-IN" b="1" dirty="0">
                <a:solidFill>
                  <a:schemeClr val="accent5">
                    <a:lumMod val="75000"/>
                  </a:schemeClr>
                </a:solidFill>
              </a:rPr>
              <a:t>Offences and Penalties</a:t>
            </a:r>
          </a:p>
          <a:p>
            <a:r>
              <a:rPr lang="en-US" b="1" dirty="0">
                <a:solidFill>
                  <a:schemeClr val="accent5">
                    <a:lumMod val="75000"/>
                  </a:schemeClr>
                </a:solidFill>
              </a:rPr>
              <a:t>Punishment for offences relating to construction, maintenance, sale and alteration of motor vehicles and components.</a:t>
            </a:r>
          </a:p>
          <a:p>
            <a:pPr marL="45720" indent="0">
              <a:buNone/>
            </a:pPr>
            <a:endParaRPr lang="en-IN" dirty="0"/>
          </a:p>
        </p:txBody>
      </p:sp>
    </p:spTree>
    <p:extLst>
      <p:ext uri="{BB962C8B-B14F-4D97-AF65-F5344CB8AC3E}">
        <p14:creationId xmlns:p14="http://schemas.microsoft.com/office/powerpoint/2010/main" val="3243102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457200"/>
            <a:ext cx="6512511" cy="1143000"/>
          </a:xfrm>
        </p:spPr>
        <p:txBody>
          <a:bodyPr/>
          <a:lstStyle/>
          <a:p>
            <a:pPr marL="0" indent="0" algn="ctr">
              <a:buNone/>
            </a:pPr>
            <a:r>
              <a:rPr lang="en-IN" sz="4800" dirty="0" smtClean="0">
                <a:solidFill>
                  <a:schemeClr val="tx2">
                    <a:lumMod val="75000"/>
                  </a:schemeClr>
                </a:solidFill>
              </a:rPr>
              <a:t>RECENT AMENDMENT</a:t>
            </a:r>
            <a:endParaRPr lang="en-IN" sz="4800" dirty="0">
              <a:solidFill>
                <a:schemeClr val="tx2">
                  <a:lumMod val="75000"/>
                </a:schemeClr>
              </a:solidFill>
            </a:endParaRPr>
          </a:p>
        </p:txBody>
      </p:sp>
      <p:sp>
        <p:nvSpPr>
          <p:cNvPr id="3" name="Content Placeholder 2"/>
          <p:cNvSpPr>
            <a:spLocks noGrp="1"/>
          </p:cNvSpPr>
          <p:nvPr>
            <p:ph sz="quarter" idx="13"/>
          </p:nvPr>
        </p:nvSpPr>
        <p:spPr>
          <a:xfrm>
            <a:off x="1524000" y="1905000"/>
            <a:ext cx="6400800" cy="3474720"/>
          </a:xfrm>
        </p:spPr>
        <p:txBody>
          <a:bodyPr>
            <a:normAutofit/>
          </a:bodyPr>
          <a:lstStyle/>
          <a:p>
            <a:pPr marL="45720" indent="0">
              <a:buNone/>
            </a:pPr>
            <a:r>
              <a:rPr lang="en-US" sz="2400" dirty="0">
                <a:solidFill>
                  <a:schemeClr val="accent6">
                    <a:lumMod val="50000"/>
                  </a:schemeClr>
                </a:solidFill>
              </a:rPr>
              <a:t>Some major changes have been made the </a:t>
            </a:r>
            <a:r>
              <a:rPr lang="en-US" sz="2400" b="1" dirty="0">
                <a:solidFill>
                  <a:schemeClr val="accent6">
                    <a:lumMod val="50000"/>
                  </a:schemeClr>
                </a:solidFill>
              </a:rPr>
              <a:t>Motor Vehicle Act</a:t>
            </a:r>
            <a:r>
              <a:rPr lang="en-US" sz="2400" dirty="0">
                <a:solidFill>
                  <a:schemeClr val="accent6">
                    <a:lumMod val="50000"/>
                  </a:schemeClr>
                </a:solidFill>
              </a:rPr>
              <a:t>, 1989 which will come in effect from October 1, 2020. According to the </a:t>
            </a:r>
            <a:r>
              <a:rPr lang="en-US" sz="2400" b="1" dirty="0">
                <a:solidFill>
                  <a:schemeClr val="accent6">
                    <a:lumMod val="50000"/>
                  </a:schemeClr>
                </a:solidFill>
              </a:rPr>
              <a:t>amendment</a:t>
            </a:r>
            <a:r>
              <a:rPr lang="en-US" sz="2400" dirty="0">
                <a:solidFill>
                  <a:schemeClr val="accent6">
                    <a:lumMod val="50000"/>
                  </a:schemeClr>
                </a:solidFill>
              </a:rPr>
              <a:t>, you can forego the baggage </a:t>
            </a:r>
            <a:r>
              <a:rPr lang="en-US" sz="2400" b="1" dirty="0">
                <a:solidFill>
                  <a:schemeClr val="accent6">
                    <a:lumMod val="50000"/>
                  </a:schemeClr>
                </a:solidFill>
              </a:rPr>
              <a:t>of</a:t>
            </a:r>
            <a:r>
              <a:rPr lang="en-US" sz="2400" dirty="0">
                <a:solidFill>
                  <a:schemeClr val="accent6">
                    <a:lumMod val="50000"/>
                  </a:schemeClr>
                </a:solidFill>
              </a:rPr>
              <a:t> physical documents and keep the soft copy </a:t>
            </a:r>
            <a:r>
              <a:rPr lang="en-US" sz="2400" b="1" dirty="0">
                <a:solidFill>
                  <a:schemeClr val="accent6">
                    <a:lumMod val="50000"/>
                  </a:schemeClr>
                </a:solidFill>
              </a:rPr>
              <a:t>of</a:t>
            </a:r>
            <a:r>
              <a:rPr lang="en-US" sz="2400" dirty="0">
                <a:solidFill>
                  <a:schemeClr val="accent6">
                    <a:lumMod val="50000"/>
                  </a:schemeClr>
                </a:solidFill>
              </a:rPr>
              <a:t> your driving </a:t>
            </a:r>
            <a:r>
              <a:rPr lang="en-US" sz="2400" dirty="0" err="1">
                <a:solidFill>
                  <a:schemeClr val="accent6">
                    <a:lumMod val="50000"/>
                  </a:schemeClr>
                </a:solidFill>
              </a:rPr>
              <a:t>licence</a:t>
            </a:r>
            <a:r>
              <a:rPr lang="en-US" sz="2400" dirty="0">
                <a:solidFill>
                  <a:schemeClr val="accent6">
                    <a:lumMod val="50000"/>
                  </a:schemeClr>
                </a:solidFill>
              </a:rPr>
              <a:t> and other documents while driving.</a:t>
            </a:r>
            <a:endParaRPr lang="en-IN" sz="2400" dirty="0">
              <a:solidFill>
                <a:schemeClr val="accent6">
                  <a:lumMod val="50000"/>
                </a:schemeClr>
              </a:solidFill>
            </a:endParaRPr>
          </a:p>
        </p:txBody>
      </p:sp>
    </p:spTree>
    <p:extLst>
      <p:ext uri="{BB962C8B-B14F-4D97-AF65-F5344CB8AC3E}">
        <p14:creationId xmlns:p14="http://schemas.microsoft.com/office/powerpoint/2010/main" val="3760375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3356437"/>
            <a:ext cx="4267200" cy="347085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785" y="3356437"/>
            <a:ext cx="4023815" cy="3470856"/>
          </a:xfrm>
          <a:prstGeom prst="rect">
            <a:avLst/>
          </a:prstGeom>
        </p:spPr>
      </p:pic>
      <p:sp>
        <p:nvSpPr>
          <p:cNvPr id="6" name="Rectangle 5"/>
          <p:cNvSpPr/>
          <p:nvPr/>
        </p:nvSpPr>
        <p:spPr>
          <a:xfrm>
            <a:off x="535573" y="609600"/>
            <a:ext cx="8015720" cy="1446550"/>
          </a:xfrm>
          <a:prstGeom prst="rect">
            <a:avLst/>
          </a:prstGeom>
          <a:noFill/>
        </p:spPr>
        <p:txBody>
          <a:bodyPr wrap="none" lIns="91440" tIns="45720" rIns="91440" bIns="45720">
            <a:spAutoFit/>
          </a:bodyPr>
          <a:lstStyle/>
          <a:p>
            <a:pPr algn="ctr"/>
            <a:r>
              <a:rPr lang="en-US" sz="4400" b="1" u="sng" cap="none" spc="0" dirty="0" smtClean="0">
                <a:ln w="17780" cmpd="sng">
                  <a:solidFill>
                    <a:srgbClr val="FFFFFF"/>
                  </a:solidFill>
                  <a:prstDash val="solid"/>
                  <a:miter lim="800000"/>
                </a:ln>
                <a:solidFill>
                  <a:schemeClr val="accent1">
                    <a:lumMod val="50000"/>
                  </a:schemeClr>
                </a:solidFill>
                <a:effectLst>
                  <a:outerShdw blurRad="50800" algn="tl" rotWithShape="0">
                    <a:srgbClr val="000000"/>
                  </a:outerShdw>
                </a:effectLst>
              </a:rPr>
              <a:t>MOTOR VEHICLE AMENDMENT </a:t>
            </a:r>
          </a:p>
          <a:p>
            <a:pPr algn="ctr"/>
            <a:r>
              <a:rPr lang="en-US" sz="4400" b="1" u="sng" cap="none" spc="0" dirty="0" smtClean="0">
                <a:ln w="17780" cmpd="sng">
                  <a:solidFill>
                    <a:srgbClr val="FFFFFF"/>
                  </a:solidFill>
                  <a:prstDash val="solid"/>
                  <a:miter lim="800000"/>
                </a:ln>
                <a:solidFill>
                  <a:schemeClr val="accent1">
                    <a:lumMod val="50000"/>
                  </a:schemeClr>
                </a:solidFill>
                <a:effectLst>
                  <a:outerShdw blurRad="50800" algn="tl" rotWithShape="0">
                    <a:srgbClr val="000000"/>
                  </a:outerShdw>
                </a:effectLst>
              </a:rPr>
              <a:t>ACT,2019</a:t>
            </a:r>
            <a:endParaRPr lang="en-US" sz="4400" b="1" u="sng" cap="none" spc="0" dirty="0">
              <a:ln w="17780" cmpd="sng">
                <a:solidFill>
                  <a:srgbClr val="FFFFFF"/>
                </a:solidFill>
                <a:prstDash val="solid"/>
                <a:miter lim="800000"/>
              </a:ln>
              <a:solidFill>
                <a:schemeClr val="accent1">
                  <a:lumMod val="50000"/>
                </a:schemeClr>
              </a:solidFill>
              <a:effectLst>
                <a:outerShdw blurRad="50800" algn="tl" rotWithShape="0">
                  <a:srgbClr val="000000"/>
                </a:outerShdw>
              </a:effectLst>
            </a:endParaRPr>
          </a:p>
        </p:txBody>
      </p:sp>
    </p:spTree>
    <p:extLst>
      <p:ext uri="{BB962C8B-B14F-4D97-AF65-F5344CB8AC3E}">
        <p14:creationId xmlns:p14="http://schemas.microsoft.com/office/powerpoint/2010/main" val="2087051489"/>
      </p:ext>
    </p:extLst>
  </p:cSld>
  <p:clrMapOvr>
    <a:masterClrMapping/>
  </p:clrMapOvr>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109</TotalTime>
  <Words>255</Words>
  <Application>Microsoft Office PowerPoint</Application>
  <PresentationFormat>On-screen Show (4:3)</PresentationFormat>
  <Paragraphs>36</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Slipstream</vt:lpstr>
      <vt:lpstr>GNA UNIVERSITY</vt:lpstr>
      <vt:lpstr>  LAWS  RELATED  TO ACCIDENT  CASES </vt:lpstr>
      <vt:lpstr>MOTOR VEHICLES ACT,1988</vt:lpstr>
      <vt:lpstr>MOTOR VEHICLE  ACT</vt:lpstr>
      <vt:lpstr>PowerPoint Presentation</vt:lpstr>
      <vt:lpstr>PowerPoint Presentation</vt:lpstr>
      <vt:lpstr>Salient features of Motor Vehicles (Amendment) Act, 2019 </vt:lpstr>
      <vt:lpstr>RECENT AMENDMENT</vt:lpstr>
      <vt:lpstr>PowerPoint Presentation</vt:lpstr>
      <vt:lpstr>PowerPoint Presentation</vt:lpstr>
      <vt:lpstr>THE FATAL ACCIDENTS ACT,1976</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GNA UNIVERSITY</dc:title>
  <dc:creator>navalbhasker</dc:creator>
  <cp:lastModifiedBy>navalbhasker</cp:lastModifiedBy>
  <cp:revision>10</cp:revision>
  <dcterms:created xsi:type="dcterms:W3CDTF">2006-08-16T00:00:00Z</dcterms:created>
  <dcterms:modified xsi:type="dcterms:W3CDTF">2020-12-05T16:37:56Z</dcterms:modified>
</cp:coreProperties>
</file>