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7" r:id="rId7"/>
    <p:sldId id="268" r:id="rId8"/>
    <p:sldId id="262" r:id="rId9"/>
    <p:sldId id="263" r:id="rId10"/>
    <p:sldId id="260" r:id="rId11"/>
    <p:sldId id="261"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2/28/2025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sign">
            <a:extLst>
              <a:ext uri="{FF2B5EF4-FFF2-40B4-BE49-F238E27FC236}">
                <a16:creationId xmlns:a16="http://schemas.microsoft.com/office/drawing/2014/main" id="{513426D3-422B-6833-C708-CCB7169D9884}"/>
              </a:ext>
            </a:extLst>
          </p:cNvPr>
          <p:cNvPicPr>
            <a:picLocks noChangeAspect="1"/>
          </p:cNvPicPr>
          <p:nvPr/>
        </p:nvPicPr>
        <p:blipFill>
          <a:blip r:embed="rId2"/>
          <a:stretch>
            <a:fillRect/>
          </a:stretch>
        </p:blipFill>
        <p:spPr>
          <a:xfrm>
            <a:off x="0" y="-2014"/>
            <a:ext cx="12192000" cy="1876370"/>
          </a:xfrm>
          <a:prstGeom prst="rect">
            <a:avLst/>
          </a:prstGeom>
        </p:spPr>
      </p:pic>
      <p:sp>
        <p:nvSpPr>
          <p:cNvPr id="5" name="TextBox 4">
            <a:extLst>
              <a:ext uri="{FF2B5EF4-FFF2-40B4-BE49-F238E27FC236}">
                <a16:creationId xmlns:a16="http://schemas.microsoft.com/office/drawing/2014/main" id="{2FC1E65A-6165-DA09-9143-F451337EB7E1}"/>
              </a:ext>
            </a:extLst>
          </p:cNvPr>
          <p:cNvSpPr txBox="1"/>
          <p:nvPr/>
        </p:nvSpPr>
        <p:spPr>
          <a:xfrm>
            <a:off x="1606938" y="1894079"/>
            <a:ext cx="9469850"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latin typeface="Aptos Display"/>
              </a:rPr>
              <a:t>A </a:t>
            </a:r>
          </a:p>
          <a:p>
            <a:pPr algn="ctr"/>
            <a:r>
              <a:rPr lang="en-US" sz="2000" dirty="0">
                <a:latin typeface="Aptos Display"/>
              </a:rPr>
              <a:t>PROJECT </a:t>
            </a:r>
          </a:p>
          <a:p>
            <a:pPr algn="ctr"/>
            <a:r>
              <a:rPr lang="en-US" sz="2000" dirty="0">
                <a:latin typeface="Aptos Display"/>
              </a:rPr>
              <a:t>ON </a:t>
            </a:r>
          </a:p>
          <a:p>
            <a:pPr algn="ctr"/>
            <a:r>
              <a:rPr lang="en-IN" sz="2400" b="1" dirty="0"/>
              <a:t>WEATHER PREDICTION </a:t>
            </a:r>
            <a:endParaRPr lang="en-US" sz="2400" b="1" dirty="0">
              <a:latin typeface="Aptos Display"/>
            </a:endParaRPr>
          </a:p>
          <a:p>
            <a:pPr algn="ctr"/>
            <a:r>
              <a:rPr lang="en-US" sz="2000" dirty="0">
                <a:latin typeface="Aptos Display"/>
              </a:rPr>
              <a:t>BACHELOR OF TECHNOLOGY</a:t>
            </a:r>
          </a:p>
          <a:p>
            <a:pPr algn="ctr"/>
            <a:r>
              <a:rPr lang="en-US" sz="2000" dirty="0">
                <a:latin typeface="Aptos Display"/>
              </a:rPr>
              <a:t>IN</a:t>
            </a:r>
          </a:p>
          <a:p>
            <a:pPr algn="ctr"/>
            <a:r>
              <a:rPr lang="en-US" sz="2000" dirty="0">
                <a:latin typeface="Aptos Display"/>
              </a:rPr>
              <a:t>COMPUTER SCIENCE AND ENGINEERING</a:t>
            </a:r>
          </a:p>
          <a:p>
            <a:pPr algn="ctr"/>
            <a:r>
              <a:rPr lang="en-US" sz="2000" dirty="0">
                <a:latin typeface="Aptos Display"/>
              </a:rPr>
              <a:t>BY</a:t>
            </a:r>
          </a:p>
        </p:txBody>
      </p:sp>
      <p:sp>
        <p:nvSpPr>
          <p:cNvPr id="6" name="TextBox 5">
            <a:extLst>
              <a:ext uri="{FF2B5EF4-FFF2-40B4-BE49-F238E27FC236}">
                <a16:creationId xmlns:a16="http://schemas.microsoft.com/office/drawing/2014/main" id="{7F157B84-4DF7-BA03-0668-FF8F80ADC9EF}"/>
              </a:ext>
            </a:extLst>
          </p:cNvPr>
          <p:cNvSpPr txBox="1"/>
          <p:nvPr/>
        </p:nvSpPr>
        <p:spPr>
          <a:xfrm>
            <a:off x="1613940" y="4328964"/>
            <a:ext cx="946344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dirty="0"/>
              <a:t>ADARSH P R </a:t>
            </a:r>
            <a:r>
              <a:rPr lang="en-US" sz="2000" b="1" dirty="0"/>
              <a:t>                                                                                                    23VE1A05k3</a:t>
            </a:r>
          </a:p>
          <a:p>
            <a:r>
              <a:rPr lang="en-IN" sz="2000" b="1" dirty="0"/>
              <a:t>MALOTHU SIDDHU </a:t>
            </a:r>
            <a:r>
              <a:rPr lang="en-US" sz="2000" b="1" dirty="0"/>
              <a:t>                                                                                     23VE1A05N0</a:t>
            </a:r>
          </a:p>
          <a:p>
            <a:r>
              <a:rPr lang="en-IN" sz="2000" b="1" dirty="0"/>
              <a:t>VALLURI NAGESHWARI </a:t>
            </a:r>
            <a:r>
              <a:rPr lang="en-US" sz="2000" b="1" dirty="0"/>
              <a:t>                                                                            23VE1A05R3</a:t>
            </a:r>
          </a:p>
          <a:p>
            <a:r>
              <a:rPr lang="en-IN" sz="2000" b="1" dirty="0"/>
              <a:t>ENJETI DEEPTHI </a:t>
            </a:r>
            <a:r>
              <a:rPr lang="en-US" sz="2000" b="1" dirty="0"/>
              <a:t>                                                                                            23VE1A0521</a:t>
            </a:r>
          </a:p>
        </p:txBody>
      </p:sp>
      <p:sp>
        <p:nvSpPr>
          <p:cNvPr id="8" name="TextBox 7">
            <a:extLst>
              <a:ext uri="{FF2B5EF4-FFF2-40B4-BE49-F238E27FC236}">
                <a16:creationId xmlns:a16="http://schemas.microsoft.com/office/drawing/2014/main" id="{50BFDFCA-8CB0-6799-5EBF-51A8FB5AC451}"/>
              </a:ext>
            </a:extLst>
          </p:cNvPr>
          <p:cNvSpPr txBox="1"/>
          <p:nvPr/>
        </p:nvSpPr>
        <p:spPr>
          <a:xfrm>
            <a:off x="2414341" y="5659669"/>
            <a:ext cx="799482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t>ACADEMIC BATCH: 2023-2027</a:t>
            </a:r>
            <a:endParaRPr lang="en-US" dirty="0"/>
          </a:p>
          <a:p>
            <a:pPr algn="ctr"/>
            <a:r>
              <a:rPr lang="en-US" sz="2000" dirty="0"/>
              <a:t>Under the Guidance of </a:t>
            </a:r>
          </a:p>
          <a:p>
            <a:pPr algn="ctr"/>
            <a:r>
              <a:rPr lang="en-US" sz="2000" b="1" dirty="0"/>
              <a:t>Mr. M. Hari Prasad</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F48A-7752-8165-05C4-4359EC767006}"/>
              </a:ext>
            </a:extLst>
          </p:cNvPr>
          <p:cNvSpPr>
            <a:spLocks noGrp="1"/>
          </p:cNvSpPr>
          <p:nvPr>
            <p:ph type="title"/>
          </p:nvPr>
        </p:nvSpPr>
        <p:spPr/>
        <p:txBody>
          <a:bodyPr>
            <a:normAutofit fontScale="90000"/>
          </a:bodyPr>
          <a:lstStyle/>
          <a:p>
            <a:r>
              <a:rPr lang="en-US" sz="3600" dirty="0">
                <a:latin typeface="Trebuchet MS"/>
              </a:rPr>
              <a:t>FUNCTIONAL AND NON- FUNCTIONAL REQUIREMENTS</a:t>
            </a:r>
            <a:br>
              <a:rPr lang="en-US" sz="3600" dirty="0">
                <a:latin typeface="Trebuchet MS"/>
              </a:rPr>
            </a:br>
            <a:r>
              <a:rPr lang="en-US" sz="3600" dirty="0">
                <a:latin typeface="Trebuchet MS"/>
              </a:rPr>
              <a:t>________________________________________________</a:t>
            </a:r>
          </a:p>
        </p:txBody>
      </p:sp>
      <p:sp>
        <p:nvSpPr>
          <p:cNvPr id="3" name="Content Placeholder 2">
            <a:extLst>
              <a:ext uri="{FF2B5EF4-FFF2-40B4-BE49-F238E27FC236}">
                <a16:creationId xmlns:a16="http://schemas.microsoft.com/office/drawing/2014/main" id="{3DD6EC13-7AE7-1E99-EAE1-776212C214E8}"/>
              </a:ext>
            </a:extLst>
          </p:cNvPr>
          <p:cNvSpPr>
            <a:spLocks noGrp="1"/>
          </p:cNvSpPr>
          <p:nvPr>
            <p:ph idx="1"/>
          </p:nvPr>
        </p:nvSpPr>
        <p:spPr>
          <a:xfrm>
            <a:off x="840078" y="1717465"/>
            <a:ext cx="10525897" cy="5144230"/>
          </a:xfrm>
        </p:spPr>
        <p:txBody>
          <a:bodyPr vert="horz" lIns="91440" tIns="45720" rIns="91440" bIns="45720" rtlCol="0" anchor="t">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FUNCTIONAL REQUIREMENTS:</a:t>
            </a:r>
          </a:p>
          <a:p>
            <a:pPr algn="just">
              <a:lnSpc>
                <a:spcPct val="150000"/>
              </a:lnSpc>
            </a:pPr>
            <a:r>
              <a:rPr lang="en-IN" sz="2000" dirty="0">
                <a:latin typeface="Times New Roman" panose="02020603050405020304" pitchFamily="18" charset="0"/>
                <a:cs typeface="Times New Roman" panose="02020603050405020304" pitchFamily="18" charset="0"/>
              </a:rPr>
              <a:t>Data Collection and Integration.</a:t>
            </a:r>
          </a:p>
          <a:p>
            <a:pPr algn="just">
              <a:lnSpc>
                <a:spcPct val="150000"/>
              </a:lnSpc>
            </a:pPr>
            <a:r>
              <a:rPr lang="en-IN" sz="2000" dirty="0">
                <a:latin typeface="Times New Roman" panose="02020603050405020304" pitchFamily="18" charset="0"/>
                <a:cs typeface="Times New Roman" panose="02020603050405020304" pitchFamily="18" charset="0"/>
              </a:rPr>
              <a:t>Weather Forecasting and Analysis</a:t>
            </a:r>
          </a:p>
          <a:p>
            <a:pPr algn="just">
              <a:lnSpc>
                <a:spcPct val="150000"/>
              </a:lnSpc>
            </a:pPr>
            <a:r>
              <a:rPr lang="en-IN" sz="2000" dirty="0">
                <a:latin typeface="Times New Roman" panose="02020603050405020304" pitchFamily="18" charset="0"/>
                <a:cs typeface="Times New Roman" panose="02020603050405020304" pitchFamily="18" charset="0"/>
              </a:rPr>
              <a:t>Data Storage and Management</a:t>
            </a:r>
          </a:p>
          <a:p>
            <a:pPr algn="just">
              <a:lnSpc>
                <a:spcPct val="150000"/>
              </a:lnSpc>
            </a:pPr>
            <a:r>
              <a:rPr lang="en-IN" sz="2000" dirty="0">
                <a:latin typeface="Times New Roman" panose="02020603050405020304" pitchFamily="18" charset="0"/>
                <a:cs typeface="Times New Roman" panose="02020603050405020304" pitchFamily="18" charset="0"/>
              </a:rPr>
              <a:t>Security and User Authentication</a:t>
            </a: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63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AF3C-E64E-B498-1B81-D2B283B8AF13}"/>
              </a:ext>
            </a:extLst>
          </p:cNvPr>
          <p:cNvSpPr>
            <a:spLocks noGrp="1"/>
          </p:cNvSpPr>
          <p:nvPr>
            <p:ph type="title"/>
          </p:nvPr>
        </p:nvSpPr>
        <p:spPr/>
        <p:txBody>
          <a:bodyPr>
            <a:normAutofit fontScale="90000"/>
          </a:bodyPr>
          <a:lstStyle/>
          <a:p>
            <a:r>
              <a:rPr lang="en-US" sz="3600" dirty="0">
                <a:latin typeface="Trebuchet MS"/>
              </a:rPr>
              <a:t>FUNCTIONAL AND NON- FUNCTIONAL REQUIREMENTS</a:t>
            </a:r>
            <a:br>
              <a:rPr lang="en-US" dirty="0"/>
            </a:br>
            <a:r>
              <a:rPr lang="en-US" sz="3600" dirty="0">
                <a:latin typeface="Trebuchet MS"/>
              </a:rPr>
              <a:t>________________________________________________</a:t>
            </a:r>
            <a:endParaRPr lang="en-US" dirty="0"/>
          </a:p>
        </p:txBody>
      </p:sp>
      <p:sp>
        <p:nvSpPr>
          <p:cNvPr id="3" name="Content Placeholder 2">
            <a:extLst>
              <a:ext uri="{FF2B5EF4-FFF2-40B4-BE49-F238E27FC236}">
                <a16:creationId xmlns:a16="http://schemas.microsoft.com/office/drawing/2014/main" id="{04FC85C4-BBB7-080E-81F4-53A9636B2E27}"/>
              </a:ext>
            </a:extLst>
          </p:cNvPr>
          <p:cNvSpPr>
            <a:spLocks noGrp="1"/>
          </p:cNvSpPr>
          <p:nvPr>
            <p:ph idx="1"/>
          </p:nvPr>
        </p:nvSpPr>
        <p:spPr>
          <a:xfrm>
            <a:off x="838200" y="1825625"/>
            <a:ext cx="10515600" cy="4866202"/>
          </a:xfrm>
        </p:spPr>
        <p:txBody>
          <a:bodyPr vert="horz" lIns="91440" tIns="45720" rIns="91440" bIns="45720" rtlCol="0" anchor="t">
            <a:normAutofit/>
          </a:bodyPr>
          <a:lstStyle/>
          <a:p>
            <a:pPr marL="0" indent="0">
              <a:lnSpc>
                <a:spcPct val="150000"/>
              </a:lnSpc>
              <a:buNone/>
            </a:pPr>
            <a:r>
              <a:rPr lang="en-US" b="1" dirty="0">
                <a:latin typeface="Times New Roman" panose="02020603050405020304" pitchFamily="18" charset="0"/>
                <a:cs typeface="Times New Roman" panose="02020603050405020304" pitchFamily="18" charset="0"/>
              </a:rPr>
              <a:t>NON- FUNCTIONAL REQUIREMENTS:</a:t>
            </a:r>
          </a:p>
          <a:p>
            <a:pPr>
              <a:lnSpc>
                <a:spcPct val="150000"/>
              </a:lnSpc>
            </a:pPr>
            <a:r>
              <a:rPr lang="en-US" sz="2000" dirty="0">
                <a:latin typeface="Times New Roman" panose="02020603050405020304" pitchFamily="18" charset="0"/>
                <a:ea typeface="+mn-lt"/>
                <a:cs typeface="Times New Roman" panose="02020603050405020304" pitchFamily="18" charset="0"/>
              </a:rPr>
              <a:t>Performance.</a:t>
            </a:r>
          </a:p>
          <a:p>
            <a:pPr>
              <a:lnSpc>
                <a:spcPct val="150000"/>
              </a:lnSpc>
            </a:pPr>
            <a:r>
              <a:rPr lang="en-US" sz="2000" dirty="0">
                <a:latin typeface="Times New Roman" panose="02020603050405020304" pitchFamily="18" charset="0"/>
                <a:ea typeface="+mn-lt"/>
                <a:cs typeface="Times New Roman" panose="02020603050405020304" pitchFamily="18" charset="0"/>
              </a:rPr>
              <a:t>Reliability.</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ea typeface="+mn-lt"/>
                <a:cs typeface="Times New Roman" panose="02020603050405020304" pitchFamily="18" charset="0"/>
              </a:rPr>
              <a:t>Usability.</a:t>
            </a:r>
          </a:p>
          <a:p>
            <a:pPr>
              <a:lnSpc>
                <a:spcPct val="150000"/>
              </a:lnSpc>
            </a:pPr>
            <a:r>
              <a:rPr lang="en-US" sz="2000" dirty="0">
                <a:latin typeface="Times New Roman" panose="02020603050405020304" pitchFamily="18" charset="0"/>
                <a:ea typeface="+mn-lt"/>
                <a:cs typeface="Times New Roman" panose="02020603050405020304" pitchFamily="18" charset="0"/>
              </a:rPr>
              <a:t>Maintainability.</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02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4073-C13A-85C4-DA56-774F3E4BB37A}"/>
              </a:ext>
            </a:extLst>
          </p:cNvPr>
          <p:cNvSpPr>
            <a:spLocks noGrp="1"/>
          </p:cNvSpPr>
          <p:nvPr>
            <p:ph type="title"/>
          </p:nvPr>
        </p:nvSpPr>
        <p:spPr/>
        <p:txBody>
          <a:bodyPr/>
          <a:lstStyle/>
          <a:p>
            <a:r>
              <a:rPr lang="en-US" dirty="0"/>
              <a:t>ARCHITECTURE DIAGRAM</a:t>
            </a:r>
            <a:br>
              <a:rPr lang="en-US" dirty="0"/>
            </a:br>
            <a:r>
              <a:rPr lang="en-US" sz="3200" dirty="0">
                <a:latin typeface="Trebuchet MS"/>
              </a:rPr>
              <a:t>________________________________________________</a:t>
            </a:r>
            <a:endParaRPr lang="en-US" dirty="0"/>
          </a:p>
        </p:txBody>
      </p:sp>
      <p:sp>
        <p:nvSpPr>
          <p:cNvPr id="8" name="TextBox 7">
            <a:extLst>
              <a:ext uri="{FF2B5EF4-FFF2-40B4-BE49-F238E27FC236}">
                <a16:creationId xmlns:a16="http://schemas.microsoft.com/office/drawing/2014/main" id="{8F5C7788-30B8-8F6B-C3CF-2BBB1AF4F9A4}"/>
              </a:ext>
            </a:extLst>
          </p:cNvPr>
          <p:cNvSpPr txBox="1"/>
          <p:nvPr/>
        </p:nvSpPr>
        <p:spPr>
          <a:xfrm>
            <a:off x="8894984" y="3783457"/>
            <a:ext cx="1055250" cy="24450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pic>
        <p:nvPicPr>
          <p:cNvPr id="6" name="Picture 5">
            <a:extLst>
              <a:ext uri="{FF2B5EF4-FFF2-40B4-BE49-F238E27FC236}">
                <a16:creationId xmlns:a16="http://schemas.microsoft.com/office/drawing/2014/main" id="{245EF6D5-21D5-6339-82A2-0E30CF91A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1690688"/>
            <a:ext cx="10410825" cy="4952999"/>
          </a:xfrm>
          <a:prstGeom prst="rect">
            <a:avLst/>
          </a:prstGeom>
        </p:spPr>
      </p:pic>
    </p:spTree>
    <p:extLst>
      <p:ext uri="{BB962C8B-B14F-4D97-AF65-F5344CB8AC3E}">
        <p14:creationId xmlns:p14="http://schemas.microsoft.com/office/powerpoint/2010/main" val="413281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52F88B-1D23-9E1E-74B1-7994E82262CB}"/>
              </a:ext>
            </a:extLst>
          </p:cNvPr>
          <p:cNvSpPr txBox="1"/>
          <p:nvPr/>
        </p:nvSpPr>
        <p:spPr>
          <a:xfrm>
            <a:off x="1887592" y="1734544"/>
            <a:ext cx="87917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a:t>Queries?</a:t>
            </a:r>
            <a:endParaRPr lang="en-US" dirty="0"/>
          </a:p>
        </p:txBody>
      </p:sp>
    </p:spTree>
    <p:extLst>
      <p:ext uri="{BB962C8B-B14F-4D97-AF65-F5344CB8AC3E}">
        <p14:creationId xmlns:p14="http://schemas.microsoft.com/office/powerpoint/2010/main" val="4184830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DA3E-47A3-E50C-AFBB-CA01E8DFE068}"/>
              </a:ext>
            </a:extLst>
          </p:cNvPr>
          <p:cNvSpPr>
            <a:spLocks noGrp="1"/>
          </p:cNvSpPr>
          <p:nvPr>
            <p:ph type="title"/>
          </p:nvPr>
        </p:nvSpPr>
        <p:spPr/>
        <p:txBody>
          <a:bodyPr/>
          <a:lstStyle/>
          <a:p>
            <a:r>
              <a:rPr lang="en-US" sz="4000" dirty="0">
                <a:latin typeface="Trebuchet MS"/>
              </a:rPr>
              <a:t>CONTENT</a:t>
            </a:r>
            <a:br>
              <a:rPr lang="en-US" dirty="0"/>
            </a:br>
            <a:r>
              <a:rPr lang="en-US" sz="3200" dirty="0">
                <a:latin typeface="Trebuchet MS"/>
              </a:rPr>
              <a:t>________________________________________________</a:t>
            </a:r>
            <a:endParaRPr lang="en-US" dirty="0"/>
          </a:p>
        </p:txBody>
      </p:sp>
      <p:sp>
        <p:nvSpPr>
          <p:cNvPr id="3" name="Content Placeholder 2">
            <a:extLst>
              <a:ext uri="{FF2B5EF4-FFF2-40B4-BE49-F238E27FC236}">
                <a16:creationId xmlns:a16="http://schemas.microsoft.com/office/drawing/2014/main" id="{38E5759D-9745-2304-B914-B40389402D5E}"/>
              </a:ext>
            </a:extLst>
          </p:cNvPr>
          <p:cNvSpPr>
            <a:spLocks noGrp="1"/>
          </p:cNvSpPr>
          <p:nvPr>
            <p:ph idx="1"/>
          </p:nvPr>
        </p:nvSpPr>
        <p:spPr/>
        <p:txBody>
          <a:bodyPr vert="horz" lIns="91440" tIns="45720" rIns="91440" bIns="45720" rtlCol="0" anchor="t">
            <a:noAutofit/>
          </a:bodyPr>
          <a:lstStyle/>
          <a:p>
            <a:pPr>
              <a:lnSpc>
                <a:spcPct val="150000"/>
              </a:lnSpc>
              <a:buFont typeface="Wingdings" panose="020B0604020202020204" pitchFamily="34" charset="0"/>
              <a:buChar char="Ø"/>
            </a:pPr>
            <a:r>
              <a:rPr lang="en-US" sz="2000" dirty="0">
                <a:latin typeface="Times New Roman" panose="02020603050405020304" pitchFamily="18" charset="0"/>
                <a:cs typeface="Times New Roman" panose="02020603050405020304" pitchFamily="18" charset="0"/>
              </a:rPr>
              <a:t>Abstract</a:t>
            </a:r>
          </a:p>
          <a:p>
            <a:pPr>
              <a:lnSpc>
                <a:spcPct val="150000"/>
              </a:lnSpc>
              <a:buFont typeface="Wingdings" panose="020B0604020202020204" pitchFamily="34" charset="0"/>
              <a:buChar char="Ø"/>
            </a:pPr>
            <a:r>
              <a:rPr lang="en-US" sz="2000" dirty="0">
                <a:latin typeface="Times New Roman" panose="02020603050405020304" pitchFamily="18" charset="0"/>
                <a:cs typeface="Times New Roman" panose="02020603050405020304" pitchFamily="18" charset="0"/>
              </a:rPr>
              <a:t>Existing System</a:t>
            </a:r>
          </a:p>
          <a:p>
            <a:pPr>
              <a:lnSpc>
                <a:spcPct val="150000"/>
              </a:lnSpc>
              <a:buFont typeface="Wingdings" panose="020B0604020202020204" pitchFamily="34" charset="0"/>
              <a:buChar char="Ø"/>
            </a:pPr>
            <a:r>
              <a:rPr lang="en-US" sz="2000" dirty="0">
                <a:latin typeface="Times New Roman" panose="02020603050405020304" pitchFamily="18" charset="0"/>
                <a:cs typeface="Times New Roman" panose="02020603050405020304" pitchFamily="18" charset="0"/>
              </a:rPr>
              <a:t>Drawbacks of Existing System</a:t>
            </a:r>
          </a:p>
          <a:p>
            <a:pPr>
              <a:lnSpc>
                <a:spcPct val="170000"/>
              </a:lnSpc>
              <a:buFont typeface="Wingdings" panose="020B0604020202020204" pitchFamily="34" charset="0"/>
              <a:buChar char="Ø"/>
            </a:pPr>
            <a:r>
              <a:rPr lang="en-US" sz="2000" dirty="0">
                <a:latin typeface="Times New Roman" panose="02020603050405020304" pitchFamily="18" charset="0"/>
                <a:cs typeface="Times New Roman" panose="02020603050405020304" pitchFamily="18" charset="0"/>
              </a:rPr>
              <a:t>Proposed System</a:t>
            </a:r>
          </a:p>
          <a:p>
            <a:pPr>
              <a:lnSpc>
                <a:spcPct val="150000"/>
              </a:lnSpc>
              <a:buFont typeface="Wingdings" panose="020B0604020202020204" pitchFamily="34" charset="0"/>
              <a:buChar char="Ø"/>
            </a:pPr>
            <a:r>
              <a:rPr lang="en-US" sz="2000" dirty="0">
                <a:latin typeface="Times New Roman" panose="02020603050405020304" pitchFamily="18" charset="0"/>
                <a:cs typeface="Times New Roman" panose="02020603050405020304" pitchFamily="18" charset="0"/>
              </a:rPr>
              <a:t>Merits of Proposed System</a:t>
            </a:r>
          </a:p>
          <a:p>
            <a:pPr>
              <a:lnSpc>
                <a:spcPct val="150000"/>
              </a:lnSpc>
              <a:buFont typeface="Wingdings" panose="020B0604020202020204" pitchFamily="34" charset="0"/>
              <a:buChar char="Ø"/>
            </a:pPr>
            <a:r>
              <a:rPr lang="en-US" sz="2000" dirty="0">
                <a:latin typeface="Times New Roman" panose="02020603050405020304" pitchFamily="18" charset="0"/>
                <a:cs typeface="Times New Roman" panose="02020603050405020304" pitchFamily="18" charset="0"/>
              </a:rPr>
              <a:t>Hardware and Software Requirements</a:t>
            </a:r>
          </a:p>
          <a:p>
            <a:pPr>
              <a:lnSpc>
                <a:spcPct val="150000"/>
              </a:lnSpc>
              <a:buFont typeface="Wingdings" panose="020B0604020202020204" pitchFamily="34" charset="0"/>
              <a:buChar char="Ø"/>
            </a:pPr>
            <a:r>
              <a:rPr lang="en-US" sz="2000" dirty="0">
                <a:latin typeface="Times New Roman" panose="02020603050405020304" pitchFamily="18" charset="0"/>
                <a:cs typeface="Times New Roman" panose="02020603050405020304" pitchFamily="18" charset="0"/>
              </a:rPr>
              <a:t>Functional and Non-Functional Requirements</a:t>
            </a:r>
          </a:p>
          <a:p>
            <a:pPr>
              <a:lnSpc>
                <a:spcPct val="150000"/>
              </a:lnSpc>
              <a:buFont typeface="Wingdings" panose="020B0604020202020204" pitchFamily="34" charset="0"/>
              <a:buChar char="Ø"/>
            </a:pPr>
            <a:r>
              <a:rPr lang="en-US" sz="2000" dirty="0">
                <a:latin typeface="Times New Roman" panose="02020603050405020304" pitchFamily="18" charset="0"/>
                <a:cs typeface="Times New Roman" panose="02020603050405020304" pitchFamily="18" charset="0"/>
              </a:rPr>
              <a:t>Architecture Diagram</a:t>
            </a:r>
          </a:p>
          <a:p>
            <a:pPr marL="0" indent="0">
              <a:lnSpc>
                <a:spcPct val="150000"/>
              </a:lnSpc>
              <a:buNone/>
            </a:pPr>
            <a:endParaRPr lang="en-US" sz="2000" dirty="0"/>
          </a:p>
        </p:txBody>
      </p:sp>
    </p:spTree>
    <p:extLst>
      <p:ext uri="{BB962C8B-B14F-4D97-AF65-F5344CB8AC3E}">
        <p14:creationId xmlns:p14="http://schemas.microsoft.com/office/powerpoint/2010/main" val="151251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6CFF-6A0E-0832-ACC2-1D714D5F9ABD}"/>
              </a:ext>
            </a:extLst>
          </p:cNvPr>
          <p:cNvSpPr>
            <a:spLocks noGrp="1"/>
          </p:cNvSpPr>
          <p:nvPr>
            <p:ph type="title"/>
          </p:nvPr>
        </p:nvSpPr>
        <p:spPr/>
        <p:txBody>
          <a:bodyPr/>
          <a:lstStyle/>
          <a:p>
            <a:r>
              <a:rPr lang="en-US" sz="4000" dirty="0">
                <a:latin typeface="Trebuchet MS"/>
              </a:rPr>
              <a:t>ABSTRACT</a:t>
            </a:r>
            <a:br>
              <a:rPr lang="en-US" dirty="0"/>
            </a:br>
            <a:r>
              <a:rPr lang="en-US" sz="3200" dirty="0">
                <a:latin typeface="Trebuchet MS"/>
              </a:rPr>
              <a:t>________________________________________________</a:t>
            </a:r>
            <a:endParaRPr lang="en-US" dirty="0"/>
          </a:p>
        </p:txBody>
      </p:sp>
      <p:sp>
        <p:nvSpPr>
          <p:cNvPr id="3" name="Content Placeholder 2">
            <a:extLst>
              <a:ext uri="{FF2B5EF4-FFF2-40B4-BE49-F238E27FC236}">
                <a16:creationId xmlns:a16="http://schemas.microsoft.com/office/drawing/2014/main" id="{E0C450A2-A5C8-1694-9F68-41B487EA6770}"/>
              </a:ext>
            </a:extLst>
          </p:cNvPr>
          <p:cNvSpPr>
            <a:spLocks noGrp="1"/>
          </p:cNvSpPr>
          <p:nvPr>
            <p:ph idx="1"/>
          </p:nvPr>
        </p:nvSpPr>
        <p:spPr/>
        <p:txBody>
          <a:bodyPr vert="horz" lIns="91440" tIns="45720" rIns="91440" bIns="45720" rtlCol="0" anchor="t">
            <a:normAutofit fontScale="77500" lnSpcReduction="20000"/>
          </a:bodyPr>
          <a:lstStyle/>
          <a:p>
            <a:pPr marL="0" indent="0" algn="just">
              <a:lnSpc>
                <a:spcPct val="160000"/>
              </a:lnSpc>
              <a:buNone/>
            </a:pPr>
            <a:r>
              <a:rPr lang="en-US" sz="2400" dirty="0">
                <a:latin typeface="Times New Roman" panose="02020603050405020304" pitchFamily="18" charset="0"/>
                <a:cs typeface="Times New Roman" panose="02020603050405020304" pitchFamily="18" charset="0"/>
              </a:rPr>
              <a:t>Weather prediction is a crucial scientific process that involves forecasting atmospheric conditions based on the analysis of meteorological data. Advanced techniques, including numerical weather prediction (NWP), machine learning models, and satellite observations, are used to improve accuracy. Traditional forecasting relies on physical models that simulate atmospheric behavior, while modern approaches integrate artificial intelligence (AI) and big data analytics to enhance predictions. The accuracy of weather forecasts is influenced by factors such as data quality, computational power, and the complexity of atmospheric interactions. Improved weather prediction is essential for disaster preparedness, agriculture, aviation, and daily life. Despite advancements, challenges such as sudden weather changes and model uncertainties persist. Future research focuses on enhancing predictive models using deep learning, quantum computing, and real-time data assimilation to achieve more precise and reliable forecasts.</a:t>
            </a:r>
            <a:endParaRPr lang="en-IN" sz="2400" dirty="0">
              <a:latin typeface="Times New Roman" panose="02020603050405020304" pitchFamily="18" charset="0"/>
              <a:cs typeface="Times New Roman" panose="02020603050405020304" pitchFamily="18" charset="0"/>
            </a:endParaRPr>
          </a:p>
          <a:p>
            <a:pPr marL="0" indent="0" algn="just">
              <a:lnSpc>
                <a:spcPct val="160000"/>
              </a:lnSpc>
              <a:buNone/>
            </a:pPr>
            <a:endParaRPr lang="en-US" sz="24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228519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334F-2575-5C5E-2FAE-4DD30DE09980}"/>
              </a:ext>
            </a:extLst>
          </p:cNvPr>
          <p:cNvSpPr>
            <a:spLocks noGrp="1"/>
          </p:cNvSpPr>
          <p:nvPr>
            <p:ph type="title"/>
          </p:nvPr>
        </p:nvSpPr>
        <p:spPr/>
        <p:txBody>
          <a:bodyPr/>
          <a:lstStyle/>
          <a:p>
            <a:r>
              <a:rPr lang="en-US" sz="4000" dirty="0">
                <a:latin typeface="Trebuchet MS"/>
              </a:rPr>
              <a:t>EXISTING SYSTEM</a:t>
            </a:r>
            <a:br>
              <a:rPr lang="en-US" dirty="0"/>
            </a:br>
            <a:r>
              <a:rPr lang="en-US" sz="3200" dirty="0">
                <a:latin typeface="Trebuchet MS"/>
              </a:rPr>
              <a:t>________________________________________________</a:t>
            </a:r>
            <a:endParaRPr lang="en-US" dirty="0"/>
          </a:p>
        </p:txBody>
      </p:sp>
      <p:sp>
        <p:nvSpPr>
          <p:cNvPr id="3" name="Content Placeholder 2">
            <a:extLst>
              <a:ext uri="{FF2B5EF4-FFF2-40B4-BE49-F238E27FC236}">
                <a16:creationId xmlns:a16="http://schemas.microsoft.com/office/drawing/2014/main" id="{D7901D03-B8A8-35C6-C579-13044F62B4E9}"/>
              </a:ext>
            </a:extLst>
          </p:cNvPr>
          <p:cNvSpPr>
            <a:spLocks noGrp="1"/>
          </p:cNvSpPr>
          <p:nvPr>
            <p:ph idx="1"/>
          </p:nvPr>
        </p:nvSpPr>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EC89CE22-4E4E-E0B1-0E2D-52E266692060}"/>
              </a:ext>
            </a:extLst>
          </p:cNvPr>
          <p:cNvSpPr txBox="1"/>
          <p:nvPr/>
        </p:nvSpPr>
        <p:spPr>
          <a:xfrm>
            <a:off x="841588" y="1690958"/>
            <a:ext cx="10127827" cy="33609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Numerical Weather Prediction (NWP)</a:t>
            </a: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Satellite and Radar-Based Forecasting</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Statistical and Historical Data Models</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and AI-Based Systems</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Challenges in the Existing System</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2400" b="1" dirty="0"/>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78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2913-E25B-35CC-76CE-C554266AB58F}"/>
              </a:ext>
            </a:extLst>
          </p:cNvPr>
          <p:cNvSpPr>
            <a:spLocks noGrp="1"/>
          </p:cNvSpPr>
          <p:nvPr>
            <p:ph type="title"/>
          </p:nvPr>
        </p:nvSpPr>
        <p:spPr/>
        <p:txBody>
          <a:bodyPr>
            <a:normAutofit/>
          </a:bodyPr>
          <a:lstStyle/>
          <a:p>
            <a:r>
              <a:rPr lang="en-US" sz="4000" dirty="0">
                <a:latin typeface="Trebuchet MS"/>
              </a:rPr>
              <a:t>DRAWBACKS</a:t>
            </a:r>
            <a:br>
              <a:rPr lang="en-US" sz="4000" dirty="0">
                <a:latin typeface="Trebuchet MS"/>
              </a:rPr>
            </a:br>
            <a:r>
              <a:rPr lang="en-US" sz="3200" dirty="0">
                <a:latin typeface="Trebuchet MS"/>
              </a:rPr>
              <a:t>________________________________________________</a:t>
            </a:r>
          </a:p>
          <a:p>
            <a:endParaRPr lang="en-US" sz="4000" dirty="0">
              <a:latin typeface="Trebuchet MS"/>
            </a:endParaRPr>
          </a:p>
        </p:txBody>
      </p:sp>
      <p:sp>
        <p:nvSpPr>
          <p:cNvPr id="3" name="Content Placeholder 2">
            <a:extLst>
              <a:ext uri="{FF2B5EF4-FFF2-40B4-BE49-F238E27FC236}">
                <a16:creationId xmlns:a16="http://schemas.microsoft.com/office/drawing/2014/main" id="{E0B15470-127F-1852-74BB-03EE26BF68F2}"/>
              </a:ext>
            </a:extLst>
          </p:cNvPr>
          <p:cNvSpPr>
            <a:spLocks noGrp="1"/>
          </p:cNvSpPr>
          <p:nvPr>
            <p:ph idx="1"/>
          </p:nvPr>
        </p:nvSpPr>
        <p:spPr>
          <a:xfrm>
            <a:off x="838200" y="1568193"/>
            <a:ext cx="10515600" cy="4546857"/>
          </a:xfrm>
        </p:spPr>
        <p:txBody>
          <a:bodyPr vert="horz" lIns="91440" tIns="45720" rIns="91440" bIns="45720" rtlCol="0" anchor="t">
            <a:noAutofit/>
          </a:bodyPr>
          <a:lstStyle/>
          <a:p>
            <a:pPr>
              <a:lnSpc>
                <a:spcPct val="150000"/>
              </a:lnSpc>
              <a:buFont typeface="Arial"/>
              <a:buChar char="•"/>
            </a:pPr>
            <a:r>
              <a:rPr lang="en-US" sz="2000" dirty="0">
                <a:latin typeface="Times New Roman" panose="02020603050405020304" pitchFamily="18" charset="0"/>
                <a:cs typeface="Times New Roman" panose="02020603050405020304" pitchFamily="18" charset="0"/>
              </a:rPr>
              <a:t>Limited Accuracy for Long-Term Forecasts</a:t>
            </a:r>
          </a:p>
          <a:p>
            <a:pPr>
              <a:lnSpc>
                <a:spcPct val="150000"/>
              </a:lnSpc>
              <a:buFont typeface="Arial"/>
              <a:buChar char="•"/>
            </a:pPr>
            <a:r>
              <a:rPr lang="en-US" sz="2000" dirty="0">
                <a:latin typeface="Times New Roman" panose="02020603050405020304" pitchFamily="18" charset="0"/>
                <a:cs typeface="Times New Roman" panose="02020603050405020304" pitchFamily="18" charset="0"/>
              </a:rPr>
              <a:t>High Dependence on Data Availability</a:t>
            </a:r>
          </a:p>
          <a:p>
            <a:pPr>
              <a:lnSpc>
                <a:spcPct val="150000"/>
              </a:lnSpc>
              <a:buFont typeface="Arial"/>
              <a:buChar char="•"/>
            </a:pPr>
            <a:r>
              <a:rPr lang="en-US" sz="2000" dirty="0">
                <a:latin typeface="Times New Roman" panose="02020603050405020304" pitchFamily="18" charset="0"/>
                <a:cs typeface="Times New Roman" panose="02020603050405020304" pitchFamily="18" charset="0"/>
              </a:rPr>
              <a:t>Challenges in Predicting Extreme Weather Events</a:t>
            </a:r>
          </a:p>
          <a:p>
            <a:pPr>
              <a:lnSpc>
                <a:spcPct val="150000"/>
              </a:lnSpc>
              <a:buFont typeface="Arial"/>
              <a:buChar char="•"/>
            </a:pPr>
            <a:r>
              <a:rPr lang="en-IN" sz="2000" dirty="0">
                <a:latin typeface="Times New Roman" panose="02020603050405020304" pitchFamily="18" charset="0"/>
                <a:cs typeface="Times New Roman" panose="02020603050405020304" pitchFamily="18" charset="0"/>
              </a:rPr>
              <a:t>Dependency on Human Interpretation</a:t>
            </a:r>
            <a:endParaRPr lang="en-US" sz="2000" dirty="0">
              <a:latin typeface="Times New Roman" panose="02020603050405020304" pitchFamily="18" charset="0"/>
              <a:cs typeface="Times New Roman" panose="02020603050405020304" pitchFamily="18" charset="0"/>
            </a:endParaRPr>
          </a:p>
          <a:p>
            <a:pPr>
              <a:lnSpc>
                <a:spcPct val="150000"/>
              </a:lnSpc>
              <a:buFont typeface="Arial"/>
              <a:buChar char="•"/>
            </a:pPr>
            <a:r>
              <a:rPr lang="en-IN" sz="2000" dirty="0">
                <a:latin typeface="Times New Roman" panose="02020603050405020304" pitchFamily="18" charset="0"/>
                <a:cs typeface="Times New Roman" panose="02020603050405020304" pitchFamily="18" charset="0"/>
              </a:rPr>
              <a:t>Real-Time Data Processing Limitations</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92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6E1D-71C6-375E-4CD6-EEC6B80DFEDB}"/>
              </a:ext>
            </a:extLst>
          </p:cNvPr>
          <p:cNvSpPr>
            <a:spLocks noGrp="1"/>
          </p:cNvSpPr>
          <p:nvPr>
            <p:ph type="title"/>
          </p:nvPr>
        </p:nvSpPr>
        <p:spPr/>
        <p:txBody>
          <a:bodyPr>
            <a:normAutofit/>
          </a:bodyPr>
          <a:lstStyle/>
          <a:p>
            <a:r>
              <a:rPr lang="en-US" sz="4000" dirty="0">
                <a:latin typeface="Trebuchet MS"/>
              </a:rPr>
              <a:t>PROPOSED SYSTEM</a:t>
            </a:r>
            <a:br>
              <a:rPr lang="en-US" sz="4000" dirty="0">
                <a:latin typeface="Trebuchet MS"/>
              </a:rPr>
            </a:br>
            <a:r>
              <a:rPr lang="en-US" sz="3200" dirty="0">
                <a:latin typeface="Trebuchet MS"/>
              </a:rPr>
              <a:t>________________________________________________</a:t>
            </a:r>
          </a:p>
          <a:p>
            <a:endParaRPr lang="en-US" sz="4000" dirty="0">
              <a:latin typeface="Trebuchet MS"/>
            </a:endParaRPr>
          </a:p>
        </p:txBody>
      </p:sp>
      <p:sp>
        <p:nvSpPr>
          <p:cNvPr id="3" name="Content Placeholder 2">
            <a:extLst>
              <a:ext uri="{FF2B5EF4-FFF2-40B4-BE49-F238E27FC236}">
                <a16:creationId xmlns:a16="http://schemas.microsoft.com/office/drawing/2014/main" id="{3CA95050-6B68-3C44-6A64-91B7A0257F5A}"/>
              </a:ext>
            </a:extLst>
          </p:cNvPr>
          <p:cNvSpPr>
            <a:spLocks noGrp="1"/>
          </p:cNvSpPr>
          <p:nvPr>
            <p:ph idx="1"/>
          </p:nvPr>
        </p:nvSpPr>
        <p:spPr>
          <a:xfrm>
            <a:off x="838200" y="1500188"/>
            <a:ext cx="10515600" cy="4233862"/>
          </a:xfrm>
        </p:spPr>
        <p:txBody>
          <a:bodyPr vert="horz" lIns="91440" tIns="45720" rIns="91440" bIns="45720" rtlCol="0" anchor="t">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AI and Machine Learning-Based Prediction Models</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Real-Time Data Collection and Processing</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Improved Numerical Weather Prediction (NWP) Models</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Big Data and Quantum Computing for Faster Processing</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User-Friendly Mobile and Web Applications</a:t>
            </a:r>
          </a:p>
        </p:txBody>
      </p:sp>
    </p:spTree>
    <p:extLst>
      <p:ext uri="{BB962C8B-B14F-4D97-AF65-F5344CB8AC3E}">
        <p14:creationId xmlns:p14="http://schemas.microsoft.com/office/powerpoint/2010/main" val="2160257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BE0E-C676-D6B0-EF00-D7F25D1C05A3}"/>
              </a:ext>
            </a:extLst>
          </p:cNvPr>
          <p:cNvSpPr>
            <a:spLocks noGrp="1"/>
          </p:cNvSpPr>
          <p:nvPr>
            <p:ph type="title"/>
          </p:nvPr>
        </p:nvSpPr>
        <p:spPr/>
        <p:txBody>
          <a:bodyPr>
            <a:normAutofit/>
          </a:bodyPr>
          <a:lstStyle/>
          <a:p>
            <a:r>
              <a:rPr lang="en-US" sz="4000" dirty="0">
                <a:latin typeface="Trebuchet MS"/>
              </a:rPr>
              <a:t>ADVANTAGES</a:t>
            </a:r>
            <a:br>
              <a:rPr lang="en-US" sz="4000" dirty="0">
                <a:latin typeface="Trebuchet MS"/>
              </a:rPr>
            </a:br>
            <a:r>
              <a:rPr lang="en-US" sz="3200" dirty="0">
                <a:latin typeface="Trebuchet MS"/>
              </a:rPr>
              <a:t>________________________________________________</a:t>
            </a:r>
          </a:p>
          <a:p>
            <a:endParaRPr lang="en-US" sz="4000" dirty="0">
              <a:latin typeface="Trebuchet MS"/>
            </a:endParaRPr>
          </a:p>
        </p:txBody>
      </p:sp>
      <p:sp>
        <p:nvSpPr>
          <p:cNvPr id="3" name="Content Placeholder 2">
            <a:extLst>
              <a:ext uri="{FF2B5EF4-FFF2-40B4-BE49-F238E27FC236}">
                <a16:creationId xmlns:a16="http://schemas.microsoft.com/office/drawing/2014/main" id="{0DDF1491-2BB9-CFA0-A7D4-2E0FB7B2AD09}"/>
              </a:ext>
            </a:extLst>
          </p:cNvPr>
          <p:cNvSpPr>
            <a:spLocks noGrp="1"/>
          </p:cNvSpPr>
          <p:nvPr>
            <p:ph idx="1"/>
          </p:nvPr>
        </p:nvSpPr>
        <p:spPr/>
        <p:txBody>
          <a:bodyPr vert="horz" lIns="91440" tIns="45720" rIns="91440" bIns="45720" rtlCol="0" anchor="t">
            <a:norm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C8ADD23-F974-A8EE-6BB1-F20067977294}"/>
              </a:ext>
            </a:extLst>
          </p:cNvPr>
          <p:cNvSpPr>
            <a:spLocks noChangeArrowheads="1"/>
          </p:cNvSpPr>
          <p:nvPr/>
        </p:nvSpPr>
        <p:spPr bwMode="auto">
          <a:xfrm>
            <a:off x="838199" y="1638559"/>
            <a:ext cx="860584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Increased Forecast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Faster Data Processing and Real-Time Updates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Better Prediction of Extreme Weather Events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Scalability and Cost Efficiency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Climate Change Adaptability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94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B4B0-E79A-15E4-AD70-9037FB33C282}"/>
              </a:ext>
            </a:extLst>
          </p:cNvPr>
          <p:cNvSpPr>
            <a:spLocks noGrp="1"/>
          </p:cNvSpPr>
          <p:nvPr>
            <p:ph type="title"/>
          </p:nvPr>
        </p:nvSpPr>
        <p:spPr/>
        <p:txBody>
          <a:bodyPr/>
          <a:lstStyle/>
          <a:p>
            <a:r>
              <a:rPr lang="en-US" sz="3200" dirty="0">
                <a:latin typeface="Trebuchet MS"/>
              </a:rPr>
              <a:t>HARDWARE &amp; SOFTWARE REQUIREMENTS</a:t>
            </a:r>
            <a:br>
              <a:rPr lang="en-US" sz="3200" dirty="0">
                <a:latin typeface="Trebuchet MS"/>
              </a:rPr>
            </a:br>
            <a:r>
              <a:rPr lang="en-US" sz="3200" dirty="0">
                <a:latin typeface="Trebuchet MS"/>
              </a:rPr>
              <a:t>________________________________________________</a:t>
            </a:r>
            <a:endParaRPr lang="en-US" dirty="0"/>
          </a:p>
        </p:txBody>
      </p:sp>
      <p:sp>
        <p:nvSpPr>
          <p:cNvPr id="3" name="Content Placeholder 2">
            <a:extLst>
              <a:ext uri="{FF2B5EF4-FFF2-40B4-BE49-F238E27FC236}">
                <a16:creationId xmlns:a16="http://schemas.microsoft.com/office/drawing/2014/main" id="{495AA1F4-C10B-DE41-0FDC-0E7B6509C61C}"/>
              </a:ext>
            </a:extLst>
          </p:cNvPr>
          <p:cNvSpPr>
            <a:spLocks noGrp="1"/>
          </p:cNvSpPr>
          <p:nvPr>
            <p:ph idx="1"/>
          </p:nvPr>
        </p:nvSpPr>
        <p:spPr>
          <a:xfrm>
            <a:off x="838200" y="1568193"/>
            <a:ext cx="10515600" cy="5123635"/>
          </a:xfrm>
        </p:spPr>
        <p:txBody>
          <a:bodyPr vert="horz" lIns="91440" tIns="45720" rIns="91440" bIns="45720" rtlCol="0" anchor="t">
            <a:norm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HARDWARE REQUIREMENTS:</a:t>
            </a:r>
          </a:p>
          <a:p>
            <a:pPr algn="just">
              <a:lnSpc>
                <a:spcPct val="150000"/>
              </a:lnSpc>
            </a:pPr>
            <a:r>
              <a:rPr lang="en-IN" sz="2000" dirty="0">
                <a:latin typeface="Times New Roman" panose="02020603050405020304" pitchFamily="18" charset="0"/>
                <a:cs typeface="Times New Roman" panose="02020603050405020304" pitchFamily="18" charset="0"/>
              </a:rPr>
              <a:t>Devices</a:t>
            </a:r>
            <a:r>
              <a:rPr lang="en-US" sz="20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Laptops , Mobile Devices (Smartphones &amp; Tablets)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Network</a:t>
            </a:r>
            <a:r>
              <a:rPr lang="en-US" sz="20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High-Speed Internet(5G</a:t>
            </a:r>
            <a:r>
              <a:rPr lang="en-IN" sz="2000" b="1"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Wi-Fi)</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Processor                   : High-Speed SSDs (Solid State Drives) and HDDs (Hard Disk Drives)</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907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5685-44DF-781E-AEEB-2AE1D18D69BE}"/>
              </a:ext>
            </a:extLst>
          </p:cNvPr>
          <p:cNvSpPr>
            <a:spLocks noGrp="1"/>
          </p:cNvSpPr>
          <p:nvPr>
            <p:ph type="title"/>
          </p:nvPr>
        </p:nvSpPr>
        <p:spPr/>
        <p:txBody>
          <a:bodyPr/>
          <a:lstStyle/>
          <a:p>
            <a:r>
              <a:rPr lang="en-US" sz="3200" dirty="0">
                <a:latin typeface="Trebuchet MS"/>
              </a:rPr>
              <a:t>HARDWARE &amp; SOFTWARE REQUIREMENTS</a:t>
            </a:r>
            <a:br>
              <a:rPr lang="en-US" sz="3200" dirty="0">
                <a:latin typeface="Trebuchet MS"/>
              </a:rPr>
            </a:br>
            <a:r>
              <a:rPr lang="en-US" sz="3200" dirty="0">
                <a:latin typeface="Trebuchet MS"/>
              </a:rPr>
              <a:t>________________________________________________</a:t>
            </a:r>
            <a:endParaRPr lang="en-US" dirty="0"/>
          </a:p>
        </p:txBody>
      </p:sp>
      <p:sp>
        <p:nvSpPr>
          <p:cNvPr id="3" name="Content Placeholder 2">
            <a:extLst>
              <a:ext uri="{FF2B5EF4-FFF2-40B4-BE49-F238E27FC236}">
                <a16:creationId xmlns:a16="http://schemas.microsoft.com/office/drawing/2014/main" id="{316C2C82-45D6-47D0-E1C8-D65858D5B7A3}"/>
              </a:ext>
            </a:extLst>
          </p:cNvPr>
          <p:cNvSpPr>
            <a:spLocks noGrp="1"/>
          </p:cNvSpPr>
          <p:nvPr>
            <p:ph idx="1"/>
          </p:nvPr>
        </p:nvSpPr>
        <p:spPr>
          <a:xfrm>
            <a:off x="838200" y="1691154"/>
            <a:ext cx="10515600" cy="4799573"/>
          </a:xfrm>
        </p:spPr>
        <p:txBody>
          <a:bodyPr vert="horz" lIns="91440" tIns="45720" rIns="91440" bIns="45720" rtlCol="0" anchor="t">
            <a:no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SOFTWARE REQUIREMENTS: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a:t>
            </a:r>
            <a:r>
              <a:rPr lang="en-IN" sz="2000" dirty="0">
                <a:latin typeface="Times New Roman" panose="02020603050405020304" pitchFamily="18" charset="0"/>
                <a:cs typeface="Times New Roman" panose="02020603050405020304" pitchFamily="18" charset="0"/>
              </a:rPr>
              <a:t>Android</a:t>
            </a:r>
            <a:r>
              <a:rPr lang="en-IN" sz="1800" dirty="0">
                <a:latin typeface="Times New Roman" panose="02020603050405020304" pitchFamily="18" charset="0"/>
                <a:cs typeface="Times New Roman" panose="02020603050405020304" pitchFamily="18" charset="0"/>
              </a:rPr>
              <a:t>/iOS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Python3</a:t>
            </a:r>
          </a:p>
          <a:p>
            <a:pPr algn="just">
              <a:lnSpc>
                <a:spcPct val="150000"/>
              </a:lnSpc>
            </a:pPr>
            <a:r>
              <a:rPr lang="en-US" sz="2000" dirty="0">
                <a:latin typeface="Times New Roman" panose="02020603050405020304" pitchFamily="18" charset="0"/>
                <a:cs typeface="Times New Roman" panose="02020603050405020304" pitchFamily="18" charset="0"/>
              </a:rPr>
              <a:t>Libraries used                      : </a:t>
            </a:r>
            <a:r>
              <a:rPr lang="en-IN" sz="2000" dirty="0">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OpenCV, </a:t>
            </a:r>
            <a:r>
              <a:rPr lang="en-IN" sz="2000" dirty="0">
                <a:latin typeface="Times New Roman" panose="02020603050405020304" pitchFamily="18" charset="0"/>
                <a:cs typeface="Times New Roman" panose="02020603050405020304" pitchFamily="18" charset="0"/>
              </a:rPr>
              <a:t>Scikit-learn</a:t>
            </a:r>
            <a:endParaRPr lang="en-US" sz="2000" dirty="0">
              <a:latin typeface="Times New Roman" panose="02020603050405020304" pitchFamily="18" charset="0"/>
              <a:cs typeface="Times New Roman" panose="02020603050405020304" pitchFamily="18" charset="0"/>
            </a:endParaRPr>
          </a:p>
          <a:p>
            <a:pPr algn="just">
              <a:lnSpc>
                <a:spcPct val="15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809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349</TotalTime>
  <Words>472</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Times New Roman</vt:lpstr>
      <vt:lpstr>Trebuchet MS</vt:lpstr>
      <vt:lpstr>Wingdings</vt:lpstr>
      <vt:lpstr>office theme</vt:lpstr>
      <vt:lpstr>PowerPoint Presentation</vt:lpstr>
      <vt:lpstr>CONTENT ________________________________________________</vt:lpstr>
      <vt:lpstr>ABSTRACT ________________________________________________</vt:lpstr>
      <vt:lpstr>EXISTING SYSTEM ________________________________________________</vt:lpstr>
      <vt:lpstr>DRAWBACKS ________________________________________________ </vt:lpstr>
      <vt:lpstr>PROPOSED SYSTEM ________________________________________________ </vt:lpstr>
      <vt:lpstr>ADVANTAGES ________________________________________________ </vt:lpstr>
      <vt:lpstr>HARDWARE &amp; SOFTWARE REQUIREMENTS ________________________________________________</vt:lpstr>
      <vt:lpstr>HARDWARE &amp; SOFTWARE REQUIREMENTS ________________________________________________</vt:lpstr>
      <vt:lpstr>FUNCTIONAL AND NON- FUNCTIONAL REQUIREMENTS ________________________________________________</vt:lpstr>
      <vt:lpstr>FUNCTIONAL AND NON- FUNCTIONAL REQUIREMENTS ________________________________________________</vt:lpstr>
      <vt:lpstr>ARCHITECTURE DIAGRAM ________________________________________________</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manda</dc:creator>
  <cp:lastModifiedBy>varun manda</cp:lastModifiedBy>
  <cp:revision>33</cp:revision>
  <dcterms:created xsi:type="dcterms:W3CDTF">2024-10-15T08:29:25Z</dcterms:created>
  <dcterms:modified xsi:type="dcterms:W3CDTF">2025-02-28T03:48:03Z</dcterms:modified>
</cp:coreProperties>
</file>