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4"/>
  </p:notesMasterIdLst>
  <p:handoutMasterIdLst>
    <p:handoutMasterId r:id="rId25"/>
  </p:handoutMasterIdLst>
  <p:sldIdLst>
    <p:sldId id="256" r:id="rId2"/>
    <p:sldId id="378" r:id="rId3"/>
    <p:sldId id="386" r:id="rId4"/>
    <p:sldId id="379" r:id="rId5"/>
    <p:sldId id="388" r:id="rId6"/>
    <p:sldId id="400" r:id="rId7"/>
    <p:sldId id="401" r:id="rId8"/>
    <p:sldId id="402" r:id="rId9"/>
    <p:sldId id="403" r:id="rId10"/>
    <p:sldId id="387" r:id="rId11"/>
    <p:sldId id="389" r:id="rId12"/>
    <p:sldId id="390" r:id="rId13"/>
    <p:sldId id="391" r:id="rId14"/>
    <p:sldId id="392" r:id="rId15"/>
    <p:sldId id="393" r:id="rId16"/>
    <p:sldId id="395" r:id="rId17"/>
    <p:sldId id="396" r:id="rId18"/>
    <p:sldId id="397" r:id="rId19"/>
    <p:sldId id="399" r:id="rId20"/>
    <p:sldId id="398" r:id="rId21"/>
    <p:sldId id="404" r:id="rId22"/>
    <p:sldId id="405" r:id="rId23"/>
  </p:sldIdLst>
  <p:sldSz cx="9144000" cy="5143500" type="screen16x9"/>
  <p:notesSz cx="6991350" cy="9282113"/>
  <p:custDataLst>
    <p:tags r:id="rId2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
          <p15:clr>
            <a:srgbClr val="A4A3A4"/>
          </p15:clr>
        </p15:guide>
        <p15:guide id="2" orient="horz" pos="708">
          <p15:clr>
            <a:srgbClr val="A4A3A4"/>
          </p15:clr>
        </p15:guide>
        <p15:guide id="3" pos="336">
          <p15:clr>
            <a:srgbClr val="A4A3A4"/>
          </p15:clr>
        </p15:guide>
        <p15:guide id="4" pos="384">
          <p15:clr>
            <a:srgbClr val="A4A3A4"/>
          </p15:clr>
        </p15:guide>
        <p15:guide id="5" pos="576">
          <p15:clr>
            <a:srgbClr val="A4A3A4"/>
          </p15:clr>
        </p15:guide>
        <p15:guide id="6" pos="720">
          <p15:clr>
            <a:srgbClr val="A4A3A4"/>
          </p15:clr>
        </p15:guide>
        <p15:guide id="7" pos="624">
          <p15:clr>
            <a:srgbClr val="A4A3A4"/>
          </p15:clr>
        </p15:guide>
      </p15:sldGuideLst>
    </p:ext>
    <p:ext uri="{2D200454-40CA-4A62-9FC3-DE9A4176ACB9}">
      <p15:notesGuideLst xmlns:p15="http://schemas.microsoft.com/office/powerpoint/2012/main">
        <p15:guide id="1" orient="horz" pos="2827">
          <p15:clr>
            <a:srgbClr val="A4A3A4"/>
          </p15:clr>
        </p15:guide>
        <p15:guide id="2" orient="horz" pos="283">
          <p15:clr>
            <a:srgbClr val="A4A3A4"/>
          </p15:clr>
        </p15:guide>
        <p15:guide id="3" pos="186">
          <p15:clr>
            <a:srgbClr val="A4A3A4"/>
          </p15:clr>
        </p15:guide>
        <p15:guide id="4" pos="282">
          <p15:clr>
            <a:srgbClr val="A4A3A4"/>
          </p15:clr>
        </p15:guide>
        <p15:guide id="5" pos="378">
          <p15:clr>
            <a:srgbClr val="A4A3A4"/>
          </p15:clr>
        </p15:guide>
        <p15:guide id="6" pos="474">
          <p15:clr>
            <a:srgbClr val="A4A3A4"/>
          </p15:clr>
        </p15:guide>
        <p15:guide id="7" pos="570">
          <p15:clr>
            <a:srgbClr val="A4A3A4"/>
          </p15:clr>
        </p15:guide>
        <p15:guide id="8" pos="3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CB74"/>
    <a:srgbClr val="83C2D7"/>
    <a:srgbClr val="0492A9"/>
    <a:srgbClr val="53A9BD"/>
    <a:srgbClr val="B1E2E9"/>
    <a:srgbClr val="F1B275"/>
    <a:srgbClr val="5B5B5B"/>
    <a:srgbClr val="80BE88"/>
    <a:srgbClr val="73916A"/>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7" autoAdjust="0"/>
    <p:restoredTop sz="87032" autoAdjust="0"/>
  </p:normalViewPr>
  <p:slideViewPr>
    <p:cSldViewPr showGuides="1">
      <p:cViewPr varScale="1">
        <p:scale>
          <a:sx n="75" d="100"/>
          <a:sy n="75" d="100"/>
        </p:scale>
        <p:origin x="1316" y="44"/>
      </p:cViewPr>
      <p:guideLst>
        <p:guide orient="horz" pos="324"/>
        <p:guide orient="horz" pos="708"/>
        <p:guide pos="336"/>
        <p:guide pos="384"/>
        <p:guide pos="576"/>
        <p:guide pos="720"/>
        <p:guide pos="624"/>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60" d="100"/>
          <a:sy n="60" d="100"/>
        </p:scale>
        <p:origin x="2472" y="-440"/>
      </p:cViewPr>
      <p:guideLst>
        <p:guide orient="horz" pos="2827"/>
        <p:guide orient="horz" pos="283"/>
        <p:guide pos="186"/>
        <p:guide pos="282"/>
        <p:guide pos="378"/>
        <p:guide pos="474"/>
        <p:guide pos="570"/>
        <p:guide pos="3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g"/><Relationship Id="rId4"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g"/><Relationship Id="rId4"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A84BA-A957-4044-9610-C9ECFB825140}"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C04E1E0C-A7DC-4613-9762-0399EC458807}">
      <dgm:prSet phldrT="[Text]">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endParaRPr lang="en-US" sz="700" dirty="0" smtClean="0"/>
        </a:p>
        <a:p>
          <a:r>
            <a:rPr lang="en-US" sz="700" b="1" dirty="0" smtClean="0"/>
            <a:t>JDEVELOPER:</a:t>
          </a:r>
          <a:endParaRPr lang="en-US" sz="700" b="1" dirty="0"/>
        </a:p>
      </dgm:t>
    </dgm:pt>
    <dgm:pt modelId="{30C403F1-36C6-4112-BF20-8F2B6EEEEDCA}" type="parTrans" cxnId="{CF9C8D69-21C8-4360-9D11-0F8A4EE9513D}">
      <dgm:prSet/>
      <dgm:spPr/>
      <dgm:t>
        <a:bodyPr/>
        <a:lstStyle/>
        <a:p>
          <a:endParaRPr lang="en-US"/>
        </a:p>
      </dgm:t>
    </dgm:pt>
    <dgm:pt modelId="{5CF297C7-07C7-4F55-9916-B2D5DC0831E5}" type="sibTrans" cxnId="{CF9C8D69-21C8-4360-9D11-0F8A4EE9513D}">
      <dgm:prSet/>
      <dgm:spPr/>
      <dgm:t>
        <a:bodyPr/>
        <a:lstStyle/>
        <a:p>
          <a:endParaRPr lang="en-US"/>
        </a:p>
      </dgm:t>
    </dgm:pt>
    <dgm:pt modelId="{8E468621-F4BF-4E93-97B1-23F5A44E7178}">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Develop ADF </a:t>
          </a:r>
          <a:endParaRPr lang="en-US" sz="700" dirty="0"/>
        </a:p>
      </dgm:t>
    </dgm:pt>
    <dgm:pt modelId="{85FDBC76-DE97-4A17-996D-A6DA8C9CF24E}" type="parTrans" cxnId="{C3674A98-17C0-4D95-B2A0-1AA549768531}">
      <dgm:prSet/>
      <dgm:spPr/>
      <dgm:t>
        <a:bodyPr/>
        <a:lstStyle/>
        <a:p>
          <a:endParaRPr lang="en-US"/>
        </a:p>
      </dgm:t>
    </dgm:pt>
    <dgm:pt modelId="{D64D09CA-ED78-4251-BD8A-7361A293012B}" type="sibTrans" cxnId="{C3674A98-17C0-4D95-B2A0-1AA549768531}">
      <dgm:prSet/>
      <dgm:spPr/>
      <dgm:t>
        <a:bodyPr/>
        <a:lstStyle/>
        <a:p>
          <a:endParaRPr lang="en-US"/>
        </a:p>
      </dgm:t>
    </dgm:pt>
    <dgm:pt modelId="{93A99DD4-5CB6-4B77-B61A-1F8EA1DB0CA7}">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Create ANT build files</a:t>
          </a:r>
          <a:endParaRPr lang="en-US" sz="700" dirty="0"/>
        </a:p>
      </dgm:t>
    </dgm:pt>
    <dgm:pt modelId="{C6EE7E1C-859B-4641-8AEF-0CFBCC251FDE}" type="parTrans" cxnId="{8415C692-4131-4BF6-8D04-396B05742EE6}">
      <dgm:prSet/>
      <dgm:spPr/>
      <dgm:t>
        <a:bodyPr/>
        <a:lstStyle/>
        <a:p>
          <a:endParaRPr lang="en-US"/>
        </a:p>
      </dgm:t>
    </dgm:pt>
    <dgm:pt modelId="{2A1B8A7B-B2B5-49A5-92D2-E274896E227D}" type="sibTrans" cxnId="{8415C692-4131-4BF6-8D04-396B05742EE6}">
      <dgm:prSet/>
      <dgm:spPr/>
      <dgm:t>
        <a:bodyPr/>
        <a:lstStyle/>
        <a:p>
          <a:endParaRPr lang="en-US"/>
        </a:p>
      </dgm:t>
    </dgm:pt>
    <dgm:pt modelId="{48226E55-4641-4409-977A-9905B1F56F07}">
      <dgm:prSet phldrT="[Text]">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b="1" dirty="0" smtClean="0"/>
            <a:t>Developer Cloud:</a:t>
          </a:r>
          <a:endParaRPr lang="en-US" sz="700" b="1" dirty="0"/>
        </a:p>
      </dgm:t>
    </dgm:pt>
    <dgm:pt modelId="{8EEFD5A4-72FB-4D3A-BEAC-1D64583ACA6B}" type="parTrans" cxnId="{61B846B2-15DB-4BDF-B10A-73230530DB65}">
      <dgm:prSet/>
      <dgm:spPr/>
      <dgm:t>
        <a:bodyPr/>
        <a:lstStyle/>
        <a:p>
          <a:endParaRPr lang="en-US"/>
        </a:p>
      </dgm:t>
    </dgm:pt>
    <dgm:pt modelId="{685635DF-765B-4805-8826-8AC3E34D4852}" type="sibTrans" cxnId="{61B846B2-15DB-4BDF-B10A-73230530DB65}">
      <dgm:prSet/>
      <dgm:spPr/>
      <dgm:t>
        <a:bodyPr/>
        <a:lstStyle/>
        <a:p>
          <a:endParaRPr lang="en-US"/>
        </a:p>
      </dgm:t>
    </dgm:pt>
    <dgm:pt modelId="{DBCD43AC-06F0-4D0C-8CEF-97B342C84597}">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Create a Project</a:t>
          </a:r>
          <a:endParaRPr lang="en-US" sz="700" dirty="0"/>
        </a:p>
      </dgm:t>
    </dgm:pt>
    <dgm:pt modelId="{FA422F13-BDC4-41EF-899A-FE47FB2945DB}" type="parTrans" cxnId="{BB1E1B59-74AB-4E9E-B872-88E16A6F8996}">
      <dgm:prSet/>
      <dgm:spPr/>
      <dgm:t>
        <a:bodyPr/>
        <a:lstStyle/>
        <a:p>
          <a:endParaRPr lang="en-US"/>
        </a:p>
      </dgm:t>
    </dgm:pt>
    <dgm:pt modelId="{38F8DD22-A802-482C-9765-1DC593280FD7}" type="sibTrans" cxnId="{BB1E1B59-74AB-4E9E-B872-88E16A6F8996}">
      <dgm:prSet/>
      <dgm:spPr/>
      <dgm:t>
        <a:bodyPr/>
        <a:lstStyle/>
        <a:p>
          <a:endParaRPr lang="en-US"/>
        </a:p>
      </dgm:t>
    </dgm:pt>
    <dgm:pt modelId="{0E05DC20-09D7-499A-BE48-EAF41A1D84DB}">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dgm:spPr>
      <dgm:t>
        <a:bodyPr/>
        <a:lstStyle/>
        <a:p>
          <a:endParaRPr lang="en-US" sz="700" dirty="0" smtClean="0"/>
        </a:p>
        <a:p>
          <a:r>
            <a:rPr lang="en-US" sz="700" b="1" dirty="0" smtClean="0"/>
            <a:t>Cloud ERP</a:t>
          </a:r>
          <a:endParaRPr lang="en-US" sz="700" b="1" dirty="0"/>
        </a:p>
      </dgm:t>
    </dgm:pt>
    <dgm:pt modelId="{2D3FDBB8-DC70-436F-B7F0-7741FF13EA3F}" type="parTrans" cxnId="{2149CC11-4ECA-44FC-9104-A1FFF344B52D}">
      <dgm:prSet/>
      <dgm:spPr/>
      <dgm:t>
        <a:bodyPr/>
        <a:lstStyle/>
        <a:p>
          <a:endParaRPr lang="en-US"/>
        </a:p>
      </dgm:t>
    </dgm:pt>
    <dgm:pt modelId="{E0698DB9-2882-4D0F-B1FF-3283D09BC000}" type="sibTrans" cxnId="{2149CC11-4ECA-44FC-9104-A1FFF344B52D}">
      <dgm:prSet/>
      <dgm:spPr/>
      <dgm:t>
        <a:bodyPr/>
        <a:lstStyle/>
        <a:p>
          <a:endParaRPr lang="en-US"/>
        </a:p>
      </dgm:t>
    </dgm:pt>
    <dgm:pt modelId="{309AFA11-F14D-4F9D-BE2A-3852AAD08A68}">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dgm:spPr>
      <dgm:t>
        <a:bodyPr/>
        <a:lstStyle/>
        <a:p>
          <a:r>
            <a:rPr lang="en-US" sz="700" dirty="0" smtClean="0"/>
            <a:t>Create and activate a new Sandbox</a:t>
          </a:r>
          <a:endParaRPr lang="en-US" sz="700" dirty="0"/>
        </a:p>
      </dgm:t>
    </dgm:pt>
    <dgm:pt modelId="{E824AC47-F908-4E41-AFCB-BDF765E20FE2}" type="parTrans" cxnId="{E63DEBAE-9CD3-4272-9386-0517982E3C97}">
      <dgm:prSet/>
      <dgm:spPr/>
      <dgm:t>
        <a:bodyPr/>
        <a:lstStyle/>
        <a:p>
          <a:endParaRPr lang="en-US"/>
        </a:p>
      </dgm:t>
    </dgm:pt>
    <dgm:pt modelId="{0AFD61E8-F395-427F-90CA-795606B178DB}" type="sibTrans" cxnId="{E63DEBAE-9CD3-4272-9386-0517982E3C97}">
      <dgm:prSet/>
      <dgm:spPr/>
      <dgm:t>
        <a:bodyPr/>
        <a:lstStyle/>
        <a:p>
          <a:endParaRPr lang="en-US"/>
        </a:p>
      </dgm:t>
    </dgm:pt>
    <dgm:pt modelId="{C354C8C5-5BD5-4FE9-84DA-983206BB567D}">
      <dgm:prSet phldrT="[Text]">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endParaRPr lang="en-US" sz="500" dirty="0"/>
        </a:p>
      </dgm:t>
    </dgm:pt>
    <dgm:pt modelId="{5D83DEAC-2C6F-463D-84D0-0FA1BA3546C7}" type="parTrans" cxnId="{5FF4F40D-F9A7-4D60-ADBA-9EA08CA3E52A}">
      <dgm:prSet/>
      <dgm:spPr/>
      <dgm:t>
        <a:bodyPr/>
        <a:lstStyle/>
        <a:p>
          <a:endParaRPr lang="en-US"/>
        </a:p>
      </dgm:t>
    </dgm:pt>
    <dgm:pt modelId="{A48B2674-0235-49D5-A54B-4398FA08001D}" type="sibTrans" cxnId="{5FF4F40D-F9A7-4D60-ADBA-9EA08CA3E52A}">
      <dgm:prSet/>
      <dgm:spPr/>
      <dgm:t>
        <a:bodyPr/>
        <a:lstStyle/>
        <a:p>
          <a:endParaRPr lang="en-US"/>
        </a:p>
      </dgm:t>
    </dgm:pt>
    <dgm:pt modelId="{DA39B399-F844-4884-A60F-5347E4CB8E61}">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Push the code to GIT</a:t>
          </a:r>
          <a:endParaRPr lang="en-US" sz="700" dirty="0"/>
        </a:p>
      </dgm:t>
    </dgm:pt>
    <dgm:pt modelId="{83E65943-E921-4A47-B69F-8ABAF9F9C1E4}" type="parTrans" cxnId="{92E61D66-CB55-44EA-B16B-CD36C85E4610}">
      <dgm:prSet/>
      <dgm:spPr/>
      <dgm:t>
        <a:bodyPr/>
        <a:lstStyle/>
        <a:p>
          <a:endParaRPr lang="en-US"/>
        </a:p>
      </dgm:t>
    </dgm:pt>
    <dgm:pt modelId="{60687CB1-A035-4F0E-9CF0-F43776CD4909}" type="sibTrans" cxnId="{92E61D66-CB55-44EA-B16B-CD36C85E4610}">
      <dgm:prSet/>
      <dgm:spPr/>
      <dgm:t>
        <a:bodyPr/>
        <a:lstStyle/>
        <a:p>
          <a:endParaRPr lang="en-US"/>
        </a:p>
      </dgm:t>
    </dgm:pt>
    <dgm:pt modelId="{20B0E279-BF64-45FB-8F61-040113400A67}">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Push the code to GIT</a:t>
          </a:r>
          <a:endParaRPr lang="en-US" sz="700" dirty="0"/>
        </a:p>
      </dgm:t>
    </dgm:pt>
    <dgm:pt modelId="{557FAB3A-D417-4530-ADE2-D62EE9331E12}" type="sibTrans" cxnId="{B2B65062-6449-4E21-9756-E8C40C73D9A7}">
      <dgm:prSet/>
      <dgm:spPr/>
      <dgm:t>
        <a:bodyPr/>
        <a:lstStyle/>
        <a:p>
          <a:endParaRPr lang="en-US"/>
        </a:p>
      </dgm:t>
    </dgm:pt>
    <dgm:pt modelId="{C0F17114-5462-4C71-8B12-90872B282A18}" type="parTrans" cxnId="{B2B65062-6449-4E21-9756-E8C40C73D9A7}">
      <dgm:prSet/>
      <dgm:spPr/>
      <dgm:t>
        <a:bodyPr/>
        <a:lstStyle/>
        <a:p>
          <a:endParaRPr lang="en-US"/>
        </a:p>
      </dgm:t>
    </dgm:pt>
    <dgm:pt modelId="{AE14DDDD-3617-4266-B69B-C329E8ACF75F}">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Create a GIT REPO</a:t>
          </a:r>
          <a:endParaRPr lang="en-US" sz="700" dirty="0"/>
        </a:p>
      </dgm:t>
    </dgm:pt>
    <dgm:pt modelId="{4B0571E5-E35C-4B8C-9292-9B27AABA8559}" type="parTrans" cxnId="{C459559C-950B-45FD-8AC0-A623CC896827}">
      <dgm:prSet/>
      <dgm:spPr/>
      <dgm:t>
        <a:bodyPr/>
        <a:lstStyle/>
        <a:p>
          <a:endParaRPr lang="en-US"/>
        </a:p>
      </dgm:t>
    </dgm:pt>
    <dgm:pt modelId="{4C67E8B2-7660-4C33-B53B-35C4297A6552}" type="sibTrans" cxnId="{C459559C-950B-45FD-8AC0-A623CC896827}">
      <dgm:prSet/>
      <dgm:spPr/>
      <dgm:t>
        <a:bodyPr/>
        <a:lstStyle/>
        <a:p>
          <a:endParaRPr lang="en-US"/>
        </a:p>
      </dgm:t>
    </dgm:pt>
    <dgm:pt modelId="{E1F7B972-EEED-443B-8078-C09B355C99EE}">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Create a Build job to make EAR</a:t>
          </a:r>
          <a:endParaRPr lang="en-US" sz="700" dirty="0"/>
        </a:p>
      </dgm:t>
    </dgm:pt>
    <dgm:pt modelId="{55700A30-862E-41C5-B2FF-06829E15FAC2}" type="parTrans" cxnId="{0FD2FEF2-36F9-427F-BBEF-0F9A8E54FD95}">
      <dgm:prSet/>
      <dgm:spPr/>
      <dgm:t>
        <a:bodyPr/>
        <a:lstStyle/>
        <a:p>
          <a:endParaRPr lang="en-US"/>
        </a:p>
      </dgm:t>
    </dgm:pt>
    <dgm:pt modelId="{AB7612DF-2C70-46DF-BEA2-150E9D1A66E8}" type="sibTrans" cxnId="{0FD2FEF2-36F9-427F-BBEF-0F9A8E54FD95}">
      <dgm:prSet/>
      <dgm:spPr/>
      <dgm:t>
        <a:bodyPr/>
        <a:lstStyle/>
        <a:p>
          <a:endParaRPr lang="en-US"/>
        </a:p>
      </dgm:t>
    </dgm:pt>
    <dgm:pt modelId="{B5305324-E4B0-412B-9DEE-45C921733DEC}">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dirty="0" smtClean="0"/>
            <a:t>Create a Deploy Job to deploy the EAR to JCS-SX</a:t>
          </a:r>
          <a:endParaRPr lang="en-US" sz="700" dirty="0"/>
        </a:p>
      </dgm:t>
    </dgm:pt>
    <dgm:pt modelId="{25F7849D-8BCD-4C8D-A181-95F87B00CBC9}" type="parTrans" cxnId="{A2C8E349-FE9F-46B7-922F-D739D1EE3E2B}">
      <dgm:prSet/>
      <dgm:spPr/>
      <dgm:t>
        <a:bodyPr/>
        <a:lstStyle/>
        <a:p>
          <a:endParaRPr lang="en-US"/>
        </a:p>
      </dgm:t>
    </dgm:pt>
    <dgm:pt modelId="{F82ACE6B-C79F-4520-A178-BD6D5120D8B6}" type="sibTrans" cxnId="{A2C8E349-FE9F-46B7-922F-D739D1EE3E2B}">
      <dgm:prSet/>
      <dgm:spPr/>
      <dgm:t>
        <a:bodyPr/>
        <a:lstStyle/>
        <a:p>
          <a:endParaRPr lang="en-US"/>
        </a:p>
      </dgm:t>
    </dgm:pt>
    <dgm:pt modelId="{C4C008F0-1450-4466-AD32-1BD9DE30BF9C}">
      <dgm:prSe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a:ln/>
      </dgm:spPr>
      <dgm:t>
        <a:bodyPr/>
        <a:lstStyle/>
        <a:p>
          <a:r>
            <a:rPr lang="en-US" sz="700" b="1" dirty="0" smtClean="0"/>
            <a:t>JAVA Cloud Service:</a:t>
          </a:r>
        </a:p>
        <a:p>
          <a:r>
            <a:rPr lang="en-US" sz="700" dirty="0" smtClean="0"/>
            <a:t>Check the Deployed ADF page and deploy Job Status</a:t>
          </a:r>
        </a:p>
        <a:p>
          <a:endParaRPr lang="en-US" sz="800" dirty="0"/>
        </a:p>
      </dgm:t>
    </dgm:pt>
    <dgm:pt modelId="{AF710D93-7C1D-4731-895A-C1685EBCE780}" type="parTrans" cxnId="{337CDF02-434B-434C-A92F-530D4EF3BEF6}">
      <dgm:prSet/>
      <dgm:spPr/>
      <dgm:t>
        <a:bodyPr/>
        <a:lstStyle/>
        <a:p>
          <a:endParaRPr lang="en-US"/>
        </a:p>
      </dgm:t>
    </dgm:pt>
    <dgm:pt modelId="{D19F8358-AA25-40D7-BF18-BD468A2F6360}" type="sibTrans" cxnId="{337CDF02-434B-434C-A92F-530D4EF3BEF6}">
      <dgm:prSet/>
      <dgm:spPr/>
      <dgm:t>
        <a:bodyPr/>
        <a:lstStyle/>
        <a:p>
          <a:endParaRPr lang="en-US"/>
        </a:p>
      </dgm:t>
    </dgm:pt>
    <dgm:pt modelId="{007B5DB6-D61A-47E2-8146-8718B965D65F}">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dgm:spPr>
      <dgm:t>
        <a:bodyPr/>
        <a:lstStyle/>
        <a:p>
          <a:r>
            <a:rPr lang="en-US" sz="700" dirty="0" smtClean="0"/>
            <a:t>Create an Integration page</a:t>
          </a:r>
          <a:endParaRPr lang="en-US" sz="700" dirty="0"/>
        </a:p>
      </dgm:t>
    </dgm:pt>
    <dgm:pt modelId="{3FF7A8AC-A470-45F8-8567-EA5D2B5BADB2}" type="parTrans" cxnId="{B16B8F2B-16F9-47E8-8D8C-86CE2F69731F}">
      <dgm:prSet/>
      <dgm:spPr/>
      <dgm:t>
        <a:bodyPr/>
        <a:lstStyle/>
        <a:p>
          <a:endParaRPr lang="en-US"/>
        </a:p>
      </dgm:t>
    </dgm:pt>
    <dgm:pt modelId="{03B6EEB5-088B-4A57-BB04-180907B2FCD8}" type="sibTrans" cxnId="{B16B8F2B-16F9-47E8-8D8C-86CE2F69731F}">
      <dgm:prSet/>
      <dgm:spPr/>
      <dgm:t>
        <a:bodyPr/>
        <a:lstStyle/>
        <a:p>
          <a:endParaRPr lang="en-US"/>
        </a:p>
      </dgm:t>
    </dgm:pt>
    <dgm:pt modelId="{77F8D75F-0CBF-49E3-A41B-555DC0391B85}">
      <dgm:prSet phldrT="[Text]" custT="1">
        <dgm:style>
          <a:lnRef idx="1">
            <a:schemeClr val="accent4"/>
          </a:lnRef>
          <a:fillRef idx="2">
            <a:schemeClr val="accent4"/>
          </a:fillRef>
          <a:effectRef idx="1">
            <a:schemeClr val="accent4"/>
          </a:effectRef>
          <a:fontRef idx="minor">
            <a:schemeClr val="dk1"/>
          </a:fontRef>
        </dgm:style>
      </dgm:prSet>
      <dgm:spPr>
        <a:solidFill>
          <a:schemeClr val="accent1">
            <a:lumMod val="40000"/>
            <a:lumOff val="60000"/>
          </a:schemeClr>
        </a:solidFill>
      </dgm:spPr>
      <dgm:t>
        <a:bodyPr/>
        <a:lstStyle/>
        <a:p>
          <a:r>
            <a:rPr lang="en-US" sz="700" dirty="0" smtClean="0"/>
            <a:t>Publish the page</a:t>
          </a:r>
          <a:endParaRPr lang="en-US" sz="700" dirty="0"/>
        </a:p>
      </dgm:t>
    </dgm:pt>
    <dgm:pt modelId="{C559D3D0-78F8-4F2F-9CAB-82D521886056}" type="parTrans" cxnId="{3FE33D49-6086-4845-8E97-CC311226B722}">
      <dgm:prSet/>
      <dgm:spPr/>
      <dgm:t>
        <a:bodyPr/>
        <a:lstStyle/>
        <a:p>
          <a:endParaRPr lang="en-US"/>
        </a:p>
      </dgm:t>
    </dgm:pt>
    <dgm:pt modelId="{8B9138EB-9763-4CEF-8AA2-A0A39B839FEC}" type="sibTrans" cxnId="{3FE33D49-6086-4845-8E97-CC311226B722}">
      <dgm:prSet/>
      <dgm:spPr/>
      <dgm:t>
        <a:bodyPr/>
        <a:lstStyle/>
        <a:p>
          <a:endParaRPr lang="en-US"/>
        </a:p>
      </dgm:t>
    </dgm:pt>
    <dgm:pt modelId="{2F0DF8BF-30B1-48EB-BA23-79305C2D6CCD}" type="pres">
      <dgm:prSet presAssocID="{BB8A84BA-A957-4044-9610-C9ECFB825140}" presName="Name0" presStyleCnt="0">
        <dgm:presLayoutVars>
          <dgm:dir/>
          <dgm:resizeHandles val="exact"/>
        </dgm:presLayoutVars>
      </dgm:prSet>
      <dgm:spPr/>
      <dgm:t>
        <a:bodyPr/>
        <a:lstStyle/>
        <a:p>
          <a:endParaRPr lang="en-US"/>
        </a:p>
      </dgm:t>
    </dgm:pt>
    <dgm:pt modelId="{CC655EF3-8206-4038-979F-F94712D05EFF}" type="pres">
      <dgm:prSet presAssocID="{C04E1E0C-A7DC-4613-9762-0399EC458807}" presName="composite" presStyleCnt="0"/>
      <dgm:spPr/>
    </dgm:pt>
    <dgm:pt modelId="{09265B14-C141-4872-8F5E-519F23173D3B}" type="pres">
      <dgm:prSet presAssocID="{C04E1E0C-A7DC-4613-9762-0399EC458807}" presName="imagSh" presStyleLbl="bgImgPlace1" presStyleIdx="0" presStyleCnt="4" custScaleX="99672" custScaleY="100031" custLinFactNeighborX="-13808" custLinFactNeighborY="1479"/>
      <dgm:spPr>
        <a:prstGeom prst="flowChartAlternateProcess">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rgbClr val="EE7713"/>
          </a:solidFill>
        </a:ln>
      </dgm:spPr>
    </dgm:pt>
    <dgm:pt modelId="{CFF3849F-7562-42AA-9BE4-BB4D9F1B61AB}" type="pres">
      <dgm:prSet presAssocID="{C04E1E0C-A7DC-4613-9762-0399EC458807}" presName="txNode" presStyleLbl="node1" presStyleIdx="0" presStyleCnt="4" custScaleX="100758" custScaleY="76739" custLinFactNeighborX="27860" custLinFactNeighborY="15637">
        <dgm:presLayoutVars>
          <dgm:bulletEnabled val="1"/>
        </dgm:presLayoutVars>
      </dgm:prSet>
      <dgm:spPr/>
      <dgm:t>
        <a:bodyPr/>
        <a:lstStyle/>
        <a:p>
          <a:endParaRPr lang="en-US"/>
        </a:p>
      </dgm:t>
    </dgm:pt>
    <dgm:pt modelId="{E6197C37-B81F-4EC3-A858-A301115537C7}" type="pres">
      <dgm:prSet presAssocID="{5CF297C7-07C7-4F55-9916-B2D5DC0831E5}" presName="sibTrans" presStyleLbl="sibTrans2D1" presStyleIdx="0" presStyleCnt="3" custScaleX="133618"/>
      <dgm:spPr/>
      <dgm:t>
        <a:bodyPr/>
        <a:lstStyle/>
        <a:p>
          <a:endParaRPr lang="en-US"/>
        </a:p>
      </dgm:t>
    </dgm:pt>
    <dgm:pt modelId="{73DFF77B-C9E0-41E3-8479-A9C599B02341}" type="pres">
      <dgm:prSet presAssocID="{5CF297C7-07C7-4F55-9916-B2D5DC0831E5}" presName="connTx" presStyleLbl="sibTrans2D1" presStyleIdx="0" presStyleCnt="3"/>
      <dgm:spPr/>
      <dgm:t>
        <a:bodyPr/>
        <a:lstStyle/>
        <a:p>
          <a:endParaRPr lang="en-US"/>
        </a:p>
      </dgm:t>
    </dgm:pt>
    <dgm:pt modelId="{3B3B2A4B-C20B-4BB9-A54D-6FD723035662}" type="pres">
      <dgm:prSet presAssocID="{48226E55-4641-4409-977A-9905B1F56F07}" presName="composite" presStyleCnt="0"/>
      <dgm:spPr/>
    </dgm:pt>
    <dgm:pt modelId="{0661B3E5-8208-4544-9FCC-15452995A238}" type="pres">
      <dgm:prSet presAssocID="{48226E55-4641-4409-977A-9905B1F56F07}" presName="imagSh" presStyleLbl="bgImgPlace1" presStyleIdx="1" presStyleCnt="4" custLinFactNeighborY="2126"/>
      <dgm:spPr>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a:ln>
          <a:solidFill>
            <a:srgbClr val="EE7713"/>
          </a:solidFill>
        </a:ln>
      </dgm:spPr>
    </dgm:pt>
    <dgm:pt modelId="{760CAF52-C42B-4E05-992C-95E31103B76A}" type="pres">
      <dgm:prSet presAssocID="{48226E55-4641-4409-977A-9905B1F56F07}" presName="txNode" presStyleLbl="node1" presStyleIdx="1" presStyleCnt="4" custScaleY="76767" custLinFactNeighborX="19148" custLinFactNeighborY="17101">
        <dgm:presLayoutVars>
          <dgm:bulletEnabled val="1"/>
        </dgm:presLayoutVars>
      </dgm:prSet>
      <dgm:spPr/>
      <dgm:t>
        <a:bodyPr/>
        <a:lstStyle/>
        <a:p>
          <a:endParaRPr lang="en-US"/>
        </a:p>
      </dgm:t>
    </dgm:pt>
    <dgm:pt modelId="{6A4C1140-396E-422C-A569-27B22B311C02}" type="pres">
      <dgm:prSet presAssocID="{685635DF-765B-4805-8826-8AC3E34D4852}" presName="sibTrans" presStyleLbl="sibTrans2D1" presStyleIdx="1" presStyleCnt="3" custScaleX="113298" custScaleY="80556"/>
      <dgm:spPr/>
      <dgm:t>
        <a:bodyPr/>
        <a:lstStyle/>
        <a:p>
          <a:endParaRPr lang="en-US"/>
        </a:p>
      </dgm:t>
    </dgm:pt>
    <dgm:pt modelId="{D0DAB403-6171-48F9-9292-10425409EA7D}" type="pres">
      <dgm:prSet presAssocID="{685635DF-765B-4805-8826-8AC3E34D4852}" presName="connTx" presStyleLbl="sibTrans2D1" presStyleIdx="1" presStyleCnt="3"/>
      <dgm:spPr/>
      <dgm:t>
        <a:bodyPr/>
        <a:lstStyle/>
        <a:p>
          <a:endParaRPr lang="en-US"/>
        </a:p>
      </dgm:t>
    </dgm:pt>
    <dgm:pt modelId="{E86E1D0A-C64A-4F68-B258-6418F8ED14AD}" type="pres">
      <dgm:prSet presAssocID="{C4C008F0-1450-4466-AD32-1BD9DE30BF9C}" presName="composite" presStyleCnt="0"/>
      <dgm:spPr/>
    </dgm:pt>
    <dgm:pt modelId="{13522126-6755-4EDE-B039-628F4BB19E8A}" type="pres">
      <dgm:prSet presAssocID="{C4C008F0-1450-4466-AD32-1BD9DE30BF9C}" presName="imagSh" presStyleLbl="bgImgPlace1" presStyleIdx="2" presStyleCnt="4" custScaleX="99830" custScaleY="99830" custLinFactNeighborX="-9367" custLinFactNeighborY="2788"/>
      <dgm:spPr>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solidFill>
            <a:srgbClr val="EE7713"/>
          </a:solidFill>
        </a:ln>
      </dgm:spPr>
    </dgm:pt>
    <dgm:pt modelId="{FCE750DB-17A6-41AD-875F-52DD0E9F619D}" type="pres">
      <dgm:prSet presAssocID="{C4C008F0-1450-4466-AD32-1BD9DE30BF9C}" presName="txNode" presStyleLbl="node1" presStyleIdx="2" presStyleCnt="4" custScaleX="100029" custScaleY="76890" custLinFactNeighborX="11892" custLinFactNeighborY="17000">
        <dgm:presLayoutVars>
          <dgm:bulletEnabled val="1"/>
        </dgm:presLayoutVars>
      </dgm:prSet>
      <dgm:spPr/>
      <dgm:t>
        <a:bodyPr/>
        <a:lstStyle/>
        <a:p>
          <a:endParaRPr lang="en-US"/>
        </a:p>
      </dgm:t>
    </dgm:pt>
    <dgm:pt modelId="{16C71E27-5E98-4314-9F01-8277169C6EB0}" type="pres">
      <dgm:prSet presAssocID="{D19F8358-AA25-40D7-BF18-BD468A2F6360}" presName="sibTrans" presStyleLbl="sibTrans2D1" presStyleIdx="2" presStyleCnt="3"/>
      <dgm:spPr/>
      <dgm:t>
        <a:bodyPr/>
        <a:lstStyle/>
        <a:p>
          <a:endParaRPr lang="en-US"/>
        </a:p>
      </dgm:t>
    </dgm:pt>
    <dgm:pt modelId="{4E9F0954-BCA9-4E6A-9449-D0CDE3B1DCE7}" type="pres">
      <dgm:prSet presAssocID="{D19F8358-AA25-40D7-BF18-BD468A2F6360}" presName="connTx" presStyleLbl="sibTrans2D1" presStyleIdx="2" presStyleCnt="3"/>
      <dgm:spPr/>
      <dgm:t>
        <a:bodyPr/>
        <a:lstStyle/>
        <a:p>
          <a:endParaRPr lang="en-US"/>
        </a:p>
      </dgm:t>
    </dgm:pt>
    <dgm:pt modelId="{7491423B-105D-4274-AF5F-2EF7E349F049}" type="pres">
      <dgm:prSet presAssocID="{0E05DC20-09D7-499A-BE48-EAF41A1D84DB}" presName="composite" presStyleCnt="0"/>
      <dgm:spPr/>
    </dgm:pt>
    <dgm:pt modelId="{51A2C43D-31E9-4B69-9AB8-D4E8D4AF8CB5}" type="pres">
      <dgm:prSet presAssocID="{0E05DC20-09D7-499A-BE48-EAF41A1D84DB}" presName="imagSh" presStyleLbl="bgImgPlace1" presStyleIdx="3" presStyleCnt="4" custScaleX="99590" custScaleY="99830" custLinFactNeighborX="-18208" custLinFactNeighborY="3903"/>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a:solidFill>
            <a:srgbClr val="EE7713"/>
          </a:solidFill>
        </a:ln>
      </dgm:spPr>
      <dgm:t>
        <a:bodyPr/>
        <a:lstStyle/>
        <a:p>
          <a:endParaRPr lang="en-US"/>
        </a:p>
      </dgm:t>
    </dgm:pt>
    <dgm:pt modelId="{0FA33A2A-10AC-49C2-BFDC-E702BE11EEC7}" type="pres">
      <dgm:prSet presAssocID="{0E05DC20-09D7-499A-BE48-EAF41A1D84DB}" presName="txNode" presStyleLbl="node1" presStyleIdx="3" presStyleCnt="4" custScaleX="103039" custScaleY="76717" custLinFactNeighborX="59" custLinFactNeighborY="13970">
        <dgm:presLayoutVars>
          <dgm:bulletEnabled val="1"/>
        </dgm:presLayoutVars>
      </dgm:prSet>
      <dgm:spPr/>
      <dgm:t>
        <a:bodyPr/>
        <a:lstStyle/>
        <a:p>
          <a:endParaRPr lang="en-US"/>
        </a:p>
      </dgm:t>
    </dgm:pt>
  </dgm:ptLst>
  <dgm:cxnLst>
    <dgm:cxn modelId="{78E3487F-92FB-4D60-A32B-1DF4D07AADCC}" type="presOf" srcId="{E1F7B972-EEED-443B-8078-C09B355C99EE}" destId="{760CAF52-C42B-4E05-992C-95E31103B76A}" srcOrd="0" destOrd="3" presId="urn:microsoft.com/office/officeart/2005/8/layout/hProcess10"/>
    <dgm:cxn modelId="{33A5B038-D644-4093-9A93-6B24E19727E9}" type="presOf" srcId="{309AFA11-F14D-4F9D-BE2A-3852AAD08A68}" destId="{0FA33A2A-10AC-49C2-BFDC-E702BE11EEC7}" srcOrd="0" destOrd="1" presId="urn:microsoft.com/office/officeart/2005/8/layout/hProcess10"/>
    <dgm:cxn modelId="{CA135840-ACBF-462F-8775-6D1C1DEB007C}" type="presOf" srcId="{5CF297C7-07C7-4F55-9916-B2D5DC0831E5}" destId="{73DFF77B-C9E0-41E3-8479-A9C599B02341}" srcOrd="1" destOrd="0" presId="urn:microsoft.com/office/officeart/2005/8/layout/hProcess10"/>
    <dgm:cxn modelId="{3FE33D49-6086-4845-8E97-CC311226B722}" srcId="{0E05DC20-09D7-499A-BE48-EAF41A1D84DB}" destId="{77F8D75F-0CBF-49E3-A41B-555DC0391B85}" srcOrd="2" destOrd="0" parTransId="{C559D3D0-78F8-4F2F-9CAB-82D521886056}" sibTransId="{8B9138EB-9763-4CEF-8AA2-A0A39B839FEC}"/>
    <dgm:cxn modelId="{E8F1110A-1F92-419E-B8E9-8E2B11A284B1}" type="presOf" srcId="{C04E1E0C-A7DC-4613-9762-0399EC458807}" destId="{CFF3849F-7562-42AA-9BE4-BB4D9F1B61AB}" srcOrd="0" destOrd="0" presId="urn:microsoft.com/office/officeart/2005/8/layout/hProcess10"/>
    <dgm:cxn modelId="{BE6C2EB4-6F32-4C0D-8350-0B4664F80501}" type="presOf" srcId="{DA39B399-F844-4884-A60F-5347E4CB8E61}" destId="{CFF3849F-7562-42AA-9BE4-BB4D9F1B61AB}" srcOrd="0" destOrd="4" presId="urn:microsoft.com/office/officeart/2005/8/layout/hProcess10"/>
    <dgm:cxn modelId="{E63DEBAE-9CD3-4272-9386-0517982E3C97}" srcId="{0E05DC20-09D7-499A-BE48-EAF41A1D84DB}" destId="{309AFA11-F14D-4F9D-BE2A-3852AAD08A68}" srcOrd="0" destOrd="0" parTransId="{E824AC47-F908-4E41-AFCB-BDF765E20FE2}" sibTransId="{0AFD61E8-F395-427F-90CA-795606B178DB}"/>
    <dgm:cxn modelId="{05BCE2ED-777D-4AD9-A235-A2BB1E4B7019}" type="presOf" srcId="{C354C8C5-5BD5-4FE9-84DA-983206BB567D}" destId="{CFF3849F-7562-42AA-9BE4-BB4D9F1B61AB}" srcOrd="0" destOrd="5" presId="urn:microsoft.com/office/officeart/2005/8/layout/hProcess10"/>
    <dgm:cxn modelId="{A2C8E349-FE9F-46B7-922F-D739D1EE3E2B}" srcId="{48226E55-4641-4409-977A-9905B1F56F07}" destId="{B5305324-E4B0-412B-9DEE-45C921733DEC}" srcOrd="3" destOrd="0" parTransId="{25F7849D-8BCD-4C8D-A181-95F87B00CBC9}" sibTransId="{F82ACE6B-C79F-4520-A178-BD6D5120D8B6}"/>
    <dgm:cxn modelId="{EB37E5A5-1DA2-466C-B8D6-98EDC3370040}" type="presOf" srcId="{C4C008F0-1450-4466-AD32-1BD9DE30BF9C}" destId="{FCE750DB-17A6-41AD-875F-52DD0E9F619D}" srcOrd="0" destOrd="0" presId="urn:microsoft.com/office/officeart/2005/8/layout/hProcess10"/>
    <dgm:cxn modelId="{B16B8F2B-16F9-47E8-8D8C-86CE2F69731F}" srcId="{0E05DC20-09D7-499A-BE48-EAF41A1D84DB}" destId="{007B5DB6-D61A-47E2-8146-8718B965D65F}" srcOrd="1" destOrd="0" parTransId="{3FF7A8AC-A470-45F8-8567-EA5D2B5BADB2}" sibTransId="{03B6EEB5-088B-4A57-BB04-180907B2FCD8}"/>
    <dgm:cxn modelId="{28BF547A-C51E-4C7A-8A6E-DB1803AB895B}" type="presOf" srcId="{007B5DB6-D61A-47E2-8146-8718B965D65F}" destId="{0FA33A2A-10AC-49C2-BFDC-E702BE11EEC7}" srcOrd="0" destOrd="2" presId="urn:microsoft.com/office/officeart/2005/8/layout/hProcess10"/>
    <dgm:cxn modelId="{0FD2FEF2-36F9-427F-BBEF-0F9A8E54FD95}" srcId="{48226E55-4641-4409-977A-9905B1F56F07}" destId="{E1F7B972-EEED-443B-8078-C09B355C99EE}" srcOrd="2" destOrd="0" parTransId="{55700A30-862E-41C5-B2FF-06829E15FAC2}" sibTransId="{AB7612DF-2C70-46DF-BEA2-150E9D1A66E8}"/>
    <dgm:cxn modelId="{113214E7-866D-4C29-A590-1EF3389134E1}" type="presOf" srcId="{48226E55-4641-4409-977A-9905B1F56F07}" destId="{760CAF52-C42B-4E05-992C-95E31103B76A}" srcOrd="0" destOrd="0" presId="urn:microsoft.com/office/officeart/2005/8/layout/hProcess10"/>
    <dgm:cxn modelId="{F05BE111-88AE-4295-BA3A-75AF50E10507}" type="presOf" srcId="{AE14DDDD-3617-4266-B69B-C329E8ACF75F}" destId="{760CAF52-C42B-4E05-992C-95E31103B76A}" srcOrd="0" destOrd="2" presId="urn:microsoft.com/office/officeart/2005/8/layout/hProcess10"/>
    <dgm:cxn modelId="{96521DCB-7FB0-4409-8B7E-AD7878BFADE1}" type="presOf" srcId="{0E05DC20-09D7-499A-BE48-EAF41A1D84DB}" destId="{0FA33A2A-10AC-49C2-BFDC-E702BE11EEC7}" srcOrd="0" destOrd="0" presId="urn:microsoft.com/office/officeart/2005/8/layout/hProcess10"/>
    <dgm:cxn modelId="{31E49F27-8B99-4FBE-9F53-DD335114628F}" type="presOf" srcId="{D19F8358-AA25-40D7-BF18-BD468A2F6360}" destId="{4E9F0954-BCA9-4E6A-9449-D0CDE3B1DCE7}" srcOrd="1" destOrd="0" presId="urn:microsoft.com/office/officeart/2005/8/layout/hProcess10"/>
    <dgm:cxn modelId="{C459559C-950B-45FD-8AC0-A623CC896827}" srcId="{48226E55-4641-4409-977A-9905B1F56F07}" destId="{AE14DDDD-3617-4266-B69B-C329E8ACF75F}" srcOrd="1" destOrd="0" parTransId="{4B0571E5-E35C-4B8C-9292-9B27AABA8559}" sibTransId="{4C67E8B2-7660-4C33-B53B-35C4297A6552}"/>
    <dgm:cxn modelId="{9607A7FE-30A5-491F-957A-5B0B0AB2DF0D}" type="presOf" srcId="{DBCD43AC-06F0-4D0C-8CEF-97B342C84597}" destId="{760CAF52-C42B-4E05-992C-95E31103B76A}" srcOrd="0" destOrd="1" presId="urn:microsoft.com/office/officeart/2005/8/layout/hProcess10"/>
    <dgm:cxn modelId="{CF9C8D69-21C8-4360-9D11-0F8A4EE9513D}" srcId="{BB8A84BA-A957-4044-9610-C9ECFB825140}" destId="{C04E1E0C-A7DC-4613-9762-0399EC458807}" srcOrd="0" destOrd="0" parTransId="{30C403F1-36C6-4112-BF20-8F2B6EEEEDCA}" sibTransId="{5CF297C7-07C7-4F55-9916-B2D5DC0831E5}"/>
    <dgm:cxn modelId="{C3674A98-17C0-4D95-B2A0-1AA549768531}" srcId="{C04E1E0C-A7DC-4613-9762-0399EC458807}" destId="{8E468621-F4BF-4E93-97B1-23F5A44E7178}" srcOrd="2" destOrd="0" parTransId="{85FDBC76-DE97-4A17-996D-A6DA8C9CF24E}" sibTransId="{D64D09CA-ED78-4251-BD8A-7361A293012B}"/>
    <dgm:cxn modelId="{BB1E1B59-74AB-4E9E-B872-88E16A6F8996}" srcId="{48226E55-4641-4409-977A-9905B1F56F07}" destId="{DBCD43AC-06F0-4D0C-8CEF-97B342C84597}" srcOrd="0" destOrd="0" parTransId="{FA422F13-BDC4-41EF-899A-FE47FB2945DB}" sibTransId="{38F8DD22-A802-482C-9765-1DC593280FD7}"/>
    <dgm:cxn modelId="{C95B8813-3189-48F6-B6F3-8F9D088CB214}" type="presOf" srcId="{685635DF-765B-4805-8826-8AC3E34D4852}" destId="{D0DAB403-6171-48F9-9292-10425409EA7D}" srcOrd="1" destOrd="0" presId="urn:microsoft.com/office/officeart/2005/8/layout/hProcess10"/>
    <dgm:cxn modelId="{8415C692-4131-4BF6-8D04-396B05742EE6}" srcId="{C04E1E0C-A7DC-4613-9762-0399EC458807}" destId="{93A99DD4-5CB6-4B77-B61A-1F8EA1DB0CA7}" srcOrd="1" destOrd="0" parTransId="{C6EE7E1C-859B-4641-8AEF-0CFBCC251FDE}" sibTransId="{2A1B8A7B-B2B5-49A5-92D2-E274896E227D}"/>
    <dgm:cxn modelId="{63018B2F-5588-4CC2-BBA2-B3D0CA4DD670}" type="presOf" srcId="{77F8D75F-0CBF-49E3-A41B-555DC0391B85}" destId="{0FA33A2A-10AC-49C2-BFDC-E702BE11EEC7}" srcOrd="0" destOrd="3" presId="urn:microsoft.com/office/officeart/2005/8/layout/hProcess10"/>
    <dgm:cxn modelId="{56755478-A24B-44F1-BE9A-CB7F70F6EB96}" type="presOf" srcId="{5CF297C7-07C7-4F55-9916-B2D5DC0831E5}" destId="{E6197C37-B81F-4EC3-A858-A301115537C7}" srcOrd="0" destOrd="0" presId="urn:microsoft.com/office/officeart/2005/8/layout/hProcess10"/>
    <dgm:cxn modelId="{A94091E6-33CF-403F-B4FA-AAF35DEC1404}" type="presOf" srcId="{8E468621-F4BF-4E93-97B1-23F5A44E7178}" destId="{CFF3849F-7562-42AA-9BE4-BB4D9F1B61AB}" srcOrd="0" destOrd="3" presId="urn:microsoft.com/office/officeart/2005/8/layout/hProcess10"/>
    <dgm:cxn modelId="{445B4882-D66C-4FD9-866B-C5F5ED5B4E72}" type="presOf" srcId="{B5305324-E4B0-412B-9DEE-45C921733DEC}" destId="{760CAF52-C42B-4E05-992C-95E31103B76A}" srcOrd="0" destOrd="4" presId="urn:microsoft.com/office/officeart/2005/8/layout/hProcess10"/>
    <dgm:cxn modelId="{2149CC11-4ECA-44FC-9104-A1FFF344B52D}" srcId="{BB8A84BA-A957-4044-9610-C9ECFB825140}" destId="{0E05DC20-09D7-499A-BE48-EAF41A1D84DB}" srcOrd="3" destOrd="0" parTransId="{2D3FDBB8-DC70-436F-B7F0-7741FF13EA3F}" sibTransId="{E0698DB9-2882-4D0F-B1FF-3283D09BC000}"/>
    <dgm:cxn modelId="{5FF4F40D-F9A7-4D60-ADBA-9EA08CA3E52A}" srcId="{C04E1E0C-A7DC-4613-9762-0399EC458807}" destId="{C354C8C5-5BD5-4FE9-84DA-983206BB567D}" srcOrd="4" destOrd="0" parTransId="{5D83DEAC-2C6F-463D-84D0-0FA1BA3546C7}" sibTransId="{A48B2674-0235-49D5-A54B-4398FA08001D}"/>
    <dgm:cxn modelId="{70ABA177-7D93-4CE5-8DDF-D7CB0F718FB8}" type="presOf" srcId="{20B0E279-BF64-45FB-8F61-040113400A67}" destId="{CFF3849F-7562-42AA-9BE4-BB4D9F1B61AB}" srcOrd="0" destOrd="1" presId="urn:microsoft.com/office/officeart/2005/8/layout/hProcess10"/>
    <dgm:cxn modelId="{A83915FB-85EF-4DF2-B45F-572A3B7F6C68}" type="presOf" srcId="{BB8A84BA-A957-4044-9610-C9ECFB825140}" destId="{2F0DF8BF-30B1-48EB-BA23-79305C2D6CCD}" srcOrd="0" destOrd="0" presId="urn:microsoft.com/office/officeart/2005/8/layout/hProcess10"/>
    <dgm:cxn modelId="{459B22F1-7E27-4181-B81B-9F8D24B80FBC}" type="presOf" srcId="{D19F8358-AA25-40D7-BF18-BD468A2F6360}" destId="{16C71E27-5E98-4314-9F01-8277169C6EB0}" srcOrd="0" destOrd="0" presId="urn:microsoft.com/office/officeart/2005/8/layout/hProcess10"/>
    <dgm:cxn modelId="{61B846B2-15DB-4BDF-B10A-73230530DB65}" srcId="{BB8A84BA-A957-4044-9610-C9ECFB825140}" destId="{48226E55-4641-4409-977A-9905B1F56F07}" srcOrd="1" destOrd="0" parTransId="{8EEFD5A4-72FB-4D3A-BEAC-1D64583ACA6B}" sibTransId="{685635DF-765B-4805-8826-8AC3E34D4852}"/>
    <dgm:cxn modelId="{B2B65062-6449-4E21-9756-E8C40C73D9A7}" srcId="{C04E1E0C-A7DC-4613-9762-0399EC458807}" destId="{20B0E279-BF64-45FB-8F61-040113400A67}" srcOrd="0" destOrd="0" parTransId="{C0F17114-5462-4C71-8B12-90872B282A18}" sibTransId="{557FAB3A-D417-4530-ADE2-D62EE9331E12}"/>
    <dgm:cxn modelId="{C17B3B19-2210-49BA-8F81-216B072EF875}" type="presOf" srcId="{93A99DD4-5CB6-4B77-B61A-1F8EA1DB0CA7}" destId="{CFF3849F-7562-42AA-9BE4-BB4D9F1B61AB}" srcOrd="0" destOrd="2" presId="urn:microsoft.com/office/officeart/2005/8/layout/hProcess10"/>
    <dgm:cxn modelId="{85D9C4F4-BE9D-437F-A84E-77DD1E2BC9FC}" type="presOf" srcId="{685635DF-765B-4805-8826-8AC3E34D4852}" destId="{6A4C1140-396E-422C-A569-27B22B311C02}" srcOrd="0" destOrd="0" presId="urn:microsoft.com/office/officeart/2005/8/layout/hProcess10"/>
    <dgm:cxn modelId="{92E61D66-CB55-44EA-B16B-CD36C85E4610}" srcId="{C04E1E0C-A7DC-4613-9762-0399EC458807}" destId="{DA39B399-F844-4884-A60F-5347E4CB8E61}" srcOrd="3" destOrd="0" parTransId="{83E65943-E921-4A47-B69F-8ABAF9F9C1E4}" sibTransId="{60687CB1-A035-4F0E-9CF0-F43776CD4909}"/>
    <dgm:cxn modelId="{337CDF02-434B-434C-A92F-530D4EF3BEF6}" srcId="{BB8A84BA-A957-4044-9610-C9ECFB825140}" destId="{C4C008F0-1450-4466-AD32-1BD9DE30BF9C}" srcOrd="2" destOrd="0" parTransId="{AF710D93-7C1D-4731-895A-C1685EBCE780}" sibTransId="{D19F8358-AA25-40D7-BF18-BD468A2F6360}"/>
    <dgm:cxn modelId="{54A90595-F3C0-4A03-97A7-B635760D24DF}" type="presParOf" srcId="{2F0DF8BF-30B1-48EB-BA23-79305C2D6CCD}" destId="{CC655EF3-8206-4038-979F-F94712D05EFF}" srcOrd="0" destOrd="0" presId="urn:microsoft.com/office/officeart/2005/8/layout/hProcess10"/>
    <dgm:cxn modelId="{C7E79225-A350-44AB-BBD2-26B7999F1118}" type="presParOf" srcId="{CC655EF3-8206-4038-979F-F94712D05EFF}" destId="{09265B14-C141-4872-8F5E-519F23173D3B}" srcOrd="0" destOrd="0" presId="urn:microsoft.com/office/officeart/2005/8/layout/hProcess10"/>
    <dgm:cxn modelId="{2215AA26-ABD4-46C0-9324-FF771E0C6276}" type="presParOf" srcId="{CC655EF3-8206-4038-979F-F94712D05EFF}" destId="{CFF3849F-7562-42AA-9BE4-BB4D9F1B61AB}" srcOrd="1" destOrd="0" presId="urn:microsoft.com/office/officeart/2005/8/layout/hProcess10"/>
    <dgm:cxn modelId="{98FFFEC0-0380-404D-8257-F17574408001}" type="presParOf" srcId="{2F0DF8BF-30B1-48EB-BA23-79305C2D6CCD}" destId="{E6197C37-B81F-4EC3-A858-A301115537C7}" srcOrd="1" destOrd="0" presId="urn:microsoft.com/office/officeart/2005/8/layout/hProcess10"/>
    <dgm:cxn modelId="{9C9938AF-9CCD-444B-97BB-01863548507C}" type="presParOf" srcId="{E6197C37-B81F-4EC3-A858-A301115537C7}" destId="{73DFF77B-C9E0-41E3-8479-A9C599B02341}" srcOrd="0" destOrd="0" presId="urn:microsoft.com/office/officeart/2005/8/layout/hProcess10"/>
    <dgm:cxn modelId="{D827F8B6-D7AE-4BCD-BF51-9CFBD997A104}" type="presParOf" srcId="{2F0DF8BF-30B1-48EB-BA23-79305C2D6CCD}" destId="{3B3B2A4B-C20B-4BB9-A54D-6FD723035662}" srcOrd="2" destOrd="0" presId="urn:microsoft.com/office/officeart/2005/8/layout/hProcess10"/>
    <dgm:cxn modelId="{FE6BE1F5-4AF6-4605-8A4A-DBC790CAACB5}" type="presParOf" srcId="{3B3B2A4B-C20B-4BB9-A54D-6FD723035662}" destId="{0661B3E5-8208-4544-9FCC-15452995A238}" srcOrd="0" destOrd="0" presId="urn:microsoft.com/office/officeart/2005/8/layout/hProcess10"/>
    <dgm:cxn modelId="{F1E34683-60EE-4DEC-9B4F-32D27857C57A}" type="presParOf" srcId="{3B3B2A4B-C20B-4BB9-A54D-6FD723035662}" destId="{760CAF52-C42B-4E05-992C-95E31103B76A}" srcOrd="1" destOrd="0" presId="urn:microsoft.com/office/officeart/2005/8/layout/hProcess10"/>
    <dgm:cxn modelId="{568B4BD4-D3A6-4A2D-8B62-9B8B657A1DB6}" type="presParOf" srcId="{2F0DF8BF-30B1-48EB-BA23-79305C2D6CCD}" destId="{6A4C1140-396E-422C-A569-27B22B311C02}" srcOrd="3" destOrd="0" presId="urn:microsoft.com/office/officeart/2005/8/layout/hProcess10"/>
    <dgm:cxn modelId="{1F752649-08D9-418F-99B3-0A2C4B82016B}" type="presParOf" srcId="{6A4C1140-396E-422C-A569-27B22B311C02}" destId="{D0DAB403-6171-48F9-9292-10425409EA7D}" srcOrd="0" destOrd="0" presId="urn:microsoft.com/office/officeart/2005/8/layout/hProcess10"/>
    <dgm:cxn modelId="{A1E7AC75-47D3-4FB3-80C1-BF75BC22718C}" type="presParOf" srcId="{2F0DF8BF-30B1-48EB-BA23-79305C2D6CCD}" destId="{E86E1D0A-C64A-4F68-B258-6418F8ED14AD}" srcOrd="4" destOrd="0" presId="urn:microsoft.com/office/officeart/2005/8/layout/hProcess10"/>
    <dgm:cxn modelId="{47B798DF-B7AD-4B90-90D4-5B09E4385437}" type="presParOf" srcId="{E86E1D0A-C64A-4F68-B258-6418F8ED14AD}" destId="{13522126-6755-4EDE-B039-628F4BB19E8A}" srcOrd="0" destOrd="0" presId="urn:microsoft.com/office/officeart/2005/8/layout/hProcess10"/>
    <dgm:cxn modelId="{01B0DE0D-10BB-47DD-BD81-5F7EBD041B47}" type="presParOf" srcId="{E86E1D0A-C64A-4F68-B258-6418F8ED14AD}" destId="{FCE750DB-17A6-41AD-875F-52DD0E9F619D}" srcOrd="1" destOrd="0" presId="urn:microsoft.com/office/officeart/2005/8/layout/hProcess10"/>
    <dgm:cxn modelId="{85CAE4DF-DC7C-42E6-BC00-C489E48A586E}" type="presParOf" srcId="{2F0DF8BF-30B1-48EB-BA23-79305C2D6CCD}" destId="{16C71E27-5E98-4314-9F01-8277169C6EB0}" srcOrd="5" destOrd="0" presId="urn:microsoft.com/office/officeart/2005/8/layout/hProcess10"/>
    <dgm:cxn modelId="{AC3E2754-403B-4282-8491-74A036767F84}" type="presParOf" srcId="{16C71E27-5E98-4314-9F01-8277169C6EB0}" destId="{4E9F0954-BCA9-4E6A-9449-D0CDE3B1DCE7}" srcOrd="0" destOrd="0" presId="urn:microsoft.com/office/officeart/2005/8/layout/hProcess10"/>
    <dgm:cxn modelId="{8C5D8208-C125-4603-8D8C-8CCECD50066F}" type="presParOf" srcId="{2F0DF8BF-30B1-48EB-BA23-79305C2D6CCD}" destId="{7491423B-105D-4274-AF5F-2EF7E349F049}" srcOrd="6" destOrd="0" presId="urn:microsoft.com/office/officeart/2005/8/layout/hProcess10"/>
    <dgm:cxn modelId="{7650193E-EA66-4C97-A9B6-02AC1A7D8DE4}" type="presParOf" srcId="{7491423B-105D-4274-AF5F-2EF7E349F049}" destId="{51A2C43D-31E9-4B69-9AB8-D4E8D4AF8CB5}" srcOrd="0" destOrd="0" presId="urn:microsoft.com/office/officeart/2005/8/layout/hProcess10"/>
    <dgm:cxn modelId="{40B5D044-970B-4271-A728-A01DE215B75C}" type="presParOf" srcId="{7491423B-105D-4274-AF5F-2EF7E349F049}" destId="{0FA33A2A-10AC-49C2-BFDC-E702BE11EEC7}" srcOrd="1" destOrd="0" presId="urn:microsoft.com/office/officeart/2005/8/layout/hProcess10"/>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65B14-C141-4872-8F5E-519F23173D3B}">
      <dsp:nvSpPr>
        <dsp:cNvPr id="0" name=""/>
        <dsp:cNvSpPr/>
      </dsp:nvSpPr>
      <dsp:spPr>
        <a:xfrm>
          <a:off x="0" y="457093"/>
          <a:ext cx="1275765" cy="1280360"/>
        </a:xfrm>
        <a:prstGeom prst="flowChartAlternateProcess">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rgbClr val="EE7713"/>
          </a:solidFill>
          <a:prstDash val="solid"/>
        </a:ln>
        <a:effectLst/>
      </dsp:spPr>
      <dsp:style>
        <a:lnRef idx="2">
          <a:scrgbClr r="0" g="0" b="0"/>
        </a:lnRef>
        <a:fillRef idx="1">
          <a:scrgbClr r="0" g="0" b="0"/>
        </a:fillRef>
        <a:effectRef idx="0">
          <a:scrgbClr r="0" g="0" b="0"/>
        </a:effectRef>
        <a:fontRef idx="minor"/>
      </dsp:style>
    </dsp:sp>
    <dsp:sp modelId="{CFF3849F-7562-42AA-9BE4-BB4D9F1B61AB}">
      <dsp:nvSpPr>
        <dsp:cNvPr id="0" name=""/>
        <dsp:cNvSpPr/>
      </dsp:nvSpPr>
      <dsp:spPr>
        <a:xfrm>
          <a:off x="558770" y="1555353"/>
          <a:ext cx="1289665" cy="982231"/>
        </a:xfrm>
        <a:prstGeom prst="roundRect">
          <a:avLst>
            <a:gd name="adj" fmla="val 10000"/>
          </a:avLst>
        </a:prstGeom>
        <a:solidFill>
          <a:schemeClr val="accent1">
            <a:lumMod val="40000"/>
            <a:lumOff val="60000"/>
          </a:schemeClr>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70" tIns="26670" rIns="26670" bIns="26670" numCol="1" spcCol="1270" anchor="t" anchorCtr="0">
          <a:noAutofit/>
        </a:bodyPr>
        <a:lstStyle/>
        <a:p>
          <a:pPr lvl="0" algn="l" defTabSz="311150">
            <a:lnSpc>
              <a:spcPct val="90000"/>
            </a:lnSpc>
            <a:spcBef>
              <a:spcPct val="0"/>
            </a:spcBef>
            <a:spcAft>
              <a:spcPct val="35000"/>
            </a:spcAft>
          </a:pPr>
          <a:endParaRPr lang="en-US" sz="700" kern="1200" dirty="0" smtClean="0"/>
        </a:p>
        <a:p>
          <a:pPr lvl="0" algn="l" defTabSz="311150">
            <a:lnSpc>
              <a:spcPct val="90000"/>
            </a:lnSpc>
            <a:spcBef>
              <a:spcPct val="0"/>
            </a:spcBef>
            <a:spcAft>
              <a:spcPct val="35000"/>
            </a:spcAft>
          </a:pPr>
          <a:r>
            <a:rPr lang="en-US" sz="700" b="1" kern="1200" dirty="0" smtClean="0"/>
            <a:t>JDEVELOPER:</a:t>
          </a:r>
          <a:endParaRPr lang="en-US" sz="700" b="1" kern="1200" dirty="0"/>
        </a:p>
        <a:p>
          <a:pPr marL="57150" lvl="1" indent="-57150" algn="l" defTabSz="311150">
            <a:lnSpc>
              <a:spcPct val="90000"/>
            </a:lnSpc>
            <a:spcBef>
              <a:spcPct val="0"/>
            </a:spcBef>
            <a:spcAft>
              <a:spcPct val="15000"/>
            </a:spcAft>
            <a:buChar char="••"/>
          </a:pPr>
          <a:r>
            <a:rPr lang="en-US" sz="700" kern="1200" dirty="0" smtClean="0"/>
            <a:t>Push the code to GIT</a:t>
          </a:r>
          <a:endParaRPr lang="en-US" sz="700" kern="1200" dirty="0"/>
        </a:p>
        <a:p>
          <a:pPr marL="57150" lvl="1" indent="-57150" algn="l" defTabSz="311150">
            <a:lnSpc>
              <a:spcPct val="90000"/>
            </a:lnSpc>
            <a:spcBef>
              <a:spcPct val="0"/>
            </a:spcBef>
            <a:spcAft>
              <a:spcPct val="15000"/>
            </a:spcAft>
            <a:buChar char="••"/>
          </a:pPr>
          <a:r>
            <a:rPr lang="en-US" sz="700" kern="1200" dirty="0" smtClean="0"/>
            <a:t>Create ANT build files</a:t>
          </a:r>
          <a:endParaRPr lang="en-US" sz="700" kern="1200" dirty="0"/>
        </a:p>
        <a:p>
          <a:pPr marL="57150" lvl="1" indent="-57150" algn="l" defTabSz="311150">
            <a:lnSpc>
              <a:spcPct val="90000"/>
            </a:lnSpc>
            <a:spcBef>
              <a:spcPct val="0"/>
            </a:spcBef>
            <a:spcAft>
              <a:spcPct val="15000"/>
            </a:spcAft>
            <a:buChar char="••"/>
          </a:pPr>
          <a:r>
            <a:rPr lang="en-US" sz="700" kern="1200" dirty="0" smtClean="0"/>
            <a:t>Develop ADF </a:t>
          </a:r>
          <a:endParaRPr lang="en-US" sz="700" kern="1200" dirty="0"/>
        </a:p>
        <a:p>
          <a:pPr marL="57150" lvl="1" indent="-57150" algn="l" defTabSz="311150">
            <a:lnSpc>
              <a:spcPct val="90000"/>
            </a:lnSpc>
            <a:spcBef>
              <a:spcPct val="0"/>
            </a:spcBef>
            <a:spcAft>
              <a:spcPct val="15000"/>
            </a:spcAft>
            <a:buChar char="••"/>
          </a:pPr>
          <a:r>
            <a:rPr lang="en-US" sz="700" kern="1200" dirty="0" smtClean="0"/>
            <a:t>Push the code to GIT</a:t>
          </a:r>
          <a:endParaRPr lang="en-US" sz="700" kern="1200" dirty="0"/>
        </a:p>
        <a:p>
          <a:pPr marL="57150" lvl="1" indent="-57150" algn="l" defTabSz="222250">
            <a:lnSpc>
              <a:spcPct val="90000"/>
            </a:lnSpc>
            <a:spcBef>
              <a:spcPct val="0"/>
            </a:spcBef>
            <a:spcAft>
              <a:spcPct val="15000"/>
            </a:spcAft>
            <a:buChar char="••"/>
          </a:pPr>
          <a:endParaRPr lang="en-US" sz="500" kern="1200" dirty="0"/>
        </a:p>
      </dsp:txBody>
      <dsp:txXfrm>
        <a:off x="587539" y="1584122"/>
        <a:ext cx="1232127" cy="924693"/>
      </dsp:txXfrm>
    </dsp:sp>
    <dsp:sp modelId="{E6197C37-B81F-4EC3-A858-A301115537C7}">
      <dsp:nvSpPr>
        <dsp:cNvPr id="0" name=""/>
        <dsp:cNvSpPr/>
      </dsp:nvSpPr>
      <dsp:spPr>
        <a:xfrm rot="13980">
          <a:off x="1483114" y="947609"/>
          <a:ext cx="333040" cy="3075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483114" y="1008932"/>
        <a:ext cx="240773" cy="184535"/>
      </dsp:txXfrm>
    </dsp:sp>
    <dsp:sp modelId="{0661B3E5-8208-4544-9FCC-15452995A238}">
      <dsp:nvSpPr>
        <dsp:cNvPr id="0" name=""/>
        <dsp:cNvSpPr/>
      </dsp:nvSpPr>
      <dsp:spPr>
        <a:xfrm>
          <a:off x="1987898" y="465384"/>
          <a:ext cx="1279963" cy="127996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9000" r="-29000"/>
          </a:stretch>
        </a:blipFill>
        <a:ln w="25400" cap="flat" cmpd="sng" algn="ctr">
          <a:solidFill>
            <a:srgbClr val="EE7713"/>
          </a:solidFill>
          <a:prstDash val="solid"/>
        </a:ln>
        <a:effectLst/>
      </dsp:spPr>
      <dsp:style>
        <a:lnRef idx="2">
          <a:scrgbClr r="0" g="0" b="0"/>
        </a:lnRef>
        <a:fillRef idx="1">
          <a:scrgbClr r="0" g="0" b="0"/>
        </a:fillRef>
        <a:effectRef idx="0">
          <a:scrgbClr r="0" g="0" b="0"/>
        </a:effectRef>
        <a:fontRef idx="minor"/>
      </dsp:style>
    </dsp:sp>
    <dsp:sp modelId="{760CAF52-C42B-4E05-992C-95E31103B76A}">
      <dsp:nvSpPr>
        <dsp:cNvPr id="0" name=""/>
        <dsp:cNvSpPr/>
      </dsp:nvSpPr>
      <dsp:spPr>
        <a:xfrm>
          <a:off x="2441351" y="1573724"/>
          <a:ext cx="1279963" cy="982589"/>
        </a:xfrm>
        <a:prstGeom prst="roundRect">
          <a:avLst>
            <a:gd name="adj" fmla="val 10000"/>
          </a:avLst>
        </a:prstGeom>
        <a:solidFill>
          <a:schemeClr val="accent1">
            <a:lumMod val="40000"/>
            <a:lumOff val="60000"/>
          </a:schemeClr>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70" tIns="26670" rIns="26670" bIns="26670" numCol="1" spcCol="1270" anchor="t" anchorCtr="0">
          <a:noAutofit/>
        </a:bodyPr>
        <a:lstStyle/>
        <a:p>
          <a:pPr lvl="0" algn="l" defTabSz="311150">
            <a:lnSpc>
              <a:spcPct val="90000"/>
            </a:lnSpc>
            <a:spcBef>
              <a:spcPct val="0"/>
            </a:spcBef>
            <a:spcAft>
              <a:spcPct val="35000"/>
            </a:spcAft>
          </a:pPr>
          <a:r>
            <a:rPr lang="en-US" sz="700" b="1" kern="1200" dirty="0" smtClean="0"/>
            <a:t>Developer Cloud:</a:t>
          </a:r>
          <a:endParaRPr lang="en-US" sz="700" b="1" kern="1200" dirty="0"/>
        </a:p>
        <a:p>
          <a:pPr marL="57150" lvl="1" indent="-57150" algn="l" defTabSz="311150">
            <a:lnSpc>
              <a:spcPct val="90000"/>
            </a:lnSpc>
            <a:spcBef>
              <a:spcPct val="0"/>
            </a:spcBef>
            <a:spcAft>
              <a:spcPct val="15000"/>
            </a:spcAft>
            <a:buChar char="••"/>
          </a:pPr>
          <a:r>
            <a:rPr lang="en-US" sz="700" kern="1200" dirty="0" smtClean="0"/>
            <a:t>Create a Project</a:t>
          </a:r>
          <a:endParaRPr lang="en-US" sz="700" kern="1200" dirty="0"/>
        </a:p>
        <a:p>
          <a:pPr marL="57150" lvl="1" indent="-57150" algn="l" defTabSz="311150">
            <a:lnSpc>
              <a:spcPct val="90000"/>
            </a:lnSpc>
            <a:spcBef>
              <a:spcPct val="0"/>
            </a:spcBef>
            <a:spcAft>
              <a:spcPct val="15000"/>
            </a:spcAft>
            <a:buChar char="••"/>
          </a:pPr>
          <a:r>
            <a:rPr lang="en-US" sz="700" kern="1200" dirty="0" smtClean="0"/>
            <a:t>Create a GIT REPO</a:t>
          </a:r>
          <a:endParaRPr lang="en-US" sz="700" kern="1200" dirty="0"/>
        </a:p>
        <a:p>
          <a:pPr marL="57150" lvl="1" indent="-57150" algn="l" defTabSz="311150">
            <a:lnSpc>
              <a:spcPct val="90000"/>
            </a:lnSpc>
            <a:spcBef>
              <a:spcPct val="0"/>
            </a:spcBef>
            <a:spcAft>
              <a:spcPct val="15000"/>
            </a:spcAft>
            <a:buChar char="••"/>
          </a:pPr>
          <a:r>
            <a:rPr lang="en-US" sz="700" kern="1200" dirty="0" smtClean="0"/>
            <a:t>Create a Build job to make EAR</a:t>
          </a:r>
          <a:endParaRPr lang="en-US" sz="700" kern="1200" dirty="0"/>
        </a:p>
        <a:p>
          <a:pPr marL="57150" lvl="1" indent="-57150" algn="l" defTabSz="311150">
            <a:lnSpc>
              <a:spcPct val="90000"/>
            </a:lnSpc>
            <a:spcBef>
              <a:spcPct val="0"/>
            </a:spcBef>
            <a:spcAft>
              <a:spcPct val="15000"/>
            </a:spcAft>
            <a:buChar char="••"/>
          </a:pPr>
          <a:r>
            <a:rPr lang="en-US" sz="700" kern="1200" dirty="0" smtClean="0"/>
            <a:t>Create a Deploy Job to deploy the EAR to JCS-SX</a:t>
          </a:r>
          <a:endParaRPr lang="en-US" sz="700" kern="1200" dirty="0"/>
        </a:p>
      </dsp:txBody>
      <dsp:txXfrm>
        <a:off x="2470130" y="1602503"/>
        <a:ext cx="1222405" cy="925031"/>
      </dsp:txXfrm>
    </dsp:sp>
    <dsp:sp modelId="{6A4C1140-396E-422C-A569-27B22B311C02}">
      <dsp:nvSpPr>
        <dsp:cNvPr id="0" name=""/>
        <dsp:cNvSpPr/>
      </dsp:nvSpPr>
      <dsp:spPr>
        <a:xfrm rot="13902">
          <a:off x="3458843" y="985317"/>
          <a:ext cx="231794" cy="2477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458843" y="1034727"/>
        <a:ext cx="162256" cy="148653"/>
      </dsp:txXfrm>
    </dsp:sp>
    <dsp:sp modelId="{13522126-6755-4EDE-B039-628F4BB19E8A}">
      <dsp:nvSpPr>
        <dsp:cNvPr id="0" name=""/>
        <dsp:cNvSpPr/>
      </dsp:nvSpPr>
      <dsp:spPr>
        <a:xfrm>
          <a:off x="3852393" y="474008"/>
          <a:ext cx="1277787" cy="1277787"/>
        </a:xfrm>
        <a:prstGeom prst="roundRect">
          <a:avLst>
            <a:gd name="adj" fmla="val 10000"/>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rgbClr val="EE7713"/>
          </a:solidFill>
          <a:prstDash val="solid"/>
        </a:ln>
        <a:effectLst/>
      </dsp:spPr>
      <dsp:style>
        <a:lnRef idx="2">
          <a:scrgbClr r="0" g="0" b="0"/>
        </a:lnRef>
        <a:fillRef idx="1">
          <a:scrgbClr r="0" g="0" b="0"/>
        </a:fillRef>
        <a:effectRef idx="0">
          <a:scrgbClr r="0" g="0" b="0"/>
        </a:effectRef>
        <a:fontRef idx="minor"/>
      </dsp:style>
    </dsp:sp>
    <dsp:sp modelId="{FCE750DB-17A6-41AD-875F-52DD0E9F619D}">
      <dsp:nvSpPr>
        <dsp:cNvPr id="0" name=""/>
        <dsp:cNvSpPr/>
      </dsp:nvSpPr>
      <dsp:spPr>
        <a:xfrm>
          <a:off x="4331593" y="1570706"/>
          <a:ext cx="1280334" cy="984163"/>
        </a:xfrm>
        <a:prstGeom prst="roundRect">
          <a:avLst>
            <a:gd name="adj" fmla="val 10000"/>
          </a:avLst>
        </a:prstGeom>
        <a:solidFill>
          <a:schemeClr val="accent1">
            <a:lumMod val="40000"/>
            <a:lumOff val="60000"/>
          </a:schemeClr>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t>JAVA Cloud Service:</a:t>
          </a:r>
        </a:p>
        <a:p>
          <a:pPr lvl="0" algn="ctr" defTabSz="311150">
            <a:lnSpc>
              <a:spcPct val="90000"/>
            </a:lnSpc>
            <a:spcBef>
              <a:spcPct val="0"/>
            </a:spcBef>
            <a:spcAft>
              <a:spcPct val="35000"/>
            </a:spcAft>
          </a:pPr>
          <a:r>
            <a:rPr lang="en-US" sz="700" kern="1200" dirty="0" smtClean="0"/>
            <a:t>Check the Deployed ADF page and deploy Job Status</a:t>
          </a:r>
        </a:p>
        <a:p>
          <a:pPr lvl="0" algn="ctr" defTabSz="311150">
            <a:lnSpc>
              <a:spcPct val="90000"/>
            </a:lnSpc>
            <a:spcBef>
              <a:spcPct val="0"/>
            </a:spcBef>
            <a:spcAft>
              <a:spcPct val="35000"/>
            </a:spcAft>
          </a:pPr>
          <a:endParaRPr lang="en-US" sz="800" kern="1200" dirty="0"/>
        </a:p>
      </dsp:txBody>
      <dsp:txXfrm>
        <a:off x="4360418" y="1599531"/>
        <a:ext cx="1222684" cy="926513"/>
      </dsp:txXfrm>
    </dsp:sp>
    <dsp:sp modelId="{16C71E27-5E98-4314-9F01-8277169C6EB0}">
      <dsp:nvSpPr>
        <dsp:cNvPr id="0" name=""/>
        <dsp:cNvSpPr/>
      </dsp:nvSpPr>
      <dsp:spPr>
        <a:xfrm rot="27271">
          <a:off x="5337566" y="966659"/>
          <a:ext cx="207394" cy="3075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337567" y="1027923"/>
        <a:ext cx="145176" cy="184535"/>
      </dsp:txXfrm>
    </dsp:sp>
    <dsp:sp modelId="{51A2C43D-31E9-4B69-9AB8-D4E8D4AF8CB5}">
      <dsp:nvSpPr>
        <dsp:cNvPr id="0" name=""/>
        <dsp:cNvSpPr/>
      </dsp:nvSpPr>
      <dsp:spPr>
        <a:xfrm>
          <a:off x="5722719" y="488833"/>
          <a:ext cx="1274715" cy="1277787"/>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25400" cap="flat" cmpd="sng" algn="ctr">
          <a:solidFill>
            <a:srgbClr val="EE7713"/>
          </a:solidFill>
          <a:prstDash val="solid"/>
        </a:ln>
        <a:effectLst/>
      </dsp:spPr>
      <dsp:style>
        <a:lnRef idx="2">
          <a:scrgbClr r="0" g="0" b="0"/>
        </a:lnRef>
        <a:fillRef idx="1">
          <a:scrgbClr r="0" g="0" b="0"/>
        </a:fillRef>
        <a:effectRef idx="0">
          <a:scrgbClr r="0" g="0" b="0"/>
        </a:effectRef>
        <a:fontRef idx="minor"/>
      </dsp:style>
    </dsp:sp>
    <dsp:sp modelId="{0FA33A2A-10AC-49C2-BFDC-E702BE11EEC7}">
      <dsp:nvSpPr>
        <dsp:cNvPr id="0" name=""/>
        <dsp:cNvSpPr/>
      </dsp:nvSpPr>
      <dsp:spPr>
        <a:xfrm>
          <a:off x="6142823" y="1533584"/>
          <a:ext cx="1318861" cy="981949"/>
        </a:xfrm>
        <a:prstGeom prst="roundRect">
          <a:avLst>
            <a:gd name="adj" fmla="val 10000"/>
          </a:avLst>
        </a:prstGeom>
        <a:solidFill>
          <a:schemeClr val="accent1">
            <a:lumMod val="40000"/>
            <a:lumOff val="60000"/>
          </a:schemeClr>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6670" tIns="26670" rIns="26670" bIns="26670" numCol="1" spcCol="1270" anchor="t" anchorCtr="0">
          <a:noAutofit/>
        </a:bodyPr>
        <a:lstStyle/>
        <a:p>
          <a:pPr lvl="0" algn="l" defTabSz="311150">
            <a:lnSpc>
              <a:spcPct val="90000"/>
            </a:lnSpc>
            <a:spcBef>
              <a:spcPct val="0"/>
            </a:spcBef>
            <a:spcAft>
              <a:spcPct val="35000"/>
            </a:spcAft>
          </a:pPr>
          <a:endParaRPr lang="en-US" sz="700" kern="1200" dirty="0" smtClean="0"/>
        </a:p>
        <a:p>
          <a:pPr lvl="0" algn="l" defTabSz="311150">
            <a:lnSpc>
              <a:spcPct val="90000"/>
            </a:lnSpc>
            <a:spcBef>
              <a:spcPct val="0"/>
            </a:spcBef>
            <a:spcAft>
              <a:spcPct val="35000"/>
            </a:spcAft>
          </a:pPr>
          <a:r>
            <a:rPr lang="en-US" sz="700" b="1" kern="1200" dirty="0" smtClean="0"/>
            <a:t>Cloud ERP</a:t>
          </a:r>
          <a:endParaRPr lang="en-US" sz="700" b="1" kern="1200" dirty="0"/>
        </a:p>
        <a:p>
          <a:pPr marL="57150" lvl="1" indent="-57150" algn="l" defTabSz="311150">
            <a:lnSpc>
              <a:spcPct val="90000"/>
            </a:lnSpc>
            <a:spcBef>
              <a:spcPct val="0"/>
            </a:spcBef>
            <a:spcAft>
              <a:spcPct val="15000"/>
            </a:spcAft>
            <a:buChar char="••"/>
          </a:pPr>
          <a:r>
            <a:rPr lang="en-US" sz="700" kern="1200" dirty="0" smtClean="0"/>
            <a:t>Create and activate a new Sandbox</a:t>
          </a:r>
          <a:endParaRPr lang="en-US" sz="700" kern="1200" dirty="0"/>
        </a:p>
        <a:p>
          <a:pPr marL="57150" lvl="1" indent="-57150" algn="l" defTabSz="311150">
            <a:lnSpc>
              <a:spcPct val="90000"/>
            </a:lnSpc>
            <a:spcBef>
              <a:spcPct val="0"/>
            </a:spcBef>
            <a:spcAft>
              <a:spcPct val="15000"/>
            </a:spcAft>
            <a:buChar char="••"/>
          </a:pPr>
          <a:r>
            <a:rPr lang="en-US" sz="700" kern="1200" dirty="0" smtClean="0"/>
            <a:t>Create an Integration page</a:t>
          </a:r>
          <a:endParaRPr lang="en-US" sz="700" kern="1200" dirty="0"/>
        </a:p>
        <a:p>
          <a:pPr marL="57150" lvl="1" indent="-57150" algn="l" defTabSz="311150">
            <a:lnSpc>
              <a:spcPct val="90000"/>
            </a:lnSpc>
            <a:spcBef>
              <a:spcPct val="0"/>
            </a:spcBef>
            <a:spcAft>
              <a:spcPct val="15000"/>
            </a:spcAft>
            <a:buChar char="••"/>
          </a:pPr>
          <a:r>
            <a:rPr lang="en-US" sz="700" kern="1200" dirty="0" smtClean="0"/>
            <a:t>Publish the page</a:t>
          </a:r>
          <a:endParaRPr lang="en-US" sz="700" kern="1200" dirty="0"/>
        </a:p>
      </dsp:txBody>
      <dsp:txXfrm>
        <a:off x="6171583" y="1562344"/>
        <a:ext cx="1261341" cy="9244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42726405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19075" y="441325"/>
            <a:ext cx="6553200" cy="368617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5275" y="4411663"/>
            <a:ext cx="6400800" cy="419100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6" name="Rectangle 11"/>
          <p:cNvSpPr>
            <a:spLocks noGrp="1" noChangeArrowheads="1"/>
          </p:cNvSpPr>
          <p:nvPr>
            <p:ph type="ftr" sz="quarter" idx="4"/>
          </p:nvPr>
        </p:nvSpPr>
        <p:spPr bwMode="auto">
          <a:xfrm>
            <a:off x="295275" y="8724900"/>
            <a:ext cx="6400800" cy="239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smtClean="0"/>
              <a:t>Introduction to Oracle Human Capital Management Cloud   1 - &lt;#&gt;</a:t>
            </a:r>
            <a:endParaRPr lang="en-US" dirty="0"/>
          </a:p>
        </p:txBody>
      </p:sp>
    </p:spTree>
    <p:extLst>
      <p:ext uri="{BB962C8B-B14F-4D97-AF65-F5344CB8AC3E}">
        <p14:creationId xmlns:p14="http://schemas.microsoft.com/office/powerpoint/2010/main" val="1096921901"/>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ts val="400"/>
      </a:spcBef>
      <a:spcAft>
        <a:spcPct val="0"/>
      </a:spcAft>
      <a:buSzPct val="100000"/>
      <a:buFont typeface="Arial" charset="0"/>
      <a:defRPr sz="1200" b="1" kern="1200">
        <a:solidFill>
          <a:schemeClr val="tx1"/>
        </a:solidFill>
        <a:latin typeface="Arial" pitchFamily="34" charset="0"/>
        <a:ea typeface="+mn-ea"/>
        <a:cs typeface="+mn-cs"/>
      </a:defRPr>
    </a:lvl1pPr>
    <a:lvl2pPr marL="114300" algn="l" defTabSz="457200" rtl="0" eaLnBrk="0" fontAlgn="base" hangingPunct="0">
      <a:spcBef>
        <a:spcPts val="400"/>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4572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800100" indent="-228600" algn="l" defTabSz="457200" rtl="0" eaLnBrk="0" fontAlgn="base" hangingPunct="0">
      <a:spcBef>
        <a:spcPts val="3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14300" algn="l" defTabSz="457200" rtl="0" eaLnBrk="0" fontAlgn="base" hangingPunct="0">
      <a:spcBef>
        <a:spcPts val="3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59332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6675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2557684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r>
              <a:rPr lang="en-US" altLang="en-US" dirty="0" smtClean="0"/>
              <a:t>The page can be accessed from </a:t>
            </a:r>
            <a:endParaRPr lang="en-US" altLang="en-US" dirty="0"/>
          </a:p>
        </p:txBody>
      </p:sp>
    </p:spTree>
    <p:extLst>
      <p:ext uri="{BB962C8B-B14F-4D97-AF65-F5344CB8AC3E}">
        <p14:creationId xmlns:p14="http://schemas.microsoft.com/office/powerpoint/2010/main" val="225854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126322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72228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983665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2002128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261754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825243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2963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8"/>
          <p:cNvSpPr>
            <a:spLocks noGrp="1" noRot="1" noChangeAspect="1" noChangeArrowheads="1" noTextEdit="1"/>
          </p:cNvSpPr>
          <p:nvPr>
            <p:ph type="sldImg"/>
          </p:nvPr>
        </p:nvSpPr>
        <p:spPr>
          <a:ln/>
        </p:spPr>
      </p:sp>
      <p:sp>
        <p:nvSpPr>
          <p:cNvPr id="18436" name="Rectangle 1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505022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r>
              <a:rPr lang="en-US" sz="1200" b="0" i="0" kern="1200" dirty="0" smtClean="0">
                <a:solidFill>
                  <a:schemeClr val="tx1"/>
                </a:solidFill>
                <a:effectLst/>
                <a:latin typeface="Arial" pitchFamily="34" charset="0"/>
                <a:ea typeface="+mn-ea"/>
                <a:cs typeface="+mn-cs"/>
              </a:rPr>
              <a:t>A major advantage of using Oracle PaaS for custom extensions is the highly secure connections that Oracle provides between Oracle PaaS and Oracle SaaS. For example, Oracle offers the SSO capability. Your users can authenticate once, and then they can use the PaaS-based extensions along with the SaaS services, without needing to sign in again, or maintain separate user accounts and passwords.</a:t>
            </a:r>
            <a:endParaRPr lang="en-US" altLang="en-US" dirty="0"/>
          </a:p>
        </p:txBody>
      </p:sp>
    </p:spTree>
    <p:extLst>
      <p:ext uri="{BB962C8B-B14F-4D97-AF65-F5344CB8AC3E}">
        <p14:creationId xmlns:p14="http://schemas.microsoft.com/office/powerpoint/2010/main" val="29088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r>
              <a:rPr lang="en-US" sz="1200" b="0" i="0" kern="1200" dirty="0" smtClean="0">
                <a:solidFill>
                  <a:schemeClr val="tx1"/>
                </a:solidFill>
                <a:effectLst/>
                <a:latin typeface="Arial" pitchFamily="34" charset="0"/>
                <a:ea typeface="+mn-ea"/>
                <a:cs typeface="+mn-cs"/>
              </a:rPr>
              <a:t>The tasks that you must perform to set up federated single sign-on (SSO) between Oracle Fusion Applications Cloud Service and Oracle Identity Cloud Service depend on whether you’re an existing or new Oracle Fusion Applications Cloud Service customer, whether you have relatively more users in Oracle Cloud PaaS or SaaS, whether you need identity propagation, and a few other factors.</a:t>
            </a:r>
          </a:p>
          <a:p>
            <a:r>
              <a:rPr lang="en-US" sz="1200" b="0" i="0" kern="1200" dirty="0" smtClean="0">
                <a:solidFill>
                  <a:schemeClr val="tx1"/>
                </a:solidFill>
                <a:effectLst/>
                <a:latin typeface="Arial" pitchFamily="34" charset="0"/>
                <a:ea typeface="+mn-ea"/>
                <a:cs typeface="+mn-cs"/>
              </a:rPr>
              <a:t>User and role synchronization between Oracle Fusion Applications Cloud Service and Oracle PaaS is supported for all environments.</a:t>
            </a:r>
          </a:p>
          <a:p>
            <a:r>
              <a:rPr lang="en-US" sz="1200" b="0" i="0" kern="1200" dirty="0" smtClean="0">
                <a:solidFill>
                  <a:schemeClr val="tx1"/>
                </a:solidFill>
                <a:effectLst/>
                <a:latin typeface="Arial" pitchFamily="34" charset="0"/>
                <a:ea typeface="+mn-ea"/>
                <a:cs typeface="+mn-cs"/>
              </a:rPr>
              <a:t>When using Oracle Fusion Applications Cloud Service as the identity provider, the setup requires an administrator to configure a synchronization job in Oracle Enterprise Scheduler. This job can create, update, and delete user identities, roles, and role assignments in Oracle PaaS. When Oracle Identity Cloud Service is a part of your environment, you also configure OAuth and endpoint applications in Oracle Identity Cloud Service. Synchronization of roles and role assignments starts from Oracle Fusion Applications Cloud Service even when Oracle Identity Cloud Service is the identity provider. In the most complex scenarios, you may need to configure the Oracle Enterprise Scheduler job to synchronize roles and role assignments, </a:t>
            </a:r>
            <a:r>
              <a:rPr lang="en-US" sz="1200" b="0" i="1" kern="1200" dirty="0" smtClean="0">
                <a:solidFill>
                  <a:schemeClr val="tx1"/>
                </a:solidFill>
                <a:effectLst/>
                <a:latin typeface="Arial" pitchFamily="34" charset="0"/>
                <a:ea typeface="+mn-ea"/>
                <a:cs typeface="+mn-cs"/>
              </a:rPr>
              <a:t>and</a:t>
            </a:r>
            <a:r>
              <a:rPr lang="en-US" sz="1200" b="0" i="0" kern="1200" dirty="0" smtClean="0">
                <a:solidFill>
                  <a:schemeClr val="tx1"/>
                </a:solidFill>
                <a:effectLst/>
                <a:latin typeface="Arial" pitchFamily="34" charset="0"/>
                <a:ea typeface="+mn-ea"/>
                <a:cs typeface="+mn-cs"/>
              </a:rPr>
              <a:t> configure an Oracle Identity Cloud Service application to synchronize user identities.</a:t>
            </a:r>
          </a:p>
          <a:p>
            <a:endParaRPr lang="en-US" altLang="en-US" dirty="0"/>
          </a:p>
        </p:txBody>
      </p:sp>
    </p:spTree>
    <p:extLst>
      <p:ext uri="{BB962C8B-B14F-4D97-AF65-F5344CB8AC3E}">
        <p14:creationId xmlns:p14="http://schemas.microsoft.com/office/powerpoint/2010/main" val="118906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xfrm>
            <a:off x="458788" y="720725"/>
            <a:ext cx="6397625" cy="3598863"/>
          </a:xfrm>
          <a:prstGeom prst="rect">
            <a:avLst/>
          </a:prstGeom>
          <a:solidFill>
            <a:srgbClr val="FFFFFF"/>
          </a:solidFill>
          <a:ln>
            <a:solidFill>
              <a:srgbClr val="000000"/>
            </a:solidFill>
            <a:miter lim="800000"/>
            <a:headEnd/>
            <a:tailEnd/>
          </a:ln>
        </p:spPr>
      </p:sp>
    </p:spTree>
    <p:extLst>
      <p:ext uri="{BB962C8B-B14F-4D97-AF65-F5344CB8AC3E}">
        <p14:creationId xmlns:p14="http://schemas.microsoft.com/office/powerpoint/2010/main" val="2138537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98713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2718987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r>
              <a:rPr lang="en-US" altLang="en-US" dirty="0" smtClean="0"/>
              <a:t>What Is the Model?</a:t>
            </a:r>
          </a:p>
          <a:p>
            <a:pPr lvl="1"/>
            <a:r>
              <a:rPr lang="en-US" altLang="en-US" dirty="0" smtClean="0"/>
              <a:t>It is a wrapper and abstraction for business services:</a:t>
            </a:r>
          </a:p>
          <a:p>
            <a:pPr lvl="2"/>
            <a:r>
              <a:rPr lang="en-US" altLang="en-US" dirty="0" smtClean="0"/>
              <a:t>Handles data events from the Controller</a:t>
            </a:r>
          </a:p>
          <a:p>
            <a:pPr lvl="2"/>
            <a:r>
              <a:rPr lang="en-US" altLang="en-US" dirty="0" smtClean="0"/>
              <a:t>Feeds data to the View</a:t>
            </a:r>
          </a:p>
          <a:p>
            <a:pPr lvl="1"/>
            <a:r>
              <a:rPr lang="en-US" altLang="en-US" dirty="0" smtClean="0"/>
              <a:t>It manages and presents data from different Business Service types in a common way.</a:t>
            </a:r>
          </a:p>
          <a:p>
            <a:endParaRPr lang="en-US" altLang="en-US" dirty="0" smtClean="0"/>
          </a:p>
          <a:p>
            <a:r>
              <a:rPr lang="en-US" altLang="en-US" dirty="0" smtClean="0"/>
              <a:t>What Is the View?</a:t>
            </a:r>
          </a:p>
          <a:p>
            <a:pPr lvl="1"/>
            <a:r>
              <a:rPr lang="en-US" altLang="en-US" dirty="0" smtClean="0"/>
              <a:t>The MVC View is the UI of the application. </a:t>
            </a:r>
          </a:p>
          <a:p>
            <a:pPr lvl="1"/>
            <a:r>
              <a:rPr lang="en-US" altLang="en-US" dirty="0" smtClean="0"/>
              <a:t>It is what the end user sees and interacts with</a:t>
            </a:r>
            <a:endParaRPr lang="en-US" altLang="en-US" dirty="0"/>
          </a:p>
        </p:txBody>
      </p:sp>
    </p:spTree>
    <p:extLst>
      <p:ext uri="{BB962C8B-B14F-4D97-AF65-F5344CB8AC3E}">
        <p14:creationId xmlns:p14="http://schemas.microsoft.com/office/powerpoint/2010/main" val="75638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72412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403225" y="696913"/>
            <a:ext cx="6184900" cy="3479800"/>
          </a:xfrm>
          <a:prstGeom prst="rect">
            <a:avLst/>
          </a:prstGeom>
          <a:solidFill>
            <a:srgbClr val="FFFFFF"/>
          </a:solidFill>
          <a:ln>
            <a:solidFill>
              <a:srgbClr val="000000"/>
            </a:solidFill>
            <a:miter lim="800000"/>
            <a:headEnd/>
            <a:tailEnd/>
          </a:ln>
        </p:spPr>
      </p:sp>
      <p:sp>
        <p:nvSpPr>
          <p:cNvPr id="120835" name="Rectangle 3"/>
          <p:cNvSpPr>
            <a:spLocks noGrp="1" noChangeArrowheads="1"/>
          </p:cNvSpPr>
          <p:nvPr>
            <p:ph type="body" idx="1"/>
          </p:nvPr>
        </p:nvSpPr>
        <p:spPr bwMode="auto">
          <a:xfrm>
            <a:off x="699135" y="4409004"/>
            <a:ext cx="5593080" cy="4176951"/>
          </a:xfrm>
          <a:prstGeom prst="rect">
            <a:avLst/>
          </a:prstGeo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3848242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a:blip r:embed="rId3" cstate="print"/>
          <a:stretch>
            <a:fillRect/>
          </a:stretch>
        </a:blipFill>
        <a:effectLst/>
      </p:bgPr>
    </p:bg>
    <p:spTree>
      <p:nvGrpSpPr>
        <p:cNvPr id="1" name=""/>
        <p:cNvGrpSpPr/>
        <p:nvPr/>
      </p:nvGrpSpPr>
      <p:grpSpPr>
        <a:xfrm>
          <a:off x="0" y="0"/>
          <a:ext cx="0" cy="0"/>
          <a:chOff x="0" y="0"/>
          <a:chExt cx="0" cy="0"/>
        </a:xfrm>
      </p:grpSpPr>
      <p:grpSp>
        <p:nvGrpSpPr>
          <p:cNvPr id="5" name="Group 16" hidden="1"/>
          <p:cNvGrpSpPr>
            <a:grpSpLocks/>
          </p:cNvGrpSpPr>
          <p:nvPr userDrawn="1"/>
        </p:nvGrpSpPr>
        <p:grpSpPr bwMode="auto">
          <a:xfrm>
            <a:off x="152400" y="227013"/>
            <a:ext cx="8851900" cy="4505325"/>
            <a:chOff x="152400" y="301083"/>
            <a:chExt cx="8851392" cy="6008894"/>
          </a:xfrm>
        </p:grpSpPr>
        <p:sp>
          <p:nvSpPr>
            <p:cNvPr id="6"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228600">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7" name="Group 14" hidden="1"/>
            <p:cNvGrpSpPr>
              <a:grpSpLocks/>
            </p:cNvGrpSpPr>
            <p:nvPr userDrawn="1"/>
          </p:nvGrpSpPr>
          <p:grpSpPr bwMode="auto">
            <a:xfrm>
              <a:off x="152400" y="301083"/>
              <a:ext cx="8851392" cy="6008894"/>
              <a:chOff x="152400" y="301083"/>
              <a:chExt cx="8851392" cy="6008894"/>
            </a:xfrm>
          </p:grpSpPr>
          <p:sp>
            <p:nvSpPr>
              <p:cNvPr id="9"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0"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800" dirty="0">
                    <a:solidFill>
                      <a:schemeClr val="folHlink"/>
                    </a:solidFill>
                    <a:latin typeface="Arial" pitchFamily="34" charset="0"/>
                  </a:rPr>
                  <a:t>[ Use "CD Tools &gt; Guides" macro to hide and show otherwise go to the Slide Master and hide the shape]</a:t>
                </a:r>
              </a:p>
            </p:txBody>
          </p:sp>
        </p:grpSp>
        <p:sp>
          <p:nvSpPr>
            <p:cNvPr id="8" name="Isosceles Triangle 7"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228600">
                <a:spcBef>
                  <a:spcPct val="20000"/>
                </a:spcBef>
                <a:buClr>
                  <a:srgbClr val="FF0000"/>
                </a:buClr>
                <a:buFont typeface="Arial" pitchFamily="34" charset="0"/>
                <a:buNone/>
                <a:defRPr/>
              </a:pPr>
              <a:endParaRPr lang="en-US" dirty="0">
                <a:latin typeface="Arial" pitchFamily="34" charset="0"/>
              </a:endParaRPr>
            </a:p>
          </p:txBody>
        </p:sp>
      </p:grpSp>
      <p:sp>
        <p:nvSpPr>
          <p:cNvPr id="12" name="Slide_Copyright"/>
          <p:cNvSpPr>
            <a:spLocks noChangeArrowheads="1"/>
          </p:cNvSpPr>
          <p:nvPr/>
        </p:nvSpPr>
        <p:spPr bwMode="auto">
          <a:xfrm>
            <a:off x="4792663" y="4914900"/>
            <a:ext cx="3665537" cy="150813"/>
          </a:xfrm>
          <a:prstGeom prst="rect">
            <a:avLst/>
          </a:prstGeom>
          <a:noFill/>
          <a:ln w="9525">
            <a:noFill/>
            <a:miter lim="800000"/>
            <a:headEnd/>
            <a:tailEnd/>
          </a:ln>
          <a:effectLst/>
        </p:spPr>
        <p:txBody>
          <a:bodyPr wrap="none" anchor="ctr"/>
          <a:lstStyle/>
          <a:p>
            <a:pPr>
              <a:defRPr/>
            </a:pPr>
            <a:r>
              <a:rPr lang="en-US" sz="800" dirty="0" smtClean="0">
                <a:solidFill>
                  <a:schemeClr val="bg1"/>
                </a:solidFill>
                <a:latin typeface="Arial" pitchFamily="34" charset="0"/>
                <a:cs typeface="+mn-cs"/>
              </a:rPr>
              <a:t>Copyright © 2018, Oracle and/or its affiliates. All rights reserved.</a:t>
            </a:r>
            <a:endParaRPr lang="en-US" sz="800" dirty="0">
              <a:solidFill>
                <a:schemeClr val="bg1"/>
              </a:solidFill>
              <a:latin typeface="Arial" pitchFamily="34" charset="0"/>
              <a:cs typeface="+mn-cs"/>
            </a:endParaRPr>
          </a:p>
        </p:txBody>
      </p:sp>
      <p:sp>
        <p:nvSpPr>
          <p:cNvPr id="276483" name="Default_Title"/>
          <p:cNvSpPr>
            <a:spLocks noGrp="1" noChangeArrowheads="1"/>
          </p:cNvSpPr>
          <p:nvPr>
            <p:ph type="ctrTitle"/>
          </p:nvPr>
        </p:nvSpPr>
        <p:spPr>
          <a:xfrm>
            <a:off x="533400" y="2688296"/>
            <a:ext cx="8001000" cy="521208"/>
          </a:xfrm>
        </p:spPr>
        <p:txBody>
          <a:bodyPr anchor="b"/>
          <a:lstStyle>
            <a:lvl1pPr>
              <a:spcBef>
                <a:spcPct val="0"/>
              </a:spcBef>
              <a:defRPr sz="3800" baseline="0">
                <a:solidFill>
                  <a:schemeClr val="tx1"/>
                </a:solidFill>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542543" y="3233888"/>
            <a:ext cx="7982085" cy="364202"/>
          </a:xfrm>
        </p:spPr>
        <p:txBody>
          <a:bodyPr/>
          <a:lstStyle>
            <a:lvl1pPr algn="l">
              <a:defRPr sz="2200" b="1" i="0" baseline="0">
                <a:solidFill>
                  <a:schemeClr val="tx1"/>
                </a:solidFill>
              </a:defRPr>
            </a:lvl1pPr>
          </a:lstStyle>
          <a:p>
            <a:r>
              <a:rPr lang="en-US"/>
              <a:t>Click to edit Master subtitle style</a:t>
            </a:r>
            <a:endParaRPr lang="en-US" dirty="0"/>
          </a:p>
        </p:txBody>
      </p:sp>
      <p:pic>
        <p:nvPicPr>
          <p:cNvPr id="17" name="Picture 16" descr="Oracle logo in white on red staging background"/>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0352" y="4572000"/>
            <a:ext cx="1625138" cy="594360"/>
          </a:xfrm>
          <a:prstGeom prst="rect">
            <a:avLst/>
          </a:prstGeom>
        </p:spPr>
      </p:pic>
    </p:spTree>
    <p:custDataLst>
      <p:tags r:id="rId1"/>
    </p:custData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66344" y="932689"/>
            <a:ext cx="3953256" cy="1589153"/>
          </a:xfrm>
        </p:spPr>
        <p:txBody>
          <a:bodyPr/>
          <a:lstStyle>
            <a:lvl1pPr>
              <a:defRPr sz="20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932689"/>
            <a:ext cx="4038600" cy="1589153"/>
          </a:xfrm>
        </p:spPr>
        <p:txBody>
          <a:bodyPr/>
          <a:lstStyle>
            <a:lvl1pPr>
              <a:defRPr sz="20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10"/>
          </p:nvPr>
        </p:nvSpPr>
        <p:spPr/>
        <p:txBody>
          <a:bodyPr/>
          <a:lstStyle>
            <a:lvl1pPr>
              <a:defRPr/>
            </a:lvl1pPr>
          </a:lstStyle>
          <a:p>
            <a:pPr>
              <a:defRPr/>
            </a:pPr>
            <a:fld id="{16939EBB-608E-4ADB-96DF-1270F9B5A449}" type="slidenum">
              <a:rPr lang="en-US" altLang="en-US"/>
              <a:pPr>
                <a:defRPr/>
              </a:pPr>
              <a:t>‹#›</a:t>
            </a:fld>
            <a:endParaRPr lang="en-US" altLang="en-US"/>
          </a:p>
        </p:txBody>
      </p:sp>
    </p:spTree>
    <p:extLst>
      <p:ext uri="{BB962C8B-B14F-4D97-AF65-F5344CB8AC3E}">
        <p14:creationId xmlns:p14="http://schemas.microsoft.com/office/powerpoint/2010/main" val="299172996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3pPr marL="1033463" indent="-344488">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66344" y="932688"/>
            <a:ext cx="8211312" cy="1767663"/>
          </a:xfrm>
        </p:spPr>
        <p:txBody>
          <a:bodyPr/>
          <a:lstStyle>
            <a:lvl2pPr>
              <a:buFont typeface="+mj-lt"/>
              <a:buAutoNum type="arabicPeriod"/>
              <a:defRPr/>
            </a:lvl2pPr>
            <a:lvl3pPr marL="1033463" indent="-344488">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66344" y="932688"/>
            <a:ext cx="8211312" cy="1767663"/>
          </a:xfrm>
        </p:spPr>
        <p:txBody>
          <a:bodyPr/>
          <a:lstStyle>
            <a:lvl2pPr>
              <a:buFont typeface="+mj-lt"/>
              <a:buAutoNum type="arabicPeriod"/>
              <a:defRPr/>
            </a:lvl2pPr>
            <a:lvl3pPr marL="1033463" indent="-344488">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66344" y="932688"/>
            <a:ext cx="8211312" cy="1447576"/>
          </a:xfrm>
        </p:spPr>
        <p:txBody>
          <a:bodyPr/>
          <a:lstStyle>
            <a:lvl2pPr>
              <a:buFont typeface="+mj-lt"/>
              <a:buAutoNum type="arabicPeriod"/>
              <a:defRPr/>
            </a:lvl2pPr>
            <a:lvl3pPr marL="1033463" indent="-344488">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5"/>
          <p:cNvSpPr>
            <a:spLocks noGrp="1"/>
          </p:cNvSpPr>
          <p:nvPr userDrawn="1">
            <p:ph type="body" sz="quarter" idx="13" hasCustomPrompt="1"/>
          </p:nvPr>
        </p:nvSpPr>
        <p:spPr>
          <a:xfrm>
            <a:off x="457201" y="590550"/>
            <a:ext cx="8229600" cy="302647"/>
          </a:xfrm>
        </p:spPr>
        <p:txBody>
          <a:bodyPr/>
          <a:lstStyle>
            <a:lvl1pPr>
              <a:defRPr>
                <a:solidFill>
                  <a:schemeClr val="accent1"/>
                </a:solidFill>
              </a:defRPr>
            </a:lvl1pPr>
          </a:lstStyle>
          <a:p>
            <a:pPr lvl="0"/>
            <a:r>
              <a:rPr lang="en-US" dirty="0"/>
              <a:t>Click to add subtitle</a:t>
            </a:r>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344" y="932688"/>
            <a:ext cx="8211312" cy="770467"/>
          </a:xfrm>
        </p:spPr>
        <p:txBody>
          <a:bodyPr/>
          <a:lstStyle>
            <a:lvl2pPr>
              <a:buFont typeface="+mj-lt"/>
              <a:buAutoNum type="alphaLcPeriod"/>
              <a:defRPr/>
            </a:lvl2pPr>
            <a:lvl3pPr>
              <a:buNone/>
              <a:defRPr/>
            </a:lvl3pPr>
          </a:lstStyle>
          <a:p>
            <a:pPr lvl="0"/>
            <a:r>
              <a:rPr lang="en-US"/>
              <a:t>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grpSp>
        <p:nvGrpSpPr>
          <p:cNvPr id="13" name="Group 8"/>
          <p:cNvGrpSpPr>
            <a:grpSpLocks noChangeAspect="1"/>
          </p:cNvGrpSpPr>
          <p:nvPr/>
        </p:nvGrpSpPr>
        <p:grpSpPr bwMode="auto">
          <a:xfrm>
            <a:off x="7905750" y="86064"/>
            <a:ext cx="857250" cy="961686"/>
            <a:chOff x="6172199" y="2603500"/>
            <a:chExt cx="1609725" cy="2165350"/>
          </a:xfrm>
        </p:grpSpPr>
        <p:sp>
          <p:nvSpPr>
            <p:cNvPr id="15" name="Chevron 5"/>
            <p:cNvSpPr>
              <a:spLocks noChangeArrowheads="1"/>
            </p:cNvSpPr>
            <p:nvPr/>
          </p:nvSpPr>
          <p:spPr bwMode="auto">
            <a:xfrm rot="-5400000">
              <a:off x="6383337" y="3370262"/>
              <a:ext cx="1187450" cy="1609725"/>
            </a:xfrm>
            <a:prstGeom prst="chevron">
              <a:avLst>
                <a:gd name="adj" fmla="val 50000"/>
              </a:avLst>
            </a:prstGeom>
            <a:solidFill>
              <a:srgbClr val="DCE3E4"/>
            </a:solidFill>
            <a:ln w="28575" algn="ctr">
              <a:noFill/>
              <a:round/>
              <a:headEnd type="none" w="sm" len="sm"/>
              <a:tailEnd type="none" w="sm" len="sm"/>
            </a:ln>
          </p:spPr>
          <p:txBody>
            <a:bodyPr/>
            <a:lstStyle/>
            <a:p>
              <a:pPr algn="ctr" defTabSz="228600">
                <a:spcBef>
                  <a:spcPct val="20000"/>
                </a:spcBef>
                <a:buClr>
                  <a:srgbClr val="FF0000"/>
                </a:buClr>
                <a:buFont typeface="Arial" charset="0"/>
                <a:buNone/>
              </a:pPr>
              <a:endParaRPr lang="en-US" dirty="0"/>
            </a:p>
          </p:txBody>
        </p:sp>
        <p:sp>
          <p:nvSpPr>
            <p:cNvPr id="16" name="Title_Gray_Number"/>
            <p:cNvSpPr>
              <a:spLocks noChangeArrowheads="1"/>
            </p:cNvSpPr>
            <p:nvPr/>
          </p:nvSpPr>
          <p:spPr bwMode="gray">
            <a:xfrm>
              <a:off x="6172199" y="2603500"/>
              <a:ext cx="1609725" cy="1565275"/>
            </a:xfrm>
            <a:prstGeom prst="rect">
              <a:avLst/>
            </a:prstGeom>
            <a:solidFill>
              <a:srgbClr val="DCE3E4"/>
            </a:solidFill>
            <a:ln w="9525">
              <a:noFill/>
              <a:miter lim="800000"/>
              <a:headEnd/>
              <a:tailEnd/>
            </a:ln>
          </p:spPr>
          <p:txBody>
            <a:bodyPr lIns="12700" tIns="12700" rIns="12700" bIns="12700" anchor="b">
              <a:spAutoFit/>
            </a:bodyPr>
            <a:lstStyle/>
            <a:p>
              <a:pPr algn="ctr" defTabSz="228600">
                <a:buClr>
                  <a:srgbClr val="000000"/>
                </a:buClr>
                <a:buFont typeface="Arial" charset="0"/>
                <a:buNone/>
              </a:pPr>
              <a:endParaRPr lang="en-US" sz="10000" b="1" dirty="0">
                <a:solidFill>
                  <a:srgbClr val="DCE3E4"/>
                </a:solidFill>
                <a:latin typeface="Arial Black" pitchFamily="34" charset="0"/>
                <a:cs typeface="Calibri" pitchFamily="34" charset="0"/>
              </a:endParaRPr>
            </a:p>
          </p:txBody>
        </p:sp>
      </p:grpSp>
      <p:sp>
        <p:nvSpPr>
          <p:cNvPr id="14" name="Rectangle 4"/>
          <p:cNvSpPr>
            <a:spLocks noChangeArrowheads="1"/>
          </p:cNvSpPr>
          <p:nvPr/>
        </p:nvSpPr>
        <p:spPr bwMode="auto">
          <a:xfrm>
            <a:off x="7974412" y="6350"/>
            <a:ext cx="761747" cy="923330"/>
          </a:xfrm>
          <a:prstGeom prst="rect">
            <a:avLst/>
          </a:prstGeom>
          <a:noFill/>
          <a:ln w="9525">
            <a:noFill/>
            <a:miter lim="800000"/>
            <a:headEnd/>
            <a:tailEnd/>
          </a:ln>
        </p:spPr>
        <p:txBody>
          <a:bodyPr wrap="none">
            <a:spAutoFit/>
          </a:bodyPr>
          <a:lstStyle/>
          <a:p>
            <a:pPr algn="ctr"/>
            <a:r>
              <a:rPr lang="en-US" sz="5400" dirty="0">
                <a:solidFill>
                  <a:schemeClr val="bg1"/>
                </a:solidFill>
                <a:latin typeface="Arial Black" pitchFamily="34" charset="0"/>
              </a:rPr>
              <a:t>Q</a:t>
            </a:r>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5"/>
          <p:cNvSpPr>
            <a:spLocks noGrp="1"/>
          </p:cNvSpPr>
          <p:nvPr userDrawn="1">
            <p:ph type="body" sz="quarter" idx="13" hasCustomPrompt="1"/>
          </p:nvPr>
        </p:nvSpPr>
        <p:spPr>
          <a:xfrm>
            <a:off x="457201" y="590550"/>
            <a:ext cx="8229600" cy="302647"/>
          </a:xfrm>
        </p:spPr>
        <p:txBody>
          <a:bodyPr/>
          <a:lstStyle>
            <a:lvl1pPr>
              <a:defRPr>
                <a:solidFill>
                  <a:schemeClr val="accent1"/>
                </a:solidFill>
              </a:defRPr>
            </a:lvl1pPr>
          </a:lstStyle>
          <a:p>
            <a:pPr lvl="0"/>
            <a:r>
              <a:rPr lang="en-US" dirty="0"/>
              <a:t>Click to add subtitle</a:t>
            </a:r>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p:nvSpPr>
        <p:spPr bwMode="gray">
          <a:xfrm>
            <a:off x="8997950" y="-17463"/>
            <a:ext cx="146050" cy="5140326"/>
          </a:xfrm>
          <a:prstGeom prst="rect">
            <a:avLst/>
          </a:prstGeom>
          <a:solidFill>
            <a:srgbClr val="DCE3E4"/>
          </a:solidFill>
          <a:ln w="9525" cap="flat" cmpd="sng" algn="ctr">
            <a:noFill/>
            <a:prstDash val="solid"/>
          </a:ln>
          <a:effectLst/>
        </p:spPr>
        <p:txBody>
          <a:bodyPr anchor="ctr"/>
          <a:lstStyle/>
          <a:p>
            <a:pPr algn="ctr" fontAlgn="auto">
              <a:spcBef>
                <a:spcPts val="0"/>
              </a:spcBef>
              <a:spcAft>
                <a:spcPts val="0"/>
              </a:spcAft>
              <a:defRPr/>
            </a:pPr>
            <a:endParaRPr kern="0" dirty="0">
              <a:solidFill>
                <a:srgbClr val="FFFFFF"/>
              </a:solidFill>
              <a:latin typeface="Calibri"/>
              <a:cs typeface="+mn-cs"/>
            </a:endParaRPr>
          </a:p>
        </p:txBody>
      </p:sp>
      <p:sp>
        <p:nvSpPr>
          <p:cNvPr id="12" name="Rectangle 11"/>
          <p:cNvSpPr/>
          <p:nvPr/>
        </p:nvSpPr>
        <p:spPr bwMode="gray">
          <a:xfrm>
            <a:off x="0" y="-20638"/>
            <a:ext cx="146050" cy="5138738"/>
          </a:xfrm>
          <a:prstGeom prst="rect">
            <a:avLst/>
          </a:prstGeom>
          <a:solidFill>
            <a:srgbClr val="DCE3E4"/>
          </a:solidFill>
          <a:ln w="9525" cap="flat" cmpd="sng" algn="ctr">
            <a:noFill/>
            <a:prstDash val="solid"/>
          </a:ln>
          <a:effectLst/>
        </p:spPr>
        <p:txBody>
          <a:bodyPr anchor="ctr"/>
          <a:lstStyle/>
          <a:p>
            <a:pPr algn="ctr" fontAlgn="auto">
              <a:spcBef>
                <a:spcPts val="0"/>
              </a:spcBef>
              <a:spcAft>
                <a:spcPts val="0"/>
              </a:spcAft>
              <a:defRPr/>
            </a:pPr>
            <a:endParaRPr kern="0" dirty="0">
              <a:solidFill>
                <a:srgbClr val="FFFFFF"/>
              </a:solidFill>
              <a:latin typeface="Calibri"/>
              <a:cs typeface="+mn-cs"/>
            </a:endParaRPr>
          </a:p>
        </p:txBody>
      </p:sp>
      <p:grpSp>
        <p:nvGrpSpPr>
          <p:cNvPr id="1028" name="Group 16" hidden="1"/>
          <p:cNvGrpSpPr>
            <a:grpSpLocks/>
          </p:cNvGrpSpPr>
          <p:nvPr/>
        </p:nvGrpSpPr>
        <p:grpSpPr bwMode="auto">
          <a:xfrm>
            <a:off x="138113" y="227013"/>
            <a:ext cx="8869362" cy="4503737"/>
            <a:chOff x="138075" y="301084"/>
            <a:chExt cx="8868925" cy="6005136"/>
          </a:xfrm>
        </p:grpSpPr>
        <p:grpSp>
          <p:nvGrpSpPr>
            <p:cNvPr id="1036" name="Group 24" hidden="1"/>
            <p:cNvGrpSpPr>
              <a:grpSpLocks/>
            </p:cNvGrpSpPr>
            <p:nvPr/>
          </p:nvGrpSpPr>
          <p:grpSpPr bwMode="auto">
            <a:xfrm>
              <a:off x="140650" y="301084"/>
              <a:ext cx="8850238" cy="6005136"/>
              <a:chOff x="375" y="336"/>
              <a:chExt cx="4971" cy="3635"/>
            </a:xfrm>
          </p:grpSpPr>
          <p:sp>
            <p:nvSpPr>
              <p:cNvPr id="275470" name="Rectangle 14" hidden="1"/>
              <p:cNvSpPr>
                <a:spLocks noChangeArrowheads="1"/>
              </p:cNvSpPr>
              <p:nvPr/>
            </p:nvSpPr>
            <p:spPr bwMode="auto">
              <a:xfrm>
                <a:off x="375" y="336"/>
                <a:ext cx="4971" cy="360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275465" name="Delete_Instruction_Box" hidden="1"/>
              <p:cNvSpPr>
                <a:spLocks noChangeArrowheads="1"/>
              </p:cNvSpPr>
              <p:nvPr/>
            </p:nvSpPr>
            <p:spPr bwMode="gray">
              <a:xfrm>
                <a:off x="2521" y="3927"/>
                <a:ext cx="2720" cy="44"/>
              </a:xfrm>
              <a:prstGeom prst="rect">
                <a:avLst/>
              </a:prstGeom>
              <a:solidFill>
                <a:srgbClr val="FFFFFF"/>
              </a:solidFill>
              <a:ln w="9525">
                <a:solidFill>
                  <a:schemeClr val="bg1"/>
                </a:solidFill>
                <a:miter lim="800000"/>
                <a:headEnd/>
                <a:tailEnd/>
              </a:ln>
              <a:effectLst/>
            </p:spPr>
            <p:txBody>
              <a:bodyPr lIns="27432" tIns="27432" rIns="27432" bIns="27432" anchor="ctr"/>
              <a:lstStyle/>
              <a:p>
                <a:pPr algn="ctr">
                  <a:defRPr/>
                </a:pPr>
                <a:r>
                  <a:rPr lang="en-US" sz="800" dirty="0">
                    <a:solidFill>
                      <a:schemeClr val="folHlink"/>
                    </a:solidFill>
                    <a:latin typeface="Arial" pitchFamily="34" charset="0"/>
                    <a:cs typeface="+mn-cs"/>
                  </a:rPr>
                  <a:t>[ Use "CD Tools &gt; Guides" macro to hide and show otherwise go to the Slide Master and hide the shape]</a:t>
                </a:r>
              </a:p>
            </p:txBody>
          </p:sp>
        </p:grpSp>
        <p:sp>
          <p:nvSpPr>
            <p:cNvPr id="275484" name="Line 28" hidden="1"/>
            <p:cNvSpPr>
              <a:spLocks noChangeShapeType="1"/>
            </p:cNvSpPr>
            <p:nvPr/>
          </p:nvSpPr>
          <p:spPr bwMode="auto">
            <a:xfrm>
              <a:off x="138075" y="1279009"/>
              <a:ext cx="8868925" cy="0"/>
            </a:xfrm>
            <a:prstGeom prst="line">
              <a:avLst/>
            </a:prstGeom>
            <a:noFill/>
            <a:ln w="6350">
              <a:solidFill>
                <a:schemeClr val="folHlink"/>
              </a:solidFill>
              <a:prstDash val="dash"/>
              <a:round/>
              <a:headEnd type="none" w="sm" len="sm"/>
              <a:tailEnd type="none" w="sm" len="sm"/>
            </a:ln>
            <a:effectLst/>
          </p:spPr>
          <p:txBody>
            <a:bodyPr/>
            <a:lstStyle/>
            <a:p>
              <a:pPr algn="ctr">
                <a:spcBef>
                  <a:spcPct val="20000"/>
                </a:spcBef>
                <a:buClr>
                  <a:srgbClr val="FF0000"/>
                </a:buClr>
                <a:buFont typeface="Arial" pitchFamily="34" charset="0"/>
                <a:buNone/>
                <a:defRPr/>
              </a:pPr>
              <a:endParaRPr lang="en-US" dirty="0">
                <a:latin typeface="Arial" pitchFamily="34" charset="0"/>
                <a:cs typeface="+mn-cs"/>
              </a:endParaRPr>
            </a:p>
          </p:txBody>
        </p:sp>
      </p:grpSp>
      <p:sp>
        <p:nvSpPr>
          <p:cNvPr id="15" name="Rectangle 14"/>
          <p:cNvSpPr/>
          <p:nvPr/>
        </p:nvSpPr>
        <p:spPr bwMode="gray">
          <a:xfrm>
            <a:off x="0" y="4705350"/>
            <a:ext cx="9144000" cy="457200"/>
          </a:xfrm>
          <a:prstGeom prst="rect">
            <a:avLst/>
          </a:prstGeom>
          <a:solidFill>
            <a:srgbClr val="DCE3E4"/>
          </a:solidFill>
          <a:ln w="9525" cap="flat" cmpd="sng" algn="ctr">
            <a:noFill/>
            <a:prstDash val="solid"/>
          </a:ln>
          <a:effectLst/>
        </p:spPr>
        <p:txBody>
          <a:bodyPr anchor="ctr"/>
          <a:lstStyle/>
          <a:p>
            <a:pPr algn="ctr" fontAlgn="auto">
              <a:spcBef>
                <a:spcPts val="0"/>
              </a:spcBef>
              <a:spcAft>
                <a:spcPts val="0"/>
              </a:spcAft>
              <a:defRPr/>
            </a:pPr>
            <a:endParaRPr kern="0" dirty="0">
              <a:solidFill>
                <a:srgbClr val="FFFFFF"/>
              </a:solidFill>
              <a:latin typeface="Calibri"/>
              <a:cs typeface="+mn-cs"/>
            </a:endParaRPr>
          </a:p>
        </p:txBody>
      </p:sp>
      <p:sp>
        <p:nvSpPr>
          <p:cNvPr id="16" name="Rectangle 15"/>
          <p:cNvSpPr/>
          <p:nvPr/>
        </p:nvSpPr>
        <p:spPr bwMode="gray">
          <a:xfrm>
            <a:off x="0" y="-20638"/>
            <a:ext cx="9144000" cy="144463"/>
          </a:xfrm>
          <a:prstGeom prst="rect">
            <a:avLst/>
          </a:prstGeom>
          <a:solidFill>
            <a:srgbClr val="DCE3E4"/>
          </a:solidFill>
          <a:ln w="9525" cap="flat" cmpd="sng" algn="ctr">
            <a:noFill/>
            <a:prstDash val="solid"/>
          </a:ln>
          <a:effectLst/>
        </p:spPr>
        <p:txBody>
          <a:bodyPr anchor="ctr"/>
          <a:lstStyle/>
          <a:p>
            <a:pPr algn="ctr" fontAlgn="auto">
              <a:spcBef>
                <a:spcPts val="0"/>
              </a:spcBef>
              <a:spcAft>
                <a:spcPts val="0"/>
              </a:spcAft>
              <a:defRPr/>
            </a:pPr>
            <a:endParaRPr kern="0" dirty="0">
              <a:solidFill>
                <a:srgbClr val="FFFFFF"/>
              </a:solidFill>
              <a:latin typeface="Calibri"/>
              <a:cs typeface="+mn-cs"/>
            </a:endParaRPr>
          </a:p>
        </p:txBody>
      </p:sp>
      <p:sp>
        <p:nvSpPr>
          <p:cNvPr id="1031" name="Slide_PlaceholderText"/>
          <p:cNvSpPr>
            <a:spLocks noGrp="1" noChangeArrowheads="1"/>
          </p:cNvSpPr>
          <p:nvPr>
            <p:ph type="body" idx="1"/>
          </p:nvPr>
        </p:nvSpPr>
        <p:spPr bwMode="gray">
          <a:xfrm>
            <a:off x="466725" y="1050408"/>
            <a:ext cx="8210550" cy="1447576"/>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466725" y="198438"/>
            <a:ext cx="8210550" cy="657225"/>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a:t>
            </a:r>
            <a:endParaRPr lang="en-US" dirty="0"/>
          </a:p>
        </p:txBody>
      </p:sp>
      <p:sp>
        <p:nvSpPr>
          <p:cNvPr id="17" name="Slide_Page_Number"/>
          <p:cNvSpPr>
            <a:spLocks noChangeArrowheads="1"/>
          </p:cNvSpPr>
          <p:nvPr/>
        </p:nvSpPr>
        <p:spPr bwMode="auto">
          <a:xfrm>
            <a:off x="8323263" y="4914900"/>
            <a:ext cx="812800" cy="136525"/>
          </a:xfrm>
          <a:prstGeom prst="rect">
            <a:avLst/>
          </a:prstGeom>
          <a:noFill/>
          <a:ln w="9525">
            <a:noFill/>
            <a:miter lim="800000"/>
            <a:headEnd/>
            <a:tailEnd/>
          </a:ln>
          <a:effectLst/>
        </p:spPr>
        <p:txBody>
          <a:bodyPr wrap="none" anchor="ctr"/>
          <a:lstStyle/>
          <a:p>
            <a:pPr algn="just">
              <a:defRPr/>
            </a:pPr>
            <a:r>
              <a:rPr lang="en-US" sz="800" smtClean="0">
                <a:solidFill>
                  <a:srgbClr val="9F9F9F"/>
                </a:solidFill>
                <a:latin typeface="Arial" pitchFamily="34" charset="0"/>
                <a:cs typeface="+mn-cs"/>
              </a:rPr>
              <a:t>1 - </a:t>
            </a:r>
            <a:fld id="{581271EF-804E-4FCD-A2E4-EF17FFD81A92}" type="slidenum">
              <a:rPr lang="en-US" sz="800" smtClean="0">
                <a:solidFill>
                  <a:srgbClr val="9F9F9F"/>
                </a:solidFill>
                <a:latin typeface="Arial" pitchFamily="34" charset="0"/>
                <a:cs typeface="+mn-cs"/>
              </a:rPr>
              <a:pPr algn="just">
                <a:defRPr/>
              </a:pPr>
              <a:t>‹#›</a:t>
            </a:fld>
            <a:endParaRPr lang="en-US" sz="800" dirty="0">
              <a:solidFill>
                <a:srgbClr val="9F9F9F"/>
              </a:solidFill>
              <a:latin typeface="Arial" pitchFamily="34" charset="0"/>
              <a:cs typeface="+mn-cs"/>
            </a:endParaRPr>
          </a:p>
        </p:txBody>
      </p:sp>
      <p:sp>
        <p:nvSpPr>
          <p:cNvPr id="18" name="Slide_Copyright"/>
          <p:cNvSpPr>
            <a:spLocks noChangeArrowheads="1"/>
          </p:cNvSpPr>
          <p:nvPr/>
        </p:nvSpPr>
        <p:spPr bwMode="auto">
          <a:xfrm>
            <a:off x="4792663" y="4914900"/>
            <a:ext cx="3665537" cy="150813"/>
          </a:xfrm>
          <a:prstGeom prst="rect">
            <a:avLst/>
          </a:prstGeom>
          <a:noFill/>
          <a:ln w="9525">
            <a:noFill/>
            <a:miter lim="800000"/>
            <a:headEnd/>
            <a:tailEnd/>
          </a:ln>
          <a:effectLst/>
        </p:spPr>
        <p:txBody>
          <a:bodyPr wrap="none" anchor="ctr"/>
          <a:lstStyle/>
          <a:p>
            <a:pPr>
              <a:defRPr/>
            </a:pPr>
            <a:r>
              <a:rPr lang="en-US" sz="800" dirty="0" smtClean="0">
                <a:solidFill>
                  <a:srgbClr val="9F9F9F"/>
                </a:solidFill>
                <a:latin typeface="Arial" pitchFamily="34" charset="0"/>
                <a:cs typeface="+mn-cs"/>
              </a:rPr>
              <a:t>Copyright © 2018, Oracle and/or its affiliates. All rights reserved.</a:t>
            </a:r>
            <a:endParaRPr lang="en-US" sz="800" dirty="0">
              <a:solidFill>
                <a:srgbClr val="9F9F9F"/>
              </a:solidFill>
              <a:latin typeface="Arial" pitchFamily="34" charset="0"/>
              <a:cs typeface="+mn-cs"/>
            </a:endParaRPr>
          </a:p>
        </p:txBody>
      </p:sp>
      <p:pic>
        <p:nvPicPr>
          <p:cNvPr id="20" name="Picture 19" descr="Oracle logo in white on red staging background"/>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0352" y="4572000"/>
            <a:ext cx="1625138" cy="594360"/>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4111" r:id="rId1"/>
    <p:sldLayoutId id="2147484105" r:id="rId2"/>
    <p:sldLayoutId id="2147484106" r:id="rId3"/>
    <p:sldLayoutId id="2147484107" r:id="rId4"/>
    <p:sldLayoutId id="2147484116" r:id="rId5"/>
    <p:sldLayoutId id="2147484112" r:id="rId6"/>
    <p:sldLayoutId id="2147484108" r:id="rId7"/>
    <p:sldLayoutId id="2147484115" r:id="rId8"/>
    <p:sldLayoutId id="2147484113" r:id="rId9"/>
    <p:sldLayoutId id="2147484109" r:id="rId10"/>
    <p:sldLayoutId id="2147484117" r:id="rId11"/>
  </p:sldLayoutIdLst>
  <p:timing>
    <p:tnLst>
      <p:par>
        <p:cTn id="1" dur="indefinite" restart="never" nodeType="tmRoot"/>
      </p:par>
    </p:tnLst>
  </p:timing>
  <p:txStyles>
    <p:titleStyle>
      <a:lvl1pPr algn="l" defTabSz="228600" rtl="0" eaLnBrk="1" fontAlgn="base" hangingPunct="1">
        <a:spcBef>
          <a:spcPct val="20000"/>
        </a:spcBef>
        <a:spcAft>
          <a:spcPct val="0"/>
        </a:spcAft>
        <a:buClr>
          <a:srgbClr val="000000"/>
        </a:buClr>
        <a:buFont typeface="Arial" charset="0"/>
        <a:defRPr sz="2400">
          <a:solidFill>
            <a:srgbClr val="5F5F5F"/>
          </a:solidFill>
          <a:latin typeface="+mj-lt"/>
          <a:ea typeface="+mj-ea"/>
          <a:cs typeface="+mj-cs"/>
        </a:defRPr>
      </a:lvl1pPr>
      <a:lvl2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p:titleStyle>
    <p:bodyStyle>
      <a:lvl1pPr marL="7938" indent="7938" algn="l" defTabSz="228600" rtl="0" eaLnBrk="1" fontAlgn="base" hangingPunct="1">
        <a:spcBef>
          <a:spcPct val="20000"/>
        </a:spcBef>
        <a:spcAft>
          <a:spcPct val="0"/>
        </a:spcAft>
        <a:buClr>
          <a:srgbClr val="000000"/>
        </a:buClr>
        <a:buFont typeface="Arial" charset="0"/>
        <a:defRPr sz="1800">
          <a:solidFill>
            <a:srgbClr val="5F5F5F"/>
          </a:solidFill>
          <a:latin typeface="Arial" pitchFamily="34" charset="0"/>
          <a:ea typeface="+mn-ea"/>
          <a:cs typeface="+mn-cs"/>
        </a:defRPr>
      </a:lvl1pPr>
      <a:lvl2pPr marL="457200" indent="-342900" algn="l" defTabSz="228600" rtl="0" eaLnBrk="1" fontAlgn="base" hangingPunct="1">
        <a:spcBef>
          <a:spcPct val="20000"/>
        </a:spcBef>
        <a:spcAft>
          <a:spcPct val="0"/>
        </a:spcAft>
        <a:buClr>
          <a:srgbClr val="FF0000"/>
        </a:buClr>
        <a:buFont typeface="Arial" charset="0"/>
        <a:buChar char="•"/>
        <a:defRPr sz="1800">
          <a:solidFill>
            <a:srgbClr val="5F5F5F"/>
          </a:solidFill>
          <a:latin typeface="+mn-lt"/>
        </a:defRPr>
      </a:lvl2pPr>
      <a:lvl3pPr marL="1020763" indent="-331788" algn="l" defTabSz="228600" rtl="0" eaLnBrk="1" fontAlgn="base" hangingPunct="1">
        <a:spcBef>
          <a:spcPct val="20000"/>
        </a:spcBef>
        <a:spcAft>
          <a:spcPct val="0"/>
        </a:spcAft>
        <a:buClr>
          <a:srgbClr val="FF0000"/>
        </a:buClr>
        <a:buFont typeface="Arial" charset="0"/>
        <a:buChar char="–"/>
        <a:defRPr sz="1600">
          <a:solidFill>
            <a:srgbClr val="5F5F5F"/>
          </a:solidFill>
          <a:latin typeface="+mn-lt"/>
        </a:defRPr>
      </a:lvl3pPr>
      <a:lvl4pPr marL="1366838" indent="-231775" algn="l" defTabSz="228600" rtl="0" eaLnBrk="1" fontAlgn="base" hangingPunct="1">
        <a:spcBef>
          <a:spcPct val="20000"/>
        </a:spcBef>
        <a:spcAft>
          <a:spcPct val="0"/>
        </a:spcAft>
        <a:buClr>
          <a:schemeClr val="accent2"/>
        </a:buClr>
        <a:buSzPct val="45000"/>
        <a:buFont typeface="Arial" charset="0"/>
        <a:buChar char="—"/>
        <a:defRPr sz="1400">
          <a:solidFill>
            <a:srgbClr val="5F5F5F"/>
          </a:solidFill>
          <a:latin typeface="+mn-lt"/>
        </a:defRPr>
      </a:lvl4pPr>
      <a:lvl5pPr marL="1711325" indent="-230188" algn="l" defTabSz="228600" rtl="0" eaLnBrk="1" fontAlgn="base" hangingPunct="1">
        <a:spcBef>
          <a:spcPct val="20000"/>
        </a:spcBef>
        <a:spcAft>
          <a:spcPct val="0"/>
        </a:spcAft>
        <a:buClr>
          <a:schemeClr val="accent2"/>
        </a:buClr>
        <a:buSzPct val="55000"/>
        <a:buFont typeface="Arial" charset="0"/>
        <a:buChar char="—"/>
        <a:defRPr sz="1400">
          <a:solidFill>
            <a:srgbClr val="5F5F5F"/>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11.xml"/><Relationship Id="rId1" Type="http://schemas.openxmlformats.org/officeDocument/2006/relationships/tags" Target="../tags/tag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4" cstate="print"/>
          <a:stretch>
            <a:fillRect/>
          </a:stretch>
        </a:blipFill>
        <a:effectLst/>
      </p:bgPr>
    </p:bg>
    <p:spTree>
      <p:nvGrpSpPr>
        <p:cNvPr id="1" name=""/>
        <p:cNvGrpSpPr/>
        <p:nvPr/>
      </p:nvGrpSpPr>
      <p:grpSpPr>
        <a:xfrm>
          <a:off x="0" y="0"/>
          <a:ext cx="0" cy="0"/>
          <a:chOff x="0" y="0"/>
          <a:chExt cx="0" cy="0"/>
        </a:xfrm>
      </p:grpSpPr>
      <p:sp>
        <p:nvSpPr>
          <p:cNvPr id="19" name="Title 18"/>
          <p:cNvSpPr>
            <a:spLocks noGrp="1"/>
          </p:cNvSpPr>
          <p:nvPr>
            <p:ph type="ctrTitle"/>
          </p:nvPr>
        </p:nvSpPr>
        <p:spPr>
          <a:xfrm>
            <a:off x="533400" y="3193542"/>
            <a:ext cx="8001000" cy="521208"/>
          </a:xfrm>
        </p:spPr>
        <p:txBody>
          <a:bodyPr/>
          <a:lstStyle/>
          <a:p>
            <a:r>
              <a:rPr lang="en-US" dirty="0"/>
              <a:t>S</a:t>
            </a:r>
            <a:r>
              <a:rPr lang="en-US" dirty="0" smtClean="0"/>
              <a:t>CM </a:t>
            </a:r>
            <a:r>
              <a:rPr lang="en-US" dirty="0" smtClean="0"/>
              <a:t>Cloud Extensions using JCS-SX</a:t>
            </a:r>
            <a:endParaRPr lang="en-US" dirty="0"/>
          </a:p>
        </p:txBody>
      </p:sp>
      <p:sp>
        <p:nvSpPr>
          <p:cNvPr id="4100" name="Line 6"/>
          <p:cNvSpPr>
            <a:spLocks noChangeShapeType="1"/>
          </p:cNvSpPr>
          <p:nvPr/>
        </p:nvSpPr>
        <p:spPr bwMode="auto">
          <a:xfrm>
            <a:off x="1828800" y="3841242"/>
            <a:ext cx="990600" cy="0"/>
          </a:xfrm>
          <a:prstGeom prst="line">
            <a:avLst/>
          </a:prstGeom>
          <a:noFill/>
          <a:ln w="9525">
            <a:noFill/>
            <a:round/>
            <a:headEnd/>
            <a:tailEnd type="triangle" w="med" len="med"/>
          </a:ln>
        </p:spPr>
        <p:txBody>
          <a:bodyPr lIns="12700" tIns="12700" rIns="12700" bIns="12700">
            <a:spAutoFit/>
          </a:bodyPr>
          <a:lstStyle/>
          <a:p>
            <a:endParaRPr lang="en-US" dirty="0"/>
          </a:p>
        </p:txBody>
      </p:sp>
      <p:sp>
        <p:nvSpPr>
          <p:cNvPr id="10" name="Rectangle 9"/>
          <p:cNvSpPr/>
          <p:nvPr/>
        </p:nvSpPr>
        <p:spPr bwMode="auto">
          <a:xfrm>
            <a:off x="0" y="1793422"/>
            <a:ext cx="2157984" cy="731520"/>
          </a:xfrm>
          <a:prstGeom prst="rect">
            <a:avLst/>
          </a:prstGeom>
          <a:solidFill>
            <a:srgbClr val="008193"/>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108" y="1822962"/>
            <a:ext cx="762000" cy="66675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Deploying an application to JCS</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1244443"/>
          </a:xfrm>
        </p:spPr>
        <p:txBody>
          <a:bodyPr/>
          <a:lstStyle/>
          <a:p>
            <a:r>
              <a:rPr lang="en-US" dirty="0" smtClean="0"/>
              <a:t>Login to JCS-SX         Click on Applications        Click on deploy NEW       Select WAR/EAR file and click OK</a:t>
            </a:r>
          </a:p>
          <a:p>
            <a:endParaRPr lang="en-US" dirty="0"/>
          </a:p>
          <a:p>
            <a:endParaRPr lang="en-US" dirty="0"/>
          </a:p>
        </p:txBody>
      </p:sp>
      <p:cxnSp>
        <p:nvCxnSpPr>
          <p:cNvPr id="4" name="Straight Arrow Connector 3"/>
          <p:cNvCxnSpPr/>
          <p:nvPr/>
        </p:nvCxnSpPr>
        <p:spPr bwMode="auto">
          <a:xfrm>
            <a:off x="2133600" y="819150"/>
            <a:ext cx="381000" cy="0"/>
          </a:xfrm>
          <a:prstGeom prst="straightConnector1">
            <a:avLst/>
          </a:prstGeom>
          <a:noFill/>
          <a:ln w="28575" cap="flat" cmpd="sng" algn="ctr">
            <a:solidFill>
              <a:schemeClr val="tx1"/>
            </a:solidFill>
            <a:prstDash val="solid"/>
            <a:round/>
            <a:headEnd type="none" w="sm" len="sm"/>
            <a:tailEnd type="triangle"/>
          </a:ln>
          <a:effectLst/>
        </p:spPr>
      </p:cxnSp>
      <p:pic>
        <p:nvPicPr>
          <p:cNvPr id="5" name="Picture 4"/>
          <p:cNvPicPr>
            <a:picLocks noChangeAspect="1"/>
          </p:cNvPicPr>
          <p:nvPr/>
        </p:nvPicPr>
        <p:blipFill>
          <a:blip r:embed="rId3"/>
          <a:stretch>
            <a:fillRect/>
          </a:stretch>
        </p:blipFill>
        <p:spPr>
          <a:xfrm>
            <a:off x="305474" y="1267225"/>
            <a:ext cx="8457526" cy="3209526"/>
          </a:xfrm>
          <a:prstGeom prst="rect">
            <a:avLst/>
          </a:prstGeom>
        </p:spPr>
      </p:pic>
      <p:cxnSp>
        <p:nvCxnSpPr>
          <p:cNvPr id="9" name="Straight Arrow Connector 8"/>
          <p:cNvCxnSpPr/>
          <p:nvPr/>
        </p:nvCxnSpPr>
        <p:spPr bwMode="auto">
          <a:xfrm>
            <a:off x="48006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10" name="Straight Arrow Connector 9"/>
          <p:cNvCxnSpPr/>
          <p:nvPr/>
        </p:nvCxnSpPr>
        <p:spPr bwMode="auto">
          <a:xfrm>
            <a:off x="7391400" y="823056"/>
            <a:ext cx="381000" cy="0"/>
          </a:xfrm>
          <a:prstGeom prst="straightConnector1">
            <a:avLst/>
          </a:prstGeom>
          <a:noFill/>
          <a:ln w="28575" cap="flat" cmpd="sng" algn="ctr">
            <a:solidFill>
              <a:schemeClr val="tx1"/>
            </a:solidFill>
            <a:prstDash val="solid"/>
            <a:round/>
            <a:headEnd type="none" w="sm" len="sm"/>
            <a:tailEnd type="triangle"/>
          </a:ln>
          <a:effectLst/>
        </p:spPr>
      </p:cxnSp>
      <p:sp>
        <p:nvSpPr>
          <p:cNvPr id="6" name="Rectangle 5"/>
          <p:cNvSpPr/>
          <p:nvPr/>
        </p:nvSpPr>
        <p:spPr bwMode="auto">
          <a:xfrm>
            <a:off x="5257800" y="2343150"/>
            <a:ext cx="990600" cy="3048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 name="Rectangle 6"/>
          <p:cNvSpPr/>
          <p:nvPr/>
        </p:nvSpPr>
        <p:spPr bwMode="auto">
          <a:xfrm>
            <a:off x="304800" y="2114550"/>
            <a:ext cx="1066800" cy="3048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361631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Creating Page </a:t>
            </a:r>
            <a:r>
              <a:rPr lang="en-US" altLang="en-US" dirty="0" err="1" smtClean="0">
                <a:solidFill>
                  <a:schemeClr val="accent1"/>
                </a:solidFill>
              </a:rPr>
              <a:t>Integrtion</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1244443"/>
          </a:xfrm>
        </p:spPr>
        <p:txBody>
          <a:bodyPr/>
          <a:lstStyle/>
          <a:p>
            <a:r>
              <a:rPr lang="en-US" dirty="0" smtClean="0"/>
              <a:t>Login to SCM       Click on Navigator        Select Page integration        Enter end point URL of the Webpage deployed in JCS-SX</a:t>
            </a:r>
          </a:p>
          <a:p>
            <a:endParaRPr lang="en-US" dirty="0"/>
          </a:p>
          <a:p>
            <a:endParaRPr lang="en-US" dirty="0"/>
          </a:p>
        </p:txBody>
      </p:sp>
      <p:cxnSp>
        <p:nvCxnSpPr>
          <p:cNvPr id="4" name="Straight Arrow Connector 3"/>
          <p:cNvCxnSpPr/>
          <p:nvPr/>
        </p:nvCxnSpPr>
        <p:spPr bwMode="auto">
          <a:xfrm>
            <a:off x="17526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9" name="Straight Arrow Connector 8"/>
          <p:cNvCxnSpPr/>
          <p:nvPr/>
        </p:nvCxnSpPr>
        <p:spPr bwMode="auto">
          <a:xfrm>
            <a:off x="41148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10" name="Straight Arrow Connector 9"/>
          <p:cNvCxnSpPr/>
          <p:nvPr/>
        </p:nvCxnSpPr>
        <p:spPr bwMode="auto">
          <a:xfrm>
            <a:off x="6934200" y="819150"/>
            <a:ext cx="381000" cy="0"/>
          </a:xfrm>
          <a:prstGeom prst="straightConnector1">
            <a:avLst/>
          </a:prstGeom>
          <a:noFill/>
          <a:ln w="28575" cap="flat" cmpd="sng" algn="ctr">
            <a:solidFill>
              <a:schemeClr val="tx1"/>
            </a:solidFill>
            <a:prstDash val="solid"/>
            <a:round/>
            <a:headEnd type="none" w="sm" len="sm"/>
            <a:tailEnd type="triangle"/>
          </a:ln>
          <a:effectLst/>
        </p:spPr>
      </p:cxnSp>
      <p:pic>
        <p:nvPicPr>
          <p:cNvPr id="6" name="Picture 5"/>
          <p:cNvPicPr>
            <a:picLocks noChangeAspect="1"/>
          </p:cNvPicPr>
          <p:nvPr/>
        </p:nvPicPr>
        <p:blipFill>
          <a:blip r:embed="rId3"/>
          <a:stretch>
            <a:fillRect/>
          </a:stretch>
        </p:blipFill>
        <p:spPr>
          <a:xfrm>
            <a:off x="304800" y="1323975"/>
            <a:ext cx="8534400" cy="3229964"/>
          </a:xfrm>
          <a:prstGeom prst="rect">
            <a:avLst/>
          </a:prstGeom>
        </p:spPr>
      </p:pic>
      <p:sp>
        <p:nvSpPr>
          <p:cNvPr id="7" name="Rectangle 6"/>
          <p:cNvSpPr/>
          <p:nvPr/>
        </p:nvSpPr>
        <p:spPr bwMode="auto">
          <a:xfrm>
            <a:off x="466725" y="3638550"/>
            <a:ext cx="981075" cy="159323"/>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032959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Creating Page Integration</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1244443"/>
          </a:xfrm>
        </p:spPr>
        <p:txBody>
          <a:bodyPr/>
          <a:lstStyle/>
          <a:p>
            <a:r>
              <a:rPr lang="en-US" dirty="0" smtClean="0"/>
              <a:t>Login to SCM       Click on Navigator        Select Page integration        Enter end point URL of the web page deployed in JCS and enter other details</a:t>
            </a:r>
          </a:p>
          <a:p>
            <a:endParaRPr lang="en-US" dirty="0"/>
          </a:p>
          <a:p>
            <a:endParaRPr lang="en-US" dirty="0"/>
          </a:p>
        </p:txBody>
      </p:sp>
      <p:cxnSp>
        <p:nvCxnSpPr>
          <p:cNvPr id="4" name="Straight Arrow Connector 3"/>
          <p:cNvCxnSpPr/>
          <p:nvPr/>
        </p:nvCxnSpPr>
        <p:spPr bwMode="auto">
          <a:xfrm>
            <a:off x="17526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9" name="Straight Arrow Connector 8"/>
          <p:cNvCxnSpPr/>
          <p:nvPr/>
        </p:nvCxnSpPr>
        <p:spPr bwMode="auto">
          <a:xfrm>
            <a:off x="41148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10" name="Straight Arrow Connector 9"/>
          <p:cNvCxnSpPr/>
          <p:nvPr/>
        </p:nvCxnSpPr>
        <p:spPr bwMode="auto">
          <a:xfrm>
            <a:off x="6934200" y="819150"/>
            <a:ext cx="381000" cy="0"/>
          </a:xfrm>
          <a:prstGeom prst="straightConnector1">
            <a:avLst/>
          </a:prstGeom>
          <a:noFill/>
          <a:ln w="28575" cap="flat" cmpd="sng" algn="ctr">
            <a:solidFill>
              <a:schemeClr val="tx1"/>
            </a:solidFill>
            <a:prstDash val="solid"/>
            <a:round/>
            <a:headEnd type="none" w="sm" len="sm"/>
            <a:tailEnd type="triangle"/>
          </a:ln>
          <a:effectLst/>
        </p:spPr>
      </p:cxnSp>
      <p:pic>
        <p:nvPicPr>
          <p:cNvPr id="3" name="Picture 2"/>
          <p:cNvPicPr>
            <a:picLocks noChangeAspect="1"/>
          </p:cNvPicPr>
          <p:nvPr/>
        </p:nvPicPr>
        <p:blipFill>
          <a:blip r:embed="rId3"/>
          <a:stretch>
            <a:fillRect/>
          </a:stretch>
        </p:blipFill>
        <p:spPr>
          <a:xfrm>
            <a:off x="304800" y="1288971"/>
            <a:ext cx="8610600" cy="3187779"/>
          </a:xfrm>
          <a:prstGeom prst="rect">
            <a:avLst/>
          </a:prstGeom>
        </p:spPr>
      </p:pic>
    </p:spTree>
    <p:extLst>
      <p:ext uri="{BB962C8B-B14F-4D97-AF65-F5344CB8AC3E}">
        <p14:creationId xmlns:p14="http://schemas.microsoft.com/office/powerpoint/2010/main" val="1218110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Adding the Webpage to navigator</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579646"/>
          </a:xfrm>
        </p:spPr>
        <p:txBody>
          <a:bodyPr/>
          <a:lstStyle/>
          <a:p>
            <a:r>
              <a:rPr lang="en-US" dirty="0" smtClean="0"/>
              <a:t>Login to HCM       Click on Navigator        Click on structure         Select Create page entry      </a:t>
            </a:r>
            <a:endParaRPr lang="en-US" dirty="0"/>
          </a:p>
        </p:txBody>
      </p:sp>
      <p:cxnSp>
        <p:nvCxnSpPr>
          <p:cNvPr id="4" name="Straight Arrow Connector 3"/>
          <p:cNvCxnSpPr/>
          <p:nvPr/>
        </p:nvCxnSpPr>
        <p:spPr bwMode="auto">
          <a:xfrm>
            <a:off x="17526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9" name="Straight Arrow Connector 8"/>
          <p:cNvCxnSpPr/>
          <p:nvPr/>
        </p:nvCxnSpPr>
        <p:spPr bwMode="auto">
          <a:xfrm>
            <a:off x="41148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11" name="Straight Arrow Connector 10"/>
          <p:cNvCxnSpPr/>
          <p:nvPr/>
        </p:nvCxnSpPr>
        <p:spPr bwMode="auto">
          <a:xfrm>
            <a:off x="6400800" y="819150"/>
            <a:ext cx="381000" cy="0"/>
          </a:xfrm>
          <a:prstGeom prst="straightConnector1">
            <a:avLst/>
          </a:prstGeom>
          <a:noFill/>
          <a:ln w="28575" cap="flat" cmpd="sng" algn="ctr">
            <a:solidFill>
              <a:schemeClr val="tx1"/>
            </a:solidFill>
            <a:prstDash val="solid"/>
            <a:round/>
            <a:headEnd type="none" w="sm" len="sm"/>
            <a:tailEnd type="triangle"/>
          </a:ln>
          <a:effectLst/>
        </p:spPr>
      </p:cxnSp>
      <p:pic>
        <p:nvPicPr>
          <p:cNvPr id="6" name="Picture 5"/>
          <p:cNvPicPr>
            <a:picLocks noChangeAspect="1"/>
          </p:cNvPicPr>
          <p:nvPr/>
        </p:nvPicPr>
        <p:blipFill>
          <a:blip r:embed="rId3"/>
          <a:stretch>
            <a:fillRect/>
          </a:stretch>
        </p:blipFill>
        <p:spPr>
          <a:xfrm>
            <a:off x="304800" y="1246395"/>
            <a:ext cx="8698686" cy="3306555"/>
          </a:xfrm>
          <a:prstGeom prst="rect">
            <a:avLst/>
          </a:prstGeom>
        </p:spPr>
      </p:pic>
    </p:spTree>
    <p:extLst>
      <p:ext uri="{BB962C8B-B14F-4D97-AF65-F5344CB8AC3E}">
        <p14:creationId xmlns:p14="http://schemas.microsoft.com/office/powerpoint/2010/main" val="2439807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Adding the Webpage to navigator (contd.)</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579646"/>
          </a:xfrm>
        </p:spPr>
        <p:txBody>
          <a:bodyPr/>
          <a:lstStyle/>
          <a:p>
            <a:r>
              <a:rPr lang="en-US" dirty="0" smtClean="0"/>
              <a:t>Login to HCM       Click on Navigator        Click on structure         Select Create page entry      </a:t>
            </a:r>
            <a:endParaRPr lang="en-US" dirty="0"/>
          </a:p>
        </p:txBody>
      </p:sp>
      <p:cxnSp>
        <p:nvCxnSpPr>
          <p:cNvPr id="4" name="Straight Arrow Connector 3"/>
          <p:cNvCxnSpPr/>
          <p:nvPr/>
        </p:nvCxnSpPr>
        <p:spPr bwMode="auto">
          <a:xfrm>
            <a:off x="17526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9" name="Straight Arrow Connector 8"/>
          <p:cNvCxnSpPr/>
          <p:nvPr/>
        </p:nvCxnSpPr>
        <p:spPr bwMode="auto">
          <a:xfrm>
            <a:off x="4114800" y="819150"/>
            <a:ext cx="381000" cy="0"/>
          </a:xfrm>
          <a:prstGeom prst="straightConnector1">
            <a:avLst/>
          </a:prstGeom>
          <a:noFill/>
          <a:ln w="28575" cap="flat" cmpd="sng" algn="ctr">
            <a:solidFill>
              <a:schemeClr val="tx1"/>
            </a:solidFill>
            <a:prstDash val="solid"/>
            <a:round/>
            <a:headEnd type="none" w="sm" len="sm"/>
            <a:tailEnd type="triangle"/>
          </a:ln>
          <a:effectLst/>
        </p:spPr>
      </p:cxnSp>
      <p:cxnSp>
        <p:nvCxnSpPr>
          <p:cNvPr id="11" name="Straight Arrow Connector 10"/>
          <p:cNvCxnSpPr/>
          <p:nvPr/>
        </p:nvCxnSpPr>
        <p:spPr bwMode="auto">
          <a:xfrm>
            <a:off x="6400800" y="819150"/>
            <a:ext cx="381000" cy="0"/>
          </a:xfrm>
          <a:prstGeom prst="straightConnector1">
            <a:avLst/>
          </a:prstGeom>
          <a:noFill/>
          <a:ln w="28575" cap="flat" cmpd="sng" algn="ctr">
            <a:solidFill>
              <a:schemeClr val="tx1"/>
            </a:solidFill>
            <a:prstDash val="solid"/>
            <a:round/>
            <a:headEnd type="none" w="sm" len="sm"/>
            <a:tailEnd type="triangle"/>
          </a:ln>
          <a:effectLst/>
        </p:spPr>
      </p:cxnSp>
      <p:pic>
        <p:nvPicPr>
          <p:cNvPr id="6" name="Picture 5"/>
          <p:cNvPicPr>
            <a:picLocks noChangeAspect="1"/>
          </p:cNvPicPr>
          <p:nvPr/>
        </p:nvPicPr>
        <p:blipFill>
          <a:blip r:embed="rId3"/>
          <a:stretch>
            <a:fillRect/>
          </a:stretch>
        </p:blipFill>
        <p:spPr>
          <a:xfrm>
            <a:off x="304800" y="1318522"/>
            <a:ext cx="8698686" cy="3306555"/>
          </a:xfrm>
          <a:prstGeom prst="rect">
            <a:avLst/>
          </a:prstGeom>
          <a:ln>
            <a:solidFill>
              <a:schemeClr val="accent1"/>
            </a:solidFill>
          </a:ln>
        </p:spPr>
      </p:pic>
      <p:sp>
        <p:nvSpPr>
          <p:cNvPr id="3" name="Rectangle 2"/>
          <p:cNvSpPr/>
          <p:nvPr/>
        </p:nvSpPr>
        <p:spPr bwMode="auto">
          <a:xfrm>
            <a:off x="7467600" y="1885950"/>
            <a:ext cx="137160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4367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Adding the Webpage to navigator (contd.)</a:t>
            </a:r>
            <a:endParaRPr lang="en-US" altLang="en-US" sz="2400" dirty="0">
              <a:solidFill>
                <a:schemeClr val="accent1"/>
              </a:solidFill>
            </a:endParaRPr>
          </a:p>
        </p:txBody>
      </p:sp>
      <p:sp>
        <p:nvSpPr>
          <p:cNvPr id="2" name="Content Placeholder 1"/>
          <p:cNvSpPr>
            <a:spLocks noGrp="1"/>
          </p:cNvSpPr>
          <p:nvPr>
            <p:ph idx="1"/>
          </p:nvPr>
        </p:nvSpPr>
        <p:spPr>
          <a:xfrm>
            <a:off x="304800" y="779211"/>
            <a:ext cx="8210550" cy="302647"/>
          </a:xfrm>
        </p:spPr>
        <p:txBody>
          <a:bodyPr/>
          <a:lstStyle/>
          <a:p>
            <a:r>
              <a:rPr lang="en-US" dirty="0" smtClean="0"/>
              <a:t>Provide the details of the web page, Click Save and close</a:t>
            </a:r>
            <a:endParaRPr lang="en-US" dirty="0"/>
          </a:p>
        </p:txBody>
      </p:sp>
      <p:pic>
        <p:nvPicPr>
          <p:cNvPr id="3" name="Picture 2"/>
          <p:cNvPicPr>
            <a:picLocks noChangeAspect="1"/>
          </p:cNvPicPr>
          <p:nvPr/>
        </p:nvPicPr>
        <p:blipFill>
          <a:blip r:embed="rId3"/>
          <a:stretch>
            <a:fillRect/>
          </a:stretch>
        </p:blipFill>
        <p:spPr>
          <a:xfrm>
            <a:off x="304800" y="1106977"/>
            <a:ext cx="8610600" cy="3154154"/>
          </a:xfrm>
          <a:prstGeom prst="rect">
            <a:avLst/>
          </a:prstGeom>
        </p:spPr>
      </p:pic>
    </p:spTree>
    <p:extLst>
      <p:ext uri="{BB962C8B-B14F-4D97-AF65-F5344CB8AC3E}">
        <p14:creationId xmlns:p14="http://schemas.microsoft.com/office/powerpoint/2010/main" val="141508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Adding the Webpage to navigator (contd.)</a:t>
            </a:r>
            <a:endParaRPr lang="en-US" altLang="en-US" sz="2400" dirty="0">
              <a:solidFill>
                <a:schemeClr val="accent1"/>
              </a:solidFill>
            </a:endParaRPr>
          </a:p>
        </p:txBody>
      </p:sp>
      <p:sp>
        <p:nvSpPr>
          <p:cNvPr id="2" name="Content Placeholder 1"/>
          <p:cNvSpPr>
            <a:spLocks noGrp="1"/>
          </p:cNvSpPr>
          <p:nvPr>
            <p:ph idx="1"/>
          </p:nvPr>
        </p:nvSpPr>
        <p:spPr>
          <a:xfrm>
            <a:off x="304800" y="779211"/>
            <a:ext cx="8210550" cy="302647"/>
          </a:xfrm>
        </p:spPr>
        <p:txBody>
          <a:bodyPr/>
          <a:lstStyle/>
          <a:p>
            <a:r>
              <a:rPr lang="en-US" dirty="0" smtClean="0"/>
              <a:t>Verify the webpage in navigator and click on it to open</a:t>
            </a:r>
            <a:endParaRPr lang="en-US" dirty="0"/>
          </a:p>
        </p:txBody>
      </p:sp>
      <p:pic>
        <p:nvPicPr>
          <p:cNvPr id="4" name="Picture 3"/>
          <p:cNvPicPr>
            <a:picLocks noChangeAspect="1"/>
          </p:cNvPicPr>
          <p:nvPr/>
        </p:nvPicPr>
        <p:blipFill>
          <a:blip r:embed="rId3"/>
          <a:stretch>
            <a:fillRect/>
          </a:stretch>
        </p:blipFill>
        <p:spPr>
          <a:xfrm>
            <a:off x="304800" y="1081859"/>
            <a:ext cx="8458200" cy="3471092"/>
          </a:xfrm>
          <a:prstGeom prst="rect">
            <a:avLst/>
          </a:prstGeom>
        </p:spPr>
      </p:pic>
      <p:sp>
        <p:nvSpPr>
          <p:cNvPr id="3" name="Rectangle 2"/>
          <p:cNvSpPr/>
          <p:nvPr/>
        </p:nvSpPr>
        <p:spPr bwMode="auto">
          <a:xfrm>
            <a:off x="1905000" y="2038350"/>
            <a:ext cx="1600200" cy="457200"/>
          </a:xfrm>
          <a:prstGeom prst="rect">
            <a:avLst/>
          </a:prstGeom>
          <a:no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003040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dirty="0" smtClean="0">
                <a:solidFill>
                  <a:schemeClr val="accent1"/>
                </a:solidFill>
              </a:rPr>
              <a:t>Opening The webpage</a:t>
            </a:r>
            <a:endParaRPr lang="en-US" altLang="en-US" sz="2400" dirty="0">
              <a:solidFill>
                <a:schemeClr val="accent1"/>
              </a:solidFill>
            </a:endParaRPr>
          </a:p>
        </p:txBody>
      </p:sp>
      <p:sp>
        <p:nvSpPr>
          <p:cNvPr id="2" name="Content Placeholder 1"/>
          <p:cNvSpPr>
            <a:spLocks noGrp="1"/>
          </p:cNvSpPr>
          <p:nvPr>
            <p:ph idx="1"/>
          </p:nvPr>
        </p:nvSpPr>
        <p:spPr>
          <a:xfrm>
            <a:off x="304800" y="779211"/>
            <a:ext cx="8210550" cy="302647"/>
          </a:xfrm>
        </p:spPr>
        <p:txBody>
          <a:bodyPr/>
          <a:lstStyle/>
          <a:p>
            <a:endParaRPr lang="en-US" dirty="0"/>
          </a:p>
        </p:txBody>
      </p:sp>
      <p:pic>
        <p:nvPicPr>
          <p:cNvPr id="5" name="Picture 4"/>
          <p:cNvPicPr>
            <a:picLocks noChangeAspect="1"/>
          </p:cNvPicPr>
          <p:nvPr/>
        </p:nvPicPr>
        <p:blipFill>
          <a:blip r:embed="rId3"/>
          <a:stretch>
            <a:fillRect/>
          </a:stretch>
        </p:blipFill>
        <p:spPr>
          <a:xfrm>
            <a:off x="228600" y="666749"/>
            <a:ext cx="8610600" cy="3810001"/>
          </a:xfrm>
          <a:prstGeom prst="rect">
            <a:avLst/>
          </a:prstGeom>
        </p:spPr>
      </p:pic>
    </p:spTree>
    <p:extLst>
      <p:ext uri="{BB962C8B-B14F-4D97-AF65-F5344CB8AC3E}">
        <p14:creationId xmlns:p14="http://schemas.microsoft.com/office/powerpoint/2010/main" val="1526820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Adding webpage </a:t>
            </a:r>
            <a:r>
              <a:rPr lang="en-US" altLang="en-US" dirty="0" smtClean="0">
                <a:solidFill>
                  <a:schemeClr val="accent1"/>
                </a:solidFill>
              </a:rPr>
              <a:t>as a </a:t>
            </a:r>
            <a:r>
              <a:rPr lang="en-US" altLang="en-US" dirty="0" err="1" smtClean="0">
                <a:solidFill>
                  <a:schemeClr val="accent1"/>
                </a:solidFill>
              </a:rPr>
              <a:t>SubTab</a:t>
            </a:r>
            <a:r>
              <a:rPr lang="en-US" altLang="en-US" dirty="0" smtClean="0">
                <a:solidFill>
                  <a:schemeClr val="accent1"/>
                </a:solidFill>
              </a:rPr>
              <a:t> to an Object</a:t>
            </a:r>
            <a:endParaRPr lang="en-US" altLang="en-US" sz="2400" dirty="0">
              <a:solidFill>
                <a:schemeClr val="accent1"/>
              </a:solidFill>
            </a:endParaRPr>
          </a:p>
        </p:txBody>
      </p:sp>
      <p:sp>
        <p:nvSpPr>
          <p:cNvPr id="2" name="Content Placeholder 1"/>
          <p:cNvSpPr>
            <a:spLocks noGrp="1"/>
          </p:cNvSpPr>
          <p:nvPr>
            <p:ph idx="1"/>
          </p:nvPr>
        </p:nvSpPr>
        <p:spPr>
          <a:xfrm>
            <a:off x="304800" y="666750"/>
            <a:ext cx="8610600" cy="4020588"/>
          </a:xfrm>
        </p:spPr>
        <p:txBody>
          <a:bodyPr/>
          <a:lstStyle/>
          <a:p>
            <a:r>
              <a:rPr lang="en-US" sz="1100" b="1" dirty="0"/>
              <a:t>Application Composer</a:t>
            </a:r>
            <a:r>
              <a:rPr lang="en-US" sz="1100" dirty="0"/>
              <a:t> toolkit is used to complete this task. </a:t>
            </a:r>
            <a:r>
              <a:rPr lang="en-US" sz="1100" dirty="0" smtClean="0"/>
              <a:t>Activate </a:t>
            </a:r>
            <a:r>
              <a:rPr lang="en-US" sz="1100" dirty="0"/>
              <a:t>a </a:t>
            </a:r>
            <a:r>
              <a:rPr lang="en-US" sz="1100" dirty="0" smtClean="0"/>
              <a:t>sandbox.</a:t>
            </a:r>
          </a:p>
          <a:p>
            <a:pPr marL="236538" indent="-228600">
              <a:buFont typeface="+mj-lt"/>
              <a:buAutoNum type="arabicPeriod"/>
            </a:pPr>
            <a:r>
              <a:rPr lang="en-US" sz="1100" dirty="0" smtClean="0"/>
              <a:t>From </a:t>
            </a:r>
            <a:r>
              <a:rPr lang="en-US" sz="1100" dirty="0"/>
              <a:t>the Oracle Sales Cloud</a:t>
            </a:r>
            <a:r>
              <a:rPr lang="en-US" sz="1100" b="1" dirty="0"/>
              <a:t> Navigator</a:t>
            </a:r>
            <a:r>
              <a:rPr lang="en-US" sz="1100" dirty="0"/>
              <a:t> menu, under the </a:t>
            </a:r>
            <a:r>
              <a:rPr lang="en-US" sz="1100" b="1" dirty="0"/>
              <a:t>Tools</a:t>
            </a:r>
            <a:r>
              <a:rPr lang="en-US" sz="1100" dirty="0"/>
              <a:t> category, click </a:t>
            </a:r>
            <a:r>
              <a:rPr lang="en-US" sz="1100" b="1" dirty="0"/>
              <a:t>Application Composer</a:t>
            </a:r>
            <a:r>
              <a:rPr lang="en-US" sz="1100" dirty="0"/>
              <a:t>.</a:t>
            </a:r>
          </a:p>
          <a:p>
            <a:pPr marL="236538" indent="-228600">
              <a:buFont typeface="+mj-lt"/>
              <a:buAutoNum type="arabicPeriod"/>
            </a:pPr>
            <a:r>
              <a:rPr lang="en-US" sz="1100" dirty="0"/>
              <a:t>Expand Objects and then also expand Standard </a:t>
            </a:r>
            <a:r>
              <a:rPr lang="en-US" sz="1100" dirty="0" smtClean="0"/>
              <a:t>Objects then </a:t>
            </a:r>
            <a:r>
              <a:rPr lang="en-US" sz="1100" dirty="0"/>
              <a:t>click Pages</a:t>
            </a:r>
            <a:r>
              <a:rPr lang="en-US" sz="1100" dirty="0" smtClean="0"/>
              <a:t>. The </a:t>
            </a:r>
            <a:r>
              <a:rPr lang="en-US" sz="1100" dirty="0"/>
              <a:t>panel on the right side refreshes to display the editing </a:t>
            </a:r>
            <a:r>
              <a:rPr lang="en-US" sz="1100" dirty="0" smtClean="0"/>
              <a:t>interface. Verify </a:t>
            </a:r>
            <a:r>
              <a:rPr lang="en-US" sz="1100" dirty="0"/>
              <a:t>that the Simplified Pages tab is selected.</a:t>
            </a:r>
          </a:p>
          <a:p>
            <a:pPr marL="236538" indent="-228600">
              <a:buFont typeface="+mj-lt"/>
              <a:buAutoNum type="arabicPeriod"/>
            </a:pPr>
            <a:r>
              <a:rPr lang="en-US" sz="1100" dirty="0"/>
              <a:t>Under Details Page Layout, click Standard Layout and then in the toolbar above, click the Duplicate icon to create an editable copy of the layout.</a:t>
            </a:r>
          </a:p>
          <a:p>
            <a:pPr marL="236538" indent="-228600">
              <a:buFont typeface="+mj-lt"/>
              <a:buAutoNum type="arabicPeriod"/>
            </a:pPr>
            <a:r>
              <a:rPr lang="en-US" sz="1100" dirty="0"/>
              <a:t>Click the link to the copy you created for example, Default custom layout</a:t>
            </a:r>
            <a:r>
              <a:rPr lang="en-US" sz="1100" dirty="0" smtClean="0"/>
              <a:t>. The</a:t>
            </a:r>
            <a:r>
              <a:rPr lang="en-US" sz="1100" dirty="0"/>
              <a:t> Default custom layout editing interface is displayed. </a:t>
            </a:r>
            <a:r>
              <a:rPr lang="en-US" sz="1100" dirty="0"/>
              <a:t>You can see a set of icons stacked vertically on the left depicting the subtabs that currently appear on the Details Page Layout page for the selected object.</a:t>
            </a:r>
          </a:p>
          <a:p>
            <a:pPr marL="236538" indent="-228600">
              <a:buFont typeface="+mj-lt"/>
              <a:buAutoNum type="arabicPeriod"/>
            </a:pPr>
            <a:r>
              <a:rPr lang="en-US" sz="1100" dirty="0"/>
              <a:t>At the bottom of the icon stack, click Add.</a:t>
            </a:r>
          </a:p>
          <a:p>
            <a:pPr marL="236538" indent="-228600">
              <a:buFont typeface="+mj-lt"/>
              <a:buAutoNum type="arabicPeriod"/>
            </a:pPr>
            <a:r>
              <a:rPr lang="en-US" sz="1100" dirty="0"/>
              <a:t>Select the Web content option and then, in the upper-right corner, click Next</a:t>
            </a:r>
            <a:r>
              <a:rPr lang="en-US" sz="1100" dirty="0" smtClean="0"/>
              <a:t>. The</a:t>
            </a:r>
            <a:r>
              <a:rPr lang="en-US" sz="1100" dirty="0"/>
              <a:t> Details Layout: Default Layout: Create Subtab features two sections</a:t>
            </a:r>
            <a:r>
              <a:rPr lang="en-US" sz="1100" dirty="0" smtClean="0"/>
              <a:t>: Basic </a:t>
            </a:r>
            <a:r>
              <a:rPr lang="en-US" sz="1100" dirty="0"/>
              <a:t>Information : For subtab display details.</a:t>
            </a:r>
          </a:p>
          <a:p>
            <a:pPr marL="236538" indent="-228600">
              <a:buFont typeface="+mj-lt"/>
              <a:buAutoNum type="arabicPeriod"/>
            </a:pPr>
            <a:r>
              <a:rPr lang="en-US" sz="1100" dirty="0"/>
              <a:t>URL Definition: Has a Palette from where system values can be selected for use in Groovy scripts, as well as a Groovy scripting interface for constructing a valid URL.</a:t>
            </a:r>
          </a:p>
          <a:p>
            <a:pPr marL="236538" indent="-228600">
              <a:buFont typeface="+mj-lt"/>
              <a:buAutoNum type="arabicPeriod"/>
            </a:pPr>
            <a:r>
              <a:rPr lang="en-US" sz="1100" dirty="0"/>
              <a:t>For Basic Information, enter a Display Label.</a:t>
            </a:r>
          </a:p>
          <a:p>
            <a:pPr marL="236538" indent="-228600">
              <a:buFont typeface="+mj-lt"/>
              <a:buAutoNum type="arabicPeriod"/>
            </a:pPr>
            <a:r>
              <a:rPr lang="en-US" sz="1100" dirty="0"/>
              <a:t>(Optional) In the Description field, you can enter a brief description and also change the default display icon.</a:t>
            </a:r>
          </a:p>
          <a:p>
            <a:pPr marL="236538" indent="-228600">
              <a:buFont typeface="+mj-lt"/>
              <a:buAutoNum type="arabicPeriod"/>
            </a:pPr>
            <a:r>
              <a:rPr lang="en-US" sz="1100" dirty="0"/>
              <a:t>Below the URL Definition area in the Edit Script window, enter a well-formed Oracle Java Cloud Service application URL. You can use Groovy script to create a static or dynamic URL.</a:t>
            </a:r>
          </a:p>
          <a:p>
            <a:pPr marL="236538" indent="-228600">
              <a:buFont typeface="+mj-lt"/>
              <a:buAutoNum type="arabicPeriod"/>
            </a:pPr>
            <a:r>
              <a:rPr lang="en-US" sz="1100" dirty="0"/>
              <a:t>Click </a:t>
            </a:r>
            <a:r>
              <a:rPr lang="en-US" sz="1100" dirty="0" smtClean="0"/>
              <a:t>Next, Click</a:t>
            </a:r>
            <a:r>
              <a:rPr lang="en-US" sz="1100" dirty="0"/>
              <a:t> Save and </a:t>
            </a:r>
            <a:r>
              <a:rPr lang="en-US" sz="1100" dirty="0" smtClean="0"/>
              <a:t>Close.</a:t>
            </a:r>
          </a:p>
          <a:p>
            <a:pPr indent="0"/>
            <a:r>
              <a:rPr lang="en-US" sz="1100" dirty="0" smtClean="0"/>
              <a:t>The </a:t>
            </a:r>
            <a:r>
              <a:rPr lang="en-US" sz="1100" dirty="0"/>
              <a:t>interface refreshes to show all the subtabs that are associated with the object, including the subtab you just created.</a:t>
            </a:r>
          </a:p>
          <a:p>
            <a:endParaRPr lang="en-US" sz="1100" dirty="0"/>
          </a:p>
        </p:txBody>
      </p:sp>
    </p:spTree>
    <p:extLst>
      <p:ext uri="{BB962C8B-B14F-4D97-AF65-F5344CB8AC3E}">
        <p14:creationId xmlns:p14="http://schemas.microsoft.com/office/powerpoint/2010/main" val="1828582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mtClean="0">
                <a:solidFill>
                  <a:schemeClr val="accent1"/>
                </a:solidFill>
              </a:rPr>
              <a:t>Creating Applications</a:t>
            </a:r>
            <a:endParaRPr lang="en-US" altLang="en-US" sz="2400" dirty="0">
              <a:solidFill>
                <a:schemeClr val="accent1"/>
              </a:solidFill>
            </a:endParaRPr>
          </a:p>
        </p:txBody>
      </p:sp>
      <p:sp>
        <p:nvSpPr>
          <p:cNvPr id="2" name="Content Placeholder 1"/>
          <p:cNvSpPr>
            <a:spLocks noGrp="1"/>
          </p:cNvSpPr>
          <p:nvPr>
            <p:ph idx="1"/>
          </p:nvPr>
        </p:nvSpPr>
        <p:spPr>
          <a:xfrm>
            <a:off x="304800" y="779211"/>
            <a:ext cx="8210550" cy="3731278"/>
          </a:xfrm>
        </p:spPr>
        <p:txBody>
          <a:bodyPr/>
          <a:lstStyle/>
          <a:p>
            <a:r>
              <a:rPr lang="en-US" sz="1400" dirty="0"/>
              <a:t>Activate a sandbox.</a:t>
            </a:r>
          </a:p>
          <a:p>
            <a:pPr marL="350838" indent="-342900">
              <a:buFont typeface="+mj-lt"/>
              <a:buAutoNum type="arabicPeriod"/>
            </a:pPr>
            <a:r>
              <a:rPr lang="en-US" sz="1400" dirty="0" smtClean="0"/>
              <a:t>From </a:t>
            </a:r>
            <a:r>
              <a:rPr lang="en-US" sz="1400" dirty="0"/>
              <a:t>your application home page, click the </a:t>
            </a:r>
            <a:r>
              <a:rPr lang="en-US" sz="1400" b="1" dirty="0"/>
              <a:t>Navigator</a:t>
            </a:r>
            <a:r>
              <a:rPr lang="en-US" sz="1400" dirty="0"/>
              <a:t> menu, and then click </a:t>
            </a:r>
            <a:r>
              <a:rPr lang="en-US" sz="1400" b="1" dirty="0"/>
              <a:t>Setup and </a:t>
            </a:r>
            <a:r>
              <a:rPr lang="en-US" sz="1400" b="1" dirty="0" err="1"/>
              <a:t>Maintenance</a:t>
            </a:r>
            <a:r>
              <a:rPr lang="en-US" sz="1400" dirty="0" err="1"/>
              <a:t>.The</a:t>
            </a:r>
            <a:r>
              <a:rPr lang="en-US" sz="1400" dirty="0"/>
              <a:t> Setup and Maintenance interface opens.</a:t>
            </a:r>
          </a:p>
          <a:p>
            <a:pPr marL="350838" indent="-342900">
              <a:buFont typeface="+mj-lt"/>
              <a:buAutoNum type="arabicPeriod"/>
            </a:pPr>
            <a:r>
              <a:rPr lang="en-US" sz="1400" dirty="0"/>
              <a:t>Expand the Tasks menu on the right. This menu is represented by a page icon.</a:t>
            </a:r>
          </a:p>
          <a:p>
            <a:pPr marL="350838" indent="-342900">
              <a:buFont typeface="+mj-lt"/>
              <a:buAutoNum type="arabicPeriod"/>
            </a:pPr>
            <a:r>
              <a:rPr lang="en-US" sz="1400" dirty="0"/>
              <a:t>Click Manage Custom Setup Content.</a:t>
            </a:r>
          </a:p>
          <a:p>
            <a:pPr marL="350838" indent="-342900">
              <a:buFont typeface="+mj-lt"/>
              <a:buAutoNum type="arabicPeriod"/>
            </a:pPr>
            <a:r>
              <a:rPr lang="en-US" sz="1400" dirty="0"/>
              <a:t>In the Topology Definition panel, click Manage Third Party Applications.</a:t>
            </a:r>
          </a:p>
          <a:p>
            <a:pPr marL="350838" indent="-342900">
              <a:buFont typeface="+mj-lt"/>
              <a:buAutoNum type="arabicPeriod"/>
            </a:pPr>
            <a:r>
              <a:rPr lang="en-US" sz="1400" dirty="0"/>
              <a:t>Under Search Results, expand the Actions drop-down menu and then click Create.</a:t>
            </a:r>
          </a:p>
          <a:p>
            <a:pPr marL="350838" indent="-342900">
              <a:buFont typeface="+mj-lt"/>
              <a:buAutoNum type="arabicPeriod"/>
            </a:pPr>
            <a:r>
              <a:rPr lang="en-US" sz="1400" dirty="0"/>
              <a:t>In the Application Name field under Basic Information, enter the application name.</a:t>
            </a:r>
          </a:p>
          <a:p>
            <a:pPr marL="350838" indent="-342900">
              <a:buFont typeface="+mj-lt"/>
              <a:buAutoNum type="arabicPeriod"/>
            </a:pPr>
            <a:r>
              <a:rPr lang="en-US" sz="1400" dirty="0"/>
              <a:t>Enter the Full URL. You must use the HTTPS protocol; HTTP will not work.</a:t>
            </a:r>
          </a:p>
          <a:p>
            <a:pPr marL="350838" indent="-342900">
              <a:buFont typeface="+mj-lt"/>
              <a:buAutoNum type="arabicPeriod"/>
            </a:pPr>
            <a:r>
              <a:rPr lang="en-US" sz="1400" dirty="0"/>
              <a:t>Specify the Partner Name. If a Partner Name is not applicable, you may use this field to include any other notations.</a:t>
            </a:r>
          </a:p>
          <a:p>
            <a:pPr marL="350838" indent="-342900">
              <a:buFont typeface="+mj-lt"/>
              <a:buAutoNum type="arabicPeriod"/>
            </a:pPr>
            <a:r>
              <a:rPr lang="en-US" sz="1400" dirty="0"/>
              <a:t>In the upper-right side of the interface, click Apply to see a parsed-out view of the various application URL components in the Server Details region in the lower part of the screen.</a:t>
            </a:r>
          </a:p>
          <a:p>
            <a:pPr marL="350838" indent="-342900">
              <a:buFont typeface="+mj-lt"/>
              <a:buAutoNum type="arabicPeriod"/>
            </a:pPr>
            <a:r>
              <a:rPr lang="en-US" sz="1400" dirty="0"/>
              <a:t>To create the third-party application, click Save and Close.</a:t>
            </a:r>
          </a:p>
          <a:p>
            <a:endParaRPr lang="en-US" sz="1400" dirty="0"/>
          </a:p>
        </p:txBody>
      </p:sp>
    </p:spTree>
    <p:extLst>
      <p:ext uri="{BB962C8B-B14F-4D97-AF65-F5344CB8AC3E}">
        <p14:creationId xmlns:p14="http://schemas.microsoft.com/office/powerpoint/2010/main" val="105489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5"/>
          <p:cNvSpPr>
            <a:spLocks noGrp="1" noChangeArrowheads="1"/>
          </p:cNvSpPr>
          <p:nvPr>
            <p:ph type="title"/>
          </p:nvPr>
        </p:nvSpPr>
        <p:spPr/>
        <p:txBody>
          <a:bodyPr/>
          <a:lstStyle/>
          <a:p>
            <a:pPr eaLnBrk="1" hangingPunct="1"/>
            <a:r>
              <a:rPr lang="en-US" altLang="en-US" smtClean="0"/>
              <a:t>Lesson Objectives</a:t>
            </a:r>
          </a:p>
        </p:txBody>
      </p:sp>
      <p:sp>
        <p:nvSpPr>
          <p:cNvPr id="5123" name="Rectangle 26"/>
          <p:cNvSpPr>
            <a:spLocks noGrp="1" noChangeArrowheads="1"/>
          </p:cNvSpPr>
          <p:nvPr>
            <p:ph idx="1"/>
          </p:nvPr>
        </p:nvSpPr>
        <p:spPr>
          <a:xfrm>
            <a:off x="466847" y="932260"/>
            <a:ext cx="8210307" cy="1299843"/>
          </a:xfrm>
        </p:spPr>
        <p:txBody>
          <a:bodyPr/>
          <a:lstStyle/>
          <a:p>
            <a:pPr eaLnBrk="1" hangingPunct="1"/>
            <a:r>
              <a:rPr lang="en-US" altLang="en-US" dirty="0" smtClean="0">
                <a:latin typeface="Arial" charset="0"/>
              </a:rPr>
              <a:t>After completing this lesson, you should be able to:</a:t>
            </a:r>
          </a:p>
          <a:p>
            <a:pPr lvl="1" eaLnBrk="1" hangingPunct="1"/>
            <a:r>
              <a:rPr lang="en-US" altLang="en-US" dirty="0" smtClean="0"/>
              <a:t>Understand how </a:t>
            </a:r>
            <a:r>
              <a:rPr lang="en-US" altLang="en-US" dirty="0" smtClean="0"/>
              <a:t>SCM </a:t>
            </a:r>
            <a:r>
              <a:rPr lang="en-US" altLang="en-US" dirty="0" smtClean="0"/>
              <a:t>cloud can be customized</a:t>
            </a:r>
          </a:p>
          <a:p>
            <a:pPr lvl="1" eaLnBrk="1" hangingPunct="1"/>
            <a:r>
              <a:rPr lang="en-US" altLang="en-US" dirty="0" smtClean="0"/>
              <a:t>Features of JCS-SX</a:t>
            </a:r>
          </a:p>
          <a:p>
            <a:pPr lvl="1" eaLnBrk="1" hangingPunct="1"/>
            <a:r>
              <a:rPr lang="en-US" altLang="en-US" dirty="0" smtClean="0"/>
              <a:t>How JCS-SX can be used for </a:t>
            </a:r>
            <a:r>
              <a:rPr lang="en-US" altLang="en-US" dirty="0" smtClean="0"/>
              <a:t>SCM </a:t>
            </a:r>
            <a:r>
              <a:rPr lang="en-US" altLang="en-US" dirty="0" smtClean="0"/>
              <a:t>cloud extensions</a:t>
            </a:r>
          </a:p>
        </p:txBody>
      </p:sp>
      <p:sp>
        <p:nvSpPr>
          <p:cNvPr id="4" name="Rectangle 3"/>
          <p:cNvSpPr/>
          <p:nvPr/>
        </p:nvSpPr>
        <p:spPr bwMode="auto">
          <a:xfrm>
            <a:off x="138148" y="3425428"/>
            <a:ext cx="7956638" cy="91797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91436" tIns="45718" rIns="91436" bIns="45718"/>
          <a:lstStyle/>
          <a:p>
            <a:pPr algn="ctr" defTabSz="228591">
              <a:spcBef>
                <a:spcPct val="20000"/>
              </a:spcBef>
              <a:buClr>
                <a:srgbClr val="FF0000"/>
              </a:buClr>
              <a:defRPr/>
            </a:pPr>
            <a:endParaRPr lang="en-US" dirty="0">
              <a:latin typeface="Arial" pitchFamily="34" charset="0"/>
              <a:cs typeface="Arial" pitchFamily="34" charset="0"/>
            </a:endParaRPr>
          </a:p>
        </p:txBody>
      </p:sp>
      <p:pic>
        <p:nvPicPr>
          <p:cNvPr id="5125" name="Picture 5" descr="OU7_Tablet_Objectiv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6498" y="3401616"/>
            <a:ext cx="1800694" cy="1289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62016869"/>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Enabling Single Sign-on</a:t>
            </a:r>
            <a:endParaRPr lang="en-US" altLang="en-US" sz="2400" dirty="0">
              <a:solidFill>
                <a:schemeClr val="accent1"/>
              </a:solidFill>
            </a:endParaRPr>
          </a:p>
        </p:txBody>
      </p:sp>
      <p:sp>
        <p:nvSpPr>
          <p:cNvPr id="2" name="Content Placeholder 1"/>
          <p:cNvSpPr>
            <a:spLocks noGrp="1"/>
          </p:cNvSpPr>
          <p:nvPr>
            <p:ph idx="1"/>
          </p:nvPr>
        </p:nvSpPr>
        <p:spPr>
          <a:xfrm>
            <a:off x="342900" y="666750"/>
            <a:ext cx="8458200" cy="4063677"/>
          </a:xfrm>
        </p:spPr>
        <p:txBody>
          <a:bodyPr/>
          <a:lstStyle/>
          <a:p>
            <a:r>
              <a:rPr lang="en-US" sz="1600" dirty="0"/>
              <a:t>Oracle Fusion Applications Cloud Service can be extended in many ways. To enable PaaS-SaaS integration, you can use federated single sign-on (SSO) with, perhaps, some additional setup tasks, such as like user identity synchronization</a:t>
            </a:r>
            <a:r>
              <a:rPr lang="en-US" sz="1600" dirty="0" smtClean="0"/>
              <a:t>.</a:t>
            </a:r>
          </a:p>
          <a:p>
            <a:endParaRPr lang="en-US" sz="1600" dirty="0" smtClean="0"/>
          </a:p>
          <a:p>
            <a:pPr algn="ctr"/>
            <a:r>
              <a:rPr lang="en-US" sz="1600" b="1" dirty="0" smtClean="0"/>
              <a:t>The </a:t>
            </a:r>
            <a:r>
              <a:rPr lang="en-US" sz="1600" b="1" dirty="0"/>
              <a:t>following are the component groups that you federate:</a:t>
            </a:r>
          </a:p>
          <a:p>
            <a:r>
              <a:rPr lang="en-US" sz="1600" b="1" dirty="0">
                <a:solidFill>
                  <a:srgbClr val="FF0000"/>
                </a:solidFill>
              </a:rPr>
              <a:t>Oracle Fusion Applications Cloud Service components</a:t>
            </a:r>
            <a:r>
              <a:rPr lang="en-US" sz="1600" dirty="0">
                <a:solidFill>
                  <a:srgbClr val="FF0000"/>
                </a:solidFill>
              </a:rPr>
              <a:t>: </a:t>
            </a:r>
            <a:r>
              <a:rPr lang="en-US" sz="1600" dirty="0"/>
              <a:t>Each instance of Oracle Fusion Applications Cloud Service has a dedicated identity management stack.</a:t>
            </a:r>
          </a:p>
          <a:p>
            <a:r>
              <a:rPr lang="en-US" sz="1600" b="1" dirty="0">
                <a:solidFill>
                  <a:srgbClr val="FF0000"/>
                </a:solidFill>
              </a:rPr>
              <a:t>Oracle PaaS services</a:t>
            </a:r>
            <a:r>
              <a:rPr lang="en-US" sz="1600" dirty="0">
                <a:solidFill>
                  <a:srgbClr val="FF0000"/>
                </a:solidFill>
              </a:rPr>
              <a:t>: </a:t>
            </a:r>
            <a:r>
              <a:rPr lang="en-US" sz="1600" dirty="0"/>
              <a:t>Services such as Oracle Developer Cloud Service, Oracle Integration Cloud, Oracle Messaging Cloud Service, and Oracle Process Cloud Service are protected by Oracle Identity Cloud Service.</a:t>
            </a:r>
          </a:p>
          <a:p>
            <a:r>
              <a:rPr lang="en-US" sz="1600" dirty="0"/>
              <a:t>One instance of Oracle Fusion Applications Cloud Service can be federated with one instance of Oracle Identity Cloud Service.</a:t>
            </a:r>
          </a:p>
          <a:p>
            <a:r>
              <a:rPr lang="en-US" sz="1600" dirty="0"/>
              <a:t>You can also federate with an identity provider outside Oracle Cloud (for example, a third-party, on-premises identity provider).</a:t>
            </a:r>
          </a:p>
          <a:p>
            <a:endParaRPr lang="en-US" sz="1600" dirty="0"/>
          </a:p>
        </p:txBody>
      </p:sp>
    </p:spTree>
    <p:extLst>
      <p:ext uri="{BB962C8B-B14F-4D97-AF65-F5344CB8AC3E}">
        <p14:creationId xmlns:p14="http://schemas.microsoft.com/office/powerpoint/2010/main" val="1194470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dirty="0">
                <a:solidFill>
                  <a:srgbClr val="FF0000"/>
                </a:solidFill>
              </a:rPr>
              <a:t>About Federated SSO Within Oracle Cloud</a:t>
            </a:r>
          </a:p>
        </p:txBody>
      </p:sp>
      <p:pic>
        <p:nvPicPr>
          <p:cNvPr id="1028" name="Picture 4" descr="Description of federated-sso-idcs-sp.png follow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8258" y="855663"/>
            <a:ext cx="2657476"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76600" y="977791"/>
            <a:ext cx="5638800" cy="3108543"/>
          </a:xfrm>
          <a:prstGeom prst="rect">
            <a:avLst/>
          </a:prstGeom>
        </p:spPr>
        <p:txBody>
          <a:bodyPr wrap="square">
            <a:spAutoFit/>
          </a:bodyPr>
          <a:lstStyle/>
          <a:p>
            <a:r>
              <a:rPr lang="en-US" sz="1400" dirty="0">
                <a:solidFill>
                  <a:srgbClr val="333333"/>
                </a:solidFill>
                <a:latin typeface="Helvetica Neue"/>
              </a:rPr>
              <a:t>When all of the identity management systems that you want to federate are in Oracle Cloud, user identities can be maintained in either the identity management stack of Oracle Fusion Applications Cloud Service or in Oracle Identity Cloud Service</a:t>
            </a:r>
            <a:r>
              <a:rPr lang="en-US" sz="1400" dirty="0" smtClean="0">
                <a:solidFill>
                  <a:srgbClr val="333333"/>
                </a:solidFill>
                <a:latin typeface="Helvetica Neue"/>
              </a:rPr>
              <a:t>.</a:t>
            </a:r>
          </a:p>
          <a:p>
            <a:endParaRPr lang="en-US" sz="1400" dirty="0">
              <a:solidFill>
                <a:srgbClr val="333333"/>
              </a:solidFill>
              <a:latin typeface="Helvetica Neue"/>
            </a:endParaRPr>
          </a:p>
          <a:p>
            <a:r>
              <a:rPr lang="en-US" sz="1400" dirty="0">
                <a:solidFill>
                  <a:srgbClr val="333333"/>
                </a:solidFill>
                <a:latin typeface="Helvetica Neue"/>
              </a:rPr>
              <a:t>When user identities are maintained in the identity management stack of Oracle Fusion Applications Cloud Service, that stack serves as the identity provider, and new users are created in Oracle Fusion Applications Cloud Service</a:t>
            </a:r>
            <a:r>
              <a:rPr lang="en-US" sz="1400" dirty="0">
                <a:solidFill>
                  <a:srgbClr val="333333"/>
                </a:solidFill>
                <a:latin typeface="Helvetica Neue"/>
              </a:rPr>
              <a:t>.</a:t>
            </a:r>
          </a:p>
          <a:p>
            <a:endParaRPr lang="en-US" sz="1400" dirty="0">
              <a:solidFill>
                <a:srgbClr val="333333"/>
              </a:solidFill>
              <a:latin typeface="Helvetica Neue"/>
            </a:endParaRPr>
          </a:p>
          <a:p>
            <a:r>
              <a:rPr lang="en-US" sz="1400" dirty="0">
                <a:solidFill>
                  <a:srgbClr val="333333"/>
                </a:solidFill>
                <a:latin typeface="Helvetica Neue"/>
              </a:rPr>
              <a:t>When Oracle Identity Cloud Service is the identity provider, the Oracle Fusion Applications Cloud Service identity management stack is the service provider. In this setup, you can create users in either the identity provider or the service provider.</a:t>
            </a:r>
          </a:p>
        </p:txBody>
      </p:sp>
    </p:spTree>
    <p:extLst>
      <p:ext uri="{BB962C8B-B14F-4D97-AF65-F5344CB8AC3E}">
        <p14:creationId xmlns:p14="http://schemas.microsoft.com/office/powerpoint/2010/main" val="34318242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dirty="0" smtClean="0">
                <a:solidFill>
                  <a:srgbClr val="FF0000"/>
                </a:solidFill>
              </a:rPr>
              <a:t>Tasks </a:t>
            </a:r>
            <a:r>
              <a:rPr lang="en-US" dirty="0">
                <a:solidFill>
                  <a:srgbClr val="FF0000"/>
                </a:solidFill>
              </a:rPr>
              <a:t>for Federating with Oracle Identity Cloud Service</a:t>
            </a:r>
            <a:br>
              <a:rPr lang="en-US" dirty="0">
                <a:solidFill>
                  <a:srgbClr val="FF0000"/>
                </a:solidFill>
              </a:rPr>
            </a:br>
            <a:endParaRPr lang="en-US" dirty="0">
              <a:solidFill>
                <a:srgbClr val="FF0000"/>
              </a:solidFill>
            </a:endParaRPr>
          </a:p>
        </p:txBody>
      </p:sp>
      <p:pic>
        <p:nvPicPr>
          <p:cNvPr id="7172" name="Picture 4" descr="Decision flow to determine the configuration tasks for SSO federation between Fusion Apps and ID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90550"/>
            <a:ext cx="5562600"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96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en-US" altLang="en-US" b="1" dirty="0" smtClean="0">
                <a:solidFill>
                  <a:schemeClr val="accent1"/>
                </a:solidFill>
              </a:rPr>
              <a:t>Java Cloud Service – SaaS </a:t>
            </a:r>
            <a:r>
              <a:rPr lang="en-US" altLang="en-US" b="1" dirty="0" err="1" smtClean="0">
                <a:solidFill>
                  <a:schemeClr val="accent1"/>
                </a:solidFill>
              </a:rPr>
              <a:t>ExtensionS</a:t>
            </a:r>
            <a:r>
              <a:rPr lang="en-US" altLang="en-US" b="1" dirty="0" smtClean="0">
                <a:solidFill>
                  <a:schemeClr val="accent1"/>
                </a:solidFill>
              </a:rPr>
              <a:t/>
            </a:r>
            <a:br>
              <a:rPr lang="en-US" altLang="en-US" b="1" dirty="0" smtClean="0">
                <a:solidFill>
                  <a:schemeClr val="accent1"/>
                </a:solidFill>
              </a:rPr>
            </a:br>
            <a:endParaRPr lang="en-US" altLang="en-US" sz="1200" b="1" dirty="0">
              <a:solidFill>
                <a:schemeClr val="accent1"/>
              </a:solidFill>
            </a:endParaRPr>
          </a:p>
        </p:txBody>
      </p:sp>
      <p:sp>
        <p:nvSpPr>
          <p:cNvPr id="43" name="object 4"/>
          <p:cNvSpPr txBox="1"/>
          <p:nvPr/>
        </p:nvSpPr>
        <p:spPr>
          <a:xfrm>
            <a:off x="3969922" y="742950"/>
            <a:ext cx="4800600" cy="3573395"/>
          </a:xfrm>
          <a:prstGeom prst="rect">
            <a:avLst/>
          </a:prstGeom>
        </p:spPr>
        <p:txBody>
          <a:bodyPr vert="horz" wrap="square" lIns="0" tIns="31096" rIns="0" bIns="0" rtlCol="0">
            <a:spAutoFit/>
          </a:bodyPr>
          <a:lstStyle/>
          <a:p>
            <a:pPr marL="8405">
              <a:spcBef>
                <a:spcPts val="245"/>
              </a:spcBef>
            </a:pPr>
            <a:r>
              <a:rPr sz="1200" b="1" dirty="0">
                <a:latin typeface="Arial"/>
                <a:cs typeface="Arial"/>
              </a:rPr>
              <a:t>Key</a:t>
            </a:r>
            <a:r>
              <a:rPr sz="1200" b="1" spc="-3" dirty="0">
                <a:latin typeface="Arial"/>
                <a:cs typeface="Arial"/>
              </a:rPr>
              <a:t> Features</a:t>
            </a:r>
            <a:endParaRPr sz="1200" dirty="0">
              <a:latin typeface="Arial"/>
              <a:cs typeface="Arial"/>
            </a:endParaRPr>
          </a:p>
          <a:p>
            <a:pPr marL="596730" indent="-285750">
              <a:spcBef>
                <a:spcPts val="159"/>
              </a:spcBef>
              <a:buClr>
                <a:schemeClr val="accent1"/>
              </a:buClr>
              <a:buFont typeface="Arial" panose="020B0604020202020204" pitchFamily="34" charset="0"/>
              <a:buChar char="•"/>
            </a:pPr>
            <a:r>
              <a:rPr sz="1200" spc="-3" dirty="0" smtClean="0">
                <a:latin typeface="Arial"/>
                <a:cs typeface="Arial"/>
              </a:rPr>
              <a:t>Full-Featured</a:t>
            </a:r>
            <a:r>
              <a:rPr sz="1200" spc="-3" dirty="0">
                <a:latin typeface="Arial"/>
                <a:cs typeface="Arial"/>
              </a:rPr>
              <a:t>: WebLogic </a:t>
            </a:r>
            <a:r>
              <a:rPr sz="1200" dirty="0">
                <a:latin typeface="Arial"/>
                <a:cs typeface="Arial"/>
              </a:rPr>
              <a:t>12c or </a:t>
            </a:r>
            <a:r>
              <a:rPr sz="1200" spc="-26" dirty="0">
                <a:latin typeface="Arial"/>
                <a:cs typeface="Arial"/>
              </a:rPr>
              <a:t>11g</a:t>
            </a:r>
            <a:r>
              <a:rPr sz="1200" spc="-3" dirty="0">
                <a:latin typeface="Arial"/>
                <a:cs typeface="Arial"/>
              </a:rPr>
              <a:t> Instance</a:t>
            </a:r>
            <a:endParaRPr sz="1200" dirty="0">
              <a:latin typeface="Arial"/>
              <a:cs typeface="Arial"/>
            </a:endParaRPr>
          </a:p>
          <a:p>
            <a:pPr marL="596730" marR="85729" indent="-285750">
              <a:spcBef>
                <a:spcPts val="132"/>
              </a:spcBef>
              <a:buClr>
                <a:schemeClr val="accent1"/>
              </a:buClr>
              <a:buFont typeface="Arial" panose="020B0604020202020204" pitchFamily="34" charset="0"/>
              <a:buChar char="•"/>
            </a:pPr>
            <a:r>
              <a:rPr sz="1200" spc="-3" dirty="0" smtClean="0">
                <a:latin typeface="Arial"/>
                <a:cs typeface="Arial"/>
              </a:rPr>
              <a:t>Clustering</a:t>
            </a:r>
            <a:r>
              <a:rPr sz="1200" spc="-3" dirty="0">
                <a:latin typeface="Arial"/>
                <a:cs typeface="Arial"/>
              </a:rPr>
              <a:t>, </a:t>
            </a:r>
            <a:r>
              <a:rPr sz="1200" spc="-10" dirty="0">
                <a:latin typeface="Arial"/>
                <a:cs typeface="Arial"/>
              </a:rPr>
              <a:t>In-Memory, </a:t>
            </a:r>
            <a:r>
              <a:rPr sz="1200" dirty="0">
                <a:latin typeface="Arial"/>
                <a:cs typeface="Arial"/>
              </a:rPr>
              <a:t>High </a:t>
            </a:r>
            <a:r>
              <a:rPr sz="1200" spc="-10" dirty="0" smtClean="0">
                <a:latin typeface="Arial"/>
                <a:cs typeface="Arial"/>
              </a:rPr>
              <a:t>Availability, </a:t>
            </a:r>
            <a:r>
              <a:rPr sz="1200" spc="-3" dirty="0" smtClean="0">
                <a:latin typeface="Arial"/>
                <a:cs typeface="Arial"/>
              </a:rPr>
              <a:t>Elastic </a:t>
            </a:r>
            <a:r>
              <a:rPr sz="1200" dirty="0">
                <a:latin typeface="Arial"/>
                <a:cs typeface="Arial"/>
              </a:rPr>
              <a:t>Load  Balancing, Scale Up &amp; Scale</a:t>
            </a:r>
            <a:r>
              <a:rPr sz="1200" spc="-13" dirty="0">
                <a:latin typeface="Arial"/>
                <a:cs typeface="Arial"/>
              </a:rPr>
              <a:t> </a:t>
            </a:r>
            <a:r>
              <a:rPr sz="1200" spc="-3" dirty="0">
                <a:latin typeface="Arial"/>
                <a:cs typeface="Arial"/>
              </a:rPr>
              <a:t>Out</a:t>
            </a:r>
            <a:endParaRPr sz="1200" dirty="0">
              <a:latin typeface="Arial"/>
              <a:cs typeface="Arial"/>
            </a:endParaRPr>
          </a:p>
          <a:p>
            <a:pPr marL="596730" marR="3362" indent="-285750">
              <a:spcBef>
                <a:spcPts val="238"/>
              </a:spcBef>
              <a:buClr>
                <a:schemeClr val="accent1"/>
              </a:buClr>
              <a:buFont typeface="Arial" panose="020B0604020202020204" pitchFamily="34" charset="0"/>
              <a:buChar char="•"/>
            </a:pPr>
            <a:r>
              <a:rPr sz="1200" spc="-3" dirty="0" smtClean="0">
                <a:latin typeface="Arial"/>
                <a:cs typeface="Arial"/>
              </a:rPr>
              <a:t>Oracle </a:t>
            </a:r>
            <a:r>
              <a:rPr sz="1200" dirty="0">
                <a:latin typeface="Arial"/>
                <a:cs typeface="Arial"/>
              </a:rPr>
              <a:t>Back </a:t>
            </a:r>
            <a:r>
              <a:rPr sz="1200" spc="-3" dirty="0">
                <a:latin typeface="Arial"/>
                <a:cs typeface="Arial"/>
              </a:rPr>
              <a:t>Up/Restore, Patching, Application </a:t>
            </a:r>
            <a:r>
              <a:rPr sz="1200" dirty="0">
                <a:latin typeface="Arial"/>
                <a:cs typeface="Arial"/>
              </a:rPr>
              <a:t>Server  Management</a:t>
            </a:r>
          </a:p>
          <a:p>
            <a:pPr marL="596730" indent="-285750">
              <a:spcBef>
                <a:spcPts val="145"/>
              </a:spcBef>
              <a:buClr>
                <a:schemeClr val="accent1"/>
              </a:buClr>
              <a:buFont typeface="Arial" panose="020B0604020202020204" pitchFamily="34" charset="0"/>
              <a:buChar char="•"/>
            </a:pPr>
            <a:r>
              <a:rPr sz="1200" spc="-3" dirty="0" smtClean="0">
                <a:latin typeface="Arial"/>
                <a:cs typeface="Arial"/>
              </a:rPr>
              <a:t>Full </a:t>
            </a:r>
            <a:r>
              <a:rPr sz="1200" spc="-3" dirty="0">
                <a:latin typeface="Arial"/>
                <a:cs typeface="Arial"/>
              </a:rPr>
              <a:t>portability: On-premise to</a:t>
            </a:r>
            <a:r>
              <a:rPr sz="1200" spc="10" dirty="0">
                <a:latin typeface="Arial"/>
                <a:cs typeface="Arial"/>
              </a:rPr>
              <a:t> </a:t>
            </a:r>
            <a:r>
              <a:rPr sz="1200" dirty="0" smtClean="0">
                <a:latin typeface="Arial"/>
                <a:cs typeface="Arial"/>
              </a:rPr>
              <a:t>Cloud</a:t>
            </a:r>
            <a:endParaRPr lang="en-US" sz="1200" dirty="0" smtClean="0">
              <a:latin typeface="Arial"/>
              <a:cs typeface="Arial"/>
            </a:endParaRPr>
          </a:p>
          <a:p>
            <a:pPr marL="596730" indent="-285750">
              <a:buClr>
                <a:schemeClr val="accent1"/>
              </a:buClr>
              <a:buFont typeface="Arial" panose="020B0604020202020204" pitchFamily="34" charset="0"/>
              <a:buChar char="•"/>
            </a:pPr>
            <a:r>
              <a:rPr lang="en-US" sz="1200" spc="-3" dirty="0">
                <a:latin typeface="Arial"/>
                <a:cs typeface="Arial"/>
              </a:rPr>
              <a:t>Runs any Java application in the cloud</a:t>
            </a:r>
          </a:p>
          <a:p>
            <a:pPr marL="596730" indent="-285750">
              <a:buClr>
                <a:schemeClr val="accent1"/>
              </a:buClr>
              <a:buFont typeface="Arial" panose="020B0604020202020204" pitchFamily="34" charset="0"/>
              <a:buChar char="•"/>
            </a:pPr>
            <a:r>
              <a:rPr lang="en-US" sz="1200" spc="-3" dirty="0">
                <a:latin typeface="Arial"/>
                <a:cs typeface="Arial"/>
              </a:rPr>
              <a:t>Complete Java EE Support</a:t>
            </a:r>
          </a:p>
          <a:p>
            <a:pPr marL="596730" indent="-285750">
              <a:buClr>
                <a:schemeClr val="accent1"/>
              </a:buClr>
              <a:buFont typeface="Arial" panose="020B0604020202020204" pitchFamily="34" charset="0"/>
              <a:buChar char="•"/>
            </a:pPr>
            <a:r>
              <a:rPr lang="en-US" sz="1200" spc="-3" dirty="0">
                <a:latin typeface="Arial"/>
                <a:cs typeface="Arial"/>
              </a:rPr>
              <a:t>SOAP &amp; RESTful Web Services</a:t>
            </a:r>
          </a:p>
          <a:p>
            <a:pPr marL="596730" indent="-285750">
              <a:buClr>
                <a:schemeClr val="accent1"/>
              </a:buClr>
              <a:buFont typeface="Arial" panose="020B0604020202020204" pitchFamily="34" charset="0"/>
              <a:buChar char="•"/>
            </a:pPr>
            <a:r>
              <a:rPr lang="en-US" sz="1200" spc="-3" dirty="0">
                <a:latin typeface="Arial"/>
                <a:cs typeface="Arial"/>
              </a:rPr>
              <a:t>Eclipse, NetBeans, &amp; </a:t>
            </a:r>
            <a:r>
              <a:rPr lang="en-US" sz="1200" spc="-3" dirty="0" err="1">
                <a:latin typeface="Arial"/>
                <a:cs typeface="Arial"/>
              </a:rPr>
              <a:t>JDeveloper</a:t>
            </a:r>
            <a:r>
              <a:rPr lang="en-US" sz="1200" spc="-3" dirty="0">
                <a:latin typeface="Arial"/>
                <a:cs typeface="Arial"/>
              </a:rPr>
              <a:t> Tools</a:t>
            </a:r>
          </a:p>
          <a:p>
            <a:pPr marL="596730" indent="-285750">
              <a:buClr>
                <a:schemeClr val="accent1"/>
              </a:buClr>
              <a:buFont typeface="Arial" panose="020B0604020202020204" pitchFamily="34" charset="0"/>
              <a:buChar char="•"/>
            </a:pPr>
            <a:r>
              <a:rPr lang="en-US" sz="1200" spc="-3" dirty="0">
                <a:latin typeface="Arial"/>
                <a:cs typeface="Arial"/>
              </a:rPr>
              <a:t>Auto-generate Database Schemas</a:t>
            </a:r>
            <a:endParaRPr sz="1200" spc="-3" dirty="0">
              <a:latin typeface="Arial"/>
              <a:cs typeface="Arial"/>
            </a:endParaRPr>
          </a:p>
          <a:p>
            <a:pPr marL="8405">
              <a:spcBef>
                <a:spcPts val="185"/>
              </a:spcBef>
            </a:pPr>
            <a:r>
              <a:rPr sz="1200" b="1" spc="-3" dirty="0">
                <a:latin typeface="Arial"/>
                <a:cs typeface="Arial"/>
              </a:rPr>
              <a:t>Differentiators</a:t>
            </a:r>
            <a:endParaRPr sz="1200" dirty="0">
              <a:latin typeface="Arial"/>
              <a:cs typeface="Arial"/>
            </a:endParaRPr>
          </a:p>
          <a:p>
            <a:pPr marL="588325" marR="231134" indent="-285750">
              <a:spcBef>
                <a:spcPts val="278"/>
              </a:spcBef>
              <a:buClr>
                <a:schemeClr val="accent1"/>
              </a:buClr>
              <a:buFont typeface="Arial" panose="020B0604020202020204" pitchFamily="34" charset="0"/>
              <a:buChar char="•"/>
            </a:pPr>
            <a:r>
              <a:rPr sz="1200" spc="-3" dirty="0" smtClean="0">
                <a:latin typeface="Arial"/>
                <a:cs typeface="Arial"/>
              </a:rPr>
              <a:t>WebLogic/Java </a:t>
            </a:r>
            <a:r>
              <a:rPr sz="1200" spc="-3" dirty="0">
                <a:latin typeface="Arial"/>
                <a:cs typeface="Arial"/>
              </a:rPr>
              <a:t>with </a:t>
            </a:r>
            <a:r>
              <a:rPr sz="1200" dirty="0">
                <a:latin typeface="Arial"/>
                <a:cs typeface="Arial"/>
              </a:rPr>
              <a:t>RAC </a:t>
            </a:r>
            <a:r>
              <a:rPr sz="1200" spc="-3" dirty="0">
                <a:latin typeface="Arial"/>
                <a:cs typeface="Arial"/>
              </a:rPr>
              <a:t>integration </a:t>
            </a:r>
            <a:r>
              <a:rPr sz="1200" dirty="0">
                <a:latin typeface="Arial"/>
                <a:cs typeface="Arial"/>
              </a:rPr>
              <a:t>&amp; </a:t>
            </a:r>
            <a:r>
              <a:rPr sz="1200" spc="-3" dirty="0">
                <a:latin typeface="Arial"/>
                <a:cs typeface="Arial"/>
              </a:rPr>
              <a:t>In-Memory  </a:t>
            </a:r>
            <a:r>
              <a:rPr sz="1200" dirty="0">
                <a:latin typeface="Arial"/>
                <a:cs typeface="Arial"/>
              </a:rPr>
              <a:t>(Coherence)</a:t>
            </a:r>
          </a:p>
          <a:p>
            <a:pPr marL="588325" indent="-285750">
              <a:spcBef>
                <a:spcPts val="145"/>
              </a:spcBef>
              <a:buClr>
                <a:schemeClr val="accent1"/>
              </a:buClr>
              <a:buFont typeface="Arial" panose="020B0604020202020204" pitchFamily="34" charset="0"/>
              <a:buChar char="•"/>
            </a:pPr>
            <a:r>
              <a:rPr sz="1200" dirty="0" smtClean="0">
                <a:latin typeface="Arial"/>
                <a:cs typeface="Arial"/>
              </a:rPr>
              <a:t>Secure</a:t>
            </a:r>
            <a:r>
              <a:rPr sz="1200" dirty="0">
                <a:latin typeface="Arial"/>
                <a:cs typeface="Arial"/>
              </a:rPr>
              <a:t>, Highly </a:t>
            </a:r>
            <a:r>
              <a:rPr sz="1200" spc="-3" dirty="0">
                <a:latin typeface="Arial"/>
                <a:cs typeface="Arial"/>
              </a:rPr>
              <a:t>Available with</a:t>
            </a:r>
            <a:r>
              <a:rPr sz="1200" spc="-60" dirty="0">
                <a:latin typeface="Arial"/>
                <a:cs typeface="Arial"/>
              </a:rPr>
              <a:t> </a:t>
            </a:r>
            <a:r>
              <a:rPr sz="1200" spc="-3" dirty="0">
                <a:latin typeface="Arial"/>
                <a:cs typeface="Arial"/>
              </a:rPr>
              <a:t>Clustering</a:t>
            </a:r>
            <a:endParaRPr sz="1200" dirty="0">
              <a:latin typeface="Arial"/>
              <a:cs typeface="Arial"/>
            </a:endParaRPr>
          </a:p>
          <a:p>
            <a:pPr marL="588325" indent="-285750">
              <a:spcBef>
                <a:spcPts val="185"/>
              </a:spcBef>
              <a:buClr>
                <a:schemeClr val="accent1"/>
              </a:buClr>
              <a:buFont typeface="Arial" panose="020B0604020202020204" pitchFamily="34" charset="0"/>
              <a:buChar char="•"/>
            </a:pPr>
            <a:r>
              <a:rPr sz="1200" dirty="0" smtClean="0">
                <a:latin typeface="Arial"/>
                <a:cs typeface="Arial"/>
              </a:rPr>
              <a:t>Rapid </a:t>
            </a:r>
            <a:r>
              <a:rPr sz="1200" dirty="0">
                <a:latin typeface="Arial"/>
                <a:cs typeface="Arial"/>
              </a:rPr>
              <a:t>and </a:t>
            </a:r>
            <a:r>
              <a:rPr sz="1200" spc="-3" dirty="0">
                <a:latin typeface="Arial"/>
                <a:cs typeface="Arial"/>
              </a:rPr>
              <a:t>fully automated </a:t>
            </a:r>
            <a:r>
              <a:rPr sz="1200" dirty="0">
                <a:latin typeface="Arial"/>
                <a:cs typeface="Arial"/>
              </a:rPr>
              <a:t>provisioning</a:t>
            </a:r>
          </a:p>
          <a:p>
            <a:pPr marL="588325" indent="-285750">
              <a:spcBef>
                <a:spcPts val="251"/>
              </a:spcBef>
              <a:buClr>
                <a:schemeClr val="accent1"/>
              </a:buClr>
              <a:buFont typeface="Arial" panose="020B0604020202020204" pitchFamily="34" charset="0"/>
              <a:buChar char="•"/>
            </a:pPr>
            <a:r>
              <a:rPr sz="1200" spc="-3" dirty="0" smtClean="0">
                <a:latin typeface="Arial"/>
                <a:cs typeface="Arial"/>
              </a:rPr>
              <a:t>Fully </a:t>
            </a:r>
            <a:r>
              <a:rPr sz="1200" dirty="0">
                <a:latin typeface="Arial"/>
                <a:cs typeface="Arial"/>
              </a:rPr>
              <a:t>Managed</a:t>
            </a:r>
          </a:p>
        </p:txBody>
      </p:sp>
      <p:sp>
        <p:nvSpPr>
          <p:cNvPr id="44" name="object 5"/>
          <p:cNvSpPr/>
          <p:nvPr/>
        </p:nvSpPr>
        <p:spPr>
          <a:xfrm>
            <a:off x="3357604" y="1320339"/>
            <a:ext cx="16809" cy="2369165"/>
          </a:xfrm>
          <a:prstGeom prst="rect">
            <a:avLst/>
          </a:prstGeom>
          <a:blipFill>
            <a:blip r:embed="rId3" cstate="print"/>
            <a:stretch>
              <a:fillRect/>
            </a:stretch>
          </a:blipFill>
        </p:spPr>
        <p:txBody>
          <a:bodyPr wrap="square" lIns="0" tIns="0" rIns="0" bIns="0" rtlCol="0"/>
          <a:lstStyle/>
          <a:p>
            <a:endParaRPr/>
          </a:p>
        </p:txBody>
      </p:sp>
      <p:sp>
        <p:nvSpPr>
          <p:cNvPr id="45" name="object 6"/>
          <p:cNvSpPr/>
          <p:nvPr/>
        </p:nvSpPr>
        <p:spPr>
          <a:xfrm>
            <a:off x="1524000" y="1581151"/>
            <a:ext cx="1647111" cy="1599810"/>
          </a:xfrm>
          <a:custGeom>
            <a:avLst/>
            <a:gdLst/>
            <a:ahLst/>
            <a:cxnLst/>
            <a:rect l="l" t="t" r="r" b="b"/>
            <a:pathLst>
              <a:path w="1922780" h="1908810">
                <a:moveTo>
                  <a:pt x="1739441" y="0"/>
                </a:moveTo>
                <a:lnTo>
                  <a:pt x="183205" y="0"/>
                </a:lnTo>
                <a:lnTo>
                  <a:pt x="134500" y="6496"/>
                </a:lnTo>
                <a:lnTo>
                  <a:pt x="90735" y="24828"/>
                </a:lnTo>
                <a:lnTo>
                  <a:pt x="53657" y="53263"/>
                </a:lnTo>
                <a:lnTo>
                  <a:pt x="25011" y="90068"/>
                </a:lnTo>
                <a:lnTo>
                  <a:pt x="6543" y="133508"/>
                </a:lnTo>
                <a:lnTo>
                  <a:pt x="0" y="181851"/>
                </a:lnTo>
                <a:lnTo>
                  <a:pt x="0" y="1726501"/>
                </a:lnTo>
                <a:lnTo>
                  <a:pt x="6543" y="1774837"/>
                </a:lnTo>
                <a:lnTo>
                  <a:pt x="25011" y="1818272"/>
                </a:lnTo>
                <a:lnTo>
                  <a:pt x="53657" y="1855071"/>
                </a:lnTo>
                <a:lnTo>
                  <a:pt x="90735" y="1883502"/>
                </a:lnTo>
                <a:lnTo>
                  <a:pt x="134500" y="1901832"/>
                </a:lnTo>
                <a:lnTo>
                  <a:pt x="183205" y="1908327"/>
                </a:lnTo>
                <a:lnTo>
                  <a:pt x="1739441" y="1908327"/>
                </a:lnTo>
                <a:lnTo>
                  <a:pt x="1788149" y="1901832"/>
                </a:lnTo>
                <a:lnTo>
                  <a:pt x="1831915" y="1883502"/>
                </a:lnTo>
                <a:lnTo>
                  <a:pt x="1868994" y="1855071"/>
                </a:lnTo>
                <a:lnTo>
                  <a:pt x="1897640" y="1818272"/>
                </a:lnTo>
                <a:lnTo>
                  <a:pt x="1916107" y="1774837"/>
                </a:lnTo>
                <a:lnTo>
                  <a:pt x="1922651" y="1726501"/>
                </a:lnTo>
                <a:lnTo>
                  <a:pt x="1922651" y="181851"/>
                </a:lnTo>
                <a:lnTo>
                  <a:pt x="1916107" y="133508"/>
                </a:lnTo>
                <a:lnTo>
                  <a:pt x="1897640" y="90068"/>
                </a:lnTo>
                <a:lnTo>
                  <a:pt x="1868994" y="53263"/>
                </a:lnTo>
                <a:lnTo>
                  <a:pt x="1831915" y="24828"/>
                </a:lnTo>
                <a:lnTo>
                  <a:pt x="1788149" y="6496"/>
                </a:lnTo>
                <a:lnTo>
                  <a:pt x="1739441" y="0"/>
                </a:lnTo>
                <a:close/>
              </a:path>
            </a:pathLst>
          </a:custGeom>
          <a:solidFill>
            <a:srgbClr val="EC2126"/>
          </a:solidFill>
        </p:spPr>
        <p:txBody>
          <a:bodyPr wrap="square" lIns="0" tIns="0" rIns="0" bIns="0" rtlCol="0"/>
          <a:lstStyle/>
          <a:p>
            <a:endParaRPr/>
          </a:p>
        </p:txBody>
      </p:sp>
      <p:sp>
        <p:nvSpPr>
          <p:cNvPr id="46" name="object 7"/>
          <p:cNvSpPr/>
          <p:nvPr/>
        </p:nvSpPr>
        <p:spPr>
          <a:xfrm>
            <a:off x="1902923" y="1742216"/>
            <a:ext cx="989245" cy="131245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35843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p:cNvSpPr>
            <a:spLocks noChangeArrowheads="1"/>
          </p:cNvSpPr>
          <p:nvPr/>
        </p:nvSpPr>
        <p:spPr bwMode="auto">
          <a:xfrm>
            <a:off x="2819400" y="1657350"/>
            <a:ext cx="3505200" cy="2628900"/>
          </a:xfrm>
          <a:prstGeom prst="ellipse">
            <a:avLst/>
          </a:prstGeom>
          <a:gradFill rotWithShape="1">
            <a:gsLst>
              <a:gs pos="0">
                <a:srgbClr val="99CCFF"/>
              </a:gs>
              <a:gs pos="100000">
                <a:srgbClr val="99CCFF">
                  <a:gamma/>
                  <a:shade val="46275"/>
                  <a:invGamma/>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sz="2400" dirty="0" smtClean="0">
                <a:solidFill>
                  <a:schemeClr val="accent1"/>
                </a:solidFill>
              </a:rPr>
              <a:t>Oracle JCS-SX Features</a:t>
            </a:r>
            <a:endParaRPr lang="en-US" altLang="en-US" sz="2400" dirty="0">
              <a:solidFill>
                <a:schemeClr val="accent1"/>
              </a:solidFill>
            </a:endParaRPr>
          </a:p>
        </p:txBody>
      </p:sp>
      <p:sp>
        <p:nvSpPr>
          <p:cNvPr id="119812" name="Rectangle 4"/>
          <p:cNvSpPr>
            <a:spLocks noGrp="1" noChangeArrowheads="1"/>
          </p:cNvSpPr>
          <p:nvPr>
            <p:ph type="body" idx="1"/>
          </p:nvPr>
        </p:nvSpPr>
        <p:spPr>
          <a:xfrm>
            <a:off x="266700" y="666750"/>
            <a:ext cx="8610600" cy="3860544"/>
          </a:xfrm>
        </p:spPr>
        <p:txBody>
          <a:bodyPr/>
          <a:lstStyle/>
          <a:p>
            <a:pPr marL="114300" lvl="1" indent="0">
              <a:buNone/>
            </a:pPr>
            <a:r>
              <a:rPr lang="en-US" sz="1400" dirty="0">
                <a:solidFill>
                  <a:schemeClr val="tx1">
                    <a:lumMod val="50000"/>
                  </a:schemeClr>
                </a:solidFill>
              </a:rPr>
              <a:t>Oracle Java Cloud Service - SaaS Extension provides an </a:t>
            </a:r>
            <a:r>
              <a:rPr lang="en-US" sz="1400" dirty="0" smtClean="0">
                <a:solidFill>
                  <a:schemeClr val="tx1">
                    <a:lumMod val="50000"/>
                  </a:schemeClr>
                </a:solidFill>
              </a:rPr>
              <a:t>enterprise grade </a:t>
            </a:r>
            <a:r>
              <a:rPr lang="en-US" sz="1400" dirty="0">
                <a:solidFill>
                  <a:schemeClr val="tx1">
                    <a:lumMod val="50000"/>
                  </a:schemeClr>
                </a:solidFill>
              </a:rPr>
              <a:t>platform to develop and deploy business extension for application services offered as Oracle Software as a Service, such as Oracle Sales Cloud, Oracle Service Cloud, etc.. </a:t>
            </a:r>
            <a:r>
              <a:rPr lang="en-US" altLang="en-US" sz="1400" dirty="0" smtClean="0">
                <a:solidFill>
                  <a:schemeClr val="tx1">
                    <a:lumMod val="50000"/>
                  </a:schemeClr>
                </a:solidFill>
              </a:rPr>
              <a:t>Schedule Service</a:t>
            </a:r>
            <a:r>
              <a:rPr lang="en-US" altLang="en-US" sz="1400" dirty="0" smtClean="0">
                <a:solidFill>
                  <a:schemeClr val="tx1">
                    <a:lumMod val="50000"/>
                  </a:schemeClr>
                </a:solidFill>
              </a:rPr>
              <a:t>: </a:t>
            </a:r>
            <a:r>
              <a:rPr lang="en-US" sz="1400" dirty="0" smtClean="0">
                <a:solidFill>
                  <a:schemeClr val="tx1">
                    <a:lumMod val="50000"/>
                  </a:schemeClr>
                </a:solidFill>
              </a:rPr>
              <a:t>Provides methods for executing scheduler tasks, such as to schedule report jobs, retrieve report outputs, and manage report history</a:t>
            </a:r>
            <a:r>
              <a:rPr lang="en-US" sz="1400" dirty="0" smtClean="0">
                <a:solidFill>
                  <a:schemeClr val="bg2">
                    <a:lumMod val="10000"/>
                  </a:schemeClr>
                </a:solidFill>
              </a:rPr>
              <a:t>.</a:t>
            </a:r>
          </a:p>
          <a:p>
            <a:pPr lvl="1">
              <a:buFont typeface="Wingdings" panose="05000000000000000000" pitchFamily="2" charset="2"/>
              <a:buChar char="Ø"/>
            </a:pPr>
            <a:r>
              <a:rPr lang="en-US" sz="1400" b="1" dirty="0">
                <a:solidFill>
                  <a:schemeClr val="accent1"/>
                </a:solidFill>
              </a:rPr>
              <a:t>Invoking Application Services Java Cloud </a:t>
            </a:r>
            <a:r>
              <a:rPr lang="en-US" sz="1400" b="1" dirty="0" smtClean="0">
                <a:solidFill>
                  <a:schemeClr val="accent1"/>
                </a:solidFill>
              </a:rPr>
              <a:t>Service: </a:t>
            </a:r>
            <a:r>
              <a:rPr lang="en-US" sz="1400" dirty="0" smtClean="0"/>
              <a:t>SaaS </a:t>
            </a:r>
            <a:r>
              <a:rPr lang="en-US" sz="1400" dirty="0"/>
              <a:t>Extension natively understands the services exposed by Application Service. These can be standard Web Services, RESTful services, or direct interaction</a:t>
            </a:r>
            <a:r>
              <a:rPr lang="en-US" sz="1400" dirty="0" smtClean="0"/>
              <a:t>.</a:t>
            </a:r>
          </a:p>
          <a:p>
            <a:pPr lvl="1">
              <a:buFont typeface="Wingdings" panose="05000000000000000000" pitchFamily="2" charset="2"/>
              <a:buChar char="Ø"/>
            </a:pPr>
            <a:r>
              <a:rPr lang="en-US" sz="1400" b="1" dirty="0">
                <a:solidFill>
                  <a:schemeClr val="accent1"/>
                </a:solidFill>
              </a:rPr>
              <a:t>Embedding UI Flows in Application </a:t>
            </a:r>
            <a:r>
              <a:rPr lang="en-US" sz="1400" b="1" dirty="0" smtClean="0">
                <a:solidFill>
                  <a:schemeClr val="accent1"/>
                </a:solidFill>
              </a:rPr>
              <a:t>Services: </a:t>
            </a:r>
            <a:r>
              <a:rPr lang="en-US" sz="1400" dirty="0"/>
              <a:t>Building web pages using Java or Oracle Application Development Framework and deploying them to Java Cloud Services is easy. But equally easy is to embed these pages in SaaS Applications to extend the functionality your business </a:t>
            </a:r>
            <a:r>
              <a:rPr lang="en-US" sz="1400" dirty="0" smtClean="0"/>
              <a:t>needs</a:t>
            </a:r>
          </a:p>
          <a:p>
            <a:pPr lvl="1">
              <a:buFont typeface="Wingdings" panose="05000000000000000000" pitchFamily="2" charset="2"/>
              <a:buChar char="Ø"/>
            </a:pPr>
            <a:r>
              <a:rPr lang="en-US" sz="1400" b="1" dirty="0" smtClean="0">
                <a:solidFill>
                  <a:schemeClr val="accent1"/>
                </a:solidFill>
              </a:rPr>
              <a:t>Security: </a:t>
            </a:r>
            <a:r>
              <a:rPr lang="en-US" sz="1400" dirty="0"/>
              <a:t>Every application deployed on the platform runs in completed isolated environment, with no sharing of application space or data. No other tenant can impact the performance and security of your business application extension. Extension Platform comes with dedicated identity domain to store application users and control their access, all with easy-to-use self-service identity management </a:t>
            </a:r>
            <a:r>
              <a:rPr lang="en-US" sz="1400" dirty="0" smtClean="0"/>
              <a:t>tooling</a:t>
            </a:r>
          </a:p>
          <a:p>
            <a:pPr lvl="1">
              <a:buFont typeface="Wingdings" panose="05000000000000000000" pitchFamily="2" charset="2"/>
              <a:buChar char="Ø"/>
            </a:pPr>
            <a:r>
              <a:rPr lang="en-US" sz="1400" b="1" dirty="0" smtClean="0">
                <a:solidFill>
                  <a:schemeClr val="accent1"/>
                </a:solidFill>
              </a:rPr>
              <a:t>Marketplace: </a:t>
            </a:r>
            <a:r>
              <a:rPr lang="en-US" sz="1400" dirty="0"/>
              <a:t>Businesses can benefit from the large number of extensions pre-built by Oracle partners. Oracle Cloud Marketplace is a market for business to look for available extension and easily deploy them in their extension environment.</a:t>
            </a:r>
            <a:endParaRPr lang="en-US" sz="1400" dirty="0" smtClean="0">
              <a:solidFill>
                <a:schemeClr val="bg2">
                  <a:lumMod val="10000"/>
                </a:schemeClr>
              </a:solidFill>
            </a:endParaRPr>
          </a:p>
        </p:txBody>
      </p:sp>
    </p:spTree>
    <p:extLst>
      <p:ext uri="{BB962C8B-B14F-4D97-AF65-F5344CB8AC3E}">
        <p14:creationId xmlns:p14="http://schemas.microsoft.com/office/powerpoint/2010/main" val="1824825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5" name="Title 30"/>
          <p:cNvSpPr txBox="1">
            <a:spLocks/>
          </p:cNvSpPr>
          <p:nvPr/>
        </p:nvSpPr>
        <p:spPr bwMode="auto">
          <a:xfrm>
            <a:off x="170260" y="236935"/>
            <a:ext cx="8133159"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endParaRPr lang="en-US" altLang="en-US" sz="3977" b="1">
              <a:solidFill>
                <a:schemeClr val="tx2"/>
              </a:solidFill>
              <a:latin typeface="Bebas Neue"/>
              <a:ea typeface="MS PGothic" panose="020B0600070205080204" pitchFamily="34" charset="-128"/>
            </a:endParaRPr>
          </a:p>
        </p:txBody>
      </p:sp>
      <p:sp>
        <p:nvSpPr>
          <p:cNvPr id="106499" name="Slide Number Placeholder 20"/>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00"/>
              </a:spcBef>
              <a:buClr>
                <a:srgbClr val="9F9F9F"/>
              </a:buClr>
              <a:buFont typeface="Arial" panose="020B0604020202020204" pitchFamily="34" charset="0"/>
              <a:buChar char="•"/>
              <a:defRPr sz="2100">
                <a:solidFill>
                  <a:schemeClr val="tx1"/>
                </a:solidFill>
                <a:latin typeface="Calibri" panose="020F0502020204030204" pitchFamily="34" charset="0"/>
              </a:defRPr>
            </a:lvl1pPr>
            <a:lvl2pPr marL="557213" indent="-214313">
              <a:lnSpc>
                <a:spcPct val="90000"/>
              </a:lnSpc>
              <a:spcBef>
                <a:spcPts val="600"/>
              </a:spcBef>
              <a:buClr>
                <a:srgbClr val="9F9F9F"/>
              </a:buClr>
              <a:buFont typeface="Arial" panose="020B0604020202020204" pitchFamily="34" charset="0"/>
              <a:buChar char="–"/>
              <a:defRPr sz="1800">
                <a:solidFill>
                  <a:schemeClr val="tx1"/>
                </a:solidFill>
                <a:latin typeface="Calibri" panose="020F0502020204030204" pitchFamily="34" charset="0"/>
              </a:defRPr>
            </a:lvl2pPr>
            <a:lvl3pPr marL="857250" indent="-171450">
              <a:lnSpc>
                <a:spcPct val="90000"/>
              </a:lnSpc>
              <a:spcBef>
                <a:spcPts val="450"/>
              </a:spcBef>
              <a:buClr>
                <a:srgbClr val="9F9F9F"/>
              </a:buClr>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450"/>
              </a:spcBef>
              <a:buClr>
                <a:srgbClr val="9F9F9F"/>
              </a:buClr>
              <a:buFont typeface="Arial" panose="020B0604020202020204" pitchFamily="34" charset="0"/>
              <a:buChar char="–"/>
              <a:defRPr>
                <a:solidFill>
                  <a:schemeClr val="tx1"/>
                </a:solidFill>
                <a:latin typeface="Calibri" panose="020F0502020204030204" pitchFamily="34" charset="0"/>
              </a:defRPr>
            </a:lvl4pPr>
            <a:lvl5pPr marL="1543050" indent="-171450">
              <a:lnSpc>
                <a:spcPct val="90000"/>
              </a:lnSpc>
              <a:spcBef>
                <a:spcPts val="450"/>
              </a:spcBef>
              <a:buClr>
                <a:srgbClr val="9F9F9F"/>
              </a:buClr>
              <a:buFont typeface="Arial" panose="020B0604020202020204" pitchFamily="34" charset="0"/>
              <a:buChar char="•"/>
              <a:defRPr sz="1200">
                <a:solidFill>
                  <a:schemeClr val="tx1"/>
                </a:solidFill>
                <a:latin typeface="Calibri" panose="020F0502020204030204" pitchFamily="34" charset="0"/>
              </a:defRPr>
            </a:lvl5pPr>
            <a:lvl6pPr marL="1885950" indent="-171450" eaLnBrk="0" fontAlgn="base" hangingPunct="0">
              <a:lnSpc>
                <a:spcPct val="90000"/>
              </a:lnSpc>
              <a:spcBef>
                <a:spcPts val="450"/>
              </a:spcBef>
              <a:spcAft>
                <a:spcPct val="0"/>
              </a:spcAft>
              <a:buClr>
                <a:srgbClr val="9F9F9F"/>
              </a:buClr>
              <a:buFont typeface="Arial" panose="020B0604020202020204" pitchFamily="34" charset="0"/>
              <a:buChar char="•"/>
              <a:defRPr sz="1200">
                <a:solidFill>
                  <a:schemeClr val="tx1"/>
                </a:solidFill>
                <a:latin typeface="Calibri" panose="020F0502020204030204" pitchFamily="34" charset="0"/>
              </a:defRPr>
            </a:lvl6pPr>
            <a:lvl7pPr marL="2228850" indent="-171450" eaLnBrk="0" fontAlgn="base" hangingPunct="0">
              <a:lnSpc>
                <a:spcPct val="90000"/>
              </a:lnSpc>
              <a:spcBef>
                <a:spcPts val="450"/>
              </a:spcBef>
              <a:spcAft>
                <a:spcPct val="0"/>
              </a:spcAft>
              <a:buClr>
                <a:srgbClr val="9F9F9F"/>
              </a:buClr>
              <a:buFont typeface="Arial" panose="020B0604020202020204" pitchFamily="34" charset="0"/>
              <a:buChar char="•"/>
              <a:defRPr sz="1200">
                <a:solidFill>
                  <a:schemeClr val="tx1"/>
                </a:solidFill>
                <a:latin typeface="Calibri" panose="020F0502020204030204" pitchFamily="34" charset="0"/>
              </a:defRPr>
            </a:lvl7pPr>
            <a:lvl8pPr marL="2571750" indent="-171450" eaLnBrk="0" fontAlgn="base" hangingPunct="0">
              <a:lnSpc>
                <a:spcPct val="90000"/>
              </a:lnSpc>
              <a:spcBef>
                <a:spcPts val="450"/>
              </a:spcBef>
              <a:spcAft>
                <a:spcPct val="0"/>
              </a:spcAft>
              <a:buClr>
                <a:srgbClr val="9F9F9F"/>
              </a:buClr>
              <a:buFont typeface="Arial" panose="020B0604020202020204" pitchFamily="34" charset="0"/>
              <a:buChar char="•"/>
              <a:defRPr sz="1200">
                <a:solidFill>
                  <a:schemeClr val="tx1"/>
                </a:solidFill>
                <a:latin typeface="Calibri" panose="020F0502020204030204" pitchFamily="34" charset="0"/>
              </a:defRPr>
            </a:lvl8pPr>
            <a:lvl9pPr marL="2914650" indent="-171450" eaLnBrk="0" fontAlgn="base" hangingPunct="0">
              <a:lnSpc>
                <a:spcPct val="90000"/>
              </a:lnSpc>
              <a:spcBef>
                <a:spcPts val="450"/>
              </a:spcBef>
              <a:spcAft>
                <a:spcPct val="0"/>
              </a:spcAft>
              <a:buClr>
                <a:srgbClr val="9F9F9F"/>
              </a:buClr>
              <a:buFont typeface="Arial" panose="020B0604020202020204" pitchFamily="34" charset="0"/>
              <a:buChar char="•"/>
              <a:defRPr sz="1200">
                <a:solidFill>
                  <a:schemeClr val="tx1"/>
                </a:solidFill>
                <a:latin typeface="Calibri" panose="020F0502020204030204" pitchFamily="34" charset="0"/>
              </a:defRPr>
            </a:lvl9pPr>
          </a:lstStyle>
          <a:p>
            <a:pPr>
              <a:lnSpc>
                <a:spcPct val="100000"/>
              </a:lnSpc>
              <a:spcBef>
                <a:spcPct val="0"/>
              </a:spcBef>
              <a:buClrTx/>
              <a:buFontTx/>
              <a:buNone/>
            </a:pPr>
            <a:fld id="{7669B0F7-814E-48CD-B80E-1C85FE53DA99}" type="slidenum">
              <a:rPr lang="en-US" altLang="en-US" sz="600"/>
              <a:pPr>
                <a:lnSpc>
                  <a:spcPct val="100000"/>
                </a:lnSpc>
                <a:spcBef>
                  <a:spcPct val="0"/>
                </a:spcBef>
                <a:buClrTx/>
                <a:buFontTx/>
                <a:buNone/>
              </a:pPr>
              <a:t>5</a:t>
            </a:fld>
            <a:endParaRPr lang="en-US" altLang="en-US" sz="600"/>
          </a:p>
        </p:txBody>
      </p:sp>
      <p:sp>
        <p:nvSpPr>
          <p:cNvPr id="106500" name="Title 24"/>
          <p:cNvSpPr>
            <a:spLocks noGrp="1"/>
          </p:cNvSpPr>
          <p:nvPr>
            <p:ph type="title"/>
          </p:nvPr>
        </p:nvSpPr>
        <p:spPr/>
        <p:txBody>
          <a:bodyPr/>
          <a:lstStyle/>
          <a:p>
            <a:pPr algn="ctr" eaLnBrk="1" hangingPunct="1"/>
            <a:r>
              <a:rPr lang="en-CA" altLang="en-US" dirty="0" smtClean="0">
                <a:solidFill>
                  <a:srgbClr val="FF0000"/>
                </a:solidFill>
              </a:rPr>
              <a:t>Fusion SCM Extension process Flow</a:t>
            </a:r>
            <a:endParaRPr lang="en-US" altLang="en-US" dirty="0" smtClean="0">
              <a:solidFill>
                <a:srgbClr val="FF0000"/>
              </a:solidFill>
            </a:endParaRPr>
          </a:p>
        </p:txBody>
      </p:sp>
      <p:graphicFrame>
        <p:nvGraphicFramePr>
          <p:cNvPr id="16" name="Diagram 15"/>
          <p:cNvGraphicFramePr/>
          <p:nvPr>
            <p:extLst>
              <p:ext uri="{D42A27DB-BD31-4B8C-83A1-F6EECF244321}">
                <p14:modId xmlns:p14="http://schemas.microsoft.com/office/powerpoint/2010/main" val="1367922625"/>
              </p:ext>
            </p:extLst>
          </p:nvPr>
        </p:nvGraphicFramePr>
        <p:xfrm>
          <a:off x="997705" y="1255388"/>
          <a:ext cx="7461686" cy="2775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9156505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ADF Introduction</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635046"/>
          </a:xfrm>
        </p:spPr>
        <p:txBody>
          <a:bodyPr/>
          <a:lstStyle/>
          <a:p>
            <a:endParaRPr lang="en-US" dirty="0"/>
          </a:p>
          <a:p>
            <a:endParaRPr lang="en-US" dirty="0"/>
          </a:p>
        </p:txBody>
      </p:sp>
      <p:sp>
        <p:nvSpPr>
          <p:cNvPr id="11" name="Rectangle 6"/>
          <p:cNvSpPr txBox="1">
            <a:spLocks noChangeArrowheads="1"/>
          </p:cNvSpPr>
          <p:nvPr/>
        </p:nvSpPr>
        <p:spPr bwMode="auto">
          <a:xfrm>
            <a:off x="381000" y="779992"/>
            <a:ext cx="7315200" cy="8763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lvl1pPr algn="l" defTabSz="228600" rtl="0" eaLnBrk="1" fontAlgn="base" hangingPunct="1">
              <a:spcBef>
                <a:spcPct val="20000"/>
              </a:spcBef>
              <a:spcAft>
                <a:spcPct val="0"/>
              </a:spcAft>
              <a:buClr>
                <a:srgbClr val="000000"/>
              </a:buClr>
              <a:buFont typeface="Arial" charset="0"/>
              <a:defRPr sz="2400">
                <a:solidFill>
                  <a:srgbClr val="5F5F5F"/>
                </a:solidFill>
                <a:latin typeface="+mj-lt"/>
                <a:ea typeface="+mj-ea"/>
                <a:cs typeface="+mj-cs"/>
              </a:defRPr>
            </a:lvl1pPr>
            <a:lvl2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r>
              <a:rPr lang="en-US" altLang="en-US" kern="0" dirty="0" smtClean="0"/>
              <a:t>Visual and Declarative Development</a:t>
            </a:r>
            <a:endParaRPr lang="en-US" altLang="en-US" kern="0" dirty="0"/>
          </a:p>
        </p:txBody>
      </p:sp>
      <p:sp>
        <p:nvSpPr>
          <p:cNvPr id="12" name="Rectangle 7"/>
          <p:cNvSpPr txBox="1">
            <a:spLocks noChangeArrowheads="1"/>
          </p:cNvSpPr>
          <p:nvPr/>
        </p:nvSpPr>
        <p:spPr bwMode="gray">
          <a:xfrm>
            <a:off x="381000" y="1323975"/>
            <a:ext cx="7366000" cy="1857375"/>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7938" indent="7938" algn="l" defTabSz="228600" rtl="0" eaLnBrk="1" fontAlgn="base" hangingPunct="1">
              <a:spcBef>
                <a:spcPct val="20000"/>
              </a:spcBef>
              <a:spcAft>
                <a:spcPct val="0"/>
              </a:spcAft>
              <a:buClr>
                <a:srgbClr val="000000"/>
              </a:buClr>
              <a:buFont typeface="Arial" charset="0"/>
              <a:defRPr sz="1800">
                <a:solidFill>
                  <a:srgbClr val="5F5F5F"/>
                </a:solidFill>
                <a:latin typeface="Arial" pitchFamily="34" charset="0"/>
                <a:ea typeface="+mn-ea"/>
                <a:cs typeface="+mn-cs"/>
              </a:defRPr>
            </a:lvl1pPr>
            <a:lvl2pPr marL="457200" indent="-342900" algn="l" defTabSz="228600" rtl="0" eaLnBrk="1" fontAlgn="base" hangingPunct="1">
              <a:spcBef>
                <a:spcPct val="20000"/>
              </a:spcBef>
              <a:spcAft>
                <a:spcPct val="0"/>
              </a:spcAft>
              <a:buClr>
                <a:srgbClr val="FF0000"/>
              </a:buClr>
              <a:buFont typeface="Arial" charset="0"/>
              <a:buChar char="•"/>
              <a:defRPr sz="1800">
                <a:solidFill>
                  <a:srgbClr val="5F5F5F"/>
                </a:solidFill>
                <a:latin typeface="+mn-lt"/>
              </a:defRPr>
            </a:lvl2pPr>
            <a:lvl3pPr marL="1033463" indent="-344488" algn="l" defTabSz="228600" rtl="0" eaLnBrk="1" fontAlgn="base" hangingPunct="1">
              <a:spcBef>
                <a:spcPct val="20000"/>
              </a:spcBef>
              <a:spcAft>
                <a:spcPct val="0"/>
              </a:spcAft>
              <a:buClr>
                <a:srgbClr val="FF0000"/>
              </a:buClr>
              <a:buFont typeface="Arial" charset="0"/>
              <a:buChar char="–"/>
              <a:defRPr sz="1600">
                <a:solidFill>
                  <a:srgbClr val="5F5F5F"/>
                </a:solidFill>
                <a:latin typeface="+mn-lt"/>
              </a:defRPr>
            </a:lvl3pPr>
            <a:lvl4pPr marL="1366838" indent="-231775" algn="l" defTabSz="228600" rtl="0" eaLnBrk="1" fontAlgn="base" hangingPunct="1">
              <a:spcBef>
                <a:spcPct val="20000"/>
              </a:spcBef>
              <a:spcAft>
                <a:spcPct val="0"/>
              </a:spcAft>
              <a:buClr>
                <a:schemeClr val="accent2"/>
              </a:buClr>
              <a:buSzPct val="45000"/>
              <a:buFont typeface="Arial" charset="0"/>
              <a:buChar char="—"/>
              <a:defRPr sz="1400">
                <a:solidFill>
                  <a:srgbClr val="5F5F5F"/>
                </a:solidFill>
                <a:latin typeface="+mn-lt"/>
              </a:defRPr>
            </a:lvl4pPr>
            <a:lvl5pPr marL="1711325" indent="-230188" algn="l" defTabSz="228600" rtl="0" eaLnBrk="1" fontAlgn="base" hangingPunct="1">
              <a:spcBef>
                <a:spcPct val="20000"/>
              </a:spcBef>
              <a:spcAft>
                <a:spcPct val="0"/>
              </a:spcAft>
              <a:buClr>
                <a:schemeClr val="accent2"/>
              </a:buClr>
              <a:buSzPct val="55000"/>
              <a:buFont typeface="Arial" charset="0"/>
              <a:buChar char="—"/>
              <a:defRPr sz="1400">
                <a:solidFill>
                  <a:srgbClr val="5F5F5F"/>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lvl="1"/>
            <a:r>
              <a:rPr lang="en-US" altLang="en-US" kern="0" dirty="0" smtClean="0"/>
              <a:t>Visual</a:t>
            </a:r>
          </a:p>
          <a:p>
            <a:pPr lvl="2"/>
            <a:r>
              <a:rPr lang="en-US" altLang="en-US" kern="0" dirty="0" smtClean="0"/>
              <a:t>WYSIWYG editors</a:t>
            </a:r>
          </a:p>
          <a:p>
            <a:pPr lvl="2"/>
            <a:r>
              <a:rPr lang="en-US" altLang="en-US" kern="0" dirty="0" smtClean="0"/>
              <a:t>UML modelers </a:t>
            </a:r>
          </a:p>
          <a:p>
            <a:pPr lvl="2"/>
            <a:r>
              <a:rPr lang="en-US" altLang="en-US" kern="0" dirty="0" smtClean="0"/>
              <a:t>Structure pane</a:t>
            </a:r>
          </a:p>
          <a:p>
            <a:pPr lvl="1"/>
            <a:r>
              <a:rPr lang="en-US" altLang="en-US" kern="0" dirty="0" smtClean="0"/>
              <a:t>Declarative</a:t>
            </a:r>
          </a:p>
          <a:p>
            <a:pPr lvl="2"/>
            <a:r>
              <a:rPr lang="en-US" altLang="en-US" kern="0" dirty="0" smtClean="0"/>
              <a:t>Structure pane </a:t>
            </a:r>
          </a:p>
          <a:p>
            <a:pPr lvl="2"/>
            <a:r>
              <a:rPr lang="en-US" altLang="en-US" kern="0" dirty="0" smtClean="0"/>
              <a:t>Property Inspector</a:t>
            </a:r>
          </a:p>
          <a:p>
            <a:pPr lvl="1"/>
            <a:r>
              <a:rPr lang="en-US" altLang="en-US" kern="0" dirty="0" smtClean="0"/>
              <a:t>Code view/design view synchronization</a:t>
            </a:r>
          </a:p>
          <a:p>
            <a:pPr lvl="2"/>
            <a:r>
              <a:rPr lang="en-US" altLang="en-US" kern="0" dirty="0" smtClean="0"/>
              <a:t>No separate generation step—always synchronized</a:t>
            </a:r>
          </a:p>
          <a:p>
            <a:pPr lvl="2"/>
            <a:r>
              <a:rPr lang="en-US" altLang="en-US" kern="0" dirty="0" smtClean="0"/>
              <a:t>Underlying code always accessible</a:t>
            </a:r>
          </a:p>
          <a:p>
            <a:endParaRPr lang="en-US" altLang="en-US" kern="0" dirty="0"/>
          </a:p>
        </p:txBody>
      </p:sp>
      <p:pic>
        <p:nvPicPr>
          <p:cNvPr id="13" name="Picture 4" descr="C:\Documents and Settings\rlouis\My Documents\My Pictures\jspEdi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908020" y="1218142"/>
            <a:ext cx="3046413" cy="228441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Documents and Settings\rlouis\My Documents\My Pictures\imgPI.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234767" y="2389453"/>
            <a:ext cx="12319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51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196541" y="207157"/>
            <a:ext cx="8210550" cy="657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ADF Intro (</a:t>
            </a:r>
            <a:r>
              <a:rPr lang="en-US" altLang="en-US" dirty="0" err="1" smtClean="0">
                <a:solidFill>
                  <a:schemeClr val="accent1"/>
                </a:solidFill>
              </a:rPr>
              <a:t>Contd</a:t>
            </a:r>
            <a:r>
              <a:rPr lang="en-US" altLang="en-US" dirty="0" smtClean="0">
                <a:solidFill>
                  <a:schemeClr val="accent1"/>
                </a:solidFill>
              </a:rPr>
              <a:t>)</a:t>
            </a:r>
            <a:endParaRPr lang="en-US" altLang="en-US" sz="2400" dirty="0">
              <a:solidFill>
                <a:schemeClr val="accent1"/>
              </a:solidFill>
            </a:endParaRPr>
          </a:p>
        </p:txBody>
      </p:sp>
      <p:sp>
        <p:nvSpPr>
          <p:cNvPr id="2" name="Content Placeholder 1"/>
          <p:cNvSpPr>
            <a:spLocks noGrp="1"/>
          </p:cNvSpPr>
          <p:nvPr>
            <p:ph idx="1"/>
          </p:nvPr>
        </p:nvSpPr>
        <p:spPr>
          <a:xfrm>
            <a:off x="304800" y="666750"/>
            <a:ext cx="8210550" cy="635046"/>
          </a:xfrm>
        </p:spPr>
        <p:txBody>
          <a:bodyPr/>
          <a:lstStyle/>
          <a:p>
            <a:endParaRPr lang="en-US" dirty="0"/>
          </a:p>
          <a:p>
            <a:endParaRPr lang="en-US" dirty="0"/>
          </a:p>
        </p:txBody>
      </p:sp>
      <p:sp>
        <p:nvSpPr>
          <p:cNvPr id="8" name="Line 30"/>
          <p:cNvSpPr>
            <a:spLocks noChangeShapeType="1"/>
          </p:cNvSpPr>
          <p:nvPr/>
        </p:nvSpPr>
        <p:spPr bwMode="auto">
          <a:xfrm>
            <a:off x="4200127" y="4049129"/>
            <a:ext cx="1311275" cy="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29"/>
          <p:cNvSpPr>
            <a:spLocks/>
          </p:cNvSpPr>
          <p:nvPr/>
        </p:nvSpPr>
        <p:spPr bwMode="auto">
          <a:xfrm>
            <a:off x="2356506" y="1728832"/>
            <a:ext cx="685800" cy="1591160"/>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type="triangl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AutoShape 6"/>
          <p:cNvSpPr>
            <a:spLocks noChangeArrowheads="1"/>
          </p:cNvSpPr>
          <p:nvPr/>
        </p:nvSpPr>
        <p:spPr bwMode="blackWhite">
          <a:xfrm>
            <a:off x="5536275" y="3363126"/>
            <a:ext cx="2971800" cy="1113684"/>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7"/>
          <p:cNvSpPr>
            <a:spLocks noChangeArrowheads="1"/>
          </p:cNvSpPr>
          <p:nvPr/>
        </p:nvSpPr>
        <p:spPr bwMode="blackWhite">
          <a:xfrm>
            <a:off x="908050" y="3328080"/>
            <a:ext cx="3292077" cy="1114934"/>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34"/>
          <p:cNvSpPr txBox="1">
            <a:spLocks noChangeArrowheads="1"/>
          </p:cNvSpPr>
          <p:nvPr/>
        </p:nvSpPr>
        <p:spPr bwMode="auto">
          <a:xfrm>
            <a:off x="225999" y="666750"/>
            <a:ext cx="7315200" cy="77249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lvl1pPr algn="l" defTabSz="228600" rtl="0" eaLnBrk="1" fontAlgn="base" hangingPunct="1">
              <a:spcBef>
                <a:spcPct val="20000"/>
              </a:spcBef>
              <a:spcAft>
                <a:spcPct val="0"/>
              </a:spcAft>
              <a:buClr>
                <a:srgbClr val="000000"/>
              </a:buClr>
              <a:buFont typeface="Arial" charset="0"/>
              <a:defRPr sz="2400">
                <a:solidFill>
                  <a:srgbClr val="5F5F5F"/>
                </a:solidFill>
                <a:latin typeface="+mj-lt"/>
                <a:ea typeface="+mj-ea"/>
                <a:cs typeface="+mj-cs"/>
              </a:defRPr>
            </a:lvl1pPr>
            <a:lvl2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2pPr>
            <a:lvl3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3pPr>
            <a:lvl4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4pPr>
            <a:lvl5pPr algn="l" defTabSz="228600" rtl="0" eaLnBrk="1" fontAlgn="base" hangingPunct="1">
              <a:spcBef>
                <a:spcPct val="20000"/>
              </a:spcBef>
              <a:spcAft>
                <a:spcPct val="0"/>
              </a:spcAft>
              <a:buClr>
                <a:srgbClr val="000000"/>
              </a:buClr>
              <a:buFont typeface="Arial" charset="0"/>
              <a:defRPr sz="2400">
                <a:solidFill>
                  <a:srgbClr val="5F5F5F"/>
                </a:solidFill>
                <a:latin typeface="Arial" pitchFamily="34" charset="0"/>
              </a:defRPr>
            </a:lvl5pPr>
            <a:lvl6pPr marL="4572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6pPr>
            <a:lvl7pPr marL="9144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7pPr>
            <a:lvl8pPr marL="13716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8pPr>
            <a:lvl9pPr marL="1828800" algn="ctr" defTabSz="228600" rtl="0" eaLnBrk="1" fontAlgn="base" hangingPunct="1">
              <a:spcBef>
                <a:spcPct val="20000"/>
              </a:spcBef>
              <a:spcAft>
                <a:spcPct val="0"/>
              </a:spcAft>
              <a:buClr>
                <a:srgbClr val="000000"/>
              </a:buClr>
              <a:buFont typeface="Arial" pitchFamily="34" charset="0"/>
              <a:defRPr sz="2600" b="1">
                <a:solidFill>
                  <a:schemeClr val="tx1"/>
                </a:solidFill>
                <a:latin typeface="Arial" pitchFamily="34" charset="0"/>
              </a:defRPr>
            </a:lvl9pPr>
          </a:lstStyle>
          <a:p>
            <a:r>
              <a:rPr lang="en-US" altLang="en-US" kern="0" dirty="0" smtClean="0"/>
              <a:t>MVC Structure</a:t>
            </a:r>
            <a:endParaRPr lang="en-US" altLang="en-US" kern="0" dirty="0"/>
          </a:p>
        </p:txBody>
      </p:sp>
      <p:sp>
        <p:nvSpPr>
          <p:cNvPr id="17" name="Text Box 10"/>
          <p:cNvSpPr txBox="1">
            <a:spLocks noChangeArrowheads="1"/>
          </p:cNvSpPr>
          <p:nvPr/>
        </p:nvSpPr>
        <p:spPr bwMode="auto">
          <a:xfrm>
            <a:off x="1845664" y="3297122"/>
            <a:ext cx="6233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600" dirty="0"/>
              <a:t>View</a:t>
            </a:r>
          </a:p>
        </p:txBody>
      </p:sp>
      <p:sp>
        <p:nvSpPr>
          <p:cNvPr id="18" name="Text Box 11"/>
          <p:cNvSpPr txBox="1">
            <a:spLocks noChangeArrowheads="1"/>
          </p:cNvSpPr>
          <p:nvPr/>
        </p:nvSpPr>
        <p:spPr bwMode="auto">
          <a:xfrm>
            <a:off x="1003500" y="3615985"/>
            <a:ext cx="3286125" cy="74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100" dirty="0">
                <a:latin typeface="Arial" panose="020B0604020202020204" pitchFamily="34" charset="0"/>
              </a:rPr>
              <a:t>Renders the UI</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Requests data from the Model</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Sends “Events” to the Model</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Allows the Controller to select the next View</a:t>
            </a:r>
          </a:p>
        </p:txBody>
      </p:sp>
      <p:sp>
        <p:nvSpPr>
          <p:cNvPr id="19" name="Text Box 14"/>
          <p:cNvSpPr txBox="1">
            <a:spLocks noChangeArrowheads="1"/>
          </p:cNvSpPr>
          <p:nvPr/>
        </p:nvSpPr>
        <p:spPr bwMode="auto">
          <a:xfrm>
            <a:off x="6790221" y="3319992"/>
            <a:ext cx="74251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600" dirty="0"/>
              <a:t>Model</a:t>
            </a:r>
          </a:p>
        </p:txBody>
      </p:sp>
      <p:sp>
        <p:nvSpPr>
          <p:cNvPr id="20" name="Text Box 15"/>
          <p:cNvSpPr txBox="1">
            <a:spLocks noChangeArrowheads="1"/>
          </p:cNvSpPr>
          <p:nvPr/>
        </p:nvSpPr>
        <p:spPr bwMode="auto">
          <a:xfrm>
            <a:off x="5628350" y="3676672"/>
            <a:ext cx="3070225" cy="718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100" dirty="0">
                <a:latin typeface="Arial" panose="020B0604020202020204" pitchFamily="34" charset="0"/>
              </a:rPr>
              <a:t>Stores the application </a:t>
            </a:r>
            <a:br>
              <a:rPr lang="en-US" altLang="en-US" sz="1100" dirty="0">
                <a:latin typeface="Arial" panose="020B0604020202020204" pitchFamily="34" charset="0"/>
              </a:rPr>
            </a:br>
            <a:r>
              <a:rPr lang="en-US" altLang="en-US" sz="1100" dirty="0">
                <a:latin typeface="Arial" panose="020B0604020202020204" pitchFamily="34" charset="0"/>
              </a:rPr>
              <a:t>state</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Responds to data requests</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Encapsulates business logic</a:t>
            </a:r>
          </a:p>
        </p:txBody>
      </p:sp>
      <p:sp>
        <p:nvSpPr>
          <p:cNvPr id="21" name="Text Box 16"/>
          <p:cNvSpPr txBox="1">
            <a:spLocks noChangeArrowheads="1"/>
          </p:cNvSpPr>
          <p:nvPr/>
        </p:nvSpPr>
        <p:spPr bwMode="auto">
          <a:xfrm>
            <a:off x="1071636" y="1953131"/>
            <a:ext cx="85472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600" dirty="0"/>
              <a:t>Display</a:t>
            </a:r>
          </a:p>
        </p:txBody>
      </p:sp>
      <p:sp>
        <p:nvSpPr>
          <p:cNvPr id="22" name="Text Box 17"/>
          <p:cNvSpPr txBox="1">
            <a:spLocks noChangeArrowheads="1"/>
          </p:cNvSpPr>
          <p:nvPr/>
        </p:nvSpPr>
        <p:spPr bwMode="auto">
          <a:xfrm>
            <a:off x="2403475" y="2241429"/>
            <a:ext cx="1058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600" dirty="0"/>
              <a:t>Submit page</a:t>
            </a:r>
          </a:p>
        </p:txBody>
      </p:sp>
      <p:sp>
        <p:nvSpPr>
          <p:cNvPr id="23" name="Text Box 19"/>
          <p:cNvSpPr txBox="1">
            <a:spLocks noChangeArrowheads="1"/>
          </p:cNvSpPr>
          <p:nvPr/>
        </p:nvSpPr>
        <p:spPr bwMode="auto">
          <a:xfrm>
            <a:off x="4240258" y="4102943"/>
            <a:ext cx="10858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600"/>
              <a:t>Request data</a:t>
            </a:r>
          </a:p>
        </p:txBody>
      </p:sp>
      <p:pic>
        <p:nvPicPr>
          <p:cNvPr id="24" name="Picture 20" descr="C:\curriculum\j2ee\house058.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065941" y="3424528"/>
            <a:ext cx="471751" cy="545527"/>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8"/>
          <p:cNvSpPr>
            <a:spLocks noChangeArrowheads="1"/>
          </p:cNvSpPr>
          <p:nvPr/>
        </p:nvSpPr>
        <p:spPr bwMode="blackWhite">
          <a:xfrm>
            <a:off x="3055938" y="913166"/>
            <a:ext cx="2971800" cy="1090614"/>
          </a:xfrm>
          <a:prstGeom prst="roundRect">
            <a:avLst>
              <a:gd name="adj" fmla="val 16667"/>
            </a:avLst>
          </a:prstGeom>
          <a:solidFill>
            <a:srgbClr val="99CCFF"/>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Text Box 13"/>
          <p:cNvSpPr txBox="1">
            <a:spLocks noChangeArrowheads="1"/>
          </p:cNvSpPr>
          <p:nvPr/>
        </p:nvSpPr>
        <p:spPr bwMode="auto">
          <a:xfrm>
            <a:off x="3197753" y="1263061"/>
            <a:ext cx="2895600" cy="549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algn="l">
              <a:spcBef>
                <a:spcPct val="0"/>
              </a:spcBef>
              <a:defRPr sz="2400">
                <a:solidFill>
                  <a:schemeClr val="tx1"/>
                </a:solidFill>
                <a:latin typeface="Times New Roman" panose="02020603050405020304" pitchFamily="18" charset="0"/>
              </a:defRPr>
            </a:lvl1pPr>
            <a:lvl2pPr marL="509588"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5000"/>
              </a:lnSpc>
              <a:spcBef>
                <a:spcPct val="15000"/>
              </a:spcBef>
              <a:buClr>
                <a:srgbClr val="FF0000"/>
              </a:buClr>
              <a:buFontTx/>
              <a:buChar char="•"/>
            </a:pPr>
            <a:r>
              <a:rPr lang="en-US" altLang="en-US" sz="1100" dirty="0">
                <a:latin typeface="Arial" panose="020B0604020202020204" pitchFamily="34" charset="0"/>
              </a:rPr>
              <a:t>Handles routing to the correct page</a:t>
            </a:r>
          </a:p>
          <a:p>
            <a:pPr eaLnBrk="1" hangingPunct="1">
              <a:lnSpc>
                <a:spcPct val="85000"/>
              </a:lnSpc>
              <a:spcBef>
                <a:spcPct val="15000"/>
              </a:spcBef>
              <a:buClr>
                <a:srgbClr val="FF0000"/>
              </a:buClr>
              <a:buFontTx/>
              <a:buChar char="•"/>
            </a:pPr>
            <a:r>
              <a:rPr lang="en-US" altLang="en-US" sz="1100" dirty="0">
                <a:latin typeface="Arial" panose="020B0604020202020204" pitchFamily="34" charset="0"/>
              </a:rPr>
              <a:t>Maps UI data changes </a:t>
            </a:r>
            <a:br>
              <a:rPr lang="en-US" altLang="en-US" sz="1100" dirty="0">
                <a:latin typeface="Arial" panose="020B0604020202020204" pitchFamily="34" charset="0"/>
              </a:rPr>
            </a:br>
            <a:r>
              <a:rPr lang="en-US" altLang="en-US" sz="1100" dirty="0">
                <a:latin typeface="Arial" panose="020B0604020202020204" pitchFamily="34" charset="0"/>
              </a:rPr>
              <a:t>to the Model</a:t>
            </a:r>
          </a:p>
        </p:txBody>
      </p:sp>
      <p:sp>
        <p:nvSpPr>
          <p:cNvPr id="27" name="Text Box 18"/>
          <p:cNvSpPr txBox="1">
            <a:spLocks noChangeArrowheads="1"/>
          </p:cNvSpPr>
          <p:nvPr/>
        </p:nvSpPr>
        <p:spPr bwMode="auto">
          <a:xfrm>
            <a:off x="7022175" y="1892466"/>
            <a:ext cx="1676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20000"/>
              </a:spcBef>
              <a:buClr>
                <a:srgbClr val="FF0000"/>
              </a:buClr>
              <a:buFont typeface="Arial" panose="020B0604020202020204" pitchFamily="34" charset="0"/>
              <a:buNone/>
            </a:pPr>
            <a:r>
              <a:rPr lang="en-US" altLang="en-US" sz="1600" dirty="0"/>
              <a:t>Data and transactions</a:t>
            </a:r>
          </a:p>
        </p:txBody>
      </p:sp>
      <p:sp>
        <p:nvSpPr>
          <p:cNvPr id="28" name="Text Box 12"/>
          <p:cNvSpPr txBox="1">
            <a:spLocks noChangeArrowheads="1"/>
          </p:cNvSpPr>
          <p:nvPr/>
        </p:nvSpPr>
        <p:spPr bwMode="auto">
          <a:xfrm>
            <a:off x="3987479" y="922821"/>
            <a:ext cx="10727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20000"/>
              </a:spcBef>
              <a:buClr>
                <a:srgbClr val="FF0000"/>
              </a:buClr>
              <a:buFont typeface="Arial" panose="020B0604020202020204" pitchFamily="34" charset="0"/>
              <a:buNone/>
            </a:pPr>
            <a:r>
              <a:rPr lang="en-US" altLang="en-US" sz="1600" dirty="0"/>
              <a:t>Controller</a:t>
            </a:r>
          </a:p>
        </p:txBody>
      </p:sp>
      <p:sp>
        <p:nvSpPr>
          <p:cNvPr id="29" name="Freeform 28"/>
          <p:cNvSpPr>
            <a:spLocks/>
          </p:cNvSpPr>
          <p:nvPr/>
        </p:nvSpPr>
        <p:spPr bwMode="auto">
          <a:xfrm>
            <a:off x="1935956" y="1283491"/>
            <a:ext cx="1128713" cy="1995598"/>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31"/>
          <p:cNvSpPr>
            <a:spLocks/>
          </p:cNvSpPr>
          <p:nvPr/>
        </p:nvSpPr>
        <p:spPr bwMode="auto">
          <a:xfrm flipH="1">
            <a:off x="6032764" y="1839139"/>
            <a:ext cx="1128713" cy="1523987"/>
          </a:xfrm>
          <a:custGeom>
            <a:avLst/>
            <a:gdLst>
              <a:gd name="T0" fmla="*/ 796 w 796"/>
              <a:gd name="T1" fmla="*/ 0 h 1426"/>
              <a:gd name="T2" fmla="*/ 0 w 796"/>
              <a:gd name="T3" fmla="*/ 0 h 1426"/>
              <a:gd name="T4" fmla="*/ 0 w 796"/>
              <a:gd name="T5" fmla="*/ 1426 h 1426"/>
            </a:gdLst>
            <a:ahLst/>
            <a:cxnLst>
              <a:cxn ang="0">
                <a:pos x="T0" y="T1"/>
              </a:cxn>
              <a:cxn ang="0">
                <a:pos x="T2" y="T3"/>
              </a:cxn>
              <a:cxn ang="0">
                <a:pos x="T4" y="T5"/>
              </a:cxn>
            </a:cxnLst>
            <a:rect l="0" t="0" r="r" b="b"/>
            <a:pathLst>
              <a:path w="796" h="1426">
                <a:moveTo>
                  <a:pt x="796" y="0"/>
                </a:moveTo>
                <a:lnTo>
                  <a:pt x="0" y="0"/>
                </a:lnTo>
                <a:lnTo>
                  <a:pt x="0" y="1426"/>
                </a:lnTo>
              </a:path>
            </a:pathLst>
          </a:custGeom>
          <a:noFill/>
          <a:ln w="28575" cap="flat" cmpd="sng">
            <a:solidFill>
              <a:schemeClr val="tx1"/>
            </a:solidFill>
            <a:prstDash val="solid"/>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 name="Picture 32" descr="D:\Projects\InClass\Check\8461\Icons\puzz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05800" y="3513252"/>
            <a:ext cx="679248" cy="7165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3" descr="D:\Projects\InClass\Check\8461\Icons\traff001.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842264" y="1030600"/>
            <a:ext cx="666750" cy="76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11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196541" y="207157"/>
            <a:ext cx="8210550" cy="657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ADF Technology Stack</a:t>
            </a:r>
            <a:endParaRPr lang="en-US" altLang="en-US" sz="2400" dirty="0">
              <a:solidFill>
                <a:schemeClr val="accent1"/>
              </a:solidFill>
            </a:endParaRPr>
          </a:p>
        </p:txBody>
      </p:sp>
      <p:sp>
        <p:nvSpPr>
          <p:cNvPr id="33" name="Rectangle 5"/>
          <p:cNvSpPr>
            <a:spLocks noChangeArrowheads="1"/>
          </p:cNvSpPr>
          <p:nvPr/>
        </p:nvSpPr>
        <p:spPr bwMode="blackWhite">
          <a:xfrm>
            <a:off x="5168900" y="3757612"/>
            <a:ext cx="1090613"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Web</a:t>
            </a:r>
            <a:br>
              <a:rPr lang="en-US" altLang="en-US" sz="1800">
                <a:latin typeface="Arial" panose="020B0604020202020204" pitchFamily="34" charset="0"/>
              </a:rPr>
            </a:br>
            <a:r>
              <a:rPr lang="en-US" altLang="en-US" sz="1800">
                <a:latin typeface="Arial" panose="020B0604020202020204" pitchFamily="34" charset="0"/>
              </a:rPr>
              <a:t>Services</a:t>
            </a:r>
          </a:p>
        </p:txBody>
      </p:sp>
      <p:sp>
        <p:nvSpPr>
          <p:cNvPr id="34" name="Rectangle 6"/>
          <p:cNvSpPr>
            <a:spLocks noChangeArrowheads="1"/>
          </p:cNvSpPr>
          <p:nvPr/>
        </p:nvSpPr>
        <p:spPr bwMode="blackWhite">
          <a:xfrm>
            <a:off x="3721100" y="3757612"/>
            <a:ext cx="1306513"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EJB</a:t>
            </a:r>
            <a:br>
              <a:rPr lang="en-US" altLang="en-US" sz="1800">
                <a:latin typeface="Arial" panose="020B0604020202020204" pitchFamily="34" charset="0"/>
              </a:rPr>
            </a:br>
            <a:r>
              <a:rPr lang="en-US" altLang="en-US" sz="1800">
                <a:latin typeface="Arial" panose="020B0604020202020204" pitchFamily="34" charset="0"/>
              </a:rPr>
              <a:t>Session</a:t>
            </a:r>
            <a:br>
              <a:rPr lang="en-US" altLang="en-US" sz="1800">
                <a:latin typeface="Arial" panose="020B0604020202020204" pitchFamily="34" charset="0"/>
              </a:rPr>
            </a:br>
            <a:r>
              <a:rPr lang="en-US" altLang="en-US" sz="1800">
                <a:latin typeface="Arial" panose="020B0604020202020204" pitchFamily="34" charset="0"/>
              </a:rPr>
              <a:t>Beans</a:t>
            </a:r>
          </a:p>
        </p:txBody>
      </p:sp>
      <p:sp>
        <p:nvSpPr>
          <p:cNvPr id="35" name="Rectangle 7"/>
          <p:cNvSpPr>
            <a:spLocks noChangeArrowheads="1"/>
          </p:cNvSpPr>
          <p:nvPr/>
        </p:nvSpPr>
        <p:spPr bwMode="blackWhite">
          <a:xfrm>
            <a:off x="6400800" y="3757612"/>
            <a:ext cx="1447800"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JavaBeans/</a:t>
            </a:r>
            <a:br>
              <a:rPr lang="en-US" altLang="en-US" sz="1800">
                <a:latin typeface="Arial" panose="020B0604020202020204" pitchFamily="34" charset="0"/>
              </a:rPr>
            </a:br>
            <a:r>
              <a:rPr lang="en-US" altLang="en-US" sz="1800">
                <a:latin typeface="Arial" panose="020B0604020202020204" pitchFamily="34" charset="0"/>
              </a:rPr>
              <a:t>Other</a:t>
            </a:r>
          </a:p>
        </p:txBody>
      </p:sp>
      <p:sp>
        <p:nvSpPr>
          <p:cNvPr id="36" name="Rectangle 8"/>
          <p:cNvSpPr>
            <a:spLocks noChangeArrowheads="1"/>
          </p:cNvSpPr>
          <p:nvPr/>
        </p:nvSpPr>
        <p:spPr bwMode="blackWhite">
          <a:xfrm>
            <a:off x="2057400" y="819150"/>
            <a:ext cx="1119188"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JSP</a:t>
            </a:r>
          </a:p>
        </p:txBody>
      </p:sp>
      <p:sp>
        <p:nvSpPr>
          <p:cNvPr id="37" name="Rectangle 9"/>
          <p:cNvSpPr>
            <a:spLocks noChangeArrowheads="1"/>
          </p:cNvSpPr>
          <p:nvPr/>
        </p:nvSpPr>
        <p:spPr bwMode="blackWhite">
          <a:xfrm>
            <a:off x="4953000" y="819150"/>
            <a:ext cx="1119188"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JSF</a:t>
            </a:r>
          </a:p>
        </p:txBody>
      </p:sp>
      <p:sp>
        <p:nvSpPr>
          <p:cNvPr id="38" name="Rectangle 10"/>
          <p:cNvSpPr>
            <a:spLocks noChangeArrowheads="1"/>
          </p:cNvSpPr>
          <p:nvPr/>
        </p:nvSpPr>
        <p:spPr bwMode="blackWhite">
          <a:xfrm>
            <a:off x="4217988" y="1864302"/>
            <a:ext cx="1119187" cy="656648"/>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Struts</a:t>
            </a:r>
          </a:p>
        </p:txBody>
      </p:sp>
      <p:sp>
        <p:nvSpPr>
          <p:cNvPr id="39" name="Rectangle 11"/>
          <p:cNvSpPr>
            <a:spLocks noChangeArrowheads="1"/>
          </p:cNvSpPr>
          <p:nvPr/>
        </p:nvSpPr>
        <p:spPr bwMode="blackWhite">
          <a:xfrm>
            <a:off x="6400800" y="819150"/>
            <a:ext cx="1447800"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Swing/</a:t>
            </a:r>
          </a:p>
          <a:p>
            <a:pPr algn="ctr">
              <a:lnSpc>
                <a:spcPct val="85000"/>
              </a:lnSpc>
            </a:pPr>
            <a:r>
              <a:rPr lang="en-US" altLang="en-US" sz="1800">
                <a:latin typeface="Arial" panose="020B0604020202020204" pitchFamily="34" charset="0"/>
              </a:rPr>
              <a:t>ADF JClient</a:t>
            </a:r>
          </a:p>
        </p:txBody>
      </p:sp>
      <p:sp>
        <p:nvSpPr>
          <p:cNvPr id="40" name="Rectangle 12"/>
          <p:cNvSpPr>
            <a:spLocks noChangeArrowheads="1"/>
          </p:cNvSpPr>
          <p:nvPr/>
        </p:nvSpPr>
        <p:spPr bwMode="blackWhite">
          <a:xfrm>
            <a:off x="3505200" y="819150"/>
            <a:ext cx="1119188"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UIX</a:t>
            </a:r>
          </a:p>
        </p:txBody>
      </p:sp>
      <p:sp>
        <p:nvSpPr>
          <p:cNvPr id="41" name="Rectangle 14"/>
          <p:cNvSpPr>
            <a:spLocks noChangeArrowheads="1"/>
          </p:cNvSpPr>
          <p:nvPr/>
        </p:nvSpPr>
        <p:spPr bwMode="blackWhite">
          <a:xfrm>
            <a:off x="2057400" y="3757612"/>
            <a:ext cx="1524000" cy="762000"/>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pPr>
            <a:r>
              <a:rPr lang="en-US" altLang="en-US" sz="1800">
                <a:latin typeface="Arial" panose="020B0604020202020204" pitchFamily="34" charset="0"/>
              </a:rPr>
              <a:t>ADF </a:t>
            </a:r>
            <a:br>
              <a:rPr lang="en-US" altLang="en-US" sz="1800">
                <a:latin typeface="Arial" panose="020B0604020202020204" pitchFamily="34" charset="0"/>
              </a:rPr>
            </a:b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Components</a:t>
            </a:r>
          </a:p>
        </p:txBody>
      </p:sp>
      <p:sp>
        <p:nvSpPr>
          <p:cNvPr id="42" name="Rectangle 15"/>
          <p:cNvSpPr>
            <a:spLocks noChangeArrowheads="1"/>
          </p:cNvSpPr>
          <p:nvPr/>
        </p:nvSpPr>
        <p:spPr bwMode="blackWhite">
          <a:xfrm>
            <a:off x="2057400" y="2805689"/>
            <a:ext cx="5791200" cy="656647"/>
          </a:xfrm>
          <a:prstGeom prst="rect">
            <a:avLst/>
          </a:prstGeom>
          <a:solidFill>
            <a:srgbClr val="A5CBF7"/>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63500" dir="7612194" algn="ctr" rotWithShape="0">
                    <a:schemeClr val="folHlink"/>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ADF Model</a:t>
            </a:r>
          </a:p>
        </p:txBody>
      </p:sp>
      <p:sp>
        <p:nvSpPr>
          <p:cNvPr id="43" name="Text Box 16"/>
          <p:cNvSpPr txBox="1">
            <a:spLocks noChangeArrowheads="1"/>
          </p:cNvSpPr>
          <p:nvPr/>
        </p:nvSpPr>
        <p:spPr bwMode="auto">
          <a:xfrm>
            <a:off x="898525" y="985837"/>
            <a:ext cx="7048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View</a:t>
            </a:r>
          </a:p>
        </p:txBody>
      </p:sp>
      <p:sp>
        <p:nvSpPr>
          <p:cNvPr id="44" name="Text Box 17"/>
          <p:cNvSpPr txBox="1">
            <a:spLocks noChangeArrowheads="1"/>
          </p:cNvSpPr>
          <p:nvPr/>
        </p:nvSpPr>
        <p:spPr bwMode="auto">
          <a:xfrm>
            <a:off x="612775" y="1982787"/>
            <a:ext cx="12763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Controller</a:t>
            </a:r>
          </a:p>
        </p:txBody>
      </p:sp>
      <p:sp>
        <p:nvSpPr>
          <p:cNvPr id="45" name="Text Box 18"/>
          <p:cNvSpPr txBox="1">
            <a:spLocks noChangeArrowheads="1"/>
          </p:cNvSpPr>
          <p:nvPr/>
        </p:nvSpPr>
        <p:spPr bwMode="auto">
          <a:xfrm>
            <a:off x="828675" y="2925762"/>
            <a:ext cx="84455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Model</a:t>
            </a:r>
          </a:p>
        </p:txBody>
      </p:sp>
      <p:sp>
        <p:nvSpPr>
          <p:cNvPr id="46" name="Text Box 19"/>
          <p:cNvSpPr txBox="1">
            <a:spLocks noChangeArrowheads="1"/>
          </p:cNvSpPr>
          <p:nvPr/>
        </p:nvSpPr>
        <p:spPr bwMode="auto">
          <a:xfrm>
            <a:off x="650875" y="3794125"/>
            <a:ext cx="120015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rnd">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eaLnBrk="0" fontAlgn="base" hangingPunct="0">
              <a:spcBef>
                <a:spcPct val="0"/>
              </a:spcBef>
              <a:spcAft>
                <a:spcPct val="0"/>
              </a:spcAft>
              <a:defRPr sz="2400">
                <a:solidFill>
                  <a:schemeClr val="tx1"/>
                </a:solidFill>
                <a:latin typeface="Times New Roman" panose="02020603050405020304" pitchFamily="18" charset="0"/>
              </a:defRPr>
            </a:lvl6pPr>
            <a:lvl7pPr marL="1828800" defTabSz="228600" eaLnBrk="0" fontAlgn="base" hangingPunct="0">
              <a:spcBef>
                <a:spcPct val="0"/>
              </a:spcBef>
              <a:spcAft>
                <a:spcPct val="0"/>
              </a:spcAft>
              <a:defRPr sz="2400">
                <a:solidFill>
                  <a:schemeClr val="tx1"/>
                </a:solidFill>
                <a:latin typeface="Times New Roman" panose="02020603050405020304" pitchFamily="18" charset="0"/>
              </a:defRPr>
            </a:lvl7pPr>
            <a:lvl8pPr marL="2286000" defTabSz="228600" eaLnBrk="0" fontAlgn="base" hangingPunct="0">
              <a:spcBef>
                <a:spcPct val="0"/>
              </a:spcBef>
              <a:spcAft>
                <a:spcPct val="0"/>
              </a:spcAft>
              <a:defRPr sz="2400">
                <a:solidFill>
                  <a:schemeClr val="tx1"/>
                </a:solidFill>
                <a:latin typeface="Times New Roman" panose="02020603050405020304" pitchFamily="18" charset="0"/>
              </a:defRPr>
            </a:lvl8pPr>
            <a:lvl9pPr marL="2743200" defTabSz="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5000"/>
              </a:lnSpc>
            </a:pPr>
            <a:r>
              <a:rPr lang="en-US" altLang="en-US" sz="1800">
                <a:latin typeface="Arial" panose="020B0604020202020204" pitchFamily="34" charset="0"/>
              </a:rPr>
              <a:t>Business</a:t>
            </a:r>
            <a:br>
              <a:rPr lang="en-US" altLang="en-US" sz="1800">
                <a:latin typeface="Arial" panose="020B0604020202020204" pitchFamily="34" charset="0"/>
              </a:rPr>
            </a:br>
            <a:r>
              <a:rPr lang="en-US" altLang="en-US" sz="1800">
                <a:latin typeface="Arial" panose="020B0604020202020204" pitchFamily="34" charset="0"/>
              </a:rPr>
              <a:t>Services</a:t>
            </a:r>
          </a:p>
        </p:txBody>
      </p:sp>
    </p:spTree>
    <p:extLst>
      <p:ext uri="{BB962C8B-B14F-4D97-AF65-F5344CB8AC3E}">
        <p14:creationId xmlns:p14="http://schemas.microsoft.com/office/powerpoint/2010/main" val="1439312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title"/>
          </p:nvPr>
        </p:nvSpPr>
        <p:spPr>
          <a:xfrm>
            <a:off x="196541" y="207157"/>
            <a:ext cx="8210550" cy="6572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a:r>
              <a:rPr lang="en-US" altLang="en-US" dirty="0" smtClean="0">
                <a:solidFill>
                  <a:schemeClr val="accent1"/>
                </a:solidFill>
              </a:rPr>
              <a:t>ADF Summary</a:t>
            </a:r>
            <a:endParaRPr lang="en-US" altLang="en-US" sz="2400" dirty="0">
              <a:solidFill>
                <a:schemeClr val="accent1"/>
              </a:solidFill>
            </a:endParaRPr>
          </a:p>
        </p:txBody>
      </p:sp>
      <p:sp>
        <p:nvSpPr>
          <p:cNvPr id="17" name="Rectangle 5"/>
          <p:cNvSpPr txBox="1">
            <a:spLocks noChangeArrowheads="1"/>
          </p:cNvSpPr>
          <p:nvPr/>
        </p:nvSpPr>
        <p:spPr bwMode="gray">
          <a:xfrm>
            <a:off x="685800" y="1123950"/>
            <a:ext cx="7975600" cy="270330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7938" indent="7938" algn="l" defTabSz="228600" rtl="0" eaLnBrk="1" fontAlgn="base" hangingPunct="1">
              <a:spcBef>
                <a:spcPct val="20000"/>
              </a:spcBef>
              <a:spcAft>
                <a:spcPct val="0"/>
              </a:spcAft>
              <a:buClr>
                <a:srgbClr val="000000"/>
              </a:buClr>
              <a:buFont typeface="Arial" charset="0"/>
              <a:defRPr sz="1800">
                <a:solidFill>
                  <a:srgbClr val="5F5F5F"/>
                </a:solidFill>
                <a:latin typeface="Arial" pitchFamily="34" charset="0"/>
                <a:ea typeface="+mn-ea"/>
                <a:cs typeface="+mn-cs"/>
              </a:defRPr>
            </a:lvl1pPr>
            <a:lvl2pPr marL="457200" indent="-342900" algn="l" defTabSz="228600" rtl="0" eaLnBrk="1" fontAlgn="base" hangingPunct="1">
              <a:spcBef>
                <a:spcPct val="20000"/>
              </a:spcBef>
              <a:spcAft>
                <a:spcPct val="0"/>
              </a:spcAft>
              <a:buClr>
                <a:srgbClr val="FF0000"/>
              </a:buClr>
              <a:buFont typeface="Arial" charset="0"/>
              <a:buChar char="•"/>
              <a:defRPr sz="1800">
                <a:solidFill>
                  <a:srgbClr val="5F5F5F"/>
                </a:solidFill>
                <a:latin typeface="+mn-lt"/>
              </a:defRPr>
            </a:lvl2pPr>
            <a:lvl3pPr marL="1033463" indent="-344488" algn="l" defTabSz="228600" rtl="0" eaLnBrk="1" fontAlgn="base" hangingPunct="1">
              <a:spcBef>
                <a:spcPct val="20000"/>
              </a:spcBef>
              <a:spcAft>
                <a:spcPct val="0"/>
              </a:spcAft>
              <a:buClr>
                <a:srgbClr val="FF0000"/>
              </a:buClr>
              <a:buFont typeface="Arial" charset="0"/>
              <a:buChar char="–"/>
              <a:defRPr sz="1600">
                <a:solidFill>
                  <a:srgbClr val="5F5F5F"/>
                </a:solidFill>
                <a:latin typeface="+mn-lt"/>
              </a:defRPr>
            </a:lvl3pPr>
            <a:lvl4pPr marL="1366838" indent="-231775" algn="l" defTabSz="228600" rtl="0" eaLnBrk="1" fontAlgn="base" hangingPunct="1">
              <a:spcBef>
                <a:spcPct val="20000"/>
              </a:spcBef>
              <a:spcAft>
                <a:spcPct val="0"/>
              </a:spcAft>
              <a:buClr>
                <a:schemeClr val="accent2"/>
              </a:buClr>
              <a:buSzPct val="45000"/>
              <a:buFont typeface="Arial" charset="0"/>
              <a:buChar char="—"/>
              <a:defRPr sz="1400">
                <a:solidFill>
                  <a:srgbClr val="5F5F5F"/>
                </a:solidFill>
                <a:latin typeface="+mn-lt"/>
              </a:defRPr>
            </a:lvl4pPr>
            <a:lvl5pPr marL="1711325" indent="-230188" algn="l" defTabSz="228600" rtl="0" eaLnBrk="1" fontAlgn="base" hangingPunct="1">
              <a:spcBef>
                <a:spcPct val="20000"/>
              </a:spcBef>
              <a:spcAft>
                <a:spcPct val="0"/>
              </a:spcAft>
              <a:buClr>
                <a:schemeClr val="accent2"/>
              </a:buClr>
              <a:buSzPct val="55000"/>
              <a:buFont typeface="Arial" charset="0"/>
              <a:buChar char="—"/>
              <a:defRPr sz="1400">
                <a:solidFill>
                  <a:srgbClr val="5F5F5F"/>
                </a:solidFill>
                <a:latin typeface="+mn-lt"/>
              </a:defRPr>
            </a:lvl5pPr>
            <a:lvl6pPr marL="21685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6pPr>
            <a:lvl7pPr marL="26257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7pPr>
            <a:lvl8pPr marL="30829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8pPr>
            <a:lvl9pPr marL="3540125" indent="-230188" algn="l" defTabSz="228600" rtl="0" eaLnBrk="1" fontAlgn="base" hangingPunct="1">
              <a:spcBef>
                <a:spcPct val="20000"/>
              </a:spcBef>
              <a:spcAft>
                <a:spcPct val="0"/>
              </a:spcAft>
              <a:buClr>
                <a:schemeClr val="accent2"/>
              </a:buClr>
              <a:buSzPct val="55000"/>
              <a:buFont typeface="Arial" pitchFamily="34" charset="0"/>
              <a:buChar char="—"/>
              <a:defRPr sz="1600">
                <a:solidFill>
                  <a:schemeClr val="tx1"/>
                </a:solidFill>
                <a:latin typeface="+mn-lt"/>
              </a:defRPr>
            </a:lvl9pPr>
          </a:lstStyle>
          <a:p>
            <a:pPr lvl="1"/>
            <a:r>
              <a:rPr lang="en-US" altLang="en-US" kern="0" dirty="0" smtClean="0"/>
              <a:t>Productive end-to-end development</a:t>
            </a:r>
          </a:p>
          <a:p>
            <a:pPr lvl="2"/>
            <a:r>
              <a:rPr lang="en-US" altLang="en-US" kern="0" dirty="0" smtClean="0"/>
              <a:t>Model-View-Controller</a:t>
            </a:r>
          </a:p>
          <a:p>
            <a:pPr lvl="2"/>
            <a:r>
              <a:rPr lang="en-US" altLang="en-US" kern="0" dirty="0" smtClean="0"/>
              <a:t>Visual</a:t>
            </a:r>
          </a:p>
          <a:p>
            <a:pPr lvl="2"/>
            <a:r>
              <a:rPr lang="en-US" altLang="en-US" kern="0" dirty="0" smtClean="0"/>
              <a:t>Declarative</a:t>
            </a:r>
          </a:p>
          <a:p>
            <a:pPr lvl="1"/>
            <a:r>
              <a:rPr lang="en-US" altLang="en-US" kern="0" dirty="0" smtClean="0"/>
              <a:t>Standard J2EE framework</a:t>
            </a:r>
          </a:p>
          <a:p>
            <a:pPr lvl="2"/>
            <a:r>
              <a:rPr lang="en-US" altLang="en-US" kern="0" dirty="0" smtClean="0"/>
              <a:t>Implements J2EE best practices</a:t>
            </a:r>
          </a:p>
          <a:p>
            <a:pPr lvl="2"/>
            <a:r>
              <a:rPr lang="en-US" altLang="en-US" kern="0" dirty="0" smtClean="0"/>
              <a:t>Uses the latest standards </a:t>
            </a:r>
          </a:p>
          <a:p>
            <a:pPr lvl="2"/>
            <a:r>
              <a:rPr lang="en-US" altLang="en-US" kern="0" dirty="0" smtClean="0"/>
              <a:t>Provides architecture choices</a:t>
            </a:r>
          </a:p>
          <a:p>
            <a:pPr lvl="2"/>
            <a:r>
              <a:rPr lang="en-US" altLang="en-US" kern="0" dirty="0" smtClean="0"/>
              <a:t>Is built on the MVC design pattern</a:t>
            </a:r>
            <a:endParaRPr lang="en-US" altLang="en-US" kern="0" dirty="0"/>
          </a:p>
        </p:txBody>
      </p:sp>
    </p:spTree>
    <p:extLst>
      <p:ext uri="{BB962C8B-B14F-4D97-AF65-F5344CB8AC3E}">
        <p14:creationId xmlns:p14="http://schemas.microsoft.com/office/powerpoint/2010/main" val="28636058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9226133ce41eef3648cce698b6c171331a6b93"/>
  <p:tag name="ARTICULATE_SLIDE_COUNT" val="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429"/>
  <p:tag name="ORIGINAL_AUDIO_FILEPATH" val="Z:\Steve\100614_1000_Hajer\Regions\049.wav"/>
  <p:tag name="ELAPSEDTIME" val="29.962"/>
  <p:tag name="ARTICULATE_NAV_LEVEL" val="1"/>
  <p:tag name="ARTICULATE_SLIDE_PRESENTER_GUID" val="c753a8b4-4718-49b7-8597-4b65259ff23d"/>
  <p:tag name="ARTICULATE_SLIDE_PAUSE" val="0"/>
  <p:tag name="ARTICULATE_LOCK_SLIDE" val="0"/>
  <p:tag name="ARTICULATE_HIDE_SLIDE" val="0"/>
  <p:tag name="ARTICULATE_PLAYER_CONTROL_PREVIOUS" val="True"/>
  <p:tag name="ARTICULATE_PLAYER_CONTROL_NEXT" val="True"/>
  <p:tag name="ARTICULATE_USED_LAYOUT" val="2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7_Cloud_SaaS__DaaS_Template_16x9">
  <a:themeElements>
    <a:clrScheme name="Oracle University">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OU7_Cloud_SaaS__DaaS_Template_16x9</Template>
  <TotalTime>8074</TotalTime>
  <Words>973</Words>
  <Application>Microsoft Office PowerPoint</Application>
  <PresentationFormat>On-screen Show (16:9)</PresentationFormat>
  <Paragraphs>174</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MS PGothic</vt:lpstr>
      <vt:lpstr>Arial</vt:lpstr>
      <vt:lpstr>Arial Black</vt:lpstr>
      <vt:lpstr>Bebas Neue</vt:lpstr>
      <vt:lpstr>Calibri</vt:lpstr>
      <vt:lpstr>Courier New</vt:lpstr>
      <vt:lpstr>Helvetica Neue</vt:lpstr>
      <vt:lpstr>Times New Roman</vt:lpstr>
      <vt:lpstr>Wingdings</vt:lpstr>
      <vt:lpstr>OU7_Cloud_SaaS__DaaS_Template_16x9</vt:lpstr>
      <vt:lpstr>SCM Cloud Extensions using JCS-SX</vt:lpstr>
      <vt:lpstr>Lesson Objectives</vt:lpstr>
      <vt:lpstr>Java Cloud Service – SaaS ExtensionS </vt:lpstr>
      <vt:lpstr>Oracle JCS-SX Features</vt:lpstr>
      <vt:lpstr>Fusion SCM Extension process Flow</vt:lpstr>
      <vt:lpstr>ADF Introduction</vt:lpstr>
      <vt:lpstr>ADF Intro (Contd)</vt:lpstr>
      <vt:lpstr>ADF Technology Stack</vt:lpstr>
      <vt:lpstr>ADF Summary</vt:lpstr>
      <vt:lpstr>Deploying an application to JCS</vt:lpstr>
      <vt:lpstr>Creating Page Integrtion</vt:lpstr>
      <vt:lpstr>Creating Page Integration</vt:lpstr>
      <vt:lpstr>Adding the Webpage to navigator</vt:lpstr>
      <vt:lpstr>Adding the Webpage to navigator (contd.)</vt:lpstr>
      <vt:lpstr>Adding the Webpage to navigator (contd.)</vt:lpstr>
      <vt:lpstr>Adding the Webpage to navigator (contd.)</vt:lpstr>
      <vt:lpstr>Opening The webpage</vt:lpstr>
      <vt:lpstr>Adding webpage as a SubTab to an Object</vt:lpstr>
      <vt:lpstr>Creating Applications</vt:lpstr>
      <vt:lpstr>Enabling Single Sign-on</vt:lpstr>
      <vt:lpstr>About Federated SSO Within Oracle Cloud</vt:lpstr>
      <vt:lpstr>Tasks for Federating with Oracle Identity Cloud Service </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OU7_January2016</dc:subject>
  <dc:creator>Carleton Cornish</dc:creator>
  <cp:keywords>OU7 PowerPoint Template</cp:keywords>
  <dc:description>Oracle University Production Services PowerPoint Template</dc:description>
  <cp:lastModifiedBy>Venkata Praveen Challa</cp:lastModifiedBy>
  <cp:revision>249</cp:revision>
  <cp:lastPrinted>2002-03-28T23:57:22Z</cp:lastPrinted>
  <dcterms:created xsi:type="dcterms:W3CDTF">2016-05-12T17:54:52Z</dcterms:created>
  <dcterms:modified xsi:type="dcterms:W3CDTF">2018-10-29T11:40:44Z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F4617DF6-DE15-4508-A5C1-EA96275D0947</vt:lpwstr>
  </property>
  <property fmtid="{D5CDD505-2E9C-101B-9397-08002B2CF9AE}" pid="9" name="ArticulatePath">
    <vt:lpwstr>D96360GC30_les01</vt:lpwstr>
  </property>
</Properties>
</file>