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57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ACF05-A301-495A-9279-56ED954F16E6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88E63-D367-48AA-8959-56B3B5DB7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958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788E63-D367-48AA-8959-56B3B5DB7B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30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80924"/>
            <a:ext cx="12192000" cy="737235"/>
          </a:xfrm>
          <a:custGeom>
            <a:avLst/>
            <a:gdLst/>
            <a:ahLst/>
            <a:cxnLst/>
            <a:rect l="l" t="t" r="r" b="b"/>
            <a:pathLst>
              <a:path w="12192000" h="737235">
                <a:moveTo>
                  <a:pt x="12192000" y="0"/>
                </a:moveTo>
                <a:lnTo>
                  <a:pt x="0" y="0"/>
                </a:lnTo>
                <a:lnTo>
                  <a:pt x="0" y="737158"/>
                </a:lnTo>
                <a:lnTo>
                  <a:pt x="12192000" y="737158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07035"/>
            <a:ext cx="12192000" cy="737235"/>
          </a:xfrm>
          <a:custGeom>
            <a:avLst/>
            <a:gdLst/>
            <a:ahLst/>
            <a:cxnLst/>
            <a:rect l="l" t="t" r="r" b="b"/>
            <a:pathLst>
              <a:path w="12192000" h="737235">
                <a:moveTo>
                  <a:pt x="12192000" y="0"/>
                </a:moveTo>
                <a:lnTo>
                  <a:pt x="0" y="0"/>
                </a:lnTo>
                <a:lnTo>
                  <a:pt x="0" y="737158"/>
                </a:lnTo>
                <a:lnTo>
                  <a:pt x="12192000" y="737158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662" y="147066"/>
            <a:ext cx="10380675" cy="10000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18869" y="1605534"/>
            <a:ext cx="9349740" cy="1920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79575" y="1494789"/>
            <a:ext cx="4354830" cy="3861435"/>
          </a:xfrm>
          <a:custGeom>
            <a:avLst/>
            <a:gdLst/>
            <a:ahLst/>
            <a:cxnLst/>
            <a:rect l="l" t="t" r="r" b="b"/>
            <a:pathLst>
              <a:path w="4354830" h="3861435">
                <a:moveTo>
                  <a:pt x="1862582" y="0"/>
                </a:moveTo>
                <a:lnTo>
                  <a:pt x="1809154" y="608"/>
                </a:lnTo>
                <a:lnTo>
                  <a:pt x="1756273" y="2431"/>
                </a:lnTo>
                <a:lnTo>
                  <a:pt x="1703949" y="5468"/>
                </a:lnTo>
                <a:lnTo>
                  <a:pt x="1652192" y="9715"/>
                </a:lnTo>
                <a:lnTo>
                  <a:pt x="1601014" y="15171"/>
                </a:lnTo>
                <a:lnTo>
                  <a:pt x="1550424" y="21833"/>
                </a:lnTo>
                <a:lnTo>
                  <a:pt x="1500434" y="29699"/>
                </a:lnTo>
                <a:lnTo>
                  <a:pt x="1451054" y="38766"/>
                </a:lnTo>
                <a:lnTo>
                  <a:pt x="1402294" y="49034"/>
                </a:lnTo>
                <a:lnTo>
                  <a:pt x="1354166" y="60498"/>
                </a:lnTo>
                <a:lnTo>
                  <a:pt x="1306680" y="73158"/>
                </a:lnTo>
                <a:lnTo>
                  <a:pt x="1259845" y="87010"/>
                </a:lnTo>
                <a:lnTo>
                  <a:pt x="1213674" y="102054"/>
                </a:lnTo>
                <a:lnTo>
                  <a:pt x="1168177" y="118285"/>
                </a:lnTo>
                <a:lnTo>
                  <a:pt x="1123364" y="135703"/>
                </a:lnTo>
                <a:lnTo>
                  <a:pt x="1079246" y="154305"/>
                </a:lnTo>
                <a:lnTo>
                  <a:pt x="1032740" y="175526"/>
                </a:lnTo>
                <a:lnTo>
                  <a:pt x="987066" y="198092"/>
                </a:lnTo>
                <a:lnTo>
                  <a:pt x="942235" y="221992"/>
                </a:lnTo>
                <a:lnTo>
                  <a:pt x="898257" y="247217"/>
                </a:lnTo>
                <a:lnTo>
                  <a:pt x="855144" y="273759"/>
                </a:lnTo>
                <a:lnTo>
                  <a:pt x="812907" y="301608"/>
                </a:lnTo>
                <a:lnTo>
                  <a:pt x="771556" y="330755"/>
                </a:lnTo>
                <a:lnTo>
                  <a:pt x="731104" y="361191"/>
                </a:lnTo>
                <a:lnTo>
                  <a:pt x="691561" y="392906"/>
                </a:lnTo>
                <a:lnTo>
                  <a:pt x="652938" y="425892"/>
                </a:lnTo>
                <a:lnTo>
                  <a:pt x="615247" y="460139"/>
                </a:lnTo>
                <a:lnTo>
                  <a:pt x="578498" y="495638"/>
                </a:lnTo>
                <a:lnTo>
                  <a:pt x="542703" y="532380"/>
                </a:lnTo>
                <a:lnTo>
                  <a:pt x="507873" y="570357"/>
                </a:lnTo>
                <a:lnTo>
                  <a:pt x="477599" y="605336"/>
                </a:lnTo>
                <a:lnTo>
                  <a:pt x="448193" y="641206"/>
                </a:lnTo>
                <a:lnTo>
                  <a:pt x="419662" y="677950"/>
                </a:lnTo>
                <a:lnTo>
                  <a:pt x="392012" y="715550"/>
                </a:lnTo>
                <a:lnTo>
                  <a:pt x="365249" y="753987"/>
                </a:lnTo>
                <a:lnTo>
                  <a:pt x="339378" y="793245"/>
                </a:lnTo>
                <a:lnTo>
                  <a:pt x="314406" y="833306"/>
                </a:lnTo>
                <a:lnTo>
                  <a:pt x="290339" y="874152"/>
                </a:lnTo>
                <a:lnTo>
                  <a:pt x="267184" y="915766"/>
                </a:lnTo>
                <a:lnTo>
                  <a:pt x="244945" y="958130"/>
                </a:lnTo>
                <a:lnTo>
                  <a:pt x="223629" y="1001226"/>
                </a:lnTo>
                <a:lnTo>
                  <a:pt x="203243" y="1045036"/>
                </a:lnTo>
                <a:lnTo>
                  <a:pt x="183792" y="1089544"/>
                </a:lnTo>
                <a:lnTo>
                  <a:pt x="165282" y="1134731"/>
                </a:lnTo>
                <a:lnTo>
                  <a:pt x="147720" y="1180580"/>
                </a:lnTo>
                <a:lnTo>
                  <a:pt x="131111" y="1227074"/>
                </a:lnTo>
                <a:lnTo>
                  <a:pt x="115462" y="1274193"/>
                </a:lnTo>
                <a:lnTo>
                  <a:pt x="100778" y="1321922"/>
                </a:lnTo>
                <a:lnTo>
                  <a:pt x="87067" y="1370242"/>
                </a:lnTo>
                <a:lnTo>
                  <a:pt x="74332" y="1419136"/>
                </a:lnTo>
                <a:lnTo>
                  <a:pt x="62582" y="1468585"/>
                </a:lnTo>
                <a:lnTo>
                  <a:pt x="51822" y="1518574"/>
                </a:lnTo>
                <a:lnTo>
                  <a:pt x="42058" y="1569083"/>
                </a:lnTo>
                <a:lnTo>
                  <a:pt x="33295" y="1620095"/>
                </a:lnTo>
                <a:lnTo>
                  <a:pt x="25541" y="1671593"/>
                </a:lnTo>
                <a:lnTo>
                  <a:pt x="18801" y="1723558"/>
                </a:lnTo>
                <a:lnTo>
                  <a:pt x="13082" y="1775974"/>
                </a:lnTo>
                <a:lnTo>
                  <a:pt x="8388" y="1828823"/>
                </a:lnTo>
                <a:lnTo>
                  <a:pt x="4727" y="1882086"/>
                </a:lnTo>
                <a:lnTo>
                  <a:pt x="2105" y="1935748"/>
                </a:lnTo>
                <a:lnTo>
                  <a:pt x="527" y="1989788"/>
                </a:lnTo>
                <a:lnTo>
                  <a:pt x="0" y="2044192"/>
                </a:lnTo>
                <a:lnTo>
                  <a:pt x="1246" y="2096975"/>
                </a:lnTo>
                <a:lnTo>
                  <a:pt x="5017" y="2148258"/>
                </a:lnTo>
                <a:lnTo>
                  <a:pt x="11357" y="2198165"/>
                </a:lnTo>
                <a:lnTo>
                  <a:pt x="20313" y="2246817"/>
                </a:lnTo>
                <a:lnTo>
                  <a:pt x="31931" y="2294339"/>
                </a:lnTo>
                <a:lnTo>
                  <a:pt x="46256" y="2340853"/>
                </a:lnTo>
                <a:lnTo>
                  <a:pt x="63334" y="2386483"/>
                </a:lnTo>
                <a:lnTo>
                  <a:pt x="83211" y="2431352"/>
                </a:lnTo>
                <a:lnTo>
                  <a:pt x="105933" y="2475582"/>
                </a:lnTo>
                <a:lnTo>
                  <a:pt x="131545" y="2519298"/>
                </a:lnTo>
                <a:lnTo>
                  <a:pt x="160095" y="2562621"/>
                </a:lnTo>
                <a:lnTo>
                  <a:pt x="191626" y="2605676"/>
                </a:lnTo>
                <a:lnTo>
                  <a:pt x="226187" y="2648585"/>
                </a:lnTo>
                <a:lnTo>
                  <a:pt x="255914" y="2682720"/>
                </a:lnTo>
                <a:lnTo>
                  <a:pt x="287266" y="2716569"/>
                </a:lnTo>
                <a:lnTo>
                  <a:pt x="320157" y="2750161"/>
                </a:lnTo>
                <a:lnTo>
                  <a:pt x="354507" y="2783530"/>
                </a:lnTo>
                <a:lnTo>
                  <a:pt x="390232" y="2816706"/>
                </a:lnTo>
                <a:lnTo>
                  <a:pt x="427250" y="2849721"/>
                </a:lnTo>
                <a:lnTo>
                  <a:pt x="465477" y="2882607"/>
                </a:lnTo>
                <a:lnTo>
                  <a:pt x="504832" y="2915395"/>
                </a:lnTo>
                <a:lnTo>
                  <a:pt x="545231" y="2948118"/>
                </a:lnTo>
                <a:lnTo>
                  <a:pt x="586593" y="2980806"/>
                </a:lnTo>
                <a:lnTo>
                  <a:pt x="628833" y="3013492"/>
                </a:lnTo>
                <a:lnTo>
                  <a:pt x="671870" y="3046206"/>
                </a:lnTo>
                <a:lnTo>
                  <a:pt x="715621" y="3078981"/>
                </a:lnTo>
                <a:lnTo>
                  <a:pt x="804935" y="3144840"/>
                </a:lnTo>
                <a:lnTo>
                  <a:pt x="1006107" y="3291671"/>
                </a:lnTo>
                <a:lnTo>
                  <a:pt x="1092170" y="3354927"/>
                </a:lnTo>
                <a:lnTo>
                  <a:pt x="1140121" y="3389879"/>
                </a:lnTo>
                <a:lnTo>
                  <a:pt x="1187230" y="3423841"/>
                </a:lnTo>
                <a:lnTo>
                  <a:pt x="1233569" y="3456782"/>
                </a:lnTo>
                <a:lnTo>
                  <a:pt x="1279211" y="3488672"/>
                </a:lnTo>
                <a:lnTo>
                  <a:pt x="1324229" y="3519479"/>
                </a:lnTo>
                <a:lnTo>
                  <a:pt x="1368694" y="3549172"/>
                </a:lnTo>
                <a:lnTo>
                  <a:pt x="1412679" y="3577720"/>
                </a:lnTo>
                <a:lnTo>
                  <a:pt x="1456257" y="3605092"/>
                </a:lnTo>
                <a:lnTo>
                  <a:pt x="1499499" y="3631257"/>
                </a:lnTo>
                <a:lnTo>
                  <a:pt x="1542479" y="3656183"/>
                </a:lnTo>
                <a:lnTo>
                  <a:pt x="1585268" y="3679840"/>
                </a:lnTo>
                <a:lnTo>
                  <a:pt x="1627939" y="3702196"/>
                </a:lnTo>
                <a:lnTo>
                  <a:pt x="1670565" y="3723220"/>
                </a:lnTo>
                <a:lnTo>
                  <a:pt x="1713217" y="3742881"/>
                </a:lnTo>
                <a:lnTo>
                  <a:pt x="1755969" y="3761149"/>
                </a:lnTo>
                <a:lnTo>
                  <a:pt x="1798892" y="3777991"/>
                </a:lnTo>
                <a:lnTo>
                  <a:pt x="1842059" y="3793377"/>
                </a:lnTo>
                <a:lnTo>
                  <a:pt x="1885543" y="3807275"/>
                </a:lnTo>
                <a:lnTo>
                  <a:pt x="1929415" y="3819655"/>
                </a:lnTo>
                <a:lnTo>
                  <a:pt x="1973748" y="3830485"/>
                </a:lnTo>
                <a:lnTo>
                  <a:pt x="2018615" y="3839735"/>
                </a:lnTo>
                <a:lnTo>
                  <a:pt x="2064088" y="3847372"/>
                </a:lnTo>
                <a:lnTo>
                  <a:pt x="2110240" y="3853367"/>
                </a:lnTo>
                <a:lnTo>
                  <a:pt x="2157142" y="3857687"/>
                </a:lnTo>
                <a:lnTo>
                  <a:pt x="2204867" y="3860302"/>
                </a:lnTo>
                <a:lnTo>
                  <a:pt x="2253488" y="3861181"/>
                </a:lnTo>
                <a:lnTo>
                  <a:pt x="2304880" y="3860659"/>
                </a:lnTo>
                <a:lnTo>
                  <a:pt x="2355514" y="3859089"/>
                </a:lnTo>
                <a:lnTo>
                  <a:pt x="2405407" y="3856461"/>
                </a:lnTo>
                <a:lnTo>
                  <a:pt x="2454576" y="3852766"/>
                </a:lnTo>
                <a:lnTo>
                  <a:pt x="2503036" y="3847995"/>
                </a:lnTo>
                <a:lnTo>
                  <a:pt x="2550804" y="3842138"/>
                </a:lnTo>
                <a:lnTo>
                  <a:pt x="2597897" y="3835187"/>
                </a:lnTo>
                <a:lnTo>
                  <a:pt x="2644332" y="3827132"/>
                </a:lnTo>
                <a:lnTo>
                  <a:pt x="2690125" y="3817964"/>
                </a:lnTo>
                <a:lnTo>
                  <a:pt x="2735292" y="3807675"/>
                </a:lnTo>
                <a:lnTo>
                  <a:pt x="2779851" y="3796253"/>
                </a:lnTo>
                <a:lnTo>
                  <a:pt x="2823817" y="3783692"/>
                </a:lnTo>
                <a:lnTo>
                  <a:pt x="2867208" y="3769980"/>
                </a:lnTo>
                <a:lnTo>
                  <a:pt x="2910040" y="3755110"/>
                </a:lnTo>
                <a:lnTo>
                  <a:pt x="2952329" y="3739072"/>
                </a:lnTo>
                <a:lnTo>
                  <a:pt x="2994092" y="3721857"/>
                </a:lnTo>
                <a:lnTo>
                  <a:pt x="3035345" y="3703456"/>
                </a:lnTo>
                <a:lnTo>
                  <a:pt x="3076106" y="3683859"/>
                </a:lnTo>
                <a:lnTo>
                  <a:pt x="3116391" y="3663057"/>
                </a:lnTo>
                <a:lnTo>
                  <a:pt x="3156216" y="3641042"/>
                </a:lnTo>
                <a:lnTo>
                  <a:pt x="3195598" y="3617804"/>
                </a:lnTo>
                <a:lnTo>
                  <a:pt x="3234553" y="3593333"/>
                </a:lnTo>
                <a:lnTo>
                  <a:pt x="3273098" y="3567621"/>
                </a:lnTo>
                <a:lnTo>
                  <a:pt x="3311250" y="3540659"/>
                </a:lnTo>
                <a:lnTo>
                  <a:pt x="3349025" y="3512437"/>
                </a:lnTo>
                <a:lnTo>
                  <a:pt x="3386440" y="3482946"/>
                </a:lnTo>
                <a:lnTo>
                  <a:pt x="3423512" y="3452177"/>
                </a:lnTo>
                <a:lnTo>
                  <a:pt x="3460256" y="3420121"/>
                </a:lnTo>
                <a:lnTo>
                  <a:pt x="3496689" y="3386769"/>
                </a:lnTo>
                <a:lnTo>
                  <a:pt x="3532829" y="3352111"/>
                </a:lnTo>
                <a:lnTo>
                  <a:pt x="3568691" y="3316138"/>
                </a:lnTo>
                <a:lnTo>
                  <a:pt x="3604293" y="3278842"/>
                </a:lnTo>
                <a:lnTo>
                  <a:pt x="3639650" y="3240212"/>
                </a:lnTo>
                <a:lnTo>
                  <a:pt x="3674779" y="3200241"/>
                </a:lnTo>
                <a:lnTo>
                  <a:pt x="3709698" y="3158917"/>
                </a:lnTo>
                <a:lnTo>
                  <a:pt x="3744421" y="3116234"/>
                </a:lnTo>
                <a:lnTo>
                  <a:pt x="3778967" y="3072180"/>
                </a:lnTo>
                <a:lnTo>
                  <a:pt x="3813352" y="3026748"/>
                </a:lnTo>
                <a:lnTo>
                  <a:pt x="3876512" y="2940069"/>
                </a:lnTo>
                <a:lnTo>
                  <a:pt x="3905217" y="2901305"/>
                </a:lnTo>
                <a:lnTo>
                  <a:pt x="3933682" y="2863500"/>
                </a:lnTo>
                <a:lnTo>
                  <a:pt x="4058703" y="2700832"/>
                </a:lnTo>
                <a:lnTo>
                  <a:pt x="4097257" y="2650113"/>
                </a:lnTo>
                <a:lnTo>
                  <a:pt x="4133065" y="2601978"/>
                </a:lnTo>
                <a:lnTo>
                  <a:pt x="4166141" y="2556059"/>
                </a:lnTo>
                <a:lnTo>
                  <a:pt x="4196497" y="2511990"/>
                </a:lnTo>
                <a:lnTo>
                  <a:pt x="4224146" y="2469402"/>
                </a:lnTo>
                <a:lnTo>
                  <a:pt x="4249101" y="2427929"/>
                </a:lnTo>
                <a:lnTo>
                  <a:pt x="4271375" y="2387203"/>
                </a:lnTo>
                <a:lnTo>
                  <a:pt x="4290980" y="2346856"/>
                </a:lnTo>
                <a:lnTo>
                  <a:pt x="4307929" y="2306521"/>
                </a:lnTo>
                <a:lnTo>
                  <a:pt x="4322236" y="2265831"/>
                </a:lnTo>
                <a:lnTo>
                  <a:pt x="4333912" y="2224418"/>
                </a:lnTo>
                <a:lnTo>
                  <a:pt x="4342972" y="2181915"/>
                </a:lnTo>
                <a:lnTo>
                  <a:pt x="4349427" y="2137955"/>
                </a:lnTo>
                <a:lnTo>
                  <a:pt x="4353290" y="2092169"/>
                </a:lnTo>
                <a:lnTo>
                  <a:pt x="4354576" y="2044192"/>
                </a:lnTo>
                <a:lnTo>
                  <a:pt x="4353772" y="1995367"/>
                </a:lnTo>
                <a:lnTo>
                  <a:pt x="4351365" y="1946628"/>
                </a:lnTo>
                <a:lnTo>
                  <a:pt x="4347356" y="1897984"/>
                </a:lnTo>
                <a:lnTo>
                  <a:pt x="4341749" y="1849447"/>
                </a:lnTo>
                <a:lnTo>
                  <a:pt x="4334546" y="1801026"/>
                </a:lnTo>
                <a:lnTo>
                  <a:pt x="4325750" y="1752733"/>
                </a:lnTo>
                <a:lnTo>
                  <a:pt x="4315366" y="1704578"/>
                </a:lnTo>
                <a:lnTo>
                  <a:pt x="4303395" y="1656572"/>
                </a:lnTo>
                <a:lnTo>
                  <a:pt x="4289840" y="1608724"/>
                </a:lnTo>
                <a:lnTo>
                  <a:pt x="4274704" y="1561047"/>
                </a:lnTo>
                <a:lnTo>
                  <a:pt x="4257992" y="1513550"/>
                </a:lnTo>
                <a:lnTo>
                  <a:pt x="4239704" y="1466244"/>
                </a:lnTo>
                <a:lnTo>
                  <a:pt x="4219845" y="1419140"/>
                </a:lnTo>
                <a:lnTo>
                  <a:pt x="4198417" y="1372248"/>
                </a:lnTo>
                <a:lnTo>
                  <a:pt x="4175424" y="1325579"/>
                </a:lnTo>
                <a:lnTo>
                  <a:pt x="4150868" y="1279144"/>
                </a:lnTo>
                <a:lnTo>
                  <a:pt x="4126947" y="1236707"/>
                </a:lnTo>
                <a:lnTo>
                  <a:pt x="4101853" y="1194704"/>
                </a:lnTo>
                <a:lnTo>
                  <a:pt x="4075590" y="1153140"/>
                </a:lnTo>
                <a:lnTo>
                  <a:pt x="4048166" y="1112024"/>
                </a:lnTo>
                <a:lnTo>
                  <a:pt x="4019588" y="1071363"/>
                </a:lnTo>
                <a:lnTo>
                  <a:pt x="3989862" y="1031166"/>
                </a:lnTo>
                <a:lnTo>
                  <a:pt x="3958994" y="991440"/>
                </a:lnTo>
                <a:lnTo>
                  <a:pt x="3926992" y="952193"/>
                </a:lnTo>
                <a:lnTo>
                  <a:pt x="3893862" y="913432"/>
                </a:lnTo>
                <a:lnTo>
                  <a:pt x="3859611" y="875165"/>
                </a:lnTo>
                <a:lnTo>
                  <a:pt x="3824245" y="837401"/>
                </a:lnTo>
                <a:lnTo>
                  <a:pt x="3787772" y="800146"/>
                </a:lnTo>
                <a:lnTo>
                  <a:pt x="3750197" y="763409"/>
                </a:lnTo>
                <a:lnTo>
                  <a:pt x="3711528" y="727197"/>
                </a:lnTo>
                <a:lnTo>
                  <a:pt x="3671771" y="691519"/>
                </a:lnTo>
                <a:lnTo>
                  <a:pt x="3630932" y="656381"/>
                </a:lnTo>
                <a:lnTo>
                  <a:pt x="3589020" y="621792"/>
                </a:lnTo>
                <a:lnTo>
                  <a:pt x="3551337" y="591893"/>
                </a:lnTo>
                <a:lnTo>
                  <a:pt x="3512941" y="562567"/>
                </a:lnTo>
                <a:lnTo>
                  <a:pt x="3473860" y="533828"/>
                </a:lnTo>
                <a:lnTo>
                  <a:pt x="3434119" y="505691"/>
                </a:lnTo>
                <a:lnTo>
                  <a:pt x="3393746" y="478171"/>
                </a:lnTo>
                <a:lnTo>
                  <a:pt x="3352766" y="451283"/>
                </a:lnTo>
                <a:lnTo>
                  <a:pt x="3311205" y="425041"/>
                </a:lnTo>
                <a:lnTo>
                  <a:pt x="3269091" y="399460"/>
                </a:lnTo>
                <a:lnTo>
                  <a:pt x="3226450" y="374556"/>
                </a:lnTo>
                <a:lnTo>
                  <a:pt x="3183308" y="350343"/>
                </a:lnTo>
                <a:lnTo>
                  <a:pt x="3139691" y="326836"/>
                </a:lnTo>
                <a:lnTo>
                  <a:pt x="3095627" y="304050"/>
                </a:lnTo>
                <a:lnTo>
                  <a:pt x="3051141" y="282001"/>
                </a:lnTo>
                <a:lnTo>
                  <a:pt x="3006260" y="260701"/>
                </a:lnTo>
                <a:lnTo>
                  <a:pt x="2961010" y="240168"/>
                </a:lnTo>
                <a:lnTo>
                  <a:pt x="2915418" y="220415"/>
                </a:lnTo>
                <a:lnTo>
                  <a:pt x="2869511" y="201458"/>
                </a:lnTo>
                <a:lnTo>
                  <a:pt x="2823314" y="183310"/>
                </a:lnTo>
                <a:lnTo>
                  <a:pt x="2776854" y="165988"/>
                </a:lnTo>
                <a:lnTo>
                  <a:pt x="2726309" y="148139"/>
                </a:lnTo>
                <a:lnTo>
                  <a:pt x="2675685" y="131296"/>
                </a:lnTo>
                <a:lnTo>
                  <a:pt x="2624993" y="115461"/>
                </a:lnTo>
                <a:lnTo>
                  <a:pt x="2574241" y="100635"/>
                </a:lnTo>
                <a:lnTo>
                  <a:pt x="2523439" y="86819"/>
                </a:lnTo>
                <a:lnTo>
                  <a:pt x="2472595" y="74017"/>
                </a:lnTo>
                <a:lnTo>
                  <a:pt x="2421720" y="62229"/>
                </a:lnTo>
                <a:lnTo>
                  <a:pt x="2370821" y="51457"/>
                </a:lnTo>
                <a:lnTo>
                  <a:pt x="2319908" y="41703"/>
                </a:lnTo>
                <a:lnTo>
                  <a:pt x="2268991" y="32969"/>
                </a:lnTo>
                <a:lnTo>
                  <a:pt x="2218078" y="25255"/>
                </a:lnTo>
                <a:lnTo>
                  <a:pt x="2167179" y="18565"/>
                </a:lnTo>
                <a:lnTo>
                  <a:pt x="2116303" y="12899"/>
                </a:lnTo>
                <a:lnTo>
                  <a:pt x="2065458" y="8260"/>
                </a:lnTo>
                <a:lnTo>
                  <a:pt x="2014655" y="4649"/>
                </a:lnTo>
                <a:lnTo>
                  <a:pt x="1963901" y="2067"/>
                </a:lnTo>
                <a:lnTo>
                  <a:pt x="1913207" y="517"/>
                </a:lnTo>
                <a:lnTo>
                  <a:pt x="1862582" y="0"/>
                </a:lnTo>
                <a:close/>
              </a:path>
            </a:pathLst>
          </a:custGeom>
          <a:solidFill>
            <a:srgbClr val="E9E9E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28800" y="1966098"/>
            <a:ext cx="3401442" cy="283923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52425" marR="5080" indent="-340360">
              <a:lnSpc>
                <a:spcPts val="4320"/>
              </a:lnSpc>
              <a:spcBef>
                <a:spcPts val="640"/>
              </a:spcBef>
            </a:pPr>
            <a:r>
              <a:rPr b="0" spc="-10" dirty="0" smtClean="0">
                <a:solidFill>
                  <a:srgbClr val="404040"/>
                </a:solidFill>
                <a:latin typeface="Trebuchet MS"/>
                <a:cs typeface="Trebuchet MS"/>
              </a:rPr>
              <a:t>DAX</a:t>
            </a:r>
            <a:r>
              <a:rPr lang="en-US" b="0" spc="-10" dirty="0" smtClean="0">
                <a:solidFill>
                  <a:schemeClr val="accent1"/>
                </a:solidFill>
                <a:latin typeface="Trebuchet MS"/>
                <a:cs typeface="Trebuchet MS"/>
              </a:rPr>
              <a:t>(</a:t>
            </a:r>
            <a:r>
              <a:rPr lang="en-US" spc="-60" dirty="0">
                <a:solidFill>
                  <a:schemeClr val="accent1"/>
                </a:solidFill>
                <a:latin typeface="Trebuchet MS"/>
                <a:cs typeface="Trebuchet MS"/>
              </a:rPr>
              <a:t>Data</a:t>
            </a:r>
            <a:r>
              <a:rPr lang="en-US" spc="-204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lang="en-US" dirty="0">
                <a:solidFill>
                  <a:schemeClr val="accent1"/>
                </a:solidFill>
                <a:latin typeface="Trebuchet MS"/>
                <a:cs typeface="Trebuchet MS"/>
              </a:rPr>
              <a:t>Analysis</a:t>
            </a:r>
            <a:r>
              <a:rPr lang="en-US" spc="-195" dirty="0">
                <a:solidFill>
                  <a:schemeClr val="accent1"/>
                </a:solidFill>
                <a:latin typeface="Trebuchet MS"/>
                <a:cs typeface="Trebuchet MS"/>
              </a:rPr>
              <a:t> </a:t>
            </a:r>
            <a:r>
              <a:rPr lang="en-US" spc="-30" dirty="0" smtClean="0">
                <a:solidFill>
                  <a:schemeClr val="accent1"/>
                </a:solidFill>
                <a:latin typeface="Trebuchet MS"/>
                <a:cs typeface="Trebuchet MS"/>
              </a:rPr>
              <a:t>Expressions)</a:t>
            </a:r>
            <a:r>
              <a:rPr b="0" spc="-395" dirty="0" smtClean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b="0" spc="-125" dirty="0">
                <a:solidFill>
                  <a:srgbClr val="404040"/>
                </a:solidFill>
                <a:latin typeface="Trebuchet MS"/>
                <a:cs typeface="Trebuchet MS"/>
              </a:rPr>
              <a:t>Formulas </a:t>
            </a:r>
            <a:r>
              <a:rPr b="0" spc="-24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b="0" spc="-4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b="0" spc="-215" dirty="0">
                <a:solidFill>
                  <a:srgbClr val="404040"/>
                </a:solidFill>
                <a:latin typeface="Trebuchet MS"/>
                <a:cs typeface="Trebuchet MS"/>
              </a:rPr>
              <a:t>Power</a:t>
            </a:r>
            <a:r>
              <a:rPr b="0" spc="-409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b="0" spc="-25" dirty="0">
                <a:solidFill>
                  <a:srgbClr val="404040"/>
                </a:solidFill>
                <a:latin typeface="Trebuchet MS"/>
                <a:cs typeface="Trebuchet MS"/>
              </a:rPr>
              <a:t>BI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4655" y="877519"/>
            <a:ext cx="5351399" cy="50163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81" y="0"/>
            <a:ext cx="1671955" cy="1567815"/>
          </a:xfrm>
          <a:custGeom>
            <a:avLst/>
            <a:gdLst/>
            <a:ahLst/>
            <a:cxnLst/>
            <a:rect l="l" t="t" r="r" b="b"/>
            <a:pathLst>
              <a:path w="1671955" h="1567815">
                <a:moveTo>
                  <a:pt x="1671866" y="275475"/>
                </a:moveTo>
                <a:lnTo>
                  <a:pt x="1396403" y="0"/>
                </a:lnTo>
                <a:lnTo>
                  <a:pt x="0" y="0"/>
                </a:lnTo>
                <a:lnTo>
                  <a:pt x="0" y="1188339"/>
                </a:lnTo>
                <a:lnTo>
                  <a:pt x="379514" y="1567815"/>
                </a:lnTo>
                <a:lnTo>
                  <a:pt x="980821" y="966508"/>
                </a:lnTo>
                <a:lnTo>
                  <a:pt x="1215504" y="1201166"/>
                </a:lnTo>
                <a:lnTo>
                  <a:pt x="1671866" y="744855"/>
                </a:lnTo>
                <a:lnTo>
                  <a:pt x="1437157" y="510184"/>
                </a:lnTo>
                <a:lnTo>
                  <a:pt x="1671866" y="275475"/>
                </a:lnTo>
                <a:close/>
              </a:path>
            </a:pathLst>
          </a:custGeom>
          <a:solidFill>
            <a:srgbClr val="155F82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6598" y="0"/>
            <a:ext cx="2835910" cy="1485265"/>
          </a:xfrm>
          <a:custGeom>
            <a:avLst/>
            <a:gdLst/>
            <a:ahLst/>
            <a:cxnLst/>
            <a:rect l="l" t="t" r="r" b="b"/>
            <a:pathLst>
              <a:path w="2835909" h="1485265">
                <a:moveTo>
                  <a:pt x="2835402" y="0"/>
                </a:moveTo>
                <a:lnTo>
                  <a:pt x="0" y="0"/>
                </a:lnTo>
                <a:lnTo>
                  <a:pt x="789965" y="753338"/>
                </a:lnTo>
                <a:lnTo>
                  <a:pt x="544449" y="998855"/>
                </a:lnTo>
                <a:lnTo>
                  <a:pt x="1030605" y="1485011"/>
                </a:lnTo>
                <a:lnTo>
                  <a:pt x="1287653" y="1227963"/>
                </a:lnTo>
                <a:lnTo>
                  <a:pt x="1552829" y="1480820"/>
                </a:lnTo>
                <a:lnTo>
                  <a:pt x="2835402" y="257556"/>
                </a:lnTo>
                <a:lnTo>
                  <a:pt x="2835402" y="0"/>
                </a:lnTo>
                <a:close/>
              </a:path>
            </a:pathLst>
          </a:custGeom>
          <a:solidFill>
            <a:srgbClr val="0E9ED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653285" y="2489339"/>
            <a:ext cx="8825230" cy="4368800"/>
            <a:chOff x="1653285" y="2489339"/>
            <a:chExt cx="8825230" cy="4368800"/>
          </a:xfrm>
        </p:grpSpPr>
        <p:sp>
          <p:nvSpPr>
            <p:cNvPr id="5" name="object 5"/>
            <p:cNvSpPr/>
            <p:nvPr/>
          </p:nvSpPr>
          <p:spPr>
            <a:xfrm>
              <a:off x="7604125" y="6115494"/>
              <a:ext cx="1866900" cy="742950"/>
            </a:xfrm>
            <a:custGeom>
              <a:avLst/>
              <a:gdLst/>
              <a:ahLst/>
              <a:cxnLst/>
              <a:rect l="l" t="t" r="r" b="b"/>
              <a:pathLst>
                <a:path w="1866900" h="742950">
                  <a:moveTo>
                    <a:pt x="1866773" y="742505"/>
                  </a:moveTo>
                  <a:lnTo>
                    <a:pt x="1119505" y="0"/>
                  </a:lnTo>
                  <a:lnTo>
                    <a:pt x="593534" y="522617"/>
                  </a:lnTo>
                  <a:lnTo>
                    <a:pt x="407416" y="337642"/>
                  </a:lnTo>
                  <a:lnTo>
                    <a:pt x="0" y="742505"/>
                  </a:lnTo>
                  <a:lnTo>
                    <a:pt x="372237" y="742505"/>
                  </a:lnTo>
                  <a:lnTo>
                    <a:pt x="814832" y="742505"/>
                  </a:lnTo>
                  <a:lnTo>
                    <a:pt x="1866773" y="742505"/>
                  </a:lnTo>
                  <a:close/>
                </a:path>
              </a:pathLst>
            </a:custGeom>
            <a:solidFill>
              <a:srgbClr val="155F82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53285" y="2489339"/>
              <a:ext cx="8824721" cy="373416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71014" y="1033094"/>
            <a:ext cx="77304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000000"/>
                </a:solidFill>
                <a:latin typeface="Trebuchet MS"/>
                <a:cs typeface="Trebuchet MS"/>
              </a:rPr>
              <a:t>Difference</a:t>
            </a:r>
            <a:r>
              <a:rPr sz="2400" spc="-2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000000"/>
                </a:solidFill>
                <a:latin typeface="Trebuchet MS"/>
                <a:cs typeface="Trebuchet MS"/>
              </a:rPr>
              <a:t>between</a:t>
            </a:r>
            <a:r>
              <a:rPr sz="2400" spc="-17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135" dirty="0">
                <a:solidFill>
                  <a:srgbClr val="000000"/>
                </a:solidFill>
                <a:latin typeface="Trebuchet MS"/>
                <a:cs typeface="Trebuchet MS"/>
              </a:rPr>
              <a:t>SUM</a:t>
            </a:r>
            <a:r>
              <a:rPr sz="2400" spc="-19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sz="2400" spc="-19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rgbClr val="000000"/>
                </a:solidFill>
                <a:latin typeface="Trebuchet MS"/>
                <a:cs typeface="Trebuchet MS"/>
              </a:rPr>
              <a:t>SUMX</a:t>
            </a:r>
            <a:r>
              <a:rPr sz="2400" spc="-20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-40" dirty="0">
                <a:solidFill>
                  <a:srgbClr val="000000"/>
                </a:solidFill>
                <a:latin typeface="Trebuchet MS"/>
                <a:cs typeface="Trebuchet MS"/>
              </a:rPr>
              <a:t>Formula</a:t>
            </a:r>
            <a:r>
              <a:rPr sz="2400" spc="-1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000000"/>
                </a:solidFill>
                <a:latin typeface="Trebuchet MS"/>
                <a:cs typeface="Trebuchet MS"/>
              </a:rPr>
              <a:t>in</a:t>
            </a:r>
            <a:r>
              <a:rPr sz="2400" spc="-20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-80" dirty="0">
                <a:solidFill>
                  <a:srgbClr val="000000"/>
                </a:solidFill>
                <a:latin typeface="Trebuchet MS"/>
                <a:cs typeface="Trebuchet MS"/>
              </a:rPr>
              <a:t>Power</a:t>
            </a:r>
            <a:r>
              <a:rPr sz="2400" spc="-20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25" dirty="0">
                <a:solidFill>
                  <a:srgbClr val="000000"/>
                </a:solidFill>
                <a:latin typeface="Trebuchet MS"/>
                <a:cs typeface="Trebuchet MS"/>
              </a:rPr>
              <a:t>BI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56613" y="1765553"/>
            <a:ext cx="8859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Trebuchet MS"/>
                <a:cs typeface="Trebuchet MS"/>
              </a:rPr>
              <a:t>In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Power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BI,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both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114" dirty="0">
                <a:latin typeface="Trebuchet MS"/>
                <a:cs typeface="Trebuchet MS"/>
              </a:rPr>
              <a:t>SUM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SUMX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are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used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to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perform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summation,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but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they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work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differently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are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used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in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different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scenarios.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Here's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breakdown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of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the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key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differences: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14051" y="33782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64865"/>
            <a:ext cx="2961005" cy="158940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spc="-10" dirty="0">
                <a:latin typeface="Trebuchet MS"/>
                <a:cs typeface="Trebuchet MS"/>
              </a:rPr>
              <a:t>COUNT FORMULA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44520" y="273177"/>
            <a:ext cx="690054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114" dirty="0"/>
              <a:t>Count</a:t>
            </a:r>
            <a:r>
              <a:rPr sz="4300" spc="-150" dirty="0"/>
              <a:t> </a:t>
            </a:r>
            <a:r>
              <a:rPr sz="4300" spc="-25" dirty="0"/>
              <a:t>Formula</a:t>
            </a:r>
            <a:r>
              <a:rPr sz="4300" spc="-140" dirty="0"/>
              <a:t> </a:t>
            </a:r>
            <a:r>
              <a:rPr sz="4300" dirty="0"/>
              <a:t>in</a:t>
            </a:r>
            <a:r>
              <a:rPr sz="4300" spc="-150" dirty="0"/>
              <a:t> </a:t>
            </a:r>
            <a:r>
              <a:rPr sz="4300" spc="70" dirty="0"/>
              <a:t>Power</a:t>
            </a:r>
            <a:r>
              <a:rPr sz="4300" spc="-135" dirty="0"/>
              <a:t> </a:t>
            </a:r>
            <a:r>
              <a:rPr sz="4300" spc="-35" dirty="0"/>
              <a:t>BI</a:t>
            </a:r>
            <a:endParaRPr sz="43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Definition:</a:t>
            </a:r>
            <a:r>
              <a:rPr spc="-185" dirty="0"/>
              <a:t> </a:t>
            </a:r>
            <a:r>
              <a:rPr spc="50" dirty="0"/>
              <a:t>COUNT</a:t>
            </a:r>
            <a:r>
              <a:rPr spc="-175" dirty="0"/>
              <a:t> </a:t>
            </a:r>
            <a:r>
              <a:rPr dirty="0"/>
              <a:t>counts</a:t>
            </a:r>
            <a:r>
              <a:rPr spc="-215" dirty="0"/>
              <a:t> </a:t>
            </a:r>
            <a:r>
              <a:rPr spc="-80" dirty="0"/>
              <a:t>the</a:t>
            </a:r>
            <a:r>
              <a:rPr spc="-204" dirty="0"/>
              <a:t> </a:t>
            </a:r>
            <a:r>
              <a:rPr spc="-30" dirty="0"/>
              <a:t>number</a:t>
            </a:r>
            <a:r>
              <a:rPr spc="-200" dirty="0"/>
              <a:t> </a:t>
            </a:r>
            <a:r>
              <a:rPr spc="-75" dirty="0"/>
              <a:t>of</a:t>
            </a:r>
            <a:r>
              <a:rPr spc="-210" dirty="0"/>
              <a:t> </a:t>
            </a:r>
            <a:r>
              <a:rPr spc="-20" dirty="0"/>
              <a:t>non-</a:t>
            </a:r>
            <a:r>
              <a:rPr spc="-40" dirty="0"/>
              <a:t>blank</a:t>
            </a:r>
            <a:r>
              <a:rPr spc="-175" dirty="0"/>
              <a:t> </a:t>
            </a:r>
            <a:r>
              <a:rPr spc="-10" dirty="0"/>
              <a:t>values</a:t>
            </a:r>
            <a:r>
              <a:rPr spc="-195" dirty="0"/>
              <a:t> </a:t>
            </a:r>
            <a:r>
              <a:rPr spc="-70" dirty="0"/>
              <a:t>in</a:t>
            </a:r>
            <a:r>
              <a:rPr spc="-204" dirty="0"/>
              <a:t> </a:t>
            </a:r>
            <a:r>
              <a:rPr dirty="0"/>
              <a:t>a</a:t>
            </a:r>
            <a:r>
              <a:rPr spc="-210" dirty="0"/>
              <a:t> </a:t>
            </a:r>
            <a:r>
              <a:rPr spc="-10" dirty="0"/>
              <a:t>column.</a:t>
            </a:r>
          </a:p>
          <a:p>
            <a:pPr>
              <a:lnSpc>
                <a:spcPct val="100000"/>
              </a:lnSpc>
              <a:spcBef>
                <a:spcPts val="2760"/>
              </a:spcBef>
            </a:pPr>
            <a:endParaRPr spc="-10" dirty="0"/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marL="22225">
              <a:lnSpc>
                <a:spcPct val="100000"/>
              </a:lnSpc>
              <a:spcBef>
                <a:spcPts val="975"/>
              </a:spcBef>
            </a:pPr>
            <a:r>
              <a:rPr sz="1800" b="1" dirty="0">
                <a:latin typeface="Consolas"/>
                <a:cs typeface="Consolas"/>
              </a:rPr>
              <a:t>Number</a:t>
            </a:r>
            <a:r>
              <a:rPr sz="1800" b="1" spc="-45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of</a:t>
            </a:r>
            <a:r>
              <a:rPr sz="1800" b="1" spc="-4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Customers</a:t>
            </a:r>
            <a:r>
              <a:rPr sz="1800" b="1" spc="-3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=</a:t>
            </a:r>
            <a:r>
              <a:rPr sz="1800" b="1" spc="-4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COUNT('Table'[Customer</a:t>
            </a:r>
            <a:r>
              <a:rPr sz="1800" b="1" spc="-30" dirty="0">
                <a:latin typeface="Consolas"/>
                <a:cs typeface="Consolas"/>
              </a:rPr>
              <a:t> </a:t>
            </a:r>
            <a:r>
              <a:rPr sz="1800" b="1" spc="-20" dirty="0">
                <a:latin typeface="Consolas"/>
                <a:cs typeface="Consolas"/>
              </a:rPr>
              <a:t>ID])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4109720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66417" y="4521784"/>
            <a:ext cx="92405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19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Case</a:t>
            </a:r>
            <a:r>
              <a:rPr sz="2400" dirty="0">
                <a:latin typeface="Trebuchet MS"/>
                <a:cs typeface="Trebuchet MS"/>
              </a:rPr>
              <a:t>: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When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want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count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non-</a:t>
            </a:r>
            <a:r>
              <a:rPr sz="2400" spc="-65" dirty="0">
                <a:latin typeface="Trebuchet MS"/>
                <a:cs typeface="Trebuchet MS"/>
              </a:rPr>
              <a:t>empty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column.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64865"/>
            <a:ext cx="2961005" cy="158940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spc="-10" dirty="0">
                <a:latin typeface="Trebuchet MS"/>
                <a:cs typeface="Trebuchet MS"/>
              </a:rPr>
              <a:t>COUNTA FORMULA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63520" y="273177"/>
            <a:ext cx="7661909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95" dirty="0"/>
              <a:t>COUNTA</a:t>
            </a:r>
            <a:r>
              <a:rPr sz="4300" spc="-160" dirty="0"/>
              <a:t> </a:t>
            </a:r>
            <a:r>
              <a:rPr sz="4300" spc="-10" dirty="0"/>
              <a:t>Formula</a:t>
            </a:r>
            <a:r>
              <a:rPr sz="4300" spc="-140" dirty="0"/>
              <a:t> </a:t>
            </a:r>
            <a:r>
              <a:rPr sz="4300" dirty="0"/>
              <a:t>in</a:t>
            </a:r>
            <a:r>
              <a:rPr sz="4300" spc="-160" dirty="0"/>
              <a:t> </a:t>
            </a:r>
            <a:r>
              <a:rPr sz="4300" spc="70" dirty="0"/>
              <a:t>Power</a:t>
            </a:r>
            <a:r>
              <a:rPr sz="4300" spc="-155" dirty="0"/>
              <a:t> </a:t>
            </a:r>
            <a:r>
              <a:rPr sz="4300" spc="-50" dirty="0"/>
              <a:t>BI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1618869" y="1454658"/>
            <a:ext cx="9255125" cy="2072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Trebuchet MS"/>
                <a:cs typeface="Trebuchet MS"/>
              </a:rPr>
              <a:t>Definition: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COUNTA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counts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number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of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non-</a:t>
            </a:r>
            <a:r>
              <a:rPr sz="2400" spc="-40" dirty="0">
                <a:latin typeface="Trebuchet MS"/>
                <a:cs typeface="Trebuchet MS"/>
              </a:rPr>
              <a:t>blank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in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a </a:t>
            </a:r>
            <a:r>
              <a:rPr sz="2400" spc="-20" dirty="0">
                <a:latin typeface="Trebuchet MS"/>
                <a:cs typeface="Trebuchet MS"/>
              </a:rPr>
              <a:t>column,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including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70" dirty="0">
                <a:latin typeface="Trebuchet MS"/>
                <a:cs typeface="Trebuchet MS"/>
              </a:rPr>
              <a:t>text,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numeric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values,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logical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even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counts Boolean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where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only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Count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will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not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count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Boolean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data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type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marL="22225">
              <a:lnSpc>
                <a:spcPct val="100000"/>
              </a:lnSpc>
              <a:spcBef>
                <a:spcPts val="975"/>
              </a:spcBef>
            </a:pPr>
            <a:r>
              <a:rPr sz="1800" b="1" dirty="0">
                <a:latin typeface="Consolas"/>
                <a:cs typeface="Consolas"/>
              </a:rPr>
              <a:t>Number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of</a:t>
            </a:r>
            <a:r>
              <a:rPr sz="1800" b="1" spc="-4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Reviews</a:t>
            </a:r>
            <a:r>
              <a:rPr sz="1800" b="1" spc="-3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=</a:t>
            </a:r>
            <a:r>
              <a:rPr sz="1800" b="1" spc="-3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COUNTA('Table'[Review</a:t>
            </a:r>
            <a:r>
              <a:rPr sz="1800" b="1" spc="-30" dirty="0">
                <a:latin typeface="Consolas"/>
                <a:cs typeface="Consolas"/>
              </a:rPr>
              <a:t> </a:t>
            </a:r>
            <a:r>
              <a:rPr sz="1800" b="1" spc="-10" dirty="0">
                <a:latin typeface="Consolas"/>
                <a:cs typeface="Consolas"/>
              </a:rPr>
              <a:t>Status])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4109720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66417" y="4521784"/>
            <a:ext cx="969264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Case</a:t>
            </a:r>
            <a:r>
              <a:rPr sz="2400" dirty="0">
                <a:latin typeface="Trebuchet MS"/>
                <a:cs typeface="Trebuchet MS"/>
              </a:rPr>
              <a:t>: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When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need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count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all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non-</a:t>
            </a:r>
            <a:r>
              <a:rPr sz="2400" spc="-35" dirty="0">
                <a:latin typeface="Trebuchet MS"/>
                <a:cs typeface="Trebuchet MS"/>
              </a:rPr>
              <a:t>blank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values,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regardless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of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the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60" dirty="0">
                <a:latin typeface="Trebuchet MS"/>
                <a:cs typeface="Trebuchet MS"/>
              </a:rPr>
              <a:t>data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type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70" dirty="0">
                <a:latin typeface="Trebuchet MS"/>
                <a:cs typeface="Trebuchet MS"/>
              </a:rPr>
              <a:t>(text,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numbers,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etc.).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64865"/>
            <a:ext cx="4171315" cy="158940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spc="-10" dirty="0">
                <a:latin typeface="Trebuchet MS"/>
                <a:cs typeface="Trebuchet MS"/>
              </a:rPr>
              <a:t>COUNTBLANK FORMULA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380" rIns="0" bIns="0" rtlCol="0">
            <a:spAutoFit/>
          </a:bodyPr>
          <a:lstStyle/>
          <a:p>
            <a:pPr marL="1397635">
              <a:lnSpc>
                <a:spcPct val="100000"/>
              </a:lnSpc>
              <a:spcBef>
                <a:spcPts val="100"/>
              </a:spcBef>
            </a:pPr>
            <a:r>
              <a:rPr sz="3600" spc="-120" dirty="0"/>
              <a:t>COUNTBLANK</a:t>
            </a:r>
            <a:r>
              <a:rPr sz="3600" spc="-85" dirty="0"/>
              <a:t> </a:t>
            </a:r>
            <a:r>
              <a:rPr sz="3600" spc="-30" dirty="0"/>
              <a:t>Formula</a:t>
            </a:r>
            <a:r>
              <a:rPr sz="3600" spc="-110" dirty="0"/>
              <a:t> </a:t>
            </a:r>
            <a:r>
              <a:rPr sz="3600" dirty="0"/>
              <a:t>in</a:t>
            </a:r>
            <a:r>
              <a:rPr sz="3600" spc="-95" dirty="0"/>
              <a:t> </a:t>
            </a:r>
            <a:r>
              <a:rPr sz="3600" spc="60" dirty="0"/>
              <a:t>Power</a:t>
            </a:r>
            <a:r>
              <a:rPr sz="3600" spc="-95" dirty="0"/>
              <a:t> </a:t>
            </a:r>
            <a:r>
              <a:rPr sz="3600" spc="-25" dirty="0"/>
              <a:t>BI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508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Definition:</a:t>
            </a:r>
            <a:r>
              <a:rPr spc="-185" dirty="0"/>
              <a:t> </a:t>
            </a:r>
            <a:r>
              <a:rPr spc="45" dirty="0"/>
              <a:t>COUNTBLANK</a:t>
            </a:r>
            <a:r>
              <a:rPr spc="-175" dirty="0"/>
              <a:t> </a:t>
            </a:r>
            <a:r>
              <a:rPr dirty="0"/>
              <a:t>counts</a:t>
            </a:r>
            <a:r>
              <a:rPr spc="-204" dirty="0"/>
              <a:t> </a:t>
            </a:r>
            <a:r>
              <a:rPr spc="-80" dirty="0"/>
              <a:t>the</a:t>
            </a:r>
            <a:r>
              <a:rPr spc="-204" dirty="0"/>
              <a:t> </a:t>
            </a:r>
            <a:r>
              <a:rPr spc="-25" dirty="0"/>
              <a:t>number</a:t>
            </a:r>
            <a:r>
              <a:rPr spc="-204" dirty="0"/>
              <a:t> </a:t>
            </a:r>
            <a:r>
              <a:rPr spc="-85" dirty="0"/>
              <a:t>of</a:t>
            </a:r>
            <a:r>
              <a:rPr spc="-190" dirty="0"/>
              <a:t> </a:t>
            </a:r>
            <a:r>
              <a:rPr spc="-40" dirty="0"/>
              <a:t>blank</a:t>
            </a:r>
            <a:r>
              <a:rPr spc="-204" dirty="0"/>
              <a:t> </a:t>
            </a:r>
            <a:r>
              <a:rPr spc="-105" dirty="0"/>
              <a:t>(empty)</a:t>
            </a:r>
            <a:r>
              <a:rPr spc="-210" dirty="0"/>
              <a:t> </a:t>
            </a:r>
            <a:r>
              <a:rPr spc="-10" dirty="0"/>
              <a:t>values</a:t>
            </a:r>
            <a:r>
              <a:rPr spc="-195" dirty="0"/>
              <a:t> </a:t>
            </a:r>
            <a:r>
              <a:rPr spc="-25" dirty="0"/>
              <a:t>in </a:t>
            </a:r>
            <a:r>
              <a:rPr dirty="0"/>
              <a:t>a</a:t>
            </a:r>
            <a:r>
              <a:rPr spc="-240" dirty="0"/>
              <a:t> </a:t>
            </a:r>
            <a:r>
              <a:rPr spc="-10" dirty="0"/>
              <a:t>column.</a:t>
            </a: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marL="22225">
              <a:lnSpc>
                <a:spcPct val="100000"/>
              </a:lnSpc>
              <a:spcBef>
                <a:spcPts val="980"/>
              </a:spcBef>
            </a:pPr>
            <a:r>
              <a:rPr sz="1800" b="1" dirty="0">
                <a:latin typeface="Consolas"/>
                <a:cs typeface="Consolas"/>
              </a:rPr>
              <a:t>Blank</a:t>
            </a:r>
            <a:r>
              <a:rPr sz="1800" b="1" spc="-5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Reveiws</a:t>
            </a:r>
            <a:r>
              <a:rPr sz="1800" b="1" spc="-45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=</a:t>
            </a:r>
            <a:r>
              <a:rPr sz="1800" b="1" spc="-45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COUNTBLANK('Table'[Review</a:t>
            </a:r>
            <a:r>
              <a:rPr sz="1800" b="1" spc="-35" dirty="0">
                <a:latin typeface="Consolas"/>
                <a:cs typeface="Consolas"/>
              </a:rPr>
              <a:t> </a:t>
            </a:r>
            <a:r>
              <a:rPr sz="1800" b="1" spc="-10" dirty="0">
                <a:latin typeface="Consolas"/>
                <a:cs typeface="Consolas"/>
              </a:rPr>
              <a:t>Points])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4109720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66417" y="4521784"/>
            <a:ext cx="967930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Case:</a:t>
            </a:r>
            <a:r>
              <a:rPr sz="2400" b="1" spc="-1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When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want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count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number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of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blank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or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missing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2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column.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64865"/>
            <a:ext cx="4047490" cy="158940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spc="60" dirty="0">
                <a:latin typeface="Trebuchet MS"/>
                <a:cs typeface="Trebuchet MS"/>
              </a:rPr>
              <a:t>COUNTROWS </a:t>
            </a:r>
            <a:r>
              <a:rPr sz="5400" spc="-10" dirty="0">
                <a:latin typeface="Trebuchet MS"/>
                <a:cs typeface="Trebuchet MS"/>
              </a:rPr>
              <a:t>FORMULA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1045844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COUNTROWS</a:t>
            </a:r>
            <a:r>
              <a:rPr spc="-90" dirty="0"/>
              <a:t> </a:t>
            </a:r>
            <a:r>
              <a:rPr spc="-20" dirty="0"/>
              <a:t>Formula</a:t>
            </a:r>
            <a:r>
              <a:rPr spc="-135" dirty="0"/>
              <a:t> </a:t>
            </a:r>
            <a:r>
              <a:rPr dirty="0"/>
              <a:t>in</a:t>
            </a:r>
            <a:r>
              <a:rPr spc="-140" dirty="0"/>
              <a:t> </a:t>
            </a:r>
            <a:r>
              <a:rPr spc="65" dirty="0"/>
              <a:t>Power</a:t>
            </a:r>
            <a:r>
              <a:rPr spc="-135" dirty="0"/>
              <a:t> </a:t>
            </a:r>
            <a:r>
              <a:rPr spc="-25" dirty="0"/>
              <a:t>BI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18869" y="1605534"/>
            <a:ext cx="8225155" cy="192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Trebuchet MS"/>
                <a:cs typeface="Trebuchet MS"/>
              </a:rPr>
              <a:t>Definition: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75" dirty="0">
                <a:latin typeface="Trebuchet MS"/>
                <a:cs typeface="Trebuchet MS"/>
              </a:rPr>
              <a:t>COUNTROWS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counts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number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of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rows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table.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760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marL="22225">
              <a:lnSpc>
                <a:spcPct val="100000"/>
              </a:lnSpc>
              <a:spcBef>
                <a:spcPts val="975"/>
              </a:spcBef>
            </a:pPr>
            <a:r>
              <a:rPr sz="1800" b="1" dirty="0">
                <a:latin typeface="Consolas"/>
                <a:cs typeface="Consolas"/>
              </a:rPr>
              <a:t>Total</a:t>
            </a:r>
            <a:r>
              <a:rPr sz="1800" b="1" spc="-3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Records</a:t>
            </a:r>
            <a:r>
              <a:rPr sz="1800" b="1" spc="-3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=</a:t>
            </a:r>
            <a:r>
              <a:rPr sz="1800" b="1" spc="-25" dirty="0">
                <a:latin typeface="Consolas"/>
                <a:cs typeface="Consolas"/>
              </a:rPr>
              <a:t> </a:t>
            </a:r>
            <a:r>
              <a:rPr sz="1800" b="1" spc="-10" dirty="0">
                <a:latin typeface="Consolas"/>
                <a:cs typeface="Consolas"/>
              </a:rPr>
              <a:t>COUNTROWS('Table')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4109720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66417" y="4521784"/>
            <a:ext cx="981011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19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Case:</a:t>
            </a:r>
            <a:r>
              <a:rPr sz="2400" b="1" spc="-1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When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want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count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total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number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of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rows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table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or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in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filtered</a:t>
            </a:r>
            <a:r>
              <a:rPr sz="2400" spc="-22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table.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78582"/>
            <a:ext cx="4321175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9539" marR="5080" indent="-117475">
              <a:lnSpc>
                <a:spcPts val="5180"/>
              </a:lnSpc>
              <a:spcBef>
                <a:spcPts val="755"/>
              </a:spcBef>
            </a:pPr>
            <a:r>
              <a:rPr sz="4800" spc="-65" dirty="0">
                <a:latin typeface="Trebuchet MS"/>
                <a:cs typeface="Trebuchet MS"/>
              </a:rPr>
              <a:t>DISTINCTCOUNT </a:t>
            </a:r>
            <a:r>
              <a:rPr sz="4800" spc="-10" dirty="0">
                <a:latin typeface="Trebuchet MS"/>
                <a:cs typeface="Trebuchet MS"/>
              </a:rPr>
              <a:t>FORMULA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64865"/>
            <a:ext cx="2961005" cy="158940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spc="165" dirty="0">
                <a:latin typeface="Trebuchet MS"/>
                <a:cs typeface="Trebuchet MS"/>
              </a:rPr>
              <a:t>SUM </a:t>
            </a:r>
            <a:r>
              <a:rPr sz="5400" spc="-10" dirty="0">
                <a:latin typeface="Trebuchet MS"/>
                <a:cs typeface="Trebuchet MS"/>
              </a:rPr>
              <a:t>FORMULA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2194560">
              <a:lnSpc>
                <a:spcPct val="100000"/>
              </a:lnSpc>
              <a:spcBef>
                <a:spcPts val="95"/>
              </a:spcBef>
            </a:pPr>
            <a:r>
              <a:rPr spc="-165" dirty="0"/>
              <a:t>DISTINCTCOUNT</a:t>
            </a:r>
            <a:r>
              <a:rPr spc="-65" dirty="0"/>
              <a:t> </a:t>
            </a:r>
            <a:r>
              <a:rPr spc="-20" dirty="0"/>
              <a:t>Formula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508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Definition:</a:t>
            </a:r>
            <a:r>
              <a:rPr spc="-140" dirty="0"/>
              <a:t> </a:t>
            </a:r>
            <a:r>
              <a:rPr dirty="0"/>
              <a:t>DISTINCTCOUNT</a:t>
            </a:r>
            <a:r>
              <a:rPr spc="-95" dirty="0"/>
              <a:t> </a:t>
            </a:r>
            <a:r>
              <a:rPr dirty="0"/>
              <a:t>counts</a:t>
            </a:r>
            <a:r>
              <a:rPr spc="-160" dirty="0"/>
              <a:t> </a:t>
            </a:r>
            <a:r>
              <a:rPr spc="-80" dirty="0"/>
              <a:t>the</a:t>
            </a:r>
            <a:r>
              <a:rPr spc="-165" dirty="0"/>
              <a:t> </a:t>
            </a:r>
            <a:r>
              <a:rPr spc="-25" dirty="0"/>
              <a:t>number</a:t>
            </a:r>
            <a:r>
              <a:rPr spc="-160" dirty="0"/>
              <a:t> </a:t>
            </a:r>
            <a:r>
              <a:rPr spc="-75" dirty="0"/>
              <a:t>of</a:t>
            </a:r>
            <a:r>
              <a:rPr spc="-145" dirty="0"/>
              <a:t> </a:t>
            </a:r>
            <a:r>
              <a:rPr spc="-70" dirty="0"/>
              <a:t>unique,</a:t>
            </a:r>
            <a:r>
              <a:rPr spc="-165" dirty="0"/>
              <a:t> </a:t>
            </a:r>
            <a:r>
              <a:rPr spc="-10" dirty="0"/>
              <a:t>non-blank values</a:t>
            </a:r>
            <a:r>
              <a:rPr spc="-240" dirty="0"/>
              <a:t> </a:t>
            </a:r>
            <a:r>
              <a:rPr spc="-65" dirty="0"/>
              <a:t>in</a:t>
            </a:r>
            <a:r>
              <a:rPr spc="-235" dirty="0"/>
              <a:t> </a:t>
            </a:r>
            <a:r>
              <a:rPr dirty="0"/>
              <a:t>a</a:t>
            </a:r>
            <a:r>
              <a:rPr spc="-235" dirty="0"/>
              <a:t> </a:t>
            </a:r>
            <a:r>
              <a:rPr spc="-10" dirty="0"/>
              <a:t>column.</a:t>
            </a: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marL="22225">
              <a:lnSpc>
                <a:spcPct val="100000"/>
              </a:lnSpc>
              <a:spcBef>
                <a:spcPts val="980"/>
              </a:spcBef>
            </a:pPr>
            <a:r>
              <a:rPr sz="1800" b="1" dirty="0">
                <a:latin typeface="Consolas"/>
                <a:cs typeface="Consolas"/>
              </a:rPr>
              <a:t>Unique</a:t>
            </a:r>
            <a:r>
              <a:rPr sz="1800" b="1" spc="-40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States</a:t>
            </a:r>
            <a:r>
              <a:rPr sz="1800" b="1" spc="-25" dirty="0">
                <a:latin typeface="Consolas"/>
                <a:cs typeface="Consolas"/>
              </a:rPr>
              <a:t> </a:t>
            </a:r>
            <a:r>
              <a:rPr sz="1800" b="1" dirty="0">
                <a:latin typeface="Consolas"/>
                <a:cs typeface="Consolas"/>
              </a:rPr>
              <a:t>=</a:t>
            </a:r>
            <a:r>
              <a:rPr sz="1800" b="1" spc="-25" dirty="0">
                <a:latin typeface="Consolas"/>
                <a:cs typeface="Consolas"/>
              </a:rPr>
              <a:t> </a:t>
            </a:r>
            <a:r>
              <a:rPr sz="1800" b="1" spc="-10" dirty="0">
                <a:latin typeface="Consolas"/>
                <a:cs typeface="Consolas"/>
              </a:rPr>
              <a:t>DISTINCTCOUNT('Table'[State])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4109720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66417" y="4521784"/>
            <a:ext cx="880808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Case:</a:t>
            </a:r>
            <a:r>
              <a:rPr sz="2400" b="1" spc="-1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When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need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count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distinct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(unique)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a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20" dirty="0">
                <a:latin typeface="Trebuchet MS"/>
                <a:cs typeface="Trebuchet MS"/>
              </a:rPr>
              <a:t>column,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excluding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blanks.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78582"/>
            <a:ext cx="2752725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9539" marR="5080" indent="-117475">
              <a:lnSpc>
                <a:spcPts val="5180"/>
              </a:lnSpc>
              <a:spcBef>
                <a:spcPts val="755"/>
              </a:spcBef>
            </a:pPr>
            <a:r>
              <a:rPr sz="4800" spc="-10" dirty="0">
                <a:latin typeface="Trebuchet MS"/>
                <a:cs typeface="Trebuchet MS"/>
              </a:rPr>
              <a:t>COUNTX FORMULA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3089910">
              <a:lnSpc>
                <a:spcPct val="100000"/>
              </a:lnSpc>
              <a:spcBef>
                <a:spcPts val="95"/>
              </a:spcBef>
            </a:pPr>
            <a:r>
              <a:rPr spc="-60" dirty="0"/>
              <a:t>COUNTX</a:t>
            </a:r>
            <a:r>
              <a:rPr spc="-170" dirty="0"/>
              <a:t> </a:t>
            </a:r>
            <a:r>
              <a:rPr spc="-25" dirty="0"/>
              <a:t>Formula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18869" y="1605534"/>
            <a:ext cx="9410065" cy="1917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508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Trebuchet MS"/>
                <a:cs typeface="Trebuchet MS"/>
              </a:rPr>
              <a:t>Definition: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COUNTX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an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iterator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function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that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counts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non-</a:t>
            </a:r>
            <a:r>
              <a:rPr sz="2400" spc="-40" dirty="0">
                <a:latin typeface="Trebuchet MS"/>
                <a:cs typeface="Trebuchet MS"/>
              </a:rPr>
              <a:t>blank</a:t>
            </a:r>
            <a:r>
              <a:rPr sz="2400" spc="-13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results </a:t>
            </a:r>
            <a:r>
              <a:rPr sz="2400" spc="-75" dirty="0">
                <a:latin typeface="Trebuchet MS"/>
                <a:cs typeface="Trebuchet MS"/>
              </a:rPr>
              <a:t>of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expression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evaluated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row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by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row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over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table.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marL="22225">
              <a:lnSpc>
                <a:spcPct val="100000"/>
              </a:lnSpc>
              <a:spcBef>
                <a:spcPts val="1185"/>
              </a:spcBef>
            </a:pPr>
            <a:r>
              <a:rPr sz="1600" b="1" dirty="0">
                <a:latin typeface="Consolas"/>
                <a:cs typeface="Consolas"/>
              </a:rPr>
              <a:t>Count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Reviews</a:t>
            </a:r>
            <a:r>
              <a:rPr sz="1600" b="1" spc="-5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&gt;=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5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COUNTX('Table',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IF('Table'[Review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Points]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&gt;=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5,</a:t>
            </a:r>
            <a:r>
              <a:rPr sz="1600" b="1" spc="-4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1,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BLANK()))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4109720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66417" y="4521784"/>
            <a:ext cx="869188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18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Case:</a:t>
            </a:r>
            <a:r>
              <a:rPr sz="2400" b="1" spc="-1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When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need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count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based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expression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that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is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65" dirty="0">
                <a:latin typeface="Trebuchet MS"/>
                <a:cs typeface="Trebuchet MS"/>
              </a:rPr>
              <a:t>evaluated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each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row</a:t>
            </a:r>
            <a:r>
              <a:rPr sz="2400" spc="-22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table.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78582"/>
            <a:ext cx="2752725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9539" marR="5080" indent="-117475">
              <a:lnSpc>
                <a:spcPts val="5180"/>
              </a:lnSpc>
              <a:spcBef>
                <a:spcPts val="755"/>
              </a:spcBef>
            </a:pPr>
            <a:r>
              <a:rPr sz="4800" spc="-10" dirty="0">
                <a:latin typeface="Trebuchet MS"/>
                <a:cs typeface="Trebuchet MS"/>
              </a:rPr>
              <a:t>COUNTAX FORMULA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3141" y="322529"/>
            <a:ext cx="45847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COUNTAX</a:t>
            </a:r>
            <a:r>
              <a:rPr spc="-220" dirty="0"/>
              <a:t> </a:t>
            </a:r>
            <a:r>
              <a:rPr spc="-25" dirty="0"/>
              <a:t>Formula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18869" y="1605534"/>
            <a:ext cx="9817100" cy="19170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6096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Trebuchet MS"/>
                <a:cs typeface="Trebuchet MS"/>
              </a:rPr>
              <a:t>Definition: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COUNTAX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iterator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version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of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COUNTA.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It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evaluates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an </a:t>
            </a:r>
            <a:r>
              <a:rPr sz="2400" spc="-30" dirty="0">
                <a:latin typeface="Trebuchet MS"/>
                <a:cs typeface="Trebuchet MS"/>
              </a:rPr>
              <a:t>expression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each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row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counts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number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of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non-</a:t>
            </a:r>
            <a:r>
              <a:rPr sz="2400" spc="-40" dirty="0">
                <a:latin typeface="Trebuchet MS"/>
                <a:cs typeface="Trebuchet MS"/>
              </a:rPr>
              <a:t>blank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results.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marL="22225">
              <a:lnSpc>
                <a:spcPct val="100000"/>
              </a:lnSpc>
              <a:spcBef>
                <a:spcPts val="1185"/>
              </a:spcBef>
            </a:pPr>
            <a:r>
              <a:rPr sz="1600" b="1" dirty="0">
                <a:latin typeface="Consolas"/>
                <a:cs typeface="Consolas"/>
              </a:rPr>
              <a:t>Count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True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COUNTAX(FILTER('Table','Table'[Review</a:t>
            </a:r>
            <a:r>
              <a:rPr sz="1600" b="1" spc="-2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Status]=true),'Table'[Review</a:t>
            </a:r>
            <a:r>
              <a:rPr sz="1600" b="1" spc="-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Status])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4109720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66417" y="4521784"/>
            <a:ext cx="869188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18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Case:</a:t>
            </a:r>
            <a:r>
              <a:rPr sz="2400" b="1" spc="-1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When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need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count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based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expression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that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is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65" dirty="0">
                <a:latin typeface="Trebuchet MS"/>
                <a:cs typeface="Trebuchet MS"/>
              </a:rPr>
              <a:t>evaluated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each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row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table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even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there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Binary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data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type.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78582"/>
            <a:ext cx="3595370" cy="2074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470"/>
              </a:lnSpc>
              <a:spcBef>
                <a:spcPts val="100"/>
              </a:spcBef>
            </a:pPr>
            <a:r>
              <a:rPr sz="4800" spc="50" dirty="0">
                <a:latin typeface="Trebuchet MS"/>
                <a:cs typeface="Trebuchet MS"/>
              </a:rPr>
              <a:t>COUNTROWS</a:t>
            </a:r>
            <a:endParaRPr sz="4800">
              <a:latin typeface="Trebuchet MS"/>
              <a:cs typeface="Trebuchet MS"/>
            </a:endParaRPr>
          </a:p>
          <a:p>
            <a:pPr marL="129539" marR="705485" indent="-117475">
              <a:lnSpc>
                <a:spcPts val="5190"/>
              </a:lnSpc>
              <a:spcBef>
                <a:spcPts val="359"/>
              </a:spcBef>
            </a:pPr>
            <a:r>
              <a:rPr sz="4800" spc="-300" dirty="0">
                <a:latin typeface="Trebuchet MS"/>
                <a:cs typeface="Trebuchet MS"/>
              </a:rPr>
              <a:t>with</a:t>
            </a:r>
            <a:r>
              <a:rPr sz="4800" spc="-495" dirty="0">
                <a:latin typeface="Trebuchet MS"/>
                <a:cs typeface="Trebuchet MS"/>
              </a:rPr>
              <a:t> </a:t>
            </a:r>
            <a:r>
              <a:rPr sz="4800" spc="-195" dirty="0">
                <a:latin typeface="Trebuchet MS"/>
                <a:cs typeface="Trebuchet MS"/>
              </a:rPr>
              <a:t>FILTER </a:t>
            </a:r>
            <a:r>
              <a:rPr sz="4800" spc="-10" dirty="0">
                <a:latin typeface="Trebuchet MS"/>
                <a:cs typeface="Trebuchet MS"/>
              </a:rPr>
              <a:t>FORMULA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1101725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COUNTROWS</a:t>
            </a:r>
            <a:r>
              <a:rPr spc="-70" dirty="0"/>
              <a:t> </a:t>
            </a:r>
            <a:r>
              <a:rPr spc="75" dirty="0"/>
              <a:t>with</a:t>
            </a:r>
            <a:r>
              <a:rPr spc="-70" dirty="0"/>
              <a:t> </a:t>
            </a:r>
            <a:r>
              <a:rPr spc="-445" dirty="0"/>
              <a:t>FILTER</a:t>
            </a:r>
            <a:r>
              <a:rPr spc="5" dirty="0"/>
              <a:t> </a:t>
            </a:r>
            <a:r>
              <a:rPr spc="-10" dirty="0"/>
              <a:t>Formula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 marR="508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Definition:</a:t>
            </a:r>
            <a:r>
              <a:rPr spc="-170" dirty="0"/>
              <a:t> </a:t>
            </a:r>
            <a:r>
              <a:rPr spc="75" dirty="0"/>
              <a:t>COUNTROWS</a:t>
            </a:r>
            <a:r>
              <a:rPr spc="-155" dirty="0"/>
              <a:t> </a:t>
            </a:r>
            <a:r>
              <a:rPr dirty="0"/>
              <a:t>can</a:t>
            </a:r>
            <a:r>
              <a:rPr spc="-190" dirty="0"/>
              <a:t> </a:t>
            </a:r>
            <a:r>
              <a:rPr spc="-35" dirty="0"/>
              <a:t>be</a:t>
            </a:r>
            <a:r>
              <a:rPr spc="-180" dirty="0"/>
              <a:t> </a:t>
            </a:r>
            <a:r>
              <a:rPr dirty="0"/>
              <a:t>used</a:t>
            </a:r>
            <a:r>
              <a:rPr spc="-195" dirty="0"/>
              <a:t> </a:t>
            </a:r>
            <a:r>
              <a:rPr spc="-105" dirty="0"/>
              <a:t>with</a:t>
            </a:r>
            <a:r>
              <a:rPr spc="-175" dirty="0"/>
              <a:t> </a:t>
            </a:r>
            <a:r>
              <a:rPr spc="-80" dirty="0"/>
              <a:t>the</a:t>
            </a:r>
            <a:r>
              <a:rPr spc="-200" dirty="0"/>
              <a:t> </a:t>
            </a:r>
            <a:r>
              <a:rPr spc="-75" dirty="0"/>
              <a:t>FILTER</a:t>
            </a:r>
            <a:r>
              <a:rPr spc="-190" dirty="0"/>
              <a:t> </a:t>
            </a:r>
            <a:r>
              <a:rPr spc="-55" dirty="0"/>
              <a:t>function</a:t>
            </a:r>
            <a:r>
              <a:rPr spc="-175" dirty="0"/>
              <a:t> </a:t>
            </a:r>
            <a:r>
              <a:rPr spc="-85" dirty="0"/>
              <a:t>to</a:t>
            </a:r>
            <a:r>
              <a:rPr spc="-200" dirty="0"/>
              <a:t> </a:t>
            </a:r>
            <a:r>
              <a:rPr spc="-10" dirty="0"/>
              <a:t>count </a:t>
            </a:r>
            <a:r>
              <a:rPr spc="-30" dirty="0"/>
              <a:t>rows</a:t>
            </a:r>
            <a:r>
              <a:rPr spc="-215" dirty="0"/>
              <a:t> </a:t>
            </a:r>
            <a:r>
              <a:rPr spc="-105" dirty="0"/>
              <a:t>that</a:t>
            </a:r>
            <a:r>
              <a:rPr spc="-185" dirty="0"/>
              <a:t> </a:t>
            </a:r>
            <a:r>
              <a:rPr spc="-65" dirty="0"/>
              <a:t>meet</a:t>
            </a:r>
            <a:r>
              <a:rPr spc="-200" dirty="0"/>
              <a:t> </a:t>
            </a:r>
            <a:r>
              <a:rPr spc="-30" dirty="0"/>
              <a:t>specific</a:t>
            </a:r>
            <a:r>
              <a:rPr spc="-185" dirty="0"/>
              <a:t> </a:t>
            </a:r>
            <a:r>
              <a:rPr spc="-10" dirty="0"/>
              <a:t>criteria.</a:t>
            </a:r>
          </a:p>
          <a:p>
            <a:pPr marL="12700">
              <a:lnSpc>
                <a:spcPct val="100000"/>
              </a:lnSpc>
              <a:spcBef>
                <a:spcPts val="2665"/>
              </a:spcBef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marL="22225">
              <a:lnSpc>
                <a:spcPct val="100000"/>
              </a:lnSpc>
              <a:spcBef>
                <a:spcPts val="1185"/>
              </a:spcBef>
            </a:pPr>
            <a:r>
              <a:rPr sz="1600" b="1" dirty="0">
                <a:latin typeface="Consolas"/>
                <a:cs typeface="Consolas"/>
              </a:rPr>
              <a:t>Maharashtra</a:t>
            </a:r>
            <a:r>
              <a:rPr sz="1600" b="1" spc="-5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Count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3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COUNTROWS(FILTER('Table','Table'[State]="Maharashtra"))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4109720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66417" y="4521784"/>
            <a:ext cx="927544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Case:</a:t>
            </a:r>
            <a:r>
              <a:rPr sz="2400" b="1" spc="-1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When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want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count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rows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based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condition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or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set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of</a:t>
            </a: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Trebuchet MS"/>
                <a:cs typeface="Trebuchet MS"/>
              </a:rPr>
              <a:t>conditions.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81" y="0"/>
            <a:ext cx="1671955" cy="1567815"/>
          </a:xfrm>
          <a:custGeom>
            <a:avLst/>
            <a:gdLst/>
            <a:ahLst/>
            <a:cxnLst/>
            <a:rect l="l" t="t" r="r" b="b"/>
            <a:pathLst>
              <a:path w="1671955" h="1567815">
                <a:moveTo>
                  <a:pt x="1671866" y="275475"/>
                </a:moveTo>
                <a:lnTo>
                  <a:pt x="1396403" y="0"/>
                </a:lnTo>
                <a:lnTo>
                  <a:pt x="0" y="0"/>
                </a:lnTo>
                <a:lnTo>
                  <a:pt x="0" y="1188339"/>
                </a:lnTo>
                <a:lnTo>
                  <a:pt x="379514" y="1567815"/>
                </a:lnTo>
                <a:lnTo>
                  <a:pt x="980821" y="966508"/>
                </a:lnTo>
                <a:lnTo>
                  <a:pt x="1215504" y="1201166"/>
                </a:lnTo>
                <a:lnTo>
                  <a:pt x="1671866" y="744855"/>
                </a:lnTo>
                <a:lnTo>
                  <a:pt x="1437157" y="510184"/>
                </a:lnTo>
                <a:lnTo>
                  <a:pt x="1671866" y="275475"/>
                </a:lnTo>
                <a:close/>
              </a:path>
            </a:pathLst>
          </a:custGeom>
          <a:solidFill>
            <a:srgbClr val="155F82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6598" y="0"/>
            <a:ext cx="2835910" cy="1485265"/>
          </a:xfrm>
          <a:custGeom>
            <a:avLst/>
            <a:gdLst/>
            <a:ahLst/>
            <a:cxnLst/>
            <a:rect l="l" t="t" r="r" b="b"/>
            <a:pathLst>
              <a:path w="2835909" h="1485265">
                <a:moveTo>
                  <a:pt x="2835402" y="0"/>
                </a:moveTo>
                <a:lnTo>
                  <a:pt x="0" y="0"/>
                </a:lnTo>
                <a:lnTo>
                  <a:pt x="789965" y="753338"/>
                </a:lnTo>
                <a:lnTo>
                  <a:pt x="544449" y="998855"/>
                </a:lnTo>
                <a:lnTo>
                  <a:pt x="1030605" y="1485011"/>
                </a:lnTo>
                <a:lnTo>
                  <a:pt x="1287653" y="1227963"/>
                </a:lnTo>
                <a:lnTo>
                  <a:pt x="1552829" y="1480820"/>
                </a:lnTo>
                <a:lnTo>
                  <a:pt x="2835402" y="257556"/>
                </a:lnTo>
                <a:lnTo>
                  <a:pt x="2835402" y="0"/>
                </a:lnTo>
                <a:close/>
              </a:path>
            </a:pathLst>
          </a:custGeom>
          <a:solidFill>
            <a:srgbClr val="0E9ED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77899" y="2010295"/>
            <a:ext cx="9236710" cy="4848225"/>
            <a:chOff x="1477899" y="2010295"/>
            <a:chExt cx="9236710" cy="4848225"/>
          </a:xfrm>
        </p:grpSpPr>
        <p:sp>
          <p:nvSpPr>
            <p:cNvPr id="5" name="object 5"/>
            <p:cNvSpPr/>
            <p:nvPr/>
          </p:nvSpPr>
          <p:spPr>
            <a:xfrm>
              <a:off x="7604125" y="6115494"/>
              <a:ext cx="1866900" cy="742950"/>
            </a:xfrm>
            <a:custGeom>
              <a:avLst/>
              <a:gdLst/>
              <a:ahLst/>
              <a:cxnLst/>
              <a:rect l="l" t="t" r="r" b="b"/>
              <a:pathLst>
                <a:path w="1866900" h="742950">
                  <a:moveTo>
                    <a:pt x="1866773" y="742505"/>
                  </a:moveTo>
                  <a:lnTo>
                    <a:pt x="1119505" y="0"/>
                  </a:lnTo>
                  <a:lnTo>
                    <a:pt x="593534" y="522617"/>
                  </a:lnTo>
                  <a:lnTo>
                    <a:pt x="407416" y="337642"/>
                  </a:lnTo>
                  <a:lnTo>
                    <a:pt x="0" y="742505"/>
                  </a:lnTo>
                  <a:lnTo>
                    <a:pt x="372237" y="742505"/>
                  </a:lnTo>
                  <a:lnTo>
                    <a:pt x="814832" y="742505"/>
                  </a:lnTo>
                  <a:lnTo>
                    <a:pt x="1866773" y="742505"/>
                  </a:lnTo>
                  <a:close/>
                </a:path>
              </a:pathLst>
            </a:custGeom>
            <a:solidFill>
              <a:srgbClr val="155F82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7899" y="2010295"/>
              <a:ext cx="9236202" cy="444284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0979" rIns="0" bIns="0" rtlCol="0">
            <a:spAutoFit/>
          </a:bodyPr>
          <a:lstStyle/>
          <a:p>
            <a:pPr marL="86677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00"/>
                </a:solidFill>
                <a:latin typeface="Trebuchet MS"/>
                <a:cs typeface="Trebuchet MS"/>
              </a:rPr>
              <a:t>Summary</a:t>
            </a:r>
            <a:r>
              <a:rPr sz="2400" spc="-18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-45" dirty="0">
                <a:solidFill>
                  <a:srgbClr val="000000"/>
                </a:solidFill>
                <a:latin typeface="Trebuchet MS"/>
                <a:cs typeface="Trebuchet MS"/>
              </a:rPr>
              <a:t>of</a:t>
            </a:r>
            <a:r>
              <a:rPr sz="2400" spc="-19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000000"/>
                </a:solidFill>
                <a:latin typeface="Trebuchet MS"/>
                <a:cs typeface="Trebuchet MS"/>
              </a:rPr>
              <a:t>DAX</a:t>
            </a:r>
            <a:r>
              <a:rPr sz="2400" spc="-19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Trebuchet MS"/>
                <a:cs typeface="Trebuchet MS"/>
              </a:rPr>
              <a:t>Counting</a:t>
            </a:r>
            <a:r>
              <a:rPr sz="2400" spc="-204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000000"/>
                </a:solidFill>
                <a:latin typeface="Trebuchet MS"/>
                <a:cs typeface="Trebuchet MS"/>
              </a:rPr>
              <a:t>Functions: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60347" y="1343659"/>
            <a:ext cx="87236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Trebuchet MS"/>
                <a:cs typeface="Trebuchet MS"/>
              </a:rPr>
              <a:t>These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functions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provide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90" dirty="0">
                <a:latin typeface="Trebuchet MS"/>
                <a:cs typeface="Trebuchet MS"/>
              </a:rPr>
              <a:t>flexibility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depending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whether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you're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counting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all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rows,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distinct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spc="-35" dirty="0">
                <a:latin typeface="Trebuchet MS"/>
                <a:cs typeface="Trebuchet MS"/>
              </a:rPr>
              <a:t>values,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non-</a:t>
            </a:r>
            <a:r>
              <a:rPr sz="1800" spc="-25" dirty="0">
                <a:latin typeface="Trebuchet MS"/>
                <a:cs typeface="Trebuchet MS"/>
              </a:rPr>
              <a:t>blank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values,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or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values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based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on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expressions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conditions.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14051" y="33782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2783" y="2878582"/>
            <a:ext cx="36487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204" dirty="0">
                <a:solidFill>
                  <a:srgbClr val="000000"/>
                </a:solidFill>
                <a:latin typeface="Trebuchet MS"/>
                <a:cs typeface="Trebuchet MS"/>
              </a:rPr>
              <a:t>Date</a:t>
            </a:r>
            <a:r>
              <a:rPr sz="4800" b="0" spc="-49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800" b="0" spc="-135" dirty="0">
                <a:solidFill>
                  <a:srgbClr val="000000"/>
                </a:solidFill>
                <a:latin typeface="Trebuchet MS"/>
                <a:cs typeface="Trebuchet MS"/>
              </a:rPr>
              <a:t>Formulas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78582"/>
            <a:ext cx="4054475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z="4800" spc="-290" dirty="0">
                <a:latin typeface="Trebuchet MS"/>
                <a:cs typeface="Trebuchet MS"/>
              </a:rPr>
              <a:t>Extract </a:t>
            </a:r>
            <a:r>
              <a:rPr sz="4800" spc="-310" dirty="0">
                <a:latin typeface="Trebuchet MS"/>
                <a:cs typeface="Trebuchet MS"/>
              </a:rPr>
              <a:t>Day/Month/Year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3204" y="273177"/>
            <a:ext cx="662305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dirty="0"/>
              <a:t>SUM</a:t>
            </a:r>
            <a:r>
              <a:rPr sz="4300" spc="-110" dirty="0"/>
              <a:t> </a:t>
            </a:r>
            <a:r>
              <a:rPr sz="4300" spc="-20" dirty="0"/>
              <a:t>Formula</a:t>
            </a:r>
            <a:r>
              <a:rPr sz="4300" spc="-110" dirty="0"/>
              <a:t> </a:t>
            </a:r>
            <a:r>
              <a:rPr sz="4300" dirty="0"/>
              <a:t>in</a:t>
            </a:r>
            <a:r>
              <a:rPr sz="4300" spc="-125" dirty="0"/>
              <a:t> </a:t>
            </a:r>
            <a:r>
              <a:rPr sz="4300" spc="70" dirty="0"/>
              <a:t>Power</a:t>
            </a:r>
            <a:r>
              <a:rPr sz="4300" spc="-120" dirty="0"/>
              <a:t> </a:t>
            </a:r>
            <a:r>
              <a:rPr sz="4300" spc="-50" dirty="0"/>
              <a:t>BI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1618869" y="1343025"/>
            <a:ext cx="8865235" cy="2371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Trebuchet MS"/>
                <a:cs typeface="Trebuchet MS"/>
              </a:rPr>
              <a:t>Definition: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SUM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simple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aggregation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function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that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adds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up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all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the </a:t>
            </a:r>
            <a:r>
              <a:rPr sz="2400" spc="-10" dirty="0">
                <a:latin typeface="Trebuchet MS"/>
                <a:cs typeface="Trebuchet MS"/>
              </a:rPr>
              <a:t>values</a:t>
            </a:r>
            <a:r>
              <a:rPr sz="2400" spc="-229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in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single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column.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45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2600" b="1" spc="-50" dirty="0">
                <a:latin typeface="Trebuchet MS"/>
                <a:cs typeface="Trebuchet MS"/>
              </a:rPr>
              <a:t>Total_Sales</a:t>
            </a:r>
            <a:r>
              <a:rPr sz="2600" b="1" spc="-200" dirty="0">
                <a:latin typeface="Trebuchet MS"/>
                <a:cs typeface="Trebuchet MS"/>
              </a:rPr>
              <a:t> </a:t>
            </a:r>
            <a:r>
              <a:rPr sz="2600" b="1" spc="-145" dirty="0">
                <a:latin typeface="Trebuchet MS"/>
                <a:cs typeface="Trebuchet MS"/>
              </a:rPr>
              <a:t>=</a:t>
            </a:r>
            <a:r>
              <a:rPr sz="2600" b="1" spc="-180" dirty="0">
                <a:latin typeface="Trebuchet MS"/>
                <a:cs typeface="Trebuchet MS"/>
              </a:rPr>
              <a:t> </a:t>
            </a:r>
            <a:r>
              <a:rPr sz="2600" b="1" spc="-10" dirty="0">
                <a:latin typeface="Trebuchet MS"/>
                <a:cs typeface="Trebuchet MS"/>
              </a:rPr>
              <a:t>SUM(SalesData[Sales])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8869" y="4623054"/>
            <a:ext cx="8535670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0970">
              <a:lnSpc>
                <a:spcPct val="100000"/>
              </a:lnSpc>
              <a:spcBef>
                <a:spcPts val="100"/>
              </a:spcBef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200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Case:</a:t>
            </a:r>
            <a:r>
              <a:rPr sz="2400" b="1" spc="-170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Use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SUM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when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want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80" dirty="0">
                <a:latin typeface="Trebuchet MS"/>
                <a:cs typeface="Trebuchet MS"/>
              </a:rPr>
              <a:t>sum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up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all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a </a:t>
            </a:r>
            <a:r>
              <a:rPr sz="2400" spc="-25" dirty="0">
                <a:latin typeface="Trebuchet MS"/>
                <a:cs typeface="Trebuchet MS"/>
              </a:rPr>
              <a:t>numeric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column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without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any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complex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row-</a:t>
            </a:r>
            <a:r>
              <a:rPr sz="2400" spc="-80" dirty="0">
                <a:latin typeface="Trebuchet MS"/>
                <a:cs typeface="Trebuchet MS"/>
              </a:rPr>
              <a:t>by-</a:t>
            </a:r>
            <a:r>
              <a:rPr sz="2400" spc="-90" dirty="0">
                <a:latin typeface="Trebuchet MS"/>
                <a:cs typeface="Trebuchet MS"/>
              </a:rPr>
              <a:t>row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operations.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55" dirty="0">
                <a:latin typeface="Trebuchet MS"/>
                <a:cs typeface="Trebuchet MS"/>
              </a:rPr>
              <a:t>Performance: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Since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it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operates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directly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column,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it's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fast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and </a:t>
            </a:r>
            <a:r>
              <a:rPr sz="2400" spc="-100" dirty="0">
                <a:latin typeface="Trebuchet MS"/>
                <a:cs typeface="Trebuchet MS"/>
              </a:rPr>
              <a:t>efficient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simple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summations.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81479" y="4501641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33782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2290445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Extract</a:t>
            </a:r>
            <a:r>
              <a:rPr spc="-210" dirty="0"/>
              <a:t> </a:t>
            </a:r>
            <a:r>
              <a:rPr spc="65" dirty="0"/>
              <a:t>Day/Month/Year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8901" y="2009394"/>
            <a:ext cx="784225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latin typeface="Trebuchet MS"/>
                <a:cs typeface="Trebuchet MS"/>
              </a:rPr>
              <a:t>DAY(&lt;datetime&gt;)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: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Extracts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day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from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date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value.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250000"/>
              </a:lnSpc>
            </a:pPr>
            <a:r>
              <a:rPr sz="2400" spc="-45" dirty="0">
                <a:latin typeface="Trebuchet MS"/>
                <a:cs typeface="Trebuchet MS"/>
              </a:rPr>
              <a:t>MONTH(&lt;datetime&gt;)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: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Extracts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month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from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date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value. </a:t>
            </a:r>
            <a:r>
              <a:rPr sz="2400" spc="-70" dirty="0">
                <a:latin typeface="Trebuchet MS"/>
                <a:cs typeface="Trebuchet MS"/>
              </a:rPr>
              <a:t>YEAR(&lt;datetime&gt;)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: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Extracts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year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from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date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49908" y="4639183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18288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Extract</a:t>
            </a:r>
            <a:r>
              <a:rPr spc="-235" dirty="0"/>
              <a:t> </a:t>
            </a:r>
            <a:r>
              <a:rPr spc="-10" dirty="0"/>
              <a:t>Hour/Minute/Second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8901" y="2009394"/>
            <a:ext cx="915733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latin typeface="Trebuchet MS"/>
                <a:cs typeface="Trebuchet MS"/>
              </a:rPr>
              <a:t>Hour(&lt;datetime&gt;)</a:t>
            </a:r>
            <a:r>
              <a:rPr sz="2400" spc="-210" dirty="0">
                <a:latin typeface="Trebuchet MS"/>
                <a:cs typeface="Trebuchet MS"/>
              </a:rPr>
              <a:t> :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Extracts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Hour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from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date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time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value.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250000"/>
              </a:lnSpc>
            </a:pPr>
            <a:r>
              <a:rPr sz="2400" spc="-70" dirty="0">
                <a:latin typeface="Trebuchet MS"/>
                <a:cs typeface="Trebuchet MS"/>
              </a:rPr>
              <a:t>Minute(&lt;datetime&gt;)</a:t>
            </a:r>
            <a:r>
              <a:rPr sz="2400" spc="-210" dirty="0">
                <a:latin typeface="Trebuchet MS"/>
                <a:cs typeface="Trebuchet MS"/>
              </a:rPr>
              <a:t> :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Extracts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Minute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from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date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time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value. </a:t>
            </a:r>
            <a:r>
              <a:rPr sz="2400" spc="-50" dirty="0">
                <a:latin typeface="Trebuchet MS"/>
                <a:cs typeface="Trebuchet MS"/>
              </a:rPr>
              <a:t>Second(&lt;datetime&gt;)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: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Extracts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Second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from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date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time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49908" y="4639183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18288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Extract</a:t>
            </a:r>
            <a:r>
              <a:rPr spc="-235" dirty="0"/>
              <a:t> </a:t>
            </a:r>
            <a:r>
              <a:rPr spc="-10" dirty="0"/>
              <a:t>Hour/Minute/Second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8901" y="2009394"/>
            <a:ext cx="7161530" cy="3134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latin typeface="Trebuchet MS"/>
                <a:cs typeface="Trebuchet MS"/>
              </a:rPr>
              <a:t>Today()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210" dirty="0">
                <a:latin typeface="Trebuchet MS"/>
                <a:cs typeface="Trebuchet MS"/>
              </a:rPr>
              <a:t>: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Show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Current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date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35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400" spc="-65" dirty="0">
                <a:latin typeface="Trebuchet MS"/>
                <a:cs typeface="Trebuchet MS"/>
              </a:rPr>
              <a:t>Now()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210" dirty="0">
                <a:latin typeface="Trebuchet MS"/>
                <a:cs typeface="Trebuchet MS"/>
              </a:rPr>
              <a:t>–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Show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current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date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Time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ts val="7200"/>
              </a:lnSpc>
              <a:spcBef>
                <a:spcPts val="760"/>
              </a:spcBef>
            </a:pPr>
            <a:r>
              <a:rPr sz="2400" spc="-85" dirty="0">
                <a:latin typeface="Trebuchet MS"/>
                <a:cs typeface="Trebuchet MS"/>
              </a:rPr>
              <a:t>Weekday()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210" dirty="0">
                <a:latin typeface="Trebuchet MS"/>
                <a:cs typeface="Trebuchet MS"/>
              </a:rPr>
              <a:t>–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Show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Weekday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numbers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between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1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7 </a:t>
            </a:r>
            <a:r>
              <a:rPr sz="2400" spc="-60" dirty="0">
                <a:latin typeface="Trebuchet MS"/>
                <a:cs typeface="Trebuchet MS"/>
              </a:rPr>
              <a:t>Weeknum()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210" dirty="0">
                <a:latin typeface="Trebuchet MS"/>
                <a:cs typeface="Trebuchet MS"/>
              </a:rPr>
              <a:t>–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Show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Week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number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Month/Year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84883" y="5434710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4497" y="322529"/>
            <a:ext cx="42233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0" dirty="0"/>
              <a:t>DatedIFF</a:t>
            </a:r>
            <a:r>
              <a:rPr spc="-145" dirty="0"/>
              <a:t> </a:t>
            </a:r>
            <a:r>
              <a:rPr spc="-20" dirty="0"/>
              <a:t>Formula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28901" y="1605534"/>
            <a:ext cx="8972550" cy="3439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Trebuchet MS"/>
                <a:cs typeface="Trebuchet MS"/>
              </a:rPr>
              <a:t>Definition: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Returns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difference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between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two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dates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specified </a:t>
            </a:r>
            <a:r>
              <a:rPr sz="2400" spc="-90" dirty="0">
                <a:latin typeface="Trebuchet MS"/>
                <a:cs typeface="Trebuchet MS"/>
              </a:rPr>
              <a:t>interval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(days,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months,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years,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etc.).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latin typeface="Trebuchet MS"/>
                <a:cs typeface="Trebuchet MS"/>
              </a:rPr>
              <a:t>Syntax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250"/>
              </a:spcBef>
            </a:pPr>
            <a:r>
              <a:rPr sz="1600" b="1" dirty="0">
                <a:latin typeface="Consolas"/>
                <a:cs typeface="Consolas"/>
              </a:rPr>
              <a:t>DATEDIFF(&lt;start_date&gt;,</a:t>
            </a:r>
            <a:r>
              <a:rPr sz="1600" b="1" spc="-8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&lt;end_date&gt;,</a:t>
            </a:r>
            <a:r>
              <a:rPr sz="1600" b="1" spc="-70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&lt;interval&gt;)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onsolas"/>
                <a:cs typeface="Consolas"/>
              </a:rPr>
              <a:t>Example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1600" b="1" dirty="0">
                <a:latin typeface="Consolas"/>
                <a:cs typeface="Consolas"/>
              </a:rPr>
              <a:t>DATEDIFF(Sales[OrderDate],</a:t>
            </a:r>
            <a:r>
              <a:rPr sz="1600" b="1" spc="-110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Sales[ShipDate],</a:t>
            </a:r>
            <a:r>
              <a:rPr sz="1600" b="1" spc="-105" dirty="0">
                <a:latin typeface="Consolas"/>
                <a:cs typeface="Consolas"/>
              </a:rPr>
              <a:t> </a:t>
            </a:r>
            <a:r>
              <a:rPr sz="1600" b="1" spc="-20" dirty="0">
                <a:latin typeface="Consolas"/>
                <a:cs typeface="Consolas"/>
              </a:rPr>
              <a:t>DAY)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5463032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14051" y="0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78582"/>
            <a:ext cx="3771900" cy="141541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z="4800" spc="-250" dirty="0">
                <a:latin typeface="Trebuchet MS"/>
                <a:cs typeface="Trebuchet MS"/>
              </a:rPr>
              <a:t>Create</a:t>
            </a:r>
            <a:r>
              <a:rPr sz="4800" spc="-475" dirty="0">
                <a:latin typeface="Trebuchet MS"/>
                <a:cs typeface="Trebuchet MS"/>
              </a:rPr>
              <a:t> </a:t>
            </a:r>
            <a:r>
              <a:rPr sz="4800" spc="-60" dirty="0">
                <a:latin typeface="Trebuchet MS"/>
                <a:cs typeface="Trebuchet MS"/>
              </a:rPr>
              <a:t>Custom </a:t>
            </a:r>
            <a:r>
              <a:rPr sz="4800" spc="-55" dirty="0">
                <a:latin typeface="Trebuchet MS"/>
                <a:cs typeface="Trebuchet MS"/>
              </a:rPr>
              <a:t>Calendar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80" dirty="0"/>
              <a:t>1</a:t>
            </a:r>
            <a:r>
              <a:rPr spc="-5" dirty="0"/>
              <a:t> </a:t>
            </a:r>
            <a:r>
              <a:rPr dirty="0"/>
              <a:t>.</a:t>
            </a:r>
            <a:r>
              <a:rPr spc="-225" dirty="0"/>
              <a:t> </a:t>
            </a:r>
            <a:r>
              <a:rPr dirty="0"/>
              <a:t>Create</a:t>
            </a:r>
            <a:r>
              <a:rPr spc="-110" dirty="0"/>
              <a:t> </a:t>
            </a:r>
            <a:r>
              <a:rPr spc="-190" dirty="0"/>
              <a:t>Custom</a:t>
            </a:r>
            <a:r>
              <a:rPr spc="-85" dirty="0"/>
              <a:t> </a:t>
            </a:r>
            <a:r>
              <a:rPr dirty="0"/>
              <a:t>Calendar</a:t>
            </a:r>
            <a:r>
              <a:rPr spc="-95" dirty="0"/>
              <a:t> </a:t>
            </a:r>
            <a:r>
              <a:rPr dirty="0"/>
              <a:t>in</a:t>
            </a:r>
            <a:r>
              <a:rPr spc="-110" dirty="0"/>
              <a:t> </a:t>
            </a:r>
            <a:r>
              <a:rPr spc="65" dirty="0"/>
              <a:t>Power</a:t>
            </a:r>
            <a:r>
              <a:rPr spc="-100" dirty="0"/>
              <a:t> </a:t>
            </a:r>
            <a:r>
              <a:rPr spc="50" dirty="0"/>
              <a:t>Query</a:t>
            </a:r>
          </a:p>
        </p:txBody>
      </p:sp>
      <p:sp>
        <p:nvSpPr>
          <p:cNvPr id="4" name="object 4"/>
          <p:cNvSpPr/>
          <p:nvPr/>
        </p:nvSpPr>
        <p:spPr>
          <a:xfrm>
            <a:off x="1630552" y="2674111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47291" y="1502791"/>
            <a:ext cx="9885680" cy="3768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rebuchet MS"/>
                <a:cs typeface="Trebuchet MS"/>
              </a:rPr>
              <a:t>Formula</a:t>
            </a:r>
            <a:endParaRPr sz="2800">
              <a:latin typeface="Trebuchet MS"/>
              <a:cs typeface="Trebuchet MS"/>
            </a:endParaRPr>
          </a:p>
          <a:p>
            <a:pPr marL="150495">
              <a:lnSpc>
                <a:spcPct val="100000"/>
              </a:lnSpc>
              <a:spcBef>
                <a:spcPts val="1185"/>
              </a:spcBef>
            </a:pP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List.Dates(#date(2023,1,1),731,#duration(1,0,0,0))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2400" spc="-60" dirty="0">
                <a:latin typeface="Trebuchet MS"/>
                <a:cs typeface="Trebuchet MS"/>
              </a:rPr>
              <a:t>Creating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custom</a:t>
            </a:r>
            <a:r>
              <a:rPr sz="2400" b="1" spc="-190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calendar</a:t>
            </a:r>
            <a:r>
              <a:rPr sz="2400" b="1" spc="-1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using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b="1" spc="-80" dirty="0">
                <a:latin typeface="Trebuchet MS"/>
                <a:cs typeface="Trebuchet MS"/>
              </a:rPr>
              <a:t>Power</a:t>
            </a:r>
            <a:r>
              <a:rPr sz="2400" b="1" spc="-200" dirty="0">
                <a:latin typeface="Trebuchet MS"/>
                <a:cs typeface="Trebuchet MS"/>
              </a:rPr>
              <a:t> </a:t>
            </a:r>
            <a:r>
              <a:rPr sz="2400" b="1" spc="-55" dirty="0">
                <a:latin typeface="Trebuchet MS"/>
                <a:cs typeface="Trebuchet MS"/>
              </a:rPr>
              <a:t>Query</a:t>
            </a:r>
            <a:r>
              <a:rPr sz="2400" b="1" spc="-17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Power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BI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common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essential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task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when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dealing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with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date-</a:t>
            </a:r>
            <a:r>
              <a:rPr sz="2400" spc="-90" dirty="0">
                <a:latin typeface="Trebuchet MS"/>
                <a:cs typeface="Trebuchet MS"/>
              </a:rPr>
              <a:t>related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data,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especially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for </a:t>
            </a:r>
            <a:r>
              <a:rPr sz="2400" spc="-75" dirty="0">
                <a:latin typeface="Trebuchet MS"/>
                <a:cs typeface="Trebuchet MS"/>
              </a:rPr>
              <a:t>performing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time-</a:t>
            </a:r>
            <a:r>
              <a:rPr sz="2400" dirty="0">
                <a:latin typeface="Trebuchet MS"/>
                <a:cs typeface="Trebuchet MS"/>
              </a:rPr>
              <a:t>based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analysis</a:t>
            </a:r>
            <a:r>
              <a:rPr sz="2400" spc="-13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like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year-over-</a:t>
            </a:r>
            <a:r>
              <a:rPr sz="2400" spc="-95" dirty="0">
                <a:latin typeface="Trebuchet MS"/>
                <a:cs typeface="Trebuchet MS"/>
              </a:rPr>
              <a:t>year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(YoY),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month-</a:t>
            </a:r>
            <a:r>
              <a:rPr sz="2400" spc="-90" dirty="0">
                <a:latin typeface="Trebuchet MS"/>
                <a:cs typeface="Trebuchet MS"/>
              </a:rPr>
              <a:t>to-</a:t>
            </a:r>
            <a:r>
              <a:rPr sz="2400" spc="-20" dirty="0">
                <a:latin typeface="Trebuchet MS"/>
                <a:cs typeface="Trebuchet MS"/>
              </a:rPr>
              <a:t>date </a:t>
            </a:r>
            <a:r>
              <a:rPr sz="2400" spc="-90" dirty="0">
                <a:latin typeface="Trebuchet MS"/>
                <a:cs typeface="Trebuchet MS"/>
              </a:rPr>
              <a:t>(MTD),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and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quarter-</a:t>
            </a:r>
            <a:r>
              <a:rPr sz="2400" spc="-90" dirty="0">
                <a:latin typeface="Trebuchet MS"/>
                <a:cs typeface="Trebuchet MS"/>
              </a:rPr>
              <a:t>to-</a:t>
            </a:r>
            <a:r>
              <a:rPr sz="2400" spc="-80" dirty="0">
                <a:latin typeface="Trebuchet MS"/>
                <a:cs typeface="Trebuchet MS"/>
              </a:rPr>
              <a:t>date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(QTD)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comparisons.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Having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custom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date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table </a:t>
            </a:r>
            <a:r>
              <a:rPr sz="2400" dirty="0">
                <a:latin typeface="Trebuchet MS"/>
                <a:cs typeface="Trebuchet MS"/>
              </a:rPr>
              <a:t>ensures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that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you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have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control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over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format,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date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ranges,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any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specific </a:t>
            </a:r>
            <a:r>
              <a:rPr sz="2400" spc="-85" dirty="0">
                <a:latin typeface="Trebuchet MS"/>
                <a:cs typeface="Trebuchet MS"/>
              </a:rPr>
              <a:t>time-</a:t>
            </a:r>
            <a:r>
              <a:rPr sz="2400" dirty="0">
                <a:latin typeface="Trebuchet MS"/>
                <a:cs typeface="Trebuchet MS"/>
              </a:rPr>
              <a:t>based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logic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needed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your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reports.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232027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5766" y="322529"/>
            <a:ext cx="102336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5" dirty="0"/>
              <a:t>2.</a:t>
            </a:r>
            <a:r>
              <a:rPr spc="-5" dirty="0"/>
              <a:t> </a:t>
            </a:r>
            <a:r>
              <a:rPr dirty="0"/>
              <a:t>Create</a:t>
            </a:r>
            <a:r>
              <a:rPr spc="-155" dirty="0"/>
              <a:t> </a:t>
            </a:r>
            <a:r>
              <a:rPr spc="-190" dirty="0"/>
              <a:t>Custom</a:t>
            </a:r>
            <a:r>
              <a:rPr spc="-85" dirty="0"/>
              <a:t> </a:t>
            </a:r>
            <a:r>
              <a:rPr dirty="0"/>
              <a:t>Calendar</a:t>
            </a:r>
            <a:r>
              <a:rPr spc="-75" dirty="0"/>
              <a:t> </a:t>
            </a:r>
            <a:r>
              <a:rPr dirty="0"/>
              <a:t>in</a:t>
            </a:r>
            <a:r>
              <a:rPr spc="-90" dirty="0"/>
              <a:t> </a:t>
            </a:r>
            <a:r>
              <a:rPr spc="65" dirty="0"/>
              <a:t>Power</a:t>
            </a:r>
            <a:r>
              <a:rPr spc="-75" dirty="0"/>
              <a:t> </a:t>
            </a:r>
            <a:r>
              <a:rPr spc="50" dirty="0"/>
              <a:t>Query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68297" y="1071753"/>
            <a:ext cx="8691245" cy="544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85" dirty="0">
                <a:latin typeface="Trebuchet MS"/>
                <a:cs typeface="Trebuchet MS"/>
              </a:rPr>
              <a:t>M</a:t>
            </a:r>
            <a:r>
              <a:rPr sz="2800" b="1" spc="-265" dirty="0">
                <a:latin typeface="Trebuchet MS"/>
                <a:cs typeface="Trebuchet MS"/>
              </a:rPr>
              <a:t> </a:t>
            </a:r>
            <a:r>
              <a:rPr sz="2800" b="1" spc="-20" dirty="0">
                <a:latin typeface="Trebuchet MS"/>
                <a:cs typeface="Trebuchet MS"/>
              </a:rPr>
              <a:t>Code</a:t>
            </a:r>
            <a:endParaRPr sz="2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1200" spc="-25" dirty="0">
                <a:latin typeface="Consolas"/>
                <a:cs typeface="Consolas"/>
              </a:rPr>
              <a:t>let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Consolas"/>
                <a:cs typeface="Consolas"/>
              </a:rPr>
              <a:t>//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Define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start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and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end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dates</a:t>
            </a:r>
            <a:r>
              <a:rPr sz="1200" spc="-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for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the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calendar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5"/>
              </a:spcBef>
              <a:tabLst>
                <a:tab pos="3124835" algn="l"/>
              </a:tabLst>
            </a:pPr>
            <a:r>
              <a:rPr sz="1200" dirty="0">
                <a:latin typeface="Consolas"/>
                <a:cs typeface="Consolas"/>
              </a:rPr>
              <a:t>StartDate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#date(2020,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1,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spc="-25" dirty="0">
                <a:latin typeface="Consolas"/>
                <a:cs typeface="Consolas"/>
              </a:rPr>
              <a:t>1),</a:t>
            </a:r>
            <a:r>
              <a:rPr sz="1200" dirty="0">
                <a:latin typeface="Consolas"/>
                <a:cs typeface="Consolas"/>
              </a:rPr>
              <a:t>	//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You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can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change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this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to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your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desired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start</a:t>
            </a:r>
            <a:r>
              <a:rPr sz="1200" spc="-20" dirty="0">
                <a:latin typeface="Consolas"/>
                <a:cs typeface="Consolas"/>
              </a:rPr>
              <a:t> date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5"/>
              </a:spcBef>
              <a:tabLst>
                <a:tab pos="3964304" algn="l"/>
              </a:tabLst>
            </a:pPr>
            <a:r>
              <a:rPr sz="1200" dirty="0">
                <a:latin typeface="Consolas"/>
                <a:cs typeface="Consolas"/>
              </a:rPr>
              <a:t>EndDate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Date.From(DateTime.LocalNow()),</a:t>
            </a:r>
            <a:r>
              <a:rPr sz="1200" dirty="0">
                <a:latin typeface="Consolas"/>
                <a:cs typeface="Consolas"/>
              </a:rPr>
              <a:t>	//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Automatically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takes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today's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date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as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the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end</a:t>
            </a:r>
            <a:r>
              <a:rPr sz="1200" spc="-20" dirty="0">
                <a:latin typeface="Consolas"/>
                <a:cs typeface="Consolas"/>
              </a:rPr>
              <a:t> date</a:t>
            </a:r>
            <a:endParaRPr sz="1200">
              <a:latin typeface="Consolas"/>
              <a:cs typeface="Consolas"/>
            </a:endParaRPr>
          </a:p>
          <a:p>
            <a:pPr marL="684530">
              <a:lnSpc>
                <a:spcPct val="100000"/>
              </a:lnSpc>
              <a:spcBef>
                <a:spcPts val="140"/>
              </a:spcBef>
            </a:pPr>
            <a:r>
              <a:rPr sz="1200" dirty="0">
                <a:latin typeface="Consolas"/>
                <a:cs typeface="Consolas"/>
              </a:rPr>
              <a:t>//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Generate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list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of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dates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between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the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start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and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end</a:t>
            </a:r>
            <a:r>
              <a:rPr sz="1200" spc="-10" dirty="0">
                <a:latin typeface="Consolas"/>
                <a:cs typeface="Consolas"/>
              </a:rPr>
              <a:t> dates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Consolas"/>
                <a:cs typeface="Consolas"/>
              </a:rPr>
              <a:t>DateList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List.Dates(StartDate,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Duration.Days(EndDate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-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StartDate)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+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1,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#duration(1,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0,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0,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spc="-20" dirty="0">
                <a:latin typeface="Consolas"/>
                <a:cs typeface="Consolas"/>
              </a:rPr>
              <a:t>0)),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Consolas"/>
                <a:cs typeface="Consolas"/>
              </a:rPr>
              <a:t>//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Convert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the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list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into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spc="-20" dirty="0">
                <a:latin typeface="Consolas"/>
                <a:cs typeface="Consolas"/>
              </a:rPr>
              <a:t>table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Consolas"/>
                <a:cs typeface="Consolas"/>
              </a:rPr>
              <a:t>DateTable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5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Table.FromList(DateList,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Splitter.SplitByNothing(),</a:t>
            </a:r>
            <a:r>
              <a:rPr sz="1200" spc="-5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{"Date"},</a:t>
            </a:r>
            <a:r>
              <a:rPr sz="1200" spc="-5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null,</a:t>
            </a:r>
            <a:r>
              <a:rPr sz="1200" spc="-50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ExtraValues.Error),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Consolas"/>
                <a:cs typeface="Consolas"/>
              </a:rPr>
              <a:t>//</a:t>
            </a:r>
            <a:r>
              <a:rPr sz="1200" spc="-1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Add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Year,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Month,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and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Day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columns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for</a:t>
            </a:r>
            <a:r>
              <a:rPr sz="1200" spc="-1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further</a:t>
            </a:r>
            <a:r>
              <a:rPr sz="1200" spc="-10" dirty="0">
                <a:latin typeface="Consolas"/>
                <a:cs typeface="Consolas"/>
              </a:rPr>
              <a:t> analysis</a:t>
            </a:r>
            <a:endParaRPr sz="1200">
              <a:latin typeface="Consolas"/>
              <a:cs typeface="Consolas"/>
            </a:endParaRPr>
          </a:p>
          <a:p>
            <a:pPr marL="347345" marR="1437005">
              <a:lnSpc>
                <a:spcPct val="110000"/>
              </a:lnSpc>
            </a:pPr>
            <a:r>
              <a:rPr sz="1200" dirty="0">
                <a:latin typeface="Consolas"/>
                <a:cs typeface="Consolas"/>
              </a:rPr>
              <a:t>AddYear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5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Table.AddColumn(DateTable,</a:t>
            </a:r>
            <a:r>
              <a:rPr sz="1200" spc="-5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"Year",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each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Date.Year([Date]),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Int64.Type), </a:t>
            </a:r>
            <a:r>
              <a:rPr sz="1200" dirty="0">
                <a:latin typeface="Consolas"/>
                <a:cs typeface="Consolas"/>
              </a:rPr>
              <a:t>AddMonth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5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Table.AddColumn(AddYear,</a:t>
            </a:r>
            <a:r>
              <a:rPr sz="1200" spc="-5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"Month",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each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Date.Month([Date]),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Int64.Type), </a:t>
            </a:r>
            <a:r>
              <a:rPr sz="1200" dirty="0">
                <a:latin typeface="Consolas"/>
                <a:cs typeface="Consolas"/>
              </a:rPr>
              <a:t>AddDay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Table.AddColumn(AddMonth,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"Day",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each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Date.Day([Date]),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Int64.Type),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Consolas"/>
                <a:cs typeface="Consolas"/>
              </a:rPr>
              <a:t>AddMonthName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Table.AddColumn(AddDay,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"Month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Name",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each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Date.ToText([Date],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"MMMM"),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type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text),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0"/>
              </a:spcBef>
            </a:pPr>
            <a:r>
              <a:rPr sz="1200" dirty="0">
                <a:latin typeface="Consolas"/>
                <a:cs typeface="Consolas"/>
              </a:rPr>
              <a:t>AddQuarter =</a:t>
            </a:r>
            <a:r>
              <a:rPr sz="1200" spc="1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Table.AddColumn(AddMonthName,</a:t>
            </a:r>
            <a:r>
              <a:rPr sz="1200" dirty="0">
                <a:latin typeface="Consolas"/>
                <a:cs typeface="Consolas"/>
              </a:rPr>
              <a:t> "Quarter",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each</a:t>
            </a:r>
            <a:r>
              <a:rPr sz="1200" spc="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Date.QuarterOfYear([Date]),</a:t>
            </a:r>
            <a:r>
              <a:rPr sz="1200" spc="1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Int64.Type),</a:t>
            </a:r>
            <a:endParaRPr sz="1200">
              <a:latin typeface="Consolas"/>
              <a:cs typeface="Consolas"/>
            </a:endParaRPr>
          </a:p>
          <a:p>
            <a:pPr marL="12700" marR="87630" indent="335280">
              <a:lnSpc>
                <a:spcPct val="110000"/>
              </a:lnSpc>
              <a:spcBef>
                <a:spcPts val="5"/>
              </a:spcBef>
            </a:pPr>
            <a:r>
              <a:rPr sz="1200" dirty="0">
                <a:latin typeface="Consolas"/>
                <a:cs typeface="Consolas"/>
              </a:rPr>
              <a:t>AddYearMonth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Table.AddColumn(AddQuarter,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"Year-</a:t>
            </a:r>
            <a:r>
              <a:rPr sz="1200" dirty="0">
                <a:latin typeface="Consolas"/>
                <a:cs typeface="Consolas"/>
              </a:rPr>
              <a:t>Month",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each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Date.ToText([Date],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spc="-20" dirty="0">
                <a:latin typeface="Consolas"/>
                <a:cs typeface="Consolas"/>
              </a:rPr>
              <a:t>"yyyy-</a:t>
            </a:r>
            <a:r>
              <a:rPr sz="1200" dirty="0">
                <a:latin typeface="Consolas"/>
                <a:cs typeface="Consolas"/>
              </a:rPr>
              <a:t>MM"),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spc="-20" dirty="0">
                <a:latin typeface="Consolas"/>
                <a:cs typeface="Consolas"/>
              </a:rPr>
              <a:t>type </a:t>
            </a:r>
            <a:r>
              <a:rPr sz="1200" spc="-10" dirty="0">
                <a:latin typeface="Consolas"/>
                <a:cs typeface="Consolas"/>
              </a:rPr>
              <a:t>text),</a:t>
            </a:r>
            <a:endParaRPr sz="1200">
              <a:latin typeface="Consolas"/>
              <a:cs typeface="Consolas"/>
            </a:endParaRPr>
          </a:p>
          <a:p>
            <a:pPr marL="12700" marR="679450" indent="335280">
              <a:lnSpc>
                <a:spcPct val="110000"/>
              </a:lnSpc>
            </a:pPr>
            <a:r>
              <a:rPr sz="1200" dirty="0">
                <a:latin typeface="Consolas"/>
                <a:cs typeface="Consolas"/>
              </a:rPr>
              <a:t>AddWeekOfYear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Table.AddColumn(AddYearMonth,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"Week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of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Year",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each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Date.WeekOfYear([Date]), Int64.Type),</a:t>
            </a:r>
            <a:endParaRPr sz="1200">
              <a:latin typeface="Consolas"/>
              <a:cs typeface="Consolas"/>
            </a:endParaRPr>
          </a:p>
          <a:p>
            <a:pPr marL="12700" marR="6350" indent="335280">
              <a:lnSpc>
                <a:spcPct val="110000"/>
              </a:lnSpc>
            </a:pPr>
            <a:r>
              <a:rPr sz="1200" dirty="0">
                <a:latin typeface="Consolas"/>
                <a:cs typeface="Consolas"/>
              </a:rPr>
              <a:t>AddDayOfWeek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Table.AddColumn(AddWeekOfYear,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"Day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of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Week",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each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Date.ToText([Date],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"dddd"),</a:t>
            </a:r>
            <a:r>
              <a:rPr sz="1200" spc="-45" dirty="0">
                <a:latin typeface="Consolas"/>
                <a:cs typeface="Consolas"/>
              </a:rPr>
              <a:t> </a:t>
            </a:r>
            <a:r>
              <a:rPr sz="1200" spc="-20" dirty="0">
                <a:latin typeface="Consolas"/>
                <a:cs typeface="Consolas"/>
              </a:rPr>
              <a:t>type </a:t>
            </a:r>
            <a:r>
              <a:rPr sz="1200" spc="-10" dirty="0">
                <a:latin typeface="Consolas"/>
                <a:cs typeface="Consolas"/>
              </a:rPr>
              <a:t>text),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Consolas"/>
                <a:cs typeface="Consolas"/>
              </a:rPr>
              <a:t>AddIsWeekend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=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Table.AddColumn(AddDayOfWeek,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"Is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Weekend",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each</a:t>
            </a:r>
            <a:r>
              <a:rPr sz="1200" spc="-4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if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Date.DayOfWeek([Date],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dirty="0">
                <a:latin typeface="Consolas"/>
                <a:cs typeface="Consolas"/>
              </a:rPr>
              <a:t>Day.Sunday)</a:t>
            </a:r>
            <a:r>
              <a:rPr sz="1200" spc="-2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&gt;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4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then</a:t>
            </a:r>
            <a:r>
              <a:rPr sz="1200" spc="-35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"Yes"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else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"No",</a:t>
            </a:r>
            <a:r>
              <a:rPr sz="1200" spc="-30" dirty="0">
                <a:latin typeface="Consolas"/>
                <a:cs typeface="Consolas"/>
              </a:rPr>
              <a:t> </a:t>
            </a:r>
            <a:r>
              <a:rPr sz="1200" dirty="0">
                <a:latin typeface="Consolas"/>
                <a:cs typeface="Consolas"/>
              </a:rPr>
              <a:t>type</a:t>
            </a:r>
            <a:r>
              <a:rPr sz="1200" spc="-25" dirty="0">
                <a:latin typeface="Consolas"/>
                <a:cs typeface="Consolas"/>
              </a:rPr>
              <a:t> </a:t>
            </a:r>
            <a:r>
              <a:rPr sz="1200" spc="-10" dirty="0">
                <a:latin typeface="Consolas"/>
                <a:cs typeface="Consolas"/>
              </a:rPr>
              <a:t>text)</a:t>
            </a:r>
            <a:endParaRPr sz="12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sz="1200" spc="-25" dirty="0">
                <a:latin typeface="Consolas"/>
                <a:cs typeface="Consolas"/>
              </a:rPr>
              <a:t>in</a:t>
            </a:r>
            <a:endParaRPr sz="1200">
              <a:latin typeface="Consolas"/>
              <a:cs typeface="Consolas"/>
            </a:endParaRPr>
          </a:p>
          <a:p>
            <a:pPr marL="347345">
              <a:lnSpc>
                <a:spcPct val="100000"/>
              </a:lnSpc>
              <a:spcBef>
                <a:spcPts val="145"/>
              </a:spcBef>
            </a:pPr>
            <a:r>
              <a:rPr sz="1200" spc="-10" dirty="0">
                <a:latin typeface="Consolas"/>
                <a:cs typeface="Consolas"/>
              </a:rPr>
              <a:t>AddIsWeekend</a:t>
            </a:r>
            <a:endParaRPr sz="1200">
              <a:latin typeface="Consolas"/>
              <a:cs typeface="Consola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232027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2136775">
              <a:lnSpc>
                <a:spcPct val="100000"/>
              </a:lnSpc>
              <a:spcBef>
                <a:spcPts val="95"/>
              </a:spcBef>
            </a:pPr>
            <a:r>
              <a:rPr spc="-580" dirty="0"/>
              <a:t>3</a:t>
            </a:r>
            <a:r>
              <a:rPr spc="-5" dirty="0"/>
              <a:t> </a:t>
            </a:r>
            <a:r>
              <a:rPr dirty="0"/>
              <a:t>.</a:t>
            </a:r>
            <a:r>
              <a:rPr spc="-135" dirty="0"/>
              <a:t> </a:t>
            </a:r>
            <a:r>
              <a:rPr dirty="0"/>
              <a:t>Calendar</a:t>
            </a:r>
            <a:r>
              <a:rPr spc="-65" dirty="0"/>
              <a:t> </a:t>
            </a:r>
            <a:r>
              <a:rPr dirty="0"/>
              <a:t>DAX</a:t>
            </a:r>
            <a:r>
              <a:rPr spc="-80" dirty="0"/>
              <a:t> </a:t>
            </a:r>
            <a:r>
              <a:rPr spc="-25" dirty="0"/>
              <a:t>Formula</a:t>
            </a:r>
          </a:p>
        </p:txBody>
      </p:sp>
      <p:sp>
        <p:nvSpPr>
          <p:cNvPr id="4" name="object 4"/>
          <p:cNvSpPr/>
          <p:nvPr/>
        </p:nvSpPr>
        <p:spPr>
          <a:xfrm>
            <a:off x="1630552" y="2674111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47291" y="1502791"/>
            <a:ext cx="9633585" cy="3402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rebuchet MS"/>
                <a:cs typeface="Trebuchet MS"/>
              </a:rPr>
              <a:t>Formula</a:t>
            </a:r>
            <a:endParaRPr sz="2800">
              <a:latin typeface="Trebuchet MS"/>
              <a:cs typeface="Trebuchet MS"/>
            </a:endParaRPr>
          </a:p>
          <a:p>
            <a:pPr marL="150495">
              <a:lnSpc>
                <a:spcPct val="100000"/>
              </a:lnSpc>
              <a:spcBef>
                <a:spcPts val="1185"/>
              </a:spcBef>
            </a:pP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CALENDAR(MIN(SalesData[Date]),MAX(SalesData[Date]))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2400" spc="-100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CALENDAR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function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Power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BI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used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generate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continuous </a:t>
            </a:r>
            <a:r>
              <a:rPr sz="2400" spc="-75" dirty="0">
                <a:latin typeface="Trebuchet MS"/>
                <a:cs typeface="Trebuchet MS"/>
              </a:rPr>
              <a:t>range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of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dates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between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specified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start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end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date.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It's</a:t>
            </a:r>
            <a:r>
              <a:rPr sz="2400" spc="-22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particularly </a:t>
            </a:r>
            <a:r>
              <a:rPr sz="2400" spc="-25" dirty="0">
                <a:latin typeface="Trebuchet MS"/>
                <a:cs typeface="Trebuchet MS"/>
              </a:rPr>
              <a:t>useful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when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building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date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table,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which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essential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time-</a:t>
            </a:r>
            <a:r>
              <a:rPr sz="2400" spc="-10" dirty="0">
                <a:latin typeface="Trebuchet MS"/>
                <a:cs typeface="Trebuchet MS"/>
              </a:rPr>
              <a:t>based </a:t>
            </a:r>
            <a:r>
              <a:rPr sz="2400" spc="-20" dirty="0">
                <a:latin typeface="Trebuchet MS"/>
                <a:cs typeface="Trebuchet MS"/>
              </a:rPr>
              <a:t>calculations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such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as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year-over-</a:t>
            </a:r>
            <a:r>
              <a:rPr sz="2400" spc="-95" dirty="0">
                <a:latin typeface="Trebuchet MS"/>
                <a:cs typeface="Trebuchet MS"/>
              </a:rPr>
              <a:t>year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analysis,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month-</a:t>
            </a:r>
            <a:r>
              <a:rPr sz="2400" spc="-90" dirty="0">
                <a:latin typeface="Trebuchet MS"/>
                <a:cs typeface="Trebuchet MS"/>
              </a:rPr>
              <a:t>to-</a:t>
            </a:r>
            <a:r>
              <a:rPr sz="2400" spc="-120" dirty="0">
                <a:latin typeface="Trebuchet MS"/>
                <a:cs typeface="Trebuchet MS"/>
              </a:rPr>
              <a:t>date,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quarter-</a:t>
            </a:r>
            <a:r>
              <a:rPr sz="2400" spc="-25" dirty="0">
                <a:latin typeface="Trebuchet MS"/>
                <a:cs typeface="Trebuchet MS"/>
              </a:rPr>
              <a:t>to- </a:t>
            </a:r>
            <a:r>
              <a:rPr sz="2400" spc="-120" dirty="0">
                <a:latin typeface="Trebuchet MS"/>
                <a:cs typeface="Trebuchet MS"/>
              </a:rPr>
              <a:t>date,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etc.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232027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1565275">
              <a:lnSpc>
                <a:spcPct val="100000"/>
              </a:lnSpc>
              <a:spcBef>
                <a:spcPts val="95"/>
              </a:spcBef>
            </a:pPr>
            <a:r>
              <a:rPr spc="-580" dirty="0"/>
              <a:t>4</a:t>
            </a:r>
            <a:r>
              <a:rPr spc="-5" dirty="0"/>
              <a:t> </a:t>
            </a:r>
            <a:r>
              <a:rPr dirty="0"/>
              <a:t>.</a:t>
            </a:r>
            <a:r>
              <a:rPr spc="-204" dirty="0"/>
              <a:t> </a:t>
            </a:r>
            <a:r>
              <a:rPr dirty="0"/>
              <a:t>CalendarAuto</a:t>
            </a:r>
            <a:r>
              <a:rPr spc="-100" dirty="0"/>
              <a:t> </a:t>
            </a:r>
            <a:r>
              <a:rPr dirty="0"/>
              <a:t>DAX</a:t>
            </a:r>
            <a:r>
              <a:rPr spc="-105" dirty="0"/>
              <a:t> </a:t>
            </a:r>
            <a:r>
              <a:rPr spc="-20" dirty="0"/>
              <a:t>Formula</a:t>
            </a:r>
          </a:p>
        </p:txBody>
      </p:sp>
      <p:sp>
        <p:nvSpPr>
          <p:cNvPr id="4" name="object 4"/>
          <p:cNvSpPr/>
          <p:nvPr/>
        </p:nvSpPr>
        <p:spPr>
          <a:xfrm>
            <a:off x="1630552" y="2674111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47291" y="1502791"/>
            <a:ext cx="9737725" cy="3768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0335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Trebuchet MS"/>
                <a:cs typeface="Trebuchet MS"/>
              </a:rPr>
              <a:t>Formula</a:t>
            </a:r>
            <a:endParaRPr sz="2800">
              <a:latin typeface="Trebuchet MS"/>
              <a:cs typeface="Trebuchet MS"/>
            </a:endParaRPr>
          </a:p>
          <a:p>
            <a:pPr marL="150495">
              <a:lnSpc>
                <a:spcPct val="100000"/>
              </a:lnSpc>
              <a:spcBef>
                <a:spcPts val="1185"/>
              </a:spcBef>
            </a:pP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-10" dirty="0">
                <a:latin typeface="Consolas"/>
                <a:cs typeface="Consolas"/>
              </a:rPr>
              <a:t> CALENDARAUTO()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00">
              <a:latin typeface="Consolas"/>
              <a:cs typeface="Consolas"/>
            </a:endParaRPr>
          </a:p>
          <a:p>
            <a:pPr marL="12700" marR="5080">
              <a:lnSpc>
                <a:spcPct val="100000"/>
              </a:lnSpc>
            </a:pPr>
            <a:r>
              <a:rPr sz="2400" spc="-100" dirty="0">
                <a:latin typeface="Trebuchet MS"/>
                <a:cs typeface="Trebuchet MS"/>
              </a:rPr>
              <a:t>The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CALENDARAUTO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function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Power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BI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powerful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tool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creating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a </a:t>
            </a:r>
            <a:r>
              <a:rPr sz="2400" spc="-75" dirty="0">
                <a:latin typeface="Trebuchet MS"/>
                <a:cs typeface="Trebuchet MS"/>
              </a:rPr>
              <a:t>date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table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that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automatically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detects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date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range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from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all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date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columns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your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data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model.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This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means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it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scans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your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data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generates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date </a:t>
            </a:r>
            <a:r>
              <a:rPr sz="2400" spc="-75" dirty="0">
                <a:latin typeface="Trebuchet MS"/>
                <a:cs typeface="Trebuchet MS"/>
              </a:rPr>
              <a:t>range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based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minimum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and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maximum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dates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found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model, </a:t>
            </a:r>
            <a:r>
              <a:rPr sz="2400" spc="-35" dirty="0">
                <a:latin typeface="Trebuchet MS"/>
                <a:cs typeface="Trebuchet MS"/>
              </a:rPr>
              <a:t>which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especially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helpful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dynamic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date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tables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without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specifying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start </a:t>
            </a:r>
            <a:r>
              <a:rPr sz="2400" spc="-65" dirty="0">
                <a:latin typeface="Trebuchet MS"/>
                <a:cs typeface="Trebuchet MS"/>
              </a:rPr>
              <a:t>or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end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dates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manually.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232027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5860" y="322529"/>
            <a:ext cx="83197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MTD</a:t>
            </a:r>
            <a:r>
              <a:rPr spc="-155" dirty="0"/>
              <a:t> </a:t>
            </a:r>
            <a:r>
              <a:rPr spc="-114" dirty="0"/>
              <a:t>QTD</a:t>
            </a:r>
            <a:r>
              <a:rPr spc="-65" dirty="0"/>
              <a:t> </a:t>
            </a:r>
            <a:r>
              <a:rPr spc="55" dirty="0"/>
              <a:t>AND</a:t>
            </a:r>
            <a:r>
              <a:rPr spc="-80" dirty="0"/>
              <a:t> </a:t>
            </a:r>
            <a:r>
              <a:rPr spc="-270" dirty="0"/>
              <a:t>YTD</a:t>
            </a:r>
            <a:r>
              <a:rPr spc="-10" dirty="0"/>
              <a:t> </a:t>
            </a:r>
            <a:r>
              <a:rPr dirty="0"/>
              <a:t>DAX</a:t>
            </a:r>
            <a:r>
              <a:rPr spc="-85" dirty="0"/>
              <a:t> </a:t>
            </a:r>
            <a:r>
              <a:rPr spc="-130" dirty="0"/>
              <a:t>FORMULA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56258" y="2353143"/>
          <a:ext cx="6958328" cy="963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8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75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1465">
                <a:tc>
                  <a:txBody>
                    <a:bodyPr/>
                    <a:lstStyle/>
                    <a:p>
                      <a:pPr marR="15875" algn="ct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Sales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spc="-25" dirty="0">
                          <a:latin typeface="Consolas"/>
                          <a:cs typeface="Consolas"/>
                        </a:rPr>
                        <a:t>MTD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spc="-50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TOTALMTD(SUM(Sales[SalesAmount]),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505"/>
                        </a:lnSpc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DateTable[Date])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Sales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spc="-25" dirty="0">
                          <a:latin typeface="Consolas"/>
                          <a:cs typeface="Consolas"/>
                        </a:rPr>
                        <a:t>QTD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spc="-50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TOTALQTD(SUM(Sales[SalesAmount]),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DateTable[Date])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1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465">
                <a:tc>
                  <a:txBody>
                    <a:bodyPr/>
                    <a:lstStyle/>
                    <a:p>
                      <a:pPr marR="15875" algn="ctr">
                        <a:lnSpc>
                          <a:spcPts val="1910"/>
                        </a:lnSpc>
                        <a:spcBef>
                          <a:spcPts val="285"/>
                        </a:spcBef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Sales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  <a:spcBef>
                          <a:spcPts val="285"/>
                        </a:spcBef>
                      </a:pPr>
                      <a:r>
                        <a:rPr sz="1600" b="1" spc="-25" dirty="0">
                          <a:latin typeface="Consolas"/>
                          <a:cs typeface="Consolas"/>
                        </a:rPr>
                        <a:t>YTD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  <a:spcBef>
                          <a:spcPts val="285"/>
                        </a:spcBef>
                      </a:pPr>
                      <a:r>
                        <a:rPr sz="1600" b="1" spc="-50" dirty="0">
                          <a:latin typeface="Consolas"/>
                          <a:cs typeface="Consolas"/>
                        </a:rPr>
                        <a:t>=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10"/>
                        </a:lnSpc>
                        <a:spcBef>
                          <a:spcPts val="285"/>
                        </a:spcBef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TOTALYTD(SUM(Sales[SalesAmount]),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1910"/>
                        </a:lnSpc>
                        <a:spcBef>
                          <a:spcPts val="285"/>
                        </a:spcBef>
                      </a:pPr>
                      <a:r>
                        <a:rPr sz="1600" b="1" spc="-10" dirty="0">
                          <a:latin typeface="Consolas"/>
                          <a:cs typeface="Consolas"/>
                        </a:rPr>
                        <a:t>DateTable[Date])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T="361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575308" y="1502791"/>
            <a:ext cx="1371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latin typeface="Trebuchet MS"/>
                <a:cs typeface="Trebuchet MS"/>
              </a:rPr>
              <a:t>Formula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30552" y="4129404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47291" y="4253610"/>
            <a:ext cx="961834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rebuchet MS"/>
                <a:cs typeface="Trebuchet MS"/>
              </a:rPr>
              <a:t>MTD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(Month-</a:t>
            </a:r>
            <a:r>
              <a:rPr sz="2400" spc="-90" dirty="0">
                <a:latin typeface="Trebuchet MS"/>
                <a:cs typeface="Trebuchet MS"/>
              </a:rPr>
              <a:t>to-Date),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QTD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(Quarter-to-Date),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YTD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145" dirty="0">
                <a:latin typeface="Trebuchet MS"/>
                <a:cs typeface="Trebuchet MS"/>
              </a:rPr>
              <a:t>(Year-</a:t>
            </a:r>
            <a:r>
              <a:rPr sz="2400" spc="-90" dirty="0">
                <a:latin typeface="Trebuchet MS"/>
                <a:cs typeface="Trebuchet MS"/>
              </a:rPr>
              <a:t>to-</a:t>
            </a:r>
            <a:r>
              <a:rPr sz="2400" spc="-65" dirty="0">
                <a:latin typeface="Trebuchet MS"/>
                <a:cs typeface="Trebuchet MS"/>
              </a:rPr>
              <a:t>Date)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are </a:t>
            </a:r>
            <a:r>
              <a:rPr sz="2400" spc="-10" dirty="0">
                <a:latin typeface="Trebuchet MS"/>
                <a:cs typeface="Trebuchet MS"/>
              </a:rPr>
              <a:t>commonly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used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functions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Power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BI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for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performing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time-</a:t>
            </a:r>
            <a:r>
              <a:rPr sz="2400" spc="-10" dirty="0">
                <a:latin typeface="Trebuchet MS"/>
                <a:cs typeface="Trebuchet MS"/>
              </a:rPr>
              <a:t>based </a:t>
            </a:r>
            <a:r>
              <a:rPr sz="2400" spc="-65" dirty="0">
                <a:latin typeface="Trebuchet MS"/>
                <a:cs typeface="Trebuchet MS"/>
              </a:rPr>
              <a:t>aggregations.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They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are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particularly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helpful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tracking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progress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over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the </a:t>
            </a:r>
            <a:r>
              <a:rPr sz="2400" spc="-75" dirty="0">
                <a:latin typeface="Trebuchet MS"/>
                <a:cs typeface="Trebuchet MS"/>
              </a:rPr>
              <a:t>current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month,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quarter,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or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year,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making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it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easy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see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cumulative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totals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up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present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date.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These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functions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20" dirty="0">
                <a:latin typeface="Trebuchet MS"/>
                <a:cs typeface="Trebuchet MS"/>
              </a:rPr>
              <a:t>rely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having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properly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structured </a:t>
            </a:r>
            <a:r>
              <a:rPr sz="2400" spc="-80" dirty="0">
                <a:latin typeface="Trebuchet MS"/>
                <a:cs typeface="Trebuchet MS"/>
              </a:rPr>
              <a:t>date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table,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ideally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linked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your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data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model.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232027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175" rIns="0" bIns="0" rtlCol="0">
            <a:spAutoFit/>
          </a:bodyPr>
          <a:lstStyle/>
          <a:p>
            <a:pPr marL="1243965">
              <a:lnSpc>
                <a:spcPct val="100000"/>
              </a:lnSpc>
              <a:spcBef>
                <a:spcPts val="95"/>
              </a:spcBef>
            </a:pPr>
            <a:r>
              <a:rPr sz="4300" spc="-45" dirty="0"/>
              <a:t>Calculated</a:t>
            </a:r>
            <a:r>
              <a:rPr sz="4300" spc="-140" dirty="0"/>
              <a:t> </a:t>
            </a:r>
            <a:r>
              <a:rPr sz="4300" spc="-120" dirty="0"/>
              <a:t>Column</a:t>
            </a:r>
            <a:r>
              <a:rPr sz="4300" spc="-114" dirty="0"/>
              <a:t> </a:t>
            </a:r>
            <a:r>
              <a:rPr sz="4300" dirty="0"/>
              <a:t>in</a:t>
            </a:r>
            <a:r>
              <a:rPr sz="4300" spc="-160" dirty="0"/>
              <a:t> </a:t>
            </a:r>
            <a:r>
              <a:rPr sz="4300" spc="70" dirty="0"/>
              <a:t>Power</a:t>
            </a:r>
            <a:r>
              <a:rPr sz="4300" spc="-150" dirty="0"/>
              <a:t> </a:t>
            </a:r>
            <a:r>
              <a:rPr sz="4300" spc="-25" dirty="0"/>
              <a:t>BI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1618869" y="1307033"/>
            <a:ext cx="9434195" cy="5414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3505" marR="5080">
              <a:lnSpc>
                <a:spcPct val="100000"/>
              </a:lnSpc>
              <a:spcBef>
                <a:spcPts val="100"/>
              </a:spcBef>
            </a:pPr>
            <a:r>
              <a:rPr sz="2400" b="1" spc="-60" dirty="0">
                <a:latin typeface="Trebuchet MS"/>
                <a:cs typeface="Trebuchet MS"/>
              </a:rPr>
              <a:t>Definition</a:t>
            </a:r>
            <a:r>
              <a:rPr sz="2400" spc="-60" dirty="0">
                <a:latin typeface="Trebuchet MS"/>
                <a:cs typeface="Trebuchet MS"/>
              </a:rPr>
              <a:t>:</a:t>
            </a:r>
            <a:r>
              <a:rPr sz="2400" spc="-23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calculated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column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new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column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that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create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a </a:t>
            </a:r>
            <a:r>
              <a:rPr sz="2400" spc="-75" dirty="0">
                <a:latin typeface="Trebuchet MS"/>
                <a:cs typeface="Trebuchet MS"/>
              </a:rPr>
              <a:t>table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using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(Data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Analysis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Expressions).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value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each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row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is </a:t>
            </a:r>
            <a:r>
              <a:rPr sz="2400" spc="-40" dirty="0">
                <a:latin typeface="Trebuchet MS"/>
                <a:cs typeface="Trebuchet MS"/>
              </a:rPr>
              <a:t>calculated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when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column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created,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it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remains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static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unless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the </a:t>
            </a:r>
            <a:r>
              <a:rPr sz="2400" spc="-60" dirty="0">
                <a:latin typeface="Trebuchet MS"/>
                <a:cs typeface="Trebuchet MS"/>
              </a:rPr>
              <a:t>data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refreshed.</a:t>
            </a:r>
            <a:endParaRPr sz="2400" dirty="0">
              <a:latin typeface="Trebuchet MS"/>
              <a:cs typeface="Trebuchet MS"/>
            </a:endParaRPr>
          </a:p>
          <a:p>
            <a:pPr marL="103505">
              <a:lnSpc>
                <a:spcPct val="100000"/>
              </a:lnSpc>
              <a:spcBef>
                <a:spcPts val="1820"/>
              </a:spcBef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 dirty="0">
              <a:latin typeface="Trebuchet MS"/>
              <a:cs typeface="Trebuchet MS"/>
            </a:endParaRPr>
          </a:p>
          <a:p>
            <a:pPr marL="103505">
              <a:lnSpc>
                <a:spcPct val="100000"/>
              </a:lnSpc>
              <a:spcBef>
                <a:spcPts val="1655"/>
              </a:spcBef>
            </a:pPr>
            <a:r>
              <a:rPr sz="2200" dirty="0">
                <a:latin typeface="Consolas"/>
                <a:cs typeface="Consolas"/>
              </a:rPr>
              <a:t>Tax</a:t>
            </a:r>
            <a:r>
              <a:rPr sz="2200" spc="-20" dirty="0">
                <a:latin typeface="Consolas"/>
                <a:cs typeface="Consolas"/>
              </a:rPr>
              <a:t> </a:t>
            </a:r>
            <a:r>
              <a:rPr sz="2200" dirty="0">
                <a:latin typeface="Consolas"/>
                <a:cs typeface="Consolas"/>
              </a:rPr>
              <a:t>=</a:t>
            </a:r>
            <a:r>
              <a:rPr sz="2200" spc="-20" dirty="0">
                <a:latin typeface="Consolas"/>
                <a:cs typeface="Consolas"/>
              </a:rPr>
              <a:t> </a:t>
            </a:r>
            <a:r>
              <a:rPr sz="2200" spc="-10" dirty="0">
                <a:solidFill>
                  <a:srgbClr val="000F80"/>
                </a:solidFill>
                <a:latin typeface="Consolas"/>
                <a:cs typeface="Consolas"/>
              </a:rPr>
              <a:t>SalesData</a:t>
            </a:r>
            <a:r>
              <a:rPr sz="2200" spc="-10" dirty="0">
                <a:solidFill>
                  <a:srgbClr val="68349C"/>
                </a:solidFill>
                <a:latin typeface="Consolas"/>
                <a:cs typeface="Consolas"/>
              </a:rPr>
              <a:t>[Total_Sales]</a:t>
            </a:r>
            <a:r>
              <a:rPr sz="2200" spc="-10" dirty="0">
                <a:latin typeface="Consolas"/>
                <a:cs typeface="Consolas"/>
              </a:rPr>
              <a:t>*</a:t>
            </a:r>
            <a:r>
              <a:rPr sz="2200" spc="-10" dirty="0">
                <a:solidFill>
                  <a:srgbClr val="098557"/>
                </a:solidFill>
                <a:latin typeface="Consolas"/>
                <a:cs typeface="Consolas"/>
              </a:rPr>
              <a:t>18</a:t>
            </a:r>
            <a:r>
              <a:rPr sz="2200" spc="-10" dirty="0">
                <a:latin typeface="Consolas"/>
                <a:cs typeface="Consolas"/>
              </a:rPr>
              <a:t>/</a:t>
            </a:r>
            <a:r>
              <a:rPr sz="2200" spc="-10" dirty="0">
                <a:solidFill>
                  <a:srgbClr val="098557"/>
                </a:solidFill>
                <a:latin typeface="Consolas"/>
                <a:cs typeface="Consolas"/>
              </a:rPr>
              <a:t>100</a:t>
            </a:r>
            <a:endParaRPr sz="2200" dirty="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535"/>
              </a:spcBef>
            </a:pPr>
            <a:endParaRPr sz="2200" dirty="0">
              <a:latin typeface="Consolas"/>
              <a:cs typeface="Consolas"/>
            </a:endParaRPr>
          </a:p>
          <a:p>
            <a:pPr marL="12700" marR="139065">
              <a:lnSpc>
                <a:spcPct val="100000"/>
              </a:lnSpc>
              <a:spcBef>
                <a:spcPts val="5"/>
              </a:spcBef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204" dirty="0">
                <a:latin typeface="Trebuchet MS"/>
                <a:cs typeface="Trebuchet MS"/>
              </a:rPr>
              <a:t> </a:t>
            </a:r>
            <a:r>
              <a:rPr sz="2400" b="1" spc="70" dirty="0">
                <a:latin typeface="Trebuchet MS"/>
                <a:cs typeface="Trebuchet MS"/>
              </a:rPr>
              <a:t>Cases:</a:t>
            </a:r>
            <a:r>
              <a:rPr sz="2400" b="1" spc="-17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Suitable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scenarios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where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need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value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each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row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table,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such</a:t>
            </a:r>
            <a:r>
              <a:rPr sz="2400" spc="-229" dirty="0">
                <a:latin typeface="Trebuchet MS"/>
                <a:cs typeface="Trebuchet MS"/>
              </a:rPr>
              <a:t> </a:t>
            </a:r>
            <a:r>
              <a:rPr sz="2400" spc="100" dirty="0">
                <a:latin typeface="Trebuchet MS"/>
                <a:cs typeface="Trebuchet MS"/>
              </a:rPr>
              <a:t>as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adding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new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field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derived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from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existing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data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(e.g., </a:t>
            </a:r>
            <a:r>
              <a:rPr sz="2400" spc="-75" dirty="0">
                <a:latin typeface="Trebuchet MS"/>
                <a:cs typeface="Trebuchet MS"/>
              </a:rPr>
              <a:t>creating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"Total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Price"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column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by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multiplying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"Quantity"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"Price").</a:t>
            </a:r>
            <a:endParaRPr sz="2400" dirty="0">
              <a:latin typeface="Trebuchet MS"/>
              <a:cs typeface="Trebuchet MS"/>
            </a:endParaRPr>
          </a:p>
          <a:p>
            <a:pPr marL="12700" marR="261620">
              <a:lnSpc>
                <a:spcPct val="100000"/>
              </a:lnSpc>
              <a:spcBef>
                <a:spcPts val="1920"/>
              </a:spcBef>
            </a:pPr>
            <a:r>
              <a:rPr sz="2400" b="1" spc="-55" dirty="0">
                <a:latin typeface="Trebuchet MS"/>
                <a:cs typeface="Trebuchet MS"/>
              </a:rPr>
              <a:t>Performance:</a:t>
            </a:r>
            <a:r>
              <a:rPr sz="2400" b="1" spc="-1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Since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calculated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columns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are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stored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in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model,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they </a:t>
            </a:r>
            <a:r>
              <a:rPr sz="2400" dirty="0">
                <a:latin typeface="Trebuchet MS"/>
                <a:cs typeface="Trebuchet MS"/>
              </a:rPr>
              <a:t>can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affect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performance,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especially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50" dirty="0">
                <a:latin typeface="Trebuchet MS"/>
                <a:cs typeface="Trebuchet MS"/>
              </a:rPr>
              <a:t>if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model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large.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4501641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323" y="0"/>
            <a:ext cx="1466595" cy="1433957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1862455">
              <a:lnSpc>
                <a:spcPct val="100000"/>
              </a:lnSpc>
              <a:spcBef>
                <a:spcPts val="95"/>
              </a:spcBef>
            </a:pPr>
            <a:r>
              <a:rPr spc="95" dirty="0"/>
              <a:t>Networkdays</a:t>
            </a:r>
            <a:r>
              <a:rPr dirty="0"/>
              <a:t> DAX </a:t>
            </a:r>
            <a:r>
              <a:rPr spc="-10" dirty="0"/>
              <a:t>Formula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5308" y="2469642"/>
            <a:ext cx="71405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onsolas"/>
                <a:cs typeface="Consolas"/>
              </a:rPr>
              <a:t>Network</a:t>
            </a:r>
            <a:r>
              <a:rPr sz="1600" b="1" spc="2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Days</a:t>
            </a:r>
            <a:r>
              <a:rPr sz="1600" b="1" spc="2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NETWORKDAYS("01-01-2023","31-01-2023",1,Holidays)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5308" y="1502791"/>
            <a:ext cx="1371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latin typeface="Trebuchet MS"/>
                <a:cs typeface="Trebuchet MS"/>
              </a:rPr>
              <a:t>Formula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30552" y="4129404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47291" y="4253610"/>
            <a:ext cx="97040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Trebuchet MS"/>
                <a:cs typeface="Trebuchet MS"/>
              </a:rPr>
              <a:t>In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Power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BI,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Network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55" dirty="0">
                <a:latin typeface="Trebuchet MS"/>
                <a:cs typeface="Trebuchet MS"/>
              </a:rPr>
              <a:t>Days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refers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count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of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working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days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(typically </a:t>
            </a:r>
            <a:r>
              <a:rPr sz="2400" dirty="0">
                <a:latin typeface="Trebuchet MS"/>
                <a:cs typeface="Trebuchet MS"/>
              </a:rPr>
              <a:t>Monday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through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Friday)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between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two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specified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dates,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excluding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weekends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optionally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excluding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holidays.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232027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1862455">
              <a:lnSpc>
                <a:spcPct val="100000"/>
              </a:lnSpc>
              <a:spcBef>
                <a:spcPts val="95"/>
              </a:spcBef>
            </a:pPr>
            <a:r>
              <a:rPr spc="95" dirty="0"/>
              <a:t>Networkdays</a:t>
            </a:r>
            <a:r>
              <a:rPr dirty="0"/>
              <a:t> DAX </a:t>
            </a:r>
            <a:r>
              <a:rPr spc="-10" dirty="0"/>
              <a:t>Formula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5308" y="1374774"/>
            <a:ext cx="7141209" cy="4481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onsolas"/>
                <a:cs typeface="Consolas"/>
              </a:rPr>
              <a:t>Network</a:t>
            </a:r>
            <a:r>
              <a:rPr sz="1600" b="1" spc="1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Days</a:t>
            </a:r>
            <a:r>
              <a:rPr sz="1600" b="1" spc="2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=</a:t>
            </a:r>
            <a:r>
              <a:rPr sz="1600" b="1" spc="1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NETWORKDAYS("01-01-2023","31-01-2023",</a:t>
            </a:r>
            <a:r>
              <a:rPr sz="1600" b="1" spc="-10" dirty="0">
                <a:solidFill>
                  <a:srgbClr val="FF0000"/>
                </a:solidFill>
                <a:latin typeface="Consolas"/>
                <a:cs typeface="Consolas"/>
              </a:rPr>
              <a:t>1</a:t>
            </a:r>
            <a:r>
              <a:rPr sz="1600" b="1" spc="-10" dirty="0">
                <a:latin typeface="Consolas"/>
                <a:cs typeface="Consolas"/>
              </a:rPr>
              <a:t>,Holidays)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45"/>
              </a:spcBef>
            </a:pPr>
            <a:endParaRPr sz="1600">
              <a:latin typeface="Consolas"/>
              <a:cs typeface="Consolas"/>
            </a:endParaRPr>
          </a:p>
          <a:p>
            <a:pPr marL="1341120" marR="278511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1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or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omitted: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Saturday,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Sunday </a:t>
            </a:r>
            <a:r>
              <a:rPr sz="1800" spc="-80" dirty="0">
                <a:latin typeface="Trebuchet MS"/>
                <a:cs typeface="Trebuchet MS"/>
              </a:rPr>
              <a:t>2: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Sunday,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Monday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80" dirty="0">
                <a:latin typeface="Trebuchet MS"/>
                <a:cs typeface="Trebuchet MS"/>
              </a:rPr>
              <a:t>3: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Monday,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Tuesday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80" dirty="0">
                <a:latin typeface="Trebuchet MS"/>
                <a:cs typeface="Trebuchet MS"/>
              </a:rPr>
              <a:t>4: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Tuesday,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Wednesday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80" dirty="0">
                <a:latin typeface="Trebuchet MS"/>
                <a:cs typeface="Trebuchet MS"/>
              </a:rPr>
              <a:t>5: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Wednesday,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Thursday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  <a:spcBef>
                <a:spcPts val="5"/>
              </a:spcBef>
            </a:pPr>
            <a:r>
              <a:rPr sz="1800" spc="-80" dirty="0">
                <a:latin typeface="Trebuchet MS"/>
                <a:cs typeface="Trebuchet MS"/>
              </a:rPr>
              <a:t>6: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Thursday,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Friday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80" dirty="0">
                <a:latin typeface="Trebuchet MS"/>
                <a:cs typeface="Trebuchet MS"/>
              </a:rPr>
              <a:t>7: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Friday,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Saturday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50" dirty="0">
                <a:latin typeface="Trebuchet MS"/>
                <a:cs typeface="Trebuchet MS"/>
              </a:rPr>
              <a:t>11: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Sunday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only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50" dirty="0">
                <a:latin typeface="Trebuchet MS"/>
                <a:cs typeface="Trebuchet MS"/>
              </a:rPr>
              <a:t>12: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Monday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only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50" dirty="0">
                <a:latin typeface="Trebuchet MS"/>
                <a:cs typeface="Trebuchet MS"/>
              </a:rPr>
              <a:t>13: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Tuesday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only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50" dirty="0">
                <a:latin typeface="Trebuchet MS"/>
                <a:cs typeface="Trebuchet MS"/>
              </a:rPr>
              <a:t>14: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Wednesday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only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50" dirty="0">
                <a:latin typeface="Trebuchet MS"/>
                <a:cs typeface="Trebuchet MS"/>
              </a:rPr>
              <a:t>15: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Thursday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only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50" dirty="0">
                <a:latin typeface="Trebuchet MS"/>
                <a:cs typeface="Trebuchet MS"/>
              </a:rPr>
              <a:t>16: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Friday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only</a:t>
            </a:r>
            <a:endParaRPr sz="1800">
              <a:latin typeface="Trebuchet MS"/>
              <a:cs typeface="Trebuchet MS"/>
            </a:endParaRPr>
          </a:p>
          <a:p>
            <a:pPr marL="1341120">
              <a:lnSpc>
                <a:spcPct val="100000"/>
              </a:lnSpc>
            </a:pPr>
            <a:r>
              <a:rPr sz="1800" spc="-50" dirty="0">
                <a:latin typeface="Trebuchet MS"/>
                <a:cs typeface="Trebuchet MS"/>
              </a:rPr>
              <a:t>17: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Saturday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only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18182" y="6314757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232027"/>
            <a:ext cx="1466596" cy="1466596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6327647" y="1609978"/>
            <a:ext cx="1165860" cy="586740"/>
          </a:xfrm>
          <a:custGeom>
            <a:avLst/>
            <a:gdLst/>
            <a:ahLst/>
            <a:cxnLst/>
            <a:rect l="l" t="t" r="r" b="b"/>
            <a:pathLst>
              <a:path w="1165859" h="586739">
                <a:moveTo>
                  <a:pt x="51307" y="518287"/>
                </a:moveTo>
                <a:lnTo>
                  <a:pt x="0" y="586232"/>
                </a:lnTo>
                <a:lnTo>
                  <a:pt x="85216" y="586486"/>
                </a:lnTo>
                <a:lnTo>
                  <a:pt x="75303" y="566547"/>
                </a:lnTo>
                <a:lnTo>
                  <a:pt x="61087" y="566547"/>
                </a:lnTo>
                <a:lnTo>
                  <a:pt x="52577" y="549529"/>
                </a:lnTo>
                <a:lnTo>
                  <a:pt x="64013" y="543839"/>
                </a:lnTo>
                <a:lnTo>
                  <a:pt x="51307" y="518287"/>
                </a:lnTo>
                <a:close/>
              </a:path>
              <a:path w="1165859" h="586739">
                <a:moveTo>
                  <a:pt x="64013" y="543839"/>
                </a:moveTo>
                <a:lnTo>
                  <a:pt x="52577" y="549529"/>
                </a:lnTo>
                <a:lnTo>
                  <a:pt x="61087" y="566547"/>
                </a:lnTo>
                <a:lnTo>
                  <a:pt x="72483" y="560876"/>
                </a:lnTo>
                <a:lnTo>
                  <a:pt x="64013" y="543839"/>
                </a:lnTo>
                <a:close/>
              </a:path>
              <a:path w="1165859" h="586739">
                <a:moveTo>
                  <a:pt x="72483" y="560876"/>
                </a:moveTo>
                <a:lnTo>
                  <a:pt x="61087" y="566547"/>
                </a:lnTo>
                <a:lnTo>
                  <a:pt x="75303" y="566547"/>
                </a:lnTo>
                <a:lnTo>
                  <a:pt x="72483" y="560876"/>
                </a:lnTo>
                <a:close/>
              </a:path>
              <a:path w="1165859" h="586739">
                <a:moveTo>
                  <a:pt x="1157097" y="0"/>
                </a:moveTo>
                <a:lnTo>
                  <a:pt x="64013" y="543839"/>
                </a:lnTo>
                <a:lnTo>
                  <a:pt x="72483" y="560876"/>
                </a:lnTo>
                <a:lnTo>
                  <a:pt x="1165478" y="17018"/>
                </a:lnTo>
                <a:lnTo>
                  <a:pt x="115709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1376045">
              <a:lnSpc>
                <a:spcPct val="100000"/>
              </a:lnSpc>
              <a:spcBef>
                <a:spcPts val="95"/>
              </a:spcBef>
            </a:pPr>
            <a:r>
              <a:rPr spc="-200" dirty="0"/>
              <a:t>DATESINPERIOD</a:t>
            </a:r>
            <a:r>
              <a:rPr spc="10" dirty="0"/>
              <a:t> </a:t>
            </a:r>
            <a:r>
              <a:rPr dirty="0"/>
              <a:t>DAX</a:t>
            </a:r>
            <a:r>
              <a:rPr spc="-25" dirty="0"/>
              <a:t> </a:t>
            </a:r>
            <a:r>
              <a:rPr spc="-120" dirty="0"/>
              <a:t>FORMULA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5308" y="2469642"/>
            <a:ext cx="79178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onsolas"/>
                <a:cs typeface="Consolas"/>
              </a:rPr>
              <a:t>DATESINPERIOD(&lt;dates&gt;,</a:t>
            </a:r>
            <a:r>
              <a:rPr sz="1600" b="1" spc="-8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&lt;start_date&gt;,</a:t>
            </a:r>
            <a:r>
              <a:rPr sz="1600" b="1" spc="-8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&lt;number_of_intervals&gt;,</a:t>
            </a:r>
            <a:r>
              <a:rPr sz="1600" b="1" spc="-8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&lt;interval&gt;)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5308" y="1502791"/>
            <a:ext cx="1371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latin typeface="Trebuchet MS"/>
                <a:cs typeface="Trebuchet MS"/>
              </a:rPr>
              <a:t>Formula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6313" y="3096895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7071" y="3575761"/>
            <a:ext cx="986663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Trebuchet MS"/>
                <a:cs typeface="Trebuchet MS"/>
              </a:rPr>
              <a:t>The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DATESINPERIOD</a:t>
            </a:r>
            <a:r>
              <a:rPr sz="2400" spc="-9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function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returns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single-</a:t>
            </a:r>
            <a:r>
              <a:rPr sz="2400" dirty="0">
                <a:latin typeface="Trebuchet MS"/>
                <a:cs typeface="Trebuchet MS"/>
              </a:rPr>
              <a:t>column</a:t>
            </a:r>
            <a:r>
              <a:rPr sz="2400" spc="-15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table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of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dates </a:t>
            </a:r>
            <a:r>
              <a:rPr sz="2400" spc="-90" dirty="0">
                <a:latin typeface="Trebuchet MS"/>
                <a:cs typeface="Trebuchet MS"/>
              </a:rPr>
              <a:t>within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specified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period,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based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start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date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defined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interval.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It’s </a:t>
            </a:r>
            <a:r>
              <a:rPr sz="2400" spc="-25" dirty="0">
                <a:latin typeface="Trebuchet MS"/>
                <a:cs typeface="Trebuchet MS"/>
              </a:rPr>
              <a:t>useful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when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need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create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calculations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over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dynamic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date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ranges</a:t>
            </a:r>
            <a:r>
              <a:rPr sz="2400" spc="600" dirty="0">
                <a:latin typeface="Trebuchet MS"/>
                <a:cs typeface="Trebuchet MS"/>
              </a:rPr>
              <a:t> </a:t>
            </a:r>
            <a:r>
              <a:rPr sz="2400" spc="-170" dirty="0">
                <a:latin typeface="Trebuchet MS"/>
                <a:cs typeface="Trebuchet MS"/>
              </a:rPr>
              <a:t>(e.g.,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last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7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days,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previous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month,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etc.).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232027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1447800">
              <a:lnSpc>
                <a:spcPct val="100000"/>
              </a:lnSpc>
              <a:spcBef>
                <a:spcPts val="95"/>
              </a:spcBef>
            </a:pPr>
            <a:r>
              <a:rPr spc="-370" dirty="0"/>
              <a:t>DATESBETWEEN</a:t>
            </a:r>
            <a:r>
              <a:rPr spc="50" dirty="0"/>
              <a:t> </a:t>
            </a:r>
            <a:r>
              <a:rPr dirty="0"/>
              <a:t>DAX</a:t>
            </a:r>
            <a:r>
              <a:rPr spc="10" dirty="0"/>
              <a:t> </a:t>
            </a:r>
            <a:r>
              <a:rPr spc="-125" dirty="0"/>
              <a:t>FORMULA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5308" y="2469642"/>
            <a:ext cx="52508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latin typeface="Consolas"/>
                <a:cs typeface="Consolas"/>
              </a:rPr>
              <a:t>DATESBETWEEN(&lt;dates&gt;,</a:t>
            </a:r>
            <a:r>
              <a:rPr sz="1600" b="1" spc="-85" dirty="0">
                <a:latin typeface="Consolas"/>
                <a:cs typeface="Consolas"/>
              </a:rPr>
              <a:t> </a:t>
            </a:r>
            <a:r>
              <a:rPr sz="1600" b="1" dirty="0">
                <a:latin typeface="Consolas"/>
                <a:cs typeface="Consolas"/>
              </a:rPr>
              <a:t>&lt;start_date&gt;,</a:t>
            </a:r>
            <a:r>
              <a:rPr sz="1600" b="1" spc="-85" dirty="0">
                <a:latin typeface="Consolas"/>
                <a:cs typeface="Consolas"/>
              </a:rPr>
              <a:t> </a:t>
            </a:r>
            <a:r>
              <a:rPr sz="1600" b="1" spc="-10" dirty="0">
                <a:latin typeface="Consolas"/>
                <a:cs typeface="Consolas"/>
              </a:rPr>
              <a:t>&lt;end_date&gt;)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5308" y="1502791"/>
            <a:ext cx="1371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latin typeface="Trebuchet MS"/>
                <a:cs typeface="Trebuchet MS"/>
              </a:rPr>
              <a:t>Formula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6313" y="3096895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7071" y="3575761"/>
            <a:ext cx="98145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DATESBETWEEN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function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returns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table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5" dirty="0">
                <a:latin typeface="Trebuchet MS"/>
                <a:cs typeface="Trebuchet MS"/>
              </a:rPr>
              <a:t>with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dates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within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a </a:t>
            </a:r>
            <a:r>
              <a:rPr sz="2400" spc="-35" dirty="0">
                <a:latin typeface="Trebuchet MS"/>
                <a:cs typeface="Trebuchet MS"/>
              </a:rPr>
              <a:t>specified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start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and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end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date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10" dirty="0">
                <a:latin typeface="Trebuchet MS"/>
                <a:cs typeface="Trebuchet MS"/>
              </a:rPr>
              <a:t>range.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This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function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useful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when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want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to </a:t>
            </a:r>
            <a:r>
              <a:rPr sz="2400" spc="-130" dirty="0">
                <a:latin typeface="Trebuchet MS"/>
                <a:cs typeface="Trebuchet MS"/>
              </a:rPr>
              <a:t>filter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data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specific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date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boundaries.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232027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5034" y="322529"/>
            <a:ext cx="97631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10" dirty="0"/>
              <a:t>SAME</a:t>
            </a:r>
            <a:r>
              <a:rPr spc="-70" dirty="0"/>
              <a:t> </a:t>
            </a:r>
            <a:r>
              <a:rPr spc="-190" dirty="0"/>
              <a:t>PERIOD</a:t>
            </a:r>
            <a:r>
              <a:rPr spc="-40" dirty="0"/>
              <a:t> </a:t>
            </a:r>
            <a:r>
              <a:rPr spc="-395" dirty="0"/>
              <a:t>LAST</a:t>
            </a:r>
            <a:r>
              <a:rPr spc="-5" dirty="0"/>
              <a:t> </a:t>
            </a:r>
            <a:r>
              <a:rPr spc="-335" dirty="0"/>
              <a:t>YEAR</a:t>
            </a:r>
            <a:r>
              <a:rPr spc="5" dirty="0"/>
              <a:t> </a:t>
            </a:r>
            <a:r>
              <a:rPr dirty="0"/>
              <a:t>DAX</a:t>
            </a:r>
            <a:r>
              <a:rPr spc="-35" dirty="0"/>
              <a:t> </a:t>
            </a:r>
            <a:r>
              <a:rPr spc="-95" dirty="0"/>
              <a:t>FORMULA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5308" y="2469642"/>
            <a:ext cx="30276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/>
                <a:cs typeface="Consolas"/>
              </a:rPr>
              <a:t>SAMEPERIODLASTYEAR(&lt;dates&gt;)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5308" y="1502791"/>
            <a:ext cx="1371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latin typeface="Trebuchet MS"/>
                <a:cs typeface="Trebuchet MS"/>
              </a:rPr>
              <a:t>Formula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6313" y="3096895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7071" y="3575761"/>
            <a:ext cx="958469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Trebuchet MS"/>
                <a:cs typeface="Trebuchet MS"/>
              </a:rPr>
              <a:t>The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SAMEPERIODLASTYEAR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function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used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return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table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with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dates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same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period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previous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year.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This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function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often </a:t>
            </a:r>
            <a:r>
              <a:rPr sz="2400" dirty="0">
                <a:latin typeface="Trebuchet MS"/>
                <a:cs typeface="Trebuchet MS"/>
              </a:rPr>
              <a:t>used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time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intelligence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calculations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compare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current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performance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to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previous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year.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232027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4645" y="322529"/>
            <a:ext cx="6443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9" dirty="0"/>
              <a:t>CALCULATE</a:t>
            </a:r>
            <a:r>
              <a:rPr spc="15" dirty="0"/>
              <a:t> </a:t>
            </a:r>
            <a:r>
              <a:rPr dirty="0"/>
              <a:t>DAX</a:t>
            </a:r>
            <a:r>
              <a:rPr spc="-5" dirty="0"/>
              <a:t> </a:t>
            </a:r>
            <a:r>
              <a:rPr spc="-120" dirty="0"/>
              <a:t>FORMULA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75308" y="2469642"/>
            <a:ext cx="30276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Consolas"/>
                <a:cs typeface="Consolas"/>
              </a:rPr>
              <a:t>SAMEPERIODLASTYEAR(&lt;dates&gt;)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75308" y="1502791"/>
            <a:ext cx="1371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latin typeface="Trebuchet MS"/>
                <a:cs typeface="Trebuchet MS"/>
              </a:rPr>
              <a:t>Formula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96313" y="3096895"/>
            <a:ext cx="8829675" cy="0"/>
          </a:xfrm>
          <a:custGeom>
            <a:avLst/>
            <a:gdLst/>
            <a:ahLst/>
            <a:cxnLst/>
            <a:rect l="l" t="t" r="r" b="b"/>
            <a:pathLst>
              <a:path w="8829675">
                <a:moveTo>
                  <a:pt x="0" y="0"/>
                </a:moveTo>
                <a:lnTo>
                  <a:pt x="8829167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457071" y="3575761"/>
            <a:ext cx="958469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Trebuchet MS"/>
                <a:cs typeface="Trebuchet MS"/>
              </a:rPr>
              <a:t>The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SAMEPERIODLASTYEAR</a:t>
            </a:r>
            <a:r>
              <a:rPr sz="2400" spc="-8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function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used</a:t>
            </a:r>
            <a:r>
              <a:rPr sz="2400" spc="-13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return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4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table</a:t>
            </a:r>
            <a:r>
              <a:rPr sz="2400" spc="-12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with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dates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same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period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the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previous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year.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This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0" dirty="0">
                <a:latin typeface="Trebuchet MS"/>
                <a:cs typeface="Trebuchet MS"/>
              </a:rPr>
              <a:t>function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often </a:t>
            </a:r>
            <a:r>
              <a:rPr sz="2400" dirty="0">
                <a:latin typeface="Trebuchet MS"/>
                <a:cs typeface="Trebuchet MS"/>
              </a:rPr>
              <a:t>used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time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intelligence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calculations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compare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current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performance</a:t>
            </a:r>
            <a:r>
              <a:rPr sz="2400" spc="-16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to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previous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year.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9719" y="1232027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3225165">
              <a:lnSpc>
                <a:spcPct val="100000"/>
              </a:lnSpc>
              <a:spcBef>
                <a:spcPts val="95"/>
              </a:spcBef>
            </a:pPr>
            <a:r>
              <a:rPr spc="-440" dirty="0"/>
              <a:t>TEXT</a:t>
            </a:r>
            <a:r>
              <a:rPr spc="15" dirty="0"/>
              <a:t> </a:t>
            </a:r>
            <a:r>
              <a:rPr spc="-160" dirty="0"/>
              <a:t>FORMULAS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7922" y="1242440"/>
            <a:ext cx="9639935" cy="3721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Trebuchet MS"/>
                <a:cs typeface="Trebuchet MS"/>
              </a:rPr>
              <a:t>In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Power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BI,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there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are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several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functions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designed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working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with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text </a:t>
            </a:r>
            <a:r>
              <a:rPr sz="2400" spc="-95" dirty="0">
                <a:latin typeface="Trebuchet MS"/>
                <a:cs typeface="Trebuchet MS"/>
              </a:rPr>
              <a:t>data.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These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functions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allow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manipulate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format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text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in various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ways.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Here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are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some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commonly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used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text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formulas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Power </a:t>
            </a:r>
            <a:r>
              <a:rPr sz="2400" spc="-25" dirty="0">
                <a:latin typeface="Trebuchet MS"/>
                <a:cs typeface="Trebuchet MS"/>
              </a:rPr>
              <a:t>BI: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2400">
              <a:latin typeface="Trebuchet MS"/>
              <a:cs typeface="Trebuchet MS"/>
            </a:endParaRPr>
          </a:p>
          <a:p>
            <a:pPr marL="194310">
              <a:lnSpc>
                <a:spcPct val="100000"/>
              </a:lnSpc>
            </a:pPr>
            <a:r>
              <a:rPr sz="1800" spc="-105" dirty="0">
                <a:latin typeface="Trebuchet MS"/>
                <a:cs typeface="Trebuchet MS"/>
              </a:rPr>
              <a:t>LEFT,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RIGHT,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MID</a:t>
            </a:r>
            <a:endParaRPr sz="1800">
              <a:latin typeface="Trebuchet MS"/>
              <a:cs typeface="Trebuchet MS"/>
            </a:endParaRPr>
          </a:p>
          <a:p>
            <a:pPr marL="1711960" marR="4277995">
              <a:lnSpc>
                <a:spcPts val="3960"/>
              </a:lnSpc>
            </a:pPr>
            <a:r>
              <a:rPr sz="1800" spc="-55" dirty="0">
                <a:latin typeface="Trebuchet MS"/>
                <a:cs typeface="Trebuchet MS"/>
              </a:rPr>
              <a:t>LEFT("Power</a:t>
            </a:r>
            <a:r>
              <a:rPr sz="1800" spc="-20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BI",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5)</a:t>
            </a:r>
            <a:r>
              <a:rPr sz="1800" spc="200" dirty="0">
                <a:latin typeface="Trebuchet MS"/>
                <a:cs typeface="Trebuchet MS"/>
              </a:rPr>
              <a:t> </a:t>
            </a:r>
            <a:r>
              <a:rPr sz="1800" spc="-345" dirty="0">
                <a:latin typeface="Trebuchet MS"/>
                <a:cs typeface="Trebuchet MS"/>
              </a:rPr>
              <a:t>//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Result:</a:t>
            </a:r>
            <a:r>
              <a:rPr sz="1800" spc="-1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"Power" </a:t>
            </a:r>
            <a:r>
              <a:rPr sz="1800" spc="-40" dirty="0">
                <a:latin typeface="Trebuchet MS"/>
                <a:cs typeface="Trebuchet MS"/>
              </a:rPr>
              <a:t>RIGHT("Power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BI",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2)</a:t>
            </a:r>
            <a:r>
              <a:rPr sz="1800" spc="190" dirty="0">
                <a:latin typeface="Trebuchet MS"/>
                <a:cs typeface="Trebuchet MS"/>
              </a:rPr>
              <a:t> </a:t>
            </a:r>
            <a:r>
              <a:rPr sz="1800" spc="-345" dirty="0">
                <a:latin typeface="Trebuchet MS"/>
                <a:cs typeface="Trebuchet MS"/>
              </a:rPr>
              <a:t>//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Result: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"BI" </a:t>
            </a:r>
            <a:r>
              <a:rPr sz="1800" spc="-10" dirty="0">
                <a:latin typeface="Trebuchet MS"/>
                <a:cs typeface="Trebuchet MS"/>
              </a:rPr>
              <a:t>MID("Power</a:t>
            </a:r>
            <a:r>
              <a:rPr sz="1800" spc="-21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BI",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85" dirty="0">
                <a:latin typeface="Trebuchet MS"/>
                <a:cs typeface="Trebuchet MS"/>
              </a:rPr>
              <a:t>7,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2)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-345" dirty="0">
                <a:latin typeface="Trebuchet MS"/>
                <a:cs typeface="Trebuchet MS"/>
              </a:rPr>
              <a:t>//</a:t>
            </a:r>
            <a:r>
              <a:rPr sz="1800" spc="-18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Result:</a:t>
            </a:r>
            <a:r>
              <a:rPr sz="1800" spc="-18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"BI"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643" y="5223865"/>
            <a:ext cx="1466595" cy="146659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7528" rIns="0" bIns="0" rtlCol="0">
            <a:spAutoFit/>
          </a:bodyPr>
          <a:lstStyle/>
          <a:p>
            <a:pPr marL="3225165">
              <a:lnSpc>
                <a:spcPct val="100000"/>
              </a:lnSpc>
              <a:spcBef>
                <a:spcPts val="95"/>
              </a:spcBef>
            </a:pPr>
            <a:r>
              <a:rPr spc="-440" dirty="0"/>
              <a:t>TEXT</a:t>
            </a:r>
            <a:r>
              <a:rPr spc="15" dirty="0"/>
              <a:t> </a:t>
            </a:r>
            <a:r>
              <a:rPr spc="-160" dirty="0"/>
              <a:t>FORMULAS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07922" y="1242440"/>
            <a:ext cx="9639935" cy="3927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Trebuchet MS"/>
                <a:cs typeface="Trebuchet MS"/>
              </a:rPr>
              <a:t>In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Power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BI,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0" dirty="0">
                <a:latin typeface="Trebuchet MS"/>
                <a:cs typeface="Trebuchet MS"/>
              </a:rPr>
              <a:t>there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are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several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functions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designed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working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with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text </a:t>
            </a:r>
            <a:r>
              <a:rPr sz="2400" spc="-95" dirty="0">
                <a:latin typeface="Trebuchet MS"/>
                <a:cs typeface="Trebuchet MS"/>
              </a:rPr>
              <a:t>data.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These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30" dirty="0">
                <a:latin typeface="Trebuchet MS"/>
                <a:cs typeface="Trebuchet MS"/>
              </a:rPr>
              <a:t>functions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allow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to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manipulate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format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60" dirty="0">
                <a:latin typeface="Trebuchet MS"/>
                <a:cs typeface="Trebuchet MS"/>
              </a:rPr>
              <a:t>text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values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in various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60" dirty="0">
                <a:latin typeface="Trebuchet MS"/>
                <a:cs typeface="Trebuchet MS"/>
              </a:rPr>
              <a:t>ways.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Here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are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50" dirty="0">
                <a:latin typeface="Trebuchet MS"/>
                <a:cs typeface="Trebuchet MS"/>
              </a:rPr>
              <a:t>some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commonly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used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text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DAX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formulas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in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Power </a:t>
            </a:r>
            <a:r>
              <a:rPr sz="2400" spc="-25" dirty="0">
                <a:latin typeface="Trebuchet MS"/>
                <a:cs typeface="Trebuchet MS"/>
              </a:rPr>
              <a:t>BI: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2400">
              <a:latin typeface="Trebuchet MS"/>
              <a:cs typeface="Trebuchet MS"/>
            </a:endParaRPr>
          </a:p>
          <a:p>
            <a:pPr marL="14859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UPPER</a:t>
            </a:r>
            <a:r>
              <a:rPr sz="1800" spc="-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75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LOWER</a:t>
            </a:r>
            <a:endParaRPr sz="1800">
              <a:latin typeface="Trebuchet MS"/>
              <a:cs typeface="Trebuchet MS"/>
            </a:endParaRPr>
          </a:p>
          <a:p>
            <a:pPr marL="1771014" marR="3850640" indent="-39370">
              <a:lnSpc>
                <a:spcPct val="156100"/>
              </a:lnSpc>
              <a:spcBef>
                <a:spcPts val="894"/>
              </a:spcBef>
            </a:pPr>
            <a:r>
              <a:rPr sz="1800" spc="-20" dirty="0">
                <a:latin typeface="Trebuchet MS"/>
                <a:cs typeface="Trebuchet MS"/>
              </a:rPr>
              <a:t>UPPER("Power</a:t>
            </a:r>
            <a:r>
              <a:rPr sz="1800" spc="-1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BI")</a:t>
            </a:r>
            <a:r>
              <a:rPr sz="1800" spc="225" dirty="0">
                <a:latin typeface="Trebuchet MS"/>
                <a:cs typeface="Trebuchet MS"/>
              </a:rPr>
              <a:t> </a:t>
            </a:r>
            <a:r>
              <a:rPr sz="1800" spc="-345" dirty="0">
                <a:latin typeface="Trebuchet MS"/>
                <a:cs typeface="Trebuchet MS"/>
              </a:rPr>
              <a:t>//</a:t>
            </a:r>
            <a:r>
              <a:rPr sz="1800" spc="-15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Result: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"POWER</a:t>
            </a:r>
            <a:r>
              <a:rPr sz="1800" spc="-18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BI" </a:t>
            </a:r>
            <a:r>
              <a:rPr sz="1800" spc="-20" dirty="0">
                <a:latin typeface="Trebuchet MS"/>
                <a:cs typeface="Trebuchet MS"/>
              </a:rPr>
              <a:t>LOWER("Power</a:t>
            </a:r>
            <a:r>
              <a:rPr sz="1800" spc="-20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BI")</a:t>
            </a:r>
            <a:r>
              <a:rPr sz="1800" spc="220" dirty="0">
                <a:latin typeface="Trebuchet MS"/>
                <a:cs typeface="Trebuchet MS"/>
              </a:rPr>
              <a:t> </a:t>
            </a:r>
            <a:r>
              <a:rPr sz="1800" spc="-345" dirty="0">
                <a:latin typeface="Trebuchet MS"/>
                <a:cs typeface="Trebuchet MS"/>
              </a:rPr>
              <a:t>//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Result:</a:t>
            </a:r>
            <a:r>
              <a:rPr sz="1800" spc="-17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"power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bi"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370"/>
              </a:spcBef>
            </a:pPr>
            <a:endParaRPr sz="1800">
              <a:latin typeface="Trebuchet MS"/>
              <a:cs typeface="Trebuchet MS"/>
            </a:endParaRPr>
          </a:p>
          <a:p>
            <a:pPr marL="26289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Trebuchet MS"/>
                <a:cs typeface="Trebuchet MS"/>
              </a:rPr>
              <a:t>LEN: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Returns</a:t>
            </a:r>
            <a:r>
              <a:rPr sz="1800" spc="-16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the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length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(number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of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characters)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of</a:t>
            </a:r>
            <a:r>
              <a:rPr sz="1800" spc="-1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125" dirty="0">
                <a:latin typeface="Trebuchet MS"/>
                <a:cs typeface="Trebuchet MS"/>
              </a:rPr>
              <a:t>text </a:t>
            </a:r>
            <a:r>
              <a:rPr sz="1800" spc="-10" dirty="0">
                <a:latin typeface="Trebuchet MS"/>
                <a:cs typeface="Trebuchet MS"/>
              </a:rPr>
              <a:t>string.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643" y="5223865"/>
            <a:ext cx="1466595" cy="14665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43965">
              <a:lnSpc>
                <a:spcPct val="100000"/>
              </a:lnSpc>
              <a:spcBef>
                <a:spcPts val="95"/>
              </a:spcBef>
            </a:pPr>
            <a:r>
              <a:rPr sz="4300" spc="-45" dirty="0">
                <a:solidFill>
                  <a:srgbClr val="000000"/>
                </a:solidFill>
              </a:rPr>
              <a:t>Calculated</a:t>
            </a:r>
            <a:r>
              <a:rPr sz="4300" spc="-140" dirty="0">
                <a:solidFill>
                  <a:srgbClr val="000000"/>
                </a:solidFill>
              </a:rPr>
              <a:t> </a:t>
            </a:r>
            <a:r>
              <a:rPr sz="4300" spc="-120" dirty="0">
                <a:solidFill>
                  <a:srgbClr val="000000"/>
                </a:solidFill>
              </a:rPr>
              <a:t>Column</a:t>
            </a:r>
            <a:r>
              <a:rPr sz="4300" spc="-114" dirty="0">
                <a:solidFill>
                  <a:srgbClr val="000000"/>
                </a:solidFill>
              </a:rPr>
              <a:t> </a:t>
            </a:r>
            <a:r>
              <a:rPr sz="4300" dirty="0">
                <a:solidFill>
                  <a:srgbClr val="000000"/>
                </a:solidFill>
              </a:rPr>
              <a:t>in</a:t>
            </a:r>
            <a:r>
              <a:rPr sz="4300" spc="-160" dirty="0">
                <a:solidFill>
                  <a:srgbClr val="000000"/>
                </a:solidFill>
              </a:rPr>
              <a:t> </a:t>
            </a:r>
            <a:r>
              <a:rPr sz="4300" spc="70" dirty="0">
                <a:solidFill>
                  <a:srgbClr val="000000"/>
                </a:solidFill>
              </a:rPr>
              <a:t>Power</a:t>
            </a:r>
            <a:r>
              <a:rPr sz="4300" spc="-150" dirty="0">
                <a:solidFill>
                  <a:srgbClr val="000000"/>
                </a:solidFill>
              </a:rPr>
              <a:t> </a:t>
            </a:r>
            <a:r>
              <a:rPr sz="4300" spc="-25" dirty="0">
                <a:solidFill>
                  <a:srgbClr val="000000"/>
                </a:solidFill>
              </a:rPr>
              <a:t>BI</a:t>
            </a:r>
            <a:endParaRPr sz="43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9" y="1066800"/>
            <a:ext cx="12185396" cy="53990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43965">
              <a:lnSpc>
                <a:spcPct val="100000"/>
              </a:lnSpc>
              <a:spcBef>
                <a:spcPts val="95"/>
              </a:spcBef>
            </a:pPr>
            <a:r>
              <a:rPr sz="4300" spc="-45" dirty="0">
                <a:solidFill>
                  <a:srgbClr val="000000"/>
                </a:solidFill>
              </a:rPr>
              <a:t>Calculated</a:t>
            </a:r>
            <a:r>
              <a:rPr sz="4300" spc="-140" dirty="0">
                <a:solidFill>
                  <a:srgbClr val="000000"/>
                </a:solidFill>
              </a:rPr>
              <a:t> </a:t>
            </a:r>
            <a:r>
              <a:rPr sz="4300" spc="-120" dirty="0">
                <a:solidFill>
                  <a:srgbClr val="000000"/>
                </a:solidFill>
              </a:rPr>
              <a:t>Column</a:t>
            </a:r>
            <a:r>
              <a:rPr sz="4300" spc="-114" dirty="0">
                <a:solidFill>
                  <a:srgbClr val="000000"/>
                </a:solidFill>
              </a:rPr>
              <a:t> </a:t>
            </a:r>
            <a:r>
              <a:rPr sz="4300" dirty="0">
                <a:solidFill>
                  <a:srgbClr val="000000"/>
                </a:solidFill>
              </a:rPr>
              <a:t>in</a:t>
            </a:r>
            <a:r>
              <a:rPr sz="4300" spc="-160" dirty="0">
                <a:solidFill>
                  <a:srgbClr val="000000"/>
                </a:solidFill>
              </a:rPr>
              <a:t> </a:t>
            </a:r>
            <a:r>
              <a:rPr sz="4300" spc="70" dirty="0">
                <a:solidFill>
                  <a:srgbClr val="000000"/>
                </a:solidFill>
              </a:rPr>
              <a:t>Power</a:t>
            </a:r>
            <a:r>
              <a:rPr sz="4300" spc="-150" dirty="0">
                <a:solidFill>
                  <a:srgbClr val="000000"/>
                </a:solidFill>
              </a:rPr>
              <a:t> </a:t>
            </a:r>
            <a:r>
              <a:rPr sz="4300" spc="-25" dirty="0">
                <a:solidFill>
                  <a:srgbClr val="000000"/>
                </a:solidFill>
              </a:rPr>
              <a:t>BI</a:t>
            </a:r>
            <a:endParaRPr sz="4300"/>
          </a:p>
        </p:txBody>
      </p:sp>
      <p:grpSp>
        <p:nvGrpSpPr>
          <p:cNvPr id="3" name="object 3"/>
          <p:cNvGrpSpPr/>
          <p:nvPr/>
        </p:nvGrpSpPr>
        <p:grpSpPr>
          <a:xfrm>
            <a:off x="80385" y="1021727"/>
            <a:ext cx="12044426" cy="5804024"/>
            <a:chOff x="80385" y="1021727"/>
            <a:chExt cx="12044426" cy="5804024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85" y="1021727"/>
              <a:ext cx="12044426" cy="53087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719" y="5359155"/>
              <a:ext cx="1466596" cy="146659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181" y="0"/>
            <a:ext cx="1671955" cy="1567815"/>
          </a:xfrm>
          <a:custGeom>
            <a:avLst/>
            <a:gdLst/>
            <a:ahLst/>
            <a:cxnLst/>
            <a:rect l="l" t="t" r="r" b="b"/>
            <a:pathLst>
              <a:path w="1671955" h="1567815">
                <a:moveTo>
                  <a:pt x="1671866" y="275475"/>
                </a:moveTo>
                <a:lnTo>
                  <a:pt x="1396403" y="0"/>
                </a:lnTo>
                <a:lnTo>
                  <a:pt x="0" y="0"/>
                </a:lnTo>
                <a:lnTo>
                  <a:pt x="0" y="1188339"/>
                </a:lnTo>
                <a:lnTo>
                  <a:pt x="379514" y="1567815"/>
                </a:lnTo>
                <a:lnTo>
                  <a:pt x="980821" y="966508"/>
                </a:lnTo>
                <a:lnTo>
                  <a:pt x="1215504" y="1201166"/>
                </a:lnTo>
                <a:lnTo>
                  <a:pt x="1671866" y="744855"/>
                </a:lnTo>
                <a:lnTo>
                  <a:pt x="1437157" y="510184"/>
                </a:lnTo>
                <a:lnTo>
                  <a:pt x="1671866" y="275475"/>
                </a:lnTo>
                <a:close/>
              </a:path>
            </a:pathLst>
          </a:custGeom>
          <a:solidFill>
            <a:srgbClr val="155F82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56598" y="0"/>
            <a:ext cx="2835910" cy="1485265"/>
          </a:xfrm>
          <a:custGeom>
            <a:avLst/>
            <a:gdLst/>
            <a:ahLst/>
            <a:cxnLst/>
            <a:rect l="l" t="t" r="r" b="b"/>
            <a:pathLst>
              <a:path w="2835909" h="1485265">
                <a:moveTo>
                  <a:pt x="2835402" y="0"/>
                </a:moveTo>
                <a:lnTo>
                  <a:pt x="0" y="0"/>
                </a:lnTo>
                <a:lnTo>
                  <a:pt x="789965" y="753338"/>
                </a:lnTo>
                <a:lnTo>
                  <a:pt x="544449" y="998855"/>
                </a:lnTo>
                <a:lnTo>
                  <a:pt x="1030605" y="1485011"/>
                </a:lnTo>
                <a:lnTo>
                  <a:pt x="1287653" y="1227963"/>
                </a:lnTo>
                <a:lnTo>
                  <a:pt x="1552829" y="1480820"/>
                </a:lnTo>
                <a:lnTo>
                  <a:pt x="2835402" y="257556"/>
                </a:lnTo>
                <a:lnTo>
                  <a:pt x="2835402" y="0"/>
                </a:lnTo>
                <a:close/>
              </a:path>
            </a:pathLst>
          </a:custGeom>
          <a:solidFill>
            <a:srgbClr val="0E9ED4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467230" y="2320772"/>
            <a:ext cx="9257665" cy="4537710"/>
            <a:chOff x="1467230" y="2320772"/>
            <a:chExt cx="9257665" cy="4537710"/>
          </a:xfrm>
        </p:grpSpPr>
        <p:sp>
          <p:nvSpPr>
            <p:cNvPr id="5" name="object 5"/>
            <p:cNvSpPr/>
            <p:nvPr/>
          </p:nvSpPr>
          <p:spPr>
            <a:xfrm>
              <a:off x="7976362" y="6115494"/>
              <a:ext cx="1494790" cy="742950"/>
            </a:xfrm>
            <a:custGeom>
              <a:avLst/>
              <a:gdLst/>
              <a:ahLst/>
              <a:cxnLst/>
              <a:rect l="l" t="t" r="r" b="b"/>
              <a:pathLst>
                <a:path w="1494790" h="742950">
                  <a:moveTo>
                    <a:pt x="747268" y="0"/>
                  </a:moveTo>
                  <a:lnTo>
                    <a:pt x="0" y="742505"/>
                  </a:lnTo>
                  <a:lnTo>
                    <a:pt x="1494536" y="742505"/>
                  </a:lnTo>
                  <a:lnTo>
                    <a:pt x="747268" y="0"/>
                  </a:lnTo>
                  <a:close/>
                </a:path>
              </a:pathLst>
            </a:custGeom>
            <a:solidFill>
              <a:srgbClr val="155F82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7230" y="2320772"/>
              <a:ext cx="9257665" cy="416598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04125" y="6453136"/>
              <a:ext cx="815340" cy="405130"/>
            </a:xfrm>
            <a:custGeom>
              <a:avLst/>
              <a:gdLst/>
              <a:ahLst/>
              <a:cxnLst/>
              <a:rect l="l" t="t" r="r" b="b"/>
              <a:pathLst>
                <a:path w="815340" h="405129">
                  <a:moveTo>
                    <a:pt x="407416" y="0"/>
                  </a:moveTo>
                  <a:lnTo>
                    <a:pt x="0" y="404862"/>
                  </a:lnTo>
                  <a:lnTo>
                    <a:pt x="814831" y="404862"/>
                  </a:lnTo>
                  <a:lnTo>
                    <a:pt x="407416" y="0"/>
                  </a:lnTo>
                  <a:close/>
                </a:path>
              </a:pathLst>
            </a:custGeom>
            <a:solidFill>
              <a:srgbClr val="155F82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732279" y="1037971"/>
            <a:ext cx="8958580" cy="121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rebuchet MS"/>
                <a:cs typeface="Trebuchet MS"/>
              </a:rPr>
              <a:t>DIFFERENCE</a:t>
            </a:r>
            <a:r>
              <a:rPr sz="1800" b="1" spc="-6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BETWEEN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CALCULATED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b="1" spc="55" dirty="0">
                <a:latin typeface="Trebuchet MS"/>
                <a:cs typeface="Trebuchet MS"/>
              </a:rPr>
              <a:t>COLUMN</a:t>
            </a:r>
            <a:r>
              <a:rPr sz="1800" b="1" spc="-80" dirty="0">
                <a:latin typeface="Trebuchet MS"/>
                <a:cs typeface="Trebuchet MS"/>
              </a:rPr>
              <a:t> </a:t>
            </a:r>
            <a:r>
              <a:rPr sz="1800" b="1" spc="55" dirty="0">
                <a:latin typeface="Trebuchet MS"/>
                <a:cs typeface="Trebuchet MS"/>
              </a:rPr>
              <a:t>AND</a:t>
            </a:r>
            <a:r>
              <a:rPr sz="1800" b="1" spc="-90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MEASURE</a:t>
            </a:r>
            <a:r>
              <a:rPr sz="1800" b="1" spc="-95" dirty="0">
                <a:latin typeface="Trebuchet MS"/>
                <a:cs typeface="Trebuchet MS"/>
              </a:rPr>
              <a:t> </a:t>
            </a:r>
            <a:r>
              <a:rPr sz="1800" b="1" spc="55" dirty="0">
                <a:latin typeface="Trebuchet MS"/>
                <a:cs typeface="Trebuchet MS"/>
              </a:rPr>
              <a:t>IN</a:t>
            </a:r>
            <a:r>
              <a:rPr sz="1800" b="1" spc="-8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POWER</a:t>
            </a:r>
            <a:r>
              <a:rPr sz="1800" b="1" spc="-100" dirty="0">
                <a:latin typeface="Trebuchet MS"/>
                <a:cs typeface="Trebuchet MS"/>
              </a:rPr>
              <a:t> </a:t>
            </a:r>
            <a:r>
              <a:rPr sz="1800" b="1" spc="-25" dirty="0">
                <a:latin typeface="Trebuchet MS"/>
                <a:cs typeface="Trebuchet MS"/>
              </a:rPr>
              <a:t>BI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spc="-25" dirty="0">
                <a:latin typeface="Trebuchet MS"/>
                <a:cs typeface="Trebuchet MS"/>
              </a:rPr>
              <a:t>In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55" dirty="0">
                <a:latin typeface="Trebuchet MS"/>
                <a:cs typeface="Trebuchet MS"/>
              </a:rPr>
              <a:t>Power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45" dirty="0">
                <a:latin typeface="Trebuchet MS"/>
                <a:cs typeface="Trebuchet MS"/>
              </a:rPr>
              <a:t>BI,</a:t>
            </a:r>
            <a:r>
              <a:rPr sz="1800" spc="-140" dirty="0">
                <a:latin typeface="Trebuchet MS"/>
                <a:cs typeface="Trebuchet MS"/>
              </a:rPr>
              <a:t> </a:t>
            </a:r>
            <a:r>
              <a:rPr sz="1800" spc="-40" dirty="0">
                <a:latin typeface="Trebuchet MS"/>
                <a:cs typeface="Trebuchet MS"/>
              </a:rPr>
              <a:t>both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b="1" spc="-10" dirty="0">
                <a:latin typeface="Trebuchet MS"/>
                <a:cs typeface="Trebuchet MS"/>
              </a:rPr>
              <a:t>calculated</a:t>
            </a:r>
            <a:r>
              <a:rPr sz="1800" b="1" spc="-10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columns</a:t>
            </a:r>
            <a:r>
              <a:rPr sz="1800" b="1" spc="-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b="1" dirty="0">
                <a:latin typeface="Trebuchet MS"/>
                <a:cs typeface="Trebuchet MS"/>
              </a:rPr>
              <a:t>measures</a:t>
            </a:r>
            <a:r>
              <a:rPr sz="1800" b="1" spc="-105" dirty="0">
                <a:latin typeface="Trebuchet MS"/>
                <a:cs typeface="Trebuchet MS"/>
              </a:rPr>
              <a:t> </a:t>
            </a:r>
            <a:r>
              <a:rPr sz="1800" spc="-65" dirty="0">
                <a:latin typeface="Trebuchet MS"/>
                <a:cs typeface="Trebuchet MS"/>
              </a:rPr>
              <a:t>are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used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75" dirty="0">
                <a:latin typeface="Trebuchet MS"/>
                <a:cs typeface="Trebuchet MS"/>
              </a:rPr>
              <a:t>to</a:t>
            </a:r>
            <a:r>
              <a:rPr sz="1800" spc="-11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perform</a:t>
            </a:r>
            <a:r>
              <a:rPr sz="1800" spc="-12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calculations,</a:t>
            </a:r>
            <a:r>
              <a:rPr sz="1800" spc="-15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but </a:t>
            </a:r>
            <a:r>
              <a:rPr sz="1800" spc="-75" dirty="0">
                <a:latin typeface="Trebuchet MS"/>
                <a:cs typeface="Trebuchet MS"/>
              </a:rPr>
              <a:t>they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30" dirty="0">
                <a:latin typeface="Trebuchet MS"/>
                <a:cs typeface="Trebuchet MS"/>
              </a:rPr>
              <a:t>serve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95" dirty="0">
                <a:latin typeface="Trebuchet MS"/>
                <a:cs typeface="Trebuchet MS"/>
              </a:rPr>
              <a:t>different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purposes</a:t>
            </a:r>
            <a:r>
              <a:rPr sz="1800" spc="-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and</a:t>
            </a:r>
            <a:r>
              <a:rPr sz="1800" spc="-125" dirty="0">
                <a:latin typeface="Trebuchet MS"/>
                <a:cs typeface="Trebuchet MS"/>
              </a:rPr>
              <a:t> </a:t>
            </a:r>
            <a:r>
              <a:rPr sz="1800" spc="-35" dirty="0">
                <a:latin typeface="Trebuchet MS"/>
                <a:cs typeface="Trebuchet MS"/>
              </a:rPr>
              <a:t>behave</a:t>
            </a:r>
            <a:r>
              <a:rPr sz="1800" spc="-135" dirty="0">
                <a:latin typeface="Trebuchet MS"/>
                <a:cs typeface="Trebuchet MS"/>
              </a:rPr>
              <a:t> </a:t>
            </a:r>
            <a:r>
              <a:rPr sz="1800" spc="-105" dirty="0">
                <a:latin typeface="Trebuchet MS"/>
                <a:cs typeface="Trebuchet MS"/>
              </a:rPr>
              <a:t>differently.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Here's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comparison</a:t>
            </a:r>
            <a:r>
              <a:rPr sz="1800" spc="-160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of</a:t>
            </a:r>
            <a:r>
              <a:rPr sz="1800" spc="-145" dirty="0">
                <a:latin typeface="Trebuchet MS"/>
                <a:cs typeface="Trebuchet MS"/>
              </a:rPr>
              <a:t> </a:t>
            </a:r>
            <a:r>
              <a:rPr sz="1800" spc="-70" dirty="0">
                <a:latin typeface="Trebuchet MS"/>
                <a:cs typeface="Trebuchet MS"/>
              </a:rPr>
              <a:t>the</a:t>
            </a:r>
            <a:r>
              <a:rPr sz="1800" spc="-114" dirty="0">
                <a:latin typeface="Trebuchet MS"/>
                <a:cs typeface="Trebuchet MS"/>
              </a:rPr>
              <a:t> </a:t>
            </a:r>
            <a:r>
              <a:rPr sz="1800" spc="-20" dirty="0">
                <a:latin typeface="Trebuchet MS"/>
                <a:cs typeface="Trebuchet MS"/>
              </a:rPr>
              <a:t>two: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14051" y="33782"/>
            <a:ext cx="1466596" cy="14665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783" y="2864865"/>
            <a:ext cx="2961005" cy="158940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 marR="5080">
              <a:lnSpc>
                <a:spcPts val="5830"/>
              </a:lnSpc>
              <a:spcBef>
                <a:spcPts val="835"/>
              </a:spcBef>
            </a:pPr>
            <a:r>
              <a:rPr sz="5400" spc="100" dirty="0">
                <a:latin typeface="Trebuchet MS"/>
                <a:cs typeface="Trebuchet MS"/>
              </a:rPr>
              <a:t>SUMX </a:t>
            </a:r>
            <a:r>
              <a:rPr sz="5400" spc="-10" dirty="0">
                <a:latin typeface="Trebuchet MS"/>
                <a:cs typeface="Trebuchet MS"/>
              </a:rPr>
              <a:t>FORMULA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3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35660" y="2985033"/>
            <a:ext cx="196215" cy="673735"/>
          </a:xfrm>
          <a:custGeom>
            <a:avLst/>
            <a:gdLst/>
            <a:ahLst/>
            <a:cxnLst/>
            <a:rect l="l" t="t" r="r" b="b"/>
            <a:pathLst>
              <a:path w="196215" h="673735">
                <a:moveTo>
                  <a:pt x="195859" y="0"/>
                </a:moveTo>
                <a:lnTo>
                  <a:pt x="0" y="0"/>
                </a:lnTo>
                <a:lnTo>
                  <a:pt x="0" y="673455"/>
                </a:lnTo>
                <a:lnTo>
                  <a:pt x="195859" y="673455"/>
                </a:lnTo>
                <a:lnTo>
                  <a:pt x="195859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544311" y="0"/>
            <a:ext cx="6647815" cy="6858000"/>
            <a:chOff x="5544311" y="0"/>
            <a:chExt cx="6647815" cy="6858000"/>
          </a:xfrm>
        </p:grpSpPr>
        <p:sp>
          <p:nvSpPr>
            <p:cNvPr id="7" name="object 7"/>
            <p:cNvSpPr/>
            <p:nvPr/>
          </p:nvSpPr>
          <p:spPr>
            <a:xfrm>
              <a:off x="10697717" y="0"/>
              <a:ext cx="1494790" cy="6858000"/>
            </a:xfrm>
            <a:custGeom>
              <a:avLst/>
              <a:gdLst/>
              <a:ahLst/>
              <a:cxnLst/>
              <a:rect l="l" t="t" r="r" b="b"/>
              <a:pathLst>
                <a:path w="1494790" h="6858000">
                  <a:moveTo>
                    <a:pt x="149428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494281" y="6858000"/>
                  </a:lnTo>
                  <a:lnTo>
                    <a:pt x="1494281" y="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44311" y="376440"/>
              <a:ext cx="6283451" cy="6292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85789" y="391833"/>
              <a:ext cx="6009640" cy="6017260"/>
            </a:xfrm>
            <a:custGeom>
              <a:avLst/>
              <a:gdLst/>
              <a:ahLst/>
              <a:cxnLst/>
              <a:rect l="l" t="t" r="r" b="b"/>
              <a:pathLst>
                <a:path w="6009640" h="6017260">
                  <a:moveTo>
                    <a:pt x="6009386" y="0"/>
                  </a:moveTo>
                  <a:lnTo>
                    <a:pt x="0" y="0"/>
                  </a:lnTo>
                  <a:lnTo>
                    <a:pt x="0" y="6017133"/>
                  </a:lnTo>
                  <a:lnTo>
                    <a:pt x="6009386" y="6017133"/>
                  </a:lnTo>
                  <a:lnTo>
                    <a:pt x="60093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2517" y="756183"/>
              <a:ext cx="5536057" cy="528688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9657" y="273177"/>
            <a:ext cx="7007859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dirty="0"/>
              <a:t>SUMX</a:t>
            </a:r>
            <a:r>
              <a:rPr sz="4300" spc="-70" dirty="0"/>
              <a:t> </a:t>
            </a:r>
            <a:r>
              <a:rPr sz="4300" spc="-20" dirty="0"/>
              <a:t>Formula</a:t>
            </a:r>
            <a:r>
              <a:rPr sz="4300" spc="-60" dirty="0"/>
              <a:t> </a:t>
            </a:r>
            <a:r>
              <a:rPr sz="4300" dirty="0"/>
              <a:t>in</a:t>
            </a:r>
            <a:r>
              <a:rPr sz="4300" spc="-75" dirty="0"/>
              <a:t> </a:t>
            </a:r>
            <a:r>
              <a:rPr sz="4300" spc="70" dirty="0"/>
              <a:t>Power</a:t>
            </a:r>
            <a:r>
              <a:rPr sz="4300" spc="-65" dirty="0"/>
              <a:t> BI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1618869" y="1343025"/>
            <a:ext cx="9464675" cy="5221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87425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latin typeface="Trebuchet MS"/>
                <a:cs typeface="Trebuchet MS"/>
              </a:rPr>
              <a:t>Definition:</a:t>
            </a:r>
            <a:r>
              <a:rPr sz="2400" spc="-165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SUMX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is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an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125" dirty="0">
                <a:latin typeface="Trebuchet MS"/>
                <a:cs typeface="Trebuchet MS"/>
              </a:rPr>
              <a:t>iterator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function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that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performs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row-</a:t>
            </a:r>
            <a:r>
              <a:rPr sz="2400" spc="-80" dirty="0">
                <a:latin typeface="Trebuchet MS"/>
                <a:cs typeface="Trebuchet MS"/>
              </a:rPr>
              <a:t>by-</a:t>
            </a:r>
            <a:r>
              <a:rPr sz="2400" spc="-25" dirty="0">
                <a:latin typeface="Trebuchet MS"/>
                <a:cs typeface="Trebuchet MS"/>
              </a:rPr>
              <a:t>row </a:t>
            </a:r>
            <a:r>
              <a:rPr sz="2400" spc="-10" dirty="0">
                <a:latin typeface="Trebuchet MS"/>
                <a:cs typeface="Trebuchet MS"/>
              </a:rPr>
              <a:t>calculations</a:t>
            </a:r>
            <a:r>
              <a:rPr sz="2400" spc="-229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and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70" dirty="0">
                <a:latin typeface="Trebuchet MS"/>
                <a:cs typeface="Trebuchet MS"/>
              </a:rPr>
              <a:t>then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sums</a:t>
            </a:r>
            <a:r>
              <a:rPr sz="2400" spc="-245" dirty="0">
                <a:latin typeface="Trebuchet MS"/>
                <a:cs typeface="Trebuchet MS"/>
              </a:rPr>
              <a:t> </a:t>
            </a:r>
            <a:r>
              <a:rPr sz="2400" spc="-80" dirty="0">
                <a:latin typeface="Trebuchet MS"/>
                <a:cs typeface="Trebuchet MS"/>
              </a:rPr>
              <a:t>the</a:t>
            </a:r>
            <a:r>
              <a:rPr sz="2400" spc="-229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results.</a:t>
            </a:r>
            <a:endParaRPr sz="24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45"/>
              </a:spcBef>
            </a:pPr>
            <a:endParaRPr sz="2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10" dirty="0">
                <a:latin typeface="Trebuchet MS"/>
                <a:cs typeface="Trebuchet MS"/>
              </a:rPr>
              <a:t>Example</a:t>
            </a:r>
            <a:endParaRPr sz="2800">
              <a:latin typeface="Trebuchet MS"/>
              <a:cs typeface="Trebuchet MS"/>
            </a:endParaRPr>
          </a:p>
          <a:p>
            <a:pPr marL="22225">
              <a:lnSpc>
                <a:spcPct val="100000"/>
              </a:lnSpc>
              <a:spcBef>
                <a:spcPts val="1180"/>
              </a:spcBef>
            </a:pPr>
            <a:r>
              <a:rPr sz="1600" dirty="0">
                <a:latin typeface="Consolas"/>
                <a:cs typeface="Consolas"/>
              </a:rPr>
              <a:t>Total_Sales2</a:t>
            </a:r>
            <a:r>
              <a:rPr sz="1600" spc="15" dirty="0">
                <a:latin typeface="Consolas"/>
                <a:cs typeface="Consolas"/>
              </a:rPr>
              <a:t> </a:t>
            </a:r>
            <a:r>
              <a:rPr sz="1600" dirty="0">
                <a:latin typeface="Consolas"/>
                <a:cs typeface="Consolas"/>
              </a:rPr>
              <a:t>=</a:t>
            </a:r>
            <a:r>
              <a:rPr sz="1600" spc="15" dirty="0"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3064BA"/>
                </a:solidFill>
                <a:latin typeface="Consolas"/>
                <a:cs typeface="Consolas"/>
              </a:rPr>
              <a:t>SUMX</a:t>
            </a:r>
            <a:r>
              <a:rPr sz="1600" spc="-10" dirty="0">
                <a:latin typeface="Consolas"/>
                <a:cs typeface="Consolas"/>
              </a:rPr>
              <a:t>(</a:t>
            </a:r>
            <a:r>
              <a:rPr sz="1600" spc="-10" dirty="0">
                <a:solidFill>
                  <a:srgbClr val="000F80"/>
                </a:solidFill>
                <a:latin typeface="Consolas"/>
                <a:cs typeface="Consolas"/>
              </a:rPr>
              <a:t>SalesData</a:t>
            </a:r>
            <a:r>
              <a:rPr sz="1600" spc="-10" dirty="0">
                <a:latin typeface="Consolas"/>
                <a:cs typeface="Consolas"/>
              </a:rPr>
              <a:t>,</a:t>
            </a:r>
            <a:r>
              <a:rPr sz="1600" spc="-10" dirty="0">
                <a:solidFill>
                  <a:srgbClr val="000F80"/>
                </a:solidFill>
                <a:latin typeface="Consolas"/>
                <a:cs typeface="Consolas"/>
              </a:rPr>
              <a:t>SalesData[Quantity]</a:t>
            </a:r>
            <a:r>
              <a:rPr sz="1600" spc="-10" dirty="0">
                <a:latin typeface="Consolas"/>
                <a:cs typeface="Consolas"/>
              </a:rPr>
              <a:t>*</a:t>
            </a:r>
            <a:r>
              <a:rPr sz="1600" spc="-10" dirty="0">
                <a:solidFill>
                  <a:srgbClr val="000F80"/>
                </a:solidFill>
                <a:latin typeface="Consolas"/>
                <a:cs typeface="Consolas"/>
              </a:rPr>
              <a:t>SalesData[Unit</a:t>
            </a:r>
            <a:r>
              <a:rPr sz="1600" spc="25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1600" dirty="0">
                <a:solidFill>
                  <a:srgbClr val="000F80"/>
                </a:solidFill>
                <a:latin typeface="Consolas"/>
                <a:cs typeface="Consolas"/>
              </a:rPr>
              <a:t>Price</a:t>
            </a:r>
            <a:r>
              <a:rPr sz="1600" spc="20" dirty="0">
                <a:solidFill>
                  <a:srgbClr val="000F80"/>
                </a:solidFill>
                <a:latin typeface="Consolas"/>
                <a:cs typeface="Consolas"/>
              </a:rPr>
              <a:t> </a:t>
            </a:r>
            <a:r>
              <a:rPr sz="1600" spc="-10" dirty="0">
                <a:solidFill>
                  <a:srgbClr val="000F80"/>
                </a:solidFill>
                <a:latin typeface="Consolas"/>
                <a:cs typeface="Consolas"/>
              </a:rPr>
              <a:t>(INR)]</a:t>
            </a:r>
            <a:r>
              <a:rPr sz="1600" spc="-10" dirty="0">
                <a:latin typeface="Consolas"/>
                <a:cs typeface="Consolas"/>
              </a:rPr>
              <a:t>)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480"/>
              </a:spcBef>
            </a:pPr>
            <a:endParaRPr sz="1600">
              <a:latin typeface="Consolas"/>
              <a:cs typeface="Consolas"/>
            </a:endParaRPr>
          </a:p>
          <a:p>
            <a:pPr marL="12700" marR="240665">
              <a:lnSpc>
                <a:spcPct val="100000"/>
              </a:lnSpc>
            </a:pPr>
            <a:r>
              <a:rPr sz="2400" b="1" spc="50" dirty="0">
                <a:latin typeface="Trebuchet MS"/>
                <a:cs typeface="Trebuchet MS"/>
              </a:rPr>
              <a:t>Use</a:t>
            </a:r>
            <a:r>
              <a:rPr sz="2400" b="1" spc="-185" dirty="0">
                <a:latin typeface="Trebuchet MS"/>
                <a:cs typeface="Trebuchet MS"/>
              </a:rPr>
              <a:t> </a:t>
            </a:r>
            <a:r>
              <a:rPr sz="2400" b="1" dirty="0">
                <a:latin typeface="Trebuchet MS"/>
                <a:cs typeface="Trebuchet MS"/>
              </a:rPr>
              <a:t>Case:</a:t>
            </a:r>
            <a:r>
              <a:rPr sz="2400" b="1" spc="-155" dirty="0">
                <a:latin typeface="Trebuchet MS"/>
                <a:cs typeface="Trebuchet MS"/>
              </a:rPr>
              <a:t> </a:t>
            </a:r>
            <a:r>
              <a:rPr sz="2400" spc="60" dirty="0">
                <a:latin typeface="Trebuchet MS"/>
                <a:cs typeface="Trebuchet MS"/>
              </a:rPr>
              <a:t>Use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105" dirty="0">
                <a:latin typeface="Trebuchet MS"/>
                <a:cs typeface="Trebuchet MS"/>
              </a:rPr>
              <a:t>SUMX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when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you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need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perform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a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40" dirty="0">
                <a:latin typeface="Trebuchet MS"/>
                <a:cs typeface="Trebuchet MS"/>
              </a:rPr>
              <a:t>calculation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each </a:t>
            </a:r>
            <a:r>
              <a:rPr sz="2400" spc="-90" dirty="0">
                <a:latin typeface="Trebuchet MS"/>
                <a:cs typeface="Trebuchet MS"/>
              </a:rPr>
              <a:t>row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Trebuchet MS"/>
                <a:cs typeface="Trebuchet MS"/>
              </a:rPr>
              <a:t>before</a:t>
            </a:r>
            <a:r>
              <a:rPr sz="2400" spc="-17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summing,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65" dirty="0">
                <a:latin typeface="Trebuchet MS"/>
                <a:cs typeface="Trebuchet MS"/>
              </a:rPr>
              <a:t>such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85" dirty="0">
                <a:latin typeface="Trebuchet MS"/>
                <a:cs typeface="Trebuchet MS"/>
              </a:rPr>
              <a:t>as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multiplying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two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columns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together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25" dirty="0">
                <a:latin typeface="Trebuchet MS"/>
                <a:cs typeface="Trebuchet MS"/>
              </a:rPr>
              <a:t>or </a:t>
            </a:r>
            <a:r>
              <a:rPr sz="2400" spc="-55" dirty="0">
                <a:latin typeface="Trebuchet MS"/>
                <a:cs typeface="Trebuchet MS"/>
              </a:rPr>
              <a:t>applying</a:t>
            </a:r>
            <a:r>
              <a:rPr sz="2400" spc="-15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conditional</a:t>
            </a:r>
            <a:r>
              <a:rPr sz="2400" spc="-14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logic.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445"/>
              </a:spcBef>
            </a:pPr>
            <a:r>
              <a:rPr sz="2400" b="1" spc="-55" dirty="0">
                <a:latin typeface="Trebuchet MS"/>
                <a:cs typeface="Trebuchet MS"/>
              </a:rPr>
              <a:t>Performance:</a:t>
            </a:r>
            <a:r>
              <a:rPr sz="2400" b="1" spc="-190" dirty="0">
                <a:latin typeface="Trebuchet MS"/>
                <a:cs typeface="Trebuchet MS"/>
              </a:rPr>
              <a:t> </a:t>
            </a:r>
            <a:r>
              <a:rPr sz="2400" spc="114" dirty="0">
                <a:latin typeface="Trebuchet MS"/>
                <a:cs typeface="Trebuchet MS"/>
              </a:rPr>
              <a:t>SUMX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can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35" dirty="0">
                <a:latin typeface="Trebuchet MS"/>
                <a:cs typeface="Trebuchet MS"/>
              </a:rPr>
              <a:t>be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45" dirty="0">
                <a:latin typeface="Trebuchet MS"/>
                <a:cs typeface="Trebuchet MS"/>
              </a:rPr>
              <a:t>slower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55" dirty="0">
                <a:latin typeface="Trebuchet MS"/>
                <a:cs typeface="Trebuchet MS"/>
              </a:rPr>
              <a:t>than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spc="140" dirty="0">
                <a:latin typeface="Trebuchet MS"/>
                <a:cs typeface="Trebuchet MS"/>
              </a:rPr>
              <a:t>SUM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because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spc="-155" dirty="0">
                <a:latin typeface="Trebuchet MS"/>
                <a:cs typeface="Trebuchet MS"/>
              </a:rPr>
              <a:t>it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performs calculations</a:t>
            </a:r>
            <a:r>
              <a:rPr sz="2400" spc="-21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on</a:t>
            </a:r>
            <a:r>
              <a:rPr sz="2400" spc="-200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each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row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75" dirty="0">
                <a:latin typeface="Trebuchet MS"/>
                <a:cs typeface="Trebuchet MS"/>
              </a:rPr>
              <a:t>individually</a:t>
            </a:r>
            <a:r>
              <a:rPr sz="2400" spc="-190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before</a:t>
            </a:r>
            <a:r>
              <a:rPr sz="2400" spc="-180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summing.</a:t>
            </a:r>
            <a:r>
              <a:rPr sz="2400" spc="-204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It's</a:t>
            </a:r>
            <a:r>
              <a:rPr sz="2400" spc="-220" dirty="0">
                <a:latin typeface="Trebuchet MS"/>
                <a:cs typeface="Trebuchet MS"/>
              </a:rPr>
              <a:t> </a:t>
            </a:r>
            <a:r>
              <a:rPr sz="2400" spc="-65" dirty="0">
                <a:latin typeface="Trebuchet MS"/>
                <a:cs typeface="Trebuchet MS"/>
              </a:rPr>
              <a:t>ideal</a:t>
            </a:r>
            <a:r>
              <a:rPr sz="2400" spc="-215" dirty="0">
                <a:latin typeface="Trebuchet MS"/>
                <a:cs typeface="Trebuchet MS"/>
              </a:rPr>
              <a:t> </a:t>
            </a:r>
            <a:r>
              <a:rPr sz="2400" spc="-114" dirty="0">
                <a:latin typeface="Trebuchet MS"/>
                <a:cs typeface="Trebuchet MS"/>
              </a:rPr>
              <a:t>for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20" dirty="0">
                <a:latin typeface="Trebuchet MS"/>
                <a:cs typeface="Trebuchet MS"/>
              </a:rPr>
              <a:t>more </a:t>
            </a:r>
            <a:r>
              <a:rPr sz="2400" spc="-35" dirty="0">
                <a:latin typeface="Trebuchet MS"/>
                <a:cs typeface="Trebuchet MS"/>
              </a:rPr>
              <a:t>complex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dirty="0">
                <a:latin typeface="Trebuchet MS"/>
                <a:cs typeface="Trebuchet MS"/>
              </a:rPr>
              <a:t>scenarios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105" dirty="0">
                <a:latin typeface="Trebuchet MS"/>
                <a:cs typeface="Trebuchet MS"/>
              </a:rPr>
              <a:t>that</a:t>
            </a:r>
            <a:r>
              <a:rPr sz="2400" spc="-17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require</a:t>
            </a:r>
            <a:r>
              <a:rPr sz="2400" spc="-195" dirty="0">
                <a:latin typeface="Trebuchet MS"/>
                <a:cs typeface="Trebuchet MS"/>
              </a:rPr>
              <a:t> </a:t>
            </a:r>
            <a:r>
              <a:rPr sz="2400" spc="-90" dirty="0">
                <a:latin typeface="Trebuchet MS"/>
                <a:cs typeface="Trebuchet MS"/>
              </a:rPr>
              <a:t>row</a:t>
            </a:r>
            <a:r>
              <a:rPr sz="2400" spc="-185" dirty="0">
                <a:latin typeface="Trebuchet MS"/>
                <a:cs typeface="Trebuchet MS"/>
              </a:rPr>
              <a:t> </a:t>
            </a:r>
            <a:r>
              <a:rPr sz="2400" spc="-10" dirty="0">
                <a:latin typeface="Trebuchet MS"/>
                <a:cs typeface="Trebuchet MS"/>
              </a:rPr>
              <a:t>context.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81479" y="4109720"/>
            <a:ext cx="8829040" cy="0"/>
          </a:xfrm>
          <a:custGeom>
            <a:avLst/>
            <a:gdLst/>
            <a:ahLst/>
            <a:cxnLst/>
            <a:rect l="l" t="t" r="r" b="b"/>
            <a:pathLst>
              <a:path w="8829040">
                <a:moveTo>
                  <a:pt x="0" y="0"/>
                </a:moveTo>
                <a:lnTo>
                  <a:pt x="8829040" y="0"/>
                </a:lnTo>
              </a:path>
            </a:pathLst>
          </a:custGeom>
          <a:ln w="19050">
            <a:solidFill>
              <a:srgbClr val="155F82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373" y="0"/>
            <a:ext cx="1466595" cy="14502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2206</Words>
  <Application>Microsoft Office PowerPoint</Application>
  <PresentationFormat>Widescreen</PresentationFormat>
  <Paragraphs>228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Consolas</vt:lpstr>
      <vt:lpstr>Trebuchet MS</vt:lpstr>
      <vt:lpstr>Office Theme</vt:lpstr>
      <vt:lpstr>DAX(Data Analysis Expressions) Formulas in Power BI</vt:lpstr>
      <vt:lpstr>PowerPoint Presentation</vt:lpstr>
      <vt:lpstr>SUM Formula in Power BI</vt:lpstr>
      <vt:lpstr>Calculated Column in Power BI</vt:lpstr>
      <vt:lpstr>Calculated Column in Power BI</vt:lpstr>
      <vt:lpstr>Calculated Column in Power BI</vt:lpstr>
      <vt:lpstr>PowerPoint Presentation</vt:lpstr>
      <vt:lpstr>PowerPoint Presentation</vt:lpstr>
      <vt:lpstr>SUMX Formula in Power BI</vt:lpstr>
      <vt:lpstr>Difference between SUM and SUMX Formula in Power BI</vt:lpstr>
      <vt:lpstr>PowerPoint Presentation</vt:lpstr>
      <vt:lpstr>Count Formula in Power BI</vt:lpstr>
      <vt:lpstr>PowerPoint Presentation</vt:lpstr>
      <vt:lpstr>COUNTA Formula in Power BI</vt:lpstr>
      <vt:lpstr>PowerPoint Presentation</vt:lpstr>
      <vt:lpstr>COUNTBLANK Formula in Power BI</vt:lpstr>
      <vt:lpstr>PowerPoint Presentation</vt:lpstr>
      <vt:lpstr>COUNTROWS Formula in Power BI</vt:lpstr>
      <vt:lpstr>PowerPoint Presentation</vt:lpstr>
      <vt:lpstr>DISTINCTCOUNT Formula</vt:lpstr>
      <vt:lpstr>PowerPoint Presentation</vt:lpstr>
      <vt:lpstr>COUNTX Formula</vt:lpstr>
      <vt:lpstr>PowerPoint Presentation</vt:lpstr>
      <vt:lpstr>COUNTAX Formula</vt:lpstr>
      <vt:lpstr>PowerPoint Presentation</vt:lpstr>
      <vt:lpstr>COUNTROWS with FILTER Formula</vt:lpstr>
      <vt:lpstr>Summary of DAX Counting Functions:</vt:lpstr>
      <vt:lpstr>Date Formulas</vt:lpstr>
      <vt:lpstr>PowerPoint Presentation</vt:lpstr>
      <vt:lpstr>Extract Day/Month/Year</vt:lpstr>
      <vt:lpstr>Extract Hour/Minute/Second</vt:lpstr>
      <vt:lpstr>Extract Hour/Minute/Second</vt:lpstr>
      <vt:lpstr>DatedIFF Formula</vt:lpstr>
      <vt:lpstr>PowerPoint Presentation</vt:lpstr>
      <vt:lpstr>1 . Create Custom Calendar in Power Query</vt:lpstr>
      <vt:lpstr>2. Create Custom Calendar in Power Query</vt:lpstr>
      <vt:lpstr>3 . Calendar DAX Formula</vt:lpstr>
      <vt:lpstr>4 . CalendarAuto DAX Formula</vt:lpstr>
      <vt:lpstr>MTD QTD AND YTD DAX FORMULA</vt:lpstr>
      <vt:lpstr>Networkdays DAX Formula</vt:lpstr>
      <vt:lpstr>Networkdays DAX Formula</vt:lpstr>
      <vt:lpstr>DATESINPERIOD DAX FORMULA</vt:lpstr>
      <vt:lpstr>DATESBETWEEN DAX FORMULA</vt:lpstr>
      <vt:lpstr>SAME PERIOD LAST YEAR DAX FORMULA</vt:lpstr>
      <vt:lpstr>CALCULATE DAX FORMULA</vt:lpstr>
      <vt:lpstr>TEXT FORMULAS</vt:lpstr>
      <vt:lpstr>TEXT FORMULAS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DAX Formulas in Power BI</dc:title>
  <dc:creator>Satish Dhawale</dc:creator>
  <cp:lastModifiedBy>Nageswara nandimalla</cp:lastModifiedBy>
  <cp:revision>2</cp:revision>
  <dcterms:created xsi:type="dcterms:W3CDTF">2025-09-15T00:29:26Z</dcterms:created>
  <dcterms:modified xsi:type="dcterms:W3CDTF">2025-09-16T20:21:23Z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2024-11-13T00:00:00Z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2025-09-15T00:00:00Z</vt:filetime>
  </property>
  <property fmtid="{D5CDD505-2E9C-101B-9397-08002B2CF9AE}" pid="5" name="Producer">
    <vt:lpwstr>Microsoft® PowerPoint® for Microsoft 365</vt:lpwstr>
  </property>
</Properties>
</file>