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4" r:id="rId2"/>
  </p:sldMasterIdLst>
  <p:notesMasterIdLst>
    <p:notesMasterId r:id="rId89"/>
  </p:notesMasterIdLst>
  <p:sldIdLst>
    <p:sldId id="377" r:id="rId3"/>
    <p:sldId id="257" r:id="rId4"/>
    <p:sldId id="258" r:id="rId5"/>
    <p:sldId id="260" r:id="rId6"/>
    <p:sldId id="338" r:id="rId7"/>
    <p:sldId id="332" r:id="rId8"/>
    <p:sldId id="261" r:id="rId9"/>
    <p:sldId id="262" r:id="rId10"/>
    <p:sldId id="263" r:id="rId11"/>
    <p:sldId id="310" r:id="rId12"/>
    <p:sldId id="353" r:id="rId13"/>
    <p:sldId id="354" r:id="rId14"/>
    <p:sldId id="355" r:id="rId15"/>
    <p:sldId id="265" r:id="rId16"/>
    <p:sldId id="266" r:id="rId17"/>
    <p:sldId id="267" r:id="rId18"/>
    <p:sldId id="268" r:id="rId19"/>
    <p:sldId id="333" r:id="rId20"/>
    <p:sldId id="312" r:id="rId21"/>
    <p:sldId id="342" r:id="rId22"/>
    <p:sldId id="344" r:id="rId23"/>
    <p:sldId id="345" r:id="rId24"/>
    <p:sldId id="346" r:id="rId25"/>
    <p:sldId id="347" r:id="rId26"/>
    <p:sldId id="348" r:id="rId27"/>
    <p:sldId id="349" r:id="rId28"/>
    <p:sldId id="351" r:id="rId29"/>
    <p:sldId id="270" r:id="rId30"/>
    <p:sldId id="271" r:id="rId31"/>
    <p:sldId id="313" r:id="rId32"/>
    <p:sldId id="352" r:id="rId33"/>
    <p:sldId id="273" r:id="rId34"/>
    <p:sldId id="357" r:id="rId35"/>
    <p:sldId id="358" r:id="rId36"/>
    <p:sldId id="359" r:id="rId37"/>
    <p:sldId id="365" r:id="rId38"/>
    <p:sldId id="360" r:id="rId39"/>
    <p:sldId id="361" r:id="rId40"/>
    <p:sldId id="362" r:id="rId41"/>
    <p:sldId id="363" r:id="rId42"/>
    <p:sldId id="364" r:id="rId43"/>
    <p:sldId id="274" r:id="rId44"/>
    <p:sldId id="356" r:id="rId45"/>
    <p:sldId id="275" r:id="rId46"/>
    <p:sldId id="276" r:id="rId47"/>
    <p:sldId id="278" r:id="rId48"/>
    <p:sldId id="279" r:id="rId49"/>
    <p:sldId id="316" r:id="rId50"/>
    <p:sldId id="317" r:id="rId51"/>
    <p:sldId id="318" r:id="rId52"/>
    <p:sldId id="319" r:id="rId53"/>
    <p:sldId id="320" r:id="rId54"/>
    <p:sldId id="321" r:id="rId55"/>
    <p:sldId id="322" r:id="rId56"/>
    <p:sldId id="323" r:id="rId57"/>
    <p:sldId id="324" r:id="rId58"/>
    <p:sldId id="325" r:id="rId59"/>
    <p:sldId id="326" r:id="rId60"/>
    <p:sldId id="327" r:id="rId61"/>
    <p:sldId id="328" r:id="rId62"/>
    <p:sldId id="329" r:id="rId63"/>
    <p:sldId id="330" r:id="rId64"/>
    <p:sldId id="331" r:id="rId65"/>
    <p:sldId id="368" r:id="rId66"/>
    <p:sldId id="281" r:id="rId67"/>
    <p:sldId id="282" r:id="rId68"/>
    <p:sldId id="283" r:id="rId69"/>
    <p:sldId id="284" r:id="rId70"/>
    <p:sldId id="366" r:id="rId71"/>
    <p:sldId id="367" r:id="rId72"/>
    <p:sldId id="287" r:id="rId73"/>
    <p:sldId id="288" r:id="rId74"/>
    <p:sldId id="289" r:id="rId75"/>
    <p:sldId id="290" r:id="rId76"/>
    <p:sldId id="291" r:id="rId77"/>
    <p:sldId id="292" r:id="rId78"/>
    <p:sldId id="293" r:id="rId79"/>
    <p:sldId id="294" r:id="rId80"/>
    <p:sldId id="369" r:id="rId81"/>
    <p:sldId id="370" r:id="rId82"/>
    <p:sldId id="371" r:id="rId83"/>
    <p:sldId id="372" r:id="rId84"/>
    <p:sldId id="373" r:id="rId85"/>
    <p:sldId id="374" r:id="rId86"/>
    <p:sldId id="375" r:id="rId87"/>
    <p:sldId id="376" r:id="rId88"/>
  </p:sldIdLst>
  <p:sldSz cx="9144000" cy="5715000" type="screen16x10"/>
  <p:notesSz cx="6735763" cy="9866313"/>
  <p:embeddedFontLst>
    <p:embeddedFont>
      <p:font typeface="Calibri" panose="020F0502020204030204" pitchFamily="34" charset="0"/>
      <p:regular r:id="rId90"/>
      <p:bold r:id="rId91"/>
      <p:italic r:id="rId92"/>
      <p:boldItalic r:id="rId93"/>
    </p:embeddedFont>
    <p:embeddedFont>
      <p:font typeface="IBM Plex Sans" panose="020B0604020202020204" charset="0"/>
      <p:regular r:id="rId94"/>
      <p:bold r:id="rId95"/>
      <p:italic r:id="rId96"/>
      <p:boldItalic r:id="rId97"/>
    </p:embeddedFont>
    <p:embeddedFont>
      <p:font typeface="Wingdings 3" panose="05040102010807070707" pitchFamily="18" charset="2"/>
      <p:regular r:id="rId98"/>
    </p:embeddedFont>
    <p:embeddedFont>
      <p:font typeface="Trebuchet MS" panose="020B0603020202020204" pitchFamily="34" charset="0"/>
      <p:regular r:id="rId99"/>
      <p:bold r:id="rId100"/>
      <p:italic r:id="rId101"/>
      <p:boldItalic r:id="rId102"/>
    </p:embeddedFont>
    <p:embeddedFont>
      <p:font typeface="Verdana" panose="020B0604030504040204" pitchFamily="34" charset="0"/>
      <p:regular r:id="rId103"/>
      <p:bold r:id="rId104"/>
      <p:italic r:id="rId105"/>
      <p:boldItalic r:id="rId10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7" roundtripDataSignature="AMtx7mjvFDwJWpzdfohsYjnKI0yESGfVa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39" d="100"/>
          <a:sy n="139" d="100"/>
        </p:scale>
        <p:origin x="816" y="101"/>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notesMaster" Target="notesMasters/notesMaster1.xml"/><Relationship Id="rId16" Type="http://schemas.openxmlformats.org/officeDocument/2006/relationships/slide" Target="slides/slide14.xml"/><Relationship Id="rId107" Type="http://customschemas.google.com/relationships/presentationmetadata" Target="metadata"/><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font" Target="fonts/font13.fntdata"/><Relationship Id="rId5" Type="http://schemas.openxmlformats.org/officeDocument/2006/relationships/slide" Target="slides/slide3.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font" Target="fonts/font14.fntdata"/><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5.fntdata"/><Relationship Id="rId99" Type="http://schemas.openxmlformats.org/officeDocument/2006/relationships/font" Target="fonts/font10.fntdata"/><Relationship Id="rId10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8.fntdata"/><Relationship Id="rId104" Type="http://schemas.openxmlformats.org/officeDocument/2006/relationships/font" Target="fonts/font15.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3.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font" Target="fonts/font11.fntdata"/><Relationship Id="rId105"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2" cy="49371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14762" y="0"/>
            <a:ext cx="2919412" cy="493712"/>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7" y="739775"/>
            <a:ext cx="5919787" cy="37004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73100" y="4686300"/>
            <a:ext cx="5389562" cy="4440237"/>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371012"/>
            <a:ext cx="2919412" cy="493712"/>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6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14762" y="9371012"/>
            <a:ext cx="2919412" cy="493712"/>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extLst>
      <p:ext uri="{BB962C8B-B14F-4D97-AF65-F5344CB8AC3E}">
        <p14:creationId xmlns:p14="http://schemas.microsoft.com/office/powerpoint/2010/main" val="2945399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7" name="Google Shape;97;p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4" name="Google Shape;194;p1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1" name="Google Shape;231;p1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7" name="Google Shape;237;p2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txBox="1">
            <a:spLocks noGrp="1"/>
          </p:cNvSpPr>
          <p:nvPr>
            <p:ph type="body" idx="1"/>
          </p:nvPr>
        </p:nvSpPr>
        <p:spPr>
          <a:xfrm>
            <a:off x="673100" y="4748212"/>
            <a:ext cx="5389562" cy="388461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3" name="Google Shape;243;p21:notes"/>
          <p:cNvSpPr>
            <a:spLocks noGrp="1" noRot="1" noChangeAspect="1"/>
          </p:cNvSpPr>
          <p:nvPr>
            <p:ph type="sldImg" idx="2"/>
          </p:nvPr>
        </p:nvSpPr>
        <p:spPr>
          <a:xfrm>
            <a:off x="704850" y="1233488"/>
            <a:ext cx="5326063" cy="33289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8" name="Google Shape;278;p2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0: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4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6" name="Google Shape;106;p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1: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4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4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4: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4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4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4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7: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4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0: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8" name="Google Shape;118;p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1: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5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5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7: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2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3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3: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33: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4: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4: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5: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5: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6: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6: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7: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3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9: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39: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2:notes"/>
          <p:cNvSpPr txBox="1">
            <a:spLocks noGrp="1"/>
          </p:cNvSpPr>
          <p:nvPr>
            <p:ph type="body" idx="1"/>
          </p:nvPr>
        </p:nvSpPr>
        <p:spPr>
          <a:xfrm>
            <a:off x="673100" y="4686300"/>
            <a:ext cx="5389562" cy="44402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2:notes"/>
          <p:cNvSpPr>
            <a:spLocks noGrp="1" noRot="1" noChangeAspect="1"/>
          </p:cNvSpPr>
          <p:nvPr>
            <p:ph type="sldImg" idx="2"/>
          </p:nvPr>
        </p:nvSpPr>
        <p:spPr>
          <a:xfrm>
            <a:off x="407988" y="739775"/>
            <a:ext cx="591978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ull screen text">
  <p:cSld name="full screen text">
    <p:spTree>
      <p:nvGrpSpPr>
        <p:cNvPr id="1" name="Shape 87"/>
        <p:cNvGrpSpPr/>
        <p:nvPr/>
      </p:nvGrpSpPr>
      <p:grpSpPr>
        <a:xfrm>
          <a:off x="0" y="0"/>
          <a:ext cx="0" cy="0"/>
          <a:chOff x="0" y="0"/>
          <a:chExt cx="0" cy="0"/>
        </a:xfrm>
      </p:grpSpPr>
      <p:sp>
        <p:nvSpPr>
          <p:cNvPr id="88" name="Google Shape;88;p59"/>
          <p:cNvSpPr txBox="1">
            <a:spLocks noGrp="1"/>
          </p:cNvSpPr>
          <p:nvPr>
            <p:ph type="title"/>
          </p:nvPr>
        </p:nvSpPr>
        <p:spPr>
          <a:xfrm>
            <a:off x="227398" y="268319"/>
            <a:ext cx="8688000" cy="84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2FF"/>
              </a:buClr>
              <a:buSzPts val="1400"/>
              <a:buFont typeface="IBM Plex Sans"/>
              <a:buNone/>
              <a:defRPr sz="1400" b="1">
                <a:solidFill>
                  <a:srgbClr val="0062FF"/>
                </a:solidFill>
                <a:latin typeface="IBM Plex Sans"/>
                <a:ea typeface="IBM Plex Sans"/>
                <a:cs typeface="IBM Plex Sans"/>
                <a:sym typeface="IBM Plex Sans"/>
              </a:defRPr>
            </a:lvl1pPr>
            <a:lvl2pPr lvl="1" algn="l">
              <a:lnSpc>
                <a:spcPct val="90000"/>
              </a:lnSpc>
              <a:spcBef>
                <a:spcPts val="0"/>
              </a:spcBef>
              <a:spcAft>
                <a:spcPts val="0"/>
              </a:spcAft>
              <a:buClr>
                <a:schemeClr val="dk1"/>
              </a:buClr>
              <a:buSzPts val="1100"/>
              <a:buFont typeface="Calibri"/>
              <a:buNone/>
              <a:defRPr/>
            </a:lvl2pPr>
            <a:lvl3pPr lvl="2" algn="l">
              <a:lnSpc>
                <a:spcPct val="90000"/>
              </a:lnSpc>
              <a:spcBef>
                <a:spcPts val="0"/>
              </a:spcBef>
              <a:spcAft>
                <a:spcPts val="0"/>
              </a:spcAft>
              <a:buClr>
                <a:schemeClr val="dk1"/>
              </a:buClr>
              <a:buSzPts val="1100"/>
              <a:buFont typeface="Calibri"/>
              <a:buNone/>
              <a:defRPr/>
            </a:lvl3pPr>
            <a:lvl4pPr lvl="3" algn="l">
              <a:lnSpc>
                <a:spcPct val="90000"/>
              </a:lnSpc>
              <a:spcBef>
                <a:spcPts val="0"/>
              </a:spcBef>
              <a:spcAft>
                <a:spcPts val="0"/>
              </a:spcAft>
              <a:buClr>
                <a:schemeClr val="dk1"/>
              </a:buClr>
              <a:buSzPts val="1100"/>
              <a:buFont typeface="Calibri"/>
              <a:buNone/>
              <a:defRPr/>
            </a:lvl4pPr>
            <a:lvl5pPr lvl="4" algn="l">
              <a:lnSpc>
                <a:spcPct val="90000"/>
              </a:lnSpc>
              <a:spcBef>
                <a:spcPts val="0"/>
              </a:spcBef>
              <a:spcAft>
                <a:spcPts val="0"/>
              </a:spcAft>
              <a:buClr>
                <a:schemeClr val="dk1"/>
              </a:buClr>
              <a:buSzPts val="1100"/>
              <a:buFont typeface="Calibri"/>
              <a:buNone/>
              <a:defRPr/>
            </a:lvl5pPr>
            <a:lvl6pPr lvl="5" algn="l">
              <a:lnSpc>
                <a:spcPct val="90000"/>
              </a:lnSpc>
              <a:spcBef>
                <a:spcPts val="0"/>
              </a:spcBef>
              <a:spcAft>
                <a:spcPts val="0"/>
              </a:spcAft>
              <a:buClr>
                <a:schemeClr val="dk1"/>
              </a:buClr>
              <a:buSzPts val="1100"/>
              <a:buFont typeface="Calibri"/>
              <a:buNone/>
              <a:defRPr/>
            </a:lvl6pPr>
            <a:lvl7pPr lvl="6" algn="l">
              <a:lnSpc>
                <a:spcPct val="90000"/>
              </a:lnSpc>
              <a:spcBef>
                <a:spcPts val="0"/>
              </a:spcBef>
              <a:spcAft>
                <a:spcPts val="0"/>
              </a:spcAft>
              <a:buClr>
                <a:schemeClr val="dk1"/>
              </a:buClr>
              <a:buSzPts val="1100"/>
              <a:buFont typeface="Calibri"/>
              <a:buNone/>
              <a:defRPr/>
            </a:lvl7pPr>
            <a:lvl8pPr lvl="7" algn="l">
              <a:lnSpc>
                <a:spcPct val="90000"/>
              </a:lnSpc>
              <a:spcBef>
                <a:spcPts val="0"/>
              </a:spcBef>
              <a:spcAft>
                <a:spcPts val="0"/>
              </a:spcAft>
              <a:buClr>
                <a:schemeClr val="dk1"/>
              </a:buClr>
              <a:buSzPts val="1100"/>
              <a:buFont typeface="Calibri"/>
              <a:buNone/>
              <a:defRPr/>
            </a:lvl8pPr>
            <a:lvl9pPr lvl="8" algn="l">
              <a:lnSpc>
                <a:spcPct val="90000"/>
              </a:lnSpc>
              <a:spcBef>
                <a:spcPts val="0"/>
              </a:spcBef>
              <a:spcAft>
                <a:spcPts val="0"/>
              </a:spcAft>
              <a:buClr>
                <a:schemeClr val="dk1"/>
              </a:buClr>
              <a:buSzPts val="1100"/>
              <a:buFont typeface="Calibri"/>
              <a:buNone/>
              <a:defRPr/>
            </a:lvl9pPr>
          </a:lstStyle>
          <a:p>
            <a:endParaRPr/>
          </a:p>
        </p:txBody>
      </p:sp>
      <p:sp>
        <p:nvSpPr>
          <p:cNvPr id="89" name="Google Shape;89;p59"/>
          <p:cNvSpPr txBox="1">
            <a:spLocks noGrp="1"/>
          </p:cNvSpPr>
          <p:nvPr>
            <p:ph type="body" idx="1"/>
          </p:nvPr>
        </p:nvSpPr>
        <p:spPr>
          <a:xfrm>
            <a:off x="228599" y="1404055"/>
            <a:ext cx="8688000" cy="3612667"/>
          </a:xfrm>
          <a:prstGeom prst="rect">
            <a:avLst/>
          </a:prstGeom>
          <a:noFill/>
          <a:ln>
            <a:noFill/>
          </a:ln>
        </p:spPr>
        <p:txBody>
          <a:bodyPr spcFirstLastPara="1" wrap="square" lIns="0" tIns="0" rIns="0" bIns="0" anchor="t" anchorCtr="0">
            <a:noAutofit/>
          </a:bodyPr>
          <a:lstStyle>
            <a:lvl1pPr marL="457200" lvl="0" indent="-228600" algn="l">
              <a:lnSpc>
                <a:spcPct val="114000"/>
              </a:lnSpc>
              <a:spcBef>
                <a:spcPts val="1100"/>
              </a:spcBef>
              <a:spcAft>
                <a:spcPts val="0"/>
              </a:spcAft>
              <a:buClr>
                <a:schemeClr val="lt2"/>
              </a:buClr>
              <a:buSzPts val="1300"/>
              <a:buNone/>
              <a:defRPr sz="1400">
                <a:solidFill>
                  <a:schemeClr val="lt2"/>
                </a:solidFill>
                <a:latin typeface="IBM Plex Sans"/>
                <a:ea typeface="IBM Plex Sans"/>
                <a:cs typeface="IBM Plex Sans"/>
                <a:sym typeface="IBM Plex Sans"/>
              </a:defRPr>
            </a:lvl1pPr>
            <a:lvl2pPr marL="914400" lvl="1" indent="-298450" algn="l">
              <a:lnSpc>
                <a:spcPct val="114000"/>
              </a:lnSpc>
              <a:spcBef>
                <a:spcPts val="1100"/>
              </a:spcBef>
              <a:spcAft>
                <a:spcPts val="0"/>
              </a:spcAft>
              <a:buClr>
                <a:schemeClr val="lt2"/>
              </a:buClr>
              <a:buSzPts val="1100"/>
              <a:buFont typeface="NTR"/>
              <a:buChar char="→"/>
              <a:defRPr sz="1400"/>
            </a:lvl2pPr>
            <a:lvl3pPr marL="1371600" lvl="2" indent="-317500" algn="l">
              <a:lnSpc>
                <a:spcPct val="114000"/>
              </a:lnSpc>
              <a:spcBef>
                <a:spcPts val="1100"/>
              </a:spcBef>
              <a:spcAft>
                <a:spcPts val="0"/>
              </a:spcAft>
              <a:buClr>
                <a:schemeClr val="lt2"/>
              </a:buClr>
              <a:buSzPts val="1400"/>
              <a:buChar char="•"/>
              <a:defRPr sz="1400"/>
            </a:lvl3pPr>
            <a:lvl4pPr marL="1828800" lvl="3" indent="-317500" algn="l">
              <a:lnSpc>
                <a:spcPct val="114000"/>
              </a:lnSpc>
              <a:spcBef>
                <a:spcPts val="1100"/>
              </a:spcBef>
              <a:spcAft>
                <a:spcPts val="0"/>
              </a:spcAft>
              <a:buClr>
                <a:schemeClr val="lt2"/>
              </a:buClr>
              <a:buSzPts val="1400"/>
              <a:buChar char="–"/>
              <a:defRPr sz="1400"/>
            </a:lvl4pPr>
            <a:lvl5pPr marL="2286000" lvl="4" indent="-317500" algn="l">
              <a:lnSpc>
                <a:spcPct val="114000"/>
              </a:lnSpc>
              <a:spcBef>
                <a:spcPts val="1100"/>
              </a:spcBef>
              <a:spcAft>
                <a:spcPts val="0"/>
              </a:spcAft>
              <a:buClr>
                <a:schemeClr val="lt2"/>
              </a:buClr>
              <a:buSzPts val="1400"/>
              <a:buChar char="»"/>
              <a:defRPr sz="1400"/>
            </a:lvl5pPr>
            <a:lvl6pPr marL="2743200" lvl="5" indent="-228600" algn="l">
              <a:lnSpc>
                <a:spcPct val="100000"/>
              </a:lnSpc>
              <a:spcBef>
                <a:spcPts val="300"/>
              </a:spcBef>
              <a:spcAft>
                <a:spcPts val="0"/>
              </a:spcAft>
              <a:buClr>
                <a:schemeClr val="dk1"/>
              </a:buClr>
              <a:buSzPts val="1300"/>
              <a:buFont typeface="Arial"/>
              <a:buNone/>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02264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248837"/>
            <a:ext cx="2890896" cy="1065388"/>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429104"/>
            <a:ext cx="3385156" cy="46053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314224"/>
            <a:ext cx="2890896" cy="2153708"/>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1583855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000500"/>
            <a:ext cx="6447500" cy="472282"/>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508000"/>
            <a:ext cx="6447501" cy="3204765"/>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4472782"/>
            <a:ext cx="6447500" cy="561687"/>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65388142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2836333"/>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664691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026833"/>
            <a:ext cx="5418393" cy="3175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25333"/>
            <a:ext cx="6447501" cy="1309135"/>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20" name="TextBox 19"/>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5816214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609990"/>
            <a:ext cx="6447501" cy="2162883"/>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8324484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508000"/>
            <a:ext cx="6070601"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
        <p:nvSpPr>
          <p:cNvPr id="24" name="TextBox 23"/>
          <p:cNvSpPr txBox="1"/>
          <p:nvPr/>
        </p:nvSpPr>
        <p:spPr>
          <a:xfrm>
            <a:off x="406403" y="658649"/>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405464"/>
            <a:ext cx="457200" cy="487313"/>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502463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508000"/>
            <a:ext cx="6441152" cy="2518833"/>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344333"/>
            <a:ext cx="6447502" cy="42854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3772873"/>
            <a:ext cx="6447501" cy="1261595"/>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392529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371053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508000"/>
            <a:ext cx="978557" cy="4376209"/>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508000"/>
            <a:ext cx="5295113" cy="437620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17057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57"/>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57"/>
          <p:cNvSpPr txBox="1">
            <a:spLocks noGrp="1"/>
          </p:cNvSpPr>
          <p:nvPr>
            <p:ph type="body" idx="1"/>
          </p:nvPr>
        </p:nvSpPr>
        <p:spPr>
          <a:xfrm>
            <a:off x="457200" y="1333500"/>
            <a:ext cx="8229600" cy="3771900"/>
          </a:xfrm>
          <a:prstGeom prst="rect">
            <a:avLst/>
          </a:prstGeom>
          <a:noFill/>
          <a:ln>
            <a:noFill/>
          </a:ln>
        </p:spPr>
        <p:txBody>
          <a:bodyPr spcFirstLastPara="1" wrap="square" lIns="81025" tIns="40500" rIns="81025" bIns="405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7"/>
          <p:cNvSpPr txBox="1">
            <a:spLocks noGrp="1"/>
          </p:cNvSpPr>
          <p:nvPr>
            <p:ph type="dt" idx="10"/>
          </p:nvPr>
        </p:nvSpPr>
        <p:spPr>
          <a:xfrm>
            <a:off x="457200" y="5297487"/>
            <a:ext cx="2133600" cy="303212"/>
          </a:xfrm>
          <a:prstGeom prst="rect">
            <a:avLst/>
          </a:prstGeom>
          <a:noFill/>
          <a:ln>
            <a:noFill/>
          </a:ln>
        </p:spPr>
        <p:txBody>
          <a:bodyPr spcFirstLastPara="1" wrap="square" lIns="81025" tIns="40500" rIns="81025" bIns="40500" anchor="ctr" anchorCtr="0">
            <a:noAutofit/>
          </a:bodyPr>
          <a:lstStyle>
            <a:lvl1pPr lvl="0" algn="l">
              <a:lnSpc>
                <a:spcPct val="100000"/>
              </a:lnSpc>
              <a:spcBef>
                <a:spcPts val="0"/>
              </a:spcBef>
              <a:spcAft>
                <a:spcPts val="0"/>
              </a:spcAft>
              <a:buSzPts val="1400"/>
              <a:buNone/>
              <a:defRPr sz="11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7"/>
          <p:cNvSpPr txBox="1">
            <a:spLocks noGrp="1"/>
          </p:cNvSpPr>
          <p:nvPr>
            <p:ph type="ftr" idx="11"/>
          </p:nvPr>
        </p:nvSpPr>
        <p:spPr>
          <a:xfrm>
            <a:off x="3124200" y="5297487"/>
            <a:ext cx="2895600" cy="303212"/>
          </a:xfrm>
          <a:prstGeom prst="rect">
            <a:avLst/>
          </a:prstGeom>
          <a:noFill/>
          <a:ln>
            <a:noFill/>
          </a:ln>
        </p:spPr>
        <p:txBody>
          <a:bodyPr spcFirstLastPara="1" wrap="square" lIns="81025" tIns="40500" rIns="81025" bIns="405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7"/>
          <p:cNvSpPr txBox="1">
            <a:spLocks noGrp="1"/>
          </p:cNvSpPr>
          <p:nvPr>
            <p:ph type="sldNum" idx="12"/>
          </p:nvPr>
        </p:nvSpPr>
        <p:spPr>
          <a:xfrm>
            <a:off x="6553200" y="5297487"/>
            <a:ext cx="2133600" cy="303212"/>
          </a:xfrm>
          <a:prstGeom prst="rect">
            <a:avLst/>
          </a:prstGeom>
          <a:noFill/>
          <a:ln>
            <a:noFill/>
          </a:ln>
        </p:spPr>
        <p:txBody>
          <a:bodyPr spcFirstLastPara="1" wrap="square" lIns="81025" tIns="40500" rIns="81025" bIns="40500" anchor="ctr" anchorCtr="0">
            <a:noAutofit/>
          </a:bodyPr>
          <a:lstStyle>
            <a:lvl1pPr marL="0" marR="0" lvl="0"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100"/>
              <a:buFont typeface="Calibri"/>
              <a:buNone/>
              <a:defRPr sz="11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447777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71"/>
        <p:cNvGrpSpPr/>
        <p:nvPr/>
      </p:nvGrpSpPr>
      <p:grpSpPr>
        <a:xfrm>
          <a:off x="0" y="0"/>
          <a:ext cx="0" cy="0"/>
          <a:chOff x="0" y="0"/>
          <a:chExt cx="0" cy="0"/>
        </a:xfrm>
      </p:grpSpPr>
      <p:sp>
        <p:nvSpPr>
          <p:cNvPr id="72" name="Google Shape;72;p67"/>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67"/>
          <p:cNvSpPr txBox="1">
            <a:spLocks noGrp="1"/>
          </p:cNvSpPr>
          <p:nvPr>
            <p:ph type="body" idx="1"/>
          </p:nvPr>
        </p:nvSpPr>
        <p:spPr>
          <a:xfrm>
            <a:off x="457200" y="1333501"/>
            <a:ext cx="4038600" cy="3771636"/>
          </a:xfrm>
          <a:prstGeom prst="rect">
            <a:avLst/>
          </a:prstGeom>
          <a:noFill/>
          <a:ln>
            <a:noFill/>
          </a:ln>
        </p:spPr>
        <p:txBody>
          <a:bodyPr spcFirstLastPara="1" wrap="square" lIns="81025" tIns="40500" rIns="81025" bIns="40500" anchor="t" anchorCtr="0">
            <a:noAutofit/>
          </a:bodyPr>
          <a:lstStyle>
            <a:lvl1pPr marL="457200" lvl="0" indent="-387350" algn="l">
              <a:spcBef>
                <a:spcPts val="500"/>
              </a:spcBef>
              <a:spcAft>
                <a:spcPts val="0"/>
              </a:spcAft>
              <a:buClr>
                <a:schemeClr val="dk1"/>
              </a:buClr>
              <a:buSzPts val="2500"/>
              <a:buChar char="•"/>
              <a:defRPr sz="25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4" name="Google Shape;74;p67"/>
          <p:cNvSpPr txBox="1">
            <a:spLocks noGrp="1"/>
          </p:cNvSpPr>
          <p:nvPr>
            <p:ph type="body" idx="2"/>
          </p:nvPr>
        </p:nvSpPr>
        <p:spPr>
          <a:xfrm>
            <a:off x="4648200" y="1333501"/>
            <a:ext cx="4038600" cy="3771636"/>
          </a:xfrm>
          <a:prstGeom prst="rect">
            <a:avLst/>
          </a:prstGeom>
          <a:noFill/>
          <a:ln>
            <a:noFill/>
          </a:ln>
        </p:spPr>
        <p:txBody>
          <a:bodyPr spcFirstLastPara="1" wrap="square" lIns="81025" tIns="40500" rIns="81025" bIns="40500" anchor="t" anchorCtr="0">
            <a:noAutofit/>
          </a:bodyPr>
          <a:lstStyle>
            <a:lvl1pPr marL="457200" lvl="0" indent="-387350" algn="l">
              <a:spcBef>
                <a:spcPts val="500"/>
              </a:spcBef>
              <a:spcAft>
                <a:spcPts val="0"/>
              </a:spcAft>
              <a:buClr>
                <a:schemeClr val="dk1"/>
              </a:buClr>
              <a:buSzPts val="2500"/>
              <a:buChar char="•"/>
              <a:defRPr sz="2500"/>
            </a:lvl1pPr>
            <a:lvl2pPr marL="914400" lvl="1" indent="-361950" algn="l">
              <a:spcBef>
                <a:spcPts val="420"/>
              </a:spcBef>
              <a:spcAft>
                <a:spcPts val="0"/>
              </a:spcAft>
              <a:buClr>
                <a:schemeClr val="dk1"/>
              </a:buClr>
              <a:buSzPts val="2100"/>
              <a:buChar char="–"/>
              <a:defRPr sz="21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75" name="Google Shape;75;p67"/>
          <p:cNvSpPr txBox="1">
            <a:spLocks noGrp="1"/>
          </p:cNvSpPr>
          <p:nvPr>
            <p:ph type="dt" idx="10"/>
          </p:nvPr>
        </p:nvSpPr>
        <p:spPr>
          <a:xfrm>
            <a:off x="457200" y="5297487"/>
            <a:ext cx="2133600" cy="303212"/>
          </a:xfrm>
          <a:prstGeom prst="rect">
            <a:avLst/>
          </a:prstGeom>
          <a:noFill/>
          <a:ln>
            <a:noFill/>
          </a:ln>
        </p:spPr>
        <p:txBody>
          <a:bodyPr spcFirstLastPara="1" wrap="square" lIns="81025" tIns="40500" rIns="81025" bIns="40500" anchor="ctr" anchorCtr="0">
            <a:noAutofit/>
          </a:bodyPr>
          <a:lstStyle>
            <a:lvl1pPr lvl="0" algn="l">
              <a:lnSpc>
                <a:spcPct val="100000"/>
              </a:lnSpc>
              <a:spcBef>
                <a:spcPts val="0"/>
              </a:spcBef>
              <a:spcAft>
                <a:spcPts val="0"/>
              </a:spcAft>
              <a:buSzPts val="1400"/>
              <a:buNone/>
              <a:defRPr sz="11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7"/>
          <p:cNvSpPr txBox="1">
            <a:spLocks noGrp="1"/>
          </p:cNvSpPr>
          <p:nvPr>
            <p:ph type="ftr" idx="11"/>
          </p:nvPr>
        </p:nvSpPr>
        <p:spPr>
          <a:xfrm>
            <a:off x="3124200" y="5297487"/>
            <a:ext cx="2895600" cy="303212"/>
          </a:xfrm>
          <a:prstGeom prst="rect">
            <a:avLst/>
          </a:prstGeom>
          <a:noFill/>
          <a:ln>
            <a:noFill/>
          </a:ln>
        </p:spPr>
        <p:txBody>
          <a:bodyPr spcFirstLastPara="1" wrap="square" lIns="81025" tIns="40500" rIns="81025" bIns="405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7"/>
          <p:cNvSpPr txBox="1">
            <a:spLocks noGrp="1"/>
          </p:cNvSpPr>
          <p:nvPr>
            <p:ph type="sldNum" idx="12"/>
          </p:nvPr>
        </p:nvSpPr>
        <p:spPr>
          <a:xfrm>
            <a:off x="6553200" y="5297487"/>
            <a:ext cx="2133600" cy="303212"/>
          </a:xfrm>
          <a:prstGeom prst="rect">
            <a:avLst/>
          </a:prstGeom>
          <a:noFill/>
          <a:ln>
            <a:noFill/>
          </a:ln>
        </p:spPr>
        <p:txBody>
          <a:bodyPr spcFirstLastPara="1" wrap="square" lIns="81025" tIns="40500" rIns="81025" bIns="40500" anchor="ctr" anchorCtr="0">
            <a:noAutofit/>
          </a:bodyPr>
          <a:lstStyle>
            <a:lvl1pPr marL="0" marR="0" lvl="0"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100"/>
              <a:buFont typeface="Calibri"/>
              <a:buNone/>
              <a:defRPr sz="11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98984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003779"/>
            <a:ext cx="5825202" cy="1371918"/>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3375694"/>
            <a:ext cx="5825202" cy="914083"/>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57159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latin typeface="Verdana" panose="020B0604030504040204" pitchFamily="34" charset="0"/>
                <a:ea typeface="Verdana" panose="020B0604030504040204" pitchFamily="34" charset="0"/>
              </a:defRPr>
            </a:lvl1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188931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250723"/>
            <a:ext cx="6447501" cy="152215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772873"/>
            <a:ext cx="6447501" cy="7170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401409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800491"/>
            <a:ext cx="3138026" cy="323397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800491"/>
            <a:ext cx="3138026" cy="323397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124974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800819"/>
            <a:ext cx="3139217"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281038"/>
            <a:ext cx="3139217"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800819"/>
            <a:ext cx="3139214" cy="480218"/>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281038"/>
            <a:ext cx="3139213" cy="275343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3529127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508000"/>
            <a:ext cx="6447501" cy="11006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a:p>
        </p:txBody>
      </p:sp>
    </p:spTree>
    <p:extLst>
      <p:ext uri="{BB962C8B-B14F-4D97-AF65-F5344CB8AC3E}">
        <p14:creationId xmlns:p14="http://schemas.microsoft.com/office/powerpoint/2010/main" val="2413950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2.xml"/><Relationship Id="rId2" Type="http://schemas.openxmlformats.org/officeDocument/2006/relationships/slideLayout" Target="../slideLayouts/slideLayout5.xml"/><Relationship Id="rId16" Type="http://schemas.openxmlformats.org/officeDocument/2006/relationships/slideLayout" Target="../slideLayouts/slideLayout19.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84"/>
        <p:cNvGrpSpPr/>
        <p:nvPr/>
      </p:nvGrpSpPr>
      <p:grpSpPr>
        <a:xfrm>
          <a:off x="0" y="0"/>
          <a:ext cx="0" cy="0"/>
          <a:chOff x="0" y="0"/>
          <a:chExt cx="0" cy="0"/>
        </a:xfrm>
      </p:grpSpPr>
      <p:sp>
        <p:nvSpPr>
          <p:cNvPr id="85" name="Google Shape;85;p58"/>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lvl1pPr marR="0" lvl="0"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900" b="0" i="0" u="none" strike="noStrike" cap="none">
                <a:solidFill>
                  <a:schemeClr val="dk1"/>
                </a:solidFill>
                <a:latin typeface="Calibri"/>
                <a:ea typeface="Calibri"/>
                <a:cs typeface="Calibri"/>
                <a:sym typeface="Calibri"/>
              </a:defRPr>
            </a:lvl9pPr>
          </a:lstStyle>
          <a:p>
            <a:endParaRPr/>
          </a:p>
        </p:txBody>
      </p:sp>
      <p:sp>
        <p:nvSpPr>
          <p:cNvPr id="86" name="Google Shape;86;p58"/>
          <p:cNvSpPr txBox="1">
            <a:spLocks noGrp="1"/>
          </p:cNvSpPr>
          <p:nvPr>
            <p:ph type="body" idx="1"/>
          </p:nvPr>
        </p:nvSpPr>
        <p:spPr>
          <a:xfrm>
            <a:off x="457200" y="1333500"/>
            <a:ext cx="8229600" cy="3771900"/>
          </a:xfrm>
          <a:prstGeom prst="rect">
            <a:avLst/>
          </a:prstGeom>
          <a:noFill/>
          <a:ln>
            <a:noFill/>
          </a:ln>
        </p:spPr>
        <p:txBody>
          <a:bodyPr spcFirstLastPara="1" wrap="square" lIns="81025" tIns="40500" rIns="81025" bIns="405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7350" algn="l" rtl="0">
              <a:spcBef>
                <a:spcPts val="500"/>
              </a:spcBef>
              <a:spcAft>
                <a:spcPts val="0"/>
              </a:spcAft>
              <a:buClr>
                <a:schemeClr val="dk1"/>
              </a:buClr>
              <a:buSzPts val="2500"/>
              <a:buFont typeface="Arial"/>
              <a:buChar char="–"/>
              <a:defRPr sz="2500" b="0" i="0" u="none" strike="noStrike" cap="none">
                <a:solidFill>
                  <a:schemeClr val="dk1"/>
                </a:solidFill>
                <a:latin typeface="Calibri"/>
                <a:ea typeface="Calibri"/>
                <a:cs typeface="Calibri"/>
                <a:sym typeface="Calibri"/>
              </a:defRPr>
            </a:lvl2pPr>
            <a:lvl3pPr marL="1371600" marR="0" lvl="2" indent="-361950" algn="l" rtl="0">
              <a:spcBef>
                <a:spcPts val="42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56"/>
            <a:ext cx="9144000" cy="5722056"/>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508000"/>
            <a:ext cx="6447501" cy="1100667"/>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800491"/>
            <a:ext cx="6447501" cy="323397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5034469"/>
            <a:ext cx="683954" cy="304271"/>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508001" y="5034469"/>
            <a:ext cx="4723209" cy="304271"/>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2998" y="5034469"/>
            <a:ext cx="512504" cy="304271"/>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5364454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20.png"/><Relationship Id="rId4" Type="http://schemas.openxmlformats.org/officeDocument/2006/relationships/image" Target="../media/image1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cardekho.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627636" y="2312631"/>
            <a:ext cx="1751630" cy="710131"/>
          </a:xfrm>
        </p:spPr>
        <p:txBody>
          <a:bodyPr/>
          <a:lstStyle/>
          <a:p>
            <a:r>
              <a:rPr lang="en-US" b="1" dirty="0">
                <a:solidFill>
                  <a:schemeClr val="dk1"/>
                </a:solidFill>
                <a:latin typeface="Calibri"/>
                <a:ea typeface="Calibri"/>
                <a:cs typeface="Calibri"/>
                <a:sym typeface="Calibri"/>
              </a:rPr>
              <a:t>REGRESSION</a:t>
            </a:r>
            <a:endParaRPr lang="en-US" dirty="0"/>
          </a:p>
          <a:p>
            <a:endParaRPr lang="en-US" dirty="0"/>
          </a:p>
        </p:txBody>
      </p:sp>
    </p:spTree>
    <p:extLst>
      <p:ext uri="{BB962C8B-B14F-4D97-AF65-F5344CB8AC3E}">
        <p14:creationId xmlns:p14="http://schemas.microsoft.com/office/powerpoint/2010/main" val="939275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rtlCol="0">
            <a:normAutofit fontScale="90000"/>
          </a:bodyPr>
          <a:lstStyle/>
          <a:p>
            <a:pPr defTabSz="810433" eaLnBrk="1" fontAlgn="auto" hangingPunct="1">
              <a:spcAft>
                <a:spcPts val="0"/>
              </a:spcAft>
              <a:defRPr/>
            </a:pPr>
            <a:r>
              <a:rPr lang="en-US" b="1" u="sng" dirty="0" smtClean="0"/>
              <a:t/>
            </a:r>
            <a:br>
              <a:rPr lang="en-US" b="1" u="sng" dirty="0" smtClean="0"/>
            </a:br>
            <a:r>
              <a:rPr lang="en-US" sz="3100" b="1" dirty="0" smtClean="0"/>
              <a:t>Measure of Linear Relationship</a:t>
            </a:r>
            <a:br>
              <a:rPr lang="en-US" sz="3100" b="1" dirty="0" smtClean="0"/>
            </a:br>
            <a:endParaRPr lang="en-US" sz="3100" dirty="0"/>
          </a:p>
        </p:txBody>
      </p:sp>
      <p:sp>
        <p:nvSpPr>
          <p:cNvPr id="5" name="Content Placeholder 2"/>
          <p:cNvSpPr>
            <a:spLocks noGrp="1"/>
          </p:cNvSpPr>
          <p:nvPr>
            <p:ph idx="1"/>
          </p:nvPr>
        </p:nvSpPr>
        <p:spPr/>
        <p:txBody>
          <a:bodyPr/>
          <a:lstStyle/>
          <a:p>
            <a:r>
              <a:rPr lang="en-US" dirty="0" smtClean="0"/>
              <a:t>statistical measures show a relationship between two or more variables or two or more sets of data. </a:t>
            </a:r>
          </a:p>
          <a:p>
            <a:r>
              <a:rPr lang="en-US" dirty="0" smtClean="0"/>
              <a:t>The major statistical measure of relationship is the correlation coefficient.</a:t>
            </a:r>
            <a:endParaRPr lang="en-IN" dirty="0" smtClean="0"/>
          </a:p>
          <a:p>
            <a:endParaRPr lang="en-IN" dirty="0" smtClean="0"/>
          </a:p>
        </p:txBody>
      </p:sp>
    </p:spTree>
    <p:extLst>
      <p:ext uri="{BB962C8B-B14F-4D97-AF65-F5344CB8AC3E}">
        <p14:creationId xmlns:p14="http://schemas.microsoft.com/office/powerpoint/2010/main" val="8879689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Calculating How Well The Regression Line Fits</a:t>
            </a:r>
            <a:br>
              <a:rPr lang="en-US" sz="3200" b="1" dirty="0"/>
            </a:br>
            <a:endParaRPr lang="en-IN" sz="3200" dirty="0"/>
          </a:p>
        </p:txBody>
      </p:sp>
      <p:sp>
        <p:nvSpPr>
          <p:cNvPr id="3" name="Text Placeholder 2"/>
          <p:cNvSpPr>
            <a:spLocks noGrp="1"/>
          </p:cNvSpPr>
          <p:nvPr>
            <p:ph idx="1"/>
          </p:nvPr>
        </p:nvSpPr>
        <p:spPr/>
        <p:txBody>
          <a:bodyPr/>
          <a:lstStyle/>
          <a:p>
            <a:r>
              <a:rPr lang="en-US" sz="2400" dirty="0"/>
              <a:t>To determine how well our regression line fits the data, we </a:t>
            </a:r>
            <a:r>
              <a:rPr lang="en-US" sz="2400" dirty="0" smtClean="0"/>
              <a:t>need  </a:t>
            </a:r>
            <a:r>
              <a:rPr lang="en-US" sz="2400" dirty="0"/>
              <a:t>to calculate the correlation coefficient, commonly referred to just as </a:t>
            </a:r>
            <a:r>
              <a:rPr lang="en-US" sz="2400" b="1" i="1" dirty="0"/>
              <a:t>R</a:t>
            </a:r>
            <a:r>
              <a:rPr lang="en-US" sz="2400" dirty="0"/>
              <a:t>,</a:t>
            </a:r>
            <a:r>
              <a:rPr lang="en-US" sz="2400" b="1" i="1" dirty="0"/>
              <a:t> </a:t>
            </a:r>
            <a:r>
              <a:rPr lang="en-US" sz="2400" dirty="0"/>
              <a:t>and the coefficient of determination, otherwise known as </a:t>
            </a:r>
            <a:r>
              <a:rPr lang="en-US" sz="2400" b="1" i="1" dirty="0"/>
              <a:t>R² </a:t>
            </a:r>
            <a:r>
              <a:rPr lang="en-US" sz="2400" dirty="0"/>
              <a:t>(R squared).</a:t>
            </a:r>
            <a:endParaRPr lang="en-IN" sz="2400" dirty="0"/>
          </a:p>
        </p:txBody>
      </p:sp>
    </p:spTree>
    <p:extLst>
      <p:ext uri="{BB962C8B-B14F-4D97-AF65-F5344CB8AC3E}">
        <p14:creationId xmlns:p14="http://schemas.microsoft.com/office/powerpoint/2010/main" val="2624973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Correlation Coefficient (</a:t>
            </a:r>
            <a:r>
              <a:rPr lang="en-IN" b="1" i="1" dirty="0"/>
              <a:t>R</a:t>
            </a:r>
            <a:r>
              <a:rPr lang="en-IN" b="1" dirty="0"/>
              <a:t>)</a:t>
            </a:r>
            <a:endParaRPr lang="en-IN" dirty="0"/>
          </a:p>
        </p:txBody>
      </p:sp>
      <p:sp>
        <p:nvSpPr>
          <p:cNvPr id="3" name="Text Placeholder 2"/>
          <p:cNvSpPr>
            <a:spLocks noGrp="1"/>
          </p:cNvSpPr>
          <p:nvPr>
            <p:ph idx="1"/>
          </p:nvPr>
        </p:nvSpPr>
        <p:spPr/>
        <p:txBody>
          <a:bodyPr/>
          <a:lstStyle/>
          <a:p>
            <a:r>
              <a:rPr lang="en-US" sz="1800" dirty="0" smtClean="0"/>
              <a:t>The degree of relationship or correlation between two variables (</a:t>
            </a:r>
            <a:r>
              <a:rPr lang="en-US" sz="1800" b="1" i="1" dirty="0" smtClean="0"/>
              <a:t>x</a:t>
            </a:r>
            <a:r>
              <a:rPr lang="en-US" sz="1800" dirty="0" smtClean="0"/>
              <a:t> and </a:t>
            </a:r>
            <a:r>
              <a:rPr lang="en-US" sz="1800" b="1" i="1" dirty="0" smtClean="0"/>
              <a:t>y</a:t>
            </a:r>
            <a:r>
              <a:rPr lang="en-US" sz="1800" dirty="0" smtClean="0"/>
              <a:t> in this case). </a:t>
            </a:r>
            <a:r>
              <a:rPr lang="en-US" sz="1800" b="1" i="1" dirty="0" smtClean="0"/>
              <a:t>R</a:t>
            </a:r>
            <a:r>
              <a:rPr lang="en-US" sz="1800" dirty="0" smtClean="0"/>
              <a:t> can range from -1 to 1 with values equal to 1 meaning a perfect positive correlation and values equal to -1 meaning a perfect negative correlation</a:t>
            </a:r>
          </a:p>
          <a:p>
            <a:pPr marL="114300" indent="0">
              <a:buNone/>
            </a:pPr>
            <a:endParaRPr lang="en-IN"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440" y="2787311"/>
            <a:ext cx="3358052" cy="11176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397" y="2814638"/>
            <a:ext cx="2432050" cy="116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665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Coefficient of Determination (</a:t>
            </a:r>
            <a:r>
              <a:rPr lang="en-IN" b="1" i="1" dirty="0"/>
              <a:t>R²)</a:t>
            </a:r>
            <a:endParaRPr lang="en-IN" dirty="0"/>
          </a:p>
        </p:txBody>
      </p:sp>
      <p:sp>
        <p:nvSpPr>
          <p:cNvPr id="3" name="Text Placeholder 2"/>
          <p:cNvSpPr>
            <a:spLocks noGrp="1"/>
          </p:cNvSpPr>
          <p:nvPr>
            <p:ph idx="1"/>
          </p:nvPr>
        </p:nvSpPr>
        <p:spPr/>
        <p:txBody>
          <a:bodyPr>
            <a:normAutofit fontScale="92500" lnSpcReduction="10000"/>
          </a:bodyPr>
          <a:lstStyle/>
          <a:p>
            <a:r>
              <a:rPr lang="en-US" sz="1800" dirty="0"/>
              <a:t>The percentage of variance explained by the independent variable (</a:t>
            </a:r>
            <a:r>
              <a:rPr lang="en-US" sz="1800" b="1" i="1" dirty="0"/>
              <a:t>x</a:t>
            </a:r>
            <a:r>
              <a:rPr lang="en-US" sz="1800" dirty="0"/>
              <a:t>) with values between 0 and 1. </a:t>
            </a:r>
            <a:endParaRPr lang="en-US" sz="1800" dirty="0" smtClean="0"/>
          </a:p>
          <a:p>
            <a:endParaRPr lang="en-US" sz="1800" dirty="0" smtClean="0"/>
          </a:p>
          <a:p>
            <a:r>
              <a:rPr lang="en-US" sz="1800" dirty="0" smtClean="0"/>
              <a:t>It </a:t>
            </a:r>
            <a:r>
              <a:rPr lang="en-US" sz="1800" dirty="0"/>
              <a:t>cannot be negative because it is a square value</a:t>
            </a:r>
            <a:r>
              <a:rPr lang="en-US" sz="1800" dirty="0" smtClean="0"/>
              <a:t>.</a:t>
            </a:r>
          </a:p>
          <a:p>
            <a:endParaRPr lang="en-US" sz="1800" dirty="0"/>
          </a:p>
          <a:p>
            <a:endParaRPr lang="en-US" sz="1800" dirty="0" smtClean="0"/>
          </a:p>
          <a:p>
            <a:endParaRPr lang="en-US" sz="1800" dirty="0" smtClean="0"/>
          </a:p>
          <a:p>
            <a:r>
              <a:rPr lang="en-US" sz="1800" dirty="0" smtClean="0"/>
              <a:t> </a:t>
            </a:r>
            <a:r>
              <a:rPr lang="en-US" sz="1800" dirty="0"/>
              <a:t>For example, if </a:t>
            </a:r>
            <a:r>
              <a:rPr lang="en-US" sz="1800" b="1" i="1" dirty="0"/>
              <a:t>R² </a:t>
            </a:r>
            <a:r>
              <a:rPr lang="en-US" sz="1800" dirty="0"/>
              <a:t>= 0.81, then this tells you that </a:t>
            </a:r>
            <a:r>
              <a:rPr lang="en-US" sz="1800" b="1" i="1" dirty="0"/>
              <a:t>x</a:t>
            </a:r>
            <a:r>
              <a:rPr lang="en-US" sz="1800" dirty="0"/>
              <a:t> explains 81% of the variance in </a:t>
            </a:r>
            <a:r>
              <a:rPr lang="en-US" sz="1800" b="1" i="1" dirty="0"/>
              <a:t>y</a:t>
            </a:r>
            <a:r>
              <a:rPr lang="en-US" sz="1800" dirty="0"/>
              <a:t>. Otherwise known as the “goodness of fit”.</a:t>
            </a:r>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919" y="2604272"/>
            <a:ext cx="1962150" cy="98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807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457200" y="342900"/>
            <a:ext cx="8229600" cy="990600"/>
          </a:xfrm>
          <a:prstGeom prst="rect">
            <a:avLst/>
          </a:prstGeom>
          <a:noFill/>
          <a:ln>
            <a:noFill/>
          </a:ln>
        </p:spPr>
        <p:txBody>
          <a:bodyPr spcFirstLastPara="1" wrap="square" lIns="81025" tIns="40500" rIns="81025" bIns="40500" anchor="ctr" anchorCtr="0">
            <a:normAutofit fontScale="90000"/>
          </a:bodyPr>
          <a:lstStyle/>
          <a:p>
            <a:pPr marL="0" lvl="0" indent="0" algn="ctr" rtl="0">
              <a:lnSpc>
                <a:spcPct val="100000"/>
              </a:lnSpc>
              <a:spcBef>
                <a:spcPts val="0"/>
              </a:spcBef>
              <a:spcAft>
                <a:spcPts val="0"/>
              </a:spcAft>
              <a:buClr>
                <a:schemeClr val="dk1"/>
              </a:buClr>
              <a:buSzPts val="3500"/>
              <a:buFont typeface="Calibri"/>
              <a:buNone/>
            </a:pPr>
            <a:r>
              <a:rPr lang="en-US" sz="3500" b="1" i="0" u="sng" dirty="0">
                <a:solidFill>
                  <a:schemeClr val="dk1"/>
                </a:solidFill>
                <a:latin typeface="Calibri"/>
                <a:ea typeface="Calibri"/>
                <a:cs typeface="Calibri"/>
                <a:sym typeface="Calibri"/>
              </a:rPr>
              <a:t/>
            </a:r>
            <a:br>
              <a:rPr lang="en-US" sz="3500" b="1" i="0" u="sng" dirty="0">
                <a:solidFill>
                  <a:schemeClr val="dk1"/>
                </a:solidFill>
                <a:latin typeface="Calibri"/>
                <a:ea typeface="Calibri"/>
                <a:cs typeface="Calibri"/>
                <a:sym typeface="Calibri"/>
              </a:rPr>
            </a:br>
            <a:r>
              <a:rPr lang="en-US" sz="2800" b="1" i="0" u="none" dirty="0">
                <a:solidFill>
                  <a:schemeClr val="dk1"/>
                </a:solidFill>
                <a:latin typeface="Calibri"/>
                <a:ea typeface="Calibri"/>
                <a:cs typeface="Calibri"/>
                <a:sym typeface="Calibri"/>
              </a:rPr>
              <a:t>Measure of Linear Relationship</a:t>
            </a:r>
            <a:br>
              <a:rPr lang="en-US" sz="2800" b="1" i="0" u="none" dirty="0">
                <a:solidFill>
                  <a:schemeClr val="dk1"/>
                </a:solidFill>
                <a:latin typeface="Calibri"/>
                <a:ea typeface="Calibri"/>
                <a:cs typeface="Calibri"/>
                <a:sym typeface="Calibri"/>
              </a:rPr>
            </a:br>
            <a:endParaRPr/>
          </a:p>
        </p:txBody>
      </p:sp>
      <p:sp>
        <p:nvSpPr>
          <p:cNvPr id="168" name="Google Shape;168;p10"/>
          <p:cNvSpPr txBox="1">
            <a:spLocks noGrp="1"/>
          </p:cNvSpPr>
          <p:nvPr>
            <p:ph idx="1"/>
          </p:nvPr>
        </p:nvSpPr>
        <p:spPr>
          <a:xfrm>
            <a:off x="457200" y="1333500"/>
            <a:ext cx="8001000" cy="37338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600"/>
              <a:buFont typeface="Arial"/>
              <a:buChar char="•"/>
            </a:pPr>
            <a:r>
              <a:rPr lang="en-US" sz="1600" b="1" i="0" u="none" dirty="0">
                <a:solidFill>
                  <a:schemeClr val="dk1"/>
                </a:solidFill>
                <a:latin typeface="Times New Roman"/>
                <a:ea typeface="Times New Roman"/>
                <a:cs typeface="Times New Roman"/>
                <a:sym typeface="Times New Roman"/>
              </a:rPr>
              <a:t>Lets Consider the Equation of a Straight-line</a:t>
            </a:r>
            <a:endParaRPr sz="1600" b="0" i="0" u="none">
              <a:solidFill>
                <a:schemeClr val="dk1"/>
              </a:solidFill>
              <a:latin typeface="Times New Roman"/>
              <a:ea typeface="Times New Roman"/>
              <a:cs typeface="Times New Roman"/>
              <a:sym typeface="Times New Roman"/>
            </a:endParaRPr>
          </a:p>
          <a:p>
            <a:pPr marL="303212" marR="0" lvl="0" indent="-303212"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a:r>
            <a:br>
              <a:rPr lang="en-US" sz="2800" b="0" i="0" u="none" dirty="0">
                <a:solidFill>
                  <a:schemeClr val="dk1"/>
                </a:solidFill>
                <a:latin typeface="Calibri"/>
                <a:ea typeface="Calibri"/>
                <a:cs typeface="Calibri"/>
                <a:sym typeface="Calibri"/>
              </a:rPr>
            </a:br>
            <a:r>
              <a:rPr lang="en-US" sz="2800" b="0" i="0" u="none" dirty="0">
                <a:solidFill>
                  <a:schemeClr val="dk1"/>
                </a:solidFill>
                <a:latin typeface="Calibri"/>
                <a:ea typeface="Calibri"/>
                <a:cs typeface="Calibri"/>
                <a:sym typeface="Calibri"/>
              </a:rPr>
              <a:t/>
            </a:r>
            <a:br>
              <a:rPr lang="en-US" sz="2800" b="0" i="0" u="none" dirty="0">
                <a:solidFill>
                  <a:schemeClr val="dk1"/>
                </a:solidFill>
                <a:latin typeface="Calibri"/>
                <a:ea typeface="Calibri"/>
                <a:cs typeface="Calibri"/>
                <a:sym typeface="Calibri"/>
              </a:rPr>
            </a:br>
            <a:endParaRPr/>
          </a:p>
        </p:txBody>
      </p:sp>
      <p:sp>
        <p:nvSpPr>
          <p:cNvPr id="169" name="Google Shape;169;p10"/>
          <p:cNvSpPr txBox="1"/>
          <p:nvPr/>
        </p:nvSpPr>
        <p:spPr>
          <a:xfrm>
            <a:off x="1066800" y="1714500"/>
            <a:ext cx="3236912" cy="609600"/>
          </a:xfrm>
          <a:prstGeom prst="rect">
            <a:avLst/>
          </a:prstGeom>
          <a:blipFill rotWithShape="1">
            <a:blip r:embed="rId3">
              <a:alphaModFix/>
            </a:blip>
            <a:stretch>
              <a:fillRect/>
            </a:stretch>
          </a:bli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IBM Plex Sans"/>
              <a:buNone/>
            </a:pPr>
            <a:r>
              <a:rPr lang="en-US" sz="1400" b="0" i="0" u="none" dirty="0">
                <a:solidFill>
                  <a:srgbClr val="000000"/>
                </a:solidFill>
                <a:latin typeface="IBM Plex Sans"/>
                <a:ea typeface="IBM Plex Sans"/>
                <a:cs typeface="IBM Plex Sans"/>
                <a:sym typeface="IBM Plex Sans"/>
              </a:rPr>
              <a:t> </a:t>
            </a:r>
            <a:endParaRPr/>
          </a:p>
        </p:txBody>
      </p:sp>
      <p:sp>
        <p:nvSpPr>
          <p:cNvPr id="170" name="Google Shape;170;p10"/>
          <p:cNvSpPr txBox="1"/>
          <p:nvPr/>
        </p:nvSpPr>
        <p:spPr>
          <a:xfrm>
            <a:off x="3810000" y="4152900"/>
            <a:ext cx="4191000" cy="685800"/>
          </a:xfrm>
          <a:prstGeom prst="rect">
            <a:avLst/>
          </a:prstGeom>
          <a:blipFill rotWithShape="1">
            <a:blip r:embed="rId4">
              <a:alphaModFix/>
            </a:blip>
            <a:stretch>
              <a:fillRect/>
            </a:stretch>
          </a:blip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IBM Plex Sans"/>
              <a:buNone/>
            </a:pPr>
            <a:r>
              <a:rPr lang="en-US" sz="1400" b="0" i="0" u="none" dirty="0">
                <a:solidFill>
                  <a:srgbClr val="000000"/>
                </a:solidFill>
                <a:latin typeface="IBM Plex Sans"/>
                <a:ea typeface="IBM Plex Sans"/>
                <a:cs typeface="IBM Plex Sans"/>
                <a:sym typeface="IBM Plex Sans"/>
              </a:rPr>
              <a:t> </a:t>
            </a:r>
            <a:endParaRPr/>
          </a:p>
        </p:txBody>
      </p:sp>
      <p:sp>
        <p:nvSpPr>
          <p:cNvPr id="171" name="Google Shape;171;p10"/>
          <p:cNvSpPr txBox="1"/>
          <p:nvPr/>
        </p:nvSpPr>
        <p:spPr>
          <a:xfrm rot="-1380000">
            <a:off x="3405187" y="3359150"/>
            <a:ext cx="1120775" cy="50006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Dependent Variable</a:t>
            </a:r>
            <a:endParaRPr/>
          </a:p>
        </p:txBody>
      </p:sp>
      <p:cxnSp>
        <p:nvCxnSpPr>
          <p:cNvPr id="172" name="Google Shape;172;p10"/>
          <p:cNvCxnSpPr/>
          <p:nvPr/>
        </p:nvCxnSpPr>
        <p:spPr>
          <a:xfrm>
            <a:off x="4038600" y="3924300"/>
            <a:ext cx="133350" cy="198437"/>
          </a:xfrm>
          <a:prstGeom prst="straightConnector1">
            <a:avLst/>
          </a:prstGeom>
          <a:noFill/>
          <a:ln w="38100" cap="flat" cmpd="sng">
            <a:solidFill>
              <a:srgbClr val="CEB4F9"/>
            </a:solidFill>
            <a:prstDash val="solid"/>
            <a:miter lim="800000"/>
            <a:headEnd type="none" w="med" len="med"/>
            <a:tailEnd type="triangle" w="med" len="med"/>
          </a:ln>
        </p:spPr>
      </p:cxnSp>
      <p:sp>
        <p:nvSpPr>
          <p:cNvPr id="173" name="Google Shape;173;p10"/>
          <p:cNvSpPr txBox="1"/>
          <p:nvPr/>
        </p:nvSpPr>
        <p:spPr>
          <a:xfrm>
            <a:off x="4800600" y="3543300"/>
            <a:ext cx="1066800" cy="28416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constant</a:t>
            </a:r>
            <a:endParaRPr/>
          </a:p>
        </p:txBody>
      </p:sp>
      <p:cxnSp>
        <p:nvCxnSpPr>
          <p:cNvPr id="174" name="Google Shape;174;p10"/>
          <p:cNvCxnSpPr/>
          <p:nvPr/>
        </p:nvCxnSpPr>
        <p:spPr>
          <a:xfrm>
            <a:off x="5410200" y="3771900"/>
            <a:ext cx="61912" cy="322262"/>
          </a:xfrm>
          <a:prstGeom prst="straightConnector1">
            <a:avLst/>
          </a:prstGeom>
          <a:noFill/>
          <a:ln w="38100" cap="flat" cmpd="sng">
            <a:solidFill>
              <a:srgbClr val="CEB4F9"/>
            </a:solidFill>
            <a:prstDash val="solid"/>
            <a:miter lim="800000"/>
            <a:headEnd type="none" w="med" len="med"/>
            <a:tailEnd type="triangle" w="med" len="med"/>
          </a:ln>
        </p:spPr>
      </p:cxnSp>
      <p:cxnSp>
        <p:nvCxnSpPr>
          <p:cNvPr id="175" name="Google Shape;175;p10"/>
          <p:cNvCxnSpPr/>
          <p:nvPr/>
        </p:nvCxnSpPr>
        <p:spPr>
          <a:xfrm>
            <a:off x="6934200" y="3848100"/>
            <a:ext cx="61912" cy="322262"/>
          </a:xfrm>
          <a:prstGeom prst="straightConnector1">
            <a:avLst/>
          </a:prstGeom>
          <a:noFill/>
          <a:ln w="38100" cap="flat" cmpd="sng">
            <a:solidFill>
              <a:srgbClr val="CEB4F9"/>
            </a:solidFill>
            <a:prstDash val="solid"/>
            <a:miter lim="800000"/>
            <a:headEnd type="none" w="med" len="med"/>
            <a:tailEnd type="triangle" w="med" len="med"/>
          </a:ln>
        </p:spPr>
      </p:cxnSp>
      <p:cxnSp>
        <p:nvCxnSpPr>
          <p:cNvPr id="176" name="Google Shape;176;p10"/>
          <p:cNvCxnSpPr/>
          <p:nvPr/>
        </p:nvCxnSpPr>
        <p:spPr>
          <a:xfrm>
            <a:off x="7620000" y="3771900"/>
            <a:ext cx="61912" cy="322262"/>
          </a:xfrm>
          <a:prstGeom prst="straightConnector1">
            <a:avLst/>
          </a:prstGeom>
          <a:noFill/>
          <a:ln w="38100" cap="flat" cmpd="sng">
            <a:solidFill>
              <a:srgbClr val="CEB4F9"/>
            </a:solidFill>
            <a:prstDash val="solid"/>
            <a:miter lim="800000"/>
            <a:headEnd type="none" w="med" len="med"/>
            <a:tailEnd type="triangle" w="med" len="med"/>
          </a:ln>
        </p:spPr>
      </p:cxnSp>
      <p:sp>
        <p:nvSpPr>
          <p:cNvPr id="177" name="Google Shape;177;p10"/>
          <p:cNvSpPr txBox="1"/>
          <p:nvPr/>
        </p:nvSpPr>
        <p:spPr>
          <a:xfrm>
            <a:off x="6096000" y="3543300"/>
            <a:ext cx="1219200" cy="28416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Coefficient</a:t>
            </a:r>
            <a:endParaRPr/>
          </a:p>
        </p:txBody>
      </p:sp>
      <p:sp>
        <p:nvSpPr>
          <p:cNvPr id="178" name="Google Shape;178;p10"/>
          <p:cNvSpPr txBox="1"/>
          <p:nvPr/>
        </p:nvSpPr>
        <p:spPr>
          <a:xfrm>
            <a:off x="7239000" y="3238500"/>
            <a:ext cx="1905000" cy="50006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Independent Variable</a:t>
            </a:r>
            <a:endParaRPr/>
          </a:p>
        </p:txBody>
      </p:sp>
      <p:sp>
        <p:nvSpPr>
          <p:cNvPr id="179" name="Google Shape;179;p10"/>
          <p:cNvSpPr txBox="1"/>
          <p:nvPr/>
        </p:nvSpPr>
        <p:spPr>
          <a:xfrm>
            <a:off x="1295400" y="2687637"/>
            <a:ext cx="5561012" cy="339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dirty="0">
                <a:solidFill>
                  <a:schemeClr val="dk1"/>
                </a:solidFill>
                <a:latin typeface="Arial"/>
                <a:ea typeface="Arial"/>
                <a:cs typeface="Arial"/>
                <a:sym typeface="Arial"/>
              </a:rPr>
              <a:t>where m is the slope of the line, c is a constant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 calcmode="lin" valueType="num">
                                      <p:cBhvr additive="base">
                                        <p:cTn id="12" dur="500"/>
                                        <p:tgtEl>
                                          <p:spTgt spid="170"/>
                                        </p:tgtEl>
                                        <p:attrNameLst>
                                          <p:attrName>ppt_y</p:attrName>
                                        </p:attrNameLst>
                                      </p:cBhvr>
                                      <p:tavLst>
                                        <p:tav tm="0">
                                          <p:val>
                                            <p:strVal val="#ppt_y+1"/>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1"/>
                                        </p:tgtEl>
                                        <p:attrNameLst>
                                          <p:attrName>style.visibility</p:attrName>
                                        </p:attrNameLst>
                                      </p:cBhvr>
                                      <p:to>
                                        <p:strVal val="visible"/>
                                      </p:to>
                                    </p:set>
                                    <p:anim calcmode="lin" valueType="num">
                                      <p:cBhvr additive="base">
                                        <p:cTn id="15" dur="500"/>
                                        <p:tgtEl>
                                          <p:spTgt spid="17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72"/>
                                        </p:tgtEl>
                                        <p:attrNameLst>
                                          <p:attrName>style.visibility</p:attrName>
                                        </p:attrNameLst>
                                      </p:cBhvr>
                                      <p:to>
                                        <p:strVal val="visible"/>
                                      </p:to>
                                    </p:set>
                                    <p:anim calcmode="lin" valueType="num">
                                      <p:cBhvr additive="base">
                                        <p:cTn id="20" dur="500"/>
                                        <p:tgtEl>
                                          <p:spTgt spid="172"/>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73"/>
                                        </p:tgtEl>
                                        <p:attrNameLst>
                                          <p:attrName>style.visibility</p:attrName>
                                        </p:attrNameLst>
                                      </p:cBhvr>
                                      <p:to>
                                        <p:strVal val="visible"/>
                                      </p:to>
                                    </p:set>
                                    <p:anim calcmode="lin" valueType="num">
                                      <p:cBhvr additive="base">
                                        <p:cTn id="23" dur="500"/>
                                        <p:tgtEl>
                                          <p:spTgt spid="17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74"/>
                                        </p:tgtEl>
                                        <p:attrNameLst>
                                          <p:attrName>style.visibility</p:attrName>
                                        </p:attrNameLst>
                                      </p:cBhvr>
                                      <p:to>
                                        <p:strVal val="visible"/>
                                      </p:to>
                                    </p:set>
                                    <p:anim calcmode="lin" valueType="num">
                                      <p:cBhvr additive="base">
                                        <p:cTn id="28" dur="500"/>
                                        <p:tgtEl>
                                          <p:spTgt spid="17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5"/>
                                        </p:tgtEl>
                                        <p:attrNameLst>
                                          <p:attrName>style.visibility</p:attrName>
                                        </p:attrNameLst>
                                      </p:cBhvr>
                                      <p:to>
                                        <p:strVal val="visible"/>
                                      </p:to>
                                    </p:set>
                                    <p:anim calcmode="lin" valueType="num">
                                      <p:cBhvr additive="base">
                                        <p:cTn id="33" dur="500"/>
                                        <p:tgtEl>
                                          <p:spTgt spid="17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76"/>
                                        </p:tgtEl>
                                        <p:attrNameLst>
                                          <p:attrName>style.visibility</p:attrName>
                                        </p:attrNameLst>
                                      </p:cBhvr>
                                      <p:to>
                                        <p:strVal val="visible"/>
                                      </p:to>
                                    </p:set>
                                    <p:anim calcmode="lin" valueType="num">
                                      <p:cBhvr additive="base">
                                        <p:cTn id="38" dur="500"/>
                                        <p:tgtEl>
                                          <p:spTgt spid="176"/>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77"/>
                                        </p:tgtEl>
                                        <p:attrNameLst>
                                          <p:attrName>style.visibility</p:attrName>
                                        </p:attrNameLst>
                                      </p:cBhvr>
                                      <p:to>
                                        <p:strVal val="visible"/>
                                      </p:to>
                                    </p:set>
                                    <p:anim calcmode="lin" valueType="num">
                                      <p:cBhvr additive="base">
                                        <p:cTn id="41" dur="500"/>
                                        <p:tgtEl>
                                          <p:spTgt spid="177"/>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78"/>
                                        </p:tgtEl>
                                        <p:attrNameLst>
                                          <p:attrName>style.visibility</p:attrName>
                                        </p:attrNameLst>
                                      </p:cBhvr>
                                      <p:to>
                                        <p:strVal val="visible"/>
                                      </p:to>
                                    </p:set>
                                    <p:anim calcmode="lin" valueType="num">
                                      <p:cBhvr additive="base">
                                        <p:cTn id="44" dur="500"/>
                                        <p:tgtEl>
                                          <p:spTgt spid="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i="0" u="none" dirty="0">
                <a:solidFill>
                  <a:schemeClr val="dk1"/>
                </a:solidFill>
                <a:latin typeface="Calibri"/>
                <a:ea typeface="Calibri"/>
                <a:cs typeface="Calibri"/>
                <a:sym typeface="Calibri"/>
              </a:rPr>
              <a:t>Measure of Linear Relationship</a:t>
            </a:r>
            <a:endParaRPr/>
          </a:p>
        </p:txBody>
      </p:sp>
      <p:pic>
        <p:nvPicPr>
          <p:cNvPr id="185" name="Google Shape;185;p11"/>
          <p:cNvPicPr preferRelativeResize="0">
            <a:picLocks noGrp="1"/>
          </p:cNvPicPr>
          <p:nvPr>
            <p:ph idx="1"/>
          </p:nvPr>
        </p:nvPicPr>
        <p:blipFill rotWithShape="1">
          <a:blip r:embed="rId3">
            <a:alphaModFix/>
          </a:blip>
          <a:stretch/>
        </p:blipFill>
        <p:spPr>
          <a:xfrm>
            <a:off x="698032" y="1800225"/>
            <a:ext cx="6066773" cy="3233738"/>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2"/>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i="0" u="none" dirty="0">
                <a:solidFill>
                  <a:schemeClr val="dk1"/>
                </a:solidFill>
                <a:latin typeface="Calibri"/>
                <a:ea typeface="Calibri"/>
                <a:cs typeface="Calibri"/>
                <a:sym typeface="Calibri"/>
              </a:rPr>
              <a:t>Measure of Linear Relationship</a:t>
            </a:r>
            <a:endParaRPr/>
          </a:p>
        </p:txBody>
      </p:sp>
      <p:pic>
        <p:nvPicPr>
          <p:cNvPr id="191" name="Google Shape;191;p12"/>
          <p:cNvPicPr preferRelativeResize="0">
            <a:picLocks noGrp="1"/>
          </p:cNvPicPr>
          <p:nvPr>
            <p:ph idx="1"/>
          </p:nvPr>
        </p:nvPicPr>
        <p:blipFill rotWithShape="1">
          <a:blip r:embed="rId3">
            <a:alphaModFix/>
          </a:blip>
          <a:stretch/>
        </p:blipFill>
        <p:spPr>
          <a:xfrm>
            <a:off x="755544" y="1800225"/>
            <a:ext cx="5951750" cy="3233738"/>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0" i="0" u="none" dirty="0">
                <a:solidFill>
                  <a:schemeClr val="dk1"/>
                </a:solidFill>
                <a:latin typeface="Times New Roman"/>
                <a:ea typeface="Times New Roman"/>
                <a:cs typeface="Times New Roman"/>
                <a:sym typeface="Times New Roman"/>
              </a:rPr>
              <a:t>Least Square Method</a:t>
            </a:r>
            <a:endParaRPr/>
          </a:p>
        </p:txBody>
      </p:sp>
      <p:sp>
        <p:nvSpPr>
          <p:cNvPr id="197" name="Google Shape;197;p13"/>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50000"/>
              </a:lnSpc>
              <a:spcBef>
                <a:spcPts val="0"/>
              </a:spcBef>
              <a:spcAft>
                <a:spcPts val="0"/>
              </a:spcAft>
              <a:buClr>
                <a:schemeClr val="dk1"/>
              </a:buClr>
              <a:buSzPts val="1600"/>
              <a:buFont typeface="Arial"/>
              <a:buChar char="•"/>
            </a:pPr>
            <a:r>
              <a:rPr lang="en-US" sz="2000" b="0" i="0" u="none" dirty="0">
                <a:solidFill>
                  <a:schemeClr val="dk1"/>
                </a:solidFill>
                <a:latin typeface="Times New Roman"/>
                <a:ea typeface="Times New Roman"/>
                <a:cs typeface="Times New Roman"/>
                <a:sym typeface="Times New Roman"/>
              </a:rPr>
              <a:t>The least-squares method is a crucial statistical method that is practiced to find a regression line or a best-fit line for the given </a:t>
            </a:r>
            <a:r>
              <a:rPr lang="en-US" sz="2000" b="0" i="0" u="none" dirty="0" smtClean="0">
                <a:solidFill>
                  <a:schemeClr val="dk1"/>
                </a:solidFill>
                <a:latin typeface="Times New Roman"/>
                <a:ea typeface="Times New Roman"/>
                <a:cs typeface="Times New Roman"/>
                <a:sym typeface="Times New Roman"/>
              </a:rPr>
              <a:t>pattern or Data. </a:t>
            </a:r>
            <a:r>
              <a:rPr lang="en-US" sz="2000" b="0" i="0" u="none" dirty="0">
                <a:solidFill>
                  <a:schemeClr val="dk1"/>
                </a:solidFill>
                <a:latin typeface="Times New Roman"/>
                <a:ea typeface="Times New Roman"/>
                <a:cs typeface="Times New Roman"/>
                <a:sym typeface="Times New Roman"/>
              </a:rPr>
              <a:t>This method is described by an equation with specific parameters. </a:t>
            </a:r>
            <a:endParaRPr lang="en-US" sz="2000" b="0" i="0" u="none" dirty="0" smtClean="0">
              <a:solidFill>
                <a:schemeClr val="dk1"/>
              </a:solidFill>
              <a:latin typeface="Times New Roman"/>
              <a:ea typeface="Times New Roman"/>
              <a:cs typeface="Times New Roman"/>
              <a:sym typeface="Times New Roman"/>
            </a:endParaRPr>
          </a:p>
          <a:p>
            <a:pPr marL="303212" lvl="0" indent="-303212">
              <a:lnSpc>
                <a:spcPct val="150000"/>
              </a:lnSpc>
              <a:spcBef>
                <a:spcPts val="0"/>
              </a:spcBef>
              <a:buSzPts val="1600"/>
            </a:pPr>
            <a:r>
              <a:rPr lang="en-US" sz="2000" dirty="0" smtClean="0">
                <a:latin typeface="Times New Roman"/>
                <a:ea typeface="Times New Roman"/>
                <a:cs typeface="Times New Roman"/>
                <a:sym typeface="Times New Roman"/>
              </a:rPr>
              <a:t>Best-fit line:</a:t>
            </a:r>
            <a:r>
              <a:rPr lang="en-US" sz="2000" dirty="0"/>
              <a:t> Line of best fit refers to a line through a scatter plot of data points that best expresses the relationship between </a:t>
            </a:r>
            <a:r>
              <a:rPr lang="en-US" sz="2000" dirty="0" smtClean="0"/>
              <a:t>dependent &amp; independent variables.</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7">
                                            <p:txEl>
                                              <p:pRg st="0" end="0"/>
                                            </p:txEl>
                                          </p:spTgt>
                                        </p:tgtEl>
                                        <p:attrNameLst>
                                          <p:attrName>style.visibility</p:attrName>
                                        </p:attrNameLst>
                                      </p:cBhvr>
                                      <p:to>
                                        <p:strVal val="visible"/>
                                      </p:to>
                                    </p:set>
                                    <p:animEffect transition="in" filter="fade">
                                      <p:cBhvr>
                                        <p:cTn id="7" dur="500"/>
                                        <p:tgtEl>
                                          <p:spTgt spid="1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7">
                                            <p:txEl>
                                              <p:pRg st="1" end="1"/>
                                            </p:txEl>
                                          </p:spTgt>
                                        </p:tgtEl>
                                        <p:attrNameLst>
                                          <p:attrName>style.visibility</p:attrName>
                                        </p:attrNameLst>
                                      </p:cBhvr>
                                      <p:to>
                                        <p:strVal val="visible"/>
                                      </p:to>
                                    </p:set>
                                    <p:animEffect transition="in" filter="fade">
                                      <p:cBhvr>
                                        <p:cTn id="12" dur="500"/>
                                        <p:tgtEl>
                                          <p:spTgt spid="1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solidFill>
                  <a:srgbClr val="C00000"/>
                </a:solidFill>
                <a:latin typeface="Times New Roman"/>
                <a:ea typeface="Times New Roman"/>
                <a:cs typeface="Times New Roman"/>
                <a:sym typeface="Times New Roman"/>
              </a:rPr>
              <a:t>Coefficient Calculation with Least Square Method</a:t>
            </a:r>
            <a:endParaRPr lang="en-US" sz="2400" b="1" dirty="0">
              <a:solidFill>
                <a:srgbClr val="C00000"/>
              </a:solidFill>
            </a:endParaRPr>
          </a:p>
        </p:txBody>
      </p:sp>
      <p:sp>
        <p:nvSpPr>
          <p:cNvPr id="4" name="Text Placeholder 3"/>
          <p:cNvSpPr>
            <a:spLocks noGrp="1"/>
          </p:cNvSpPr>
          <p:nvPr>
            <p:ph sz="half" idx="2"/>
          </p:nvPr>
        </p:nvSpPr>
        <p:spPr>
          <a:xfrm>
            <a:off x="457200" y="1193074"/>
            <a:ext cx="4040188" cy="3912062"/>
          </a:xfrm>
        </p:spPr>
        <p:txBody>
          <a:bodyPr/>
          <a:lstStyle/>
          <a:p>
            <a:r>
              <a:rPr lang="en-IN" sz="2000" b="1" dirty="0" smtClean="0">
                <a:solidFill>
                  <a:srgbClr val="FF0000"/>
                </a:solidFill>
              </a:rPr>
              <a:t>Equation of St.Line:Y=</a:t>
            </a:r>
            <a:r>
              <a:rPr lang="en-IN" sz="2000" b="1" dirty="0" err="1" smtClean="0">
                <a:solidFill>
                  <a:srgbClr val="FF0000"/>
                </a:solidFill>
              </a:rPr>
              <a:t>mx+c</a:t>
            </a:r>
            <a:endParaRPr lang="en-IN" sz="2000" b="1" dirty="0" smtClean="0">
              <a:solidFill>
                <a:srgbClr val="FF0000"/>
              </a:solidFill>
            </a:endParaRPr>
          </a:p>
          <a:p>
            <a:endParaRPr lang="en-US" dirty="0"/>
          </a:p>
        </p:txBody>
      </p:sp>
      <p:sp>
        <p:nvSpPr>
          <p:cNvPr id="5" name="Text Placeholder 4"/>
          <p:cNvSpPr>
            <a:spLocks noGrp="1"/>
          </p:cNvSpPr>
          <p:nvPr>
            <p:ph type="body" sz="quarter" idx="3"/>
          </p:nvPr>
        </p:nvSpPr>
        <p:spPr>
          <a:xfrm>
            <a:off x="4662443" y="1139924"/>
            <a:ext cx="4041775" cy="533135"/>
          </a:xfrm>
        </p:spPr>
        <p:txBody>
          <a:bodyPr/>
          <a:lstStyle/>
          <a:p>
            <a:r>
              <a:rPr lang="en-US" sz="2000" dirty="0" smtClean="0">
                <a:solidFill>
                  <a:srgbClr val="C00000"/>
                </a:solidFill>
                <a:latin typeface="Times New Roman"/>
                <a:ea typeface="Times New Roman"/>
                <a:cs typeface="Times New Roman"/>
                <a:sym typeface="Times New Roman"/>
              </a:rPr>
              <a:t>Coefficient Calculation</a:t>
            </a:r>
            <a:endParaRPr lang="en-US" sz="2000" dirty="0">
              <a:solidFill>
                <a:srgbClr val="C00000"/>
              </a:solidFill>
            </a:endParaRPr>
          </a:p>
        </p:txBody>
      </p:sp>
      <p:sp>
        <p:nvSpPr>
          <p:cNvPr id="6" name="Text Placeholder 5"/>
          <p:cNvSpPr>
            <a:spLocks noGrp="1"/>
          </p:cNvSpPr>
          <p:nvPr>
            <p:ph sz="quarter" idx="4"/>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5043352" y="2211025"/>
            <a:ext cx="3429000" cy="2230346"/>
          </a:xfrm>
          <a:prstGeom prst="rect">
            <a:avLst/>
          </a:prstGeom>
          <a:noFill/>
          <a:ln w="9525">
            <a:noFill/>
            <a:miter lim="800000"/>
            <a:headEnd/>
            <a:tailEnd/>
          </a:ln>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950" y="1792171"/>
            <a:ext cx="2647406" cy="1952514"/>
          </a:xfrm>
          <a:prstGeom prst="rect">
            <a:avLst/>
          </a:prstGeom>
        </p:spPr>
      </p:pic>
      <p:sp>
        <p:nvSpPr>
          <p:cNvPr id="9" name="Rectangle 8"/>
          <p:cNvSpPr/>
          <p:nvPr/>
        </p:nvSpPr>
        <p:spPr>
          <a:xfrm>
            <a:off x="781481" y="3879270"/>
            <a:ext cx="736099" cy="307777"/>
          </a:xfrm>
          <a:prstGeom prst="rect">
            <a:avLst/>
          </a:prstGeom>
        </p:spPr>
        <p:txBody>
          <a:bodyPr wrap="none">
            <a:spAutoFit/>
          </a:bodyPr>
          <a:lstStyle/>
          <a:p>
            <a:r>
              <a:rPr lang="en-IN" dirty="0" smtClean="0"/>
              <a:t>Error= </a:t>
            </a:r>
          </a:p>
        </p:txBody>
      </p:sp>
      <p:pic>
        <p:nvPicPr>
          <p:cNvPr id="10" name="Picture 2"/>
          <p:cNvPicPr>
            <a:picLocks noChangeAspect="1" noChangeArrowheads="1"/>
          </p:cNvPicPr>
          <p:nvPr/>
        </p:nvPicPr>
        <p:blipFill>
          <a:blip r:embed="rId4"/>
          <a:srcRect/>
          <a:stretch>
            <a:fillRect/>
          </a:stretch>
        </p:blipFill>
        <p:spPr bwMode="auto">
          <a:xfrm>
            <a:off x="1410517" y="3799114"/>
            <a:ext cx="2360295" cy="781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02;p14"/>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dirty="0">
                <a:solidFill>
                  <a:schemeClr val="dk1"/>
                </a:solidFill>
                <a:latin typeface="Times New Roman"/>
                <a:ea typeface="Times New Roman"/>
                <a:cs typeface="Times New Roman"/>
                <a:sym typeface="Times New Roman"/>
              </a:rPr>
              <a:t>Coefficient Calculation with Least Square Method</a:t>
            </a:r>
            <a:endParaRPr b="1" dirty="0"/>
          </a:p>
        </p:txBody>
      </p:sp>
      <p:sp>
        <p:nvSpPr>
          <p:cNvPr id="3" name="Text Placeholder 2"/>
          <p:cNvSpPr>
            <a:spLocks noGrp="1"/>
          </p:cNvSpPr>
          <p:nvPr>
            <p:ph idx="1"/>
          </p:nvPr>
        </p:nvSpPr>
        <p:spPr/>
        <p:txBody>
          <a:bodyPr/>
          <a:lstStyle/>
          <a:p>
            <a:r>
              <a:rPr lang="en-IN" sz="2000" dirty="0" smtClean="0"/>
              <a:t>Equation of </a:t>
            </a:r>
            <a:r>
              <a:rPr lang="en-IN" sz="2000" dirty="0" err="1" smtClean="0"/>
              <a:t>St.Line:Y</a:t>
            </a:r>
            <a:r>
              <a:rPr lang="en-IN" sz="2000" dirty="0" smtClean="0"/>
              <a:t>=</a:t>
            </a:r>
            <a:r>
              <a:rPr lang="en-IN" sz="2000" dirty="0" err="1" smtClean="0"/>
              <a:t>mx+c+e</a:t>
            </a:r>
            <a:endParaRPr lang="en-IN" sz="2000" dirty="0" smtClean="0"/>
          </a:p>
          <a:p>
            <a:r>
              <a:rPr lang="en-IN" sz="2000" dirty="0" smtClean="0"/>
              <a:t>Error= </a:t>
            </a:r>
            <a:endParaRPr lang="en-IN" sz="2000" dirty="0"/>
          </a:p>
          <a:p>
            <a:endParaRPr lang="en-IN" dirty="0" smtClean="0"/>
          </a:p>
          <a:p>
            <a:endParaRPr lang="en-IN" dirty="0" smtClean="0"/>
          </a:p>
          <a:p>
            <a:r>
              <a:rPr lang="en-US" sz="1600" b="1" dirty="0" smtClean="0"/>
              <a:t>Least Squares Error method</a:t>
            </a:r>
            <a:r>
              <a:rPr lang="en-US" sz="1600" dirty="0" smtClean="0"/>
              <a:t> determines the values of </a:t>
            </a:r>
            <a:r>
              <a:rPr lang="en-US" sz="1600" b="1" dirty="0" smtClean="0"/>
              <a:t>m</a:t>
            </a:r>
            <a:r>
              <a:rPr lang="en-US" sz="1600" dirty="0" smtClean="0"/>
              <a:t> and </a:t>
            </a:r>
            <a:r>
              <a:rPr lang="en-US" sz="1600" b="1" dirty="0" smtClean="0"/>
              <a:t>c</a:t>
            </a:r>
            <a:r>
              <a:rPr lang="en-US" sz="1600" dirty="0" smtClean="0"/>
              <a:t>, that gives the minimum error for the given dataset. </a:t>
            </a:r>
            <a:endParaRPr lang="pt-BR" b="1" dirty="0" smtClean="0"/>
          </a:p>
          <a:p>
            <a:pPr>
              <a:buNone/>
            </a:pPr>
            <a:r>
              <a:rPr lang="pt-BR" b="1" dirty="0" smtClean="0"/>
              <a:t>                                                    </a:t>
            </a:r>
          </a:p>
          <a:p>
            <a:pPr>
              <a:buNone/>
            </a:pPr>
            <a:endParaRPr lang="pt-BR" b="1" i="1" dirty="0" smtClean="0"/>
          </a:p>
          <a:p>
            <a:pPr>
              <a:buNone/>
            </a:pPr>
            <a:r>
              <a:rPr lang="pt-BR" b="1" i="1" dirty="0" smtClean="0"/>
              <a:t>       </a:t>
            </a:r>
            <a:r>
              <a:rPr lang="pt-BR" i="1" dirty="0" smtClean="0"/>
              <a:t>c </a:t>
            </a:r>
            <a:r>
              <a:rPr lang="pt-BR" i="1" dirty="0"/>
              <a:t>= (∑y - m∑x)/n</a:t>
            </a:r>
            <a:endParaRPr lang="en-IN" i="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199" y="3529430"/>
            <a:ext cx="3152505" cy="9554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465" y="1008400"/>
            <a:ext cx="3978432" cy="1952514"/>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983797" y="2074817"/>
            <a:ext cx="2360295" cy="781595"/>
          </a:xfrm>
          <a:prstGeom prst="rect">
            <a:avLst/>
          </a:prstGeom>
          <a:noFill/>
          <a:ln w="9525">
            <a:noFill/>
            <a:miter lim="800000"/>
            <a:headEnd/>
            <a:tailEnd/>
          </a:ln>
          <a:effectLst/>
        </p:spPr>
      </p:pic>
    </p:spTree>
    <p:extLst>
      <p:ext uri="{BB962C8B-B14F-4D97-AF65-F5344CB8AC3E}">
        <p14:creationId xmlns:p14="http://schemas.microsoft.com/office/powerpoint/2010/main" val="1551583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p:nvPr/>
        </p:nvSpPr>
        <p:spPr>
          <a:xfrm rot="5400000" flipH="1">
            <a:off x="-446127" y="4595565"/>
            <a:ext cx="1574592" cy="689262"/>
          </a:xfrm>
          <a:prstGeom prst="triangle">
            <a:avLst>
              <a:gd name="adj" fmla="val 0"/>
            </a:avLst>
          </a:prstGeom>
          <a:solidFill>
            <a:srgbClr val="004C54"/>
          </a:solidFill>
          <a:ln>
            <a:noFill/>
          </a:ln>
        </p:spPr>
        <p:txBody>
          <a:bodyPr spcFirstLastPara="1" wrap="square" lIns="81025" tIns="40500" rIns="81025" bIns="405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dirty="0">
              <a:solidFill>
                <a:schemeClr val="lt1"/>
              </a:solidFill>
              <a:latin typeface="Calibri"/>
              <a:ea typeface="Calibri"/>
              <a:cs typeface="Calibri"/>
              <a:sym typeface="Calibri"/>
            </a:endParaRPr>
          </a:p>
        </p:txBody>
      </p:sp>
      <p:sp>
        <p:nvSpPr>
          <p:cNvPr id="100" name="Google Shape;100;p2"/>
          <p:cNvSpPr/>
          <p:nvPr/>
        </p:nvSpPr>
        <p:spPr>
          <a:xfrm rot="-5400000" flipH="1">
            <a:off x="7943851" y="514350"/>
            <a:ext cx="1714499" cy="685801"/>
          </a:xfrm>
          <a:prstGeom prst="triangle">
            <a:avLst>
              <a:gd name="adj" fmla="val 0"/>
            </a:avLst>
          </a:prstGeom>
          <a:solidFill>
            <a:srgbClr val="C64E04"/>
          </a:solidFill>
          <a:ln>
            <a:noFill/>
          </a:ln>
        </p:spPr>
        <p:txBody>
          <a:bodyPr spcFirstLastPara="1" wrap="square" lIns="81025" tIns="40500" rIns="81025" bIns="40500" anchor="ctr" anchorCtr="0">
            <a:noAutofit/>
          </a:bodyPr>
          <a:lstStyle/>
          <a:p>
            <a:pPr marL="0" marR="0" lvl="0" indent="0" algn="ctr" rtl="0">
              <a:lnSpc>
                <a:spcPct val="100000"/>
              </a:lnSpc>
              <a:spcBef>
                <a:spcPts val="0"/>
              </a:spcBef>
              <a:spcAft>
                <a:spcPts val="0"/>
              </a:spcAft>
              <a:buClr>
                <a:schemeClr val="lt1"/>
              </a:buClr>
              <a:buSzPts val="1600"/>
              <a:buFont typeface="Arial"/>
              <a:buNone/>
            </a:pPr>
            <a:endParaRPr sz="1600" b="0" i="0" u="none" strike="noStrike" cap="none" dirty="0">
              <a:solidFill>
                <a:schemeClr val="lt1"/>
              </a:solidFill>
              <a:latin typeface="Calibri"/>
              <a:ea typeface="Calibri"/>
              <a:cs typeface="Calibri"/>
              <a:sym typeface="Calibri"/>
            </a:endParaRPr>
          </a:p>
        </p:txBody>
      </p:sp>
      <p:pic>
        <p:nvPicPr>
          <p:cNvPr id="101" name="Google Shape;101;p2" descr="C:\Users\kmit\Downloads\kmit-bar.png"/>
          <p:cNvPicPr preferRelativeResize="0"/>
          <p:nvPr/>
        </p:nvPicPr>
        <p:blipFill rotWithShape="1">
          <a:blip r:embed="rId3">
            <a:alphaModFix/>
          </a:blip>
          <a:srcRect/>
          <a:stretch/>
        </p:blipFill>
        <p:spPr>
          <a:xfrm>
            <a:off x="141287" y="114300"/>
            <a:ext cx="544512" cy="457200"/>
          </a:xfrm>
          <a:prstGeom prst="rect">
            <a:avLst/>
          </a:prstGeom>
          <a:noFill/>
          <a:ln>
            <a:noFill/>
          </a:ln>
        </p:spPr>
      </p:pic>
      <p:sp>
        <p:nvSpPr>
          <p:cNvPr id="102" name="Google Shape;102;p2"/>
          <p:cNvSpPr txBox="1"/>
          <p:nvPr/>
        </p:nvSpPr>
        <p:spPr>
          <a:xfrm>
            <a:off x="609600" y="231012"/>
            <a:ext cx="7620000" cy="5940047"/>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chemeClr val="dk1"/>
              </a:buClr>
              <a:buSzPts val="2400"/>
              <a:buFont typeface="Calibri"/>
              <a:buNone/>
            </a:pPr>
            <a:r>
              <a:rPr lang="en-US" sz="2400" b="1" i="0" u="none" strike="noStrike" cap="none" dirty="0" smtClean="0">
                <a:solidFill>
                  <a:schemeClr val="dk1"/>
                </a:solidFill>
                <a:latin typeface="Calibri"/>
                <a:ea typeface="Calibri"/>
                <a:cs typeface="Calibri"/>
                <a:sym typeface="Calibri"/>
              </a:rPr>
              <a:t>UNIT III syllabus</a:t>
            </a:r>
            <a:endParaRPr dirty="0"/>
          </a:p>
          <a:p>
            <a:pPr marL="0" marR="0" lvl="0" indent="0" algn="l" rtl="0">
              <a:lnSpc>
                <a:spcPct val="200000"/>
              </a:lnSpc>
              <a:spcBef>
                <a:spcPts val="0"/>
              </a:spcBef>
              <a:spcAft>
                <a:spcPts val="0"/>
              </a:spcAft>
              <a:buClr>
                <a:schemeClr val="dk1"/>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0" marR="0" lvl="0" indent="-88900" algn="l" rtl="0">
              <a:lnSpc>
                <a:spcPct val="200000"/>
              </a:lnSpc>
              <a:spcBef>
                <a:spcPts val="0"/>
              </a:spcBef>
              <a:spcAft>
                <a:spcPts val="0"/>
              </a:spcAft>
              <a:buClr>
                <a:schemeClr val="dk1"/>
              </a:buClr>
              <a:buSzPts val="1400"/>
              <a:buFont typeface="Arial"/>
              <a:buChar char="•"/>
            </a:pPr>
            <a:r>
              <a:rPr lang="en-US" sz="1400" b="1" i="0" u="none" strike="noStrike" cap="none" dirty="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Regression:</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Introduction to Regression analysis 		</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Measure of linear relationship </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Regression with stats models</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Determining coefficient</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Meaning and significance of coefficients</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Coefficient calculation with Least square method</a:t>
            </a:r>
            <a:endParaRPr sz="1800" b="1" dirty="0"/>
          </a:p>
          <a:p>
            <a:pPr marL="0" marR="0" lvl="0" indent="0" algn="l" rtl="0">
              <a:lnSpc>
                <a:spcPct val="200000"/>
              </a:lnSpc>
              <a:spcBef>
                <a:spcPts val="0"/>
              </a:spcBef>
              <a:spcAft>
                <a:spcPts val="0"/>
              </a:spcAft>
              <a:buClr>
                <a:schemeClr val="dk1"/>
              </a:buClr>
              <a:buSzPts val="1400"/>
              <a:buFont typeface="Arial"/>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Clr>
                <a:schemeClr val="dk1"/>
              </a:buClr>
              <a:buSzPts val="1400"/>
              <a:buFont typeface="Times New Roman"/>
              <a:buNone/>
            </a:pPr>
            <a:r>
              <a:rPr lang="en-US" sz="1400" b="0" i="0" u="none" strike="noStrike" cap="none" dirty="0">
                <a:solidFill>
                  <a:schemeClr val="dk1"/>
                </a:solidFill>
                <a:latin typeface="Times New Roman"/>
                <a:ea typeface="Times New Roman"/>
                <a:cs typeface="Times New Roman"/>
                <a:sym typeface="Times New Roman"/>
              </a:rPr>
              <a:t> </a:t>
            </a:r>
            <a:endParaRPr dirty="0"/>
          </a:p>
        </p:txBody>
      </p:sp>
      <p:sp>
        <p:nvSpPr>
          <p:cNvPr id="103" name="Google Shape;103;p2"/>
          <p:cNvSpPr txBox="1"/>
          <p:nvPr/>
        </p:nvSpPr>
        <p:spPr>
          <a:xfrm>
            <a:off x="4662755" y="857250"/>
            <a:ext cx="3275634" cy="3416279"/>
          </a:xfrm>
          <a:prstGeom prst="rect">
            <a:avLst/>
          </a:prstGeom>
          <a:noFill/>
          <a:ln>
            <a:noFill/>
          </a:ln>
        </p:spPr>
        <p:txBody>
          <a:bodyPr spcFirstLastPara="1" wrap="square" lIns="91425" tIns="45700" rIns="91425" bIns="45700" anchor="t" anchorCtr="0">
            <a:spAutoFit/>
          </a:bodyPr>
          <a:lstStyle/>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smtClean="0">
                <a:solidFill>
                  <a:schemeClr val="dk1"/>
                </a:solidFill>
                <a:latin typeface="Times New Roman"/>
                <a:ea typeface="Times New Roman"/>
                <a:cs typeface="Times New Roman"/>
                <a:sym typeface="Times New Roman"/>
              </a:rPr>
              <a:t> Types of regression:</a:t>
            </a:r>
            <a:endParaRPr sz="1800" b="1" dirty="0" smtClean="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smtClean="0">
                <a:solidFill>
                  <a:schemeClr val="dk1"/>
                </a:solidFill>
                <a:latin typeface="Times New Roman"/>
                <a:ea typeface="Times New Roman"/>
                <a:cs typeface="Times New Roman"/>
                <a:sym typeface="Times New Roman"/>
              </a:rPr>
              <a:t> </a:t>
            </a:r>
            <a:r>
              <a:rPr lang="en-US" sz="1800" b="1" i="0" u="none" strike="noStrike" cap="none" dirty="0">
                <a:solidFill>
                  <a:schemeClr val="dk1"/>
                </a:solidFill>
                <a:latin typeface="Times New Roman"/>
                <a:ea typeface="Times New Roman"/>
                <a:cs typeface="Times New Roman"/>
                <a:sym typeface="Times New Roman"/>
              </a:rPr>
              <a:t>Simple Linear Regression </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 Using Multiple features</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a:solidFill>
                  <a:schemeClr val="dk1"/>
                </a:solidFill>
                <a:latin typeface="Times New Roman"/>
                <a:ea typeface="Times New Roman"/>
                <a:cs typeface="Times New Roman"/>
                <a:sym typeface="Times New Roman"/>
              </a:rPr>
              <a:t> Polynomial Regression </a:t>
            </a:r>
            <a:endParaRPr sz="1800" b="1" dirty="0"/>
          </a:p>
          <a:p>
            <a:pPr marL="0" marR="0" lvl="0" indent="-88900" algn="l" rtl="0">
              <a:lnSpc>
                <a:spcPct val="200000"/>
              </a:lnSpc>
              <a:spcBef>
                <a:spcPts val="0"/>
              </a:spcBef>
              <a:spcAft>
                <a:spcPts val="0"/>
              </a:spcAft>
              <a:buClr>
                <a:schemeClr val="dk1"/>
              </a:buClr>
              <a:buSzPts val="1400"/>
              <a:buFont typeface="Arial"/>
              <a:buChar char="•"/>
            </a:pPr>
            <a:r>
              <a:rPr lang="en-US" sz="1800" b="1" i="0" u="none" strike="noStrike" cap="none" dirty="0" smtClean="0">
                <a:solidFill>
                  <a:schemeClr val="dk1"/>
                </a:solidFill>
                <a:latin typeface="Times New Roman"/>
                <a:ea typeface="Times New Roman"/>
                <a:cs typeface="Times New Roman"/>
                <a:sym typeface="Times New Roman"/>
              </a:rPr>
              <a:t>Metrics for Regression: MSE, RMSE, MAE. </a:t>
            </a:r>
            <a:endParaRPr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additive="base">
                                        <p:cTn id="7" dur="500" fill="hold"/>
                                        <p:tgtEl>
                                          <p:spTgt spid="102"/>
                                        </p:tgtEl>
                                        <p:attrNameLst>
                                          <p:attrName>ppt_x</p:attrName>
                                        </p:attrNameLst>
                                      </p:cBhvr>
                                      <p:tavLst>
                                        <p:tav tm="0">
                                          <p:val>
                                            <p:strVal val="#ppt_x"/>
                                          </p:val>
                                        </p:tav>
                                        <p:tav tm="100000">
                                          <p:val>
                                            <p:strVal val="#ppt_x"/>
                                          </p:val>
                                        </p:tav>
                                      </p:tavLst>
                                    </p:anim>
                                    <p:anim calcmode="lin" valueType="num">
                                      <p:cBhvr additive="base">
                                        <p:cTn id="8" dur="500" fill="hold"/>
                                        <p:tgtEl>
                                          <p:spTgt spid="1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anim calcmode="lin" valueType="num">
                                      <p:cBhvr additive="base">
                                        <p:cTn id="13" dur="500" fill="hold"/>
                                        <p:tgtEl>
                                          <p:spTgt spid="103"/>
                                        </p:tgtEl>
                                        <p:attrNameLst>
                                          <p:attrName>ppt_x</p:attrName>
                                        </p:attrNameLst>
                                      </p:cBhvr>
                                      <p:tavLst>
                                        <p:tav tm="0">
                                          <p:val>
                                            <p:strVal val="#ppt_x"/>
                                          </p:val>
                                        </p:tav>
                                        <p:tav tm="100000">
                                          <p:val>
                                            <p:strVal val="#ppt_x"/>
                                          </p:val>
                                        </p:tav>
                                      </p:tavLst>
                                    </p:anim>
                                    <p:anim calcmode="lin" valueType="num">
                                      <p:cBhvr additive="base">
                                        <p:cTn id="14" dur="500" fill="hold"/>
                                        <p:tgtEl>
                                          <p:spTgt spid="1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P spid="10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8274" y="228600"/>
            <a:ext cx="7585166" cy="607423"/>
          </a:xfrm>
        </p:spPr>
        <p:txBody>
          <a:bodyPr/>
          <a:lstStyle/>
          <a:p>
            <a:r>
              <a:rPr lang="en-US" sz="2400" b="1" dirty="0">
                <a:solidFill>
                  <a:srgbClr val="C00000"/>
                </a:solidFill>
                <a:latin typeface="Times New Roman"/>
                <a:ea typeface="Times New Roman"/>
                <a:cs typeface="Times New Roman"/>
                <a:sym typeface="Times New Roman"/>
              </a:rPr>
              <a:t>Coefficient Calculation with Least Square Method</a:t>
            </a:r>
            <a:endParaRPr lang="en-US" sz="2400" b="1" dirty="0">
              <a:solidFill>
                <a:srgbClr val="C00000"/>
              </a:solidFill>
            </a:endParaRPr>
          </a:p>
        </p:txBody>
      </p:sp>
      <p:sp>
        <p:nvSpPr>
          <p:cNvPr id="3" name="Text Placeholder 2"/>
          <p:cNvSpPr>
            <a:spLocks noGrp="1"/>
          </p:cNvSpPr>
          <p:nvPr>
            <p:ph idx="1"/>
          </p:nvPr>
        </p:nvSpPr>
        <p:spPr>
          <a:xfrm>
            <a:off x="457200" y="957943"/>
            <a:ext cx="8229600" cy="4147457"/>
          </a:xfrm>
        </p:spPr>
        <p:txBody>
          <a:bodyPr>
            <a:normAutofit fontScale="92500" lnSpcReduction="20000"/>
          </a:bodyPr>
          <a:lstStyle/>
          <a:p>
            <a:r>
              <a:rPr lang="en-US" sz="2000" b="1" dirty="0"/>
              <a:t>Step 1</a:t>
            </a:r>
            <a:r>
              <a:rPr lang="en-US" sz="2000" dirty="0"/>
              <a:t>: For each (</a:t>
            </a:r>
            <a:r>
              <a:rPr lang="en-US" sz="2000" dirty="0" err="1"/>
              <a:t>x,y</a:t>
            </a:r>
            <a:r>
              <a:rPr lang="en-US" sz="2000" dirty="0"/>
              <a:t>) point calculate x</a:t>
            </a:r>
            <a:r>
              <a:rPr lang="en-US" sz="2000" baseline="30000" dirty="0"/>
              <a:t>2</a:t>
            </a:r>
            <a:r>
              <a:rPr lang="en-US" sz="2000" dirty="0"/>
              <a:t> and </a:t>
            </a:r>
            <a:r>
              <a:rPr lang="en-US" sz="2000" dirty="0" err="1" smtClean="0"/>
              <a:t>xy</a:t>
            </a:r>
            <a:r>
              <a:rPr lang="en-US" sz="2000" dirty="0" smtClean="0"/>
              <a:t>.</a:t>
            </a:r>
          </a:p>
          <a:p>
            <a:r>
              <a:rPr lang="en-US" sz="2000" b="1" dirty="0"/>
              <a:t>Step 2</a:t>
            </a:r>
            <a:r>
              <a:rPr lang="en-US" sz="2000" dirty="0"/>
              <a:t>: Sum all x, y, x</a:t>
            </a:r>
            <a:r>
              <a:rPr lang="en-US" sz="2000" baseline="30000" dirty="0"/>
              <a:t>2</a:t>
            </a:r>
            <a:r>
              <a:rPr lang="en-US" sz="2000" dirty="0"/>
              <a:t> and </a:t>
            </a:r>
            <a:r>
              <a:rPr lang="en-US" sz="2000" dirty="0" err="1"/>
              <a:t>xy</a:t>
            </a:r>
            <a:r>
              <a:rPr lang="en-US" sz="2000" dirty="0"/>
              <a:t>, which gives us </a:t>
            </a:r>
            <a:r>
              <a:rPr lang="en-US" sz="2000" dirty="0" err="1"/>
              <a:t>Σx</a:t>
            </a:r>
            <a:r>
              <a:rPr lang="en-US" sz="2000" dirty="0"/>
              <a:t>, </a:t>
            </a:r>
            <a:r>
              <a:rPr lang="en-US" sz="2000" dirty="0" err="1"/>
              <a:t>Σy</a:t>
            </a:r>
            <a:r>
              <a:rPr lang="en-US" sz="2000" dirty="0"/>
              <a:t>, Σx</a:t>
            </a:r>
            <a:r>
              <a:rPr lang="en-US" sz="2000" baseline="30000" dirty="0"/>
              <a:t>2</a:t>
            </a:r>
            <a:r>
              <a:rPr lang="en-US" sz="2000" dirty="0"/>
              <a:t> and </a:t>
            </a:r>
            <a:r>
              <a:rPr lang="en-US" sz="2000" dirty="0" err="1"/>
              <a:t>Σxy</a:t>
            </a:r>
            <a:endParaRPr lang="en-US" sz="2000" dirty="0" smtClean="0"/>
          </a:p>
          <a:p>
            <a:r>
              <a:rPr lang="en-US" sz="2000" b="1" dirty="0"/>
              <a:t>Step 3</a:t>
            </a:r>
            <a:r>
              <a:rPr lang="en-US" sz="2000" dirty="0"/>
              <a:t>: Calculate Slope </a:t>
            </a:r>
            <a:r>
              <a:rPr lang="en-US" sz="2000" b="1" dirty="0"/>
              <a:t>m</a:t>
            </a:r>
            <a:r>
              <a:rPr lang="en-US" sz="2000" dirty="0" smtClean="0"/>
              <a:t>:</a:t>
            </a:r>
          </a:p>
          <a:p>
            <a:endParaRPr lang="en-US" sz="2000" dirty="0"/>
          </a:p>
          <a:p>
            <a:endParaRPr lang="en-US" sz="2000" dirty="0" smtClean="0"/>
          </a:p>
          <a:p>
            <a:r>
              <a:rPr lang="en-US" sz="2000" b="1" dirty="0"/>
              <a:t>Step 4</a:t>
            </a:r>
            <a:r>
              <a:rPr lang="en-US" sz="2000" dirty="0"/>
              <a:t>: Calculate Intercept </a:t>
            </a:r>
            <a:r>
              <a:rPr lang="en-US" sz="2000" b="1" dirty="0"/>
              <a:t>b</a:t>
            </a:r>
            <a:r>
              <a:rPr lang="en-US" sz="2000" dirty="0"/>
              <a:t>:</a:t>
            </a:r>
            <a:endParaRPr lang="en-US" sz="2000" dirty="0" smtClean="0"/>
          </a:p>
          <a:p>
            <a:pPr marL="114300" indent="0" algn="ctr">
              <a:buNone/>
            </a:pPr>
            <a:endParaRPr lang="en-US" sz="2000" dirty="0" smtClean="0"/>
          </a:p>
          <a:p>
            <a:pPr marL="114300" indent="0" algn="ctr">
              <a:buNone/>
            </a:pPr>
            <a:r>
              <a:rPr lang="en-US" sz="2000" dirty="0" smtClean="0"/>
              <a:t>                                                                             </a:t>
            </a:r>
            <a:r>
              <a:rPr lang="en-US" sz="2000" b="1" dirty="0" smtClean="0"/>
              <a:t>if y = </a:t>
            </a:r>
            <a:r>
              <a:rPr lang="en-US" sz="2000" b="1" dirty="0" err="1" smtClean="0"/>
              <a:t>a+bx</a:t>
            </a:r>
            <a:endParaRPr lang="en-US" sz="2000" b="1" dirty="0" smtClean="0"/>
          </a:p>
          <a:p>
            <a:r>
              <a:rPr lang="en-US" sz="2000" b="1" dirty="0" smtClean="0"/>
              <a:t>Step </a:t>
            </a:r>
            <a:r>
              <a:rPr lang="en-US" sz="2000" b="1" dirty="0"/>
              <a:t>5</a:t>
            </a:r>
            <a:r>
              <a:rPr lang="en-US" sz="2000" dirty="0"/>
              <a:t>: Assemble the equation of a </a:t>
            </a:r>
            <a:r>
              <a:rPr lang="en-US" sz="2000" dirty="0" smtClean="0"/>
              <a:t>line                      </a:t>
            </a:r>
            <a:endParaRPr lang="en-US" sz="2000" dirty="0"/>
          </a:p>
          <a:p>
            <a:pPr marL="114300" indent="0">
              <a:buNone/>
            </a:pPr>
            <a:r>
              <a:rPr lang="en-US" sz="2000" dirty="0"/>
              <a:t/>
            </a:r>
            <a:br>
              <a:rPr lang="en-US" sz="2000" dirty="0"/>
            </a:br>
            <a:endParaRPr lang="en-U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508" y="2103119"/>
            <a:ext cx="2066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0" y="4461782"/>
            <a:ext cx="13525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788" y="3240677"/>
            <a:ext cx="16414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95" y="1837509"/>
            <a:ext cx="2390775" cy="15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1720" y="3911849"/>
            <a:ext cx="2101850" cy="109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26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462" y="82566"/>
            <a:ext cx="7424057" cy="1508105"/>
          </a:xfrm>
          <a:prstGeom prst="rect">
            <a:avLst/>
          </a:prstGeom>
        </p:spPr>
        <p:txBody>
          <a:bodyPr wrap="square">
            <a:spAutoFit/>
          </a:bodyPr>
          <a:lstStyle/>
          <a:p>
            <a:endParaRPr lang="en-US" dirty="0" smtClean="0"/>
          </a:p>
          <a:p>
            <a:endParaRPr lang="en-US" dirty="0" smtClean="0"/>
          </a:p>
          <a:p>
            <a:r>
              <a:rPr lang="en-US" sz="1800" dirty="0" smtClean="0"/>
              <a:t>Example: Data is found for hours of sunshine </a:t>
            </a:r>
            <a:r>
              <a:rPr lang="en-US" sz="1800" dirty="0" err="1" smtClean="0"/>
              <a:t>vs</a:t>
            </a:r>
            <a:r>
              <a:rPr lang="en-US" sz="1800" dirty="0" smtClean="0"/>
              <a:t> how many ice creams were sold at the shop from Monday to Friday:</a:t>
            </a:r>
          </a:p>
          <a:p>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67918272"/>
              </p:ext>
            </p:extLst>
          </p:nvPr>
        </p:nvGraphicFramePr>
        <p:xfrm>
          <a:off x="1811604" y="1590671"/>
          <a:ext cx="5167930" cy="3437747"/>
        </p:xfrm>
        <a:graphic>
          <a:graphicData uri="http://schemas.openxmlformats.org/drawingml/2006/table">
            <a:tbl>
              <a:tblPr firstRow="1" bandRow="1">
                <a:tableStyleId>{5C22544A-7EE6-4342-B048-85BDC9FD1C3A}</a:tableStyleId>
              </a:tblPr>
              <a:tblGrid>
                <a:gridCol w="2583965">
                  <a:extLst>
                    <a:ext uri="{9D8B030D-6E8A-4147-A177-3AD203B41FA5}">
                      <a16:colId xmlns:a16="http://schemas.microsoft.com/office/drawing/2014/main" val="20000"/>
                    </a:ext>
                  </a:extLst>
                </a:gridCol>
                <a:gridCol w="2583965">
                  <a:extLst>
                    <a:ext uri="{9D8B030D-6E8A-4147-A177-3AD203B41FA5}">
                      <a16:colId xmlns:a16="http://schemas.microsoft.com/office/drawing/2014/main" val="20001"/>
                    </a:ext>
                  </a:extLst>
                </a:gridCol>
              </a:tblGrid>
              <a:tr h="1077239">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"x"</a:t>
                      </a:r>
                      <a:br>
                        <a:rPr lang="en-US" dirty="0" smtClean="0"/>
                      </a:br>
                      <a:r>
                        <a:rPr lang="en-US" dirty="0" smtClean="0"/>
                        <a:t>Hours of Sunshine</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"y"</a:t>
                      </a:r>
                      <a:br>
                        <a:rPr lang="en-US" dirty="0" smtClean="0"/>
                      </a:br>
                      <a:r>
                        <a:rPr lang="en-US" dirty="0" smtClean="0"/>
                        <a:t>Ice Creams Sold</a:t>
                      </a:r>
                    </a:p>
                    <a:p>
                      <a:pPr algn="ctr"/>
                      <a:endParaRPr lang="en-US" dirty="0"/>
                    </a:p>
                  </a:txBody>
                  <a:tcPr/>
                </a:tc>
                <a:extLst>
                  <a:ext uri="{0D108BD9-81ED-4DB2-BD59-A6C34878D82A}">
                    <a16:rowId xmlns:a16="http://schemas.microsoft.com/office/drawing/2014/main" val="10000"/>
                  </a:ext>
                </a:extLst>
              </a:tr>
              <a:tr h="393418">
                <a:tc>
                  <a:txBody>
                    <a:bodyPr/>
                    <a:lstStyle/>
                    <a:p>
                      <a:pPr algn="ctr"/>
                      <a:r>
                        <a:rPr lang="en-US" b="1" dirty="0"/>
                        <a:t>2</a:t>
                      </a:r>
                    </a:p>
                  </a:txBody>
                  <a:tcPr marL="47625" marR="47625" marT="47625" marB="47625" anchor="ctr"/>
                </a:tc>
                <a:tc>
                  <a:txBody>
                    <a:bodyPr/>
                    <a:lstStyle/>
                    <a:p>
                      <a:pPr algn="ctr"/>
                      <a:r>
                        <a:rPr lang="en-US" b="1" dirty="0"/>
                        <a:t>4</a:t>
                      </a:r>
                    </a:p>
                  </a:txBody>
                  <a:tcPr marL="47625" marR="47625" marT="47625" marB="47625" anchor="ctr"/>
                </a:tc>
                <a:extLst>
                  <a:ext uri="{0D108BD9-81ED-4DB2-BD59-A6C34878D82A}">
                    <a16:rowId xmlns:a16="http://schemas.microsoft.com/office/drawing/2014/main" val="10001"/>
                  </a:ext>
                </a:extLst>
              </a:tr>
              <a:tr h="393418">
                <a:tc>
                  <a:txBody>
                    <a:bodyPr/>
                    <a:lstStyle/>
                    <a:p>
                      <a:pPr algn="ctr"/>
                      <a:r>
                        <a:rPr lang="en-US" b="1" dirty="0"/>
                        <a:t>3</a:t>
                      </a:r>
                    </a:p>
                  </a:txBody>
                  <a:tcPr marL="47625" marR="47625" marT="47625" marB="47625" anchor="ctr"/>
                </a:tc>
                <a:tc>
                  <a:txBody>
                    <a:bodyPr/>
                    <a:lstStyle/>
                    <a:p>
                      <a:pPr algn="ctr"/>
                      <a:r>
                        <a:rPr lang="en-US" b="1" dirty="0"/>
                        <a:t>5</a:t>
                      </a:r>
                    </a:p>
                  </a:txBody>
                  <a:tcPr marL="47625" marR="47625" marT="47625" marB="47625" anchor="ctr"/>
                </a:tc>
                <a:extLst>
                  <a:ext uri="{0D108BD9-81ED-4DB2-BD59-A6C34878D82A}">
                    <a16:rowId xmlns:a16="http://schemas.microsoft.com/office/drawing/2014/main" val="10002"/>
                  </a:ext>
                </a:extLst>
              </a:tr>
              <a:tr h="393418">
                <a:tc>
                  <a:txBody>
                    <a:bodyPr/>
                    <a:lstStyle/>
                    <a:p>
                      <a:pPr algn="ctr"/>
                      <a:r>
                        <a:rPr lang="en-US" b="1" dirty="0"/>
                        <a:t>5</a:t>
                      </a:r>
                    </a:p>
                  </a:txBody>
                  <a:tcPr marL="47625" marR="47625" marT="47625" marB="47625" anchor="ctr"/>
                </a:tc>
                <a:tc>
                  <a:txBody>
                    <a:bodyPr/>
                    <a:lstStyle/>
                    <a:p>
                      <a:pPr algn="ctr"/>
                      <a:r>
                        <a:rPr lang="en-US" b="1" dirty="0"/>
                        <a:t>7</a:t>
                      </a:r>
                    </a:p>
                  </a:txBody>
                  <a:tcPr marL="47625" marR="47625" marT="47625" marB="47625" anchor="ctr"/>
                </a:tc>
                <a:extLst>
                  <a:ext uri="{0D108BD9-81ED-4DB2-BD59-A6C34878D82A}">
                    <a16:rowId xmlns:a16="http://schemas.microsoft.com/office/drawing/2014/main" val="10003"/>
                  </a:ext>
                </a:extLst>
              </a:tr>
              <a:tr h="393418">
                <a:tc>
                  <a:txBody>
                    <a:bodyPr/>
                    <a:lstStyle/>
                    <a:p>
                      <a:pPr algn="ctr"/>
                      <a:r>
                        <a:rPr lang="en-US" b="1" dirty="0"/>
                        <a:t>7</a:t>
                      </a:r>
                    </a:p>
                  </a:txBody>
                  <a:tcPr marL="47625" marR="47625" marT="47625" marB="47625" anchor="ctr"/>
                </a:tc>
                <a:tc>
                  <a:txBody>
                    <a:bodyPr/>
                    <a:lstStyle/>
                    <a:p>
                      <a:pPr algn="ctr"/>
                      <a:r>
                        <a:rPr lang="en-US" b="1" dirty="0"/>
                        <a:t>10</a:t>
                      </a:r>
                    </a:p>
                  </a:txBody>
                  <a:tcPr marL="47625" marR="47625" marT="47625" marB="47625" anchor="ctr"/>
                </a:tc>
                <a:extLst>
                  <a:ext uri="{0D108BD9-81ED-4DB2-BD59-A6C34878D82A}">
                    <a16:rowId xmlns:a16="http://schemas.microsoft.com/office/drawing/2014/main" val="10004"/>
                  </a:ext>
                </a:extLst>
              </a:tr>
              <a:tr h="393418">
                <a:tc>
                  <a:txBody>
                    <a:bodyPr/>
                    <a:lstStyle/>
                    <a:p>
                      <a:pPr algn="ctr"/>
                      <a:r>
                        <a:rPr lang="en-US" b="1" dirty="0" smtClean="0">
                          <a:solidFill>
                            <a:srgbClr val="FF0000"/>
                          </a:solidFill>
                        </a:rPr>
                        <a:t>8</a:t>
                      </a:r>
                      <a:endParaRPr lang="en-US" b="1" dirty="0">
                        <a:solidFill>
                          <a:srgbClr val="FF0000"/>
                        </a:solidFill>
                      </a:endParaRPr>
                    </a:p>
                  </a:txBody>
                  <a:tcPr marL="47625" marR="47625" marT="47625" marB="47625" anchor="ctr"/>
                </a:tc>
                <a:tc>
                  <a:txBody>
                    <a:bodyPr/>
                    <a:lstStyle/>
                    <a:p>
                      <a:pPr algn="ctr"/>
                      <a:r>
                        <a:rPr lang="en-US" b="1" dirty="0" smtClean="0">
                          <a:solidFill>
                            <a:srgbClr val="FF0000"/>
                          </a:solidFill>
                        </a:rPr>
                        <a:t>???</a:t>
                      </a:r>
                      <a:endParaRPr lang="en-US" b="1" dirty="0">
                        <a:solidFill>
                          <a:srgbClr val="FF0000"/>
                        </a:solidFill>
                      </a:endParaRPr>
                    </a:p>
                  </a:txBody>
                  <a:tcPr marL="47625" marR="47625" marT="47625" marB="47625" anchor="ctr"/>
                </a:tc>
                <a:extLst>
                  <a:ext uri="{0D108BD9-81ED-4DB2-BD59-A6C34878D82A}">
                    <a16:rowId xmlns:a16="http://schemas.microsoft.com/office/drawing/2014/main" val="10005"/>
                  </a:ext>
                </a:extLst>
              </a:tr>
              <a:tr h="393418">
                <a:tc>
                  <a:txBody>
                    <a:bodyPr/>
                    <a:lstStyle/>
                    <a:p>
                      <a:pPr algn="ctr"/>
                      <a:r>
                        <a:rPr lang="en-US" b="1" dirty="0"/>
                        <a:t>9</a:t>
                      </a:r>
                    </a:p>
                  </a:txBody>
                  <a:tcPr marL="47625" marR="47625" marT="47625" marB="47625" anchor="ctr"/>
                </a:tc>
                <a:tc>
                  <a:txBody>
                    <a:bodyPr/>
                    <a:lstStyle/>
                    <a:p>
                      <a:pPr algn="ctr"/>
                      <a:r>
                        <a:rPr lang="en-US" b="1" dirty="0"/>
                        <a:t>15</a:t>
                      </a:r>
                    </a:p>
                  </a:txBody>
                  <a:tcPr marL="47625" marR="47625" marT="47625" marB="476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67268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722811"/>
            <a:ext cx="8229600" cy="4382589"/>
          </a:xfrm>
        </p:spPr>
        <p:txBody>
          <a:bodyPr/>
          <a:lstStyle/>
          <a:p>
            <a:r>
              <a:rPr lang="en-US" sz="2000" b="1" dirty="0"/>
              <a:t>Step 1</a:t>
            </a:r>
            <a:r>
              <a:rPr lang="en-US" sz="2000" dirty="0"/>
              <a:t>: </a:t>
            </a:r>
            <a:r>
              <a:rPr lang="en-US" sz="2000" dirty="0" smtClean="0"/>
              <a:t>For </a:t>
            </a:r>
            <a:r>
              <a:rPr lang="en-US" sz="2000" dirty="0"/>
              <a:t>each (</a:t>
            </a:r>
            <a:r>
              <a:rPr lang="en-US" sz="2000" dirty="0" err="1"/>
              <a:t>x,y</a:t>
            </a:r>
            <a:r>
              <a:rPr lang="en-US" sz="2000" dirty="0"/>
              <a:t>) calculate x</a:t>
            </a:r>
            <a:r>
              <a:rPr lang="en-US" sz="2000" baseline="30000" dirty="0"/>
              <a:t>2</a:t>
            </a:r>
            <a:r>
              <a:rPr lang="en-US" sz="2000" dirty="0"/>
              <a:t> and </a:t>
            </a:r>
            <a:r>
              <a:rPr lang="en-US" sz="2000" dirty="0" err="1"/>
              <a:t>xy</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092058560"/>
              </p:ext>
            </p:extLst>
          </p:nvPr>
        </p:nvGraphicFramePr>
        <p:xfrm>
          <a:off x="2598130" y="1443593"/>
          <a:ext cx="3988524" cy="3427914"/>
        </p:xfrm>
        <a:graphic>
          <a:graphicData uri="http://schemas.openxmlformats.org/drawingml/2006/table">
            <a:tbl>
              <a:tblPr/>
              <a:tblGrid>
                <a:gridCol w="997131">
                  <a:extLst>
                    <a:ext uri="{9D8B030D-6E8A-4147-A177-3AD203B41FA5}">
                      <a16:colId xmlns:a16="http://schemas.microsoft.com/office/drawing/2014/main" val="20000"/>
                    </a:ext>
                  </a:extLst>
                </a:gridCol>
                <a:gridCol w="997131">
                  <a:extLst>
                    <a:ext uri="{9D8B030D-6E8A-4147-A177-3AD203B41FA5}">
                      <a16:colId xmlns:a16="http://schemas.microsoft.com/office/drawing/2014/main" val="20001"/>
                    </a:ext>
                  </a:extLst>
                </a:gridCol>
                <a:gridCol w="997131">
                  <a:extLst>
                    <a:ext uri="{9D8B030D-6E8A-4147-A177-3AD203B41FA5}">
                      <a16:colId xmlns:a16="http://schemas.microsoft.com/office/drawing/2014/main" val="20002"/>
                    </a:ext>
                  </a:extLst>
                </a:gridCol>
                <a:gridCol w="997131">
                  <a:extLst>
                    <a:ext uri="{9D8B030D-6E8A-4147-A177-3AD203B41FA5}">
                      <a16:colId xmlns:a16="http://schemas.microsoft.com/office/drawing/2014/main" val="20003"/>
                    </a:ext>
                  </a:extLst>
                </a:gridCol>
              </a:tblGrid>
              <a:tr h="571319">
                <a:tc>
                  <a:txBody>
                    <a:bodyPr/>
                    <a:lstStyle/>
                    <a:p>
                      <a:pPr algn="ctr"/>
                      <a:r>
                        <a:rPr lang="en-US" b="1" dirty="0">
                          <a:effectLst/>
                        </a:rPr>
                        <a:t>x</a:t>
                      </a:r>
                    </a:p>
                  </a:txBody>
                  <a:tcPr marL="47625" marR="47625" marT="47625" marB="47625" anchor="ctr">
                    <a:lnL>
                      <a:noFill/>
                    </a:lnL>
                    <a:lnR>
                      <a:noFill/>
                    </a:lnR>
                    <a:lnT>
                      <a:noFill/>
                    </a:lnT>
                    <a:lnB>
                      <a:noFill/>
                    </a:lnB>
                    <a:solidFill>
                      <a:srgbClr val="E5F1FF"/>
                    </a:solidFill>
                  </a:tcPr>
                </a:tc>
                <a:tc>
                  <a:txBody>
                    <a:bodyPr/>
                    <a:lstStyle/>
                    <a:p>
                      <a:pPr algn="ctr"/>
                      <a:r>
                        <a:rPr lang="en-US" b="1" dirty="0">
                          <a:effectLst/>
                        </a:rPr>
                        <a:t>y</a:t>
                      </a:r>
                    </a:p>
                  </a:txBody>
                  <a:tcPr marL="47625" marR="47625" marT="47625" marB="47625" anchor="ctr">
                    <a:lnL>
                      <a:noFill/>
                    </a:lnL>
                    <a:lnR>
                      <a:noFill/>
                    </a:lnR>
                    <a:lnT>
                      <a:noFill/>
                    </a:lnT>
                    <a:lnB>
                      <a:noFill/>
                    </a:lnB>
                    <a:solidFill>
                      <a:srgbClr val="E5F1FF"/>
                    </a:solidFill>
                  </a:tcPr>
                </a:tc>
                <a:tc>
                  <a:txBody>
                    <a:bodyPr/>
                    <a:lstStyle/>
                    <a:p>
                      <a:pPr algn="ctr"/>
                      <a:r>
                        <a:rPr lang="en-US" b="1" dirty="0">
                          <a:effectLst/>
                        </a:rPr>
                        <a:t>x</a:t>
                      </a:r>
                      <a:r>
                        <a:rPr lang="en-US" b="1" baseline="30000" dirty="0">
                          <a:effectLst/>
                        </a:rPr>
                        <a:t>2</a:t>
                      </a:r>
                      <a:endParaRPr lang="en-US" b="1" dirty="0">
                        <a:effectLst/>
                      </a:endParaRPr>
                    </a:p>
                  </a:txBody>
                  <a:tcPr marL="47625" marR="47625" marT="47625" marB="47625" anchor="ctr">
                    <a:lnL>
                      <a:noFill/>
                    </a:lnL>
                    <a:lnR>
                      <a:noFill/>
                    </a:lnR>
                    <a:lnT>
                      <a:noFill/>
                    </a:lnT>
                    <a:lnB>
                      <a:noFill/>
                    </a:lnB>
                    <a:solidFill>
                      <a:srgbClr val="E5F1FF"/>
                    </a:solidFill>
                  </a:tcPr>
                </a:tc>
                <a:tc>
                  <a:txBody>
                    <a:bodyPr/>
                    <a:lstStyle/>
                    <a:p>
                      <a:pPr algn="ctr"/>
                      <a:r>
                        <a:rPr lang="en-US" b="1" dirty="0" err="1">
                          <a:effectLst/>
                        </a:rPr>
                        <a:t>xy</a:t>
                      </a:r>
                      <a:endParaRPr lang="en-US" b="1" dirty="0">
                        <a:effectLst/>
                      </a:endParaRP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0"/>
                  </a:ext>
                </a:extLst>
              </a:tr>
              <a:tr h="571319">
                <a:tc>
                  <a:txBody>
                    <a:bodyPr/>
                    <a:lstStyle/>
                    <a:p>
                      <a:pPr algn="ctr"/>
                      <a:r>
                        <a:rPr lang="en-US" dirty="0">
                          <a:effectLst/>
                        </a:rPr>
                        <a:t>2</a:t>
                      </a:r>
                    </a:p>
                  </a:txBody>
                  <a:tcPr marL="47625" marR="47625" marT="47625" marB="47625" anchor="ctr">
                    <a:lnL>
                      <a:noFill/>
                    </a:lnL>
                    <a:lnR>
                      <a:noFill/>
                    </a:lnR>
                    <a:lnT>
                      <a:noFill/>
                    </a:lnT>
                    <a:lnB>
                      <a:noFill/>
                    </a:lnB>
                    <a:solidFill>
                      <a:srgbClr val="E5F1FF"/>
                    </a:solidFill>
                  </a:tcPr>
                </a:tc>
                <a:tc>
                  <a:txBody>
                    <a:bodyPr/>
                    <a:lstStyle/>
                    <a:p>
                      <a:pPr algn="ctr"/>
                      <a:r>
                        <a:rPr lang="en-US">
                          <a:effectLst/>
                        </a:rPr>
                        <a:t>4</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4</a:t>
                      </a:r>
                    </a:p>
                  </a:txBody>
                  <a:tcPr marL="47625" marR="47625" marT="47625" marB="47625" anchor="ctr">
                    <a:lnL>
                      <a:noFill/>
                    </a:lnL>
                    <a:lnR>
                      <a:noFill/>
                    </a:lnR>
                    <a:lnT>
                      <a:noFill/>
                    </a:lnT>
                    <a:lnB>
                      <a:noFill/>
                    </a:lnB>
                    <a:solidFill>
                      <a:srgbClr val="E5F1FF"/>
                    </a:solidFill>
                  </a:tcPr>
                </a:tc>
                <a:tc>
                  <a:txBody>
                    <a:bodyPr/>
                    <a:lstStyle/>
                    <a:p>
                      <a:pPr algn="ctr"/>
                      <a:r>
                        <a:rPr lang="en-US">
                          <a:effectLst/>
                        </a:rPr>
                        <a:t>8</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1"/>
                  </a:ext>
                </a:extLst>
              </a:tr>
              <a:tr h="571319">
                <a:tc>
                  <a:txBody>
                    <a:bodyPr/>
                    <a:lstStyle/>
                    <a:p>
                      <a:pPr algn="ctr"/>
                      <a:r>
                        <a:rPr lang="en-US" dirty="0">
                          <a:effectLst/>
                        </a:rPr>
                        <a:t>3</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5</a:t>
                      </a:r>
                    </a:p>
                  </a:txBody>
                  <a:tcPr marL="47625" marR="47625" marT="47625" marB="47625" anchor="ctr">
                    <a:lnL>
                      <a:noFill/>
                    </a:lnL>
                    <a:lnR>
                      <a:noFill/>
                    </a:lnR>
                    <a:lnT>
                      <a:noFill/>
                    </a:lnT>
                    <a:lnB>
                      <a:noFill/>
                    </a:lnB>
                    <a:solidFill>
                      <a:srgbClr val="E5F1FF"/>
                    </a:solidFill>
                  </a:tcPr>
                </a:tc>
                <a:tc>
                  <a:txBody>
                    <a:bodyPr/>
                    <a:lstStyle/>
                    <a:p>
                      <a:pPr algn="ctr"/>
                      <a:r>
                        <a:rPr lang="en-US">
                          <a:effectLst/>
                        </a:rPr>
                        <a:t>9</a:t>
                      </a:r>
                    </a:p>
                  </a:txBody>
                  <a:tcPr marL="47625" marR="47625" marT="47625" marB="47625" anchor="ctr">
                    <a:lnL>
                      <a:noFill/>
                    </a:lnL>
                    <a:lnR>
                      <a:noFill/>
                    </a:lnR>
                    <a:lnT>
                      <a:noFill/>
                    </a:lnT>
                    <a:lnB>
                      <a:noFill/>
                    </a:lnB>
                    <a:solidFill>
                      <a:srgbClr val="E5F1FF"/>
                    </a:solidFill>
                  </a:tcPr>
                </a:tc>
                <a:tc>
                  <a:txBody>
                    <a:bodyPr/>
                    <a:lstStyle/>
                    <a:p>
                      <a:pPr algn="ctr"/>
                      <a:r>
                        <a:rPr lang="en-US">
                          <a:effectLst/>
                        </a:rPr>
                        <a:t>15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2"/>
                  </a:ext>
                </a:extLst>
              </a:tr>
              <a:tr h="571319">
                <a:tc>
                  <a:txBody>
                    <a:bodyPr/>
                    <a:lstStyle/>
                    <a:p>
                      <a:pPr algn="ctr"/>
                      <a:r>
                        <a:rPr lang="en-US" dirty="0">
                          <a:effectLst/>
                        </a:rPr>
                        <a:t>5</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7</a:t>
                      </a:r>
                    </a:p>
                  </a:txBody>
                  <a:tcPr marL="47625" marR="47625" marT="47625" marB="47625" anchor="ctr">
                    <a:lnL>
                      <a:noFill/>
                    </a:lnL>
                    <a:lnR>
                      <a:noFill/>
                    </a:lnR>
                    <a:lnT>
                      <a:noFill/>
                    </a:lnT>
                    <a:lnB>
                      <a:noFill/>
                    </a:lnB>
                    <a:solidFill>
                      <a:srgbClr val="E5F1FF"/>
                    </a:solidFill>
                  </a:tcPr>
                </a:tc>
                <a:tc>
                  <a:txBody>
                    <a:bodyPr/>
                    <a:lstStyle/>
                    <a:p>
                      <a:pPr algn="ctr"/>
                      <a:r>
                        <a:rPr lang="en-US">
                          <a:effectLst/>
                        </a:rPr>
                        <a:t>25</a:t>
                      </a:r>
                    </a:p>
                  </a:txBody>
                  <a:tcPr marL="47625" marR="47625" marT="47625" marB="47625" anchor="ctr">
                    <a:lnL>
                      <a:noFill/>
                    </a:lnL>
                    <a:lnR>
                      <a:noFill/>
                    </a:lnR>
                    <a:lnT>
                      <a:noFill/>
                    </a:lnT>
                    <a:lnB>
                      <a:noFill/>
                    </a:lnB>
                    <a:solidFill>
                      <a:srgbClr val="E5F1FF"/>
                    </a:solidFill>
                  </a:tcPr>
                </a:tc>
                <a:tc>
                  <a:txBody>
                    <a:bodyPr/>
                    <a:lstStyle/>
                    <a:p>
                      <a:pPr algn="ctr"/>
                      <a:r>
                        <a:rPr lang="en-US">
                          <a:effectLst/>
                        </a:rPr>
                        <a:t>35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3"/>
                  </a:ext>
                </a:extLst>
              </a:tr>
              <a:tr h="571319">
                <a:tc>
                  <a:txBody>
                    <a:bodyPr/>
                    <a:lstStyle/>
                    <a:p>
                      <a:pPr algn="ctr"/>
                      <a:r>
                        <a:rPr lang="en-US" dirty="0">
                          <a:effectLst/>
                        </a:rPr>
                        <a:t>7</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10</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49</a:t>
                      </a:r>
                    </a:p>
                  </a:txBody>
                  <a:tcPr marL="47625" marR="47625" marT="47625" marB="47625" anchor="ctr">
                    <a:lnL>
                      <a:noFill/>
                    </a:lnL>
                    <a:lnR>
                      <a:noFill/>
                    </a:lnR>
                    <a:lnT>
                      <a:noFill/>
                    </a:lnT>
                    <a:lnB>
                      <a:noFill/>
                    </a:lnB>
                    <a:solidFill>
                      <a:srgbClr val="E5F1FF"/>
                    </a:solidFill>
                  </a:tcPr>
                </a:tc>
                <a:tc>
                  <a:txBody>
                    <a:bodyPr/>
                    <a:lstStyle/>
                    <a:p>
                      <a:pPr algn="ctr"/>
                      <a:r>
                        <a:rPr lang="en-US">
                          <a:effectLst/>
                        </a:rPr>
                        <a:t>70</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4"/>
                  </a:ext>
                </a:extLst>
              </a:tr>
              <a:tr h="571319">
                <a:tc>
                  <a:txBody>
                    <a:bodyPr/>
                    <a:lstStyle/>
                    <a:p>
                      <a:pPr algn="ctr"/>
                      <a:r>
                        <a:rPr lang="en-US" dirty="0">
                          <a:effectLst/>
                        </a:rPr>
                        <a:t>9</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15</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81</a:t>
                      </a:r>
                    </a:p>
                  </a:txBody>
                  <a:tcPr marL="47625" marR="47625" marT="47625" marB="47625" anchor="ctr">
                    <a:lnL>
                      <a:noFill/>
                    </a:lnL>
                    <a:lnR>
                      <a:noFill/>
                    </a:lnR>
                    <a:lnT>
                      <a:noFill/>
                    </a:lnT>
                    <a:lnB>
                      <a:noFill/>
                    </a:lnB>
                    <a:solidFill>
                      <a:srgbClr val="E5F1FF"/>
                    </a:solidFill>
                  </a:tcPr>
                </a:tc>
                <a:tc>
                  <a:txBody>
                    <a:bodyPr/>
                    <a:lstStyle/>
                    <a:p>
                      <a:pPr algn="ctr"/>
                      <a:r>
                        <a:rPr lang="en-US" dirty="0">
                          <a:effectLst/>
                        </a:rPr>
                        <a:t>135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0042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43989" y="697775"/>
            <a:ext cx="8229600" cy="3771900"/>
          </a:xfrm>
        </p:spPr>
        <p:txBody>
          <a:bodyPr/>
          <a:lstStyle/>
          <a:p>
            <a:r>
              <a:rPr lang="en-US" sz="2000" b="1" dirty="0"/>
              <a:t>Step 2</a:t>
            </a:r>
            <a:r>
              <a:rPr lang="en-US" sz="2000" dirty="0"/>
              <a:t>: Sum x, y, x</a:t>
            </a:r>
            <a:r>
              <a:rPr lang="en-US" sz="2000" baseline="30000" dirty="0"/>
              <a:t>2</a:t>
            </a:r>
            <a:r>
              <a:rPr lang="en-US" sz="2000" dirty="0"/>
              <a:t> and </a:t>
            </a:r>
            <a:r>
              <a:rPr lang="en-US" sz="2000" dirty="0" err="1"/>
              <a:t>xy</a:t>
            </a:r>
            <a:r>
              <a:rPr lang="en-US" sz="2000" dirty="0"/>
              <a:t> (gives us </a:t>
            </a:r>
            <a:r>
              <a:rPr lang="en-US" sz="2000" dirty="0" err="1"/>
              <a:t>Σx</a:t>
            </a:r>
            <a:r>
              <a:rPr lang="en-US" sz="2000" dirty="0"/>
              <a:t>, </a:t>
            </a:r>
            <a:r>
              <a:rPr lang="en-US" sz="2000" dirty="0" err="1"/>
              <a:t>Σy</a:t>
            </a:r>
            <a:r>
              <a:rPr lang="en-US" sz="2000" dirty="0"/>
              <a:t>, Σx</a:t>
            </a:r>
            <a:r>
              <a:rPr lang="en-US" sz="2000" baseline="30000" dirty="0"/>
              <a:t>2</a:t>
            </a:r>
            <a:r>
              <a:rPr lang="en-US" sz="2000" dirty="0"/>
              <a:t> and </a:t>
            </a:r>
            <a:r>
              <a:rPr lang="en-US" sz="2000" dirty="0" err="1"/>
              <a:t>Σxy</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276080891"/>
              </p:ext>
            </p:extLst>
          </p:nvPr>
        </p:nvGraphicFramePr>
        <p:xfrm>
          <a:off x="2692037" y="1494881"/>
          <a:ext cx="4396740" cy="3364501"/>
        </p:xfrm>
        <a:graphic>
          <a:graphicData uri="http://schemas.openxmlformats.org/drawingml/2006/table">
            <a:tbl>
              <a:tblPr/>
              <a:tblGrid>
                <a:gridCol w="1099185">
                  <a:extLst>
                    <a:ext uri="{9D8B030D-6E8A-4147-A177-3AD203B41FA5}">
                      <a16:colId xmlns:a16="http://schemas.microsoft.com/office/drawing/2014/main" val="20000"/>
                    </a:ext>
                  </a:extLst>
                </a:gridCol>
                <a:gridCol w="1099185">
                  <a:extLst>
                    <a:ext uri="{9D8B030D-6E8A-4147-A177-3AD203B41FA5}">
                      <a16:colId xmlns:a16="http://schemas.microsoft.com/office/drawing/2014/main" val="20001"/>
                    </a:ext>
                  </a:extLst>
                </a:gridCol>
                <a:gridCol w="1099185">
                  <a:extLst>
                    <a:ext uri="{9D8B030D-6E8A-4147-A177-3AD203B41FA5}">
                      <a16:colId xmlns:a16="http://schemas.microsoft.com/office/drawing/2014/main" val="20002"/>
                    </a:ext>
                  </a:extLst>
                </a:gridCol>
                <a:gridCol w="1099185">
                  <a:extLst>
                    <a:ext uri="{9D8B030D-6E8A-4147-A177-3AD203B41FA5}">
                      <a16:colId xmlns:a16="http://schemas.microsoft.com/office/drawing/2014/main" val="20003"/>
                    </a:ext>
                  </a:extLst>
                </a:gridCol>
              </a:tblGrid>
              <a:tr h="480643">
                <a:tc>
                  <a:txBody>
                    <a:bodyPr/>
                    <a:lstStyle/>
                    <a:p>
                      <a:pPr algn="r"/>
                      <a:r>
                        <a:rPr lang="en-US">
                          <a:effectLst/>
                        </a:rPr>
                        <a:t>x</a:t>
                      </a:r>
                    </a:p>
                  </a:txBody>
                  <a:tcPr marL="47625" marR="47625" marT="47625" marB="47625" anchor="ctr">
                    <a:lnL>
                      <a:noFill/>
                    </a:lnL>
                    <a:lnR>
                      <a:noFill/>
                    </a:lnR>
                    <a:lnT>
                      <a:noFill/>
                    </a:lnT>
                    <a:lnB>
                      <a:noFill/>
                    </a:lnB>
                    <a:solidFill>
                      <a:srgbClr val="E5F1FF"/>
                    </a:solidFill>
                  </a:tcPr>
                </a:tc>
                <a:tc>
                  <a:txBody>
                    <a:bodyPr/>
                    <a:lstStyle/>
                    <a:p>
                      <a:pPr algn="r"/>
                      <a:r>
                        <a:rPr lang="en-US">
                          <a:effectLst/>
                        </a:rPr>
                        <a:t>y</a:t>
                      </a:r>
                    </a:p>
                  </a:txBody>
                  <a:tcPr marL="47625" marR="47625" marT="47625" marB="47625" anchor="ctr">
                    <a:lnL>
                      <a:noFill/>
                    </a:lnL>
                    <a:lnR>
                      <a:noFill/>
                    </a:lnR>
                    <a:lnT>
                      <a:noFill/>
                    </a:lnT>
                    <a:lnB>
                      <a:noFill/>
                    </a:lnB>
                    <a:solidFill>
                      <a:srgbClr val="E5F1FF"/>
                    </a:solidFill>
                  </a:tcPr>
                </a:tc>
                <a:tc>
                  <a:txBody>
                    <a:bodyPr/>
                    <a:lstStyle/>
                    <a:p>
                      <a:pPr algn="r"/>
                      <a:r>
                        <a:rPr lang="en-US">
                          <a:effectLst/>
                        </a:rPr>
                        <a:t>x</a:t>
                      </a:r>
                      <a:r>
                        <a:rPr lang="en-US" baseline="30000">
                          <a:effectLst/>
                        </a:rPr>
                        <a:t>2</a:t>
                      </a:r>
                      <a:endParaRPr lang="en-US">
                        <a:effectLst/>
                      </a:endParaRPr>
                    </a:p>
                  </a:txBody>
                  <a:tcPr marL="47625" marR="47625" marT="47625" marB="47625" anchor="ctr">
                    <a:lnL>
                      <a:noFill/>
                    </a:lnL>
                    <a:lnR>
                      <a:noFill/>
                    </a:lnR>
                    <a:lnT>
                      <a:noFill/>
                    </a:lnT>
                    <a:lnB>
                      <a:noFill/>
                    </a:lnB>
                    <a:solidFill>
                      <a:srgbClr val="E5F1FF"/>
                    </a:solidFill>
                  </a:tcPr>
                </a:tc>
                <a:tc>
                  <a:txBody>
                    <a:bodyPr/>
                    <a:lstStyle/>
                    <a:p>
                      <a:pPr algn="r"/>
                      <a:r>
                        <a:rPr lang="en-US">
                          <a:effectLst/>
                        </a:rPr>
                        <a:t>xy</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0"/>
                  </a:ext>
                </a:extLst>
              </a:tr>
              <a:tr h="480643">
                <a:tc>
                  <a:txBody>
                    <a:bodyPr/>
                    <a:lstStyle/>
                    <a:p>
                      <a:pPr algn="r"/>
                      <a:r>
                        <a:rPr lang="en-US">
                          <a:effectLst/>
                        </a:rPr>
                        <a:t>2</a:t>
                      </a:r>
                    </a:p>
                  </a:txBody>
                  <a:tcPr marL="47625" marR="47625" marT="47625" marB="47625" anchor="ctr">
                    <a:lnL>
                      <a:noFill/>
                    </a:lnL>
                    <a:lnR>
                      <a:noFill/>
                    </a:lnR>
                    <a:lnT>
                      <a:noFill/>
                    </a:lnT>
                    <a:lnB>
                      <a:noFill/>
                    </a:lnB>
                    <a:solidFill>
                      <a:srgbClr val="E5F1FF"/>
                    </a:solidFill>
                  </a:tcPr>
                </a:tc>
                <a:tc>
                  <a:txBody>
                    <a:bodyPr/>
                    <a:lstStyle/>
                    <a:p>
                      <a:pPr algn="r"/>
                      <a:r>
                        <a:rPr lang="en-US">
                          <a:effectLst/>
                        </a:rPr>
                        <a:t>4</a:t>
                      </a:r>
                    </a:p>
                  </a:txBody>
                  <a:tcPr marL="47625" marR="47625" marT="47625" marB="47625" anchor="ctr">
                    <a:lnL>
                      <a:noFill/>
                    </a:lnL>
                    <a:lnR>
                      <a:noFill/>
                    </a:lnR>
                    <a:lnT>
                      <a:noFill/>
                    </a:lnT>
                    <a:lnB>
                      <a:noFill/>
                    </a:lnB>
                    <a:solidFill>
                      <a:srgbClr val="E5F1FF"/>
                    </a:solidFill>
                  </a:tcPr>
                </a:tc>
                <a:tc>
                  <a:txBody>
                    <a:bodyPr/>
                    <a:lstStyle/>
                    <a:p>
                      <a:pPr algn="r"/>
                      <a:r>
                        <a:rPr lang="en-US">
                          <a:effectLst/>
                        </a:rPr>
                        <a:t>4</a:t>
                      </a:r>
                    </a:p>
                  </a:txBody>
                  <a:tcPr marL="47625" marR="47625" marT="47625" marB="47625" anchor="ctr">
                    <a:lnL>
                      <a:noFill/>
                    </a:lnL>
                    <a:lnR>
                      <a:noFill/>
                    </a:lnR>
                    <a:lnT>
                      <a:noFill/>
                    </a:lnT>
                    <a:lnB>
                      <a:noFill/>
                    </a:lnB>
                    <a:solidFill>
                      <a:srgbClr val="E5F1FF"/>
                    </a:solidFill>
                  </a:tcPr>
                </a:tc>
                <a:tc>
                  <a:txBody>
                    <a:bodyPr/>
                    <a:lstStyle/>
                    <a:p>
                      <a:pPr algn="r"/>
                      <a:r>
                        <a:rPr lang="en-US">
                          <a:effectLst/>
                        </a:rPr>
                        <a:t>8</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1"/>
                  </a:ext>
                </a:extLst>
              </a:tr>
              <a:tr h="480643">
                <a:tc>
                  <a:txBody>
                    <a:bodyPr/>
                    <a:lstStyle/>
                    <a:p>
                      <a:pPr algn="r"/>
                      <a:r>
                        <a:rPr lang="en-US">
                          <a:effectLst/>
                        </a:rPr>
                        <a:t>3</a:t>
                      </a:r>
                    </a:p>
                  </a:txBody>
                  <a:tcPr marL="47625" marR="47625" marT="47625" marB="47625" anchor="ctr">
                    <a:lnL>
                      <a:noFill/>
                    </a:lnL>
                    <a:lnR>
                      <a:noFill/>
                    </a:lnR>
                    <a:lnT>
                      <a:noFill/>
                    </a:lnT>
                    <a:lnB>
                      <a:noFill/>
                    </a:lnB>
                    <a:solidFill>
                      <a:srgbClr val="E5F1FF"/>
                    </a:solidFill>
                  </a:tcPr>
                </a:tc>
                <a:tc>
                  <a:txBody>
                    <a:bodyPr/>
                    <a:lstStyle/>
                    <a:p>
                      <a:pPr algn="r"/>
                      <a:r>
                        <a:rPr lang="en-US">
                          <a:effectLst/>
                        </a:rPr>
                        <a:t>5</a:t>
                      </a:r>
                    </a:p>
                  </a:txBody>
                  <a:tcPr marL="47625" marR="47625" marT="47625" marB="47625" anchor="ctr">
                    <a:lnL>
                      <a:noFill/>
                    </a:lnL>
                    <a:lnR>
                      <a:noFill/>
                    </a:lnR>
                    <a:lnT>
                      <a:noFill/>
                    </a:lnT>
                    <a:lnB>
                      <a:noFill/>
                    </a:lnB>
                    <a:solidFill>
                      <a:srgbClr val="E5F1FF"/>
                    </a:solidFill>
                  </a:tcPr>
                </a:tc>
                <a:tc>
                  <a:txBody>
                    <a:bodyPr/>
                    <a:lstStyle/>
                    <a:p>
                      <a:pPr algn="r"/>
                      <a:r>
                        <a:rPr lang="en-US">
                          <a:effectLst/>
                        </a:rPr>
                        <a:t>9</a:t>
                      </a:r>
                    </a:p>
                  </a:txBody>
                  <a:tcPr marL="47625" marR="47625" marT="47625" marB="47625" anchor="ctr">
                    <a:lnL>
                      <a:noFill/>
                    </a:lnL>
                    <a:lnR>
                      <a:noFill/>
                    </a:lnR>
                    <a:lnT>
                      <a:noFill/>
                    </a:lnT>
                    <a:lnB>
                      <a:noFill/>
                    </a:lnB>
                    <a:solidFill>
                      <a:srgbClr val="E5F1FF"/>
                    </a:solidFill>
                  </a:tcPr>
                </a:tc>
                <a:tc>
                  <a:txBody>
                    <a:bodyPr/>
                    <a:lstStyle/>
                    <a:p>
                      <a:pPr algn="r"/>
                      <a:r>
                        <a:rPr lang="en-US">
                          <a:effectLst/>
                        </a:rPr>
                        <a:t>15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2"/>
                  </a:ext>
                </a:extLst>
              </a:tr>
              <a:tr h="480643">
                <a:tc>
                  <a:txBody>
                    <a:bodyPr/>
                    <a:lstStyle/>
                    <a:p>
                      <a:pPr algn="r"/>
                      <a:r>
                        <a:rPr lang="en-US">
                          <a:effectLst/>
                        </a:rPr>
                        <a:t>5</a:t>
                      </a:r>
                    </a:p>
                  </a:txBody>
                  <a:tcPr marL="47625" marR="47625" marT="47625" marB="47625" anchor="ctr">
                    <a:lnL>
                      <a:noFill/>
                    </a:lnL>
                    <a:lnR>
                      <a:noFill/>
                    </a:lnR>
                    <a:lnT>
                      <a:noFill/>
                    </a:lnT>
                    <a:lnB>
                      <a:noFill/>
                    </a:lnB>
                    <a:solidFill>
                      <a:srgbClr val="E5F1FF"/>
                    </a:solidFill>
                  </a:tcPr>
                </a:tc>
                <a:tc>
                  <a:txBody>
                    <a:bodyPr/>
                    <a:lstStyle/>
                    <a:p>
                      <a:pPr algn="r"/>
                      <a:r>
                        <a:rPr lang="en-US">
                          <a:effectLst/>
                        </a:rPr>
                        <a:t>7</a:t>
                      </a:r>
                    </a:p>
                  </a:txBody>
                  <a:tcPr marL="47625" marR="47625" marT="47625" marB="47625" anchor="ctr">
                    <a:lnL>
                      <a:noFill/>
                    </a:lnL>
                    <a:lnR>
                      <a:noFill/>
                    </a:lnR>
                    <a:lnT>
                      <a:noFill/>
                    </a:lnT>
                    <a:lnB>
                      <a:noFill/>
                    </a:lnB>
                    <a:solidFill>
                      <a:srgbClr val="E5F1FF"/>
                    </a:solidFill>
                  </a:tcPr>
                </a:tc>
                <a:tc>
                  <a:txBody>
                    <a:bodyPr/>
                    <a:lstStyle/>
                    <a:p>
                      <a:pPr algn="r"/>
                      <a:r>
                        <a:rPr lang="en-US">
                          <a:effectLst/>
                        </a:rPr>
                        <a:t>25</a:t>
                      </a:r>
                    </a:p>
                  </a:txBody>
                  <a:tcPr marL="47625" marR="47625" marT="47625" marB="47625" anchor="ctr">
                    <a:lnL>
                      <a:noFill/>
                    </a:lnL>
                    <a:lnR>
                      <a:noFill/>
                    </a:lnR>
                    <a:lnT>
                      <a:noFill/>
                    </a:lnT>
                    <a:lnB>
                      <a:noFill/>
                    </a:lnB>
                    <a:solidFill>
                      <a:srgbClr val="E5F1FF"/>
                    </a:solidFill>
                  </a:tcPr>
                </a:tc>
                <a:tc>
                  <a:txBody>
                    <a:bodyPr/>
                    <a:lstStyle/>
                    <a:p>
                      <a:pPr algn="r"/>
                      <a:r>
                        <a:rPr lang="en-US">
                          <a:effectLst/>
                        </a:rPr>
                        <a:t>35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3"/>
                  </a:ext>
                </a:extLst>
              </a:tr>
              <a:tr h="480643">
                <a:tc>
                  <a:txBody>
                    <a:bodyPr/>
                    <a:lstStyle/>
                    <a:p>
                      <a:pPr algn="r"/>
                      <a:r>
                        <a:rPr lang="en-US">
                          <a:effectLst/>
                        </a:rPr>
                        <a:t>7</a:t>
                      </a:r>
                    </a:p>
                  </a:txBody>
                  <a:tcPr marL="47625" marR="47625" marT="47625" marB="47625" anchor="ctr">
                    <a:lnL>
                      <a:noFill/>
                    </a:lnL>
                    <a:lnR>
                      <a:noFill/>
                    </a:lnR>
                    <a:lnT>
                      <a:noFill/>
                    </a:lnT>
                    <a:lnB>
                      <a:noFill/>
                    </a:lnB>
                    <a:solidFill>
                      <a:srgbClr val="E5F1FF"/>
                    </a:solidFill>
                  </a:tcPr>
                </a:tc>
                <a:tc>
                  <a:txBody>
                    <a:bodyPr/>
                    <a:lstStyle/>
                    <a:p>
                      <a:pPr algn="r"/>
                      <a:r>
                        <a:rPr lang="en-US">
                          <a:effectLst/>
                        </a:rPr>
                        <a:t>10</a:t>
                      </a:r>
                    </a:p>
                  </a:txBody>
                  <a:tcPr marL="47625" marR="47625" marT="47625" marB="47625" anchor="ctr">
                    <a:lnL>
                      <a:noFill/>
                    </a:lnL>
                    <a:lnR>
                      <a:noFill/>
                    </a:lnR>
                    <a:lnT>
                      <a:noFill/>
                    </a:lnT>
                    <a:lnB>
                      <a:noFill/>
                    </a:lnB>
                    <a:solidFill>
                      <a:srgbClr val="E5F1FF"/>
                    </a:solidFill>
                  </a:tcPr>
                </a:tc>
                <a:tc>
                  <a:txBody>
                    <a:bodyPr/>
                    <a:lstStyle/>
                    <a:p>
                      <a:pPr algn="r"/>
                      <a:r>
                        <a:rPr lang="en-US">
                          <a:effectLst/>
                        </a:rPr>
                        <a:t>49</a:t>
                      </a:r>
                    </a:p>
                  </a:txBody>
                  <a:tcPr marL="47625" marR="47625" marT="47625" marB="47625" anchor="ctr">
                    <a:lnL>
                      <a:noFill/>
                    </a:lnL>
                    <a:lnR>
                      <a:noFill/>
                    </a:lnR>
                    <a:lnT>
                      <a:noFill/>
                    </a:lnT>
                    <a:lnB>
                      <a:noFill/>
                    </a:lnB>
                    <a:solidFill>
                      <a:srgbClr val="E5F1FF"/>
                    </a:solidFill>
                  </a:tcPr>
                </a:tc>
                <a:tc>
                  <a:txBody>
                    <a:bodyPr/>
                    <a:lstStyle/>
                    <a:p>
                      <a:pPr algn="r"/>
                      <a:r>
                        <a:rPr lang="en-US">
                          <a:effectLst/>
                        </a:rPr>
                        <a:t>70</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4"/>
                  </a:ext>
                </a:extLst>
              </a:tr>
              <a:tr h="480643">
                <a:tc>
                  <a:txBody>
                    <a:bodyPr/>
                    <a:lstStyle/>
                    <a:p>
                      <a:pPr algn="r"/>
                      <a:r>
                        <a:rPr lang="en-US">
                          <a:effectLst/>
                        </a:rPr>
                        <a:t>9</a:t>
                      </a:r>
                    </a:p>
                  </a:txBody>
                  <a:tcPr marL="47625" marR="47625" marT="47625" marB="47625" anchor="ctr">
                    <a:lnL>
                      <a:noFill/>
                    </a:lnL>
                    <a:lnR>
                      <a:noFill/>
                    </a:lnR>
                    <a:lnT>
                      <a:noFill/>
                    </a:lnT>
                    <a:lnB>
                      <a:noFill/>
                    </a:lnB>
                    <a:solidFill>
                      <a:srgbClr val="E5F1FF"/>
                    </a:solidFill>
                  </a:tcPr>
                </a:tc>
                <a:tc>
                  <a:txBody>
                    <a:bodyPr/>
                    <a:lstStyle/>
                    <a:p>
                      <a:pPr algn="r"/>
                      <a:r>
                        <a:rPr lang="en-US">
                          <a:effectLst/>
                        </a:rPr>
                        <a:t>15</a:t>
                      </a:r>
                    </a:p>
                  </a:txBody>
                  <a:tcPr marL="47625" marR="47625" marT="47625" marB="47625" anchor="ctr">
                    <a:lnL>
                      <a:noFill/>
                    </a:lnL>
                    <a:lnR>
                      <a:noFill/>
                    </a:lnR>
                    <a:lnT>
                      <a:noFill/>
                    </a:lnT>
                    <a:lnB>
                      <a:noFill/>
                    </a:lnB>
                    <a:solidFill>
                      <a:srgbClr val="E5F1FF"/>
                    </a:solidFill>
                  </a:tcPr>
                </a:tc>
                <a:tc>
                  <a:txBody>
                    <a:bodyPr/>
                    <a:lstStyle/>
                    <a:p>
                      <a:pPr algn="r"/>
                      <a:r>
                        <a:rPr lang="en-US">
                          <a:effectLst/>
                        </a:rPr>
                        <a:t>81</a:t>
                      </a:r>
                    </a:p>
                  </a:txBody>
                  <a:tcPr marL="47625" marR="47625" marT="47625" marB="47625" anchor="ctr">
                    <a:lnL>
                      <a:noFill/>
                    </a:lnL>
                    <a:lnR>
                      <a:noFill/>
                    </a:lnR>
                    <a:lnT>
                      <a:noFill/>
                    </a:lnT>
                    <a:lnB>
                      <a:noFill/>
                    </a:lnB>
                    <a:solidFill>
                      <a:srgbClr val="E5F1FF"/>
                    </a:solidFill>
                  </a:tcPr>
                </a:tc>
                <a:tc>
                  <a:txBody>
                    <a:bodyPr/>
                    <a:lstStyle/>
                    <a:p>
                      <a:pPr algn="r"/>
                      <a:r>
                        <a:rPr lang="en-US">
                          <a:effectLst/>
                        </a:rPr>
                        <a:t>135</a:t>
                      </a: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5"/>
                  </a:ext>
                </a:extLst>
              </a:tr>
              <a:tr h="480643">
                <a:tc>
                  <a:txBody>
                    <a:bodyPr/>
                    <a:lstStyle/>
                    <a:p>
                      <a:pPr algn="r"/>
                      <a:r>
                        <a:rPr lang="el-GR" b="1">
                          <a:effectLst/>
                        </a:rPr>
                        <a:t>Σ</a:t>
                      </a:r>
                      <a:r>
                        <a:rPr lang="en-US" b="1">
                          <a:effectLst/>
                        </a:rPr>
                        <a:t>x: 26</a:t>
                      </a:r>
                      <a:endParaRPr lang="en-US">
                        <a:effectLst/>
                      </a:endParaRPr>
                    </a:p>
                  </a:txBody>
                  <a:tcPr marL="47625" marR="47625" marT="47625" marB="47625" anchor="ctr">
                    <a:lnL>
                      <a:noFill/>
                    </a:lnL>
                    <a:lnR>
                      <a:noFill/>
                    </a:lnR>
                    <a:lnT>
                      <a:noFill/>
                    </a:lnT>
                    <a:lnB>
                      <a:noFill/>
                    </a:lnB>
                    <a:solidFill>
                      <a:srgbClr val="E5F1FF"/>
                    </a:solidFill>
                  </a:tcPr>
                </a:tc>
                <a:tc>
                  <a:txBody>
                    <a:bodyPr/>
                    <a:lstStyle/>
                    <a:p>
                      <a:pPr algn="r"/>
                      <a:r>
                        <a:rPr lang="el-GR" b="1">
                          <a:effectLst/>
                        </a:rPr>
                        <a:t>Σ</a:t>
                      </a:r>
                      <a:r>
                        <a:rPr lang="en-US" b="1">
                          <a:effectLst/>
                        </a:rPr>
                        <a:t>y: 41</a:t>
                      </a:r>
                      <a:endParaRPr lang="en-US">
                        <a:effectLst/>
                      </a:endParaRPr>
                    </a:p>
                  </a:txBody>
                  <a:tcPr marL="47625" marR="47625" marT="47625" marB="47625" anchor="ctr">
                    <a:lnL>
                      <a:noFill/>
                    </a:lnL>
                    <a:lnR>
                      <a:noFill/>
                    </a:lnR>
                    <a:lnT>
                      <a:noFill/>
                    </a:lnT>
                    <a:lnB>
                      <a:noFill/>
                    </a:lnB>
                    <a:solidFill>
                      <a:srgbClr val="E5F1FF"/>
                    </a:solidFill>
                  </a:tcPr>
                </a:tc>
                <a:tc>
                  <a:txBody>
                    <a:bodyPr/>
                    <a:lstStyle/>
                    <a:p>
                      <a:pPr algn="r"/>
                      <a:r>
                        <a:rPr lang="el-GR" b="1">
                          <a:effectLst/>
                        </a:rPr>
                        <a:t>Σ</a:t>
                      </a:r>
                      <a:r>
                        <a:rPr lang="en-US" b="1">
                          <a:effectLst/>
                        </a:rPr>
                        <a:t>x</a:t>
                      </a:r>
                      <a:r>
                        <a:rPr lang="en-US" b="1" baseline="30000">
                          <a:effectLst/>
                        </a:rPr>
                        <a:t>2</a:t>
                      </a:r>
                      <a:r>
                        <a:rPr lang="en-US" b="1">
                          <a:effectLst/>
                        </a:rPr>
                        <a:t>: 168</a:t>
                      </a:r>
                      <a:endParaRPr lang="en-US">
                        <a:effectLst/>
                      </a:endParaRPr>
                    </a:p>
                  </a:txBody>
                  <a:tcPr marL="47625" marR="47625" marT="47625" marB="47625" anchor="ctr">
                    <a:lnL>
                      <a:noFill/>
                    </a:lnL>
                    <a:lnR>
                      <a:noFill/>
                    </a:lnR>
                    <a:lnT>
                      <a:noFill/>
                    </a:lnT>
                    <a:lnB>
                      <a:noFill/>
                    </a:lnB>
                    <a:solidFill>
                      <a:srgbClr val="E5F1FF"/>
                    </a:solidFill>
                  </a:tcPr>
                </a:tc>
                <a:tc>
                  <a:txBody>
                    <a:bodyPr/>
                    <a:lstStyle/>
                    <a:p>
                      <a:pPr algn="r"/>
                      <a:r>
                        <a:rPr lang="el-GR" b="1" dirty="0">
                          <a:effectLst/>
                        </a:rPr>
                        <a:t>Σ</a:t>
                      </a:r>
                      <a:r>
                        <a:rPr lang="en-US" b="1" dirty="0" err="1">
                          <a:effectLst/>
                        </a:rPr>
                        <a:t>xy</a:t>
                      </a:r>
                      <a:r>
                        <a:rPr lang="en-US" b="1" dirty="0">
                          <a:effectLst/>
                        </a:rPr>
                        <a:t>: 263</a:t>
                      </a:r>
                      <a:endParaRPr lang="en-US" dirty="0">
                        <a:effectLst/>
                      </a:endParaRPr>
                    </a:p>
                  </a:txBody>
                  <a:tcPr marL="47625" marR="47625" marT="47625" marB="47625" anchor="ctr">
                    <a:lnL>
                      <a:noFill/>
                    </a:lnL>
                    <a:lnR>
                      <a:noFill/>
                    </a:lnR>
                    <a:lnT>
                      <a:noFill/>
                    </a:lnT>
                    <a:lnB>
                      <a:noFill/>
                    </a:lnB>
                    <a:solidFill>
                      <a:srgbClr val="E5F1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149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696686"/>
            <a:ext cx="8229600" cy="4408714"/>
          </a:xfrm>
        </p:spPr>
        <p:txBody>
          <a:bodyPr/>
          <a:lstStyle/>
          <a:p>
            <a:r>
              <a:rPr lang="en-US" sz="2000" b="1" dirty="0"/>
              <a:t>Step 3</a:t>
            </a:r>
            <a:r>
              <a:rPr lang="en-US" sz="2000" dirty="0"/>
              <a:t>: Calculate Slope </a:t>
            </a:r>
            <a:r>
              <a:rPr lang="en-US" sz="2000" b="1" dirty="0"/>
              <a:t>m</a:t>
            </a:r>
            <a:r>
              <a:rPr lang="en-US" sz="2000" dirty="0"/>
              <a:t>:</a:t>
            </a:r>
          </a:p>
          <a:p>
            <a:pPr marL="114300" indent="0">
              <a:buNone/>
            </a:pPr>
            <a:r>
              <a:rPr lang="en-US" b="1" dirty="0" smtClean="0"/>
              <a:t>	 </a:t>
            </a:r>
            <a:r>
              <a:rPr lang="en-US" dirty="0"/>
              <a:t/>
            </a:r>
            <a:br>
              <a:rPr lang="en-US" dirty="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717" y="1349829"/>
            <a:ext cx="3606946" cy="321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202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ppt_x"/>
                                          </p:val>
                                        </p:tav>
                                        <p:tav tm="100000">
                                          <p:val>
                                            <p:strVal val="#ppt_x"/>
                                          </p:val>
                                        </p:tav>
                                      </p:tavLst>
                                    </p:anim>
                                    <p:anim calcmode="lin" valueType="num">
                                      <p:cBhvr additive="base">
                                        <p:cTn id="8"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809897"/>
            <a:ext cx="8229600" cy="4295503"/>
          </a:xfrm>
        </p:spPr>
        <p:txBody>
          <a:bodyPr/>
          <a:lstStyle/>
          <a:p>
            <a:r>
              <a:rPr lang="en-US" sz="2000" b="1" dirty="0"/>
              <a:t>Step 4</a:t>
            </a:r>
            <a:r>
              <a:rPr lang="en-US" sz="2000" dirty="0"/>
              <a:t>: Calculate Intercept </a:t>
            </a:r>
            <a:r>
              <a:rPr lang="en-US" sz="2000" b="1" dirty="0"/>
              <a:t>b</a:t>
            </a:r>
            <a:r>
              <a:rPr lang="en-US" sz="2000" dirty="0" smtClean="0"/>
              <a:t>:</a:t>
            </a:r>
          </a:p>
          <a:p>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7355" y="1436914"/>
            <a:ext cx="4082983" cy="2847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59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976" y="4110446"/>
            <a:ext cx="8229600" cy="1076597"/>
          </a:xfrm>
        </p:spPr>
        <p:txBody>
          <a:bodyPr>
            <a:normAutofit fontScale="90000"/>
          </a:bodyPr>
          <a:lstStyle/>
          <a:p>
            <a:pPr algn="l"/>
            <a:r>
              <a:rPr lang="en-US" sz="2000" dirty="0" smtClean="0"/>
              <a:t>weather </a:t>
            </a:r>
            <a:r>
              <a:rPr lang="en-US" sz="2000" dirty="0"/>
              <a:t>forecast which says "we expect 8 hours of sun tomorrow", so </a:t>
            </a:r>
            <a:r>
              <a:rPr lang="en-US" sz="2000" dirty="0" smtClean="0"/>
              <a:t>the </a:t>
            </a:r>
            <a:r>
              <a:rPr lang="en-US" sz="2000" dirty="0"/>
              <a:t>above equation to </a:t>
            </a:r>
            <a:r>
              <a:rPr lang="en-US" sz="2000" dirty="0" smtClean="0"/>
              <a:t>estimates, he will sell.</a:t>
            </a:r>
            <a:r>
              <a:rPr lang="en-US" sz="2000" dirty="0"/>
              <a:t/>
            </a:r>
            <a:br>
              <a:rPr lang="en-US" sz="2000" dirty="0"/>
            </a:br>
            <a:r>
              <a:rPr lang="en-US" sz="2000" dirty="0" smtClean="0"/>
              <a:t>		</a:t>
            </a:r>
            <a:r>
              <a:rPr lang="en-US" sz="2000" b="1" dirty="0" smtClean="0">
                <a:solidFill>
                  <a:srgbClr val="C00000"/>
                </a:solidFill>
              </a:rPr>
              <a:t>y </a:t>
            </a:r>
            <a:r>
              <a:rPr lang="en-US" sz="2000" b="1" dirty="0">
                <a:solidFill>
                  <a:srgbClr val="C00000"/>
                </a:solidFill>
              </a:rPr>
              <a:t>= 1.518 x 8 + 0.305 = 12.45 Ice Creams</a:t>
            </a:r>
            <a:br>
              <a:rPr lang="en-US" sz="2000" b="1" dirty="0">
                <a:solidFill>
                  <a:srgbClr val="C00000"/>
                </a:solidFill>
              </a:rPr>
            </a:br>
            <a:endParaRPr lang="en-US" sz="2000" b="1" dirty="0">
              <a:solidFill>
                <a:srgbClr val="C00000"/>
              </a:solidFill>
            </a:endParaRPr>
          </a:p>
        </p:txBody>
      </p:sp>
      <p:sp>
        <p:nvSpPr>
          <p:cNvPr id="3" name="Text Placeholder 2"/>
          <p:cNvSpPr>
            <a:spLocks noGrp="1"/>
          </p:cNvSpPr>
          <p:nvPr>
            <p:ph sz="half" idx="1"/>
          </p:nvPr>
        </p:nvSpPr>
        <p:spPr>
          <a:xfrm>
            <a:off x="526868" y="560837"/>
            <a:ext cx="4038600" cy="3771636"/>
          </a:xfrm>
        </p:spPr>
        <p:txBody>
          <a:bodyPr/>
          <a:lstStyle/>
          <a:p>
            <a:r>
              <a:rPr lang="en-US" b="1" dirty="0"/>
              <a:t>Step 5</a:t>
            </a:r>
            <a:r>
              <a:rPr lang="en-US" dirty="0"/>
              <a:t>: Assemble the equation of a line:</a:t>
            </a:r>
          </a:p>
        </p:txBody>
      </p:sp>
      <p:sp>
        <p:nvSpPr>
          <p:cNvPr id="4" name="Text Placeholder 3"/>
          <p:cNvSpPr>
            <a:spLocks noGrp="1"/>
          </p:cNvSpPr>
          <p:nvPr>
            <p:ph sz="half" idx="2"/>
          </p:nvPr>
        </p:nvSpPr>
        <p:spPr>
          <a:xfrm>
            <a:off x="4594858" y="671649"/>
            <a:ext cx="4038600" cy="2968533"/>
          </a:xfrm>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7" y="808260"/>
            <a:ext cx="2673531" cy="2527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610" y="1962807"/>
            <a:ext cx="2822575"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148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ppt_x"/>
                                          </p:val>
                                        </p:tav>
                                        <p:tav tm="100000">
                                          <p:val>
                                            <p:strVal val="#ppt_x"/>
                                          </p:val>
                                        </p:tav>
                                      </p:tavLst>
                                    </p:anim>
                                    <p:anim calcmode="lin" valueType="num">
                                      <p:cBhvr additive="base">
                                        <p:cTn id="14" dur="500" fill="hold"/>
                                        <p:tgtEl>
                                          <p:spTgt spid="1024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457200" y="391886"/>
            <a:ext cx="4038600" cy="4713251"/>
          </a:xfrm>
        </p:spPr>
        <p:txBody>
          <a:bodyPr>
            <a:normAutofit fontScale="92500" lnSpcReduction="10000"/>
          </a:bodyPr>
          <a:lstStyle/>
          <a:p>
            <a:pPr marL="69850" indent="0">
              <a:buNone/>
            </a:pPr>
            <a:r>
              <a:rPr lang="en-US" sz="1400" dirty="0"/>
              <a:t># Python program to find the regression line</a:t>
            </a:r>
          </a:p>
          <a:p>
            <a:pPr marL="69850" indent="0">
              <a:buNone/>
            </a:pPr>
            <a:r>
              <a:rPr lang="en-US" sz="1400" dirty="0"/>
              <a:t># Function to calculate b</a:t>
            </a:r>
          </a:p>
          <a:p>
            <a:pPr marL="69850" indent="0">
              <a:buNone/>
            </a:pPr>
            <a:r>
              <a:rPr lang="en-US" sz="1400" dirty="0" err="1"/>
              <a:t>def</a:t>
            </a:r>
            <a:r>
              <a:rPr lang="en-US" sz="1400" dirty="0"/>
              <a:t> </a:t>
            </a:r>
            <a:r>
              <a:rPr lang="en-US" sz="1400" dirty="0" err="1"/>
              <a:t>calculateB</a:t>
            </a:r>
            <a:r>
              <a:rPr lang="en-US" sz="1400" dirty="0"/>
              <a:t>(x, y, n):</a:t>
            </a:r>
          </a:p>
          <a:p>
            <a:pPr marL="69850" indent="0">
              <a:buNone/>
            </a:pPr>
            <a:r>
              <a:rPr lang="en-US" sz="1400" dirty="0"/>
              <a:t>    # sum of array x</a:t>
            </a:r>
          </a:p>
          <a:p>
            <a:pPr marL="69850" indent="0">
              <a:buNone/>
            </a:pPr>
            <a:r>
              <a:rPr lang="en-US" sz="1400" dirty="0"/>
              <a:t>    </a:t>
            </a:r>
            <a:r>
              <a:rPr lang="en-US" sz="1400" dirty="0" err="1"/>
              <a:t>sx</a:t>
            </a:r>
            <a:r>
              <a:rPr lang="en-US" sz="1400" dirty="0"/>
              <a:t> = sum(x)</a:t>
            </a:r>
          </a:p>
          <a:p>
            <a:pPr marL="69850" indent="0">
              <a:buNone/>
            </a:pPr>
            <a:r>
              <a:rPr lang="en-US" sz="1400" dirty="0"/>
              <a:t>    # sum of array y</a:t>
            </a:r>
          </a:p>
          <a:p>
            <a:pPr marL="69850" indent="0">
              <a:buNone/>
            </a:pPr>
            <a:r>
              <a:rPr lang="en-US" sz="1400" dirty="0"/>
              <a:t>    </a:t>
            </a:r>
            <a:r>
              <a:rPr lang="en-US" sz="1400" dirty="0" err="1"/>
              <a:t>sy</a:t>
            </a:r>
            <a:r>
              <a:rPr lang="en-US" sz="1400" dirty="0"/>
              <a:t> = sum(y)</a:t>
            </a:r>
          </a:p>
          <a:p>
            <a:pPr marL="69850" indent="0">
              <a:buNone/>
            </a:pPr>
            <a:r>
              <a:rPr lang="en-US" sz="1400" dirty="0"/>
              <a:t>    # for sum of product of x and y</a:t>
            </a:r>
          </a:p>
          <a:p>
            <a:pPr marL="69850" indent="0">
              <a:buNone/>
            </a:pPr>
            <a:r>
              <a:rPr lang="en-US" sz="1400" dirty="0"/>
              <a:t>    </a:t>
            </a:r>
            <a:r>
              <a:rPr lang="en-US" sz="1400" dirty="0" err="1"/>
              <a:t>sxsy</a:t>
            </a:r>
            <a:r>
              <a:rPr lang="en-US" sz="1400" dirty="0"/>
              <a:t> = 0</a:t>
            </a:r>
          </a:p>
          <a:p>
            <a:pPr marL="69850" indent="0">
              <a:buNone/>
            </a:pPr>
            <a:r>
              <a:rPr lang="en-US" sz="1400" dirty="0"/>
              <a:t>    # sum of square of x</a:t>
            </a:r>
          </a:p>
          <a:p>
            <a:pPr marL="69850" indent="0">
              <a:buNone/>
            </a:pPr>
            <a:r>
              <a:rPr lang="en-US" sz="1400" dirty="0"/>
              <a:t>    sx2 = 0 </a:t>
            </a:r>
          </a:p>
          <a:p>
            <a:pPr marL="69850" indent="0">
              <a:buNone/>
            </a:pPr>
            <a:r>
              <a:rPr lang="en-US" sz="1400" dirty="0"/>
              <a:t>    for i in range(n):</a:t>
            </a:r>
          </a:p>
          <a:p>
            <a:pPr marL="69850" indent="0">
              <a:buNone/>
            </a:pPr>
            <a:r>
              <a:rPr lang="en-US" sz="1400" dirty="0"/>
              <a:t>        </a:t>
            </a:r>
            <a:r>
              <a:rPr lang="en-US" sz="1400" dirty="0" err="1"/>
              <a:t>sxsy</a:t>
            </a:r>
            <a:r>
              <a:rPr lang="en-US" sz="1400" dirty="0"/>
              <a:t> += x[i] * y[i]</a:t>
            </a:r>
          </a:p>
          <a:p>
            <a:pPr marL="69850" indent="0">
              <a:buNone/>
            </a:pPr>
            <a:r>
              <a:rPr lang="en-US" sz="1400" dirty="0"/>
              <a:t>        sx2 += x[i] * x[i]</a:t>
            </a:r>
          </a:p>
          <a:p>
            <a:pPr marL="69850" indent="0">
              <a:buNone/>
            </a:pPr>
            <a:r>
              <a:rPr lang="en-US" sz="1400" dirty="0"/>
              <a:t>    b = (n * </a:t>
            </a:r>
            <a:r>
              <a:rPr lang="en-US" sz="1400" dirty="0" err="1"/>
              <a:t>sxsy</a:t>
            </a:r>
            <a:r>
              <a:rPr lang="en-US" sz="1400" dirty="0"/>
              <a:t> - </a:t>
            </a:r>
            <a:r>
              <a:rPr lang="en-US" sz="1400" dirty="0" err="1"/>
              <a:t>sx</a:t>
            </a:r>
            <a:r>
              <a:rPr lang="en-US" sz="1400" dirty="0"/>
              <a:t> * </a:t>
            </a:r>
            <a:r>
              <a:rPr lang="en-US" sz="1400" dirty="0" err="1"/>
              <a:t>sy</a:t>
            </a:r>
            <a:r>
              <a:rPr lang="en-US" sz="1400" dirty="0"/>
              <a:t>)/(n * sx2 - </a:t>
            </a:r>
            <a:r>
              <a:rPr lang="en-US" sz="1400" dirty="0" err="1"/>
              <a:t>sx</a:t>
            </a:r>
            <a:r>
              <a:rPr lang="en-US" sz="1400" dirty="0"/>
              <a:t> * </a:t>
            </a:r>
            <a:r>
              <a:rPr lang="en-US" sz="1400" dirty="0" err="1"/>
              <a:t>sx</a:t>
            </a:r>
            <a:r>
              <a:rPr lang="en-US" sz="1400" dirty="0"/>
              <a:t>)</a:t>
            </a:r>
          </a:p>
          <a:p>
            <a:pPr marL="69850" indent="0">
              <a:buNone/>
            </a:pPr>
            <a:r>
              <a:rPr lang="en-US" sz="1400" dirty="0"/>
              <a:t>    return b </a:t>
            </a:r>
          </a:p>
          <a:p>
            <a:pPr marL="69850" indent="0">
              <a:buNone/>
            </a:pPr>
            <a:endParaRPr lang="en-US" sz="1800" dirty="0"/>
          </a:p>
        </p:txBody>
      </p:sp>
      <p:sp>
        <p:nvSpPr>
          <p:cNvPr id="4" name="Text Placeholder 3"/>
          <p:cNvSpPr>
            <a:spLocks noGrp="1"/>
          </p:cNvSpPr>
          <p:nvPr>
            <p:ph sz="half" idx="2"/>
          </p:nvPr>
        </p:nvSpPr>
        <p:spPr>
          <a:xfrm>
            <a:off x="4648200" y="165462"/>
            <a:ext cx="4038600" cy="5347063"/>
          </a:xfrm>
        </p:spPr>
        <p:txBody>
          <a:bodyPr>
            <a:normAutofit fontScale="92500" lnSpcReduction="10000"/>
          </a:bodyPr>
          <a:lstStyle/>
          <a:p>
            <a:pPr marL="69850" indent="0">
              <a:buNone/>
            </a:pPr>
            <a:r>
              <a:rPr lang="en-US" sz="1400" dirty="0"/>
              <a:t># Function to find the least regression line</a:t>
            </a:r>
          </a:p>
          <a:p>
            <a:pPr marL="69850" indent="0">
              <a:buNone/>
            </a:pPr>
            <a:r>
              <a:rPr lang="en-US" sz="1400" dirty="0" err="1"/>
              <a:t>def</a:t>
            </a:r>
            <a:r>
              <a:rPr lang="en-US" sz="1400" dirty="0"/>
              <a:t> </a:t>
            </a:r>
            <a:r>
              <a:rPr lang="en-US" sz="1400" dirty="0" err="1"/>
              <a:t>leastRegLine</a:t>
            </a:r>
            <a:r>
              <a:rPr lang="en-US" sz="1400" dirty="0"/>
              <a:t>(</a:t>
            </a:r>
            <a:r>
              <a:rPr lang="en-US" sz="1400" dirty="0" err="1"/>
              <a:t>X,Y,n</a:t>
            </a:r>
            <a:r>
              <a:rPr lang="en-US" sz="1400" dirty="0"/>
              <a:t>):</a:t>
            </a:r>
          </a:p>
          <a:p>
            <a:pPr marL="69850" indent="0">
              <a:buNone/>
            </a:pPr>
            <a:r>
              <a:rPr lang="en-US" sz="1400" dirty="0"/>
              <a:t>    # Finding b</a:t>
            </a:r>
          </a:p>
          <a:p>
            <a:pPr marL="69850" indent="0">
              <a:buNone/>
            </a:pPr>
            <a:r>
              <a:rPr lang="en-US" sz="1400" dirty="0"/>
              <a:t>    b = </a:t>
            </a:r>
            <a:r>
              <a:rPr lang="en-US" sz="1400" dirty="0" err="1"/>
              <a:t>calculateB</a:t>
            </a:r>
            <a:r>
              <a:rPr lang="en-US" sz="1400" dirty="0"/>
              <a:t>(X, Y, n)</a:t>
            </a:r>
          </a:p>
          <a:p>
            <a:pPr marL="69850" indent="0">
              <a:buNone/>
            </a:pPr>
            <a:r>
              <a:rPr lang="en-US" sz="1400" dirty="0"/>
              <a:t>    </a:t>
            </a:r>
            <a:r>
              <a:rPr lang="en-US" sz="1400" dirty="0" err="1"/>
              <a:t>meanX</a:t>
            </a:r>
            <a:r>
              <a:rPr lang="en-US" sz="1400" dirty="0"/>
              <a:t> = (sum(X)/n)</a:t>
            </a:r>
          </a:p>
          <a:p>
            <a:pPr marL="69850" indent="0">
              <a:buNone/>
            </a:pPr>
            <a:r>
              <a:rPr lang="en-US" sz="1400" dirty="0"/>
              <a:t>    </a:t>
            </a:r>
            <a:r>
              <a:rPr lang="en-US" sz="1400" dirty="0" err="1"/>
              <a:t>meanY</a:t>
            </a:r>
            <a:r>
              <a:rPr lang="en-US" sz="1400" dirty="0"/>
              <a:t> = (sum(Y)/n)</a:t>
            </a:r>
          </a:p>
          <a:p>
            <a:pPr marL="69850" indent="0">
              <a:buNone/>
            </a:pPr>
            <a:r>
              <a:rPr lang="en-US" sz="1400" dirty="0"/>
              <a:t>    # Calculating a</a:t>
            </a:r>
          </a:p>
          <a:p>
            <a:pPr marL="69850" indent="0">
              <a:buNone/>
            </a:pPr>
            <a:r>
              <a:rPr lang="en-US" sz="1400" dirty="0"/>
              <a:t>    a = </a:t>
            </a:r>
            <a:r>
              <a:rPr lang="en-US" sz="1400" dirty="0" err="1"/>
              <a:t>meanY</a:t>
            </a:r>
            <a:r>
              <a:rPr lang="en-US" sz="1400" dirty="0"/>
              <a:t> - b * </a:t>
            </a:r>
            <a:r>
              <a:rPr lang="en-US" sz="1400" dirty="0" err="1"/>
              <a:t>meanX</a:t>
            </a:r>
            <a:endParaRPr lang="en-US" sz="1400" dirty="0"/>
          </a:p>
          <a:p>
            <a:pPr marL="69850" indent="0">
              <a:buNone/>
            </a:pPr>
            <a:r>
              <a:rPr lang="en-US" sz="1400" dirty="0"/>
              <a:t>    # Printing regression line</a:t>
            </a:r>
          </a:p>
          <a:p>
            <a:pPr marL="69850" indent="0">
              <a:buNone/>
            </a:pPr>
            <a:r>
              <a:rPr lang="en-US" sz="1400" dirty="0"/>
              <a:t>    print("Regression line:")</a:t>
            </a:r>
          </a:p>
          <a:p>
            <a:pPr marL="69850" indent="0">
              <a:buNone/>
            </a:pPr>
            <a:r>
              <a:rPr lang="en-US" sz="1400" dirty="0"/>
              <a:t>    print("Y = ", '%.3f'%a, " + ", '%.3f'%b, "*X", </a:t>
            </a:r>
            <a:r>
              <a:rPr lang="en-US" sz="1400" dirty="0" err="1"/>
              <a:t>sep</a:t>
            </a:r>
            <a:r>
              <a:rPr lang="en-US" sz="1400" dirty="0"/>
              <a:t>="")</a:t>
            </a:r>
          </a:p>
          <a:p>
            <a:pPr marL="69850" indent="0">
              <a:buNone/>
            </a:pPr>
            <a:r>
              <a:rPr lang="en-US" sz="1400" dirty="0"/>
              <a:t> </a:t>
            </a:r>
          </a:p>
          <a:p>
            <a:pPr marL="69850" indent="0">
              <a:buNone/>
            </a:pPr>
            <a:r>
              <a:rPr lang="en-US" sz="1400" dirty="0"/>
              <a:t># Driver code</a:t>
            </a:r>
          </a:p>
          <a:p>
            <a:pPr marL="69850" indent="0">
              <a:buNone/>
            </a:pPr>
            <a:r>
              <a:rPr lang="en-US" sz="1400" dirty="0"/>
              <a:t># Statistical data</a:t>
            </a:r>
          </a:p>
          <a:p>
            <a:pPr marL="69850" indent="0">
              <a:buNone/>
            </a:pPr>
            <a:r>
              <a:rPr lang="en-US" sz="1400" dirty="0"/>
              <a:t>X = [2, 3, 5, 7, 9 ]</a:t>
            </a:r>
          </a:p>
          <a:p>
            <a:pPr marL="69850" indent="0">
              <a:buNone/>
            </a:pPr>
            <a:r>
              <a:rPr lang="en-US" sz="1400" dirty="0"/>
              <a:t>Y = [4, 5, 7, 10,15]</a:t>
            </a:r>
          </a:p>
          <a:p>
            <a:pPr marL="69850" indent="0">
              <a:buNone/>
            </a:pPr>
            <a:r>
              <a:rPr lang="en-US" sz="1400" dirty="0"/>
              <a:t>n = </a:t>
            </a:r>
            <a:r>
              <a:rPr lang="en-US" sz="1400" dirty="0" err="1"/>
              <a:t>len</a:t>
            </a:r>
            <a:r>
              <a:rPr lang="en-US" sz="1400" dirty="0"/>
              <a:t>(X)</a:t>
            </a:r>
          </a:p>
          <a:p>
            <a:pPr marL="69850" indent="0">
              <a:buNone/>
            </a:pPr>
            <a:r>
              <a:rPr lang="en-US" sz="1400" dirty="0" err="1"/>
              <a:t>leastRegLine</a:t>
            </a:r>
            <a:r>
              <a:rPr lang="en-US" sz="1400" dirty="0"/>
              <a:t>(X, Y, n)</a:t>
            </a:r>
          </a:p>
          <a:p>
            <a:pPr marL="69850" indent="0">
              <a:buNone/>
            </a:pPr>
            <a:endParaRPr lang="en-US" sz="1400"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514" y="4684940"/>
            <a:ext cx="19907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4782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5"/>
          <p:cNvSpPr txBox="1">
            <a:spLocks noGrp="1"/>
          </p:cNvSpPr>
          <p:nvPr>
            <p:ph type="title"/>
          </p:nvPr>
        </p:nvSpPr>
        <p:spPr>
          <a:xfrm>
            <a:off x="533400" y="419100"/>
            <a:ext cx="8610600" cy="914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Font typeface="Times New Roman"/>
              <a:buNone/>
            </a:pPr>
            <a:r>
              <a:rPr lang="en-US" sz="2800" b="1" i="0" u="none" dirty="0">
                <a:solidFill>
                  <a:schemeClr val="dk1"/>
                </a:solidFill>
                <a:latin typeface="Times New Roman"/>
                <a:ea typeface="Times New Roman"/>
                <a:cs typeface="Times New Roman"/>
                <a:sym typeface="Times New Roman"/>
              </a:rPr>
              <a:t>    Coefficient Calculation with Least Square Method</a:t>
            </a:r>
            <a:endParaRPr dirty="0"/>
          </a:p>
        </p:txBody>
      </p:sp>
      <p:sp>
        <p:nvSpPr>
          <p:cNvPr id="209" name="Google Shape;209;p15"/>
          <p:cNvSpPr txBox="1">
            <a:spLocks noGrp="1"/>
          </p:cNvSpPr>
          <p:nvPr>
            <p:ph type="body" idx="1"/>
          </p:nvPr>
        </p:nvSpPr>
        <p:spPr>
          <a:xfrm>
            <a:off x="533400" y="1257300"/>
            <a:ext cx="8383587" cy="3759200"/>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Following are the steps to calculate the least square using the  formulas:</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1: Draw a table with 4 columns where the first two columns are for x and y points.</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2: In the next two columns, find </a:t>
            </a:r>
            <a:r>
              <a:rPr lang="en-US" sz="1600" b="0" i="0" u="none" dirty="0" err="1">
                <a:solidFill>
                  <a:schemeClr val="dk1"/>
                </a:solidFill>
                <a:latin typeface="Times New Roman"/>
                <a:ea typeface="Times New Roman"/>
                <a:cs typeface="Times New Roman"/>
                <a:sym typeface="Times New Roman"/>
              </a:rPr>
              <a:t>xy</a:t>
            </a:r>
            <a:r>
              <a:rPr lang="en-US" sz="1600" b="0" i="0" u="none" dirty="0">
                <a:solidFill>
                  <a:schemeClr val="dk1"/>
                </a:solidFill>
                <a:latin typeface="Times New Roman"/>
                <a:ea typeface="Times New Roman"/>
                <a:cs typeface="Times New Roman"/>
                <a:sym typeface="Times New Roman"/>
              </a:rPr>
              <a:t> and (x)</a:t>
            </a:r>
            <a:r>
              <a:rPr lang="en-US" sz="1600" b="0" i="0" u="none" baseline="30000" dirty="0">
                <a:solidFill>
                  <a:schemeClr val="dk1"/>
                </a:solidFill>
                <a:latin typeface="Times New Roman"/>
                <a:ea typeface="Times New Roman"/>
                <a:cs typeface="Times New Roman"/>
                <a:sym typeface="Times New Roman"/>
              </a:rPr>
              <a:t>2</a:t>
            </a:r>
            <a:r>
              <a:rPr lang="en-US" sz="1600" b="0" i="0" u="none" dirty="0">
                <a:solidFill>
                  <a:schemeClr val="dk1"/>
                </a:solidFill>
                <a:latin typeface="Times New Roman"/>
                <a:ea typeface="Times New Roman"/>
                <a:cs typeface="Times New Roman"/>
                <a:sym typeface="Times New Roman"/>
              </a:rPr>
              <a:t>.</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3: Find ∑x, ∑y, ∑</a:t>
            </a:r>
            <a:r>
              <a:rPr lang="en-US" sz="1600" b="0" i="0" u="none" dirty="0" err="1">
                <a:solidFill>
                  <a:schemeClr val="dk1"/>
                </a:solidFill>
                <a:latin typeface="Times New Roman"/>
                <a:ea typeface="Times New Roman"/>
                <a:cs typeface="Times New Roman"/>
                <a:sym typeface="Times New Roman"/>
              </a:rPr>
              <a:t>xy</a:t>
            </a:r>
            <a:r>
              <a:rPr lang="en-US" sz="1600" b="0" i="0" u="none" dirty="0">
                <a:solidFill>
                  <a:schemeClr val="dk1"/>
                </a:solidFill>
                <a:latin typeface="Times New Roman"/>
                <a:ea typeface="Times New Roman"/>
                <a:cs typeface="Times New Roman"/>
                <a:sym typeface="Times New Roman"/>
              </a:rPr>
              <a:t>, and ∑(x)</a:t>
            </a:r>
            <a:r>
              <a:rPr lang="en-US" sz="1600" b="0" i="0" u="none" baseline="30000" dirty="0">
                <a:solidFill>
                  <a:schemeClr val="dk1"/>
                </a:solidFill>
                <a:latin typeface="Times New Roman"/>
                <a:ea typeface="Times New Roman"/>
                <a:cs typeface="Times New Roman"/>
                <a:sym typeface="Times New Roman"/>
              </a:rPr>
              <a:t>2</a:t>
            </a:r>
            <a:r>
              <a:rPr lang="en-US" sz="1600" b="0" i="0" u="none" dirty="0">
                <a:solidFill>
                  <a:schemeClr val="dk1"/>
                </a:solidFill>
                <a:latin typeface="Times New Roman"/>
                <a:ea typeface="Times New Roman"/>
                <a:cs typeface="Times New Roman"/>
                <a:sym typeface="Times New Roman"/>
              </a:rPr>
              <a:t>.</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4: Find the value of slope m using the above formula.</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5: Calculate the value of b using the above formula.</a:t>
            </a:r>
            <a:endParaRPr dirty="0"/>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Times New Roman"/>
                <a:ea typeface="Times New Roman"/>
                <a:cs typeface="Times New Roman"/>
                <a:sym typeface="Times New Roman"/>
              </a:rPr>
              <a:t>Step 6: Substitute the value of m and b in the equation y = mx + </a:t>
            </a:r>
            <a:r>
              <a:rPr lang="en-US" sz="1600" b="0" i="0" u="none" dirty="0" smtClean="0">
                <a:solidFill>
                  <a:schemeClr val="dk1"/>
                </a:solidFill>
                <a:latin typeface="Times New Roman"/>
                <a:ea typeface="Times New Roman"/>
                <a:cs typeface="Times New Roman"/>
                <a:sym typeface="Times New Roman"/>
              </a:rPr>
              <a:t>c</a:t>
            </a:r>
            <a:endParaRPr dirty="0"/>
          </a:p>
          <a:p>
            <a:pPr marL="457200" lvl="0" indent="-228600" algn="l" rtl="0">
              <a:lnSpc>
                <a:spcPct val="114000"/>
              </a:lnSpc>
              <a:spcBef>
                <a:spcPts val="1100"/>
              </a:spcBef>
              <a:spcAft>
                <a:spcPts val="0"/>
              </a:spcAft>
              <a:buClr>
                <a:schemeClr val="lt2"/>
              </a:buClr>
              <a:buSzPts val="1300"/>
              <a:buNone/>
            </a:pPr>
            <a:endParaRPr sz="16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anim calcmode="lin" valueType="num">
                                      <p:cBhvr additive="base">
                                        <p:cTn id="7" dur="500" fill="hold"/>
                                        <p:tgtEl>
                                          <p:spTgt spid="2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9">
                                            <p:txEl>
                                              <p:pRg st="1" end="1"/>
                                            </p:txEl>
                                          </p:spTgt>
                                        </p:tgtEl>
                                        <p:attrNameLst>
                                          <p:attrName>style.visibility</p:attrName>
                                        </p:attrNameLst>
                                      </p:cBhvr>
                                      <p:to>
                                        <p:strVal val="visible"/>
                                      </p:to>
                                    </p:set>
                                    <p:anim calcmode="lin" valueType="num">
                                      <p:cBhvr additive="base">
                                        <p:cTn id="13" dur="500" fill="hold"/>
                                        <p:tgtEl>
                                          <p:spTgt spid="20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9">
                                            <p:txEl>
                                              <p:pRg st="2" end="2"/>
                                            </p:txEl>
                                          </p:spTgt>
                                        </p:tgtEl>
                                        <p:attrNameLst>
                                          <p:attrName>style.visibility</p:attrName>
                                        </p:attrNameLst>
                                      </p:cBhvr>
                                      <p:to>
                                        <p:strVal val="visible"/>
                                      </p:to>
                                    </p:set>
                                    <p:anim calcmode="lin" valueType="num">
                                      <p:cBhvr additive="base">
                                        <p:cTn id="19" dur="500" fill="hold"/>
                                        <p:tgtEl>
                                          <p:spTgt spid="20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9">
                                            <p:txEl>
                                              <p:pRg st="3" end="3"/>
                                            </p:txEl>
                                          </p:spTgt>
                                        </p:tgtEl>
                                        <p:attrNameLst>
                                          <p:attrName>style.visibility</p:attrName>
                                        </p:attrNameLst>
                                      </p:cBhvr>
                                      <p:to>
                                        <p:strVal val="visible"/>
                                      </p:to>
                                    </p:set>
                                    <p:anim calcmode="lin" valueType="num">
                                      <p:cBhvr additive="base">
                                        <p:cTn id="25" dur="500" fill="hold"/>
                                        <p:tgtEl>
                                          <p:spTgt spid="20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9">
                                            <p:txEl>
                                              <p:pRg st="4" end="4"/>
                                            </p:txEl>
                                          </p:spTgt>
                                        </p:tgtEl>
                                        <p:attrNameLst>
                                          <p:attrName>style.visibility</p:attrName>
                                        </p:attrNameLst>
                                      </p:cBhvr>
                                      <p:to>
                                        <p:strVal val="visible"/>
                                      </p:to>
                                    </p:set>
                                    <p:anim calcmode="lin" valueType="num">
                                      <p:cBhvr additive="base">
                                        <p:cTn id="31" dur="500" fill="hold"/>
                                        <p:tgtEl>
                                          <p:spTgt spid="20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9">
                                            <p:txEl>
                                              <p:pRg st="5" end="5"/>
                                            </p:txEl>
                                          </p:spTgt>
                                        </p:tgtEl>
                                        <p:attrNameLst>
                                          <p:attrName>style.visibility</p:attrName>
                                        </p:attrNameLst>
                                      </p:cBhvr>
                                      <p:to>
                                        <p:strVal val="visible"/>
                                      </p:to>
                                    </p:set>
                                    <p:anim calcmode="lin" valueType="num">
                                      <p:cBhvr additive="base">
                                        <p:cTn id="37" dur="500" fill="hold"/>
                                        <p:tgtEl>
                                          <p:spTgt spid="20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9">
                                            <p:txEl>
                                              <p:pRg st="6" end="6"/>
                                            </p:txEl>
                                          </p:spTgt>
                                        </p:tgtEl>
                                        <p:attrNameLst>
                                          <p:attrName>style.visibility</p:attrName>
                                        </p:attrNameLst>
                                      </p:cBhvr>
                                      <p:to>
                                        <p:strVal val="visible"/>
                                      </p:to>
                                    </p:set>
                                    <p:anim calcmode="lin" valueType="num">
                                      <p:cBhvr additive="base">
                                        <p:cTn id="43" dur="500" fill="hold"/>
                                        <p:tgtEl>
                                          <p:spTgt spid="20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6" name="Google Shape;216;p16"/>
          <p:cNvSpPr txBox="1"/>
          <p:nvPr/>
        </p:nvSpPr>
        <p:spPr>
          <a:xfrm>
            <a:off x="926034" y="458163"/>
            <a:ext cx="5943600" cy="3381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en-US" sz="1600" b="1" i="0" u="none" dirty="0" smtClean="0">
                <a:solidFill>
                  <a:schemeClr val="dk1"/>
                </a:solidFill>
                <a:latin typeface="Arial"/>
                <a:ea typeface="Arial"/>
                <a:cs typeface="Arial"/>
                <a:sym typeface="Arial"/>
              </a:rPr>
              <a:t>Example:</a:t>
            </a:r>
            <a:r>
              <a:rPr lang="en-US" sz="1600" b="0" i="0" u="none" dirty="0" smtClean="0">
                <a:solidFill>
                  <a:schemeClr val="dk1"/>
                </a:solidFill>
                <a:latin typeface="Arial"/>
                <a:ea typeface="Arial"/>
                <a:cs typeface="Arial"/>
                <a:sym typeface="Arial"/>
              </a:rPr>
              <a:t> Let's say we have data as shown below.</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3411438733"/>
              </p:ext>
            </p:extLst>
          </p:nvPr>
        </p:nvGraphicFramePr>
        <p:xfrm>
          <a:off x="177993" y="2212709"/>
          <a:ext cx="8229600" cy="1123776"/>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727536">
                <a:tc>
                  <a:txBody>
                    <a:bodyPr/>
                    <a:lstStyle/>
                    <a:p>
                      <a:pPr algn="l"/>
                      <a:r>
                        <a:rPr lang="en-IN" dirty="0">
                          <a:effectLst/>
                          <a:latin typeface="Untitled Sans"/>
                        </a:rPr>
                        <a:t>x</a:t>
                      </a:r>
                    </a:p>
                  </a:txBody>
                  <a:tcPr marL="114300" marR="68580" marT="91440" marB="91440" anchor="ctr">
                    <a:lnL>
                      <a:noFill/>
                    </a:lnL>
                    <a:lnR>
                      <a:noFill/>
                    </a:lnR>
                    <a:lnT>
                      <a:noFill/>
                    </a:lnT>
                    <a:lnB>
                      <a:noFill/>
                    </a:lnB>
                  </a:tcPr>
                </a:tc>
                <a:tc>
                  <a:txBody>
                    <a:bodyPr/>
                    <a:lstStyle/>
                    <a:p>
                      <a:pPr algn="l"/>
                      <a:r>
                        <a:rPr lang="en-IN">
                          <a:effectLst/>
                          <a:latin typeface="Untitled Sans"/>
                        </a:rPr>
                        <a:t>1</a:t>
                      </a:r>
                    </a:p>
                  </a:txBody>
                  <a:tcPr marL="114300" marR="68580" marT="91440" marB="91440" anchor="ctr">
                    <a:lnL>
                      <a:noFill/>
                    </a:lnL>
                    <a:lnR>
                      <a:noFill/>
                    </a:lnR>
                    <a:lnT>
                      <a:noFill/>
                    </a:lnT>
                    <a:lnB>
                      <a:noFill/>
                    </a:lnB>
                  </a:tcPr>
                </a:tc>
                <a:tc>
                  <a:txBody>
                    <a:bodyPr/>
                    <a:lstStyle/>
                    <a:p>
                      <a:pPr algn="l"/>
                      <a:r>
                        <a:rPr lang="en-IN" dirty="0">
                          <a:effectLst/>
                          <a:latin typeface="Untitled Sans"/>
                        </a:rPr>
                        <a:t>2</a:t>
                      </a:r>
                    </a:p>
                  </a:txBody>
                  <a:tcPr marL="114300" marR="68580" marT="91440" marB="91440" anchor="ctr">
                    <a:lnL>
                      <a:noFill/>
                    </a:lnL>
                    <a:lnR>
                      <a:noFill/>
                    </a:lnR>
                    <a:lnT>
                      <a:noFill/>
                    </a:lnT>
                    <a:lnB>
                      <a:noFill/>
                    </a:lnB>
                  </a:tcPr>
                </a:tc>
                <a:tc>
                  <a:txBody>
                    <a:bodyPr/>
                    <a:lstStyle/>
                    <a:p>
                      <a:pPr algn="l"/>
                      <a:r>
                        <a:rPr lang="en-IN">
                          <a:effectLst/>
                          <a:latin typeface="Untitled Sans"/>
                        </a:rPr>
                        <a:t>3</a:t>
                      </a:r>
                    </a:p>
                  </a:txBody>
                  <a:tcPr marL="114300" marR="68580" marT="91440" marB="91440" anchor="ctr">
                    <a:lnL>
                      <a:noFill/>
                    </a:lnL>
                    <a:lnR>
                      <a:noFill/>
                    </a:lnR>
                    <a:lnT>
                      <a:noFill/>
                    </a:lnT>
                    <a:lnB>
                      <a:noFill/>
                    </a:lnB>
                  </a:tcPr>
                </a:tc>
                <a:tc>
                  <a:txBody>
                    <a:bodyPr/>
                    <a:lstStyle/>
                    <a:p>
                      <a:pPr algn="l"/>
                      <a:r>
                        <a:rPr lang="en-IN">
                          <a:effectLst/>
                          <a:latin typeface="Untitled Sans"/>
                        </a:rPr>
                        <a:t>4</a:t>
                      </a:r>
                    </a:p>
                  </a:txBody>
                  <a:tcPr marL="114300" marR="68580" marT="91440" marB="91440" anchor="ctr">
                    <a:lnL>
                      <a:noFill/>
                    </a:lnL>
                    <a:lnR>
                      <a:noFill/>
                    </a:lnR>
                    <a:lnT>
                      <a:noFill/>
                    </a:lnT>
                    <a:lnB>
                      <a:noFill/>
                    </a:lnB>
                  </a:tcPr>
                </a:tc>
                <a:tc>
                  <a:txBody>
                    <a:bodyPr/>
                    <a:lstStyle/>
                    <a:p>
                      <a:pPr algn="l"/>
                      <a:r>
                        <a:rPr lang="en-IN" dirty="0">
                          <a:effectLst/>
                          <a:latin typeface="Untitled Sans"/>
                        </a:rPr>
                        <a:t>5</a:t>
                      </a:r>
                    </a:p>
                  </a:txBody>
                  <a:tcPr marL="114300" marR="68580" marT="91440" marB="91440" anchor="ctr">
                    <a:lnL>
                      <a:noFill/>
                    </a:lnL>
                    <a:lnR>
                      <a:noFill/>
                    </a:lnR>
                    <a:lnT>
                      <a:noFill/>
                    </a:lnT>
                    <a:lnB>
                      <a:noFill/>
                    </a:lnB>
                  </a:tcPr>
                </a:tc>
                <a:extLst>
                  <a:ext uri="{0D108BD9-81ED-4DB2-BD59-A6C34878D82A}">
                    <a16:rowId xmlns:a16="http://schemas.microsoft.com/office/drawing/2014/main" val="10000"/>
                  </a:ext>
                </a:extLst>
              </a:tr>
              <a:tr h="0">
                <a:tc>
                  <a:txBody>
                    <a:bodyPr/>
                    <a:lstStyle/>
                    <a:p>
                      <a:pPr algn="l"/>
                      <a:r>
                        <a:rPr lang="en-IN" b="1">
                          <a:effectLst/>
                          <a:latin typeface="Untitled Sans"/>
                        </a:rPr>
                        <a:t>y</a:t>
                      </a:r>
                      <a:endParaRPr lang="en-IN">
                        <a:effectLst/>
                        <a:latin typeface="Untitled Sans"/>
                      </a:endParaRPr>
                    </a:p>
                  </a:txBody>
                  <a:tcPr marL="114300" marR="68580" marT="91440" marB="91440" anchor="ctr">
                    <a:lnL>
                      <a:noFill/>
                    </a:lnL>
                    <a:lnR>
                      <a:noFill/>
                    </a:lnR>
                    <a:lnT>
                      <a:noFill/>
                    </a:lnT>
                    <a:lnB>
                      <a:noFill/>
                    </a:lnB>
                  </a:tcPr>
                </a:tc>
                <a:tc>
                  <a:txBody>
                    <a:bodyPr/>
                    <a:lstStyle/>
                    <a:p>
                      <a:pPr algn="l"/>
                      <a:r>
                        <a:rPr lang="en-IN" b="1">
                          <a:effectLst/>
                          <a:latin typeface="Untitled Sans"/>
                        </a:rPr>
                        <a:t>2</a:t>
                      </a:r>
                      <a:endParaRPr lang="en-IN">
                        <a:effectLst/>
                        <a:latin typeface="Untitled Sans"/>
                      </a:endParaRPr>
                    </a:p>
                  </a:txBody>
                  <a:tcPr marL="114300" marR="68580" marT="91440" marB="91440" anchor="ctr">
                    <a:lnL>
                      <a:noFill/>
                    </a:lnL>
                    <a:lnR>
                      <a:noFill/>
                    </a:lnR>
                    <a:lnT>
                      <a:noFill/>
                    </a:lnT>
                    <a:lnB>
                      <a:noFill/>
                    </a:lnB>
                  </a:tcPr>
                </a:tc>
                <a:tc>
                  <a:txBody>
                    <a:bodyPr/>
                    <a:lstStyle/>
                    <a:p>
                      <a:pPr algn="l"/>
                      <a:r>
                        <a:rPr lang="en-IN" b="1" dirty="0">
                          <a:effectLst/>
                          <a:latin typeface="Untitled Sans"/>
                        </a:rPr>
                        <a:t>5</a:t>
                      </a:r>
                      <a:endParaRPr lang="en-IN" dirty="0">
                        <a:effectLst/>
                        <a:latin typeface="Untitled Sans"/>
                      </a:endParaRPr>
                    </a:p>
                  </a:txBody>
                  <a:tcPr marL="114300" marR="68580" marT="91440" marB="91440" anchor="ctr">
                    <a:lnL>
                      <a:noFill/>
                    </a:lnL>
                    <a:lnR>
                      <a:noFill/>
                    </a:lnR>
                    <a:lnT>
                      <a:noFill/>
                    </a:lnT>
                    <a:lnB>
                      <a:noFill/>
                    </a:lnB>
                  </a:tcPr>
                </a:tc>
                <a:tc>
                  <a:txBody>
                    <a:bodyPr/>
                    <a:lstStyle/>
                    <a:p>
                      <a:pPr algn="l"/>
                      <a:r>
                        <a:rPr lang="en-IN" b="1">
                          <a:effectLst/>
                          <a:latin typeface="Untitled Sans"/>
                        </a:rPr>
                        <a:t>3</a:t>
                      </a:r>
                      <a:endParaRPr lang="en-IN">
                        <a:effectLst/>
                        <a:latin typeface="Untitled Sans"/>
                      </a:endParaRPr>
                    </a:p>
                  </a:txBody>
                  <a:tcPr marL="114300" marR="68580" marT="91440" marB="91440" anchor="ctr">
                    <a:lnL>
                      <a:noFill/>
                    </a:lnL>
                    <a:lnR>
                      <a:noFill/>
                    </a:lnR>
                    <a:lnT>
                      <a:noFill/>
                    </a:lnT>
                    <a:lnB>
                      <a:noFill/>
                    </a:lnB>
                  </a:tcPr>
                </a:tc>
                <a:tc>
                  <a:txBody>
                    <a:bodyPr/>
                    <a:lstStyle/>
                    <a:p>
                      <a:pPr algn="l"/>
                      <a:r>
                        <a:rPr lang="en-IN" b="1">
                          <a:effectLst/>
                          <a:latin typeface="Untitled Sans"/>
                        </a:rPr>
                        <a:t>8</a:t>
                      </a:r>
                      <a:endParaRPr lang="en-IN">
                        <a:effectLst/>
                        <a:latin typeface="Untitled Sans"/>
                      </a:endParaRPr>
                    </a:p>
                  </a:txBody>
                  <a:tcPr marL="114300" marR="68580" marT="91440" marB="91440" anchor="ctr">
                    <a:lnL>
                      <a:noFill/>
                    </a:lnL>
                    <a:lnR>
                      <a:noFill/>
                    </a:lnR>
                    <a:lnT>
                      <a:noFill/>
                    </a:lnT>
                    <a:lnB>
                      <a:noFill/>
                    </a:lnB>
                  </a:tcPr>
                </a:tc>
                <a:tc>
                  <a:txBody>
                    <a:bodyPr/>
                    <a:lstStyle/>
                    <a:p>
                      <a:pPr algn="l"/>
                      <a:r>
                        <a:rPr lang="en-IN" b="1" dirty="0">
                          <a:effectLst/>
                          <a:latin typeface="Untitled Sans"/>
                        </a:rPr>
                        <a:t>7</a:t>
                      </a:r>
                      <a:endParaRPr lang="en-IN" dirty="0">
                        <a:effectLst/>
                        <a:latin typeface="Untitled Sans"/>
                      </a:endParaRPr>
                    </a:p>
                  </a:txBody>
                  <a:tcPr marL="114300" marR="68580" marT="91440" marB="91440" anchor="ct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3" name="Rectangle 2"/>
          <p:cNvSpPr/>
          <p:nvPr/>
        </p:nvSpPr>
        <p:spPr>
          <a:xfrm>
            <a:off x="926033" y="1295094"/>
            <a:ext cx="6066949" cy="738664"/>
          </a:xfrm>
          <a:prstGeom prst="rect">
            <a:avLst/>
          </a:prstGeom>
        </p:spPr>
        <p:txBody>
          <a:bodyPr wrap="square">
            <a:spAutoFit/>
          </a:bodyPr>
          <a:lstStyle/>
          <a:p>
            <a:r>
              <a:rPr lang="en-US" dirty="0" smtClean="0"/>
              <a:t>Calculate the Correlation coefficient (R) and Determinant of coefficient       of given data:</a:t>
            </a:r>
          </a:p>
          <a:p>
            <a:endParaRPr lang="en-US" dirty="0"/>
          </a:p>
        </p:txBody>
      </p:sp>
      <p:sp>
        <p:nvSpPr>
          <p:cNvPr id="5" name="Rectangle 4"/>
          <p:cNvSpPr/>
          <p:nvPr/>
        </p:nvSpPr>
        <p:spPr>
          <a:xfrm>
            <a:off x="6496594" y="1284788"/>
            <a:ext cx="609600" cy="324704"/>
          </a:xfrm>
          <a:prstGeom prst="rect">
            <a:avLst/>
          </a:prstGeom>
        </p:spPr>
        <p:txBody>
          <a:bodyPr wrap="square">
            <a:spAutoFit/>
          </a:bodyPr>
          <a:lstStyle/>
          <a:p>
            <a:r>
              <a:rPr lang="en-IN" sz="1510" b="1" i="1" dirty="0" smtClean="0"/>
              <a:t>R² </a:t>
            </a:r>
            <a:endParaRPr lang="en-US" sz="15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457200" y="228600"/>
            <a:ext cx="8229600" cy="708949"/>
          </a:xfrm>
          <a:prstGeom prst="rect">
            <a:avLst/>
          </a:prstGeom>
          <a:noFill/>
          <a:ln>
            <a:noFill/>
          </a:ln>
        </p:spPr>
        <p:txBody>
          <a:bodyPr spcFirstLastPara="1" wrap="square" lIns="81025" tIns="40500" rIns="81025" bIns="40500" anchor="ctr" anchorCtr="0">
            <a:normAutofit fontScale="90000"/>
          </a:bodyPr>
          <a:lstStyle/>
          <a:p>
            <a:pPr marL="0" lvl="0" indent="0" algn="l" rtl="0">
              <a:lnSpc>
                <a:spcPct val="100000"/>
              </a:lnSpc>
              <a:spcBef>
                <a:spcPts val="0"/>
              </a:spcBef>
              <a:spcAft>
                <a:spcPts val="0"/>
              </a:spcAft>
              <a:buClr>
                <a:srgbClr val="1E1C11"/>
              </a:buClr>
              <a:buSzPts val="3600"/>
              <a:buFont typeface="Times New Roman"/>
              <a:buNone/>
            </a:pPr>
            <a:r>
              <a:rPr lang="en-US" sz="3600" b="1" i="0" u="none" dirty="0">
                <a:solidFill>
                  <a:srgbClr val="1E1C11"/>
                </a:solidFill>
                <a:latin typeface="Times New Roman"/>
                <a:ea typeface="Times New Roman"/>
                <a:cs typeface="Times New Roman"/>
                <a:sym typeface="Times New Roman"/>
              </a:rPr>
              <a:t/>
            </a:r>
            <a:br>
              <a:rPr lang="en-US" sz="3600" b="1" i="0" u="none" dirty="0">
                <a:solidFill>
                  <a:srgbClr val="1E1C11"/>
                </a:solidFill>
                <a:latin typeface="Times New Roman"/>
                <a:ea typeface="Times New Roman"/>
                <a:cs typeface="Times New Roman"/>
                <a:sym typeface="Times New Roman"/>
              </a:rPr>
            </a:br>
            <a:r>
              <a:rPr lang="en-US" sz="4000" b="1" i="0" u="none" dirty="0" smtClean="0">
                <a:solidFill>
                  <a:srgbClr val="FF0000"/>
                </a:solidFill>
                <a:latin typeface="Times New Roman"/>
                <a:ea typeface="Times New Roman"/>
                <a:cs typeface="Times New Roman"/>
                <a:sym typeface="Times New Roman"/>
              </a:rPr>
              <a:t>REGRESSION</a:t>
            </a:r>
            <a:r>
              <a:rPr lang="en-US" sz="4000" b="0" i="0" u="none" dirty="0" smtClean="0">
                <a:solidFill>
                  <a:srgbClr val="FF0000"/>
                </a:solidFill>
                <a:latin typeface="Times New Roman"/>
                <a:ea typeface="Times New Roman"/>
                <a:cs typeface="Times New Roman"/>
                <a:sym typeface="Times New Roman"/>
              </a:rPr>
              <a:t/>
            </a:r>
            <a:br>
              <a:rPr lang="en-US" sz="4000" b="0" i="0" u="none" dirty="0" smtClean="0">
                <a:solidFill>
                  <a:srgbClr val="FF0000"/>
                </a:solidFill>
                <a:latin typeface="Times New Roman"/>
                <a:ea typeface="Times New Roman"/>
                <a:cs typeface="Times New Roman"/>
                <a:sym typeface="Times New Roman"/>
              </a:rPr>
            </a:br>
            <a:endParaRPr sz="4000" dirty="0">
              <a:solidFill>
                <a:srgbClr val="FF0000"/>
              </a:solidFill>
            </a:endParaRPr>
          </a:p>
        </p:txBody>
      </p:sp>
      <p:sp>
        <p:nvSpPr>
          <p:cNvPr id="109" name="Google Shape;109;p3"/>
          <p:cNvSpPr txBox="1">
            <a:spLocks noGrp="1"/>
          </p:cNvSpPr>
          <p:nvPr>
            <p:ph idx="1"/>
          </p:nvPr>
        </p:nvSpPr>
        <p:spPr>
          <a:xfrm>
            <a:off x="457200" y="879675"/>
            <a:ext cx="8229600" cy="4687747"/>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320"/>
              </a:spcBef>
              <a:spcAft>
                <a:spcPts val="0"/>
              </a:spcAft>
              <a:buClr>
                <a:schemeClr val="dk1"/>
              </a:buClr>
              <a:buSzPts val="1600"/>
              <a:buFont typeface="Arial"/>
              <a:buChar char="•"/>
            </a:pPr>
            <a:r>
              <a:rPr lang="en-US" sz="2400" b="0" i="0" u="none" strike="noStrike" cap="none" dirty="0" smtClean="0">
                <a:solidFill>
                  <a:schemeClr val="dk1"/>
                </a:solidFill>
                <a:latin typeface="Times New Roman"/>
                <a:ea typeface="Times New Roman"/>
                <a:cs typeface="Times New Roman"/>
                <a:sym typeface="Times New Roman"/>
              </a:rPr>
              <a:t>Regression </a:t>
            </a:r>
            <a:r>
              <a:rPr lang="en-US" sz="2400" b="0" i="0" u="none" strike="noStrike" cap="none" dirty="0">
                <a:solidFill>
                  <a:schemeClr val="dk1"/>
                </a:solidFill>
                <a:latin typeface="Times New Roman"/>
                <a:ea typeface="Times New Roman"/>
                <a:cs typeface="Times New Roman"/>
                <a:sym typeface="Times New Roman"/>
              </a:rPr>
              <a:t>is the relationship between one dependent variable and a series of other variables (known as independent variables).</a:t>
            </a:r>
            <a:endParaRPr sz="2400" dirty="0"/>
          </a:p>
          <a:p>
            <a:pPr marL="303212" marR="0" lvl="0" indent="-303212" algn="l" rtl="0">
              <a:lnSpc>
                <a:spcPct val="100000"/>
              </a:lnSpc>
              <a:spcBef>
                <a:spcPts val="320"/>
              </a:spcBef>
              <a:spcAft>
                <a:spcPts val="0"/>
              </a:spcAft>
              <a:buClr>
                <a:schemeClr val="dk1"/>
              </a:buClr>
              <a:buSzPts val="1600"/>
              <a:buFont typeface="Arial"/>
              <a:buNone/>
            </a:pPr>
            <a:r>
              <a:rPr lang="en-US" sz="2400" b="1" i="0" u="none" strike="noStrike" cap="none" dirty="0" smtClean="0">
                <a:solidFill>
                  <a:schemeClr val="dk1"/>
                </a:solidFill>
                <a:latin typeface="Times New Roman"/>
                <a:ea typeface="Times New Roman"/>
                <a:cs typeface="Times New Roman"/>
                <a:sym typeface="Times New Roman"/>
              </a:rPr>
              <a:t>It </a:t>
            </a:r>
            <a:r>
              <a:rPr lang="en-US" sz="2400" b="1" i="0" u="none" strike="noStrike" cap="none" dirty="0">
                <a:solidFill>
                  <a:schemeClr val="dk1"/>
                </a:solidFill>
                <a:latin typeface="Times New Roman"/>
                <a:ea typeface="Times New Roman"/>
                <a:cs typeface="Times New Roman"/>
                <a:sym typeface="Times New Roman"/>
              </a:rPr>
              <a:t>helps to  determine:</a:t>
            </a:r>
            <a:r>
              <a:rPr lang="en-US" sz="2400" b="0" i="0" u="none" strike="noStrike" cap="none" dirty="0">
                <a:solidFill>
                  <a:schemeClr val="dk1"/>
                </a:solidFill>
                <a:latin typeface="Times New Roman"/>
                <a:ea typeface="Times New Roman"/>
                <a:cs typeface="Times New Roman"/>
                <a:sym typeface="Times New Roman"/>
              </a:rPr>
              <a:t/>
            </a:r>
            <a:br>
              <a:rPr lang="en-US" sz="2400" b="0" i="0" u="none" strike="noStrike" cap="none" dirty="0">
                <a:solidFill>
                  <a:schemeClr val="dk1"/>
                </a:solidFill>
                <a:latin typeface="Times New Roman"/>
                <a:ea typeface="Times New Roman"/>
                <a:cs typeface="Times New Roman"/>
                <a:sym typeface="Times New Roman"/>
              </a:rPr>
            </a:br>
            <a:r>
              <a:rPr lang="en-US" sz="2400" b="0" i="0" u="none" strike="noStrike" cap="none" dirty="0" smtClean="0">
                <a:solidFill>
                  <a:schemeClr val="dk1"/>
                </a:solidFill>
                <a:latin typeface="Times New Roman"/>
                <a:ea typeface="Times New Roman"/>
                <a:cs typeface="Times New Roman"/>
                <a:sym typeface="Times New Roman"/>
              </a:rPr>
              <a:t>→ independent variables, </a:t>
            </a:r>
            <a:r>
              <a:rPr lang="en-US" sz="2400" dirty="0" smtClean="0">
                <a:latin typeface="Times New Roman"/>
                <a:ea typeface="Times New Roman"/>
                <a:cs typeface="Times New Roman"/>
                <a:sym typeface="Times New Roman"/>
              </a:rPr>
              <a:t>which are </a:t>
            </a:r>
            <a:r>
              <a:rPr lang="en-US" sz="2400" b="0" i="0" u="none" strike="noStrike" cap="none" dirty="0" smtClean="0">
                <a:solidFill>
                  <a:schemeClr val="dk1"/>
                </a:solidFill>
                <a:latin typeface="Times New Roman"/>
                <a:ea typeface="Times New Roman"/>
                <a:cs typeface="Times New Roman"/>
                <a:sym typeface="Times New Roman"/>
              </a:rPr>
              <a:t>playing </a:t>
            </a:r>
            <a:r>
              <a:rPr lang="en-US" sz="2400" b="0" i="0" u="none" strike="noStrike" cap="none" dirty="0">
                <a:solidFill>
                  <a:schemeClr val="dk1"/>
                </a:solidFill>
                <a:latin typeface="Times New Roman"/>
                <a:ea typeface="Times New Roman"/>
                <a:cs typeface="Times New Roman"/>
                <a:sym typeface="Times New Roman"/>
              </a:rPr>
              <a:t>a significant role in predicting the dependent variable</a:t>
            </a:r>
            <a:r>
              <a:rPr lang="en-US" sz="2400" b="0" i="0" u="none" strike="noStrike" cap="none" dirty="0" smtClean="0">
                <a:solidFill>
                  <a:schemeClr val="dk1"/>
                </a:solidFill>
                <a:latin typeface="Times New Roman"/>
                <a:ea typeface="Times New Roman"/>
                <a:cs typeface="Times New Roman"/>
                <a:sym typeface="Times New Roman"/>
              </a:rPr>
              <a:t>.</a:t>
            </a:r>
          </a:p>
          <a:p>
            <a:pPr marL="0" lvl="0" indent="0">
              <a:spcBef>
                <a:spcPts val="320"/>
              </a:spcBef>
              <a:buSzPts val="1600"/>
              <a:buNone/>
            </a:pPr>
            <a:r>
              <a:rPr lang="en-US" sz="2400" dirty="0" smtClean="0">
                <a:latin typeface="Times New Roman"/>
                <a:ea typeface="Times New Roman"/>
                <a:cs typeface="Times New Roman"/>
                <a:sym typeface="Times New Roman"/>
              </a:rPr>
              <a:t>Examples:</a:t>
            </a:r>
          </a:p>
          <a:p>
            <a:pPr marL="303212" lvl="0" indent="-303212">
              <a:spcBef>
                <a:spcPts val="320"/>
              </a:spcBef>
              <a:buSzPts val="1600"/>
            </a:pPr>
            <a:r>
              <a:rPr lang="en-US" sz="2400" dirty="0" smtClean="0">
                <a:latin typeface="Times New Roman"/>
                <a:ea typeface="Times New Roman"/>
                <a:cs typeface="Times New Roman"/>
                <a:sym typeface="Times New Roman"/>
              </a:rPr>
              <a:t>Prediction </a:t>
            </a:r>
            <a:r>
              <a:rPr lang="en-US" sz="2400" dirty="0">
                <a:latin typeface="Times New Roman"/>
                <a:ea typeface="Times New Roman"/>
                <a:cs typeface="Times New Roman"/>
                <a:sym typeface="Times New Roman"/>
              </a:rPr>
              <a:t>of </a:t>
            </a:r>
            <a:r>
              <a:rPr lang="en-US" sz="2400" dirty="0" smtClean="0">
                <a:latin typeface="Times New Roman"/>
                <a:ea typeface="Times New Roman"/>
                <a:cs typeface="Times New Roman"/>
                <a:sym typeface="Times New Roman"/>
              </a:rPr>
              <a:t>rainfall </a:t>
            </a:r>
            <a:r>
              <a:rPr lang="en-US" sz="2400" dirty="0">
                <a:latin typeface="Times New Roman"/>
                <a:ea typeface="Times New Roman"/>
                <a:cs typeface="Times New Roman"/>
                <a:sym typeface="Times New Roman"/>
              </a:rPr>
              <a:t>using temperature and other </a:t>
            </a:r>
            <a:r>
              <a:rPr lang="en-US" sz="2400" dirty="0" smtClean="0">
                <a:latin typeface="Times New Roman"/>
                <a:ea typeface="Times New Roman"/>
                <a:cs typeface="Times New Roman"/>
                <a:sym typeface="Times New Roman"/>
              </a:rPr>
              <a:t>factors</a:t>
            </a:r>
          </a:p>
          <a:p>
            <a:pPr marL="303212" lvl="0" indent="-303212">
              <a:spcBef>
                <a:spcPts val="320"/>
              </a:spcBef>
              <a:buSzPts val="1600"/>
            </a:pPr>
            <a:r>
              <a:rPr lang="en-US" sz="2400" dirty="0" smtClean="0">
                <a:latin typeface="Times New Roman"/>
                <a:cs typeface="Times New Roman"/>
                <a:sym typeface="Times New Roman"/>
              </a:rPr>
              <a:t>Price Prediction of a product</a:t>
            </a:r>
            <a:endParaRPr lang="en-US" sz="2400" dirty="0"/>
          </a:p>
          <a:p>
            <a:pPr marL="303212" lvl="0" indent="-303212">
              <a:spcBef>
                <a:spcPts val="320"/>
              </a:spcBef>
              <a:buSzPts val="1600"/>
            </a:pPr>
            <a:r>
              <a:rPr lang="en-US" sz="2400" dirty="0">
                <a:latin typeface="Times New Roman"/>
                <a:ea typeface="Times New Roman"/>
                <a:cs typeface="Times New Roman"/>
                <a:sym typeface="Times New Roman"/>
              </a:rPr>
              <a:t>Determining Market trends</a:t>
            </a:r>
            <a:endParaRPr lang="en-US" sz="2400" dirty="0"/>
          </a:p>
          <a:p>
            <a:pPr marL="303212" lvl="0" indent="-303212">
              <a:spcBef>
                <a:spcPts val="320"/>
              </a:spcBef>
              <a:buSzPts val="1600"/>
            </a:pPr>
            <a:r>
              <a:rPr lang="en-US" sz="2400" dirty="0">
                <a:latin typeface="Times New Roman"/>
                <a:ea typeface="Times New Roman"/>
                <a:cs typeface="Times New Roman"/>
                <a:sym typeface="Times New Roman"/>
              </a:rPr>
              <a:t>Prediction of road accidents due to rash driving.</a:t>
            </a:r>
            <a:endParaRPr lang="en-US" sz="2400" dirty="0"/>
          </a:p>
          <a:p>
            <a:pPr marL="303213" lvl="0" indent="-201613">
              <a:spcBef>
                <a:spcPts val="320"/>
              </a:spcBef>
              <a:buSzPts val="1600"/>
              <a:buNone/>
            </a:pPr>
            <a:endParaRPr lang="en-US" sz="2400" dirty="0">
              <a:latin typeface="Times New Roman"/>
              <a:ea typeface="Times New Roman"/>
              <a:cs typeface="Times New Roman"/>
              <a:sym typeface="Times New Roman"/>
            </a:endParaRPr>
          </a:p>
          <a:p>
            <a:pPr marL="303212" marR="0" lvl="0" indent="-303212" algn="l" rtl="0">
              <a:lnSpc>
                <a:spcPct val="100000"/>
              </a:lnSpc>
              <a:spcBef>
                <a:spcPts val="320"/>
              </a:spcBef>
              <a:spcAft>
                <a:spcPts val="0"/>
              </a:spcAft>
              <a:buClr>
                <a:schemeClr val="dk1"/>
              </a:buClr>
              <a:buSzPts val="1600"/>
              <a:buFont typeface="Arial"/>
              <a:buChar char="•"/>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animEffect transition="in" filter="fade">
                                      <p:cBhvr>
                                        <p:cTn id="7" dur="500"/>
                                        <p:tgtEl>
                                          <p:spTgt spid="1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9">
                                            <p:txEl>
                                              <p:pRg st="1" end="1"/>
                                            </p:txEl>
                                          </p:spTgt>
                                        </p:tgtEl>
                                        <p:attrNameLst>
                                          <p:attrName>style.visibility</p:attrName>
                                        </p:attrNameLst>
                                      </p:cBhvr>
                                      <p:to>
                                        <p:strVal val="visible"/>
                                      </p:to>
                                    </p:set>
                                    <p:animEffect transition="in" filter="fade">
                                      <p:cBhvr>
                                        <p:cTn id="12" dur="500"/>
                                        <p:tgtEl>
                                          <p:spTgt spid="1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9">
                                            <p:txEl>
                                              <p:pRg st="2" end="2"/>
                                            </p:txEl>
                                          </p:spTgt>
                                        </p:tgtEl>
                                        <p:attrNameLst>
                                          <p:attrName>style.visibility</p:attrName>
                                        </p:attrNameLst>
                                      </p:cBhvr>
                                      <p:to>
                                        <p:strVal val="visible"/>
                                      </p:to>
                                    </p:set>
                                    <p:animEffect transition="in" filter="fade">
                                      <p:cBhvr>
                                        <p:cTn id="17" dur="500"/>
                                        <p:tgtEl>
                                          <p:spTgt spid="1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
                                            <p:txEl>
                                              <p:pRg st="3" end="3"/>
                                            </p:txEl>
                                          </p:spTgt>
                                        </p:tgtEl>
                                        <p:attrNameLst>
                                          <p:attrName>style.visibility</p:attrName>
                                        </p:attrNameLst>
                                      </p:cBhvr>
                                      <p:to>
                                        <p:strVal val="visible"/>
                                      </p:to>
                                    </p:set>
                                    <p:animEffect transition="in" filter="fade">
                                      <p:cBhvr>
                                        <p:cTn id="22" dur="500"/>
                                        <p:tgtEl>
                                          <p:spTgt spid="1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9">
                                            <p:txEl>
                                              <p:pRg st="4" end="4"/>
                                            </p:txEl>
                                          </p:spTgt>
                                        </p:tgtEl>
                                        <p:attrNameLst>
                                          <p:attrName>style.visibility</p:attrName>
                                        </p:attrNameLst>
                                      </p:cBhvr>
                                      <p:to>
                                        <p:strVal val="visible"/>
                                      </p:to>
                                    </p:set>
                                    <p:animEffect transition="in" filter="fade">
                                      <p:cBhvr>
                                        <p:cTn id="27" dur="500"/>
                                        <p:tgtEl>
                                          <p:spTgt spid="1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9">
                                            <p:txEl>
                                              <p:pRg st="5" end="5"/>
                                            </p:txEl>
                                          </p:spTgt>
                                        </p:tgtEl>
                                        <p:attrNameLst>
                                          <p:attrName>style.visibility</p:attrName>
                                        </p:attrNameLst>
                                      </p:cBhvr>
                                      <p:to>
                                        <p:strVal val="visible"/>
                                      </p:to>
                                    </p:set>
                                    <p:animEffect transition="in" filter="fade">
                                      <p:cBhvr>
                                        <p:cTn id="32" dur="500"/>
                                        <p:tgtEl>
                                          <p:spTgt spid="1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9">
                                            <p:txEl>
                                              <p:pRg st="6" end="6"/>
                                            </p:txEl>
                                          </p:spTgt>
                                        </p:tgtEl>
                                        <p:attrNameLst>
                                          <p:attrName>style.visibility</p:attrName>
                                        </p:attrNameLst>
                                      </p:cBhvr>
                                      <p:to>
                                        <p:strVal val="visible"/>
                                      </p:to>
                                    </p:set>
                                    <p:animEffect transition="in" filter="fade">
                                      <p:cBhvr>
                                        <p:cTn id="37" dur="500"/>
                                        <p:tgtEl>
                                          <p:spTgt spid="1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398" y="512624"/>
            <a:ext cx="8688000" cy="848000"/>
          </a:xfrm>
        </p:spPr>
        <p:txBody>
          <a:bodyPr/>
          <a:lstStyle/>
          <a:p>
            <a:r>
              <a:rPr lang="en-IN" dirty="0">
                <a:solidFill>
                  <a:schemeClr val="tx1"/>
                </a:solidFill>
              </a:rPr>
              <a:t>Solution:</a:t>
            </a:r>
            <a:r>
              <a:rPr lang="en-IN" b="0" dirty="0">
                <a:solidFill>
                  <a:schemeClr val="tx1"/>
                </a:solidFill>
              </a:rPr>
              <a:t> </a:t>
            </a:r>
            <a:endParaRPr lang="en-IN" dirty="0">
              <a:solidFill>
                <a:schemeClr val="tx1"/>
              </a:solidFill>
            </a:endParaRPr>
          </a:p>
        </p:txBody>
      </p:sp>
      <p:sp>
        <p:nvSpPr>
          <p:cNvPr id="3" name="Text Placeholder 2"/>
          <p:cNvSpPr>
            <a:spLocks noGrp="1"/>
          </p:cNvSpPr>
          <p:nvPr>
            <p:ph type="body" idx="1"/>
          </p:nvPr>
        </p:nvSpPr>
        <p:spPr>
          <a:xfrm>
            <a:off x="151817" y="670094"/>
            <a:ext cx="8688000" cy="4067421"/>
          </a:xfrm>
        </p:spPr>
        <p:txBody>
          <a:bodyPr/>
          <a:lstStyle/>
          <a:p>
            <a:pPr fontAlgn="base"/>
            <a:r>
              <a:rPr lang="en-US" dirty="0">
                <a:solidFill>
                  <a:schemeClr val="tx1"/>
                </a:solidFill>
              </a:rPr>
              <a:t>Find the value of m by using the formula,</a:t>
            </a:r>
          </a:p>
          <a:p>
            <a:pPr fontAlgn="base"/>
            <a:r>
              <a:rPr lang="en-US" dirty="0">
                <a:solidFill>
                  <a:schemeClr val="tx1"/>
                </a:solidFill>
              </a:rPr>
              <a:t>m = (</a:t>
            </a:r>
            <a:r>
              <a:rPr lang="en-US" dirty="0" err="1">
                <a:solidFill>
                  <a:schemeClr val="tx1"/>
                </a:solidFill>
              </a:rPr>
              <a:t>n∑xy</a:t>
            </a:r>
            <a:r>
              <a:rPr lang="en-US" dirty="0">
                <a:solidFill>
                  <a:schemeClr val="tx1"/>
                </a:solidFill>
              </a:rPr>
              <a:t> - ∑</a:t>
            </a:r>
            <a:r>
              <a:rPr lang="en-US" dirty="0" err="1">
                <a:solidFill>
                  <a:schemeClr val="tx1"/>
                </a:solidFill>
              </a:rPr>
              <a:t>y∑x</a:t>
            </a:r>
            <a:r>
              <a:rPr lang="en-US" dirty="0">
                <a:solidFill>
                  <a:schemeClr val="tx1"/>
                </a:solidFill>
              </a:rPr>
              <a:t>)/n∑x</a:t>
            </a:r>
            <a:r>
              <a:rPr lang="en-US" baseline="30000" dirty="0">
                <a:solidFill>
                  <a:schemeClr val="tx1"/>
                </a:solidFill>
              </a:rPr>
              <a:t>2</a:t>
            </a:r>
            <a:r>
              <a:rPr lang="en-US" dirty="0">
                <a:solidFill>
                  <a:schemeClr val="tx1"/>
                </a:solidFill>
              </a:rPr>
              <a:t> - (∑x)</a:t>
            </a:r>
            <a:r>
              <a:rPr lang="en-US" baseline="30000" dirty="0">
                <a:solidFill>
                  <a:schemeClr val="tx1"/>
                </a:solidFill>
              </a:rPr>
              <a:t>2</a:t>
            </a:r>
            <a:endParaRPr lang="en-US" dirty="0">
              <a:solidFill>
                <a:schemeClr val="tx1"/>
              </a:solidFill>
            </a:endParaRPr>
          </a:p>
          <a:p>
            <a:pPr fontAlgn="base"/>
            <a:r>
              <a:rPr lang="en-US" dirty="0">
                <a:solidFill>
                  <a:schemeClr val="tx1"/>
                </a:solidFill>
              </a:rPr>
              <a:t>m = [(5×88) - (15×25)]/(5×55) - (15)</a:t>
            </a:r>
            <a:r>
              <a:rPr lang="en-US" baseline="30000" dirty="0">
                <a:solidFill>
                  <a:schemeClr val="tx1"/>
                </a:solidFill>
              </a:rPr>
              <a:t>2</a:t>
            </a:r>
            <a:endParaRPr lang="en-US" dirty="0">
              <a:solidFill>
                <a:schemeClr val="tx1"/>
              </a:solidFill>
            </a:endParaRPr>
          </a:p>
          <a:p>
            <a:pPr fontAlgn="base"/>
            <a:r>
              <a:rPr lang="en-US" dirty="0">
                <a:solidFill>
                  <a:schemeClr val="tx1"/>
                </a:solidFill>
              </a:rPr>
              <a:t>m = (440 - 375)/(275 - 225)</a:t>
            </a:r>
          </a:p>
          <a:p>
            <a:pPr fontAlgn="base"/>
            <a:r>
              <a:rPr lang="en-US" dirty="0">
                <a:solidFill>
                  <a:schemeClr val="tx1"/>
                </a:solidFill>
              </a:rPr>
              <a:t>m = 65/50 = </a:t>
            </a:r>
            <a:r>
              <a:rPr lang="en-US" dirty="0" smtClean="0">
                <a:solidFill>
                  <a:schemeClr val="tx1"/>
                </a:solidFill>
              </a:rPr>
              <a:t>13/10=1.3</a:t>
            </a:r>
            <a:endParaRPr lang="en-US" dirty="0">
              <a:solidFill>
                <a:schemeClr val="tx1"/>
              </a:solidFill>
            </a:endParaRPr>
          </a:p>
          <a:p>
            <a:pPr fontAlgn="base"/>
            <a:r>
              <a:rPr lang="en-US" dirty="0">
                <a:solidFill>
                  <a:schemeClr val="tx1"/>
                </a:solidFill>
              </a:rPr>
              <a:t>Find the value of </a:t>
            </a:r>
            <a:r>
              <a:rPr lang="en-US" dirty="0" smtClean="0">
                <a:solidFill>
                  <a:schemeClr val="tx1"/>
                </a:solidFill>
              </a:rPr>
              <a:t>c </a:t>
            </a:r>
            <a:r>
              <a:rPr lang="en-US" dirty="0">
                <a:solidFill>
                  <a:schemeClr val="tx1"/>
                </a:solidFill>
              </a:rPr>
              <a:t>by using the formula,</a:t>
            </a:r>
          </a:p>
          <a:p>
            <a:pPr fontAlgn="base"/>
            <a:r>
              <a:rPr lang="en-US" dirty="0" smtClean="0">
                <a:solidFill>
                  <a:schemeClr val="tx1"/>
                </a:solidFill>
              </a:rPr>
              <a:t>c </a:t>
            </a:r>
            <a:r>
              <a:rPr lang="en-US" dirty="0">
                <a:solidFill>
                  <a:schemeClr val="tx1"/>
                </a:solidFill>
              </a:rPr>
              <a:t>= (∑y - </a:t>
            </a:r>
            <a:r>
              <a:rPr lang="en-US" dirty="0" err="1">
                <a:solidFill>
                  <a:schemeClr val="tx1"/>
                </a:solidFill>
              </a:rPr>
              <a:t>m∑x</a:t>
            </a:r>
            <a:r>
              <a:rPr lang="en-US" dirty="0">
                <a:solidFill>
                  <a:schemeClr val="tx1"/>
                </a:solidFill>
              </a:rPr>
              <a:t>)/n</a:t>
            </a:r>
          </a:p>
          <a:p>
            <a:pPr fontAlgn="base"/>
            <a:r>
              <a:rPr lang="en-US" dirty="0" smtClean="0">
                <a:solidFill>
                  <a:schemeClr val="tx1"/>
                </a:solidFill>
              </a:rPr>
              <a:t>c </a:t>
            </a:r>
            <a:r>
              <a:rPr lang="en-US" dirty="0">
                <a:solidFill>
                  <a:schemeClr val="tx1"/>
                </a:solidFill>
              </a:rPr>
              <a:t>= (25 - 1.3×15)/5</a:t>
            </a:r>
          </a:p>
          <a:p>
            <a:pPr fontAlgn="base"/>
            <a:r>
              <a:rPr lang="en-US" dirty="0" smtClean="0">
                <a:solidFill>
                  <a:schemeClr val="tx1"/>
                </a:solidFill>
              </a:rPr>
              <a:t>c </a:t>
            </a:r>
            <a:r>
              <a:rPr lang="en-US" dirty="0">
                <a:solidFill>
                  <a:schemeClr val="tx1"/>
                </a:solidFill>
              </a:rPr>
              <a:t>= (25 - 19.5)/5</a:t>
            </a:r>
          </a:p>
          <a:p>
            <a:pPr fontAlgn="base"/>
            <a:r>
              <a:rPr lang="en-US" dirty="0" smtClean="0">
                <a:solidFill>
                  <a:schemeClr val="tx1"/>
                </a:solidFill>
              </a:rPr>
              <a:t>c </a:t>
            </a:r>
            <a:r>
              <a:rPr lang="en-US" dirty="0">
                <a:solidFill>
                  <a:schemeClr val="tx1"/>
                </a:solidFill>
              </a:rPr>
              <a:t>= </a:t>
            </a:r>
            <a:r>
              <a:rPr lang="en-US" dirty="0" smtClean="0">
                <a:solidFill>
                  <a:schemeClr val="tx1"/>
                </a:solidFill>
              </a:rPr>
              <a:t>5.5/5=1.1</a:t>
            </a:r>
            <a:endParaRPr lang="en-US" dirty="0">
              <a:solidFill>
                <a:schemeClr val="tx1"/>
              </a:solidFill>
            </a:endParaRPr>
          </a:p>
          <a:p>
            <a:pPr fontAlgn="base"/>
            <a:r>
              <a:rPr lang="en-US" dirty="0">
                <a:solidFill>
                  <a:schemeClr val="tx1"/>
                </a:solidFill>
              </a:rPr>
              <a:t>So, the required equation of least squares is y = mx + </a:t>
            </a:r>
            <a:r>
              <a:rPr lang="en-US" dirty="0" smtClean="0">
                <a:solidFill>
                  <a:schemeClr val="tx1"/>
                </a:solidFill>
              </a:rPr>
              <a:t>c </a:t>
            </a:r>
            <a:r>
              <a:rPr lang="en-US" dirty="0">
                <a:solidFill>
                  <a:schemeClr val="tx1"/>
                </a:solidFill>
              </a:rPr>
              <a:t>= </a:t>
            </a:r>
            <a:r>
              <a:rPr lang="en-US" dirty="0" smtClean="0">
                <a:solidFill>
                  <a:schemeClr val="tx1"/>
                </a:solidFill>
              </a:rPr>
              <a:t>1.3x </a:t>
            </a:r>
            <a:r>
              <a:rPr lang="en-US" dirty="0">
                <a:solidFill>
                  <a:schemeClr val="tx1"/>
                </a:solidFill>
              </a:rPr>
              <a:t>+ </a:t>
            </a:r>
            <a:r>
              <a:rPr lang="en-US" dirty="0" smtClean="0">
                <a:solidFill>
                  <a:schemeClr val="tx1"/>
                </a:solidFill>
              </a:rPr>
              <a:t>1.1.</a:t>
            </a:r>
            <a:endParaRPr lang="en-US" dirty="0">
              <a:solidFill>
                <a:schemeClr val="tx1"/>
              </a:solidFill>
            </a:endParaRPr>
          </a:p>
          <a:p>
            <a:endParaRPr lang="en-IN"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145086114"/>
              </p:ext>
            </p:extLst>
          </p:nvPr>
        </p:nvGraphicFramePr>
        <p:xfrm>
          <a:off x="4579445" y="1120634"/>
          <a:ext cx="4145280" cy="2773680"/>
        </p:xfrm>
        <a:graphic>
          <a:graphicData uri="http://schemas.openxmlformats.org/drawingml/2006/table">
            <a:tbl>
              <a:tblPr/>
              <a:tblGrid>
                <a:gridCol w="1036320">
                  <a:extLst>
                    <a:ext uri="{9D8B030D-6E8A-4147-A177-3AD203B41FA5}">
                      <a16:colId xmlns:a16="http://schemas.microsoft.com/office/drawing/2014/main" val="20000"/>
                    </a:ext>
                  </a:extLst>
                </a:gridCol>
                <a:gridCol w="1036320">
                  <a:extLst>
                    <a:ext uri="{9D8B030D-6E8A-4147-A177-3AD203B41FA5}">
                      <a16:colId xmlns:a16="http://schemas.microsoft.com/office/drawing/2014/main" val="20001"/>
                    </a:ext>
                  </a:extLst>
                </a:gridCol>
                <a:gridCol w="1036320">
                  <a:extLst>
                    <a:ext uri="{9D8B030D-6E8A-4147-A177-3AD203B41FA5}">
                      <a16:colId xmlns:a16="http://schemas.microsoft.com/office/drawing/2014/main" val="20002"/>
                    </a:ext>
                  </a:extLst>
                </a:gridCol>
                <a:gridCol w="1036320">
                  <a:extLst>
                    <a:ext uri="{9D8B030D-6E8A-4147-A177-3AD203B41FA5}">
                      <a16:colId xmlns:a16="http://schemas.microsoft.com/office/drawing/2014/main" val="20003"/>
                    </a:ext>
                  </a:extLst>
                </a:gridCol>
              </a:tblGrid>
              <a:tr h="0">
                <a:tc>
                  <a:txBody>
                    <a:bodyPr/>
                    <a:lstStyle/>
                    <a:p>
                      <a:pPr algn="l"/>
                      <a:r>
                        <a:rPr lang="en-IN" dirty="0">
                          <a:effectLst/>
                          <a:latin typeface="Untitled Sans"/>
                        </a:rPr>
                        <a:t>x</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y</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xy</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x</a:t>
                      </a:r>
                      <a:r>
                        <a:rPr lang="en-IN" baseline="30000">
                          <a:effectLst/>
                          <a:latin typeface="inherit"/>
                        </a:rPr>
                        <a:t>2</a:t>
                      </a:r>
                      <a:endParaRPr lang="en-IN">
                        <a:effectLst/>
                        <a:latin typeface="Untitled Sans"/>
                      </a:endParaRP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0"/>
                  </a:ext>
                </a:extLst>
              </a:tr>
              <a:tr h="0">
                <a:tc>
                  <a:txBody>
                    <a:bodyPr/>
                    <a:lstStyle/>
                    <a:p>
                      <a:pPr algn="l"/>
                      <a:r>
                        <a:rPr lang="en-IN">
                          <a:effectLst/>
                          <a:latin typeface="Untitled Sans"/>
                        </a:rPr>
                        <a:t>1</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2</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2</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1</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1"/>
                  </a:ext>
                </a:extLst>
              </a:tr>
              <a:tr h="0">
                <a:tc>
                  <a:txBody>
                    <a:bodyPr/>
                    <a:lstStyle/>
                    <a:p>
                      <a:pPr algn="l"/>
                      <a:r>
                        <a:rPr lang="en-IN">
                          <a:effectLst/>
                          <a:latin typeface="Untitled Sans"/>
                        </a:rPr>
                        <a:t>2</a:t>
                      </a:r>
                    </a:p>
                  </a:txBody>
                  <a:tcPr marL="114300" marR="68580" marT="91440" marB="91440" anchor="ctr">
                    <a:lnL>
                      <a:noFill/>
                    </a:lnL>
                    <a:lnR>
                      <a:noFill/>
                    </a:lnR>
                    <a:lnT>
                      <a:noFill/>
                    </a:lnT>
                    <a:lnB>
                      <a:noFill/>
                    </a:lnB>
                    <a:solidFill>
                      <a:srgbClr val="FFF7DB"/>
                    </a:solidFill>
                  </a:tcPr>
                </a:tc>
                <a:tc>
                  <a:txBody>
                    <a:bodyPr/>
                    <a:lstStyle/>
                    <a:p>
                      <a:pPr algn="l"/>
                      <a:r>
                        <a:rPr lang="en-IN" dirty="0" smtClean="0">
                          <a:effectLst/>
                          <a:latin typeface="Untitled Sans"/>
                        </a:rPr>
                        <a:t>5</a:t>
                      </a:r>
                      <a:endParaRPr lang="en-IN" dirty="0">
                        <a:effectLst/>
                        <a:latin typeface="Untitled Sans"/>
                      </a:endParaRP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10</a:t>
                      </a:r>
                    </a:p>
                  </a:txBody>
                  <a:tcPr marL="114300" marR="68580" marT="91440" marB="91440" anchor="ctr">
                    <a:lnL>
                      <a:noFill/>
                    </a:lnL>
                    <a:lnR>
                      <a:noFill/>
                    </a:lnR>
                    <a:lnT>
                      <a:noFill/>
                    </a:lnT>
                    <a:lnB>
                      <a:noFill/>
                    </a:lnB>
                    <a:solidFill>
                      <a:srgbClr val="FFF7DB"/>
                    </a:solidFill>
                  </a:tcPr>
                </a:tc>
                <a:tc>
                  <a:txBody>
                    <a:bodyPr/>
                    <a:lstStyle/>
                    <a:p>
                      <a:pPr algn="l"/>
                      <a:r>
                        <a:rPr lang="en-IN" dirty="0">
                          <a:effectLst/>
                          <a:latin typeface="Untitled Sans"/>
                        </a:rPr>
                        <a:t>4</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2"/>
                  </a:ext>
                </a:extLst>
              </a:tr>
              <a:tr h="0">
                <a:tc>
                  <a:txBody>
                    <a:bodyPr/>
                    <a:lstStyle/>
                    <a:p>
                      <a:pPr algn="l"/>
                      <a:r>
                        <a:rPr lang="en-IN">
                          <a:effectLst/>
                          <a:latin typeface="Untitled Sans"/>
                        </a:rPr>
                        <a:t>3</a:t>
                      </a:r>
                    </a:p>
                  </a:txBody>
                  <a:tcPr marL="114300" marR="68580" marT="91440" marB="91440" anchor="ctr">
                    <a:lnL>
                      <a:noFill/>
                    </a:lnL>
                    <a:lnR>
                      <a:noFill/>
                    </a:lnR>
                    <a:lnT>
                      <a:noFill/>
                    </a:lnT>
                    <a:lnB>
                      <a:noFill/>
                    </a:lnB>
                    <a:solidFill>
                      <a:srgbClr val="FFF7DB"/>
                    </a:solidFill>
                  </a:tcPr>
                </a:tc>
                <a:tc>
                  <a:txBody>
                    <a:bodyPr/>
                    <a:lstStyle/>
                    <a:p>
                      <a:pPr algn="l"/>
                      <a:r>
                        <a:rPr lang="en-IN" dirty="0" smtClean="0">
                          <a:effectLst/>
                          <a:latin typeface="Untitled Sans"/>
                        </a:rPr>
                        <a:t>3</a:t>
                      </a:r>
                      <a:endParaRPr lang="en-IN" dirty="0">
                        <a:effectLst/>
                        <a:latin typeface="Untitled Sans"/>
                      </a:endParaRP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9</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9</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3"/>
                  </a:ext>
                </a:extLst>
              </a:tr>
              <a:tr h="0">
                <a:tc>
                  <a:txBody>
                    <a:bodyPr/>
                    <a:lstStyle/>
                    <a:p>
                      <a:pPr algn="l"/>
                      <a:r>
                        <a:rPr lang="en-IN" dirty="0">
                          <a:effectLst/>
                          <a:latin typeface="Untitled Sans"/>
                        </a:rPr>
                        <a:t>4</a:t>
                      </a:r>
                    </a:p>
                  </a:txBody>
                  <a:tcPr marL="114300" marR="68580" marT="91440" marB="91440" anchor="ctr">
                    <a:lnL>
                      <a:noFill/>
                    </a:lnL>
                    <a:lnR>
                      <a:noFill/>
                    </a:lnR>
                    <a:lnT>
                      <a:noFill/>
                    </a:lnT>
                    <a:lnB>
                      <a:noFill/>
                    </a:lnB>
                    <a:solidFill>
                      <a:srgbClr val="FFF7DB"/>
                    </a:solidFill>
                  </a:tcPr>
                </a:tc>
                <a:tc>
                  <a:txBody>
                    <a:bodyPr/>
                    <a:lstStyle/>
                    <a:p>
                      <a:pPr algn="l"/>
                      <a:r>
                        <a:rPr lang="en-IN" dirty="0" smtClean="0">
                          <a:effectLst/>
                          <a:latin typeface="Untitled Sans"/>
                        </a:rPr>
                        <a:t>8</a:t>
                      </a:r>
                      <a:endParaRPr lang="en-IN" dirty="0">
                        <a:effectLst/>
                        <a:latin typeface="Untitled Sans"/>
                      </a:endParaRP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32</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16</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4"/>
                  </a:ext>
                </a:extLst>
              </a:tr>
              <a:tr h="0">
                <a:tc>
                  <a:txBody>
                    <a:bodyPr/>
                    <a:lstStyle/>
                    <a:p>
                      <a:pPr algn="l"/>
                      <a:r>
                        <a:rPr lang="en-IN">
                          <a:effectLst/>
                          <a:latin typeface="Untitled Sans"/>
                        </a:rPr>
                        <a:t>5</a:t>
                      </a:r>
                    </a:p>
                  </a:txBody>
                  <a:tcPr marL="114300" marR="68580" marT="91440" marB="91440" anchor="ctr">
                    <a:lnL>
                      <a:noFill/>
                    </a:lnL>
                    <a:lnR>
                      <a:noFill/>
                    </a:lnR>
                    <a:lnT>
                      <a:noFill/>
                    </a:lnT>
                    <a:lnB>
                      <a:noFill/>
                    </a:lnB>
                    <a:solidFill>
                      <a:srgbClr val="FFF7DB"/>
                    </a:solidFill>
                  </a:tcPr>
                </a:tc>
                <a:tc>
                  <a:txBody>
                    <a:bodyPr/>
                    <a:lstStyle/>
                    <a:p>
                      <a:pPr algn="l"/>
                      <a:r>
                        <a:rPr lang="en-IN" dirty="0" smtClean="0">
                          <a:effectLst/>
                          <a:latin typeface="Untitled Sans"/>
                        </a:rPr>
                        <a:t>7</a:t>
                      </a:r>
                      <a:endParaRPr lang="en-IN" dirty="0">
                        <a:effectLst/>
                        <a:latin typeface="Untitled Sans"/>
                      </a:endParaRP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35</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25</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5"/>
                  </a:ext>
                </a:extLst>
              </a:tr>
              <a:tr h="0">
                <a:tc>
                  <a:txBody>
                    <a:bodyPr/>
                    <a:lstStyle/>
                    <a:p>
                      <a:pPr algn="l"/>
                      <a:r>
                        <a:rPr lang="en-IN">
                          <a:effectLst/>
                          <a:latin typeface="Untitled Sans"/>
                        </a:rPr>
                        <a:t>∑x =15</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∑y = 25</a:t>
                      </a:r>
                    </a:p>
                  </a:txBody>
                  <a:tcPr marL="114300" marR="68580" marT="91440" marB="91440" anchor="ctr">
                    <a:lnL>
                      <a:noFill/>
                    </a:lnL>
                    <a:lnR>
                      <a:noFill/>
                    </a:lnR>
                    <a:lnT>
                      <a:noFill/>
                    </a:lnT>
                    <a:lnB>
                      <a:noFill/>
                    </a:lnB>
                    <a:solidFill>
                      <a:srgbClr val="FFF7DB"/>
                    </a:solidFill>
                  </a:tcPr>
                </a:tc>
                <a:tc>
                  <a:txBody>
                    <a:bodyPr/>
                    <a:lstStyle/>
                    <a:p>
                      <a:pPr algn="l"/>
                      <a:r>
                        <a:rPr lang="en-IN">
                          <a:effectLst/>
                          <a:latin typeface="Untitled Sans"/>
                        </a:rPr>
                        <a:t>∑xy = 88</a:t>
                      </a:r>
                    </a:p>
                  </a:txBody>
                  <a:tcPr marL="114300" marR="68580" marT="91440" marB="91440" anchor="ctr">
                    <a:lnL>
                      <a:noFill/>
                    </a:lnL>
                    <a:lnR>
                      <a:noFill/>
                    </a:lnR>
                    <a:lnT>
                      <a:noFill/>
                    </a:lnT>
                    <a:lnB>
                      <a:noFill/>
                    </a:lnB>
                    <a:solidFill>
                      <a:srgbClr val="FFF7DB"/>
                    </a:solidFill>
                  </a:tcPr>
                </a:tc>
                <a:tc>
                  <a:txBody>
                    <a:bodyPr/>
                    <a:lstStyle/>
                    <a:p>
                      <a:pPr algn="l"/>
                      <a:r>
                        <a:rPr lang="en-IN" dirty="0">
                          <a:effectLst/>
                          <a:latin typeface="Untitled Sans"/>
                        </a:rPr>
                        <a:t>∑x</a:t>
                      </a:r>
                      <a:r>
                        <a:rPr lang="en-IN" baseline="30000" dirty="0">
                          <a:effectLst/>
                          <a:latin typeface="inherit"/>
                        </a:rPr>
                        <a:t>2</a:t>
                      </a:r>
                      <a:r>
                        <a:rPr lang="en-IN" dirty="0">
                          <a:effectLst/>
                          <a:latin typeface="Untitled Sans"/>
                        </a:rPr>
                        <a:t> = 55</a:t>
                      </a:r>
                    </a:p>
                  </a:txBody>
                  <a:tcPr marL="114300" marR="68580" marT="91440" marB="91440" anchor="ctr">
                    <a:lnL>
                      <a:noFill/>
                    </a:lnL>
                    <a:lnR>
                      <a:noFill/>
                    </a:lnR>
                    <a:lnT>
                      <a:noFill/>
                    </a:lnT>
                    <a:lnB>
                      <a:noFill/>
                    </a:lnB>
                    <a:solidFill>
                      <a:srgbClr val="FFF7D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243251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391886"/>
            <a:ext cx="4038600" cy="4713251"/>
          </a:xfrm>
        </p:spPr>
        <p:txBody>
          <a:bodyPr/>
          <a:lstStyle/>
          <a:p>
            <a:pPr marL="69850" indent="0">
              <a:buNone/>
            </a:pPr>
            <a:r>
              <a:rPr lang="en-US" sz="1400" dirty="0"/>
              <a:t># Python program to find the regression line</a:t>
            </a:r>
          </a:p>
          <a:p>
            <a:pPr marL="69850" indent="0">
              <a:buNone/>
            </a:pPr>
            <a:r>
              <a:rPr lang="en-US" sz="1400" dirty="0"/>
              <a:t># Function to calculate b</a:t>
            </a:r>
          </a:p>
          <a:p>
            <a:pPr marL="69850" indent="0">
              <a:buNone/>
            </a:pPr>
            <a:r>
              <a:rPr lang="en-US" sz="1400" dirty="0" err="1"/>
              <a:t>def</a:t>
            </a:r>
            <a:r>
              <a:rPr lang="en-US" sz="1400" dirty="0"/>
              <a:t> </a:t>
            </a:r>
            <a:r>
              <a:rPr lang="en-US" sz="1400" dirty="0" err="1"/>
              <a:t>calculateB</a:t>
            </a:r>
            <a:r>
              <a:rPr lang="en-US" sz="1400" dirty="0"/>
              <a:t>(x, y, n):</a:t>
            </a:r>
          </a:p>
          <a:p>
            <a:pPr marL="69850" indent="0">
              <a:buNone/>
            </a:pPr>
            <a:r>
              <a:rPr lang="en-US" sz="1400" dirty="0"/>
              <a:t>    # sum of array x</a:t>
            </a:r>
          </a:p>
          <a:p>
            <a:pPr marL="69850" indent="0">
              <a:buNone/>
            </a:pPr>
            <a:r>
              <a:rPr lang="en-US" sz="1400" dirty="0"/>
              <a:t>    </a:t>
            </a:r>
            <a:r>
              <a:rPr lang="en-US" sz="1400" dirty="0" err="1"/>
              <a:t>sx</a:t>
            </a:r>
            <a:r>
              <a:rPr lang="en-US" sz="1400" dirty="0"/>
              <a:t> = sum(x)</a:t>
            </a:r>
          </a:p>
          <a:p>
            <a:pPr marL="69850" indent="0">
              <a:buNone/>
            </a:pPr>
            <a:r>
              <a:rPr lang="en-US" sz="1400" dirty="0"/>
              <a:t>    # sum of array y</a:t>
            </a:r>
          </a:p>
          <a:p>
            <a:pPr marL="69850" indent="0">
              <a:buNone/>
            </a:pPr>
            <a:r>
              <a:rPr lang="en-US" sz="1400" dirty="0"/>
              <a:t>    </a:t>
            </a:r>
            <a:r>
              <a:rPr lang="en-US" sz="1400" dirty="0" err="1"/>
              <a:t>sy</a:t>
            </a:r>
            <a:r>
              <a:rPr lang="en-US" sz="1400" dirty="0"/>
              <a:t> = sum(y)</a:t>
            </a:r>
          </a:p>
          <a:p>
            <a:pPr marL="69850" indent="0">
              <a:buNone/>
            </a:pPr>
            <a:r>
              <a:rPr lang="en-US" sz="1400" dirty="0"/>
              <a:t>    # for sum of product of x and y</a:t>
            </a:r>
          </a:p>
          <a:p>
            <a:pPr marL="69850" indent="0">
              <a:buNone/>
            </a:pPr>
            <a:r>
              <a:rPr lang="en-US" sz="1400" dirty="0"/>
              <a:t>    </a:t>
            </a:r>
            <a:r>
              <a:rPr lang="en-US" sz="1400" dirty="0" err="1"/>
              <a:t>sxsy</a:t>
            </a:r>
            <a:r>
              <a:rPr lang="en-US" sz="1400" dirty="0"/>
              <a:t> = 0</a:t>
            </a:r>
          </a:p>
          <a:p>
            <a:pPr marL="69850" indent="0">
              <a:buNone/>
            </a:pPr>
            <a:r>
              <a:rPr lang="en-US" sz="1400" dirty="0"/>
              <a:t>    # sum of square of x</a:t>
            </a:r>
          </a:p>
          <a:p>
            <a:pPr marL="69850" indent="0">
              <a:buNone/>
            </a:pPr>
            <a:r>
              <a:rPr lang="en-US" sz="1400" dirty="0"/>
              <a:t>    sx2 = 0 </a:t>
            </a:r>
          </a:p>
          <a:p>
            <a:pPr marL="69850" indent="0">
              <a:buNone/>
            </a:pPr>
            <a:r>
              <a:rPr lang="en-US" sz="1400" dirty="0"/>
              <a:t>    for i in range(n):</a:t>
            </a:r>
          </a:p>
          <a:p>
            <a:pPr marL="69850" indent="0">
              <a:buNone/>
            </a:pPr>
            <a:r>
              <a:rPr lang="en-US" sz="1400" dirty="0"/>
              <a:t>        </a:t>
            </a:r>
            <a:r>
              <a:rPr lang="en-US" sz="1400" dirty="0" err="1"/>
              <a:t>sxsy</a:t>
            </a:r>
            <a:r>
              <a:rPr lang="en-US" sz="1400" dirty="0"/>
              <a:t> += x[i] * y[i]</a:t>
            </a:r>
          </a:p>
          <a:p>
            <a:pPr marL="69850" indent="0">
              <a:buNone/>
            </a:pPr>
            <a:r>
              <a:rPr lang="en-US" sz="1400" dirty="0"/>
              <a:t>        sx2 += x[i] * x[i]</a:t>
            </a:r>
          </a:p>
          <a:p>
            <a:pPr marL="69850" indent="0">
              <a:buNone/>
            </a:pPr>
            <a:r>
              <a:rPr lang="en-US" sz="1400" dirty="0"/>
              <a:t>    b = (n * </a:t>
            </a:r>
            <a:r>
              <a:rPr lang="en-US" sz="1400" dirty="0" err="1"/>
              <a:t>sxsy</a:t>
            </a:r>
            <a:r>
              <a:rPr lang="en-US" sz="1400" dirty="0"/>
              <a:t> - </a:t>
            </a:r>
            <a:r>
              <a:rPr lang="en-US" sz="1400" dirty="0" err="1"/>
              <a:t>sx</a:t>
            </a:r>
            <a:r>
              <a:rPr lang="en-US" sz="1400" dirty="0"/>
              <a:t> * </a:t>
            </a:r>
            <a:r>
              <a:rPr lang="en-US" sz="1400" dirty="0" err="1"/>
              <a:t>sy</a:t>
            </a:r>
            <a:r>
              <a:rPr lang="en-US" sz="1400" dirty="0"/>
              <a:t>)/(n * sx2 - </a:t>
            </a:r>
            <a:r>
              <a:rPr lang="en-US" sz="1400" dirty="0" err="1"/>
              <a:t>sx</a:t>
            </a:r>
            <a:r>
              <a:rPr lang="en-US" sz="1400" dirty="0"/>
              <a:t> * </a:t>
            </a:r>
            <a:r>
              <a:rPr lang="en-US" sz="1400" dirty="0" err="1"/>
              <a:t>sx</a:t>
            </a:r>
            <a:r>
              <a:rPr lang="en-US" sz="1400" dirty="0"/>
              <a:t>)</a:t>
            </a:r>
          </a:p>
          <a:p>
            <a:pPr marL="69850" indent="0">
              <a:buNone/>
            </a:pPr>
            <a:r>
              <a:rPr lang="en-US" sz="1400" dirty="0"/>
              <a:t>    return b </a:t>
            </a:r>
          </a:p>
          <a:p>
            <a:pPr marL="69850" indent="0">
              <a:buNone/>
            </a:pPr>
            <a:endParaRPr lang="en-US" sz="1800" dirty="0"/>
          </a:p>
        </p:txBody>
      </p:sp>
      <p:sp>
        <p:nvSpPr>
          <p:cNvPr id="4" name="Text Placeholder 3"/>
          <p:cNvSpPr>
            <a:spLocks noGrp="1"/>
          </p:cNvSpPr>
          <p:nvPr>
            <p:ph type="body" idx="2"/>
          </p:nvPr>
        </p:nvSpPr>
        <p:spPr>
          <a:xfrm>
            <a:off x="4648200" y="165462"/>
            <a:ext cx="4038600" cy="5347063"/>
          </a:xfrm>
        </p:spPr>
        <p:txBody>
          <a:bodyPr/>
          <a:lstStyle/>
          <a:p>
            <a:pPr marL="69850" indent="0">
              <a:buNone/>
            </a:pPr>
            <a:r>
              <a:rPr lang="en-US" sz="1400" dirty="0"/>
              <a:t># Function to find the least regression line</a:t>
            </a:r>
          </a:p>
          <a:p>
            <a:pPr marL="69850" indent="0">
              <a:buNone/>
            </a:pPr>
            <a:r>
              <a:rPr lang="en-US" sz="1400" dirty="0" err="1"/>
              <a:t>def</a:t>
            </a:r>
            <a:r>
              <a:rPr lang="en-US" sz="1400" dirty="0"/>
              <a:t> </a:t>
            </a:r>
            <a:r>
              <a:rPr lang="en-US" sz="1400" dirty="0" err="1"/>
              <a:t>leastRegLine</a:t>
            </a:r>
            <a:r>
              <a:rPr lang="en-US" sz="1400" dirty="0"/>
              <a:t>(</a:t>
            </a:r>
            <a:r>
              <a:rPr lang="en-US" sz="1400" dirty="0" err="1"/>
              <a:t>X,Y,n</a:t>
            </a:r>
            <a:r>
              <a:rPr lang="en-US" sz="1400" dirty="0"/>
              <a:t>):</a:t>
            </a:r>
          </a:p>
          <a:p>
            <a:pPr marL="69850" indent="0">
              <a:buNone/>
            </a:pPr>
            <a:r>
              <a:rPr lang="en-US" sz="1400" dirty="0"/>
              <a:t>    # Finding b</a:t>
            </a:r>
          </a:p>
          <a:p>
            <a:pPr marL="69850" indent="0">
              <a:buNone/>
            </a:pPr>
            <a:r>
              <a:rPr lang="en-US" sz="1400" dirty="0"/>
              <a:t>    b = </a:t>
            </a:r>
            <a:r>
              <a:rPr lang="en-US" sz="1400" dirty="0" err="1"/>
              <a:t>calculateB</a:t>
            </a:r>
            <a:r>
              <a:rPr lang="en-US" sz="1400" dirty="0"/>
              <a:t>(X, Y, n)</a:t>
            </a:r>
          </a:p>
          <a:p>
            <a:pPr marL="69850" indent="0">
              <a:buNone/>
            </a:pPr>
            <a:r>
              <a:rPr lang="en-US" sz="1400" dirty="0"/>
              <a:t>    </a:t>
            </a:r>
            <a:r>
              <a:rPr lang="en-US" sz="1400" dirty="0" err="1"/>
              <a:t>meanX</a:t>
            </a:r>
            <a:r>
              <a:rPr lang="en-US" sz="1400" dirty="0"/>
              <a:t> = (sum(X)/n)</a:t>
            </a:r>
          </a:p>
          <a:p>
            <a:pPr marL="69850" indent="0">
              <a:buNone/>
            </a:pPr>
            <a:r>
              <a:rPr lang="en-US" sz="1400" dirty="0"/>
              <a:t>    </a:t>
            </a:r>
            <a:r>
              <a:rPr lang="en-US" sz="1400" dirty="0" err="1"/>
              <a:t>meanY</a:t>
            </a:r>
            <a:r>
              <a:rPr lang="en-US" sz="1400" dirty="0"/>
              <a:t> = (sum(Y)/n)</a:t>
            </a:r>
          </a:p>
          <a:p>
            <a:pPr marL="69850" indent="0">
              <a:buNone/>
            </a:pPr>
            <a:r>
              <a:rPr lang="en-US" sz="1400" dirty="0"/>
              <a:t>    # Calculating a</a:t>
            </a:r>
          </a:p>
          <a:p>
            <a:pPr marL="69850" indent="0">
              <a:buNone/>
            </a:pPr>
            <a:r>
              <a:rPr lang="en-US" sz="1400" dirty="0"/>
              <a:t>    a = </a:t>
            </a:r>
            <a:r>
              <a:rPr lang="en-US" sz="1400" dirty="0" err="1"/>
              <a:t>meanY</a:t>
            </a:r>
            <a:r>
              <a:rPr lang="en-US" sz="1400" dirty="0"/>
              <a:t> - b * </a:t>
            </a:r>
            <a:r>
              <a:rPr lang="en-US" sz="1400" dirty="0" err="1"/>
              <a:t>meanX</a:t>
            </a:r>
            <a:endParaRPr lang="en-US" sz="1400" dirty="0"/>
          </a:p>
          <a:p>
            <a:pPr marL="69850" indent="0">
              <a:buNone/>
            </a:pPr>
            <a:r>
              <a:rPr lang="en-US" sz="1400" dirty="0"/>
              <a:t>    # Printing regression line</a:t>
            </a:r>
          </a:p>
          <a:p>
            <a:pPr marL="69850" indent="0">
              <a:buNone/>
            </a:pPr>
            <a:r>
              <a:rPr lang="en-US" sz="1400" dirty="0"/>
              <a:t>    print("Regression line:")</a:t>
            </a:r>
          </a:p>
          <a:p>
            <a:pPr marL="69850" indent="0">
              <a:buNone/>
            </a:pPr>
            <a:r>
              <a:rPr lang="en-US" sz="1400" dirty="0"/>
              <a:t>    print("Y = ", '%.3f'%a, " + ", '%.3f'%b, "*X", </a:t>
            </a:r>
            <a:r>
              <a:rPr lang="en-US" sz="1400" dirty="0" err="1"/>
              <a:t>sep</a:t>
            </a:r>
            <a:r>
              <a:rPr lang="en-US" sz="1400" dirty="0"/>
              <a:t>="")</a:t>
            </a:r>
          </a:p>
          <a:p>
            <a:pPr marL="69850" indent="0">
              <a:buNone/>
            </a:pPr>
            <a:r>
              <a:rPr lang="en-US" sz="1400" dirty="0"/>
              <a:t> </a:t>
            </a:r>
          </a:p>
          <a:p>
            <a:pPr marL="69850" indent="0">
              <a:buNone/>
            </a:pPr>
            <a:r>
              <a:rPr lang="en-US" sz="1400" dirty="0"/>
              <a:t># Driver code</a:t>
            </a:r>
          </a:p>
          <a:p>
            <a:pPr marL="69850" indent="0">
              <a:buNone/>
            </a:pPr>
            <a:r>
              <a:rPr lang="en-US" sz="1400" dirty="0"/>
              <a:t># Statistical data</a:t>
            </a:r>
          </a:p>
          <a:p>
            <a:pPr marL="69850" indent="0">
              <a:buNone/>
            </a:pPr>
            <a:r>
              <a:rPr lang="en-US" sz="1400" dirty="0"/>
              <a:t>X = </a:t>
            </a:r>
            <a:r>
              <a:rPr lang="en-US" sz="1400" dirty="0" smtClean="0"/>
              <a:t>[1, 2, 3, 4, 5 </a:t>
            </a:r>
            <a:r>
              <a:rPr lang="en-US" sz="1400" dirty="0"/>
              <a:t>]</a:t>
            </a:r>
          </a:p>
          <a:p>
            <a:pPr marL="69850" indent="0">
              <a:buNone/>
            </a:pPr>
            <a:r>
              <a:rPr lang="en-US" sz="1400" dirty="0"/>
              <a:t>Y = </a:t>
            </a:r>
            <a:r>
              <a:rPr lang="en-US" sz="1400" dirty="0" smtClean="0"/>
              <a:t>[2, </a:t>
            </a:r>
            <a:r>
              <a:rPr lang="en-US" sz="1400" dirty="0"/>
              <a:t>5, </a:t>
            </a:r>
            <a:r>
              <a:rPr lang="en-US" sz="1400" dirty="0" smtClean="0"/>
              <a:t>3, 8,7]</a:t>
            </a:r>
            <a:endParaRPr lang="en-US" sz="1400" dirty="0"/>
          </a:p>
          <a:p>
            <a:pPr marL="69850" indent="0">
              <a:buNone/>
            </a:pPr>
            <a:r>
              <a:rPr lang="en-US" sz="1400" dirty="0"/>
              <a:t>n = </a:t>
            </a:r>
            <a:r>
              <a:rPr lang="en-US" sz="1400" dirty="0" err="1"/>
              <a:t>len</a:t>
            </a:r>
            <a:r>
              <a:rPr lang="en-US" sz="1400" dirty="0"/>
              <a:t>(X)</a:t>
            </a:r>
          </a:p>
          <a:p>
            <a:pPr marL="69850" indent="0">
              <a:buNone/>
            </a:pPr>
            <a:r>
              <a:rPr lang="en-US" sz="1400" dirty="0" err="1"/>
              <a:t>leastRegLine</a:t>
            </a:r>
            <a:r>
              <a:rPr lang="en-US" sz="1400" dirty="0"/>
              <a:t>(X, Y, n)</a:t>
            </a:r>
          </a:p>
          <a:p>
            <a:pPr marL="69850" indent="0">
              <a:buNone/>
            </a:pPr>
            <a:endParaRPr lang="en-US" sz="1400"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116" y="4627109"/>
            <a:ext cx="1881187"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7524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8"/>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1" i="0" u="none">
                <a:solidFill>
                  <a:schemeClr val="dk1"/>
                </a:solidFill>
                <a:latin typeface="Calibri"/>
                <a:ea typeface="Calibri"/>
                <a:cs typeface="Calibri"/>
                <a:sym typeface="Calibri"/>
              </a:rPr>
              <a:t/>
            </a:r>
            <a:br>
              <a:rPr lang="en-US" sz="3900" b="1" i="0" u="none">
                <a:solidFill>
                  <a:schemeClr val="dk1"/>
                </a:solidFill>
                <a:latin typeface="Calibri"/>
                <a:ea typeface="Calibri"/>
                <a:cs typeface="Calibri"/>
                <a:sym typeface="Calibri"/>
              </a:rPr>
            </a:br>
            <a:r>
              <a:rPr lang="en-US" sz="3200" b="1" i="0" u="none">
                <a:solidFill>
                  <a:schemeClr val="dk1"/>
                </a:solidFill>
                <a:latin typeface="Times New Roman"/>
                <a:ea typeface="Times New Roman"/>
                <a:cs typeface="Times New Roman"/>
                <a:sym typeface="Times New Roman"/>
              </a:rPr>
              <a:t>Types of Regression Analysis Techniques</a:t>
            </a:r>
            <a:r>
              <a:rPr lang="en-US" sz="3900" b="1" i="0" u="none">
                <a:solidFill>
                  <a:schemeClr val="dk1"/>
                </a:solidFill>
                <a:latin typeface="Calibri"/>
                <a:ea typeface="Calibri"/>
                <a:cs typeface="Calibri"/>
                <a:sym typeface="Calibri"/>
              </a:rPr>
              <a:t/>
            </a:r>
            <a:br>
              <a:rPr lang="en-US" sz="3900" b="1" i="0" u="none">
                <a:solidFill>
                  <a:schemeClr val="dk1"/>
                </a:solidFill>
                <a:latin typeface="Calibri"/>
                <a:ea typeface="Calibri"/>
                <a:cs typeface="Calibri"/>
                <a:sym typeface="Calibri"/>
              </a:rPr>
            </a:br>
            <a:endParaRPr/>
          </a:p>
        </p:txBody>
      </p:sp>
      <p:pic>
        <p:nvPicPr>
          <p:cNvPr id="228" name="Google Shape;228;p18"/>
          <p:cNvPicPr preferRelativeResize="0">
            <a:picLocks noGrp="1"/>
          </p:cNvPicPr>
          <p:nvPr>
            <p:ph idx="1"/>
          </p:nvPr>
        </p:nvPicPr>
        <p:blipFill rotWithShape="1">
          <a:blip r:embed="rId3">
            <a:alphaModFix/>
          </a:blip>
          <a:stretch/>
        </p:blipFill>
        <p:spPr>
          <a:xfrm>
            <a:off x="1777702" y="1800225"/>
            <a:ext cx="3907433" cy="3233738"/>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908" y="97971"/>
            <a:ext cx="8229600" cy="952500"/>
          </a:xfrm>
        </p:spPr>
        <p:txBody>
          <a:bodyPr/>
          <a:lstStyle/>
          <a:p>
            <a:r>
              <a:rPr lang="en-US" sz="2800" b="1" dirty="0">
                <a:solidFill>
                  <a:srgbClr val="C00000"/>
                </a:solidFill>
              </a:rPr>
              <a:t>Assumptions Of Linear Regression Algorithm</a:t>
            </a:r>
          </a:p>
        </p:txBody>
      </p:sp>
      <p:sp>
        <p:nvSpPr>
          <p:cNvPr id="3" name="Text Placeholder 2"/>
          <p:cNvSpPr>
            <a:spLocks noGrp="1"/>
          </p:cNvSpPr>
          <p:nvPr>
            <p:ph idx="1"/>
          </p:nvPr>
        </p:nvSpPr>
        <p:spPr>
          <a:xfrm>
            <a:off x="548639" y="818608"/>
            <a:ext cx="8068491" cy="4815838"/>
          </a:xfrm>
        </p:spPr>
        <p:txBody>
          <a:bodyPr>
            <a:normAutofit fontScale="92500"/>
          </a:bodyPr>
          <a:lstStyle/>
          <a:p>
            <a:r>
              <a:rPr lang="en-US" sz="2000" dirty="0"/>
              <a:t>Regression is a parametric approach. ‘Parametric’ means it makes assumptions about data for the purpose of analysis. </a:t>
            </a:r>
            <a:endParaRPr lang="en-US" sz="2000" dirty="0" smtClean="0"/>
          </a:p>
          <a:p>
            <a:r>
              <a:rPr lang="en-US" sz="2000" dirty="0" smtClean="0"/>
              <a:t>Due </a:t>
            </a:r>
            <a:r>
              <a:rPr lang="en-US" sz="2000" dirty="0"/>
              <a:t>to its parametric side, regression is restrictive in nature. </a:t>
            </a:r>
            <a:endParaRPr lang="en-US" sz="2000" dirty="0" smtClean="0"/>
          </a:p>
          <a:p>
            <a:r>
              <a:rPr lang="en-US" sz="2000" dirty="0" smtClean="0"/>
              <a:t>It</a:t>
            </a:r>
            <a:r>
              <a:rPr lang="en-US" sz="2000" dirty="0"/>
              <a:t> fails to deliver good results with data sets which doesn’t fulfill its assumptions. Therefore, for a successful regression analysis, it’s essential to </a:t>
            </a:r>
            <a:r>
              <a:rPr lang="en-US" sz="2000" dirty="0" smtClean="0"/>
              <a:t>validate </a:t>
            </a:r>
            <a:r>
              <a:rPr lang="en-US" sz="2000" dirty="0"/>
              <a:t>these assumptions</a:t>
            </a:r>
            <a:r>
              <a:rPr lang="en-US" sz="2000" dirty="0" smtClean="0"/>
              <a:t>.</a:t>
            </a:r>
          </a:p>
          <a:p>
            <a:r>
              <a:rPr lang="en-US" sz="2000" dirty="0"/>
              <a:t>5 basic assumptions of Linear Regression Algorithm:</a:t>
            </a:r>
          </a:p>
          <a:p>
            <a:pPr marL="114300" indent="0">
              <a:buNone/>
            </a:pPr>
            <a:r>
              <a:rPr lang="en-US" sz="2000" b="1" dirty="0" smtClean="0"/>
              <a:t>1. Linear </a:t>
            </a:r>
            <a:r>
              <a:rPr lang="en-US" sz="2000" b="1" dirty="0"/>
              <a:t>Relationship between the features and target:</a:t>
            </a:r>
            <a:endParaRPr lang="en-US" sz="2000" dirty="0"/>
          </a:p>
          <a:p>
            <a:r>
              <a:rPr lang="en-US" sz="2000" dirty="0"/>
              <a:t>According to this assumption there is linear relationship between the features and target</a:t>
            </a:r>
            <a:r>
              <a:rPr lang="en-US" sz="2000" dirty="0" smtClean="0"/>
              <a:t>. </a:t>
            </a:r>
          </a:p>
          <a:p>
            <a:r>
              <a:rPr lang="en-US" sz="2000" dirty="0" smtClean="0"/>
              <a:t>This </a:t>
            </a:r>
            <a:r>
              <a:rPr lang="en-US" sz="2000" dirty="0"/>
              <a:t>can be validated by plotting a scatter plot between the features and the target.</a:t>
            </a:r>
          </a:p>
          <a:p>
            <a:endParaRPr lang="en-US" sz="2000" dirty="0"/>
          </a:p>
          <a:p>
            <a:endParaRPr lang="en-US" sz="2000" dirty="0" smtClean="0"/>
          </a:p>
          <a:p>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053" y="4624251"/>
            <a:ext cx="1724298" cy="984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865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83326" y="452846"/>
            <a:ext cx="8229600" cy="4293325"/>
          </a:xfrm>
        </p:spPr>
        <p:txBody>
          <a:bodyPr>
            <a:normAutofit fontScale="92500" lnSpcReduction="20000"/>
          </a:bodyPr>
          <a:lstStyle/>
          <a:p>
            <a:pPr marL="114300" indent="0">
              <a:buNone/>
            </a:pPr>
            <a:r>
              <a:rPr lang="en-US" sz="1800" b="1" dirty="0" smtClean="0"/>
              <a:t>2.Normal distribution of Data: </a:t>
            </a:r>
            <a:endParaRPr lang="en-US" sz="1800" dirty="0" smtClean="0"/>
          </a:p>
          <a:p>
            <a:r>
              <a:rPr lang="en-US" sz="1800" dirty="0"/>
              <a:t>Normal Distribution is </a:t>
            </a:r>
            <a:r>
              <a:rPr lang="en-US" sz="1800" dirty="0" smtClean="0"/>
              <a:t>backbone </a:t>
            </a:r>
            <a:r>
              <a:rPr lang="en-US" sz="1800" dirty="0"/>
              <a:t>of Machine Learning. A Data Scientist needs to know about Normal </a:t>
            </a:r>
            <a:r>
              <a:rPr lang="en-US" sz="1800" dirty="0" smtClean="0"/>
              <a:t>Distribution of data </a:t>
            </a:r>
            <a:r>
              <a:rPr lang="en-US" sz="1800" dirty="0"/>
              <a:t>when they work with Linear </a:t>
            </a:r>
            <a:r>
              <a:rPr lang="en-US" sz="1800" dirty="0" smtClean="0"/>
              <a:t>Models.</a:t>
            </a:r>
          </a:p>
          <a:p>
            <a:r>
              <a:rPr lang="en-US" sz="1800" dirty="0" smtClean="0"/>
              <a:t>Linear Models perform </a:t>
            </a:r>
            <a:r>
              <a:rPr lang="en-US" sz="1800" dirty="0"/>
              <a:t>well if the data is normally </a:t>
            </a:r>
            <a:r>
              <a:rPr lang="en-US" sz="1800" dirty="0" smtClean="0"/>
              <a:t>distributed.</a:t>
            </a:r>
          </a:p>
          <a:p>
            <a:r>
              <a:rPr lang="en-US" sz="1800" dirty="0" smtClean="0"/>
              <a:t>The </a:t>
            </a:r>
            <a:r>
              <a:rPr lang="en-US" sz="1800" dirty="0"/>
              <a:t>normal distribution carries with it assumptions and can be completely specified by two parameters: </a:t>
            </a:r>
            <a:r>
              <a:rPr lang="en-US" sz="1800" b="1" dirty="0"/>
              <a:t>the mean and the standard deviation</a:t>
            </a:r>
            <a:r>
              <a:rPr lang="en-US" sz="1800" dirty="0"/>
              <a:t>. If the mean and standard deviation are known, you can access every data point on the curve.</a:t>
            </a:r>
          </a:p>
          <a:p>
            <a:r>
              <a:rPr lang="en-US" sz="1800" dirty="0"/>
              <a:t>The empirical rule is a handy quick estimate of the data's spread given the mean and standard deviation of a data set that follows a normal distribution. It states that:</a:t>
            </a:r>
          </a:p>
          <a:p>
            <a:r>
              <a:rPr lang="en-US" sz="1800" dirty="0"/>
              <a:t>68.26% of the data will fall within 1 </a:t>
            </a:r>
            <a:r>
              <a:rPr lang="en-US" sz="1800" dirty="0" err="1"/>
              <a:t>sd</a:t>
            </a:r>
            <a:r>
              <a:rPr lang="en-US" sz="1800" dirty="0"/>
              <a:t> of the mean(μ±1σ)</a:t>
            </a:r>
          </a:p>
          <a:p>
            <a:r>
              <a:rPr lang="en-US" sz="1800" dirty="0"/>
              <a:t>95.44% of the data will fall within 2 </a:t>
            </a:r>
            <a:r>
              <a:rPr lang="en-US" sz="1800" dirty="0" err="1"/>
              <a:t>sd</a:t>
            </a:r>
            <a:r>
              <a:rPr lang="en-US" sz="1800" dirty="0"/>
              <a:t> of the mean(μ±2σ)</a:t>
            </a:r>
          </a:p>
          <a:p>
            <a:r>
              <a:rPr lang="en-US" sz="1800" dirty="0"/>
              <a:t>99.7% of the data will fall within 3 </a:t>
            </a:r>
            <a:r>
              <a:rPr lang="en-US" sz="1800" dirty="0" err="1"/>
              <a:t>sd</a:t>
            </a:r>
            <a:r>
              <a:rPr lang="en-US" sz="1800" dirty="0"/>
              <a:t> of the mean(μ±3σ)</a:t>
            </a:r>
          </a:p>
          <a:p>
            <a:endParaRPr lang="en-US" dirty="0"/>
          </a:p>
        </p:txBody>
      </p:sp>
    </p:spTree>
    <p:extLst>
      <p:ext uri="{BB962C8B-B14F-4D97-AF65-F5344CB8AC3E}">
        <p14:creationId xmlns:p14="http://schemas.microsoft.com/office/powerpoint/2010/main" val="113540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705394"/>
            <a:ext cx="8229600" cy="4400006"/>
          </a:xfrm>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088" y="838200"/>
            <a:ext cx="6981825" cy="428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1751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035" y="705394"/>
            <a:ext cx="8229600" cy="475706"/>
          </a:xfrm>
        </p:spPr>
        <p:txBody>
          <a:bodyPr/>
          <a:lstStyle/>
          <a:p>
            <a:pPr algn="l"/>
            <a:r>
              <a:rPr lang="en-US" sz="2000" dirty="0"/>
              <a:t>This can be validated by plotting a </a:t>
            </a:r>
            <a:r>
              <a:rPr lang="en-US" sz="2000" dirty="0" err="1" smtClean="0"/>
              <a:t>Dist</a:t>
            </a:r>
            <a:r>
              <a:rPr lang="en-US" sz="2000" dirty="0" smtClean="0"/>
              <a:t> </a:t>
            </a:r>
            <a:r>
              <a:rPr lang="en-US" sz="2000" dirty="0"/>
              <a:t>plot </a:t>
            </a:r>
            <a:r>
              <a:rPr lang="en-US" sz="2000" dirty="0" smtClean="0"/>
              <a:t>of the features.</a:t>
            </a:r>
            <a:endParaRPr lang="en-US" sz="2000" dirty="0"/>
          </a:p>
        </p:txBody>
      </p:sp>
      <p:sp>
        <p:nvSpPr>
          <p:cNvPr id="3" name="Text Placeholder 2"/>
          <p:cNvSpPr>
            <a:spLocks noGrp="1"/>
          </p:cNvSpPr>
          <p:nvPr>
            <p:ph type="body" idx="1"/>
          </p:nvPr>
        </p:nvSpPr>
        <p:spPr>
          <a:xfrm>
            <a:off x="530815" y="1174758"/>
            <a:ext cx="4040188" cy="533135"/>
          </a:xfrm>
        </p:spPr>
        <p:txBody>
          <a:bodyPr/>
          <a:lstStyle/>
          <a:p>
            <a:r>
              <a:rPr lang="en-US" dirty="0" err="1" smtClean="0"/>
              <a:t>Dist</a:t>
            </a:r>
            <a:r>
              <a:rPr lang="en-US" dirty="0" smtClean="0"/>
              <a:t> Plot</a:t>
            </a:r>
            <a:endParaRPr lang="en-US" dirty="0"/>
          </a:p>
        </p:txBody>
      </p:sp>
      <p:sp>
        <p:nvSpPr>
          <p:cNvPr id="4" name="Text Placeholder 3"/>
          <p:cNvSpPr>
            <a:spLocks noGrp="1"/>
          </p:cNvSpPr>
          <p:nvPr>
            <p:ph sz="half" idx="2"/>
          </p:nvPr>
        </p:nvSpPr>
        <p:spPr>
          <a:xfrm>
            <a:off x="1136468" y="1620808"/>
            <a:ext cx="6736080" cy="3292740"/>
          </a:xfrm>
        </p:spPr>
        <p:txBody>
          <a:bodyPr/>
          <a:lstStyle/>
          <a:p>
            <a:r>
              <a:rPr lang="en-US" sz="1800" b="1" dirty="0" err="1">
                <a:solidFill>
                  <a:srgbClr val="FF0000"/>
                </a:solidFill>
              </a:rPr>
              <a:t>sns.distplot</a:t>
            </a:r>
            <a:r>
              <a:rPr lang="en-US" sz="1800" b="1" dirty="0">
                <a:solidFill>
                  <a:srgbClr val="FF0000"/>
                </a:solidFill>
              </a:rPr>
              <a:t>(</a:t>
            </a:r>
            <a:r>
              <a:rPr lang="en-US" sz="1800" b="1" dirty="0" err="1">
                <a:solidFill>
                  <a:srgbClr val="FF0000"/>
                </a:solidFill>
              </a:rPr>
              <a:t>toyotadf</a:t>
            </a:r>
            <a:r>
              <a:rPr lang="en-US" sz="1800" b="1" dirty="0">
                <a:solidFill>
                  <a:srgbClr val="FF0000"/>
                </a:solidFill>
              </a:rPr>
              <a:t>['Price'])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647" y="2291533"/>
            <a:ext cx="330966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2228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470263"/>
            <a:ext cx="8229600" cy="4635137"/>
          </a:xfrm>
        </p:spPr>
        <p:txBody>
          <a:bodyPr>
            <a:normAutofit fontScale="92500" lnSpcReduction="10000"/>
          </a:bodyPr>
          <a:lstStyle/>
          <a:p>
            <a:pPr marL="114300" indent="0">
              <a:buNone/>
            </a:pPr>
            <a:r>
              <a:rPr lang="en-US" sz="2000" b="1" dirty="0" smtClean="0"/>
              <a:t>3.Little or No Multicollinearity between</a:t>
            </a:r>
            <a:r>
              <a:rPr lang="en-US" sz="2000" b="1" dirty="0"/>
              <a:t> independent </a:t>
            </a:r>
            <a:r>
              <a:rPr lang="en-US" sz="2000" b="1" dirty="0" smtClean="0"/>
              <a:t>variables/features </a:t>
            </a:r>
          </a:p>
          <a:p>
            <a:pPr>
              <a:buFont typeface="Arial" pitchFamily="34" charset="0"/>
              <a:buChar char="•"/>
            </a:pPr>
            <a:r>
              <a:rPr lang="en-US" sz="2000" b="1" dirty="0" smtClean="0"/>
              <a:t>Multicollinearity</a:t>
            </a:r>
            <a:r>
              <a:rPr lang="en-US" sz="2000" b="1" dirty="0"/>
              <a:t>:</a:t>
            </a:r>
            <a:r>
              <a:rPr lang="en-US" sz="2000" dirty="0"/>
              <a:t> </a:t>
            </a:r>
            <a:r>
              <a:rPr lang="en-US" sz="2000" dirty="0" smtClean="0"/>
              <a:t>It </a:t>
            </a:r>
            <a:r>
              <a:rPr lang="en-US" sz="2000" dirty="0"/>
              <a:t>is a state of very high inter-correlations or inter-associations among the independent </a:t>
            </a:r>
            <a:r>
              <a:rPr lang="en-US" sz="2000" dirty="0" smtClean="0"/>
              <a:t>variables.</a:t>
            </a:r>
            <a:endParaRPr lang="en-US" sz="2000" dirty="0"/>
          </a:p>
          <a:p>
            <a:pPr>
              <a:buFont typeface="Arial" pitchFamily="34" charset="0"/>
              <a:buChar char="•"/>
            </a:pPr>
            <a:r>
              <a:rPr lang="en-US" sz="2000" dirty="0" smtClean="0"/>
              <a:t>If a model have more multicollinear  </a:t>
            </a:r>
            <a:r>
              <a:rPr lang="en-US" sz="2000" dirty="0"/>
              <a:t>variables, it becomes a tough task to figure out the true relationship of a predictors with response variable. In other words, it becomes difficult to find out which variable is actually contributing to predict </a:t>
            </a:r>
            <a:r>
              <a:rPr lang="en-US" sz="2000" dirty="0" smtClean="0"/>
              <a:t>the </a:t>
            </a:r>
            <a:r>
              <a:rPr lang="en-US" sz="2000" dirty="0"/>
              <a:t>response variable</a:t>
            </a:r>
            <a:r>
              <a:rPr lang="en-US" sz="2000" dirty="0" smtClean="0"/>
              <a:t>.</a:t>
            </a:r>
          </a:p>
          <a:p>
            <a:pPr>
              <a:buFont typeface="Arial" pitchFamily="34" charset="0"/>
              <a:buChar char="•"/>
            </a:pPr>
            <a:r>
              <a:rPr lang="en-US" sz="2000" dirty="0"/>
              <a:t>Pair plots and </a:t>
            </a:r>
            <a:r>
              <a:rPr lang="en-US" sz="2000" dirty="0" smtClean="0"/>
              <a:t>heat maps (correlation </a:t>
            </a:r>
            <a:r>
              <a:rPr lang="en-US" sz="2000" dirty="0"/>
              <a:t>matrix) can be used for identifying highly correlated features</a:t>
            </a:r>
            <a:r>
              <a:rPr lang="en-US" sz="2000" dirty="0" smtClean="0"/>
              <a:t>.</a:t>
            </a:r>
          </a:p>
          <a:p>
            <a:pPr marL="114300" indent="0">
              <a:buNone/>
            </a:pPr>
            <a:r>
              <a:rPr lang="en-US" sz="2000" dirty="0">
                <a:solidFill>
                  <a:srgbClr val="FF0000"/>
                </a:solidFill>
              </a:rPr>
              <a:t>How </a:t>
            </a:r>
            <a:r>
              <a:rPr lang="en-US" sz="2000" dirty="0" err="1">
                <a:solidFill>
                  <a:srgbClr val="FF0000"/>
                </a:solidFill>
              </a:rPr>
              <a:t>multicollinearity</a:t>
            </a:r>
            <a:r>
              <a:rPr lang="en-US" sz="2000" dirty="0">
                <a:solidFill>
                  <a:srgbClr val="FF0000"/>
                </a:solidFill>
              </a:rPr>
              <a:t> can be treated?</a:t>
            </a:r>
          </a:p>
          <a:p>
            <a:r>
              <a:rPr lang="en-US" sz="2000" dirty="0"/>
              <a:t>If we have 2 features which are highly correlated we can drop one feature or combine the 2 features to form a new </a:t>
            </a:r>
            <a:r>
              <a:rPr lang="en-US" sz="2000" dirty="0" err="1"/>
              <a:t>feature,which</a:t>
            </a:r>
            <a:r>
              <a:rPr lang="en-US" sz="2000" dirty="0"/>
              <a:t> can further be used for prediction.</a:t>
            </a:r>
          </a:p>
          <a:p>
            <a:pPr>
              <a:buFont typeface="Arial" pitchFamily="34" charset="0"/>
              <a:buChar char="•"/>
            </a:pPr>
            <a:endParaRPr lang="en-US" sz="2000" dirty="0"/>
          </a:p>
        </p:txBody>
      </p:sp>
    </p:spTree>
    <p:extLst>
      <p:ext uri="{BB962C8B-B14F-4D97-AF65-F5344CB8AC3E}">
        <p14:creationId xmlns:p14="http://schemas.microsoft.com/office/powerpoint/2010/main" val="272766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Pair plot</a:t>
            </a:r>
            <a:endParaRPr lang="en-US" dirty="0"/>
          </a:p>
        </p:txBody>
      </p:sp>
      <p:sp>
        <p:nvSpPr>
          <p:cNvPr id="4" name="Text Placeholder 3"/>
          <p:cNvSpPr>
            <a:spLocks noGrp="1"/>
          </p:cNvSpPr>
          <p:nvPr>
            <p:ph sz="half" idx="2"/>
          </p:nvPr>
        </p:nvSpPr>
        <p:spPr/>
        <p:txBody>
          <a:bodyPr/>
          <a:lstStyle/>
          <a:p>
            <a:endParaRPr lang="en-US" dirty="0"/>
          </a:p>
        </p:txBody>
      </p:sp>
      <p:sp>
        <p:nvSpPr>
          <p:cNvPr id="5" name="Text Placeholder 4"/>
          <p:cNvSpPr>
            <a:spLocks noGrp="1"/>
          </p:cNvSpPr>
          <p:nvPr>
            <p:ph type="body" sz="quarter" idx="3"/>
          </p:nvPr>
        </p:nvSpPr>
        <p:spPr/>
        <p:txBody>
          <a:bodyPr/>
          <a:lstStyle/>
          <a:p>
            <a:r>
              <a:rPr lang="en-US" dirty="0" smtClean="0"/>
              <a:t>Heat Map</a:t>
            </a:r>
            <a:endParaRPr lang="en-US" dirty="0"/>
          </a:p>
        </p:txBody>
      </p:sp>
      <p:sp>
        <p:nvSpPr>
          <p:cNvPr id="6" name="Text Placeholder 5"/>
          <p:cNvSpPr>
            <a:spLocks noGrp="1"/>
          </p:cNvSpPr>
          <p:nvPr>
            <p:ph sz="quarter" idx="4"/>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31" y="1907176"/>
            <a:ext cx="3474720" cy="31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0" y="1907176"/>
            <a:ext cx="3875314" cy="310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885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322217"/>
            <a:ext cx="8229600" cy="4783183"/>
          </a:xfrm>
        </p:spPr>
        <p:txBody>
          <a:bodyPr/>
          <a:lstStyle/>
          <a:p>
            <a:pPr marL="114300" indent="0">
              <a:buNone/>
            </a:pPr>
            <a:r>
              <a:rPr lang="en-US" sz="2000" b="1" dirty="0"/>
              <a:t>4</a:t>
            </a:r>
            <a:r>
              <a:rPr lang="en-US" sz="2000" b="1" dirty="0" smtClean="0"/>
              <a:t>.Little </a:t>
            </a:r>
            <a:r>
              <a:rPr lang="en-US" sz="2000" b="1" dirty="0"/>
              <a:t>or No autocorrelation in the residuals:</a:t>
            </a:r>
            <a:endParaRPr lang="en-US" sz="2000" dirty="0"/>
          </a:p>
          <a:p>
            <a:r>
              <a:rPr lang="en-US" sz="2000" dirty="0"/>
              <a:t>Autocorrelation occurs when the residual errors are dependent on each other</a:t>
            </a:r>
            <a:r>
              <a:rPr lang="en-US" sz="2000" dirty="0" smtClean="0"/>
              <a:t>.</a:t>
            </a:r>
          </a:p>
          <a:p>
            <a:r>
              <a:rPr lang="en-US" sz="2000" dirty="0" smtClean="0"/>
              <a:t>The </a:t>
            </a:r>
            <a:r>
              <a:rPr lang="en-US" sz="2000" dirty="0"/>
              <a:t>presence of correlation in error terms drastically reduces model’s accuracy</a:t>
            </a:r>
            <a:r>
              <a:rPr lang="en-US" sz="2000" dirty="0" smtClean="0"/>
              <a:t>.</a:t>
            </a:r>
          </a:p>
          <a:p>
            <a:r>
              <a:rPr lang="en-US" sz="2000" dirty="0" smtClean="0"/>
              <a:t>This </a:t>
            </a:r>
            <a:r>
              <a:rPr lang="en-US" sz="2000" dirty="0"/>
              <a:t>usually occurs in time series models where the next instant is dependent on previous instant</a:t>
            </a:r>
            <a:r>
              <a:rPr lang="en-US" sz="2000" dirty="0" smtClean="0"/>
              <a:t>.</a:t>
            </a:r>
          </a:p>
          <a:p>
            <a:r>
              <a:rPr lang="en-US" sz="2000" dirty="0"/>
              <a:t>Autocorrelation can be tested with the help of Durbin-Watson test.The null hypothesis of the test is that there is no serial correlation. The Durbin-Watson test statistics is defined as:</a:t>
            </a:r>
            <a:endParaRPr lang="en-US" sz="2000" dirty="0" smtClean="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392" y="3762103"/>
            <a:ext cx="2143125" cy="1097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48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i="0" u="none" dirty="0">
                <a:solidFill>
                  <a:schemeClr val="dk1"/>
                </a:solidFill>
                <a:latin typeface="Times New Roman"/>
                <a:ea typeface="Times New Roman"/>
                <a:cs typeface="Times New Roman"/>
                <a:sym typeface="Times New Roman"/>
              </a:rPr>
              <a:t>Regression analysis</a:t>
            </a:r>
            <a:endParaRPr b="1" dirty="0"/>
          </a:p>
        </p:txBody>
      </p:sp>
      <p:sp>
        <p:nvSpPr>
          <p:cNvPr id="121" name="Google Shape;121;p5"/>
          <p:cNvSpPr txBox="1">
            <a:spLocks noGrp="1"/>
          </p:cNvSpPr>
          <p:nvPr>
            <p:ph idx="1"/>
          </p:nvPr>
        </p:nvSpPr>
        <p:spPr>
          <a:xfrm>
            <a:off x="457200" y="1333500"/>
            <a:ext cx="8229600" cy="43815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800"/>
              <a:buFont typeface="Arial"/>
              <a:buChar char="•"/>
            </a:pPr>
            <a:r>
              <a:rPr lang="en-US" sz="2400" b="0" i="0" u="none" dirty="0">
                <a:solidFill>
                  <a:schemeClr val="dk1"/>
                </a:solidFill>
                <a:latin typeface="Times New Roman" pitchFamily="18" charset="0"/>
                <a:ea typeface="Times New Roman"/>
                <a:cs typeface="Times New Roman" pitchFamily="18" charset="0"/>
                <a:sym typeface="Times New Roman"/>
              </a:rPr>
              <a:t>Regression analysis is a statistical method to model the relationship between a dependent (target) and </a:t>
            </a:r>
            <a:r>
              <a:rPr lang="en-US" sz="2400" b="0" i="0" u="none" dirty="0" smtClean="0">
                <a:solidFill>
                  <a:schemeClr val="dk1"/>
                </a:solidFill>
                <a:latin typeface="Times New Roman" pitchFamily="18" charset="0"/>
                <a:ea typeface="Times New Roman"/>
                <a:cs typeface="Times New Roman" pitchFamily="18" charset="0"/>
                <a:sym typeface="Times New Roman"/>
              </a:rPr>
              <a:t>one or more independent </a:t>
            </a:r>
            <a:r>
              <a:rPr lang="en-US" sz="2400" b="0" i="0" u="none" dirty="0">
                <a:solidFill>
                  <a:schemeClr val="dk1"/>
                </a:solidFill>
                <a:latin typeface="Times New Roman" pitchFamily="18" charset="0"/>
                <a:ea typeface="Times New Roman"/>
                <a:cs typeface="Times New Roman" pitchFamily="18" charset="0"/>
                <a:sym typeface="Times New Roman"/>
              </a:rPr>
              <a:t>(predictor) </a:t>
            </a:r>
            <a:r>
              <a:rPr lang="en-US" sz="2400" b="0" i="0" u="none" dirty="0" smtClean="0">
                <a:solidFill>
                  <a:schemeClr val="dk1"/>
                </a:solidFill>
                <a:latin typeface="Times New Roman" pitchFamily="18" charset="0"/>
                <a:ea typeface="Times New Roman"/>
                <a:cs typeface="Times New Roman" pitchFamily="18" charset="0"/>
                <a:sym typeface="Times New Roman"/>
              </a:rPr>
              <a:t>variables. </a:t>
            </a:r>
          </a:p>
          <a:p>
            <a:pPr marL="303212" marR="0" lvl="0" indent="-303212" algn="l" rtl="0">
              <a:lnSpc>
                <a:spcPct val="100000"/>
              </a:lnSpc>
              <a:spcBef>
                <a:spcPts val="0"/>
              </a:spcBef>
              <a:spcAft>
                <a:spcPts val="0"/>
              </a:spcAft>
              <a:buClr>
                <a:schemeClr val="dk1"/>
              </a:buClr>
              <a:buSzPts val="1800"/>
              <a:buFont typeface="Arial"/>
              <a:buChar char="•"/>
            </a:pPr>
            <a:r>
              <a:rPr lang="en-US" sz="2400" b="0" i="0" u="none" dirty="0" smtClean="0">
                <a:solidFill>
                  <a:schemeClr val="dk1"/>
                </a:solidFill>
                <a:latin typeface="Times New Roman" pitchFamily="18" charset="0"/>
                <a:ea typeface="Times New Roman"/>
                <a:cs typeface="Times New Roman" pitchFamily="18" charset="0"/>
                <a:sym typeface="Times New Roman"/>
              </a:rPr>
              <a:t>It </a:t>
            </a:r>
            <a:r>
              <a:rPr lang="en-US" sz="2400" b="0" i="0" u="none" dirty="0">
                <a:solidFill>
                  <a:schemeClr val="dk1"/>
                </a:solidFill>
                <a:latin typeface="Times New Roman" pitchFamily="18" charset="0"/>
                <a:ea typeface="Times New Roman"/>
                <a:cs typeface="Times New Roman" pitchFamily="18" charset="0"/>
                <a:sym typeface="Times New Roman"/>
              </a:rPr>
              <a:t>predicts continuous/real values such as </a:t>
            </a:r>
            <a:r>
              <a:rPr lang="en-US" sz="2400" b="1" i="0" u="none" dirty="0">
                <a:solidFill>
                  <a:schemeClr val="dk1"/>
                </a:solidFill>
                <a:latin typeface="Times New Roman" pitchFamily="18" charset="0"/>
                <a:ea typeface="Times New Roman"/>
                <a:cs typeface="Times New Roman" pitchFamily="18" charset="0"/>
                <a:sym typeface="Times New Roman"/>
              </a:rPr>
              <a:t>temperature, age, salary, price,</a:t>
            </a:r>
            <a:r>
              <a:rPr lang="en-US" sz="2400" b="0" i="0" u="none" dirty="0">
                <a:solidFill>
                  <a:schemeClr val="dk1"/>
                </a:solidFill>
                <a:latin typeface="Times New Roman" pitchFamily="18" charset="0"/>
                <a:ea typeface="Times New Roman"/>
                <a:cs typeface="Times New Roman" pitchFamily="18" charset="0"/>
                <a:sym typeface="Times New Roman"/>
              </a:rPr>
              <a:t> etc</a:t>
            </a:r>
            <a:r>
              <a:rPr lang="en-US" sz="2400" b="0" i="0" u="none" dirty="0" smtClean="0">
                <a:solidFill>
                  <a:schemeClr val="dk1"/>
                </a:solidFill>
                <a:latin typeface="Times New Roman" pitchFamily="18" charset="0"/>
                <a:ea typeface="Times New Roman"/>
                <a:cs typeface="Times New Roman" pitchFamily="18" charset="0"/>
                <a:sym typeface="Times New Roman"/>
              </a:rPr>
              <a:t>.</a:t>
            </a:r>
          </a:p>
          <a:p>
            <a:pPr marL="0" lvl="0" indent="0">
              <a:spcBef>
                <a:spcPts val="0"/>
              </a:spcBef>
              <a:buClr>
                <a:srgbClr val="000000"/>
              </a:buClr>
              <a:buSzTx/>
              <a:buNone/>
            </a:pPr>
            <a:endParaRPr lang="en-US" sz="2400" dirty="0" smtClean="0">
              <a:solidFill>
                <a:srgbClr val="000000"/>
              </a:solidFill>
              <a:latin typeface="Times New Roman" pitchFamily="18" charset="0"/>
              <a:cs typeface="Times New Roman" pitchFamily="18" charset="0"/>
              <a:sym typeface="Arial"/>
            </a:endParaRPr>
          </a:p>
          <a:p>
            <a:pPr marL="303212" marR="0" lvl="0" indent="-303212" algn="l" rtl="0">
              <a:lnSpc>
                <a:spcPct val="100000"/>
              </a:lnSpc>
              <a:spcBef>
                <a:spcPts val="0"/>
              </a:spcBef>
              <a:spcAft>
                <a:spcPts val="0"/>
              </a:spcAft>
              <a:buClr>
                <a:schemeClr val="dk1"/>
              </a:buClr>
              <a:buSzPts val="1800"/>
              <a:buFont typeface="Arial"/>
              <a:buChar char="•"/>
            </a:pPr>
            <a:endParaRPr dirty="0"/>
          </a:p>
        </p:txBody>
      </p:sp>
      <p:sp>
        <p:nvSpPr>
          <p:cNvPr id="2" name="Rectangle 1"/>
          <p:cNvSpPr/>
          <p:nvPr/>
        </p:nvSpPr>
        <p:spPr>
          <a:xfrm>
            <a:off x="4454820" y="2703612"/>
            <a:ext cx="234360" cy="307777"/>
          </a:xfrm>
          <a:prstGeom prst="rect">
            <a:avLst/>
          </a:prstGeom>
        </p:spPr>
        <p:txBody>
          <a:bodyPr wrap="none">
            <a:spAutoFit/>
          </a:bodyPr>
          <a:lstStyle/>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5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500"/>
                                        <p:tgtEl>
                                          <p:spTgt spid="1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452845"/>
            <a:ext cx="8229600" cy="5262155"/>
          </a:xfrm>
        </p:spPr>
        <p:txBody>
          <a:bodyPr>
            <a:normAutofit fontScale="92500" lnSpcReduction="20000"/>
          </a:bodyPr>
          <a:lstStyle/>
          <a:p>
            <a:r>
              <a:rPr lang="en-US" sz="2000" dirty="0"/>
              <a:t>The test statistic is approximately equal to 2*(1-r) where r is the sample autocorrelation of the residuals. </a:t>
            </a:r>
            <a:endParaRPr lang="en-US" sz="2000" dirty="0" smtClean="0"/>
          </a:p>
          <a:p>
            <a:r>
              <a:rPr lang="en-US" sz="2000" dirty="0" smtClean="0"/>
              <a:t>Thus</a:t>
            </a:r>
            <a:r>
              <a:rPr lang="en-US" sz="2000" dirty="0"/>
              <a:t>, for r == 0, indicating no serial correlation, the test statistic equals 2. This statistic will always be between 0 and 4. </a:t>
            </a:r>
            <a:endParaRPr lang="en-US" sz="2000" dirty="0" smtClean="0"/>
          </a:p>
          <a:p>
            <a:r>
              <a:rPr lang="en-US" sz="2000" dirty="0" smtClean="0"/>
              <a:t>The </a:t>
            </a:r>
            <a:r>
              <a:rPr lang="en-US" sz="2000" dirty="0"/>
              <a:t>closer to 0 the statistic, the more evidence for positive serial correlation. The closer to 4, the more evidence for negative serial correlation</a:t>
            </a:r>
            <a:r>
              <a:rPr lang="en-US" sz="2000" dirty="0" smtClean="0"/>
              <a:t>.</a:t>
            </a:r>
          </a:p>
          <a:p>
            <a:pPr marL="114300" indent="0">
              <a:buNone/>
            </a:pPr>
            <a:r>
              <a:rPr lang="en-US" sz="2000" b="1" dirty="0" smtClean="0"/>
              <a:t>5.Homoscedasticity </a:t>
            </a:r>
            <a:r>
              <a:rPr lang="en-US" sz="2000" b="1" dirty="0"/>
              <a:t>Assumption:</a:t>
            </a:r>
            <a:endParaRPr lang="en-US" sz="2000" dirty="0"/>
          </a:p>
          <a:p>
            <a:r>
              <a:rPr lang="en-US" sz="2000" dirty="0"/>
              <a:t>Homoscedasticity describes a situation in which the error term (that is, the “noise” or random disturbance in the relationship between the features and the target) is the same across all values of the independent variables</a:t>
            </a:r>
            <a:r>
              <a:rPr lang="en-US" sz="2000" dirty="0" smtClean="0"/>
              <a:t>.</a:t>
            </a:r>
          </a:p>
          <a:p>
            <a:r>
              <a:rPr lang="en-US" sz="2000" dirty="0" smtClean="0"/>
              <a:t>A </a:t>
            </a:r>
            <a:r>
              <a:rPr lang="en-US" sz="2000" dirty="0"/>
              <a:t>scatter plot of residual values </a:t>
            </a:r>
            <a:r>
              <a:rPr lang="en-US" sz="2000" dirty="0" err="1"/>
              <a:t>vs</a:t>
            </a:r>
            <a:r>
              <a:rPr lang="en-US" sz="2000" dirty="0"/>
              <a:t> predicted values is a </a:t>
            </a:r>
            <a:r>
              <a:rPr lang="en-US" sz="2000" dirty="0" err="1"/>
              <a:t>goodway</a:t>
            </a:r>
            <a:r>
              <a:rPr lang="en-US" sz="2000" dirty="0"/>
              <a:t> to check for homoscedasticity</a:t>
            </a:r>
            <a:r>
              <a:rPr lang="en-US" sz="2000" dirty="0" smtClean="0"/>
              <a:t>. </a:t>
            </a:r>
          </a:p>
          <a:p>
            <a:r>
              <a:rPr lang="en-US" sz="2000" dirty="0" smtClean="0"/>
              <a:t>There </a:t>
            </a:r>
            <a:r>
              <a:rPr lang="en-US" sz="2000" dirty="0"/>
              <a:t>should be no clear pattern in the distribution and if there is a specific </a:t>
            </a:r>
            <a:r>
              <a:rPr lang="en-US" sz="2000" dirty="0" err="1"/>
              <a:t>pattern,the</a:t>
            </a:r>
            <a:r>
              <a:rPr lang="en-US" sz="2000" dirty="0"/>
              <a:t> data is </a:t>
            </a:r>
            <a:r>
              <a:rPr lang="en-US" sz="2000" b="1" dirty="0" err="1"/>
              <a:t>heteroscedastic</a:t>
            </a:r>
            <a:r>
              <a:rPr lang="en-US" sz="2000" b="1" dirty="0"/>
              <a:t>.</a:t>
            </a:r>
          </a:p>
          <a:p>
            <a:pPr marL="114300" indent="0">
              <a:buNone/>
            </a:pPr>
            <a:r>
              <a:rPr lang="en-US" sz="2000" dirty="0"/>
              <a:t/>
            </a:r>
            <a:br>
              <a:rPr lang="en-US" sz="2000" dirty="0"/>
            </a:br>
            <a:endParaRPr lang="en-US" sz="2000" dirty="0"/>
          </a:p>
        </p:txBody>
      </p:sp>
    </p:spTree>
    <p:extLst>
      <p:ext uri="{BB962C8B-B14F-4D97-AF65-F5344CB8AC3E}">
        <p14:creationId xmlns:p14="http://schemas.microsoft.com/office/powerpoint/2010/main" val="27017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566057"/>
            <a:ext cx="8229600" cy="4539343"/>
          </a:xfrm>
        </p:spPr>
        <p:txBody>
          <a:bodyPr/>
          <a:lstStyle/>
          <a:p>
            <a:endParaRPr lang="en-US" dirty="0" smtClean="0"/>
          </a:p>
          <a:p>
            <a:endParaRPr lang="en-US" dirty="0"/>
          </a:p>
          <a:p>
            <a:endParaRPr lang="en-US" dirty="0" smtClean="0"/>
          </a:p>
          <a:p>
            <a:endParaRPr lang="en-US" dirty="0"/>
          </a:p>
          <a:p>
            <a:endParaRPr lang="en-US" dirty="0" smtClean="0"/>
          </a:p>
          <a:p>
            <a:r>
              <a:rPr lang="en-US" sz="2000" dirty="0"/>
              <a:t>The leftmost graph shows no definite pattern </a:t>
            </a:r>
            <a:r>
              <a:rPr lang="en-US" sz="2000" dirty="0" err="1"/>
              <a:t>i.e</a:t>
            </a:r>
            <a:r>
              <a:rPr lang="en-US" sz="2000" dirty="0"/>
              <a:t> constant variance among the residuals</a:t>
            </a:r>
            <a:r>
              <a:rPr lang="en-US" sz="2000" dirty="0" smtClean="0"/>
              <a:t>, the </a:t>
            </a:r>
            <a:r>
              <a:rPr lang="en-US" sz="2000" dirty="0"/>
              <a:t>middle graph shows a specific pattern where the error increases and then decreases with the predicted values violating the constant variance rule and the rightmost graph also exhibits a specific pattern where the error decreases with the predicted values depicting </a:t>
            </a:r>
            <a:r>
              <a:rPr lang="en-US" sz="2000" dirty="0" err="1"/>
              <a:t>heteroscedasticity</a:t>
            </a:r>
            <a:endParaRPr lang="en-US" sz="2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434" y="587829"/>
            <a:ext cx="7637419" cy="250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6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9"/>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0" i="0" u="none" dirty="0">
                <a:solidFill>
                  <a:schemeClr val="dk1"/>
                </a:solidFill>
                <a:latin typeface="Calibri"/>
                <a:ea typeface="Calibri"/>
                <a:cs typeface="Calibri"/>
                <a:sym typeface="Calibri"/>
              </a:rPr>
              <a:t/>
            </a:r>
            <a:br>
              <a:rPr lang="en-US" sz="3900" b="0" i="0" u="none" dirty="0">
                <a:solidFill>
                  <a:schemeClr val="dk1"/>
                </a:solidFill>
                <a:latin typeface="Calibri"/>
                <a:ea typeface="Calibri"/>
                <a:cs typeface="Calibri"/>
                <a:sym typeface="Calibri"/>
              </a:rPr>
            </a:br>
            <a:r>
              <a:rPr lang="en-US" sz="3900" b="0" i="0" u="none" dirty="0">
                <a:solidFill>
                  <a:schemeClr val="dk1"/>
                </a:solidFill>
                <a:latin typeface="Calibri"/>
                <a:ea typeface="Calibri"/>
                <a:cs typeface="Calibri"/>
                <a:sym typeface="Calibri"/>
              </a:rPr>
              <a:t>Linear Regression</a:t>
            </a:r>
            <a:br>
              <a:rPr lang="en-US" sz="3900" b="0" i="0" u="none" dirty="0">
                <a:solidFill>
                  <a:schemeClr val="dk1"/>
                </a:solidFill>
                <a:latin typeface="Calibri"/>
                <a:ea typeface="Calibri"/>
                <a:cs typeface="Calibri"/>
                <a:sym typeface="Calibri"/>
              </a:rPr>
            </a:br>
            <a:endParaRPr dirty="0"/>
          </a:p>
        </p:txBody>
      </p:sp>
      <p:sp>
        <p:nvSpPr>
          <p:cNvPr id="234" name="Google Shape;234;p19"/>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600"/>
              <a:buFont typeface="Arial"/>
              <a:buChar char="•"/>
            </a:pPr>
            <a:r>
              <a:rPr lang="en-US" sz="1600" b="0" i="0" u="none" dirty="0">
                <a:solidFill>
                  <a:schemeClr val="dk1"/>
                </a:solidFill>
                <a:latin typeface="Times New Roman"/>
                <a:ea typeface="Times New Roman"/>
                <a:cs typeface="Times New Roman"/>
                <a:sym typeface="Times New Roman"/>
              </a:rPr>
              <a:t>Linear regression is a statistical regression method which is used for predictive analysis.</a:t>
            </a:r>
            <a:endParaRPr dirty="0"/>
          </a:p>
          <a:p>
            <a:pPr marL="303212" marR="0" lvl="0" indent="-201611" algn="l" rtl="0">
              <a:lnSpc>
                <a:spcPct val="100000"/>
              </a:lnSpc>
              <a:spcBef>
                <a:spcPts val="320"/>
              </a:spcBef>
              <a:spcAft>
                <a:spcPts val="0"/>
              </a:spcAft>
              <a:buClr>
                <a:schemeClr val="dk1"/>
              </a:buClr>
              <a:buSzPts val="1600"/>
              <a:buFont typeface="Arial"/>
              <a:buNone/>
            </a:pPr>
            <a:endParaRPr sz="1600" b="0" i="0" u="none" dirty="0">
              <a:solidFill>
                <a:schemeClr val="dk1"/>
              </a:solidFill>
              <a:latin typeface="Times New Roman"/>
              <a:ea typeface="Times New Roman"/>
              <a:cs typeface="Times New Roman"/>
              <a:sym typeface="Times New Roman"/>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dirty="0">
                <a:solidFill>
                  <a:schemeClr val="dk1"/>
                </a:solidFill>
                <a:latin typeface="Times New Roman"/>
                <a:ea typeface="Times New Roman"/>
                <a:cs typeface="Times New Roman"/>
                <a:sym typeface="Times New Roman"/>
              </a:rPr>
              <a:t>It is one of the very simple and easy algorithms which works on regression and shows the relationship between the continuous variables.</a:t>
            </a:r>
            <a:endParaRPr dirty="0"/>
          </a:p>
          <a:p>
            <a:pPr marL="303212" marR="0" lvl="0" indent="-201611" algn="l" rtl="0">
              <a:lnSpc>
                <a:spcPct val="100000"/>
              </a:lnSpc>
              <a:spcBef>
                <a:spcPts val="320"/>
              </a:spcBef>
              <a:spcAft>
                <a:spcPts val="0"/>
              </a:spcAft>
              <a:buClr>
                <a:schemeClr val="dk1"/>
              </a:buClr>
              <a:buSzPts val="1600"/>
              <a:buFont typeface="Arial"/>
              <a:buNone/>
            </a:pPr>
            <a:endParaRPr sz="1600" b="0" i="0" u="none" dirty="0">
              <a:solidFill>
                <a:schemeClr val="dk1"/>
              </a:solidFill>
              <a:latin typeface="Times New Roman"/>
              <a:ea typeface="Times New Roman"/>
              <a:cs typeface="Times New Roman"/>
              <a:sym typeface="Times New Roman"/>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smtClean="0">
                <a:solidFill>
                  <a:schemeClr val="dk1"/>
                </a:solidFill>
                <a:latin typeface="Times New Roman"/>
                <a:ea typeface="Times New Roman"/>
                <a:cs typeface="Times New Roman"/>
                <a:sym typeface="Times New Roman"/>
              </a:rPr>
              <a:t>If </a:t>
            </a:r>
            <a:r>
              <a:rPr lang="en-US" sz="1600" b="0" i="0" u="none" dirty="0">
                <a:solidFill>
                  <a:schemeClr val="dk1"/>
                </a:solidFill>
                <a:latin typeface="Times New Roman"/>
                <a:ea typeface="Times New Roman"/>
                <a:cs typeface="Times New Roman"/>
                <a:sym typeface="Times New Roman"/>
              </a:rPr>
              <a:t>there is only one input variable (x), then such linear regression is called </a:t>
            </a:r>
            <a:r>
              <a:rPr lang="en-US" sz="1600" b="1" i="0" u="none" dirty="0">
                <a:solidFill>
                  <a:schemeClr val="dk1"/>
                </a:solidFill>
                <a:latin typeface="Times New Roman"/>
                <a:ea typeface="Times New Roman"/>
                <a:cs typeface="Times New Roman"/>
                <a:sym typeface="Times New Roman"/>
              </a:rPr>
              <a:t>simple linear </a:t>
            </a:r>
            <a:r>
              <a:rPr lang="en-US" sz="1600" b="1" i="0" u="none" dirty="0" smtClean="0">
                <a:solidFill>
                  <a:schemeClr val="dk1"/>
                </a:solidFill>
                <a:latin typeface="Times New Roman"/>
                <a:ea typeface="Times New Roman"/>
                <a:cs typeface="Times New Roman"/>
                <a:sym typeface="Times New Roman"/>
              </a:rPr>
              <a:t>regression</a:t>
            </a:r>
            <a:r>
              <a:rPr lang="en-US" sz="1600" b="1" dirty="0">
                <a:latin typeface="Times New Roman"/>
                <a:ea typeface="Times New Roman"/>
                <a:cs typeface="Times New Roman"/>
                <a:sym typeface="Times New Roman"/>
              </a:rPr>
              <a:t> </a:t>
            </a:r>
            <a:r>
              <a:rPr lang="en-US" sz="1600" b="1" dirty="0" smtClean="0">
                <a:latin typeface="Times New Roman"/>
                <a:ea typeface="Times New Roman"/>
                <a:cs typeface="Times New Roman"/>
                <a:sym typeface="Times New Roman"/>
              </a:rPr>
              <a:t>or univariate linear regression.</a:t>
            </a:r>
            <a:endParaRPr b="1" dirty="0"/>
          </a:p>
          <a:p>
            <a:pPr marL="303213" marR="0" lvl="0" indent="-201613" algn="l" rtl="0">
              <a:spcBef>
                <a:spcPts val="320"/>
              </a:spcBef>
              <a:spcAft>
                <a:spcPts val="0"/>
              </a:spcAft>
              <a:buClr>
                <a:schemeClr val="dk1"/>
              </a:buClr>
              <a:buSzPts val="1600"/>
              <a:buFont typeface="Arial"/>
              <a:buNone/>
            </a:pPr>
            <a:endParaRPr sz="16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animEffect transition="in" filter="fade">
                                      <p:cBhvr>
                                        <p:cTn id="7" dur="500"/>
                                        <p:tgtEl>
                                          <p:spTgt spid="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4">
                                            <p:txEl>
                                              <p:pRg st="2" end="2"/>
                                            </p:txEl>
                                          </p:spTgt>
                                        </p:tgtEl>
                                        <p:attrNameLst>
                                          <p:attrName>style.visibility</p:attrName>
                                        </p:attrNameLst>
                                      </p:cBhvr>
                                      <p:to>
                                        <p:strVal val="visible"/>
                                      </p:to>
                                    </p:set>
                                    <p:animEffect transition="in" filter="fade">
                                      <p:cBhvr>
                                        <p:cTn id="12" dur="500"/>
                                        <p:tgtEl>
                                          <p:spTgt spid="2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4">
                                            <p:txEl>
                                              <p:pRg st="4" end="4"/>
                                            </p:txEl>
                                          </p:spTgt>
                                        </p:tgtEl>
                                        <p:attrNameLst>
                                          <p:attrName>style.visibility</p:attrName>
                                        </p:attrNameLst>
                                      </p:cBhvr>
                                      <p:to>
                                        <p:strVal val="visible"/>
                                      </p:to>
                                    </p:set>
                                    <p:animEffect transition="in" filter="fade">
                                      <p:cBhvr>
                                        <p:cTn id="17" dur="500"/>
                                        <p:tgtEl>
                                          <p:spTgt spid="2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426720"/>
            <a:ext cx="8229600" cy="4678680"/>
          </a:xfrm>
        </p:spPr>
        <p:txBody>
          <a:bodyPr/>
          <a:lstStyle/>
          <a:p>
            <a:r>
              <a:rPr lang="en-US" sz="2000" dirty="0" smtClean="0"/>
              <a:t>Example: Let </a:t>
            </a:r>
            <a:r>
              <a:rPr lang="en-US" sz="2000" dirty="0"/>
              <a:t>us consider a example wherein we are predicting the salary a person given the years of experience he/she has in a particular </a:t>
            </a:r>
            <a:r>
              <a:rPr lang="en-US" sz="2000" dirty="0" smtClean="0"/>
              <a:t>field. The </a:t>
            </a:r>
            <a:r>
              <a:rPr lang="en-US" sz="2000" dirty="0"/>
              <a:t>data set is shown below</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65" y="1582223"/>
            <a:ext cx="3546838" cy="315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498322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227012" y="268287"/>
            <a:ext cx="8688387" cy="68421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Font typeface="Times New Roman"/>
              <a:buNone/>
            </a:pPr>
            <a:r>
              <a:rPr lang="en-US" sz="2800" b="1" i="0" u="none" dirty="0">
                <a:solidFill>
                  <a:schemeClr val="dk1"/>
                </a:solidFill>
                <a:latin typeface="Times New Roman"/>
                <a:ea typeface="Times New Roman"/>
                <a:cs typeface="Times New Roman"/>
                <a:sym typeface="Times New Roman"/>
              </a:rPr>
              <a:t>Linear Regression</a:t>
            </a:r>
            <a:r>
              <a:rPr lang="en-US" sz="1400" b="1" i="0" u="none" dirty="0">
                <a:solidFill>
                  <a:schemeClr val="dk1"/>
                </a:solidFill>
                <a:latin typeface="IBM Plex Sans"/>
                <a:ea typeface="IBM Plex Sans"/>
                <a:cs typeface="IBM Plex Sans"/>
                <a:sym typeface="IBM Plex Sans"/>
              </a:rPr>
              <a:t/>
            </a:r>
            <a:br>
              <a:rPr lang="en-US" sz="1400" b="1" i="0" u="none" dirty="0">
                <a:solidFill>
                  <a:schemeClr val="dk1"/>
                </a:solidFill>
                <a:latin typeface="IBM Plex Sans"/>
                <a:ea typeface="IBM Plex Sans"/>
                <a:cs typeface="IBM Plex Sans"/>
                <a:sym typeface="IBM Plex Sans"/>
              </a:rPr>
            </a:br>
            <a:endParaRPr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2910" y="1300163"/>
            <a:ext cx="6683148"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1"/>
          <p:cNvSpPr txBox="1">
            <a:spLocks noGrp="1"/>
          </p:cNvSpPr>
          <p:nvPr>
            <p:ph type="body" idx="1"/>
          </p:nvPr>
        </p:nvSpPr>
        <p:spPr>
          <a:xfrm>
            <a:off x="228600" y="1104900"/>
            <a:ext cx="8688387" cy="3911600"/>
          </a:xfrm>
          <a:prstGeom prst="rect">
            <a:avLst/>
          </a:prstGeom>
          <a:noFill/>
          <a:ln>
            <a:noFill/>
          </a:ln>
        </p:spPr>
        <p:txBody>
          <a:bodyPr spcFirstLastPara="1" wrap="square" lIns="0" tIns="0" rIns="0" bIns="0" anchor="t" anchorCtr="0">
            <a:noAutofit/>
          </a:bodyPr>
          <a:lstStyle/>
          <a:p>
            <a:pPr marL="0" lvl="0" indent="0" algn="l" rtl="0">
              <a:lnSpc>
                <a:spcPct val="114000"/>
              </a:lnSpc>
              <a:spcBef>
                <a:spcPts val="0"/>
              </a:spcBef>
              <a:spcAft>
                <a:spcPts val="0"/>
              </a:spcAft>
              <a:buClr>
                <a:schemeClr val="dk1"/>
              </a:buClr>
              <a:buSzPts val="1300"/>
              <a:buNone/>
            </a:pPr>
            <a:r>
              <a:rPr lang="en-US" sz="2100" b="0" i="0" u="none" dirty="0">
                <a:solidFill>
                  <a:schemeClr val="dk1"/>
                </a:solidFill>
                <a:latin typeface="IBM Plex Sans"/>
                <a:ea typeface="IBM Plex Sans"/>
                <a:cs typeface="IBM Plex Sans"/>
                <a:sym typeface="IBM Plex Sans"/>
              </a:rPr>
              <a:t>Linear Regression</a:t>
            </a:r>
            <a:endParaRPr dirty="0"/>
          </a:p>
        </p:txBody>
      </p:sp>
      <p:sp>
        <p:nvSpPr>
          <p:cNvPr id="246" name="Google Shape;246;p21"/>
          <p:cNvSpPr txBox="1"/>
          <p:nvPr/>
        </p:nvSpPr>
        <p:spPr>
          <a:xfrm rot="-5400000">
            <a:off x="1072356" y="1572418"/>
            <a:ext cx="1406525" cy="28416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Salary</a:t>
            </a:r>
            <a:endParaRPr dirty="0"/>
          </a:p>
        </p:txBody>
      </p:sp>
      <p:sp>
        <p:nvSpPr>
          <p:cNvPr id="247" name="Google Shape;247;p21"/>
          <p:cNvSpPr txBox="1"/>
          <p:nvPr/>
        </p:nvSpPr>
        <p:spPr>
          <a:xfrm>
            <a:off x="3644900" y="4244975"/>
            <a:ext cx="1400175" cy="28575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2060"/>
              </a:buClr>
              <a:buSzPts val="1400"/>
              <a:buFont typeface="IBM Plex Sans"/>
              <a:buNone/>
            </a:pPr>
            <a:r>
              <a:rPr lang="en-US" sz="1400" b="1" i="0" u="none" dirty="0">
                <a:solidFill>
                  <a:srgbClr val="002060"/>
                </a:solidFill>
                <a:latin typeface="IBM Plex Sans"/>
                <a:ea typeface="IBM Plex Sans"/>
                <a:cs typeface="IBM Plex Sans"/>
                <a:sym typeface="IBM Plex Sans"/>
              </a:rPr>
              <a:t>Experience</a:t>
            </a:r>
            <a:endParaRPr dirty="0"/>
          </a:p>
        </p:txBody>
      </p:sp>
      <p:cxnSp>
        <p:nvCxnSpPr>
          <p:cNvPr id="248" name="Google Shape;248;p21"/>
          <p:cNvCxnSpPr/>
          <p:nvPr/>
        </p:nvCxnSpPr>
        <p:spPr>
          <a:xfrm rot="10800000">
            <a:off x="1979612" y="1730375"/>
            <a:ext cx="0" cy="2449512"/>
          </a:xfrm>
          <a:prstGeom prst="straightConnector1">
            <a:avLst/>
          </a:prstGeom>
          <a:noFill/>
          <a:ln w="38100" cap="flat" cmpd="sng">
            <a:solidFill>
              <a:srgbClr val="CEB4F9"/>
            </a:solidFill>
            <a:prstDash val="solid"/>
            <a:miter lim="800000"/>
            <a:headEnd type="none" w="med" len="med"/>
            <a:tailEnd type="triangle" w="med" len="med"/>
          </a:ln>
        </p:spPr>
      </p:cxnSp>
      <p:cxnSp>
        <p:nvCxnSpPr>
          <p:cNvPr id="249" name="Google Shape;249;p21"/>
          <p:cNvCxnSpPr/>
          <p:nvPr/>
        </p:nvCxnSpPr>
        <p:spPr>
          <a:xfrm>
            <a:off x="1979612" y="4179887"/>
            <a:ext cx="2898775" cy="0"/>
          </a:xfrm>
          <a:prstGeom prst="straightConnector1">
            <a:avLst/>
          </a:prstGeom>
          <a:noFill/>
          <a:ln w="38100" cap="flat" cmpd="sng">
            <a:solidFill>
              <a:srgbClr val="CEB4F9"/>
            </a:solidFill>
            <a:prstDash val="solid"/>
            <a:miter lim="800000"/>
            <a:headEnd type="none" w="med" len="med"/>
            <a:tailEnd type="triangle" w="med" len="med"/>
          </a:ln>
        </p:spPr>
      </p:cxnSp>
      <p:sp>
        <p:nvSpPr>
          <p:cNvPr id="250" name="Google Shape;250;p21"/>
          <p:cNvSpPr/>
          <p:nvPr/>
        </p:nvSpPr>
        <p:spPr>
          <a:xfrm>
            <a:off x="2559050" y="2444750"/>
            <a:ext cx="176212" cy="261937"/>
          </a:xfrm>
          <a:custGeom>
            <a:avLst/>
            <a:gdLst/>
            <a:ahLst/>
            <a:cxnLst/>
            <a:rect l="l" t="t" r="r" b="b"/>
            <a:pathLst>
              <a:path w="176213" h="261938" extrusionOk="0">
                <a:moveTo>
                  <a:pt x="23357" y="110246"/>
                </a:moveTo>
                <a:lnTo>
                  <a:pt x="67384" y="110246"/>
                </a:lnTo>
                <a:lnTo>
                  <a:pt x="67384" y="34720"/>
                </a:lnTo>
                <a:lnTo>
                  <a:pt x="108829" y="34720"/>
                </a:lnTo>
                <a:lnTo>
                  <a:pt x="108829" y="110246"/>
                </a:lnTo>
                <a:lnTo>
                  <a:pt x="152856" y="110246"/>
                </a:lnTo>
                <a:lnTo>
                  <a:pt x="152856" y="151692"/>
                </a:lnTo>
                <a:lnTo>
                  <a:pt x="108829" y="151692"/>
                </a:lnTo>
                <a:lnTo>
                  <a:pt x="108829" y="227218"/>
                </a:lnTo>
                <a:lnTo>
                  <a:pt x="67384" y="227218"/>
                </a:lnTo>
                <a:lnTo>
                  <a:pt x="67384" y="151692"/>
                </a:lnTo>
                <a:lnTo>
                  <a:pt x="23357" y="151692"/>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1" name="Google Shape;251;p21"/>
          <p:cNvSpPr/>
          <p:nvPr/>
        </p:nvSpPr>
        <p:spPr>
          <a:xfrm>
            <a:off x="2205037" y="2657475"/>
            <a:ext cx="176212" cy="260350"/>
          </a:xfrm>
          <a:custGeom>
            <a:avLst/>
            <a:gdLst/>
            <a:ahLst/>
            <a:cxnLst/>
            <a:rect l="l" t="t" r="r" b="b"/>
            <a:pathLst>
              <a:path w="176212" h="260350" extrusionOk="0">
                <a:moveTo>
                  <a:pt x="23357" y="109452"/>
                </a:moveTo>
                <a:lnTo>
                  <a:pt x="67383" y="109452"/>
                </a:lnTo>
                <a:lnTo>
                  <a:pt x="67383" y="34509"/>
                </a:lnTo>
                <a:lnTo>
                  <a:pt x="108829" y="34509"/>
                </a:lnTo>
                <a:lnTo>
                  <a:pt x="108829" y="109452"/>
                </a:lnTo>
                <a:lnTo>
                  <a:pt x="152855" y="109452"/>
                </a:lnTo>
                <a:lnTo>
                  <a:pt x="152855" y="150898"/>
                </a:lnTo>
                <a:lnTo>
                  <a:pt x="108829" y="150898"/>
                </a:lnTo>
                <a:lnTo>
                  <a:pt x="108829" y="225841"/>
                </a:lnTo>
                <a:lnTo>
                  <a:pt x="67383" y="225841"/>
                </a:lnTo>
                <a:lnTo>
                  <a:pt x="67383" y="150898"/>
                </a:lnTo>
                <a:lnTo>
                  <a:pt x="23357" y="150898"/>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2" name="Google Shape;252;p21"/>
          <p:cNvSpPr/>
          <p:nvPr/>
        </p:nvSpPr>
        <p:spPr>
          <a:xfrm>
            <a:off x="3113087" y="2876550"/>
            <a:ext cx="176212" cy="261937"/>
          </a:xfrm>
          <a:custGeom>
            <a:avLst/>
            <a:gdLst/>
            <a:ahLst/>
            <a:cxnLst/>
            <a:rect l="l" t="t" r="r" b="b"/>
            <a:pathLst>
              <a:path w="176212" h="261938" extrusionOk="0">
                <a:moveTo>
                  <a:pt x="23357" y="110246"/>
                </a:moveTo>
                <a:lnTo>
                  <a:pt x="67383" y="110246"/>
                </a:lnTo>
                <a:lnTo>
                  <a:pt x="67383" y="34720"/>
                </a:lnTo>
                <a:lnTo>
                  <a:pt x="108829" y="34720"/>
                </a:lnTo>
                <a:lnTo>
                  <a:pt x="108829" y="110246"/>
                </a:lnTo>
                <a:lnTo>
                  <a:pt x="152855" y="110246"/>
                </a:lnTo>
                <a:lnTo>
                  <a:pt x="152855" y="151692"/>
                </a:lnTo>
                <a:lnTo>
                  <a:pt x="108829" y="151692"/>
                </a:lnTo>
                <a:lnTo>
                  <a:pt x="108829" y="227218"/>
                </a:lnTo>
                <a:lnTo>
                  <a:pt x="67383" y="227218"/>
                </a:lnTo>
                <a:lnTo>
                  <a:pt x="67383" y="151692"/>
                </a:lnTo>
                <a:lnTo>
                  <a:pt x="23357" y="151692"/>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3" name="Google Shape;253;p21"/>
          <p:cNvSpPr/>
          <p:nvPr/>
        </p:nvSpPr>
        <p:spPr>
          <a:xfrm>
            <a:off x="2103437" y="3455987"/>
            <a:ext cx="176212" cy="261937"/>
          </a:xfrm>
          <a:custGeom>
            <a:avLst/>
            <a:gdLst/>
            <a:ahLst/>
            <a:cxnLst/>
            <a:rect l="l" t="t" r="r" b="b"/>
            <a:pathLst>
              <a:path w="176212" h="261937" extrusionOk="0">
                <a:moveTo>
                  <a:pt x="23357" y="110246"/>
                </a:moveTo>
                <a:lnTo>
                  <a:pt x="67383" y="110246"/>
                </a:lnTo>
                <a:lnTo>
                  <a:pt x="67383" y="34720"/>
                </a:lnTo>
                <a:lnTo>
                  <a:pt x="108829" y="34720"/>
                </a:lnTo>
                <a:lnTo>
                  <a:pt x="108829" y="110246"/>
                </a:lnTo>
                <a:lnTo>
                  <a:pt x="152855" y="110246"/>
                </a:lnTo>
                <a:lnTo>
                  <a:pt x="152855" y="151691"/>
                </a:lnTo>
                <a:lnTo>
                  <a:pt x="108829" y="151691"/>
                </a:lnTo>
                <a:lnTo>
                  <a:pt x="108829" y="227217"/>
                </a:lnTo>
                <a:lnTo>
                  <a:pt x="67383" y="227217"/>
                </a:lnTo>
                <a:lnTo>
                  <a:pt x="67383" y="151691"/>
                </a:lnTo>
                <a:lnTo>
                  <a:pt x="23357" y="151691"/>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4" name="Google Shape;254;p21"/>
          <p:cNvSpPr/>
          <p:nvPr/>
        </p:nvSpPr>
        <p:spPr>
          <a:xfrm>
            <a:off x="2816225" y="3119437"/>
            <a:ext cx="176212" cy="261937"/>
          </a:xfrm>
          <a:custGeom>
            <a:avLst/>
            <a:gdLst/>
            <a:ahLst/>
            <a:cxnLst/>
            <a:rect l="l" t="t" r="r" b="b"/>
            <a:pathLst>
              <a:path w="176213" h="261937" extrusionOk="0">
                <a:moveTo>
                  <a:pt x="23357" y="110246"/>
                </a:moveTo>
                <a:lnTo>
                  <a:pt x="67384" y="110246"/>
                </a:lnTo>
                <a:lnTo>
                  <a:pt x="67384" y="34720"/>
                </a:lnTo>
                <a:lnTo>
                  <a:pt x="108829" y="34720"/>
                </a:lnTo>
                <a:lnTo>
                  <a:pt x="108829" y="110246"/>
                </a:lnTo>
                <a:lnTo>
                  <a:pt x="152856" y="110246"/>
                </a:lnTo>
                <a:lnTo>
                  <a:pt x="152856" y="151691"/>
                </a:lnTo>
                <a:lnTo>
                  <a:pt x="108829" y="151691"/>
                </a:lnTo>
                <a:lnTo>
                  <a:pt x="108829" y="227217"/>
                </a:lnTo>
                <a:lnTo>
                  <a:pt x="67384" y="227217"/>
                </a:lnTo>
                <a:lnTo>
                  <a:pt x="67384" y="151691"/>
                </a:lnTo>
                <a:lnTo>
                  <a:pt x="23357" y="151691"/>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5" name="Google Shape;255;p21"/>
          <p:cNvSpPr/>
          <p:nvPr/>
        </p:nvSpPr>
        <p:spPr>
          <a:xfrm>
            <a:off x="3235325" y="2181225"/>
            <a:ext cx="176212" cy="261937"/>
          </a:xfrm>
          <a:custGeom>
            <a:avLst/>
            <a:gdLst/>
            <a:ahLst/>
            <a:cxnLst/>
            <a:rect l="l" t="t" r="r" b="b"/>
            <a:pathLst>
              <a:path w="176213" h="261938" extrusionOk="0">
                <a:moveTo>
                  <a:pt x="23357" y="110246"/>
                </a:moveTo>
                <a:lnTo>
                  <a:pt x="67384" y="110246"/>
                </a:lnTo>
                <a:lnTo>
                  <a:pt x="67384" y="34720"/>
                </a:lnTo>
                <a:lnTo>
                  <a:pt x="108829" y="34720"/>
                </a:lnTo>
                <a:lnTo>
                  <a:pt x="108829" y="110246"/>
                </a:lnTo>
                <a:lnTo>
                  <a:pt x="152856" y="110246"/>
                </a:lnTo>
                <a:lnTo>
                  <a:pt x="152856" y="151692"/>
                </a:lnTo>
                <a:lnTo>
                  <a:pt x="108829" y="151692"/>
                </a:lnTo>
                <a:lnTo>
                  <a:pt x="108829" y="227218"/>
                </a:lnTo>
                <a:lnTo>
                  <a:pt x="67384" y="227218"/>
                </a:lnTo>
                <a:lnTo>
                  <a:pt x="67384" y="151692"/>
                </a:lnTo>
                <a:lnTo>
                  <a:pt x="23357" y="151692"/>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6" name="Google Shape;256;p21"/>
          <p:cNvSpPr/>
          <p:nvPr/>
        </p:nvSpPr>
        <p:spPr>
          <a:xfrm>
            <a:off x="2870200" y="2201862"/>
            <a:ext cx="176212" cy="260350"/>
          </a:xfrm>
          <a:custGeom>
            <a:avLst/>
            <a:gdLst/>
            <a:ahLst/>
            <a:cxnLst/>
            <a:rect l="l" t="t" r="r" b="b"/>
            <a:pathLst>
              <a:path w="176213" h="260350" extrusionOk="0">
                <a:moveTo>
                  <a:pt x="23357" y="109452"/>
                </a:moveTo>
                <a:lnTo>
                  <a:pt x="67384" y="109452"/>
                </a:lnTo>
                <a:lnTo>
                  <a:pt x="67384" y="34509"/>
                </a:lnTo>
                <a:lnTo>
                  <a:pt x="108829" y="34509"/>
                </a:lnTo>
                <a:lnTo>
                  <a:pt x="108829" y="109452"/>
                </a:lnTo>
                <a:lnTo>
                  <a:pt x="152856" y="109452"/>
                </a:lnTo>
                <a:lnTo>
                  <a:pt x="152856" y="150898"/>
                </a:lnTo>
                <a:lnTo>
                  <a:pt x="108829" y="150898"/>
                </a:lnTo>
                <a:lnTo>
                  <a:pt x="108829" y="225841"/>
                </a:lnTo>
                <a:lnTo>
                  <a:pt x="67384" y="225841"/>
                </a:lnTo>
                <a:lnTo>
                  <a:pt x="67384" y="150898"/>
                </a:lnTo>
                <a:lnTo>
                  <a:pt x="23357" y="150898"/>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7" name="Google Shape;257;p21"/>
          <p:cNvSpPr/>
          <p:nvPr/>
        </p:nvSpPr>
        <p:spPr>
          <a:xfrm>
            <a:off x="3533775" y="2667000"/>
            <a:ext cx="176212" cy="261937"/>
          </a:xfrm>
          <a:custGeom>
            <a:avLst/>
            <a:gdLst/>
            <a:ahLst/>
            <a:cxnLst/>
            <a:rect l="l" t="t" r="r" b="b"/>
            <a:pathLst>
              <a:path w="176213" h="261938" extrusionOk="0">
                <a:moveTo>
                  <a:pt x="23357" y="110246"/>
                </a:moveTo>
                <a:lnTo>
                  <a:pt x="67384" y="110246"/>
                </a:lnTo>
                <a:lnTo>
                  <a:pt x="67384" y="34720"/>
                </a:lnTo>
                <a:lnTo>
                  <a:pt x="108829" y="34720"/>
                </a:lnTo>
                <a:lnTo>
                  <a:pt x="108829" y="110246"/>
                </a:lnTo>
                <a:lnTo>
                  <a:pt x="152856" y="110246"/>
                </a:lnTo>
                <a:lnTo>
                  <a:pt x="152856" y="151692"/>
                </a:lnTo>
                <a:lnTo>
                  <a:pt x="108829" y="151692"/>
                </a:lnTo>
                <a:lnTo>
                  <a:pt x="108829" y="227218"/>
                </a:lnTo>
                <a:lnTo>
                  <a:pt x="67384" y="227218"/>
                </a:lnTo>
                <a:lnTo>
                  <a:pt x="67384" y="151692"/>
                </a:lnTo>
                <a:lnTo>
                  <a:pt x="23357" y="151692"/>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8" name="Google Shape;258;p21"/>
          <p:cNvSpPr/>
          <p:nvPr/>
        </p:nvSpPr>
        <p:spPr>
          <a:xfrm>
            <a:off x="3597275" y="1995487"/>
            <a:ext cx="177800" cy="260350"/>
          </a:xfrm>
          <a:custGeom>
            <a:avLst/>
            <a:gdLst/>
            <a:ahLst/>
            <a:cxnLst/>
            <a:rect l="l" t="t" r="r" b="b"/>
            <a:pathLst>
              <a:path w="177800" h="260350" extrusionOk="0">
                <a:moveTo>
                  <a:pt x="23567" y="109266"/>
                </a:moveTo>
                <a:lnTo>
                  <a:pt x="67991" y="109266"/>
                </a:lnTo>
                <a:lnTo>
                  <a:pt x="67991" y="34509"/>
                </a:lnTo>
                <a:lnTo>
                  <a:pt x="109809" y="34509"/>
                </a:lnTo>
                <a:lnTo>
                  <a:pt x="109809" y="109266"/>
                </a:lnTo>
                <a:lnTo>
                  <a:pt x="154233" y="109266"/>
                </a:lnTo>
                <a:lnTo>
                  <a:pt x="154233" y="151084"/>
                </a:lnTo>
                <a:lnTo>
                  <a:pt x="109809" y="151084"/>
                </a:lnTo>
                <a:lnTo>
                  <a:pt x="109809" y="225841"/>
                </a:lnTo>
                <a:lnTo>
                  <a:pt x="67991" y="225841"/>
                </a:lnTo>
                <a:lnTo>
                  <a:pt x="67991" y="151084"/>
                </a:lnTo>
                <a:lnTo>
                  <a:pt x="23567" y="151084"/>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sp>
        <p:nvSpPr>
          <p:cNvPr id="259" name="Google Shape;259;p21"/>
          <p:cNvSpPr/>
          <p:nvPr/>
        </p:nvSpPr>
        <p:spPr>
          <a:xfrm>
            <a:off x="3913187" y="2395537"/>
            <a:ext cx="177800" cy="261937"/>
          </a:xfrm>
          <a:custGeom>
            <a:avLst/>
            <a:gdLst/>
            <a:ahLst/>
            <a:cxnLst/>
            <a:rect l="l" t="t" r="r" b="b"/>
            <a:pathLst>
              <a:path w="177800" h="261937" extrusionOk="0">
                <a:moveTo>
                  <a:pt x="23567" y="110059"/>
                </a:moveTo>
                <a:lnTo>
                  <a:pt x="67991" y="110059"/>
                </a:lnTo>
                <a:lnTo>
                  <a:pt x="67991" y="34720"/>
                </a:lnTo>
                <a:lnTo>
                  <a:pt x="109809" y="34720"/>
                </a:lnTo>
                <a:lnTo>
                  <a:pt x="109809" y="110059"/>
                </a:lnTo>
                <a:lnTo>
                  <a:pt x="154233" y="110059"/>
                </a:lnTo>
                <a:lnTo>
                  <a:pt x="154233" y="151878"/>
                </a:lnTo>
                <a:lnTo>
                  <a:pt x="109809" y="151878"/>
                </a:lnTo>
                <a:lnTo>
                  <a:pt x="109809" y="227217"/>
                </a:lnTo>
                <a:lnTo>
                  <a:pt x="67991" y="227217"/>
                </a:lnTo>
                <a:lnTo>
                  <a:pt x="67991" y="151878"/>
                </a:lnTo>
                <a:lnTo>
                  <a:pt x="23567" y="151878"/>
                </a:lnTo>
                <a:close/>
              </a:path>
            </a:pathLst>
          </a:custGeom>
          <a:solidFill>
            <a:schemeClr val="accent1"/>
          </a:solidFill>
          <a:ln w="25400" cap="flat" cmpd="sng">
            <a:solidFill>
              <a:srgbClr val="9A88B9"/>
            </a:solidFill>
            <a:prstDash val="solid"/>
            <a:round/>
            <a:headEnd type="none" w="sm" len="sm"/>
            <a:tailEnd type="none" w="sm" len="sm"/>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None/>
            </a:pPr>
            <a:endParaRPr sz="1600" b="0" i="0" u="none" dirty="0">
              <a:solidFill>
                <a:schemeClr val="dk1"/>
              </a:solidFill>
              <a:latin typeface="Arial"/>
              <a:ea typeface="Arial"/>
              <a:cs typeface="Arial"/>
              <a:sym typeface="Arial"/>
            </a:endParaRPr>
          </a:p>
        </p:txBody>
      </p:sp>
      <p:cxnSp>
        <p:nvCxnSpPr>
          <p:cNvPr id="260" name="Google Shape;260;p21"/>
          <p:cNvCxnSpPr/>
          <p:nvPr/>
        </p:nvCxnSpPr>
        <p:spPr>
          <a:xfrm rot="10800000" flipH="1">
            <a:off x="1979612" y="2201862"/>
            <a:ext cx="2106612" cy="1179512"/>
          </a:xfrm>
          <a:prstGeom prst="straightConnector1">
            <a:avLst/>
          </a:prstGeom>
          <a:noFill/>
          <a:ln w="38100" cap="flat" cmpd="sng">
            <a:solidFill>
              <a:srgbClr val="F8F9F6"/>
            </a:solidFill>
            <a:prstDash val="solid"/>
            <a:miter lim="800000"/>
            <a:headEnd type="none" w="med" len="med"/>
            <a:tailEnd type="none" w="med" len="med"/>
          </a:ln>
        </p:spPr>
      </p:cxnSp>
      <p:sp>
        <p:nvSpPr>
          <p:cNvPr id="261" name="Google Shape;261;p21"/>
          <p:cNvSpPr txBox="1"/>
          <p:nvPr/>
        </p:nvSpPr>
        <p:spPr>
          <a:xfrm>
            <a:off x="5783262" y="1181100"/>
            <a:ext cx="2420937" cy="4873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2400"/>
              <a:buFont typeface="IBM Plex Sans"/>
              <a:buNone/>
            </a:pPr>
            <a:r>
              <a:rPr lang="en-US" sz="2400" b="1" i="0" u="none" dirty="0">
                <a:solidFill>
                  <a:schemeClr val="dk1"/>
                </a:solidFill>
                <a:latin typeface="IBM Plex Sans"/>
                <a:ea typeface="IBM Plex Sans"/>
                <a:cs typeface="IBM Plex Sans"/>
                <a:sym typeface="IBM Plex Sans"/>
              </a:rPr>
              <a:t>y= a0 + a1 * X</a:t>
            </a:r>
            <a:endParaRPr dirty="0"/>
          </a:p>
        </p:txBody>
      </p:sp>
      <p:sp>
        <p:nvSpPr>
          <p:cNvPr id="262" name="Google Shape;262;p21"/>
          <p:cNvSpPr txBox="1"/>
          <p:nvPr/>
        </p:nvSpPr>
        <p:spPr>
          <a:xfrm>
            <a:off x="4795837" y="2087562"/>
            <a:ext cx="4292600" cy="487362"/>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2400"/>
              <a:buFont typeface="IBM Plex Sans"/>
              <a:buNone/>
            </a:pPr>
            <a:r>
              <a:rPr lang="en-US" sz="2400" b="1" i="0" u="none" dirty="0">
                <a:solidFill>
                  <a:schemeClr val="dk1"/>
                </a:solidFill>
                <a:latin typeface="IBM Plex Sans"/>
                <a:ea typeface="IBM Plex Sans"/>
                <a:cs typeface="IBM Plex Sans"/>
                <a:sym typeface="IBM Plex Sans"/>
              </a:rPr>
              <a:t>Salary= a0 + a1 * Experience</a:t>
            </a:r>
            <a:endParaRPr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500"/>
                                        <p:tgtEl>
                                          <p:spTgt spid="249"/>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247"/>
                                        </p:tgtEl>
                                        <p:attrNameLst>
                                          <p:attrName>style.visibility</p:attrName>
                                        </p:attrNameLst>
                                      </p:cBhvr>
                                      <p:to>
                                        <p:strVal val="visible"/>
                                      </p:to>
                                    </p:set>
                                    <p:anim calcmode="lin" valueType="num">
                                      <p:cBhvr additive="base">
                                        <p:cTn id="10" dur="500"/>
                                        <p:tgtEl>
                                          <p:spTgt spid="247"/>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48"/>
                                        </p:tgtEl>
                                        <p:attrNameLst>
                                          <p:attrName>style.visibility</p:attrName>
                                        </p:attrNameLst>
                                      </p:cBhvr>
                                      <p:to>
                                        <p:strVal val="visible"/>
                                      </p:to>
                                    </p:set>
                                    <p:anim calcmode="lin" valueType="num">
                                      <p:cBhvr additive="base">
                                        <p:cTn id="15" dur="500"/>
                                        <p:tgtEl>
                                          <p:spTgt spid="248"/>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46"/>
                                        </p:tgtEl>
                                        <p:attrNameLst>
                                          <p:attrName>style.visibility</p:attrName>
                                        </p:attrNameLst>
                                      </p:cBhvr>
                                      <p:to>
                                        <p:strVal val="visible"/>
                                      </p:to>
                                    </p:set>
                                    <p:anim calcmode="lin" valueType="num">
                                      <p:cBhvr additive="base">
                                        <p:cTn id="18" dur="500"/>
                                        <p:tgtEl>
                                          <p:spTgt spid="24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51"/>
                                        </p:tgtEl>
                                        <p:attrNameLst>
                                          <p:attrName>style.visibility</p:attrName>
                                        </p:attrNameLst>
                                      </p:cBhvr>
                                      <p:to>
                                        <p:strVal val="visible"/>
                                      </p:to>
                                    </p:set>
                                    <p:anim calcmode="lin" valueType="num">
                                      <p:cBhvr additive="base">
                                        <p:cTn id="23" dur="500"/>
                                        <p:tgtEl>
                                          <p:spTgt spid="251"/>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50"/>
                                        </p:tgtEl>
                                        <p:attrNameLst>
                                          <p:attrName>style.visibility</p:attrName>
                                        </p:attrNameLst>
                                      </p:cBhvr>
                                      <p:to>
                                        <p:strVal val="visible"/>
                                      </p:to>
                                    </p:set>
                                    <p:anim calcmode="lin" valueType="num">
                                      <p:cBhvr additive="base">
                                        <p:cTn id="26" dur="500"/>
                                        <p:tgtEl>
                                          <p:spTgt spid="250"/>
                                        </p:tgtEl>
                                        <p:attrNameLst>
                                          <p:attrName>ppt_y</p:attrName>
                                        </p:attrNameLst>
                                      </p:cBhvr>
                                      <p:tavLst>
                                        <p:tav tm="0">
                                          <p:val>
                                            <p:strVal val="#ppt_y+1"/>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6"/>
                                        </p:tgtEl>
                                        <p:attrNameLst>
                                          <p:attrName>style.visibility</p:attrName>
                                        </p:attrNameLst>
                                      </p:cBhvr>
                                      <p:to>
                                        <p:strVal val="visible"/>
                                      </p:to>
                                    </p:set>
                                    <p:anim calcmode="lin" valueType="num">
                                      <p:cBhvr additive="base">
                                        <p:cTn id="29" dur="500"/>
                                        <p:tgtEl>
                                          <p:spTgt spid="256"/>
                                        </p:tgtEl>
                                        <p:attrNameLst>
                                          <p:attrName>ppt_y</p:attrName>
                                        </p:attrNameLst>
                                      </p:cBhvr>
                                      <p:tavLst>
                                        <p:tav tm="0">
                                          <p:val>
                                            <p:strVal val="#ppt_y+1"/>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55"/>
                                        </p:tgtEl>
                                        <p:attrNameLst>
                                          <p:attrName>style.visibility</p:attrName>
                                        </p:attrNameLst>
                                      </p:cBhvr>
                                      <p:to>
                                        <p:strVal val="visible"/>
                                      </p:to>
                                    </p:set>
                                    <p:anim calcmode="lin" valueType="num">
                                      <p:cBhvr additive="base">
                                        <p:cTn id="32" dur="500"/>
                                        <p:tgtEl>
                                          <p:spTgt spid="255"/>
                                        </p:tgtEl>
                                        <p:attrNameLst>
                                          <p:attrName>ppt_y</p:attrName>
                                        </p:attrNameLst>
                                      </p:cBhvr>
                                      <p:tavLst>
                                        <p:tav tm="0">
                                          <p:val>
                                            <p:strVal val="#ppt_y+1"/>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8"/>
                                        </p:tgtEl>
                                        <p:attrNameLst>
                                          <p:attrName>style.visibility</p:attrName>
                                        </p:attrNameLst>
                                      </p:cBhvr>
                                      <p:to>
                                        <p:strVal val="visible"/>
                                      </p:to>
                                    </p:set>
                                    <p:anim calcmode="lin" valueType="num">
                                      <p:cBhvr additive="base">
                                        <p:cTn id="35" dur="500"/>
                                        <p:tgtEl>
                                          <p:spTgt spid="258"/>
                                        </p:tgtEl>
                                        <p:attrNameLst>
                                          <p:attrName>ppt_y</p:attrName>
                                        </p:attrNameLst>
                                      </p:cBhvr>
                                      <p:tavLst>
                                        <p:tav tm="0">
                                          <p:val>
                                            <p:strVal val="#ppt_y+1"/>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3"/>
                                        </p:tgtEl>
                                        <p:attrNameLst>
                                          <p:attrName>style.visibility</p:attrName>
                                        </p:attrNameLst>
                                      </p:cBhvr>
                                      <p:to>
                                        <p:strVal val="visible"/>
                                      </p:to>
                                    </p:set>
                                    <p:anim calcmode="lin" valueType="num">
                                      <p:cBhvr additive="base">
                                        <p:cTn id="38" dur="500"/>
                                        <p:tgtEl>
                                          <p:spTgt spid="253"/>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54"/>
                                        </p:tgtEl>
                                        <p:attrNameLst>
                                          <p:attrName>style.visibility</p:attrName>
                                        </p:attrNameLst>
                                      </p:cBhvr>
                                      <p:to>
                                        <p:strVal val="visible"/>
                                      </p:to>
                                    </p:set>
                                    <p:anim calcmode="lin" valueType="num">
                                      <p:cBhvr additive="base">
                                        <p:cTn id="41" dur="500"/>
                                        <p:tgtEl>
                                          <p:spTgt spid="254"/>
                                        </p:tgtEl>
                                        <p:attrNameLst>
                                          <p:attrName>ppt_y</p:attrName>
                                        </p:attrNameLst>
                                      </p:cBhvr>
                                      <p:tavLst>
                                        <p:tav tm="0">
                                          <p:val>
                                            <p:strVal val="#ppt_y+1"/>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252"/>
                                        </p:tgtEl>
                                        <p:attrNameLst>
                                          <p:attrName>style.visibility</p:attrName>
                                        </p:attrNameLst>
                                      </p:cBhvr>
                                      <p:to>
                                        <p:strVal val="visible"/>
                                      </p:to>
                                    </p:set>
                                    <p:anim calcmode="lin" valueType="num">
                                      <p:cBhvr additive="base">
                                        <p:cTn id="44" dur="500"/>
                                        <p:tgtEl>
                                          <p:spTgt spid="252"/>
                                        </p:tgtEl>
                                        <p:attrNameLst>
                                          <p:attrName>ppt_y</p:attrName>
                                        </p:attrNameLst>
                                      </p:cBhvr>
                                      <p:tavLst>
                                        <p:tav tm="0">
                                          <p:val>
                                            <p:strVal val="#ppt_y+1"/>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57"/>
                                        </p:tgtEl>
                                        <p:attrNameLst>
                                          <p:attrName>style.visibility</p:attrName>
                                        </p:attrNameLst>
                                      </p:cBhvr>
                                      <p:to>
                                        <p:strVal val="visible"/>
                                      </p:to>
                                    </p:set>
                                    <p:anim calcmode="lin" valueType="num">
                                      <p:cBhvr additive="base">
                                        <p:cTn id="47" dur="500"/>
                                        <p:tgtEl>
                                          <p:spTgt spid="257"/>
                                        </p:tgtEl>
                                        <p:attrNameLst>
                                          <p:attrName>ppt_y</p:attrName>
                                        </p:attrNameLst>
                                      </p:cBhvr>
                                      <p:tavLst>
                                        <p:tav tm="0">
                                          <p:val>
                                            <p:strVal val="#ppt_y+1"/>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59"/>
                                        </p:tgtEl>
                                        <p:attrNameLst>
                                          <p:attrName>style.visibility</p:attrName>
                                        </p:attrNameLst>
                                      </p:cBhvr>
                                      <p:to>
                                        <p:strVal val="visible"/>
                                      </p:to>
                                    </p:set>
                                    <p:anim calcmode="lin" valueType="num">
                                      <p:cBhvr additive="base">
                                        <p:cTn id="50" dur="500"/>
                                        <p:tgtEl>
                                          <p:spTgt spid="25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261"/>
                                        </p:tgtEl>
                                        <p:attrNameLst>
                                          <p:attrName>style.visibility</p:attrName>
                                        </p:attrNameLst>
                                      </p:cBhvr>
                                      <p:to>
                                        <p:strVal val="visible"/>
                                      </p:to>
                                    </p:set>
                                    <p:anim calcmode="lin" valueType="num">
                                      <p:cBhvr additive="base">
                                        <p:cTn id="55" dur="500"/>
                                        <p:tgtEl>
                                          <p:spTgt spid="26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262"/>
                                        </p:tgtEl>
                                        <p:attrNameLst>
                                          <p:attrName>style.visibility</p:attrName>
                                        </p:attrNameLst>
                                      </p:cBhvr>
                                      <p:to>
                                        <p:strVal val="visible"/>
                                      </p:to>
                                    </p:set>
                                    <p:anim calcmode="lin" valueType="num">
                                      <p:cBhvr additive="base">
                                        <p:cTn id="60" dur="500"/>
                                        <p:tgtEl>
                                          <p:spTgt spid="262"/>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60"/>
                                        </p:tgtEl>
                                        <p:attrNameLst>
                                          <p:attrName>style.visibility</p:attrName>
                                        </p:attrNameLst>
                                      </p:cBhvr>
                                      <p:to>
                                        <p:strVal val="visible"/>
                                      </p:to>
                                    </p:set>
                                    <p:anim calcmode="lin" valueType="num">
                                      <p:cBhvr additive="base">
                                        <p:cTn id="65" dur="500"/>
                                        <p:tgtEl>
                                          <p:spTgt spid="2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227012" y="268287"/>
            <a:ext cx="8688387" cy="53181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Font typeface="IBM Plex Sans"/>
              <a:buNone/>
            </a:pPr>
            <a:r>
              <a:rPr lang="en-US" sz="1400" b="1" i="0" u="none" dirty="0">
                <a:solidFill>
                  <a:schemeClr val="dk1"/>
                </a:solidFill>
                <a:latin typeface="IBM Plex Sans"/>
                <a:ea typeface="IBM Plex Sans"/>
                <a:cs typeface="IBM Plex Sans"/>
                <a:sym typeface="IBM Plex Sans"/>
              </a:rPr>
              <a:t>                                                                      </a:t>
            </a:r>
            <a:br>
              <a:rPr lang="en-US" sz="1400" b="1" i="0" u="none" dirty="0">
                <a:solidFill>
                  <a:schemeClr val="dk1"/>
                </a:solidFill>
                <a:latin typeface="IBM Plex Sans"/>
                <a:ea typeface="IBM Plex Sans"/>
                <a:cs typeface="IBM Plex Sans"/>
                <a:sym typeface="IBM Plex Sans"/>
              </a:rPr>
            </a:br>
            <a:r>
              <a:rPr lang="en-US" sz="1400" b="1" i="0" u="none" dirty="0">
                <a:solidFill>
                  <a:schemeClr val="dk1"/>
                </a:solidFill>
                <a:latin typeface="IBM Plex Sans"/>
                <a:ea typeface="IBM Plex Sans"/>
                <a:cs typeface="IBM Plex Sans"/>
                <a:sym typeface="IBM Plex Sans"/>
              </a:rPr>
              <a:t> </a:t>
            </a:r>
            <a:r>
              <a:rPr lang="en-US" sz="1400" b="1" i="0" u="none" dirty="0">
                <a:solidFill>
                  <a:schemeClr val="accent2"/>
                </a:solidFill>
                <a:latin typeface="IBM Plex Sans"/>
                <a:ea typeface="IBM Plex Sans"/>
                <a:cs typeface="IBM Plex Sans"/>
                <a:sym typeface="IBM Plex Sans"/>
              </a:rPr>
              <a:t>How Does it Work with Python?</a:t>
            </a:r>
            <a:br>
              <a:rPr lang="en-US" sz="1400" b="1" i="0" u="none" dirty="0">
                <a:solidFill>
                  <a:schemeClr val="accent2"/>
                </a:solidFill>
                <a:latin typeface="IBM Plex Sans"/>
                <a:ea typeface="IBM Plex Sans"/>
                <a:cs typeface="IBM Plex Sans"/>
                <a:sym typeface="IBM Plex Sans"/>
              </a:rPr>
            </a:br>
            <a:endParaRPr dirty="0"/>
          </a:p>
        </p:txBody>
      </p:sp>
      <p:sp>
        <p:nvSpPr>
          <p:cNvPr id="274" name="Google Shape;274;p23"/>
          <p:cNvSpPr txBox="1">
            <a:spLocks noGrp="1"/>
          </p:cNvSpPr>
          <p:nvPr>
            <p:ph type="body" idx="1"/>
          </p:nvPr>
        </p:nvSpPr>
        <p:spPr>
          <a:xfrm>
            <a:off x="228600" y="952500"/>
            <a:ext cx="8688387" cy="4343400"/>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Calibri" pitchFamily="34" charset="0"/>
                <a:cs typeface="Calibri" pitchFamily="34" charset="0"/>
                <a:sym typeface="IBM Plex Sans"/>
              </a:rPr>
              <a:t>Python has methods for finding a relationship between data-points and to draw a line of linear regression. We will show you how to use these methods instead of going through the mathematical  formula.</a:t>
            </a:r>
            <a:endParaRPr sz="1600" dirty="0">
              <a:latin typeface="Calibri" pitchFamily="34" charset="0"/>
              <a:cs typeface="Calibri" pitchFamily="34" charset="0"/>
            </a:endParaRPr>
          </a:p>
          <a:p>
            <a:pPr marL="457200" lvl="0" indent="-228600" algn="l" rtl="0">
              <a:lnSpc>
                <a:spcPct val="114000"/>
              </a:lnSpc>
              <a:spcBef>
                <a:spcPts val="1100"/>
              </a:spcBef>
              <a:spcAft>
                <a:spcPts val="0"/>
              </a:spcAft>
              <a:buClr>
                <a:schemeClr val="dk1"/>
              </a:buClr>
              <a:buSzPts val="1300"/>
              <a:buNone/>
            </a:pPr>
            <a:r>
              <a:rPr lang="en-US" sz="1600" b="0" i="0" u="none" dirty="0">
                <a:solidFill>
                  <a:schemeClr val="dk1"/>
                </a:solidFill>
                <a:latin typeface="Calibri" pitchFamily="34" charset="0"/>
                <a:cs typeface="Calibri" pitchFamily="34" charset="0"/>
                <a:sym typeface="IBM Plex Sans"/>
              </a:rPr>
              <a:t>In the example below, the x-axis represents age, and the y-axis represents speed. We have registered the age and speed of 13 cars as they were passing a tollbooth. Let us see if the data we collected could be used in a linear regression</a:t>
            </a:r>
            <a:r>
              <a:rPr lang="en-US" sz="1400" b="0" i="0" u="none" dirty="0">
                <a:solidFill>
                  <a:schemeClr val="dk1"/>
                </a:solidFill>
                <a:latin typeface="IBM Plex Sans"/>
                <a:ea typeface="IBM Plex Sans"/>
                <a:cs typeface="IBM Plex Sans"/>
                <a:sym typeface="IBM Plex Sans"/>
              </a:rPr>
              <a:t>:</a:t>
            </a:r>
            <a:endParaRPr dirty="0"/>
          </a:p>
          <a:p>
            <a:pPr marL="457200" lvl="0" indent="-228600" algn="l" rtl="0">
              <a:lnSpc>
                <a:spcPct val="100000"/>
              </a:lnSpc>
              <a:spcBef>
                <a:spcPts val="1100"/>
              </a:spcBef>
              <a:spcAft>
                <a:spcPts val="0"/>
              </a:spcAft>
              <a:buClr>
                <a:schemeClr val="dk1"/>
              </a:buClr>
              <a:buSzPts val="1300"/>
              <a:buNone/>
            </a:pPr>
            <a:r>
              <a:rPr lang="en-US" sz="1400" b="0" i="0" u="none" dirty="0">
                <a:solidFill>
                  <a:schemeClr val="dk1"/>
                </a:solidFill>
                <a:latin typeface="IBM Plex Sans"/>
                <a:ea typeface="IBM Plex Sans"/>
                <a:cs typeface="IBM Plex Sans"/>
                <a:sym typeface="IBM Plex Sans"/>
              </a:rPr>
              <a:t>Example</a:t>
            </a:r>
            <a:endParaRPr dirty="0"/>
          </a:p>
          <a:p>
            <a:pPr marL="457200" lvl="0" indent="-228600" algn="l" rtl="0">
              <a:lnSpc>
                <a:spcPct val="100000"/>
              </a:lnSpc>
              <a:spcBef>
                <a:spcPts val="1100"/>
              </a:spcBef>
              <a:spcAft>
                <a:spcPts val="0"/>
              </a:spcAft>
              <a:buClr>
                <a:schemeClr val="dk1"/>
              </a:buClr>
              <a:buSzPts val="1300"/>
              <a:buNone/>
            </a:pPr>
            <a:r>
              <a:rPr lang="en-US" sz="1400" b="0" i="0" u="none" dirty="0">
                <a:solidFill>
                  <a:schemeClr val="dk1"/>
                </a:solidFill>
                <a:latin typeface="IBM Plex Sans"/>
                <a:ea typeface="IBM Plex Sans"/>
                <a:cs typeface="IBM Plex Sans"/>
                <a:sym typeface="IBM Plex Sans"/>
              </a:rPr>
              <a:t>Start by drawing a scatter plot:</a:t>
            </a:r>
            <a:endParaRPr dirty="0"/>
          </a:p>
          <a:p>
            <a:pPr marL="457200" lvl="0" indent="-228600" algn="l" rtl="0">
              <a:lnSpc>
                <a:spcPct val="100000"/>
              </a:lnSpc>
              <a:spcBef>
                <a:spcPts val="1100"/>
              </a:spcBef>
              <a:spcAft>
                <a:spcPts val="0"/>
              </a:spcAft>
              <a:buClr>
                <a:schemeClr val="dk1"/>
              </a:buClr>
              <a:buSzPts val="1300"/>
              <a:buNone/>
            </a:pPr>
            <a:r>
              <a:rPr lang="en-US" sz="1400" b="0" i="0" u="none" dirty="0">
                <a:solidFill>
                  <a:schemeClr val="dk1"/>
                </a:solidFill>
                <a:latin typeface="IBM Plex Sans"/>
                <a:ea typeface="IBM Plex Sans"/>
                <a:cs typeface="IBM Plex Sans"/>
                <a:sym typeface="IBM Plex Sans"/>
              </a:rPr>
              <a:t>import </a:t>
            </a:r>
            <a:r>
              <a:rPr lang="en-US" sz="1400" b="0" i="0" u="none" dirty="0" err="1">
                <a:solidFill>
                  <a:schemeClr val="dk1"/>
                </a:solidFill>
                <a:latin typeface="IBM Plex Sans"/>
                <a:ea typeface="IBM Plex Sans"/>
                <a:cs typeface="IBM Plex Sans"/>
                <a:sym typeface="IBM Plex Sans"/>
              </a:rPr>
              <a:t>matplotlib.pyplot</a:t>
            </a:r>
            <a:r>
              <a:rPr lang="en-US" sz="1400" b="0" i="0" u="none" dirty="0">
                <a:solidFill>
                  <a:schemeClr val="dk1"/>
                </a:solidFill>
                <a:latin typeface="IBM Plex Sans"/>
                <a:ea typeface="IBM Plex Sans"/>
                <a:cs typeface="IBM Plex Sans"/>
                <a:sym typeface="IBM Plex Sans"/>
              </a:rPr>
              <a:t> as </a:t>
            </a:r>
            <a:r>
              <a:rPr lang="en-US" sz="1400" b="0" i="0" u="none" dirty="0" err="1">
                <a:solidFill>
                  <a:schemeClr val="dk1"/>
                </a:solidFill>
                <a:latin typeface="IBM Plex Sans"/>
                <a:ea typeface="IBM Plex Sans"/>
                <a:cs typeface="IBM Plex Sans"/>
                <a:sym typeface="IBM Plex Sans"/>
              </a:rPr>
              <a:t>plt</a:t>
            </a: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x = [5,7,8,7,2,17,2,9,4,11,12,9,6]</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y = [99,86,87,88,111,86,103,87,94,78,77,85,86]</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plt.scatter</a:t>
            </a:r>
            <a:r>
              <a:rPr lang="en-US" sz="1400" b="0" i="0" u="none" dirty="0">
                <a:solidFill>
                  <a:schemeClr val="dk1"/>
                </a:solidFill>
                <a:latin typeface="IBM Plex Sans"/>
                <a:ea typeface="IBM Plex Sans"/>
                <a:cs typeface="IBM Plex Sans"/>
                <a:sym typeface="IBM Plex Sans"/>
              </a:rPr>
              <a:t>(x, y)</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plt.show</a:t>
            </a:r>
            <a:r>
              <a:rPr lang="en-US" sz="1400" b="0" i="0" u="none" dirty="0">
                <a:solidFill>
                  <a:schemeClr val="dk1"/>
                </a:solidFill>
                <a:latin typeface="IBM Plex Sans"/>
                <a:ea typeface="IBM Plex Sans"/>
                <a:cs typeface="IBM Plex Sans"/>
                <a:sym typeface="IBM Plex Sans"/>
              </a:rPr>
              <a:t>()</a:t>
            </a:r>
            <a:endParaRPr dirty="0"/>
          </a:p>
          <a:p>
            <a:pPr marL="457200" lvl="0" indent="-228600" algn="l" rtl="0">
              <a:lnSpc>
                <a:spcPct val="114000"/>
              </a:lnSpc>
              <a:spcBef>
                <a:spcPts val="1100"/>
              </a:spcBef>
              <a:spcAft>
                <a:spcPts val="0"/>
              </a:spcAft>
              <a:buClr>
                <a:schemeClr val="lt2"/>
              </a:buClr>
              <a:buSzPts val="1300"/>
              <a:buNone/>
            </a:pPr>
            <a:endParaRPr sz="1400" b="0" i="0" u="none" dirty="0">
              <a:solidFill>
                <a:schemeClr val="dk1"/>
              </a:solidFill>
              <a:latin typeface="IBM Plex Sans"/>
              <a:ea typeface="IBM Plex Sans"/>
              <a:cs typeface="IBM Plex Sans"/>
              <a:sym typeface="IBM Plex Sans"/>
            </a:endParaRPr>
          </a:p>
          <a:p>
            <a:pPr marL="457200" lvl="0" indent="-228600" algn="l" rtl="0">
              <a:lnSpc>
                <a:spcPct val="114000"/>
              </a:lnSpc>
              <a:spcBef>
                <a:spcPts val="1100"/>
              </a:spcBef>
              <a:spcAft>
                <a:spcPts val="0"/>
              </a:spcAft>
              <a:buClr>
                <a:schemeClr val="lt2"/>
              </a:buClr>
              <a:buSzPts val="1300"/>
              <a:buNone/>
            </a:pPr>
            <a:endParaRPr sz="1400" b="0" i="0" u="none" dirty="0">
              <a:solidFill>
                <a:schemeClr val="dk1"/>
              </a:solidFill>
              <a:latin typeface="IBM Plex Sans"/>
              <a:ea typeface="IBM Plex Sans"/>
              <a:cs typeface="IBM Plex Sans"/>
              <a:sym typeface="IBM Plex Sans"/>
            </a:endParaRPr>
          </a:p>
        </p:txBody>
      </p:sp>
      <p:pic>
        <p:nvPicPr>
          <p:cNvPr id="275" name="Google Shape;275;p23"/>
          <p:cNvPicPr preferRelativeResize="0"/>
          <p:nvPr/>
        </p:nvPicPr>
        <p:blipFill rotWithShape="1">
          <a:blip r:embed="rId3">
            <a:alphaModFix/>
          </a:blip>
          <a:srcRect/>
          <a:stretch/>
        </p:blipFill>
        <p:spPr>
          <a:xfrm>
            <a:off x="5120639" y="2743200"/>
            <a:ext cx="3492137" cy="2507706"/>
          </a:xfrm>
          <a:prstGeom prst="rect">
            <a:avLst/>
          </a:prstGeom>
          <a:noFill/>
          <a:ln>
            <a:no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24"/>
          <p:cNvSpPr txBox="1">
            <a:spLocks noGrp="1"/>
          </p:cNvSpPr>
          <p:nvPr>
            <p:ph type="body" idx="1"/>
          </p:nvPr>
        </p:nvSpPr>
        <p:spPr>
          <a:xfrm>
            <a:off x="228600" y="496389"/>
            <a:ext cx="8688387" cy="4520111"/>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400" b="0" i="0" u="none" dirty="0">
                <a:solidFill>
                  <a:schemeClr val="dk1"/>
                </a:solidFill>
                <a:latin typeface="IBM Plex Sans"/>
                <a:ea typeface="IBM Plex Sans"/>
                <a:cs typeface="IBM Plex Sans"/>
                <a:sym typeface="IBM Plex Sans"/>
              </a:rPr>
              <a:t>import </a:t>
            </a:r>
            <a:r>
              <a:rPr lang="en-US" sz="1400" b="0" i="0" u="none" dirty="0" err="1">
                <a:solidFill>
                  <a:schemeClr val="dk1"/>
                </a:solidFill>
                <a:latin typeface="IBM Plex Sans"/>
                <a:ea typeface="IBM Plex Sans"/>
                <a:cs typeface="IBM Plex Sans"/>
                <a:sym typeface="IBM Plex Sans"/>
              </a:rPr>
              <a:t>matplotlib.pyplot</a:t>
            </a:r>
            <a:r>
              <a:rPr lang="en-US" sz="1400" b="0" i="0" u="none" dirty="0">
                <a:solidFill>
                  <a:schemeClr val="dk1"/>
                </a:solidFill>
                <a:latin typeface="IBM Plex Sans"/>
                <a:ea typeface="IBM Plex Sans"/>
                <a:cs typeface="IBM Plex Sans"/>
                <a:sym typeface="IBM Plex Sans"/>
              </a:rPr>
              <a:t> as </a:t>
            </a:r>
            <a:r>
              <a:rPr lang="en-US" sz="1400" b="0" i="0" u="none" dirty="0" err="1">
                <a:solidFill>
                  <a:schemeClr val="dk1"/>
                </a:solidFill>
                <a:latin typeface="IBM Plex Sans"/>
                <a:ea typeface="IBM Plex Sans"/>
                <a:cs typeface="IBM Plex Sans"/>
                <a:sym typeface="IBM Plex Sans"/>
              </a:rPr>
              <a:t>plt</a:t>
            </a: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from </a:t>
            </a:r>
            <a:r>
              <a:rPr lang="en-US" sz="1400" b="0" i="0" u="none" dirty="0" err="1">
                <a:solidFill>
                  <a:schemeClr val="dk1"/>
                </a:solidFill>
                <a:latin typeface="IBM Plex Sans"/>
                <a:ea typeface="IBM Plex Sans"/>
                <a:cs typeface="IBM Plex Sans"/>
                <a:sym typeface="IBM Plex Sans"/>
              </a:rPr>
              <a:t>scipy</a:t>
            </a:r>
            <a:r>
              <a:rPr lang="en-US" sz="1400" b="0" i="0" u="none" dirty="0">
                <a:solidFill>
                  <a:schemeClr val="dk1"/>
                </a:solidFill>
                <a:latin typeface="IBM Plex Sans"/>
                <a:ea typeface="IBM Plex Sans"/>
                <a:cs typeface="IBM Plex Sans"/>
                <a:sym typeface="IBM Plex Sans"/>
              </a:rPr>
              <a:t> import stats</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x = [5,7,8,7,2,17,2,9,4,11,12,9,6]</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y = [99,86,87,88,111,86,103,87,94,78,77,85,86]</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slope, intercept, r, p, </a:t>
            </a:r>
            <a:r>
              <a:rPr lang="en-US" sz="1400" b="0" i="0" u="none" dirty="0" err="1">
                <a:solidFill>
                  <a:schemeClr val="dk1"/>
                </a:solidFill>
                <a:latin typeface="IBM Plex Sans"/>
                <a:ea typeface="IBM Plex Sans"/>
                <a:cs typeface="IBM Plex Sans"/>
                <a:sym typeface="IBM Plex Sans"/>
              </a:rPr>
              <a:t>std_err</a:t>
            </a:r>
            <a:r>
              <a:rPr lang="en-US" sz="1400" b="0" i="0" u="none" dirty="0">
                <a:solidFill>
                  <a:schemeClr val="dk1"/>
                </a:solidFill>
                <a:latin typeface="IBM Plex Sans"/>
                <a:ea typeface="IBM Plex Sans"/>
                <a:cs typeface="IBM Plex Sans"/>
                <a:sym typeface="IBM Plex Sans"/>
              </a:rPr>
              <a:t> = </a:t>
            </a:r>
            <a:r>
              <a:rPr lang="en-US" sz="1400" b="0" i="0" u="none" dirty="0" err="1">
                <a:solidFill>
                  <a:schemeClr val="dk1"/>
                </a:solidFill>
                <a:latin typeface="IBM Plex Sans"/>
                <a:ea typeface="IBM Plex Sans"/>
                <a:cs typeface="IBM Plex Sans"/>
                <a:sym typeface="IBM Plex Sans"/>
              </a:rPr>
              <a:t>stats.linregress</a:t>
            </a:r>
            <a:r>
              <a:rPr lang="en-US" sz="1400" b="0" i="0" u="none" dirty="0">
                <a:solidFill>
                  <a:schemeClr val="dk1"/>
                </a:solidFill>
                <a:latin typeface="IBM Plex Sans"/>
                <a:ea typeface="IBM Plex Sans"/>
                <a:cs typeface="IBM Plex Sans"/>
                <a:sym typeface="IBM Plex Sans"/>
              </a:rPr>
              <a:t>(x, y)</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def</a:t>
            </a:r>
            <a:r>
              <a:rPr lang="en-US" sz="1400" b="0" i="0" u="none" dirty="0">
                <a:solidFill>
                  <a:schemeClr val="dk1"/>
                </a:solidFill>
                <a:latin typeface="IBM Plex Sans"/>
                <a:ea typeface="IBM Plex Sans"/>
                <a:cs typeface="IBM Plex Sans"/>
                <a:sym typeface="IBM Plex Sans"/>
              </a:rPr>
              <a:t> </a:t>
            </a:r>
            <a:r>
              <a:rPr lang="en-US" sz="1400" b="0" i="0" u="none" dirty="0" err="1">
                <a:solidFill>
                  <a:schemeClr val="dk1"/>
                </a:solidFill>
                <a:latin typeface="IBM Plex Sans"/>
                <a:ea typeface="IBM Plex Sans"/>
                <a:cs typeface="IBM Plex Sans"/>
                <a:sym typeface="IBM Plex Sans"/>
              </a:rPr>
              <a:t>myfunc</a:t>
            </a:r>
            <a:r>
              <a:rPr lang="en-US" sz="1400" b="0" i="0" u="none" dirty="0">
                <a:solidFill>
                  <a:schemeClr val="dk1"/>
                </a:solidFill>
                <a:latin typeface="IBM Plex Sans"/>
                <a:ea typeface="IBM Plex Sans"/>
                <a:cs typeface="IBM Plex Sans"/>
                <a:sym typeface="IBM Plex Sans"/>
              </a:rPr>
              <a:t>(x):</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return slope * x + intercept</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mymodel</a:t>
            </a:r>
            <a:r>
              <a:rPr lang="en-US" sz="1400" b="0" i="0" u="none" dirty="0">
                <a:solidFill>
                  <a:schemeClr val="dk1"/>
                </a:solidFill>
                <a:latin typeface="IBM Plex Sans"/>
                <a:ea typeface="IBM Plex Sans"/>
                <a:cs typeface="IBM Plex Sans"/>
                <a:sym typeface="IBM Plex Sans"/>
              </a:rPr>
              <a:t> = list(map(</a:t>
            </a:r>
            <a:r>
              <a:rPr lang="en-US" sz="1400" b="0" i="0" u="none" dirty="0" err="1">
                <a:solidFill>
                  <a:schemeClr val="dk1"/>
                </a:solidFill>
                <a:latin typeface="IBM Plex Sans"/>
                <a:ea typeface="IBM Plex Sans"/>
                <a:cs typeface="IBM Plex Sans"/>
                <a:sym typeface="IBM Plex Sans"/>
              </a:rPr>
              <a:t>myfunc</a:t>
            </a:r>
            <a:r>
              <a:rPr lang="en-US" sz="1400" b="0" i="0" u="none" dirty="0">
                <a:solidFill>
                  <a:schemeClr val="dk1"/>
                </a:solidFill>
                <a:latin typeface="IBM Plex Sans"/>
                <a:ea typeface="IBM Plex Sans"/>
                <a:cs typeface="IBM Plex Sans"/>
                <a:sym typeface="IBM Plex Sans"/>
              </a:rPr>
              <a:t>, x))</a:t>
            </a:r>
            <a:br>
              <a:rPr lang="en-US" sz="1400" b="0" i="0" u="none" dirty="0">
                <a:solidFill>
                  <a:schemeClr val="dk1"/>
                </a:solidFill>
                <a:latin typeface="IBM Plex Sans"/>
                <a:ea typeface="IBM Plex Sans"/>
                <a:cs typeface="IBM Plex Sans"/>
                <a:sym typeface="IBM Plex Sans"/>
              </a:rPr>
            </a:br>
            <a:r>
              <a:rPr lang="en-US" sz="1400" b="0" i="0" u="none" dirty="0">
                <a:solidFill>
                  <a:schemeClr val="dk1"/>
                </a:solidFill>
                <a:latin typeface="IBM Plex Sans"/>
                <a:ea typeface="IBM Plex Sans"/>
                <a:cs typeface="IBM Plex Sans"/>
                <a:sym typeface="IBM Plex Sans"/>
              </a:rPr>
              <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plt.scatter</a:t>
            </a:r>
            <a:r>
              <a:rPr lang="en-US" sz="1400" b="0" i="0" u="none" dirty="0">
                <a:solidFill>
                  <a:schemeClr val="dk1"/>
                </a:solidFill>
                <a:latin typeface="IBM Plex Sans"/>
                <a:ea typeface="IBM Plex Sans"/>
                <a:cs typeface="IBM Plex Sans"/>
                <a:sym typeface="IBM Plex Sans"/>
              </a:rPr>
              <a:t>(x, y)</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plt.plot</a:t>
            </a:r>
            <a:r>
              <a:rPr lang="en-US" sz="1400" b="0" i="0" u="none" dirty="0">
                <a:solidFill>
                  <a:schemeClr val="dk1"/>
                </a:solidFill>
                <a:latin typeface="IBM Plex Sans"/>
                <a:ea typeface="IBM Plex Sans"/>
                <a:cs typeface="IBM Plex Sans"/>
                <a:sym typeface="IBM Plex Sans"/>
              </a:rPr>
              <a:t>(x, </a:t>
            </a:r>
            <a:r>
              <a:rPr lang="en-US" sz="1400" b="0" i="0" u="none" dirty="0" err="1">
                <a:solidFill>
                  <a:schemeClr val="dk1"/>
                </a:solidFill>
                <a:latin typeface="IBM Plex Sans"/>
                <a:ea typeface="IBM Plex Sans"/>
                <a:cs typeface="IBM Plex Sans"/>
                <a:sym typeface="IBM Plex Sans"/>
              </a:rPr>
              <a:t>mymodel</a:t>
            </a:r>
            <a:r>
              <a:rPr lang="en-US" sz="1400" b="0" i="0" u="none" dirty="0">
                <a:solidFill>
                  <a:schemeClr val="dk1"/>
                </a:solidFill>
                <a:latin typeface="IBM Plex Sans"/>
                <a:ea typeface="IBM Plex Sans"/>
                <a:cs typeface="IBM Plex Sans"/>
                <a:sym typeface="IBM Plex Sans"/>
              </a:rPr>
              <a:t>)</a:t>
            </a:r>
            <a:br>
              <a:rPr lang="en-US" sz="1400" b="0" i="0" u="none" dirty="0">
                <a:solidFill>
                  <a:schemeClr val="dk1"/>
                </a:solidFill>
                <a:latin typeface="IBM Plex Sans"/>
                <a:ea typeface="IBM Plex Sans"/>
                <a:cs typeface="IBM Plex Sans"/>
                <a:sym typeface="IBM Plex Sans"/>
              </a:rPr>
            </a:br>
            <a:r>
              <a:rPr lang="en-US" sz="1400" b="0" i="0" u="none" dirty="0" err="1">
                <a:solidFill>
                  <a:schemeClr val="dk1"/>
                </a:solidFill>
                <a:latin typeface="IBM Plex Sans"/>
                <a:ea typeface="IBM Plex Sans"/>
                <a:cs typeface="IBM Plex Sans"/>
                <a:sym typeface="IBM Plex Sans"/>
              </a:rPr>
              <a:t>plt.show</a:t>
            </a:r>
            <a:r>
              <a:rPr lang="en-US" sz="1400" b="0" i="0" u="none" dirty="0">
                <a:solidFill>
                  <a:schemeClr val="dk1"/>
                </a:solidFill>
                <a:latin typeface="IBM Plex Sans"/>
                <a:ea typeface="IBM Plex Sans"/>
                <a:cs typeface="IBM Plex Sans"/>
                <a:sym typeface="IBM Plex Sans"/>
              </a:rPr>
              <a:t>()</a:t>
            </a:r>
            <a:endParaRPr dirty="0"/>
          </a:p>
        </p:txBody>
      </p:sp>
      <p:pic>
        <p:nvPicPr>
          <p:cNvPr id="282" name="Google Shape;282;p24"/>
          <p:cNvPicPr preferRelativeResize="0"/>
          <p:nvPr/>
        </p:nvPicPr>
        <p:blipFill rotWithShape="1">
          <a:blip r:embed="rId3">
            <a:alphaModFix/>
          </a:blip>
          <a:srcRect/>
          <a:stretch/>
        </p:blipFill>
        <p:spPr>
          <a:xfrm>
            <a:off x="4876800" y="952500"/>
            <a:ext cx="3729037" cy="3962400"/>
          </a:xfrm>
          <a:prstGeom prst="rect">
            <a:avLst/>
          </a:prstGeom>
          <a:noFill/>
          <a:ln>
            <a:no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000" y="554505"/>
            <a:ext cx="8688000" cy="848000"/>
          </a:xfrm>
        </p:spPr>
        <p:txBody>
          <a:bodyPr/>
          <a:lstStyle/>
          <a:p>
            <a:r>
              <a:rPr lang="en-US" sz="2800" dirty="0">
                <a:solidFill>
                  <a:schemeClr val="tx1"/>
                </a:solidFill>
                <a:latin typeface="Calibri" pitchFamily="34" charset="0"/>
                <a:cs typeface="Calibri" pitchFamily="34" charset="0"/>
              </a:rPr>
              <a:t>Linear Regression Real Life </a:t>
            </a:r>
            <a:r>
              <a:rPr lang="en-US" sz="2800" dirty="0" smtClean="0">
                <a:solidFill>
                  <a:schemeClr val="tx1"/>
                </a:solidFill>
                <a:latin typeface="Calibri" pitchFamily="34" charset="0"/>
                <a:cs typeface="Calibri" pitchFamily="34" charset="0"/>
              </a:rPr>
              <a:t>Examples:</a:t>
            </a:r>
            <a:r>
              <a:rPr lang="en-US" sz="2800" dirty="0">
                <a:solidFill>
                  <a:schemeClr val="tx1"/>
                </a:solidFill>
                <a:latin typeface="Calibri" pitchFamily="34" charset="0"/>
                <a:cs typeface="Calibri" pitchFamily="34" charset="0"/>
              </a:rPr>
              <a:t/>
            </a:r>
            <a:br>
              <a:rPr lang="en-US" sz="2800" dirty="0">
                <a:solidFill>
                  <a:schemeClr val="tx1"/>
                </a:solidFill>
                <a:latin typeface="Calibri" pitchFamily="34" charset="0"/>
                <a:cs typeface="Calibri" pitchFamily="34" charset="0"/>
              </a:rPr>
            </a:br>
            <a:endParaRPr lang="en-IN" sz="2800" dirty="0">
              <a:solidFill>
                <a:schemeClr val="tx1"/>
              </a:solidFill>
              <a:latin typeface="Calibri" pitchFamily="34" charset="0"/>
              <a:cs typeface="Calibri" pitchFamily="34" charset="0"/>
            </a:endParaRPr>
          </a:p>
        </p:txBody>
      </p:sp>
      <p:sp>
        <p:nvSpPr>
          <p:cNvPr id="3" name="Text Placeholder 2"/>
          <p:cNvSpPr>
            <a:spLocks noGrp="1"/>
          </p:cNvSpPr>
          <p:nvPr>
            <p:ph type="body" idx="1"/>
          </p:nvPr>
        </p:nvSpPr>
        <p:spPr/>
        <p:txBody>
          <a:bodyPr/>
          <a:lstStyle/>
          <a:p>
            <a:pPr marL="514350" indent="-285750">
              <a:buFont typeface="Arial" pitchFamily="34" charset="0"/>
              <a:buChar char="•"/>
            </a:pPr>
            <a:r>
              <a:rPr lang="en-US" dirty="0" smtClean="0">
                <a:solidFill>
                  <a:schemeClr val="tx1"/>
                </a:solidFill>
                <a:latin typeface="Calibri" pitchFamily="34" charset="0"/>
                <a:cs typeface="Calibri" pitchFamily="34" charset="0"/>
              </a:rPr>
              <a:t>Businesses </a:t>
            </a:r>
            <a:r>
              <a:rPr lang="en-US" dirty="0">
                <a:solidFill>
                  <a:schemeClr val="tx1"/>
                </a:solidFill>
                <a:latin typeface="Calibri" pitchFamily="34" charset="0"/>
                <a:cs typeface="Calibri" pitchFamily="34" charset="0"/>
              </a:rPr>
              <a:t>often use linear regression to understand the relationship between advertising spending and </a:t>
            </a:r>
            <a:r>
              <a:rPr lang="en-US" dirty="0" smtClean="0">
                <a:solidFill>
                  <a:schemeClr val="tx1"/>
                </a:solidFill>
                <a:latin typeface="Calibri" pitchFamily="34" charset="0"/>
                <a:cs typeface="Calibri" pitchFamily="34" charset="0"/>
              </a:rPr>
              <a:t> revenue.</a:t>
            </a:r>
          </a:p>
          <a:p>
            <a:pPr marL="514350" indent="-285750">
              <a:buFont typeface="Arial" pitchFamily="34" charset="0"/>
              <a:buChar char="•"/>
            </a:pPr>
            <a:r>
              <a:rPr lang="en-US" dirty="0">
                <a:solidFill>
                  <a:schemeClr val="tx1"/>
                </a:solidFill>
                <a:latin typeface="Calibri" pitchFamily="34" charset="0"/>
                <a:cs typeface="Calibri" pitchFamily="34" charset="0"/>
              </a:rPr>
              <a:t>Medical researchers often use linear regression to understand the relationship between drug dosage and blood pressure of patients</a:t>
            </a:r>
            <a:r>
              <a:rPr lang="en-US" dirty="0" smtClean="0">
                <a:solidFill>
                  <a:schemeClr val="tx1"/>
                </a:solidFill>
                <a:latin typeface="Calibri" pitchFamily="34" charset="0"/>
                <a:cs typeface="Calibri" pitchFamily="34" charset="0"/>
              </a:rPr>
              <a:t>.</a:t>
            </a:r>
          </a:p>
          <a:p>
            <a:pPr marL="514350" indent="-285750">
              <a:buFont typeface="Arial" pitchFamily="34" charset="0"/>
              <a:buChar char="•"/>
            </a:pPr>
            <a:r>
              <a:rPr lang="en-US" dirty="0">
                <a:solidFill>
                  <a:schemeClr val="tx1"/>
                </a:solidFill>
                <a:latin typeface="Calibri" pitchFamily="34" charset="0"/>
                <a:cs typeface="Calibri" pitchFamily="34" charset="0"/>
              </a:rPr>
              <a:t>Agricultural scientists often use linear regression to measure the effect of fertilizer and water on crop yields</a:t>
            </a:r>
            <a:r>
              <a:rPr lang="en-US" dirty="0" smtClean="0">
                <a:solidFill>
                  <a:schemeClr val="tx1"/>
                </a:solidFill>
                <a:latin typeface="Calibri" pitchFamily="34" charset="0"/>
                <a:cs typeface="Calibri" pitchFamily="34" charset="0"/>
              </a:rPr>
              <a:t>.</a:t>
            </a:r>
          </a:p>
          <a:p>
            <a:pPr marL="514350" indent="-285750">
              <a:buFont typeface="Arial" pitchFamily="34" charset="0"/>
              <a:buChar char="•"/>
            </a:pPr>
            <a:r>
              <a:rPr lang="en-US" dirty="0">
                <a:solidFill>
                  <a:schemeClr val="tx1"/>
                </a:solidFill>
                <a:latin typeface="Calibri" pitchFamily="34" charset="0"/>
                <a:cs typeface="Calibri" pitchFamily="34" charset="0"/>
              </a:rPr>
              <a:t>Data scientists for professional sports teams often use linear regression to measure the effect that different training regimens have on player performance.</a:t>
            </a:r>
            <a:endParaRPr lang="en-US" dirty="0" smtClean="0">
              <a:solidFill>
                <a:schemeClr val="tx1"/>
              </a:solidFill>
              <a:latin typeface="Calibri" pitchFamily="34" charset="0"/>
              <a:cs typeface="Calibri" pitchFamily="34" charset="0"/>
            </a:endParaRPr>
          </a:p>
          <a:p>
            <a:pPr marL="514350" indent="-285750">
              <a:buFont typeface="Arial" pitchFamily="34" charset="0"/>
              <a:buChar char="•"/>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3866584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9" y="498664"/>
            <a:ext cx="8688000" cy="848000"/>
          </a:xfrm>
        </p:spPr>
        <p:txBody>
          <a:bodyPr/>
          <a:lstStyle/>
          <a:p>
            <a:r>
              <a:rPr lang="en-IN" sz="2800" dirty="0" smtClean="0">
                <a:solidFill>
                  <a:schemeClr val="tx1"/>
                </a:solidFill>
                <a:latin typeface="Calibri" pitchFamily="34" charset="0"/>
                <a:cs typeface="Calibri" pitchFamily="34" charset="0"/>
              </a:rPr>
              <a:t>Advantages:</a:t>
            </a:r>
            <a:r>
              <a:rPr lang="en-IN" sz="2800" dirty="0">
                <a:solidFill>
                  <a:schemeClr val="tx1"/>
                </a:solidFill>
                <a:latin typeface="Calibri" pitchFamily="34" charset="0"/>
                <a:cs typeface="Calibri" pitchFamily="34" charset="0"/>
              </a:rPr>
              <a:t/>
            </a:r>
            <a:br>
              <a:rPr lang="en-IN" sz="2800" dirty="0">
                <a:solidFill>
                  <a:schemeClr val="tx1"/>
                </a:solidFill>
                <a:latin typeface="Calibri" pitchFamily="34" charset="0"/>
                <a:cs typeface="Calibri" pitchFamily="34" charset="0"/>
              </a:rPr>
            </a:br>
            <a:endParaRPr lang="en-IN" sz="2800" dirty="0">
              <a:solidFill>
                <a:schemeClr val="tx1"/>
              </a:solidFill>
              <a:latin typeface="Calibri" pitchFamily="34" charset="0"/>
              <a:cs typeface="Calibri" pitchFamily="34" charset="0"/>
            </a:endParaRPr>
          </a:p>
        </p:txBody>
      </p:sp>
      <p:sp>
        <p:nvSpPr>
          <p:cNvPr id="3" name="Text Placeholder 2"/>
          <p:cNvSpPr>
            <a:spLocks noGrp="1"/>
          </p:cNvSpPr>
          <p:nvPr>
            <p:ph type="body" idx="1"/>
          </p:nvPr>
        </p:nvSpPr>
        <p:spPr/>
        <p:txBody>
          <a:bodyPr/>
          <a:lstStyle/>
          <a:p>
            <a:pPr marL="514350" indent="-285750">
              <a:buFont typeface="Arial" pitchFamily="34" charset="0"/>
              <a:buChar char="•"/>
            </a:pPr>
            <a:r>
              <a:rPr lang="en-US" sz="2000" dirty="0">
                <a:solidFill>
                  <a:schemeClr val="tx1"/>
                </a:solidFill>
                <a:latin typeface="Calibri" pitchFamily="34" charset="0"/>
                <a:cs typeface="Calibri" pitchFamily="34" charset="0"/>
              </a:rPr>
              <a:t>Linear Regression is simple to implement and easier to interpret the output coefficients</a:t>
            </a:r>
            <a:r>
              <a:rPr lang="en-US" sz="2000" dirty="0" smtClean="0">
                <a:solidFill>
                  <a:schemeClr val="tx1"/>
                </a:solidFill>
                <a:latin typeface="Calibri" pitchFamily="34" charset="0"/>
                <a:cs typeface="Calibri" pitchFamily="34" charset="0"/>
              </a:rPr>
              <a:t>.</a:t>
            </a:r>
          </a:p>
          <a:p>
            <a:pPr marL="514350" indent="-285750">
              <a:buFont typeface="Arial" pitchFamily="34" charset="0"/>
              <a:buChar char="•"/>
            </a:pPr>
            <a:r>
              <a:rPr lang="en-US" sz="2000" dirty="0">
                <a:solidFill>
                  <a:schemeClr val="tx1"/>
                </a:solidFill>
                <a:latin typeface="Calibri" pitchFamily="34" charset="0"/>
                <a:cs typeface="Calibri" pitchFamily="34" charset="0"/>
              </a:rPr>
              <a:t>When you know the relationship between the independent and dependent variable have a linear relationship, this algorithm is the best to use because of it’s less complexity to compared to other algorithms</a:t>
            </a:r>
            <a:r>
              <a:rPr lang="en-US" sz="2000" dirty="0" smtClean="0">
                <a:solidFill>
                  <a:schemeClr val="tx1"/>
                </a:solidFill>
                <a:latin typeface="Calibri" pitchFamily="34" charset="0"/>
                <a:cs typeface="Calibri" pitchFamily="34" charset="0"/>
              </a:rPr>
              <a:t>.</a:t>
            </a:r>
          </a:p>
          <a:p>
            <a:pPr marL="514350" indent="-285750">
              <a:buFont typeface="Arial" pitchFamily="34" charset="0"/>
              <a:buChar char="•"/>
            </a:pPr>
            <a:endParaRPr lang="en-IN" dirty="0">
              <a:solidFill>
                <a:schemeClr val="tx1"/>
              </a:solidFill>
              <a:latin typeface="Calibri" pitchFamily="34" charset="0"/>
              <a:cs typeface="Calibri" pitchFamily="34" charset="0"/>
            </a:endParaRPr>
          </a:p>
        </p:txBody>
      </p:sp>
    </p:spTree>
    <p:extLst>
      <p:ext uri="{BB962C8B-B14F-4D97-AF65-F5344CB8AC3E}">
        <p14:creationId xmlns:p14="http://schemas.microsoft.com/office/powerpoint/2010/main" val="1038515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Verdana" panose="020B0604030504040204" pitchFamily="34" charset="0"/>
                <a:ea typeface="Verdana" panose="020B0604030504040204" pitchFamily="34" charset="0"/>
              </a:rPr>
              <a:t>Variable’s Roles..</a:t>
            </a:r>
            <a:endParaRPr lang="en-US" sz="3200" b="1" dirty="0">
              <a:latin typeface="Verdana" panose="020B0604030504040204" pitchFamily="34" charset="0"/>
              <a:ea typeface="Verdana" panose="020B0604030504040204" pitchFamily="34" charset="0"/>
            </a:endParaRPr>
          </a:p>
        </p:txBody>
      </p:sp>
      <p:pic>
        <p:nvPicPr>
          <p:cNvPr id="20482" name="Picture 2"/>
          <p:cNvPicPr>
            <a:picLocks noChangeAspect="1" noChangeArrowheads="1"/>
          </p:cNvPicPr>
          <p:nvPr/>
        </p:nvPicPr>
        <p:blipFill>
          <a:blip r:embed="rId2"/>
          <a:srcRect/>
          <a:stretch>
            <a:fillRect/>
          </a:stretch>
        </p:blipFill>
        <p:spPr bwMode="auto">
          <a:xfrm>
            <a:off x="550980" y="1524000"/>
            <a:ext cx="3989164" cy="2603500"/>
          </a:xfrm>
          <a:prstGeom prst="rect">
            <a:avLst/>
          </a:prstGeom>
          <a:noFill/>
          <a:ln w="9525">
            <a:solidFill>
              <a:srgbClr val="7030A0"/>
            </a:solidFill>
            <a:miter lim="800000"/>
            <a:headEnd/>
            <a:tailEnd/>
          </a:ln>
          <a:effectLst/>
        </p:spPr>
      </p:pic>
      <p:pic>
        <p:nvPicPr>
          <p:cNvPr id="20483" name="Picture 3"/>
          <p:cNvPicPr>
            <a:picLocks noChangeAspect="1" noChangeArrowheads="1"/>
          </p:cNvPicPr>
          <p:nvPr/>
        </p:nvPicPr>
        <p:blipFill>
          <a:blip r:embed="rId3"/>
          <a:srcRect b="2377"/>
          <a:stretch>
            <a:fillRect/>
          </a:stretch>
        </p:blipFill>
        <p:spPr bwMode="auto">
          <a:xfrm>
            <a:off x="4741980" y="1519117"/>
            <a:ext cx="4023360" cy="2608383"/>
          </a:xfrm>
          <a:prstGeom prst="rect">
            <a:avLst/>
          </a:prstGeom>
          <a:noFill/>
          <a:ln w="9525">
            <a:solidFill>
              <a:srgbClr val="7030A0"/>
            </a:solidFill>
            <a:miter lim="800000"/>
            <a:headEnd/>
            <a:tailEnd/>
          </a:ln>
          <a:effectLst/>
        </p:spPr>
      </p:pic>
    </p:spTree>
    <p:extLst>
      <p:ext uri="{BB962C8B-B14F-4D97-AF65-F5344CB8AC3E}">
        <p14:creationId xmlns:p14="http://schemas.microsoft.com/office/powerpoint/2010/main" val="2607135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40"/>
          <p:cNvSpPr txBox="1">
            <a:spLocks noGrp="1"/>
          </p:cNvSpPr>
          <p:nvPr>
            <p:ph type="body" idx="1"/>
          </p:nvPr>
        </p:nvSpPr>
        <p:spPr>
          <a:xfrm>
            <a:off x="457200" y="1333500"/>
            <a:ext cx="8229600" cy="3771900"/>
          </a:xfrm>
          <a:prstGeom prst="rect">
            <a:avLst/>
          </a:prstGeom>
          <a:noFill/>
          <a:ln>
            <a:noFill/>
          </a:ln>
        </p:spPr>
        <p:txBody>
          <a:bodyPr spcFirstLastPara="1" wrap="square" lIns="81025" tIns="40500" rIns="81025" bIns="40500" anchor="t" anchorCtr="0">
            <a:noAutofit/>
          </a:bodyPr>
          <a:lstStyle/>
          <a:p>
            <a:pPr marL="303212" marR="0" lvl="0" indent="-303212" algn="ctr" rtl="0">
              <a:lnSpc>
                <a:spcPct val="100000"/>
              </a:lnSpc>
              <a:spcBef>
                <a:spcPts val="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  </a:t>
            </a:r>
            <a:endParaRPr/>
          </a:p>
          <a:p>
            <a:pPr marL="303212" marR="0" lvl="0" indent="-303212" algn="ctr" rtl="0">
              <a:lnSpc>
                <a:spcPct val="100000"/>
              </a:lnSpc>
              <a:spcBef>
                <a:spcPts val="720"/>
              </a:spcBef>
              <a:spcAft>
                <a:spcPts val="0"/>
              </a:spcAft>
              <a:buClr>
                <a:schemeClr val="dk1"/>
              </a:buClr>
              <a:buSzPts val="3600"/>
              <a:buFont typeface="Arial"/>
              <a:buNone/>
            </a:pPr>
            <a:r>
              <a:rPr lang="en-US" sz="3600" b="0" i="0" u="none">
                <a:solidFill>
                  <a:schemeClr val="dk1"/>
                </a:solidFill>
                <a:latin typeface="Calibri"/>
                <a:ea typeface="Calibri"/>
                <a:cs typeface="Calibri"/>
                <a:sym typeface="Calibri"/>
              </a:rPr>
              <a:t>IMPLEMENTING LINEAR REGRESSION ON A REAL TIME  DATASET</a:t>
            </a:r>
            <a:endParaRPr/>
          </a:p>
        </p:txBody>
      </p:sp>
    </p:spTree>
    <p:extLst>
      <p:ext uri="{BB962C8B-B14F-4D97-AF65-F5344CB8AC3E}">
        <p14:creationId xmlns:p14="http://schemas.microsoft.com/office/powerpoint/2010/main" val="28110526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1"/>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0" i="0" u="none">
                <a:solidFill>
                  <a:schemeClr val="dk1"/>
                </a:solidFill>
                <a:latin typeface="Calibri"/>
                <a:ea typeface="Calibri"/>
                <a:cs typeface="Calibri"/>
                <a:sym typeface="Calibri"/>
              </a:rPr>
              <a:t>ABOUT DATASET</a:t>
            </a:r>
            <a:endParaRPr/>
          </a:p>
        </p:txBody>
      </p:sp>
      <p:sp>
        <p:nvSpPr>
          <p:cNvPr id="413" name="Google Shape;413;p41"/>
          <p:cNvSpPr txBox="1">
            <a:spLocks noGrp="1"/>
          </p:cNvSpPr>
          <p:nvPr>
            <p:ph type="body" idx="1"/>
          </p:nvPr>
        </p:nvSpPr>
        <p:spPr>
          <a:xfrm>
            <a:off x="457200" y="1333500"/>
            <a:ext cx="8229600" cy="37719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This dataset contains information about used cars listed on </a:t>
            </a:r>
            <a:r>
              <a:rPr lang="en-US" sz="1600" b="0" i="0" u="sng">
                <a:solidFill>
                  <a:schemeClr val="dk1"/>
                </a:solidFill>
                <a:latin typeface="Calibri"/>
                <a:ea typeface="Calibri"/>
                <a:cs typeface="Calibri"/>
                <a:sym typeface="Calibri"/>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www.cardekho.com</a:t>
            </a:r>
            <a:r>
              <a:rPr lang="en-US" sz="1600" b="0" i="0" u="none">
                <a:solidFill>
                  <a:schemeClr val="dk1"/>
                </a:solidFill>
                <a:latin typeface="Times New Roman"/>
                <a:ea typeface="Times New Roman"/>
                <a:cs typeface="Times New Roman"/>
                <a:sym typeface="Times New Roman"/>
              </a:rPr>
              <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This data can be used for a lot of purposes such as price prediction to exemplify the use of linear regression in Machine Learning.</a:t>
            </a:r>
            <a:br>
              <a:rPr lang="en-US" sz="1600" b="0" i="0" u="none">
                <a:solidFill>
                  <a:schemeClr val="dk1"/>
                </a:solidFill>
                <a:latin typeface="Times New Roman"/>
                <a:ea typeface="Times New Roman"/>
                <a:cs typeface="Times New Roman"/>
                <a:sym typeface="Times New Roman"/>
              </a:rPr>
            </a:br>
            <a:r>
              <a:rPr lang="en-US" sz="1600" b="0" i="0" u="none">
                <a:solidFill>
                  <a:schemeClr val="dk1"/>
                </a:solidFill>
                <a:latin typeface="Times New Roman"/>
                <a:ea typeface="Times New Roman"/>
                <a:cs typeface="Times New Roman"/>
                <a:sym typeface="Times New Roman"/>
              </a:rPr>
              <a:t>The columns in the given dataset is as follows:</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Car_Name</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Year</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Selling_Price</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Present_Price</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Kms_Driven</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Fuel_Type</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Seller_Type</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Transmission</a:t>
            </a:r>
            <a:endParaRPr/>
          </a:p>
          <a:p>
            <a:pPr marL="303212" marR="0" lvl="0" indent="-303212" algn="l" rtl="0">
              <a:lnSpc>
                <a:spcPct val="100000"/>
              </a:lnSpc>
              <a:spcBef>
                <a:spcPts val="320"/>
              </a:spcBef>
              <a:spcAft>
                <a:spcPts val="0"/>
              </a:spcAft>
              <a:buClr>
                <a:schemeClr val="dk1"/>
              </a:buClr>
              <a:buSzPts val="1600"/>
              <a:buFont typeface="Arial"/>
              <a:buChar char="•"/>
            </a:pPr>
            <a:r>
              <a:rPr lang="en-US" sz="1600" b="0" i="0" u="none">
                <a:solidFill>
                  <a:schemeClr val="dk1"/>
                </a:solidFill>
                <a:latin typeface="Times New Roman"/>
                <a:ea typeface="Times New Roman"/>
                <a:cs typeface="Times New Roman"/>
                <a:sym typeface="Times New Roman"/>
              </a:rPr>
              <a:t>Owner</a:t>
            </a:r>
            <a:endParaRPr/>
          </a:p>
          <a:p>
            <a:pPr marL="303213" marR="0" lvl="0" indent="-201613" algn="l" rtl="0">
              <a:spcBef>
                <a:spcPts val="320"/>
              </a:spcBef>
              <a:spcAft>
                <a:spcPts val="0"/>
              </a:spcAft>
              <a:buClr>
                <a:schemeClr val="dk1"/>
              </a:buClr>
              <a:buSzPts val="1600"/>
              <a:buFont typeface="Arial"/>
              <a:buNone/>
            </a:pPr>
            <a:endParaRPr sz="1600" b="0" i="0" u="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965624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42"/>
          <p:cNvSpPr txBox="1">
            <a:spLocks noGrp="1"/>
          </p:cNvSpPr>
          <p:nvPr>
            <p:ph type="title"/>
          </p:nvPr>
        </p:nvSpPr>
        <p:spPr>
          <a:xfrm>
            <a:off x="434051" y="124427"/>
            <a:ext cx="8229600" cy="9525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STEPS TO PERFORM REGRESSION ANALYSIS</a:t>
            </a:r>
            <a:endParaRPr/>
          </a:p>
        </p:txBody>
      </p:sp>
      <p:sp>
        <p:nvSpPr>
          <p:cNvPr id="419" name="Google Shape;419;p42"/>
          <p:cNvSpPr txBox="1">
            <a:spLocks noGrp="1"/>
          </p:cNvSpPr>
          <p:nvPr>
            <p:ph type="body" idx="1"/>
          </p:nvPr>
        </p:nvSpPr>
        <p:spPr>
          <a:xfrm>
            <a:off x="457200" y="1102006"/>
            <a:ext cx="8385858" cy="43815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Step#1 Importing the required libraries</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Step#2 Loading the dataset</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Step#3 </a:t>
            </a:r>
            <a:r>
              <a:rPr lang="en-US" sz="1800" b="0" i="0" u="none" dirty="0" smtClean="0">
                <a:solidFill>
                  <a:schemeClr val="dk1"/>
                </a:solidFill>
                <a:latin typeface="Times New Roman"/>
                <a:ea typeface="Times New Roman"/>
                <a:cs typeface="Times New Roman"/>
                <a:sym typeface="Times New Roman"/>
              </a:rPr>
              <a:t> </a:t>
            </a:r>
            <a:r>
              <a:rPr lang="en-US" sz="1800" b="0" i="0" u="none" dirty="0">
                <a:solidFill>
                  <a:schemeClr val="dk1"/>
                </a:solidFill>
                <a:latin typeface="Times New Roman"/>
                <a:ea typeface="Times New Roman"/>
                <a:cs typeface="Times New Roman"/>
                <a:sym typeface="Times New Roman"/>
              </a:rPr>
              <a:t>check for any missing or NA values in the training and testing data set</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Step#4 </a:t>
            </a:r>
            <a:r>
              <a:rPr lang="en-US" sz="1800" b="0" i="0" u="none" dirty="0" smtClean="0">
                <a:solidFill>
                  <a:schemeClr val="dk1"/>
                </a:solidFill>
                <a:latin typeface="Times New Roman"/>
                <a:ea typeface="Times New Roman"/>
                <a:cs typeface="Times New Roman"/>
                <a:sym typeface="Times New Roman"/>
              </a:rPr>
              <a:t>check </a:t>
            </a:r>
            <a:r>
              <a:rPr lang="en-US" sz="1800" b="0" i="0" u="none" dirty="0">
                <a:solidFill>
                  <a:schemeClr val="dk1"/>
                </a:solidFill>
                <a:latin typeface="Times New Roman"/>
                <a:ea typeface="Times New Roman"/>
                <a:cs typeface="Times New Roman"/>
                <a:sym typeface="Times New Roman"/>
              </a:rPr>
              <a:t>for useful descriptive statistical values</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Step#5 </a:t>
            </a:r>
            <a:r>
              <a:rPr lang="en-US" sz="1800" b="0" i="0" u="none" dirty="0" smtClean="0">
                <a:solidFill>
                  <a:schemeClr val="dk1"/>
                </a:solidFill>
                <a:latin typeface="Times New Roman"/>
                <a:ea typeface="Times New Roman"/>
                <a:cs typeface="Times New Roman"/>
                <a:sym typeface="Times New Roman"/>
              </a:rPr>
              <a:t>define </a:t>
            </a:r>
            <a:r>
              <a:rPr lang="en-US" sz="1800" b="0" i="0" u="none" dirty="0">
                <a:solidFill>
                  <a:schemeClr val="dk1"/>
                </a:solidFill>
                <a:latin typeface="Times New Roman"/>
                <a:ea typeface="Times New Roman"/>
                <a:cs typeface="Times New Roman"/>
                <a:sym typeface="Times New Roman"/>
              </a:rPr>
              <a:t>dependent and independent variable for training and testing data</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Step#6 </a:t>
            </a:r>
            <a:r>
              <a:rPr lang="en-US" sz="1800" b="0" i="0" u="none" dirty="0" smtClean="0">
                <a:solidFill>
                  <a:schemeClr val="dk1"/>
                </a:solidFill>
                <a:latin typeface="Times New Roman"/>
                <a:ea typeface="Times New Roman"/>
                <a:cs typeface="Times New Roman"/>
                <a:sym typeface="Times New Roman"/>
              </a:rPr>
              <a:t>define </a:t>
            </a:r>
            <a:r>
              <a:rPr lang="en-US" sz="1800" b="0" i="0" u="none" dirty="0">
                <a:solidFill>
                  <a:schemeClr val="dk1"/>
                </a:solidFill>
                <a:latin typeface="Times New Roman"/>
                <a:ea typeface="Times New Roman"/>
                <a:cs typeface="Times New Roman"/>
                <a:sym typeface="Times New Roman"/>
              </a:rPr>
              <a:t>the model and fit it.</a:t>
            </a:r>
            <a:br>
              <a:rPr lang="en-US" sz="1800" b="0" i="0" u="none" dirty="0">
                <a:solidFill>
                  <a:schemeClr val="dk1"/>
                </a:solidFill>
                <a:latin typeface="Times New Roman"/>
                <a:ea typeface="Times New Roman"/>
                <a:cs typeface="Times New Roman"/>
                <a:sym typeface="Times New Roman"/>
              </a:rPr>
            </a:br>
            <a:r>
              <a:rPr lang="en-US" sz="1800" b="0" i="0" u="none" dirty="0">
                <a:solidFill>
                  <a:schemeClr val="dk1"/>
                </a:solidFill>
                <a:latin typeface="Times New Roman"/>
                <a:ea typeface="Times New Roman"/>
                <a:cs typeface="Times New Roman"/>
                <a:sym typeface="Times New Roman"/>
              </a:rPr>
              <a:t>Step#7 </a:t>
            </a:r>
            <a:r>
              <a:rPr lang="en-US" sz="1800" b="0" i="0" u="none" dirty="0" smtClean="0">
                <a:solidFill>
                  <a:schemeClr val="dk1"/>
                </a:solidFill>
                <a:latin typeface="Times New Roman"/>
                <a:ea typeface="Times New Roman"/>
                <a:cs typeface="Times New Roman"/>
                <a:sym typeface="Times New Roman"/>
              </a:rPr>
              <a:t>look </a:t>
            </a:r>
            <a:r>
              <a:rPr lang="en-US" sz="1800" b="0" i="0" u="none" dirty="0">
                <a:solidFill>
                  <a:schemeClr val="dk1"/>
                </a:solidFill>
                <a:latin typeface="Times New Roman"/>
                <a:ea typeface="Times New Roman"/>
                <a:cs typeface="Times New Roman"/>
                <a:sym typeface="Times New Roman"/>
              </a:rPr>
              <a:t>at different parameters of the model summary and interpret it:</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Step#8 </a:t>
            </a:r>
            <a:r>
              <a:rPr lang="en-US" sz="1800" b="0" i="0" u="none" dirty="0" smtClean="0">
                <a:solidFill>
                  <a:schemeClr val="dk1"/>
                </a:solidFill>
                <a:latin typeface="Times New Roman"/>
                <a:ea typeface="Times New Roman"/>
                <a:cs typeface="Times New Roman"/>
                <a:sym typeface="Times New Roman"/>
              </a:rPr>
              <a:t>define final </a:t>
            </a:r>
            <a:r>
              <a:rPr lang="en-US" sz="1800" b="0" i="0" u="none" dirty="0">
                <a:solidFill>
                  <a:schemeClr val="dk1"/>
                </a:solidFill>
                <a:latin typeface="Times New Roman"/>
                <a:ea typeface="Times New Roman"/>
                <a:cs typeface="Times New Roman"/>
                <a:sym typeface="Times New Roman"/>
              </a:rPr>
              <a:t>regression equation using model output </a:t>
            </a:r>
            <a:r>
              <a:rPr lang="en-US" sz="1800" b="0" i="0" u="none" dirty="0" smtClean="0">
                <a:solidFill>
                  <a:schemeClr val="dk1"/>
                </a:solidFill>
                <a:latin typeface="Times New Roman"/>
                <a:ea typeface="Times New Roman"/>
                <a:cs typeface="Times New Roman"/>
                <a:sym typeface="Times New Roman"/>
              </a:rPr>
              <a:t>parameters.</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Step#9: </a:t>
            </a:r>
            <a:r>
              <a:rPr lang="en-US" sz="1800" b="0" i="0" u="none" dirty="0" smtClean="0">
                <a:solidFill>
                  <a:schemeClr val="dk1"/>
                </a:solidFill>
                <a:latin typeface="Times New Roman"/>
                <a:ea typeface="Times New Roman"/>
                <a:cs typeface="Times New Roman"/>
                <a:sym typeface="Times New Roman"/>
              </a:rPr>
              <a:t>visualize </a:t>
            </a:r>
            <a:r>
              <a:rPr lang="en-US" sz="1800" b="0" i="0" u="none" dirty="0">
                <a:solidFill>
                  <a:schemeClr val="dk1"/>
                </a:solidFill>
                <a:latin typeface="Times New Roman"/>
                <a:ea typeface="Times New Roman"/>
                <a:cs typeface="Times New Roman"/>
                <a:sym typeface="Times New Roman"/>
              </a:rPr>
              <a:t>the regression equation fitment on the </a:t>
            </a:r>
            <a:r>
              <a:rPr lang="en-US" sz="1800" b="0" i="0" u="none" dirty="0" smtClean="0">
                <a:solidFill>
                  <a:schemeClr val="dk1"/>
                </a:solidFill>
                <a:latin typeface="Times New Roman"/>
                <a:ea typeface="Times New Roman"/>
                <a:cs typeface="Times New Roman"/>
                <a:sym typeface="Times New Roman"/>
              </a:rPr>
              <a:t>data.</a:t>
            </a:r>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smtClean="0">
                <a:solidFill>
                  <a:schemeClr val="dk1"/>
                </a:solidFill>
                <a:latin typeface="Times New Roman"/>
                <a:ea typeface="Times New Roman"/>
                <a:cs typeface="Times New Roman"/>
                <a:sym typeface="Times New Roman"/>
              </a:rPr>
              <a:t>Step#10</a:t>
            </a:r>
            <a:r>
              <a:rPr lang="en-US" sz="1800" b="0" i="0" u="none" dirty="0">
                <a:solidFill>
                  <a:schemeClr val="dk1"/>
                </a:solidFill>
                <a:latin typeface="Times New Roman"/>
                <a:ea typeface="Times New Roman"/>
                <a:cs typeface="Times New Roman"/>
                <a:sym typeface="Times New Roman"/>
              </a:rPr>
              <a:t>: Scatter plot </a:t>
            </a:r>
            <a:r>
              <a:rPr lang="en-US" sz="1800" b="0" i="0" u="none" dirty="0" smtClean="0">
                <a:solidFill>
                  <a:schemeClr val="dk1"/>
                </a:solidFill>
                <a:latin typeface="Times New Roman"/>
                <a:ea typeface="Times New Roman"/>
                <a:cs typeface="Times New Roman"/>
                <a:sym typeface="Times New Roman"/>
              </a:rPr>
              <a:t>visualization </a:t>
            </a:r>
            <a:r>
              <a:rPr lang="en-US" sz="1800" b="0" i="0" u="none" dirty="0">
                <a:solidFill>
                  <a:schemeClr val="dk1"/>
                </a:solidFill>
                <a:latin typeface="Times New Roman"/>
                <a:ea typeface="Times New Roman"/>
                <a:cs typeface="Times New Roman"/>
                <a:sym typeface="Times New Roman"/>
              </a:rPr>
              <a:t>of actual values of dependent variable </a:t>
            </a:r>
            <a:r>
              <a:rPr lang="en-US" sz="1800" b="1" i="0" u="none" dirty="0" err="1" smtClean="0">
                <a:solidFill>
                  <a:schemeClr val="dk1"/>
                </a:solidFill>
                <a:latin typeface="Times New Roman"/>
                <a:ea typeface="Times New Roman"/>
                <a:cs typeface="Times New Roman"/>
                <a:sym typeface="Times New Roman"/>
              </a:rPr>
              <a:t>vs</a:t>
            </a:r>
            <a:r>
              <a:rPr lang="en-US" sz="1800" b="0" i="0" u="none" dirty="0" smtClean="0">
                <a:solidFill>
                  <a:schemeClr val="dk1"/>
                </a:solidFill>
                <a:latin typeface="Times New Roman"/>
                <a:ea typeface="Times New Roman"/>
                <a:cs typeface="Times New Roman"/>
                <a:sym typeface="Times New Roman"/>
              </a:rPr>
              <a:t> </a:t>
            </a:r>
            <a:r>
              <a:rPr lang="en-US" sz="1800" b="0" i="0" u="none" dirty="0">
                <a:solidFill>
                  <a:schemeClr val="dk1"/>
                </a:solidFill>
                <a:latin typeface="Times New Roman"/>
                <a:ea typeface="Times New Roman"/>
                <a:cs typeface="Times New Roman"/>
                <a:sym typeface="Times New Roman"/>
              </a:rPr>
              <a:t>the predicted </a:t>
            </a:r>
            <a:r>
              <a:rPr lang="en-US" sz="1800" b="0" i="0" u="none" dirty="0" smtClean="0">
                <a:solidFill>
                  <a:schemeClr val="dk1"/>
                </a:solidFill>
                <a:latin typeface="Times New Roman"/>
                <a:ea typeface="Times New Roman"/>
                <a:cs typeface="Times New Roman"/>
                <a:sym typeface="Times New Roman"/>
              </a:rPr>
              <a:t>value.</a:t>
            </a:r>
            <a:endParaRPr sz="1800" dirty="0"/>
          </a:p>
          <a:p>
            <a:pPr marL="303212" marR="0" lvl="0" indent="-303212" algn="l" rtl="0">
              <a:lnSpc>
                <a:spcPct val="100000"/>
              </a:lnSpc>
              <a:spcBef>
                <a:spcPts val="280"/>
              </a:spcBef>
              <a:spcAft>
                <a:spcPts val="0"/>
              </a:spcAft>
              <a:buClr>
                <a:schemeClr val="dk1"/>
              </a:buClr>
              <a:buSzPts val="1400"/>
              <a:buFont typeface="Arial"/>
              <a:buChar char="•"/>
            </a:pPr>
            <a:r>
              <a:rPr lang="en-US" sz="1800" b="0" i="0" u="none" dirty="0">
                <a:solidFill>
                  <a:schemeClr val="dk1"/>
                </a:solidFill>
                <a:latin typeface="Times New Roman"/>
                <a:ea typeface="Times New Roman"/>
                <a:cs typeface="Times New Roman"/>
                <a:sym typeface="Times New Roman"/>
              </a:rPr>
              <a:t>Step#11: Final step to </a:t>
            </a:r>
            <a:r>
              <a:rPr lang="en-US" sz="1800" b="0" i="0" u="none" dirty="0" smtClean="0">
                <a:solidFill>
                  <a:schemeClr val="dk1"/>
                </a:solidFill>
                <a:latin typeface="Times New Roman"/>
                <a:ea typeface="Times New Roman"/>
                <a:cs typeface="Times New Roman"/>
                <a:sym typeface="Times New Roman"/>
              </a:rPr>
              <a:t>visualize </a:t>
            </a:r>
            <a:r>
              <a:rPr lang="en-US" sz="1800" b="0" i="0" u="none" dirty="0">
                <a:solidFill>
                  <a:schemeClr val="dk1"/>
                </a:solidFill>
                <a:latin typeface="Times New Roman"/>
                <a:ea typeface="Times New Roman"/>
                <a:cs typeface="Times New Roman"/>
                <a:sym typeface="Times New Roman"/>
              </a:rPr>
              <a:t>the </a:t>
            </a:r>
            <a:r>
              <a:rPr lang="en-US" sz="1800" b="0" i="0" u="none" dirty="0" smtClean="0">
                <a:solidFill>
                  <a:schemeClr val="dk1"/>
                </a:solidFill>
                <a:latin typeface="Times New Roman"/>
                <a:ea typeface="Times New Roman"/>
                <a:cs typeface="Times New Roman"/>
                <a:sym typeface="Times New Roman"/>
              </a:rPr>
              <a:t>Model </a:t>
            </a:r>
            <a:r>
              <a:rPr lang="en-US" sz="1800" b="0" i="0" u="none" dirty="0">
                <a:solidFill>
                  <a:schemeClr val="dk1"/>
                </a:solidFill>
                <a:latin typeface="Times New Roman"/>
                <a:ea typeface="Times New Roman"/>
                <a:cs typeface="Times New Roman"/>
                <a:sym typeface="Times New Roman"/>
              </a:rPr>
              <a:t>performance against various well-established evaluation metrics</a:t>
            </a:r>
            <a:br>
              <a:rPr lang="en-US" sz="1800" b="0" i="0" u="none" dirty="0">
                <a:solidFill>
                  <a:schemeClr val="dk1"/>
                </a:solidFill>
                <a:latin typeface="Times New Roman"/>
                <a:ea typeface="Times New Roman"/>
                <a:cs typeface="Times New Roman"/>
                <a:sym typeface="Times New Roman"/>
              </a:rPr>
            </a:br>
            <a:endParaRPr sz="1800" dirty="0"/>
          </a:p>
        </p:txBody>
      </p:sp>
    </p:spTree>
    <p:extLst>
      <p:ext uri="{BB962C8B-B14F-4D97-AF65-F5344CB8AC3E}">
        <p14:creationId xmlns:p14="http://schemas.microsoft.com/office/powerpoint/2010/main" val="39066805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3"/>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IMPORTING REQUIRED LIBRARIES</a:t>
            </a:r>
            <a:endParaRPr/>
          </a:p>
        </p:txBody>
      </p:sp>
      <p:pic>
        <p:nvPicPr>
          <p:cNvPr id="425" name="Google Shape;425;p43"/>
          <p:cNvPicPr preferRelativeResize="0">
            <a:picLocks noGrp="1"/>
          </p:cNvPicPr>
          <p:nvPr>
            <p:ph type="body" idx="1"/>
          </p:nvPr>
        </p:nvPicPr>
        <p:blipFill rotWithShape="1">
          <a:blip r:embed="rId3">
            <a:alphaModFix/>
          </a:blip>
          <a:srcRect/>
          <a:stretch/>
        </p:blipFill>
        <p:spPr>
          <a:xfrm>
            <a:off x="595312" y="1257300"/>
            <a:ext cx="7953375" cy="3733800"/>
          </a:xfrm>
          <a:prstGeom prst="rect">
            <a:avLst/>
          </a:prstGeom>
          <a:noFill/>
          <a:ln>
            <a:noFill/>
          </a:ln>
        </p:spPr>
      </p:pic>
    </p:spTree>
    <p:extLst>
      <p:ext uri="{BB962C8B-B14F-4D97-AF65-F5344CB8AC3E}">
        <p14:creationId xmlns:p14="http://schemas.microsoft.com/office/powerpoint/2010/main" val="15796620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44"/>
          <p:cNvPicPr preferRelativeResize="0">
            <a:picLocks noGrp="1"/>
          </p:cNvPicPr>
          <p:nvPr>
            <p:ph type="body" idx="1"/>
          </p:nvPr>
        </p:nvPicPr>
        <p:blipFill rotWithShape="1">
          <a:blip r:embed="rId3">
            <a:alphaModFix/>
          </a:blip>
          <a:srcRect/>
          <a:stretch/>
        </p:blipFill>
        <p:spPr>
          <a:xfrm>
            <a:off x="584200" y="190500"/>
            <a:ext cx="7975600" cy="5181600"/>
          </a:xfrm>
          <a:prstGeom prst="rect">
            <a:avLst/>
          </a:prstGeom>
          <a:noFill/>
          <a:ln>
            <a:noFill/>
          </a:ln>
        </p:spPr>
      </p:pic>
    </p:spTree>
    <p:extLst>
      <p:ext uri="{BB962C8B-B14F-4D97-AF65-F5344CB8AC3E}">
        <p14:creationId xmlns:p14="http://schemas.microsoft.com/office/powerpoint/2010/main" val="41173953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5"/>
          <p:cNvSpPr txBox="1">
            <a:spLocks noGrp="1"/>
          </p:cNvSpPr>
          <p:nvPr>
            <p:ph type="title"/>
          </p:nvPr>
        </p:nvSpPr>
        <p:spPr>
          <a:xfrm>
            <a:off x="457200" y="228600"/>
            <a:ext cx="8229600" cy="9525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0" i="0" u="none">
                <a:solidFill>
                  <a:schemeClr val="dk1"/>
                </a:solidFill>
                <a:latin typeface="Calibri"/>
                <a:ea typeface="Calibri"/>
                <a:cs typeface="Calibri"/>
                <a:sym typeface="Calibri"/>
              </a:rPr>
              <a:t>SIZE AND INFORMATION ABOUT DATASET</a:t>
            </a:r>
            <a:endParaRPr/>
          </a:p>
        </p:txBody>
      </p:sp>
      <p:pic>
        <p:nvPicPr>
          <p:cNvPr id="436" name="Google Shape;436;p45"/>
          <p:cNvPicPr preferRelativeResize="0">
            <a:picLocks noGrp="1"/>
          </p:cNvPicPr>
          <p:nvPr>
            <p:ph type="body" idx="1"/>
          </p:nvPr>
        </p:nvPicPr>
        <p:blipFill rotWithShape="1">
          <a:blip r:embed="rId3">
            <a:alphaModFix/>
          </a:blip>
          <a:srcRect/>
          <a:stretch/>
        </p:blipFill>
        <p:spPr>
          <a:xfrm>
            <a:off x="679100" y="966050"/>
            <a:ext cx="8007600" cy="4638900"/>
          </a:xfrm>
          <a:prstGeom prst="rect">
            <a:avLst/>
          </a:prstGeom>
          <a:noFill/>
          <a:ln>
            <a:noFill/>
          </a:ln>
        </p:spPr>
      </p:pic>
    </p:spTree>
    <p:extLst>
      <p:ext uri="{BB962C8B-B14F-4D97-AF65-F5344CB8AC3E}">
        <p14:creationId xmlns:p14="http://schemas.microsoft.com/office/powerpoint/2010/main" val="16262290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Google Shape;441;p46"/>
          <p:cNvPicPr preferRelativeResize="0">
            <a:picLocks noGrp="1"/>
          </p:cNvPicPr>
          <p:nvPr>
            <p:ph type="body" idx="1"/>
          </p:nvPr>
        </p:nvPicPr>
        <p:blipFill rotWithShape="1">
          <a:blip r:embed="rId3">
            <a:alphaModFix/>
          </a:blip>
          <a:srcRect/>
          <a:stretch/>
        </p:blipFill>
        <p:spPr>
          <a:xfrm>
            <a:off x="609600" y="419100"/>
            <a:ext cx="7772400" cy="4914900"/>
          </a:xfrm>
          <a:prstGeom prst="rect">
            <a:avLst/>
          </a:prstGeom>
          <a:noFill/>
          <a:ln>
            <a:noFill/>
          </a:ln>
        </p:spPr>
      </p:pic>
    </p:spTree>
    <p:extLst>
      <p:ext uri="{BB962C8B-B14F-4D97-AF65-F5344CB8AC3E}">
        <p14:creationId xmlns:p14="http://schemas.microsoft.com/office/powerpoint/2010/main" val="2821897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446" name="Google Shape;446;p47"/>
          <p:cNvPicPr preferRelativeResize="0">
            <a:picLocks noGrp="1"/>
          </p:cNvPicPr>
          <p:nvPr>
            <p:ph type="body" idx="1"/>
          </p:nvPr>
        </p:nvPicPr>
        <p:blipFill rotWithShape="1">
          <a:blip r:embed="rId3">
            <a:alphaModFix/>
          </a:blip>
          <a:srcRect/>
          <a:stretch/>
        </p:blipFill>
        <p:spPr>
          <a:xfrm>
            <a:off x="533400" y="495300"/>
            <a:ext cx="7708900" cy="4610100"/>
          </a:xfrm>
          <a:prstGeom prst="rect">
            <a:avLst/>
          </a:prstGeom>
          <a:noFill/>
          <a:ln>
            <a:noFill/>
          </a:ln>
        </p:spPr>
      </p:pic>
    </p:spTree>
    <p:extLst>
      <p:ext uri="{BB962C8B-B14F-4D97-AF65-F5344CB8AC3E}">
        <p14:creationId xmlns:p14="http://schemas.microsoft.com/office/powerpoint/2010/main" val="3099209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pic>
        <p:nvPicPr>
          <p:cNvPr id="451" name="Google Shape;451;p48"/>
          <p:cNvPicPr preferRelativeResize="0">
            <a:picLocks noGrp="1"/>
          </p:cNvPicPr>
          <p:nvPr>
            <p:ph type="body" idx="1"/>
          </p:nvPr>
        </p:nvPicPr>
        <p:blipFill rotWithShape="1">
          <a:blip r:embed="rId3">
            <a:alphaModFix/>
          </a:blip>
          <a:srcRect/>
          <a:stretch/>
        </p:blipFill>
        <p:spPr>
          <a:xfrm>
            <a:off x="609600" y="1257300"/>
            <a:ext cx="7505700" cy="3433762"/>
          </a:xfrm>
          <a:prstGeom prst="rect">
            <a:avLst/>
          </a:prstGeom>
          <a:noFill/>
          <a:ln>
            <a:noFill/>
          </a:ln>
        </p:spPr>
      </p:pic>
    </p:spTree>
    <p:extLst>
      <p:ext uri="{BB962C8B-B14F-4D97-AF65-F5344CB8AC3E}">
        <p14:creationId xmlns:p14="http://schemas.microsoft.com/office/powerpoint/2010/main" val="38085371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49"/>
          <p:cNvPicPr preferRelativeResize="0"/>
          <p:nvPr/>
        </p:nvPicPr>
        <p:blipFill rotWithShape="1">
          <a:blip r:embed="rId3">
            <a:alphaModFix/>
          </a:blip>
          <a:srcRect/>
          <a:stretch/>
        </p:blipFill>
        <p:spPr>
          <a:xfrm>
            <a:off x="595312" y="342900"/>
            <a:ext cx="7953375" cy="4572000"/>
          </a:xfrm>
          <a:prstGeom prst="rect">
            <a:avLst/>
          </a:prstGeom>
          <a:noFill/>
          <a:ln>
            <a:noFill/>
          </a:ln>
        </p:spPr>
      </p:pic>
    </p:spTree>
    <p:extLst>
      <p:ext uri="{BB962C8B-B14F-4D97-AF65-F5344CB8AC3E}">
        <p14:creationId xmlns:p14="http://schemas.microsoft.com/office/powerpoint/2010/main" val="420845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627" y="1184367"/>
            <a:ext cx="7424057" cy="1077218"/>
          </a:xfrm>
          <a:prstGeom prst="rect">
            <a:avLst/>
          </a:prstGeom>
        </p:spPr>
        <p:txBody>
          <a:bodyPr wrap="square">
            <a:spAutoFit/>
          </a:bodyPr>
          <a:lstStyle/>
          <a:p>
            <a:r>
              <a:rPr lang="en-US" sz="1800" dirty="0" smtClean="0"/>
              <a:t>Example: Data is found for hours of sunshine </a:t>
            </a:r>
            <a:r>
              <a:rPr lang="en-US" sz="1800" dirty="0" err="1" smtClean="0"/>
              <a:t>vs</a:t>
            </a:r>
            <a:r>
              <a:rPr lang="en-US" sz="1800" dirty="0" smtClean="0"/>
              <a:t> how many ice creams were sold at the shop from Monday to Friday:</a:t>
            </a:r>
          </a:p>
          <a:p>
            <a:r>
              <a:rPr lang="en-US" dirty="0" smtClean="0"/>
              <a:t/>
            </a:r>
            <a:br>
              <a:rPr lang="en-US" dirty="0" smtClean="0"/>
            </a:b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20750866"/>
              </p:ext>
            </p:extLst>
          </p:nvPr>
        </p:nvGraphicFramePr>
        <p:xfrm>
          <a:off x="2013994" y="2129740"/>
          <a:ext cx="5231758" cy="3391381"/>
        </p:xfrm>
        <a:graphic>
          <a:graphicData uri="http://schemas.openxmlformats.org/drawingml/2006/table">
            <a:tbl>
              <a:tblPr firstRow="1" bandRow="1">
                <a:tableStyleId>{5C22544A-7EE6-4342-B048-85BDC9FD1C3A}</a:tableStyleId>
              </a:tblPr>
              <a:tblGrid>
                <a:gridCol w="2615879">
                  <a:extLst>
                    <a:ext uri="{9D8B030D-6E8A-4147-A177-3AD203B41FA5}">
                      <a16:colId xmlns:a16="http://schemas.microsoft.com/office/drawing/2014/main" val="20000"/>
                    </a:ext>
                  </a:extLst>
                </a:gridCol>
                <a:gridCol w="2615879">
                  <a:extLst>
                    <a:ext uri="{9D8B030D-6E8A-4147-A177-3AD203B41FA5}">
                      <a16:colId xmlns:a16="http://schemas.microsoft.com/office/drawing/2014/main" val="20001"/>
                    </a:ext>
                  </a:extLst>
                </a:gridCol>
              </a:tblGrid>
              <a:tr h="96039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"x"</a:t>
                      </a:r>
                      <a:br>
                        <a:rPr lang="en-US" dirty="0" smtClean="0"/>
                      </a:br>
                      <a:r>
                        <a:rPr lang="en-US" dirty="0" smtClean="0"/>
                        <a:t>Hours of Sunshine</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"y"</a:t>
                      </a:r>
                      <a:br>
                        <a:rPr lang="en-US" dirty="0" smtClean="0"/>
                      </a:br>
                      <a:r>
                        <a:rPr lang="en-US" dirty="0" smtClean="0"/>
                        <a:t>Ice Creams Sold</a:t>
                      </a:r>
                    </a:p>
                    <a:p>
                      <a:pPr algn="ctr"/>
                      <a:endParaRPr lang="en-US" dirty="0"/>
                    </a:p>
                  </a:txBody>
                  <a:tcPr/>
                </a:tc>
                <a:extLst>
                  <a:ext uri="{0D108BD9-81ED-4DB2-BD59-A6C34878D82A}">
                    <a16:rowId xmlns:a16="http://schemas.microsoft.com/office/drawing/2014/main" val="10000"/>
                  </a:ext>
                </a:extLst>
              </a:tr>
              <a:tr h="405165">
                <a:tc>
                  <a:txBody>
                    <a:bodyPr/>
                    <a:lstStyle/>
                    <a:p>
                      <a:pPr algn="ctr"/>
                      <a:r>
                        <a:rPr lang="en-US" b="1" dirty="0"/>
                        <a:t>2</a:t>
                      </a:r>
                    </a:p>
                  </a:txBody>
                  <a:tcPr marL="47625" marR="47625" marT="47625" marB="47625" anchor="ctr"/>
                </a:tc>
                <a:tc>
                  <a:txBody>
                    <a:bodyPr/>
                    <a:lstStyle/>
                    <a:p>
                      <a:pPr algn="ctr"/>
                      <a:r>
                        <a:rPr lang="en-US" b="1" dirty="0"/>
                        <a:t>4</a:t>
                      </a:r>
                    </a:p>
                  </a:txBody>
                  <a:tcPr marL="47625" marR="47625" marT="47625" marB="47625" anchor="ctr"/>
                </a:tc>
                <a:extLst>
                  <a:ext uri="{0D108BD9-81ED-4DB2-BD59-A6C34878D82A}">
                    <a16:rowId xmlns:a16="http://schemas.microsoft.com/office/drawing/2014/main" val="10001"/>
                  </a:ext>
                </a:extLst>
              </a:tr>
              <a:tr h="405165">
                <a:tc>
                  <a:txBody>
                    <a:bodyPr/>
                    <a:lstStyle/>
                    <a:p>
                      <a:pPr algn="ctr"/>
                      <a:r>
                        <a:rPr lang="en-US" b="1" dirty="0"/>
                        <a:t>3</a:t>
                      </a:r>
                    </a:p>
                  </a:txBody>
                  <a:tcPr marL="47625" marR="47625" marT="47625" marB="47625" anchor="ctr"/>
                </a:tc>
                <a:tc>
                  <a:txBody>
                    <a:bodyPr/>
                    <a:lstStyle/>
                    <a:p>
                      <a:pPr algn="ctr"/>
                      <a:r>
                        <a:rPr lang="en-US" b="1" dirty="0"/>
                        <a:t>5</a:t>
                      </a:r>
                    </a:p>
                  </a:txBody>
                  <a:tcPr marL="47625" marR="47625" marT="47625" marB="47625" anchor="ctr"/>
                </a:tc>
                <a:extLst>
                  <a:ext uri="{0D108BD9-81ED-4DB2-BD59-A6C34878D82A}">
                    <a16:rowId xmlns:a16="http://schemas.microsoft.com/office/drawing/2014/main" val="10002"/>
                  </a:ext>
                </a:extLst>
              </a:tr>
              <a:tr h="405165">
                <a:tc>
                  <a:txBody>
                    <a:bodyPr/>
                    <a:lstStyle/>
                    <a:p>
                      <a:pPr algn="ctr"/>
                      <a:r>
                        <a:rPr lang="en-US" b="1"/>
                        <a:t>5</a:t>
                      </a:r>
                    </a:p>
                  </a:txBody>
                  <a:tcPr marL="47625" marR="47625" marT="47625" marB="47625" anchor="ctr"/>
                </a:tc>
                <a:tc>
                  <a:txBody>
                    <a:bodyPr/>
                    <a:lstStyle/>
                    <a:p>
                      <a:pPr algn="ctr"/>
                      <a:r>
                        <a:rPr lang="en-US" b="1" dirty="0"/>
                        <a:t>7</a:t>
                      </a:r>
                    </a:p>
                  </a:txBody>
                  <a:tcPr marL="47625" marR="47625" marT="47625" marB="47625" anchor="ctr"/>
                </a:tc>
                <a:extLst>
                  <a:ext uri="{0D108BD9-81ED-4DB2-BD59-A6C34878D82A}">
                    <a16:rowId xmlns:a16="http://schemas.microsoft.com/office/drawing/2014/main" val="10003"/>
                  </a:ext>
                </a:extLst>
              </a:tr>
              <a:tr h="405165">
                <a:tc>
                  <a:txBody>
                    <a:bodyPr/>
                    <a:lstStyle/>
                    <a:p>
                      <a:pPr algn="ctr"/>
                      <a:r>
                        <a:rPr lang="en-US" b="1"/>
                        <a:t>7</a:t>
                      </a:r>
                    </a:p>
                  </a:txBody>
                  <a:tcPr marL="47625" marR="47625" marT="47625" marB="47625" anchor="ctr"/>
                </a:tc>
                <a:tc>
                  <a:txBody>
                    <a:bodyPr/>
                    <a:lstStyle/>
                    <a:p>
                      <a:pPr algn="ctr"/>
                      <a:r>
                        <a:rPr lang="en-US" b="1" dirty="0"/>
                        <a:t>10</a:t>
                      </a:r>
                    </a:p>
                  </a:txBody>
                  <a:tcPr marL="47625" marR="47625" marT="47625" marB="47625" anchor="ctr"/>
                </a:tc>
                <a:extLst>
                  <a:ext uri="{0D108BD9-81ED-4DB2-BD59-A6C34878D82A}">
                    <a16:rowId xmlns:a16="http://schemas.microsoft.com/office/drawing/2014/main" val="10004"/>
                  </a:ext>
                </a:extLst>
              </a:tr>
              <a:tr h="405165">
                <a:tc>
                  <a:txBody>
                    <a:bodyPr/>
                    <a:lstStyle/>
                    <a:p>
                      <a:pPr algn="ctr"/>
                      <a:r>
                        <a:rPr lang="en-US" b="1" dirty="0" smtClean="0">
                          <a:solidFill>
                            <a:srgbClr val="FF0000"/>
                          </a:solidFill>
                        </a:rPr>
                        <a:t>8</a:t>
                      </a:r>
                      <a:endParaRPr lang="en-US" b="1" dirty="0">
                        <a:solidFill>
                          <a:srgbClr val="FF0000"/>
                        </a:solidFill>
                      </a:endParaRPr>
                    </a:p>
                  </a:txBody>
                  <a:tcPr marL="47625" marR="47625" marT="47625" marB="47625" anchor="ctr"/>
                </a:tc>
                <a:tc>
                  <a:txBody>
                    <a:bodyPr/>
                    <a:lstStyle/>
                    <a:p>
                      <a:pPr algn="ctr"/>
                      <a:r>
                        <a:rPr lang="en-US" b="1" dirty="0" smtClean="0">
                          <a:solidFill>
                            <a:srgbClr val="FF0000"/>
                          </a:solidFill>
                        </a:rPr>
                        <a:t>???</a:t>
                      </a:r>
                      <a:endParaRPr lang="en-US" b="1" dirty="0">
                        <a:solidFill>
                          <a:srgbClr val="FF0000"/>
                        </a:solidFill>
                      </a:endParaRPr>
                    </a:p>
                  </a:txBody>
                  <a:tcPr marL="47625" marR="47625" marT="47625" marB="47625" anchor="ctr"/>
                </a:tc>
                <a:extLst>
                  <a:ext uri="{0D108BD9-81ED-4DB2-BD59-A6C34878D82A}">
                    <a16:rowId xmlns:a16="http://schemas.microsoft.com/office/drawing/2014/main" val="10005"/>
                  </a:ext>
                </a:extLst>
              </a:tr>
              <a:tr h="405165">
                <a:tc>
                  <a:txBody>
                    <a:bodyPr/>
                    <a:lstStyle/>
                    <a:p>
                      <a:pPr algn="ctr"/>
                      <a:r>
                        <a:rPr lang="en-US" b="1" dirty="0"/>
                        <a:t>9</a:t>
                      </a:r>
                    </a:p>
                  </a:txBody>
                  <a:tcPr marL="47625" marR="47625" marT="47625" marB="47625" anchor="ctr"/>
                </a:tc>
                <a:tc>
                  <a:txBody>
                    <a:bodyPr/>
                    <a:lstStyle/>
                    <a:p>
                      <a:pPr algn="ctr"/>
                      <a:r>
                        <a:rPr lang="en-US" b="1" dirty="0"/>
                        <a:t>15</a:t>
                      </a:r>
                    </a:p>
                  </a:txBody>
                  <a:tcPr marL="47625" marR="47625" marT="47625" marB="47625" anchor="ctr"/>
                </a:tc>
                <a:extLst>
                  <a:ext uri="{0D108BD9-81ED-4DB2-BD59-A6C34878D82A}">
                    <a16:rowId xmlns:a16="http://schemas.microsoft.com/office/drawing/2014/main" val="10006"/>
                  </a:ext>
                </a:extLst>
              </a:tr>
            </a:tbl>
          </a:graphicData>
        </a:graphic>
      </p:graphicFrame>
      <p:sp>
        <p:nvSpPr>
          <p:cNvPr id="4" name="Rectangle 3"/>
          <p:cNvSpPr/>
          <p:nvPr/>
        </p:nvSpPr>
        <p:spPr>
          <a:xfrm>
            <a:off x="714103" y="793216"/>
            <a:ext cx="7750628" cy="400110"/>
          </a:xfrm>
          <a:prstGeom prst="rect">
            <a:avLst/>
          </a:prstGeom>
        </p:spPr>
        <p:txBody>
          <a:bodyPr wrap="square">
            <a:spAutoFit/>
          </a:bodyPr>
          <a:lstStyle/>
          <a:p>
            <a:r>
              <a:rPr lang="en-US" sz="2000" b="1" dirty="0" smtClean="0">
                <a:solidFill>
                  <a:srgbClr val="C00000"/>
                </a:solidFill>
                <a:latin typeface="Times New Roman"/>
                <a:ea typeface="Times New Roman"/>
                <a:cs typeface="Times New Roman"/>
                <a:sym typeface="Times New Roman"/>
              </a:rPr>
              <a:t>understanding the concept of regression analysis using example</a:t>
            </a:r>
            <a:endParaRPr lang="en-US" sz="2000" dirty="0">
              <a:solidFill>
                <a:srgbClr val="C0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50"/>
          <p:cNvPicPr preferRelativeResize="0">
            <a:picLocks noGrp="1"/>
          </p:cNvPicPr>
          <p:nvPr>
            <p:ph type="body" idx="1"/>
          </p:nvPr>
        </p:nvPicPr>
        <p:blipFill rotWithShape="1">
          <a:blip r:embed="rId3">
            <a:alphaModFix/>
          </a:blip>
          <a:srcRect/>
          <a:stretch/>
        </p:blipFill>
        <p:spPr>
          <a:xfrm>
            <a:off x="519112" y="723900"/>
            <a:ext cx="8105775" cy="4267200"/>
          </a:xfrm>
          <a:prstGeom prst="rect">
            <a:avLst/>
          </a:prstGeom>
          <a:noFill/>
          <a:ln>
            <a:noFill/>
          </a:ln>
        </p:spPr>
      </p:pic>
    </p:spTree>
    <p:extLst>
      <p:ext uri="{BB962C8B-B14F-4D97-AF65-F5344CB8AC3E}">
        <p14:creationId xmlns:p14="http://schemas.microsoft.com/office/powerpoint/2010/main" val="12344715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pic>
        <p:nvPicPr>
          <p:cNvPr id="466" name="Google Shape;466;p51"/>
          <p:cNvPicPr preferRelativeResize="0">
            <a:picLocks noGrp="1"/>
          </p:cNvPicPr>
          <p:nvPr>
            <p:ph type="body" idx="1"/>
          </p:nvPr>
        </p:nvPicPr>
        <p:blipFill rotWithShape="1">
          <a:blip r:embed="rId3">
            <a:alphaModFix/>
          </a:blip>
          <a:srcRect/>
          <a:stretch/>
        </p:blipFill>
        <p:spPr>
          <a:xfrm>
            <a:off x="682625" y="495300"/>
            <a:ext cx="7778750" cy="4610100"/>
          </a:xfrm>
          <a:prstGeom prst="rect">
            <a:avLst/>
          </a:prstGeom>
          <a:noFill/>
          <a:ln>
            <a:noFill/>
          </a:ln>
        </p:spPr>
      </p:pic>
    </p:spTree>
    <p:extLst>
      <p:ext uri="{BB962C8B-B14F-4D97-AF65-F5344CB8AC3E}">
        <p14:creationId xmlns:p14="http://schemas.microsoft.com/office/powerpoint/2010/main" val="15666482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pic>
        <p:nvPicPr>
          <p:cNvPr id="471" name="Google Shape;471;p52"/>
          <p:cNvPicPr preferRelativeResize="0">
            <a:picLocks noGrp="1"/>
          </p:cNvPicPr>
          <p:nvPr>
            <p:ph type="body" idx="1"/>
          </p:nvPr>
        </p:nvPicPr>
        <p:blipFill rotWithShape="1">
          <a:blip r:embed="rId3">
            <a:alphaModFix/>
          </a:blip>
          <a:srcRect/>
          <a:stretch/>
        </p:blipFill>
        <p:spPr>
          <a:xfrm>
            <a:off x="571500" y="647700"/>
            <a:ext cx="8001000" cy="4457700"/>
          </a:xfrm>
          <a:prstGeom prst="rect">
            <a:avLst/>
          </a:prstGeom>
          <a:noFill/>
          <a:ln>
            <a:noFill/>
          </a:ln>
        </p:spPr>
      </p:pic>
    </p:spTree>
    <p:extLst>
      <p:ext uri="{BB962C8B-B14F-4D97-AF65-F5344CB8AC3E}">
        <p14:creationId xmlns:p14="http://schemas.microsoft.com/office/powerpoint/2010/main" val="14151925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pic>
        <p:nvPicPr>
          <p:cNvPr id="476" name="Google Shape;476;p53"/>
          <p:cNvPicPr preferRelativeResize="0">
            <a:picLocks noGrp="1"/>
          </p:cNvPicPr>
          <p:nvPr>
            <p:ph type="body" idx="1"/>
          </p:nvPr>
        </p:nvPicPr>
        <p:blipFill rotWithShape="1">
          <a:blip r:embed="rId3">
            <a:alphaModFix/>
          </a:blip>
          <a:srcRect/>
          <a:stretch/>
        </p:blipFill>
        <p:spPr>
          <a:xfrm>
            <a:off x="914400" y="495300"/>
            <a:ext cx="7467600" cy="4762500"/>
          </a:xfrm>
          <a:prstGeom prst="rect">
            <a:avLst/>
          </a:prstGeom>
          <a:noFill/>
          <a:ln>
            <a:noFill/>
          </a:ln>
        </p:spPr>
      </p:pic>
    </p:spTree>
    <p:extLst>
      <p:ext uri="{BB962C8B-B14F-4D97-AF65-F5344CB8AC3E}">
        <p14:creationId xmlns:p14="http://schemas.microsoft.com/office/powerpoint/2010/main" val="36559559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p:cNvSpPr/>
          <p:nvPr/>
        </p:nvSpPr>
        <p:spPr>
          <a:xfrm rot="5400000" flipH="1">
            <a:off x="-446127" y="4595565"/>
            <a:ext cx="1574592" cy="689262"/>
          </a:xfrm>
          <a:prstGeom prst="triangle">
            <a:avLst>
              <a:gd name="adj" fmla="val 0"/>
            </a:avLst>
          </a:prstGeom>
          <a:solidFill>
            <a:srgbClr val="004C5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sp>
        <p:nvSpPr>
          <p:cNvPr id="15" name="Isosceles Triangle 14"/>
          <p:cNvSpPr/>
          <p:nvPr/>
        </p:nvSpPr>
        <p:spPr>
          <a:xfrm rot="5400000" flipV="1">
            <a:off x="7943853" y="514351"/>
            <a:ext cx="1714499" cy="685801"/>
          </a:xfrm>
          <a:prstGeom prst="triangle">
            <a:avLst>
              <a:gd name="adj" fmla="val 0"/>
            </a:avLst>
          </a:prstGeom>
          <a:solidFill>
            <a:srgbClr val="C64E0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pic>
        <p:nvPicPr>
          <p:cNvPr id="3080" name="Picture 2" descr="C:\Users\kmit\Downloads\kmit-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14300"/>
            <a:ext cx="544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itle 4"/>
          <p:cNvSpPr>
            <a:spLocks noGrp="1"/>
          </p:cNvSpPr>
          <p:nvPr>
            <p:ph type="title"/>
          </p:nvPr>
        </p:nvSpPr>
        <p:spPr>
          <a:xfrm>
            <a:off x="457200" y="342900"/>
            <a:ext cx="8229600" cy="514351"/>
          </a:xfrm>
        </p:spPr>
        <p:txBody>
          <a:bodyPr rtlCol="0">
            <a:noAutofit/>
          </a:bodyPr>
          <a:lstStyle/>
          <a:p>
            <a:pPr defTabSz="810433">
              <a:defRPr/>
            </a:pPr>
            <a:r>
              <a:rPr lang="en-US" sz="3600" b="1" dirty="0" smtClean="0">
                <a:solidFill>
                  <a:srgbClr val="C00000"/>
                </a:solidFill>
              </a:rPr>
              <a:t>Multi </a:t>
            </a:r>
            <a:r>
              <a:rPr lang="en-US" sz="3600" b="1" dirty="0">
                <a:solidFill>
                  <a:srgbClr val="C00000"/>
                </a:solidFill>
              </a:rPr>
              <a:t>Linear Regression </a:t>
            </a:r>
            <a:endParaRPr lang="en-US" sz="3600" dirty="0" smtClean="0">
              <a:solidFill>
                <a:srgbClr val="C00000"/>
              </a:solidFill>
              <a:latin typeface="Arial" charset="0"/>
              <a:cs typeface="Arial" charset="0"/>
            </a:endParaRPr>
          </a:p>
        </p:txBody>
      </p:sp>
      <p:sp>
        <p:nvSpPr>
          <p:cNvPr id="3082" name="Content Placeholder 5"/>
          <p:cNvSpPr>
            <a:spLocks noGrp="1"/>
          </p:cNvSpPr>
          <p:nvPr>
            <p:ph idx="1"/>
          </p:nvPr>
        </p:nvSpPr>
        <p:spPr>
          <a:xfrm>
            <a:off x="630285" y="1123406"/>
            <a:ext cx="8115301" cy="4069806"/>
          </a:xfrm>
        </p:spPr>
        <p:txBody>
          <a:bodyPr>
            <a:noAutofit/>
          </a:bodyPr>
          <a:lstStyle/>
          <a:p>
            <a:r>
              <a:rPr lang="en-US" sz="2400" dirty="0" smtClean="0"/>
              <a:t>Multi </a:t>
            </a:r>
            <a:r>
              <a:rPr lang="en-US" sz="2400" dirty="0"/>
              <a:t>Linear Regression is one of the important regression algorithms which models the linear relationship between a </a:t>
            </a:r>
            <a:r>
              <a:rPr lang="en-US" sz="2400" b="1" dirty="0">
                <a:solidFill>
                  <a:srgbClr val="0070C0"/>
                </a:solidFill>
              </a:rPr>
              <a:t>single dependent continuous variable and more than one independent variable</a:t>
            </a:r>
            <a:r>
              <a:rPr lang="en-US" sz="2400" dirty="0"/>
              <a:t>. </a:t>
            </a:r>
            <a:endParaRPr lang="en-US" sz="2400" dirty="0" smtClean="0"/>
          </a:p>
          <a:p>
            <a:pPr marL="342900">
              <a:buFont typeface="Arial" pitchFamily="34" charset="0"/>
              <a:buChar char="•"/>
            </a:pPr>
            <a:r>
              <a:rPr lang="en-US" sz="2400" b="1" dirty="0" smtClean="0"/>
              <a:t>  Multi Linear Regression equation:  </a:t>
            </a:r>
          </a:p>
          <a:p>
            <a:pPr marL="0" indent="0">
              <a:buNone/>
            </a:pPr>
            <a:r>
              <a:rPr lang="en-US" sz="2400" b="1" dirty="0" smtClean="0"/>
              <a:t>              y= b</a:t>
            </a:r>
            <a:r>
              <a:rPr lang="en-US" sz="2400" b="1" baseline="-25000" dirty="0" smtClean="0"/>
              <a:t>0</a:t>
            </a:r>
            <a:r>
              <a:rPr lang="en-US" sz="2400" b="1" dirty="0" smtClean="0"/>
              <a:t>+b</a:t>
            </a:r>
            <a:r>
              <a:rPr lang="en-US" sz="2400" b="1" baseline="-25000" dirty="0" smtClean="0"/>
              <a:t>1</a:t>
            </a:r>
            <a:r>
              <a:rPr lang="en-US" sz="2400" b="1" dirty="0" smtClean="0"/>
              <a:t>x+ b</a:t>
            </a:r>
            <a:r>
              <a:rPr lang="en-US" sz="2400" b="1" baseline="-25000" dirty="0" smtClean="0"/>
              <a:t>2</a:t>
            </a:r>
            <a:r>
              <a:rPr lang="en-US" sz="2400" b="1" dirty="0" smtClean="0"/>
              <a:t>x</a:t>
            </a:r>
            <a:r>
              <a:rPr lang="en-US" sz="2400" b="1" baseline="-25000" dirty="0" smtClean="0"/>
              <a:t>2</a:t>
            </a:r>
            <a:r>
              <a:rPr lang="en-US" sz="2400" b="1" dirty="0" smtClean="0"/>
              <a:t>+ b</a:t>
            </a:r>
            <a:r>
              <a:rPr lang="en-US" sz="2400" b="1" baseline="-25000" dirty="0" smtClean="0"/>
              <a:t>3</a:t>
            </a:r>
            <a:r>
              <a:rPr lang="en-US" sz="2400" b="1" dirty="0" smtClean="0"/>
              <a:t>x</a:t>
            </a:r>
            <a:r>
              <a:rPr lang="en-US" sz="2400" b="1" baseline="-25000" dirty="0" smtClean="0"/>
              <a:t>3</a:t>
            </a:r>
            <a:r>
              <a:rPr lang="en-US" sz="2400" b="1" dirty="0" smtClean="0"/>
              <a:t>+....+ </a:t>
            </a:r>
            <a:r>
              <a:rPr lang="en-US" sz="2400" b="1" dirty="0" err="1" smtClean="0"/>
              <a:t>b</a:t>
            </a:r>
            <a:r>
              <a:rPr lang="en-US" sz="2400" b="1" baseline="-25000" dirty="0" err="1" smtClean="0"/>
              <a:t>n</a:t>
            </a:r>
            <a:r>
              <a:rPr lang="en-US" sz="2400" b="1" dirty="0" err="1" smtClean="0"/>
              <a:t>x</a:t>
            </a:r>
            <a:r>
              <a:rPr lang="en-US" sz="2400" b="1" baseline="-25000" dirty="0" err="1" smtClean="0"/>
              <a:t>n</a:t>
            </a:r>
            <a:r>
              <a:rPr lang="en-US" sz="2400" b="1" dirty="0" smtClean="0"/>
              <a:t>     </a:t>
            </a:r>
            <a:r>
              <a:rPr lang="en-US" b="1" dirty="0" smtClean="0"/>
              <a:t>  </a:t>
            </a:r>
            <a:r>
              <a:rPr lang="en-US" sz="2800" b="1" dirty="0" smtClean="0"/>
              <a:t> </a:t>
            </a:r>
            <a:endParaRPr lang="en-US" sz="2800" dirty="0"/>
          </a:p>
        </p:txBody>
      </p:sp>
    </p:spTree>
    <p:extLst>
      <p:ext uri="{BB962C8B-B14F-4D97-AF65-F5344CB8AC3E}">
        <p14:creationId xmlns:p14="http://schemas.microsoft.com/office/powerpoint/2010/main" val="40504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82">
                                            <p:txEl>
                                              <p:pRg st="0" end="0"/>
                                            </p:txEl>
                                          </p:spTgt>
                                        </p:tgtEl>
                                        <p:attrNameLst>
                                          <p:attrName>style.visibility</p:attrName>
                                        </p:attrNameLst>
                                      </p:cBhvr>
                                      <p:to>
                                        <p:strVal val="visible"/>
                                      </p:to>
                                    </p:set>
                                    <p:animEffect transition="in" filter="fade">
                                      <p:cBhvr>
                                        <p:cTn id="7" dur="500"/>
                                        <p:tgtEl>
                                          <p:spTgt spid="30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82">
                                            <p:txEl>
                                              <p:pRg st="1" end="1"/>
                                            </p:txEl>
                                          </p:spTgt>
                                        </p:tgtEl>
                                        <p:attrNameLst>
                                          <p:attrName>style.visibility</p:attrName>
                                        </p:attrNameLst>
                                      </p:cBhvr>
                                      <p:to>
                                        <p:strVal val="visible"/>
                                      </p:to>
                                    </p:set>
                                    <p:animEffect transition="in" filter="fade">
                                      <p:cBhvr>
                                        <p:cTn id="12" dur="500"/>
                                        <p:tgtEl>
                                          <p:spTgt spid="30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82">
                                            <p:txEl>
                                              <p:pRg st="2" end="2"/>
                                            </p:txEl>
                                          </p:spTgt>
                                        </p:tgtEl>
                                        <p:attrNameLst>
                                          <p:attrName>style.visibility</p:attrName>
                                        </p:attrNameLst>
                                      </p:cBhvr>
                                      <p:to>
                                        <p:strVal val="visible"/>
                                      </p:to>
                                    </p:set>
                                    <p:animEffect transition="in" filter="fade">
                                      <p:cBhvr>
                                        <p:cTn id="17" dur="500"/>
                                        <p:tgtEl>
                                          <p:spTgt spid="30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title"/>
          </p:nvPr>
        </p:nvSpPr>
        <p:spPr>
          <a:xfrm>
            <a:off x="227012" y="268287"/>
            <a:ext cx="8688387" cy="37941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Font typeface="IBM Plex Sans"/>
              <a:buNone/>
            </a:pPr>
            <a:r>
              <a:rPr lang="en-US" sz="1400" b="0" i="0" u="none">
                <a:solidFill>
                  <a:schemeClr val="dk1"/>
                </a:solidFill>
                <a:latin typeface="IBM Plex Sans"/>
                <a:ea typeface="IBM Plex Sans"/>
                <a:cs typeface="IBM Plex Sans"/>
                <a:sym typeface="IBM Plex Sans"/>
              </a:rPr>
              <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Multiple Regression</a:t>
            </a:r>
            <a:br>
              <a:rPr lang="en-US" sz="1400" b="0" i="0" u="none">
                <a:solidFill>
                  <a:schemeClr val="dk1"/>
                </a:solidFill>
                <a:latin typeface="IBM Plex Sans"/>
                <a:ea typeface="IBM Plex Sans"/>
                <a:cs typeface="IBM Plex Sans"/>
                <a:sym typeface="IBM Plex Sans"/>
              </a:rPr>
            </a:br>
            <a:endParaRPr/>
          </a:p>
        </p:txBody>
      </p:sp>
      <p:sp>
        <p:nvSpPr>
          <p:cNvPr id="296" name="Google Shape;296;p26"/>
          <p:cNvSpPr txBox="1">
            <a:spLocks noGrp="1"/>
          </p:cNvSpPr>
          <p:nvPr>
            <p:ph type="body" idx="1"/>
          </p:nvPr>
        </p:nvSpPr>
        <p:spPr>
          <a:xfrm>
            <a:off x="228600" y="800100"/>
            <a:ext cx="8534400" cy="4114800"/>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400" b="0" i="0" u="none">
                <a:solidFill>
                  <a:schemeClr val="dk1"/>
                </a:solidFill>
                <a:latin typeface="IBM Plex Sans"/>
                <a:ea typeface="IBM Plex Sans"/>
                <a:cs typeface="IBM Plex Sans"/>
                <a:sym typeface="IBM Plex Sans"/>
              </a:rPr>
              <a:t>Take a look at the data set below, it contains some information about cars.</a:t>
            </a:r>
            <a:endParaRPr/>
          </a:p>
          <a:p>
            <a:pPr marL="457200" lvl="0" indent="-228600" algn="l" rtl="0">
              <a:lnSpc>
                <a:spcPct val="114000"/>
              </a:lnSpc>
              <a:spcBef>
                <a:spcPts val="1100"/>
              </a:spcBef>
              <a:spcAft>
                <a:spcPts val="0"/>
              </a:spcAft>
              <a:buClr>
                <a:schemeClr val="lt2"/>
              </a:buClr>
              <a:buSzPts val="1300"/>
              <a:buNone/>
            </a:pPr>
            <a:endParaRPr sz="1400" b="0" i="0" u="none">
              <a:solidFill>
                <a:schemeClr val="dk1"/>
              </a:solidFill>
              <a:latin typeface="IBM Plex Sans"/>
              <a:ea typeface="IBM Plex Sans"/>
              <a:cs typeface="IBM Plex Sans"/>
              <a:sym typeface="IBM Plex Sans"/>
            </a:endParaRPr>
          </a:p>
        </p:txBody>
      </p:sp>
      <p:pic>
        <p:nvPicPr>
          <p:cNvPr id="297" name="Google Shape;297;p26"/>
          <p:cNvPicPr preferRelativeResize="0"/>
          <p:nvPr/>
        </p:nvPicPr>
        <p:blipFill rotWithShape="1">
          <a:blip r:embed="rId3">
            <a:alphaModFix/>
          </a:blip>
          <a:srcRect/>
          <a:stretch/>
        </p:blipFill>
        <p:spPr>
          <a:xfrm>
            <a:off x="762000" y="1257300"/>
            <a:ext cx="7620000" cy="3382962"/>
          </a:xfrm>
          <a:prstGeom prst="rect">
            <a:avLst/>
          </a:prstGeom>
          <a:noFill/>
          <a:ln>
            <a:noFill/>
          </a:ln>
        </p:spPr>
      </p:pic>
      <p:sp>
        <p:nvSpPr>
          <p:cNvPr id="298" name="Google Shape;298;p26"/>
          <p:cNvSpPr txBox="1"/>
          <p:nvPr/>
        </p:nvSpPr>
        <p:spPr>
          <a:xfrm>
            <a:off x="914400" y="4762500"/>
            <a:ext cx="7772400" cy="12303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We can predict the CO2 emission of a car based on the size of the engine, but with multiple regression we can throw in more variables, like the weight of the car, to make the prediction more accurate.</a:t>
            </a:r>
            <a:endParaRPr/>
          </a:p>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a:r>
            <a:br>
              <a:rPr lang="en-US" sz="1600" b="0" i="0" u="none">
                <a:solidFill>
                  <a:schemeClr val="dk1"/>
                </a:solidFill>
                <a:latin typeface="Arial"/>
                <a:ea typeface="Arial"/>
                <a:cs typeface="Arial"/>
                <a:sym typeface="Arial"/>
              </a:rPr>
            </a:br>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7"/>
          <p:cNvSpPr txBox="1">
            <a:spLocks noGrp="1"/>
          </p:cNvSpPr>
          <p:nvPr>
            <p:ph type="title"/>
          </p:nvPr>
        </p:nvSpPr>
        <p:spPr>
          <a:xfrm>
            <a:off x="227012" y="190500"/>
            <a:ext cx="8688387" cy="3810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Font typeface="IBM Plex Sans"/>
              <a:buNone/>
            </a:pPr>
            <a:r>
              <a:rPr lang="en-US" sz="2800" b="0" i="0" u="none">
                <a:solidFill>
                  <a:schemeClr val="accent2"/>
                </a:solidFill>
                <a:latin typeface="IBM Plex Sans"/>
                <a:ea typeface="IBM Plex Sans"/>
                <a:cs typeface="IBM Plex Sans"/>
                <a:sym typeface="IBM Plex Sans"/>
              </a:rPr>
              <a:t/>
            </a:r>
            <a:br>
              <a:rPr lang="en-US" sz="2800" b="0" i="0" u="none">
                <a:solidFill>
                  <a:schemeClr val="accent2"/>
                </a:solidFill>
                <a:latin typeface="IBM Plex Sans"/>
                <a:ea typeface="IBM Plex Sans"/>
                <a:cs typeface="IBM Plex Sans"/>
                <a:sym typeface="IBM Plex Sans"/>
              </a:rPr>
            </a:br>
            <a:r>
              <a:rPr lang="en-US" sz="2800" b="0" i="0" u="none">
                <a:solidFill>
                  <a:schemeClr val="accent2"/>
                </a:solidFill>
                <a:latin typeface="IBM Plex Sans"/>
                <a:ea typeface="IBM Plex Sans"/>
                <a:cs typeface="IBM Plex Sans"/>
                <a:sym typeface="IBM Plex Sans"/>
              </a:rPr>
              <a:t>How Does it Work?</a:t>
            </a:r>
            <a:br>
              <a:rPr lang="en-US" sz="2800" b="0" i="0" u="none">
                <a:solidFill>
                  <a:schemeClr val="accent2"/>
                </a:solidFill>
                <a:latin typeface="IBM Plex Sans"/>
                <a:ea typeface="IBM Plex Sans"/>
                <a:cs typeface="IBM Plex Sans"/>
                <a:sym typeface="IBM Plex Sans"/>
              </a:rPr>
            </a:br>
            <a:endParaRPr/>
          </a:p>
        </p:txBody>
      </p:sp>
      <p:sp>
        <p:nvSpPr>
          <p:cNvPr id="304" name="Google Shape;304;p27"/>
          <p:cNvSpPr txBox="1">
            <a:spLocks noGrp="1"/>
          </p:cNvSpPr>
          <p:nvPr>
            <p:ph type="body" idx="1"/>
          </p:nvPr>
        </p:nvSpPr>
        <p:spPr>
          <a:xfrm>
            <a:off x="228600" y="1104900"/>
            <a:ext cx="8688387" cy="3733800"/>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400" b="0" i="0" u="none">
                <a:solidFill>
                  <a:schemeClr val="dk1"/>
                </a:solidFill>
                <a:latin typeface="IBM Plex Sans"/>
                <a:ea typeface="IBM Plex Sans"/>
                <a:cs typeface="IBM Plex Sans"/>
                <a:sym typeface="IBM Plex Sans"/>
              </a:rPr>
              <a:t>import pandas</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from sklearn import linear_model</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df = pandas.read_csv("data.csv")</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X = df[['Weight', 'Volume']]</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y = df['CO2']</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regr = linear_model.LinearRegression()</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regr.fit(X, y)</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#predict the CO2 emission of a car where the weight is 2300kg, and the volume is 1300cm</a:t>
            </a:r>
            <a:r>
              <a:rPr lang="en-US" sz="1400" b="0" i="0" u="none" baseline="30000">
                <a:solidFill>
                  <a:schemeClr val="dk1"/>
                </a:solidFill>
                <a:latin typeface="IBM Plex Sans"/>
                <a:ea typeface="IBM Plex Sans"/>
                <a:cs typeface="IBM Plex Sans"/>
                <a:sym typeface="IBM Plex Sans"/>
              </a:rPr>
              <a:t>3</a:t>
            </a:r>
            <a:r>
              <a:rPr lang="en-US" sz="1400" b="0" i="0" u="none">
                <a:solidFill>
                  <a:schemeClr val="dk1"/>
                </a:solidFill>
                <a:latin typeface="IBM Plex Sans"/>
                <a:ea typeface="IBM Plex Sans"/>
                <a:cs typeface="IBM Plex Sans"/>
                <a:sym typeface="IBM Plex Sans"/>
              </a:rPr>
              <a:t>:</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predictedCO2 = regr.predict([[2300, 1300]])</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print(predictedCO2)</a:t>
            </a:r>
            <a:endParaRPr/>
          </a:p>
        </p:txBody>
      </p:sp>
      <p:sp>
        <p:nvSpPr>
          <p:cNvPr id="305" name="Google Shape;305;p27"/>
          <p:cNvSpPr txBox="1"/>
          <p:nvPr/>
        </p:nvSpPr>
        <p:spPr>
          <a:xfrm>
            <a:off x="685800" y="4686300"/>
            <a:ext cx="2017712"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Result:107.2087328</a:t>
            </a:r>
            <a:endParaRPr/>
          </a:p>
        </p:txBody>
      </p:sp>
      <p:sp>
        <p:nvSpPr>
          <p:cNvPr id="306" name="Google Shape;306;p27"/>
          <p:cNvSpPr txBox="1"/>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100"/>
              <a:buFont typeface="Courier New"/>
              <a:buNone/>
            </a:pPr>
            <a:r>
              <a:rPr lang="en-US" sz="1100" b="0" i="0" u="none">
                <a:solidFill>
                  <a:srgbClr val="FFFFFF"/>
                </a:solidFill>
                <a:latin typeface="Courier New"/>
                <a:ea typeface="Courier New"/>
                <a:cs typeface="Courier New"/>
                <a:sym typeface="Courier New"/>
              </a:rPr>
              <a:t>[107.2087328]</a:t>
            </a:r>
            <a:r>
              <a:rPr lang="en-US" sz="900" b="0" i="0" u="none">
                <a:solidFill>
                  <a:schemeClr val="dk1"/>
                </a:solidFill>
                <a:latin typeface="Arial"/>
                <a:ea typeface="Arial"/>
                <a:cs typeface="Arial"/>
                <a:sym typeface="Arial"/>
              </a:rPr>
              <a:t> </a:t>
            </a:r>
            <a:endParaRPr/>
          </a:p>
        </p:txBody>
      </p:sp>
      <p:sp>
        <p:nvSpPr>
          <p:cNvPr id="307" name="Google Shape;307;p27"/>
          <p:cNvSpPr txBox="1"/>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100"/>
              <a:buFont typeface="Courier New"/>
              <a:buNone/>
            </a:pPr>
            <a:r>
              <a:rPr lang="en-US" sz="1100" b="0" i="0" u="none">
                <a:solidFill>
                  <a:srgbClr val="FFFFFF"/>
                </a:solidFill>
                <a:latin typeface="Courier New"/>
                <a:ea typeface="Courier New"/>
                <a:cs typeface="Courier New"/>
                <a:sym typeface="Courier New"/>
              </a:rPr>
              <a:t>[107.2087328]</a:t>
            </a:r>
            <a:r>
              <a:rPr lang="en-US" sz="900" b="0" i="0" u="none">
                <a:solidFill>
                  <a:schemeClr val="dk1"/>
                </a:solidFill>
                <a:latin typeface="Arial"/>
                <a:ea typeface="Arial"/>
                <a:cs typeface="Arial"/>
                <a:sym typeface="Arial"/>
              </a:rPr>
              <a:t> </a:t>
            </a:r>
            <a:endParaRPr/>
          </a:p>
        </p:txBody>
      </p:sp>
      <p:sp>
        <p:nvSpPr>
          <p:cNvPr id="308" name="Google Shape;308;p27"/>
          <p:cNvSpPr txBox="1"/>
          <p:nvPr/>
        </p:nvSpPr>
        <p:spPr>
          <a:xfrm>
            <a:off x="0" y="0"/>
            <a:ext cx="9144000" cy="4572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FFFF"/>
              </a:buClr>
              <a:buSzPts val="1100"/>
              <a:buFont typeface="Courier New"/>
              <a:buNone/>
            </a:pPr>
            <a:r>
              <a:rPr lang="en-US" sz="1100" b="0" i="0" u="none">
                <a:solidFill>
                  <a:srgbClr val="FFFFFF"/>
                </a:solidFill>
                <a:latin typeface="Courier New"/>
                <a:ea typeface="Courier New"/>
                <a:cs typeface="Courier New"/>
                <a:sym typeface="Courier New"/>
              </a:rPr>
              <a:t>[107.2087328]</a:t>
            </a:r>
            <a:r>
              <a:rPr lang="en-US" sz="900" b="0" i="0" u="none">
                <a:solidFill>
                  <a:schemeClr val="dk1"/>
                </a:solidFill>
                <a:latin typeface="Arial"/>
                <a:ea typeface="Arial"/>
                <a:cs typeface="Arial"/>
                <a:sym typeface="Arial"/>
              </a:rPr>
              <a:t> </a:t>
            </a:r>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8"/>
          <p:cNvSpPr txBox="1">
            <a:spLocks noGrp="1"/>
          </p:cNvSpPr>
          <p:nvPr>
            <p:ph type="title"/>
          </p:nvPr>
        </p:nvSpPr>
        <p:spPr>
          <a:xfrm>
            <a:off x="227012" y="268287"/>
            <a:ext cx="8688387" cy="455612"/>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SzPts val="1400"/>
              <a:buFont typeface="IBM Plex Sans"/>
              <a:buNone/>
            </a:pPr>
            <a:r>
              <a:rPr lang="en-US" sz="1400" b="1" i="0" u="none">
                <a:solidFill>
                  <a:schemeClr val="accent2"/>
                </a:solidFill>
                <a:latin typeface="IBM Plex Sans"/>
                <a:ea typeface="IBM Plex Sans"/>
                <a:cs typeface="IBM Plex Sans"/>
                <a:sym typeface="IBM Plex Sans"/>
              </a:rPr>
              <a:t>Print the coefficient values of the regression object:</a:t>
            </a:r>
            <a:br>
              <a:rPr lang="en-US" sz="1400" b="1" i="0" u="none">
                <a:solidFill>
                  <a:schemeClr val="accent2"/>
                </a:solidFill>
                <a:latin typeface="IBM Plex Sans"/>
                <a:ea typeface="IBM Plex Sans"/>
                <a:cs typeface="IBM Plex Sans"/>
                <a:sym typeface="IBM Plex Sans"/>
              </a:rPr>
            </a:br>
            <a:endParaRPr/>
          </a:p>
        </p:txBody>
      </p:sp>
      <p:sp>
        <p:nvSpPr>
          <p:cNvPr id="314" name="Google Shape;314;p28"/>
          <p:cNvSpPr txBox="1">
            <a:spLocks noGrp="1"/>
          </p:cNvSpPr>
          <p:nvPr>
            <p:ph type="body" idx="1"/>
          </p:nvPr>
        </p:nvSpPr>
        <p:spPr>
          <a:xfrm>
            <a:off x="228600" y="876300"/>
            <a:ext cx="8688387" cy="4140200"/>
          </a:xfrm>
          <a:prstGeom prst="rect">
            <a:avLst/>
          </a:prstGeom>
          <a:noFill/>
          <a:ln>
            <a:noFill/>
          </a:ln>
        </p:spPr>
        <p:txBody>
          <a:bodyPr spcFirstLastPara="1" wrap="square" lIns="0" tIns="0" rIns="0" bIns="0" anchor="t" anchorCtr="0">
            <a:noAutofit/>
          </a:bodyPr>
          <a:lstStyle/>
          <a:p>
            <a:pPr marL="457200" lvl="0" indent="-228600" algn="l" rtl="0">
              <a:lnSpc>
                <a:spcPct val="114000"/>
              </a:lnSpc>
              <a:spcBef>
                <a:spcPts val="1100"/>
              </a:spcBef>
              <a:spcAft>
                <a:spcPts val="0"/>
              </a:spcAft>
              <a:buClr>
                <a:schemeClr val="dk1"/>
              </a:buClr>
              <a:buSzPts val="1300"/>
              <a:buNone/>
            </a:pPr>
            <a:r>
              <a:rPr lang="en-US" sz="1400" b="0" i="0" u="none">
                <a:solidFill>
                  <a:schemeClr val="dk1"/>
                </a:solidFill>
                <a:latin typeface="IBM Plex Sans"/>
                <a:ea typeface="IBM Plex Sans"/>
                <a:cs typeface="IBM Plex Sans"/>
                <a:sym typeface="IBM Plex Sans"/>
              </a:rPr>
              <a:t>import pandas</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from sklearn import linear_model</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df = pandas.read_csv("data.csv")</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X = df[['Weight', 'Volume']]</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y = df['CO2']</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regr = linear_model.LinearRegression()</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regr.fit(X, y)</a:t>
            </a:r>
            <a:br>
              <a:rPr lang="en-US" sz="1400" b="0" i="0" u="none">
                <a:solidFill>
                  <a:schemeClr val="dk1"/>
                </a:solidFill>
                <a:latin typeface="IBM Plex Sans"/>
                <a:ea typeface="IBM Plex Sans"/>
                <a:cs typeface="IBM Plex Sans"/>
                <a:sym typeface="IBM Plex Sans"/>
              </a:rPr>
            </a:br>
            <a:r>
              <a:rPr lang="en-US" sz="1400" b="0" i="0" u="none">
                <a:solidFill>
                  <a:schemeClr val="dk1"/>
                </a:solidFill>
                <a:latin typeface="IBM Plex Sans"/>
                <a:ea typeface="IBM Plex Sans"/>
                <a:cs typeface="IBM Plex Sans"/>
                <a:sym typeface="IBM Plex Sans"/>
              </a:rPr>
              <a:t>print(regr.coef_)</a:t>
            </a:r>
            <a:endParaRPr/>
          </a:p>
        </p:txBody>
      </p:sp>
      <p:pic>
        <p:nvPicPr>
          <p:cNvPr id="315" name="Google Shape;315;p28"/>
          <p:cNvPicPr preferRelativeResize="0"/>
          <p:nvPr/>
        </p:nvPicPr>
        <p:blipFill rotWithShape="1">
          <a:blip r:embed="rId3">
            <a:alphaModFix/>
          </a:blip>
          <a:srcRect/>
          <a:stretch/>
        </p:blipFill>
        <p:spPr>
          <a:xfrm>
            <a:off x="685800" y="3314700"/>
            <a:ext cx="2190750" cy="1104900"/>
          </a:xfrm>
          <a:prstGeom prst="rect">
            <a:avLst/>
          </a:prstGeom>
          <a:noFill/>
          <a:ln>
            <a:noFill/>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9"/>
          <p:cNvSpPr txBox="1">
            <a:spLocks noGrp="1"/>
          </p:cNvSpPr>
          <p:nvPr>
            <p:ph idx="1"/>
          </p:nvPr>
        </p:nvSpPr>
        <p:spPr>
          <a:xfrm>
            <a:off x="457200" y="1333500"/>
            <a:ext cx="8229600" cy="29718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1F497D"/>
              </a:buClr>
              <a:buSzPts val="4100"/>
              <a:buFont typeface="Arial"/>
              <a:buNone/>
            </a:pPr>
            <a:r>
              <a:rPr lang="en-US" sz="4100" b="1" i="0" u="none">
                <a:solidFill>
                  <a:srgbClr val="1F497D"/>
                </a:solidFill>
                <a:latin typeface="IBM Plex Sans"/>
                <a:ea typeface="IBM Plex Sans"/>
                <a:cs typeface="IBM Plex Sans"/>
                <a:sym typeface="IBM Plex Sans"/>
              </a:rPr>
              <a:t>        </a:t>
            </a:r>
            <a:r>
              <a:rPr lang="en-US" sz="4100" b="1" i="0" u="none">
                <a:solidFill>
                  <a:schemeClr val="accent2"/>
                </a:solidFill>
                <a:latin typeface="IBM Plex Sans"/>
                <a:ea typeface="IBM Plex Sans"/>
                <a:cs typeface="IBM Plex Sans"/>
                <a:sym typeface="IBM Plex Sans"/>
              </a:rPr>
              <a:t>Polynomial Regression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anim calcmode="lin" valueType="num">
                                      <p:cBhvr additive="base">
                                        <p:cTn id="7" dur="500"/>
                                        <p:tgtEl>
                                          <p:spTgt spid="3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p:cNvSpPr/>
          <p:nvPr/>
        </p:nvSpPr>
        <p:spPr>
          <a:xfrm rot="5400000" flipH="1">
            <a:off x="-446127" y="4595565"/>
            <a:ext cx="1574592" cy="689262"/>
          </a:xfrm>
          <a:prstGeom prst="triangle">
            <a:avLst>
              <a:gd name="adj" fmla="val 0"/>
            </a:avLst>
          </a:prstGeom>
          <a:solidFill>
            <a:srgbClr val="004C5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sp>
        <p:nvSpPr>
          <p:cNvPr id="15" name="Isosceles Triangle 14"/>
          <p:cNvSpPr/>
          <p:nvPr/>
        </p:nvSpPr>
        <p:spPr>
          <a:xfrm rot="5400000" flipV="1">
            <a:off x="7943853" y="514351"/>
            <a:ext cx="1714499" cy="685801"/>
          </a:xfrm>
          <a:prstGeom prst="triangle">
            <a:avLst>
              <a:gd name="adj" fmla="val 0"/>
            </a:avLst>
          </a:prstGeom>
          <a:solidFill>
            <a:srgbClr val="C64E0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pic>
        <p:nvPicPr>
          <p:cNvPr id="3080" name="Picture 2" descr="C:\Users\kmit\Downloads\kmit-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14300"/>
            <a:ext cx="544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itle 4"/>
          <p:cNvSpPr>
            <a:spLocks noGrp="1"/>
          </p:cNvSpPr>
          <p:nvPr>
            <p:ph type="title"/>
          </p:nvPr>
        </p:nvSpPr>
        <p:spPr>
          <a:xfrm>
            <a:off x="457200" y="342900"/>
            <a:ext cx="8229600" cy="723900"/>
          </a:xfrm>
        </p:spPr>
        <p:txBody>
          <a:bodyPr rtlCol="0">
            <a:normAutofit/>
          </a:bodyPr>
          <a:lstStyle/>
          <a:p>
            <a:pPr defTabSz="810433">
              <a:defRPr/>
            </a:pPr>
            <a:r>
              <a:rPr lang="en-US" sz="3600" b="1" dirty="0">
                <a:solidFill>
                  <a:srgbClr val="C00000"/>
                </a:solidFill>
              </a:rPr>
              <a:t>Polynomial Regression</a:t>
            </a:r>
            <a:endParaRPr lang="en-US" sz="3600" b="1" dirty="0" smtClean="0">
              <a:solidFill>
                <a:srgbClr val="C00000"/>
              </a:solidFill>
              <a:latin typeface="Arial" charset="0"/>
              <a:cs typeface="Arial" charset="0"/>
            </a:endParaRPr>
          </a:p>
        </p:txBody>
      </p:sp>
      <p:sp>
        <p:nvSpPr>
          <p:cNvPr id="3082" name="Content Placeholder 5"/>
          <p:cNvSpPr>
            <a:spLocks noGrp="1"/>
          </p:cNvSpPr>
          <p:nvPr>
            <p:ph idx="1"/>
          </p:nvPr>
        </p:nvSpPr>
        <p:spPr>
          <a:xfrm>
            <a:off x="412750" y="1028700"/>
            <a:ext cx="8229600" cy="4191000"/>
          </a:xfrm>
        </p:spPr>
        <p:txBody>
          <a:bodyPr>
            <a:normAutofit fontScale="70000" lnSpcReduction="20000"/>
          </a:bodyPr>
          <a:lstStyle/>
          <a:p>
            <a:r>
              <a:rPr lang="en-US" sz="2600" dirty="0"/>
              <a:t>Polynomial Regression is a regression algorithm that models the relationship between </a:t>
            </a:r>
            <a:r>
              <a:rPr lang="en-US" sz="2600" b="1" dirty="0">
                <a:solidFill>
                  <a:srgbClr val="0070C0"/>
                </a:solidFill>
              </a:rPr>
              <a:t>a dependent(y) and independent variable(x) as nth degree polynomial</a:t>
            </a:r>
            <a:r>
              <a:rPr lang="en-US" sz="2600" dirty="0"/>
              <a:t>. </a:t>
            </a:r>
            <a:endParaRPr lang="en-US" sz="2600" dirty="0" smtClean="0"/>
          </a:p>
          <a:p>
            <a:r>
              <a:rPr lang="en-US" sz="2600" dirty="0" smtClean="0"/>
              <a:t>The </a:t>
            </a:r>
            <a:r>
              <a:rPr lang="en-US" sz="2600" dirty="0"/>
              <a:t>Polynomial Regression equation is given below</a:t>
            </a:r>
            <a:r>
              <a:rPr lang="en-US" sz="2600" dirty="0" smtClean="0"/>
              <a:t>:</a:t>
            </a:r>
          </a:p>
          <a:p>
            <a:pPr marL="0" indent="0">
              <a:buNone/>
            </a:pPr>
            <a:r>
              <a:rPr lang="en-US" sz="2600" dirty="0" smtClean="0"/>
              <a:t>                  </a:t>
            </a:r>
            <a:r>
              <a:rPr lang="en-US" sz="2600" b="1" dirty="0" smtClean="0"/>
              <a:t>y= b</a:t>
            </a:r>
            <a:r>
              <a:rPr lang="en-US" sz="2600" b="1" baseline="-25000" dirty="0" smtClean="0"/>
              <a:t>0</a:t>
            </a:r>
            <a:r>
              <a:rPr lang="en-US" sz="2600" b="1" dirty="0" smtClean="0"/>
              <a:t>+b</a:t>
            </a:r>
            <a:r>
              <a:rPr lang="en-US" sz="2600" b="1" baseline="-25000" dirty="0" smtClean="0"/>
              <a:t>1</a:t>
            </a:r>
            <a:r>
              <a:rPr lang="en-US" sz="2600" b="1" dirty="0" smtClean="0"/>
              <a:t>x + b</a:t>
            </a:r>
            <a:r>
              <a:rPr lang="en-US" sz="2600" b="1" baseline="-25000" dirty="0" smtClean="0"/>
              <a:t>2</a:t>
            </a:r>
            <a:r>
              <a:rPr lang="en-US" sz="2600" b="1" dirty="0" smtClean="0"/>
              <a:t>x</a:t>
            </a:r>
            <a:r>
              <a:rPr lang="en-US" sz="2600" b="1" baseline="30000" dirty="0" smtClean="0"/>
              <a:t>2</a:t>
            </a:r>
            <a:r>
              <a:rPr lang="en-US" sz="2600" b="1" dirty="0" smtClean="0"/>
              <a:t>+ b</a:t>
            </a:r>
            <a:r>
              <a:rPr lang="en-US" sz="2600" b="1" baseline="-25000" dirty="0" smtClean="0"/>
              <a:t>3</a:t>
            </a:r>
            <a:r>
              <a:rPr lang="en-US" sz="2600" b="1" dirty="0" smtClean="0"/>
              <a:t>x</a:t>
            </a:r>
            <a:r>
              <a:rPr lang="en-US" sz="2600" b="1" baseline="30000" dirty="0" smtClean="0"/>
              <a:t>3</a:t>
            </a:r>
            <a:r>
              <a:rPr lang="en-US" sz="2600" b="1" dirty="0" smtClean="0"/>
              <a:t>+....+ </a:t>
            </a:r>
            <a:r>
              <a:rPr lang="en-US" sz="2600" b="1" dirty="0" err="1" smtClean="0"/>
              <a:t>b</a:t>
            </a:r>
            <a:r>
              <a:rPr lang="en-US" sz="2600" b="1" baseline="-25000" dirty="0" err="1" smtClean="0"/>
              <a:t>n</a:t>
            </a:r>
            <a:r>
              <a:rPr lang="en-US" sz="2600" b="1" dirty="0" err="1" smtClean="0"/>
              <a:t>x</a:t>
            </a:r>
            <a:r>
              <a:rPr lang="en-US" sz="2600" b="1" baseline="30000" dirty="0" err="1" smtClean="0"/>
              <a:t>n</a:t>
            </a:r>
            <a:r>
              <a:rPr lang="en-US" sz="2600" b="1" dirty="0" smtClean="0"/>
              <a:t>        </a:t>
            </a:r>
            <a:endParaRPr lang="en-US" sz="2600" dirty="0" smtClean="0">
              <a:cs typeface="Arial" charset="0"/>
            </a:endParaRPr>
          </a:p>
          <a:p>
            <a:r>
              <a:rPr lang="en-US" sz="2600" dirty="0" smtClean="0"/>
              <a:t>when </a:t>
            </a:r>
            <a:r>
              <a:rPr lang="en-US" sz="2600" dirty="0"/>
              <a:t>data points are </a:t>
            </a:r>
            <a:r>
              <a:rPr lang="en-US" sz="2600" dirty="0" smtClean="0"/>
              <a:t>in </a:t>
            </a:r>
            <a:r>
              <a:rPr lang="en-US" sz="2600" dirty="0"/>
              <a:t>a </a:t>
            </a:r>
            <a:r>
              <a:rPr lang="en-US" sz="2600" dirty="0" smtClean="0"/>
              <a:t>non-linear, Polynomial </a:t>
            </a:r>
            <a:r>
              <a:rPr lang="en-US" sz="2600" dirty="0"/>
              <a:t>Regression </a:t>
            </a:r>
            <a:r>
              <a:rPr lang="en-US" sz="2600" dirty="0" smtClean="0"/>
              <a:t>model can be implemented.</a:t>
            </a:r>
          </a:p>
          <a:p>
            <a:pPr indent="-457200">
              <a:buFont typeface="Arial" pitchFamily="34" charset="0"/>
              <a:buChar char="•"/>
            </a:pPr>
            <a:r>
              <a:rPr lang="en-US" sz="2600" dirty="0"/>
              <a:t>it is also called the special case of Multiple Linear Regression in ML. Because we add some polynomial terms to the Multiple Linear regression equation to convert it into Polynomial Regression. </a:t>
            </a:r>
          </a:p>
          <a:p>
            <a:pPr indent="-457200">
              <a:buFont typeface="Arial" pitchFamily="34" charset="0"/>
              <a:buChar char="•"/>
            </a:pPr>
            <a:r>
              <a:rPr lang="en-US" sz="2600" dirty="0" smtClean="0"/>
              <a:t>It </a:t>
            </a:r>
            <a:r>
              <a:rPr lang="en-US" sz="2600" dirty="0"/>
              <a:t>makes use of a linear regression model to fit the complicated and non-linear functions and datasets. </a:t>
            </a:r>
          </a:p>
          <a:p>
            <a:pPr indent="-457200">
              <a:buFont typeface="Arial" pitchFamily="34" charset="0"/>
              <a:buChar char="•"/>
            </a:pPr>
            <a:r>
              <a:rPr lang="en-US" sz="2600" dirty="0"/>
              <a:t>Hence, "In Polynomial regression, the original features are converted into Polynomial features of required degree (2,3,..,n) and then modeled using a linear model.</a:t>
            </a:r>
            <a:endParaRPr lang="en-IN" sz="2600" dirty="0"/>
          </a:p>
          <a:p>
            <a:endParaRPr lang="en-IN" dirty="0"/>
          </a:p>
          <a:p>
            <a:endParaRPr lang="en-US" sz="2800" dirty="0"/>
          </a:p>
        </p:txBody>
      </p:sp>
    </p:spTree>
    <p:extLst>
      <p:ext uri="{BB962C8B-B14F-4D97-AF65-F5344CB8AC3E}">
        <p14:creationId xmlns:p14="http://schemas.microsoft.com/office/powerpoint/2010/main" val="745608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81"/>
                                        </p:tgtEl>
                                        <p:attrNameLst>
                                          <p:attrName>style.visibility</p:attrName>
                                        </p:attrNameLst>
                                      </p:cBhvr>
                                      <p:to>
                                        <p:strVal val="visible"/>
                                      </p:to>
                                    </p:set>
                                    <p:animEffect transition="in" filter="fade">
                                      <p:cBhvr>
                                        <p:cTn id="7" dur="500"/>
                                        <p:tgtEl>
                                          <p:spTgt spid="30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82">
                                            <p:txEl>
                                              <p:pRg st="0" end="0"/>
                                            </p:txEl>
                                          </p:spTgt>
                                        </p:tgtEl>
                                        <p:attrNameLst>
                                          <p:attrName>style.visibility</p:attrName>
                                        </p:attrNameLst>
                                      </p:cBhvr>
                                      <p:to>
                                        <p:strVal val="visible"/>
                                      </p:to>
                                    </p:set>
                                    <p:animEffect transition="in" filter="fade">
                                      <p:cBhvr>
                                        <p:cTn id="12" dur="500"/>
                                        <p:tgtEl>
                                          <p:spTgt spid="30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82">
                                            <p:txEl>
                                              <p:pRg st="1" end="1"/>
                                            </p:txEl>
                                          </p:spTgt>
                                        </p:tgtEl>
                                        <p:attrNameLst>
                                          <p:attrName>style.visibility</p:attrName>
                                        </p:attrNameLst>
                                      </p:cBhvr>
                                      <p:to>
                                        <p:strVal val="visible"/>
                                      </p:to>
                                    </p:set>
                                    <p:animEffect transition="in" filter="fade">
                                      <p:cBhvr>
                                        <p:cTn id="17" dur="500"/>
                                        <p:tgtEl>
                                          <p:spTgt spid="30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82">
                                            <p:txEl>
                                              <p:pRg st="2" end="2"/>
                                            </p:txEl>
                                          </p:spTgt>
                                        </p:tgtEl>
                                        <p:attrNameLst>
                                          <p:attrName>style.visibility</p:attrName>
                                        </p:attrNameLst>
                                      </p:cBhvr>
                                      <p:to>
                                        <p:strVal val="visible"/>
                                      </p:to>
                                    </p:set>
                                    <p:animEffect transition="in" filter="fade">
                                      <p:cBhvr>
                                        <p:cTn id="22" dur="500"/>
                                        <p:tgtEl>
                                          <p:spTgt spid="30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82">
                                            <p:txEl>
                                              <p:pRg st="3" end="3"/>
                                            </p:txEl>
                                          </p:spTgt>
                                        </p:tgtEl>
                                        <p:attrNameLst>
                                          <p:attrName>style.visibility</p:attrName>
                                        </p:attrNameLst>
                                      </p:cBhvr>
                                      <p:to>
                                        <p:strVal val="visible"/>
                                      </p:to>
                                    </p:set>
                                    <p:animEffect transition="in" filter="fade">
                                      <p:cBhvr>
                                        <p:cTn id="27" dur="500"/>
                                        <p:tgtEl>
                                          <p:spTgt spid="30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82">
                                            <p:txEl>
                                              <p:pRg st="4" end="4"/>
                                            </p:txEl>
                                          </p:spTgt>
                                        </p:tgtEl>
                                        <p:attrNameLst>
                                          <p:attrName>style.visibility</p:attrName>
                                        </p:attrNameLst>
                                      </p:cBhvr>
                                      <p:to>
                                        <p:strVal val="visible"/>
                                      </p:to>
                                    </p:set>
                                    <p:animEffect transition="in" filter="fade">
                                      <p:cBhvr>
                                        <p:cTn id="32" dur="500"/>
                                        <p:tgtEl>
                                          <p:spTgt spid="308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82">
                                            <p:txEl>
                                              <p:pRg st="5" end="5"/>
                                            </p:txEl>
                                          </p:spTgt>
                                        </p:tgtEl>
                                        <p:attrNameLst>
                                          <p:attrName>style.visibility</p:attrName>
                                        </p:attrNameLst>
                                      </p:cBhvr>
                                      <p:to>
                                        <p:strVal val="visible"/>
                                      </p:to>
                                    </p:set>
                                    <p:animEffect transition="in" filter="fade">
                                      <p:cBhvr>
                                        <p:cTn id="37" dur="500"/>
                                        <p:tgtEl>
                                          <p:spTgt spid="308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82">
                                            <p:txEl>
                                              <p:pRg st="6" end="6"/>
                                            </p:txEl>
                                          </p:spTgt>
                                        </p:tgtEl>
                                        <p:attrNameLst>
                                          <p:attrName>style.visibility</p:attrName>
                                        </p:attrNameLst>
                                      </p:cBhvr>
                                      <p:to>
                                        <p:strVal val="visible"/>
                                      </p:to>
                                    </p:set>
                                    <p:animEffect transition="in" filter="fade">
                                      <p:cBhvr>
                                        <p:cTn id="42" dur="500"/>
                                        <p:tgtEl>
                                          <p:spTgt spid="308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p:bldP spid="30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6"/>
          <p:cNvSpPr txBox="1">
            <a:spLocks noGrp="1"/>
          </p:cNvSpPr>
          <p:nvPr>
            <p:ph idx="1"/>
          </p:nvPr>
        </p:nvSpPr>
        <p:spPr>
          <a:xfrm>
            <a:off x="387532" y="654231"/>
            <a:ext cx="8077200" cy="1232442"/>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600"/>
              <a:buFont typeface="Arial"/>
              <a:buChar char="•"/>
            </a:pPr>
            <a:r>
              <a:rPr lang="en-US" sz="2000" b="1" i="0" u="none" dirty="0">
                <a:solidFill>
                  <a:schemeClr val="dk1"/>
                </a:solidFill>
                <a:latin typeface="Times New Roman"/>
                <a:ea typeface="Times New Roman"/>
                <a:cs typeface="Times New Roman"/>
                <a:sym typeface="Times New Roman"/>
              </a:rPr>
              <a:t>Example:</a:t>
            </a:r>
            <a:r>
              <a:rPr lang="en-US" sz="2000" b="0" i="0" u="none" dirty="0">
                <a:solidFill>
                  <a:schemeClr val="dk1"/>
                </a:solidFill>
                <a:latin typeface="Times New Roman"/>
                <a:ea typeface="Times New Roman"/>
                <a:cs typeface="Times New Roman"/>
                <a:sym typeface="Times New Roman"/>
              </a:rPr>
              <a:t> </a:t>
            </a:r>
            <a:r>
              <a:rPr lang="en-US" sz="2000" b="0" i="0" u="none" dirty="0" smtClean="0">
                <a:solidFill>
                  <a:schemeClr val="dk1"/>
                </a:solidFill>
                <a:latin typeface="Times New Roman"/>
                <a:ea typeface="Times New Roman"/>
                <a:cs typeface="Times New Roman"/>
                <a:sym typeface="Times New Roman"/>
              </a:rPr>
              <a:t>There </a:t>
            </a:r>
            <a:r>
              <a:rPr lang="en-US" sz="2000" b="0" i="0" u="none" dirty="0">
                <a:solidFill>
                  <a:schemeClr val="dk1"/>
                </a:solidFill>
                <a:latin typeface="Times New Roman"/>
                <a:ea typeface="Times New Roman"/>
                <a:cs typeface="Times New Roman"/>
                <a:sym typeface="Times New Roman"/>
              </a:rPr>
              <a:t>is a marketing company A, who does various advertisement every year and get sales on that. The below list shows the </a:t>
            </a:r>
            <a:r>
              <a:rPr lang="en-US" sz="2000" b="0" i="0" u="none" dirty="0" smtClean="0">
                <a:solidFill>
                  <a:schemeClr val="dk1"/>
                </a:solidFill>
                <a:latin typeface="Times New Roman"/>
                <a:ea typeface="Times New Roman"/>
                <a:cs typeface="Times New Roman"/>
                <a:sym typeface="Times New Roman"/>
              </a:rPr>
              <a:t>amount spend on advertisement </a:t>
            </a:r>
            <a:r>
              <a:rPr lang="en-US" sz="2000" b="0" i="0" u="none" dirty="0">
                <a:solidFill>
                  <a:schemeClr val="dk1"/>
                </a:solidFill>
                <a:latin typeface="Times New Roman"/>
                <a:ea typeface="Times New Roman"/>
                <a:cs typeface="Times New Roman"/>
                <a:sym typeface="Times New Roman"/>
              </a:rPr>
              <a:t>made by the company in the last 5 years and the corresponding sales:</a:t>
            </a:r>
            <a:endParaRPr sz="2000" dirty="0"/>
          </a:p>
        </p:txBody>
      </p:sp>
      <p:pic>
        <p:nvPicPr>
          <p:cNvPr id="128" name="Google Shape;128;p6"/>
          <p:cNvPicPr preferRelativeResize="0"/>
          <p:nvPr/>
        </p:nvPicPr>
        <p:blipFill rotWithShape="1">
          <a:blip r:embed="rId3">
            <a:alphaModFix/>
          </a:blip>
          <a:srcRect/>
          <a:stretch/>
        </p:blipFill>
        <p:spPr>
          <a:xfrm>
            <a:off x="2623458" y="1967696"/>
            <a:ext cx="4114800" cy="2384426"/>
          </a:xfrm>
          <a:prstGeom prst="rect">
            <a:avLst/>
          </a:prstGeom>
          <a:noFill/>
          <a:ln>
            <a:noFill/>
          </a:ln>
        </p:spPr>
      </p:pic>
      <p:sp>
        <p:nvSpPr>
          <p:cNvPr id="129" name="Google Shape;129;p6"/>
          <p:cNvSpPr txBox="1"/>
          <p:nvPr/>
        </p:nvSpPr>
        <p:spPr>
          <a:xfrm>
            <a:off x="537080" y="4514712"/>
            <a:ext cx="8287556"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800" b="0" i="0" u="none" strike="noStrike" cap="none" dirty="0">
                <a:solidFill>
                  <a:schemeClr val="dk1"/>
                </a:solidFill>
                <a:latin typeface="Times New Roman"/>
                <a:ea typeface="Times New Roman"/>
                <a:cs typeface="Times New Roman"/>
                <a:sym typeface="Times New Roman"/>
              </a:rPr>
              <a:t>Now, the company wants to do the advertisement of $200 in the year 2022 </a:t>
            </a:r>
            <a:r>
              <a:rPr lang="en-US" sz="1800" b="1" i="0" u="none" strike="noStrike" cap="none" dirty="0">
                <a:solidFill>
                  <a:schemeClr val="dk1"/>
                </a:solidFill>
                <a:latin typeface="Times New Roman"/>
                <a:ea typeface="Times New Roman"/>
                <a:cs typeface="Times New Roman"/>
                <a:sym typeface="Times New Roman"/>
              </a:rPr>
              <a:t>and wants to know the prediction about the sales for this year</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smtClean="0">
                <a:solidFill>
                  <a:schemeClr val="dk1"/>
                </a:solidFill>
                <a:latin typeface="Times New Roman"/>
                <a:ea typeface="Times New Roman"/>
                <a:cs typeface="Times New Roman"/>
                <a:sym typeface="Times New Roman"/>
              </a:rPr>
              <a:t>To  </a:t>
            </a:r>
            <a:r>
              <a:rPr lang="en-US" sz="1800" b="0" i="0" u="none" strike="noStrike" cap="none" dirty="0">
                <a:solidFill>
                  <a:schemeClr val="dk1"/>
                </a:solidFill>
                <a:latin typeface="Times New Roman"/>
                <a:ea typeface="Times New Roman"/>
                <a:cs typeface="Times New Roman"/>
                <a:sym typeface="Times New Roman"/>
              </a:rPr>
              <a:t>solve such type of prediction problems in machine learning, we need regression analysis.</a:t>
            </a:r>
            <a:endParaRPr sz="1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sosceles Triangle 15"/>
          <p:cNvSpPr/>
          <p:nvPr/>
        </p:nvSpPr>
        <p:spPr>
          <a:xfrm rot="5400000" flipH="1">
            <a:off x="-446127" y="4595565"/>
            <a:ext cx="1574592" cy="689262"/>
          </a:xfrm>
          <a:prstGeom prst="triangle">
            <a:avLst>
              <a:gd name="adj" fmla="val 0"/>
            </a:avLst>
          </a:prstGeom>
          <a:solidFill>
            <a:srgbClr val="004C5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sp>
        <p:nvSpPr>
          <p:cNvPr id="15" name="Isosceles Triangle 14"/>
          <p:cNvSpPr/>
          <p:nvPr/>
        </p:nvSpPr>
        <p:spPr>
          <a:xfrm rot="5400000" flipV="1">
            <a:off x="7943853" y="514351"/>
            <a:ext cx="1714499" cy="685801"/>
          </a:xfrm>
          <a:prstGeom prst="triangle">
            <a:avLst>
              <a:gd name="adj" fmla="val 0"/>
            </a:avLst>
          </a:prstGeom>
          <a:solidFill>
            <a:srgbClr val="C64E04"/>
          </a:solidFill>
          <a:ln>
            <a:noFill/>
          </a:ln>
          <a:effectLst>
            <a:softEdge rad="317500"/>
          </a:effectLst>
          <a:scene3d>
            <a:camera prst="orthographicFron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lIns="81043" tIns="40522" rIns="81043" bIns="40522" anchor="ctr"/>
          <a:lstStyle/>
          <a:p>
            <a:pPr algn="ctr" defTabSz="810433" fontAlgn="auto">
              <a:spcBef>
                <a:spcPts val="0"/>
              </a:spcBef>
              <a:spcAft>
                <a:spcPts val="0"/>
              </a:spcAft>
              <a:defRPr/>
            </a:pPr>
            <a:endParaRPr lang="en-IN"/>
          </a:p>
        </p:txBody>
      </p:sp>
      <p:pic>
        <p:nvPicPr>
          <p:cNvPr id="3080" name="Picture 2" descr="C:\Users\kmit\Downloads\kmit-b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14300"/>
            <a:ext cx="544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577273"/>
            <a:ext cx="7957457"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45241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457200" y="228600"/>
            <a:ext cx="8229600" cy="7239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0" i="0" u="none">
                <a:solidFill>
                  <a:schemeClr val="dk1"/>
                </a:solidFill>
                <a:latin typeface="Calibri"/>
                <a:ea typeface="Calibri"/>
                <a:cs typeface="Calibri"/>
                <a:sym typeface="Calibri"/>
              </a:rPr>
              <a:t/>
            </a:r>
            <a:br>
              <a:rPr lang="en-US" sz="3900" b="0" i="0" u="none">
                <a:solidFill>
                  <a:schemeClr val="dk1"/>
                </a:solidFill>
                <a:latin typeface="Calibri"/>
                <a:ea typeface="Calibri"/>
                <a:cs typeface="Calibri"/>
                <a:sym typeface="Calibri"/>
              </a:rPr>
            </a:br>
            <a:r>
              <a:rPr lang="en-US" sz="3900" b="0" i="0" u="none">
                <a:solidFill>
                  <a:schemeClr val="dk1"/>
                </a:solidFill>
                <a:latin typeface="Calibri"/>
                <a:ea typeface="Calibri"/>
                <a:cs typeface="Calibri"/>
                <a:sym typeface="Calibri"/>
              </a:rPr>
              <a:t>How Does it Work?</a:t>
            </a:r>
            <a:br>
              <a:rPr lang="en-US" sz="3900" b="0" i="0" u="none">
                <a:solidFill>
                  <a:schemeClr val="dk1"/>
                </a:solidFill>
                <a:latin typeface="Calibri"/>
                <a:ea typeface="Calibri"/>
                <a:cs typeface="Calibri"/>
                <a:sym typeface="Calibri"/>
              </a:rPr>
            </a:br>
            <a:endParaRPr/>
          </a:p>
        </p:txBody>
      </p:sp>
      <p:sp>
        <p:nvSpPr>
          <p:cNvPr id="356" name="Google Shape;356;p32"/>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In the example below, we have registered 18 cars as they were passing a certain tollbooth.</a:t>
            </a:r>
            <a:endParaRPr/>
          </a:p>
          <a:p>
            <a:pPr marL="303212" marR="0" lvl="0" indent="-303212"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We have registered the car's speed, and the time of day (hour) the passing occurred.</a:t>
            </a:r>
            <a:endParaRPr/>
          </a:p>
          <a:p>
            <a:pPr marL="303212" marR="0" lvl="0" indent="-303212"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The x-axis represents the hours of the day and the y-axis represents the speed:</a:t>
            </a:r>
            <a:endParaRPr/>
          </a:p>
          <a:p>
            <a:pPr marL="303212" marR="0" lvl="0" indent="-303212" algn="l" rtl="0">
              <a:lnSpc>
                <a:spcPct val="100000"/>
              </a:lnSpc>
              <a:spcBef>
                <a:spcPts val="36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Start by drawing a scatter plot:</a:t>
            </a:r>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3"/>
          <p:cNvSpPr txBox="1">
            <a:spLocks noGrp="1"/>
          </p:cNvSpPr>
          <p:nvPr>
            <p:ph type="title"/>
          </p:nvPr>
        </p:nvSpPr>
        <p:spPr>
          <a:xfrm>
            <a:off x="457200" y="228600"/>
            <a:ext cx="8229600" cy="6477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000"/>
              <a:buFont typeface="Calibri"/>
              <a:buNone/>
            </a:pPr>
            <a:endParaRPr dirty="0"/>
          </a:p>
        </p:txBody>
      </p:sp>
      <p:sp>
        <p:nvSpPr>
          <p:cNvPr id="362" name="Google Shape;362;p33"/>
          <p:cNvSpPr txBox="1">
            <a:spLocks noGrp="1"/>
          </p:cNvSpPr>
          <p:nvPr>
            <p:ph idx="1"/>
          </p:nvPr>
        </p:nvSpPr>
        <p:spPr>
          <a:xfrm>
            <a:off x="457200" y="1028700"/>
            <a:ext cx="8305800" cy="43434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50000"/>
              </a:lnSpc>
              <a:spcBef>
                <a:spcPts val="0"/>
              </a:spcBef>
              <a:spcAft>
                <a:spcPts val="0"/>
              </a:spcAft>
              <a:buClr>
                <a:schemeClr val="dk1"/>
              </a:buClr>
              <a:buSzPts val="1800"/>
              <a:buFont typeface="Arial"/>
              <a:buChar char="•"/>
            </a:pPr>
            <a:r>
              <a:rPr lang="en-US" sz="1800" b="0" i="0" u="none">
                <a:solidFill>
                  <a:schemeClr val="dk1"/>
                </a:solidFill>
                <a:latin typeface="Calibri"/>
                <a:ea typeface="Calibri"/>
                <a:cs typeface="Calibri"/>
                <a:sym typeface="Calibri"/>
              </a:rPr>
              <a:t>import matplotlib.pyplot as plt</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x = [1,2,3,5,6,7,8,9,10,12,13,14,15,16,18,19,21,22]</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y=[100,90,80,60,60,55,60,65,70,70,75,76,78,79,90,99,99,100]</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plt.scatter(x, y)</a:t>
            </a:r>
            <a:br>
              <a:rPr lang="en-US" sz="1800" b="0" i="0" u="none">
                <a:solidFill>
                  <a:schemeClr val="dk1"/>
                </a:solidFill>
                <a:latin typeface="Calibri"/>
                <a:ea typeface="Calibri"/>
                <a:cs typeface="Calibri"/>
                <a:sym typeface="Calibri"/>
              </a:rPr>
            </a:br>
            <a:r>
              <a:rPr lang="en-US" sz="1800" b="0" i="0" u="none">
                <a:solidFill>
                  <a:schemeClr val="dk1"/>
                </a:solidFill>
                <a:latin typeface="Calibri"/>
                <a:ea typeface="Calibri"/>
                <a:cs typeface="Calibri"/>
                <a:sym typeface="Calibri"/>
              </a:rPr>
              <a:t>plt.show()</a:t>
            </a:r>
            <a:endParaRPr/>
          </a:p>
        </p:txBody>
      </p:sp>
      <p:pic>
        <p:nvPicPr>
          <p:cNvPr id="363" name="Google Shape;363;p33"/>
          <p:cNvPicPr preferRelativeResize="0"/>
          <p:nvPr/>
        </p:nvPicPr>
        <p:blipFill rotWithShape="1">
          <a:blip r:embed="rId3">
            <a:alphaModFix/>
          </a:blip>
          <a:srcRect/>
          <a:stretch/>
        </p:blipFill>
        <p:spPr>
          <a:xfrm>
            <a:off x="3581400" y="2400300"/>
            <a:ext cx="4565650" cy="2667000"/>
          </a:xfrm>
          <a:prstGeom prst="rect">
            <a:avLst/>
          </a:prstGeom>
          <a:noFill/>
          <a:ln>
            <a:noFill/>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4"/>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000"/>
              <a:buFont typeface="Calibri"/>
              <a:buNone/>
            </a:pPr>
            <a:r>
              <a:rPr lang="en-US" sz="2000" b="0" i="0" u="none">
                <a:solidFill>
                  <a:schemeClr val="dk1"/>
                </a:solidFill>
                <a:latin typeface="Calibri"/>
                <a:ea typeface="Calibri"/>
                <a:cs typeface="Calibri"/>
                <a:sym typeface="Calibri"/>
              </a:rPr>
              <a:t>Example</a:t>
            </a:r>
            <a:br>
              <a:rPr lang="en-US" sz="2000" b="0" i="0" u="none">
                <a:solidFill>
                  <a:schemeClr val="dk1"/>
                </a:solidFill>
                <a:latin typeface="Calibri"/>
                <a:ea typeface="Calibri"/>
                <a:cs typeface="Calibri"/>
                <a:sym typeface="Calibri"/>
              </a:rPr>
            </a:br>
            <a:r>
              <a:rPr lang="en-US" sz="2000" b="0" i="0" u="none">
                <a:solidFill>
                  <a:schemeClr val="dk1"/>
                </a:solidFill>
                <a:latin typeface="Calibri"/>
                <a:ea typeface="Calibri"/>
                <a:cs typeface="Calibri"/>
                <a:sym typeface="Calibri"/>
              </a:rPr>
              <a:t>Import numpy and matplotlib then draw the line of Polynomial Regression:</a:t>
            </a:r>
            <a:br>
              <a:rPr lang="en-US" sz="2000" b="0" i="0" u="none">
                <a:solidFill>
                  <a:schemeClr val="dk1"/>
                </a:solidFill>
                <a:latin typeface="Calibri"/>
                <a:ea typeface="Calibri"/>
                <a:cs typeface="Calibri"/>
                <a:sym typeface="Calibri"/>
              </a:rPr>
            </a:br>
            <a:endParaRPr/>
          </a:p>
        </p:txBody>
      </p:sp>
      <p:sp>
        <p:nvSpPr>
          <p:cNvPr id="369" name="Google Shape;369;p34"/>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2000"/>
              <a:buFont typeface="Arial"/>
              <a:buChar char="•"/>
            </a:pPr>
            <a:r>
              <a:rPr lang="en-US" sz="2000" b="0" i="0" u="none" dirty="0">
                <a:solidFill>
                  <a:schemeClr val="dk1"/>
                </a:solidFill>
                <a:latin typeface="Calibri"/>
                <a:ea typeface="Calibri"/>
                <a:cs typeface="Calibri"/>
                <a:sym typeface="Calibri"/>
              </a:rPr>
              <a:t>import </a:t>
            </a:r>
            <a:r>
              <a:rPr lang="en-US" sz="2000" b="0" i="0" u="none" dirty="0" err="1">
                <a:solidFill>
                  <a:schemeClr val="dk1"/>
                </a:solidFill>
                <a:latin typeface="Calibri"/>
                <a:ea typeface="Calibri"/>
                <a:cs typeface="Calibri"/>
                <a:sym typeface="Calibri"/>
              </a:rPr>
              <a:t>numpy</a:t>
            </a:r>
            <a:r>
              <a:rPr lang="en-US" sz="2800" b="0" i="0" u="none" dirty="0">
                <a:solidFill>
                  <a:schemeClr val="dk1"/>
                </a:solidFill>
                <a:latin typeface="Calibri"/>
                <a:ea typeface="Calibri"/>
                <a:cs typeface="Calibri"/>
                <a:sym typeface="Calibri"/>
              </a:rPr>
              <a:t/>
            </a:r>
            <a:br>
              <a:rPr lang="en-US" sz="2800" b="0" i="0" u="none" dirty="0">
                <a:solidFill>
                  <a:schemeClr val="dk1"/>
                </a:solidFill>
                <a:latin typeface="Calibri"/>
                <a:ea typeface="Calibri"/>
                <a:cs typeface="Calibri"/>
                <a:sym typeface="Calibri"/>
              </a:rPr>
            </a:br>
            <a:r>
              <a:rPr lang="en-US" sz="2000" b="0" i="0" u="none" dirty="0">
                <a:solidFill>
                  <a:schemeClr val="dk1"/>
                </a:solidFill>
                <a:latin typeface="Calibri"/>
                <a:ea typeface="Calibri"/>
                <a:cs typeface="Calibri"/>
                <a:sym typeface="Calibri"/>
              </a:rPr>
              <a:t>import </a:t>
            </a:r>
            <a:r>
              <a:rPr lang="en-US" sz="2000" b="0" i="0" u="none" dirty="0" err="1">
                <a:solidFill>
                  <a:schemeClr val="dk1"/>
                </a:solidFill>
                <a:latin typeface="Calibri"/>
                <a:ea typeface="Calibri"/>
                <a:cs typeface="Calibri"/>
                <a:sym typeface="Calibri"/>
              </a:rPr>
              <a:t>matplotlib.pyplot</a:t>
            </a:r>
            <a:r>
              <a:rPr lang="en-US" sz="2000" b="0" i="0" u="none" dirty="0">
                <a:solidFill>
                  <a:schemeClr val="dk1"/>
                </a:solidFill>
                <a:latin typeface="Calibri"/>
                <a:ea typeface="Calibri"/>
                <a:cs typeface="Calibri"/>
                <a:sym typeface="Calibri"/>
              </a:rPr>
              <a:t> as </a:t>
            </a:r>
            <a:r>
              <a:rPr lang="en-US" sz="2000" b="0" i="0" u="none" dirty="0" err="1">
                <a:solidFill>
                  <a:schemeClr val="dk1"/>
                </a:solidFill>
                <a:latin typeface="Calibri"/>
                <a:ea typeface="Calibri"/>
                <a:cs typeface="Calibri"/>
                <a:sym typeface="Calibri"/>
              </a:rPr>
              <a:t>plt</a:t>
            </a:r>
            <a:r>
              <a:rPr lang="en-US" sz="2000" b="0" i="0" u="none" dirty="0">
                <a:solidFill>
                  <a:schemeClr val="dk1"/>
                </a:solidFill>
                <a:latin typeface="Calibri"/>
                <a:ea typeface="Calibri"/>
                <a:cs typeface="Calibri"/>
                <a:sym typeface="Calibri"/>
              </a:rPr>
              <a:t/>
            </a:r>
            <a:br>
              <a:rPr lang="en-US" sz="2000" b="0" i="0" u="none" dirty="0">
                <a:solidFill>
                  <a:schemeClr val="dk1"/>
                </a:solidFill>
                <a:latin typeface="Calibri"/>
                <a:ea typeface="Calibri"/>
                <a:cs typeface="Calibri"/>
                <a:sym typeface="Calibri"/>
              </a:rPr>
            </a:br>
            <a:r>
              <a:rPr lang="en-US" sz="2000" b="0" i="0" u="none" dirty="0">
                <a:solidFill>
                  <a:schemeClr val="dk1"/>
                </a:solidFill>
                <a:latin typeface="Calibri"/>
                <a:ea typeface="Calibri"/>
                <a:cs typeface="Calibri"/>
                <a:sym typeface="Calibri"/>
              </a:rPr>
              <a:t>x = [1,2,3,5,6,7,8,9,10,12,13,14,15,16,18,19,21,22]</a:t>
            </a:r>
            <a:br>
              <a:rPr lang="en-US" sz="2000" b="0" i="0" u="none" dirty="0">
                <a:solidFill>
                  <a:schemeClr val="dk1"/>
                </a:solidFill>
                <a:latin typeface="Calibri"/>
                <a:ea typeface="Calibri"/>
                <a:cs typeface="Calibri"/>
                <a:sym typeface="Calibri"/>
              </a:rPr>
            </a:br>
            <a:r>
              <a:rPr lang="en-US" sz="2000" b="0" i="0" u="none" dirty="0">
                <a:solidFill>
                  <a:schemeClr val="dk1"/>
                </a:solidFill>
                <a:latin typeface="Calibri"/>
                <a:ea typeface="Calibri"/>
                <a:cs typeface="Calibri"/>
                <a:sym typeface="Calibri"/>
              </a:rPr>
              <a:t>y = [100,90,80,60,60,55,60,65,70,70,75,76,78,79,90,99,99,100]</a:t>
            </a:r>
            <a:br>
              <a:rPr lang="en-US" sz="2000" b="0" i="0" u="none" dirty="0">
                <a:solidFill>
                  <a:schemeClr val="dk1"/>
                </a:solidFill>
                <a:latin typeface="Calibri"/>
                <a:ea typeface="Calibri"/>
                <a:cs typeface="Calibri"/>
                <a:sym typeface="Calibri"/>
              </a:rPr>
            </a:br>
            <a:r>
              <a:rPr lang="en-US" sz="2000" b="0" i="0" u="none" dirty="0" err="1">
                <a:solidFill>
                  <a:schemeClr val="dk1"/>
                </a:solidFill>
                <a:latin typeface="Calibri"/>
                <a:ea typeface="Calibri"/>
                <a:cs typeface="Calibri"/>
                <a:sym typeface="Calibri"/>
              </a:rPr>
              <a:t>mymodel</a:t>
            </a:r>
            <a:r>
              <a:rPr lang="en-US" sz="2000" b="0" i="0" u="none" dirty="0">
                <a:solidFill>
                  <a:schemeClr val="dk1"/>
                </a:solidFill>
                <a:latin typeface="Calibri"/>
                <a:ea typeface="Calibri"/>
                <a:cs typeface="Calibri"/>
                <a:sym typeface="Calibri"/>
              </a:rPr>
              <a:t> = numpy.poly1d(</a:t>
            </a:r>
            <a:r>
              <a:rPr lang="en-US" sz="2000" b="0" i="0" u="none" dirty="0" err="1">
                <a:solidFill>
                  <a:schemeClr val="dk1"/>
                </a:solidFill>
                <a:latin typeface="Calibri"/>
                <a:ea typeface="Calibri"/>
                <a:cs typeface="Calibri"/>
                <a:sym typeface="Calibri"/>
              </a:rPr>
              <a:t>numpy.polyfit</a:t>
            </a:r>
            <a:r>
              <a:rPr lang="en-US" sz="2000" b="0" i="0" u="none" dirty="0">
                <a:solidFill>
                  <a:schemeClr val="dk1"/>
                </a:solidFill>
                <a:latin typeface="Calibri"/>
                <a:ea typeface="Calibri"/>
                <a:cs typeface="Calibri"/>
                <a:sym typeface="Calibri"/>
              </a:rPr>
              <a:t>(x, y, 3))</a:t>
            </a:r>
            <a:br>
              <a:rPr lang="en-US" sz="2000" b="0" i="0" u="none" dirty="0">
                <a:solidFill>
                  <a:schemeClr val="dk1"/>
                </a:solidFill>
                <a:latin typeface="Calibri"/>
                <a:ea typeface="Calibri"/>
                <a:cs typeface="Calibri"/>
                <a:sym typeface="Calibri"/>
              </a:rPr>
            </a:br>
            <a:r>
              <a:rPr lang="en-US" sz="2000" b="0" i="0" u="none" dirty="0" err="1">
                <a:solidFill>
                  <a:schemeClr val="dk1"/>
                </a:solidFill>
                <a:latin typeface="Calibri"/>
                <a:ea typeface="Calibri"/>
                <a:cs typeface="Calibri"/>
                <a:sym typeface="Calibri"/>
              </a:rPr>
              <a:t>myline</a:t>
            </a:r>
            <a:r>
              <a:rPr lang="en-US" sz="2000" b="0" i="0" u="none" dirty="0">
                <a:solidFill>
                  <a:schemeClr val="dk1"/>
                </a:solidFill>
                <a:latin typeface="Calibri"/>
                <a:ea typeface="Calibri"/>
                <a:cs typeface="Calibri"/>
                <a:sym typeface="Calibri"/>
              </a:rPr>
              <a:t> = </a:t>
            </a:r>
            <a:r>
              <a:rPr lang="en-US" sz="2000" b="0" i="0" u="none" dirty="0" err="1">
                <a:solidFill>
                  <a:schemeClr val="dk1"/>
                </a:solidFill>
                <a:latin typeface="Calibri"/>
                <a:ea typeface="Calibri"/>
                <a:cs typeface="Calibri"/>
                <a:sym typeface="Calibri"/>
              </a:rPr>
              <a:t>numpy.linspace</a:t>
            </a:r>
            <a:r>
              <a:rPr lang="en-US" sz="2000" b="0" i="0" u="none" dirty="0">
                <a:solidFill>
                  <a:schemeClr val="dk1"/>
                </a:solidFill>
                <a:latin typeface="Calibri"/>
                <a:ea typeface="Calibri"/>
                <a:cs typeface="Calibri"/>
                <a:sym typeface="Calibri"/>
              </a:rPr>
              <a:t>(1, 22, 100)</a:t>
            </a:r>
            <a:br>
              <a:rPr lang="en-US" sz="2000" b="0" i="0" u="none" dirty="0">
                <a:solidFill>
                  <a:schemeClr val="dk1"/>
                </a:solidFill>
                <a:latin typeface="Calibri"/>
                <a:ea typeface="Calibri"/>
                <a:cs typeface="Calibri"/>
                <a:sym typeface="Calibri"/>
              </a:rPr>
            </a:br>
            <a:r>
              <a:rPr lang="en-US" sz="2000" b="0" i="0" u="none" dirty="0" err="1">
                <a:solidFill>
                  <a:schemeClr val="dk1"/>
                </a:solidFill>
                <a:latin typeface="Calibri"/>
                <a:ea typeface="Calibri"/>
                <a:cs typeface="Calibri"/>
                <a:sym typeface="Calibri"/>
              </a:rPr>
              <a:t>plt.scatter</a:t>
            </a:r>
            <a:r>
              <a:rPr lang="en-US" sz="2000" b="0" i="0" u="none" dirty="0">
                <a:solidFill>
                  <a:schemeClr val="dk1"/>
                </a:solidFill>
                <a:latin typeface="Calibri"/>
                <a:ea typeface="Calibri"/>
                <a:cs typeface="Calibri"/>
                <a:sym typeface="Calibri"/>
              </a:rPr>
              <a:t>(x, y)</a:t>
            </a:r>
            <a:br>
              <a:rPr lang="en-US" sz="2000" b="0" i="0" u="none" dirty="0">
                <a:solidFill>
                  <a:schemeClr val="dk1"/>
                </a:solidFill>
                <a:latin typeface="Calibri"/>
                <a:ea typeface="Calibri"/>
                <a:cs typeface="Calibri"/>
                <a:sym typeface="Calibri"/>
              </a:rPr>
            </a:br>
            <a:r>
              <a:rPr lang="en-US" sz="2000" b="0" i="0" u="none" dirty="0" err="1">
                <a:solidFill>
                  <a:schemeClr val="dk1"/>
                </a:solidFill>
                <a:latin typeface="Calibri"/>
                <a:ea typeface="Calibri"/>
                <a:cs typeface="Calibri"/>
                <a:sym typeface="Calibri"/>
              </a:rPr>
              <a:t>plt.plot</a:t>
            </a:r>
            <a:r>
              <a:rPr lang="en-US" sz="2000" b="0" i="0" u="none" dirty="0">
                <a:solidFill>
                  <a:schemeClr val="dk1"/>
                </a:solidFill>
                <a:latin typeface="Calibri"/>
                <a:ea typeface="Calibri"/>
                <a:cs typeface="Calibri"/>
                <a:sym typeface="Calibri"/>
              </a:rPr>
              <a:t>(</a:t>
            </a:r>
            <a:r>
              <a:rPr lang="en-US" sz="2000" b="0" i="0" u="none" dirty="0" err="1">
                <a:solidFill>
                  <a:schemeClr val="dk1"/>
                </a:solidFill>
                <a:latin typeface="Calibri"/>
                <a:ea typeface="Calibri"/>
                <a:cs typeface="Calibri"/>
                <a:sym typeface="Calibri"/>
              </a:rPr>
              <a:t>myline</a:t>
            </a:r>
            <a:r>
              <a:rPr lang="en-US" sz="2000" b="0" i="0" u="none" dirty="0">
                <a:solidFill>
                  <a:schemeClr val="dk1"/>
                </a:solidFill>
                <a:latin typeface="Calibri"/>
                <a:ea typeface="Calibri"/>
                <a:cs typeface="Calibri"/>
                <a:sym typeface="Calibri"/>
              </a:rPr>
              <a:t>, </a:t>
            </a:r>
            <a:r>
              <a:rPr lang="en-US" sz="2000" b="0" i="0" u="none" dirty="0" err="1">
                <a:solidFill>
                  <a:schemeClr val="dk1"/>
                </a:solidFill>
                <a:latin typeface="Calibri"/>
                <a:ea typeface="Calibri"/>
                <a:cs typeface="Calibri"/>
                <a:sym typeface="Calibri"/>
              </a:rPr>
              <a:t>mymodel</a:t>
            </a:r>
            <a:r>
              <a:rPr lang="en-US" sz="2000" b="0" i="0" u="none" dirty="0">
                <a:solidFill>
                  <a:schemeClr val="dk1"/>
                </a:solidFill>
                <a:latin typeface="Calibri"/>
                <a:ea typeface="Calibri"/>
                <a:cs typeface="Calibri"/>
                <a:sym typeface="Calibri"/>
              </a:rPr>
              <a:t>(</a:t>
            </a:r>
            <a:r>
              <a:rPr lang="en-US" sz="2000" b="0" i="0" u="none" dirty="0" err="1">
                <a:solidFill>
                  <a:schemeClr val="dk1"/>
                </a:solidFill>
                <a:latin typeface="Calibri"/>
                <a:ea typeface="Calibri"/>
                <a:cs typeface="Calibri"/>
                <a:sym typeface="Calibri"/>
              </a:rPr>
              <a:t>myline</a:t>
            </a:r>
            <a:r>
              <a:rPr lang="en-US" sz="2000" b="0" i="0" u="none" dirty="0">
                <a:solidFill>
                  <a:schemeClr val="dk1"/>
                </a:solidFill>
                <a:latin typeface="Calibri"/>
                <a:ea typeface="Calibri"/>
                <a:cs typeface="Calibri"/>
                <a:sym typeface="Calibri"/>
              </a:rPr>
              <a:t>))</a:t>
            </a:r>
            <a:br>
              <a:rPr lang="en-US" sz="2000" b="0" i="0" u="none" dirty="0">
                <a:solidFill>
                  <a:schemeClr val="dk1"/>
                </a:solidFill>
                <a:latin typeface="Calibri"/>
                <a:ea typeface="Calibri"/>
                <a:cs typeface="Calibri"/>
                <a:sym typeface="Calibri"/>
              </a:rPr>
            </a:br>
            <a:r>
              <a:rPr lang="en-US" sz="2000" b="0" i="0" u="none" dirty="0" err="1">
                <a:solidFill>
                  <a:schemeClr val="dk1"/>
                </a:solidFill>
                <a:latin typeface="Calibri"/>
                <a:ea typeface="Calibri"/>
                <a:cs typeface="Calibri"/>
                <a:sym typeface="Calibri"/>
              </a:rPr>
              <a:t>plt.show</a:t>
            </a:r>
            <a:r>
              <a:rPr lang="en-US" sz="2000" b="0" i="0" u="none" dirty="0">
                <a:solidFill>
                  <a:schemeClr val="dk1"/>
                </a:solidFill>
                <a:latin typeface="Calibri"/>
                <a:ea typeface="Calibri"/>
                <a:cs typeface="Calibri"/>
                <a:sym typeface="Calibri"/>
              </a:rPr>
              <a:t>()</a:t>
            </a:r>
            <a:endParaRPr dirty="0"/>
          </a:p>
          <a:p>
            <a:pPr marL="303212" marR="0" lvl="0" indent="-303212" algn="l" rtl="0">
              <a:lnSpc>
                <a:spcPct val="100000"/>
              </a:lnSpc>
              <a:spcBef>
                <a:spcPts val="560"/>
              </a:spcBef>
              <a:spcAft>
                <a:spcPts val="0"/>
              </a:spcAft>
              <a:buClr>
                <a:schemeClr val="dk1"/>
              </a:buClr>
              <a:buSzPts val="2800"/>
              <a:buFont typeface="Arial"/>
              <a:buNone/>
            </a:pPr>
            <a:r>
              <a:rPr lang="en-US" sz="2800" b="0" i="0" u="none" dirty="0">
                <a:solidFill>
                  <a:schemeClr val="dk1"/>
                </a:solidFill>
                <a:latin typeface="Calibri"/>
                <a:ea typeface="Calibri"/>
                <a:cs typeface="Calibri"/>
                <a:sym typeface="Calibri"/>
              </a:rPr>
              <a:t/>
            </a:r>
            <a:br>
              <a:rPr lang="en-US" sz="2800" b="0" i="0" u="none" dirty="0">
                <a:solidFill>
                  <a:schemeClr val="dk1"/>
                </a:solidFill>
                <a:latin typeface="Calibri"/>
                <a:ea typeface="Calibri"/>
                <a:cs typeface="Calibri"/>
                <a:sym typeface="Calibri"/>
              </a:rPr>
            </a:br>
            <a:endParaRPr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xfrm>
            <a:off x="457200" y="228600"/>
            <a:ext cx="8229600" cy="800100"/>
          </a:xfrm>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0" i="0" u="none">
                <a:solidFill>
                  <a:schemeClr val="dk1"/>
                </a:solidFill>
                <a:latin typeface="Calibri"/>
                <a:ea typeface="Calibri"/>
                <a:cs typeface="Calibri"/>
                <a:sym typeface="Calibri"/>
              </a:rPr>
              <a:t/>
            </a:r>
            <a:br>
              <a:rPr lang="en-US" sz="3900" b="0" i="0" u="none">
                <a:solidFill>
                  <a:schemeClr val="dk1"/>
                </a:solidFill>
                <a:latin typeface="Calibri"/>
                <a:ea typeface="Calibri"/>
                <a:cs typeface="Calibri"/>
                <a:sym typeface="Calibri"/>
              </a:rPr>
            </a:br>
            <a:r>
              <a:rPr lang="en-US" sz="3900" b="0" i="0" u="none">
                <a:solidFill>
                  <a:schemeClr val="dk1"/>
                </a:solidFill>
                <a:latin typeface="Calibri"/>
                <a:ea typeface="Calibri"/>
                <a:cs typeface="Calibri"/>
                <a:sym typeface="Calibri"/>
              </a:rPr>
              <a:t>Result</a:t>
            </a:r>
            <a:br>
              <a:rPr lang="en-US" sz="3900" b="0" i="0" u="none">
                <a:solidFill>
                  <a:schemeClr val="dk1"/>
                </a:solidFill>
                <a:latin typeface="Calibri"/>
                <a:ea typeface="Calibri"/>
                <a:cs typeface="Calibri"/>
                <a:sym typeface="Calibri"/>
              </a:rPr>
            </a:br>
            <a:endParaRPr/>
          </a:p>
        </p:txBody>
      </p:sp>
      <p:pic>
        <p:nvPicPr>
          <p:cNvPr id="375" name="Google Shape;375;p35"/>
          <p:cNvPicPr preferRelativeResize="0">
            <a:picLocks noGrp="1"/>
          </p:cNvPicPr>
          <p:nvPr>
            <p:ph idx="1"/>
          </p:nvPr>
        </p:nvPicPr>
        <p:blipFill rotWithShape="1">
          <a:blip r:embed="rId3">
            <a:alphaModFix/>
          </a:blip>
          <a:stretch/>
        </p:blipFill>
        <p:spPr>
          <a:xfrm>
            <a:off x="1617914" y="1800225"/>
            <a:ext cx="4227010" cy="3233738"/>
          </a:xfrm>
          <a:prstGeom prst="rect">
            <a:avLst/>
          </a:prstGeom>
          <a:noFill/>
          <a:ln>
            <a:noFill/>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6"/>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US" sz="2800" b="1" i="0" u="none">
                <a:solidFill>
                  <a:schemeClr val="dk1"/>
                </a:solidFill>
                <a:latin typeface="Times New Roman"/>
                <a:ea typeface="Times New Roman"/>
                <a:cs typeface="Times New Roman"/>
                <a:sym typeface="Times New Roman"/>
              </a:rPr>
              <a:t>METRICS FOR REGRESSION</a:t>
            </a:r>
            <a:endParaRPr/>
          </a:p>
        </p:txBody>
      </p:sp>
      <p:sp>
        <p:nvSpPr>
          <p:cNvPr id="381" name="Google Shape;381;p36"/>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The various metrics used to evaluate the results of the prediction are :</a:t>
            </a:r>
            <a:endParaRPr dirty="0"/>
          </a:p>
          <a:p>
            <a:pPr marL="303212" marR="0" lvl="0" indent="-303212"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Mean Squared Error(MSE)</a:t>
            </a:r>
            <a:endParaRPr dirty="0"/>
          </a:p>
          <a:p>
            <a:pPr marL="303212" marR="0" lvl="0" indent="-303212"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Root-Mean-Squared-Error(RMSE).</a:t>
            </a:r>
            <a:endParaRPr dirty="0"/>
          </a:p>
          <a:p>
            <a:pPr marL="303212" marR="0" lvl="0" indent="-303212"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Mean-Absolute-Error(MAE).</a:t>
            </a:r>
            <a:endParaRPr dirty="0"/>
          </a:p>
          <a:p>
            <a:pPr marL="303212" marR="0" lvl="0" indent="-303212"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R² or Coefficient of Determination.</a:t>
            </a:r>
            <a:endParaRPr dirty="0"/>
          </a:p>
          <a:p>
            <a:pPr marL="303212" marR="0" lvl="0" indent="-303212" algn="l" rtl="0">
              <a:lnSpc>
                <a:spcPct val="100000"/>
              </a:lnSpc>
              <a:spcBef>
                <a:spcPts val="560"/>
              </a:spcBef>
              <a:spcAft>
                <a:spcPts val="0"/>
              </a:spcAft>
              <a:buClr>
                <a:schemeClr val="dk1"/>
              </a:buClr>
              <a:buSzPts val="2800"/>
              <a:buFont typeface="Arial"/>
              <a:buChar char="•"/>
            </a:pPr>
            <a:r>
              <a:rPr lang="en-US" sz="2800" b="0" i="0" u="none" dirty="0">
                <a:solidFill>
                  <a:schemeClr val="dk1"/>
                </a:solidFill>
                <a:latin typeface="Calibri"/>
                <a:ea typeface="Calibri"/>
                <a:cs typeface="Calibri"/>
                <a:sym typeface="Calibri"/>
              </a:rPr>
              <a:t>Adjusted R²</a:t>
            </a:r>
            <a:endParaRPr dirty="0"/>
          </a:p>
          <a:p>
            <a:pPr marL="303213" marR="0" lvl="0" indent="-125413" algn="l" rtl="0">
              <a:spcBef>
                <a:spcPts val="560"/>
              </a:spcBef>
              <a:spcAft>
                <a:spcPts val="0"/>
              </a:spcAft>
              <a:buClr>
                <a:schemeClr val="dk1"/>
              </a:buClr>
              <a:buSzPts val="2800"/>
              <a:buFont typeface="Arial"/>
              <a:buNone/>
            </a:pPr>
            <a:endParaRPr sz="2800" b="0" i="0" u="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anim calcmode="lin" valueType="num">
                                      <p:cBhvr additive="base">
                                        <p:cTn id="7" dur="500" fill="hold"/>
                                        <p:tgtEl>
                                          <p:spTgt spid="38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1">
                                            <p:txEl>
                                              <p:pRg st="1" end="1"/>
                                            </p:txEl>
                                          </p:spTgt>
                                        </p:tgtEl>
                                        <p:attrNameLst>
                                          <p:attrName>style.visibility</p:attrName>
                                        </p:attrNameLst>
                                      </p:cBhvr>
                                      <p:to>
                                        <p:strVal val="visible"/>
                                      </p:to>
                                    </p:set>
                                    <p:anim calcmode="lin" valueType="num">
                                      <p:cBhvr additive="base">
                                        <p:cTn id="13" dur="500" fill="hold"/>
                                        <p:tgtEl>
                                          <p:spTgt spid="38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1">
                                            <p:txEl>
                                              <p:pRg st="2" end="2"/>
                                            </p:txEl>
                                          </p:spTgt>
                                        </p:tgtEl>
                                        <p:attrNameLst>
                                          <p:attrName>style.visibility</p:attrName>
                                        </p:attrNameLst>
                                      </p:cBhvr>
                                      <p:to>
                                        <p:strVal val="visible"/>
                                      </p:to>
                                    </p:set>
                                    <p:anim calcmode="lin" valueType="num">
                                      <p:cBhvr additive="base">
                                        <p:cTn id="19" dur="500" fill="hold"/>
                                        <p:tgtEl>
                                          <p:spTgt spid="38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1">
                                            <p:txEl>
                                              <p:pRg st="3" end="3"/>
                                            </p:txEl>
                                          </p:spTgt>
                                        </p:tgtEl>
                                        <p:attrNameLst>
                                          <p:attrName>style.visibility</p:attrName>
                                        </p:attrNameLst>
                                      </p:cBhvr>
                                      <p:to>
                                        <p:strVal val="visible"/>
                                      </p:to>
                                    </p:set>
                                    <p:anim calcmode="lin" valueType="num">
                                      <p:cBhvr additive="base">
                                        <p:cTn id="25" dur="500" fill="hold"/>
                                        <p:tgtEl>
                                          <p:spTgt spid="38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1">
                                            <p:txEl>
                                              <p:pRg st="4" end="4"/>
                                            </p:txEl>
                                          </p:spTgt>
                                        </p:tgtEl>
                                        <p:attrNameLst>
                                          <p:attrName>style.visibility</p:attrName>
                                        </p:attrNameLst>
                                      </p:cBhvr>
                                      <p:to>
                                        <p:strVal val="visible"/>
                                      </p:to>
                                    </p:set>
                                    <p:anim calcmode="lin" valueType="num">
                                      <p:cBhvr additive="base">
                                        <p:cTn id="31" dur="500" fill="hold"/>
                                        <p:tgtEl>
                                          <p:spTgt spid="38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1">
                                            <p:txEl>
                                              <p:pRg st="5" end="5"/>
                                            </p:txEl>
                                          </p:spTgt>
                                        </p:tgtEl>
                                        <p:attrNameLst>
                                          <p:attrName>style.visibility</p:attrName>
                                        </p:attrNameLst>
                                      </p:cBhvr>
                                      <p:to>
                                        <p:strVal val="visible"/>
                                      </p:to>
                                    </p:set>
                                    <p:anim calcmode="lin" valueType="num">
                                      <p:cBhvr additive="base">
                                        <p:cTn id="37" dur="500" fill="hold"/>
                                        <p:tgtEl>
                                          <p:spTgt spid="38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7"/>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Mean Squared Error</a:t>
            </a:r>
            <a:endParaRPr/>
          </a:p>
        </p:txBody>
      </p:sp>
      <p:sp>
        <p:nvSpPr>
          <p:cNvPr id="387" name="Google Shape;387;p37"/>
          <p:cNvSpPr txBox="1">
            <a:spLocks noGrp="1"/>
          </p:cNvSpPr>
          <p:nvPr>
            <p:ph idx="1"/>
          </p:nvPr>
        </p:nvSpPr>
        <p:spPr>
          <a:xfrm>
            <a:off x="457200" y="1333500"/>
            <a:ext cx="8229600" cy="4038600"/>
          </a:xfrm>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Mean Squared Error: </a:t>
            </a:r>
            <a:r>
              <a:rPr lang="en-US" sz="2000" b="0" i="0" u="none" dirty="0">
                <a:solidFill>
                  <a:schemeClr val="dk1"/>
                </a:solidFill>
                <a:latin typeface="Times New Roman"/>
                <a:ea typeface="Times New Roman"/>
                <a:cs typeface="Times New Roman"/>
                <a:sym typeface="Times New Roman"/>
              </a:rPr>
              <a:t>MSE or Mean Squared Error is one of the most preferred metrics for regression tasks. It is simply the average of the squared difference between the target value and the value predicted by the regression model. </a:t>
            </a:r>
            <a:endParaRPr lang="en-US" sz="2000" b="0" i="0" u="none" dirty="0" smtClean="0">
              <a:solidFill>
                <a:schemeClr val="dk1"/>
              </a:solidFill>
              <a:latin typeface="Times New Roman"/>
              <a:ea typeface="Times New Roman"/>
              <a:cs typeface="Times New Roman"/>
              <a:sym typeface="Times New Roman"/>
            </a:endParaRPr>
          </a:p>
          <a:p>
            <a:pPr marL="303212" marR="0" lvl="0" indent="-303212" algn="l" rtl="0">
              <a:lnSpc>
                <a:spcPct val="100000"/>
              </a:lnSpc>
              <a:spcBef>
                <a:spcPts val="0"/>
              </a:spcBef>
              <a:spcAft>
                <a:spcPts val="0"/>
              </a:spcAft>
              <a:buClr>
                <a:schemeClr val="dk1"/>
              </a:buClr>
              <a:buSzPts val="2000"/>
              <a:buFont typeface="Arial"/>
              <a:buChar char="•"/>
            </a:pPr>
            <a:r>
              <a:rPr lang="en-US" sz="2000" b="0" i="0" u="none" dirty="0" smtClean="0">
                <a:solidFill>
                  <a:schemeClr val="dk1"/>
                </a:solidFill>
                <a:latin typeface="Times New Roman"/>
                <a:ea typeface="Times New Roman"/>
                <a:cs typeface="Times New Roman"/>
                <a:sym typeface="Times New Roman"/>
              </a:rPr>
              <a:t>As </a:t>
            </a:r>
            <a:r>
              <a:rPr lang="en-US" sz="2000" b="0" i="0" u="none" dirty="0">
                <a:solidFill>
                  <a:schemeClr val="dk1"/>
                </a:solidFill>
                <a:latin typeface="Times New Roman"/>
                <a:ea typeface="Times New Roman"/>
                <a:cs typeface="Times New Roman"/>
                <a:sym typeface="Times New Roman"/>
              </a:rPr>
              <a:t>it squares the differences, it penalizes even a small error which leads to over-estimation of how bad the model is</a:t>
            </a:r>
            <a:r>
              <a:rPr lang="en-US" sz="2000" b="0" i="0" u="none" dirty="0" smtClean="0">
                <a:solidFill>
                  <a:schemeClr val="dk1"/>
                </a:solidFill>
                <a:latin typeface="Times New Roman"/>
                <a:ea typeface="Times New Roman"/>
                <a:cs typeface="Times New Roman"/>
                <a:sym typeface="Times New Roman"/>
              </a:rPr>
              <a:t>.</a:t>
            </a:r>
            <a:endParaRPr dirty="0"/>
          </a:p>
        </p:txBody>
      </p:sp>
      <p:pic>
        <p:nvPicPr>
          <p:cNvPr id="388" name="Google Shape;388;p37"/>
          <p:cNvPicPr preferRelativeResize="0"/>
          <p:nvPr/>
        </p:nvPicPr>
        <p:blipFill rotWithShape="1">
          <a:blip r:embed="rId3">
            <a:alphaModFix/>
          </a:blip>
          <a:srcRect/>
          <a:stretch/>
        </p:blipFill>
        <p:spPr>
          <a:xfrm>
            <a:off x="1447800" y="3265507"/>
            <a:ext cx="6477000" cy="1828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7">
                                            <p:txEl>
                                              <p:pRg st="0" end="0"/>
                                            </p:txEl>
                                          </p:spTgt>
                                        </p:tgtEl>
                                        <p:attrNameLst>
                                          <p:attrName>style.visibility</p:attrName>
                                        </p:attrNameLst>
                                      </p:cBhvr>
                                      <p:to>
                                        <p:strVal val="visible"/>
                                      </p:to>
                                    </p:set>
                                    <p:animEffect transition="in" filter="fade">
                                      <p:cBhvr>
                                        <p:cTn id="7" dur="500"/>
                                        <p:tgtEl>
                                          <p:spTgt spid="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7">
                                            <p:txEl>
                                              <p:pRg st="1" end="1"/>
                                            </p:txEl>
                                          </p:spTgt>
                                        </p:tgtEl>
                                        <p:attrNameLst>
                                          <p:attrName>style.visibility</p:attrName>
                                        </p:attrNameLst>
                                      </p:cBhvr>
                                      <p:to>
                                        <p:strVal val="visible"/>
                                      </p:to>
                                    </p:set>
                                    <p:animEffect transition="in" filter="fade">
                                      <p:cBhvr>
                                        <p:cTn id="12" dur="500"/>
                                        <p:tgtEl>
                                          <p:spTgt spid="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8"/>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Root Mean Squared Error</a:t>
            </a:r>
            <a:endParaRPr/>
          </a:p>
        </p:txBody>
      </p:sp>
      <p:sp>
        <p:nvSpPr>
          <p:cNvPr id="394" name="Google Shape;394;p38"/>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Times New Roman"/>
                <a:ea typeface="Times New Roman"/>
                <a:cs typeface="Times New Roman"/>
                <a:sym typeface="Times New Roman"/>
              </a:rPr>
              <a:t>Root Mean Squared Error: </a:t>
            </a:r>
            <a:r>
              <a:rPr lang="en-US" sz="2000" b="0" i="0" u="none">
                <a:solidFill>
                  <a:schemeClr val="dk1"/>
                </a:solidFill>
                <a:latin typeface="Times New Roman"/>
                <a:ea typeface="Times New Roman"/>
                <a:cs typeface="Times New Roman"/>
                <a:sym typeface="Times New Roman"/>
              </a:rPr>
              <a:t>RMSE is the most widely used metric for regression tasks and is the square root of the averaged squared difference between the target value and the value predicted by the model. It is preferred more in some cases because the errors are first squared before averaging which poses a high penalty on large errors. This implies that RMSE is useful when large errors are undesired.</a:t>
            </a:r>
            <a:endParaRPr/>
          </a:p>
        </p:txBody>
      </p:sp>
      <p:pic>
        <p:nvPicPr>
          <p:cNvPr id="395" name="Google Shape;395;p38"/>
          <p:cNvPicPr preferRelativeResize="0"/>
          <p:nvPr/>
        </p:nvPicPr>
        <p:blipFill rotWithShape="1">
          <a:blip r:embed="rId3">
            <a:alphaModFix/>
          </a:blip>
          <a:srcRect/>
          <a:stretch/>
        </p:blipFill>
        <p:spPr>
          <a:xfrm>
            <a:off x="1676400" y="3467100"/>
            <a:ext cx="5562600" cy="1676400"/>
          </a:xfrm>
          <a:prstGeom prst="rect">
            <a:avLst/>
          </a:prstGeom>
          <a:noFill/>
          <a:ln>
            <a:noFill/>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Mean Absolute Error</a:t>
            </a:r>
            <a:endParaRPr/>
          </a:p>
        </p:txBody>
      </p:sp>
      <p:sp>
        <p:nvSpPr>
          <p:cNvPr id="401" name="Google Shape;401;p39"/>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2000"/>
              <a:buFont typeface="Arial"/>
              <a:buChar char="•"/>
            </a:pPr>
            <a:r>
              <a:rPr lang="en-US" sz="2000" b="1" i="0" u="none" dirty="0">
                <a:solidFill>
                  <a:schemeClr val="dk1"/>
                </a:solidFill>
                <a:latin typeface="Times New Roman"/>
                <a:ea typeface="Times New Roman"/>
                <a:cs typeface="Times New Roman"/>
                <a:sym typeface="Times New Roman"/>
              </a:rPr>
              <a:t>Mean Absolute Error:</a:t>
            </a:r>
            <a:r>
              <a:rPr lang="en-US" sz="2000" b="0" i="0" u="none" dirty="0">
                <a:solidFill>
                  <a:schemeClr val="dk1"/>
                </a:solidFill>
                <a:latin typeface="Times New Roman"/>
                <a:ea typeface="Times New Roman"/>
                <a:cs typeface="Times New Roman"/>
                <a:sym typeface="Times New Roman"/>
              </a:rPr>
              <a:t> MAE is the absolute difference between the target value and the value predicted by the model. The MAE is more robust to outliers and does not penalize the errors as extremely as </a:t>
            </a:r>
            <a:r>
              <a:rPr lang="en-US" sz="2000" b="0" i="0" u="none" dirty="0" smtClean="0">
                <a:solidFill>
                  <a:schemeClr val="dk1"/>
                </a:solidFill>
                <a:latin typeface="Times New Roman"/>
                <a:ea typeface="Times New Roman"/>
                <a:cs typeface="Times New Roman"/>
                <a:sym typeface="Times New Roman"/>
              </a:rPr>
              <a:t>MSE. </a:t>
            </a:r>
            <a:r>
              <a:rPr lang="en-US" sz="2000" b="0" i="0" u="none" dirty="0">
                <a:solidFill>
                  <a:schemeClr val="dk1"/>
                </a:solidFill>
                <a:latin typeface="Times New Roman"/>
                <a:ea typeface="Times New Roman"/>
                <a:cs typeface="Times New Roman"/>
                <a:sym typeface="Times New Roman"/>
              </a:rPr>
              <a:t>MAE is a linear score which means all the individual differences are weighted equally. It is not suitable for applications where you want to pay more attention to the outliers.</a:t>
            </a:r>
            <a:endParaRPr dirty="0"/>
          </a:p>
        </p:txBody>
      </p:sp>
      <p:pic>
        <p:nvPicPr>
          <p:cNvPr id="402" name="Google Shape;402;p39"/>
          <p:cNvPicPr preferRelativeResize="0"/>
          <p:nvPr/>
        </p:nvPicPr>
        <p:blipFill rotWithShape="1">
          <a:blip r:embed="rId3">
            <a:alphaModFix/>
          </a:blip>
          <a:srcRect/>
          <a:stretch/>
        </p:blipFill>
        <p:spPr>
          <a:xfrm>
            <a:off x="1600200" y="3190875"/>
            <a:ext cx="6629400" cy="2333625"/>
          </a:xfrm>
          <a:prstGeom prst="rect">
            <a:avLst/>
          </a:prstGeom>
          <a:noFill/>
          <a:ln>
            <a:noFill/>
          </a:ln>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Generalization, </a:t>
            </a:r>
            <a:r>
              <a:rPr lang="en-US" sz="3200" b="1" dirty="0" err="1"/>
              <a:t>Overfitting</a:t>
            </a:r>
            <a:r>
              <a:rPr lang="en-US" sz="3200" b="1" dirty="0"/>
              <a:t> and </a:t>
            </a:r>
            <a:r>
              <a:rPr lang="en-US" sz="3200" b="1" dirty="0" err="1"/>
              <a:t>Underfitting</a:t>
            </a:r>
            <a:r>
              <a:rPr lang="en-US" sz="3200" b="1" dirty="0"/>
              <a:t> </a:t>
            </a:r>
            <a:r>
              <a:rPr lang="en-US" sz="3200" dirty="0"/>
              <a:t/>
            </a:r>
            <a:br>
              <a:rPr lang="en-US" sz="3200" dirty="0"/>
            </a:br>
            <a:endParaRPr lang="en-US" sz="3200" dirty="0"/>
          </a:p>
        </p:txBody>
      </p:sp>
      <p:sp>
        <p:nvSpPr>
          <p:cNvPr id="3" name="Text Placeholder 2"/>
          <p:cNvSpPr>
            <a:spLocks noGrp="1"/>
          </p:cNvSpPr>
          <p:nvPr>
            <p:ph idx="1"/>
          </p:nvPr>
        </p:nvSpPr>
        <p:spPr>
          <a:xfrm>
            <a:off x="434051" y="766340"/>
            <a:ext cx="8229600" cy="3771900"/>
          </a:xfrm>
        </p:spPr>
        <p:txBody>
          <a:bodyPr>
            <a:normAutofit fontScale="92500" lnSpcReduction="10000"/>
          </a:bodyPr>
          <a:lstStyle/>
          <a:p>
            <a:r>
              <a:rPr lang="en-US" sz="2000" dirty="0" smtClean="0"/>
              <a:t>The </a:t>
            </a:r>
            <a:r>
              <a:rPr lang="en-US" sz="2000" dirty="0"/>
              <a:t>ultimate objective </a:t>
            </a:r>
            <a:r>
              <a:rPr lang="en-US" sz="2000" dirty="0" smtClean="0"/>
              <a:t>of Machine learning and Data Science is </a:t>
            </a:r>
            <a:r>
              <a:rPr lang="en-US" sz="2000" dirty="0"/>
              <a:t>to develop models capable of delivering accurate predictions and valuable insights when confronted with new and unseen data. </a:t>
            </a:r>
          </a:p>
          <a:p>
            <a:r>
              <a:rPr lang="en-US" sz="2000" dirty="0"/>
              <a:t>To achieve this objective, the concept of generalization plays a </a:t>
            </a:r>
            <a:r>
              <a:rPr lang="en-US" sz="2000" dirty="0" smtClean="0"/>
              <a:t>vital role</a:t>
            </a:r>
            <a:r>
              <a:rPr lang="en-US" sz="2000" dirty="0"/>
              <a:t>. </a:t>
            </a:r>
            <a:endParaRPr lang="en-US" sz="2000" dirty="0" smtClean="0"/>
          </a:p>
          <a:p>
            <a:pPr marL="114300" indent="0">
              <a:buNone/>
            </a:pPr>
            <a:r>
              <a:rPr lang="en-US" sz="2000" b="1" dirty="0"/>
              <a:t>Generalization </a:t>
            </a:r>
            <a:endParaRPr lang="en-US" sz="2000" dirty="0"/>
          </a:p>
          <a:p>
            <a:r>
              <a:rPr lang="en-US" sz="2000" b="1" dirty="0"/>
              <a:t>Definition</a:t>
            </a:r>
            <a:r>
              <a:rPr lang="en-US" sz="2000" dirty="0"/>
              <a:t>: Generalization is the model's ability to perform well on </a:t>
            </a:r>
            <a:r>
              <a:rPr lang="en-US" sz="2000" dirty="0" smtClean="0"/>
              <a:t>new </a:t>
            </a:r>
            <a:r>
              <a:rPr lang="en-US" sz="2000" dirty="0"/>
              <a:t>unseen data after being trained on a given dataset. A well-generalized model learns patterns in the training data that are relevant to the larger data distribution, allowing it to make accurate predictions on data it hasn’t seen. </a:t>
            </a:r>
          </a:p>
          <a:p>
            <a:endParaRPr lang="en-US" sz="2200" dirty="0"/>
          </a:p>
        </p:txBody>
      </p:sp>
    </p:spTree>
    <p:extLst>
      <p:ext uri="{BB962C8B-B14F-4D97-AF65-F5344CB8AC3E}">
        <p14:creationId xmlns:p14="http://schemas.microsoft.com/office/powerpoint/2010/main" val="18782192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p:nvPr/>
        </p:nvSpPr>
        <p:spPr>
          <a:xfrm>
            <a:off x="4343400" y="190500"/>
            <a:ext cx="1300162" cy="3381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i="0" u="none" strike="noStrike" cap="none" dirty="0">
                <a:solidFill>
                  <a:schemeClr val="lt1"/>
                </a:solidFill>
                <a:latin typeface="Arial"/>
                <a:ea typeface="Arial"/>
                <a:cs typeface="Arial"/>
                <a:sym typeface="Arial"/>
              </a:rPr>
              <a:t>Regression</a:t>
            </a:r>
            <a:endParaRPr/>
          </a:p>
        </p:txBody>
      </p:sp>
      <p:sp>
        <p:nvSpPr>
          <p:cNvPr id="135" name="Google Shape;135;p7"/>
          <p:cNvSpPr txBox="1"/>
          <p:nvPr/>
        </p:nvSpPr>
        <p:spPr>
          <a:xfrm>
            <a:off x="1039812" y="3536950"/>
            <a:ext cx="7848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1C11"/>
              </a:buClr>
              <a:buSzPts val="1600"/>
              <a:buFont typeface="Times New Roman"/>
              <a:buNone/>
            </a:pPr>
            <a:r>
              <a:rPr lang="en-US" sz="1600" b="0" i="0" u="none" strike="noStrike" cap="none" dirty="0">
                <a:solidFill>
                  <a:srgbClr val="1E1C11"/>
                </a:solidFill>
                <a:latin typeface="Times New Roman"/>
                <a:ea typeface="Times New Roman"/>
                <a:cs typeface="Times New Roman"/>
                <a:sym typeface="Times New Roman"/>
              </a:rPr>
              <a:t>Regression is thus an explanation of causation.</a:t>
            </a:r>
            <a:endParaRPr dirty="0"/>
          </a:p>
          <a:p>
            <a:pPr marL="0" marR="0" lvl="0" indent="0" algn="l" rtl="0">
              <a:lnSpc>
                <a:spcPct val="100000"/>
              </a:lnSpc>
              <a:spcBef>
                <a:spcPts val="800"/>
              </a:spcBef>
              <a:spcAft>
                <a:spcPts val="0"/>
              </a:spcAft>
              <a:buClr>
                <a:srgbClr val="1E1C11"/>
              </a:buClr>
              <a:buSzPts val="1600"/>
              <a:buFont typeface="Times New Roman"/>
              <a:buNone/>
            </a:pPr>
            <a:r>
              <a:rPr lang="en-US" sz="1600" b="0" i="0" u="none" strike="noStrike" cap="none" dirty="0">
                <a:solidFill>
                  <a:srgbClr val="1E1C11"/>
                </a:solidFill>
                <a:latin typeface="Times New Roman"/>
                <a:ea typeface="Times New Roman"/>
                <a:cs typeface="Times New Roman"/>
                <a:sym typeface="Times New Roman"/>
              </a:rPr>
              <a:t>If the independent variable(s) sufficiently explain the variation in the dependent variable, the model can be used for prediction. </a:t>
            </a:r>
            <a:endParaRPr dirty="0"/>
          </a:p>
        </p:txBody>
      </p:sp>
      <p:cxnSp>
        <p:nvCxnSpPr>
          <p:cNvPr id="136" name="Google Shape;136;p7"/>
          <p:cNvCxnSpPr/>
          <p:nvPr/>
        </p:nvCxnSpPr>
        <p:spPr>
          <a:xfrm>
            <a:off x="2438400" y="901700"/>
            <a:ext cx="0" cy="2032000"/>
          </a:xfrm>
          <a:prstGeom prst="straightConnector1">
            <a:avLst/>
          </a:prstGeom>
          <a:noFill/>
          <a:ln w="25400" cap="flat" cmpd="sng">
            <a:solidFill>
              <a:schemeClr val="dk1"/>
            </a:solidFill>
            <a:prstDash val="solid"/>
            <a:miter lim="800000"/>
            <a:headEnd type="none" w="med" len="med"/>
            <a:tailEnd type="none" w="med" len="med"/>
          </a:ln>
        </p:spPr>
      </p:cxnSp>
      <p:cxnSp>
        <p:nvCxnSpPr>
          <p:cNvPr id="137" name="Google Shape;137;p7"/>
          <p:cNvCxnSpPr/>
          <p:nvPr/>
        </p:nvCxnSpPr>
        <p:spPr>
          <a:xfrm>
            <a:off x="2438400" y="2933700"/>
            <a:ext cx="3352800" cy="0"/>
          </a:xfrm>
          <a:prstGeom prst="straightConnector1">
            <a:avLst/>
          </a:prstGeom>
          <a:noFill/>
          <a:ln w="25400" cap="flat" cmpd="sng">
            <a:solidFill>
              <a:schemeClr val="dk1"/>
            </a:solidFill>
            <a:prstDash val="solid"/>
            <a:miter lim="800000"/>
            <a:headEnd type="none" w="med" len="med"/>
            <a:tailEnd type="none" w="med" len="med"/>
          </a:ln>
        </p:spPr>
      </p:cxnSp>
      <p:sp>
        <p:nvSpPr>
          <p:cNvPr id="138" name="Google Shape;138;p7"/>
          <p:cNvSpPr/>
          <p:nvPr/>
        </p:nvSpPr>
        <p:spPr>
          <a:xfrm>
            <a:off x="3276600" y="20447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39" name="Google Shape;139;p7"/>
          <p:cNvSpPr/>
          <p:nvPr/>
        </p:nvSpPr>
        <p:spPr>
          <a:xfrm>
            <a:off x="2895600" y="21717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0" name="Google Shape;140;p7"/>
          <p:cNvSpPr/>
          <p:nvPr/>
        </p:nvSpPr>
        <p:spPr>
          <a:xfrm>
            <a:off x="3429000" y="17272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1" name="Google Shape;141;p7"/>
          <p:cNvSpPr/>
          <p:nvPr/>
        </p:nvSpPr>
        <p:spPr>
          <a:xfrm>
            <a:off x="3810000" y="17907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2" name="Google Shape;142;p7"/>
          <p:cNvSpPr/>
          <p:nvPr/>
        </p:nvSpPr>
        <p:spPr>
          <a:xfrm>
            <a:off x="3505200" y="16002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3" name="Google Shape;143;p7"/>
          <p:cNvSpPr/>
          <p:nvPr/>
        </p:nvSpPr>
        <p:spPr>
          <a:xfrm>
            <a:off x="3886200" y="16637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4" name="Google Shape;144;p7"/>
          <p:cNvSpPr txBox="1"/>
          <p:nvPr/>
        </p:nvSpPr>
        <p:spPr>
          <a:xfrm>
            <a:off x="2590800" y="3060700"/>
            <a:ext cx="2273300" cy="338137"/>
          </a:xfrm>
          <a:prstGeom prst="rect">
            <a:avLst/>
          </a:prstGeom>
          <a:solidFill>
            <a:srgbClr val="C4BD97"/>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Independent</a:t>
            </a:r>
            <a:r>
              <a:rPr lang="en-US" sz="1600" b="0" i="0" u="none" dirty="0">
                <a:solidFill>
                  <a:schemeClr val="dk1"/>
                </a:solidFill>
                <a:latin typeface="Arial"/>
                <a:ea typeface="Arial"/>
                <a:cs typeface="Arial"/>
                <a:sym typeface="Arial"/>
              </a:rPr>
              <a:t> variable (x)</a:t>
            </a:r>
            <a:endParaRPr/>
          </a:p>
        </p:txBody>
      </p:sp>
      <p:sp>
        <p:nvSpPr>
          <p:cNvPr id="145" name="Google Shape;145;p7"/>
          <p:cNvSpPr txBox="1"/>
          <p:nvPr/>
        </p:nvSpPr>
        <p:spPr>
          <a:xfrm rot="-5400000">
            <a:off x="1073150" y="1751012"/>
            <a:ext cx="2030412" cy="585787"/>
          </a:xfrm>
          <a:prstGeom prst="rect">
            <a:avLst/>
          </a:prstGeom>
          <a:solidFill>
            <a:srgbClr val="A6A6A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0" i="0" u="none" dirty="0">
                <a:solidFill>
                  <a:schemeClr val="dk1"/>
                </a:solidFill>
                <a:latin typeface="Times New Roman"/>
                <a:ea typeface="Times New Roman"/>
                <a:cs typeface="Times New Roman"/>
                <a:sym typeface="Times New Roman"/>
              </a:rPr>
              <a:t>Dependent</a:t>
            </a:r>
            <a:r>
              <a:rPr lang="en-US" sz="1600" b="0" i="0" u="none" dirty="0">
                <a:solidFill>
                  <a:schemeClr val="dk1"/>
                </a:solidFill>
                <a:latin typeface="Arial"/>
                <a:ea typeface="Arial"/>
                <a:cs typeface="Arial"/>
                <a:sym typeface="Arial"/>
              </a:rPr>
              <a:t> variable (Y)</a:t>
            </a:r>
            <a:endParaRPr/>
          </a:p>
        </p:txBody>
      </p:sp>
      <p:sp>
        <p:nvSpPr>
          <p:cNvPr id="146" name="Google Shape;146;p7"/>
          <p:cNvSpPr/>
          <p:nvPr/>
        </p:nvSpPr>
        <p:spPr>
          <a:xfrm>
            <a:off x="4191000" y="16510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7" name="Google Shape;147;p7"/>
          <p:cNvSpPr/>
          <p:nvPr/>
        </p:nvSpPr>
        <p:spPr>
          <a:xfrm>
            <a:off x="4114800" y="14605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8" name="Google Shape;148;p7"/>
          <p:cNvSpPr/>
          <p:nvPr/>
        </p:nvSpPr>
        <p:spPr>
          <a:xfrm>
            <a:off x="3276600" y="18415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49" name="Google Shape;149;p7"/>
          <p:cNvSpPr/>
          <p:nvPr/>
        </p:nvSpPr>
        <p:spPr>
          <a:xfrm>
            <a:off x="2667000" y="22225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
        <p:nvSpPr>
          <p:cNvPr id="150" name="Google Shape;150;p7"/>
          <p:cNvSpPr/>
          <p:nvPr/>
        </p:nvSpPr>
        <p:spPr>
          <a:xfrm>
            <a:off x="4343400" y="1206500"/>
            <a:ext cx="76200" cy="63500"/>
          </a:xfrm>
          <a:prstGeom prst="ellipse">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601884"/>
            <a:ext cx="8229600" cy="4503516"/>
          </a:xfrm>
        </p:spPr>
        <p:txBody>
          <a:bodyPr>
            <a:normAutofit lnSpcReduction="10000"/>
          </a:bodyPr>
          <a:lstStyle/>
          <a:p>
            <a:r>
              <a:rPr lang="en-US" sz="2200" b="1" dirty="0" smtClean="0"/>
              <a:t>Importance</a:t>
            </a:r>
            <a:r>
              <a:rPr lang="en-US" sz="2200" dirty="0"/>
              <a:t>: Achieving good generalization is essential in machine learning because it enables models to handle real-world scenarios accurately. </a:t>
            </a:r>
          </a:p>
          <a:p>
            <a:r>
              <a:rPr lang="en-US" sz="2200" dirty="0" smtClean="0"/>
              <a:t> </a:t>
            </a:r>
            <a:r>
              <a:rPr lang="en-US" sz="2200" b="1" dirty="0"/>
              <a:t>Influence Factors</a:t>
            </a:r>
            <a:r>
              <a:rPr lang="en-US" sz="2200" dirty="0"/>
              <a:t>: Generalization is influenced by the complexity of the model, the amount and quality of data, and the regularization techniques used</a:t>
            </a:r>
            <a:r>
              <a:rPr lang="en-US" sz="2200" dirty="0" smtClean="0"/>
              <a:t>.</a:t>
            </a:r>
          </a:p>
          <a:p>
            <a:pPr marL="114300" indent="0">
              <a:buNone/>
            </a:pPr>
            <a:r>
              <a:rPr lang="en-US" sz="2200" b="1" dirty="0" smtClean="0"/>
              <a:t>Example: </a:t>
            </a:r>
            <a:endParaRPr lang="en-US" sz="2200" b="1" dirty="0"/>
          </a:p>
          <a:p>
            <a:r>
              <a:rPr lang="en-US" sz="2200" dirty="0" smtClean="0"/>
              <a:t> </a:t>
            </a:r>
            <a:r>
              <a:rPr lang="en-US" sz="2200" dirty="0"/>
              <a:t>A spam email classifier is a great example of generalization in machine learning. Suppose you have a training dataset containing emails labeled as either </a:t>
            </a:r>
            <a:r>
              <a:rPr lang="en-US" sz="2200" i="1" dirty="0"/>
              <a:t>spam </a:t>
            </a:r>
            <a:r>
              <a:rPr lang="en-US" sz="2200" dirty="0"/>
              <a:t>or </a:t>
            </a:r>
            <a:r>
              <a:rPr lang="en-US" sz="2200" i="1" dirty="0"/>
              <a:t>not spam </a:t>
            </a:r>
            <a:r>
              <a:rPr lang="en-US" sz="2200" dirty="0"/>
              <a:t>and your goal is to build a model that can accurately classify incoming emails as spam or legitimate based on their content. </a:t>
            </a:r>
          </a:p>
          <a:p>
            <a:endParaRPr lang="en-US" dirty="0"/>
          </a:p>
        </p:txBody>
      </p:sp>
    </p:spTree>
    <p:extLst>
      <p:ext uri="{BB962C8B-B14F-4D97-AF65-F5344CB8AC3E}">
        <p14:creationId xmlns:p14="http://schemas.microsoft.com/office/powerpoint/2010/main" val="31999447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444" y="588136"/>
            <a:ext cx="7224353" cy="4180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815202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47" y="173159"/>
            <a:ext cx="7145258" cy="548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077670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OVERFITTING</a:t>
            </a:r>
            <a:endParaRPr lang="en-US" b="1" dirty="0">
              <a:solidFill>
                <a:srgbClr val="FF0000"/>
              </a:solidFill>
            </a:endParaRPr>
          </a:p>
        </p:txBody>
      </p:sp>
      <p:sp>
        <p:nvSpPr>
          <p:cNvPr id="3" name="Text Placeholder 2"/>
          <p:cNvSpPr>
            <a:spLocks noGrp="1"/>
          </p:cNvSpPr>
          <p:nvPr>
            <p:ph idx="1"/>
          </p:nvPr>
        </p:nvSpPr>
        <p:spPr/>
        <p:txBody>
          <a:bodyPr>
            <a:normAutofit fontScale="85000" lnSpcReduction="20000"/>
          </a:bodyPr>
          <a:lstStyle/>
          <a:p>
            <a:pPr marL="114300" indent="0">
              <a:buNone/>
            </a:pPr>
            <a:r>
              <a:rPr lang="en-US" sz="2000" b="1" dirty="0" smtClean="0"/>
              <a:t>Definition</a:t>
            </a:r>
            <a:r>
              <a:rPr lang="en-US" sz="2000" b="1" dirty="0"/>
              <a:t>: </a:t>
            </a:r>
            <a:endParaRPr lang="en-US" sz="2000" b="1" dirty="0" smtClean="0"/>
          </a:p>
          <a:p>
            <a:pPr marL="114300" indent="0">
              <a:buNone/>
            </a:pPr>
            <a:r>
              <a:rPr lang="en-US" sz="2000" dirty="0" err="1" smtClean="0"/>
              <a:t>Overfitting</a:t>
            </a:r>
            <a:r>
              <a:rPr lang="en-US" sz="2000" dirty="0" smtClean="0"/>
              <a:t> </a:t>
            </a:r>
            <a:r>
              <a:rPr lang="en-US" sz="2000" dirty="0"/>
              <a:t>occurs when a model that performs well on the training data but poorly on unseen data because it has memorized specifics rather than generalizing the patterns. </a:t>
            </a:r>
            <a:endParaRPr lang="en-US" sz="2000" dirty="0" smtClean="0"/>
          </a:p>
          <a:p>
            <a:pPr marL="114300" indent="0">
              <a:buNone/>
            </a:pPr>
            <a:r>
              <a:rPr lang="en-US" sz="2000" b="1" dirty="0" smtClean="0"/>
              <a:t>Indicators</a:t>
            </a:r>
            <a:r>
              <a:rPr lang="en-US" sz="2000" b="1" dirty="0"/>
              <a:t>: </a:t>
            </a:r>
            <a:endParaRPr lang="en-US" sz="2000" b="1" dirty="0" smtClean="0"/>
          </a:p>
          <a:p>
            <a:pPr marL="114300" indent="0">
              <a:buNone/>
            </a:pPr>
            <a:r>
              <a:rPr lang="en-US" sz="2000" dirty="0" smtClean="0"/>
              <a:t>• </a:t>
            </a:r>
            <a:r>
              <a:rPr lang="en-US" sz="2000" dirty="0"/>
              <a:t>High accuracy on training data but low accuracy on validation/test data. </a:t>
            </a:r>
            <a:endParaRPr lang="en-US" sz="2000" dirty="0" smtClean="0"/>
          </a:p>
          <a:p>
            <a:pPr marL="114300" indent="0">
              <a:buNone/>
            </a:pPr>
            <a:r>
              <a:rPr lang="en-US" sz="2000" b="1" dirty="0"/>
              <a:t>Causes: </a:t>
            </a:r>
            <a:endParaRPr lang="en-US" sz="2000" b="1" dirty="0" smtClean="0"/>
          </a:p>
          <a:p>
            <a:r>
              <a:rPr lang="en-US" sz="2000" dirty="0" smtClean="0"/>
              <a:t> </a:t>
            </a:r>
            <a:r>
              <a:rPr lang="en-US" sz="2000" dirty="0"/>
              <a:t>Complex models with too many parameters (e.g., deep neural networks). • Small training datasets with insufficient diversity. </a:t>
            </a:r>
          </a:p>
        </p:txBody>
      </p:sp>
    </p:spTree>
    <p:extLst>
      <p:ext uri="{BB962C8B-B14F-4D97-AF65-F5344CB8AC3E}">
        <p14:creationId xmlns:p14="http://schemas.microsoft.com/office/powerpoint/2010/main" val="332477715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SOLUTIONS FOR OVERFITTING</a:t>
            </a:r>
            <a:endParaRPr lang="en-US" b="1" dirty="0">
              <a:solidFill>
                <a:srgbClr val="FF0000"/>
              </a:solidFill>
            </a:endParaRPr>
          </a:p>
        </p:txBody>
      </p:sp>
      <p:sp>
        <p:nvSpPr>
          <p:cNvPr id="3" name="Text Placeholder 2"/>
          <p:cNvSpPr>
            <a:spLocks noGrp="1"/>
          </p:cNvSpPr>
          <p:nvPr>
            <p:ph idx="1"/>
          </p:nvPr>
        </p:nvSpPr>
        <p:spPr/>
        <p:txBody>
          <a:bodyPr>
            <a:normAutofit fontScale="77500" lnSpcReduction="20000"/>
          </a:bodyPr>
          <a:lstStyle/>
          <a:p>
            <a:pPr>
              <a:buFont typeface="Arial" pitchFamily="34" charset="0"/>
              <a:buChar char="•"/>
            </a:pPr>
            <a:r>
              <a:rPr lang="en-US" sz="2200" b="1" dirty="0"/>
              <a:t>Regularization: </a:t>
            </a:r>
            <a:r>
              <a:rPr lang="en-US" sz="2200" dirty="0"/>
              <a:t>Techniques like L1, L2 regularization penalize large weights, encouraging simpler models. </a:t>
            </a:r>
            <a:endParaRPr lang="en-US" sz="2200" dirty="0" smtClean="0"/>
          </a:p>
          <a:p>
            <a:pPr>
              <a:buFont typeface="Arial" pitchFamily="34" charset="0"/>
              <a:buChar char="•"/>
            </a:pPr>
            <a:r>
              <a:rPr lang="en-US" sz="2200" b="1" dirty="0" smtClean="0"/>
              <a:t>Pruning</a:t>
            </a:r>
            <a:r>
              <a:rPr lang="en-US" sz="2200" b="1" dirty="0"/>
              <a:t>: </a:t>
            </a:r>
            <a:r>
              <a:rPr lang="en-US" sz="2200" dirty="0"/>
              <a:t>Removing redundant parts of the model architecture, particularly for decision trees or neural </a:t>
            </a:r>
            <a:r>
              <a:rPr lang="en-US" sz="2200" dirty="0" smtClean="0"/>
              <a:t>networks.</a:t>
            </a:r>
          </a:p>
          <a:p>
            <a:pPr>
              <a:buFont typeface="Arial" pitchFamily="34" charset="0"/>
              <a:buChar char="•"/>
            </a:pPr>
            <a:r>
              <a:rPr lang="en-US" sz="2400" b="1" dirty="0"/>
              <a:t>Cross-validation: </a:t>
            </a:r>
            <a:r>
              <a:rPr lang="en-US" sz="2400" dirty="0"/>
              <a:t>Using techniques like k-fold cross-validation to better evaluate model performance. </a:t>
            </a:r>
            <a:endParaRPr lang="en-US" sz="2400" dirty="0" smtClean="0"/>
          </a:p>
          <a:p>
            <a:pPr>
              <a:buFont typeface="Arial" pitchFamily="34" charset="0"/>
              <a:buChar char="•"/>
            </a:pPr>
            <a:r>
              <a:rPr lang="en-US" sz="2400" b="1" dirty="0" smtClean="0"/>
              <a:t>Early </a:t>
            </a:r>
            <a:r>
              <a:rPr lang="en-US" sz="2400" b="1" dirty="0"/>
              <a:t>Stopping: </a:t>
            </a:r>
            <a:r>
              <a:rPr lang="en-US" sz="2400" dirty="0"/>
              <a:t>Ending the training process when validation error starts increasing. </a:t>
            </a:r>
            <a:endParaRPr lang="en-US" sz="2400" dirty="0" smtClean="0"/>
          </a:p>
          <a:p>
            <a:pPr>
              <a:buFont typeface="Arial" pitchFamily="34" charset="0"/>
              <a:buChar char="•"/>
            </a:pPr>
            <a:r>
              <a:rPr lang="en-US" sz="2400" b="1" dirty="0" err="1" smtClean="0"/>
              <a:t>Ensembling</a:t>
            </a:r>
            <a:r>
              <a:rPr lang="en-US" sz="2400" b="1" dirty="0"/>
              <a:t>: </a:t>
            </a:r>
            <a:r>
              <a:rPr lang="en-US" sz="2400" dirty="0"/>
              <a:t>Combining multiple models</a:t>
            </a:r>
            <a:endParaRPr lang="en-US" sz="2200" dirty="0"/>
          </a:p>
        </p:txBody>
      </p:sp>
    </p:spTree>
    <p:extLst>
      <p:ext uri="{BB962C8B-B14F-4D97-AF65-F5344CB8AC3E}">
        <p14:creationId xmlns:p14="http://schemas.microsoft.com/office/powerpoint/2010/main" val="88372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UNDERFITTING</a:t>
            </a:r>
            <a:endParaRPr lang="en-US" b="1" dirty="0">
              <a:solidFill>
                <a:srgbClr val="FF0000"/>
              </a:solidFill>
            </a:endParaRPr>
          </a:p>
        </p:txBody>
      </p:sp>
      <p:sp>
        <p:nvSpPr>
          <p:cNvPr id="3" name="Text Placeholder 2"/>
          <p:cNvSpPr>
            <a:spLocks noGrp="1"/>
          </p:cNvSpPr>
          <p:nvPr>
            <p:ph idx="1"/>
          </p:nvPr>
        </p:nvSpPr>
        <p:spPr/>
        <p:txBody>
          <a:bodyPr>
            <a:normAutofit fontScale="77500" lnSpcReduction="20000"/>
          </a:bodyPr>
          <a:lstStyle/>
          <a:p>
            <a:pPr marL="114300" indent="0">
              <a:buNone/>
            </a:pPr>
            <a:r>
              <a:rPr lang="en-US" sz="2200" b="1" dirty="0" smtClean="0"/>
              <a:t>Definition</a:t>
            </a:r>
            <a:r>
              <a:rPr lang="en-US" sz="2200" b="1" dirty="0"/>
              <a:t>: </a:t>
            </a:r>
            <a:r>
              <a:rPr lang="en-US" sz="2200" dirty="0" err="1"/>
              <a:t>Underfitting</a:t>
            </a:r>
            <a:r>
              <a:rPr lang="en-US" sz="2200" dirty="0"/>
              <a:t> occurs when a model is too simplistic to capture the underlying structure of the data. It fails to fit the training data and, as a result, also performs poorly on new data. </a:t>
            </a:r>
          </a:p>
          <a:p>
            <a:pPr marL="114300" indent="0">
              <a:buNone/>
            </a:pPr>
            <a:r>
              <a:rPr lang="en-US" sz="2200" b="1" dirty="0" smtClean="0"/>
              <a:t>Indicators</a:t>
            </a:r>
            <a:r>
              <a:rPr lang="en-US" sz="2200" b="1" dirty="0"/>
              <a:t>: </a:t>
            </a:r>
            <a:endParaRPr lang="en-US" sz="2200" b="1" dirty="0" smtClean="0"/>
          </a:p>
          <a:p>
            <a:r>
              <a:rPr lang="en-US" sz="2200" dirty="0" smtClean="0"/>
              <a:t>Low </a:t>
            </a:r>
            <a:r>
              <a:rPr lang="en-US" sz="2200" dirty="0"/>
              <a:t>accuracy on both training and validation/test datasets</a:t>
            </a:r>
            <a:r>
              <a:rPr lang="en-US" sz="2200" dirty="0" smtClean="0"/>
              <a:t>.</a:t>
            </a:r>
          </a:p>
          <a:p>
            <a:pPr marL="114300" indent="0">
              <a:buNone/>
            </a:pPr>
            <a:r>
              <a:rPr lang="en-US" sz="2200" b="1" dirty="0"/>
              <a:t>Causes: </a:t>
            </a:r>
            <a:endParaRPr lang="en-US" sz="2200" b="1" dirty="0" smtClean="0"/>
          </a:p>
          <a:p>
            <a:r>
              <a:rPr lang="en-US" sz="2200" dirty="0" smtClean="0"/>
              <a:t> </a:t>
            </a:r>
            <a:r>
              <a:rPr lang="en-US" sz="2200" dirty="0"/>
              <a:t>Models that are too simple (e.g., linear regression for non-linear data). </a:t>
            </a:r>
            <a:endParaRPr lang="en-US" sz="2200" dirty="0" smtClean="0"/>
          </a:p>
          <a:p>
            <a:r>
              <a:rPr lang="en-US" sz="2200" dirty="0" smtClean="0"/>
              <a:t> </a:t>
            </a:r>
            <a:r>
              <a:rPr lang="en-US" sz="2200" dirty="0"/>
              <a:t>Insufficient training time. </a:t>
            </a:r>
            <a:endParaRPr lang="en-US" sz="2200" dirty="0" smtClean="0"/>
          </a:p>
          <a:p>
            <a:r>
              <a:rPr lang="en-US" sz="2200" dirty="0" smtClean="0"/>
              <a:t>Lack </a:t>
            </a:r>
            <a:r>
              <a:rPr lang="en-US" sz="2200" dirty="0"/>
              <a:t>of relevant features in the data.</a:t>
            </a:r>
          </a:p>
        </p:txBody>
      </p:sp>
    </p:spTree>
    <p:extLst>
      <p:ext uri="{BB962C8B-B14F-4D97-AF65-F5344CB8AC3E}">
        <p14:creationId xmlns:p14="http://schemas.microsoft.com/office/powerpoint/2010/main" val="5736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solidFill>
                  <a:srgbClr val="FF0000"/>
                </a:solidFill>
              </a:rPr>
              <a:t>Solutions for </a:t>
            </a:r>
            <a:r>
              <a:rPr lang="en-US" b="1" dirty="0" err="1" smtClean="0">
                <a:solidFill>
                  <a:srgbClr val="FF0000"/>
                </a:solidFill>
              </a:rPr>
              <a:t>underfitting</a:t>
            </a:r>
            <a:endParaRPr lang="en-US" b="1" dirty="0">
              <a:solidFill>
                <a:srgbClr val="FF0000"/>
              </a:solidFill>
            </a:endParaRPr>
          </a:p>
        </p:txBody>
      </p:sp>
      <p:sp>
        <p:nvSpPr>
          <p:cNvPr id="3" name="Text Placeholder 2"/>
          <p:cNvSpPr>
            <a:spLocks noGrp="1"/>
          </p:cNvSpPr>
          <p:nvPr>
            <p:ph idx="1"/>
          </p:nvPr>
        </p:nvSpPr>
        <p:spPr/>
        <p:txBody>
          <a:bodyPr>
            <a:normAutofit fontScale="77500" lnSpcReduction="20000"/>
          </a:bodyPr>
          <a:lstStyle/>
          <a:p>
            <a:r>
              <a:rPr lang="en-US" sz="2200" b="1" dirty="0" smtClean="0"/>
              <a:t>Model </a:t>
            </a:r>
            <a:r>
              <a:rPr lang="en-US" sz="2200" b="1" dirty="0"/>
              <a:t>Complexity</a:t>
            </a:r>
            <a:r>
              <a:rPr lang="en-US" sz="2200" dirty="0"/>
              <a:t>: Use more complex models that can capture patterns (e.g., neural networks, ensemble methods). </a:t>
            </a:r>
            <a:endParaRPr lang="en-US" sz="2200" dirty="0" smtClean="0"/>
          </a:p>
          <a:p>
            <a:r>
              <a:rPr lang="en-US" sz="2200" b="1" dirty="0" smtClean="0"/>
              <a:t>Feature </a:t>
            </a:r>
            <a:r>
              <a:rPr lang="en-US" sz="2200" b="1" dirty="0"/>
              <a:t>Engineering</a:t>
            </a:r>
            <a:r>
              <a:rPr lang="en-US" sz="2200" dirty="0"/>
              <a:t>: Add or transform features to make patterns more accessible. </a:t>
            </a:r>
            <a:endParaRPr lang="en-US" sz="2200" dirty="0" smtClean="0"/>
          </a:p>
          <a:p>
            <a:r>
              <a:rPr lang="en-US" sz="2200" b="1" dirty="0" smtClean="0"/>
              <a:t>Increasing </a:t>
            </a:r>
            <a:r>
              <a:rPr lang="en-US" sz="2200" b="1" dirty="0"/>
              <a:t>Training Time: </a:t>
            </a:r>
            <a:r>
              <a:rPr lang="en-US" sz="2200" dirty="0"/>
              <a:t>Train the model longer to allow it to learn complex patterns. </a:t>
            </a:r>
            <a:endParaRPr lang="en-US" sz="2200" dirty="0" smtClean="0"/>
          </a:p>
          <a:p>
            <a:r>
              <a:rPr lang="en-US" sz="2200" b="1" dirty="0" err="1" smtClean="0"/>
              <a:t>Hyperparameter</a:t>
            </a:r>
            <a:r>
              <a:rPr lang="en-US" sz="2200" b="1" dirty="0" smtClean="0"/>
              <a:t> </a:t>
            </a:r>
            <a:r>
              <a:rPr lang="en-US" sz="2200" b="1" dirty="0"/>
              <a:t>Tuning</a:t>
            </a:r>
            <a:r>
              <a:rPr lang="en-US" sz="2200" dirty="0"/>
              <a:t>: Adjust parameters to allow for a more flexible fit to the data. </a:t>
            </a:r>
            <a:endParaRPr lang="en-US" sz="2200" dirty="0" smtClean="0"/>
          </a:p>
          <a:p>
            <a:r>
              <a:rPr lang="en-US" sz="2200" b="1" dirty="0" smtClean="0"/>
              <a:t>Increasing </a:t>
            </a:r>
            <a:r>
              <a:rPr lang="en-US" sz="2200" b="1" dirty="0"/>
              <a:t>Data Quality/Quantity</a:t>
            </a:r>
            <a:r>
              <a:rPr lang="en-US" sz="2200" dirty="0"/>
              <a:t>: More or better-quality data can help the model learn more about the true data distribution.</a:t>
            </a:r>
          </a:p>
        </p:txBody>
      </p:sp>
    </p:spTree>
    <p:extLst>
      <p:ext uri="{BB962C8B-B14F-4D97-AF65-F5344CB8AC3E}">
        <p14:creationId xmlns:p14="http://schemas.microsoft.com/office/powerpoint/2010/main" val="38229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prstGeom prst="rect">
            <a:avLst/>
          </a:prstGeom>
          <a:noFill/>
          <a:ln>
            <a:noFill/>
          </a:ln>
        </p:spPr>
        <p:txBody>
          <a:bodyPr spcFirstLastPara="1" wrap="square" lIns="81025" tIns="40500" rIns="81025" bIns="40500" anchor="ctr" anchorCtr="0">
            <a:noAutofit/>
          </a:bodyPr>
          <a:lstStyle/>
          <a:p>
            <a:pPr marL="0" lvl="0" indent="0" algn="ctr" rtl="0">
              <a:lnSpc>
                <a:spcPct val="100000"/>
              </a:lnSpc>
              <a:spcBef>
                <a:spcPts val="0"/>
              </a:spcBef>
              <a:spcAft>
                <a:spcPts val="0"/>
              </a:spcAft>
              <a:buClr>
                <a:schemeClr val="dk1"/>
              </a:buClr>
              <a:buSzPts val="3900"/>
              <a:buFont typeface="Calibri"/>
              <a:buNone/>
            </a:pPr>
            <a:r>
              <a:rPr lang="en-US" sz="3900" b="0" i="0" u="none" dirty="0">
                <a:solidFill>
                  <a:schemeClr val="dk1"/>
                </a:solidFill>
                <a:latin typeface="Calibri"/>
                <a:ea typeface="Calibri"/>
                <a:cs typeface="Calibri"/>
                <a:sym typeface="Calibri"/>
              </a:rPr>
              <a:t/>
            </a:r>
            <a:br>
              <a:rPr lang="en-US" sz="3900" b="0" i="0" u="none" dirty="0">
                <a:solidFill>
                  <a:schemeClr val="dk1"/>
                </a:solidFill>
                <a:latin typeface="Calibri"/>
                <a:ea typeface="Calibri"/>
                <a:cs typeface="Calibri"/>
                <a:sym typeface="Calibri"/>
              </a:rPr>
            </a:br>
            <a:r>
              <a:rPr lang="en-US" sz="3200" b="1" i="0" u="none" dirty="0">
                <a:solidFill>
                  <a:srgbClr val="FF0000"/>
                </a:solidFill>
                <a:sym typeface="Calibri"/>
              </a:rPr>
              <a:t>Why do we use Regression Analysis?</a:t>
            </a:r>
            <a:br>
              <a:rPr lang="en-US" sz="3200" b="1" i="0" u="none" dirty="0">
                <a:solidFill>
                  <a:srgbClr val="FF0000"/>
                </a:solidFill>
                <a:sym typeface="Calibri"/>
              </a:rPr>
            </a:br>
            <a:endParaRPr b="1" dirty="0">
              <a:solidFill>
                <a:srgbClr val="FF0000"/>
              </a:solidFill>
            </a:endParaRPr>
          </a:p>
        </p:txBody>
      </p:sp>
      <p:sp>
        <p:nvSpPr>
          <p:cNvPr id="156" name="Google Shape;156;p8"/>
          <p:cNvSpPr txBox="1">
            <a:spLocks noGrp="1"/>
          </p:cNvSpPr>
          <p:nvPr>
            <p:ph idx="1"/>
          </p:nvPr>
        </p:nvSpPr>
        <p:spPr>
          <a:prstGeom prst="rect">
            <a:avLst/>
          </a:prstGeom>
          <a:noFill/>
          <a:ln>
            <a:noFill/>
          </a:ln>
        </p:spPr>
        <p:txBody>
          <a:bodyPr spcFirstLastPara="1" wrap="square" lIns="81025" tIns="40500" rIns="81025" bIns="40500" anchor="t" anchorCtr="0">
            <a:noAutofit/>
          </a:bodyPr>
          <a:lstStyle/>
          <a:p>
            <a:pPr marL="303212" marR="0" lvl="0" indent="-303212" algn="l" rtl="0">
              <a:lnSpc>
                <a:spcPct val="100000"/>
              </a:lnSpc>
              <a:spcBef>
                <a:spcPts val="0"/>
              </a:spcBef>
              <a:spcAft>
                <a:spcPts val="0"/>
              </a:spcAft>
              <a:buClr>
                <a:schemeClr val="dk1"/>
              </a:buClr>
              <a:buSzPts val="1600"/>
              <a:buFont typeface="Arial"/>
              <a:buChar char="•"/>
            </a:pPr>
            <a:r>
              <a:rPr lang="en-US" sz="2000" b="0" i="0" u="none" dirty="0">
                <a:solidFill>
                  <a:schemeClr val="dk1"/>
                </a:solidFill>
                <a:latin typeface="Times New Roman"/>
                <a:ea typeface="Times New Roman"/>
                <a:cs typeface="Times New Roman"/>
                <a:sym typeface="Times New Roman"/>
              </a:rPr>
              <a:t>Regression analysis helps in the prediction of a continuous variable. </a:t>
            </a:r>
            <a:endParaRPr sz="2000" dirty="0"/>
          </a:p>
          <a:p>
            <a:pPr marL="303212" marR="0" lvl="0" indent="-303212" algn="l" rtl="0">
              <a:lnSpc>
                <a:spcPct val="100000"/>
              </a:lnSpc>
              <a:spcBef>
                <a:spcPts val="320"/>
              </a:spcBef>
              <a:spcAft>
                <a:spcPts val="0"/>
              </a:spcAft>
              <a:buClr>
                <a:schemeClr val="dk1"/>
              </a:buClr>
              <a:buSzPts val="1600"/>
              <a:buFont typeface="Arial"/>
              <a:buChar char="•"/>
            </a:pPr>
            <a:r>
              <a:rPr lang="en-US" sz="2000" b="0" i="0" u="none" dirty="0" smtClean="0">
                <a:solidFill>
                  <a:schemeClr val="dk1"/>
                </a:solidFill>
                <a:latin typeface="Times New Roman"/>
                <a:ea typeface="Times New Roman"/>
                <a:cs typeface="Times New Roman"/>
                <a:sym typeface="Times New Roman"/>
              </a:rPr>
              <a:t>Some </a:t>
            </a:r>
            <a:r>
              <a:rPr lang="en-US" sz="2000" b="0" i="0" u="none" dirty="0">
                <a:solidFill>
                  <a:schemeClr val="dk1"/>
                </a:solidFill>
                <a:latin typeface="Times New Roman"/>
                <a:ea typeface="Times New Roman"/>
                <a:cs typeface="Times New Roman"/>
                <a:sym typeface="Times New Roman"/>
              </a:rPr>
              <a:t>Real world examples are</a:t>
            </a:r>
            <a:endParaRPr sz="2000" dirty="0"/>
          </a:p>
          <a:p>
            <a:pPr marL="657225" marR="0" lvl="1" indent="-252412" algn="l" rtl="0">
              <a:lnSpc>
                <a:spcPct val="100000"/>
              </a:lnSpc>
              <a:spcBef>
                <a:spcPts val="320"/>
              </a:spcBef>
              <a:spcAft>
                <a:spcPts val="0"/>
              </a:spcAft>
              <a:buClr>
                <a:schemeClr val="dk1"/>
              </a:buClr>
              <a:buSzPts val="1600"/>
              <a:buFont typeface="Arial"/>
              <a:buChar char="–"/>
            </a:pPr>
            <a:r>
              <a:rPr lang="en-US" sz="2000" b="0" i="0" u="none" strike="noStrike" cap="none" dirty="0">
                <a:solidFill>
                  <a:schemeClr val="dk1"/>
                </a:solidFill>
                <a:latin typeface="Times New Roman"/>
                <a:ea typeface="Times New Roman"/>
                <a:cs typeface="Times New Roman"/>
                <a:sym typeface="Times New Roman"/>
              </a:rPr>
              <a:t>weather </a:t>
            </a:r>
            <a:r>
              <a:rPr lang="en-US" sz="2000" b="0" i="0" u="none" strike="noStrike" cap="none" dirty="0" smtClean="0">
                <a:solidFill>
                  <a:schemeClr val="dk1"/>
                </a:solidFill>
                <a:latin typeface="Times New Roman"/>
                <a:ea typeface="Times New Roman"/>
                <a:cs typeface="Times New Roman"/>
                <a:sym typeface="Times New Roman"/>
              </a:rPr>
              <a:t>condition</a:t>
            </a:r>
            <a:endParaRPr sz="2000" dirty="0"/>
          </a:p>
          <a:p>
            <a:pPr marL="657225" marR="0" lvl="1" indent="-252412" algn="l" rtl="0">
              <a:lnSpc>
                <a:spcPct val="100000"/>
              </a:lnSpc>
              <a:spcBef>
                <a:spcPts val="320"/>
              </a:spcBef>
              <a:spcAft>
                <a:spcPts val="0"/>
              </a:spcAft>
              <a:buClr>
                <a:schemeClr val="dk1"/>
              </a:buClr>
              <a:buSzPts val="1600"/>
              <a:buFont typeface="Arial"/>
              <a:buChar char="–"/>
            </a:pPr>
            <a:r>
              <a:rPr lang="en-US" sz="2000" b="0" i="0" u="none" strike="noStrike" cap="none" dirty="0">
                <a:solidFill>
                  <a:schemeClr val="dk1"/>
                </a:solidFill>
                <a:latin typeface="Times New Roman"/>
                <a:ea typeface="Times New Roman"/>
                <a:cs typeface="Times New Roman"/>
                <a:sym typeface="Times New Roman"/>
              </a:rPr>
              <a:t>sales </a:t>
            </a:r>
            <a:r>
              <a:rPr lang="en-US" sz="2000" b="0" i="0" u="none" strike="noStrike" cap="none" dirty="0" smtClean="0">
                <a:solidFill>
                  <a:schemeClr val="dk1"/>
                </a:solidFill>
                <a:latin typeface="Times New Roman"/>
                <a:ea typeface="Times New Roman"/>
                <a:cs typeface="Times New Roman"/>
                <a:sym typeface="Times New Roman"/>
              </a:rPr>
              <a:t>prediction</a:t>
            </a:r>
            <a:endParaRPr sz="2000" dirty="0"/>
          </a:p>
          <a:p>
            <a:pPr marL="657225" marR="0" lvl="1" indent="-252412" algn="l" rtl="0">
              <a:lnSpc>
                <a:spcPct val="100000"/>
              </a:lnSpc>
              <a:spcBef>
                <a:spcPts val="320"/>
              </a:spcBef>
              <a:spcAft>
                <a:spcPts val="0"/>
              </a:spcAft>
              <a:buClr>
                <a:schemeClr val="dk1"/>
              </a:buClr>
              <a:buSzPts val="1600"/>
              <a:buFont typeface="Arial"/>
              <a:buChar char="–"/>
            </a:pPr>
            <a:r>
              <a:rPr lang="en-US" sz="2000" b="0" i="0" u="none" strike="noStrike" cap="none" dirty="0">
                <a:solidFill>
                  <a:schemeClr val="dk1"/>
                </a:solidFill>
                <a:latin typeface="Times New Roman"/>
                <a:ea typeface="Times New Roman"/>
                <a:cs typeface="Times New Roman"/>
                <a:sym typeface="Times New Roman"/>
              </a:rPr>
              <a:t>marketing trends, etc., </a:t>
            </a:r>
            <a:endParaRPr sz="2000" dirty="0"/>
          </a:p>
          <a:p>
            <a:pPr marL="303212" marR="0" lvl="0" indent="-303212" algn="l" rtl="0">
              <a:lnSpc>
                <a:spcPct val="100000"/>
              </a:lnSpc>
              <a:spcBef>
                <a:spcPts val="320"/>
              </a:spcBef>
              <a:spcAft>
                <a:spcPts val="0"/>
              </a:spcAft>
              <a:buClr>
                <a:schemeClr val="dk1"/>
              </a:buClr>
              <a:buSzPts val="1600"/>
              <a:buFont typeface="Arial"/>
              <a:buChar char="•"/>
            </a:pPr>
            <a:r>
              <a:rPr lang="en-US" sz="2000" b="0" i="0" u="none" dirty="0">
                <a:solidFill>
                  <a:schemeClr val="dk1"/>
                </a:solidFill>
                <a:latin typeface="Times New Roman"/>
                <a:ea typeface="Times New Roman"/>
                <a:cs typeface="Times New Roman"/>
                <a:sym typeface="Times New Roman"/>
              </a:rPr>
              <a:t>Regression estimates the relationship between the target and the independent variable.</a:t>
            </a:r>
            <a:endParaRPr sz="2000" dirty="0"/>
          </a:p>
          <a:p>
            <a:pPr marL="303212" marR="0" lvl="0" indent="-303212" algn="l" rtl="0">
              <a:lnSpc>
                <a:spcPct val="100000"/>
              </a:lnSpc>
              <a:spcBef>
                <a:spcPts val="320"/>
              </a:spcBef>
              <a:spcAft>
                <a:spcPts val="0"/>
              </a:spcAft>
              <a:buClr>
                <a:schemeClr val="dk1"/>
              </a:buClr>
              <a:buSzPts val="1600"/>
              <a:buFont typeface="Arial"/>
              <a:buChar char="•"/>
            </a:pPr>
            <a:r>
              <a:rPr lang="en-US" sz="2000" b="0" i="0" u="none" dirty="0">
                <a:solidFill>
                  <a:schemeClr val="dk1"/>
                </a:solidFill>
                <a:latin typeface="Times New Roman"/>
                <a:ea typeface="Times New Roman"/>
                <a:cs typeface="Times New Roman"/>
                <a:sym typeface="Times New Roman"/>
              </a:rPr>
              <a:t>By performing the regression, we can confidently determine the </a:t>
            </a:r>
            <a:r>
              <a:rPr lang="en-US" sz="2000" b="1" i="0" u="none" dirty="0">
                <a:solidFill>
                  <a:schemeClr val="dk1"/>
                </a:solidFill>
                <a:latin typeface="Times New Roman"/>
                <a:ea typeface="Times New Roman"/>
                <a:cs typeface="Times New Roman"/>
                <a:sym typeface="Times New Roman"/>
              </a:rPr>
              <a:t>most important factor, the least important factor, and how each factor is affecting the other factors</a:t>
            </a:r>
            <a:r>
              <a:rPr lang="en-US" sz="2000" b="0" i="0" u="none" dirty="0">
                <a:solidFill>
                  <a:schemeClr val="dk1"/>
                </a:solidFill>
                <a:latin typeface="Times New Roman"/>
                <a:ea typeface="Times New Roman"/>
                <a:cs typeface="Times New Roman"/>
                <a:sym typeface="Times New Roman"/>
              </a:rPr>
              <a:t>.</a:t>
            </a:r>
            <a:endParaRPr sz="2000" dirty="0"/>
          </a:p>
          <a:p>
            <a:pPr marL="303213" marR="0" lvl="0" indent="-201613" algn="l" rtl="0">
              <a:spcBef>
                <a:spcPts val="320"/>
              </a:spcBef>
              <a:spcAft>
                <a:spcPts val="0"/>
              </a:spcAft>
              <a:buClr>
                <a:schemeClr val="dk1"/>
              </a:buClr>
              <a:buSzPts val="1600"/>
              <a:buFont typeface="Arial"/>
              <a:buNone/>
            </a:pPr>
            <a:endParaRPr sz="2000" b="0" i="0" u="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12068</TotalTime>
  <Words>4728</Words>
  <Application>Microsoft Office PowerPoint</Application>
  <PresentationFormat>On-screen Show (16:10)</PresentationFormat>
  <Paragraphs>511</Paragraphs>
  <Slides>86</Slides>
  <Notes>44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86</vt:i4>
      </vt:variant>
    </vt:vector>
  </HeadingPairs>
  <TitlesOfParts>
    <vt:vector size="99" baseType="lpstr">
      <vt:lpstr>NTR</vt:lpstr>
      <vt:lpstr>Calibri</vt:lpstr>
      <vt:lpstr>Untitled Sans</vt:lpstr>
      <vt:lpstr>Arial</vt:lpstr>
      <vt:lpstr>Courier New</vt:lpstr>
      <vt:lpstr>IBM Plex Sans</vt:lpstr>
      <vt:lpstr>Wingdings 3</vt:lpstr>
      <vt:lpstr>Times New Roman</vt:lpstr>
      <vt:lpstr>Trebuchet MS</vt:lpstr>
      <vt:lpstr>inherit</vt:lpstr>
      <vt:lpstr>Verdana</vt:lpstr>
      <vt:lpstr>1_Office Theme</vt:lpstr>
      <vt:lpstr>Facet</vt:lpstr>
      <vt:lpstr>PowerPoint Presentation</vt:lpstr>
      <vt:lpstr>PowerPoint Presentation</vt:lpstr>
      <vt:lpstr> REGRESSION </vt:lpstr>
      <vt:lpstr>Regression analysis</vt:lpstr>
      <vt:lpstr>Variable’s Roles..</vt:lpstr>
      <vt:lpstr>PowerPoint Presentation</vt:lpstr>
      <vt:lpstr>PowerPoint Presentation</vt:lpstr>
      <vt:lpstr>PowerPoint Presentation</vt:lpstr>
      <vt:lpstr> Why do we use Regression Analysis? </vt:lpstr>
      <vt:lpstr> Measure of Linear Relationship </vt:lpstr>
      <vt:lpstr>Calculating How Well The Regression Line Fits </vt:lpstr>
      <vt:lpstr>Correlation Coefficient (R)</vt:lpstr>
      <vt:lpstr>Coefficient of Determination (R²)</vt:lpstr>
      <vt:lpstr> Measure of Linear Relationship </vt:lpstr>
      <vt:lpstr>Measure of Linear Relationship</vt:lpstr>
      <vt:lpstr>Measure of Linear Relationship</vt:lpstr>
      <vt:lpstr>Least Square Method</vt:lpstr>
      <vt:lpstr>Coefficient Calculation with Least Square Method</vt:lpstr>
      <vt:lpstr>Coefficient Calculation with Least Square Method</vt:lpstr>
      <vt:lpstr>Coefficient Calculation with Least Square Method</vt:lpstr>
      <vt:lpstr>PowerPoint Presentation</vt:lpstr>
      <vt:lpstr>PowerPoint Presentation</vt:lpstr>
      <vt:lpstr>PowerPoint Presentation</vt:lpstr>
      <vt:lpstr>PowerPoint Presentation</vt:lpstr>
      <vt:lpstr>PowerPoint Presentation</vt:lpstr>
      <vt:lpstr>weather forecast which says "we expect 8 hours of sun tomorrow", so the above equation to estimates, he will sell.   y = 1.518 x 8 + 0.305 = 12.45 Ice Creams </vt:lpstr>
      <vt:lpstr>PowerPoint Presentation</vt:lpstr>
      <vt:lpstr>    Coefficient Calculation with Least Square Method</vt:lpstr>
      <vt:lpstr>PowerPoint Presentation</vt:lpstr>
      <vt:lpstr>Solution: </vt:lpstr>
      <vt:lpstr>PowerPoint Presentation</vt:lpstr>
      <vt:lpstr> Types of Regression Analysis Techniques </vt:lpstr>
      <vt:lpstr>Assumptions Of Linear Regression Algorithm</vt:lpstr>
      <vt:lpstr>PowerPoint Presentation</vt:lpstr>
      <vt:lpstr>PowerPoint Presentation</vt:lpstr>
      <vt:lpstr>This can be validated by plotting a Dist plot of the features.</vt:lpstr>
      <vt:lpstr>PowerPoint Presentation</vt:lpstr>
      <vt:lpstr>PowerPoint Presentation</vt:lpstr>
      <vt:lpstr>PowerPoint Presentation</vt:lpstr>
      <vt:lpstr>PowerPoint Presentation</vt:lpstr>
      <vt:lpstr>PowerPoint Presentation</vt:lpstr>
      <vt:lpstr> Linear Regression </vt:lpstr>
      <vt:lpstr>PowerPoint Presentation</vt:lpstr>
      <vt:lpstr>Linear Regression </vt:lpstr>
      <vt:lpstr>PowerPoint Presentation</vt:lpstr>
      <vt:lpstr>                                                                        How Does it Work with Python? </vt:lpstr>
      <vt:lpstr>PowerPoint Presentation</vt:lpstr>
      <vt:lpstr>Linear Regression Real Life Examples: </vt:lpstr>
      <vt:lpstr>Advantages: </vt:lpstr>
      <vt:lpstr>PowerPoint Presentation</vt:lpstr>
      <vt:lpstr>ABOUT DATASET</vt:lpstr>
      <vt:lpstr>STEPS TO PERFORM REGRESSION ANALYSIS</vt:lpstr>
      <vt:lpstr>IMPORTING REQUIRED LIBRARIES</vt:lpstr>
      <vt:lpstr>PowerPoint Presentation</vt:lpstr>
      <vt:lpstr>SIZE AND INFORMATION ABOUT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 Linear Regression </vt:lpstr>
      <vt:lpstr> Multiple Regression </vt:lpstr>
      <vt:lpstr> How Does it Work? </vt:lpstr>
      <vt:lpstr>Print the coefficient values of the regression object: </vt:lpstr>
      <vt:lpstr>PowerPoint Presentation</vt:lpstr>
      <vt:lpstr>Polynomial Regression</vt:lpstr>
      <vt:lpstr>PowerPoint Presentation</vt:lpstr>
      <vt:lpstr> How Does it Work? </vt:lpstr>
      <vt:lpstr>PowerPoint Presentation</vt:lpstr>
      <vt:lpstr>Example Import numpy and matplotlib then draw the line of Polynomial Regression: </vt:lpstr>
      <vt:lpstr> Result </vt:lpstr>
      <vt:lpstr>METRICS FOR REGRESSION</vt:lpstr>
      <vt:lpstr>Mean Squared Error</vt:lpstr>
      <vt:lpstr>Root Mean Squared Error</vt:lpstr>
      <vt:lpstr>Mean Absolute Error</vt:lpstr>
      <vt:lpstr>Generalization, Overfitting and Underfitting  </vt:lpstr>
      <vt:lpstr>PowerPoint Presentation</vt:lpstr>
      <vt:lpstr>PowerPoint Presentation</vt:lpstr>
      <vt:lpstr>PowerPoint Presentation</vt:lpstr>
      <vt:lpstr>OVERFITTING</vt:lpstr>
      <vt:lpstr>SOLUTIONS FOR OVERFITTING</vt:lpstr>
      <vt:lpstr>UNDERFITTING</vt:lpstr>
      <vt:lpstr>Solutions for underfitting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PVN Balarama Murthy</dc:creator>
  <cp:lastModifiedBy>Nageswara nandimalla</cp:lastModifiedBy>
  <cp:revision>119</cp:revision>
  <dcterms:created xsi:type="dcterms:W3CDTF">2006-08-16T00:00:00Z</dcterms:created>
  <dcterms:modified xsi:type="dcterms:W3CDTF">2025-09-18T14:42:29Z</dcterms:modified>
</cp:coreProperties>
</file>