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59" r:id="rId6"/>
    <p:sldId id="292" r:id="rId7"/>
    <p:sldId id="293" r:id="rId8"/>
    <p:sldId id="267" r:id="rId9"/>
    <p:sldId id="260" r:id="rId10"/>
    <p:sldId id="270" r:id="rId11"/>
    <p:sldId id="261" r:id="rId12"/>
    <p:sldId id="262" r:id="rId13"/>
    <p:sldId id="271" r:id="rId14"/>
    <p:sldId id="294" r:id="rId15"/>
    <p:sldId id="273" r:id="rId16"/>
    <p:sldId id="268" r:id="rId17"/>
    <p:sldId id="274" r:id="rId18"/>
    <p:sldId id="263" r:id="rId19"/>
    <p:sldId id="264" r:id="rId20"/>
    <p:sldId id="290" r:id="rId21"/>
    <p:sldId id="265" r:id="rId22"/>
    <p:sldId id="266" r:id="rId23"/>
    <p:sldId id="282" r:id="rId24"/>
    <p:sldId id="283" r:id="rId25"/>
    <p:sldId id="284" r:id="rId26"/>
    <p:sldId id="288" r:id="rId27"/>
    <p:sldId id="285" r:id="rId28"/>
    <p:sldId id="286" r:id="rId29"/>
    <p:sldId id="287" r:id="rId30"/>
    <p:sldId id="269" r:id="rId31"/>
    <p:sldId id="275" r:id="rId32"/>
    <p:sldId id="277" r:id="rId33"/>
    <p:sldId id="279" r:id="rId34"/>
    <p:sldId id="280" r:id="rId35"/>
    <p:sldId id="281" r:id="rId36"/>
    <p:sldId id="27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A1FA23BB-E58E-4102-B8DC-5BAE99D17ED8}">
          <p14:sldIdLst>
            <p14:sldId id="256"/>
            <p14:sldId id="257"/>
            <p14:sldId id="258"/>
            <p14:sldId id="291"/>
            <p14:sldId id="259"/>
            <p14:sldId id="292"/>
            <p14:sldId id="293"/>
            <p14:sldId id="267"/>
            <p14:sldId id="260"/>
            <p14:sldId id="270"/>
            <p14:sldId id="261"/>
            <p14:sldId id="262"/>
            <p14:sldId id="271"/>
            <p14:sldId id="294"/>
            <p14:sldId id="273"/>
            <p14:sldId id="268"/>
            <p14:sldId id="274"/>
            <p14:sldId id="263"/>
            <p14:sldId id="264"/>
            <p14:sldId id="290"/>
            <p14:sldId id="265"/>
            <p14:sldId id="266"/>
            <p14:sldId id="282"/>
            <p14:sldId id="283"/>
            <p14:sldId id="284"/>
            <p14:sldId id="288"/>
            <p14:sldId id="285"/>
            <p14:sldId id="286"/>
            <p14:sldId id="287"/>
            <p14:sldId id="269"/>
            <p14:sldId id="275"/>
            <p14:sldId id="277"/>
            <p14:sldId id="278"/>
            <p14:sldId id="279"/>
            <p14:sldId id="280"/>
            <p14:sldId id="281"/>
            <p14:sldId id="276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540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212AB-95B1-4712-1908-49B9E4F64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12739CF-7014-7BE2-20AE-3586B2273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DC03C9-7344-56AE-DB93-8DF842AE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FEED-E26B-4E2C-8C12-0EDFEB9B2FEB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0FC90-6831-6E76-BFD2-87B53C83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9AC543-B36F-52D6-FB72-DC4B963E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A0FD-ACFA-4DCB-8D12-99ACD22F82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103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A0DE96-A071-2907-87B9-6EEA416A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2276B7-4087-9916-7BB4-9ED903B12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691AFF-1652-0253-B05A-CBB74561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FEED-E26B-4E2C-8C12-0EDFEB9B2FEB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AC5E47-7494-00F9-6109-31C459ED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3C2104-FC22-38CA-4C78-8B65FB75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A0FD-ACFA-4DCB-8D12-99ACD22F82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769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941135-5C18-C994-BD99-C13F31DB7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B1EED53-1A03-DA66-E9AF-254C4D792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E9F71E-17D5-2901-922D-5DDF37AF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FEED-E26B-4E2C-8C12-0EDFEB9B2FEB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3402CF-5F93-5F38-BB1A-B4F1E35A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DF4E96-021F-9126-5CB5-FFA33501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A0FD-ACFA-4DCB-8D12-99ACD22F82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326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3190B-40B3-4D4B-204A-8887C7FB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88B2BC-39B9-1174-24B3-00E815349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3EF98D-5864-2571-572C-BE4975ED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FEED-E26B-4E2C-8C12-0EDFEB9B2FEB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98FC0A-8EC6-92B4-6102-416C5DBF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40DEEF-CD5C-53FA-DD20-D2553024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A0FD-ACFA-4DCB-8D12-99ACD22F82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140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B8513-D3B1-7920-BC1B-B54A8960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6DAB3D-B2C0-2A44-D0EB-D3216AA00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884301-F5F6-56B4-5C5D-CD35F600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FEED-E26B-4E2C-8C12-0EDFEB9B2FEB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0B7099-FFC5-512B-E812-046F75C3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089DFB-C1B7-6196-BA18-77FC1B74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A0FD-ACFA-4DCB-8D12-99ACD22F82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923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86FEF8-ED61-19D9-BC13-834322D4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C8F7D4-AF75-1EB5-BBD0-6207A3008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BEABAC-92E1-9E28-4E57-4F213C4A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0D248D-0288-3D8A-CC1F-1B1DFFFB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FEED-E26B-4E2C-8C12-0EDFEB9B2FEB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F56A9A-D90F-8AE7-6A1B-76D45D35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06E162-6A8B-47AC-1AF7-88CCDC22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A0FD-ACFA-4DCB-8D12-99ACD22F82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4839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4D13C4-840C-5B9E-DD7D-B42D7D2C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D0238A-0C5B-B399-A7BB-1273108F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100CB17-FB8F-5EE2-E023-80C8989B6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C6EF265-A202-2348-E533-8988D7842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C4A3486-BB4E-249C-635B-D98EB6F04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7467D3B-F49F-0192-B5BE-86A63920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FEED-E26B-4E2C-8C12-0EDFEB9B2FEB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6FFA114-6A2A-25E0-D553-B31680B5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B7A8A23-5F95-4B9E-A9DB-7496FB44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A0FD-ACFA-4DCB-8D12-99ACD22F82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650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13BAC3-8320-BE91-A5B2-D3C0956A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E9EA3A8-AF41-A246-B71A-1053D152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FEED-E26B-4E2C-8C12-0EDFEB9B2FEB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9DF770-5502-C1D7-46E1-D84A9F78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E93309-BDF0-3955-FDBF-871101C5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A0FD-ACFA-4DCB-8D12-99ACD22F82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7748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4670A88-21FE-06F7-335E-A43F6560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FEED-E26B-4E2C-8C12-0EDFEB9B2FEB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19D6C7B-95AE-C316-7FBC-0D4232C7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C29517-D490-93AC-3D12-7E607197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A0FD-ACFA-4DCB-8D12-99ACD22F82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3474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FAD8B0-AAA9-2DA6-C080-07C3923E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256AEA-D834-2E77-147D-D375CC00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096A08-1A8C-2210-F17E-CE9964B86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7C06CA-73F8-5D07-B091-F4875387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FEED-E26B-4E2C-8C12-0EDFEB9B2FEB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595FAC-EFC3-881A-8344-5C266B4D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621D7E-2975-7EF1-41CB-DDE08678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A0FD-ACFA-4DCB-8D12-99ACD22F82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1008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E2878E-0283-09DE-9839-6BAFC99A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CA23D1E-F41D-3B3A-177D-A719D4B36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C151BE-BBDB-0529-B9A0-5A9A9320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85E1718-D5C0-80E5-73B0-44D333AB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FEED-E26B-4E2C-8C12-0EDFEB9B2FEB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C2CE8B-EF9B-840F-E1F6-B6567AA2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24F9FB-01DC-B40B-CE00-8DF0DF45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A0FD-ACFA-4DCB-8D12-99ACD22F82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1216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E35713-F1CC-80D4-5EB1-48AB3613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F0A9CD-0D6A-C655-EC0B-0222636F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2F5B2D-889B-7700-95C5-C2E1E599F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6FEED-E26B-4E2C-8C12-0EDFEB9B2FEB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7DF57A5-89C6-A45D-5311-3AF1077F6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7F86EF-5304-9E4F-93DD-E0F5D9B8C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A0FD-ACFA-4DCB-8D12-99ACD22F82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4904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ow To Load Json file Using Python">
            <a:extLst>
              <a:ext uri="{FF2B5EF4-FFF2-40B4-BE49-F238E27FC236}">
                <a16:creationId xmlns:a16="http://schemas.microsoft.com/office/drawing/2014/main" xmlns="" id="{6C53EFD6-9893-85A2-D9D4-3B714CDE59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E9ECDF-1026-CEFC-3DF6-746CB1DEE1A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094" y="354509"/>
            <a:ext cx="10488706" cy="57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7893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4F75E7-B071-42A8-6D22-CEAB6590BEA0}"/>
              </a:ext>
            </a:extLst>
          </p:cNvPr>
          <p:cNvSpPr txBox="1"/>
          <p:nvPr/>
        </p:nvSpPr>
        <p:spPr>
          <a:xfrm>
            <a:off x="510986" y="613955"/>
            <a:ext cx="11205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i="0" dirty="0">
                <a:solidFill>
                  <a:schemeClr val="accent1"/>
                </a:solidFill>
                <a:effectLst/>
                <a:latin typeface="Source Sans Pro" panose="020B0503030403020204" pitchFamily="34" charset="0"/>
              </a:rPr>
              <a:t>JSON to Python (Decoding</a:t>
            </a:r>
            <a:r>
              <a:rPr lang="en-US" sz="3600" i="0" dirty="0" smtClean="0">
                <a:solidFill>
                  <a:schemeClr val="accent1"/>
                </a:solidFill>
                <a:effectLst/>
                <a:latin typeface="Source Sans Pro" panose="020B0503030403020204" pitchFamily="34" charset="0"/>
              </a:rPr>
              <a:t>)</a:t>
            </a:r>
            <a:endParaRPr lang="en-US" sz="3600" i="0" dirty="0">
              <a:solidFill>
                <a:schemeClr val="accent1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F9AB3910-ECCE-D3D7-1232-6A7D4880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875077"/>
            <a:ext cx="11247120" cy="4351338"/>
          </a:xfrm>
        </p:spPr>
        <p:txBody>
          <a:bodyPr/>
          <a:lstStyle/>
          <a:p>
            <a:r>
              <a:rPr lang="en-US" sz="2800" b="0" i="0" dirty="0">
                <a:effectLst/>
              </a:rPr>
              <a:t>JSON string decoding is done with the help of method </a:t>
            </a:r>
            <a:r>
              <a:rPr lang="en-US" sz="2800" b="1" i="0" dirty="0" err="1">
                <a:effectLst/>
              </a:rPr>
              <a:t>json.loads</a:t>
            </a:r>
            <a:r>
              <a:rPr lang="en-US" sz="2800" b="1" i="0" dirty="0">
                <a:effectLst/>
              </a:rPr>
              <a:t>() &amp; </a:t>
            </a:r>
            <a:r>
              <a:rPr lang="en-US" sz="2800" b="1" i="0" dirty="0" err="1">
                <a:effectLst/>
              </a:rPr>
              <a:t>json.load</a:t>
            </a:r>
            <a:r>
              <a:rPr lang="en-US" sz="2800" b="1" i="0" dirty="0">
                <a:effectLst/>
              </a:rPr>
              <a:t>() </a:t>
            </a:r>
            <a:r>
              <a:rPr lang="en-US" sz="2800" b="0" i="0" dirty="0">
                <a:effectLst/>
              </a:rPr>
              <a:t>of JSON library in Python..</a:t>
            </a:r>
          </a:p>
          <a:p>
            <a:r>
              <a:rPr lang="en-US" sz="2800" b="0" i="0" dirty="0">
                <a:effectLst/>
              </a:rPr>
              <a:t>Reading JSON means converting JSON into a Python value (object). T</a:t>
            </a:r>
            <a:r>
              <a:rPr lang="en-US" sz="2800" dirty="0"/>
              <a:t>he json library parses JSON into a dictionary or list in Python. </a:t>
            </a:r>
            <a:endParaRPr lang="en-IN" sz="2800" dirty="0"/>
          </a:p>
          <a:p>
            <a:endParaRPr lang="en-US" sz="2800" b="0" i="0" dirty="0">
              <a:effectLst/>
            </a:endParaRPr>
          </a:p>
          <a:p>
            <a:endParaRPr lang="en-US" sz="2800" b="0" i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6391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FA92D-1D9D-0E86-0D25-8C4E0B45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0106" cy="800287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3A3A3A"/>
                </a:solidFill>
                <a:effectLst/>
                <a:latin typeface="system-ui"/>
              </a:rPr>
              <a:t/>
            </a:r>
            <a:br>
              <a:rPr lang="en-IN" b="1" i="0" dirty="0">
                <a:solidFill>
                  <a:srgbClr val="3A3A3A"/>
                </a:solidFill>
                <a:effectLst/>
                <a:latin typeface="system-ui"/>
              </a:rPr>
            </a:br>
            <a:r>
              <a:rPr lang="en-IN" i="0" dirty="0">
                <a:solidFill>
                  <a:schemeClr val="accent1"/>
                </a:solidFill>
                <a:effectLst/>
                <a:latin typeface="system-ui"/>
              </a:rPr>
              <a:t>JSON to Python</a:t>
            </a:r>
            <a:br>
              <a:rPr lang="en-IN" i="0" dirty="0">
                <a:solidFill>
                  <a:schemeClr val="accent1"/>
                </a:solidFill>
                <a:effectLst/>
                <a:latin typeface="system-ui"/>
              </a:rPr>
            </a:b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9A2F38-C23A-3427-81D3-9F0C3FC13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695" y="1253331"/>
            <a:ext cx="11537576" cy="19291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highlight>
                  <a:srgbClr val="00FFFF"/>
                </a:highlight>
              </a:rPr>
              <a:t>Example 1: Python JSON to </a:t>
            </a:r>
            <a:r>
              <a:rPr lang="en-US" dirty="0" err="1">
                <a:highlight>
                  <a:srgbClr val="00FFFF"/>
                </a:highlight>
              </a:rPr>
              <a:t>dict</a:t>
            </a:r>
            <a:endParaRPr lang="en-US" dirty="0">
              <a:highlight>
                <a:srgbClr val="00FFFF"/>
              </a:highlight>
            </a:endParaRPr>
          </a:p>
          <a:p>
            <a:r>
              <a:rPr lang="en-US" dirty="0"/>
              <a:t>we use the loads() function (load from a string) to parse a JSON string and the method returns a dictionary.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EEBBEC9-E94D-E055-10BA-E1A738576D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106" y="3121457"/>
            <a:ext cx="8354878" cy="2894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ED6C5F-AF25-16C2-E723-600A79A64B95}"/>
              </a:ext>
            </a:extLst>
          </p:cNvPr>
          <p:cNvSpPr txBox="1"/>
          <p:nvPr/>
        </p:nvSpPr>
        <p:spPr>
          <a:xfrm>
            <a:off x="838200" y="5826170"/>
            <a:ext cx="10179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highlight>
                  <a:srgbClr val="00FFFF"/>
                </a:highlight>
                <a:latin typeface="euclid_circular_a"/>
              </a:rPr>
              <a:t>Here, </a:t>
            </a:r>
            <a:r>
              <a:rPr lang="en-US" b="1" i="0" dirty="0" err="1">
                <a:effectLst/>
                <a:highlight>
                  <a:srgbClr val="00FFFF"/>
                </a:highlight>
                <a:latin typeface="droid sans mono"/>
              </a:rPr>
              <a:t>jsonData</a:t>
            </a:r>
            <a:r>
              <a:rPr lang="en-US" b="0" i="0" dirty="0">
                <a:effectLst/>
                <a:highlight>
                  <a:srgbClr val="00FFFF"/>
                </a:highlight>
                <a:latin typeface="euclid_circular_a"/>
              </a:rPr>
              <a:t> is a JSON string, and </a:t>
            </a:r>
            <a:r>
              <a:rPr lang="en-US" b="1" dirty="0" err="1">
                <a:highlight>
                  <a:srgbClr val="00FFFF"/>
                </a:highlight>
                <a:latin typeface="droid sans mono"/>
              </a:rPr>
              <a:t>jsonToPython</a:t>
            </a:r>
            <a:r>
              <a:rPr lang="en-US" b="0" i="0" dirty="0">
                <a:effectLst/>
                <a:highlight>
                  <a:srgbClr val="00FFFF"/>
                </a:highlight>
                <a:latin typeface="euclid_circular_a"/>
              </a:rPr>
              <a:t> is a dictionary.</a:t>
            </a:r>
            <a:endParaRPr lang="en-IN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1985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B51996-7162-679C-0BA7-468199ADE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8" y="546847"/>
            <a:ext cx="10363200" cy="3899647"/>
          </a:xfrm>
        </p:spPr>
        <p:txBody>
          <a:bodyPr/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system-ui"/>
              </a:rPr>
              <a:t>That is, the data is returned as a Python dictionary (JSON object data structure). </a:t>
            </a:r>
          </a:p>
          <a:p>
            <a:r>
              <a:rPr lang="en-US" dirty="0"/>
              <a:t>So, the statement </a:t>
            </a:r>
            <a:r>
              <a:rPr lang="en-US" dirty="0">
                <a:highlight>
                  <a:srgbClr val="FFFF00"/>
                </a:highlight>
              </a:rPr>
              <a:t>print </a:t>
            </a:r>
            <a:r>
              <a:rPr lang="en-US" dirty="0" err="1">
                <a:highlight>
                  <a:srgbClr val="FFFF00"/>
                </a:highlight>
              </a:rPr>
              <a:t>jsonToPython</a:t>
            </a:r>
            <a:r>
              <a:rPr lang="en-US" dirty="0">
                <a:highlight>
                  <a:srgbClr val="FFFF00"/>
                </a:highlight>
              </a:rPr>
              <a:t>[‘name’] </a:t>
            </a:r>
            <a:r>
              <a:rPr lang="en-US" dirty="0"/>
              <a:t>returns </a:t>
            </a:r>
            <a:r>
              <a:rPr lang="en-US" dirty="0">
                <a:highlight>
                  <a:srgbClr val="FFFF00"/>
                </a:highlight>
              </a:rPr>
              <a:t>‘Frank’</a:t>
            </a:r>
          </a:p>
          <a:p>
            <a:pPr marL="0" indent="0">
              <a:buNone/>
            </a:pP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EB8F64A-D668-58DD-9AEC-D9B7FF703AC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107970"/>
            <a:ext cx="5844246" cy="2197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1859281-CDBA-5ABA-D03C-69630712BB15}"/>
              </a:ext>
            </a:extLst>
          </p:cNvPr>
          <p:cNvSpPr txBox="1"/>
          <p:nvPr/>
        </p:nvSpPr>
        <p:spPr>
          <a:xfrm>
            <a:off x="586445" y="4750404"/>
            <a:ext cx="9158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  In the above programs, the objects in JSON are converted to dictionaries in Python.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484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64FBC6B-831D-CE03-A3B9-560C63A8B8C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222" y="1496748"/>
            <a:ext cx="11496355" cy="46799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CC66F0F-5237-03FD-6991-B0EDA9F45B8E}"/>
              </a:ext>
            </a:extLst>
          </p:cNvPr>
          <p:cNvSpPr/>
          <p:nvPr/>
        </p:nvSpPr>
        <p:spPr>
          <a:xfrm>
            <a:off x="1174375" y="654424"/>
            <a:ext cx="1685365" cy="340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Example 2:</a:t>
            </a:r>
          </a:p>
        </p:txBody>
      </p:sp>
    </p:spTree>
    <p:extLst>
      <p:ext uri="{BB962C8B-B14F-4D97-AF65-F5344CB8AC3E}">
        <p14:creationId xmlns:p14="http://schemas.microsoft.com/office/powerpoint/2010/main" xmlns="" val="3238976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0F57967-F5D3-90D7-E81D-D208F73B776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6141" y="1239188"/>
            <a:ext cx="9735671" cy="49993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CF8FDF1-E22E-70D0-8CEB-899B2CB12598}"/>
              </a:ext>
            </a:extLst>
          </p:cNvPr>
          <p:cNvSpPr/>
          <p:nvPr/>
        </p:nvSpPr>
        <p:spPr>
          <a:xfrm>
            <a:off x="1174375" y="654424"/>
            <a:ext cx="1685365" cy="340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Example 3:</a:t>
            </a:r>
          </a:p>
        </p:txBody>
      </p:sp>
    </p:spTree>
    <p:extLst>
      <p:ext uri="{BB962C8B-B14F-4D97-AF65-F5344CB8AC3E}">
        <p14:creationId xmlns:p14="http://schemas.microsoft.com/office/powerpoint/2010/main" xmlns="" val="396354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9021BBA-9C5A-8AAD-8990-5766CD403003}"/>
              </a:ext>
            </a:extLst>
          </p:cNvPr>
          <p:cNvSpPr txBox="1"/>
          <p:nvPr/>
        </p:nvSpPr>
        <p:spPr>
          <a:xfrm>
            <a:off x="394447" y="555812"/>
            <a:ext cx="1137621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dirty="0">
                <a:solidFill>
                  <a:srgbClr val="0070C0"/>
                </a:solidFill>
                <a:effectLst/>
              </a:rPr>
              <a:t>Decoding JSON File or Parsing JSON file in Python(</a:t>
            </a:r>
            <a:r>
              <a:rPr lang="en-US" sz="2800" i="0" u="sng" dirty="0">
                <a:solidFill>
                  <a:srgbClr val="0070C0"/>
                </a:solidFill>
                <a:effectLst/>
              </a:rPr>
              <a:t>Reading JSON</a:t>
            </a:r>
            <a:r>
              <a:rPr lang="en-US" sz="2800" i="0" dirty="0">
                <a:solidFill>
                  <a:srgbClr val="0070C0"/>
                </a:solidFill>
                <a:effectLst/>
              </a:rPr>
              <a:t> from a file using Python)</a:t>
            </a:r>
          </a:p>
          <a:p>
            <a:pPr algn="l"/>
            <a:endParaRPr lang="en-US" b="1" i="0" dirty="0">
              <a:solidFill>
                <a:srgbClr val="222222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</a:rPr>
              <a:t>Let us see how to read JSON file in Python with Python parse JSON example: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00"/>
                </a:highlight>
              </a:rPr>
              <a:t>NOTE: 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</a:rPr>
              <a:t>Decoding JSON file is File Input /Output (I/O) related operation. The JSON file must exist on your system at specified the location that you mention in your program.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CB93EBF-8170-3CCA-E425-39309966BD51}"/>
              </a:ext>
            </a:extLst>
          </p:cNvPr>
          <p:cNvSpPr txBox="1"/>
          <p:nvPr/>
        </p:nvSpPr>
        <p:spPr>
          <a:xfrm>
            <a:off x="484096" y="3532200"/>
            <a:ext cx="114748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400" b="0" i="0" u="sng" dirty="0">
                <a:solidFill>
                  <a:srgbClr val="273239"/>
                </a:solidFill>
                <a:effectLst/>
              </a:rPr>
              <a:t>Deserialization </a:t>
            </a:r>
            <a:r>
              <a:rPr lang="en-US" sz="2400" b="0" i="0" dirty="0">
                <a:solidFill>
                  <a:srgbClr val="273239"/>
                </a:solidFill>
                <a:effectLst/>
              </a:rPr>
              <a:t>is the opposite of Serialization, i.e. conversion of JSON objects into their respective Python objects. The load() method is used for it.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</a:rPr>
              <a:t> If you have used JSON data from another program or obtained it as a string format of JSON, then it can easily be deserialized with load(), which is usually used to load from a string, otherwise, the root object is in a list or </a:t>
            </a:r>
            <a:r>
              <a:rPr lang="en-US" sz="2400" b="0" i="0" dirty="0" err="1">
                <a:solidFill>
                  <a:srgbClr val="273239"/>
                </a:solidFill>
                <a:effectLst/>
              </a:rPr>
              <a:t>Dict</a:t>
            </a:r>
            <a:endParaRPr lang="en-US" sz="2400" b="0" i="0" dirty="0">
              <a:solidFill>
                <a:srgbClr val="27323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02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8FA34C-F156-8D4D-7EB4-3C9F556B18CD}"/>
              </a:ext>
            </a:extLst>
          </p:cNvPr>
          <p:cNvSpPr txBox="1"/>
          <p:nvPr/>
        </p:nvSpPr>
        <p:spPr>
          <a:xfrm>
            <a:off x="358588" y="218799"/>
            <a:ext cx="9511553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Example 1 : Python read JSON file</a:t>
            </a:r>
          </a:p>
          <a:p>
            <a:r>
              <a:rPr lang="en-US" sz="2400" dirty="0"/>
              <a:t>You can use </a:t>
            </a:r>
            <a:r>
              <a:rPr lang="en-US" sz="2400" dirty="0" err="1"/>
              <a:t>json.load</a:t>
            </a:r>
            <a:r>
              <a:rPr lang="en-US" sz="2400" dirty="0"/>
              <a:t>() method to read a file containing JSON object.</a:t>
            </a:r>
          </a:p>
          <a:p>
            <a:endParaRPr lang="en-US" sz="2400" dirty="0"/>
          </a:p>
          <a:p>
            <a:r>
              <a:rPr lang="en-US" sz="2400" dirty="0"/>
              <a:t>Suppose, you have a file named </a:t>
            </a:r>
            <a:r>
              <a:rPr lang="en-US" sz="2400" dirty="0" err="1">
                <a:highlight>
                  <a:srgbClr val="00FF00"/>
                </a:highlight>
              </a:rPr>
              <a:t>person.json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r>
              <a:rPr lang="en-US" sz="2400" dirty="0"/>
              <a:t>which contains a JSON object.</a:t>
            </a:r>
          </a:p>
          <a:p>
            <a:endParaRPr lang="en-US" sz="2400" dirty="0"/>
          </a:p>
          <a:p>
            <a:r>
              <a:rPr lang="en-US" sz="2400" dirty="0"/>
              <a:t>{"name": "Bob", </a:t>
            </a:r>
          </a:p>
          <a:p>
            <a:r>
              <a:rPr lang="en-US" sz="2400" dirty="0"/>
              <a:t>"languages": ["English", "French"]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E434A6-EE55-2504-EEB9-97917E914718}"/>
              </a:ext>
            </a:extLst>
          </p:cNvPr>
          <p:cNvSpPr txBox="1"/>
          <p:nvPr/>
        </p:nvSpPr>
        <p:spPr>
          <a:xfrm>
            <a:off x="519953" y="3173454"/>
            <a:ext cx="112507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Here's how you can parse this file:</a:t>
            </a:r>
          </a:p>
          <a:p>
            <a:endParaRPr lang="en-US" dirty="0"/>
          </a:p>
          <a:p>
            <a:r>
              <a:rPr lang="en-US" sz="2000" b="1" dirty="0">
                <a:solidFill>
                  <a:schemeClr val="accent1"/>
                </a:solidFill>
              </a:rPr>
              <a:t>import json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with open('</a:t>
            </a:r>
            <a:r>
              <a:rPr lang="en-US" sz="2000" b="1" dirty="0" err="1">
                <a:solidFill>
                  <a:schemeClr val="accent1"/>
                </a:solidFill>
              </a:rPr>
              <a:t>path_to_file</a:t>
            </a:r>
            <a:r>
              <a:rPr lang="en-US" sz="2000" b="1" dirty="0">
                <a:solidFill>
                  <a:schemeClr val="accent1"/>
                </a:solidFill>
              </a:rPr>
              <a:t>/</a:t>
            </a:r>
            <a:r>
              <a:rPr lang="en-US" sz="2000" b="1" dirty="0" err="1">
                <a:solidFill>
                  <a:schemeClr val="accent1"/>
                </a:solidFill>
              </a:rPr>
              <a:t>person.json</a:t>
            </a:r>
            <a:r>
              <a:rPr lang="en-US" sz="2000" b="1" dirty="0">
                <a:solidFill>
                  <a:schemeClr val="accent1"/>
                </a:solidFill>
              </a:rPr>
              <a:t>', 'r') as f: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data = </a:t>
            </a:r>
            <a:r>
              <a:rPr lang="en-US" sz="2000" b="1" dirty="0" err="1">
                <a:solidFill>
                  <a:schemeClr val="accent1"/>
                </a:solidFill>
              </a:rPr>
              <a:t>json.load</a:t>
            </a:r>
            <a:r>
              <a:rPr lang="en-US" sz="2000" b="1" dirty="0">
                <a:solidFill>
                  <a:schemeClr val="accent1"/>
                </a:solidFill>
              </a:rPr>
              <a:t>(f)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print(data)</a:t>
            </a:r>
          </a:p>
          <a:p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# Output:   </a:t>
            </a:r>
            <a:r>
              <a:rPr lang="en-US" b="1" dirty="0"/>
              <a:t>{'name': 'Bob', 'languages': ['English', 'French’]}</a:t>
            </a:r>
          </a:p>
          <a:p>
            <a:endParaRPr lang="en-US" b="1" dirty="0"/>
          </a:p>
          <a:p>
            <a:r>
              <a:rPr lang="en-US" dirty="0"/>
              <a:t>Here, we have used the open() function to read the json file. Then, the file is parsed using </a:t>
            </a:r>
            <a:r>
              <a:rPr lang="en-US" dirty="0" err="1"/>
              <a:t>json.load</a:t>
            </a:r>
            <a:r>
              <a:rPr lang="en-US" dirty="0"/>
              <a:t>() method which gives us a dictionary named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5743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81AF72C-CD3E-6216-F345-04B8F0DDD91E}"/>
              </a:ext>
            </a:extLst>
          </p:cNvPr>
          <p:cNvSpPr txBox="1"/>
          <p:nvPr/>
        </p:nvSpPr>
        <p:spPr>
          <a:xfrm>
            <a:off x="995082" y="4742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ighlight>
                  <a:srgbClr val="00FFFF"/>
                </a:highlight>
              </a:rPr>
              <a:t>Example 1 : Python read JSON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58EC700-62B7-63A7-FB6C-643C3E81F01F}"/>
              </a:ext>
            </a:extLst>
          </p:cNvPr>
          <p:cNvSpPr txBox="1"/>
          <p:nvPr/>
        </p:nvSpPr>
        <p:spPr>
          <a:xfrm>
            <a:off x="995081" y="1081625"/>
            <a:ext cx="85881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import json</a:t>
            </a:r>
          </a:p>
          <a:p>
            <a:r>
              <a:rPr lang="en-US" sz="2400" b="1" dirty="0"/>
              <a:t>#File I/O Open function for read data from JSON File</a:t>
            </a:r>
          </a:p>
          <a:p>
            <a:r>
              <a:rPr lang="en-US" sz="2400" b="1" dirty="0"/>
              <a:t>with open('X:/</a:t>
            </a:r>
            <a:r>
              <a:rPr lang="en-US" sz="2400" b="1" dirty="0" err="1"/>
              <a:t>json_file.json</a:t>
            </a:r>
            <a:r>
              <a:rPr lang="en-US" sz="2400" b="1" dirty="0"/>
              <a:t>') as </a:t>
            </a:r>
            <a:r>
              <a:rPr lang="en-US" sz="2400" b="1" dirty="0" err="1"/>
              <a:t>file_object</a:t>
            </a:r>
            <a:r>
              <a:rPr lang="en-US" sz="2400" b="1" dirty="0"/>
              <a:t>:</a:t>
            </a:r>
          </a:p>
          <a:p>
            <a:r>
              <a:rPr lang="en-US" sz="2400" b="1" dirty="0"/>
              <a:t>        # store file data in object</a:t>
            </a:r>
          </a:p>
          <a:p>
            <a:r>
              <a:rPr lang="en-US" sz="2400" b="1" dirty="0"/>
              <a:t>        data = </a:t>
            </a:r>
            <a:r>
              <a:rPr lang="en-US" sz="2400" b="1" dirty="0" err="1"/>
              <a:t>json.load</a:t>
            </a:r>
            <a:r>
              <a:rPr lang="en-US" sz="2400" b="1" dirty="0"/>
              <a:t>(</a:t>
            </a:r>
            <a:r>
              <a:rPr lang="en-US" sz="2400" b="1" dirty="0" err="1"/>
              <a:t>file_object</a:t>
            </a:r>
            <a:r>
              <a:rPr lang="en-US" sz="2400" b="1" dirty="0"/>
              <a:t>)</a:t>
            </a:r>
          </a:p>
          <a:p>
            <a:r>
              <a:rPr lang="en-US" sz="2400" b="1" dirty="0"/>
              <a:t>print(data)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2951DB5-E903-6208-D507-5853079B0664}"/>
              </a:ext>
            </a:extLst>
          </p:cNvPr>
          <p:cNvSpPr txBox="1"/>
          <p:nvPr/>
        </p:nvSpPr>
        <p:spPr>
          <a:xfrm>
            <a:off x="905434" y="4173070"/>
            <a:ext cx="99866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Here data is a dictionary object of Python as shown in the above read JSON file Python example.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Output:</a:t>
            </a:r>
          </a:p>
          <a:p>
            <a:endParaRPr lang="en-US" dirty="0"/>
          </a:p>
          <a:p>
            <a:r>
              <a:rPr lang="en-US" dirty="0"/>
              <a:t>{'person': {'name': 'Kenn', 'sex': 'male', 'age': 28}}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18329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9EF4CA-A3EC-EBB2-F43E-7DB28664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6" y="29340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system-ui"/>
              </a:rPr>
              <a:t>The conversion of JSON data to Python is based on the following conversion table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BC117DA-F433-7076-3D3D-2DABDEE0B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4831074"/>
              </p:ext>
            </p:extLst>
          </p:nvPr>
        </p:nvGraphicFramePr>
        <p:xfrm>
          <a:off x="475130" y="2662850"/>
          <a:ext cx="3254188" cy="3154680"/>
        </p:xfrm>
        <a:graphic>
          <a:graphicData uri="http://schemas.openxmlformats.org/drawingml/2006/table">
            <a:tbl>
              <a:tblPr/>
              <a:tblGrid>
                <a:gridCol w="1541929">
                  <a:extLst>
                    <a:ext uri="{9D8B030D-6E8A-4147-A177-3AD203B41FA5}">
                      <a16:colId xmlns:a16="http://schemas.microsoft.com/office/drawing/2014/main" xmlns="" val="3208850489"/>
                    </a:ext>
                  </a:extLst>
                </a:gridCol>
                <a:gridCol w="1712259">
                  <a:extLst>
                    <a:ext uri="{9D8B030D-6E8A-4147-A177-3AD203B41FA5}">
                      <a16:colId xmlns:a16="http://schemas.microsoft.com/office/drawing/2014/main" xmlns="" val="23872751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JSON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Python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624408"/>
                  </a:ext>
                </a:extLst>
              </a:tr>
              <a:tr h="10230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object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dict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2857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array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list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455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string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str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1227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number (int)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5709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number (real)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float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974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215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7095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null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/>
                        </a:rPr>
                        <a:t>None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2322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A9C5C3B-4ABE-EF5B-8F6A-53D5D7FC022B}"/>
              </a:ext>
            </a:extLst>
          </p:cNvPr>
          <p:cNvSpPr txBox="1"/>
          <p:nvPr/>
        </p:nvSpPr>
        <p:spPr>
          <a:xfrm>
            <a:off x="242047" y="1466399"/>
            <a:ext cx="1151964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system-ui"/>
                <a:ea typeface="+mj-ea"/>
                <a:cs typeface="+mj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Source Sans Pro" panose="020B0503030403020204" pitchFamily="34" charset="0"/>
                <a:ea typeface="+mj-ea"/>
                <a:cs typeface="+mj-cs"/>
              </a:rPr>
              <a:t> Here translation table show example of JSON objects to Python objects which are helpful to perform decoding in Python of JSON string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FFBD5B6-057E-3753-C806-2225DC58B4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45965" y="2512839"/>
            <a:ext cx="7703988" cy="250144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1BACFEE-33B3-DAF5-3752-299760FEEECD}"/>
              </a:ext>
            </a:extLst>
          </p:cNvPr>
          <p:cNvCxnSpPr>
            <a:cxnSpLocks/>
          </p:cNvCxnSpPr>
          <p:nvPr/>
        </p:nvCxnSpPr>
        <p:spPr>
          <a:xfrm>
            <a:off x="3003176" y="3655211"/>
            <a:ext cx="1380565" cy="863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16EB3AE8-C292-90A8-AECC-79E5FB71587D}"/>
              </a:ext>
            </a:extLst>
          </p:cNvPr>
          <p:cNvCxnSpPr>
            <a:cxnSpLocks/>
          </p:cNvCxnSpPr>
          <p:nvPr/>
        </p:nvCxnSpPr>
        <p:spPr>
          <a:xfrm flipV="1">
            <a:off x="1452282" y="3050058"/>
            <a:ext cx="2931459" cy="4551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7479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4BC34793-716F-A1B7-E062-0B68EC9B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70C0"/>
                </a:solidFill>
                <a:effectLst/>
                <a:latin typeface="system-ui"/>
              </a:rPr>
              <a:t>Python to JSON  (Encoding</a:t>
            </a:r>
            <a:r>
              <a:rPr lang="en-IN" i="0" dirty="0" smtClean="0">
                <a:solidFill>
                  <a:srgbClr val="0070C0"/>
                </a:solidFill>
                <a:effectLst/>
                <a:latin typeface="system-ui"/>
              </a:rPr>
              <a:t>)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EB1F92-E9A9-0CC5-2890-392EEEFBF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7" y="1946365"/>
            <a:ext cx="11170023" cy="4546509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W</a:t>
            </a:r>
            <a:r>
              <a:rPr lang="en-US" sz="2600" b="0" i="0" dirty="0" smtClean="0">
                <a:effectLst/>
              </a:rPr>
              <a:t>e </a:t>
            </a:r>
            <a:r>
              <a:rPr lang="en-US" sz="2600" b="0" i="0" dirty="0">
                <a:effectLst/>
              </a:rPr>
              <a:t>saw how to convert JSON into a Python value (i.e. Dictionary).</a:t>
            </a:r>
          </a:p>
          <a:p>
            <a:pPr algn="l"/>
            <a:r>
              <a:rPr lang="en-US" sz="2600" dirty="0"/>
              <a:t>Now, 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>
                <a:effectLst/>
                <a:highlight>
                  <a:srgbClr val="FFFF00"/>
                </a:highlight>
              </a:rPr>
              <a:t>how we can convert (encode) a Python value to JSON?</a:t>
            </a:r>
            <a:r>
              <a:rPr lang="en-US" sz="2600" b="0" i="0" dirty="0">
                <a:effectLst/>
              </a:rPr>
              <a:t> </a:t>
            </a:r>
            <a:endParaRPr lang="en-US" sz="2600" b="0" i="0" dirty="0" smtClean="0">
              <a:effectLst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600" b="0" i="0" dirty="0" smtClean="0">
                <a:effectLst/>
              </a:rPr>
              <a:t>Converting </a:t>
            </a:r>
            <a:r>
              <a:rPr lang="en-US" sz="2600" b="0" i="0" dirty="0">
                <a:effectLst/>
              </a:rPr>
              <a:t>Python data to JSON is called an Encoding operation. </a:t>
            </a:r>
            <a:endParaRPr lang="en-US" sz="2600" b="0" i="0" dirty="0" smtClean="0">
              <a:effectLst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600" b="0" i="0" dirty="0" smtClean="0">
                <a:effectLst/>
              </a:rPr>
              <a:t>Encoding </a:t>
            </a:r>
            <a:r>
              <a:rPr lang="en-US" sz="2600" b="0" i="0" dirty="0">
                <a:effectLst/>
              </a:rPr>
              <a:t>is done with the help of JSON library method – </a:t>
            </a:r>
            <a:r>
              <a:rPr lang="en-US" sz="2600" b="1" i="0" dirty="0">
                <a:effectLst/>
              </a:rPr>
              <a:t>dumps()</a:t>
            </a:r>
          </a:p>
          <a:p>
            <a:r>
              <a:rPr lang="en-US" sz="2600" b="0" i="0" u="sng" dirty="0">
                <a:effectLst/>
              </a:rPr>
              <a:t>Serializing JSON</a:t>
            </a:r>
            <a:r>
              <a:rPr lang="en-US" sz="2600" b="0" i="0" dirty="0">
                <a:effectLst/>
              </a:rPr>
              <a:t> refers to the transformation of data into a series of bytes (hence serial) to be stored or transmitted across a network. </a:t>
            </a:r>
          </a:p>
          <a:p>
            <a:r>
              <a:rPr lang="en-US" sz="2600" b="0" i="0" dirty="0">
                <a:effectLst/>
              </a:rPr>
              <a:t>To handle the data flow in a file, the JSON library in Python uses </a:t>
            </a:r>
            <a:r>
              <a:rPr lang="en-US" sz="2600" b="0" i="0" u="sng" dirty="0">
                <a:effectLst/>
              </a:rPr>
              <a:t>dump</a:t>
            </a:r>
            <a:r>
              <a:rPr lang="en-US" sz="2600" b="0" i="0" dirty="0">
                <a:effectLst/>
              </a:rPr>
              <a:t>() or </a:t>
            </a:r>
            <a:r>
              <a:rPr lang="en-US" sz="2600" b="0" i="0" u="sng" dirty="0">
                <a:effectLst/>
              </a:rPr>
              <a:t>dumps</a:t>
            </a:r>
            <a:r>
              <a:rPr lang="en-US" sz="2600" b="0" i="0" dirty="0">
                <a:effectLst/>
              </a:rPr>
              <a:t>() function to convert the Python objects into their respective JSON object, so it makes it easy to write data to files</a:t>
            </a:r>
            <a:r>
              <a:rPr lang="en-US" sz="2600" b="0" i="0" dirty="0" smtClean="0">
                <a:effectLst/>
              </a:rPr>
              <a:t>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xmlns="" val="168880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2F1867B-123B-AD5C-7876-F15A332E7D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t="17478" b="7464"/>
          <a:stretch>
            <a:fillRect/>
          </a:stretch>
        </p:blipFill>
        <p:spPr>
          <a:xfrm>
            <a:off x="1056772" y="3200407"/>
            <a:ext cx="9811526" cy="313508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xmlns="" id="{6FF92DA9-DF87-C5D0-39AE-B0BBF4AC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6" y="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What is JSON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ACBD900-9703-DBF8-1364-7F998A6DFCB1}"/>
              </a:ext>
            </a:extLst>
          </p:cNvPr>
          <p:cNvSpPr txBox="1"/>
          <p:nvPr/>
        </p:nvSpPr>
        <p:spPr>
          <a:xfrm>
            <a:off x="849086" y="994332"/>
            <a:ext cx="104502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JSON (JavaScript Object Notation) is a popular data format used for representing structured data. It's common to transmit and receive data between a server and web application in JSON format.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JSON was inspired by the JavaScript programming language, but it's not tied to only one language.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Most modern programming languages have libraries for parsing and generating JSON data</a:t>
            </a:r>
            <a:r>
              <a:rPr lang="en-US" sz="2000" b="0" i="0" dirty="0" smtClean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</a:t>
            </a:r>
            <a:endParaRPr lang="en-US" sz="2000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0893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24AD542-A04D-9C84-E1BE-CF9AA6930AF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100" y="2120152"/>
            <a:ext cx="8292613" cy="1994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D0544B-B539-307E-54CA-71AB5169392A}"/>
              </a:ext>
            </a:extLst>
          </p:cNvPr>
          <p:cNvSpPr txBox="1"/>
          <p:nvPr/>
        </p:nvSpPr>
        <p:spPr>
          <a:xfrm>
            <a:off x="782170" y="4115073"/>
            <a:ext cx="10627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 this output is considered the data representation of the object (Dictionary). The method dumps() was the key to such an operation.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D64B1D-FBB0-4458-86B6-E045F4E647D6}"/>
              </a:ext>
            </a:extLst>
          </p:cNvPr>
          <p:cNvSpPr txBox="1"/>
          <p:nvPr/>
        </p:nvSpPr>
        <p:spPr>
          <a:xfrm>
            <a:off x="1072865" y="1496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A3A3A"/>
                </a:solidFill>
                <a:effectLst/>
                <a:latin typeface="system-ui"/>
              </a:rPr>
              <a:t>Say that we have the following Dictionary in Python:</a:t>
            </a:r>
          </a:p>
        </p:txBody>
      </p:sp>
    </p:spTree>
    <p:extLst>
      <p:ext uri="{BB962C8B-B14F-4D97-AF65-F5344CB8AC3E}">
        <p14:creationId xmlns:p14="http://schemas.microsoft.com/office/powerpoint/2010/main" xmlns="" val="3149740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B345FB-931B-993F-2FFC-4F3E54B8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5" y="105148"/>
            <a:ext cx="11752729" cy="1329204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3A3A3A"/>
                </a:solidFill>
                <a:effectLst/>
                <a:latin typeface="system-ui"/>
              </a:rPr>
              <a:t>The conversion of Python objects to JSON data is based on the following conversion table.</a:t>
            </a:r>
            <a:endParaRPr lang="en-IN" sz="32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9D3D283-1F1B-7782-05C3-065B05B85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87181460"/>
              </p:ext>
            </p:extLst>
          </p:nvPr>
        </p:nvGraphicFramePr>
        <p:xfrm>
          <a:off x="430306" y="1233095"/>
          <a:ext cx="3263153" cy="3154680"/>
        </p:xfrm>
        <a:graphic>
          <a:graphicData uri="http://schemas.openxmlformats.org/drawingml/2006/table">
            <a:tbl>
              <a:tblPr/>
              <a:tblGrid>
                <a:gridCol w="1600030">
                  <a:extLst>
                    <a:ext uri="{9D8B030D-6E8A-4147-A177-3AD203B41FA5}">
                      <a16:colId xmlns:a16="http://schemas.microsoft.com/office/drawing/2014/main" xmlns="" val="2050691281"/>
                    </a:ext>
                  </a:extLst>
                </a:gridCol>
                <a:gridCol w="1663123">
                  <a:extLst>
                    <a:ext uri="{9D8B030D-6E8A-4147-A177-3AD203B41FA5}">
                      <a16:colId xmlns:a16="http://schemas.microsoft.com/office/drawing/2014/main" xmlns="" val="762042219"/>
                    </a:ext>
                  </a:extLst>
                </a:gridCol>
              </a:tblGrid>
              <a:tr h="305796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</a:rPr>
                        <a:t>Python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</a:rPr>
                        <a:t>JSON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2939466"/>
                  </a:ext>
                </a:extLst>
              </a:tr>
              <a:tr h="305796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dict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object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2967438"/>
                  </a:ext>
                </a:extLst>
              </a:tr>
              <a:tr h="305796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List, tuple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array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0998578"/>
                  </a:ext>
                </a:extLst>
              </a:tr>
              <a:tr h="305796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str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string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4951071"/>
                  </a:ext>
                </a:extLst>
              </a:tr>
              <a:tr h="305796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int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number (int)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04148488"/>
                  </a:ext>
                </a:extLst>
              </a:tr>
              <a:tr h="305796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float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number (real)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0367566"/>
                  </a:ext>
                </a:extLst>
              </a:tr>
              <a:tr h="305796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0476070"/>
                  </a:ext>
                </a:extLst>
              </a:tr>
              <a:tr h="305796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9483478"/>
                  </a:ext>
                </a:extLst>
              </a:tr>
              <a:tr h="305796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None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null</a:t>
                      </a:r>
                    </a:p>
                  </a:txBody>
                  <a:tcPr marL="76200" marR="76200" marT="38100" marB="38100" anchor="ctr">
                    <a:lnL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E8E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464631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05992A-FFA8-B996-E205-CDCFABE8FA8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2001" y="1008399"/>
            <a:ext cx="5333246" cy="574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802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4BB50D-FD13-C15B-3E7C-959D73DF1D0A}"/>
              </a:ext>
            </a:extLst>
          </p:cNvPr>
          <p:cNvSpPr txBox="1"/>
          <p:nvPr/>
        </p:nvSpPr>
        <p:spPr>
          <a:xfrm>
            <a:off x="756365" y="1200392"/>
            <a:ext cx="105430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keys in a Python dictionary have to be converted to a string for them to be used as JSON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However, a simple string conversion is only feasible for basic types like str, int, float, and bool. For other types of keys, this can result in a </a:t>
            </a:r>
            <a:r>
              <a:rPr lang="en-US" sz="2800" dirty="0" err="1"/>
              <a:t>TypeError</a:t>
            </a:r>
            <a:r>
              <a:rPr lang="en-US" sz="28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can avoid that from happening by setting the value of </a:t>
            </a:r>
            <a:r>
              <a:rPr lang="en-US" sz="2800" dirty="0" err="1"/>
              <a:t>skipkeys</a:t>
            </a:r>
            <a:r>
              <a:rPr lang="en-US" sz="2800" dirty="0"/>
              <a:t> argument to True. This will tell Python to skip all keys which cannot be converted to a string.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1212947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499B69D-0ED5-56F4-AB3A-21774B69A8E5}"/>
              </a:ext>
            </a:extLst>
          </p:cNvPr>
          <p:cNvSpPr txBox="1"/>
          <p:nvPr/>
        </p:nvSpPr>
        <p:spPr>
          <a:xfrm>
            <a:off x="672353" y="3576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rgbClr val="257CFF"/>
                </a:solidFill>
                <a:effectLst/>
                <a:latin typeface="-apple-system"/>
              </a:rPr>
              <a:t>Python Write JSON to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735EA9D-B12F-A92C-29C1-7E341DC7A7D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9235" y="1232646"/>
            <a:ext cx="6026505" cy="31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0063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E72154-5AFC-0EE5-912F-C05571916445}"/>
              </a:ext>
            </a:extLst>
          </p:cNvPr>
          <p:cNvSpPr txBox="1"/>
          <p:nvPr/>
        </p:nvSpPr>
        <p:spPr>
          <a:xfrm>
            <a:off x="403413" y="448235"/>
            <a:ext cx="112327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Method 1: Writing JSON to a file in Python using </a:t>
            </a:r>
            <a:r>
              <a:rPr lang="en-US" sz="2800" b="1" i="0" dirty="0" err="1">
                <a:solidFill>
                  <a:srgbClr val="273239"/>
                </a:solidFill>
                <a:effectLst/>
                <a:latin typeface="urw-din"/>
              </a:rPr>
              <a:t>json.dumps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() </a:t>
            </a:r>
          </a:p>
          <a:p>
            <a:pPr algn="l"/>
            <a:endParaRPr lang="en-US" sz="28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convert any Python object to a JSON string and write JSON to File using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json.dumps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function and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file.write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function respectively.</a:t>
            </a:r>
          </a:p>
          <a:p>
            <a:pPr algn="l"/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Following is a step by step process to write JSON to file.</a:t>
            </a:r>
          </a:p>
          <a:p>
            <a:pPr algn="l"/>
            <a:endParaRPr lang="en-US" sz="2800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Prepare JSON string by converting a Python Object to JSON string using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json.dumps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function.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 JSON file using open(filename, ‘w’) function. We are opening file in write mode.</a:t>
            </a:r>
          </a:p>
          <a:p>
            <a:pPr marL="514350" indent="-514350" algn="l">
              <a:buAutoNum type="arabicPeriod" startAt="3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simply write JSON string  to a file using the “write” function.</a:t>
            </a:r>
          </a:p>
          <a:p>
            <a:pPr marL="514350" indent="-514350" algn="l">
              <a:buAutoNum type="arabicPeriod" startAt="3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Close the JSON file.</a:t>
            </a:r>
          </a:p>
        </p:txBody>
      </p:sp>
    </p:spTree>
    <p:extLst>
      <p:ext uri="{BB962C8B-B14F-4D97-AF65-F5344CB8AC3E}">
        <p14:creationId xmlns:p14="http://schemas.microsoft.com/office/powerpoint/2010/main" xmlns="" val="697066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131DB1B-8808-44EF-2EFB-9DAE1AC26EDB}"/>
              </a:ext>
            </a:extLst>
          </p:cNvPr>
          <p:cNvSpPr txBox="1"/>
          <p:nvPr/>
        </p:nvSpPr>
        <p:spPr>
          <a:xfrm>
            <a:off x="286870" y="198148"/>
            <a:ext cx="110086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57CFF"/>
                </a:solidFill>
                <a:effectLst/>
                <a:latin typeface="-apple-system"/>
              </a:rPr>
              <a:t>Example 1: Write JSON (Object) to File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</a:rPr>
              <a:t>In this example, we will convert or dump a Python </a:t>
            </a:r>
            <a:r>
              <a:rPr lang="en-US" b="0" i="0" u="none" strike="noStrike" dirty="0">
                <a:solidFill>
                  <a:srgbClr val="2A46CA"/>
                </a:solidFill>
                <a:effectLst/>
              </a:rPr>
              <a:t>Dictionary to JSON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String, and write this JSON string to a file named 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data.json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Python Program</a:t>
            </a:r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3B48B5-AFF4-30C5-767F-B280FABA215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458" y="1612989"/>
            <a:ext cx="4542759" cy="2188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AC7F81F-A515-DDDF-43F1-56207EAB7A02}"/>
              </a:ext>
            </a:extLst>
          </p:cNvPr>
          <p:cNvSpPr txBox="1"/>
          <p:nvPr/>
        </p:nvSpPr>
        <p:spPr>
          <a:xfrm>
            <a:off x="286870" y="3729335"/>
            <a:ext cx="10915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Output</a:t>
            </a:r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Run the above program,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data.json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will be created in the working directory.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4B89916-6CBF-214A-456B-9F20B5B593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3043" y="4456348"/>
            <a:ext cx="3817951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1085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B462B94-F374-17ED-DAC5-5ADA50B616A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8148" y="946781"/>
            <a:ext cx="6217412" cy="44410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00B3CA3-F46A-8A94-E937-586623A210A2}"/>
              </a:ext>
            </a:extLst>
          </p:cNvPr>
          <p:cNvSpPr/>
          <p:nvPr/>
        </p:nvSpPr>
        <p:spPr>
          <a:xfrm>
            <a:off x="466165" y="322729"/>
            <a:ext cx="3012142" cy="4123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Example2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2456D4-E670-3C10-606A-3CD62F9EE2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47147" y="1827578"/>
            <a:ext cx="3345470" cy="23243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0828DEA-51C4-EBC2-DF8E-1560B990BB7C}"/>
              </a:ext>
            </a:extLst>
          </p:cNvPr>
          <p:cNvSpPr/>
          <p:nvPr/>
        </p:nvSpPr>
        <p:spPr>
          <a:xfrm>
            <a:off x="7507124" y="1165411"/>
            <a:ext cx="2106707" cy="4482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xmlns="" val="3789939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5E7DDD2-4C54-F2AA-40C9-2DBC17246C9C}"/>
              </a:ext>
            </a:extLst>
          </p:cNvPr>
          <p:cNvSpPr txBox="1"/>
          <p:nvPr/>
        </p:nvSpPr>
        <p:spPr>
          <a:xfrm>
            <a:off x="358588" y="341583"/>
            <a:ext cx="11295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57CFF"/>
                </a:solidFill>
                <a:effectLst/>
                <a:latin typeface="-apple-system"/>
              </a:rPr>
              <a:t>Example 3: Write JSON (List of Object) to File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</a:rPr>
              <a:t>In this example, we will convert or dump Python </a:t>
            </a:r>
            <a:r>
              <a:rPr lang="en-US" b="0" i="0" u="none" strike="noStrike" dirty="0">
                <a:solidFill>
                  <a:srgbClr val="2A46CA"/>
                </a:solidFill>
                <a:effectLst/>
              </a:rPr>
              <a:t>List of Dictionaries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to JSON string, and write this JSON string to file named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data.json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/>
            <a:r>
              <a:rPr lang="en-US" sz="16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Python Program</a:t>
            </a:r>
            <a:endParaRPr lang="en-US" sz="16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3F37CA5-6D2D-6420-703A-52CD71024B8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40" y="1541912"/>
            <a:ext cx="7071419" cy="1897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536F179-45E2-FB76-0A69-72774965BA7D}"/>
              </a:ext>
            </a:extLst>
          </p:cNvPr>
          <p:cNvSpPr txBox="1"/>
          <p:nvPr/>
        </p:nvSpPr>
        <p:spPr>
          <a:xfrm>
            <a:off x="358588" y="3429000"/>
            <a:ext cx="112238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Output</a:t>
            </a:r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Run the above program, 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data.json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will be created in the working directory.</a:t>
            </a:r>
          </a:p>
          <a:p>
            <a:pPr algn="l"/>
            <a:r>
              <a:rPr lang="en-US" b="1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data.json</a:t>
            </a:r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A266FF2-22A2-C1C1-3EA9-725482276B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640" y="4410652"/>
            <a:ext cx="6933384" cy="22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2272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7C23702-3AEF-DA16-4849-2E6F8A69E4C7}"/>
              </a:ext>
            </a:extLst>
          </p:cNvPr>
          <p:cNvSpPr txBox="1"/>
          <p:nvPr/>
        </p:nvSpPr>
        <p:spPr>
          <a:xfrm>
            <a:off x="833717" y="904144"/>
            <a:ext cx="10560424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Method 2: Writing JSON to a file in Python using </a:t>
            </a:r>
            <a:r>
              <a:rPr lang="en-US" sz="2400" b="1" i="0" dirty="0" err="1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json.dump</a:t>
            </a:r>
            <a:r>
              <a:rPr lang="en-US" sz="24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urw-din"/>
              </a:rPr>
              <a:t>() </a:t>
            </a:r>
          </a:p>
          <a:p>
            <a:pPr algn="l" fontAlgn="base"/>
            <a:endParaRPr lang="en-US" sz="2000" b="1" i="0" dirty="0">
              <a:solidFill>
                <a:srgbClr val="273239"/>
              </a:solidFill>
              <a:effectLst/>
              <a:latin typeface="urw-din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Another way of writing JSON to a file is by using </a:t>
            </a: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00FF00"/>
                </a:highlight>
                <a:latin typeface="urw-din"/>
              </a:rPr>
              <a:t>json.dump</a:t>
            </a:r>
            <a:r>
              <a:rPr lang="en-US" b="1" i="0" dirty="0">
                <a:solidFill>
                  <a:srgbClr val="273239"/>
                </a:solidFill>
                <a:effectLst/>
                <a:highlight>
                  <a:srgbClr val="00FF00"/>
                </a:highlight>
                <a:latin typeface="urw-din"/>
              </a:rPr>
              <a:t>()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method 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JSON package has the “dump” function which directly writes the dictionary to a file in the form of JSON, without needing to convert it into an actual JSON object.</a:t>
            </a:r>
          </a:p>
          <a:p>
            <a:pPr algn="l" fontAlgn="base"/>
            <a:endParaRPr lang="en-US" dirty="0">
              <a:solidFill>
                <a:srgbClr val="273239"/>
              </a:solidFill>
              <a:latin typeface="urw-din"/>
            </a:endParaRP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It takes 2 parameters: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dictionary –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the name of a dictionary which should be converted to a JSON object.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file pointer –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pointer of the file opened in write or append mode.</a:t>
            </a:r>
          </a:p>
        </p:txBody>
      </p:sp>
    </p:spTree>
    <p:extLst>
      <p:ext uri="{BB962C8B-B14F-4D97-AF65-F5344CB8AC3E}">
        <p14:creationId xmlns:p14="http://schemas.microsoft.com/office/powerpoint/2010/main" xmlns="" val="2013658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C7F070A-5768-4168-04AB-332DD6D8885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2481"/>
            <a:ext cx="6467300" cy="4876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DBC299E-3EA5-6743-4DC1-7D4073824A91}"/>
              </a:ext>
            </a:extLst>
          </p:cNvPr>
          <p:cNvSpPr txBox="1"/>
          <p:nvPr/>
        </p:nvSpPr>
        <p:spPr>
          <a:xfrm>
            <a:off x="7270377" y="268051"/>
            <a:ext cx="1407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Output: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D687F1C-8E47-A040-AF60-0A0E0DD4EFE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01489" y="921912"/>
            <a:ext cx="7384510" cy="21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57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AD8A9C-A612-76B2-55D9-7A795CD5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Why do we use JSON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5D4096-972A-5C61-EB53-AEF439F8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JSON has a more compact style than XML 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which was the format of choice years ago</a:t>
            </a:r>
            <a:r>
              <a:rPr lang="en-IN" dirty="0"/>
              <a:t>. The light-weight approach can make significant improvements.</a:t>
            </a:r>
          </a:p>
          <a:p>
            <a:r>
              <a:rPr lang="en-IN" dirty="0"/>
              <a:t>The XML software parsing process can take a long time. JSON uses less data overall, so you reduce the cost and increase the parsing speed.</a:t>
            </a:r>
          </a:p>
          <a:p>
            <a:r>
              <a:rPr lang="en-IN" dirty="0"/>
              <a:t>The JSON structure is straight forward and often more readable.</a:t>
            </a:r>
          </a:p>
        </p:txBody>
      </p:sp>
    </p:spTree>
    <p:extLst>
      <p:ext uri="{BB962C8B-B14F-4D97-AF65-F5344CB8AC3E}">
        <p14:creationId xmlns:p14="http://schemas.microsoft.com/office/powerpoint/2010/main" xmlns="" val="1246149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F8D3B2-C2C6-D269-9240-DDAA6A861ABC}"/>
              </a:ext>
            </a:extLst>
          </p:cNvPr>
          <p:cNvSpPr txBox="1"/>
          <p:nvPr/>
        </p:nvSpPr>
        <p:spPr>
          <a:xfrm>
            <a:off x="609599" y="480083"/>
            <a:ext cx="112686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22222"/>
                </a:solidFill>
                <a:effectLst/>
              </a:rPr>
              <a:t>Format JSON code (Pretty print)</a:t>
            </a:r>
          </a:p>
          <a:p>
            <a:pPr algn="l"/>
            <a:endParaRPr lang="en-US" sz="2400" b="1" i="0" dirty="0">
              <a:solidFill>
                <a:srgbClr val="222222"/>
              </a:solidFill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i="0" dirty="0" smtClean="0">
                <a:solidFill>
                  <a:srgbClr val="222222"/>
                </a:solidFill>
                <a:effectLst/>
              </a:rPr>
              <a:t>The 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aim is to write well-formatted code for human understanding. </a:t>
            </a:r>
            <a:endParaRPr lang="en-US" sz="2400" b="0" i="0" dirty="0" smtClean="0">
              <a:solidFill>
                <a:srgbClr val="222222"/>
              </a:solidFill>
              <a:effectLst/>
            </a:endParaRPr>
          </a:p>
          <a:p>
            <a:pPr>
              <a:buFont typeface="Arial" pitchFamily="34" charset="0"/>
              <a:buChar char="•"/>
            </a:pPr>
            <a:r>
              <a:rPr lang="en-US" sz="2400" b="0" i="0" dirty="0" smtClean="0">
                <a:solidFill>
                  <a:srgbClr val="222222"/>
                </a:solidFill>
                <a:effectLst/>
              </a:rPr>
              <a:t>With </a:t>
            </a:r>
            <a:r>
              <a:rPr lang="en-US" sz="2400" b="0" i="0" dirty="0">
                <a:solidFill>
                  <a:srgbClr val="222222"/>
                </a:solidFill>
                <a:effectLst/>
              </a:rPr>
              <a:t>the help of pretty printing, anyone can easily understand the code</a:t>
            </a:r>
            <a:r>
              <a:rPr lang="en-US" sz="2400" b="0" i="0" dirty="0" smtClean="0">
                <a:solidFill>
                  <a:srgbClr val="222222"/>
                </a:solidFill>
                <a:effectLst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To analyze and debug JSON data, we may need to print it in a more readable format.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 smtClean="0"/>
              <a:t>can be done by passing additional parameters </a:t>
            </a:r>
            <a:r>
              <a:rPr lang="en-US" sz="2400" dirty="0" smtClean="0">
                <a:highlight>
                  <a:srgbClr val="FFFF00"/>
                </a:highlight>
              </a:rPr>
              <a:t>indent</a:t>
            </a:r>
            <a:r>
              <a:rPr lang="en-US" sz="2400" dirty="0" smtClean="0"/>
              <a:t> and </a:t>
            </a:r>
            <a:r>
              <a:rPr lang="en-US" sz="2400" dirty="0" err="1" smtClean="0">
                <a:highlight>
                  <a:srgbClr val="FFFF00"/>
                </a:highlight>
              </a:rPr>
              <a:t>sort_keys</a:t>
            </a:r>
            <a:r>
              <a:rPr lang="en-US" sz="2400" dirty="0" smtClean="0">
                <a:highlight>
                  <a:srgbClr val="FFFF00"/>
                </a:highlight>
              </a:rPr>
              <a:t> </a:t>
            </a:r>
            <a:r>
              <a:rPr lang="en-US" sz="2400" dirty="0" smtClean="0"/>
              <a:t>to </a:t>
            </a:r>
            <a:r>
              <a:rPr lang="en-US" sz="2400" dirty="0" err="1" smtClean="0"/>
              <a:t>json.dumps</a:t>
            </a:r>
            <a:r>
              <a:rPr lang="en-US" sz="2400" dirty="0" smtClean="0"/>
              <a:t>() and </a:t>
            </a:r>
            <a:r>
              <a:rPr lang="en-US" sz="2400" dirty="0" err="1" smtClean="0"/>
              <a:t>json.dump</a:t>
            </a:r>
            <a:r>
              <a:rPr lang="en-US" sz="2400" dirty="0" smtClean="0"/>
              <a:t>() method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sort_keys</a:t>
            </a:r>
            <a:r>
              <a:rPr lang="en-US" sz="2400" dirty="0" smtClean="0"/>
              <a:t> attribute in Python dumps function’s argument will sort the key in JSON in ascending order.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sort_keys</a:t>
            </a:r>
            <a:r>
              <a:rPr lang="en-US" sz="2400" dirty="0" smtClean="0"/>
              <a:t> argument is a Boolean attribute. When it’s true sorting is allowed otherwise not. </a:t>
            </a:r>
            <a:endParaRPr lang="en-IN" sz="2400" dirty="0" smtClean="0"/>
          </a:p>
          <a:p>
            <a:pPr>
              <a:buFont typeface="Arial" pitchFamily="34" charset="0"/>
              <a:buChar char="•"/>
            </a:pPr>
            <a:endParaRPr lang="en-US" sz="2400" b="0" i="0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5924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A2DB4C4-5844-5C1A-85A0-9FF7F4EE5941}"/>
              </a:ext>
            </a:extLst>
          </p:cNvPr>
          <p:cNvSpPr txBox="1"/>
          <p:nvPr/>
        </p:nvSpPr>
        <p:spPr>
          <a:xfrm>
            <a:off x="421339" y="5802141"/>
            <a:ext cx="10883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above program, have used 4 spaces for indentation. And, the keys are sorted in ascending order.</a:t>
            </a:r>
          </a:p>
          <a:p>
            <a:endParaRPr lang="en-US" dirty="0"/>
          </a:p>
          <a:p>
            <a:r>
              <a:rPr lang="en-US" dirty="0"/>
              <a:t>By the way, the default value of indent is None. And, the default value of </a:t>
            </a:r>
            <a:r>
              <a:rPr lang="en-US" dirty="0" err="1"/>
              <a:t>sort_keys</a:t>
            </a:r>
            <a:r>
              <a:rPr lang="en-US" dirty="0"/>
              <a:t> is False.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FCD9F34-D319-A6A6-8E9A-7DE2A403309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339" y="132529"/>
            <a:ext cx="11042419" cy="559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9574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E1A81B-8DCE-4781-4245-90F1858B3C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4638" y="1084730"/>
            <a:ext cx="8572131" cy="338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7186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AF64DB-8F32-2BE0-D9C7-58017161EFFB}"/>
              </a:ext>
            </a:extLst>
          </p:cNvPr>
          <p:cNvSpPr txBox="1"/>
          <p:nvPr/>
        </p:nvSpPr>
        <p:spPr>
          <a:xfrm>
            <a:off x="421341" y="577788"/>
            <a:ext cx="10130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To better understand this, change indent to 40 and observe the output-</a:t>
            </a:r>
            <a:endParaRPr lang="en-IN" dirty="0"/>
          </a:p>
        </p:txBody>
      </p:sp>
      <p:pic>
        <p:nvPicPr>
          <p:cNvPr id="3074" name="Picture 2" descr="Format JSON code Example">
            <a:extLst>
              <a:ext uri="{FF2B5EF4-FFF2-40B4-BE49-F238E27FC236}">
                <a16:creationId xmlns:a16="http://schemas.microsoft.com/office/drawing/2014/main" xmlns="" id="{764FAD63-E1C2-A21E-5AF5-FB00D67B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3717" y="1237129"/>
            <a:ext cx="8489233" cy="497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42418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1E332E2-210B-A2EA-66DE-6AE400409F3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187" y="145950"/>
            <a:ext cx="10264589" cy="63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3442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CB0373-9CF6-F2DF-59E4-9746E6CE40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941" y="1360854"/>
            <a:ext cx="4983635" cy="5356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0D9E0B-B769-0468-9860-E2156BEA09ED}"/>
              </a:ext>
            </a:extLst>
          </p:cNvPr>
          <p:cNvSpPr txBox="1"/>
          <p:nvPr/>
        </p:nvSpPr>
        <p:spPr>
          <a:xfrm>
            <a:off x="394448" y="57374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Output: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E3665F-898C-FB58-D8F7-985AFA304ADE}"/>
              </a:ext>
            </a:extLst>
          </p:cNvPr>
          <p:cNvSpPr txBox="1"/>
          <p:nvPr/>
        </p:nvSpPr>
        <p:spPr>
          <a:xfrm>
            <a:off x="4772959" y="24125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observe the keys 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age, cars, children,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etc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are arranged in ascending 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61653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1DE1D8A-A71A-E7DC-1DBE-8E8F1607E310}"/>
              </a:ext>
            </a:extLst>
          </p:cNvPr>
          <p:cNvSpPr txBox="1"/>
          <p:nvPr/>
        </p:nvSpPr>
        <p:spPr>
          <a:xfrm>
            <a:off x="546847" y="494891"/>
            <a:ext cx="1077557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3A3A3A"/>
                </a:solidFill>
                <a:effectLst/>
                <a:latin typeface="system-ui"/>
              </a:rPr>
              <a:t>Back and Forth Conversion of Data</a:t>
            </a:r>
          </a:p>
          <a:p>
            <a:pPr algn="l"/>
            <a:endParaRPr lang="en-US" sz="2800" b="1" i="0" dirty="0">
              <a:solidFill>
                <a:srgbClr val="3A3A3A"/>
              </a:solidFill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system-ui"/>
              </a:rPr>
              <a:t>The keys for dictionaries in Python can be of different data types like strings, int, or tuples. However, the keys in JSON data can only be strings.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A3A3A"/>
                </a:solidFill>
                <a:effectLst/>
                <a:latin typeface="system-ui"/>
              </a:rPr>
              <a:t>This means that when you convert a dictionary into JSON, all its keys will be cast to strings. Conversion of this JSON back to a dictionary will not get you back the original data type of the keys.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7CD9BA-6045-58DD-90B3-EB1F466BA2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2269" y="2556994"/>
            <a:ext cx="5855731" cy="39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291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C05CF-3BB7-D2C7-9C67-5535D72B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Basic JSON syntax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6FCF23-9200-E961-285C-3023249FC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40" y="1144306"/>
            <a:ext cx="11317942" cy="5334871"/>
          </a:xfrm>
        </p:spPr>
        <p:txBody>
          <a:bodyPr>
            <a:noAutofit/>
          </a:bodyPr>
          <a:lstStyle/>
          <a:p>
            <a:r>
              <a:rPr lang="en-US" sz="2400" dirty="0"/>
              <a:t>In JSON, data is written in key-value pairs, like so:</a:t>
            </a:r>
          </a:p>
          <a:p>
            <a:pPr marL="0" indent="0">
              <a:buNone/>
            </a:pPr>
            <a:r>
              <a:rPr lang="en-US" sz="2400" dirty="0"/>
              <a:t>                    </a:t>
            </a:r>
            <a:r>
              <a:rPr lang="en-US" sz="2400" b="1" dirty="0">
                <a:solidFill>
                  <a:schemeClr val="accent2"/>
                </a:solidFill>
              </a:rPr>
              <a:t>"</a:t>
            </a:r>
            <a:r>
              <a:rPr lang="en-US" sz="2400" b="1" dirty="0" err="1">
                <a:solidFill>
                  <a:schemeClr val="accent2"/>
                </a:solidFill>
              </a:rPr>
              <a:t>first_name</a:t>
            </a:r>
            <a:r>
              <a:rPr lang="en-US" sz="2400" b="1" dirty="0">
                <a:solidFill>
                  <a:schemeClr val="accent2"/>
                </a:solidFill>
              </a:rPr>
              <a:t>": "Katie"</a:t>
            </a:r>
          </a:p>
          <a:p>
            <a:r>
              <a:rPr lang="en-US" sz="2400" dirty="0"/>
              <a:t>Data is enclosed in double quotation marks and the key-value pair is separated by a colon.</a:t>
            </a:r>
          </a:p>
          <a:p>
            <a:r>
              <a:rPr lang="en-US" sz="2400" dirty="0"/>
              <a:t>There can be more than one key-value pair and each one is separated by a comma:</a:t>
            </a:r>
          </a:p>
          <a:p>
            <a:pPr marL="0" indent="0">
              <a:buNone/>
            </a:pPr>
            <a:r>
              <a:rPr lang="en-US" sz="2400" dirty="0"/>
              <a:t>               </a:t>
            </a:r>
            <a:r>
              <a:rPr lang="en-US" sz="2400" b="1" dirty="0">
                <a:solidFill>
                  <a:schemeClr val="accent2"/>
                </a:solidFill>
              </a:rPr>
              <a:t>"</a:t>
            </a:r>
            <a:r>
              <a:rPr lang="en-US" sz="2400" b="1" dirty="0" err="1">
                <a:solidFill>
                  <a:schemeClr val="accent2"/>
                </a:solidFill>
              </a:rPr>
              <a:t>first_name</a:t>
            </a:r>
            <a:r>
              <a:rPr lang="en-US" sz="2400" b="1" dirty="0">
                <a:solidFill>
                  <a:schemeClr val="accent2"/>
                </a:solidFill>
              </a:rPr>
              <a:t>": "Katie", "</a:t>
            </a:r>
            <a:r>
              <a:rPr lang="en-US" sz="2400" b="1" dirty="0" err="1">
                <a:solidFill>
                  <a:schemeClr val="accent2"/>
                </a:solidFill>
              </a:rPr>
              <a:t>last_name</a:t>
            </a:r>
            <a:r>
              <a:rPr lang="en-US" sz="2400" b="1" dirty="0">
                <a:solidFill>
                  <a:schemeClr val="accent2"/>
                </a:solidFill>
              </a:rPr>
              <a:t>": "Rodgers“</a:t>
            </a:r>
          </a:p>
          <a:p>
            <a:pPr marL="0" indent="0">
              <a:buNone/>
            </a:pPr>
            <a:r>
              <a:rPr lang="en-US" sz="2400" dirty="0"/>
              <a:t>The example above showed an </a:t>
            </a:r>
            <a:r>
              <a:rPr lang="en-US" sz="2400" b="1" dirty="0">
                <a:solidFill>
                  <a:schemeClr val="accent1"/>
                </a:solidFill>
              </a:rPr>
              <a:t>object</a:t>
            </a:r>
            <a:r>
              <a:rPr lang="en-US" sz="2400" dirty="0"/>
              <a:t>, a collection of multiple key-value pairs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Objects are inside curly braces: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{</a:t>
            </a: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  "</a:t>
            </a:r>
            <a:r>
              <a:rPr lang="en-US" sz="2400" b="1" dirty="0" err="1">
                <a:solidFill>
                  <a:schemeClr val="accent1"/>
                </a:solidFill>
              </a:rPr>
              <a:t>first_name</a:t>
            </a:r>
            <a:r>
              <a:rPr lang="en-US" sz="2400" b="1" dirty="0">
                <a:solidFill>
                  <a:schemeClr val="accent1"/>
                </a:solidFill>
              </a:rPr>
              <a:t>": "Katie",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    "</a:t>
            </a:r>
            <a:r>
              <a:rPr lang="en-US" sz="2400" b="1" dirty="0" err="1">
                <a:solidFill>
                  <a:schemeClr val="accent1"/>
                </a:solidFill>
              </a:rPr>
              <a:t>last_name</a:t>
            </a:r>
            <a:r>
              <a:rPr lang="en-US" sz="2400" b="1" dirty="0">
                <a:solidFill>
                  <a:schemeClr val="accent1"/>
                </a:solidFill>
              </a:rPr>
              <a:t>": "Rodgers"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}</a:t>
            </a:r>
            <a:endParaRPr lang="en-IN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590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4B6E0A-1972-798C-9E37-4F1FB3BB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0"/>
            <a:ext cx="10515600" cy="319088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system-ui"/>
              </a:rPr>
              <a:t>Another example of JSON-formatted data is as follows:</a:t>
            </a:r>
            <a:br>
              <a:rPr lang="en-US" b="0" i="0" dirty="0">
                <a:solidFill>
                  <a:schemeClr val="accent1"/>
                </a:solidFill>
                <a:effectLst/>
                <a:latin typeface="system-ui"/>
              </a:rPr>
            </a:br>
            <a:r>
              <a:rPr lang="en-US" b="0" i="0" dirty="0">
                <a:solidFill>
                  <a:schemeClr val="accent1"/>
                </a:solidFill>
                <a:effectLst/>
                <a:latin typeface="system-ui"/>
              </a:rPr>
              <a:t/>
            </a:r>
            <a:br>
              <a:rPr lang="en-US" b="0" i="0" dirty="0">
                <a:solidFill>
                  <a:schemeClr val="accent1"/>
                </a:solidFill>
                <a:effectLst/>
                <a:latin typeface="system-ui"/>
              </a:rPr>
            </a:b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5CF0B5-FD53-A367-B08F-17B457A21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"name": "Frank",</a:t>
            </a:r>
          </a:p>
          <a:p>
            <a:pPr marL="0" indent="0">
              <a:buNone/>
            </a:pPr>
            <a:r>
              <a:rPr lang="en-US" dirty="0"/>
              <a:t>  "age": 39,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isEmployed</a:t>
            </a:r>
            <a:r>
              <a:rPr lang="en-US" dirty="0"/>
              <a:t>": true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7390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105CA4-9320-4532-38CD-10DE7A11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chemeClr val="accent1"/>
                </a:solidFill>
                <a:effectLst/>
                <a:latin typeface="Lato" panose="020F0502020204030203" pitchFamily="34" charset="0"/>
              </a:rPr>
              <a:t>We can also create arrays, an ordered list of values, with JSON. In that case, arrays are contained inside square brackets:</a:t>
            </a:r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6D507D-4114-803D-D20E-17371187D670}"/>
              </a:ext>
            </a:extLst>
          </p:cNvPr>
          <p:cNvSpPr txBox="1"/>
          <p:nvPr/>
        </p:nvSpPr>
        <p:spPr>
          <a:xfrm>
            <a:off x="1364428" y="1568895"/>
            <a:ext cx="57194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[</a:t>
            </a:r>
          </a:p>
          <a:p>
            <a:r>
              <a:rPr lang="en-US" sz="2400" dirty="0"/>
              <a:t>  { </a:t>
            </a:r>
          </a:p>
          <a:p>
            <a:r>
              <a:rPr lang="en-US" sz="2400" dirty="0"/>
              <a:t>    "</a:t>
            </a:r>
            <a:r>
              <a:rPr lang="en-US" sz="2400" dirty="0" err="1"/>
              <a:t>first_name</a:t>
            </a:r>
            <a:r>
              <a:rPr lang="en-US" sz="2400" dirty="0"/>
              <a:t>": "Katie",  </a:t>
            </a:r>
          </a:p>
          <a:p>
            <a:r>
              <a:rPr lang="en-US" sz="2400" dirty="0"/>
              <a:t>    "</a:t>
            </a:r>
            <a:r>
              <a:rPr lang="en-US" sz="2400" dirty="0" err="1"/>
              <a:t>last_name</a:t>
            </a:r>
            <a:r>
              <a:rPr lang="en-US" sz="2400" dirty="0"/>
              <a:t>": "Rodgers"</a:t>
            </a:r>
          </a:p>
          <a:p>
            <a:r>
              <a:rPr lang="en-US" sz="2400" dirty="0"/>
              <a:t>  },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/>
              <a:t>  { </a:t>
            </a:r>
          </a:p>
          <a:p>
            <a:r>
              <a:rPr lang="en-US" sz="2400" dirty="0"/>
              <a:t>      </a:t>
            </a:r>
          </a:p>
          <a:p>
            <a:r>
              <a:rPr lang="en-US" sz="2400" dirty="0"/>
              <a:t>    "</a:t>
            </a:r>
            <a:r>
              <a:rPr lang="en-US" sz="2400" dirty="0" err="1"/>
              <a:t>first_name</a:t>
            </a:r>
            <a:r>
              <a:rPr lang="en-US" sz="2400" dirty="0"/>
              <a:t>": "Naomi",  </a:t>
            </a:r>
          </a:p>
          <a:p>
            <a:r>
              <a:rPr lang="en-US" sz="2400" dirty="0"/>
              <a:t>    "</a:t>
            </a:r>
            <a:r>
              <a:rPr lang="en-US" sz="2400" dirty="0" err="1"/>
              <a:t>last_name</a:t>
            </a:r>
            <a:r>
              <a:rPr lang="en-US" sz="2400" dirty="0"/>
              <a:t>": "Green"</a:t>
            </a:r>
          </a:p>
          <a:p>
            <a:r>
              <a:rPr lang="en-US" sz="2400" dirty="0"/>
              <a:t>  },</a:t>
            </a:r>
          </a:p>
          <a:p>
            <a:r>
              <a:rPr lang="en-US" sz="2400" dirty="0" smtClean="0"/>
              <a:t>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4353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C590B39-98E7-E664-FBD4-3260EBC39077}"/>
              </a:ext>
            </a:extLst>
          </p:cNvPr>
          <p:cNvSpPr txBox="1"/>
          <p:nvPr/>
        </p:nvSpPr>
        <p:spPr>
          <a:xfrm>
            <a:off x="1541929" y="751344"/>
            <a:ext cx="760207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// or: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"employee": [</a:t>
            </a:r>
          </a:p>
          <a:p>
            <a:r>
              <a:rPr lang="en-US" dirty="0"/>
              <a:t>     { </a:t>
            </a:r>
          </a:p>
          <a:p>
            <a:r>
              <a:rPr lang="en-US" dirty="0"/>
              <a:t>    "</a:t>
            </a:r>
            <a:r>
              <a:rPr lang="en-US" dirty="0" err="1"/>
              <a:t>first_name</a:t>
            </a:r>
            <a:r>
              <a:rPr lang="en-US" dirty="0"/>
              <a:t>": "Katie",  </a:t>
            </a:r>
          </a:p>
          <a:p>
            <a:r>
              <a:rPr lang="en-US" dirty="0"/>
              <a:t>    "</a:t>
            </a:r>
            <a:r>
              <a:rPr lang="en-US" dirty="0" err="1"/>
              <a:t>last_name</a:t>
            </a:r>
            <a:r>
              <a:rPr lang="en-US" dirty="0"/>
              <a:t>": "Rodgers"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{ </a:t>
            </a:r>
          </a:p>
          <a:p>
            <a:r>
              <a:rPr lang="en-US" dirty="0"/>
              <a:t>    "</a:t>
            </a:r>
            <a:r>
              <a:rPr lang="en-US" dirty="0" err="1"/>
              <a:t>first_name</a:t>
            </a:r>
            <a:r>
              <a:rPr lang="en-US" dirty="0"/>
              <a:t>": "Naomi",  </a:t>
            </a:r>
          </a:p>
          <a:p>
            <a:r>
              <a:rPr lang="en-US" dirty="0"/>
              <a:t>    "</a:t>
            </a:r>
            <a:r>
              <a:rPr lang="en-US" dirty="0" err="1"/>
              <a:t>last_name</a:t>
            </a:r>
            <a:r>
              <a:rPr lang="en-US" dirty="0"/>
              <a:t>": "Green"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]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//this created an 'employee' object that has 2 records.</a:t>
            </a:r>
          </a:p>
          <a:p>
            <a:r>
              <a:rPr lang="en-US" dirty="0"/>
              <a:t>// It defines the first name and last name of an employee</a:t>
            </a:r>
          </a:p>
        </p:txBody>
      </p:sp>
    </p:spTree>
    <p:extLst>
      <p:ext uri="{BB962C8B-B14F-4D97-AF65-F5344CB8AC3E}">
        <p14:creationId xmlns:p14="http://schemas.microsoft.com/office/powerpoint/2010/main" xmlns="" val="407770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38C5CC-2A6B-5CFC-E3A6-B22AB62814B7}"/>
              </a:ext>
            </a:extLst>
          </p:cNvPr>
          <p:cNvSpPr txBox="1"/>
          <p:nvPr/>
        </p:nvSpPr>
        <p:spPr>
          <a:xfrm>
            <a:off x="591671" y="779929"/>
            <a:ext cx="1113416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dirty="0">
                <a:highlight>
                  <a:srgbClr val="FFFF00"/>
                </a:highlight>
              </a:rPr>
              <a:t>In Python, JSON exists as a string. For example:</a:t>
            </a:r>
          </a:p>
          <a:p>
            <a:endParaRPr lang="en-US" dirty="0"/>
          </a:p>
          <a:p>
            <a:r>
              <a:rPr lang="en-US" sz="3200" dirty="0"/>
              <a:t>p = '{"name": "Bob", "languages": ["Python", "Java"]}'</a:t>
            </a:r>
          </a:p>
          <a:p>
            <a:r>
              <a:rPr lang="en-US" sz="3200" dirty="0"/>
              <a:t>It's also common to store a JSON object in a file.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337772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9F2829-4CE9-30D8-AE19-28DBFFBE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IN" i="0" dirty="0">
                <a:solidFill>
                  <a:srgbClr val="0070C0"/>
                </a:solidFill>
                <a:effectLst/>
                <a:latin typeface="system-ui"/>
              </a:rPr>
              <a:t>Python and </a:t>
            </a:r>
            <a:r>
              <a:rPr lang="en-IN" i="0" dirty="0" smtClean="0">
                <a:solidFill>
                  <a:srgbClr val="0070C0"/>
                </a:solidFill>
                <a:effectLst/>
                <a:latin typeface="system-ui"/>
              </a:rPr>
              <a:t>JSON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46F5BE-53FF-99C5-E7A3-A7B8B6750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872446"/>
          </a:xfrm>
        </p:spPr>
        <p:txBody>
          <a:bodyPr>
            <a:noAutofit/>
          </a:bodyPr>
          <a:lstStyle/>
          <a:p>
            <a:r>
              <a:rPr lang="en-US" sz="2600" b="0" i="0" dirty="0">
                <a:effectLst/>
              </a:rPr>
              <a:t>Python makes it simple to work with JSON files.</a:t>
            </a:r>
          </a:p>
          <a:p>
            <a:r>
              <a:rPr lang="en-US" sz="2600" b="0" i="0" dirty="0">
                <a:effectLst/>
              </a:rPr>
              <a:t>Python supports JSON through a built-in package called </a:t>
            </a:r>
            <a:r>
              <a:rPr lang="en-US" sz="2600" b="0" i="0" u="sng" dirty="0">
                <a:effectLst/>
              </a:rPr>
              <a:t>JSON</a:t>
            </a:r>
            <a:r>
              <a:rPr lang="en-US" sz="2600" b="0" i="0" dirty="0">
                <a:effectLst/>
              </a:rPr>
              <a:t>. </a:t>
            </a:r>
          </a:p>
          <a:p>
            <a:r>
              <a:rPr lang="en-US" sz="2600" b="0" i="0" dirty="0">
                <a:effectLst/>
              </a:rPr>
              <a:t>To use this feature, we import the JSON package in Python script.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/>
              <a:t>                         </a:t>
            </a:r>
            <a:r>
              <a:rPr lang="en-US" sz="2600" dirty="0">
                <a:highlight>
                  <a:srgbClr val="FFFF00"/>
                </a:highlight>
              </a:rPr>
              <a:t>import json</a:t>
            </a:r>
          </a:p>
          <a:p>
            <a:r>
              <a:rPr lang="en-US" sz="2600" b="0" i="0" dirty="0">
                <a:effectLst/>
              </a:rPr>
              <a:t>This library mainly parses JSON from files or strings. It also parses JSON into a dictionary or list in Python and vice versa, that is converting a Python dictionary or list into JSON strings.</a:t>
            </a:r>
          </a:p>
          <a:p>
            <a:r>
              <a:rPr lang="en-US" sz="2600" b="0" i="0" dirty="0">
                <a:effectLst/>
              </a:rPr>
              <a:t>The text in JSON is done through quoted-string which contains the value in </a:t>
            </a:r>
            <a:r>
              <a:rPr lang="en-US" sz="2600" b="0" i="0" u="sng" dirty="0">
                <a:effectLst/>
              </a:rPr>
              <a:t>key-value mapping</a:t>
            </a:r>
            <a:r>
              <a:rPr lang="en-US" sz="2600" b="0" i="0" dirty="0">
                <a:effectLst/>
              </a:rPr>
              <a:t> within { }.</a:t>
            </a:r>
          </a:p>
          <a:p>
            <a:r>
              <a:rPr lang="en-US" sz="2600" dirty="0"/>
              <a:t>It is similar to the dictionary in Python.</a:t>
            </a:r>
          </a:p>
        </p:txBody>
      </p:sp>
    </p:spTree>
    <p:extLst>
      <p:ext uri="{BB962C8B-B14F-4D97-AF65-F5344CB8AC3E}">
        <p14:creationId xmlns:p14="http://schemas.microsoft.com/office/powerpoint/2010/main" xmlns="" val="88736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1443</Words>
  <Application>Microsoft Office PowerPoint</Application>
  <PresentationFormat>Custom</PresentationFormat>
  <Paragraphs>224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What is JSON ?</vt:lpstr>
      <vt:lpstr>Why do we use JSON ?</vt:lpstr>
      <vt:lpstr>Basic JSON syntax </vt:lpstr>
      <vt:lpstr>Another example of JSON-formatted data is as follows:  </vt:lpstr>
      <vt:lpstr>We can also create arrays, an ordered list of values, with JSON. In that case, arrays are contained inside square brackets:</vt:lpstr>
      <vt:lpstr>Slide 7</vt:lpstr>
      <vt:lpstr>Slide 8</vt:lpstr>
      <vt:lpstr>Python and JSON</vt:lpstr>
      <vt:lpstr>Slide 10</vt:lpstr>
      <vt:lpstr> JSON to Python </vt:lpstr>
      <vt:lpstr>Slide 12</vt:lpstr>
      <vt:lpstr>Slide 13</vt:lpstr>
      <vt:lpstr>Slide 14</vt:lpstr>
      <vt:lpstr>Slide 15</vt:lpstr>
      <vt:lpstr>Slide 16</vt:lpstr>
      <vt:lpstr>Slide 17</vt:lpstr>
      <vt:lpstr>The conversion of JSON data to Python is based on the following conversion table</vt:lpstr>
      <vt:lpstr>Python to JSON  (Encoding)</vt:lpstr>
      <vt:lpstr>Slide 20</vt:lpstr>
      <vt:lpstr>The conversion of Python objects to JSON data is based on the following conversion table.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Nikitha</dc:creator>
  <cp:lastModifiedBy>Nikitha</cp:lastModifiedBy>
  <cp:revision>34</cp:revision>
  <dcterms:created xsi:type="dcterms:W3CDTF">2022-07-31T17:24:55Z</dcterms:created>
  <dcterms:modified xsi:type="dcterms:W3CDTF">2022-08-15T19:31:21Z</dcterms:modified>
</cp:coreProperties>
</file>