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19" r:id="rId2"/>
    <p:sldId id="320" r:id="rId3"/>
    <p:sldId id="321" r:id="rId4"/>
    <p:sldId id="265" r:id="rId5"/>
    <p:sldId id="322" r:id="rId6"/>
    <p:sldId id="324" r:id="rId7"/>
    <p:sldId id="326" r:id="rId8"/>
    <p:sldId id="327" r:id="rId9"/>
    <p:sldId id="328" r:id="rId10"/>
    <p:sldId id="329" r:id="rId11"/>
    <p:sldId id="333" r:id="rId12"/>
    <p:sldId id="330" r:id="rId13"/>
    <p:sldId id="331" r:id="rId14"/>
    <p:sldId id="336" r:id="rId15"/>
    <p:sldId id="332" r:id="rId16"/>
    <p:sldId id="337" r:id="rId17"/>
    <p:sldId id="342" r:id="rId18"/>
    <p:sldId id="343" r:id="rId19"/>
    <p:sldId id="296" r:id="rId20"/>
    <p:sldId id="34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9" autoAdjust="0"/>
    <p:restoredTop sz="93548" autoAdjust="0"/>
  </p:normalViewPr>
  <p:slideViewPr>
    <p:cSldViewPr showGuides="1">
      <p:cViewPr varScale="1">
        <p:scale>
          <a:sx n="108" d="100"/>
          <a:sy n="108" d="100"/>
        </p:scale>
        <p:origin x="1733"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7B9911-C28A-42C6-AF2F-78E33CB35D07}" type="datetimeFigureOut">
              <a:rPr lang="en-US" smtClean="0"/>
              <a:pPr/>
              <a:t>9/25/2025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1DF1F4-0879-4A0D-9C62-B5B482C4CC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https://www.geeksforgeeks.org/destructors-in-python/</a:t>
            </a:r>
            <a:endParaRPr lang="en-US"/>
          </a:p>
        </p:txBody>
      </p:sp>
      <p:sp>
        <p:nvSpPr>
          <p:cNvPr id="4" name="Slide Number Placeholder 3"/>
          <p:cNvSpPr>
            <a:spLocks noGrp="1"/>
          </p:cNvSpPr>
          <p:nvPr>
            <p:ph type="sldNum" sz="quarter" idx="10"/>
          </p:nvPr>
        </p:nvSpPr>
        <p:spPr/>
        <p:txBody>
          <a:bodyPr/>
          <a:lstStyle/>
          <a:p>
            <a:fld id="{291DF1F4-0879-4A0D-9C62-B5B482C4CCD1}"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7CE247-6256-43EB-9FF7-AF19C58412D5}" type="datetimeFigureOut">
              <a:rPr lang="en-US" smtClean="0"/>
              <a:pPr/>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0BF62-7DD1-4867-80CD-4582B7DA4B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CE247-6256-43EB-9FF7-AF19C58412D5}" type="datetimeFigureOut">
              <a:rPr lang="en-US" smtClean="0"/>
              <a:pPr/>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0BF62-7DD1-4867-80CD-4582B7DA4B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CE247-6256-43EB-9FF7-AF19C58412D5}" type="datetimeFigureOut">
              <a:rPr lang="en-US" smtClean="0"/>
              <a:pPr/>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0BF62-7DD1-4867-80CD-4582B7DA4B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7CE247-6256-43EB-9FF7-AF19C58412D5}" type="datetimeFigureOut">
              <a:rPr lang="en-US" smtClean="0"/>
              <a:pPr/>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0BF62-7DD1-4867-80CD-4582B7DA4B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7CE247-6256-43EB-9FF7-AF19C58412D5}" type="datetimeFigureOut">
              <a:rPr lang="en-US" smtClean="0"/>
              <a:pPr/>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30BF62-7DD1-4867-80CD-4582B7DA4B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7CE247-6256-43EB-9FF7-AF19C58412D5}" type="datetimeFigureOut">
              <a:rPr lang="en-US" smtClean="0"/>
              <a:pPr/>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0BF62-7DD1-4867-80CD-4582B7DA4B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7CE247-6256-43EB-9FF7-AF19C58412D5}" type="datetimeFigureOut">
              <a:rPr lang="en-US" smtClean="0"/>
              <a:pPr/>
              <a:t>9/25/2025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30BF62-7DD1-4867-80CD-4582B7DA4B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7CE247-6256-43EB-9FF7-AF19C58412D5}" type="datetimeFigureOut">
              <a:rPr lang="en-US" smtClean="0"/>
              <a:pPr/>
              <a:t>9/25/2025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30BF62-7DD1-4867-80CD-4582B7DA4B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CE247-6256-43EB-9FF7-AF19C58412D5}" type="datetimeFigureOut">
              <a:rPr lang="en-US" smtClean="0"/>
              <a:pPr/>
              <a:t>9/25/2025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30BF62-7DD1-4867-80CD-4582B7DA4B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CE247-6256-43EB-9FF7-AF19C58412D5}" type="datetimeFigureOut">
              <a:rPr lang="en-US" smtClean="0"/>
              <a:pPr/>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0BF62-7DD1-4867-80CD-4582B7DA4B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7CE247-6256-43EB-9FF7-AF19C58412D5}" type="datetimeFigureOut">
              <a:rPr lang="en-US" smtClean="0"/>
              <a:pPr/>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30BF62-7DD1-4867-80CD-4582B7DA4B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CE247-6256-43EB-9FF7-AF19C58412D5}" type="datetimeFigureOut">
              <a:rPr lang="en-US" smtClean="0"/>
              <a:pPr/>
              <a:t>9/25/2025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30BF62-7DD1-4867-80CD-4582B7DA4B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Python object-class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__init__ method </a:t>
            </a:r>
            <a:endParaRPr lang="en-US" sz="4000" dirty="0"/>
          </a:p>
        </p:txBody>
      </p:sp>
      <p:sp>
        <p:nvSpPr>
          <p:cNvPr id="3" name="Content Placeholder 2"/>
          <p:cNvSpPr>
            <a:spLocks noGrp="1"/>
          </p:cNvSpPr>
          <p:nvPr>
            <p:ph idx="1"/>
          </p:nvPr>
        </p:nvSpPr>
        <p:spPr/>
        <p:txBody>
          <a:bodyPr>
            <a:noAutofit/>
          </a:bodyPr>
          <a:lstStyle/>
          <a:p>
            <a:r>
              <a:rPr lang="en-US" sz="2400" dirty="0" smtClean="0"/>
              <a:t>The </a:t>
            </a:r>
            <a:r>
              <a:rPr lang="en-US" sz="2400" dirty="0" smtClean="0">
                <a:solidFill>
                  <a:srgbClr val="0070C0"/>
                </a:solidFill>
              </a:rPr>
              <a:t>__init__ </a:t>
            </a:r>
            <a:r>
              <a:rPr lang="en-US" sz="2400" dirty="0" smtClean="0"/>
              <a:t>method is similar to constructors in C++ and Java. </a:t>
            </a:r>
            <a:endParaRPr lang="en-IN" sz="2400" dirty="0" smtClean="0"/>
          </a:p>
          <a:p>
            <a:r>
              <a:rPr lang="en-US" sz="2400" dirty="0" smtClean="0"/>
              <a:t>Constructors are generally used for instantiating an object. </a:t>
            </a:r>
          </a:p>
          <a:p>
            <a:r>
              <a:rPr lang="en-US" sz="2400" dirty="0" smtClean="0"/>
              <a:t>The task of constructors is to initialize(assign values) to the data members of the class when an object of the class is created.</a:t>
            </a:r>
          </a:p>
          <a:p>
            <a:r>
              <a:rPr lang="en-US" sz="2400" dirty="0" smtClean="0"/>
              <a:t>It is run as soon as an object of a class is instantiated. </a:t>
            </a:r>
          </a:p>
          <a:p>
            <a:r>
              <a:rPr lang="en-US" sz="2400" dirty="0" smtClean="0"/>
              <a:t>The method is useful to do any initialization you want to do with your object. </a:t>
            </a:r>
          </a:p>
          <a:p>
            <a:pPr fontAlgn="base"/>
            <a:r>
              <a:rPr lang="en-US" sz="2400" b="1" dirty="0" smtClean="0"/>
              <a:t>Syntax of constructor declaration : </a:t>
            </a:r>
            <a:endParaRPr lang="en-US" sz="2400" dirty="0" smtClean="0"/>
          </a:p>
          <a:p>
            <a:pPr>
              <a:buNone/>
            </a:pPr>
            <a:r>
              <a:rPr lang="en-US" sz="2400" dirty="0" smtClean="0"/>
              <a:t>	</a:t>
            </a:r>
            <a:r>
              <a:rPr lang="en-US" sz="2400" dirty="0" smtClean="0">
                <a:solidFill>
                  <a:srgbClr val="0070C0"/>
                </a:solidFill>
              </a:rPr>
              <a:t>def __init__(self): </a:t>
            </a:r>
          </a:p>
          <a:p>
            <a:pPr>
              <a:buNone/>
            </a:pPr>
            <a:r>
              <a:rPr lang="en-US" sz="2400" dirty="0" smtClean="0">
                <a:solidFill>
                  <a:srgbClr val="0070C0"/>
                </a:solidFill>
              </a:rPr>
              <a:t>		# body of the constructor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constructors</a:t>
            </a:r>
            <a:endParaRPr lang="en-US" dirty="0"/>
          </a:p>
        </p:txBody>
      </p:sp>
      <p:sp>
        <p:nvSpPr>
          <p:cNvPr id="3" name="Content Placeholder 2"/>
          <p:cNvSpPr>
            <a:spLocks noGrp="1"/>
          </p:cNvSpPr>
          <p:nvPr>
            <p:ph idx="1"/>
          </p:nvPr>
        </p:nvSpPr>
        <p:spPr/>
        <p:txBody>
          <a:bodyPr>
            <a:normAutofit/>
          </a:bodyPr>
          <a:lstStyle/>
          <a:p>
            <a:pPr fontAlgn="base"/>
            <a:r>
              <a:rPr lang="en-US" sz="2600" b="1" dirty="0" smtClean="0"/>
              <a:t>default constructor:</a:t>
            </a:r>
            <a:r>
              <a:rPr lang="en-US" sz="2600" dirty="0" smtClean="0"/>
              <a:t> The default constructor is a simple constructor which doesn’t accept any arguments. Its definition has only one argument which is a reference to the instance being constructed.</a:t>
            </a:r>
          </a:p>
          <a:p>
            <a:pPr fontAlgn="base"/>
            <a:r>
              <a:rPr lang="en-US" sz="2600" b="1" dirty="0" smtClean="0"/>
              <a:t>parameterized constructor:</a:t>
            </a:r>
            <a:r>
              <a:rPr lang="en-US" sz="2600" dirty="0" smtClean="0"/>
              <a:t> constructor with parameters is known as parameterized constructor. The parameterized constructor takes its first argument as a reference to the instance being constructed known as self and the rest of the arguments are provided by the programmer.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Creating a class and object with class and instance attributes</a:t>
            </a:r>
            <a:endParaRPr lang="en-US" sz="3600" dirty="0"/>
          </a:p>
        </p:txBody>
      </p:sp>
      <p:sp>
        <p:nvSpPr>
          <p:cNvPr id="3" name="Content Placeholder 2"/>
          <p:cNvSpPr>
            <a:spLocks noGrp="1"/>
          </p:cNvSpPr>
          <p:nvPr>
            <p:ph idx="1"/>
          </p:nvPr>
        </p:nvSpPr>
        <p:spPr/>
        <p:txBody>
          <a:bodyPr numCol="2">
            <a:normAutofit fontScale="70000" lnSpcReduction="20000"/>
          </a:bodyPr>
          <a:lstStyle/>
          <a:p>
            <a:pPr>
              <a:buNone/>
            </a:pPr>
            <a:r>
              <a:rPr lang="en-US" dirty="0" smtClean="0"/>
              <a:t>class Dog:</a:t>
            </a:r>
          </a:p>
          <a:p>
            <a:pPr>
              <a:buNone/>
            </a:pPr>
            <a:r>
              <a:rPr lang="en-US" dirty="0" smtClean="0"/>
              <a:t>    # class attribute</a:t>
            </a:r>
          </a:p>
          <a:p>
            <a:pPr>
              <a:buNone/>
            </a:pPr>
            <a:r>
              <a:rPr lang="en-US" dirty="0" smtClean="0"/>
              <a:t>    attr1 = "mammal"</a:t>
            </a:r>
          </a:p>
          <a:p>
            <a:pPr>
              <a:buNone/>
            </a:pPr>
            <a:r>
              <a:rPr lang="en-US" dirty="0" smtClean="0"/>
              <a:t>  </a:t>
            </a:r>
          </a:p>
          <a:p>
            <a:pPr>
              <a:buNone/>
            </a:pPr>
            <a:r>
              <a:rPr lang="en-US" dirty="0" smtClean="0"/>
              <a:t>    # Instance attribute</a:t>
            </a:r>
          </a:p>
          <a:p>
            <a:pPr>
              <a:buNone/>
            </a:pPr>
            <a:r>
              <a:rPr lang="en-US" dirty="0" smtClean="0"/>
              <a:t>    def __init__(self, name):</a:t>
            </a:r>
          </a:p>
          <a:p>
            <a:pPr>
              <a:buNone/>
            </a:pPr>
            <a:r>
              <a:rPr lang="en-US" dirty="0" smtClean="0"/>
              <a:t>        self.name = name</a:t>
            </a:r>
          </a:p>
          <a:p>
            <a:pPr>
              <a:buNone/>
            </a:pPr>
            <a:r>
              <a:rPr lang="en-US" dirty="0" smtClean="0"/>
              <a:t>            </a:t>
            </a:r>
          </a:p>
          <a:p>
            <a:pPr>
              <a:buNone/>
            </a:pPr>
            <a:r>
              <a:rPr lang="en-US" dirty="0" smtClean="0"/>
              <a:t># Object instantiation</a:t>
            </a:r>
          </a:p>
          <a:p>
            <a:pPr>
              <a:buNone/>
            </a:pPr>
            <a:r>
              <a:rPr lang="en-US" dirty="0" smtClean="0"/>
              <a:t>Rodger = Dog("Rodger")</a:t>
            </a:r>
          </a:p>
          <a:p>
            <a:pPr>
              <a:buNone/>
            </a:pPr>
            <a:r>
              <a:rPr lang="en-US" dirty="0" smtClean="0"/>
              <a:t>Tommy = Dog("Tommy")</a:t>
            </a:r>
          </a:p>
          <a:p>
            <a:pPr>
              <a:buNone/>
            </a:pPr>
            <a:r>
              <a:rPr lang="en-US" dirty="0" smtClean="0"/>
              <a:t>  </a:t>
            </a:r>
          </a:p>
          <a:p>
            <a:pPr>
              <a:buNone/>
            </a:pPr>
            <a:endParaRPr lang="en-US" dirty="0" smtClean="0"/>
          </a:p>
          <a:p>
            <a:pPr>
              <a:buNone/>
            </a:pPr>
            <a:r>
              <a:rPr lang="en-US" dirty="0" smtClean="0"/>
              <a:t># Accessing class attributes</a:t>
            </a:r>
          </a:p>
          <a:p>
            <a:pPr>
              <a:buNone/>
            </a:pPr>
            <a:r>
              <a:rPr lang="en-US" dirty="0" smtClean="0"/>
              <a:t>print("Rodger is a",Rodger.__class__.attr1)</a:t>
            </a:r>
          </a:p>
          <a:p>
            <a:pPr>
              <a:buNone/>
            </a:pPr>
            <a:r>
              <a:rPr lang="en-US" dirty="0" smtClean="0"/>
              <a:t>print("Tommy is also a", Tommy.__class__.attr1)</a:t>
            </a:r>
          </a:p>
          <a:p>
            <a:pPr>
              <a:buNone/>
            </a:pPr>
            <a:r>
              <a:rPr lang="en-US" dirty="0" smtClean="0"/>
              <a:t>  </a:t>
            </a:r>
          </a:p>
          <a:p>
            <a:pPr>
              <a:buNone/>
            </a:pPr>
            <a:r>
              <a:rPr lang="en-US" dirty="0" smtClean="0"/>
              <a:t># Accessing instance attributes</a:t>
            </a:r>
          </a:p>
          <a:p>
            <a:pPr>
              <a:buNone/>
            </a:pPr>
            <a:r>
              <a:rPr lang="en-US" dirty="0" smtClean="0"/>
              <a:t>print("My name </a:t>
            </a:r>
            <a:r>
              <a:rPr lang="en-US" dirty="0" err="1" smtClean="0"/>
              <a:t>is",Rodger.name</a:t>
            </a:r>
            <a:r>
              <a:rPr lang="en-US" dirty="0" smtClean="0"/>
              <a:t>)</a:t>
            </a:r>
          </a:p>
          <a:p>
            <a:pPr>
              <a:buNone/>
            </a:pPr>
            <a:r>
              <a:rPr lang="en-US" dirty="0" smtClean="0"/>
              <a:t>print("My name </a:t>
            </a:r>
            <a:r>
              <a:rPr lang="en-US" dirty="0" err="1" smtClean="0"/>
              <a:t>is",Tommy.name</a:t>
            </a:r>
            <a:r>
              <a:rPr lang="en-US" dirty="0" smtClean="0"/>
              <a:t>)</a:t>
            </a:r>
          </a:p>
          <a:p>
            <a:pPr>
              <a:buNone/>
            </a:pPr>
            <a:endParaRPr lang="en-US" dirty="0" smtClean="0"/>
          </a:p>
        </p:txBody>
      </p:sp>
      <p:sp>
        <p:nvSpPr>
          <p:cNvPr id="4" name="TextBox 3"/>
          <p:cNvSpPr txBox="1"/>
          <p:nvPr/>
        </p:nvSpPr>
        <p:spPr>
          <a:xfrm>
            <a:off x="5105400" y="5257800"/>
            <a:ext cx="2585901" cy="1477328"/>
          </a:xfrm>
          <a:prstGeom prst="rect">
            <a:avLst/>
          </a:prstGeom>
          <a:noFill/>
        </p:spPr>
        <p:txBody>
          <a:bodyPr wrap="none" rtlCol="0">
            <a:spAutoFit/>
          </a:bodyPr>
          <a:lstStyle/>
          <a:p>
            <a:r>
              <a:rPr lang="en-US" b="1" dirty="0" smtClean="0"/>
              <a:t>Output:</a:t>
            </a:r>
          </a:p>
          <a:p>
            <a:r>
              <a:rPr lang="en-US" dirty="0" smtClean="0"/>
              <a:t>Rodger is a mammal</a:t>
            </a:r>
          </a:p>
          <a:p>
            <a:r>
              <a:rPr lang="en-US" dirty="0" smtClean="0"/>
              <a:t>Tommy is also a mammal</a:t>
            </a:r>
          </a:p>
          <a:p>
            <a:r>
              <a:rPr lang="en-US" dirty="0" smtClean="0"/>
              <a:t>My name is Rodger</a:t>
            </a:r>
          </a:p>
          <a:p>
            <a:r>
              <a:rPr lang="en-US" dirty="0" smtClean="0"/>
              <a:t>My name is Tommy</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Creating Class and objects with methods</a:t>
            </a:r>
            <a:endParaRPr lang="en-US" sz="3200" dirty="0"/>
          </a:p>
        </p:txBody>
      </p:sp>
      <p:sp>
        <p:nvSpPr>
          <p:cNvPr id="3" name="Content Placeholder 2"/>
          <p:cNvSpPr>
            <a:spLocks noGrp="1"/>
          </p:cNvSpPr>
          <p:nvPr>
            <p:ph idx="1"/>
          </p:nvPr>
        </p:nvSpPr>
        <p:spPr>
          <a:xfrm>
            <a:off x="457200" y="1143000"/>
            <a:ext cx="7391400" cy="5410200"/>
          </a:xfrm>
        </p:spPr>
        <p:txBody>
          <a:bodyPr numCol="2">
            <a:normAutofit/>
          </a:bodyPr>
          <a:lstStyle/>
          <a:p>
            <a:pPr>
              <a:buNone/>
            </a:pPr>
            <a:r>
              <a:rPr lang="en-US" sz="2000" dirty="0" smtClean="0"/>
              <a:t>class Dog:</a:t>
            </a:r>
          </a:p>
          <a:p>
            <a:pPr>
              <a:buNone/>
            </a:pPr>
            <a:r>
              <a:rPr lang="en-US" sz="2000" dirty="0" smtClean="0"/>
              <a:t>    # class attribute</a:t>
            </a:r>
          </a:p>
          <a:p>
            <a:pPr>
              <a:buNone/>
            </a:pPr>
            <a:r>
              <a:rPr lang="en-US" sz="2000" dirty="0" smtClean="0"/>
              <a:t>    attr1 = "mammal"</a:t>
            </a:r>
          </a:p>
          <a:p>
            <a:pPr>
              <a:buNone/>
            </a:pPr>
            <a:r>
              <a:rPr lang="en-US" sz="2000" dirty="0" smtClean="0"/>
              <a:t>  </a:t>
            </a:r>
          </a:p>
          <a:p>
            <a:pPr>
              <a:buNone/>
            </a:pPr>
            <a:r>
              <a:rPr lang="en-US" sz="2000" dirty="0" smtClean="0"/>
              <a:t>    # Instance attribute</a:t>
            </a:r>
          </a:p>
          <a:p>
            <a:pPr>
              <a:buNone/>
            </a:pPr>
            <a:r>
              <a:rPr lang="en-US" sz="2000" dirty="0" smtClean="0"/>
              <a:t>    def __init__(self, name):</a:t>
            </a:r>
          </a:p>
          <a:p>
            <a:pPr>
              <a:buNone/>
            </a:pPr>
            <a:r>
              <a:rPr lang="en-US" sz="2000" dirty="0" smtClean="0"/>
              <a:t>        self.name = name</a:t>
            </a:r>
          </a:p>
          <a:p>
            <a:pPr>
              <a:buNone/>
            </a:pPr>
            <a:r>
              <a:rPr lang="en-US" sz="2000" dirty="0" smtClean="0"/>
              <a:t>    </a:t>
            </a:r>
          </a:p>
          <a:p>
            <a:pPr>
              <a:buNone/>
            </a:pPr>
            <a:r>
              <a:rPr lang="en-US" sz="2000" dirty="0" smtClean="0"/>
              <a:t>    def speak(self):</a:t>
            </a:r>
          </a:p>
          <a:p>
            <a:pPr>
              <a:buNone/>
            </a:pPr>
            <a:r>
              <a:rPr lang="en-US" sz="2000" dirty="0" smtClean="0"/>
              <a:t>        print("I am ",self.name)</a:t>
            </a:r>
          </a:p>
          <a:p>
            <a:pPr>
              <a:buNone/>
            </a:pPr>
            <a:r>
              <a:rPr lang="en-US" sz="2000" dirty="0" smtClean="0"/>
              <a:t>        </a:t>
            </a:r>
          </a:p>
          <a:p>
            <a:pPr>
              <a:buNone/>
            </a:pPr>
            <a:r>
              <a:rPr lang="en-US" sz="2000" dirty="0" smtClean="0"/>
              <a:t># Object instantiation</a:t>
            </a:r>
          </a:p>
          <a:p>
            <a:pPr>
              <a:buNone/>
            </a:pPr>
            <a:r>
              <a:rPr lang="en-US" sz="2000" dirty="0" smtClean="0"/>
              <a:t>Rodger = Dog("Rodger")</a:t>
            </a:r>
          </a:p>
          <a:p>
            <a:pPr>
              <a:buNone/>
            </a:pPr>
            <a:r>
              <a:rPr lang="en-US" sz="2000" dirty="0" smtClean="0"/>
              <a:t>Tommy = Dog("Tommy")</a:t>
            </a:r>
          </a:p>
          <a:p>
            <a:pPr>
              <a:buNone/>
            </a:pPr>
            <a:r>
              <a:rPr lang="en-US" sz="2000" dirty="0" smtClean="0"/>
              <a:t>  # Accessing class attributes</a:t>
            </a:r>
          </a:p>
          <a:p>
            <a:pPr>
              <a:buNone/>
            </a:pPr>
            <a:r>
              <a:rPr lang="en-US" sz="2000" dirty="0" smtClean="0"/>
              <a:t>print("Rodger is a",Rodger.__class__.attr1)</a:t>
            </a:r>
          </a:p>
          <a:p>
            <a:pPr>
              <a:buNone/>
            </a:pPr>
            <a:r>
              <a:rPr lang="en-US" sz="2000" dirty="0" smtClean="0"/>
              <a:t>print("Tommy is also a", Tommy.__class__.attr1)</a:t>
            </a:r>
          </a:p>
          <a:p>
            <a:pPr>
              <a:buNone/>
            </a:pPr>
            <a:r>
              <a:rPr lang="en-US" sz="2000" dirty="0" smtClean="0"/>
              <a:t> # Accessing instance attributes</a:t>
            </a:r>
          </a:p>
          <a:p>
            <a:pPr>
              <a:buNone/>
            </a:pPr>
            <a:r>
              <a:rPr lang="en-US" sz="2000" dirty="0" smtClean="0"/>
              <a:t>print("My name </a:t>
            </a:r>
            <a:r>
              <a:rPr lang="en-US" sz="2000" dirty="0" err="1" smtClean="0"/>
              <a:t>is",Rodger.name</a:t>
            </a:r>
            <a:r>
              <a:rPr lang="en-US" sz="2000" dirty="0" smtClean="0"/>
              <a:t>)</a:t>
            </a:r>
          </a:p>
          <a:p>
            <a:pPr>
              <a:buNone/>
            </a:pPr>
            <a:r>
              <a:rPr lang="en-US" sz="2000" dirty="0" smtClean="0"/>
              <a:t>print("My name </a:t>
            </a:r>
            <a:r>
              <a:rPr lang="en-US" sz="2000" dirty="0" err="1" smtClean="0"/>
              <a:t>is",Tommy.name</a:t>
            </a:r>
            <a:r>
              <a:rPr lang="en-US" sz="2000" dirty="0" smtClean="0"/>
              <a:t>)</a:t>
            </a:r>
          </a:p>
          <a:p>
            <a:pPr>
              <a:buNone/>
            </a:pPr>
            <a:r>
              <a:rPr lang="en-US" sz="2000" dirty="0" smtClean="0"/>
              <a:t># Accessing class methods</a:t>
            </a:r>
          </a:p>
          <a:p>
            <a:pPr>
              <a:buNone/>
            </a:pPr>
            <a:r>
              <a:rPr lang="en-US" sz="2000" dirty="0" err="1" smtClean="0"/>
              <a:t>Rodger.speak</a:t>
            </a:r>
            <a:r>
              <a:rPr lang="en-US" sz="2000" dirty="0" smtClean="0"/>
              <a:t>()</a:t>
            </a:r>
          </a:p>
          <a:p>
            <a:pPr>
              <a:buNone/>
            </a:pPr>
            <a:r>
              <a:rPr lang="en-US" sz="2000" dirty="0" err="1" smtClean="0"/>
              <a:t>Tommy.speak</a:t>
            </a:r>
            <a:r>
              <a:rPr lang="en-US" sz="2000" dirty="0" smtClean="0"/>
              <a:t>()</a:t>
            </a:r>
          </a:p>
        </p:txBody>
      </p:sp>
      <p:sp>
        <p:nvSpPr>
          <p:cNvPr id="4" name="TextBox 3"/>
          <p:cNvSpPr txBox="1"/>
          <p:nvPr/>
        </p:nvSpPr>
        <p:spPr>
          <a:xfrm>
            <a:off x="6533901" y="4572000"/>
            <a:ext cx="2533899" cy="2031325"/>
          </a:xfrm>
          <a:prstGeom prst="rect">
            <a:avLst/>
          </a:prstGeom>
          <a:noFill/>
        </p:spPr>
        <p:txBody>
          <a:bodyPr wrap="none" rtlCol="0">
            <a:spAutoFit/>
          </a:bodyPr>
          <a:lstStyle/>
          <a:p>
            <a:r>
              <a:rPr lang="en-US" b="1" dirty="0" smtClean="0"/>
              <a:t>Output:</a:t>
            </a:r>
          </a:p>
          <a:p>
            <a:r>
              <a:rPr lang="en-US" dirty="0" smtClean="0"/>
              <a:t>Rodger is a mammal</a:t>
            </a:r>
          </a:p>
          <a:p>
            <a:r>
              <a:rPr lang="en-US" dirty="0" smtClean="0"/>
              <a:t>Tommy is also a mammal</a:t>
            </a:r>
          </a:p>
          <a:p>
            <a:r>
              <a:rPr lang="en-US" dirty="0" smtClean="0"/>
              <a:t>My name is Rodger</a:t>
            </a:r>
          </a:p>
          <a:p>
            <a:r>
              <a:rPr lang="en-US" dirty="0" smtClean="0"/>
              <a:t>My name is Tommy</a:t>
            </a:r>
          </a:p>
          <a:p>
            <a:r>
              <a:rPr lang="en-US" dirty="0" smtClean="0"/>
              <a:t>I am  Rodger</a:t>
            </a:r>
          </a:p>
          <a:p>
            <a:r>
              <a:rPr lang="en-US" dirty="0" smtClean="0"/>
              <a:t>I am  Tommy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Destructors in Python</a:t>
            </a:r>
            <a:endParaRPr lang="en-US" sz="4000" dirty="0"/>
          </a:p>
        </p:txBody>
      </p:sp>
      <p:sp>
        <p:nvSpPr>
          <p:cNvPr id="3" name="Content Placeholder 2"/>
          <p:cNvSpPr>
            <a:spLocks noGrp="1"/>
          </p:cNvSpPr>
          <p:nvPr>
            <p:ph idx="1"/>
          </p:nvPr>
        </p:nvSpPr>
        <p:spPr>
          <a:xfrm>
            <a:off x="457200" y="1600200"/>
            <a:ext cx="8229600" cy="4724400"/>
          </a:xfrm>
        </p:spPr>
        <p:txBody>
          <a:bodyPr>
            <a:noAutofit/>
          </a:bodyPr>
          <a:lstStyle/>
          <a:p>
            <a:r>
              <a:rPr lang="en-US" sz="2500" dirty="0" smtClean="0"/>
              <a:t>Destructors are called when an object gets destroyed. </a:t>
            </a:r>
          </a:p>
          <a:p>
            <a:r>
              <a:rPr lang="en-US" sz="2500" dirty="0" smtClean="0"/>
              <a:t>In Python, destructors are not needed as much needed in C++ because Python has a garbage collector that handles memory management automatically.</a:t>
            </a:r>
          </a:p>
          <a:p>
            <a:r>
              <a:rPr lang="en-US" sz="2500" dirty="0" smtClean="0"/>
              <a:t>The </a:t>
            </a:r>
            <a:r>
              <a:rPr lang="en-US" sz="2500" b="1" dirty="0" smtClean="0"/>
              <a:t>__</a:t>
            </a:r>
            <a:r>
              <a:rPr lang="en-US" sz="2500" dirty="0" smtClean="0"/>
              <a:t>del</a:t>
            </a:r>
            <a:r>
              <a:rPr lang="en-US" sz="2500" b="1" dirty="0" smtClean="0"/>
              <a:t>__()</a:t>
            </a:r>
            <a:r>
              <a:rPr lang="en-US" sz="2500" dirty="0" smtClean="0"/>
              <a:t> method is a known as a destructor method in Python. </a:t>
            </a:r>
          </a:p>
          <a:p>
            <a:r>
              <a:rPr lang="en-US" sz="2500" dirty="0" smtClean="0"/>
              <a:t>It is called when all references to the object have been deleted </a:t>
            </a:r>
            <a:r>
              <a:rPr lang="en-US" sz="2500" dirty="0" err="1" smtClean="0"/>
              <a:t>i.e</a:t>
            </a:r>
            <a:r>
              <a:rPr lang="en-US" sz="2500" dirty="0" smtClean="0"/>
              <a:t> when an object is garbage collected.</a:t>
            </a:r>
          </a:p>
          <a:p>
            <a:r>
              <a:rPr lang="en-US" sz="2500" b="1" dirty="0" smtClean="0"/>
              <a:t>Syntax of destructor declaration :</a:t>
            </a:r>
          </a:p>
          <a:p>
            <a:pPr>
              <a:buNone/>
            </a:pPr>
            <a:r>
              <a:rPr lang="en-US" sz="2500" dirty="0" smtClean="0"/>
              <a:t>	</a:t>
            </a:r>
            <a:r>
              <a:rPr lang="en-US" sz="2500" dirty="0" smtClean="0">
                <a:solidFill>
                  <a:srgbClr val="0070C0"/>
                </a:solidFill>
              </a:rPr>
              <a:t>def __del__(self): </a:t>
            </a:r>
          </a:p>
          <a:p>
            <a:pPr>
              <a:buNone/>
            </a:pPr>
            <a:r>
              <a:rPr lang="en-US" sz="2500" dirty="0" smtClean="0">
                <a:solidFill>
                  <a:srgbClr val="0070C0"/>
                </a:solidFill>
              </a:rPr>
              <a:t>		# body of destructor</a:t>
            </a:r>
            <a:endParaRPr lang="en-US" sz="2500" dirty="0">
              <a:solidFill>
                <a:srgbClr val="0070C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US" dirty="0"/>
          </a:p>
        </p:txBody>
      </p:sp>
      <p:sp>
        <p:nvSpPr>
          <p:cNvPr id="3" name="Content Placeholder 2"/>
          <p:cNvSpPr>
            <a:spLocks noGrp="1"/>
          </p:cNvSpPr>
          <p:nvPr>
            <p:ph idx="1"/>
          </p:nvPr>
        </p:nvSpPr>
        <p:spPr>
          <a:xfrm>
            <a:off x="457200" y="1447800"/>
            <a:ext cx="8229600" cy="5257800"/>
          </a:xfrm>
        </p:spPr>
        <p:txBody>
          <a:bodyPr numCol="2">
            <a:normAutofit fontScale="77500" lnSpcReduction="20000"/>
          </a:bodyPr>
          <a:lstStyle/>
          <a:p>
            <a:pPr>
              <a:buNone/>
            </a:pPr>
            <a:r>
              <a:rPr lang="en-US" sz="2900" dirty="0" smtClean="0"/>
              <a:t>class Dog:</a:t>
            </a:r>
          </a:p>
          <a:p>
            <a:pPr>
              <a:buNone/>
            </a:pPr>
            <a:r>
              <a:rPr lang="en-US" sz="2900" dirty="0" smtClean="0"/>
              <a:t>    # class attribute</a:t>
            </a:r>
          </a:p>
          <a:p>
            <a:pPr>
              <a:buNone/>
            </a:pPr>
            <a:r>
              <a:rPr lang="en-US" sz="2900" dirty="0" smtClean="0"/>
              <a:t>    attr1 = "mammal"</a:t>
            </a:r>
          </a:p>
          <a:p>
            <a:pPr>
              <a:buNone/>
            </a:pPr>
            <a:r>
              <a:rPr lang="en-US" sz="2900" dirty="0" smtClean="0"/>
              <a:t>  </a:t>
            </a:r>
          </a:p>
          <a:p>
            <a:pPr>
              <a:buNone/>
            </a:pPr>
            <a:r>
              <a:rPr lang="en-US" sz="2900" dirty="0" smtClean="0"/>
              <a:t>    # Instance attribute</a:t>
            </a:r>
          </a:p>
          <a:p>
            <a:pPr>
              <a:buNone/>
            </a:pPr>
            <a:r>
              <a:rPr lang="en-US" sz="2900" dirty="0" smtClean="0"/>
              <a:t>    def __init__(self, name):</a:t>
            </a:r>
          </a:p>
          <a:p>
            <a:pPr>
              <a:buNone/>
            </a:pPr>
            <a:r>
              <a:rPr lang="en-US" sz="2900" dirty="0" smtClean="0"/>
              <a:t>        self.name = name</a:t>
            </a:r>
          </a:p>
          <a:p>
            <a:pPr>
              <a:buNone/>
            </a:pPr>
            <a:r>
              <a:rPr lang="en-US" sz="2900" dirty="0" smtClean="0"/>
              <a:t>    </a:t>
            </a:r>
          </a:p>
          <a:p>
            <a:pPr>
              <a:buNone/>
            </a:pPr>
            <a:r>
              <a:rPr lang="en-US" sz="2900" dirty="0" smtClean="0"/>
              <a:t>    def speak(self):</a:t>
            </a:r>
          </a:p>
          <a:p>
            <a:pPr>
              <a:buNone/>
            </a:pPr>
            <a:r>
              <a:rPr lang="en-US" sz="2900" dirty="0" smtClean="0"/>
              <a:t>        print("I am ",self.name)</a:t>
            </a:r>
          </a:p>
          <a:p>
            <a:pPr>
              <a:buNone/>
            </a:pPr>
            <a:endParaRPr lang="en-US" sz="2900" dirty="0" smtClean="0"/>
          </a:p>
          <a:p>
            <a:pPr>
              <a:buNone/>
            </a:pPr>
            <a:r>
              <a:rPr lang="en-US" sz="2900" dirty="0" smtClean="0"/>
              <a:t>    # Destructor</a:t>
            </a:r>
          </a:p>
          <a:p>
            <a:pPr>
              <a:buNone/>
            </a:pPr>
            <a:r>
              <a:rPr lang="en-US" sz="2900" dirty="0" smtClean="0"/>
              <a:t>    def __del__(self):</a:t>
            </a:r>
          </a:p>
          <a:p>
            <a:pPr>
              <a:buNone/>
            </a:pPr>
            <a:r>
              <a:rPr lang="en-US" sz="2900" dirty="0" smtClean="0"/>
              <a:t>        print(</a:t>
            </a:r>
            <a:r>
              <a:rPr lang="en-US" sz="2900" dirty="0" err="1" smtClean="0"/>
              <a:t>self.name,'Destructor</a:t>
            </a:r>
            <a:r>
              <a:rPr lang="en-US" sz="2900" dirty="0" smtClean="0"/>
              <a:t> called')</a:t>
            </a:r>
          </a:p>
          <a:p>
            <a:pPr>
              <a:buNone/>
            </a:pPr>
            <a:r>
              <a:rPr lang="en-US" sz="2900" dirty="0" smtClean="0"/>
              <a:t>        </a:t>
            </a:r>
          </a:p>
          <a:p>
            <a:pPr>
              <a:buNone/>
            </a:pPr>
            <a:r>
              <a:rPr lang="en-US" sz="2900" dirty="0" smtClean="0"/>
              <a:t># Object instantiation</a:t>
            </a:r>
          </a:p>
          <a:p>
            <a:pPr>
              <a:buNone/>
            </a:pPr>
            <a:r>
              <a:rPr lang="en-US" sz="2900" dirty="0" smtClean="0"/>
              <a:t>Rodger = Dog("Rodger")</a:t>
            </a:r>
          </a:p>
          <a:p>
            <a:pPr>
              <a:buNone/>
            </a:pPr>
            <a:r>
              <a:rPr lang="en-US" sz="2900" dirty="0" smtClean="0"/>
              <a:t>Tommy = Dog("Tommy")</a:t>
            </a:r>
          </a:p>
          <a:p>
            <a:pPr>
              <a:buNone/>
            </a:pPr>
            <a:r>
              <a:rPr lang="en-US" sz="2900" dirty="0" smtClean="0"/>
              <a:t>  </a:t>
            </a:r>
          </a:p>
          <a:p>
            <a:pPr>
              <a:buNone/>
            </a:pPr>
            <a:r>
              <a:rPr lang="en-US" sz="2900" dirty="0" smtClean="0"/>
              <a:t># Accessing class methods</a:t>
            </a:r>
          </a:p>
          <a:p>
            <a:pPr>
              <a:buNone/>
            </a:pPr>
            <a:r>
              <a:rPr lang="en-US" sz="2900" dirty="0" err="1" smtClean="0"/>
              <a:t>Rodger.speak</a:t>
            </a:r>
            <a:r>
              <a:rPr lang="en-US" sz="2900" dirty="0" smtClean="0"/>
              <a:t>()</a:t>
            </a:r>
          </a:p>
          <a:p>
            <a:pPr>
              <a:buNone/>
            </a:pPr>
            <a:r>
              <a:rPr lang="en-US" sz="2900" dirty="0" err="1" smtClean="0"/>
              <a:t>Tommy.speak</a:t>
            </a:r>
            <a:r>
              <a:rPr lang="en-US" sz="2900" dirty="0" smtClean="0"/>
              <a:t>()</a:t>
            </a:r>
          </a:p>
          <a:p>
            <a:pPr>
              <a:buNone/>
            </a:pPr>
            <a:endParaRPr lang="en-US" sz="2900" dirty="0" smtClean="0"/>
          </a:p>
          <a:p>
            <a:pPr>
              <a:buNone/>
            </a:pPr>
            <a:r>
              <a:rPr lang="en-US" sz="2900" dirty="0" smtClean="0"/>
              <a:t>del Rodger</a:t>
            </a:r>
          </a:p>
          <a:p>
            <a:pPr>
              <a:buNone/>
            </a:pPr>
            <a:r>
              <a:rPr lang="en-US" sz="2900" dirty="0" smtClean="0"/>
              <a:t>del Tommy</a:t>
            </a:r>
          </a:p>
          <a:p>
            <a:pPr>
              <a:buNone/>
            </a:pPr>
            <a:endParaRPr lang="en-US" dirty="0"/>
          </a:p>
        </p:txBody>
      </p:sp>
      <p:sp>
        <p:nvSpPr>
          <p:cNvPr id="5" name="TextBox 4"/>
          <p:cNvSpPr txBox="1"/>
          <p:nvPr/>
        </p:nvSpPr>
        <p:spPr>
          <a:xfrm>
            <a:off x="6318445" y="4876800"/>
            <a:ext cx="2520755" cy="1477328"/>
          </a:xfrm>
          <a:prstGeom prst="rect">
            <a:avLst/>
          </a:prstGeom>
          <a:noFill/>
        </p:spPr>
        <p:txBody>
          <a:bodyPr wrap="none" rtlCol="0">
            <a:spAutoFit/>
          </a:bodyPr>
          <a:lstStyle/>
          <a:p>
            <a:r>
              <a:rPr lang="en-US" b="1" dirty="0" smtClean="0"/>
              <a:t>Output:</a:t>
            </a:r>
          </a:p>
          <a:p>
            <a:r>
              <a:rPr lang="en-US" dirty="0" smtClean="0"/>
              <a:t>I am  Rodger</a:t>
            </a:r>
          </a:p>
          <a:p>
            <a:r>
              <a:rPr lang="en-US" dirty="0" smtClean="0"/>
              <a:t>I am  Tommy</a:t>
            </a:r>
          </a:p>
          <a:p>
            <a:r>
              <a:rPr lang="en-US" dirty="0" smtClean="0"/>
              <a:t>Rodger Destructor called</a:t>
            </a:r>
          </a:p>
          <a:p>
            <a:r>
              <a:rPr lang="en-US" dirty="0" smtClean="0"/>
              <a:t>Tommy Destructor called</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Destructors in Python</a:t>
            </a:r>
            <a:endParaRPr lang="en-US" dirty="0"/>
          </a:p>
        </p:txBody>
      </p:sp>
      <p:sp>
        <p:nvSpPr>
          <p:cNvPr id="3" name="Content Placeholder 2"/>
          <p:cNvSpPr>
            <a:spLocks noGrp="1"/>
          </p:cNvSpPr>
          <p:nvPr>
            <p:ph idx="1"/>
          </p:nvPr>
        </p:nvSpPr>
        <p:spPr/>
        <p:txBody>
          <a:bodyPr>
            <a:normAutofit/>
          </a:bodyPr>
          <a:lstStyle/>
          <a:p>
            <a:r>
              <a:rPr lang="en-US" sz="2400" b="1" dirty="0" smtClean="0"/>
              <a:t>Note :</a:t>
            </a:r>
            <a:r>
              <a:rPr lang="en-US" sz="2400" dirty="0" smtClean="0"/>
              <a:t> The destructor was called</a:t>
            </a:r>
            <a:r>
              <a:rPr lang="en-US" sz="2400" b="1" dirty="0" smtClean="0"/>
              <a:t> after the program ended</a:t>
            </a:r>
            <a:r>
              <a:rPr lang="en-US" sz="2400" dirty="0" smtClean="0"/>
              <a:t> or when all the references to object are deleted </a:t>
            </a:r>
            <a:r>
              <a:rPr lang="en-US" sz="2400" dirty="0" err="1" smtClean="0"/>
              <a:t>i.e</a:t>
            </a:r>
            <a:r>
              <a:rPr lang="en-US" sz="2400" dirty="0" smtClean="0"/>
              <a:t> when the reference count becomes zero, not when object went out of scope.</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a:xfrm>
            <a:off x="457200" y="1371601"/>
            <a:ext cx="8229600" cy="4267200"/>
          </a:xfrm>
        </p:spPr>
        <p:txBody>
          <a:bodyPr numCol="2">
            <a:noAutofit/>
          </a:bodyPr>
          <a:lstStyle/>
          <a:p>
            <a:pPr>
              <a:buNone/>
            </a:pPr>
            <a:r>
              <a:rPr lang="en-US" sz="2000" dirty="0" smtClean="0"/>
              <a:t># class Animals is declared</a:t>
            </a:r>
          </a:p>
          <a:p>
            <a:pPr>
              <a:buNone/>
            </a:pPr>
            <a:r>
              <a:rPr lang="en-US" sz="2000" dirty="0" smtClean="0"/>
              <a:t>class Animals:</a:t>
            </a:r>
          </a:p>
          <a:p>
            <a:pPr>
              <a:buNone/>
            </a:pPr>
            <a:r>
              <a:rPr lang="en-US" sz="2000" dirty="0" smtClean="0"/>
              <a:t>	def __init__(self):</a:t>
            </a:r>
          </a:p>
          <a:p>
            <a:pPr>
              <a:buNone/>
            </a:pPr>
            <a:r>
              <a:rPr lang="en-US" sz="2000" dirty="0" smtClean="0"/>
              <a:t>		</a:t>
            </a:r>
            <a:r>
              <a:rPr lang="en-US" sz="2000" dirty="0" err="1" smtClean="0"/>
              <a:t>self.lion</a:t>
            </a:r>
            <a:r>
              <a:rPr lang="en-US" sz="2000" dirty="0" smtClean="0"/>
              <a:t> = 'carnivore'</a:t>
            </a:r>
          </a:p>
          <a:p>
            <a:pPr>
              <a:buNone/>
            </a:pPr>
            <a:r>
              <a:rPr lang="en-US" sz="2000" dirty="0" smtClean="0"/>
              <a:t>		self.dog = 'omnivore'</a:t>
            </a:r>
          </a:p>
          <a:p>
            <a:pPr>
              <a:buNone/>
            </a:pPr>
            <a:r>
              <a:rPr lang="en-US" sz="2000" dirty="0" smtClean="0"/>
              <a:t>		</a:t>
            </a:r>
            <a:r>
              <a:rPr lang="en-US" sz="2000" dirty="0" err="1" smtClean="0"/>
              <a:t>self.giraffe</a:t>
            </a:r>
            <a:r>
              <a:rPr lang="en-US" sz="2000" dirty="0" smtClean="0"/>
              <a:t> = 'herbivore'</a:t>
            </a:r>
          </a:p>
          <a:p>
            <a:pPr>
              <a:buNone/>
            </a:pPr>
            <a:endParaRPr lang="en-US" sz="2000" dirty="0" smtClean="0"/>
          </a:p>
          <a:p>
            <a:pPr>
              <a:buNone/>
            </a:pPr>
            <a:r>
              <a:rPr lang="en-US" sz="2000" dirty="0" smtClean="0"/>
              <a:t># object animal of class Animals</a:t>
            </a:r>
          </a:p>
          <a:p>
            <a:pPr>
              <a:buNone/>
            </a:pPr>
            <a:r>
              <a:rPr lang="en-US" sz="2000" dirty="0" smtClean="0"/>
              <a:t>obj1 = Animals()</a:t>
            </a:r>
          </a:p>
          <a:p>
            <a:pPr>
              <a:buNone/>
            </a:pPr>
            <a:r>
              <a:rPr lang="en-US" sz="2000" dirty="0" smtClean="0"/>
              <a:t>print("Dictionary from the object fields belonging to the class Animals:")</a:t>
            </a:r>
          </a:p>
          <a:p>
            <a:pPr>
              <a:buNone/>
            </a:pPr>
            <a:endParaRPr lang="en-US" sz="2000" dirty="0" smtClean="0"/>
          </a:p>
          <a:p>
            <a:pPr>
              <a:buNone/>
            </a:pPr>
            <a:r>
              <a:rPr lang="en-US" sz="2000" dirty="0" smtClean="0"/>
              <a:t># calling __</a:t>
            </a:r>
            <a:r>
              <a:rPr lang="en-US" sz="2000" dirty="0" err="1" smtClean="0"/>
              <a:t>dict</a:t>
            </a:r>
            <a:r>
              <a:rPr lang="en-US" sz="2000" dirty="0" smtClean="0"/>
              <a:t>__ on animal object</a:t>
            </a:r>
          </a:p>
          <a:p>
            <a:pPr>
              <a:buNone/>
            </a:pPr>
            <a:r>
              <a:rPr lang="en-US" sz="2000" dirty="0" smtClean="0"/>
              <a:t>print(obj1.__dict__)</a:t>
            </a:r>
          </a:p>
          <a:p>
            <a:pPr>
              <a:buNone/>
            </a:pPr>
            <a:endParaRPr lang="en-US" sz="2000" dirty="0" smtClean="0"/>
          </a:p>
          <a:p>
            <a:pPr>
              <a:buNone/>
            </a:pPr>
            <a:r>
              <a:rPr lang="en-US" sz="2000" dirty="0" smtClean="0"/>
              <a:t>obj2 = Animals()</a:t>
            </a:r>
          </a:p>
          <a:p>
            <a:pPr>
              <a:buNone/>
            </a:pPr>
            <a:r>
              <a:rPr lang="en-US" sz="2000" dirty="0" smtClean="0"/>
              <a:t>obj2.age = 10</a:t>
            </a:r>
          </a:p>
          <a:p>
            <a:pPr>
              <a:buNone/>
            </a:pPr>
            <a:r>
              <a:rPr lang="en-US" sz="2000" dirty="0" smtClean="0"/>
              <a:t># calling </a:t>
            </a:r>
            <a:r>
              <a:rPr lang="en-US" sz="2000" dirty="0" err="1" smtClean="0"/>
              <a:t>vars</a:t>
            </a:r>
            <a:r>
              <a:rPr lang="en-US" sz="2000" dirty="0" smtClean="0"/>
              <a:t> method on </a:t>
            </a:r>
            <a:r>
              <a:rPr lang="en-US" sz="2000" dirty="0" err="1" smtClean="0"/>
              <a:t>obj</a:t>
            </a:r>
            <a:r>
              <a:rPr lang="en-US" sz="2000" dirty="0" smtClean="0"/>
              <a:t> object</a:t>
            </a:r>
          </a:p>
          <a:p>
            <a:pPr>
              <a:buNone/>
            </a:pPr>
            <a:r>
              <a:rPr lang="en-US" sz="2000" dirty="0" smtClean="0"/>
              <a:t>print(</a:t>
            </a:r>
            <a:r>
              <a:rPr lang="en-US" sz="2000" dirty="0" err="1" smtClean="0"/>
              <a:t>vars</a:t>
            </a:r>
            <a:r>
              <a:rPr lang="en-US" sz="2000" dirty="0" smtClean="0"/>
              <a:t>(obj2))</a:t>
            </a:r>
          </a:p>
        </p:txBody>
      </p:sp>
      <p:pic>
        <p:nvPicPr>
          <p:cNvPr id="1026" name="Picture 2"/>
          <p:cNvPicPr>
            <a:picLocks noChangeAspect="1" noChangeArrowheads="1"/>
          </p:cNvPicPr>
          <p:nvPr/>
        </p:nvPicPr>
        <p:blipFill>
          <a:blip r:embed="rId2" cstate="print"/>
          <a:srcRect/>
          <a:stretch>
            <a:fillRect/>
          </a:stretch>
        </p:blipFill>
        <p:spPr bwMode="auto">
          <a:xfrm>
            <a:off x="914400" y="5562600"/>
            <a:ext cx="7924800" cy="904875"/>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Exercise</a:t>
            </a:r>
            <a:endParaRPr lang="en-US" dirty="0"/>
          </a:p>
        </p:txBody>
      </p:sp>
      <p:sp>
        <p:nvSpPr>
          <p:cNvPr id="3" name="Content Placeholder 2"/>
          <p:cNvSpPr>
            <a:spLocks noGrp="1"/>
          </p:cNvSpPr>
          <p:nvPr>
            <p:ph idx="1"/>
          </p:nvPr>
        </p:nvSpPr>
        <p:spPr>
          <a:xfrm>
            <a:off x="457200" y="1371600"/>
            <a:ext cx="8229600" cy="5181600"/>
          </a:xfrm>
        </p:spPr>
        <p:txBody>
          <a:bodyPr>
            <a:noAutofit/>
          </a:bodyPr>
          <a:lstStyle/>
          <a:p>
            <a:pPr marL="457200" indent="-457200">
              <a:buFont typeface="+mj-lt"/>
              <a:buAutoNum type="arabicPeriod"/>
            </a:pPr>
            <a:r>
              <a:rPr lang="en-IN" sz="2200" dirty="0" smtClean="0"/>
              <a:t>Write a program to</a:t>
            </a:r>
            <a:endParaRPr lang="en-US" sz="2200" dirty="0" smtClean="0"/>
          </a:p>
          <a:p>
            <a:pPr marL="857250" lvl="1" indent="-457200"/>
            <a:r>
              <a:rPr lang="en-US" sz="2200" dirty="0" smtClean="0"/>
              <a:t>Create a Student class with student roll number, name and 3 subject marks list</a:t>
            </a:r>
          </a:p>
          <a:p>
            <a:pPr marL="857250" lvl="1" indent="-457200"/>
            <a:r>
              <a:rPr lang="en-IN" sz="2200" dirty="0" smtClean="0"/>
              <a:t>Add a constructor which initializes all student roll number and name.</a:t>
            </a:r>
            <a:endParaRPr lang="en-US" sz="2200" dirty="0" smtClean="0"/>
          </a:p>
          <a:p>
            <a:pPr marL="857250" lvl="1" indent="-457200"/>
            <a:r>
              <a:rPr lang="en-US" sz="2200" dirty="0" smtClean="0"/>
              <a:t>Add a method in this class </a:t>
            </a:r>
            <a:r>
              <a:rPr lang="en-US" sz="2200" dirty="0" err="1" smtClean="0">
                <a:solidFill>
                  <a:srgbClr val="0070C0"/>
                </a:solidFill>
              </a:rPr>
              <a:t>giveMarks</a:t>
            </a:r>
            <a:r>
              <a:rPr lang="en-US" sz="2200" dirty="0" smtClean="0">
                <a:solidFill>
                  <a:srgbClr val="0070C0"/>
                </a:solidFill>
              </a:rPr>
              <a:t>()</a:t>
            </a:r>
            <a:r>
              <a:rPr lang="en-US" sz="2200" dirty="0" smtClean="0"/>
              <a:t>. This method should facilitate to enter student marks.</a:t>
            </a:r>
          </a:p>
          <a:p>
            <a:pPr marL="857250" lvl="1" indent="-457200"/>
            <a:r>
              <a:rPr lang="en-US" sz="2200" dirty="0" smtClean="0"/>
              <a:t>Add a method display () which when called should display output as:</a:t>
            </a:r>
          </a:p>
          <a:p>
            <a:pPr marL="1714500" lvl="3" indent="-457200">
              <a:buNone/>
            </a:pPr>
            <a:r>
              <a:rPr lang="en-US" sz="2200" dirty="0" smtClean="0"/>
              <a:t>201 Ram  50  60  40  </a:t>
            </a:r>
          </a:p>
          <a:p>
            <a:pPr marL="857250" lvl="1" indent="-457200"/>
            <a:r>
              <a:rPr lang="en-US" sz="2200" dirty="0" smtClean="0"/>
              <a:t>Add a method </a:t>
            </a:r>
            <a:r>
              <a:rPr lang="en-US" sz="2200" dirty="0" err="1" smtClean="0"/>
              <a:t>avgMarks</a:t>
            </a:r>
            <a:r>
              <a:rPr lang="en-US" sz="2200" dirty="0" smtClean="0"/>
              <a:t>() which when called should return average of all marks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48000" y="0"/>
            <a:ext cx="2971800" cy="1143000"/>
          </a:xfrm>
        </p:spPr>
        <p:txBody>
          <a:bodyPr>
            <a:noAutofit/>
          </a:bodyPr>
          <a:lstStyle/>
          <a:p>
            <a:r>
              <a:rPr lang="en-US" dirty="0" smtClean="0"/>
              <a:t>Solution</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962025" y="1228725"/>
            <a:ext cx="7219950" cy="47910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Introduction</a:t>
            </a:r>
            <a:endParaRPr lang="en-US" dirty="0">
              <a:solidFill>
                <a:schemeClr val="accent1"/>
              </a:solidFill>
            </a:endParaRPr>
          </a:p>
        </p:txBody>
      </p:sp>
      <p:sp>
        <p:nvSpPr>
          <p:cNvPr id="3" name="Content Placeholder 2"/>
          <p:cNvSpPr>
            <a:spLocks noGrp="1"/>
          </p:cNvSpPr>
          <p:nvPr>
            <p:ph idx="1"/>
          </p:nvPr>
        </p:nvSpPr>
        <p:spPr/>
        <p:txBody>
          <a:bodyPr>
            <a:noAutofit/>
          </a:bodyPr>
          <a:lstStyle/>
          <a:p>
            <a:r>
              <a:rPr lang="en-US" sz="2600" dirty="0" smtClean="0"/>
              <a:t>In Python, object-oriented Programming (OOPs) is a programming paradigm that uses objects and classes in programming. </a:t>
            </a:r>
          </a:p>
          <a:p>
            <a:r>
              <a:rPr lang="en-US" sz="2600" dirty="0" smtClean="0"/>
              <a:t>The main concept of OOPs is to bind the data and the functions that work on that together as a single unit so that no other part of the code can access this data.</a:t>
            </a:r>
            <a:endParaRPr lang="en-US" sz="2600" dirty="0"/>
          </a:p>
          <a:p>
            <a:r>
              <a:rPr lang="en-US" sz="2600" dirty="0" smtClean="0"/>
              <a:t>Object</a:t>
            </a:r>
          </a:p>
          <a:p>
            <a:pPr lvl="1"/>
            <a:r>
              <a:rPr lang="en-US" sz="2200" dirty="0" smtClean="0"/>
              <a:t>Data Members</a:t>
            </a:r>
          </a:p>
          <a:p>
            <a:pPr lvl="1"/>
            <a:r>
              <a:rPr lang="en-US" sz="2200" dirty="0" smtClean="0"/>
              <a:t>Member functions</a:t>
            </a:r>
          </a:p>
          <a:p>
            <a:pPr lvl="1"/>
            <a:r>
              <a:rPr lang="en-US" sz="2200" dirty="0" smtClean="0"/>
              <a:t>State</a:t>
            </a:r>
          </a:p>
          <a:p>
            <a:pPr lvl="1"/>
            <a:r>
              <a:rPr lang="en-US" sz="2200" dirty="0" smtClean="0"/>
              <a:t>Identity id()</a:t>
            </a:r>
            <a:endParaRPr lang="en-US" sz="22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Output</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143000" y="1676400"/>
            <a:ext cx="6447521" cy="235267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Main Concepts of Object-Oriented Programming (OOPs)</a:t>
            </a:r>
            <a:endParaRPr lang="en-US" sz="3200" dirty="0"/>
          </a:p>
        </p:txBody>
      </p:sp>
      <p:pic>
        <p:nvPicPr>
          <p:cNvPr id="2050" name="Picture 2" descr="Lightbox"/>
          <p:cNvPicPr>
            <a:picLocks noChangeAspect="1" noChangeArrowheads="1"/>
          </p:cNvPicPr>
          <p:nvPr/>
        </p:nvPicPr>
        <p:blipFill>
          <a:blip r:embed="rId2" cstate="print"/>
          <a:srcRect/>
          <a:stretch>
            <a:fillRect/>
          </a:stretch>
        </p:blipFill>
        <p:spPr bwMode="auto">
          <a:xfrm>
            <a:off x="1371600" y="1828800"/>
            <a:ext cx="6258251" cy="4114800"/>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Non-Living Car</a:t>
            </a:r>
            <a:endParaRPr lang="en-US" dirty="0"/>
          </a:p>
        </p:txBody>
      </p:sp>
      <p:pic>
        <p:nvPicPr>
          <p:cNvPr id="1028" name="Picture 4" descr="Image result for class book with attributes"/>
          <p:cNvPicPr>
            <a:picLocks noChangeAspect="1" noChangeArrowheads="1"/>
          </p:cNvPicPr>
          <p:nvPr/>
        </p:nvPicPr>
        <p:blipFill>
          <a:blip r:embed="rId2" cstate="print"/>
          <a:srcRect/>
          <a:stretch>
            <a:fillRect/>
          </a:stretch>
        </p:blipFill>
        <p:spPr bwMode="auto">
          <a:xfrm>
            <a:off x="1066800" y="1676400"/>
            <a:ext cx="7787390" cy="4717733"/>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Overview of OOPs Terminology</a:t>
            </a:r>
            <a:endParaRPr lang="en-US" sz="4000" dirty="0"/>
          </a:p>
        </p:txBody>
      </p:sp>
      <p:sp>
        <p:nvSpPr>
          <p:cNvPr id="3" name="Content Placeholder 2"/>
          <p:cNvSpPr>
            <a:spLocks noGrp="1"/>
          </p:cNvSpPr>
          <p:nvPr>
            <p:ph idx="1"/>
          </p:nvPr>
        </p:nvSpPr>
        <p:spPr>
          <a:xfrm>
            <a:off x="457200" y="1524000"/>
            <a:ext cx="8229600" cy="4876800"/>
          </a:xfrm>
        </p:spPr>
        <p:txBody>
          <a:bodyPr>
            <a:noAutofit/>
          </a:bodyPr>
          <a:lstStyle/>
          <a:p>
            <a:r>
              <a:rPr lang="en-US" sz="2200" u="sng" dirty="0" smtClean="0"/>
              <a:t>Class</a:t>
            </a:r>
            <a:r>
              <a:rPr lang="en-US" sz="2200" dirty="0" smtClean="0"/>
              <a:t>: A user-defined prototype for an object that defines a set of attributes that characterize any object of the class. The attributes are data members (class variables and instance variables) and methods, accessed via dot notation.</a:t>
            </a:r>
          </a:p>
          <a:p>
            <a:r>
              <a:rPr lang="en-US" sz="2200" u="sng" dirty="0" smtClean="0"/>
              <a:t>Object</a:t>
            </a:r>
            <a:r>
              <a:rPr lang="en-US" sz="2200" dirty="0" smtClean="0"/>
              <a:t>: A unique instance of a data structure that's defined by its class. An object comprises both data members (class variables and instance variables) and methods.</a:t>
            </a:r>
          </a:p>
          <a:p>
            <a:r>
              <a:rPr lang="en-US" sz="2200" u="sng" dirty="0" smtClean="0"/>
              <a:t>Instance</a:t>
            </a:r>
            <a:r>
              <a:rPr lang="en-US" sz="2200" dirty="0" smtClean="0"/>
              <a:t>: An individual object of a certain class. An object ‘</a:t>
            </a:r>
            <a:r>
              <a:rPr lang="en-US" sz="2200" dirty="0" err="1" smtClean="0"/>
              <a:t>obj</a:t>
            </a:r>
            <a:r>
              <a:rPr lang="en-US" sz="2200" dirty="0" smtClean="0"/>
              <a:t>’ that belongs to a class Circle, for example, is an instance of the class Circle.</a:t>
            </a:r>
          </a:p>
          <a:p>
            <a:r>
              <a:rPr lang="en-US" sz="2200" u="sng" dirty="0" smtClean="0"/>
              <a:t>Instantiation</a:t>
            </a:r>
            <a:r>
              <a:rPr lang="en-US" sz="2200" dirty="0" smtClean="0"/>
              <a:t>: The creation of an instance of a class.</a:t>
            </a:r>
          </a:p>
          <a:p>
            <a:r>
              <a:rPr lang="en-US" sz="2200" u="sng" dirty="0" smtClean="0"/>
              <a:t>Method</a:t>
            </a:r>
            <a:r>
              <a:rPr lang="en-US" sz="2200" dirty="0" smtClean="0"/>
              <a:t> : A special kind of function that is defined in a class definition.</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91200"/>
          </a:xfrm>
        </p:spPr>
        <p:txBody>
          <a:bodyPr>
            <a:noAutofit/>
          </a:bodyPr>
          <a:lstStyle/>
          <a:p>
            <a:r>
              <a:rPr lang="en-US" sz="2300" u="sng" dirty="0" smtClean="0"/>
              <a:t>Data member</a:t>
            </a:r>
            <a:r>
              <a:rPr lang="en-US" sz="2300" dirty="0" smtClean="0"/>
              <a:t>: A class variable or instance variable that holds data associated with a class and its objects</a:t>
            </a:r>
          </a:p>
          <a:p>
            <a:r>
              <a:rPr lang="en-US" sz="2300" u="sng" dirty="0" smtClean="0"/>
              <a:t>Class variable</a:t>
            </a:r>
            <a:r>
              <a:rPr lang="en-US" sz="2300" dirty="0" smtClean="0"/>
              <a:t>: A variable that is shared by all instances of a class. </a:t>
            </a:r>
          </a:p>
          <a:p>
            <a:pPr lvl="1"/>
            <a:r>
              <a:rPr lang="en-US" sz="2300" dirty="0" smtClean="0"/>
              <a:t>Class variables are defined within a class but outside any of the class's methods. </a:t>
            </a:r>
          </a:p>
          <a:p>
            <a:pPr lvl="1"/>
            <a:r>
              <a:rPr lang="en-US" sz="2300" dirty="0" smtClean="0"/>
              <a:t>Class variables are not used as frequently as instance variables are. They are also called attributes of a class or data members.</a:t>
            </a:r>
          </a:p>
          <a:p>
            <a:r>
              <a:rPr lang="en-US" sz="2300" u="sng" dirty="0" smtClean="0"/>
              <a:t>Instance variable</a:t>
            </a:r>
            <a:r>
              <a:rPr lang="en-US" sz="2300" dirty="0" smtClean="0"/>
              <a:t>: A variable that is defined inside a method and belongs only to the current instance of a class.</a:t>
            </a:r>
          </a:p>
          <a:p>
            <a:r>
              <a:rPr lang="en-US" sz="2300" u="sng" dirty="0" smtClean="0"/>
              <a:t>self:</a:t>
            </a:r>
            <a:r>
              <a:rPr lang="en-US" sz="2300" dirty="0" smtClean="0"/>
              <a:t> self represents the instance of the class. </a:t>
            </a:r>
          </a:p>
          <a:p>
            <a:pPr lvl="1"/>
            <a:r>
              <a:rPr lang="en-US" sz="2300" dirty="0" smtClean="0"/>
              <a:t>By using the "</a:t>
            </a:r>
            <a:r>
              <a:rPr lang="en-US" sz="2300" i="1" u="sng" dirty="0" smtClean="0"/>
              <a:t>self</a:t>
            </a:r>
            <a:r>
              <a:rPr lang="en-US" sz="2300" dirty="0" smtClean="0"/>
              <a:t>" which is instance of current class we can access the </a:t>
            </a:r>
            <a:r>
              <a:rPr lang="en-US" sz="2300" i="1" u="sng" dirty="0" smtClean="0"/>
              <a:t>attributes</a:t>
            </a:r>
            <a:r>
              <a:rPr lang="en-US" sz="2300" dirty="0" smtClean="0"/>
              <a:t> and </a:t>
            </a:r>
            <a:r>
              <a:rPr lang="en-US" sz="2300" i="1" u="sng" dirty="0" smtClean="0"/>
              <a:t>methods</a:t>
            </a:r>
            <a:r>
              <a:rPr lang="en-US" sz="2300" dirty="0" smtClean="0"/>
              <a:t> of the class in python.</a:t>
            </a:r>
          </a:p>
          <a:p>
            <a:pPr lvl="1"/>
            <a:r>
              <a:rPr lang="en-US" sz="2300" dirty="0" smtClean="0"/>
              <a:t> self doesn’t have to be called </a:t>
            </a:r>
            <a:r>
              <a:rPr lang="en-US" sz="2300" dirty="0" smtClean="0">
                <a:solidFill>
                  <a:srgbClr val="FF0000"/>
                </a:solidFill>
              </a:rPr>
              <a:t>self</a:t>
            </a:r>
            <a:r>
              <a:rPr lang="en-US" sz="2300" dirty="0" smtClean="0"/>
              <a:t> as it is not a keyword. But this is a very strongly followed convention.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Creating an empty Class in Python</a:t>
            </a:r>
            <a:endParaRPr lang="en-US" sz="4000" dirty="0"/>
          </a:p>
        </p:txBody>
      </p:sp>
      <p:sp>
        <p:nvSpPr>
          <p:cNvPr id="3" name="Content Placeholder 2"/>
          <p:cNvSpPr>
            <a:spLocks noGrp="1"/>
          </p:cNvSpPr>
          <p:nvPr>
            <p:ph idx="1"/>
          </p:nvPr>
        </p:nvSpPr>
        <p:spPr>
          <a:xfrm>
            <a:off x="533400" y="1447800"/>
            <a:ext cx="8229600" cy="4525963"/>
          </a:xfrm>
        </p:spPr>
        <p:txBody>
          <a:bodyPr/>
          <a:lstStyle/>
          <a:p>
            <a:pPr fontAlgn="base">
              <a:buNone/>
            </a:pPr>
            <a:r>
              <a:rPr lang="en-US" dirty="0" smtClean="0">
                <a:solidFill>
                  <a:srgbClr val="0070C0"/>
                </a:solidFill>
              </a:rPr>
              <a:t>class Dog:</a:t>
            </a:r>
          </a:p>
          <a:p>
            <a:pPr fontAlgn="base">
              <a:buNone/>
            </a:pPr>
            <a:r>
              <a:rPr lang="en-US" dirty="0" smtClean="0">
                <a:solidFill>
                  <a:srgbClr val="0070C0"/>
                </a:solidFill>
              </a:rPr>
              <a:t>    pass</a:t>
            </a:r>
          </a:p>
          <a:p>
            <a:pPr>
              <a:buNone/>
            </a:pPr>
            <a:r>
              <a:rPr lang="en-US" dirty="0" err="1" smtClean="0">
                <a:solidFill>
                  <a:srgbClr val="0070C0"/>
                </a:solidFill>
              </a:rPr>
              <a:t>obj</a:t>
            </a:r>
            <a:r>
              <a:rPr lang="en-US" dirty="0" smtClean="0">
                <a:solidFill>
                  <a:srgbClr val="0070C0"/>
                </a:solidFill>
              </a:rPr>
              <a:t> = Dog()</a:t>
            </a:r>
          </a:p>
          <a:p>
            <a:pPr>
              <a:buNone/>
            </a:pPr>
            <a:endParaRPr lang="en-IN" dirty="0" smtClean="0"/>
          </a:p>
          <a:p>
            <a:r>
              <a:rPr lang="en-US" dirty="0" smtClean="0"/>
              <a:t>In the above example, we have created a class named </a:t>
            </a:r>
            <a:r>
              <a:rPr lang="en-US" dirty="0" smtClean="0"/>
              <a:t>Dog </a:t>
            </a:r>
            <a:r>
              <a:rPr lang="en-US" dirty="0" smtClean="0"/>
              <a:t>using the class keyword.</a:t>
            </a:r>
          </a:p>
          <a:p>
            <a:r>
              <a:rPr lang="en-US" dirty="0" smtClean="0"/>
              <a:t>An object named </a:t>
            </a:r>
            <a:r>
              <a:rPr lang="en-US" dirty="0" err="1" smtClean="0"/>
              <a:t>obj</a:t>
            </a:r>
            <a:r>
              <a:rPr lang="en-US" dirty="0" smtClean="0"/>
              <a:t> is created of the class Dog defined above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self</a:t>
            </a:r>
            <a:endParaRPr lang="en-US" dirty="0"/>
          </a:p>
        </p:txBody>
      </p:sp>
      <p:sp>
        <p:nvSpPr>
          <p:cNvPr id="3" name="Content Placeholder 2"/>
          <p:cNvSpPr>
            <a:spLocks noGrp="1"/>
          </p:cNvSpPr>
          <p:nvPr>
            <p:ph idx="1"/>
          </p:nvPr>
        </p:nvSpPr>
        <p:spPr/>
        <p:txBody>
          <a:bodyPr>
            <a:normAutofit/>
          </a:bodyPr>
          <a:lstStyle/>
          <a:p>
            <a:pPr fontAlgn="base"/>
            <a:r>
              <a:rPr lang="en-US" sz="2400" dirty="0" smtClean="0"/>
              <a:t>Class methods must have an extra first parameter in the method definition. We do not give a value for this parameter when we call the method, Python provides it</a:t>
            </a:r>
          </a:p>
          <a:p>
            <a:pPr fontAlgn="base"/>
            <a:r>
              <a:rPr lang="en-US" sz="2400" dirty="0" smtClean="0"/>
              <a:t>If we have a method that takes no arguments, then we still have to have one argument.</a:t>
            </a:r>
          </a:p>
          <a:p>
            <a:pPr fontAlgn="base"/>
            <a:r>
              <a:rPr lang="en-US" sz="2400" dirty="0" smtClean="0"/>
              <a:t>This is similar to this pointer in C++ and this reference in Java.</a:t>
            </a:r>
          </a:p>
          <a:p>
            <a:pPr fontAlgn="base"/>
            <a:r>
              <a:rPr lang="en-US" sz="2400" dirty="0" smtClean="0"/>
              <a:t>When we call a method as </a:t>
            </a:r>
          </a:p>
          <a:p>
            <a:pPr algn="ctr" fontAlgn="base">
              <a:buNone/>
            </a:pPr>
            <a:r>
              <a:rPr lang="en-US" sz="2400" dirty="0" err="1" smtClean="0">
                <a:solidFill>
                  <a:srgbClr val="0070C0"/>
                </a:solidFill>
              </a:rPr>
              <a:t>myobject.method</a:t>
            </a:r>
            <a:r>
              <a:rPr lang="en-US" sz="2400" dirty="0" smtClean="0">
                <a:solidFill>
                  <a:srgbClr val="0070C0"/>
                </a:solidFill>
              </a:rPr>
              <a:t>(arg1, arg2)</a:t>
            </a:r>
          </a:p>
          <a:p>
            <a:pPr fontAlgn="base"/>
            <a:r>
              <a:rPr lang="en-US" sz="2400" dirty="0" smtClean="0"/>
              <a:t>This is automatically converted by Python into </a:t>
            </a:r>
          </a:p>
          <a:p>
            <a:pPr algn="ctr" fontAlgn="base">
              <a:buNone/>
            </a:pPr>
            <a:r>
              <a:rPr lang="en-US" sz="2400" dirty="0" err="1" smtClean="0">
                <a:solidFill>
                  <a:srgbClr val="0070C0"/>
                </a:solidFill>
              </a:rPr>
              <a:t>MyClass.method</a:t>
            </a:r>
            <a:r>
              <a:rPr lang="en-US" sz="2400" dirty="0" smtClean="0">
                <a:solidFill>
                  <a:srgbClr val="0070C0"/>
                </a:solidFill>
              </a:rPr>
              <a:t>(</a:t>
            </a:r>
            <a:r>
              <a:rPr lang="en-US" sz="2400" dirty="0" err="1" smtClean="0">
                <a:solidFill>
                  <a:srgbClr val="0070C0"/>
                </a:solidFill>
              </a:rPr>
              <a:t>myobject</a:t>
            </a:r>
            <a:r>
              <a:rPr lang="en-US" sz="2400" dirty="0" smtClean="0">
                <a:solidFill>
                  <a:srgbClr val="0070C0"/>
                </a:solidFill>
              </a:rPr>
              <a:t>, arg1, arg2)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p:spPr>
        <p:txBody>
          <a:bodyPr>
            <a:normAutofit/>
          </a:bodyPr>
          <a:lstStyle/>
          <a:p>
            <a:r>
              <a:rPr lang="en-US" sz="2400" dirty="0" smtClean="0">
                <a:solidFill>
                  <a:srgbClr val="0070C0"/>
                </a:solidFill>
              </a:rPr>
              <a:t>self</a:t>
            </a:r>
            <a:r>
              <a:rPr lang="en-US" sz="2400" dirty="0" smtClean="0"/>
              <a:t> represents the instance of the class. By using the “self” keyword we can access the attributes and methods of the class in python. It binds the attributes with the given arguments.</a:t>
            </a:r>
          </a:p>
          <a:p>
            <a:r>
              <a:rPr lang="en-US" sz="2400" dirty="0" smtClean="0"/>
              <a:t>Characteristics of </a:t>
            </a:r>
            <a:r>
              <a:rPr lang="en-US" sz="2400" dirty="0" smtClean="0">
                <a:solidFill>
                  <a:srgbClr val="0070C0"/>
                </a:solidFill>
              </a:rPr>
              <a:t>self</a:t>
            </a:r>
          </a:p>
          <a:p>
            <a:pPr lvl="1"/>
            <a:r>
              <a:rPr lang="en-US" sz="2400" i="1" dirty="0" smtClean="0"/>
              <a:t>Self is always pointing to Current Object.</a:t>
            </a:r>
            <a:endParaRPr lang="en-US" sz="2400" dirty="0" smtClean="0"/>
          </a:p>
          <a:p>
            <a:pPr lvl="1"/>
            <a:r>
              <a:rPr lang="en-US" sz="2400" i="1" dirty="0" smtClean="0"/>
              <a:t>Self is the first argument to be passed in Constructor and Instance Method.</a:t>
            </a:r>
            <a:endParaRPr lang="en-US" sz="2400" dirty="0" smtClean="0"/>
          </a:p>
          <a:p>
            <a:pPr lvl="1"/>
            <a:r>
              <a:rPr lang="en-US" sz="2400" i="1" dirty="0" smtClean="0"/>
              <a:t>Self is a convention and not a Python keyword .</a:t>
            </a:r>
            <a:endParaRPr lang="en-US" sz="2400" dirty="0"/>
          </a:p>
        </p:txBody>
      </p:sp>
      <p:sp>
        <p:nvSpPr>
          <p:cNvPr id="4" name="Title 1"/>
          <p:cNvSpPr>
            <a:spLocks noGrp="1"/>
          </p:cNvSpPr>
          <p:nvPr>
            <p:ph type="title"/>
          </p:nvPr>
        </p:nvSpPr>
        <p:spPr>
          <a:xfrm>
            <a:off x="457200" y="274638"/>
            <a:ext cx="8229600" cy="1143000"/>
          </a:xfrm>
        </p:spPr>
        <p:txBody>
          <a:bodyPr>
            <a:normAutofit/>
          </a:bodyPr>
          <a:lstStyle/>
          <a:p>
            <a:r>
              <a:rPr lang="en-US" dirty="0" smtClean="0"/>
              <a:t>The self</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4216</TotalTime>
  <Words>1466</Words>
  <Application>Microsoft Office PowerPoint</Application>
  <PresentationFormat>On-screen Show (4:3)</PresentationFormat>
  <Paragraphs>187</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Python object-class</vt:lpstr>
      <vt:lpstr>Introduction</vt:lpstr>
      <vt:lpstr>Main Concepts of Object-Oriented Programming (OOPs)</vt:lpstr>
      <vt:lpstr>Non-Living Car</vt:lpstr>
      <vt:lpstr>Overview of OOPs Terminology</vt:lpstr>
      <vt:lpstr>PowerPoint Presentation</vt:lpstr>
      <vt:lpstr>Creating an empty Class in Python</vt:lpstr>
      <vt:lpstr>The self</vt:lpstr>
      <vt:lpstr>The self</vt:lpstr>
      <vt:lpstr>The __init__ method </vt:lpstr>
      <vt:lpstr>Types of constructors</vt:lpstr>
      <vt:lpstr>Creating a class and object with class and instance attributes</vt:lpstr>
      <vt:lpstr>Creating Class and objects with methods</vt:lpstr>
      <vt:lpstr>Destructors in Python</vt:lpstr>
      <vt:lpstr>Example</vt:lpstr>
      <vt:lpstr>Destructors in Python</vt:lpstr>
      <vt:lpstr>Example</vt:lpstr>
      <vt:lpstr>Exercise</vt:lpstr>
      <vt:lpstr>Solution</vt:lpstr>
      <vt:lpstr>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in Python</dc:title>
  <dc:creator>Nikitha</dc:creator>
  <cp:lastModifiedBy>Nageswara nandimalla</cp:lastModifiedBy>
  <cp:revision>261</cp:revision>
  <dcterms:created xsi:type="dcterms:W3CDTF">2015-07-08T22:02:42Z</dcterms:created>
  <dcterms:modified xsi:type="dcterms:W3CDTF">2025-09-25T13:19:00Z</dcterms:modified>
</cp:coreProperties>
</file>