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26" r:id="rId45"/>
    <p:sldId id="339" r:id="rId46"/>
    <p:sldId id="327" r:id="rId47"/>
    <p:sldId id="328" r:id="rId48"/>
    <p:sldId id="330" r:id="rId49"/>
    <p:sldId id="331" r:id="rId50"/>
    <p:sldId id="329" r:id="rId51"/>
    <p:sldId id="334" r:id="rId52"/>
    <p:sldId id="304" r:id="rId53"/>
    <p:sldId id="333" r:id="rId54"/>
    <p:sldId id="305" r:id="rId55"/>
    <p:sldId id="306" r:id="rId56"/>
    <p:sldId id="307" r:id="rId57"/>
    <p:sldId id="341" r:id="rId58"/>
    <p:sldId id="310" r:id="rId59"/>
    <p:sldId id="311" r:id="rId60"/>
    <p:sldId id="312" r:id="rId61"/>
    <p:sldId id="340" r:id="rId62"/>
    <p:sldId id="335" r:id="rId63"/>
    <p:sldId id="314" r:id="rId64"/>
    <p:sldId id="315" r:id="rId65"/>
    <p:sldId id="316" r:id="rId66"/>
    <p:sldId id="317" r:id="rId67"/>
    <p:sldId id="342" r:id="rId68"/>
    <p:sldId id="343" r:id="rId69"/>
    <p:sldId id="336" r:id="rId70"/>
    <p:sldId id="337" r:id="rId71"/>
    <p:sldId id="338" r:id="rId72"/>
    <p:sldId id="318" r:id="rId73"/>
    <p:sldId id="319" r:id="rId74"/>
    <p:sldId id="320" r:id="rId75"/>
    <p:sldId id="321" r:id="rId76"/>
    <p:sldId id="322" r:id="rId77"/>
    <p:sldId id="323" r:id="rId78"/>
  </p:sldIdLst>
  <p:sldSz cx="9144000" cy="5715000" type="screen16x1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goRyd5KrEAnG9R8R2XuEedoskW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9FDF65-144F-4CBA-ACE5-5A59212FEE12}">
  <a:tblStyle styleId="{EF9FDF65-144F-4CBA-ACE5-5A59212FEE12}"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032" y="86"/>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94" y="8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5095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2: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3: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6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8: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6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9: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6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0: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7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71: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7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2: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5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73: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7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7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77: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7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8: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7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79: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7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0: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8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1: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8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2: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8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5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3: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8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8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8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8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8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7: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8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8: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8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89: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8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90: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9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91: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9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92: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9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93: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9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9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9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6: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9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9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tr-TR" sz="1200" b="0" i="0" u="none" strike="noStrike" cap="none" smtClean="0">
                <a:solidFill>
                  <a:schemeClr val="dk1"/>
                </a:solidFill>
                <a:latin typeface="Calibri"/>
                <a:ea typeface="Calibri"/>
                <a:cs typeface="Calibri"/>
                <a:sym typeface="Calibri"/>
              </a:rPr>
              <a:t>46</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4882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97: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9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98: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9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0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10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99: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9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00: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10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7: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1: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0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02: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10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0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10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07: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10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9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9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09: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10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10: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11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11: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11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12: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11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8: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13: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11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14: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11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15: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11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6: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11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17: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11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18: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11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9: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0: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1:notes"/>
          <p:cNvSpPr txBox="1">
            <a:spLocks noGrp="1"/>
          </p:cNvSpPr>
          <p:nvPr>
            <p:ph type="body" idx="1"/>
          </p:nvPr>
        </p:nvSpPr>
        <p:spPr>
          <a:xfrm>
            <a:off x="673100" y="4686300"/>
            <a:ext cx="5389563" cy="44402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003779"/>
            <a:ext cx="5825202" cy="1371918"/>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375694"/>
            <a:ext cx="5825202" cy="914083"/>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01795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2836333"/>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2155598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026833"/>
            <a:ext cx="5418393" cy="3175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
        <p:nvSpPr>
          <p:cNvPr id="20" name="TextBox 19"/>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729522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609990"/>
            <a:ext cx="6447501" cy="2162883"/>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36979724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
        <p:nvSpPr>
          <p:cNvPr id="24" name="TextBox 23"/>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83996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508000"/>
            <a:ext cx="6441152" cy="2518833"/>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9932725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3579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508000"/>
            <a:ext cx="978557" cy="4376209"/>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508000"/>
            <a:ext cx="5295113" cy="437620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76844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304015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250723"/>
            <a:ext cx="6447501" cy="152215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772873"/>
            <a:ext cx="6447501" cy="7170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270500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800491"/>
            <a:ext cx="3138026" cy="32339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800491"/>
            <a:ext cx="3138026" cy="323397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16524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800819"/>
            <a:ext cx="3139217"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281038"/>
            <a:ext cx="3139217" cy="27534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800819"/>
            <a:ext cx="3139214"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281038"/>
            <a:ext cx="3139213" cy="27534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279536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11006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38898109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356697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248837"/>
            <a:ext cx="2890896" cy="1065388"/>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429104"/>
            <a:ext cx="3385156" cy="46053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314224"/>
            <a:ext cx="2890896" cy="2153708"/>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1989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000500"/>
            <a:ext cx="6447500" cy="472282"/>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508000"/>
            <a:ext cx="6447501" cy="3204765"/>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472782"/>
            <a:ext cx="6447500" cy="561687"/>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482334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508000"/>
            <a:ext cx="6447501" cy="11006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800491"/>
            <a:ext cx="6447501" cy="323397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5034469"/>
            <a:ext cx="683954" cy="304271"/>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08001" y="5034469"/>
            <a:ext cx="4723209" cy="304271"/>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5034469"/>
            <a:ext cx="512504" cy="304271"/>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64097431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p:nvPr/>
        </p:nvSpPr>
        <p:spPr>
          <a:xfrm>
            <a:off x="0" y="1190625"/>
            <a:ext cx="9144000" cy="329316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tr-TR" sz="2400" b="1" i="0" u="none" strike="noStrike" cap="none">
                <a:solidFill>
                  <a:schemeClr val="dk1"/>
                </a:solidFill>
                <a:latin typeface="Arial"/>
                <a:ea typeface="Arial"/>
                <a:cs typeface="Arial"/>
                <a:sym typeface="Arial"/>
              </a:rPr>
              <a:t>UNIT – IV</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just" rtl="0">
              <a:lnSpc>
                <a:spcPct val="200000"/>
              </a:lnSpc>
              <a:spcBef>
                <a:spcPts val="0"/>
              </a:spcBef>
              <a:spcAft>
                <a:spcPts val="0"/>
              </a:spcAft>
              <a:buNone/>
            </a:pPr>
            <a:r>
              <a:rPr lang="tr-TR" sz="2000" b="1" i="0" u="none" strike="noStrike" cap="none">
                <a:solidFill>
                  <a:schemeClr val="dk1"/>
                </a:solidFill>
                <a:latin typeface="Arial"/>
                <a:ea typeface="Arial"/>
                <a:cs typeface="Arial"/>
                <a:sym typeface="Arial"/>
              </a:rPr>
              <a:t>Classification:</a:t>
            </a:r>
            <a:r>
              <a:rPr lang="tr-TR"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a:p>
            <a:pPr marL="0" marR="0" lvl="0" indent="0" algn="just" rtl="0">
              <a:lnSpc>
                <a:spcPct val="200000"/>
              </a:lnSpc>
              <a:spcBef>
                <a:spcPts val="0"/>
              </a:spcBef>
              <a:spcAft>
                <a:spcPts val="0"/>
              </a:spcAft>
              <a:buNone/>
            </a:pPr>
            <a:r>
              <a:rPr lang="tr-TR" sz="2000" b="0" i="0" u="none" strike="noStrike" cap="none">
                <a:solidFill>
                  <a:schemeClr val="dk1"/>
                </a:solidFill>
                <a:latin typeface="Arial"/>
                <a:ea typeface="Arial"/>
                <a:cs typeface="Arial"/>
                <a:sym typeface="Arial"/>
              </a:rPr>
              <a:t>Classification problem, Probability based approach, Logistic Regression-log-odd, sigmoid transformation,Metrics:Confusion Matrix, Accuracy, Error Rate, Precision, Recall, ROC curve, F1 score, and introduction to gradient descent.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2"/>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dirty="0">
                <a:solidFill>
                  <a:srgbClr val="C00000"/>
                </a:solidFill>
              </a:rPr>
              <a:t>Guess?</a:t>
            </a:r>
            <a:endParaRPr dirty="0">
              <a:solidFill>
                <a:srgbClr val="C00000"/>
              </a:solidFill>
            </a:endParaRPr>
          </a:p>
        </p:txBody>
      </p:sp>
      <p:sp>
        <p:nvSpPr>
          <p:cNvPr id="154" name="Google Shape;154;p62"/>
          <p:cNvSpPr txBox="1">
            <a:spLocks noGrp="1"/>
          </p:cNvSpPr>
          <p:nvPr>
            <p:ph idx="1"/>
          </p:nvPr>
        </p:nvSpPr>
        <p:spPr>
          <a:xfrm>
            <a:off x="457200" y="1107583"/>
            <a:ext cx="8229600" cy="3997554"/>
          </a:xfrm>
          <a:prstGeom prst="rect">
            <a:avLst/>
          </a:prstGeom>
          <a:noFill/>
          <a:ln>
            <a:noFill/>
          </a:ln>
        </p:spPr>
        <p:txBody>
          <a:bodyPr spcFirstLastPara="1" wrap="square" lIns="81025" tIns="40500" rIns="81025" bIns="40500" anchor="t" anchorCtr="0">
            <a:normAutofit fontScale="92500" lnSpcReduction="10000"/>
          </a:bodyPr>
          <a:lstStyle/>
          <a:p>
            <a:pPr marL="457200" lvl="0" indent="-342900" algn="l" rtl="0">
              <a:lnSpc>
                <a:spcPct val="100000"/>
              </a:lnSpc>
              <a:spcBef>
                <a:spcPts val="360"/>
              </a:spcBef>
              <a:spcAft>
                <a:spcPts val="0"/>
              </a:spcAft>
              <a:buSzPts val="1800"/>
              <a:buFont typeface="Noto Sans Symbols"/>
              <a:buChar char="⮚"/>
            </a:pPr>
            <a:r>
              <a:rPr lang="tr-TR" sz="2000" dirty="0"/>
              <a:t>Is this mail spam ?                                 </a:t>
            </a:r>
            <a:endParaRPr dirty="0"/>
          </a:p>
          <a:p>
            <a:pPr marL="457200" lvl="0" indent="-342900" algn="l" rtl="0">
              <a:lnSpc>
                <a:spcPct val="100000"/>
              </a:lnSpc>
              <a:spcBef>
                <a:spcPts val="360"/>
              </a:spcBef>
              <a:spcAft>
                <a:spcPts val="0"/>
              </a:spcAft>
              <a:buSzPts val="1800"/>
              <a:buFont typeface="Noto Sans Symbols"/>
              <a:buChar char="⮚"/>
            </a:pPr>
            <a:r>
              <a:rPr lang="tr-TR" sz="2000" dirty="0"/>
              <a:t>Is my house worth at least 20lakhs ?                                                 </a:t>
            </a:r>
            <a:r>
              <a:rPr lang="tr-TR" sz="2000" dirty="0">
                <a:solidFill>
                  <a:srgbClr val="FF0000"/>
                </a:solidFill>
              </a:rPr>
              <a:t>Binary</a:t>
            </a:r>
            <a:endParaRPr dirty="0"/>
          </a:p>
          <a:p>
            <a:pPr marL="457200" lvl="0" indent="-342900" algn="l" rtl="0">
              <a:lnSpc>
                <a:spcPct val="100000"/>
              </a:lnSpc>
              <a:spcBef>
                <a:spcPts val="360"/>
              </a:spcBef>
              <a:spcAft>
                <a:spcPts val="0"/>
              </a:spcAft>
              <a:buSzPts val="1800"/>
              <a:buFont typeface="Noto Sans Symbols"/>
              <a:buChar char="⮚"/>
            </a:pPr>
            <a:r>
              <a:rPr lang="tr-TR" sz="2000" dirty="0"/>
              <a:t>Is the current document about Computer Science?                  </a:t>
            </a:r>
            <a:r>
              <a:rPr lang="tr-TR" sz="2000" dirty="0">
                <a:solidFill>
                  <a:srgbClr val="FF0000"/>
                </a:solidFill>
              </a:rPr>
              <a:t>classification</a:t>
            </a:r>
            <a:r>
              <a:rPr lang="tr-TR" sz="2000" dirty="0"/>
              <a:t> </a:t>
            </a:r>
            <a:endParaRPr dirty="0"/>
          </a:p>
          <a:p>
            <a:pPr marL="457200" lvl="0" indent="-342900" algn="l" rtl="0">
              <a:lnSpc>
                <a:spcPct val="100000"/>
              </a:lnSpc>
              <a:spcBef>
                <a:spcPts val="360"/>
              </a:spcBef>
              <a:spcAft>
                <a:spcPts val="0"/>
              </a:spcAft>
              <a:buSzPts val="1800"/>
              <a:buFont typeface="Noto Sans Symbols"/>
              <a:buChar char="⮚"/>
            </a:pPr>
            <a:r>
              <a:rPr lang="tr-TR" sz="2000" dirty="0"/>
              <a:t>Is there a person in the image? Is it a man or woman ?</a:t>
            </a:r>
            <a:endParaRPr dirty="0"/>
          </a:p>
          <a:p>
            <a:pPr marL="457200" lvl="0" indent="-342900" algn="l" rtl="0">
              <a:lnSpc>
                <a:spcPct val="100000"/>
              </a:lnSpc>
              <a:spcBef>
                <a:spcPts val="360"/>
              </a:spcBef>
              <a:spcAft>
                <a:spcPts val="0"/>
              </a:spcAft>
              <a:buSzPts val="1800"/>
              <a:buNone/>
            </a:pPr>
            <a:endParaRPr sz="2000" dirty="0"/>
          </a:p>
          <a:p>
            <a:pPr marL="457200" lvl="0" indent="-342900" algn="l" rtl="0">
              <a:lnSpc>
                <a:spcPct val="100000"/>
              </a:lnSpc>
              <a:spcBef>
                <a:spcPts val="360"/>
              </a:spcBef>
              <a:spcAft>
                <a:spcPts val="0"/>
              </a:spcAft>
              <a:buSzPts val="1800"/>
              <a:buFont typeface="Noto Sans Symbols"/>
              <a:buChar char="⮚"/>
            </a:pPr>
            <a:r>
              <a:rPr lang="tr-TR" sz="2000" dirty="0"/>
              <a:t>Which kind of flower is this?</a:t>
            </a:r>
            <a:endParaRPr dirty="0"/>
          </a:p>
          <a:p>
            <a:pPr marL="457200" lvl="0" indent="-342900" algn="l" rtl="0">
              <a:lnSpc>
                <a:spcPct val="100000"/>
              </a:lnSpc>
              <a:spcBef>
                <a:spcPts val="360"/>
              </a:spcBef>
              <a:spcAft>
                <a:spcPts val="0"/>
              </a:spcAft>
              <a:buSzPts val="1800"/>
              <a:buFont typeface="Noto Sans Symbols"/>
              <a:buChar char="⮚"/>
            </a:pPr>
            <a:r>
              <a:rPr lang="tr-TR" sz="2000" dirty="0"/>
              <a:t>Which digit/letter is drawn in the image?                                    </a:t>
            </a:r>
            <a:r>
              <a:rPr lang="tr-TR" sz="2000" dirty="0">
                <a:solidFill>
                  <a:srgbClr val="FF0000"/>
                </a:solidFill>
              </a:rPr>
              <a:t>Multiclass  </a:t>
            </a:r>
            <a:r>
              <a:rPr lang="tr-TR" sz="2000" dirty="0"/>
              <a:t>       </a:t>
            </a:r>
            <a:endParaRPr dirty="0"/>
          </a:p>
          <a:p>
            <a:pPr marL="457200" lvl="0" indent="-342900" algn="l" rtl="0">
              <a:lnSpc>
                <a:spcPct val="100000"/>
              </a:lnSpc>
              <a:spcBef>
                <a:spcPts val="360"/>
              </a:spcBef>
              <a:spcAft>
                <a:spcPts val="0"/>
              </a:spcAft>
              <a:buSzPts val="1800"/>
              <a:buFont typeface="Noto Sans Symbols"/>
              <a:buChar char="⮚"/>
            </a:pPr>
            <a:r>
              <a:rPr lang="tr-TR" sz="2000" dirty="0"/>
              <a:t>What’s the primary topic of this page?                                      </a:t>
            </a:r>
            <a:r>
              <a:rPr lang="tr-TR" sz="2000" dirty="0">
                <a:solidFill>
                  <a:srgbClr val="FF0000"/>
                </a:solidFill>
              </a:rPr>
              <a:t>classification</a:t>
            </a:r>
            <a:r>
              <a:rPr lang="tr-TR" sz="2000" dirty="0"/>
              <a:t>   </a:t>
            </a:r>
            <a:endParaRPr dirty="0"/>
          </a:p>
          <a:p>
            <a:pPr marL="457200" lvl="0" indent="-342900" algn="l" rtl="0">
              <a:lnSpc>
                <a:spcPct val="100000"/>
              </a:lnSpc>
              <a:spcBef>
                <a:spcPts val="360"/>
              </a:spcBef>
              <a:spcAft>
                <a:spcPts val="0"/>
              </a:spcAft>
              <a:buSzPts val="1800"/>
              <a:buFont typeface="Noto Sans Symbols"/>
              <a:buChar char="⮚"/>
            </a:pPr>
            <a:r>
              <a:rPr lang="tr-TR" sz="2000" dirty="0"/>
              <a:t>Which kind of network attack am I experiencing?</a:t>
            </a:r>
            <a:endParaRPr dirty="0"/>
          </a:p>
          <a:p>
            <a:pPr marL="457200" lvl="0" indent="-228600" algn="l" rtl="0">
              <a:lnSpc>
                <a:spcPct val="100000"/>
              </a:lnSpc>
              <a:spcBef>
                <a:spcPts val="360"/>
              </a:spcBef>
              <a:spcAft>
                <a:spcPts val="0"/>
              </a:spcAft>
              <a:buSzPts val="1800"/>
              <a:buFont typeface="Noto Sans Symbols"/>
              <a:buNone/>
            </a:pPr>
            <a:endParaRPr dirty="0"/>
          </a:p>
        </p:txBody>
      </p:sp>
      <p:sp>
        <p:nvSpPr>
          <p:cNvPr id="155" name="Google Shape;155;p62"/>
          <p:cNvSpPr/>
          <p:nvPr/>
        </p:nvSpPr>
        <p:spPr>
          <a:xfrm>
            <a:off x="6654027" y="1139780"/>
            <a:ext cx="432486" cy="1371600"/>
          </a:xfrm>
          <a:prstGeom prst="righ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latin typeface="Arial"/>
              <a:ea typeface="Arial"/>
              <a:cs typeface="Arial"/>
              <a:sym typeface="Arial"/>
            </a:endParaRPr>
          </a:p>
        </p:txBody>
      </p:sp>
      <p:sp>
        <p:nvSpPr>
          <p:cNvPr id="156" name="Google Shape;156;p62"/>
          <p:cNvSpPr/>
          <p:nvPr/>
        </p:nvSpPr>
        <p:spPr>
          <a:xfrm>
            <a:off x="6381424" y="3185375"/>
            <a:ext cx="432486" cy="1371600"/>
          </a:xfrm>
          <a:prstGeom prst="righ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3"/>
          <p:cNvSpPr txBox="1">
            <a:spLocks noGrp="1"/>
          </p:cNvSpPr>
          <p:nvPr>
            <p:ph type="title"/>
          </p:nvPr>
        </p:nvSpPr>
        <p:spPr>
          <a:xfrm>
            <a:off x="741404" y="321275"/>
            <a:ext cx="7673547" cy="766119"/>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sigmoid function</a:t>
            </a:r>
            <a:endParaRPr sz="3200">
              <a:solidFill>
                <a:srgbClr val="C00000"/>
              </a:solidFill>
            </a:endParaRPr>
          </a:p>
        </p:txBody>
      </p:sp>
      <p:sp>
        <p:nvSpPr>
          <p:cNvPr id="162" name="Google Shape;162;p63"/>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Clr>
                <a:schemeClr val="dk1"/>
              </a:buClr>
              <a:buSzPts val="1800"/>
              <a:buChar char="•"/>
            </a:pPr>
            <a:r>
              <a:rPr lang="tr-TR" sz="2000"/>
              <a:t>A </a:t>
            </a:r>
            <a:r>
              <a:rPr lang="tr-TR" sz="2000" b="1"/>
              <a:t>sigmoid function</a:t>
            </a:r>
            <a:r>
              <a:rPr lang="tr-TR" sz="2000"/>
              <a:t> is a mathematical function having a characteristic "S"-shaped curve or </a:t>
            </a:r>
            <a:r>
              <a:rPr lang="tr-TR" sz="2000" b="1"/>
              <a:t>sigmoid curve</a:t>
            </a:r>
            <a:r>
              <a:rPr lang="tr-TR" sz="2000"/>
              <a:t>.  </a:t>
            </a:r>
            <a:r>
              <a:rPr lang="tr-TR" sz="2000" i="1"/>
              <a:t>Sigmoid function</a:t>
            </a:r>
            <a:r>
              <a:rPr lang="tr-TR" sz="2000"/>
              <a:t> is defined by the formula : </a:t>
            </a:r>
            <a:endParaRPr/>
          </a:p>
          <a:p>
            <a:pPr marL="457200" lvl="0" indent="-342900" algn="l" rtl="0">
              <a:lnSpc>
                <a:spcPct val="100000"/>
              </a:lnSpc>
              <a:spcBef>
                <a:spcPts val="360"/>
              </a:spcBef>
              <a:spcAft>
                <a:spcPts val="0"/>
              </a:spcAft>
              <a:buSzPts val="1800"/>
              <a:buNone/>
            </a:pPr>
            <a:r>
              <a:rPr lang="tr-TR"/>
              <a:t/>
            </a:r>
            <a:br>
              <a:rPr lang="tr-TR"/>
            </a:br>
            <a:endParaRPr/>
          </a:p>
        </p:txBody>
      </p:sp>
      <p:pic>
        <p:nvPicPr>
          <p:cNvPr id="163" name="Google Shape;163;p63"/>
          <p:cNvPicPr preferRelativeResize="0"/>
          <p:nvPr/>
        </p:nvPicPr>
        <p:blipFill rotWithShape="1">
          <a:blip r:embed="rId3">
            <a:alphaModFix/>
          </a:blip>
          <a:srcRect/>
          <a:stretch/>
        </p:blipFill>
        <p:spPr>
          <a:xfrm>
            <a:off x="5256642" y="3556172"/>
            <a:ext cx="3400425" cy="1790700"/>
          </a:xfrm>
          <a:prstGeom prst="rect">
            <a:avLst/>
          </a:prstGeom>
          <a:noFill/>
          <a:ln>
            <a:noFill/>
          </a:ln>
        </p:spPr>
      </p:pic>
      <p:pic>
        <p:nvPicPr>
          <p:cNvPr id="164" name="Google Shape;164;p63"/>
          <p:cNvPicPr preferRelativeResize="0"/>
          <p:nvPr/>
        </p:nvPicPr>
        <p:blipFill rotWithShape="1">
          <a:blip r:embed="rId4">
            <a:alphaModFix/>
          </a:blip>
          <a:srcRect/>
          <a:stretch/>
        </p:blipFill>
        <p:spPr>
          <a:xfrm>
            <a:off x="2714625" y="2211859"/>
            <a:ext cx="3714750" cy="704336"/>
          </a:xfrm>
          <a:prstGeom prst="rect">
            <a:avLst/>
          </a:prstGeom>
          <a:noFill/>
          <a:ln>
            <a:noFill/>
          </a:ln>
        </p:spPr>
      </p:pic>
      <p:sp>
        <p:nvSpPr>
          <p:cNvPr id="165" name="Google Shape;165;p63"/>
          <p:cNvSpPr/>
          <p:nvPr/>
        </p:nvSpPr>
        <p:spPr>
          <a:xfrm>
            <a:off x="444842" y="3215328"/>
            <a:ext cx="4423720" cy="2062103"/>
          </a:xfrm>
          <a:prstGeom prst="rect">
            <a:avLst/>
          </a:prstGeom>
          <a:gradFill>
            <a:gsLst>
              <a:gs pos="0">
                <a:srgbClr val="FFEFD1"/>
              </a:gs>
              <a:gs pos="64999">
                <a:srgbClr val="F0EBD5"/>
              </a:gs>
              <a:gs pos="100000">
                <a:srgbClr val="D1C39F"/>
              </a:gs>
            </a:gsLst>
            <a:lin ang="5400000" scaled="0"/>
          </a:gra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tr-TR" sz="2000" b="0" i="0" u="none" strike="noStrike" cap="none">
                <a:solidFill>
                  <a:srgbClr val="000000"/>
                </a:solidFill>
                <a:latin typeface="Calibri"/>
                <a:ea typeface="Calibri"/>
                <a:cs typeface="Calibri"/>
                <a:sym typeface="Calibri"/>
              </a:rPr>
              <a:t>Sigmoid functions have domain of all </a:t>
            </a:r>
            <a:r>
              <a:rPr lang="tr-TR" sz="2000" b="1" i="0" u="none" strike="noStrike" cap="none">
                <a:solidFill>
                  <a:srgbClr val="000000"/>
                </a:solidFill>
                <a:latin typeface="Calibri"/>
                <a:ea typeface="Calibri"/>
                <a:cs typeface="Calibri"/>
                <a:sym typeface="Calibri"/>
              </a:rPr>
              <a:t>real numbers</a:t>
            </a:r>
            <a:r>
              <a:rPr lang="tr-TR" sz="2000" b="0" i="0" u="none" strike="noStrike" cap="none">
                <a:solidFill>
                  <a:srgbClr val="000000"/>
                </a:solidFill>
                <a:latin typeface="Calibri"/>
                <a:ea typeface="Calibri"/>
                <a:cs typeface="Calibri"/>
                <a:sym typeface="Calibri"/>
              </a:rPr>
              <a:t>, with return value </a:t>
            </a:r>
            <a:r>
              <a:rPr lang="tr-TR" sz="2000" b="1" i="0" u="none" strike="noStrike" cap="none">
                <a:solidFill>
                  <a:srgbClr val="000000"/>
                </a:solidFill>
                <a:latin typeface="Calibri"/>
                <a:ea typeface="Calibri"/>
                <a:cs typeface="Calibri"/>
                <a:sym typeface="Calibri"/>
              </a:rPr>
              <a:t>monotonically increasing</a:t>
            </a:r>
            <a:r>
              <a:rPr lang="tr-TR" sz="2000" b="0" i="0" u="none" strike="noStrike" cap="none">
                <a:solidFill>
                  <a:srgbClr val="000000"/>
                </a:solidFill>
                <a:latin typeface="Calibri"/>
                <a:ea typeface="Calibri"/>
                <a:cs typeface="Calibri"/>
                <a:sym typeface="Calibri"/>
              </a:rPr>
              <a:t> most often from 0 to 1 or alternatively from −1 to 1, depending on convention.</a:t>
            </a:r>
            <a:endParaRPr/>
          </a:p>
          <a:p>
            <a:pPr marL="0" marR="0" lvl="0" indent="0" algn="l" rtl="0">
              <a:lnSpc>
                <a:spcPct val="100000"/>
              </a:lnSpc>
              <a:spcBef>
                <a:spcPts val="0"/>
              </a:spcBef>
              <a:spcAft>
                <a:spcPts val="0"/>
              </a:spcAft>
              <a:buNone/>
            </a:pPr>
            <a:r>
              <a:rPr lang="tr-TR" sz="1400" b="0" i="0" u="none" strike="noStrike" cap="none">
                <a:solidFill>
                  <a:srgbClr val="000000"/>
                </a:solidFill>
                <a:latin typeface="Arial"/>
                <a:ea typeface="Arial"/>
                <a:cs typeface="Arial"/>
                <a:sym typeface="Arial"/>
              </a:rPr>
              <a:t/>
            </a:r>
            <a:br>
              <a:rPr lang="tr-TR"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4"/>
          <p:cNvSpPr txBox="1">
            <a:spLocks noGrp="1"/>
          </p:cNvSpPr>
          <p:nvPr>
            <p:ph type="title"/>
          </p:nvPr>
        </p:nvSpPr>
        <p:spPr>
          <a:xfrm>
            <a:off x="457200" y="228865"/>
            <a:ext cx="8229600" cy="710249"/>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a:solidFill>
                  <a:srgbClr val="C00000"/>
                </a:solidFill>
              </a:rPr>
              <a:t>Plotting Sigmoid using numpy</a:t>
            </a:r>
            <a:endParaRPr sz="3200">
              <a:solidFill>
                <a:srgbClr val="C00000"/>
              </a:solidFill>
            </a:endParaRPr>
          </a:p>
        </p:txBody>
      </p:sp>
      <p:sp>
        <p:nvSpPr>
          <p:cNvPr id="171" name="Google Shape;171;p64"/>
          <p:cNvSpPr txBox="1">
            <a:spLocks noGrp="1"/>
          </p:cNvSpPr>
          <p:nvPr>
            <p:ph idx="1"/>
          </p:nvPr>
        </p:nvSpPr>
        <p:spPr>
          <a:xfrm>
            <a:off x="457200" y="1013254"/>
            <a:ext cx="8229600" cy="4091883"/>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172" name="Google Shape;172;p64"/>
          <p:cNvPicPr preferRelativeResize="0"/>
          <p:nvPr/>
        </p:nvPicPr>
        <p:blipFill rotWithShape="1">
          <a:blip r:embed="rId3">
            <a:alphaModFix/>
          </a:blip>
          <a:srcRect/>
          <a:stretch/>
        </p:blipFill>
        <p:spPr>
          <a:xfrm>
            <a:off x="543698" y="1037968"/>
            <a:ext cx="4955059" cy="3978875"/>
          </a:xfrm>
          <a:prstGeom prst="rect">
            <a:avLst/>
          </a:prstGeom>
          <a:noFill/>
          <a:ln>
            <a:noFill/>
          </a:ln>
        </p:spPr>
      </p:pic>
      <p:pic>
        <p:nvPicPr>
          <p:cNvPr id="173" name="Google Shape;173;p64"/>
          <p:cNvPicPr preferRelativeResize="0"/>
          <p:nvPr/>
        </p:nvPicPr>
        <p:blipFill rotWithShape="1">
          <a:blip r:embed="rId4">
            <a:alphaModFix/>
          </a:blip>
          <a:srcRect/>
          <a:stretch/>
        </p:blipFill>
        <p:spPr>
          <a:xfrm>
            <a:off x="4831491" y="2385819"/>
            <a:ext cx="3249827" cy="25897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5"/>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Example</a:t>
            </a:r>
            <a:endParaRPr sz="3200" b="1">
              <a:solidFill>
                <a:srgbClr val="C00000"/>
              </a:solidFill>
            </a:endParaRPr>
          </a:p>
        </p:txBody>
      </p:sp>
      <p:sp>
        <p:nvSpPr>
          <p:cNvPr id="179" name="Google Shape;179;p65"/>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180" name="Google Shape;180;p65"/>
          <p:cNvPicPr preferRelativeResize="0"/>
          <p:nvPr/>
        </p:nvPicPr>
        <p:blipFill rotWithShape="1">
          <a:blip r:embed="rId3">
            <a:alphaModFix/>
          </a:blip>
          <a:srcRect l="1633" t="2754" r="3277" b="2768"/>
          <a:stretch/>
        </p:blipFill>
        <p:spPr>
          <a:xfrm>
            <a:off x="481915" y="1235677"/>
            <a:ext cx="8241957" cy="376880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6"/>
          <p:cNvSpPr txBox="1">
            <a:spLocks noGrp="1"/>
          </p:cNvSpPr>
          <p:nvPr>
            <p:ph idx="1"/>
          </p:nvPr>
        </p:nvSpPr>
        <p:spPr>
          <a:xfrm>
            <a:off x="457200" y="630195"/>
            <a:ext cx="8229600" cy="4474942"/>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186" name="Google Shape;186;p66"/>
          <p:cNvPicPr preferRelativeResize="0"/>
          <p:nvPr/>
        </p:nvPicPr>
        <p:blipFill rotWithShape="1">
          <a:blip r:embed="rId3">
            <a:alphaModFix/>
          </a:blip>
          <a:srcRect/>
          <a:stretch/>
        </p:blipFill>
        <p:spPr>
          <a:xfrm>
            <a:off x="511133" y="663403"/>
            <a:ext cx="3895725" cy="3028950"/>
          </a:xfrm>
          <a:prstGeom prst="rect">
            <a:avLst/>
          </a:prstGeom>
          <a:noFill/>
          <a:ln>
            <a:noFill/>
          </a:ln>
        </p:spPr>
      </p:pic>
      <p:pic>
        <p:nvPicPr>
          <p:cNvPr id="187" name="Google Shape;187;p66"/>
          <p:cNvPicPr preferRelativeResize="0"/>
          <p:nvPr/>
        </p:nvPicPr>
        <p:blipFill rotWithShape="1">
          <a:blip r:embed="rId4">
            <a:alphaModFix/>
          </a:blip>
          <a:srcRect/>
          <a:stretch/>
        </p:blipFill>
        <p:spPr>
          <a:xfrm>
            <a:off x="4476879" y="706394"/>
            <a:ext cx="4197564" cy="2951206"/>
          </a:xfrm>
          <a:prstGeom prst="rect">
            <a:avLst/>
          </a:prstGeom>
          <a:noFill/>
          <a:ln>
            <a:noFill/>
          </a:ln>
        </p:spPr>
      </p:pic>
      <p:pic>
        <p:nvPicPr>
          <p:cNvPr id="188" name="Google Shape;188;p66"/>
          <p:cNvPicPr preferRelativeResize="0"/>
          <p:nvPr/>
        </p:nvPicPr>
        <p:blipFill rotWithShape="1">
          <a:blip r:embed="rId5">
            <a:alphaModFix/>
          </a:blip>
          <a:srcRect/>
          <a:stretch/>
        </p:blipFill>
        <p:spPr>
          <a:xfrm>
            <a:off x="469557" y="3825060"/>
            <a:ext cx="8143102" cy="9810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8"/>
          <p:cNvSpPr txBox="1">
            <a:spLocks noGrp="1"/>
          </p:cNvSpPr>
          <p:nvPr>
            <p:ph type="title"/>
          </p:nvPr>
        </p:nvSpPr>
        <p:spPr>
          <a:xfrm>
            <a:off x="457200" y="228865"/>
            <a:ext cx="8229600" cy="734962"/>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Probability based approach</a:t>
            </a:r>
            <a:endParaRPr sz="3200" b="1">
              <a:solidFill>
                <a:srgbClr val="C00000"/>
              </a:solidFill>
            </a:endParaRPr>
          </a:p>
        </p:txBody>
      </p:sp>
      <p:sp>
        <p:nvSpPr>
          <p:cNvPr id="200" name="Google Shape;200;p68"/>
          <p:cNvSpPr txBox="1">
            <a:spLocks noGrp="1"/>
          </p:cNvSpPr>
          <p:nvPr>
            <p:ph idx="1"/>
          </p:nvPr>
        </p:nvSpPr>
        <p:spPr>
          <a:xfrm>
            <a:off x="457200" y="976184"/>
            <a:ext cx="8229600" cy="4128953"/>
          </a:xfrm>
          <a:prstGeom prst="rect">
            <a:avLst/>
          </a:prstGeom>
          <a:noFill/>
          <a:ln>
            <a:noFill/>
          </a:ln>
        </p:spPr>
        <p:txBody>
          <a:bodyPr spcFirstLastPara="1" wrap="square" lIns="81025" tIns="40500" rIns="81025" bIns="40500" anchor="t" anchorCtr="0">
            <a:normAutofit lnSpcReduction="10000"/>
          </a:bodyPr>
          <a:lstStyle/>
          <a:p>
            <a:pPr marL="457200" lvl="0" indent="-342900" algn="l" rtl="0">
              <a:lnSpc>
                <a:spcPct val="100000"/>
              </a:lnSpc>
              <a:spcBef>
                <a:spcPts val="360"/>
              </a:spcBef>
              <a:spcAft>
                <a:spcPts val="0"/>
              </a:spcAft>
              <a:buSzPts val="1800"/>
              <a:buNone/>
            </a:pPr>
            <a:r>
              <a:rPr lang="tr-TR" sz="2000" dirty="0">
                <a:solidFill>
                  <a:srgbClr val="000000"/>
                </a:solidFill>
                <a:latin typeface="Calibri"/>
                <a:ea typeface="Calibri"/>
                <a:cs typeface="Calibri"/>
                <a:sym typeface="Calibri"/>
              </a:rPr>
              <a:t>To understand logistic regression, let’s go over the odds of success.</a:t>
            </a:r>
            <a:endParaRPr dirty="0"/>
          </a:p>
          <a:p>
            <a:pPr marL="457200" lvl="0" indent="-342900" algn="l" rtl="0">
              <a:lnSpc>
                <a:spcPct val="100000"/>
              </a:lnSpc>
              <a:spcBef>
                <a:spcPts val="360"/>
              </a:spcBef>
              <a:spcAft>
                <a:spcPts val="0"/>
              </a:spcAft>
              <a:buSzPts val="1800"/>
              <a:buChar char="•"/>
            </a:pPr>
            <a:r>
              <a:rPr lang="tr-TR" sz="2000" dirty="0">
                <a:solidFill>
                  <a:srgbClr val="002060"/>
                </a:solidFill>
                <a:latin typeface="Calibri"/>
                <a:ea typeface="Calibri"/>
                <a:cs typeface="Calibri"/>
                <a:sym typeface="Calibri"/>
              </a:rPr>
              <a:t>Odds (𝜃) = Probability of an event happening / Probability of an event not happening</a:t>
            </a:r>
            <a:endParaRPr dirty="0"/>
          </a:p>
          <a:p>
            <a:pPr marL="457200" lvl="0" indent="-342900" algn="l" rtl="0">
              <a:lnSpc>
                <a:spcPct val="100000"/>
              </a:lnSpc>
              <a:spcBef>
                <a:spcPts val="360"/>
              </a:spcBef>
              <a:spcAft>
                <a:spcPts val="0"/>
              </a:spcAft>
              <a:buSzPts val="1800"/>
              <a:buNone/>
            </a:pPr>
            <a:r>
              <a:rPr lang="tr-TR" sz="2000" b="1" dirty="0">
                <a:solidFill>
                  <a:srgbClr val="000000"/>
                </a:solidFill>
                <a:latin typeface="Calibri"/>
                <a:ea typeface="Calibri"/>
                <a:cs typeface="Calibri"/>
                <a:sym typeface="Calibri"/>
              </a:rPr>
              <a:t>                         </a:t>
            </a:r>
            <a:r>
              <a:rPr lang="tr-TR" sz="2000" b="1" dirty="0">
                <a:solidFill>
                  <a:srgbClr val="FF0000"/>
                </a:solidFill>
                <a:latin typeface="Calibri"/>
                <a:ea typeface="Calibri"/>
                <a:cs typeface="Calibri"/>
                <a:sym typeface="Calibri"/>
              </a:rPr>
              <a:t>𝜃 = p / 1 - p</a:t>
            </a:r>
            <a:endParaRPr dirty="0"/>
          </a:p>
          <a:p>
            <a:pPr marL="457200" lvl="0" indent="-342900" algn="l" rtl="0">
              <a:lnSpc>
                <a:spcPct val="100000"/>
              </a:lnSpc>
              <a:spcBef>
                <a:spcPts val="360"/>
              </a:spcBef>
              <a:spcAft>
                <a:spcPts val="0"/>
              </a:spcAft>
              <a:buSzPts val="1800"/>
              <a:buChar char="•"/>
            </a:pPr>
            <a:r>
              <a:rPr lang="tr-TR" sz="2000" dirty="0">
                <a:solidFill>
                  <a:srgbClr val="000000"/>
                </a:solidFill>
                <a:latin typeface="Calibri"/>
                <a:ea typeface="Calibri"/>
                <a:cs typeface="Calibri"/>
                <a:sym typeface="Calibri"/>
              </a:rPr>
              <a:t>The values of odds range from zero to ∞ and the values of probability lies between zero and one.</a:t>
            </a:r>
            <a:endParaRPr dirty="0"/>
          </a:p>
          <a:p>
            <a:pPr marL="457200" lvl="0" indent="-342900" algn="l" rtl="0">
              <a:lnSpc>
                <a:spcPct val="100000"/>
              </a:lnSpc>
              <a:spcBef>
                <a:spcPts val="360"/>
              </a:spcBef>
              <a:spcAft>
                <a:spcPts val="0"/>
              </a:spcAft>
              <a:buSzPts val="1800"/>
              <a:buChar char="•"/>
            </a:pPr>
            <a:r>
              <a:rPr lang="tr-TR" sz="2000" dirty="0">
                <a:solidFill>
                  <a:srgbClr val="000000"/>
                </a:solidFill>
                <a:latin typeface="Calibri"/>
                <a:ea typeface="Calibri"/>
                <a:cs typeface="Calibri"/>
                <a:sym typeface="Calibri"/>
              </a:rPr>
              <a:t>Consider the equation of a straight line:</a:t>
            </a:r>
            <a:r>
              <a:rPr lang="tr-TR" sz="2000" b="1" dirty="0">
                <a:solidFill>
                  <a:srgbClr val="000000"/>
                </a:solidFill>
                <a:latin typeface="Calibri"/>
                <a:ea typeface="Calibri"/>
                <a:cs typeface="Calibri"/>
                <a:sym typeface="Calibri"/>
              </a:rPr>
              <a:t> </a:t>
            </a:r>
            <a:endParaRPr dirty="0"/>
          </a:p>
          <a:p>
            <a:pPr marL="457200" lvl="0" indent="-342900" algn="l" rtl="0">
              <a:lnSpc>
                <a:spcPct val="100000"/>
              </a:lnSpc>
              <a:spcBef>
                <a:spcPts val="360"/>
              </a:spcBef>
              <a:spcAft>
                <a:spcPts val="0"/>
              </a:spcAft>
              <a:buSzPts val="1800"/>
              <a:buNone/>
            </a:pPr>
            <a:r>
              <a:rPr lang="tr-TR" sz="2000" b="1" dirty="0">
                <a:solidFill>
                  <a:srgbClr val="FF0000"/>
                </a:solidFill>
                <a:latin typeface="Calibri"/>
                <a:ea typeface="Calibri"/>
                <a:cs typeface="Calibri"/>
                <a:sym typeface="Calibri"/>
              </a:rPr>
              <a:t>                 𝑦 = 𝛽0 + 𝛽1* 𝑥</a:t>
            </a:r>
            <a:endParaRPr dirty="0"/>
          </a:p>
          <a:p>
            <a:pPr marL="457200" lvl="0" indent="-342900" algn="l" rtl="0">
              <a:lnSpc>
                <a:spcPct val="100000"/>
              </a:lnSpc>
              <a:spcBef>
                <a:spcPts val="360"/>
              </a:spcBef>
              <a:spcAft>
                <a:spcPts val="0"/>
              </a:spcAft>
              <a:buSzPts val="1800"/>
              <a:buNone/>
            </a:pPr>
            <a:r>
              <a:rPr lang="tr-TR" sz="2200" dirty="0">
                <a:solidFill>
                  <a:srgbClr val="002060"/>
                </a:solidFill>
              </a:rPr>
              <a:t>                            Here, </a:t>
            </a:r>
            <a:r>
              <a:rPr lang="tr-TR" sz="2200" b="1" dirty="0">
                <a:solidFill>
                  <a:srgbClr val="002060"/>
                </a:solidFill>
              </a:rPr>
              <a:t>𝛽0</a:t>
            </a:r>
            <a:r>
              <a:rPr lang="tr-TR" sz="2200" dirty="0">
                <a:solidFill>
                  <a:srgbClr val="002060"/>
                </a:solidFill>
              </a:rPr>
              <a:t> is the y-intercept</a:t>
            </a:r>
            <a:endParaRPr dirty="0"/>
          </a:p>
          <a:p>
            <a:pPr marL="457200" lvl="0" indent="-342900" algn="l" rtl="0">
              <a:lnSpc>
                <a:spcPct val="100000"/>
              </a:lnSpc>
              <a:spcBef>
                <a:spcPts val="360"/>
              </a:spcBef>
              <a:spcAft>
                <a:spcPts val="0"/>
              </a:spcAft>
              <a:buSzPts val="1800"/>
              <a:buNone/>
            </a:pPr>
            <a:r>
              <a:rPr lang="tr-TR" sz="2200" b="1" dirty="0">
                <a:solidFill>
                  <a:srgbClr val="002060"/>
                </a:solidFill>
              </a:rPr>
              <a:t>                            𝛽1 </a:t>
            </a:r>
            <a:r>
              <a:rPr lang="tr-TR" sz="2200" dirty="0">
                <a:solidFill>
                  <a:srgbClr val="002060"/>
                </a:solidFill>
              </a:rPr>
              <a:t>is the slope of the line</a:t>
            </a:r>
            <a:endParaRPr dirty="0"/>
          </a:p>
          <a:p>
            <a:pPr marL="457200" lvl="0" indent="-342900" algn="l" rtl="0">
              <a:lnSpc>
                <a:spcPct val="100000"/>
              </a:lnSpc>
              <a:spcBef>
                <a:spcPts val="360"/>
              </a:spcBef>
              <a:spcAft>
                <a:spcPts val="0"/>
              </a:spcAft>
              <a:buSzPts val="1800"/>
              <a:buNone/>
            </a:pPr>
            <a:r>
              <a:rPr lang="tr-TR" sz="2200" dirty="0">
                <a:solidFill>
                  <a:srgbClr val="002060"/>
                </a:solidFill>
              </a:rPr>
              <a:t>                           x is the value of the x coordinate</a:t>
            </a:r>
            <a:endParaRPr dirty="0"/>
          </a:p>
          <a:p>
            <a:pPr marL="457200" lvl="0" indent="-342900" algn="l" rtl="0">
              <a:lnSpc>
                <a:spcPct val="100000"/>
              </a:lnSpc>
              <a:spcBef>
                <a:spcPts val="360"/>
              </a:spcBef>
              <a:spcAft>
                <a:spcPts val="0"/>
              </a:spcAft>
              <a:buSzPts val="1800"/>
              <a:buNone/>
            </a:pPr>
            <a:r>
              <a:rPr lang="tr-TR" sz="2200" dirty="0">
                <a:solidFill>
                  <a:srgbClr val="002060"/>
                </a:solidFill>
              </a:rPr>
              <a:t>                           y is the value of the prediction</a:t>
            </a:r>
            <a:endParaRPr dirty="0"/>
          </a:p>
          <a:p>
            <a:pPr marL="457200" lvl="0" indent="-342900" algn="l" rtl="0">
              <a:lnSpc>
                <a:spcPct val="100000"/>
              </a:lnSpc>
              <a:spcBef>
                <a:spcPts val="360"/>
              </a:spcBef>
              <a:spcAft>
                <a:spcPts val="0"/>
              </a:spcAft>
              <a:buSzPts val="1800"/>
              <a:buNone/>
            </a:pPr>
            <a:endParaRPr dirty="0"/>
          </a:p>
        </p:txBody>
      </p:sp>
      <p:pic>
        <p:nvPicPr>
          <p:cNvPr id="201" name="Google Shape;201;p68"/>
          <p:cNvPicPr preferRelativeResize="0"/>
          <p:nvPr/>
        </p:nvPicPr>
        <p:blipFill rotWithShape="1">
          <a:blip r:embed="rId3">
            <a:alphaModFix/>
          </a:blip>
          <a:srcRect/>
          <a:stretch/>
        </p:blipFill>
        <p:spPr>
          <a:xfrm>
            <a:off x="6181397" y="3422708"/>
            <a:ext cx="2857500" cy="19288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 calcmode="lin" valueType="num">
                                      <p:cBhvr additive="base">
                                        <p:cTn id="7" dur="500" fill="hold"/>
                                        <p:tgtEl>
                                          <p:spTgt spid="2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
                                            <p:txEl>
                                              <p:pRg st="1" end="1"/>
                                            </p:txEl>
                                          </p:spTgt>
                                        </p:tgtEl>
                                        <p:attrNameLst>
                                          <p:attrName>style.visibility</p:attrName>
                                        </p:attrNameLst>
                                      </p:cBhvr>
                                      <p:to>
                                        <p:strVal val="visible"/>
                                      </p:to>
                                    </p:set>
                                    <p:anim calcmode="lin" valueType="num">
                                      <p:cBhvr additive="base">
                                        <p:cTn id="13" dur="500" fill="hold"/>
                                        <p:tgtEl>
                                          <p:spTgt spid="2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0">
                                            <p:txEl>
                                              <p:pRg st="2" end="2"/>
                                            </p:txEl>
                                          </p:spTgt>
                                        </p:tgtEl>
                                        <p:attrNameLst>
                                          <p:attrName>style.visibility</p:attrName>
                                        </p:attrNameLst>
                                      </p:cBhvr>
                                      <p:to>
                                        <p:strVal val="visible"/>
                                      </p:to>
                                    </p:set>
                                    <p:anim calcmode="lin" valueType="num">
                                      <p:cBhvr additive="base">
                                        <p:cTn id="19" dur="500" fill="hold"/>
                                        <p:tgtEl>
                                          <p:spTgt spid="2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0">
                                            <p:txEl>
                                              <p:pRg st="3" end="3"/>
                                            </p:txEl>
                                          </p:spTgt>
                                        </p:tgtEl>
                                        <p:attrNameLst>
                                          <p:attrName>style.visibility</p:attrName>
                                        </p:attrNameLst>
                                      </p:cBhvr>
                                      <p:to>
                                        <p:strVal val="visible"/>
                                      </p:to>
                                    </p:set>
                                    <p:anim calcmode="lin" valueType="num">
                                      <p:cBhvr additive="base">
                                        <p:cTn id="25" dur="500" fill="hold"/>
                                        <p:tgtEl>
                                          <p:spTgt spid="2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0">
                                            <p:txEl>
                                              <p:pRg st="4" end="4"/>
                                            </p:txEl>
                                          </p:spTgt>
                                        </p:tgtEl>
                                        <p:attrNameLst>
                                          <p:attrName>style.visibility</p:attrName>
                                        </p:attrNameLst>
                                      </p:cBhvr>
                                      <p:to>
                                        <p:strVal val="visible"/>
                                      </p:to>
                                    </p:set>
                                    <p:anim calcmode="lin" valueType="num">
                                      <p:cBhvr additive="base">
                                        <p:cTn id="31" dur="500" fill="hold"/>
                                        <p:tgtEl>
                                          <p:spTgt spid="2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0">
                                            <p:txEl>
                                              <p:pRg st="5" end="5"/>
                                            </p:txEl>
                                          </p:spTgt>
                                        </p:tgtEl>
                                        <p:attrNameLst>
                                          <p:attrName>style.visibility</p:attrName>
                                        </p:attrNameLst>
                                      </p:cBhvr>
                                      <p:to>
                                        <p:strVal val="visible"/>
                                      </p:to>
                                    </p:set>
                                    <p:anim calcmode="lin" valueType="num">
                                      <p:cBhvr additive="base">
                                        <p:cTn id="37" dur="500" fill="hold"/>
                                        <p:tgtEl>
                                          <p:spTgt spid="2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0">
                                            <p:txEl>
                                              <p:pRg st="6" end="6"/>
                                            </p:txEl>
                                          </p:spTgt>
                                        </p:tgtEl>
                                        <p:attrNameLst>
                                          <p:attrName>style.visibility</p:attrName>
                                        </p:attrNameLst>
                                      </p:cBhvr>
                                      <p:to>
                                        <p:strVal val="visible"/>
                                      </p:to>
                                    </p:set>
                                    <p:anim calcmode="lin" valueType="num">
                                      <p:cBhvr additive="base">
                                        <p:cTn id="43" dur="500" fill="hold"/>
                                        <p:tgtEl>
                                          <p:spTgt spid="20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0">
                                            <p:txEl>
                                              <p:pRg st="7" end="7"/>
                                            </p:txEl>
                                          </p:spTgt>
                                        </p:tgtEl>
                                        <p:attrNameLst>
                                          <p:attrName>style.visibility</p:attrName>
                                        </p:attrNameLst>
                                      </p:cBhvr>
                                      <p:to>
                                        <p:strVal val="visible"/>
                                      </p:to>
                                    </p:set>
                                    <p:anim calcmode="lin" valueType="num">
                                      <p:cBhvr additive="base">
                                        <p:cTn id="49" dur="500" fill="hold"/>
                                        <p:tgtEl>
                                          <p:spTgt spid="20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0">
                                            <p:txEl>
                                              <p:pRg st="8" end="8"/>
                                            </p:txEl>
                                          </p:spTgt>
                                        </p:tgtEl>
                                        <p:attrNameLst>
                                          <p:attrName>style.visibility</p:attrName>
                                        </p:attrNameLst>
                                      </p:cBhvr>
                                      <p:to>
                                        <p:strVal val="visible"/>
                                      </p:to>
                                    </p:set>
                                    <p:anim calcmode="lin" valueType="num">
                                      <p:cBhvr additive="base">
                                        <p:cTn id="55" dur="500" fill="hold"/>
                                        <p:tgtEl>
                                          <p:spTgt spid="20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0">
                                            <p:txEl>
                                              <p:pRg st="9" end="9"/>
                                            </p:txEl>
                                          </p:spTgt>
                                        </p:tgtEl>
                                        <p:attrNameLst>
                                          <p:attrName>style.visibility</p:attrName>
                                        </p:attrNameLst>
                                      </p:cBhvr>
                                      <p:to>
                                        <p:strVal val="visible"/>
                                      </p:to>
                                    </p:set>
                                    <p:anim calcmode="lin" valueType="num">
                                      <p:cBhvr additive="base">
                                        <p:cTn id="61" dur="500" fill="hold"/>
                                        <p:tgtEl>
                                          <p:spTgt spid="20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9"/>
          <p:cNvSpPr txBox="1">
            <a:spLocks noGrp="1"/>
          </p:cNvSpPr>
          <p:nvPr>
            <p:ph idx="1"/>
          </p:nvPr>
        </p:nvSpPr>
        <p:spPr>
          <a:xfrm>
            <a:off x="457200" y="667265"/>
            <a:ext cx="8229600" cy="4437872"/>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Char char="•"/>
            </a:pPr>
            <a:r>
              <a:rPr lang="tr-TR" sz="2000">
                <a:solidFill>
                  <a:srgbClr val="000000"/>
                </a:solidFill>
              </a:rPr>
              <a:t>Now to predict the odds of success, we use the following formula:</a:t>
            </a:r>
            <a:endParaRPr/>
          </a:p>
          <a:p>
            <a:pPr marL="457200" lvl="0" indent="-342900" algn="l" rtl="0">
              <a:lnSpc>
                <a:spcPct val="100000"/>
              </a:lnSpc>
              <a:spcBef>
                <a:spcPts val="360"/>
              </a:spcBef>
              <a:spcAft>
                <a:spcPts val="0"/>
              </a:spcAft>
              <a:buSzPts val="1800"/>
              <a:buNone/>
            </a:pPr>
            <a:endParaRPr sz="2000">
              <a:solidFill>
                <a:srgbClr val="000000"/>
              </a:solidFill>
            </a:endParaRPr>
          </a:p>
          <a:p>
            <a:pPr marL="457200" lvl="0" indent="-342900" algn="l" rtl="0">
              <a:lnSpc>
                <a:spcPct val="100000"/>
              </a:lnSpc>
              <a:spcBef>
                <a:spcPts val="360"/>
              </a:spcBef>
              <a:spcAft>
                <a:spcPts val="0"/>
              </a:spcAft>
              <a:buSzPts val="1800"/>
              <a:buNone/>
            </a:pPr>
            <a:endParaRPr sz="2000">
              <a:solidFill>
                <a:srgbClr val="000000"/>
              </a:solidFill>
            </a:endParaRPr>
          </a:p>
          <a:p>
            <a:pPr marL="457200" lvl="0" indent="-342900" algn="l" rtl="0">
              <a:lnSpc>
                <a:spcPct val="100000"/>
              </a:lnSpc>
              <a:spcBef>
                <a:spcPts val="360"/>
              </a:spcBef>
              <a:spcAft>
                <a:spcPts val="0"/>
              </a:spcAft>
              <a:buSzPts val="1800"/>
              <a:buNone/>
            </a:pPr>
            <a:endParaRPr sz="2000">
              <a:solidFill>
                <a:srgbClr val="000000"/>
              </a:solidFill>
            </a:endParaRPr>
          </a:p>
          <a:p>
            <a:pPr marL="457200" lvl="0" indent="-342900" algn="l" rtl="0">
              <a:lnSpc>
                <a:spcPct val="100000"/>
              </a:lnSpc>
              <a:spcBef>
                <a:spcPts val="360"/>
              </a:spcBef>
              <a:spcAft>
                <a:spcPts val="0"/>
              </a:spcAft>
              <a:buSzPts val="1800"/>
              <a:buChar char="•"/>
            </a:pPr>
            <a:r>
              <a:rPr lang="tr-TR" sz="2000">
                <a:solidFill>
                  <a:srgbClr val="000000"/>
                </a:solidFill>
              </a:rPr>
              <a:t>Taking Exponentiation on both sides</a:t>
            </a:r>
            <a:endParaRPr/>
          </a:p>
          <a:p>
            <a:pPr marL="457200" lvl="0" indent="-342900" algn="l" rtl="0">
              <a:lnSpc>
                <a:spcPct val="100000"/>
              </a:lnSpc>
              <a:spcBef>
                <a:spcPts val="360"/>
              </a:spcBef>
              <a:spcAft>
                <a:spcPts val="0"/>
              </a:spcAft>
              <a:buSzPts val="1800"/>
              <a:buNone/>
            </a:pPr>
            <a:endParaRPr sz="2000">
              <a:solidFill>
                <a:srgbClr val="000000"/>
              </a:solidFill>
            </a:endParaRPr>
          </a:p>
          <a:p>
            <a:pPr marL="457200" lvl="0" indent="-342900" algn="l" rtl="0">
              <a:lnSpc>
                <a:spcPct val="100000"/>
              </a:lnSpc>
              <a:spcBef>
                <a:spcPts val="360"/>
              </a:spcBef>
              <a:spcAft>
                <a:spcPts val="0"/>
              </a:spcAft>
              <a:buSzPts val="1800"/>
              <a:buNone/>
            </a:pPr>
            <a:endParaRPr/>
          </a:p>
        </p:txBody>
      </p:sp>
      <p:pic>
        <p:nvPicPr>
          <p:cNvPr id="207" name="Google Shape;207;p69"/>
          <p:cNvPicPr preferRelativeResize="0"/>
          <p:nvPr/>
        </p:nvPicPr>
        <p:blipFill rotWithShape="1">
          <a:blip r:embed="rId3">
            <a:alphaModFix/>
          </a:blip>
          <a:srcRect/>
          <a:stretch/>
        </p:blipFill>
        <p:spPr>
          <a:xfrm>
            <a:off x="2582562" y="1278332"/>
            <a:ext cx="3385751" cy="686392"/>
          </a:xfrm>
          <a:prstGeom prst="rect">
            <a:avLst/>
          </a:prstGeom>
          <a:noFill/>
          <a:ln>
            <a:noFill/>
          </a:ln>
        </p:spPr>
      </p:pic>
      <p:pic>
        <p:nvPicPr>
          <p:cNvPr id="208" name="Google Shape;208;p69"/>
          <p:cNvPicPr preferRelativeResize="0"/>
          <p:nvPr/>
        </p:nvPicPr>
        <p:blipFill rotWithShape="1">
          <a:blip r:embed="rId4">
            <a:alphaModFix/>
          </a:blip>
          <a:srcRect/>
          <a:stretch/>
        </p:blipFill>
        <p:spPr>
          <a:xfrm>
            <a:off x="2421924" y="2619632"/>
            <a:ext cx="3521676" cy="2075935"/>
          </a:xfrm>
          <a:prstGeom prst="rect">
            <a:avLst/>
          </a:prstGeom>
          <a:solidFill>
            <a:srgbClr val="FBD4B4"/>
          </a:solid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 calcmode="lin" valueType="num">
                                      <p:cBhvr additive="base">
                                        <p:cTn id="7" dur="500" fill="hold"/>
                                        <p:tgtEl>
                                          <p:spTgt spid="2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
                                            <p:txEl>
                                              <p:pRg st="4" end="4"/>
                                            </p:txEl>
                                          </p:spTgt>
                                        </p:tgtEl>
                                        <p:attrNameLst>
                                          <p:attrName>style.visibility</p:attrName>
                                        </p:attrNameLst>
                                      </p:cBhvr>
                                      <p:to>
                                        <p:strVal val="visible"/>
                                      </p:to>
                                    </p:set>
                                    <p:anim calcmode="lin" valueType="num">
                                      <p:cBhvr additive="base">
                                        <p:cTn id="13" dur="500" fill="hold"/>
                                        <p:tgtEl>
                                          <p:spTgt spid="20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70"/>
          <p:cNvSpPr txBox="1">
            <a:spLocks noGrp="1"/>
          </p:cNvSpPr>
          <p:nvPr>
            <p:ph idx="1"/>
          </p:nvPr>
        </p:nvSpPr>
        <p:spPr>
          <a:xfrm>
            <a:off x="457200" y="617838"/>
            <a:ext cx="8229600" cy="4487299"/>
          </a:xfrm>
          <a:prstGeom prst="rect">
            <a:avLst/>
          </a:prstGeom>
          <a:noFill/>
          <a:ln>
            <a:noFill/>
          </a:ln>
        </p:spPr>
        <p:txBody>
          <a:bodyPr spcFirstLastPara="1" wrap="square" lIns="81025" tIns="40500" rIns="81025" bIns="40500" anchor="t" anchorCtr="0">
            <a:normAutofit/>
          </a:bodyPr>
          <a:lstStyle/>
          <a:p>
            <a:pPr marL="4572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Let Y = e 𝛽0+𝛽1 * 𝑥</a:t>
            </a:r>
            <a:endParaRPr/>
          </a:p>
          <a:p>
            <a:pPr marL="4572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Then  p(x) / 1 - p(x) = Y</a:t>
            </a:r>
            <a:endParaRPr/>
          </a:p>
          <a:p>
            <a:pPr marL="9144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p(x) = Y(1 - p(x))</a:t>
            </a:r>
            <a:endParaRPr/>
          </a:p>
          <a:p>
            <a:pPr marL="9144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p(x) = Y - Y(p(x))</a:t>
            </a:r>
            <a:endParaRPr/>
          </a:p>
          <a:p>
            <a:pPr marL="9144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p(x) + Y(p(x)) = Y</a:t>
            </a:r>
            <a:endParaRPr/>
          </a:p>
          <a:p>
            <a:pPr marL="9144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p(x)(1+Y) = Y</a:t>
            </a:r>
            <a:endParaRPr/>
          </a:p>
          <a:p>
            <a:pPr marL="914400" lvl="0" indent="-342900" algn="l" rtl="0">
              <a:lnSpc>
                <a:spcPct val="150000"/>
              </a:lnSpc>
              <a:spcBef>
                <a:spcPts val="360"/>
              </a:spcBef>
              <a:spcAft>
                <a:spcPts val="0"/>
              </a:spcAft>
              <a:buSzPts val="1800"/>
              <a:buNone/>
            </a:pPr>
            <a:r>
              <a:rPr lang="tr-TR" sz="2000" b="1">
                <a:solidFill>
                  <a:srgbClr val="953734"/>
                </a:solidFill>
                <a:latin typeface="Calibri"/>
                <a:ea typeface="Calibri"/>
                <a:cs typeface="Calibri"/>
                <a:sym typeface="Calibri"/>
              </a:rPr>
              <a:t>p(x) = Y / 1+Y</a:t>
            </a:r>
            <a:endParaRPr/>
          </a:p>
          <a:p>
            <a:pPr marL="914400" lvl="0" indent="-342900" algn="l" rtl="0">
              <a:lnSpc>
                <a:spcPct val="150000"/>
              </a:lnSpc>
              <a:spcBef>
                <a:spcPts val="360"/>
              </a:spcBef>
              <a:spcAft>
                <a:spcPts val="0"/>
              </a:spcAft>
              <a:buSzPts val="1800"/>
              <a:buNone/>
            </a:pPr>
            <a:endParaRPr sz="2000" b="1">
              <a:solidFill>
                <a:srgbClr val="953734"/>
              </a:solidFill>
              <a:latin typeface="Calibri"/>
              <a:ea typeface="Calibri"/>
              <a:cs typeface="Calibri"/>
              <a:sym typeface="Calibri"/>
            </a:endParaRPr>
          </a:p>
          <a:p>
            <a:pPr marL="457200" lvl="0" indent="-342900" algn="l" rtl="0">
              <a:lnSpc>
                <a:spcPct val="100000"/>
              </a:lnSpc>
              <a:spcBef>
                <a:spcPts val="360"/>
              </a:spcBef>
              <a:spcAft>
                <a:spcPts val="0"/>
              </a:spcAft>
              <a:buSzPts val="1800"/>
              <a:buNone/>
            </a:pPr>
            <a:endParaRPr/>
          </a:p>
        </p:txBody>
      </p:sp>
      <p:pic>
        <p:nvPicPr>
          <p:cNvPr id="214" name="Google Shape;214;p70"/>
          <p:cNvPicPr preferRelativeResize="0"/>
          <p:nvPr/>
        </p:nvPicPr>
        <p:blipFill rotWithShape="1">
          <a:blip r:embed="rId3">
            <a:alphaModFix/>
          </a:blip>
          <a:srcRect/>
          <a:stretch/>
        </p:blipFill>
        <p:spPr>
          <a:xfrm>
            <a:off x="4518739" y="1371599"/>
            <a:ext cx="3176818" cy="996649"/>
          </a:xfrm>
          <a:prstGeom prst="rect">
            <a:avLst/>
          </a:prstGeom>
          <a:noFill/>
          <a:ln>
            <a:noFill/>
          </a:ln>
        </p:spPr>
      </p:pic>
      <p:sp>
        <p:nvSpPr>
          <p:cNvPr id="215" name="Google Shape;215;p70"/>
          <p:cNvSpPr txBox="1"/>
          <p:nvPr/>
        </p:nvSpPr>
        <p:spPr>
          <a:xfrm>
            <a:off x="4337221" y="1025612"/>
            <a:ext cx="38923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2000" b="1" i="0" u="none" strike="noStrike" cap="none">
                <a:solidFill>
                  <a:srgbClr val="002060"/>
                </a:solidFill>
                <a:latin typeface="Calibri"/>
                <a:ea typeface="Calibri"/>
                <a:cs typeface="Calibri"/>
                <a:sym typeface="Calibri"/>
              </a:rPr>
              <a:t>Substitute the value of y in  p(x) </a:t>
            </a:r>
            <a:endParaRPr sz="2000" b="1" i="0" u="none" strike="noStrike" cap="none">
              <a:solidFill>
                <a:srgbClr val="002060"/>
              </a:solidFill>
              <a:latin typeface="Calibri"/>
              <a:ea typeface="Calibri"/>
              <a:cs typeface="Calibri"/>
              <a:sym typeface="Calibri"/>
            </a:endParaRPr>
          </a:p>
        </p:txBody>
      </p:sp>
      <p:sp>
        <p:nvSpPr>
          <p:cNvPr id="216" name="Google Shape;216;p70"/>
          <p:cNvSpPr txBox="1"/>
          <p:nvPr/>
        </p:nvSpPr>
        <p:spPr>
          <a:xfrm>
            <a:off x="4127158" y="2545492"/>
            <a:ext cx="447314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2000" b="1" i="0" u="none" strike="noStrike" cap="none" dirty="0">
                <a:solidFill>
                  <a:srgbClr val="002060"/>
                </a:solidFill>
                <a:latin typeface="Calibri"/>
                <a:ea typeface="Calibri"/>
                <a:cs typeface="Calibri"/>
                <a:sym typeface="Calibri"/>
              </a:rPr>
              <a:t>The equation of the sigmoid function is:</a:t>
            </a:r>
            <a:endParaRPr dirty="0"/>
          </a:p>
          <a:p>
            <a:pPr marL="0" marR="0" lvl="0" indent="0" algn="l" rtl="0">
              <a:lnSpc>
                <a:spcPct val="100000"/>
              </a:lnSpc>
              <a:spcBef>
                <a:spcPts val="0"/>
              </a:spcBef>
              <a:spcAft>
                <a:spcPts val="0"/>
              </a:spcAft>
              <a:buNone/>
            </a:pPr>
            <a:endParaRPr sz="2000" b="1" i="0" u="none" strike="noStrike" cap="none" dirty="0">
              <a:solidFill>
                <a:srgbClr val="002060"/>
              </a:solidFill>
              <a:latin typeface="Arial"/>
              <a:ea typeface="Arial"/>
              <a:cs typeface="Arial"/>
              <a:sym typeface="Arial"/>
            </a:endParaRPr>
          </a:p>
        </p:txBody>
      </p:sp>
      <p:pic>
        <p:nvPicPr>
          <p:cNvPr id="217" name="Google Shape;217;p70"/>
          <p:cNvPicPr preferRelativeResize="0"/>
          <p:nvPr/>
        </p:nvPicPr>
        <p:blipFill rotWithShape="1">
          <a:blip r:embed="rId4">
            <a:alphaModFix/>
          </a:blip>
          <a:srcRect/>
          <a:stretch/>
        </p:blipFill>
        <p:spPr>
          <a:xfrm>
            <a:off x="5066270" y="3221039"/>
            <a:ext cx="2496065" cy="109146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71"/>
          <p:cNvSpPr txBox="1">
            <a:spLocks noGrp="1"/>
          </p:cNvSpPr>
          <p:nvPr>
            <p:ph type="title"/>
          </p:nvPr>
        </p:nvSpPr>
        <p:spPr>
          <a:xfrm>
            <a:off x="457200" y="228866"/>
            <a:ext cx="8229600" cy="574324"/>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ct val="51282"/>
              <a:buNone/>
            </a:pPr>
            <a:r>
              <a:rPr lang="tr-TR">
                <a:solidFill>
                  <a:srgbClr val="002060"/>
                </a:solidFill>
              </a:rPr>
              <a:t>Binaryclass Classification Implementation</a:t>
            </a:r>
            <a:endParaRPr/>
          </a:p>
        </p:txBody>
      </p:sp>
      <p:sp>
        <p:nvSpPr>
          <p:cNvPr id="223" name="Google Shape;223;p71"/>
          <p:cNvSpPr txBox="1">
            <a:spLocks noGrp="1"/>
          </p:cNvSpPr>
          <p:nvPr>
            <p:ph idx="1"/>
          </p:nvPr>
        </p:nvSpPr>
        <p:spPr>
          <a:xfrm>
            <a:off x="457200" y="790832"/>
            <a:ext cx="8229600" cy="4314305"/>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24" name="Google Shape;224;p71"/>
          <p:cNvPicPr preferRelativeResize="0"/>
          <p:nvPr/>
        </p:nvPicPr>
        <p:blipFill rotWithShape="1">
          <a:blip r:embed="rId3">
            <a:alphaModFix/>
          </a:blip>
          <a:srcRect/>
          <a:stretch/>
        </p:blipFill>
        <p:spPr>
          <a:xfrm>
            <a:off x="531341" y="840260"/>
            <a:ext cx="8180173" cy="425085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2"/>
          <p:cNvSpPr txBox="1">
            <a:spLocks noGrp="1"/>
          </p:cNvSpPr>
          <p:nvPr>
            <p:ph idx="1"/>
          </p:nvPr>
        </p:nvSpPr>
        <p:spPr>
          <a:xfrm>
            <a:off x="457200" y="580768"/>
            <a:ext cx="8229600" cy="4524369"/>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dirty="0"/>
          </a:p>
        </p:txBody>
      </p:sp>
      <p:pic>
        <p:nvPicPr>
          <p:cNvPr id="230" name="Google Shape;230;p72"/>
          <p:cNvPicPr preferRelativeResize="0"/>
          <p:nvPr/>
        </p:nvPicPr>
        <p:blipFill rotWithShape="1">
          <a:blip r:embed="rId3">
            <a:alphaModFix/>
          </a:blip>
          <a:srcRect/>
          <a:stretch/>
        </p:blipFill>
        <p:spPr>
          <a:xfrm>
            <a:off x="438537" y="650919"/>
            <a:ext cx="8149409" cy="322910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4"/>
          <p:cNvSpPr txBox="1">
            <a:spLocks noGrp="1"/>
          </p:cNvSpPr>
          <p:nvPr>
            <p:ph type="ctr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a:solidFill>
                  <a:srgbClr val="C00000"/>
                </a:solidFill>
              </a:rPr>
              <a:t>Classification</a:t>
            </a:r>
            <a:endParaRPr>
              <a:solidFill>
                <a:srgbClr val="C00000"/>
              </a:solidFill>
            </a:endParaRPr>
          </a:p>
        </p:txBody>
      </p:sp>
      <p:sp>
        <p:nvSpPr>
          <p:cNvPr id="95" name="Google Shape;95;p54"/>
          <p:cNvSpPr txBox="1">
            <a:spLocks noGrp="1"/>
          </p:cNvSpPr>
          <p:nvPr>
            <p:ph type="subTitle" idx="1"/>
          </p:nvPr>
        </p:nvSpPr>
        <p:spPr>
          <a:prstGeom prst="rect">
            <a:avLst/>
          </a:prstGeom>
          <a:noFill/>
          <a:ln>
            <a:noFill/>
          </a:ln>
        </p:spPr>
        <p:txBody>
          <a:bodyPr spcFirstLastPara="1" wrap="square" lIns="81025" tIns="40500" rIns="81025" bIns="40500" anchor="t" anchorCtr="0">
            <a:normAutofit fontScale="77500" lnSpcReduction="20000"/>
          </a:bodyPr>
          <a:lstStyle/>
          <a:p>
            <a:pPr marL="457200" lvl="0" indent="-406400" algn="ctr" rtl="0">
              <a:lnSpc>
                <a:spcPct val="100000"/>
              </a:lnSpc>
              <a:spcBef>
                <a:spcPts val="560"/>
              </a:spcBef>
              <a:spcAft>
                <a:spcPts val="0"/>
              </a:spcAft>
              <a:buClr>
                <a:srgbClr val="888888"/>
              </a:buClr>
              <a:buSzPts val="2800"/>
              <a:buNone/>
            </a:pPr>
            <a:r>
              <a:rPr lang="tr-TR" sz="2000" b="1">
                <a:solidFill>
                  <a:srgbClr val="002060"/>
                </a:solidFill>
              </a:rPr>
              <a:t>Predicting a class </a:t>
            </a:r>
            <a:endParaRPr/>
          </a:p>
          <a:p>
            <a:pPr marL="457200" lvl="0" indent="-406400" algn="ctr" rtl="0">
              <a:lnSpc>
                <a:spcPct val="100000"/>
              </a:lnSpc>
              <a:spcBef>
                <a:spcPts val="560"/>
              </a:spcBef>
              <a:spcAft>
                <a:spcPts val="0"/>
              </a:spcAft>
              <a:buClr>
                <a:srgbClr val="888888"/>
              </a:buClr>
              <a:buSzPts val="2800"/>
              <a:buNone/>
            </a:pPr>
            <a:r>
              <a:rPr lang="tr-TR" sz="2000" b="1">
                <a:solidFill>
                  <a:srgbClr val="002060"/>
                </a:solidFill>
              </a:rPr>
              <a:t>Or</a:t>
            </a:r>
            <a:endParaRPr/>
          </a:p>
          <a:p>
            <a:pPr marL="457200" lvl="0" indent="-406400" algn="ctr" rtl="0">
              <a:lnSpc>
                <a:spcPct val="100000"/>
              </a:lnSpc>
              <a:spcBef>
                <a:spcPts val="560"/>
              </a:spcBef>
              <a:spcAft>
                <a:spcPts val="0"/>
              </a:spcAft>
              <a:buClr>
                <a:srgbClr val="888888"/>
              </a:buClr>
              <a:buSzPts val="2800"/>
              <a:buNone/>
            </a:pPr>
            <a:r>
              <a:rPr lang="tr-TR" sz="2000" b="1">
                <a:solidFill>
                  <a:srgbClr val="002060"/>
                </a:solidFill>
              </a:rPr>
              <a:t> an index in a finite set of classes</a:t>
            </a:r>
            <a:endParaRPr/>
          </a:p>
          <a:p>
            <a:pPr marL="457200" lvl="0" indent="-406400" algn="ctr" rtl="0">
              <a:lnSpc>
                <a:spcPct val="100000"/>
              </a:lnSpc>
              <a:spcBef>
                <a:spcPts val="560"/>
              </a:spcBef>
              <a:spcAft>
                <a:spcPts val="0"/>
              </a:spcAft>
              <a:buClr>
                <a:srgbClr val="888888"/>
              </a:buClr>
              <a:buSzPts val="2800"/>
              <a:buNone/>
            </a:pPr>
            <a:endParaRPr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73"/>
          <p:cNvSpPr txBox="1">
            <a:spLocks noGrp="1"/>
          </p:cNvSpPr>
          <p:nvPr>
            <p:ph idx="1"/>
          </p:nvPr>
        </p:nvSpPr>
        <p:spPr>
          <a:xfrm>
            <a:off x="457200" y="654908"/>
            <a:ext cx="8229600" cy="4450229"/>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36" name="Google Shape;236;p73"/>
          <p:cNvPicPr preferRelativeResize="0"/>
          <p:nvPr/>
        </p:nvPicPr>
        <p:blipFill rotWithShape="1">
          <a:blip r:embed="rId3">
            <a:alphaModFix/>
          </a:blip>
          <a:srcRect/>
          <a:stretch/>
        </p:blipFill>
        <p:spPr>
          <a:xfrm>
            <a:off x="407773" y="667265"/>
            <a:ext cx="8414951" cy="4349578"/>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74"/>
          <p:cNvSpPr txBox="1">
            <a:spLocks noGrp="1"/>
          </p:cNvSpPr>
          <p:nvPr>
            <p:ph idx="1"/>
          </p:nvPr>
        </p:nvSpPr>
        <p:spPr>
          <a:xfrm>
            <a:off x="457200" y="716692"/>
            <a:ext cx="8229600" cy="4388445"/>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42" name="Google Shape;242;p74"/>
          <p:cNvPicPr preferRelativeResize="0"/>
          <p:nvPr/>
        </p:nvPicPr>
        <p:blipFill rotWithShape="1">
          <a:blip r:embed="rId3">
            <a:alphaModFix/>
          </a:blip>
          <a:srcRect/>
          <a:stretch/>
        </p:blipFill>
        <p:spPr>
          <a:xfrm>
            <a:off x="518984" y="778476"/>
            <a:ext cx="8143102" cy="4090086"/>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75"/>
          <p:cNvSpPr txBox="1">
            <a:spLocks noGrp="1"/>
          </p:cNvSpPr>
          <p:nvPr>
            <p:ph idx="1"/>
          </p:nvPr>
        </p:nvSpPr>
        <p:spPr>
          <a:xfrm>
            <a:off x="457200" y="630195"/>
            <a:ext cx="8229600" cy="4474942"/>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48" name="Google Shape;248;p75"/>
          <p:cNvPicPr preferRelativeResize="0"/>
          <p:nvPr/>
        </p:nvPicPr>
        <p:blipFill rotWithShape="1">
          <a:blip r:embed="rId3">
            <a:alphaModFix/>
          </a:blip>
          <a:srcRect/>
          <a:stretch/>
        </p:blipFill>
        <p:spPr>
          <a:xfrm>
            <a:off x="494270" y="753762"/>
            <a:ext cx="8081319" cy="4090087"/>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6"/>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Logistic Regression Implementation</a:t>
            </a:r>
            <a:endParaRPr sz="3200" b="1">
              <a:solidFill>
                <a:srgbClr val="C00000"/>
              </a:solidFill>
            </a:endParaRPr>
          </a:p>
        </p:txBody>
      </p:sp>
      <p:sp>
        <p:nvSpPr>
          <p:cNvPr id="254" name="Google Shape;254;p76"/>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r>
              <a:rPr lang="tr-TR">
                <a:solidFill>
                  <a:srgbClr val="002060"/>
                </a:solidFill>
              </a:rPr>
              <a:t>Multiclass Classification Example on IRIS dataset</a:t>
            </a:r>
            <a:endParaRPr>
              <a:solidFill>
                <a:srgbClr val="002060"/>
              </a:solidFill>
            </a:endParaRPr>
          </a:p>
        </p:txBody>
      </p:sp>
      <p:pic>
        <p:nvPicPr>
          <p:cNvPr id="255" name="Google Shape;255;p76"/>
          <p:cNvPicPr preferRelativeResize="0"/>
          <p:nvPr/>
        </p:nvPicPr>
        <p:blipFill rotWithShape="1">
          <a:blip r:embed="rId3">
            <a:alphaModFix/>
          </a:blip>
          <a:srcRect/>
          <a:stretch/>
        </p:blipFill>
        <p:spPr>
          <a:xfrm>
            <a:off x="508001" y="2205643"/>
            <a:ext cx="8130745" cy="2953264"/>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77"/>
          <p:cNvSpPr txBox="1">
            <a:spLocks noGrp="1"/>
          </p:cNvSpPr>
          <p:nvPr>
            <p:ph type="title"/>
          </p:nvPr>
        </p:nvSpPr>
        <p:spPr>
          <a:xfrm>
            <a:off x="457200" y="228865"/>
            <a:ext cx="8229600" cy="673178"/>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Dataset</a:t>
            </a:r>
            <a:endParaRPr sz="3200" b="1">
              <a:solidFill>
                <a:srgbClr val="C00000"/>
              </a:solidFill>
            </a:endParaRPr>
          </a:p>
        </p:txBody>
      </p:sp>
      <p:sp>
        <p:nvSpPr>
          <p:cNvPr id="261" name="Google Shape;261;p77"/>
          <p:cNvSpPr txBox="1">
            <a:spLocks noGrp="1"/>
          </p:cNvSpPr>
          <p:nvPr>
            <p:ph idx="1"/>
          </p:nvPr>
        </p:nvSpPr>
        <p:spPr>
          <a:xfrm>
            <a:off x="457200" y="902043"/>
            <a:ext cx="8229600" cy="4203094"/>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62" name="Google Shape;262;p77"/>
          <p:cNvPicPr preferRelativeResize="0"/>
          <p:nvPr/>
        </p:nvPicPr>
        <p:blipFill rotWithShape="1">
          <a:blip r:embed="rId3">
            <a:alphaModFix/>
          </a:blip>
          <a:srcRect/>
          <a:stretch/>
        </p:blipFill>
        <p:spPr>
          <a:xfrm>
            <a:off x="543697" y="1021491"/>
            <a:ext cx="8068962" cy="41910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78"/>
          <p:cNvSpPr txBox="1">
            <a:spLocks noGrp="1"/>
          </p:cNvSpPr>
          <p:nvPr>
            <p:ph idx="1"/>
          </p:nvPr>
        </p:nvSpPr>
        <p:spPr>
          <a:xfrm>
            <a:off x="457200" y="852616"/>
            <a:ext cx="8229600" cy="4252521"/>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68" name="Google Shape;268;p78"/>
          <p:cNvPicPr preferRelativeResize="0"/>
          <p:nvPr/>
        </p:nvPicPr>
        <p:blipFill rotWithShape="1">
          <a:blip r:embed="rId3">
            <a:alphaModFix/>
          </a:blip>
          <a:srcRect/>
          <a:stretch/>
        </p:blipFill>
        <p:spPr>
          <a:xfrm>
            <a:off x="481915" y="951470"/>
            <a:ext cx="6351372" cy="2768043"/>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79"/>
          <p:cNvSpPr txBox="1">
            <a:spLocks noGrp="1"/>
          </p:cNvSpPr>
          <p:nvPr>
            <p:ph idx="1"/>
          </p:nvPr>
        </p:nvSpPr>
        <p:spPr>
          <a:xfrm>
            <a:off x="457200" y="679622"/>
            <a:ext cx="8229600" cy="4425515"/>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74" name="Google Shape;274;p79"/>
          <p:cNvPicPr preferRelativeResize="0"/>
          <p:nvPr/>
        </p:nvPicPr>
        <p:blipFill rotWithShape="1">
          <a:blip r:embed="rId3">
            <a:alphaModFix/>
          </a:blip>
          <a:srcRect/>
          <a:stretch/>
        </p:blipFill>
        <p:spPr>
          <a:xfrm>
            <a:off x="469558" y="704335"/>
            <a:ext cx="8069606" cy="428779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0"/>
          <p:cNvSpPr txBox="1">
            <a:spLocks noGrp="1"/>
          </p:cNvSpPr>
          <p:nvPr>
            <p:ph idx="1"/>
          </p:nvPr>
        </p:nvSpPr>
        <p:spPr>
          <a:xfrm>
            <a:off x="457200" y="593124"/>
            <a:ext cx="8229600" cy="4512013"/>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80" name="Google Shape;280;p80"/>
          <p:cNvPicPr preferRelativeResize="0"/>
          <p:nvPr/>
        </p:nvPicPr>
        <p:blipFill rotWithShape="1">
          <a:blip r:embed="rId3">
            <a:alphaModFix/>
          </a:blip>
          <a:srcRect/>
          <a:stretch/>
        </p:blipFill>
        <p:spPr>
          <a:xfrm>
            <a:off x="420130" y="580768"/>
            <a:ext cx="8217243" cy="458435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81"/>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86" name="Google Shape;286;p81"/>
          <p:cNvPicPr preferRelativeResize="0"/>
          <p:nvPr/>
        </p:nvPicPr>
        <p:blipFill rotWithShape="1">
          <a:blip r:embed="rId3">
            <a:alphaModFix/>
          </a:blip>
          <a:srcRect/>
          <a:stretch/>
        </p:blipFill>
        <p:spPr>
          <a:xfrm>
            <a:off x="518985" y="1408670"/>
            <a:ext cx="7763004" cy="2891481"/>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2"/>
          <p:cNvSpPr txBox="1">
            <a:spLocks noGrp="1"/>
          </p:cNvSpPr>
          <p:nvPr>
            <p:ph idx="1"/>
          </p:nvPr>
        </p:nvSpPr>
        <p:spPr>
          <a:xfrm>
            <a:off x="457200" y="667265"/>
            <a:ext cx="8229600" cy="4437872"/>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92" name="Google Shape;292;p82"/>
          <p:cNvPicPr preferRelativeResize="0"/>
          <p:nvPr/>
        </p:nvPicPr>
        <p:blipFill rotWithShape="1">
          <a:blip r:embed="rId3">
            <a:alphaModFix/>
          </a:blip>
          <a:srcRect/>
          <a:stretch/>
        </p:blipFill>
        <p:spPr>
          <a:xfrm>
            <a:off x="630195" y="716691"/>
            <a:ext cx="7685901" cy="432486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55"/>
          <p:cNvPicPr preferRelativeResize="0"/>
          <p:nvPr/>
        </p:nvPicPr>
        <p:blipFill rotWithShape="1">
          <a:blip r:embed="rId3">
            <a:alphaModFix/>
          </a:blip>
          <a:srcRect/>
          <a:stretch/>
        </p:blipFill>
        <p:spPr>
          <a:xfrm>
            <a:off x="500064" y="481914"/>
            <a:ext cx="7902532" cy="2829697"/>
          </a:xfrm>
          <a:prstGeom prst="rect">
            <a:avLst/>
          </a:prstGeom>
          <a:noFill/>
          <a:ln>
            <a:noFill/>
          </a:ln>
        </p:spPr>
      </p:pic>
      <p:pic>
        <p:nvPicPr>
          <p:cNvPr id="101" name="Google Shape;101;p55"/>
          <p:cNvPicPr preferRelativeResize="0"/>
          <p:nvPr/>
        </p:nvPicPr>
        <p:blipFill rotWithShape="1">
          <a:blip r:embed="rId4">
            <a:alphaModFix/>
          </a:blip>
          <a:srcRect/>
          <a:stretch/>
        </p:blipFill>
        <p:spPr>
          <a:xfrm>
            <a:off x="654908" y="3323968"/>
            <a:ext cx="8017990" cy="201415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83"/>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298" name="Google Shape;298;p83"/>
          <p:cNvPicPr preferRelativeResize="0"/>
          <p:nvPr/>
        </p:nvPicPr>
        <p:blipFill rotWithShape="1">
          <a:blip r:embed="rId3">
            <a:alphaModFix/>
          </a:blip>
          <a:srcRect/>
          <a:stretch/>
        </p:blipFill>
        <p:spPr>
          <a:xfrm>
            <a:off x="432486" y="593124"/>
            <a:ext cx="7895967" cy="457959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84"/>
          <p:cNvSpPr txBox="1">
            <a:spLocks noGrp="1"/>
          </p:cNvSpPr>
          <p:nvPr>
            <p:ph idx="1"/>
          </p:nvPr>
        </p:nvSpPr>
        <p:spPr>
          <a:xfrm>
            <a:off x="457200" y="630195"/>
            <a:ext cx="8229600" cy="4474942"/>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04" name="Google Shape;304;p84"/>
          <p:cNvPicPr preferRelativeResize="0"/>
          <p:nvPr/>
        </p:nvPicPr>
        <p:blipFill rotWithShape="1">
          <a:blip r:embed="rId3">
            <a:alphaModFix/>
          </a:blip>
          <a:srcRect/>
          <a:stretch/>
        </p:blipFill>
        <p:spPr>
          <a:xfrm>
            <a:off x="556055" y="691978"/>
            <a:ext cx="7352270" cy="4398106"/>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85"/>
          <p:cNvSpPr txBox="1">
            <a:spLocks noGrp="1"/>
          </p:cNvSpPr>
          <p:nvPr>
            <p:ph idx="1"/>
          </p:nvPr>
        </p:nvSpPr>
        <p:spPr>
          <a:xfrm>
            <a:off x="457200" y="605481"/>
            <a:ext cx="8229600" cy="449965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10" name="Google Shape;310;p85"/>
          <p:cNvPicPr preferRelativeResize="0"/>
          <p:nvPr/>
        </p:nvPicPr>
        <p:blipFill rotWithShape="1">
          <a:blip r:embed="rId3">
            <a:alphaModFix/>
          </a:blip>
          <a:srcRect/>
          <a:stretch/>
        </p:blipFill>
        <p:spPr>
          <a:xfrm>
            <a:off x="568410" y="729050"/>
            <a:ext cx="6820929" cy="4287794"/>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86"/>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16" name="Google Shape;316;p86"/>
          <p:cNvPicPr preferRelativeResize="0"/>
          <p:nvPr/>
        </p:nvPicPr>
        <p:blipFill rotWithShape="1">
          <a:blip r:embed="rId3">
            <a:alphaModFix/>
          </a:blip>
          <a:srcRect/>
          <a:stretch/>
        </p:blipFill>
        <p:spPr>
          <a:xfrm>
            <a:off x="370703" y="1346887"/>
            <a:ext cx="7920680" cy="3954162"/>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7"/>
          <p:cNvSpPr txBox="1">
            <a:spLocks noGrp="1"/>
          </p:cNvSpPr>
          <p:nvPr>
            <p:ph idx="1"/>
          </p:nvPr>
        </p:nvSpPr>
        <p:spPr>
          <a:xfrm>
            <a:off x="457200" y="457200"/>
            <a:ext cx="8229600" cy="4647937"/>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22" name="Google Shape;322;p87"/>
          <p:cNvPicPr preferRelativeResize="0"/>
          <p:nvPr/>
        </p:nvPicPr>
        <p:blipFill rotWithShape="1">
          <a:blip r:embed="rId3">
            <a:alphaModFix/>
          </a:blip>
          <a:srcRect/>
          <a:stretch/>
        </p:blipFill>
        <p:spPr>
          <a:xfrm>
            <a:off x="630195" y="543697"/>
            <a:ext cx="8068962" cy="4485503"/>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8"/>
          <p:cNvSpPr txBox="1">
            <a:spLocks noGrp="1"/>
          </p:cNvSpPr>
          <p:nvPr>
            <p:ph idx="1"/>
          </p:nvPr>
        </p:nvSpPr>
        <p:spPr>
          <a:xfrm>
            <a:off x="457200" y="568411"/>
            <a:ext cx="8229600" cy="453672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28" name="Google Shape;328;p88"/>
          <p:cNvPicPr preferRelativeResize="0"/>
          <p:nvPr/>
        </p:nvPicPr>
        <p:blipFill rotWithShape="1">
          <a:blip r:embed="rId3">
            <a:alphaModFix/>
          </a:blip>
          <a:srcRect/>
          <a:stretch/>
        </p:blipFill>
        <p:spPr>
          <a:xfrm>
            <a:off x="630195" y="690563"/>
            <a:ext cx="8180173" cy="433387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89"/>
          <p:cNvSpPr txBox="1">
            <a:spLocks noGrp="1"/>
          </p:cNvSpPr>
          <p:nvPr>
            <p:ph idx="1"/>
          </p:nvPr>
        </p:nvSpPr>
        <p:spPr>
          <a:xfrm>
            <a:off x="457200" y="531341"/>
            <a:ext cx="8229600" cy="457379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34" name="Google Shape;334;p89"/>
          <p:cNvPicPr preferRelativeResize="0"/>
          <p:nvPr/>
        </p:nvPicPr>
        <p:blipFill rotWithShape="1">
          <a:blip r:embed="rId3">
            <a:alphaModFix/>
          </a:blip>
          <a:srcRect/>
          <a:stretch/>
        </p:blipFill>
        <p:spPr>
          <a:xfrm>
            <a:off x="605481" y="469558"/>
            <a:ext cx="7290488" cy="4559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90"/>
          <p:cNvSpPr txBox="1">
            <a:spLocks noGrp="1"/>
          </p:cNvSpPr>
          <p:nvPr>
            <p:ph idx="1"/>
          </p:nvPr>
        </p:nvSpPr>
        <p:spPr>
          <a:xfrm>
            <a:off x="457200" y="568411"/>
            <a:ext cx="8229600" cy="453672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40" name="Google Shape;340;p90"/>
          <p:cNvPicPr preferRelativeResize="0"/>
          <p:nvPr/>
        </p:nvPicPr>
        <p:blipFill rotWithShape="1">
          <a:blip r:embed="rId3">
            <a:alphaModFix/>
          </a:blip>
          <a:srcRect/>
          <a:stretch/>
        </p:blipFill>
        <p:spPr>
          <a:xfrm>
            <a:off x="395418" y="556055"/>
            <a:ext cx="6264874" cy="951469"/>
          </a:xfrm>
          <a:prstGeom prst="rect">
            <a:avLst/>
          </a:prstGeom>
          <a:noFill/>
          <a:ln>
            <a:noFill/>
          </a:ln>
        </p:spPr>
      </p:pic>
      <p:pic>
        <p:nvPicPr>
          <p:cNvPr id="341" name="Google Shape;341;p90"/>
          <p:cNvPicPr preferRelativeResize="0"/>
          <p:nvPr/>
        </p:nvPicPr>
        <p:blipFill rotWithShape="1">
          <a:blip r:embed="rId4">
            <a:alphaModFix/>
          </a:blip>
          <a:srcRect/>
          <a:stretch/>
        </p:blipFill>
        <p:spPr>
          <a:xfrm>
            <a:off x="506628" y="1458097"/>
            <a:ext cx="8118388" cy="378116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91"/>
          <p:cNvSpPr txBox="1">
            <a:spLocks noGrp="1"/>
          </p:cNvSpPr>
          <p:nvPr>
            <p:ph idx="1"/>
          </p:nvPr>
        </p:nvSpPr>
        <p:spPr>
          <a:xfrm>
            <a:off x="457200" y="679622"/>
            <a:ext cx="8229600" cy="4425515"/>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47" name="Google Shape;347;p91"/>
          <p:cNvPicPr preferRelativeResize="0"/>
          <p:nvPr/>
        </p:nvPicPr>
        <p:blipFill rotWithShape="1">
          <a:blip r:embed="rId3">
            <a:alphaModFix/>
          </a:blip>
          <a:srcRect/>
          <a:stretch/>
        </p:blipFill>
        <p:spPr>
          <a:xfrm>
            <a:off x="973481" y="1404938"/>
            <a:ext cx="7172325" cy="381952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92"/>
          <p:cNvSpPr txBox="1">
            <a:spLocks noGrp="1"/>
          </p:cNvSpPr>
          <p:nvPr>
            <p:ph idx="1"/>
          </p:nvPr>
        </p:nvSpPr>
        <p:spPr>
          <a:xfrm>
            <a:off x="457200" y="518984"/>
            <a:ext cx="8229600" cy="4586153"/>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53" name="Google Shape;353;p92"/>
          <p:cNvPicPr preferRelativeResize="0"/>
          <p:nvPr/>
        </p:nvPicPr>
        <p:blipFill rotWithShape="1">
          <a:blip r:embed="rId3">
            <a:alphaModFix/>
          </a:blip>
          <a:srcRect/>
          <a:stretch/>
        </p:blipFill>
        <p:spPr>
          <a:xfrm>
            <a:off x="435191" y="580768"/>
            <a:ext cx="7312495" cy="1309816"/>
          </a:xfrm>
          <a:prstGeom prst="rect">
            <a:avLst/>
          </a:prstGeom>
          <a:noFill/>
          <a:ln>
            <a:noFill/>
          </a:ln>
        </p:spPr>
      </p:pic>
      <p:pic>
        <p:nvPicPr>
          <p:cNvPr id="354" name="Google Shape;354;p92"/>
          <p:cNvPicPr preferRelativeResize="0"/>
          <p:nvPr/>
        </p:nvPicPr>
        <p:blipFill rotWithShape="1">
          <a:blip r:embed="rId4">
            <a:alphaModFix/>
          </a:blip>
          <a:srcRect/>
          <a:stretch/>
        </p:blipFill>
        <p:spPr>
          <a:xfrm>
            <a:off x="4314954" y="2018143"/>
            <a:ext cx="4048125" cy="279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6"/>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Introduction</a:t>
            </a:r>
            <a:endParaRPr sz="3200" b="1">
              <a:solidFill>
                <a:srgbClr val="C00000"/>
              </a:solidFill>
            </a:endParaRPr>
          </a:p>
        </p:txBody>
      </p:sp>
      <p:sp>
        <p:nvSpPr>
          <p:cNvPr id="107" name="Google Shape;107;p56"/>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Font typeface="Noto Sans Symbols"/>
              <a:buChar char="⮚"/>
            </a:pPr>
            <a:r>
              <a:rPr lang="tr-TR" sz="2000" dirty="0"/>
              <a:t>A classification problem is when the output variable is a categorical or class value, such as spam/non-spam or fraud/non-fraud. </a:t>
            </a:r>
            <a:endParaRPr dirty="0"/>
          </a:p>
          <a:p>
            <a:pPr marL="457200" lvl="0" indent="-342900" algn="l" rtl="0">
              <a:lnSpc>
                <a:spcPct val="100000"/>
              </a:lnSpc>
              <a:spcBef>
                <a:spcPts val="360"/>
              </a:spcBef>
              <a:spcAft>
                <a:spcPts val="0"/>
              </a:spcAft>
              <a:buSzPts val="1800"/>
              <a:buFont typeface="Noto Sans Symbols"/>
              <a:buChar char="⮚"/>
            </a:pPr>
            <a:r>
              <a:rPr lang="tr-TR" sz="2000" dirty="0"/>
              <a:t>Many different models can be used, the simplest is the logistic regression.</a:t>
            </a:r>
            <a:endParaRPr dirty="0"/>
          </a:p>
          <a:p>
            <a:pPr marL="457200" lvl="0" indent="-342900" algn="l" rtl="0">
              <a:lnSpc>
                <a:spcPct val="100000"/>
              </a:lnSpc>
              <a:spcBef>
                <a:spcPts val="360"/>
              </a:spcBef>
              <a:spcAft>
                <a:spcPts val="0"/>
              </a:spcAft>
              <a:buSzPts val="1800"/>
              <a:buFont typeface="Noto Sans Symbols"/>
              <a:buChar char="⮚"/>
            </a:pPr>
            <a:r>
              <a:rPr lang="tr-TR" sz="2000" dirty="0"/>
              <a:t> The decision being modeled is to assign labels to new unlabelled pieces of data.</a:t>
            </a:r>
            <a:endParaRPr dirty="0"/>
          </a:p>
          <a:p>
            <a:pPr marL="457200" lvl="0" indent="-342900" algn="l" rtl="0">
              <a:lnSpc>
                <a:spcPct val="100000"/>
              </a:lnSpc>
              <a:spcBef>
                <a:spcPts val="360"/>
              </a:spcBef>
              <a:spcAft>
                <a:spcPts val="0"/>
              </a:spcAft>
              <a:buSzPts val="1800"/>
              <a:buFont typeface="Noto Sans Symbols"/>
              <a:buChar char="⮚"/>
            </a:pPr>
            <a:r>
              <a:rPr lang="tr-TR" sz="2000" dirty="0"/>
              <a:t> Classification techniques predict discrete responses</a:t>
            </a:r>
            <a:endParaRPr dirty="0"/>
          </a:p>
          <a:p>
            <a:pPr marL="457200" lvl="0" indent="-228600" algn="l" rtl="0">
              <a:lnSpc>
                <a:spcPct val="100000"/>
              </a:lnSpc>
              <a:spcBef>
                <a:spcPts val="360"/>
              </a:spcBef>
              <a:spcAft>
                <a:spcPts val="0"/>
              </a:spcAft>
              <a:buClr>
                <a:schemeClr val="dk1"/>
              </a:buClr>
              <a:buSzPts val="18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 calcmode="lin" valueType="num">
                                      <p:cBhvr additive="base">
                                        <p:cTn id="7" dur="500" fill="hold"/>
                                        <p:tgtEl>
                                          <p:spTgt spid="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
                                            <p:txEl>
                                              <p:pRg st="1" end="1"/>
                                            </p:txEl>
                                          </p:spTgt>
                                        </p:tgtEl>
                                        <p:attrNameLst>
                                          <p:attrName>style.visibility</p:attrName>
                                        </p:attrNameLst>
                                      </p:cBhvr>
                                      <p:to>
                                        <p:strVal val="visible"/>
                                      </p:to>
                                    </p:set>
                                    <p:anim calcmode="lin" valueType="num">
                                      <p:cBhvr additive="base">
                                        <p:cTn id="13" dur="500" fill="hold"/>
                                        <p:tgtEl>
                                          <p:spTgt spid="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
                                            <p:txEl>
                                              <p:pRg st="2" end="2"/>
                                            </p:txEl>
                                          </p:spTgt>
                                        </p:tgtEl>
                                        <p:attrNameLst>
                                          <p:attrName>style.visibility</p:attrName>
                                        </p:attrNameLst>
                                      </p:cBhvr>
                                      <p:to>
                                        <p:strVal val="visible"/>
                                      </p:to>
                                    </p:set>
                                    <p:anim calcmode="lin" valueType="num">
                                      <p:cBhvr additive="base">
                                        <p:cTn id="19" dur="500" fill="hold"/>
                                        <p:tgtEl>
                                          <p:spTgt spid="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
                                            <p:txEl>
                                              <p:pRg st="3" end="3"/>
                                            </p:txEl>
                                          </p:spTgt>
                                        </p:tgtEl>
                                        <p:attrNameLst>
                                          <p:attrName>style.visibility</p:attrName>
                                        </p:attrNameLst>
                                      </p:cBhvr>
                                      <p:to>
                                        <p:strVal val="visible"/>
                                      </p:to>
                                    </p:set>
                                    <p:anim calcmode="lin" valueType="num">
                                      <p:cBhvr additive="base">
                                        <p:cTn id="25" dur="500" fill="hold"/>
                                        <p:tgtEl>
                                          <p:spTgt spid="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93"/>
          <p:cNvSpPr txBox="1">
            <a:spLocks noGrp="1"/>
          </p:cNvSpPr>
          <p:nvPr>
            <p:ph idx="1"/>
          </p:nvPr>
        </p:nvSpPr>
        <p:spPr>
          <a:xfrm>
            <a:off x="457200" y="630195"/>
            <a:ext cx="8229600" cy="4474942"/>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60" name="Google Shape;360;p93"/>
          <p:cNvPicPr preferRelativeResize="0"/>
          <p:nvPr/>
        </p:nvPicPr>
        <p:blipFill rotWithShape="1">
          <a:blip r:embed="rId3">
            <a:alphaModFix/>
          </a:blip>
          <a:srcRect/>
          <a:stretch/>
        </p:blipFill>
        <p:spPr>
          <a:xfrm>
            <a:off x="531341" y="667265"/>
            <a:ext cx="7945394" cy="4510216"/>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94"/>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366" name="Google Shape;366;p94"/>
          <p:cNvSpPr txBox="1">
            <a:spLocks noGrp="1"/>
          </p:cNvSpPr>
          <p:nvPr>
            <p:ph idx="1"/>
          </p:nvPr>
        </p:nvSpPr>
        <p:spPr>
          <a:xfrm>
            <a:off x="457200" y="1248032"/>
            <a:ext cx="8229600" cy="3857105"/>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sz="2000">
              <a:latin typeface="Arial"/>
              <a:ea typeface="Arial"/>
              <a:cs typeface="Arial"/>
              <a:sym typeface="Arial"/>
            </a:endParaRPr>
          </a:p>
        </p:txBody>
      </p:sp>
      <p:graphicFrame>
        <p:nvGraphicFramePr>
          <p:cNvPr id="367" name="Google Shape;367;p94"/>
          <p:cNvGraphicFramePr/>
          <p:nvPr/>
        </p:nvGraphicFramePr>
        <p:xfrm>
          <a:off x="716693" y="1319772"/>
          <a:ext cx="5572900" cy="3635115"/>
        </p:xfrm>
        <a:graphic>
          <a:graphicData uri="http://schemas.openxmlformats.org/drawingml/2006/table">
            <a:tbl>
              <a:tblPr firstRow="1" bandRow="1">
                <a:noFill/>
                <a:tableStyleId>{EF9FDF65-144F-4CBA-ACE5-5A59212FEE12}</a:tableStyleId>
              </a:tblPr>
              <a:tblGrid>
                <a:gridCol w="753750">
                  <a:extLst>
                    <a:ext uri="{9D8B030D-6E8A-4147-A177-3AD203B41FA5}">
                      <a16:colId xmlns:a16="http://schemas.microsoft.com/office/drawing/2014/main" val="20000"/>
                    </a:ext>
                  </a:extLst>
                </a:gridCol>
                <a:gridCol w="1355125">
                  <a:extLst>
                    <a:ext uri="{9D8B030D-6E8A-4147-A177-3AD203B41FA5}">
                      <a16:colId xmlns:a16="http://schemas.microsoft.com/office/drawing/2014/main" val="20001"/>
                    </a:ext>
                  </a:extLst>
                </a:gridCol>
                <a:gridCol w="1054450">
                  <a:extLst>
                    <a:ext uri="{9D8B030D-6E8A-4147-A177-3AD203B41FA5}">
                      <a16:colId xmlns:a16="http://schemas.microsoft.com/office/drawing/2014/main" val="20002"/>
                    </a:ext>
                  </a:extLst>
                </a:gridCol>
                <a:gridCol w="1054450">
                  <a:extLst>
                    <a:ext uri="{9D8B030D-6E8A-4147-A177-3AD203B41FA5}">
                      <a16:colId xmlns:a16="http://schemas.microsoft.com/office/drawing/2014/main" val="20003"/>
                    </a:ext>
                  </a:extLst>
                </a:gridCol>
                <a:gridCol w="1355125">
                  <a:extLst>
                    <a:ext uri="{9D8B030D-6E8A-4147-A177-3AD203B41FA5}">
                      <a16:colId xmlns:a16="http://schemas.microsoft.com/office/drawing/2014/main" val="20004"/>
                    </a:ext>
                  </a:extLst>
                </a:gridCol>
              </a:tblGrid>
              <a:tr h="508825">
                <a:tc>
                  <a:txBody>
                    <a:bodyPr/>
                    <a:lstStyle/>
                    <a:p>
                      <a:pPr marL="0" marR="0" lvl="0" indent="0" algn="ctr" rtl="0">
                        <a:lnSpc>
                          <a:spcPct val="100000"/>
                        </a:lnSpc>
                        <a:spcBef>
                          <a:spcPts val="0"/>
                        </a:spcBef>
                        <a:spcAft>
                          <a:spcPts val="0"/>
                        </a:spcAft>
                        <a:buNone/>
                      </a:pPr>
                      <a:r>
                        <a:rPr lang="tr-TR" sz="1600" b="1" u="none" strike="noStrike" cap="none">
                          <a:solidFill>
                            <a:srgbClr val="FF0000"/>
                          </a:solidFill>
                        </a:rPr>
                        <a:t>S.No</a:t>
                      </a:r>
                      <a:endParaRPr sz="1600" b="1"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None/>
                      </a:pPr>
                      <a:r>
                        <a:rPr lang="tr-TR" sz="1600" b="1" u="none" strike="noStrike" cap="none">
                          <a:solidFill>
                            <a:srgbClr val="FF0000"/>
                          </a:solidFill>
                        </a:rPr>
                        <a:t>Country</a:t>
                      </a:r>
                      <a:endParaRPr sz="1600" b="1"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None/>
                      </a:pPr>
                      <a:r>
                        <a:rPr lang="tr-TR" sz="1600" b="1" u="none" strike="noStrike" cap="none">
                          <a:solidFill>
                            <a:srgbClr val="FF0000"/>
                          </a:solidFill>
                        </a:rPr>
                        <a:t>Age</a:t>
                      </a:r>
                      <a:endParaRPr sz="1600" b="1"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None/>
                      </a:pPr>
                      <a:r>
                        <a:rPr lang="tr-TR" sz="1600" b="1" u="none" strike="noStrike" cap="none">
                          <a:solidFill>
                            <a:srgbClr val="FF0000"/>
                          </a:solidFill>
                        </a:rPr>
                        <a:t>Salary</a:t>
                      </a:r>
                      <a:endParaRPr sz="1600" b="1"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None/>
                      </a:pPr>
                      <a:r>
                        <a:rPr lang="tr-TR" sz="1600" b="1" u="none" strike="noStrike" cap="none">
                          <a:solidFill>
                            <a:srgbClr val="FF0000"/>
                          </a:solidFill>
                        </a:rPr>
                        <a:t>Purchased</a:t>
                      </a:r>
                      <a:endParaRPr sz="1600" b="1" u="none" strike="noStrike" cap="none">
                        <a:solidFill>
                          <a:srgbClr val="FF0000"/>
                        </a:solidFill>
                      </a:endParaRPr>
                    </a:p>
                  </a:txBody>
                  <a:tcPr marL="91450" marR="91450" marT="45725" marB="45725"/>
                </a:tc>
                <a:extLst>
                  <a:ext uri="{0D108BD9-81ED-4DB2-BD59-A6C34878D82A}">
                    <a16:rowId xmlns:a16="http://schemas.microsoft.com/office/drawing/2014/main" val="10000"/>
                  </a:ext>
                </a:extLst>
              </a:tr>
              <a:tr h="270625">
                <a:tc>
                  <a:txBody>
                    <a:bodyPr/>
                    <a:lstStyle/>
                    <a:p>
                      <a:pPr marL="0" marR="0" lvl="0" indent="0" algn="ctr" rtl="0">
                        <a:lnSpc>
                          <a:spcPct val="100000"/>
                        </a:lnSpc>
                        <a:spcBef>
                          <a:spcPts val="0"/>
                        </a:spcBef>
                        <a:spcAft>
                          <a:spcPts val="0"/>
                        </a:spcAft>
                        <a:buNone/>
                      </a:pPr>
                      <a:r>
                        <a:rPr lang="tr-TR" sz="1400" b="1" u="none" strike="noStrike" cap="none"/>
                        <a:t>1</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France </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44</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72000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No</a:t>
                      </a:r>
                      <a:endParaRPr sz="1400" b="1" u="none" strike="noStrike" cap="none"/>
                    </a:p>
                  </a:txBody>
                  <a:tcPr marL="91450" marR="91450" marT="45725" marB="45725"/>
                </a:tc>
                <a:extLst>
                  <a:ext uri="{0D108BD9-81ED-4DB2-BD59-A6C34878D82A}">
                    <a16:rowId xmlns:a16="http://schemas.microsoft.com/office/drawing/2014/main" val="10001"/>
                  </a:ext>
                </a:extLst>
              </a:tr>
              <a:tr h="270625">
                <a:tc>
                  <a:txBody>
                    <a:bodyPr/>
                    <a:lstStyle/>
                    <a:p>
                      <a:pPr marL="0" marR="0" lvl="0" indent="0" algn="ctr" rtl="0">
                        <a:lnSpc>
                          <a:spcPct val="100000"/>
                        </a:lnSpc>
                        <a:spcBef>
                          <a:spcPts val="0"/>
                        </a:spcBef>
                        <a:spcAft>
                          <a:spcPts val="0"/>
                        </a:spcAft>
                        <a:buNone/>
                      </a:pPr>
                      <a:r>
                        <a:rPr lang="tr-TR" sz="1400" b="1" u="none" strike="noStrike" cap="none"/>
                        <a:t>2</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Spain</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27</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48000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Yes</a:t>
                      </a:r>
                      <a:endParaRPr sz="1400" b="1" u="none" strike="noStrike" cap="none"/>
                    </a:p>
                  </a:txBody>
                  <a:tcPr marL="91450" marR="91450" marT="45725" marB="45725"/>
                </a:tc>
                <a:extLst>
                  <a:ext uri="{0D108BD9-81ED-4DB2-BD59-A6C34878D82A}">
                    <a16:rowId xmlns:a16="http://schemas.microsoft.com/office/drawing/2014/main" val="10002"/>
                  </a:ext>
                </a:extLst>
              </a:tr>
              <a:tr h="270625">
                <a:tc>
                  <a:txBody>
                    <a:bodyPr/>
                    <a:lstStyle/>
                    <a:p>
                      <a:pPr marL="0" marR="0" lvl="0" indent="0" algn="ctr" rtl="0">
                        <a:lnSpc>
                          <a:spcPct val="100000"/>
                        </a:lnSpc>
                        <a:spcBef>
                          <a:spcPts val="0"/>
                        </a:spcBef>
                        <a:spcAft>
                          <a:spcPts val="0"/>
                        </a:spcAft>
                        <a:buNone/>
                      </a:pPr>
                      <a:r>
                        <a:rPr lang="tr-TR" sz="1400" b="1" u="none" strike="noStrike" cap="none"/>
                        <a:t>3</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Germany</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30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54000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No </a:t>
                      </a:r>
                      <a:endParaRPr sz="1400" b="1" u="none" strike="noStrike" cap="none"/>
                    </a:p>
                  </a:txBody>
                  <a:tcPr marL="91450" marR="91450" marT="45725" marB="45725"/>
                </a:tc>
                <a:extLst>
                  <a:ext uri="{0D108BD9-81ED-4DB2-BD59-A6C34878D82A}">
                    <a16:rowId xmlns:a16="http://schemas.microsoft.com/office/drawing/2014/main" val="10003"/>
                  </a:ext>
                </a:extLst>
              </a:tr>
              <a:tr h="270625">
                <a:tc>
                  <a:txBody>
                    <a:bodyPr/>
                    <a:lstStyle/>
                    <a:p>
                      <a:pPr marL="0" marR="0" lvl="0" indent="0" algn="ctr" rtl="0">
                        <a:lnSpc>
                          <a:spcPct val="100000"/>
                        </a:lnSpc>
                        <a:spcBef>
                          <a:spcPts val="0"/>
                        </a:spcBef>
                        <a:spcAft>
                          <a:spcPts val="0"/>
                        </a:spcAft>
                        <a:buNone/>
                      </a:pPr>
                      <a:r>
                        <a:rPr lang="tr-TR" sz="1400" b="1" u="none" strike="noStrike" cap="none"/>
                        <a:t>4</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Spain</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38</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61000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No </a:t>
                      </a:r>
                      <a:endParaRPr sz="1400" b="1" u="none" strike="noStrike" cap="none"/>
                    </a:p>
                  </a:txBody>
                  <a:tcPr marL="91450" marR="91450" marT="45725" marB="45725"/>
                </a:tc>
                <a:extLst>
                  <a:ext uri="{0D108BD9-81ED-4DB2-BD59-A6C34878D82A}">
                    <a16:rowId xmlns:a16="http://schemas.microsoft.com/office/drawing/2014/main" val="10004"/>
                  </a:ext>
                </a:extLst>
              </a:tr>
              <a:tr h="270625">
                <a:tc>
                  <a:txBody>
                    <a:bodyPr/>
                    <a:lstStyle/>
                    <a:p>
                      <a:pPr marL="0" marR="0" lvl="0" indent="0" algn="ctr" rtl="0">
                        <a:lnSpc>
                          <a:spcPct val="100000"/>
                        </a:lnSpc>
                        <a:spcBef>
                          <a:spcPts val="0"/>
                        </a:spcBef>
                        <a:spcAft>
                          <a:spcPts val="0"/>
                        </a:spcAft>
                        <a:buNone/>
                      </a:pPr>
                      <a:r>
                        <a:rPr lang="tr-TR" sz="1400" b="1" u="none" strike="noStrike" cap="none"/>
                        <a:t>5</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Germany</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40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Yes</a:t>
                      </a:r>
                      <a:endParaRPr/>
                    </a:p>
                  </a:txBody>
                  <a:tcPr marL="91450" marR="91450" marT="45725" marB="45725"/>
                </a:tc>
                <a:extLst>
                  <a:ext uri="{0D108BD9-81ED-4DB2-BD59-A6C34878D82A}">
                    <a16:rowId xmlns:a16="http://schemas.microsoft.com/office/drawing/2014/main" val="10005"/>
                  </a:ext>
                </a:extLst>
              </a:tr>
              <a:tr h="383000">
                <a:tc>
                  <a:txBody>
                    <a:bodyPr/>
                    <a:lstStyle/>
                    <a:p>
                      <a:pPr marL="0" marR="0" lvl="0" indent="0" algn="ctr" rtl="0">
                        <a:lnSpc>
                          <a:spcPct val="100000"/>
                        </a:lnSpc>
                        <a:spcBef>
                          <a:spcPts val="0"/>
                        </a:spcBef>
                        <a:spcAft>
                          <a:spcPts val="0"/>
                        </a:spcAft>
                        <a:buNone/>
                      </a:pPr>
                      <a:r>
                        <a:rPr lang="tr-TR" sz="1400" b="1" u="none" strike="noStrike" cap="none"/>
                        <a:t>6</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France </a:t>
                      </a:r>
                      <a:endParaRPr/>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35</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58000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Yes</a:t>
                      </a:r>
                      <a:endParaRPr sz="1400" b="1" u="none" strike="noStrike" cap="none"/>
                    </a:p>
                  </a:txBody>
                  <a:tcPr marL="91450" marR="91450" marT="45725" marB="45725"/>
                </a:tc>
                <a:extLst>
                  <a:ext uri="{0D108BD9-81ED-4DB2-BD59-A6C34878D82A}">
                    <a16:rowId xmlns:a16="http://schemas.microsoft.com/office/drawing/2014/main" val="10006"/>
                  </a:ext>
                </a:extLst>
              </a:tr>
              <a:tr h="270625">
                <a:tc>
                  <a:txBody>
                    <a:bodyPr/>
                    <a:lstStyle/>
                    <a:p>
                      <a:pPr marL="0" marR="0" lvl="0" indent="0" algn="ctr" rtl="0">
                        <a:lnSpc>
                          <a:spcPct val="100000"/>
                        </a:lnSpc>
                        <a:spcBef>
                          <a:spcPts val="0"/>
                        </a:spcBef>
                        <a:spcAft>
                          <a:spcPts val="0"/>
                        </a:spcAft>
                        <a:buNone/>
                      </a:pPr>
                      <a:r>
                        <a:rPr lang="tr-TR" sz="1400" b="1" u="none" strike="noStrike" cap="none"/>
                        <a:t>7</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Spain</a:t>
                      </a:r>
                      <a:endParaRPr/>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48</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52000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No </a:t>
                      </a:r>
                      <a:endParaRPr sz="1400" b="1" u="none" strike="noStrike" cap="none"/>
                    </a:p>
                  </a:txBody>
                  <a:tcPr marL="91450" marR="91450" marT="45725" marB="45725"/>
                </a:tc>
                <a:extLst>
                  <a:ext uri="{0D108BD9-81ED-4DB2-BD59-A6C34878D82A}">
                    <a16:rowId xmlns:a16="http://schemas.microsoft.com/office/drawing/2014/main" val="10007"/>
                  </a:ext>
                </a:extLst>
              </a:tr>
              <a:tr h="270625">
                <a:tc>
                  <a:txBody>
                    <a:bodyPr/>
                    <a:lstStyle/>
                    <a:p>
                      <a:pPr marL="0" marR="0" lvl="0" indent="0" algn="ctr" rtl="0">
                        <a:lnSpc>
                          <a:spcPct val="100000"/>
                        </a:lnSpc>
                        <a:spcBef>
                          <a:spcPts val="0"/>
                        </a:spcBef>
                        <a:spcAft>
                          <a:spcPts val="0"/>
                        </a:spcAft>
                        <a:buNone/>
                      </a:pPr>
                      <a:r>
                        <a:rPr lang="tr-TR" sz="1400" b="1" u="none" strike="noStrike" cap="none"/>
                        <a:t>8</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France </a:t>
                      </a:r>
                      <a:endParaRPr/>
                    </a:p>
                  </a:txBody>
                  <a:tcPr marL="91450" marR="91450" marT="45725" marB="45725"/>
                </a:tc>
                <a:tc>
                  <a:txBody>
                    <a:bodyPr/>
                    <a:lstStyle/>
                    <a:p>
                      <a:pPr marL="0" marR="0" lvl="0" indent="0" algn="ctr" rtl="0">
                        <a:lnSpc>
                          <a:spcPct val="100000"/>
                        </a:lnSpc>
                        <a:spcBef>
                          <a:spcPts val="0"/>
                        </a:spcBef>
                        <a:spcAft>
                          <a:spcPts val="0"/>
                        </a:spcAft>
                        <a:buNone/>
                      </a:pP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79000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Yes</a:t>
                      </a:r>
                      <a:endParaRPr/>
                    </a:p>
                  </a:txBody>
                  <a:tcPr marL="91450" marR="91450" marT="45725" marB="45725"/>
                </a:tc>
                <a:extLst>
                  <a:ext uri="{0D108BD9-81ED-4DB2-BD59-A6C34878D82A}">
                    <a16:rowId xmlns:a16="http://schemas.microsoft.com/office/drawing/2014/main" val="10008"/>
                  </a:ext>
                </a:extLst>
              </a:tr>
              <a:tr h="270625">
                <a:tc>
                  <a:txBody>
                    <a:bodyPr/>
                    <a:lstStyle/>
                    <a:p>
                      <a:pPr marL="0" marR="0" lvl="0" indent="0" algn="ctr" rtl="0">
                        <a:lnSpc>
                          <a:spcPct val="100000"/>
                        </a:lnSpc>
                        <a:spcBef>
                          <a:spcPts val="0"/>
                        </a:spcBef>
                        <a:spcAft>
                          <a:spcPts val="0"/>
                        </a:spcAft>
                        <a:buNone/>
                      </a:pPr>
                      <a:r>
                        <a:rPr lang="tr-TR" sz="1400" b="1" u="none" strike="noStrike" cap="none"/>
                        <a:t>9</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Germany</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50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83000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No </a:t>
                      </a:r>
                      <a:endParaRPr sz="1400" b="1" u="none" strike="noStrike" cap="none"/>
                    </a:p>
                  </a:txBody>
                  <a:tcPr marL="91450" marR="91450" marT="45725" marB="45725"/>
                </a:tc>
                <a:extLst>
                  <a:ext uri="{0D108BD9-81ED-4DB2-BD59-A6C34878D82A}">
                    <a16:rowId xmlns:a16="http://schemas.microsoft.com/office/drawing/2014/main" val="10009"/>
                  </a:ext>
                </a:extLst>
              </a:tr>
              <a:tr h="270625">
                <a:tc>
                  <a:txBody>
                    <a:bodyPr/>
                    <a:lstStyle/>
                    <a:p>
                      <a:pPr marL="0" marR="0" lvl="0" indent="0" algn="ctr" rtl="0">
                        <a:lnSpc>
                          <a:spcPct val="100000"/>
                        </a:lnSpc>
                        <a:spcBef>
                          <a:spcPts val="0"/>
                        </a:spcBef>
                        <a:spcAft>
                          <a:spcPts val="0"/>
                        </a:spcAft>
                        <a:buNone/>
                      </a:pPr>
                      <a:r>
                        <a:rPr lang="tr-TR" sz="1400" b="1" u="none" strike="noStrike" cap="none"/>
                        <a:t>10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France </a:t>
                      </a:r>
                      <a:endParaRPr/>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31</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tr-TR" sz="1400" b="1" u="none" strike="noStrike" cap="none"/>
                        <a:t>67000</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tr-TR" sz="1400" b="1" u="none" strike="noStrike" cap="none"/>
                        <a:t>Yes</a:t>
                      </a:r>
                      <a:endParaRPr/>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en-US" sz="2400" dirty="0" smtClean="0">
                <a:solidFill>
                  <a:srgbClr val="C00000"/>
                </a:solidFill>
                <a:latin typeface="Arial"/>
                <a:ea typeface="Arial"/>
                <a:cs typeface="Arial"/>
                <a:sym typeface="Arial"/>
              </a:rPr>
              <a:t>Classification </a:t>
            </a:r>
            <a:r>
              <a:rPr lang="tr-TR" sz="2400" dirty="0" smtClean="0">
                <a:solidFill>
                  <a:srgbClr val="C00000"/>
                </a:solidFill>
                <a:latin typeface="Arial"/>
                <a:ea typeface="Arial"/>
                <a:cs typeface="Arial"/>
                <a:sym typeface="Arial"/>
              </a:rPr>
              <a:t>Metrics</a:t>
            </a:r>
            <a:endParaRPr sz="2400" dirty="0">
              <a:solidFill>
                <a:srgbClr val="C00000"/>
              </a:solidFill>
              <a:latin typeface="Arial"/>
              <a:ea typeface="Arial"/>
              <a:cs typeface="Arial"/>
              <a:sym typeface="Arial"/>
            </a:endParaRPr>
          </a:p>
        </p:txBody>
      </p:sp>
      <p:sp>
        <p:nvSpPr>
          <p:cNvPr id="373" name="Google Shape;373;p6"/>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114300" lvl="0" indent="0" algn="just">
              <a:buNone/>
            </a:pPr>
            <a:r>
              <a:rPr lang="en-US" sz="2000" b="1" dirty="0" smtClean="0"/>
              <a:t>Confusion </a:t>
            </a:r>
            <a:r>
              <a:rPr lang="en-US" sz="2000" b="1" dirty="0"/>
              <a:t>Matrix </a:t>
            </a:r>
            <a:endParaRPr lang="en-US" sz="2000" b="1" dirty="0" smtClean="0"/>
          </a:p>
          <a:p>
            <a:pPr lvl="0" algn="just"/>
            <a:r>
              <a:rPr lang="en-US" sz="2400" dirty="0" smtClean="0"/>
              <a:t>1. </a:t>
            </a:r>
            <a:r>
              <a:rPr lang="en-US" sz="2400" dirty="0"/>
              <a:t>Accuracy </a:t>
            </a:r>
            <a:endParaRPr lang="en-US" sz="2400" dirty="0" smtClean="0"/>
          </a:p>
          <a:p>
            <a:pPr lvl="0" algn="just"/>
            <a:r>
              <a:rPr lang="en-US" sz="2400" dirty="0" smtClean="0"/>
              <a:t>2. </a:t>
            </a:r>
            <a:r>
              <a:rPr lang="en-US" sz="2400" dirty="0"/>
              <a:t>Precision </a:t>
            </a:r>
            <a:endParaRPr lang="en-US" sz="2400" dirty="0" smtClean="0"/>
          </a:p>
          <a:p>
            <a:pPr lvl="0" algn="just"/>
            <a:r>
              <a:rPr lang="en-US" sz="2400" dirty="0" smtClean="0"/>
              <a:t>3. </a:t>
            </a:r>
            <a:r>
              <a:rPr lang="en-US" sz="2400" dirty="0"/>
              <a:t>Recall </a:t>
            </a:r>
            <a:endParaRPr lang="en-US" sz="2400" dirty="0" smtClean="0"/>
          </a:p>
          <a:p>
            <a:pPr lvl="0" algn="just"/>
            <a:r>
              <a:rPr lang="en-US" sz="2400" dirty="0" smtClean="0"/>
              <a:t>4. F1 score</a:t>
            </a:r>
          </a:p>
          <a:p>
            <a:pPr algn="just"/>
            <a:r>
              <a:rPr lang="en-US" sz="2400" dirty="0" smtClean="0"/>
              <a:t>5. </a:t>
            </a:r>
            <a:r>
              <a:rPr lang="en-US" sz="2400" dirty="0"/>
              <a:t>ROC </a:t>
            </a:r>
            <a:r>
              <a:rPr lang="en-US" sz="2400" dirty="0" smtClean="0"/>
              <a:t>curve</a:t>
            </a:r>
          </a:p>
          <a:p>
            <a:pPr algn="just"/>
            <a:endParaRPr lang="en-US" sz="2400" dirty="0"/>
          </a:p>
          <a:p>
            <a:pPr lvl="0" algn="just"/>
            <a:endParaRPr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95"/>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2400" b="1" dirty="0">
                <a:solidFill>
                  <a:srgbClr val="002060"/>
                </a:solidFill>
                <a:latin typeface="Arial"/>
                <a:ea typeface="Arial"/>
                <a:cs typeface="Arial"/>
                <a:sym typeface="Arial"/>
              </a:rPr>
              <a:t>confusion matrix </a:t>
            </a:r>
            <a:endParaRPr sz="2400" dirty="0">
              <a:latin typeface="Arial"/>
              <a:ea typeface="Arial"/>
              <a:cs typeface="Arial"/>
              <a:sym typeface="Arial"/>
            </a:endParaRPr>
          </a:p>
        </p:txBody>
      </p:sp>
      <p:sp>
        <p:nvSpPr>
          <p:cNvPr id="379" name="Google Shape;379;p95"/>
          <p:cNvSpPr txBox="1">
            <a:spLocks noGrp="1"/>
          </p:cNvSpPr>
          <p:nvPr>
            <p:ph idx="1"/>
          </p:nvPr>
        </p:nvSpPr>
        <p:spPr>
          <a:xfrm>
            <a:off x="457200" y="1018572"/>
            <a:ext cx="8229600" cy="4086565"/>
          </a:xfrm>
          <a:prstGeom prst="rect">
            <a:avLst/>
          </a:prstGeom>
          <a:noFill/>
          <a:ln>
            <a:noFill/>
          </a:ln>
        </p:spPr>
        <p:txBody>
          <a:bodyPr spcFirstLastPara="1" wrap="square" lIns="81025" tIns="40500" rIns="81025" bIns="40500" anchor="t" anchorCtr="0">
            <a:normAutofit/>
          </a:bodyPr>
          <a:lstStyle/>
          <a:p>
            <a:pPr lvl="0" algn="just">
              <a:lnSpc>
                <a:spcPct val="120000"/>
              </a:lnSpc>
              <a:buSzPct val="88452"/>
              <a:buFont typeface="Noto Sans Symbols"/>
              <a:buChar char="⮚"/>
            </a:pPr>
            <a:r>
              <a:rPr lang="en-US" sz="2400" dirty="0" smtClean="0"/>
              <a:t>A </a:t>
            </a:r>
            <a:r>
              <a:rPr lang="en-US" sz="2400" dirty="0"/>
              <a:t>confusion </a:t>
            </a:r>
            <a:r>
              <a:rPr lang="en-US" sz="2400" dirty="0" smtClean="0"/>
              <a:t>matrix</a:t>
            </a:r>
            <a:r>
              <a:rPr lang="tr-TR" sz="2400" dirty="0">
                <a:solidFill>
                  <a:srgbClr val="002060"/>
                </a:solidFill>
                <a:latin typeface="Arial"/>
                <a:ea typeface="Arial"/>
                <a:cs typeface="Arial"/>
                <a:sym typeface="Arial"/>
              </a:rPr>
              <a:t> (error matrix),</a:t>
            </a:r>
            <a:r>
              <a:rPr lang="en-US" sz="2400" dirty="0" smtClean="0"/>
              <a:t> </a:t>
            </a:r>
            <a:r>
              <a:rPr lang="en-US" sz="2400" dirty="0"/>
              <a:t>is a table that summarizes the performance of a classification model by comparing predicted and actual values. </a:t>
            </a:r>
            <a:endParaRPr lang="en-US" sz="2400" dirty="0" smtClean="0"/>
          </a:p>
          <a:p>
            <a:pPr lvl="0" algn="just">
              <a:lnSpc>
                <a:spcPct val="120000"/>
              </a:lnSpc>
              <a:buSzPct val="88452"/>
              <a:buFont typeface="Noto Sans Symbols"/>
              <a:buChar char="⮚"/>
            </a:pPr>
            <a:r>
              <a:rPr lang="en-US" sz="2400" dirty="0" smtClean="0"/>
              <a:t>It </a:t>
            </a:r>
            <a:r>
              <a:rPr lang="en-US" sz="2400" dirty="0"/>
              <a:t>is especially useful for binary and multiclass classification problems.</a:t>
            </a:r>
            <a:endParaRPr sz="2000" dirty="0">
              <a:solidFill>
                <a:srgbClr val="00B05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Confusion Matrix Table(Binary Classification)</a:t>
            </a:r>
            <a:endParaRPr lang="en-US" sz="28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230312"/>
            <a:ext cx="5794484" cy="397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222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11" y="0"/>
            <a:ext cx="8061158" cy="554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3644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851338"/>
            <a:ext cx="8229600" cy="4253799"/>
          </a:xfrm>
        </p:spPr>
        <p:txBody>
          <a:bodyPr>
            <a:normAutofit/>
          </a:bodyPr>
          <a:lstStyle/>
          <a:p>
            <a:pPr fontAlgn="base"/>
            <a:r>
              <a:rPr lang="en-US" sz="2400" b="1" dirty="0"/>
              <a:t>True Positive (TP):</a:t>
            </a:r>
            <a:r>
              <a:rPr lang="en-US" sz="2400" dirty="0"/>
              <a:t> The model correctly predicted a positive outcome (the actual outcome was positive).</a:t>
            </a:r>
          </a:p>
          <a:p>
            <a:pPr fontAlgn="base"/>
            <a:r>
              <a:rPr lang="en-US" sz="2400" b="1" dirty="0"/>
              <a:t>True Negative (TN):</a:t>
            </a:r>
            <a:r>
              <a:rPr lang="en-US" sz="2400" dirty="0"/>
              <a:t> The model correctly predicted a negative outcome (the actual outcome was negative).</a:t>
            </a:r>
          </a:p>
          <a:p>
            <a:pPr fontAlgn="base"/>
            <a:r>
              <a:rPr lang="en-US" sz="2400" b="1" dirty="0"/>
              <a:t>False Positive (FP):</a:t>
            </a:r>
            <a:r>
              <a:rPr lang="en-US" sz="2400" dirty="0"/>
              <a:t> The model incorrectly predicted a positive outcome (the actual outcome was negative). </a:t>
            </a:r>
            <a:r>
              <a:rPr lang="en-US" sz="2400" dirty="0">
                <a:solidFill>
                  <a:srgbClr val="FF0000"/>
                </a:solidFill>
              </a:rPr>
              <a:t>Also known as a Type I error.</a:t>
            </a:r>
          </a:p>
          <a:p>
            <a:pPr fontAlgn="base"/>
            <a:r>
              <a:rPr lang="en-US" sz="2400" b="1" dirty="0"/>
              <a:t>False Negative (FN):</a:t>
            </a:r>
            <a:r>
              <a:rPr lang="en-US" sz="2400" dirty="0"/>
              <a:t> The model incorrectly predicted a negative outcome (the actual outcome was positive). </a:t>
            </a:r>
            <a:r>
              <a:rPr lang="en-US" sz="2400" dirty="0">
                <a:solidFill>
                  <a:srgbClr val="FF0000"/>
                </a:solidFill>
              </a:rPr>
              <a:t>Also known as a Type II error.</a:t>
            </a:r>
          </a:p>
          <a:p>
            <a:endParaRPr lang="en-US" dirty="0"/>
          </a:p>
        </p:txBody>
      </p:sp>
    </p:spTree>
    <p:extLst>
      <p:ext uri="{BB962C8B-B14F-4D97-AF65-F5344CB8AC3E}">
        <p14:creationId xmlns:p14="http://schemas.microsoft.com/office/powerpoint/2010/main" val="12164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630621"/>
            <a:ext cx="8229600" cy="4474516"/>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56" y="613049"/>
            <a:ext cx="825062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56" y="2879833"/>
            <a:ext cx="7924799" cy="221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33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97"/>
          <p:cNvSpPr txBox="1">
            <a:spLocks noGrp="1"/>
          </p:cNvSpPr>
          <p:nvPr>
            <p:ph idx="1"/>
          </p:nvPr>
        </p:nvSpPr>
        <p:spPr>
          <a:xfrm>
            <a:off x="457200" y="469557"/>
            <a:ext cx="8229600" cy="4635580"/>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ct val="69498"/>
              <a:buNone/>
            </a:pPr>
            <a:endParaRPr dirty="0"/>
          </a:p>
          <a:p>
            <a:pPr marL="457200" lvl="0" indent="-342900" algn="l" rtl="0">
              <a:lnSpc>
                <a:spcPct val="100000"/>
              </a:lnSpc>
              <a:spcBef>
                <a:spcPts val="360"/>
              </a:spcBef>
              <a:spcAft>
                <a:spcPts val="0"/>
              </a:spcAft>
              <a:buSzPct val="69498"/>
              <a:buNone/>
            </a:pPr>
            <a:endParaRPr dirty="0"/>
          </a:p>
          <a:p>
            <a:pPr marL="457200" lvl="0" indent="-342900" algn="l" rtl="0">
              <a:lnSpc>
                <a:spcPct val="100000"/>
              </a:lnSpc>
              <a:spcBef>
                <a:spcPts val="360"/>
              </a:spcBef>
              <a:spcAft>
                <a:spcPts val="0"/>
              </a:spcAft>
              <a:buSzPct val="69498"/>
              <a:buNone/>
            </a:pPr>
            <a:endParaRPr dirty="0"/>
          </a:p>
          <a:p>
            <a:pPr marL="457200" lvl="0" indent="-342900" algn="l" rtl="0">
              <a:lnSpc>
                <a:spcPct val="100000"/>
              </a:lnSpc>
              <a:spcBef>
                <a:spcPts val="360"/>
              </a:spcBef>
              <a:spcAft>
                <a:spcPts val="0"/>
              </a:spcAft>
              <a:buSzPct val="69498"/>
              <a:buNone/>
            </a:pPr>
            <a:endParaRPr dirty="0"/>
          </a:p>
          <a:p>
            <a:pPr marL="457200" lvl="0" indent="-342900" algn="l" rtl="0">
              <a:lnSpc>
                <a:spcPct val="100000"/>
              </a:lnSpc>
              <a:spcBef>
                <a:spcPts val="360"/>
              </a:spcBef>
              <a:spcAft>
                <a:spcPts val="0"/>
              </a:spcAft>
              <a:buSzPct val="69498"/>
              <a:buNone/>
            </a:pPr>
            <a:endParaRPr dirty="0"/>
          </a:p>
          <a:p>
            <a:pPr marL="457200" lvl="0" indent="-342900" algn="l" rtl="0">
              <a:lnSpc>
                <a:spcPct val="100000"/>
              </a:lnSpc>
              <a:spcBef>
                <a:spcPts val="360"/>
              </a:spcBef>
              <a:spcAft>
                <a:spcPts val="0"/>
              </a:spcAft>
              <a:buSzPct val="69498"/>
              <a:buNone/>
            </a:pPr>
            <a:endParaRPr dirty="0"/>
          </a:p>
          <a:p>
            <a:pPr marL="457200" lvl="0" indent="-342900" algn="l" rtl="0">
              <a:lnSpc>
                <a:spcPct val="100000"/>
              </a:lnSpc>
              <a:spcBef>
                <a:spcPts val="360"/>
              </a:spcBef>
              <a:spcAft>
                <a:spcPts val="0"/>
              </a:spcAft>
              <a:buSzPct val="81081"/>
              <a:buFont typeface="Noto Sans Symbols"/>
              <a:buChar char="▪"/>
            </a:pPr>
            <a:r>
              <a:rPr lang="tr-TR" sz="2400" dirty="0">
                <a:solidFill>
                  <a:srgbClr val="002060"/>
                </a:solidFill>
              </a:rPr>
              <a:t>The sum of whole matrix=10 (no of samples)</a:t>
            </a:r>
            <a:endParaRPr dirty="0"/>
          </a:p>
          <a:p>
            <a:pPr marL="457200" lvl="0" indent="-342900" algn="l" rtl="0">
              <a:lnSpc>
                <a:spcPct val="100000"/>
              </a:lnSpc>
              <a:spcBef>
                <a:spcPts val="360"/>
              </a:spcBef>
              <a:spcAft>
                <a:spcPts val="0"/>
              </a:spcAft>
              <a:buSzPct val="81081"/>
              <a:buFont typeface="Noto Sans Symbols"/>
              <a:buChar char="▪"/>
            </a:pPr>
            <a:r>
              <a:rPr lang="tr-TR" sz="2400" dirty="0">
                <a:solidFill>
                  <a:srgbClr val="002060"/>
                </a:solidFill>
              </a:rPr>
              <a:t>no.of samples labeled 0 in the original is 6, labeled 1 in the original is 4 (the sum of lines)</a:t>
            </a:r>
            <a:endParaRPr dirty="0"/>
          </a:p>
          <a:p>
            <a:pPr marL="457200" lvl="0" indent="-342900" algn="l" rtl="0">
              <a:lnSpc>
                <a:spcPct val="100000"/>
              </a:lnSpc>
              <a:spcBef>
                <a:spcPts val="360"/>
              </a:spcBef>
              <a:spcAft>
                <a:spcPts val="0"/>
              </a:spcAft>
              <a:buSzPct val="81081"/>
              <a:buFont typeface="Noto Sans Symbols"/>
              <a:buChar char="▪"/>
            </a:pPr>
            <a:r>
              <a:rPr lang="tr-TR" sz="2400" dirty="0">
                <a:solidFill>
                  <a:srgbClr val="002060"/>
                </a:solidFill>
              </a:rPr>
              <a:t>the number of 1's in the predicted data set=5(sum of columns)</a:t>
            </a:r>
            <a:endParaRPr dirty="0"/>
          </a:p>
          <a:p>
            <a:pPr marL="457200" lvl="0" indent="-342900" algn="l" rtl="0">
              <a:lnSpc>
                <a:spcPct val="100000"/>
              </a:lnSpc>
              <a:spcBef>
                <a:spcPts val="360"/>
              </a:spcBef>
              <a:spcAft>
                <a:spcPts val="0"/>
              </a:spcAft>
              <a:buSzPct val="81081"/>
              <a:buFont typeface="Noto Sans Symbols"/>
              <a:buChar char="▪"/>
            </a:pPr>
            <a:r>
              <a:rPr lang="tr-TR" sz="2400" dirty="0">
                <a:solidFill>
                  <a:srgbClr val="002060"/>
                </a:solidFill>
              </a:rPr>
              <a:t>correct classification=7 (sum of diagonals)</a:t>
            </a:r>
            <a:endParaRPr dirty="0"/>
          </a:p>
          <a:p>
            <a:pPr marL="457200" lvl="0" indent="-342900" algn="l" rtl="0">
              <a:lnSpc>
                <a:spcPct val="100000"/>
              </a:lnSpc>
              <a:spcBef>
                <a:spcPts val="360"/>
              </a:spcBef>
              <a:spcAft>
                <a:spcPts val="0"/>
              </a:spcAft>
              <a:buSzPct val="81081"/>
              <a:buFont typeface="Noto Sans Symbols"/>
              <a:buChar char="▪"/>
            </a:pPr>
            <a:r>
              <a:rPr lang="tr-TR" sz="2400" dirty="0">
                <a:solidFill>
                  <a:srgbClr val="002060"/>
                </a:solidFill>
              </a:rPr>
              <a:t>incorrect classification=3 (sum of non-diagonals)</a:t>
            </a:r>
            <a:endParaRPr dirty="0"/>
          </a:p>
          <a:p>
            <a:pPr marL="457200" lvl="0" indent="-342900" algn="l" rtl="0">
              <a:lnSpc>
                <a:spcPct val="100000"/>
              </a:lnSpc>
              <a:spcBef>
                <a:spcPts val="360"/>
              </a:spcBef>
              <a:spcAft>
                <a:spcPts val="0"/>
              </a:spcAft>
              <a:buSzPct val="69498"/>
              <a:buNone/>
            </a:pPr>
            <a:endParaRPr dirty="0">
              <a:solidFill>
                <a:srgbClr val="002060"/>
              </a:solidFill>
            </a:endParaRPr>
          </a:p>
        </p:txBody>
      </p:sp>
      <p:pic>
        <p:nvPicPr>
          <p:cNvPr id="391" name="Google Shape;391;p97"/>
          <p:cNvPicPr preferRelativeResize="0"/>
          <p:nvPr/>
        </p:nvPicPr>
        <p:blipFill rotWithShape="1">
          <a:blip r:embed="rId3">
            <a:alphaModFix/>
          </a:blip>
          <a:srcRect/>
          <a:stretch/>
        </p:blipFill>
        <p:spPr>
          <a:xfrm>
            <a:off x="568411" y="333634"/>
            <a:ext cx="6187518" cy="2483708"/>
          </a:xfrm>
          <a:prstGeom prst="rect">
            <a:avLst/>
          </a:prstGeom>
          <a:noFill/>
          <a:ln>
            <a:noFill/>
          </a:ln>
        </p:spPr>
      </p:pic>
    </p:spTree>
    <p:extLst>
      <p:ext uri="{BB962C8B-B14F-4D97-AF65-F5344CB8AC3E}">
        <p14:creationId xmlns:p14="http://schemas.microsoft.com/office/powerpoint/2010/main" val="3452292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98"/>
          <p:cNvSpPr txBox="1">
            <a:spLocks noGrp="1"/>
          </p:cNvSpPr>
          <p:nvPr>
            <p:ph idx="1"/>
          </p:nvPr>
        </p:nvSpPr>
        <p:spPr>
          <a:xfrm>
            <a:off x="457200" y="395416"/>
            <a:ext cx="8229600" cy="496741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397" name="Google Shape;397;p98"/>
          <p:cNvPicPr preferRelativeResize="0"/>
          <p:nvPr/>
        </p:nvPicPr>
        <p:blipFill rotWithShape="1">
          <a:blip r:embed="rId3">
            <a:alphaModFix/>
          </a:blip>
          <a:srcRect/>
          <a:stretch/>
        </p:blipFill>
        <p:spPr>
          <a:xfrm>
            <a:off x="469557" y="457200"/>
            <a:ext cx="7624119" cy="4267200"/>
          </a:xfrm>
          <a:prstGeom prst="rect">
            <a:avLst/>
          </a:prstGeom>
          <a:noFill/>
          <a:ln>
            <a:noFill/>
          </a:ln>
        </p:spPr>
      </p:pic>
    </p:spTree>
    <p:extLst>
      <p:ext uri="{BB962C8B-B14F-4D97-AF65-F5344CB8AC3E}">
        <p14:creationId xmlns:p14="http://schemas.microsoft.com/office/powerpoint/2010/main" val="3817712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7"/>
          <p:cNvSpPr txBox="1">
            <a:spLocks noGrp="1"/>
          </p:cNvSpPr>
          <p:nvPr>
            <p:ph type="title"/>
          </p:nvPr>
        </p:nvSpPr>
        <p:spPr>
          <a:xfrm>
            <a:off x="449759" y="607011"/>
            <a:ext cx="6447501" cy="1100667"/>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Introduction</a:t>
            </a:r>
            <a:endParaRPr sz="3200" b="1" dirty="0">
              <a:solidFill>
                <a:srgbClr val="C00000"/>
              </a:solidFill>
            </a:endParaRPr>
          </a:p>
        </p:txBody>
      </p:sp>
      <p:sp>
        <p:nvSpPr>
          <p:cNvPr id="113" name="Google Shape;113;p57"/>
          <p:cNvSpPr txBox="1">
            <a:spLocks noGrp="1"/>
          </p:cNvSpPr>
          <p:nvPr>
            <p:ph idx="1"/>
          </p:nvPr>
        </p:nvSpPr>
        <p:spPr>
          <a:prstGeom prst="rect">
            <a:avLst/>
          </a:prstGeom>
          <a:noFill/>
          <a:ln>
            <a:noFill/>
          </a:ln>
        </p:spPr>
        <p:txBody>
          <a:bodyPr spcFirstLastPara="1" wrap="square" lIns="81025" tIns="40500" rIns="81025" bIns="40500" anchor="t" anchorCtr="0">
            <a:normAutofit fontScale="92500"/>
          </a:bodyPr>
          <a:lstStyle/>
          <a:p>
            <a:pPr marL="457200" lvl="0" indent="-342900" algn="l" rtl="0">
              <a:lnSpc>
                <a:spcPct val="100000"/>
              </a:lnSpc>
              <a:spcBef>
                <a:spcPts val="360"/>
              </a:spcBef>
              <a:spcAft>
                <a:spcPts val="0"/>
              </a:spcAft>
              <a:buSzPts val="1800"/>
              <a:buChar char="•"/>
            </a:pPr>
            <a:r>
              <a:rPr lang="tr-TR" sz="2200" dirty="0"/>
              <a:t>Logistic regression extends the ideas of linear regression to the situation where the dependent variable, </a:t>
            </a:r>
            <a:r>
              <a:rPr lang="tr-TR" sz="2200" b="1" dirty="0"/>
              <a:t>Y , is categorical</a:t>
            </a:r>
            <a:r>
              <a:rPr lang="tr-TR" sz="2200" dirty="0"/>
              <a:t>. </a:t>
            </a:r>
            <a:endParaRPr dirty="0"/>
          </a:p>
          <a:p>
            <a:pPr marL="457200" lvl="0" indent="-342900" algn="l" rtl="0">
              <a:lnSpc>
                <a:spcPct val="100000"/>
              </a:lnSpc>
              <a:spcBef>
                <a:spcPts val="360"/>
              </a:spcBef>
              <a:spcAft>
                <a:spcPts val="0"/>
              </a:spcAft>
              <a:buSzPts val="1800"/>
              <a:buChar char="•"/>
            </a:pPr>
            <a:r>
              <a:rPr lang="tr-TR" sz="2200" i="1" dirty="0"/>
              <a:t>Y variable is binary categorical  “0 or 1”</a:t>
            </a:r>
            <a:endParaRPr dirty="0"/>
          </a:p>
          <a:p>
            <a:pPr marL="457200" lvl="0" indent="-342900" algn="l" rtl="0">
              <a:lnSpc>
                <a:spcPct val="100000"/>
              </a:lnSpc>
              <a:spcBef>
                <a:spcPts val="360"/>
              </a:spcBef>
              <a:spcAft>
                <a:spcPts val="0"/>
              </a:spcAft>
              <a:buSzPts val="1800"/>
              <a:buChar char="•"/>
            </a:pPr>
            <a:r>
              <a:rPr lang="tr-TR" sz="2200" i="1" dirty="0"/>
              <a:t>If Y denotes a </a:t>
            </a:r>
            <a:r>
              <a:rPr lang="tr-TR" sz="2200" dirty="0"/>
              <a:t>recommendation on holding /selling / buying a stock,</a:t>
            </a:r>
            <a:endParaRPr sz="2200" i="1" dirty="0"/>
          </a:p>
          <a:p>
            <a:pPr marL="914400" lvl="1" indent="-342900" algn="l" rtl="0">
              <a:lnSpc>
                <a:spcPct val="100000"/>
              </a:lnSpc>
              <a:spcBef>
                <a:spcPts val="360"/>
              </a:spcBef>
              <a:spcAft>
                <a:spcPts val="0"/>
              </a:spcAft>
              <a:buSzPts val="1800"/>
              <a:buChar char="–"/>
            </a:pPr>
            <a:r>
              <a:rPr lang="tr-TR" sz="1800" dirty="0"/>
              <a:t>then we have a categorical variable with 3 categories. </a:t>
            </a:r>
            <a:endParaRPr dirty="0"/>
          </a:p>
          <a:p>
            <a:pPr marL="914400" lvl="1" indent="-342900" algn="l" rtl="0">
              <a:lnSpc>
                <a:spcPct val="100000"/>
              </a:lnSpc>
              <a:spcBef>
                <a:spcPts val="360"/>
              </a:spcBef>
              <a:spcAft>
                <a:spcPts val="0"/>
              </a:spcAft>
              <a:buSzPts val="1800"/>
              <a:buChar char="–"/>
            </a:pPr>
            <a:r>
              <a:rPr lang="tr-TR" sz="1800" dirty="0"/>
              <a:t>Each of the stocks in the dataset (the observations) as belonging to one of three classes: the “hold" class, the “sell" class, and the “buy” class. </a:t>
            </a:r>
            <a:endParaRPr dirty="0"/>
          </a:p>
          <a:p>
            <a:pPr marL="457200" lvl="0" indent="-228600" algn="l" rtl="0">
              <a:lnSpc>
                <a:spcPct val="100000"/>
              </a:lnSpc>
              <a:spcBef>
                <a:spcPts val="360"/>
              </a:spcBef>
              <a:spcAft>
                <a:spcPts val="0"/>
              </a:spcAft>
              <a:buClr>
                <a:schemeClr val="dk1"/>
              </a:buClr>
              <a:buSzPts val="1800"/>
              <a:buNone/>
            </a:pPr>
            <a:endParaRP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90" y="81720"/>
            <a:ext cx="8229600" cy="654004"/>
          </a:xfrm>
        </p:spPr>
        <p:txBody>
          <a:bodyPr>
            <a:normAutofit/>
          </a:bodyPr>
          <a:lstStyle/>
          <a:p>
            <a:r>
              <a:rPr lang="en-US" b="1" dirty="0" smtClean="0">
                <a:solidFill>
                  <a:srgbClr val="FF0000"/>
                </a:solidFill>
              </a:rPr>
              <a:t>Accuracy</a:t>
            </a:r>
            <a:endParaRPr lang="en-US" b="1" dirty="0">
              <a:solidFill>
                <a:srgbClr val="FF0000"/>
              </a:solidFill>
            </a:endParaRPr>
          </a:p>
        </p:txBody>
      </p:sp>
      <p:sp>
        <p:nvSpPr>
          <p:cNvPr id="3" name="Text Placeholder 2"/>
          <p:cNvSpPr>
            <a:spLocks noGrp="1"/>
          </p:cNvSpPr>
          <p:nvPr>
            <p:ph idx="1"/>
          </p:nvPr>
        </p:nvSpPr>
        <p:spPr>
          <a:xfrm>
            <a:off x="457200" y="714703"/>
            <a:ext cx="8229600" cy="4390434"/>
          </a:xfrm>
        </p:spPr>
        <p:txBody>
          <a:bodyPr/>
          <a:lstStyle/>
          <a:p>
            <a:pPr lvl="0">
              <a:buSzPct val="97297"/>
              <a:buFont typeface="Noto Sans Symbols"/>
              <a:buChar char="⮚"/>
            </a:pPr>
            <a:r>
              <a:rPr lang="en-US" sz="2000" dirty="0">
                <a:solidFill>
                  <a:srgbClr val="002060"/>
                </a:solidFill>
                <a:latin typeface="Arial"/>
                <a:ea typeface="Arial"/>
                <a:cs typeface="Arial"/>
                <a:sym typeface="Arial"/>
              </a:rPr>
              <a:t>Classification accuracy is the simplest metrics and is defined as the</a:t>
            </a:r>
            <a:r>
              <a:rPr lang="en-US" sz="2000" b="1" dirty="0">
                <a:solidFill>
                  <a:srgbClr val="002060"/>
                </a:solidFill>
                <a:latin typeface="Arial"/>
                <a:ea typeface="Arial"/>
                <a:cs typeface="Arial"/>
                <a:sym typeface="Arial"/>
              </a:rPr>
              <a:t> number of correct predictions divided by the total number of predictions, </a:t>
            </a:r>
            <a:r>
              <a:rPr lang="en-US" sz="2000" dirty="0">
                <a:solidFill>
                  <a:srgbClr val="002060"/>
                </a:solidFill>
                <a:latin typeface="Arial"/>
                <a:ea typeface="Arial"/>
                <a:cs typeface="Arial"/>
                <a:sym typeface="Arial"/>
              </a:rPr>
              <a:t>multiplied by 100</a:t>
            </a:r>
            <a:r>
              <a:rPr lang="en-US" sz="2000" b="1" dirty="0">
                <a:solidFill>
                  <a:srgbClr val="002060"/>
                </a:solidFill>
                <a:latin typeface="Arial"/>
                <a:ea typeface="Arial"/>
                <a:cs typeface="Arial"/>
                <a:sym typeface="Arial"/>
              </a:rPr>
              <a:t>. </a:t>
            </a:r>
            <a:endParaRPr lang="en-US" sz="2000" dirty="0"/>
          </a:p>
          <a:p>
            <a:pPr lvl="0">
              <a:buSzPct val="97297"/>
              <a:buNone/>
            </a:pPr>
            <a:r>
              <a:rPr lang="en-US" sz="2000" b="1" dirty="0">
                <a:solidFill>
                  <a:srgbClr val="002060"/>
                </a:solidFill>
                <a:latin typeface="Arial"/>
                <a:ea typeface="Arial"/>
                <a:cs typeface="Arial"/>
                <a:sym typeface="Arial"/>
              </a:rPr>
              <a:t>                                       (or)</a:t>
            </a:r>
            <a:endParaRPr lang="en-US" sz="2000" dirty="0"/>
          </a:p>
          <a:p>
            <a:pPr lvl="0">
              <a:buSzPct val="97297"/>
              <a:buFont typeface="Noto Sans Symbols"/>
              <a:buChar char="⮚"/>
            </a:pPr>
            <a:r>
              <a:rPr lang="en-US" sz="2000" b="1" dirty="0">
                <a:solidFill>
                  <a:srgbClr val="002060"/>
                </a:solidFill>
                <a:latin typeface="Arial"/>
                <a:ea typeface="Arial"/>
                <a:cs typeface="Arial"/>
                <a:sym typeface="Arial"/>
              </a:rPr>
              <a:t>Classification is the percentage of correct classifications over the total number of </a:t>
            </a:r>
            <a:r>
              <a:rPr lang="en-US" sz="2000" b="1" dirty="0" smtClean="0">
                <a:solidFill>
                  <a:srgbClr val="002060"/>
                </a:solidFill>
                <a:latin typeface="Arial"/>
                <a:ea typeface="Arial"/>
                <a:cs typeface="Arial"/>
                <a:sym typeface="Arial"/>
              </a:rPr>
              <a:t>samples</a:t>
            </a:r>
          </a:p>
          <a:p>
            <a:pPr lvl="0">
              <a:buSzPct val="97297"/>
              <a:buFont typeface="Noto Sans Symbols"/>
              <a:buChar char="⮚"/>
            </a:pPr>
            <a:endParaRPr lang="en-US" sz="2000" dirty="0" smtClean="0"/>
          </a:p>
          <a:p>
            <a:pPr lvl="0">
              <a:buSzPct val="97297"/>
              <a:buFont typeface="Noto Sans Symbols"/>
              <a:buChar char="⮚"/>
            </a:pPr>
            <a:endParaRPr lang="en-US" sz="2000" dirty="0"/>
          </a:p>
          <a:p>
            <a:r>
              <a:rPr lang="en-US" sz="2400" b="1" dirty="0"/>
              <a:t>When to Use: </a:t>
            </a:r>
            <a:r>
              <a:rPr lang="en-US" sz="2400" dirty="0"/>
              <a:t>Suitable when classes are balanced. </a:t>
            </a:r>
            <a:endParaRPr lang="en-US" sz="2400" dirty="0" smtClean="0"/>
          </a:p>
          <a:p>
            <a:r>
              <a:rPr lang="en-US" sz="2400" b="1" dirty="0" smtClean="0"/>
              <a:t>Limitation</a:t>
            </a:r>
            <a:r>
              <a:rPr lang="en-US" sz="2400" b="1" dirty="0"/>
              <a:t>:</a:t>
            </a:r>
            <a:r>
              <a:rPr lang="en-US" sz="2400" dirty="0"/>
              <a:t> Misleading for imbalanced datasets (e.g., detecting rare diseases).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449" y="2780151"/>
            <a:ext cx="3419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546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04"/>
          <p:cNvSpPr txBox="1">
            <a:spLocks noGrp="1"/>
          </p:cNvSpPr>
          <p:nvPr>
            <p:ph idx="1"/>
          </p:nvPr>
        </p:nvSpPr>
        <p:spPr>
          <a:xfrm>
            <a:off x="457200" y="481914"/>
            <a:ext cx="8229600" cy="4623223"/>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435" name="Google Shape;435;p104"/>
          <p:cNvPicPr preferRelativeResize="0"/>
          <p:nvPr/>
        </p:nvPicPr>
        <p:blipFill rotWithShape="1">
          <a:blip r:embed="rId3">
            <a:alphaModFix/>
          </a:blip>
          <a:srcRect/>
          <a:stretch/>
        </p:blipFill>
        <p:spPr>
          <a:xfrm>
            <a:off x="568410" y="580767"/>
            <a:ext cx="5945917" cy="2298357"/>
          </a:xfrm>
          <a:prstGeom prst="rect">
            <a:avLst/>
          </a:prstGeom>
          <a:noFill/>
          <a:ln>
            <a:noFill/>
          </a:ln>
        </p:spPr>
      </p:pic>
    </p:spTree>
    <p:extLst>
      <p:ext uri="{BB962C8B-B14F-4D97-AF65-F5344CB8AC3E}">
        <p14:creationId xmlns:p14="http://schemas.microsoft.com/office/powerpoint/2010/main" val="17486285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99"/>
          <p:cNvSpPr txBox="1">
            <a:spLocks noGrp="1"/>
          </p:cNvSpPr>
          <p:nvPr>
            <p:ph type="title"/>
          </p:nvPr>
        </p:nvSpPr>
        <p:spPr>
          <a:xfrm>
            <a:off x="457200" y="228865"/>
            <a:ext cx="8229600" cy="650811"/>
          </a:xfrm>
          <a:prstGeom prst="rect">
            <a:avLst/>
          </a:prstGeom>
          <a:noFill/>
          <a:ln>
            <a:noFill/>
          </a:ln>
        </p:spPr>
        <p:txBody>
          <a:bodyPr spcFirstLastPara="1" wrap="square" lIns="81025" tIns="40500" rIns="81025" bIns="40500" anchor="ctr" anchorCtr="0">
            <a:normAutofit fontScale="90000"/>
          </a:bodyPr>
          <a:lstStyle/>
          <a:p>
            <a:pPr marL="0" lvl="0" indent="0" algn="ctr" rtl="0">
              <a:lnSpc>
                <a:spcPct val="100000"/>
              </a:lnSpc>
              <a:spcBef>
                <a:spcPts val="0"/>
              </a:spcBef>
              <a:spcAft>
                <a:spcPts val="0"/>
              </a:spcAft>
              <a:buClr>
                <a:schemeClr val="dk1"/>
              </a:buClr>
              <a:buSzPct val="83333"/>
              <a:buNone/>
            </a:pPr>
            <a:r>
              <a:rPr lang="tr-TR" sz="2400">
                <a:solidFill>
                  <a:srgbClr val="FF0000"/>
                </a:solidFill>
                <a:latin typeface="Arial"/>
                <a:ea typeface="Arial"/>
                <a:cs typeface="Arial"/>
                <a:sym typeface="Arial"/>
              </a:rPr>
              <a:t>Precision</a:t>
            </a:r>
            <a:br>
              <a:rPr lang="tr-TR" sz="2400">
                <a:solidFill>
                  <a:srgbClr val="FF0000"/>
                </a:solidFill>
                <a:latin typeface="Arial"/>
                <a:ea typeface="Arial"/>
                <a:cs typeface="Arial"/>
                <a:sym typeface="Arial"/>
              </a:rPr>
            </a:br>
            <a:endParaRPr sz="2400">
              <a:latin typeface="Arial"/>
              <a:ea typeface="Arial"/>
              <a:cs typeface="Arial"/>
              <a:sym typeface="Arial"/>
            </a:endParaRPr>
          </a:p>
        </p:txBody>
      </p:sp>
      <p:sp>
        <p:nvSpPr>
          <p:cNvPr id="403" name="Google Shape;403;p99"/>
          <p:cNvSpPr txBox="1">
            <a:spLocks noGrp="1"/>
          </p:cNvSpPr>
          <p:nvPr>
            <p:ph idx="1"/>
          </p:nvPr>
        </p:nvSpPr>
        <p:spPr>
          <a:xfrm>
            <a:off x="0" y="617838"/>
            <a:ext cx="9144000" cy="4487299"/>
          </a:xfrm>
          <a:prstGeom prst="rect">
            <a:avLst/>
          </a:prstGeom>
          <a:noFill/>
          <a:ln>
            <a:noFill/>
          </a:ln>
        </p:spPr>
        <p:txBody>
          <a:bodyPr spcFirstLastPara="1" wrap="square" lIns="81025" tIns="40500" rIns="81025" bIns="40500" anchor="t" anchorCtr="0">
            <a:normAutofit fontScale="25000" lnSpcReduction="20000"/>
          </a:bodyPr>
          <a:lstStyle/>
          <a:p>
            <a:pPr marL="457200" lvl="0" indent="-342900" algn="l" rtl="0">
              <a:lnSpc>
                <a:spcPct val="100000"/>
              </a:lnSpc>
              <a:spcBef>
                <a:spcPts val="360"/>
              </a:spcBef>
              <a:spcAft>
                <a:spcPts val="0"/>
              </a:spcAft>
              <a:buSzPct val="90000"/>
              <a:buNone/>
            </a:pPr>
            <a:r>
              <a:rPr lang="tr-TR" sz="8000" dirty="0" smtClean="0">
                <a:solidFill>
                  <a:srgbClr val="FF0000"/>
                </a:solidFill>
                <a:latin typeface="Arial"/>
                <a:ea typeface="Arial"/>
                <a:cs typeface="Arial"/>
                <a:sym typeface="Arial"/>
              </a:rPr>
              <a:t>Precision</a:t>
            </a:r>
            <a:r>
              <a:rPr lang="tr-TR" sz="8000" dirty="0">
                <a:solidFill>
                  <a:srgbClr val="FF0000"/>
                </a:solidFill>
                <a:latin typeface="Arial"/>
                <a:ea typeface="Arial"/>
                <a:cs typeface="Arial"/>
                <a:sym typeface="Arial"/>
              </a:rPr>
              <a:t>: </a:t>
            </a:r>
            <a:r>
              <a:rPr lang="tr-TR" sz="8000" dirty="0">
                <a:solidFill>
                  <a:srgbClr val="002060"/>
                </a:solidFill>
                <a:latin typeface="Arial"/>
                <a:ea typeface="Arial"/>
                <a:cs typeface="Arial"/>
                <a:sym typeface="Arial"/>
              </a:rPr>
              <a:t>Measures the accuracy of the positive predictions of the classifier</a:t>
            </a:r>
            <a:r>
              <a:rPr lang="tr-TR" sz="8000" dirty="0" smtClean="0">
                <a:solidFill>
                  <a:srgbClr val="002060"/>
                </a:solidFill>
                <a:latin typeface="Arial"/>
                <a:ea typeface="Arial"/>
                <a:cs typeface="Arial"/>
                <a:sym typeface="Arial"/>
              </a:rPr>
              <a:t>.</a:t>
            </a:r>
            <a:endParaRPr lang="en-US" sz="8000" dirty="0" smtClean="0">
              <a:solidFill>
                <a:srgbClr val="002060"/>
              </a:solidFill>
              <a:latin typeface="Arial"/>
              <a:ea typeface="Arial"/>
              <a:cs typeface="Arial"/>
              <a:sym typeface="Arial"/>
            </a:endParaRPr>
          </a:p>
          <a:p>
            <a:pPr lvl="0">
              <a:buSzPct val="90000"/>
              <a:buNone/>
            </a:pPr>
            <a:r>
              <a:rPr lang="en-US" sz="8000" b="1" i="1" dirty="0">
                <a:solidFill>
                  <a:srgbClr val="FF0000"/>
                </a:solidFill>
              </a:rPr>
              <a:t>Precision is </a:t>
            </a:r>
            <a:r>
              <a:rPr lang="en-US" sz="8000" b="1" i="1" dirty="0" smtClean="0">
                <a:solidFill>
                  <a:srgbClr val="FF0000"/>
                </a:solidFill>
              </a:rPr>
              <a:t>among </a:t>
            </a:r>
            <a:r>
              <a:rPr lang="en-US" sz="8000" b="1" i="1" dirty="0">
                <a:solidFill>
                  <a:srgbClr val="FF0000"/>
                </a:solidFill>
              </a:rPr>
              <a:t>the positive predictions, how many were right</a:t>
            </a:r>
            <a:r>
              <a:rPr lang="en-US" dirty="0"/>
              <a:t>?</a:t>
            </a:r>
            <a:endParaRPr dirty="0"/>
          </a:p>
          <a:p>
            <a:pPr marL="457200" lvl="0" indent="-342900" algn="l" rtl="0">
              <a:lnSpc>
                <a:spcPct val="100000"/>
              </a:lnSpc>
              <a:spcBef>
                <a:spcPts val="360"/>
              </a:spcBef>
              <a:spcAft>
                <a:spcPts val="0"/>
              </a:spcAft>
              <a:buSzPct val="90000"/>
              <a:buNone/>
            </a:pPr>
            <a:endParaRPr sz="8000" dirty="0">
              <a:solidFill>
                <a:srgbClr val="002060"/>
              </a:solidFill>
              <a:latin typeface="Arial"/>
              <a:ea typeface="Arial"/>
              <a:cs typeface="Arial"/>
              <a:sym typeface="Arial"/>
            </a:endParaRPr>
          </a:p>
          <a:p>
            <a:pPr marL="457200" lvl="0" indent="-342900" algn="l" rtl="0">
              <a:lnSpc>
                <a:spcPct val="100000"/>
              </a:lnSpc>
              <a:spcBef>
                <a:spcPts val="360"/>
              </a:spcBef>
              <a:spcAft>
                <a:spcPts val="0"/>
              </a:spcAft>
              <a:buSzPct val="257142"/>
              <a:buNone/>
            </a:pPr>
            <a:endParaRPr dirty="0"/>
          </a:p>
          <a:p>
            <a:pPr marL="457200" lvl="0" indent="-342900" algn="l" rtl="0">
              <a:lnSpc>
                <a:spcPct val="100000"/>
              </a:lnSpc>
              <a:spcBef>
                <a:spcPts val="360"/>
              </a:spcBef>
              <a:spcAft>
                <a:spcPts val="0"/>
              </a:spcAft>
              <a:buSzPct val="360000"/>
              <a:buNone/>
            </a:pPr>
            <a:endParaRPr sz="2000" dirty="0"/>
          </a:p>
          <a:p>
            <a:pPr marL="457200" lvl="0" indent="-342900" algn="l" rtl="0">
              <a:lnSpc>
                <a:spcPct val="100000"/>
              </a:lnSpc>
              <a:spcBef>
                <a:spcPts val="360"/>
              </a:spcBef>
              <a:spcAft>
                <a:spcPts val="0"/>
              </a:spcAft>
              <a:buSzPct val="90000"/>
              <a:buNone/>
            </a:pPr>
            <a:endParaRPr lang="en-US" sz="8000" b="1" dirty="0" smtClean="0">
              <a:solidFill>
                <a:srgbClr val="002060"/>
              </a:solidFill>
              <a:latin typeface="Arial"/>
              <a:ea typeface="Arial"/>
              <a:cs typeface="Arial"/>
              <a:sym typeface="Arial"/>
            </a:endParaRPr>
          </a:p>
          <a:p>
            <a:pPr lvl="0">
              <a:buSzPct val="90000"/>
              <a:buNone/>
            </a:pPr>
            <a:endParaRPr lang="en-US" sz="6200" b="1" dirty="0" smtClean="0">
              <a:solidFill>
                <a:schemeClr val="tx1"/>
              </a:solidFill>
              <a:latin typeface="Arial"/>
              <a:ea typeface="Arial"/>
              <a:cs typeface="Arial"/>
              <a:sym typeface="Arial"/>
            </a:endParaRPr>
          </a:p>
          <a:p>
            <a:pPr lvl="0">
              <a:buSzPct val="90000"/>
              <a:buNone/>
            </a:pPr>
            <a:endParaRPr lang="en-US" sz="6200" b="1" dirty="0" smtClean="0">
              <a:solidFill>
                <a:schemeClr val="tx1"/>
              </a:solidFill>
              <a:latin typeface="Arial"/>
              <a:ea typeface="Arial"/>
              <a:cs typeface="Arial"/>
              <a:sym typeface="Arial"/>
            </a:endParaRPr>
          </a:p>
          <a:p>
            <a:pPr lvl="0">
              <a:buSzPct val="90000"/>
              <a:buNone/>
            </a:pPr>
            <a:r>
              <a:rPr lang="en-US" sz="6200" b="1" dirty="0" smtClean="0">
                <a:solidFill>
                  <a:schemeClr val="tx1"/>
                </a:solidFill>
                <a:latin typeface="Arial"/>
                <a:ea typeface="Arial"/>
                <a:cs typeface="Arial"/>
                <a:sym typeface="Arial"/>
              </a:rPr>
              <a:t>When </a:t>
            </a:r>
            <a:r>
              <a:rPr lang="en-US" sz="6200" b="1" dirty="0">
                <a:solidFill>
                  <a:schemeClr val="tx1"/>
                </a:solidFill>
                <a:latin typeface="Arial"/>
                <a:ea typeface="Arial"/>
                <a:cs typeface="Arial"/>
                <a:sym typeface="Arial"/>
              </a:rPr>
              <a:t>to Use</a:t>
            </a:r>
            <a:r>
              <a:rPr lang="en-US" sz="6200" dirty="0">
                <a:solidFill>
                  <a:schemeClr val="tx1"/>
                </a:solidFill>
                <a:latin typeface="Arial"/>
                <a:ea typeface="Arial"/>
                <a:cs typeface="Arial"/>
                <a:sym typeface="Arial"/>
              </a:rPr>
              <a:t>: </a:t>
            </a:r>
            <a:endParaRPr lang="en-US" sz="6200" dirty="0" smtClean="0">
              <a:solidFill>
                <a:schemeClr val="tx1"/>
              </a:solidFill>
              <a:latin typeface="Arial"/>
              <a:ea typeface="Arial"/>
              <a:cs typeface="Arial"/>
              <a:sym typeface="Arial"/>
            </a:endParaRPr>
          </a:p>
          <a:p>
            <a:pPr lvl="0">
              <a:buSzPct val="90000"/>
              <a:buFont typeface="Arial" pitchFamily="34" charset="0"/>
              <a:buChar char="•"/>
            </a:pPr>
            <a:r>
              <a:rPr lang="en-US" sz="7400" dirty="0" smtClean="0">
                <a:solidFill>
                  <a:schemeClr val="tx1"/>
                </a:solidFill>
                <a:latin typeface="Arial"/>
                <a:ea typeface="Arial"/>
                <a:cs typeface="Arial"/>
                <a:sym typeface="Arial"/>
              </a:rPr>
              <a:t>Important </a:t>
            </a:r>
            <a:r>
              <a:rPr lang="en-US" sz="7400" dirty="0">
                <a:solidFill>
                  <a:schemeClr val="tx1"/>
                </a:solidFill>
                <a:latin typeface="Arial"/>
                <a:ea typeface="Arial"/>
                <a:cs typeface="Arial"/>
                <a:sym typeface="Arial"/>
              </a:rPr>
              <a:t>when false </a:t>
            </a:r>
            <a:r>
              <a:rPr lang="en-US" sz="7400" b="1" dirty="0">
                <a:solidFill>
                  <a:srgbClr val="FF0000"/>
                </a:solidFill>
                <a:latin typeface="Arial"/>
                <a:ea typeface="Arial"/>
                <a:cs typeface="Arial"/>
                <a:sym typeface="Arial"/>
              </a:rPr>
              <a:t>positives need to be minimized </a:t>
            </a:r>
            <a:r>
              <a:rPr lang="en-US" sz="7400" dirty="0">
                <a:solidFill>
                  <a:schemeClr val="tx1"/>
                </a:solidFill>
                <a:latin typeface="Arial"/>
                <a:ea typeface="Arial"/>
                <a:cs typeface="Arial"/>
                <a:sym typeface="Arial"/>
              </a:rPr>
              <a:t>(e.g., spam detection). </a:t>
            </a:r>
            <a:endParaRPr lang="en-US" sz="7400" dirty="0" smtClean="0">
              <a:solidFill>
                <a:schemeClr val="tx1"/>
              </a:solidFill>
              <a:latin typeface="Arial"/>
              <a:ea typeface="Arial"/>
              <a:cs typeface="Arial"/>
              <a:sym typeface="Arial"/>
            </a:endParaRPr>
          </a:p>
          <a:p>
            <a:pPr lvl="0">
              <a:buSzPct val="90000"/>
              <a:buFont typeface="Arial" pitchFamily="34" charset="0"/>
              <a:buChar char="•"/>
            </a:pPr>
            <a:r>
              <a:rPr lang="en-US" sz="7400" dirty="0">
                <a:solidFill>
                  <a:schemeClr val="tx1"/>
                </a:solidFill>
                <a:latin typeface="Arial"/>
                <a:ea typeface="Arial"/>
                <a:cs typeface="Arial"/>
                <a:sym typeface="Arial"/>
              </a:rPr>
              <a:t>Precision indicates how well the model avoids false positive predictions</a:t>
            </a:r>
            <a:r>
              <a:rPr lang="en-US" sz="7400" dirty="0" smtClean="0">
                <a:solidFill>
                  <a:schemeClr val="tx1"/>
                </a:solidFill>
                <a:latin typeface="Arial"/>
                <a:ea typeface="Arial"/>
                <a:cs typeface="Arial"/>
                <a:sym typeface="Arial"/>
              </a:rPr>
              <a:t>.</a:t>
            </a:r>
            <a:endParaRPr sz="7400" dirty="0">
              <a:solidFill>
                <a:schemeClr val="tx1"/>
              </a:solidFill>
              <a:latin typeface="Arial"/>
              <a:ea typeface="Arial"/>
              <a:cs typeface="Arial"/>
              <a:sym typeface="Arial"/>
            </a:endParaRPr>
          </a:p>
          <a:p>
            <a:pPr marL="457200" lvl="0" indent="-342900" algn="l" rtl="0">
              <a:lnSpc>
                <a:spcPct val="100000"/>
              </a:lnSpc>
              <a:spcBef>
                <a:spcPts val="360"/>
              </a:spcBef>
              <a:spcAft>
                <a:spcPts val="0"/>
              </a:spcAft>
              <a:buSzPct val="90000"/>
              <a:buNone/>
            </a:pPr>
            <a:r>
              <a:rPr lang="tr-TR" sz="7400" dirty="0"/>
              <a:t/>
            </a:r>
            <a:br>
              <a:rPr lang="tr-TR" sz="7400" dirty="0"/>
            </a:br>
            <a:endParaRPr sz="7400" dirty="0">
              <a:solidFill>
                <a:srgbClr val="00B0F0"/>
              </a:solidFill>
            </a:endParaRPr>
          </a:p>
          <a:p>
            <a:pPr marL="457200" lvl="0" indent="-342900" algn="l" rtl="0">
              <a:lnSpc>
                <a:spcPct val="100000"/>
              </a:lnSpc>
              <a:spcBef>
                <a:spcPts val="360"/>
              </a:spcBef>
              <a:spcAft>
                <a:spcPts val="0"/>
              </a:spcAft>
              <a:buSzPct val="257142"/>
              <a:buNone/>
            </a:pPr>
            <a:endParaRPr dirty="0"/>
          </a:p>
        </p:txBody>
      </p:sp>
      <p:pic>
        <p:nvPicPr>
          <p:cNvPr id="404" name="Google Shape;404;p99"/>
          <p:cNvPicPr preferRelativeResize="0"/>
          <p:nvPr/>
        </p:nvPicPr>
        <p:blipFill rotWithShape="1">
          <a:blip r:embed="rId3">
            <a:alphaModFix/>
          </a:blip>
          <a:srcRect/>
          <a:stretch/>
        </p:blipFill>
        <p:spPr>
          <a:xfrm>
            <a:off x="3427902" y="1648340"/>
            <a:ext cx="2174112" cy="979246"/>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599090"/>
            <a:ext cx="8229600" cy="4506047"/>
          </a:xfrm>
        </p:spPr>
        <p:txBody>
          <a:bodyPr/>
          <a:lstStyle/>
          <a:p>
            <a:r>
              <a:rPr lang="en-US" sz="2000" b="1" dirty="0"/>
              <a:t>Example: </a:t>
            </a:r>
            <a:r>
              <a:rPr lang="en-US" sz="2000" dirty="0"/>
              <a:t>Evaluating a medical model trained for detecting a rare disease.</a:t>
            </a:r>
          </a:p>
          <a:p>
            <a:r>
              <a:rPr lang="en-US" sz="2000" b="1" dirty="0"/>
              <a:t>Use case: </a:t>
            </a:r>
            <a:r>
              <a:rPr lang="en-US" sz="2000" dirty="0"/>
              <a:t>In cases where a false positive result could lead to unnecessary treatments or interventions, precision is crucial. </a:t>
            </a:r>
            <a:endParaRPr lang="en-US" sz="2000" dirty="0" smtClean="0"/>
          </a:p>
          <a:p>
            <a:r>
              <a:rPr lang="en-US" sz="2000" dirty="0" smtClean="0"/>
              <a:t>High </a:t>
            </a:r>
            <a:r>
              <a:rPr lang="en-US" sz="2000" dirty="0"/>
              <a:t>precision ensures that the model minimizes the number of false positives, reducing the chances of unnecessary actions.</a:t>
            </a:r>
          </a:p>
          <a:p>
            <a:endParaRPr lang="en-US" dirty="0"/>
          </a:p>
        </p:txBody>
      </p:sp>
    </p:spTree>
    <p:extLst>
      <p:ext uri="{BB962C8B-B14F-4D97-AF65-F5344CB8AC3E}">
        <p14:creationId xmlns:p14="http://schemas.microsoft.com/office/powerpoint/2010/main" val="131198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00"/>
          <p:cNvSpPr txBox="1">
            <a:spLocks noGrp="1"/>
          </p:cNvSpPr>
          <p:nvPr>
            <p:ph idx="1"/>
          </p:nvPr>
        </p:nvSpPr>
        <p:spPr>
          <a:xfrm>
            <a:off x="457200" y="605481"/>
            <a:ext cx="8229600" cy="449965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None/>
            </a:pPr>
            <a:endParaRPr dirty="0"/>
          </a:p>
        </p:txBody>
      </p:sp>
      <p:pic>
        <p:nvPicPr>
          <p:cNvPr id="410" name="Google Shape;410;p100"/>
          <p:cNvPicPr preferRelativeResize="0"/>
          <p:nvPr/>
        </p:nvPicPr>
        <p:blipFill rotWithShape="1">
          <a:blip r:embed="rId3">
            <a:alphaModFix/>
          </a:blip>
          <a:srcRect/>
          <a:stretch/>
        </p:blipFill>
        <p:spPr>
          <a:xfrm>
            <a:off x="926756" y="531342"/>
            <a:ext cx="6141308" cy="1356836"/>
          </a:xfrm>
          <a:prstGeom prst="rect">
            <a:avLst/>
          </a:prstGeom>
          <a:noFill/>
          <a:ln>
            <a:noFill/>
          </a:ln>
        </p:spPr>
      </p:pic>
      <p:sp>
        <p:nvSpPr>
          <p:cNvPr id="2" name="Rectangle 1"/>
          <p:cNvSpPr/>
          <p:nvPr/>
        </p:nvSpPr>
        <p:spPr>
          <a:xfrm>
            <a:off x="682828" y="1867793"/>
            <a:ext cx="8235539" cy="3847207"/>
          </a:xfrm>
          <a:prstGeom prst="rect">
            <a:avLst/>
          </a:prstGeom>
        </p:spPr>
        <p:txBody>
          <a:bodyPr wrap="square">
            <a:spAutoFit/>
          </a:bodyPr>
          <a:lstStyle/>
          <a:p>
            <a:r>
              <a:rPr lang="en-US" sz="1800" b="1" dirty="0"/>
              <a:t>In </a:t>
            </a:r>
            <a:r>
              <a:rPr lang="en-US" sz="1800" b="1" dirty="0" err="1" smtClean="0"/>
              <a:t>scikit</a:t>
            </a:r>
            <a:r>
              <a:rPr lang="en-US" sz="1800" b="1" dirty="0" smtClean="0"/>
              <a:t>-learn its better we should not change the order of arguments </a:t>
            </a:r>
            <a:r>
              <a:rPr lang="en-US" sz="1800" b="1" dirty="0" err="1" smtClean="0"/>
              <a:t>y_actual</a:t>
            </a:r>
            <a:r>
              <a:rPr lang="en-US" sz="1800" b="1" dirty="0" smtClean="0"/>
              <a:t> and </a:t>
            </a:r>
            <a:r>
              <a:rPr lang="en-US" sz="1800" b="1" dirty="0" err="1" smtClean="0"/>
              <a:t>y_pred</a:t>
            </a:r>
            <a:r>
              <a:rPr lang="en-US" sz="1800" b="1" dirty="0" smtClean="0"/>
              <a:t> </a:t>
            </a:r>
            <a:r>
              <a:rPr lang="en-US" sz="1800" b="1" dirty="0" err="1" smtClean="0"/>
              <a:t>i.e</a:t>
            </a:r>
            <a:r>
              <a:rPr lang="en-US" sz="1800" b="1" dirty="0" smtClean="0"/>
              <a:t>, if we write Precision _Score(</a:t>
            </a:r>
            <a:r>
              <a:rPr lang="en-US" sz="1800" b="1" dirty="0" err="1" smtClean="0"/>
              <a:t>y_pred</a:t>
            </a:r>
            <a:r>
              <a:rPr lang="en-US" sz="1800" b="1" dirty="0" smtClean="0"/>
              <a:t>, </a:t>
            </a:r>
            <a:r>
              <a:rPr lang="en-US" sz="1800" b="1" dirty="0" err="1" smtClean="0"/>
              <a:t>Y_actual</a:t>
            </a:r>
            <a:r>
              <a:rPr lang="en-US" sz="1800" b="1" dirty="0" smtClean="0"/>
              <a:t>) we will get  incorrect output as 0.75.</a:t>
            </a:r>
          </a:p>
          <a:p>
            <a:r>
              <a:rPr lang="en-US" sz="1800" b="1" dirty="0" smtClean="0">
                <a:solidFill>
                  <a:srgbClr val="FF0000"/>
                </a:solidFill>
              </a:rPr>
              <a:t>Why </a:t>
            </a:r>
            <a:r>
              <a:rPr lang="en-US" sz="1800" b="1" dirty="0">
                <a:solidFill>
                  <a:srgbClr val="FF0000"/>
                </a:solidFill>
              </a:rPr>
              <a:t>cannot we swap</a:t>
            </a:r>
            <a:r>
              <a:rPr lang="en-US" sz="1800" b="1" dirty="0" smtClean="0">
                <a:solidFill>
                  <a:srgbClr val="FF0000"/>
                </a:solidFill>
              </a:rPr>
              <a:t>?</a:t>
            </a:r>
          </a:p>
          <a:p>
            <a:pPr marL="285750" indent="-285750">
              <a:buFont typeface="Arial" pitchFamily="34" charset="0"/>
              <a:buChar char="•"/>
            </a:pPr>
            <a:r>
              <a:rPr lang="en-US" sz="1800" dirty="0" smtClean="0"/>
              <a:t>Internally</a:t>
            </a:r>
            <a:r>
              <a:rPr lang="en-US" sz="1800" dirty="0"/>
              <a:t>, </a:t>
            </a:r>
            <a:r>
              <a:rPr lang="en-US" sz="1800" dirty="0" err="1"/>
              <a:t>scikit</a:t>
            </a:r>
            <a:r>
              <a:rPr lang="en-US" sz="1800" dirty="0"/>
              <a:t>-learn assumes the first argument = ground truth (true labels).The second argument = predictions</a:t>
            </a:r>
            <a:r>
              <a:rPr lang="en-US" sz="1800" dirty="0" smtClean="0"/>
              <a:t>.</a:t>
            </a:r>
          </a:p>
          <a:p>
            <a:pPr marL="285750" indent="-285750">
              <a:buFont typeface="Arial" pitchFamily="34" charset="0"/>
              <a:buChar char="•"/>
            </a:pPr>
            <a:r>
              <a:rPr lang="en-US" sz="1800" dirty="0" smtClean="0"/>
              <a:t>It </a:t>
            </a:r>
            <a:r>
              <a:rPr lang="en-US" sz="1800" dirty="0"/>
              <a:t>does not guess which is </a:t>
            </a:r>
            <a:r>
              <a:rPr lang="en-US" sz="1800" dirty="0" err="1"/>
              <a:t>which.If</a:t>
            </a:r>
            <a:r>
              <a:rPr lang="en-US" sz="1800" dirty="0"/>
              <a:t> you swap them, it will calculate totally wrong precision, recall, F1, because it's checking "predictions against predictions" in the wrong way</a:t>
            </a:r>
            <a:r>
              <a:rPr lang="en-US" sz="1800" dirty="0" smtClean="0"/>
              <a:t>.</a:t>
            </a:r>
          </a:p>
          <a:p>
            <a:pPr marL="285750" indent="-285750">
              <a:buFont typeface="Arial" pitchFamily="34" charset="0"/>
              <a:buChar char="•"/>
            </a:pPr>
            <a:r>
              <a:rPr lang="en-US" sz="1800" dirty="0" smtClean="0"/>
              <a:t>If a user still want give first argument as </a:t>
            </a:r>
            <a:r>
              <a:rPr lang="en-US" sz="1800" dirty="0" err="1" smtClean="0"/>
              <a:t>y_pred</a:t>
            </a:r>
            <a:r>
              <a:rPr lang="en-US" sz="1800" dirty="0" smtClean="0"/>
              <a:t> then </a:t>
            </a:r>
            <a:r>
              <a:rPr lang="en-US" sz="1800" dirty="0" err="1" smtClean="0"/>
              <a:t>y_actual</a:t>
            </a:r>
            <a:endParaRPr lang="en-US" sz="1800" dirty="0" smtClean="0"/>
          </a:p>
          <a:p>
            <a:r>
              <a:rPr lang="en-US" sz="1800" dirty="0"/>
              <a:t>  </a:t>
            </a:r>
            <a:r>
              <a:rPr lang="en-US" sz="1800" i="1" dirty="0" err="1">
                <a:solidFill>
                  <a:srgbClr val="FF0000"/>
                </a:solidFill>
              </a:rPr>
              <a:t>synatx:precision_score</a:t>
            </a:r>
            <a:r>
              <a:rPr lang="en-US" sz="1800" i="1" dirty="0">
                <a:solidFill>
                  <a:srgbClr val="FF0000"/>
                </a:solidFill>
              </a:rPr>
              <a:t>(</a:t>
            </a:r>
            <a:r>
              <a:rPr lang="en-US" sz="1800" i="1" dirty="0" err="1">
                <a:solidFill>
                  <a:srgbClr val="FF0000"/>
                </a:solidFill>
              </a:rPr>
              <a:t>y_pred</a:t>
            </a:r>
            <a:r>
              <a:rPr lang="en-US" sz="1800" i="1" dirty="0">
                <a:solidFill>
                  <a:srgbClr val="FF0000"/>
                </a:solidFill>
              </a:rPr>
              <a:t>=</a:t>
            </a:r>
            <a:r>
              <a:rPr lang="en-US" sz="1800" i="1" dirty="0" err="1">
                <a:solidFill>
                  <a:srgbClr val="FF0000"/>
                </a:solidFill>
              </a:rPr>
              <a:t>y_pred</a:t>
            </a:r>
            <a:r>
              <a:rPr lang="en-US" sz="1800" i="1" dirty="0">
                <a:solidFill>
                  <a:srgbClr val="FF0000"/>
                </a:solidFill>
              </a:rPr>
              <a:t>, </a:t>
            </a:r>
            <a:r>
              <a:rPr lang="en-US" sz="1800" i="1" dirty="0" err="1">
                <a:solidFill>
                  <a:srgbClr val="FF0000"/>
                </a:solidFill>
              </a:rPr>
              <a:t>y_true</a:t>
            </a:r>
            <a:r>
              <a:rPr lang="en-US" sz="1800" i="1" dirty="0">
                <a:solidFill>
                  <a:srgbClr val="FF0000"/>
                </a:solidFill>
              </a:rPr>
              <a:t>=</a:t>
            </a:r>
            <a:r>
              <a:rPr lang="en-US" sz="1800" i="1" dirty="0" err="1">
                <a:solidFill>
                  <a:srgbClr val="FF0000"/>
                </a:solidFill>
              </a:rPr>
              <a:t>y_actual</a:t>
            </a:r>
            <a:r>
              <a:rPr lang="en-US" sz="1800" i="1" dirty="0" smtClean="0">
                <a:solidFill>
                  <a:srgbClr val="FF0000"/>
                </a:solidFill>
              </a:rPr>
              <a:t>)</a:t>
            </a:r>
            <a:endParaRPr lang="en-US" sz="1800" i="1" dirty="0">
              <a:solidFill>
                <a:srgbClr val="FF0000"/>
              </a:solidFill>
            </a:endParaRPr>
          </a:p>
          <a:p>
            <a:endParaRPr lang="en-US" sz="1800" dirty="0" smtClean="0"/>
          </a:p>
          <a:p>
            <a:endParaRPr lang="en-US" b="1" dirty="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01"/>
          <p:cNvSpPr txBox="1">
            <a:spLocks noGrp="1"/>
          </p:cNvSpPr>
          <p:nvPr>
            <p:ph type="title"/>
          </p:nvPr>
        </p:nvSpPr>
        <p:spPr>
          <a:xfrm>
            <a:off x="457200" y="344130"/>
            <a:ext cx="8229600" cy="540774"/>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2400" b="1" dirty="0" smtClean="0">
                <a:solidFill>
                  <a:srgbClr val="C00000"/>
                </a:solidFill>
                <a:latin typeface="Arial"/>
                <a:ea typeface="Arial"/>
                <a:cs typeface="Arial"/>
                <a:sym typeface="Arial"/>
              </a:rPr>
              <a:t>RECALL</a:t>
            </a:r>
            <a:endParaRPr lang="tr-TR" sz="2400" b="1" dirty="0">
              <a:solidFill>
                <a:srgbClr val="C00000"/>
              </a:solidFill>
              <a:latin typeface="Arial"/>
              <a:ea typeface="Arial"/>
              <a:cs typeface="Arial"/>
              <a:sym typeface="Arial"/>
            </a:endParaRPr>
          </a:p>
        </p:txBody>
      </p:sp>
      <p:sp>
        <p:nvSpPr>
          <p:cNvPr id="416" name="Google Shape;416;p101"/>
          <p:cNvSpPr txBox="1">
            <a:spLocks noGrp="1"/>
          </p:cNvSpPr>
          <p:nvPr>
            <p:ph idx="1"/>
          </p:nvPr>
        </p:nvSpPr>
        <p:spPr>
          <a:xfrm>
            <a:off x="0" y="1002890"/>
            <a:ext cx="9007366" cy="4102247"/>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r>
              <a:rPr lang="tr-TR" sz="2200" dirty="0" smtClean="0">
                <a:solidFill>
                  <a:srgbClr val="FF0000"/>
                </a:solidFill>
                <a:latin typeface="Calibri" pitchFamily="34" charset="0"/>
                <a:ea typeface="Arial"/>
                <a:cs typeface="Calibri" pitchFamily="34" charset="0"/>
                <a:sym typeface="Arial"/>
              </a:rPr>
              <a:t>Recall or sensitivity or true positive rate(TPR): </a:t>
            </a:r>
            <a:endParaRPr sz="2200" dirty="0" smtClean="0">
              <a:latin typeface="Calibri" pitchFamily="34" charset="0"/>
              <a:cs typeface="Calibri" pitchFamily="34" charset="0"/>
            </a:endParaRPr>
          </a:p>
          <a:p>
            <a:pPr lvl="0" algn="l" rtl="0">
              <a:lnSpc>
                <a:spcPct val="100000"/>
              </a:lnSpc>
              <a:spcBef>
                <a:spcPts val="360"/>
              </a:spcBef>
              <a:spcAft>
                <a:spcPts val="0"/>
              </a:spcAft>
              <a:buSzPts val="1800"/>
              <a:buFont typeface="Arial" pitchFamily="34" charset="0"/>
              <a:buChar char="•"/>
            </a:pPr>
            <a:r>
              <a:rPr lang="tr-TR" sz="2200" dirty="0" smtClean="0">
                <a:latin typeface="Calibri" pitchFamily="34" charset="0"/>
                <a:ea typeface="Arial"/>
                <a:cs typeface="Calibri" pitchFamily="34" charset="0"/>
                <a:sym typeface="Arial"/>
              </a:rPr>
              <a:t> </a:t>
            </a:r>
            <a:r>
              <a:rPr lang="en-US" sz="2200" dirty="0" smtClean="0">
                <a:solidFill>
                  <a:srgbClr val="002060"/>
                </a:solidFill>
                <a:latin typeface="Calibri" pitchFamily="34" charset="0"/>
                <a:ea typeface="Arial"/>
                <a:cs typeface="Calibri" pitchFamily="34" charset="0"/>
                <a:sym typeface="Arial"/>
              </a:rPr>
              <a:t>R</a:t>
            </a:r>
            <a:r>
              <a:rPr lang="tr-TR" sz="2200" dirty="0" smtClean="0">
                <a:solidFill>
                  <a:srgbClr val="002060"/>
                </a:solidFill>
                <a:latin typeface="Calibri" pitchFamily="34" charset="0"/>
                <a:ea typeface="Arial"/>
                <a:cs typeface="Calibri" pitchFamily="34" charset="0"/>
                <a:sym typeface="Arial"/>
              </a:rPr>
              <a:t>atio of positive instances that are correctly detected by the </a:t>
            </a:r>
            <a:r>
              <a:rPr lang="en-US" sz="2200" dirty="0" smtClean="0">
                <a:solidFill>
                  <a:srgbClr val="002060"/>
                </a:solidFill>
                <a:latin typeface="Calibri" pitchFamily="34" charset="0"/>
                <a:ea typeface="Arial"/>
                <a:cs typeface="Calibri" pitchFamily="34" charset="0"/>
                <a:sym typeface="Arial"/>
              </a:rPr>
              <a:t>  </a:t>
            </a:r>
            <a:r>
              <a:rPr lang="tr-TR" sz="2200" dirty="0" smtClean="0">
                <a:solidFill>
                  <a:srgbClr val="002060"/>
                </a:solidFill>
                <a:latin typeface="Calibri" pitchFamily="34" charset="0"/>
                <a:ea typeface="Arial"/>
                <a:cs typeface="Calibri" pitchFamily="34" charset="0"/>
                <a:sym typeface="Arial"/>
              </a:rPr>
              <a:t>classifier</a:t>
            </a:r>
            <a:endParaRPr lang="en-US" sz="2200" dirty="0" smtClean="0">
              <a:solidFill>
                <a:srgbClr val="002060"/>
              </a:solidFill>
              <a:latin typeface="Calibri" pitchFamily="34" charset="0"/>
              <a:ea typeface="Arial"/>
              <a:cs typeface="Calibri" pitchFamily="34" charset="0"/>
              <a:sym typeface="Arial"/>
            </a:endParaRPr>
          </a:p>
          <a:p>
            <a:pPr lvl="0">
              <a:buFont typeface="Arial" pitchFamily="34" charset="0"/>
              <a:buChar char="•"/>
            </a:pPr>
            <a:r>
              <a:rPr lang="en-US" sz="2200" dirty="0" smtClean="0">
                <a:latin typeface="Calibri" pitchFamily="34" charset="0"/>
                <a:cs typeface="Calibri" pitchFamily="34" charset="0"/>
              </a:rPr>
              <a:t>Recall: among the combination of true positives and false negatives, how many of them were true positives?</a:t>
            </a:r>
            <a:endParaRPr sz="2200" dirty="0" smtClean="0">
              <a:latin typeface="Calibri" pitchFamily="34" charset="0"/>
              <a:cs typeface="Calibri" pitchFamily="34" charset="0"/>
            </a:endParaRPr>
          </a:p>
          <a:p>
            <a:pPr marL="457200" lvl="0" indent="-342900" algn="l" rtl="0">
              <a:lnSpc>
                <a:spcPct val="100000"/>
              </a:lnSpc>
              <a:spcBef>
                <a:spcPts val="360"/>
              </a:spcBef>
              <a:spcAft>
                <a:spcPts val="0"/>
              </a:spcAft>
              <a:buSzPts val="1800"/>
              <a:buNone/>
            </a:pPr>
            <a:endParaRPr sz="2200" dirty="0" smtClean="0">
              <a:solidFill>
                <a:srgbClr val="002060"/>
              </a:solidFill>
              <a:latin typeface="Calibri" pitchFamily="34" charset="0"/>
              <a:ea typeface="Arial"/>
              <a:cs typeface="Calibri" pitchFamily="34" charset="0"/>
              <a:sym typeface="Arial"/>
            </a:endParaRPr>
          </a:p>
          <a:p>
            <a:pPr marL="457200" lvl="0" indent="-342900" algn="l" rtl="0">
              <a:lnSpc>
                <a:spcPct val="100000"/>
              </a:lnSpc>
              <a:spcBef>
                <a:spcPts val="360"/>
              </a:spcBef>
              <a:spcAft>
                <a:spcPts val="0"/>
              </a:spcAft>
              <a:buSzPts val="1800"/>
              <a:buNone/>
            </a:pPr>
            <a:endParaRPr sz="2200" dirty="0" smtClean="0">
              <a:solidFill>
                <a:srgbClr val="002060"/>
              </a:solidFill>
              <a:latin typeface="Calibri" pitchFamily="34" charset="0"/>
              <a:ea typeface="Arial"/>
              <a:cs typeface="Calibri" pitchFamily="34" charset="0"/>
              <a:sym typeface="Arial"/>
            </a:endParaRPr>
          </a:p>
          <a:p>
            <a:pPr lvl="0">
              <a:buNone/>
            </a:pPr>
            <a:r>
              <a:rPr lang="en-US" sz="2000" dirty="0" smtClean="0"/>
              <a:t> Use : </a:t>
            </a:r>
            <a:r>
              <a:rPr lang="en-US" sz="2000" dirty="0"/>
              <a:t>Crucial when false </a:t>
            </a:r>
            <a:r>
              <a:rPr lang="en-US" sz="2000" b="1" dirty="0">
                <a:solidFill>
                  <a:srgbClr val="FF0000"/>
                </a:solidFill>
              </a:rPr>
              <a:t>negatives need to be minimized </a:t>
            </a:r>
            <a:r>
              <a:rPr lang="en-US" sz="2000" dirty="0"/>
              <a:t>(e.g., cancer detection).</a:t>
            </a:r>
            <a:endParaRPr sz="2000" dirty="0">
              <a:solidFill>
                <a:srgbClr val="002060"/>
              </a:solidFill>
              <a:latin typeface="Calibri" pitchFamily="34" charset="0"/>
              <a:ea typeface="Arial"/>
              <a:cs typeface="Calibri" pitchFamily="34" charset="0"/>
              <a:sym typeface="Arial"/>
            </a:endParaRPr>
          </a:p>
          <a:p>
            <a:pPr marL="457200" lvl="0" indent="-342900" algn="l" rtl="0">
              <a:lnSpc>
                <a:spcPct val="100000"/>
              </a:lnSpc>
              <a:spcBef>
                <a:spcPts val="360"/>
              </a:spcBef>
              <a:spcAft>
                <a:spcPts val="0"/>
              </a:spcAft>
              <a:buSzPts val="1800"/>
              <a:buNone/>
            </a:pPr>
            <a:endParaRPr dirty="0">
              <a:solidFill>
                <a:srgbClr val="002060"/>
              </a:solidFill>
            </a:endParaRPr>
          </a:p>
          <a:p>
            <a:pPr marL="457200" lvl="0" indent="-342900" algn="l" rtl="0">
              <a:lnSpc>
                <a:spcPct val="100000"/>
              </a:lnSpc>
              <a:spcBef>
                <a:spcPts val="360"/>
              </a:spcBef>
              <a:spcAft>
                <a:spcPts val="0"/>
              </a:spcAft>
              <a:buSzPts val="1800"/>
              <a:buNone/>
            </a:pPr>
            <a:endParaRPr dirty="0"/>
          </a:p>
        </p:txBody>
      </p:sp>
      <p:pic>
        <p:nvPicPr>
          <p:cNvPr id="417" name="Google Shape;417;p101"/>
          <p:cNvPicPr preferRelativeResize="0"/>
          <p:nvPr/>
        </p:nvPicPr>
        <p:blipFill rotWithShape="1">
          <a:blip r:embed="rId3">
            <a:alphaModFix/>
          </a:blip>
          <a:srcRect/>
          <a:stretch/>
        </p:blipFill>
        <p:spPr>
          <a:xfrm>
            <a:off x="3027997" y="2808637"/>
            <a:ext cx="1868129" cy="561206"/>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02"/>
          <p:cNvSpPr txBox="1">
            <a:spLocks noGrp="1"/>
          </p:cNvSpPr>
          <p:nvPr>
            <p:ph idx="1"/>
          </p:nvPr>
        </p:nvSpPr>
        <p:spPr>
          <a:xfrm>
            <a:off x="457200" y="642551"/>
            <a:ext cx="8229600" cy="446258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None/>
            </a:pPr>
            <a:endParaRPr dirty="0"/>
          </a:p>
          <a:p>
            <a:pPr marL="457200" lvl="0" indent="-342900" algn="l" rtl="0">
              <a:lnSpc>
                <a:spcPct val="100000"/>
              </a:lnSpc>
              <a:spcBef>
                <a:spcPts val="360"/>
              </a:spcBef>
              <a:spcAft>
                <a:spcPts val="0"/>
              </a:spcAft>
              <a:buSzPts val="1800"/>
              <a:buFont typeface="Noto Sans Symbols"/>
              <a:buChar char="⮚"/>
            </a:pPr>
            <a:r>
              <a:rPr lang="tr-TR" sz="2000" dirty="0" smtClean="0">
                <a:solidFill>
                  <a:srgbClr val="00B050"/>
                </a:solidFill>
              </a:rPr>
              <a:t>3/4=0.75   </a:t>
            </a:r>
            <a:r>
              <a:rPr lang="tr-TR" sz="2000" dirty="0">
                <a:solidFill>
                  <a:srgbClr val="00B050"/>
                </a:solidFill>
              </a:rPr>
              <a:t>(bottom right number/sum of second line)</a:t>
            </a:r>
            <a:endParaRPr dirty="0"/>
          </a:p>
          <a:p>
            <a:pPr marL="457200" lvl="0" indent="-342900" algn="l" rtl="0">
              <a:lnSpc>
                <a:spcPct val="100000"/>
              </a:lnSpc>
              <a:spcBef>
                <a:spcPts val="360"/>
              </a:spcBef>
              <a:spcAft>
                <a:spcPts val="0"/>
              </a:spcAft>
              <a:buSzPts val="1800"/>
              <a:buFont typeface="Noto Sans Symbols"/>
              <a:buChar char="⮚"/>
            </a:pPr>
            <a:r>
              <a:rPr lang="tr-TR" sz="2000" dirty="0">
                <a:solidFill>
                  <a:srgbClr val="7030A0"/>
                </a:solidFill>
              </a:rPr>
              <a:t>Recall is bouned 0 and 1  (</a:t>
            </a:r>
            <a:r>
              <a:rPr lang="tr-TR" sz="2000" dirty="0">
                <a:solidFill>
                  <a:srgbClr val="FF0000"/>
                </a:solidFill>
              </a:rPr>
              <a:t>1-best score </a:t>
            </a:r>
            <a:r>
              <a:rPr lang="tr-TR" sz="2000" dirty="0">
                <a:solidFill>
                  <a:srgbClr val="7030A0"/>
                </a:solidFill>
              </a:rPr>
              <a:t>means all 1’s are coreectly classified)</a:t>
            </a:r>
            <a:endParaRPr dirty="0"/>
          </a:p>
          <a:p>
            <a:pPr marL="457200" lvl="0" indent="-342900" algn="l" rtl="0">
              <a:lnSpc>
                <a:spcPct val="100000"/>
              </a:lnSpc>
              <a:spcBef>
                <a:spcPts val="360"/>
              </a:spcBef>
              <a:spcAft>
                <a:spcPts val="0"/>
              </a:spcAft>
              <a:buSzPts val="1800"/>
              <a:buNone/>
            </a:pPr>
            <a:endParaRPr dirty="0"/>
          </a:p>
        </p:txBody>
      </p:sp>
      <p:pic>
        <p:nvPicPr>
          <p:cNvPr id="423" name="Google Shape;423;p102"/>
          <p:cNvPicPr preferRelativeResize="0"/>
          <p:nvPr/>
        </p:nvPicPr>
        <p:blipFill rotWithShape="1">
          <a:blip r:embed="rId3">
            <a:alphaModFix/>
          </a:blip>
          <a:srcRect/>
          <a:stretch/>
        </p:blipFill>
        <p:spPr>
          <a:xfrm>
            <a:off x="556054" y="654908"/>
            <a:ext cx="5906529" cy="1609597"/>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 </a:t>
            </a:r>
            <a:r>
              <a:rPr lang="en-US" b="1" dirty="0">
                <a:solidFill>
                  <a:srgbClr val="FF0000"/>
                </a:solidFill>
              </a:rPr>
              <a:t>Specificity (True Negative Rate)</a:t>
            </a:r>
          </a:p>
        </p:txBody>
      </p:sp>
      <p:sp>
        <p:nvSpPr>
          <p:cNvPr id="3" name="Text Placeholder 2"/>
          <p:cNvSpPr>
            <a:spLocks noGrp="1"/>
          </p:cNvSpPr>
          <p:nvPr>
            <p:ph idx="1"/>
          </p:nvPr>
        </p:nvSpPr>
        <p:spPr/>
        <p:txBody>
          <a:bodyPr>
            <a:normAutofit/>
          </a:bodyPr>
          <a:lstStyle/>
          <a:p>
            <a:r>
              <a:rPr lang="en-US" dirty="0" smtClean="0"/>
              <a:t>Measures </a:t>
            </a:r>
            <a:r>
              <a:rPr lang="en-US" dirty="0"/>
              <a:t>the percentage of actual negatives correctly predicted. </a:t>
            </a:r>
            <a:endParaRPr lang="en-US" dirty="0" smtClean="0"/>
          </a:p>
          <a:p>
            <a:pPr marL="114300" indent="0">
              <a:buNone/>
            </a:pPr>
            <a:r>
              <a:rPr lang="en-US" dirty="0" smtClean="0"/>
              <a:t>Formula:</a:t>
            </a:r>
          </a:p>
          <a:p>
            <a:pPr marL="114300" indent="0">
              <a:buNone/>
            </a:pPr>
            <a:endParaRPr lang="en-US" dirty="0" smtClean="0"/>
          </a:p>
          <a:p>
            <a:pPr marL="114300" indent="0">
              <a:buNone/>
            </a:pPr>
            <a:endParaRPr lang="en-US" dirty="0"/>
          </a:p>
          <a:p>
            <a:pPr marL="114300" indent="0">
              <a:buNone/>
            </a:pPr>
            <a:endParaRPr lang="en-US" dirty="0"/>
          </a:p>
          <a:p>
            <a:pPr marL="114300" indent="0">
              <a:buNone/>
            </a:pPr>
            <a:r>
              <a:rPr lang="en-US" dirty="0"/>
              <a:t>When to Use: Relevant when correctly identifying negatives is as important as identifying positives.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348" y="2287134"/>
            <a:ext cx="4604691" cy="151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827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05"/>
          <p:cNvSpPr txBox="1">
            <a:spLocks noGrp="1"/>
          </p:cNvSpPr>
          <p:nvPr>
            <p:ph type="title"/>
          </p:nvPr>
        </p:nvSpPr>
        <p:spPr>
          <a:xfrm>
            <a:off x="457200" y="228865"/>
            <a:ext cx="8229600" cy="577380"/>
          </a:xfrm>
          <a:prstGeom prst="rect">
            <a:avLst/>
          </a:prstGeom>
          <a:noFill/>
          <a:ln>
            <a:noFill/>
          </a:ln>
        </p:spPr>
        <p:txBody>
          <a:bodyPr spcFirstLastPara="1" wrap="square" lIns="81025" tIns="40500" rIns="81025" bIns="40500" anchor="ctr" anchorCtr="0">
            <a:normAutofit fontScale="90000"/>
          </a:bodyPr>
          <a:lstStyle/>
          <a:p>
            <a:pPr marL="0" lvl="0" indent="0" algn="ctr" rtl="0">
              <a:lnSpc>
                <a:spcPct val="100000"/>
              </a:lnSpc>
              <a:spcBef>
                <a:spcPts val="0"/>
              </a:spcBef>
              <a:spcAft>
                <a:spcPts val="0"/>
              </a:spcAft>
              <a:buClr>
                <a:schemeClr val="dk1"/>
              </a:buClr>
              <a:buSzPct val="51282"/>
              <a:buNone/>
            </a:pPr>
            <a:r>
              <a:rPr lang="tr-TR" dirty="0"/>
              <a:t/>
            </a:r>
            <a:br>
              <a:rPr lang="tr-TR" dirty="0"/>
            </a:br>
            <a:r>
              <a:rPr lang="tr-TR" sz="2700" dirty="0">
                <a:solidFill>
                  <a:srgbClr val="C00000"/>
                </a:solidFill>
                <a:latin typeface="Arial"/>
                <a:ea typeface="Arial"/>
                <a:cs typeface="Arial"/>
                <a:sym typeface="Arial"/>
              </a:rPr>
              <a:t>F1 SCORE</a:t>
            </a:r>
            <a:r>
              <a:rPr lang="tr-TR" dirty="0"/>
              <a:t/>
            </a:r>
            <a:br>
              <a:rPr lang="tr-TR" dirty="0"/>
            </a:br>
            <a:endParaRPr dirty="0"/>
          </a:p>
        </p:txBody>
      </p:sp>
      <p:sp>
        <p:nvSpPr>
          <p:cNvPr id="441" name="Google Shape;441;p105"/>
          <p:cNvSpPr txBox="1">
            <a:spLocks noGrp="1"/>
          </p:cNvSpPr>
          <p:nvPr>
            <p:ph idx="1"/>
          </p:nvPr>
        </p:nvSpPr>
        <p:spPr>
          <a:xfrm>
            <a:off x="457200" y="766916"/>
            <a:ext cx="8229600" cy="4601497"/>
          </a:xfrm>
          <a:prstGeom prst="rect">
            <a:avLst/>
          </a:prstGeom>
          <a:noFill/>
          <a:ln>
            <a:noFill/>
          </a:ln>
        </p:spPr>
        <p:txBody>
          <a:bodyPr spcFirstLastPara="1" wrap="square" lIns="81025" tIns="40500" rIns="81025" bIns="40500" anchor="t" anchorCtr="0">
            <a:normAutofit fontScale="25000" lnSpcReduction="20000"/>
          </a:bodyPr>
          <a:lstStyle/>
          <a:p>
            <a:pPr marL="457200" lvl="0" indent="-342900" algn="just" rtl="0">
              <a:lnSpc>
                <a:spcPct val="120000"/>
              </a:lnSpc>
              <a:spcBef>
                <a:spcPts val="360"/>
              </a:spcBef>
              <a:spcAft>
                <a:spcPts val="0"/>
              </a:spcAft>
              <a:buSzPct val="90000"/>
              <a:buFont typeface="Noto Sans Symbols"/>
              <a:buChar char="⮚"/>
            </a:pPr>
            <a:r>
              <a:rPr lang="tr-TR" sz="8000" dirty="0">
                <a:solidFill>
                  <a:srgbClr val="002060"/>
                </a:solidFill>
                <a:latin typeface="Arial"/>
                <a:ea typeface="Arial"/>
                <a:cs typeface="Arial"/>
                <a:sym typeface="Arial"/>
              </a:rPr>
              <a:t>Depending on application, you may want to give higher priority to recall or precision. But there are many applications in which both recall and precision are important. </a:t>
            </a:r>
            <a:endParaRPr dirty="0"/>
          </a:p>
          <a:p>
            <a:pPr marL="457200" lvl="0" indent="-342900" algn="just" rtl="0">
              <a:lnSpc>
                <a:spcPct val="120000"/>
              </a:lnSpc>
              <a:spcBef>
                <a:spcPts val="360"/>
              </a:spcBef>
              <a:spcAft>
                <a:spcPts val="0"/>
              </a:spcAft>
              <a:buSzPct val="90000"/>
              <a:buFont typeface="Noto Sans Symbols"/>
              <a:buChar char="⮚"/>
            </a:pPr>
            <a:r>
              <a:rPr lang="tr-TR" sz="8000" dirty="0">
                <a:solidFill>
                  <a:srgbClr val="002060"/>
                </a:solidFill>
                <a:latin typeface="Arial"/>
                <a:ea typeface="Arial"/>
                <a:cs typeface="Arial"/>
                <a:sym typeface="Arial"/>
              </a:rPr>
              <a:t>Therefore, it is natural to think of a way to combine these two into a single metric. </a:t>
            </a:r>
            <a:r>
              <a:rPr lang="tr-TR" sz="8000" b="1" dirty="0">
                <a:solidFill>
                  <a:srgbClr val="002060"/>
                </a:solidFill>
                <a:latin typeface="Arial"/>
                <a:ea typeface="Arial"/>
                <a:cs typeface="Arial"/>
                <a:sym typeface="Arial"/>
              </a:rPr>
              <a:t>One popular metric which combines precision and recall is called F1-score</a:t>
            </a:r>
            <a:r>
              <a:rPr lang="tr-TR" sz="8000" dirty="0">
                <a:solidFill>
                  <a:srgbClr val="002060"/>
                </a:solidFill>
                <a:latin typeface="Arial"/>
                <a:ea typeface="Arial"/>
                <a:cs typeface="Arial"/>
                <a:sym typeface="Arial"/>
              </a:rPr>
              <a:t>, which is the harmonic mean of precision and recall defined as</a:t>
            </a:r>
            <a:r>
              <a:rPr lang="tr-TR" sz="8000" dirty="0" smtClean="0">
                <a:solidFill>
                  <a:srgbClr val="002060"/>
                </a:solidFill>
                <a:latin typeface="Arial"/>
                <a:ea typeface="Arial"/>
                <a:cs typeface="Arial"/>
                <a:sym typeface="Arial"/>
              </a:rPr>
              <a:t>:</a:t>
            </a:r>
            <a:endParaRPr lang="en-US" sz="8000" dirty="0" smtClean="0">
              <a:solidFill>
                <a:srgbClr val="002060"/>
              </a:solidFill>
              <a:latin typeface="Arial"/>
              <a:ea typeface="Arial"/>
              <a:cs typeface="Arial"/>
              <a:sym typeface="Arial"/>
            </a:endParaRPr>
          </a:p>
          <a:p>
            <a:pPr lvl="0" algn="just">
              <a:lnSpc>
                <a:spcPct val="120000"/>
              </a:lnSpc>
              <a:buSzPct val="90000"/>
              <a:buFont typeface="Noto Sans Symbols"/>
              <a:buChar char="⮚"/>
            </a:pPr>
            <a:r>
              <a:rPr lang="en-US" sz="8000" dirty="0" smtClean="0">
                <a:solidFill>
                  <a:srgbClr val="002060"/>
                </a:solidFill>
                <a:latin typeface="Arial"/>
                <a:cs typeface="Arial"/>
                <a:sym typeface="Arial"/>
              </a:rPr>
              <a:t>F1 Score is  Harmonic </a:t>
            </a:r>
            <a:r>
              <a:rPr lang="en-US" sz="8000" dirty="0">
                <a:solidFill>
                  <a:srgbClr val="002060"/>
                </a:solidFill>
                <a:latin typeface="Arial"/>
                <a:cs typeface="Arial"/>
                <a:sym typeface="Arial"/>
              </a:rPr>
              <a:t>mean of precision and recall, balancing their trade-off.</a:t>
            </a:r>
          </a:p>
          <a:p>
            <a:pPr marL="457200" lvl="0" indent="-342900" algn="just" rtl="0">
              <a:lnSpc>
                <a:spcPct val="120000"/>
              </a:lnSpc>
              <a:spcBef>
                <a:spcPts val="360"/>
              </a:spcBef>
              <a:spcAft>
                <a:spcPts val="0"/>
              </a:spcAft>
              <a:buSzPct val="90000"/>
              <a:buFont typeface="Noto Sans Symbols"/>
              <a:buChar char="⮚"/>
            </a:pPr>
            <a:endParaRPr dirty="0"/>
          </a:p>
          <a:p>
            <a:pPr marL="457200" lvl="0" indent="-342900" algn="just" rtl="0">
              <a:lnSpc>
                <a:spcPct val="120000"/>
              </a:lnSpc>
              <a:spcBef>
                <a:spcPts val="360"/>
              </a:spcBef>
              <a:spcAft>
                <a:spcPts val="0"/>
              </a:spcAft>
              <a:buSzPct val="90000"/>
              <a:buNone/>
            </a:pPr>
            <a:r>
              <a:rPr lang="tr-TR" sz="8000" b="1" dirty="0">
                <a:solidFill>
                  <a:srgbClr val="FF0000"/>
                </a:solidFill>
                <a:latin typeface="Arial"/>
                <a:ea typeface="Arial"/>
                <a:cs typeface="Arial"/>
                <a:sym typeface="Arial"/>
              </a:rPr>
              <a:t>                    F1-score= 2*Precision*Recall/(Precision+Recall</a:t>
            </a:r>
            <a:r>
              <a:rPr lang="tr-TR" sz="8000" b="1" dirty="0" smtClean="0">
                <a:solidFill>
                  <a:srgbClr val="FF0000"/>
                </a:solidFill>
                <a:latin typeface="Arial"/>
                <a:ea typeface="Arial"/>
                <a:cs typeface="Arial"/>
                <a:sym typeface="Arial"/>
              </a:rPr>
              <a:t>)</a:t>
            </a:r>
            <a:endParaRPr lang="en-US" sz="8000" b="1" dirty="0" smtClean="0">
              <a:solidFill>
                <a:srgbClr val="FF0000"/>
              </a:solidFill>
              <a:latin typeface="Arial"/>
              <a:ea typeface="Arial"/>
              <a:cs typeface="Arial"/>
              <a:sym typeface="Arial"/>
            </a:endParaRPr>
          </a:p>
          <a:p>
            <a:pPr lvl="0" algn="just">
              <a:lnSpc>
                <a:spcPct val="120000"/>
              </a:lnSpc>
              <a:buSzPct val="90000"/>
              <a:buNone/>
            </a:pPr>
            <a:r>
              <a:rPr lang="en-US" sz="8000" b="1" dirty="0" smtClean="0">
                <a:solidFill>
                  <a:srgbClr val="FF0000"/>
                </a:solidFill>
                <a:latin typeface="Arial"/>
                <a:ea typeface="Arial"/>
                <a:cs typeface="Arial"/>
                <a:sym typeface="Arial"/>
              </a:rPr>
              <a:t>Use case</a:t>
            </a:r>
            <a:r>
              <a:rPr lang="en-US" sz="8000" dirty="0" smtClean="0">
                <a:solidFill>
                  <a:srgbClr val="FF0000"/>
                </a:solidFill>
                <a:latin typeface="Arial"/>
                <a:ea typeface="Arial"/>
                <a:cs typeface="Arial"/>
                <a:sym typeface="Arial"/>
              </a:rPr>
              <a:t>: </a:t>
            </a:r>
            <a:r>
              <a:rPr lang="en-US" sz="8000" dirty="0">
                <a:solidFill>
                  <a:srgbClr val="FF0000"/>
                </a:solidFill>
                <a:latin typeface="Arial"/>
                <a:ea typeface="Arial"/>
                <a:cs typeface="Arial"/>
                <a:sym typeface="Arial"/>
              </a:rPr>
              <a:t>Useful when you need a balance between precision and recall, especially in </a:t>
            </a:r>
            <a:r>
              <a:rPr lang="en-US" sz="8000" dirty="0" smtClean="0">
                <a:solidFill>
                  <a:srgbClr val="FF0000"/>
                </a:solidFill>
                <a:latin typeface="Arial"/>
                <a:ea typeface="Arial"/>
                <a:cs typeface="Arial"/>
                <a:sym typeface="Arial"/>
              </a:rPr>
              <a:t>imbalanced </a:t>
            </a:r>
            <a:r>
              <a:rPr lang="en-US" sz="8000" dirty="0">
                <a:solidFill>
                  <a:srgbClr val="FF0000"/>
                </a:solidFill>
                <a:latin typeface="Arial"/>
                <a:ea typeface="Arial"/>
                <a:cs typeface="Arial"/>
                <a:sym typeface="Arial"/>
              </a:rPr>
              <a:t>datasets.</a:t>
            </a:r>
            <a:endParaRPr sz="8000" dirty="0">
              <a:solidFill>
                <a:srgbClr val="FF0000"/>
              </a:solidFill>
              <a:latin typeface="Arial"/>
              <a:ea typeface="Arial"/>
              <a:cs typeface="Arial"/>
              <a:sym typeface="Arial"/>
            </a:endParaRPr>
          </a:p>
          <a:p>
            <a:pPr marL="457200" lvl="0" indent="-342900" algn="just" rtl="0">
              <a:lnSpc>
                <a:spcPct val="120000"/>
              </a:lnSpc>
              <a:spcBef>
                <a:spcPts val="360"/>
              </a:spcBef>
              <a:spcAft>
                <a:spcPts val="0"/>
              </a:spcAft>
              <a:buSzPct val="90000"/>
              <a:buNone/>
            </a:pPr>
            <a:endParaRPr sz="8000" b="1" dirty="0">
              <a:solidFill>
                <a:srgbClr val="00B0F0"/>
              </a:solidFill>
              <a:latin typeface="Arial"/>
              <a:ea typeface="Arial"/>
              <a:cs typeface="Arial"/>
              <a:sym typeface="Arial"/>
            </a:endParaRPr>
          </a:p>
          <a:p>
            <a:pPr marL="457200" lvl="0" indent="-342900" algn="l" rtl="0">
              <a:lnSpc>
                <a:spcPct val="100000"/>
              </a:lnSpc>
              <a:spcBef>
                <a:spcPts val="360"/>
              </a:spcBef>
              <a:spcAft>
                <a:spcPts val="0"/>
              </a:spcAft>
              <a:buSzPct val="171428"/>
              <a:buNone/>
            </a:pPr>
            <a:r>
              <a:rPr lang="tr-TR" sz="4200" dirty="0">
                <a:latin typeface="Arial"/>
                <a:ea typeface="Arial"/>
                <a:cs typeface="Arial"/>
                <a:sym typeface="Arial"/>
              </a:rPr>
              <a:t/>
            </a:r>
            <a:br>
              <a:rPr lang="tr-TR" sz="4200" dirty="0">
                <a:latin typeface="Arial"/>
                <a:ea typeface="Arial"/>
                <a:cs typeface="Arial"/>
                <a:sym typeface="Arial"/>
              </a:rPr>
            </a:br>
            <a:endParaRPr sz="4200" dirty="0">
              <a:solidFill>
                <a:srgbClr val="00B0F0"/>
              </a:solidFill>
              <a:latin typeface="Arial"/>
              <a:ea typeface="Arial"/>
              <a:cs typeface="Arial"/>
              <a:sym typeface="Arial"/>
            </a:endParaRPr>
          </a:p>
          <a:p>
            <a:pPr marL="457200" lvl="0" indent="-342900" algn="l" rtl="0">
              <a:lnSpc>
                <a:spcPct val="100000"/>
              </a:lnSpc>
              <a:spcBef>
                <a:spcPts val="360"/>
              </a:spcBef>
              <a:spcAft>
                <a:spcPts val="0"/>
              </a:spcAft>
              <a:buSzPct val="257142"/>
              <a:buNone/>
            </a:pPr>
            <a:r>
              <a:rPr lang="tr-TR" dirty="0">
                <a:solidFill>
                  <a:srgbClr val="00B0F0"/>
                </a:solidFill>
              </a:rPr>
              <a:t/>
            </a:r>
            <a:br>
              <a:rPr lang="tr-TR" dirty="0">
                <a:solidFill>
                  <a:srgbClr val="00B0F0"/>
                </a:solidFill>
              </a:rPr>
            </a:br>
            <a:endParaRPr dirty="0">
              <a:solidFill>
                <a:srgbClr val="00B0F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06"/>
          <p:cNvSpPr txBox="1">
            <a:spLocks noGrp="1"/>
          </p:cNvSpPr>
          <p:nvPr>
            <p:ph idx="1"/>
          </p:nvPr>
        </p:nvSpPr>
        <p:spPr>
          <a:xfrm>
            <a:off x="457200" y="654908"/>
            <a:ext cx="8229600" cy="4450229"/>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p:txBody>
      </p:sp>
      <p:pic>
        <p:nvPicPr>
          <p:cNvPr id="447" name="Google Shape;447;p106"/>
          <p:cNvPicPr preferRelativeResize="0"/>
          <p:nvPr/>
        </p:nvPicPr>
        <p:blipFill rotWithShape="1">
          <a:blip r:embed="rId3">
            <a:alphaModFix/>
          </a:blip>
          <a:srcRect/>
          <a:stretch/>
        </p:blipFill>
        <p:spPr>
          <a:xfrm>
            <a:off x="556054" y="766119"/>
            <a:ext cx="5712555" cy="186715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8"/>
          <p:cNvSpPr txBox="1">
            <a:spLocks noGrp="1"/>
          </p:cNvSpPr>
          <p:nvPr>
            <p:ph type="title"/>
          </p:nvPr>
        </p:nvSpPr>
        <p:spPr>
          <a:xfrm>
            <a:off x="519649" y="212352"/>
            <a:ext cx="6447501" cy="1100667"/>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dirty="0">
                <a:solidFill>
                  <a:srgbClr val="C00000"/>
                </a:solidFill>
              </a:rPr>
              <a:t>Examples</a:t>
            </a:r>
            <a:endParaRPr sz="3200" dirty="0">
              <a:solidFill>
                <a:srgbClr val="C00000"/>
              </a:solidFill>
            </a:endParaRPr>
          </a:p>
        </p:txBody>
      </p:sp>
      <p:sp>
        <p:nvSpPr>
          <p:cNvPr id="119" name="Google Shape;119;p58"/>
          <p:cNvSpPr txBox="1">
            <a:spLocks noGrp="1"/>
          </p:cNvSpPr>
          <p:nvPr>
            <p:ph idx="1"/>
          </p:nvPr>
        </p:nvSpPr>
        <p:spPr>
          <a:xfrm>
            <a:off x="457200" y="1025611"/>
            <a:ext cx="8229600" cy="407952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Char char="•"/>
            </a:pPr>
            <a:r>
              <a:rPr lang="tr-TR" sz="2000"/>
              <a:t>Classify a machine learning program that will be able to detect cancerous tumors in lungs</a:t>
            </a:r>
            <a:endParaRPr sz="2000"/>
          </a:p>
          <a:p>
            <a:pPr marL="457200" lvl="0" indent="-342900" algn="l" rtl="0">
              <a:lnSpc>
                <a:spcPct val="100000"/>
              </a:lnSpc>
              <a:spcBef>
                <a:spcPts val="360"/>
              </a:spcBef>
              <a:spcAft>
                <a:spcPts val="0"/>
              </a:spcAft>
              <a:buSzPts val="1800"/>
              <a:buChar char="•"/>
            </a:pPr>
            <a:r>
              <a:rPr lang="tr-TR" sz="2000"/>
              <a:t>Classifying the new music to a user based on their music preferences</a:t>
            </a:r>
            <a:endParaRPr/>
          </a:p>
          <a:p>
            <a:pPr marL="457200" lvl="0" indent="-342900" algn="l" rtl="0">
              <a:lnSpc>
                <a:spcPct val="100000"/>
              </a:lnSpc>
              <a:spcBef>
                <a:spcPts val="360"/>
              </a:spcBef>
              <a:spcAft>
                <a:spcPts val="0"/>
              </a:spcAft>
              <a:buSzPts val="1800"/>
              <a:buChar char="•"/>
            </a:pPr>
            <a:r>
              <a:rPr lang="tr-TR" sz="2000"/>
              <a:t> Classify a computer processor factory</a:t>
            </a:r>
            <a:endParaRPr/>
          </a:p>
          <a:p>
            <a:pPr marL="457200" lvl="0" indent="-342900" algn="l" rtl="0">
              <a:lnSpc>
                <a:spcPct val="100000"/>
              </a:lnSpc>
              <a:spcBef>
                <a:spcPts val="360"/>
              </a:spcBef>
              <a:spcAft>
                <a:spcPts val="0"/>
              </a:spcAft>
              <a:buSzPts val="1800"/>
              <a:buNone/>
            </a:pPr>
            <a:endParaRPr/>
          </a:p>
        </p:txBody>
      </p:sp>
      <p:sp>
        <p:nvSpPr>
          <p:cNvPr id="120" name="Google Shape;120;p58"/>
          <p:cNvSpPr/>
          <p:nvPr/>
        </p:nvSpPr>
        <p:spPr>
          <a:xfrm>
            <a:off x="4454820" y="27036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21" name="Google Shape;121;p58"/>
          <p:cNvPicPr preferRelativeResize="0"/>
          <p:nvPr/>
        </p:nvPicPr>
        <p:blipFill rotWithShape="1">
          <a:blip r:embed="rId3">
            <a:alphaModFix/>
          </a:blip>
          <a:srcRect/>
          <a:stretch/>
        </p:blipFill>
        <p:spPr>
          <a:xfrm>
            <a:off x="827695" y="3011389"/>
            <a:ext cx="2977978" cy="2168611"/>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pic>
        <p:nvPicPr>
          <p:cNvPr id="122" name="Google Shape;122;p58"/>
          <p:cNvPicPr preferRelativeResize="0"/>
          <p:nvPr/>
        </p:nvPicPr>
        <p:blipFill rotWithShape="1">
          <a:blip r:embed="rId4">
            <a:alphaModFix/>
          </a:blip>
          <a:srcRect/>
          <a:stretch/>
        </p:blipFill>
        <p:spPr>
          <a:xfrm>
            <a:off x="4572000" y="3065374"/>
            <a:ext cx="2916193" cy="2279822"/>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107"/>
          <p:cNvSpPr txBox="1">
            <a:spLocks noGrp="1"/>
          </p:cNvSpPr>
          <p:nvPr>
            <p:ph idx="1"/>
          </p:nvPr>
        </p:nvSpPr>
        <p:spPr>
          <a:xfrm>
            <a:off x="457200" y="483476"/>
            <a:ext cx="8229600" cy="4621661"/>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ct val="69498"/>
              <a:buFont typeface="Noto Sans Symbols"/>
              <a:buChar char="⮚"/>
            </a:pPr>
            <a:r>
              <a:rPr lang="tr-TR" dirty="0"/>
              <a:t>The generalized version of F-score is defined as below. As we can see F1-score is special case of F_ℬ when ℬ= 1.</a:t>
            </a:r>
            <a:endParaRPr dirty="0"/>
          </a:p>
          <a:p>
            <a:pPr marL="457200" lvl="0" indent="-342900" algn="l" rtl="0">
              <a:lnSpc>
                <a:spcPct val="100000"/>
              </a:lnSpc>
              <a:spcBef>
                <a:spcPts val="360"/>
              </a:spcBef>
              <a:spcAft>
                <a:spcPts val="0"/>
              </a:spcAft>
              <a:buSzPct val="69498"/>
              <a:buNone/>
            </a:pPr>
            <a:r>
              <a:rPr lang="tr-TR" dirty="0"/>
              <a:t>        </a:t>
            </a:r>
            <a:endParaRPr dirty="0"/>
          </a:p>
          <a:p>
            <a:pPr marL="457200" lvl="0" indent="-342900" algn="l" rtl="0">
              <a:lnSpc>
                <a:spcPct val="100000"/>
              </a:lnSpc>
              <a:spcBef>
                <a:spcPts val="360"/>
              </a:spcBef>
              <a:spcAft>
                <a:spcPts val="0"/>
              </a:spcAft>
              <a:buSzPct val="69498"/>
              <a:buNone/>
            </a:pPr>
            <a:endParaRPr dirty="0"/>
          </a:p>
          <a:p>
            <a:pPr marL="457200" lvl="0" indent="-228600" algn="l" rtl="0">
              <a:lnSpc>
                <a:spcPct val="100000"/>
              </a:lnSpc>
              <a:spcBef>
                <a:spcPts val="360"/>
              </a:spcBef>
              <a:spcAft>
                <a:spcPts val="0"/>
              </a:spcAft>
              <a:buSzPct val="69498"/>
              <a:buFont typeface="Noto Sans Symbols"/>
              <a:buNone/>
            </a:pPr>
            <a:endParaRPr dirty="0"/>
          </a:p>
          <a:p>
            <a:pPr marL="457200" lvl="0" indent="-342900" algn="l" rtl="0">
              <a:lnSpc>
                <a:spcPct val="100000"/>
              </a:lnSpc>
              <a:spcBef>
                <a:spcPts val="360"/>
              </a:spcBef>
              <a:spcAft>
                <a:spcPts val="0"/>
              </a:spcAft>
              <a:buSzPct val="69498"/>
              <a:buFont typeface="Noto Sans Symbols"/>
              <a:buChar char="⮚"/>
            </a:pPr>
            <a:r>
              <a:rPr lang="tr-TR" dirty="0"/>
              <a:t>It is good to mention that there is always a trade-off between precision and recall of a model, if you want to make the precision too high, you would end up seeing a drop in the recall rate, and vice versa.</a:t>
            </a:r>
            <a:endParaRPr dirty="0"/>
          </a:p>
          <a:p>
            <a:pPr marL="457200" lvl="0" indent="-342900" algn="l" rtl="0">
              <a:lnSpc>
                <a:spcPct val="100000"/>
              </a:lnSpc>
              <a:spcBef>
                <a:spcPts val="360"/>
              </a:spcBef>
              <a:spcAft>
                <a:spcPts val="0"/>
              </a:spcAft>
              <a:buSzPct val="69498"/>
              <a:buNone/>
            </a:pPr>
            <a:endParaRPr dirty="0"/>
          </a:p>
        </p:txBody>
      </p:sp>
      <p:pic>
        <p:nvPicPr>
          <p:cNvPr id="453" name="Google Shape;453;p107"/>
          <p:cNvPicPr preferRelativeResize="0"/>
          <p:nvPr/>
        </p:nvPicPr>
        <p:blipFill rotWithShape="1">
          <a:blip r:embed="rId3">
            <a:alphaModFix/>
          </a:blip>
          <a:srcRect/>
          <a:stretch/>
        </p:blipFill>
        <p:spPr>
          <a:xfrm>
            <a:off x="3012400" y="1812276"/>
            <a:ext cx="2526551" cy="1214703"/>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784" y="534390"/>
            <a:ext cx="7595789" cy="456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929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96"/>
          <p:cNvSpPr txBox="1">
            <a:spLocks noGrp="1"/>
          </p:cNvSpPr>
          <p:nvPr>
            <p:ph idx="1"/>
          </p:nvPr>
        </p:nvSpPr>
        <p:spPr>
          <a:xfrm>
            <a:off x="457200" y="471948"/>
            <a:ext cx="8229600" cy="4633189"/>
          </a:xfrm>
          <a:prstGeom prst="rect">
            <a:avLst/>
          </a:prstGeom>
          <a:noFill/>
          <a:ln>
            <a:noFill/>
          </a:ln>
        </p:spPr>
        <p:txBody>
          <a:bodyPr spcFirstLastPara="1" wrap="square" lIns="81025" tIns="40500" rIns="81025" bIns="40500" anchor="t" anchorCtr="0">
            <a:normAutofit fontScale="25000" lnSpcReduction="20000"/>
          </a:bodyPr>
          <a:lstStyle/>
          <a:p>
            <a:pPr marL="457200" lvl="0" indent="-342900" algn="l" rtl="0">
              <a:lnSpc>
                <a:spcPct val="100000"/>
              </a:lnSpc>
              <a:spcBef>
                <a:spcPts val="360"/>
              </a:spcBef>
              <a:spcAft>
                <a:spcPts val="0"/>
              </a:spcAft>
              <a:buSzPct val="257142"/>
              <a:buNone/>
            </a:pPr>
            <a:r>
              <a:rPr lang="tr-TR" dirty="0"/>
              <a:t> </a:t>
            </a:r>
            <a:endParaRPr dirty="0"/>
          </a:p>
          <a:p>
            <a:pPr marL="457200" lvl="0" indent="-228600" algn="l" rtl="0">
              <a:lnSpc>
                <a:spcPct val="100000"/>
              </a:lnSpc>
              <a:spcBef>
                <a:spcPts val="360"/>
              </a:spcBef>
              <a:spcAft>
                <a:spcPts val="0"/>
              </a:spcAft>
              <a:buSzPct val="90000"/>
              <a:buFont typeface="Noto Sans Symbols"/>
              <a:buNone/>
            </a:pPr>
            <a:endParaRPr sz="8000" b="1" dirty="0">
              <a:latin typeface="Arial"/>
              <a:ea typeface="Arial"/>
              <a:cs typeface="Arial"/>
              <a:sym typeface="Arial"/>
            </a:endParaRPr>
          </a:p>
          <a:p>
            <a:pPr marL="457200" lvl="0" indent="-342900" algn="l" rtl="0">
              <a:lnSpc>
                <a:spcPct val="100000"/>
              </a:lnSpc>
              <a:spcBef>
                <a:spcPts val="360"/>
              </a:spcBef>
              <a:spcAft>
                <a:spcPts val="0"/>
              </a:spcAft>
              <a:buSzPct val="90000"/>
              <a:buNone/>
            </a:pPr>
            <a:endParaRPr sz="8000" b="1" dirty="0">
              <a:latin typeface="Arial"/>
              <a:ea typeface="Arial"/>
              <a:cs typeface="Arial"/>
              <a:sym typeface="Arial"/>
            </a:endParaRPr>
          </a:p>
          <a:p>
            <a:pPr marL="457200" lvl="0" indent="-228600" algn="l" rtl="0">
              <a:lnSpc>
                <a:spcPct val="100000"/>
              </a:lnSpc>
              <a:spcBef>
                <a:spcPts val="360"/>
              </a:spcBef>
              <a:spcAft>
                <a:spcPts val="0"/>
              </a:spcAft>
              <a:buSzPct val="90000"/>
              <a:buFont typeface="Noto Sans Symbols"/>
              <a:buNone/>
            </a:pPr>
            <a:endParaRPr sz="8000" b="1" dirty="0">
              <a:latin typeface="Arial"/>
              <a:ea typeface="Arial"/>
              <a:cs typeface="Arial"/>
              <a:sym typeface="Arial"/>
            </a:endParaRPr>
          </a:p>
          <a:p>
            <a:pPr marL="457200" lvl="0" indent="-228600" algn="l" rtl="0">
              <a:lnSpc>
                <a:spcPct val="100000"/>
              </a:lnSpc>
              <a:spcBef>
                <a:spcPts val="360"/>
              </a:spcBef>
              <a:spcAft>
                <a:spcPts val="0"/>
              </a:spcAft>
              <a:buSzPct val="90000"/>
              <a:buFont typeface="Noto Sans Symbols"/>
              <a:buNone/>
            </a:pPr>
            <a:endParaRPr sz="8000" b="1" dirty="0">
              <a:latin typeface="Arial"/>
              <a:ea typeface="Arial"/>
              <a:cs typeface="Arial"/>
              <a:sym typeface="Arial"/>
            </a:endParaRPr>
          </a:p>
          <a:p>
            <a:pPr marL="457200" lvl="0" indent="-342900" algn="l" rtl="0">
              <a:lnSpc>
                <a:spcPct val="100000"/>
              </a:lnSpc>
              <a:spcBef>
                <a:spcPts val="360"/>
              </a:spcBef>
              <a:spcAft>
                <a:spcPts val="0"/>
              </a:spcAft>
              <a:buSzPct val="90000"/>
              <a:buFont typeface="Noto Sans Symbols"/>
              <a:buChar char="⮚"/>
            </a:pPr>
            <a:r>
              <a:rPr lang="tr-TR" sz="8000" b="1" dirty="0">
                <a:solidFill>
                  <a:srgbClr val="002060"/>
                </a:solidFill>
                <a:latin typeface="Arial"/>
                <a:ea typeface="Arial"/>
                <a:cs typeface="Arial"/>
                <a:sym typeface="Arial"/>
              </a:rPr>
              <a:t>Out of 100 cat images</a:t>
            </a:r>
            <a:r>
              <a:rPr lang="tr-TR" sz="8000" dirty="0">
                <a:solidFill>
                  <a:srgbClr val="002060"/>
                </a:solidFill>
                <a:latin typeface="Arial"/>
                <a:ea typeface="Arial"/>
                <a:cs typeface="Arial"/>
                <a:sym typeface="Arial"/>
              </a:rPr>
              <a:t> the model has predicted 90 of them correctly and has mis-classified 10 of them. If we refer to the “cat” class as positive and the non-cat class as negative class, then 90 samples predicted as cat are considered as as </a:t>
            </a:r>
            <a:r>
              <a:rPr lang="tr-TR" sz="8000" b="1" dirty="0">
                <a:solidFill>
                  <a:srgbClr val="002060"/>
                </a:solidFill>
                <a:latin typeface="Arial"/>
                <a:ea typeface="Arial"/>
                <a:cs typeface="Arial"/>
                <a:sym typeface="Arial"/>
              </a:rPr>
              <a:t>true-positive</a:t>
            </a:r>
            <a:r>
              <a:rPr lang="tr-TR" sz="8000" dirty="0">
                <a:solidFill>
                  <a:srgbClr val="002060"/>
                </a:solidFill>
                <a:latin typeface="Arial"/>
                <a:ea typeface="Arial"/>
                <a:cs typeface="Arial"/>
                <a:sym typeface="Arial"/>
              </a:rPr>
              <a:t>, and the 10 samples predicted as non-cat are </a:t>
            </a:r>
            <a:r>
              <a:rPr lang="tr-TR" sz="8000" b="1" dirty="0">
                <a:solidFill>
                  <a:srgbClr val="002060"/>
                </a:solidFill>
                <a:latin typeface="Arial"/>
                <a:ea typeface="Arial"/>
                <a:cs typeface="Arial"/>
                <a:sym typeface="Arial"/>
              </a:rPr>
              <a:t>false negative</a:t>
            </a:r>
            <a:r>
              <a:rPr lang="tr-TR" sz="8000" dirty="0">
                <a:solidFill>
                  <a:srgbClr val="002060"/>
                </a:solidFill>
                <a:latin typeface="Arial"/>
                <a:ea typeface="Arial"/>
                <a:cs typeface="Arial"/>
                <a:sym typeface="Arial"/>
              </a:rPr>
              <a:t>.</a:t>
            </a:r>
            <a:endParaRPr dirty="0"/>
          </a:p>
          <a:p>
            <a:pPr marL="457200" lvl="0" indent="-342900" algn="l" rtl="0">
              <a:lnSpc>
                <a:spcPct val="100000"/>
              </a:lnSpc>
              <a:spcBef>
                <a:spcPts val="360"/>
              </a:spcBef>
              <a:spcAft>
                <a:spcPts val="0"/>
              </a:spcAft>
              <a:buSzPct val="90000"/>
              <a:buFont typeface="Noto Sans Symbols"/>
              <a:buChar char="⮚"/>
            </a:pPr>
            <a:r>
              <a:rPr lang="tr-TR" sz="8000" b="1" dirty="0">
                <a:solidFill>
                  <a:srgbClr val="002060"/>
                </a:solidFill>
                <a:latin typeface="Arial"/>
                <a:ea typeface="Arial"/>
                <a:cs typeface="Arial"/>
                <a:sym typeface="Arial"/>
              </a:rPr>
              <a:t>Out of 1000 non-cat images</a:t>
            </a:r>
            <a:r>
              <a:rPr lang="tr-TR" sz="8000" dirty="0">
                <a:solidFill>
                  <a:srgbClr val="002060"/>
                </a:solidFill>
                <a:latin typeface="Arial"/>
                <a:ea typeface="Arial"/>
                <a:cs typeface="Arial"/>
                <a:sym typeface="Arial"/>
              </a:rPr>
              <a:t>, the model has classified 940 of them correctly, and mis-classified 60 of them. The 940 correctly classified samples are referred as </a:t>
            </a:r>
            <a:r>
              <a:rPr lang="tr-TR" sz="8000" b="1" dirty="0">
                <a:solidFill>
                  <a:srgbClr val="002060"/>
                </a:solidFill>
                <a:latin typeface="Arial"/>
                <a:ea typeface="Arial"/>
                <a:cs typeface="Arial"/>
                <a:sym typeface="Arial"/>
              </a:rPr>
              <a:t>true-negative</a:t>
            </a:r>
            <a:r>
              <a:rPr lang="tr-TR" sz="8000" dirty="0">
                <a:solidFill>
                  <a:srgbClr val="002060"/>
                </a:solidFill>
                <a:latin typeface="Arial"/>
                <a:ea typeface="Arial"/>
                <a:cs typeface="Arial"/>
                <a:sym typeface="Arial"/>
              </a:rPr>
              <a:t>, and those 60 are referred as </a:t>
            </a:r>
            <a:r>
              <a:rPr lang="tr-TR" sz="8000" b="1" dirty="0">
                <a:solidFill>
                  <a:srgbClr val="002060"/>
                </a:solidFill>
                <a:latin typeface="Arial"/>
                <a:ea typeface="Arial"/>
                <a:cs typeface="Arial"/>
                <a:sym typeface="Arial"/>
              </a:rPr>
              <a:t>false-positive</a:t>
            </a:r>
            <a:r>
              <a:rPr lang="tr-TR" sz="8000" dirty="0">
                <a:solidFill>
                  <a:srgbClr val="002060"/>
                </a:solidFill>
                <a:latin typeface="Arial"/>
                <a:ea typeface="Arial"/>
                <a:cs typeface="Arial"/>
                <a:sym typeface="Arial"/>
              </a:rPr>
              <a:t>.</a:t>
            </a:r>
            <a:endParaRPr dirty="0"/>
          </a:p>
          <a:p>
            <a:pPr marL="457200" lvl="0" indent="-342900" algn="l" rtl="0">
              <a:lnSpc>
                <a:spcPct val="100000"/>
              </a:lnSpc>
              <a:spcBef>
                <a:spcPts val="360"/>
              </a:spcBef>
              <a:spcAft>
                <a:spcPts val="0"/>
              </a:spcAft>
              <a:buSzPct val="90000"/>
              <a:buFont typeface="Noto Sans Symbols"/>
              <a:buChar char="⮚"/>
            </a:pPr>
            <a:r>
              <a:rPr lang="tr-TR" sz="8000" dirty="0">
                <a:solidFill>
                  <a:srgbClr val="002060"/>
                </a:solidFill>
                <a:latin typeface="Arial"/>
                <a:ea typeface="Arial"/>
                <a:cs typeface="Arial"/>
                <a:sym typeface="Arial"/>
              </a:rPr>
              <a:t>As we can see diagonal elements of this matrix denote the correct prediction for different classes, while the off-diagonal elements denote the samples which are mis-classified.</a:t>
            </a:r>
            <a:endParaRPr dirty="0"/>
          </a:p>
          <a:p>
            <a:pPr marL="457200" lvl="0" indent="-342900" algn="l" rtl="0">
              <a:lnSpc>
                <a:spcPct val="100000"/>
              </a:lnSpc>
              <a:spcBef>
                <a:spcPts val="360"/>
              </a:spcBef>
              <a:spcAft>
                <a:spcPts val="0"/>
              </a:spcAft>
              <a:buSzPct val="90000"/>
              <a:buNone/>
            </a:pPr>
            <a:endParaRPr sz="8000" dirty="0">
              <a:latin typeface="Arial"/>
              <a:ea typeface="Arial"/>
              <a:cs typeface="Arial"/>
              <a:sym typeface="Arial"/>
            </a:endParaRPr>
          </a:p>
          <a:p>
            <a:pPr marL="457200" lvl="0" indent="-342900" algn="l" rtl="0">
              <a:lnSpc>
                <a:spcPct val="100000"/>
              </a:lnSpc>
              <a:spcBef>
                <a:spcPts val="360"/>
              </a:spcBef>
              <a:spcAft>
                <a:spcPts val="0"/>
              </a:spcAft>
              <a:buSzPct val="90000"/>
              <a:buNone/>
            </a:pPr>
            <a:r>
              <a:rPr lang="tr-TR" sz="8000" dirty="0">
                <a:latin typeface="Arial"/>
                <a:ea typeface="Arial"/>
                <a:cs typeface="Arial"/>
                <a:sym typeface="Arial"/>
              </a:rPr>
              <a:t/>
            </a:r>
            <a:br>
              <a:rPr lang="tr-TR" sz="8000" dirty="0">
                <a:latin typeface="Arial"/>
                <a:ea typeface="Arial"/>
                <a:cs typeface="Arial"/>
                <a:sym typeface="Arial"/>
              </a:rPr>
            </a:br>
            <a:r>
              <a:rPr lang="tr-TR" sz="8000" dirty="0">
                <a:latin typeface="Arial"/>
                <a:ea typeface="Arial"/>
                <a:cs typeface="Arial"/>
                <a:sym typeface="Arial"/>
              </a:rPr>
              <a:t/>
            </a:r>
            <a:br>
              <a:rPr lang="tr-TR" sz="8000" dirty="0">
                <a:latin typeface="Arial"/>
                <a:ea typeface="Arial"/>
                <a:cs typeface="Arial"/>
                <a:sym typeface="Arial"/>
              </a:rPr>
            </a:br>
            <a:r>
              <a:rPr lang="tr-TR" sz="8000" dirty="0">
                <a:latin typeface="Arial"/>
                <a:ea typeface="Arial"/>
                <a:cs typeface="Arial"/>
                <a:sym typeface="Arial"/>
              </a:rPr>
              <a:t/>
            </a:r>
            <a:br>
              <a:rPr lang="tr-TR" sz="8000" dirty="0">
                <a:latin typeface="Arial"/>
                <a:ea typeface="Arial"/>
                <a:cs typeface="Arial"/>
                <a:sym typeface="Arial"/>
              </a:rPr>
            </a:br>
            <a:r>
              <a:rPr lang="tr-TR" sz="8000" dirty="0">
                <a:latin typeface="Arial"/>
                <a:ea typeface="Arial"/>
                <a:cs typeface="Arial"/>
                <a:sym typeface="Arial"/>
              </a:rPr>
              <a:t/>
            </a:r>
            <a:br>
              <a:rPr lang="tr-TR" sz="8000" dirty="0">
                <a:latin typeface="Arial"/>
                <a:ea typeface="Arial"/>
                <a:cs typeface="Arial"/>
                <a:sym typeface="Arial"/>
              </a:rPr>
            </a:br>
            <a:r>
              <a:rPr lang="tr-TR" sz="8000" dirty="0">
                <a:latin typeface="Arial"/>
                <a:ea typeface="Arial"/>
                <a:cs typeface="Arial"/>
                <a:sym typeface="Arial"/>
              </a:rPr>
              <a:t/>
            </a:r>
            <a:br>
              <a:rPr lang="tr-TR" sz="8000" dirty="0">
                <a:latin typeface="Arial"/>
                <a:ea typeface="Arial"/>
                <a:cs typeface="Arial"/>
                <a:sym typeface="Arial"/>
              </a:rPr>
            </a:br>
            <a:r>
              <a:rPr lang="tr-TR" sz="8000" dirty="0">
                <a:latin typeface="Arial"/>
                <a:ea typeface="Arial"/>
                <a:cs typeface="Arial"/>
                <a:sym typeface="Arial"/>
              </a:rPr>
              <a:t/>
            </a:r>
            <a:br>
              <a:rPr lang="tr-TR" sz="8000" dirty="0">
                <a:latin typeface="Arial"/>
                <a:ea typeface="Arial"/>
                <a:cs typeface="Arial"/>
                <a:sym typeface="Arial"/>
              </a:rPr>
            </a:br>
            <a:endParaRPr dirty="0"/>
          </a:p>
        </p:txBody>
      </p:sp>
      <p:pic>
        <p:nvPicPr>
          <p:cNvPr id="385" name="Google Shape;385;p96"/>
          <p:cNvPicPr preferRelativeResize="0"/>
          <p:nvPr/>
        </p:nvPicPr>
        <p:blipFill rotWithShape="1">
          <a:blip r:embed="rId3">
            <a:alphaModFix/>
          </a:blip>
          <a:srcRect/>
          <a:stretch/>
        </p:blipFill>
        <p:spPr>
          <a:xfrm>
            <a:off x="2456683" y="412955"/>
            <a:ext cx="3876675" cy="1366684"/>
          </a:xfrm>
          <a:prstGeom prst="rect">
            <a:avLst/>
          </a:prstGeom>
          <a:noFill/>
          <a:ln>
            <a:noFill/>
          </a:ln>
        </p:spPr>
      </p:pic>
    </p:spTree>
    <p:extLst>
      <p:ext uri="{BB962C8B-B14F-4D97-AF65-F5344CB8AC3E}">
        <p14:creationId xmlns:p14="http://schemas.microsoft.com/office/powerpoint/2010/main" val="20474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anim calcmode="lin" valueType="num">
                                      <p:cBhvr additive="base">
                                        <p:cTn id="7" dur="500" fill="hold"/>
                                        <p:tgtEl>
                                          <p:spTgt spid="3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
                                            <p:txEl>
                                              <p:pRg st="5" end="5"/>
                                            </p:txEl>
                                          </p:spTgt>
                                        </p:tgtEl>
                                        <p:attrNameLst>
                                          <p:attrName>style.visibility</p:attrName>
                                        </p:attrNameLst>
                                      </p:cBhvr>
                                      <p:to>
                                        <p:strVal val="visible"/>
                                      </p:to>
                                    </p:set>
                                    <p:anim calcmode="lin" valueType="num">
                                      <p:cBhvr additive="base">
                                        <p:cTn id="13" dur="500" fill="hold"/>
                                        <p:tgtEl>
                                          <p:spTgt spid="38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
                                            <p:txEl>
                                              <p:pRg st="6" end="6"/>
                                            </p:txEl>
                                          </p:spTgt>
                                        </p:tgtEl>
                                        <p:attrNameLst>
                                          <p:attrName>style.visibility</p:attrName>
                                        </p:attrNameLst>
                                      </p:cBhvr>
                                      <p:to>
                                        <p:strVal val="visible"/>
                                      </p:to>
                                    </p:set>
                                    <p:anim calcmode="lin" valueType="num">
                                      <p:cBhvr additive="base">
                                        <p:cTn id="19" dur="500" fill="hold"/>
                                        <p:tgtEl>
                                          <p:spTgt spid="38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4">
                                            <p:txEl>
                                              <p:pRg st="7" end="7"/>
                                            </p:txEl>
                                          </p:spTgt>
                                        </p:tgtEl>
                                        <p:attrNameLst>
                                          <p:attrName>style.visibility</p:attrName>
                                        </p:attrNameLst>
                                      </p:cBhvr>
                                      <p:to>
                                        <p:strVal val="visible"/>
                                      </p:to>
                                    </p:set>
                                    <p:anim calcmode="lin" valueType="num">
                                      <p:cBhvr additive="base">
                                        <p:cTn id="25" dur="500" fill="hold"/>
                                        <p:tgtEl>
                                          <p:spTgt spid="38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4">
                                            <p:txEl>
                                              <p:pRg st="9" end="9"/>
                                            </p:txEl>
                                          </p:spTgt>
                                        </p:tgtEl>
                                        <p:attrNameLst>
                                          <p:attrName>style.visibility</p:attrName>
                                        </p:attrNameLst>
                                      </p:cBhvr>
                                      <p:to>
                                        <p:strVal val="visible"/>
                                      </p:to>
                                    </p:set>
                                    <p:anim calcmode="lin" valueType="num">
                                      <p:cBhvr additive="base">
                                        <p:cTn id="31" dur="500" fill="hold"/>
                                        <p:tgtEl>
                                          <p:spTgt spid="38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109"/>
          <p:cNvSpPr txBox="1">
            <a:spLocks noGrp="1"/>
          </p:cNvSpPr>
          <p:nvPr>
            <p:ph type="title"/>
          </p:nvPr>
        </p:nvSpPr>
        <p:spPr>
          <a:xfrm>
            <a:off x="457200" y="228865"/>
            <a:ext cx="8229600" cy="587212"/>
          </a:xfrm>
          <a:prstGeom prst="rect">
            <a:avLst/>
          </a:prstGeom>
          <a:noFill/>
          <a:ln>
            <a:noFill/>
          </a:ln>
        </p:spPr>
        <p:txBody>
          <a:bodyPr spcFirstLastPara="1" wrap="square" lIns="81025" tIns="40500" rIns="81025" bIns="40500" anchor="ctr" anchorCtr="0">
            <a:normAutofit fontScale="90000"/>
          </a:bodyPr>
          <a:lstStyle/>
          <a:p>
            <a:pPr marL="0" lvl="0" indent="0" algn="ctr" rtl="0">
              <a:lnSpc>
                <a:spcPct val="100000"/>
              </a:lnSpc>
              <a:spcBef>
                <a:spcPts val="0"/>
              </a:spcBef>
              <a:spcAft>
                <a:spcPts val="0"/>
              </a:spcAft>
              <a:buClr>
                <a:schemeClr val="dk1"/>
              </a:buClr>
              <a:buSzPct val="90909"/>
              <a:buNone/>
            </a:pPr>
            <a:r>
              <a:rPr lang="tr-TR" sz="2200" b="1">
                <a:solidFill>
                  <a:srgbClr val="C00000"/>
                </a:solidFill>
                <a:latin typeface="Arial"/>
                <a:ea typeface="Arial"/>
                <a:cs typeface="Arial"/>
                <a:sym typeface="Arial"/>
              </a:rPr>
              <a:t/>
            </a:r>
            <a:br>
              <a:rPr lang="tr-TR" sz="2200" b="1">
                <a:solidFill>
                  <a:srgbClr val="C00000"/>
                </a:solidFill>
                <a:latin typeface="Arial"/>
                <a:ea typeface="Arial"/>
                <a:cs typeface="Arial"/>
                <a:sym typeface="Arial"/>
              </a:rPr>
            </a:br>
            <a:r>
              <a:rPr lang="tr-TR" sz="2200" b="1">
                <a:solidFill>
                  <a:srgbClr val="C00000"/>
                </a:solidFill>
                <a:latin typeface="Arial"/>
                <a:ea typeface="Arial"/>
                <a:cs typeface="Arial"/>
                <a:sym typeface="Arial"/>
              </a:rPr>
              <a:t/>
            </a:r>
            <a:br>
              <a:rPr lang="tr-TR" sz="2200" b="1">
                <a:solidFill>
                  <a:srgbClr val="C00000"/>
                </a:solidFill>
                <a:latin typeface="Arial"/>
                <a:ea typeface="Arial"/>
                <a:cs typeface="Arial"/>
                <a:sym typeface="Arial"/>
              </a:rPr>
            </a:br>
            <a:r>
              <a:rPr lang="tr-TR" sz="2200" b="1">
                <a:solidFill>
                  <a:srgbClr val="C00000"/>
                </a:solidFill>
                <a:latin typeface="Arial"/>
                <a:ea typeface="Arial"/>
                <a:cs typeface="Arial"/>
                <a:sym typeface="Arial"/>
              </a:rPr>
              <a:t> ROC Curve</a:t>
            </a:r>
            <a:r>
              <a:rPr lang="tr-TR"/>
              <a:t/>
            </a:r>
            <a:br>
              <a:rPr lang="tr-TR"/>
            </a:br>
            <a:endParaRPr/>
          </a:p>
        </p:txBody>
      </p:sp>
      <p:sp>
        <p:nvSpPr>
          <p:cNvPr id="466" name="Google Shape;466;p109"/>
          <p:cNvSpPr txBox="1">
            <a:spLocks noGrp="1"/>
          </p:cNvSpPr>
          <p:nvPr>
            <p:ph idx="1"/>
          </p:nvPr>
        </p:nvSpPr>
        <p:spPr>
          <a:xfrm>
            <a:off x="457200" y="806245"/>
            <a:ext cx="8229600" cy="4572000"/>
          </a:xfrm>
          <a:prstGeom prst="rect">
            <a:avLst/>
          </a:prstGeom>
          <a:noFill/>
          <a:ln>
            <a:noFill/>
          </a:ln>
        </p:spPr>
        <p:txBody>
          <a:bodyPr spcFirstLastPara="1" wrap="square" lIns="81025" tIns="40500" rIns="81025" bIns="40500" anchor="t" anchorCtr="0">
            <a:normAutofit/>
          </a:bodyPr>
          <a:lstStyle/>
          <a:p>
            <a:pPr marL="457200" lvl="0" indent="-342900" algn="just" rtl="0">
              <a:lnSpc>
                <a:spcPct val="10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The receiver operating characteristic (ROC) curve is another common tool used with binary classifiers.</a:t>
            </a:r>
            <a:endParaRPr dirty="0"/>
          </a:p>
          <a:p>
            <a:pPr marL="457200" lvl="0" indent="-342900" algn="just" rtl="0">
              <a:lnSpc>
                <a:spcPct val="10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the ROC curve plots the true positive rate (another name</a:t>
            </a:r>
            <a:endParaRPr dirty="0"/>
          </a:p>
          <a:p>
            <a:pPr marL="457200" lvl="0" indent="-342900" algn="just" rtl="0">
              <a:lnSpc>
                <a:spcPct val="100000"/>
              </a:lnSpc>
              <a:spcBef>
                <a:spcPts val="360"/>
              </a:spcBef>
              <a:spcAft>
                <a:spcPts val="0"/>
              </a:spcAft>
              <a:buSzPts val="1800"/>
              <a:buNone/>
            </a:pPr>
            <a:r>
              <a:rPr lang="tr-TR" sz="2000" dirty="0">
                <a:solidFill>
                  <a:srgbClr val="002060"/>
                </a:solidFill>
                <a:latin typeface="Arial"/>
                <a:ea typeface="Arial"/>
                <a:cs typeface="Arial"/>
                <a:sym typeface="Arial"/>
              </a:rPr>
              <a:t>      for recall) against the false positive rate. </a:t>
            </a:r>
            <a:endParaRPr dirty="0"/>
          </a:p>
          <a:p>
            <a:pPr marL="457200" lvl="0" indent="-342900" algn="just" rtl="0">
              <a:lnSpc>
                <a:spcPct val="10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The FPR is the ratio of negative instances that are incorrectly classified as positive. </a:t>
            </a:r>
            <a:endParaRPr dirty="0"/>
          </a:p>
          <a:p>
            <a:pPr marL="457200" lvl="0" indent="-342900" algn="just" rtl="0">
              <a:lnSpc>
                <a:spcPct val="10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It is equal to one minus the true negative rate,which is the ratio of negative instances that are correctly classified as negative. </a:t>
            </a:r>
            <a:endParaRPr dirty="0"/>
          </a:p>
          <a:p>
            <a:pPr marL="457200" lvl="0" indent="-342900" algn="just" rtl="0">
              <a:lnSpc>
                <a:spcPct val="10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The TNR is also called specificity. </a:t>
            </a:r>
            <a:endParaRPr dirty="0"/>
          </a:p>
          <a:p>
            <a:pPr marL="457200" lvl="0" indent="-342900" algn="just" rtl="0">
              <a:lnSpc>
                <a:spcPct val="10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Hence the ROC curve plots sensitivity (recall) versus 1 – specificity.</a:t>
            </a:r>
            <a:endParaRPr sz="2000" dirty="0">
              <a:solidFill>
                <a:srgbClr val="00206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 calcmode="lin" valueType="num">
                                      <p:cBhvr additive="base">
                                        <p:cTn id="7" dur="500" fill="hold"/>
                                        <p:tgtEl>
                                          <p:spTgt spid="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6">
                                            <p:txEl>
                                              <p:pRg st="1" end="1"/>
                                            </p:txEl>
                                          </p:spTgt>
                                        </p:tgtEl>
                                        <p:attrNameLst>
                                          <p:attrName>style.visibility</p:attrName>
                                        </p:attrNameLst>
                                      </p:cBhvr>
                                      <p:to>
                                        <p:strVal val="visible"/>
                                      </p:to>
                                    </p:set>
                                    <p:anim calcmode="lin" valueType="num">
                                      <p:cBhvr additive="base">
                                        <p:cTn id="13" dur="500" fill="hold"/>
                                        <p:tgtEl>
                                          <p:spTgt spid="4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6">
                                            <p:txEl>
                                              <p:pRg st="2" end="2"/>
                                            </p:txEl>
                                          </p:spTgt>
                                        </p:tgtEl>
                                        <p:attrNameLst>
                                          <p:attrName>style.visibility</p:attrName>
                                        </p:attrNameLst>
                                      </p:cBhvr>
                                      <p:to>
                                        <p:strVal val="visible"/>
                                      </p:to>
                                    </p:set>
                                    <p:anim calcmode="lin" valueType="num">
                                      <p:cBhvr additive="base">
                                        <p:cTn id="19" dur="500" fill="hold"/>
                                        <p:tgtEl>
                                          <p:spTgt spid="4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6">
                                            <p:txEl>
                                              <p:pRg st="3" end="3"/>
                                            </p:txEl>
                                          </p:spTgt>
                                        </p:tgtEl>
                                        <p:attrNameLst>
                                          <p:attrName>style.visibility</p:attrName>
                                        </p:attrNameLst>
                                      </p:cBhvr>
                                      <p:to>
                                        <p:strVal val="visible"/>
                                      </p:to>
                                    </p:set>
                                    <p:anim calcmode="lin" valueType="num">
                                      <p:cBhvr additive="base">
                                        <p:cTn id="25" dur="500" fill="hold"/>
                                        <p:tgtEl>
                                          <p:spTgt spid="4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6">
                                            <p:txEl>
                                              <p:pRg st="4" end="4"/>
                                            </p:txEl>
                                          </p:spTgt>
                                        </p:tgtEl>
                                        <p:attrNameLst>
                                          <p:attrName>style.visibility</p:attrName>
                                        </p:attrNameLst>
                                      </p:cBhvr>
                                      <p:to>
                                        <p:strVal val="visible"/>
                                      </p:to>
                                    </p:set>
                                    <p:anim calcmode="lin" valueType="num">
                                      <p:cBhvr additive="base">
                                        <p:cTn id="31" dur="500" fill="hold"/>
                                        <p:tgtEl>
                                          <p:spTgt spid="4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6">
                                            <p:txEl>
                                              <p:pRg st="5" end="5"/>
                                            </p:txEl>
                                          </p:spTgt>
                                        </p:tgtEl>
                                        <p:attrNameLst>
                                          <p:attrName>style.visibility</p:attrName>
                                        </p:attrNameLst>
                                      </p:cBhvr>
                                      <p:to>
                                        <p:strVal val="visible"/>
                                      </p:to>
                                    </p:set>
                                    <p:anim calcmode="lin" valueType="num">
                                      <p:cBhvr additive="base">
                                        <p:cTn id="37" dur="500" fill="hold"/>
                                        <p:tgtEl>
                                          <p:spTgt spid="46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66">
                                            <p:txEl>
                                              <p:pRg st="6" end="6"/>
                                            </p:txEl>
                                          </p:spTgt>
                                        </p:tgtEl>
                                        <p:attrNameLst>
                                          <p:attrName>style.visibility</p:attrName>
                                        </p:attrNameLst>
                                      </p:cBhvr>
                                      <p:to>
                                        <p:strVal val="visible"/>
                                      </p:to>
                                    </p:set>
                                    <p:anim calcmode="lin" valueType="num">
                                      <p:cBhvr additive="base">
                                        <p:cTn id="43" dur="500" fill="hold"/>
                                        <p:tgtEl>
                                          <p:spTgt spid="46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10"/>
          <p:cNvSpPr txBox="1">
            <a:spLocks noGrp="1"/>
          </p:cNvSpPr>
          <p:nvPr>
            <p:ph idx="1"/>
          </p:nvPr>
        </p:nvSpPr>
        <p:spPr>
          <a:xfrm>
            <a:off x="457200" y="737419"/>
            <a:ext cx="8229600" cy="4367718"/>
          </a:xfrm>
          <a:prstGeom prst="rect">
            <a:avLst/>
          </a:prstGeom>
          <a:noFill/>
          <a:ln>
            <a:noFill/>
          </a:ln>
        </p:spPr>
        <p:txBody>
          <a:bodyPr spcFirstLastPara="1" wrap="square" lIns="81025" tIns="40500" rIns="81025" bIns="40500" anchor="t" anchorCtr="0">
            <a:noAutofit/>
          </a:bodyPr>
          <a:lstStyle/>
          <a:p>
            <a:pPr marL="457200" lvl="0" indent="-342900" algn="l" rtl="0">
              <a:lnSpc>
                <a:spcPct val="100000"/>
              </a:lnSpc>
              <a:spcBef>
                <a:spcPts val="360"/>
              </a:spcBef>
              <a:spcAft>
                <a:spcPts val="0"/>
              </a:spcAft>
              <a:buSzPts val="1800"/>
              <a:buNone/>
            </a:pPr>
            <a:r>
              <a:rPr lang="tr-TR" sz="2000" b="1" dirty="0">
                <a:latin typeface="Arial"/>
                <a:ea typeface="Arial"/>
                <a:cs typeface="Arial"/>
                <a:sym typeface="Arial"/>
              </a:rPr>
              <a:t>Example</a:t>
            </a:r>
            <a:r>
              <a:rPr lang="tr-TR" sz="2000" dirty="0">
                <a:latin typeface="Arial"/>
                <a:ea typeface="Arial"/>
                <a:cs typeface="Arial"/>
                <a:sym typeface="Arial"/>
              </a:rPr>
              <a:t> </a:t>
            </a:r>
            <a:r>
              <a:rPr lang="tr-TR" sz="2000" dirty="0">
                <a:solidFill>
                  <a:srgbClr val="00B050"/>
                </a:solidFill>
                <a:latin typeface="Arial"/>
                <a:ea typeface="Arial"/>
                <a:cs typeface="Arial"/>
                <a:sym typeface="Arial"/>
              </a:rPr>
              <a:t>your model may predict the below probabilities for 4 sample images: </a:t>
            </a:r>
            <a:r>
              <a:rPr lang="tr-TR" sz="2000" b="1" dirty="0">
                <a:solidFill>
                  <a:srgbClr val="00B050"/>
                </a:solidFill>
                <a:latin typeface="Arial"/>
                <a:ea typeface="Arial"/>
                <a:cs typeface="Arial"/>
                <a:sym typeface="Arial"/>
              </a:rPr>
              <a:t>[0.45, 0.6, 0.7, 0.3]</a:t>
            </a:r>
            <a:r>
              <a:rPr lang="tr-TR" sz="2000" dirty="0">
                <a:solidFill>
                  <a:srgbClr val="00B050"/>
                </a:solidFill>
                <a:latin typeface="Arial"/>
                <a:ea typeface="Arial"/>
                <a:cs typeface="Arial"/>
                <a:sym typeface="Arial"/>
              </a:rPr>
              <a:t>. </a:t>
            </a:r>
            <a:endParaRPr dirty="0"/>
          </a:p>
          <a:p>
            <a:pPr marL="457200" lvl="0" indent="-342900" algn="l" rtl="0">
              <a:lnSpc>
                <a:spcPct val="120000"/>
              </a:lnSpc>
              <a:spcBef>
                <a:spcPts val="360"/>
              </a:spcBef>
              <a:spcAft>
                <a:spcPts val="0"/>
              </a:spcAft>
              <a:buSzPts val="1800"/>
              <a:buNone/>
            </a:pPr>
            <a:r>
              <a:rPr lang="tr-TR" sz="2000" dirty="0">
                <a:solidFill>
                  <a:srgbClr val="002060"/>
                </a:solidFill>
                <a:latin typeface="Arial"/>
                <a:ea typeface="Arial"/>
                <a:cs typeface="Arial"/>
                <a:sym typeface="Arial"/>
              </a:rPr>
              <a:t>Then depending on the threshold values below, you will get different labels:</a:t>
            </a:r>
            <a:endParaRPr dirty="0"/>
          </a:p>
          <a:p>
            <a:pPr marL="457200" lvl="0" indent="-342900" algn="l" rtl="0">
              <a:lnSpc>
                <a:spcPct val="12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cut-off= </a:t>
            </a:r>
            <a:r>
              <a:rPr lang="tr-TR" sz="2000" dirty="0">
                <a:solidFill>
                  <a:srgbClr val="FF0000"/>
                </a:solidFill>
                <a:latin typeface="Arial"/>
                <a:ea typeface="Arial"/>
                <a:cs typeface="Arial"/>
                <a:sym typeface="Arial"/>
              </a:rPr>
              <a:t>0.5</a:t>
            </a:r>
            <a:r>
              <a:rPr lang="tr-TR" sz="2000" dirty="0">
                <a:solidFill>
                  <a:srgbClr val="002060"/>
                </a:solidFill>
                <a:latin typeface="Arial"/>
                <a:ea typeface="Arial"/>
                <a:cs typeface="Arial"/>
                <a:sym typeface="Arial"/>
              </a:rPr>
              <a:t>: predicted-labels= [</a:t>
            </a:r>
            <a:r>
              <a:rPr lang="tr-TR" sz="2000" dirty="0">
                <a:solidFill>
                  <a:srgbClr val="FF0000"/>
                </a:solidFill>
                <a:latin typeface="Arial"/>
                <a:ea typeface="Arial"/>
                <a:cs typeface="Arial"/>
                <a:sym typeface="Arial"/>
              </a:rPr>
              <a:t>0,1,1,0</a:t>
            </a:r>
            <a:r>
              <a:rPr lang="tr-TR" sz="2000" dirty="0">
                <a:solidFill>
                  <a:srgbClr val="002060"/>
                </a:solidFill>
                <a:latin typeface="Arial"/>
                <a:ea typeface="Arial"/>
                <a:cs typeface="Arial"/>
                <a:sym typeface="Arial"/>
              </a:rPr>
              <a:t>] (default threshold)</a:t>
            </a:r>
            <a:endParaRPr dirty="0"/>
          </a:p>
          <a:p>
            <a:pPr marL="457200" lvl="0" indent="-342900" algn="l" rtl="0">
              <a:lnSpc>
                <a:spcPct val="12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cut-off</a:t>
            </a:r>
            <a:r>
              <a:rPr lang="tr-TR" sz="2000" dirty="0">
                <a:solidFill>
                  <a:srgbClr val="FF0000"/>
                </a:solidFill>
                <a:latin typeface="Arial"/>
                <a:ea typeface="Arial"/>
                <a:cs typeface="Arial"/>
                <a:sym typeface="Arial"/>
              </a:rPr>
              <a:t>= 0.2</a:t>
            </a:r>
            <a:r>
              <a:rPr lang="tr-TR" sz="2000" dirty="0">
                <a:solidFill>
                  <a:srgbClr val="002060"/>
                </a:solidFill>
                <a:latin typeface="Arial"/>
                <a:ea typeface="Arial"/>
                <a:cs typeface="Arial"/>
                <a:sym typeface="Arial"/>
              </a:rPr>
              <a:t>: predicted-labels= [</a:t>
            </a:r>
            <a:r>
              <a:rPr lang="tr-TR" sz="2000" dirty="0">
                <a:solidFill>
                  <a:srgbClr val="FF0000"/>
                </a:solidFill>
                <a:latin typeface="Arial"/>
                <a:ea typeface="Arial"/>
                <a:cs typeface="Arial"/>
                <a:sym typeface="Arial"/>
              </a:rPr>
              <a:t>1,1,1,1</a:t>
            </a:r>
            <a:r>
              <a:rPr lang="tr-TR" sz="2000" dirty="0">
                <a:solidFill>
                  <a:srgbClr val="002060"/>
                </a:solidFill>
                <a:latin typeface="Arial"/>
                <a:ea typeface="Arial"/>
                <a:cs typeface="Arial"/>
                <a:sym typeface="Arial"/>
              </a:rPr>
              <a:t>]</a:t>
            </a:r>
            <a:endParaRPr dirty="0"/>
          </a:p>
          <a:p>
            <a:pPr marL="457200" lvl="0" indent="-342900" algn="l" rtl="0">
              <a:lnSpc>
                <a:spcPct val="12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cut-off= </a:t>
            </a:r>
            <a:r>
              <a:rPr lang="tr-TR" sz="2000" dirty="0">
                <a:solidFill>
                  <a:srgbClr val="FF0000"/>
                </a:solidFill>
                <a:latin typeface="Arial"/>
                <a:ea typeface="Arial"/>
                <a:cs typeface="Arial"/>
                <a:sym typeface="Arial"/>
              </a:rPr>
              <a:t>0.8</a:t>
            </a:r>
            <a:r>
              <a:rPr lang="tr-TR" sz="2000" dirty="0">
                <a:solidFill>
                  <a:srgbClr val="002060"/>
                </a:solidFill>
                <a:latin typeface="Arial"/>
                <a:ea typeface="Arial"/>
                <a:cs typeface="Arial"/>
                <a:sym typeface="Arial"/>
              </a:rPr>
              <a:t>: predicted-labels= [</a:t>
            </a:r>
            <a:r>
              <a:rPr lang="tr-TR" sz="2000" dirty="0">
                <a:solidFill>
                  <a:srgbClr val="FF0000"/>
                </a:solidFill>
                <a:latin typeface="Arial"/>
                <a:ea typeface="Arial"/>
                <a:cs typeface="Arial"/>
                <a:sym typeface="Arial"/>
              </a:rPr>
              <a:t>0,0,0,0</a:t>
            </a:r>
            <a:r>
              <a:rPr lang="tr-TR" sz="2000" dirty="0">
                <a:solidFill>
                  <a:srgbClr val="002060"/>
                </a:solidFill>
                <a:latin typeface="Arial"/>
                <a:ea typeface="Arial"/>
                <a:cs typeface="Arial"/>
                <a:sym typeface="Arial"/>
              </a:rPr>
              <a:t>]</a:t>
            </a:r>
            <a:endParaRPr dirty="0"/>
          </a:p>
          <a:p>
            <a:pPr marL="457200" lvl="0" indent="-342900" algn="l" rtl="0">
              <a:lnSpc>
                <a:spcPct val="120000"/>
              </a:lnSpc>
              <a:spcBef>
                <a:spcPts val="360"/>
              </a:spcBef>
              <a:spcAft>
                <a:spcPts val="0"/>
              </a:spcAft>
              <a:buSzPts val="1800"/>
              <a:buFont typeface="Noto Sans Symbols"/>
              <a:buChar char="⮚"/>
            </a:pPr>
            <a:r>
              <a:rPr lang="tr-TR" sz="2000" dirty="0">
                <a:solidFill>
                  <a:srgbClr val="002060"/>
                </a:solidFill>
                <a:latin typeface="Arial"/>
                <a:ea typeface="Arial"/>
                <a:cs typeface="Arial"/>
                <a:sym typeface="Arial"/>
              </a:rPr>
              <a:t>As seen , by varying the threshold values, we will get completely different labels. And as you can imagine each of these scenarios would result in a different precision and recall (as well as TPR, FPR) rates</a:t>
            </a:r>
            <a:r>
              <a:rPr lang="tr-TR" sz="2000" dirty="0">
                <a:latin typeface="Arial"/>
                <a:ea typeface="Arial"/>
                <a:cs typeface="Arial"/>
                <a:sym typeface="Arial"/>
              </a:rPr>
              <a:t>.</a:t>
            </a:r>
            <a:endParaRPr dirty="0"/>
          </a:p>
          <a:p>
            <a:pPr marL="457200" lvl="0" indent="-342900" algn="l" rtl="0">
              <a:lnSpc>
                <a:spcPct val="100000"/>
              </a:lnSpc>
              <a:spcBef>
                <a:spcPts val="360"/>
              </a:spcBef>
              <a:spcAft>
                <a:spcPts val="0"/>
              </a:spcAft>
              <a:buSzPts val="1800"/>
              <a:buNone/>
            </a:pPr>
            <a:r>
              <a:rPr lang="tr-TR" sz="2000" dirty="0">
                <a:latin typeface="Arial"/>
                <a:ea typeface="Arial"/>
                <a:cs typeface="Arial"/>
                <a:sym typeface="Arial"/>
              </a:rPr>
              <a:t/>
            </a:r>
            <a:br>
              <a:rPr lang="tr-TR" sz="2000" dirty="0">
                <a:latin typeface="Arial"/>
                <a:ea typeface="Arial"/>
                <a:cs typeface="Arial"/>
                <a:sym typeface="Arial"/>
              </a:rPr>
            </a:br>
            <a:endParaRPr sz="20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11"/>
          <p:cNvSpPr txBox="1">
            <a:spLocks noGrp="1"/>
          </p:cNvSpPr>
          <p:nvPr>
            <p:ph idx="1"/>
          </p:nvPr>
        </p:nvSpPr>
        <p:spPr>
          <a:xfrm>
            <a:off x="457200" y="707923"/>
            <a:ext cx="8229600" cy="4660490"/>
          </a:xfrm>
          <a:prstGeom prst="rect">
            <a:avLst/>
          </a:prstGeom>
          <a:noFill/>
          <a:ln>
            <a:noFill/>
          </a:ln>
        </p:spPr>
        <p:txBody>
          <a:bodyPr spcFirstLastPara="1" wrap="square" lIns="81025" tIns="40500" rIns="81025" bIns="40500" anchor="t" anchorCtr="0">
            <a:normAutofit fontScale="32500" lnSpcReduction="20000"/>
          </a:bodyPr>
          <a:lstStyle/>
          <a:p>
            <a:pPr marL="457200" lvl="0" indent="-342900" algn="l" rtl="0">
              <a:lnSpc>
                <a:spcPct val="100000"/>
              </a:lnSpc>
              <a:spcBef>
                <a:spcPts val="360"/>
              </a:spcBef>
              <a:spcAft>
                <a:spcPts val="0"/>
              </a:spcAft>
              <a:buSzPct val="110769"/>
              <a:buFont typeface="Noto Sans Symbols"/>
              <a:buChar char="⮚"/>
            </a:pPr>
            <a:r>
              <a:rPr lang="tr-TR" sz="5000">
                <a:latin typeface="Arial"/>
                <a:ea typeface="Arial"/>
                <a:cs typeface="Arial"/>
                <a:sym typeface="Arial"/>
              </a:rPr>
              <a:t>ROC curve essentially finds out the TPR and FPR for various threshold values and plots TPR against the FPR. A sample ROC curve is shown</a:t>
            </a:r>
            <a:endParaRPr/>
          </a:p>
          <a:p>
            <a:pPr marL="457200" lvl="0" indent="-342900" algn="l" rtl="0">
              <a:lnSpc>
                <a:spcPct val="100000"/>
              </a:lnSpc>
              <a:spcBef>
                <a:spcPts val="360"/>
              </a:spcBef>
              <a:spcAft>
                <a:spcPts val="0"/>
              </a:spcAft>
              <a:buSzPct val="153846"/>
              <a:buNone/>
            </a:pP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r>
              <a:rPr lang="tr-TR" sz="3600">
                <a:latin typeface="Arial"/>
                <a:ea typeface="Arial"/>
                <a:cs typeface="Arial"/>
                <a:sym typeface="Arial"/>
              </a:rPr>
              <a:t/>
            </a:r>
            <a:br>
              <a:rPr lang="tr-TR" sz="3600">
                <a:latin typeface="Arial"/>
                <a:ea typeface="Arial"/>
                <a:cs typeface="Arial"/>
                <a:sym typeface="Arial"/>
              </a:rPr>
            </a:br>
            <a:endParaRPr sz="3600">
              <a:latin typeface="Arial"/>
              <a:ea typeface="Arial"/>
              <a:cs typeface="Arial"/>
              <a:sym typeface="Arial"/>
            </a:endParaRPr>
          </a:p>
          <a:p>
            <a:pPr marL="457200" lvl="0" indent="-342900" algn="l" rtl="0">
              <a:lnSpc>
                <a:spcPct val="100000"/>
              </a:lnSpc>
              <a:spcBef>
                <a:spcPts val="360"/>
              </a:spcBef>
              <a:spcAft>
                <a:spcPts val="0"/>
              </a:spcAft>
              <a:buSzPct val="153846"/>
              <a:buNone/>
            </a:pPr>
            <a:endParaRPr sz="3600">
              <a:latin typeface="Arial"/>
              <a:ea typeface="Arial"/>
              <a:cs typeface="Arial"/>
              <a:sym typeface="Arial"/>
            </a:endParaRPr>
          </a:p>
          <a:p>
            <a:pPr marL="457200" lvl="0" indent="-342900" algn="l" rtl="0">
              <a:lnSpc>
                <a:spcPct val="100000"/>
              </a:lnSpc>
              <a:spcBef>
                <a:spcPts val="360"/>
              </a:spcBef>
              <a:spcAft>
                <a:spcPts val="0"/>
              </a:spcAft>
              <a:buSzPct val="153846"/>
              <a:buNone/>
            </a:pPr>
            <a:endParaRPr sz="3600">
              <a:latin typeface="Arial"/>
              <a:ea typeface="Arial"/>
              <a:cs typeface="Arial"/>
              <a:sym typeface="Arial"/>
            </a:endParaRPr>
          </a:p>
          <a:p>
            <a:pPr marL="457200" lvl="0" indent="-342900" algn="l" rtl="0">
              <a:lnSpc>
                <a:spcPct val="100000"/>
              </a:lnSpc>
              <a:spcBef>
                <a:spcPts val="360"/>
              </a:spcBef>
              <a:spcAft>
                <a:spcPts val="0"/>
              </a:spcAft>
              <a:buSzPct val="128801"/>
              <a:buNone/>
            </a:pPr>
            <a:r>
              <a:rPr lang="tr-TR" sz="4300">
                <a:latin typeface="Arial"/>
                <a:ea typeface="Arial"/>
                <a:cs typeface="Arial"/>
                <a:sym typeface="Arial"/>
              </a:rPr>
              <a:t>     </a:t>
            </a:r>
            <a:endParaRPr/>
          </a:p>
          <a:p>
            <a:pPr marL="457200" lvl="0" indent="-342900" algn="l" rtl="0">
              <a:lnSpc>
                <a:spcPct val="100000"/>
              </a:lnSpc>
              <a:spcBef>
                <a:spcPts val="360"/>
              </a:spcBef>
              <a:spcAft>
                <a:spcPts val="0"/>
              </a:spcAft>
              <a:buSzPct val="128801"/>
              <a:buNone/>
            </a:pPr>
            <a:endParaRPr sz="4300">
              <a:latin typeface="Arial"/>
              <a:ea typeface="Arial"/>
              <a:cs typeface="Arial"/>
              <a:sym typeface="Arial"/>
            </a:endParaRPr>
          </a:p>
          <a:p>
            <a:pPr marL="457200" lvl="0" indent="-342900" algn="l" rtl="0">
              <a:lnSpc>
                <a:spcPct val="100000"/>
              </a:lnSpc>
              <a:spcBef>
                <a:spcPts val="360"/>
              </a:spcBef>
              <a:spcAft>
                <a:spcPts val="0"/>
              </a:spcAft>
              <a:buSzPct val="128801"/>
              <a:buNone/>
            </a:pPr>
            <a:endParaRPr sz="4300">
              <a:latin typeface="Arial"/>
              <a:ea typeface="Arial"/>
              <a:cs typeface="Arial"/>
              <a:sym typeface="Arial"/>
            </a:endParaRPr>
          </a:p>
          <a:p>
            <a:pPr marL="457200" lvl="0" indent="-342900" algn="l" rtl="0">
              <a:lnSpc>
                <a:spcPct val="100000"/>
              </a:lnSpc>
              <a:spcBef>
                <a:spcPts val="360"/>
              </a:spcBef>
              <a:spcAft>
                <a:spcPts val="0"/>
              </a:spcAft>
              <a:buSzPct val="128801"/>
              <a:buNone/>
            </a:pPr>
            <a:endParaRPr sz="4300">
              <a:latin typeface="Arial"/>
              <a:ea typeface="Arial"/>
              <a:cs typeface="Arial"/>
              <a:sym typeface="Arial"/>
            </a:endParaRPr>
          </a:p>
          <a:p>
            <a:pPr marL="457200" lvl="0" indent="-342900" algn="l" rtl="0">
              <a:lnSpc>
                <a:spcPct val="100000"/>
              </a:lnSpc>
              <a:spcBef>
                <a:spcPts val="360"/>
              </a:spcBef>
              <a:spcAft>
                <a:spcPts val="0"/>
              </a:spcAft>
              <a:buSzPct val="89330"/>
              <a:buNone/>
            </a:pPr>
            <a:r>
              <a:rPr lang="tr-TR" sz="6200">
                <a:latin typeface="Arial"/>
                <a:ea typeface="Arial"/>
                <a:cs typeface="Arial"/>
                <a:sym typeface="Arial"/>
              </a:rPr>
              <a:t/>
            </a:r>
            <a:br>
              <a:rPr lang="tr-TR" sz="6200">
                <a:latin typeface="Arial"/>
                <a:ea typeface="Arial"/>
                <a:cs typeface="Arial"/>
                <a:sym typeface="Arial"/>
              </a:rPr>
            </a:br>
            <a:endParaRPr sz="6200">
              <a:latin typeface="Arial"/>
              <a:ea typeface="Arial"/>
              <a:cs typeface="Arial"/>
              <a:sym typeface="Arial"/>
            </a:endParaRPr>
          </a:p>
        </p:txBody>
      </p:sp>
      <p:pic>
        <p:nvPicPr>
          <p:cNvPr id="477" name="Google Shape;477;p111"/>
          <p:cNvPicPr preferRelativeResize="0"/>
          <p:nvPr/>
        </p:nvPicPr>
        <p:blipFill rotWithShape="1">
          <a:blip r:embed="rId3">
            <a:alphaModFix/>
          </a:blip>
          <a:srcRect/>
          <a:stretch/>
        </p:blipFill>
        <p:spPr>
          <a:xfrm>
            <a:off x="1148661" y="1392174"/>
            <a:ext cx="3971925" cy="1925280"/>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12"/>
          <p:cNvSpPr txBox="1">
            <a:spLocks noGrp="1"/>
          </p:cNvSpPr>
          <p:nvPr>
            <p:ph idx="1"/>
          </p:nvPr>
        </p:nvSpPr>
        <p:spPr>
          <a:xfrm>
            <a:off x="457200" y="671332"/>
            <a:ext cx="8229600" cy="4433805"/>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Clr>
                <a:schemeClr val="dk1"/>
              </a:buClr>
              <a:buSzPts val="1800"/>
              <a:buChar char="•"/>
            </a:pPr>
            <a:r>
              <a:rPr lang="tr-TR" sz="2000">
                <a:latin typeface="Arial"/>
                <a:ea typeface="Arial"/>
                <a:cs typeface="Arial"/>
                <a:sym typeface="Arial"/>
              </a:rPr>
              <a:t> As we can see from the above example, the lower the cut-off threshold on positive class, the more samples predicted as positive class, i.e. higher true positive rate (recall) and also higher false positive rate (corresponding to the right side of this curve). Therefore, there is a trade-off between how high the recall could be versus how much we want to bound the error (FPR).</a:t>
            </a:r>
            <a:endParaRPr/>
          </a:p>
          <a:p>
            <a:pPr marL="457200" lvl="0" indent="-342900" algn="just" rtl="0">
              <a:lnSpc>
                <a:spcPct val="100000"/>
              </a:lnSpc>
              <a:spcBef>
                <a:spcPts val="360"/>
              </a:spcBef>
              <a:spcAft>
                <a:spcPts val="0"/>
              </a:spcAft>
              <a:buSzPts val="1800"/>
              <a:buFont typeface="Noto Sans Symbols"/>
              <a:buChar char="⮚"/>
            </a:pPr>
            <a:r>
              <a:rPr lang="tr-TR" sz="2000">
                <a:latin typeface="Arial"/>
                <a:ea typeface="Arial"/>
                <a:cs typeface="Arial"/>
                <a:sym typeface="Arial"/>
              </a:rPr>
              <a:t>ROC curve is a popular curve to look at overall model performance and pick a good cut-off threshold for the model.</a:t>
            </a:r>
            <a:endParaRPr sz="20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79" y="629390"/>
            <a:ext cx="7521907" cy="459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5147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69" y="712518"/>
            <a:ext cx="8134597" cy="476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0283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3x3 confusion matrix</a:t>
            </a:r>
            <a:endParaRPr lang="en-US" dirty="0"/>
          </a:p>
        </p:txBody>
      </p:sp>
      <p:sp>
        <p:nvSpPr>
          <p:cNvPr id="3" name="Text Placeholder 2"/>
          <p:cNvSpPr>
            <a:spLocks noGrp="1"/>
          </p:cNvSpPr>
          <p:nvPr>
            <p:ph idx="1"/>
          </p:nvPr>
        </p:nvSpPr>
        <p:spPr/>
        <p:txBody>
          <a:bodyPr>
            <a:normAutofit/>
          </a:bodyPr>
          <a:lstStyle/>
          <a:p>
            <a:r>
              <a:rPr lang="en-US" sz="2400" dirty="0"/>
              <a:t>Imagine you're classifying flowers into </a:t>
            </a:r>
            <a:r>
              <a:rPr lang="en-US" sz="2400" b="1" dirty="0" err="1"/>
              <a:t>Setosa</a:t>
            </a:r>
            <a:r>
              <a:rPr lang="en-US" sz="2400" dirty="0"/>
              <a:t>, </a:t>
            </a:r>
            <a:r>
              <a:rPr lang="en-US" sz="2400" b="1" dirty="0" err="1"/>
              <a:t>Versicolor</a:t>
            </a:r>
            <a:r>
              <a:rPr lang="en-US" sz="2400" dirty="0"/>
              <a:t>, and </a:t>
            </a:r>
            <a:r>
              <a:rPr lang="en-US" sz="2400" b="1" dirty="0" err="1"/>
              <a:t>Virginica</a:t>
            </a:r>
            <a:r>
              <a:rPr lang="en-US" sz="2400" dirty="0"/>
              <a:t> (classic Iris dataset). After predicting with your model, you get this confusion matrix:</a:t>
            </a:r>
          </a:p>
        </p:txBody>
      </p:sp>
      <p:graphicFrame>
        <p:nvGraphicFramePr>
          <p:cNvPr id="4" name="Table 3"/>
          <p:cNvGraphicFramePr>
            <a:graphicFrameLocks noGrp="1"/>
          </p:cNvGraphicFramePr>
          <p:nvPr>
            <p:extLst>
              <p:ext uri="{D42A27DB-BD31-4B8C-83A1-F6EECF244321}">
                <p14:modId xmlns:p14="http://schemas.microsoft.com/office/powerpoint/2010/main" val="2072688239"/>
              </p:ext>
            </p:extLst>
          </p:nvPr>
        </p:nvGraphicFramePr>
        <p:xfrm>
          <a:off x="951186" y="2767507"/>
          <a:ext cx="7656788" cy="2035720"/>
        </p:xfrm>
        <a:graphic>
          <a:graphicData uri="http://schemas.openxmlformats.org/drawingml/2006/table">
            <a:tbl>
              <a:tblPr/>
              <a:tblGrid>
                <a:gridCol w="1914197">
                  <a:extLst>
                    <a:ext uri="{9D8B030D-6E8A-4147-A177-3AD203B41FA5}">
                      <a16:colId xmlns:a16="http://schemas.microsoft.com/office/drawing/2014/main" val="20000"/>
                    </a:ext>
                  </a:extLst>
                </a:gridCol>
                <a:gridCol w="1914197">
                  <a:extLst>
                    <a:ext uri="{9D8B030D-6E8A-4147-A177-3AD203B41FA5}">
                      <a16:colId xmlns:a16="http://schemas.microsoft.com/office/drawing/2014/main" val="20001"/>
                    </a:ext>
                  </a:extLst>
                </a:gridCol>
                <a:gridCol w="1914197">
                  <a:extLst>
                    <a:ext uri="{9D8B030D-6E8A-4147-A177-3AD203B41FA5}">
                      <a16:colId xmlns:a16="http://schemas.microsoft.com/office/drawing/2014/main" val="20002"/>
                    </a:ext>
                  </a:extLst>
                </a:gridCol>
                <a:gridCol w="1914197">
                  <a:extLst>
                    <a:ext uri="{9D8B030D-6E8A-4147-A177-3AD203B41FA5}">
                      <a16:colId xmlns:a16="http://schemas.microsoft.com/office/drawing/2014/main" val="20003"/>
                    </a:ext>
                  </a:extLst>
                </a:gridCol>
              </a:tblGrid>
              <a:tr h="508930">
                <a:tc>
                  <a:txBody>
                    <a:bodyPr/>
                    <a:lstStyle/>
                    <a:p>
                      <a:endParaRPr lang="en-US" dirty="0"/>
                    </a:p>
                  </a:txBody>
                  <a:tcPr anchor="ctr">
                    <a:lnL>
                      <a:noFill/>
                    </a:lnL>
                    <a:lnR>
                      <a:noFill/>
                    </a:lnR>
                    <a:lnT>
                      <a:noFill/>
                    </a:lnT>
                    <a:lnB>
                      <a:noFill/>
                    </a:lnB>
                  </a:tcPr>
                </a:tc>
                <a:tc>
                  <a:txBody>
                    <a:bodyPr/>
                    <a:lstStyle/>
                    <a:p>
                      <a:r>
                        <a:rPr lang="en-US" b="1"/>
                        <a:t>Predicted A</a:t>
                      </a:r>
                      <a:endParaRPr lang="en-US"/>
                    </a:p>
                  </a:txBody>
                  <a:tcPr anchor="ctr">
                    <a:lnL>
                      <a:noFill/>
                    </a:lnL>
                    <a:lnR>
                      <a:noFill/>
                    </a:lnR>
                    <a:lnT>
                      <a:noFill/>
                    </a:lnT>
                    <a:lnB>
                      <a:noFill/>
                    </a:lnB>
                  </a:tcPr>
                </a:tc>
                <a:tc>
                  <a:txBody>
                    <a:bodyPr/>
                    <a:lstStyle/>
                    <a:p>
                      <a:r>
                        <a:rPr lang="en-US" b="1" dirty="0"/>
                        <a:t>Predicted B</a:t>
                      </a:r>
                      <a:endParaRPr lang="en-US" dirty="0"/>
                    </a:p>
                  </a:txBody>
                  <a:tcPr anchor="ctr">
                    <a:lnL>
                      <a:noFill/>
                    </a:lnL>
                    <a:lnR>
                      <a:noFill/>
                    </a:lnR>
                    <a:lnT>
                      <a:noFill/>
                    </a:lnT>
                    <a:lnB>
                      <a:noFill/>
                    </a:lnB>
                  </a:tcPr>
                </a:tc>
                <a:tc>
                  <a:txBody>
                    <a:bodyPr/>
                    <a:lstStyle/>
                    <a:p>
                      <a:r>
                        <a:rPr lang="en-US" b="1"/>
                        <a:t>Predicted C</a:t>
                      </a:r>
                      <a:endParaRPr lang="en-US"/>
                    </a:p>
                  </a:txBody>
                  <a:tcPr anchor="ctr">
                    <a:lnL>
                      <a:noFill/>
                    </a:lnL>
                    <a:lnR>
                      <a:noFill/>
                    </a:lnR>
                    <a:lnT>
                      <a:noFill/>
                    </a:lnT>
                    <a:lnB>
                      <a:noFill/>
                    </a:lnB>
                  </a:tcPr>
                </a:tc>
                <a:extLst>
                  <a:ext uri="{0D108BD9-81ED-4DB2-BD59-A6C34878D82A}">
                    <a16:rowId xmlns:a16="http://schemas.microsoft.com/office/drawing/2014/main" val="10000"/>
                  </a:ext>
                </a:extLst>
              </a:tr>
              <a:tr h="508930">
                <a:tc>
                  <a:txBody>
                    <a:bodyPr/>
                    <a:lstStyle/>
                    <a:p>
                      <a:r>
                        <a:rPr lang="en-US" b="1"/>
                        <a:t>Actual A</a:t>
                      </a:r>
                      <a:endParaRPr lang="en-US"/>
                    </a:p>
                  </a:txBody>
                  <a:tcPr anchor="ctr">
                    <a:lnL>
                      <a:noFill/>
                    </a:lnL>
                    <a:lnR>
                      <a:noFill/>
                    </a:lnR>
                    <a:lnT>
                      <a:noFill/>
                    </a:lnT>
                    <a:lnB>
                      <a:noFill/>
                    </a:lnB>
                  </a:tcPr>
                </a:tc>
                <a:tc>
                  <a:txBody>
                    <a:bodyPr/>
                    <a:lstStyle/>
                    <a:p>
                      <a:r>
                        <a:rPr lang="en-US"/>
                        <a:t>30</a:t>
                      </a:r>
                    </a:p>
                  </a:txBody>
                  <a:tcPr anchor="ctr">
                    <a:lnL>
                      <a:noFill/>
                    </a:lnL>
                    <a:lnR>
                      <a:noFill/>
                    </a:lnR>
                    <a:lnT>
                      <a:noFill/>
                    </a:lnT>
                    <a:lnB>
                      <a:noFill/>
                    </a:lnB>
                  </a:tcPr>
                </a:tc>
                <a:tc>
                  <a:txBody>
                    <a:bodyPr/>
                    <a:lstStyle/>
                    <a:p>
                      <a:r>
                        <a:rPr lang="en-US" dirty="0"/>
                        <a:t>5</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extLst>
                  <a:ext uri="{0D108BD9-81ED-4DB2-BD59-A6C34878D82A}">
                    <a16:rowId xmlns:a16="http://schemas.microsoft.com/office/drawing/2014/main" val="10001"/>
                  </a:ext>
                </a:extLst>
              </a:tr>
              <a:tr h="508930">
                <a:tc>
                  <a:txBody>
                    <a:bodyPr/>
                    <a:lstStyle/>
                    <a:p>
                      <a:r>
                        <a:rPr lang="en-US" b="1"/>
                        <a:t>Actual B</a:t>
                      </a:r>
                      <a:endParaRPr lang="en-US"/>
                    </a:p>
                  </a:txBody>
                  <a:tcPr anchor="ctr">
                    <a:lnL>
                      <a:noFill/>
                    </a:lnL>
                    <a:lnR>
                      <a:noFill/>
                    </a:lnR>
                    <a:lnT>
                      <a:noFill/>
                    </a:lnT>
                    <a:lnB>
                      <a:noFill/>
                    </a:lnB>
                  </a:tcPr>
                </a:tc>
                <a:tc>
                  <a:txBody>
                    <a:bodyPr/>
                    <a:lstStyle/>
                    <a:p>
                      <a:r>
                        <a:rPr lang="en-US" dirty="0"/>
                        <a:t>3</a:t>
                      </a:r>
                    </a:p>
                  </a:txBody>
                  <a:tcPr anchor="ctr">
                    <a:lnL>
                      <a:noFill/>
                    </a:lnL>
                    <a:lnR>
                      <a:noFill/>
                    </a:lnR>
                    <a:lnT>
                      <a:noFill/>
                    </a:lnT>
                    <a:lnB>
                      <a:noFill/>
                    </a:lnB>
                  </a:tcPr>
                </a:tc>
                <a:tc>
                  <a:txBody>
                    <a:bodyPr/>
                    <a:lstStyle/>
                    <a:p>
                      <a:r>
                        <a:rPr lang="en-US"/>
                        <a:t>25</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extLst>
                  <a:ext uri="{0D108BD9-81ED-4DB2-BD59-A6C34878D82A}">
                    <a16:rowId xmlns:a16="http://schemas.microsoft.com/office/drawing/2014/main" val="10002"/>
                  </a:ext>
                </a:extLst>
              </a:tr>
              <a:tr h="508930">
                <a:tc>
                  <a:txBody>
                    <a:bodyPr/>
                    <a:lstStyle/>
                    <a:p>
                      <a:r>
                        <a:rPr lang="en-US" b="1"/>
                        <a:t>Actual C</a:t>
                      </a:r>
                      <a:endParaRPr lang="en-US"/>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c>
                  <a:txBody>
                    <a:bodyPr/>
                    <a:lstStyle/>
                    <a:p>
                      <a:r>
                        <a:rPr lang="en-US"/>
                        <a:t>4</a:t>
                      </a:r>
                    </a:p>
                  </a:txBody>
                  <a:tcPr anchor="ctr">
                    <a:lnL>
                      <a:noFill/>
                    </a:lnL>
                    <a:lnR>
                      <a:noFill/>
                    </a:lnR>
                    <a:lnT>
                      <a:noFill/>
                    </a:lnT>
                    <a:lnB>
                      <a:noFill/>
                    </a:lnB>
                  </a:tcPr>
                </a:tc>
                <a:tc>
                  <a:txBody>
                    <a:bodyPr/>
                    <a:lstStyle/>
                    <a:p>
                      <a:r>
                        <a:rPr lang="en-US" dirty="0"/>
                        <a:t>31</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086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9"/>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en-US" sz="3200" b="1" dirty="0" smtClean="0">
                <a:solidFill>
                  <a:srgbClr val="C00000"/>
                </a:solidFill>
              </a:rPr>
              <a:t>Logistic Regression</a:t>
            </a:r>
            <a:endParaRPr sz="3200" b="1" dirty="0">
              <a:solidFill>
                <a:srgbClr val="C00000"/>
              </a:solidFill>
            </a:endParaRPr>
          </a:p>
        </p:txBody>
      </p:sp>
      <p:sp>
        <p:nvSpPr>
          <p:cNvPr id="128" name="Google Shape;128;p59"/>
          <p:cNvSpPr txBox="1">
            <a:spLocks noGrp="1"/>
          </p:cNvSpPr>
          <p:nvPr>
            <p:ph idx="1"/>
          </p:nvPr>
        </p:nvSpPr>
        <p:spPr>
          <a:prstGeom prst="rect">
            <a:avLst/>
          </a:prstGeom>
          <a:noFill/>
          <a:ln>
            <a:noFill/>
          </a:ln>
        </p:spPr>
        <p:txBody>
          <a:bodyPr spcFirstLastPara="1" wrap="square" lIns="81025" tIns="40500" rIns="81025" bIns="40500" anchor="t" anchorCtr="0">
            <a:normAutofit fontScale="92500" lnSpcReduction="10000"/>
          </a:bodyPr>
          <a:lstStyle/>
          <a:p>
            <a:pPr marL="457200" lvl="0" indent="-342900" algn="l" rtl="0">
              <a:lnSpc>
                <a:spcPct val="100000"/>
              </a:lnSpc>
              <a:spcBef>
                <a:spcPts val="360"/>
              </a:spcBef>
              <a:spcAft>
                <a:spcPts val="0"/>
              </a:spcAft>
              <a:buSzPts val="1800"/>
              <a:buChar char="•"/>
            </a:pPr>
            <a:r>
              <a:rPr lang="tr-TR" sz="2000" dirty="0"/>
              <a:t>When the response variable has only 2 possible values, it is desirable to have a model that predicts the value either as 0 or 1 or as a probability score that ranges between 0 and 1</a:t>
            </a:r>
            <a:r>
              <a:rPr lang="tr-TR" sz="2000" dirty="0" smtClean="0"/>
              <a:t>.</a:t>
            </a:r>
            <a:endParaRPr lang="en-US" sz="2000" dirty="0" smtClean="0"/>
          </a:p>
          <a:p>
            <a:pPr marL="457200" lvl="0" indent="-342900" algn="l" rtl="0">
              <a:lnSpc>
                <a:spcPct val="100000"/>
              </a:lnSpc>
              <a:spcBef>
                <a:spcPts val="360"/>
              </a:spcBef>
              <a:spcAft>
                <a:spcPts val="0"/>
              </a:spcAft>
              <a:buSzPts val="1800"/>
              <a:buChar char="•"/>
            </a:pPr>
            <a:r>
              <a:rPr lang="tr-TR" sz="2000" dirty="0" smtClean="0"/>
              <a:t>Linear </a:t>
            </a:r>
            <a:r>
              <a:rPr lang="tr-TR" sz="2000" dirty="0"/>
              <a:t>regression does </a:t>
            </a:r>
            <a:r>
              <a:rPr lang="tr-TR" sz="2000" i="1" dirty="0"/>
              <a:t>not</a:t>
            </a:r>
            <a:r>
              <a:rPr lang="tr-TR" sz="2000" dirty="0"/>
              <a:t> have this capability. Because, If you use linear regression to model a binary response variable, the resulting model may not restrict the predicted Y values within 0 and 1</a:t>
            </a:r>
            <a:r>
              <a:rPr lang="tr-TR" sz="2000" dirty="0" smtClean="0"/>
              <a:t>.</a:t>
            </a:r>
            <a:endParaRPr lang="en-US" sz="2000" dirty="0" smtClean="0"/>
          </a:p>
          <a:p>
            <a:pPr lvl="0"/>
            <a:r>
              <a:rPr lang="en-US" sz="2000" dirty="0"/>
              <a:t>Logistic regression extends the ideas of linear regression to the situation where the dependent variable, </a:t>
            </a:r>
            <a:r>
              <a:rPr lang="en-US" sz="2000" b="1" dirty="0"/>
              <a:t>Y , is categorical</a:t>
            </a:r>
            <a:r>
              <a:rPr lang="en-US" sz="2000" dirty="0"/>
              <a:t>. </a:t>
            </a:r>
          </a:p>
          <a:p>
            <a:pPr marL="457200" lvl="0" indent="-342900" algn="l" rtl="0">
              <a:lnSpc>
                <a:spcPct val="100000"/>
              </a:lnSpc>
              <a:spcBef>
                <a:spcPts val="360"/>
              </a:spcBef>
              <a:spcAft>
                <a:spcPts val="0"/>
              </a:spcAft>
              <a:buSzPts val="1800"/>
              <a:buChar char="•"/>
            </a:pP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 calcmode="lin" valueType="num">
                                      <p:cBhvr additive="base">
                                        <p:cTn id="7" dur="500" fill="hold"/>
                                        <p:tgtEl>
                                          <p:spTgt spid="1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
                                            <p:txEl>
                                              <p:pRg st="1" end="1"/>
                                            </p:txEl>
                                          </p:spTgt>
                                        </p:tgtEl>
                                        <p:attrNameLst>
                                          <p:attrName>style.visibility</p:attrName>
                                        </p:attrNameLst>
                                      </p:cBhvr>
                                      <p:to>
                                        <p:strVal val="visible"/>
                                      </p:to>
                                    </p:set>
                                    <p:anim calcmode="lin" valueType="num">
                                      <p:cBhvr additive="base">
                                        <p:cTn id="13" dur="500" fill="hold"/>
                                        <p:tgtEl>
                                          <p:spTgt spid="1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8">
                                            <p:txEl>
                                              <p:pRg st="2" end="2"/>
                                            </p:txEl>
                                          </p:spTgt>
                                        </p:tgtEl>
                                        <p:attrNameLst>
                                          <p:attrName>style.visibility</p:attrName>
                                        </p:attrNameLst>
                                      </p:cBhvr>
                                      <p:to>
                                        <p:strVal val="visible"/>
                                      </p:to>
                                    </p:set>
                                    <p:anim calcmode="lin" valueType="num">
                                      <p:cBhvr additive="base">
                                        <p:cTn id="19" dur="500" fill="hold"/>
                                        <p:tgtEl>
                                          <p:spTgt spid="1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normAutofit fontScale="92500" lnSpcReduction="20000"/>
          </a:bodyPr>
          <a:lstStyle/>
          <a:p>
            <a:pPr marL="114300" indent="0">
              <a:buNone/>
            </a:pPr>
            <a:r>
              <a:rPr lang="en-US" sz="2400" b="1" dirty="0"/>
              <a:t>Interpretation:</a:t>
            </a:r>
          </a:p>
          <a:p>
            <a:r>
              <a:rPr lang="en-US" sz="2400" dirty="0"/>
              <a:t>Each </a:t>
            </a:r>
            <a:r>
              <a:rPr lang="en-US" sz="2400" b="1" dirty="0"/>
              <a:t>row</a:t>
            </a:r>
            <a:r>
              <a:rPr lang="en-US" sz="2400" dirty="0"/>
              <a:t> is the </a:t>
            </a:r>
            <a:r>
              <a:rPr lang="en-US" sz="2400" b="1" dirty="0"/>
              <a:t>actual class</a:t>
            </a:r>
            <a:r>
              <a:rPr lang="en-US" sz="2400" dirty="0"/>
              <a:t>, and each </a:t>
            </a:r>
            <a:r>
              <a:rPr lang="en-US" sz="2400" b="1" dirty="0"/>
              <a:t>column</a:t>
            </a:r>
            <a:r>
              <a:rPr lang="en-US" sz="2400" dirty="0"/>
              <a:t> is the </a:t>
            </a:r>
            <a:r>
              <a:rPr lang="en-US" sz="2400" b="1" dirty="0"/>
              <a:t>predicted class</a:t>
            </a:r>
            <a:r>
              <a:rPr lang="en-US" sz="2400" dirty="0"/>
              <a:t>.</a:t>
            </a:r>
          </a:p>
          <a:p>
            <a:r>
              <a:rPr lang="en-US" sz="2400" b="1" dirty="0"/>
              <a:t>Diagonal cells</a:t>
            </a:r>
            <a:r>
              <a:rPr lang="en-US" sz="2400" dirty="0"/>
              <a:t> (A→A, B→B, C→C) = correct predictions.</a:t>
            </a:r>
          </a:p>
          <a:p>
            <a:r>
              <a:rPr lang="en-US" sz="2400" b="1" dirty="0"/>
              <a:t>Off-diagonal cells</a:t>
            </a:r>
            <a:r>
              <a:rPr lang="en-US" sz="2400" dirty="0"/>
              <a:t> = misclassifications:</a:t>
            </a:r>
          </a:p>
          <a:p>
            <a:pPr lvl="1"/>
            <a:r>
              <a:rPr lang="en-US" sz="2400" dirty="0"/>
              <a:t>Actual A → Predicted B: 5 times</a:t>
            </a:r>
          </a:p>
          <a:p>
            <a:pPr lvl="1"/>
            <a:r>
              <a:rPr lang="en-US" sz="2400" dirty="0"/>
              <a:t>Actual B → Predicted C: 2 times</a:t>
            </a:r>
          </a:p>
          <a:p>
            <a:pPr lvl="1"/>
            <a:r>
              <a:rPr lang="en-US" sz="2400" dirty="0"/>
              <a:t>Actual C → Predicted B: 4 times</a:t>
            </a:r>
          </a:p>
          <a:p>
            <a:endParaRPr lang="en-US" sz="2400" dirty="0"/>
          </a:p>
        </p:txBody>
      </p:sp>
    </p:spTree>
    <p:extLst>
      <p:ext uri="{BB962C8B-B14F-4D97-AF65-F5344CB8AC3E}">
        <p14:creationId xmlns:p14="http://schemas.microsoft.com/office/powerpoint/2010/main" val="1597300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normAutofit lnSpcReduction="10000"/>
          </a:bodyPr>
          <a:lstStyle/>
          <a:p>
            <a:pPr marL="114300" indent="0">
              <a:buNone/>
            </a:pPr>
            <a:r>
              <a:rPr lang="en-US" sz="2400" b="1" dirty="0"/>
              <a:t>Metrics You Can Calculate (per class):</a:t>
            </a:r>
          </a:p>
          <a:p>
            <a:r>
              <a:rPr lang="en-US" sz="2400" dirty="0" smtClean="0"/>
              <a:t>we </a:t>
            </a:r>
            <a:r>
              <a:rPr lang="en-US" sz="2400" dirty="0"/>
              <a:t>can calculate </a:t>
            </a:r>
            <a:r>
              <a:rPr lang="en-US" sz="2400" b="1" dirty="0"/>
              <a:t>precision</a:t>
            </a:r>
            <a:r>
              <a:rPr lang="en-US" sz="2400" dirty="0"/>
              <a:t>, </a:t>
            </a:r>
            <a:r>
              <a:rPr lang="en-US" sz="2400" b="1" dirty="0"/>
              <a:t>recall</a:t>
            </a:r>
            <a:r>
              <a:rPr lang="en-US" sz="2400" dirty="0"/>
              <a:t>, and </a:t>
            </a:r>
            <a:r>
              <a:rPr lang="en-US" sz="2400" b="1" dirty="0"/>
              <a:t>F1-score</a:t>
            </a:r>
            <a:r>
              <a:rPr lang="en-US" sz="2400" dirty="0"/>
              <a:t> for each class separately:</a:t>
            </a:r>
          </a:p>
          <a:p>
            <a:r>
              <a:rPr lang="en-US" sz="2400" b="1" dirty="0"/>
              <a:t>For class A:</a:t>
            </a:r>
          </a:p>
          <a:p>
            <a:r>
              <a:rPr lang="en-US" sz="2400" b="1" dirty="0"/>
              <a:t>Precision A</a:t>
            </a:r>
            <a:r>
              <a:rPr lang="en-US" sz="2400" dirty="0"/>
              <a:t> = TP_A / (TP_A + FP_A) = 30 / (30 + 3) = 90.9%</a:t>
            </a:r>
          </a:p>
          <a:p>
            <a:r>
              <a:rPr lang="en-US" sz="2400" b="1" dirty="0"/>
              <a:t>Recall A</a:t>
            </a:r>
            <a:r>
              <a:rPr lang="en-US" sz="2400" dirty="0"/>
              <a:t> = TP_A / (TP_A + FN_A) = 30 / (30 + 5) = 85.7%</a:t>
            </a:r>
          </a:p>
          <a:p>
            <a:endParaRPr lang="en-US" dirty="0"/>
          </a:p>
        </p:txBody>
      </p:sp>
    </p:spTree>
    <p:extLst>
      <p:ext uri="{BB962C8B-B14F-4D97-AF65-F5344CB8AC3E}">
        <p14:creationId xmlns:p14="http://schemas.microsoft.com/office/powerpoint/2010/main" val="3141055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13"/>
          <p:cNvSpPr txBox="1">
            <a:spLocks noGrp="1"/>
          </p:cNvSpPr>
          <p:nvPr>
            <p:ph type="title"/>
          </p:nvPr>
        </p:nvSpPr>
        <p:spPr>
          <a:xfrm>
            <a:off x="457200" y="228866"/>
            <a:ext cx="8229600" cy="500184"/>
          </a:xfrm>
          <a:prstGeom prst="rect">
            <a:avLst/>
          </a:prstGeom>
          <a:noFill/>
          <a:ln>
            <a:noFill/>
          </a:ln>
        </p:spPr>
        <p:txBody>
          <a:bodyPr spcFirstLastPara="1" wrap="square" lIns="81025" tIns="40500" rIns="81025" bIns="40500" anchor="ctr" anchorCtr="0">
            <a:normAutofit fontScale="90000"/>
          </a:bodyPr>
          <a:lstStyle/>
          <a:p>
            <a:pPr marL="0" lvl="0" indent="0" algn="ctr" rtl="0">
              <a:lnSpc>
                <a:spcPct val="100000"/>
              </a:lnSpc>
              <a:spcBef>
                <a:spcPts val="0"/>
              </a:spcBef>
              <a:spcAft>
                <a:spcPts val="0"/>
              </a:spcAft>
              <a:buClr>
                <a:schemeClr val="dk1"/>
              </a:buClr>
              <a:buSzPct val="62500"/>
              <a:buNone/>
            </a:pPr>
            <a:r>
              <a:rPr lang="tr-TR" sz="3200" b="1">
                <a:solidFill>
                  <a:srgbClr val="C00000"/>
                </a:solidFill>
              </a:rPr>
              <a:t>Gradient </a:t>
            </a:r>
            <a:endParaRPr sz="3200" b="1"/>
          </a:p>
        </p:txBody>
      </p:sp>
      <p:sp>
        <p:nvSpPr>
          <p:cNvPr id="488" name="Google Shape;488;p113"/>
          <p:cNvSpPr txBox="1">
            <a:spLocks noGrp="1"/>
          </p:cNvSpPr>
          <p:nvPr>
            <p:ph idx="1"/>
          </p:nvPr>
        </p:nvSpPr>
        <p:spPr>
          <a:xfrm>
            <a:off x="457200" y="778476"/>
            <a:ext cx="8229600" cy="4326661"/>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Clr>
                <a:schemeClr val="dk1"/>
              </a:buClr>
              <a:buSzPts val="1800"/>
              <a:buChar char="•"/>
            </a:pPr>
            <a:r>
              <a:rPr lang="tr-TR" sz="2000" b="1"/>
              <a:t>"A gradient measures how much the output of a function changes if you change the inputs a little bit.“</a:t>
            </a:r>
            <a:endParaRPr/>
          </a:p>
          <a:p>
            <a:pPr marL="457200" lvl="0" indent="-342900" algn="l" rtl="0">
              <a:lnSpc>
                <a:spcPct val="100000"/>
              </a:lnSpc>
              <a:spcBef>
                <a:spcPts val="360"/>
              </a:spcBef>
              <a:spcAft>
                <a:spcPts val="0"/>
              </a:spcAft>
              <a:buClr>
                <a:schemeClr val="dk1"/>
              </a:buClr>
              <a:buSzPts val="1800"/>
              <a:buChar char="•"/>
            </a:pPr>
            <a:r>
              <a:rPr lang="tr-TR" sz="2000"/>
              <a:t> In mathematical terms, a gradient is a partial derivative with respect to its inputs.</a:t>
            </a:r>
            <a:endParaRPr/>
          </a:p>
          <a:p>
            <a:pPr marL="457200" lvl="0" indent="-342900" algn="l" rtl="0">
              <a:lnSpc>
                <a:spcPct val="100000"/>
              </a:lnSpc>
              <a:spcBef>
                <a:spcPts val="360"/>
              </a:spcBef>
              <a:spcAft>
                <a:spcPts val="0"/>
              </a:spcAft>
              <a:buClr>
                <a:schemeClr val="dk1"/>
              </a:buClr>
              <a:buSzPts val="1800"/>
              <a:buChar char="•"/>
            </a:pPr>
            <a:r>
              <a:rPr lang="tr-TR" sz="2000"/>
              <a:t>In machine learning, a gradient is a derivative of a function that has more than one input variable. Known as the slope of a </a:t>
            </a:r>
            <a:endParaRPr sz="2000"/>
          </a:p>
          <a:p>
            <a:pPr marL="457200" lvl="0" indent="-342900" algn="l" rtl="0">
              <a:lnSpc>
                <a:spcPct val="100000"/>
              </a:lnSpc>
              <a:spcBef>
                <a:spcPts val="360"/>
              </a:spcBef>
              <a:spcAft>
                <a:spcPts val="0"/>
              </a:spcAft>
              <a:buClr>
                <a:schemeClr val="dk1"/>
              </a:buClr>
              <a:buSzPts val="1800"/>
              <a:buChar char="•"/>
            </a:pPr>
            <a:r>
              <a:rPr lang="tr-TR" sz="2000"/>
              <a:t>the gradient simply measures the change in all weights with regard to the change in error.</a:t>
            </a:r>
            <a:endParaRPr sz="20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14"/>
          <p:cNvSpPr txBox="1">
            <a:spLocks noGrp="1"/>
          </p:cNvSpPr>
          <p:nvPr>
            <p:ph type="title"/>
          </p:nvPr>
        </p:nvSpPr>
        <p:spPr>
          <a:xfrm>
            <a:off x="508001" y="513824"/>
            <a:ext cx="6447501" cy="1100667"/>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Let’s Understand</a:t>
            </a:r>
            <a:r>
              <a:rPr lang="tr-TR"/>
              <a:t>…</a:t>
            </a:r>
            <a:endParaRPr/>
          </a:p>
        </p:txBody>
      </p:sp>
      <p:sp>
        <p:nvSpPr>
          <p:cNvPr id="494" name="Google Shape;494;p114"/>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495" name="Google Shape;495;p114"/>
          <p:cNvPicPr preferRelativeResize="0"/>
          <p:nvPr/>
        </p:nvPicPr>
        <p:blipFill rotWithShape="1">
          <a:blip r:embed="rId3">
            <a:alphaModFix/>
          </a:blip>
          <a:srcRect/>
          <a:stretch/>
        </p:blipFill>
        <p:spPr>
          <a:xfrm>
            <a:off x="642552" y="1482811"/>
            <a:ext cx="3484606" cy="3373393"/>
          </a:xfrm>
          <a:prstGeom prst="rect">
            <a:avLst/>
          </a:prstGeom>
          <a:noFill/>
          <a:ln>
            <a:noFill/>
          </a:ln>
        </p:spPr>
      </p:pic>
      <p:pic>
        <p:nvPicPr>
          <p:cNvPr id="496" name="Google Shape;496;p114"/>
          <p:cNvPicPr preferRelativeResize="0"/>
          <p:nvPr/>
        </p:nvPicPr>
        <p:blipFill rotWithShape="1">
          <a:blip r:embed="rId4">
            <a:alphaModFix/>
          </a:blip>
          <a:srcRect/>
          <a:stretch/>
        </p:blipFill>
        <p:spPr>
          <a:xfrm>
            <a:off x="4411362" y="1495168"/>
            <a:ext cx="4176584" cy="3657600"/>
          </a:xfrm>
          <a:prstGeom prst="rect">
            <a:avLst/>
          </a:prstGeom>
          <a:noFill/>
          <a:ln w="9525" cap="flat" cmpd="sng">
            <a:solidFill>
              <a:srgbClr val="0070C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15"/>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a:solidFill>
                  <a:srgbClr val="C00000"/>
                </a:solidFill>
              </a:rPr>
              <a:t>Gradient Descent</a:t>
            </a:r>
            <a:endParaRPr sz="3200">
              <a:solidFill>
                <a:srgbClr val="C00000"/>
              </a:solidFill>
            </a:endParaRPr>
          </a:p>
        </p:txBody>
      </p:sp>
      <p:sp>
        <p:nvSpPr>
          <p:cNvPr id="502" name="Google Shape;502;p115"/>
          <p:cNvSpPr txBox="1">
            <a:spLocks noGrp="1"/>
          </p:cNvSpPr>
          <p:nvPr>
            <p:ph idx="1"/>
          </p:nvPr>
        </p:nvSpPr>
        <p:spPr>
          <a:xfrm>
            <a:off x="457200" y="1050324"/>
            <a:ext cx="4621427" cy="4054813"/>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503" name="Google Shape;503;p115"/>
          <p:cNvPicPr preferRelativeResize="0"/>
          <p:nvPr/>
        </p:nvPicPr>
        <p:blipFill rotWithShape="1">
          <a:blip r:embed="rId3">
            <a:alphaModFix/>
          </a:blip>
          <a:srcRect/>
          <a:stretch/>
        </p:blipFill>
        <p:spPr>
          <a:xfrm>
            <a:off x="419183" y="1099750"/>
            <a:ext cx="4770655" cy="3966520"/>
          </a:xfrm>
          <a:prstGeom prst="rect">
            <a:avLst/>
          </a:prstGeom>
          <a:noFill/>
          <a:ln>
            <a:noFill/>
          </a:ln>
        </p:spPr>
      </p:pic>
      <p:sp>
        <p:nvSpPr>
          <p:cNvPr id="504" name="Google Shape;504;p115"/>
          <p:cNvSpPr txBox="1"/>
          <p:nvPr/>
        </p:nvSpPr>
        <p:spPr>
          <a:xfrm>
            <a:off x="5288693" y="1037969"/>
            <a:ext cx="3361038" cy="4093428"/>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Noto Sans Symbols"/>
              <a:buChar char="⮚"/>
            </a:pPr>
            <a:r>
              <a:rPr lang="tr-TR" sz="2000" b="0" i="0" u="none" strike="noStrike" cap="none">
                <a:solidFill>
                  <a:srgbClr val="0070C0"/>
                </a:solidFill>
                <a:latin typeface="Calibri"/>
                <a:ea typeface="Calibri"/>
                <a:cs typeface="Calibri"/>
                <a:sym typeface="Calibri"/>
              </a:rPr>
              <a:t>Imagine a ball at the top of a hill. We know that the hill has different slopes /gradients at different points. Due to gravity, the ball will move descent following the curve of the hill. </a:t>
            </a:r>
            <a:endParaRPr sz="2000" b="0" i="0" u="none" strike="noStrike" cap="none">
              <a:solidFill>
                <a:srgbClr val="0070C0"/>
              </a:solidFill>
              <a:latin typeface="Calibri"/>
              <a:ea typeface="Calibri"/>
              <a:cs typeface="Calibri"/>
              <a:sym typeface="Calibri"/>
            </a:endParaRPr>
          </a:p>
          <a:p>
            <a:pPr marL="0" marR="0" lvl="0" indent="-127000" algn="just" rtl="0">
              <a:lnSpc>
                <a:spcPct val="100000"/>
              </a:lnSpc>
              <a:spcBef>
                <a:spcPts val="0"/>
              </a:spcBef>
              <a:spcAft>
                <a:spcPts val="0"/>
              </a:spcAft>
              <a:buClr>
                <a:srgbClr val="000000"/>
              </a:buClr>
              <a:buSzPts val="2000"/>
              <a:buFont typeface="Noto Sans Symbols"/>
              <a:buChar char="⮚"/>
            </a:pPr>
            <a:r>
              <a:rPr lang="tr-TR" sz="2000" b="0" i="0" u="none" strike="noStrike" cap="none">
                <a:solidFill>
                  <a:srgbClr val="0070C0"/>
                </a:solidFill>
                <a:latin typeface="Calibri"/>
                <a:ea typeface="Calibri"/>
                <a:cs typeface="Calibri"/>
                <a:sym typeface="Calibri"/>
              </a:rPr>
              <a:t>Which way does it go? To the steepest gradient.</a:t>
            </a:r>
            <a:endParaRPr/>
          </a:p>
          <a:p>
            <a:pPr marL="0" marR="0" lvl="0" indent="-127000" algn="just" rtl="0">
              <a:lnSpc>
                <a:spcPct val="100000"/>
              </a:lnSpc>
              <a:spcBef>
                <a:spcPts val="0"/>
              </a:spcBef>
              <a:spcAft>
                <a:spcPts val="0"/>
              </a:spcAft>
              <a:buClr>
                <a:srgbClr val="000000"/>
              </a:buClr>
              <a:buSzPts val="2000"/>
              <a:buFont typeface="Noto Sans Symbols"/>
              <a:buChar char="⮚"/>
            </a:pPr>
            <a:r>
              <a:rPr lang="tr-TR" sz="2000" b="0" i="0" u="none" strike="noStrike" cap="none">
                <a:solidFill>
                  <a:srgbClr val="0070C0"/>
                </a:solidFill>
                <a:latin typeface="Calibri"/>
                <a:ea typeface="Calibri"/>
                <a:cs typeface="Calibri"/>
                <a:sym typeface="Calibri"/>
              </a:rPr>
              <a:t> After some time, the ball will reach a local minimum where the ground is relatively flat to its surroundings.</a:t>
            </a:r>
            <a:endParaRPr sz="2000" b="0" i="0" u="none" strike="noStrike" cap="none">
              <a:solidFill>
                <a:srgbClr val="0070C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6"/>
          <p:cNvSpPr txBox="1">
            <a:spLocks noGrp="1"/>
          </p:cNvSpPr>
          <p:nvPr>
            <p:ph type="title"/>
          </p:nvPr>
        </p:nvSpPr>
        <p:spPr>
          <a:xfrm>
            <a:off x="457200" y="228865"/>
            <a:ext cx="8229600" cy="710249"/>
          </a:xfrm>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Example</a:t>
            </a:r>
            <a:endParaRPr sz="3200" b="1">
              <a:solidFill>
                <a:srgbClr val="C00000"/>
              </a:solidFill>
            </a:endParaRPr>
          </a:p>
        </p:txBody>
      </p:sp>
      <p:sp>
        <p:nvSpPr>
          <p:cNvPr id="510" name="Google Shape;510;p116"/>
          <p:cNvSpPr txBox="1">
            <a:spLocks noGrp="1"/>
          </p:cNvSpPr>
          <p:nvPr>
            <p:ph idx="1"/>
          </p:nvPr>
        </p:nvSpPr>
        <p:spPr>
          <a:xfrm>
            <a:off x="457200" y="1013254"/>
            <a:ext cx="8229600" cy="4091883"/>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Clr>
                <a:schemeClr val="dk1"/>
              </a:buClr>
              <a:buSzPts val="1800"/>
              <a:buChar char="•"/>
            </a:pPr>
            <a:r>
              <a:rPr lang="tr-TR" sz="2000"/>
              <a:t>Let’s define a simple objective function </a:t>
            </a:r>
            <a:r>
              <a:rPr lang="tr-TR" sz="2000" i="1"/>
              <a:t>f(x) = x² − 2x − 3</a:t>
            </a:r>
            <a:r>
              <a:rPr lang="tr-TR" sz="2000"/>
              <a:t> where </a:t>
            </a:r>
            <a:r>
              <a:rPr lang="tr-TR" sz="2000" i="1"/>
              <a:t>x</a:t>
            </a:r>
            <a:r>
              <a:rPr lang="tr-TR" sz="2000"/>
              <a:t> is real numbers. </a:t>
            </a:r>
            <a:endParaRPr sz="2000"/>
          </a:p>
          <a:p>
            <a:pPr marL="457200" lvl="0" indent="-342900" algn="l" rtl="0">
              <a:lnSpc>
                <a:spcPct val="100000"/>
              </a:lnSpc>
              <a:spcBef>
                <a:spcPts val="360"/>
              </a:spcBef>
              <a:spcAft>
                <a:spcPts val="0"/>
              </a:spcAft>
              <a:buClr>
                <a:schemeClr val="dk1"/>
              </a:buClr>
              <a:buSzPts val="1800"/>
              <a:buChar char="•"/>
            </a:pPr>
            <a:r>
              <a:rPr lang="tr-TR" sz="2000"/>
              <a:t>Since gradient descent uses gradient, we will define the gradient of </a:t>
            </a:r>
            <a:r>
              <a:rPr lang="tr-TR" sz="2000" i="1"/>
              <a:t>f</a:t>
            </a:r>
            <a:r>
              <a:rPr lang="tr-TR" sz="2000"/>
              <a:t> as well, which is just the first derivative of </a:t>
            </a:r>
            <a:r>
              <a:rPr lang="tr-TR" sz="2000" i="1"/>
              <a:t>f</a:t>
            </a:r>
            <a:r>
              <a:rPr lang="tr-TR" sz="2000"/>
              <a:t>, that is, ∇</a:t>
            </a:r>
            <a:r>
              <a:rPr lang="tr-TR" sz="2000" i="1"/>
              <a:t>f(x) = 2x − 2</a:t>
            </a:r>
            <a:endParaRPr sz="2000"/>
          </a:p>
        </p:txBody>
      </p:sp>
      <p:sp>
        <p:nvSpPr>
          <p:cNvPr id="511" name="Google Shape;511;p116"/>
          <p:cNvSpPr/>
          <p:nvPr/>
        </p:nvSpPr>
        <p:spPr>
          <a:xfrm>
            <a:off x="580768" y="2545492"/>
            <a:ext cx="7908324" cy="2554545"/>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Char char="•"/>
            </a:pPr>
            <a:r>
              <a:rPr lang="tr-TR" sz="2000" b="0" i="0" u="none" strike="noStrike" cap="none">
                <a:solidFill>
                  <a:srgbClr val="000000"/>
                </a:solidFill>
                <a:latin typeface="Calibri"/>
                <a:ea typeface="Calibri"/>
                <a:cs typeface="Calibri"/>
                <a:sym typeface="Calibri"/>
              </a:rPr>
              <a:t>   The equation below describes what the gradient descent algorithm    does: </a:t>
            </a:r>
            <a:r>
              <a:rPr lang="tr-TR" sz="2000" b="0" i="1" u="none" strike="noStrike" cap="none">
                <a:solidFill>
                  <a:srgbClr val="000000"/>
                </a:solidFill>
                <a:latin typeface="Calibri"/>
                <a:ea typeface="Calibri"/>
                <a:cs typeface="Calibri"/>
                <a:sym typeface="Calibri"/>
              </a:rPr>
              <a:t>b</a:t>
            </a:r>
            <a:r>
              <a:rPr lang="tr-TR" sz="2000" b="0" i="0" u="none" strike="noStrike" cap="none">
                <a:solidFill>
                  <a:srgbClr val="000000"/>
                </a:solidFill>
                <a:latin typeface="Calibri"/>
                <a:ea typeface="Calibri"/>
                <a:cs typeface="Calibri"/>
                <a:sym typeface="Calibri"/>
              </a:rPr>
              <a:t> is the next position of our climber, while </a:t>
            </a:r>
            <a:r>
              <a:rPr lang="tr-TR" sz="2000" b="0" i="1" u="none" strike="noStrike" cap="none">
                <a:solidFill>
                  <a:srgbClr val="000000"/>
                </a:solidFill>
                <a:latin typeface="Calibri"/>
                <a:ea typeface="Calibri"/>
                <a:cs typeface="Calibri"/>
                <a:sym typeface="Calibri"/>
              </a:rPr>
              <a:t>a</a:t>
            </a:r>
            <a:r>
              <a:rPr lang="tr-TR" sz="2000" b="0" i="0" u="none" strike="noStrike" cap="none">
                <a:solidFill>
                  <a:srgbClr val="000000"/>
                </a:solidFill>
                <a:latin typeface="Calibri"/>
                <a:ea typeface="Calibri"/>
                <a:cs typeface="Calibri"/>
                <a:sym typeface="Calibri"/>
              </a:rPr>
              <a:t> represents </a:t>
            </a:r>
            <a:r>
              <a:rPr lang="tr-TR" sz="2000" b="1" i="0" u="none" strike="noStrike" cap="none">
                <a:solidFill>
                  <a:srgbClr val="000000"/>
                </a:solidFill>
                <a:latin typeface="Calibri"/>
                <a:ea typeface="Calibri"/>
                <a:cs typeface="Calibri"/>
                <a:sym typeface="Calibri"/>
              </a:rPr>
              <a:t>his current position. The minus sign refers to the minimization part of the gradient descent algorithm. The eta in the middle is a waiting factor and the gradient </a:t>
            </a:r>
            <a:r>
              <a:rPr lang="tr-TR" sz="2000" b="0" i="0" u="none" strike="noStrike" cap="none">
                <a:solidFill>
                  <a:srgbClr val="000000"/>
                </a:solidFill>
                <a:latin typeface="Calibri"/>
                <a:ea typeface="Calibri"/>
                <a:cs typeface="Calibri"/>
                <a:sym typeface="Calibri"/>
              </a:rPr>
              <a:t>term ( Δf(a) ) is simply the direction of the steepest descent.</a:t>
            </a:r>
            <a:endParaRPr/>
          </a:p>
          <a:p>
            <a:pPr marL="0" marR="0" lvl="0" indent="0" algn="just" rtl="0">
              <a:lnSpc>
                <a:spcPct val="100000"/>
              </a:lnSpc>
              <a:spcBef>
                <a:spcPts val="0"/>
              </a:spcBef>
              <a:spcAft>
                <a:spcPts val="0"/>
              </a:spcAft>
              <a:buNone/>
            </a:pPr>
            <a:r>
              <a:rPr lang="tr-TR" sz="20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tr-TR" sz="2000" b="0" i="0" u="none" strike="noStrike" cap="none">
                <a:solidFill>
                  <a:srgbClr val="000000"/>
                </a:solidFill>
                <a:latin typeface="Calibri"/>
                <a:ea typeface="Calibri"/>
                <a:cs typeface="Calibri"/>
                <a:sym typeface="Calibri"/>
              </a:rPr>
              <a:t>                                                </a:t>
            </a:r>
            <a:r>
              <a:rPr lang="tr-TR" sz="2000" b="1" i="0" u="none" strike="noStrike" cap="none">
                <a:solidFill>
                  <a:srgbClr val="C00000"/>
                </a:solidFill>
                <a:latin typeface="Calibri"/>
                <a:ea typeface="Calibri"/>
                <a:cs typeface="Calibri"/>
                <a:sym typeface="Calibri"/>
              </a:rPr>
              <a:t>b=a- ɳ Δf(a) </a:t>
            </a:r>
            <a:endParaRPr sz="2000" b="1" i="0" u="none" strike="noStrike" cap="none">
              <a:solidFill>
                <a:srgbClr val="C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2000" b="1" i="0" u="none" strike="noStrike" cap="none">
              <a:solidFill>
                <a:srgbClr val="C00000"/>
              </a:solidFill>
              <a:latin typeface="Calibri"/>
              <a:ea typeface="Calibri"/>
              <a:cs typeface="Calibri"/>
              <a:sym typeface="Calibri"/>
            </a:endParaRPr>
          </a:p>
        </p:txBody>
      </p:sp>
      <p:pic>
        <p:nvPicPr>
          <p:cNvPr id="512" name="Google Shape;512;p116"/>
          <p:cNvPicPr preferRelativeResize="0"/>
          <p:nvPr/>
        </p:nvPicPr>
        <p:blipFill rotWithShape="1">
          <a:blip r:embed="rId3">
            <a:alphaModFix/>
          </a:blip>
          <a:srcRect/>
          <a:stretch/>
        </p:blipFill>
        <p:spPr>
          <a:xfrm>
            <a:off x="5593878" y="4298863"/>
            <a:ext cx="1762125" cy="5524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17"/>
          <p:cNvSpPr txBox="1">
            <a:spLocks noGrp="1"/>
          </p:cNvSpPr>
          <p:nvPr>
            <p:ph idx="1"/>
          </p:nvPr>
        </p:nvSpPr>
        <p:spPr>
          <a:xfrm>
            <a:off x="457200" y="790832"/>
            <a:ext cx="8229600" cy="4314305"/>
          </a:xfrm>
          <a:prstGeom prst="rect">
            <a:avLst/>
          </a:prstGeom>
          <a:noFill/>
          <a:ln>
            <a:noFill/>
          </a:ln>
        </p:spPr>
        <p:txBody>
          <a:bodyPr spcFirstLastPara="1" wrap="square" lIns="81025" tIns="40500" rIns="81025" bIns="40500" anchor="t" anchorCtr="0">
            <a:normAutofit/>
          </a:bodyPr>
          <a:lstStyle/>
          <a:p>
            <a:pPr marL="457200" lvl="0" indent="-342900" algn="just" rtl="0">
              <a:lnSpc>
                <a:spcPct val="100000"/>
              </a:lnSpc>
              <a:spcBef>
                <a:spcPts val="360"/>
              </a:spcBef>
              <a:spcAft>
                <a:spcPts val="0"/>
              </a:spcAft>
              <a:buSzPts val="1800"/>
              <a:buFont typeface="Noto Sans Symbols"/>
              <a:buChar char="⮚"/>
            </a:pPr>
            <a:r>
              <a:rPr lang="tr-TR" sz="2000"/>
              <a:t> </a:t>
            </a:r>
            <a:r>
              <a:rPr lang="tr-TR" sz="2000" i="1"/>
              <a:t>f</a:t>
            </a:r>
            <a:r>
              <a:rPr lang="tr-TR" sz="2000"/>
              <a:t> has a minimum value at </a:t>
            </a:r>
            <a:r>
              <a:rPr lang="tr-TR" sz="2000" i="1"/>
              <a:t>x = 1</a:t>
            </a:r>
            <a:r>
              <a:rPr lang="tr-TR" sz="2000"/>
              <a:t> (hence </a:t>
            </a:r>
            <a:r>
              <a:rPr lang="tr-TR" sz="2000" i="1"/>
              <a:t>f(x) = -4</a:t>
            </a:r>
            <a:r>
              <a:rPr lang="tr-TR" sz="2000"/>
              <a:t>). Let’s say we start at </a:t>
            </a:r>
            <a:r>
              <a:rPr lang="tr-TR" sz="2000" i="1"/>
              <a:t>x = -4</a:t>
            </a:r>
            <a:r>
              <a:rPr lang="tr-TR" sz="2000"/>
              <a:t> (indicated by a red dot below)</a:t>
            </a:r>
            <a:endParaRPr/>
          </a:p>
          <a:p>
            <a:pPr marL="457200" lvl="0" indent="-342900" algn="just" rtl="0">
              <a:lnSpc>
                <a:spcPct val="100000"/>
              </a:lnSpc>
              <a:spcBef>
                <a:spcPts val="360"/>
              </a:spcBef>
              <a:spcAft>
                <a:spcPts val="0"/>
              </a:spcAft>
              <a:buSzPts val="1800"/>
              <a:buNone/>
            </a:pPr>
            <a:endParaRPr sz="2000"/>
          </a:p>
        </p:txBody>
      </p:sp>
      <p:pic>
        <p:nvPicPr>
          <p:cNvPr id="518" name="Google Shape;518;p117"/>
          <p:cNvPicPr preferRelativeResize="0"/>
          <p:nvPr/>
        </p:nvPicPr>
        <p:blipFill rotWithShape="1">
          <a:blip r:embed="rId3">
            <a:alphaModFix/>
          </a:blip>
          <a:srcRect/>
          <a:stretch/>
        </p:blipFill>
        <p:spPr>
          <a:xfrm>
            <a:off x="2075935" y="1670607"/>
            <a:ext cx="3397465" cy="300024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118"/>
          <p:cNvSpPr txBox="1">
            <a:spLocks noGrp="1"/>
          </p:cNvSpPr>
          <p:nvPr>
            <p:ph idx="1"/>
          </p:nvPr>
        </p:nvSpPr>
        <p:spPr>
          <a:xfrm>
            <a:off x="457200" y="1333501"/>
            <a:ext cx="5535827" cy="3771636"/>
          </a:xfrm>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524" name="Google Shape;524;p118"/>
          <p:cNvPicPr preferRelativeResize="0"/>
          <p:nvPr/>
        </p:nvPicPr>
        <p:blipFill rotWithShape="1">
          <a:blip r:embed="rId3">
            <a:alphaModFix/>
          </a:blip>
          <a:srcRect/>
          <a:stretch/>
        </p:blipFill>
        <p:spPr>
          <a:xfrm>
            <a:off x="617839" y="1408670"/>
            <a:ext cx="4202584" cy="3002692"/>
          </a:xfrm>
          <a:prstGeom prst="rect">
            <a:avLst/>
          </a:prstGeom>
          <a:noFill/>
          <a:ln>
            <a:noFill/>
          </a:ln>
        </p:spPr>
      </p:pic>
      <p:sp>
        <p:nvSpPr>
          <p:cNvPr id="525" name="Google Shape;525;p118"/>
          <p:cNvSpPr txBox="1"/>
          <p:nvPr/>
        </p:nvSpPr>
        <p:spPr>
          <a:xfrm>
            <a:off x="6376086" y="1705232"/>
            <a:ext cx="194001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1400" b="0" i="0" u="none" strike="noStrike" cap="none">
                <a:solidFill>
                  <a:srgbClr val="000000"/>
                </a:solidFill>
                <a:latin typeface="Arial"/>
                <a:ea typeface="Arial"/>
                <a:cs typeface="Arial"/>
                <a:sym typeface="Arial"/>
              </a:rPr>
              <a:t>This will converge if alpha=1 and number of iterations=8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0"/>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p:txBody>
      </p:sp>
      <p:pic>
        <p:nvPicPr>
          <p:cNvPr id="134" name="Google Shape;134;p60"/>
          <p:cNvPicPr preferRelativeResize="0"/>
          <p:nvPr/>
        </p:nvPicPr>
        <p:blipFill rotWithShape="1">
          <a:blip r:embed="rId3">
            <a:alphaModFix/>
          </a:blip>
          <a:srcRect/>
          <a:stretch/>
        </p:blipFill>
        <p:spPr>
          <a:xfrm>
            <a:off x="444844" y="864974"/>
            <a:ext cx="8217242" cy="423836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1"/>
          <p:cNvSpPr txBox="1">
            <a:spLocks noGrp="1"/>
          </p:cNvSpPr>
          <p:nvPr>
            <p:ph type="title"/>
          </p:nvPr>
        </p:nvSpPr>
        <p:spPr>
          <a:prstGeom prst="rect">
            <a:avLst/>
          </a:prstGeom>
          <a:noFill/>
          <a:ln>
            <a:noFill/>
          </a:ln>
        </p:spPr>
        <p:txBody>
          <a:bodyPr spcFirstLastPara="1" wrap="square" lIns="81025" tIns="40500" rIns="81025" bIns="40500" anchor="ctr" anchorCtr="0">
            <a:normAutofit/>
          </a:bodyPr>
          <a:lstStyle/>
          <a:p>
            <a:pPr marL="0" lvl="0" indent="0" algn="ctr" rtl="0">
              <a:lnSpc>
                <a:spcPct val="100000"/>
              </a:lnSpc>
              <a:spcBef>
                <a:spcPts val="0"/>
              </a:spcBef>
              <a:spcAft>
                <a:spcPts val="0"/>
              </a:spcAft>
              <a:buClr>
                <a:schemeClr val="dk1"/>
              </a:buClr>
              <a:buSzPts val="1800"/>
              <a:buNone/>
            </a:pPr>
            <a:r>
              <a:rPr lang="tr-TR" sz="3200" b="1">
                <a:solidFill>
                  <a:srgbClr val="C00000"/>
                </a:solidFill>
              </a:rPr>
              <a:t>Types of Classification Models</a:t>
            </a:r>
            <a:endParaRPr sz="3200" b="1">
              <a:solidFill>
                <a:srgbClr val="C00000"/>
              </a:solidFill>
            </a:endParaRPr>
          </a:p>
        </p:txBody>
      </p:sp>
      <p:sp>
        <p:nvSpPr>
          <p:cNvPr id="140" name="Google Shape;140;p61"/>
          <p:cNvSpPr txBox="1">
            <a:spLocks noGrp="1"/>
          </p:cNvSpPr>
          <p:nvPr>
            <p:ph idx="1"/>
          </p:nvPr>
        </p:nvSpPr>
        <p:spPr>
          <a:prstGeom prst="rect">
            <a:avLst/>
          </a:prstGeom>
          <a:noFill/>
          <a:ln>
            <a:noFill/>
          </a:ln>
        </p:spPr>
        <p:txBody>
          <a:bodyPr spcFirstLastPara="1" wrap="square" lIns="81025" tIns="40500" rIns="81025" bIns="40500" anchor="t" anchorCtr="0">
            <a:normAutofit/>
          </a:bodyPr>
          <a:lstStyle/>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SzPts val="1800"/>
              <a:buNone/>
            </a:pPr>
            <a:endParaRPr/>
          </a:p>
        </p:txBody>
      </p:sp>
      <p:sp>
        <p:nvSpPr>
          <p:cNvPr id="141" name="Google Shape;141;p61"/>
          <p:cNvSpPr/>
          <p:nvPr/>
        </p:nvSpPr>
        <p:spPr>
          <a:xfrm>
            <a:off x="2496065" y="1618735"/>
            <a:ext cx="3126259" cy="741406"/>
          </a:xfrm>
          <a:prstGeom prst="roundRect">
            <a:avLst>
              <a:gd name="adj" fmla="val 16667"/>
            </a:avLst>
          </a:prstGeom>
          <a:gradFill>
            <a:gsLst>
              <a:gs pos="0">
                <a:srgbClr val="97B4E4"/>
              </a:gs>
              <a:gs pos="50000">
                <a:srgbClr val="BFCFEC"/>
              </a:gs>
              <a:gs pos="100000">
                <a:srgbClr val="E0E8F4"/>
              </a:gs>
            </a:gsLst>
            <a:lin ang="540000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61"/>
          <p:cNvSpPr/>
          <p:nvPr/>
        </p:nvSpPr>
        <p:spPr>
          <a:xfrm>
            <a:off x="980303" y="3340443"/>
            <a:ext cx="3126259" cy="741406"/>
          </a:xfrm>
          <a:prstGeom prst="roundRect">
            <a:avLst>
              <a:gd name="adj" fmla="val 16667"/>
            </a:avLst>
          </a:prstGeom>
          <a:gradFill>
            <a:gsLst>
              <a:gs pos="0">
                <a:srgbClr val="97B4E4"/>
              </a:gs>
              <a:gs pos="50000">
                <a:srgbClr val="BFCFEC"/>
              </a:gs>
              <a:gs pos="100000">
                <a:srgbClr val="E0E8F4"/>
              </a:gs>
            </a:gsLst>
            <a:lin ang="540000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61"/>
          <p:cNvSpPr/>
          <p:nvPr/>
        </p:nvSpPr>
        <p:spPr>
          <a:xfrm>
            <a:off x="4703806" y="3344562"/>
            <a:ext cx="3126259" cy="741406"/>
          </a:xfrm>
          <a:prstGeom prst="roundRect">
            <a:avLst>
              <a:gd name="adj" fmla="val 16667"/>
            </a:avLst>
          </a:prstGeom>
          <a:gradFill>
            <a:gsLst>
              <a:gs pos="0">
                <a:srgbClr val="97B4E4"/>
              </a:gs>
              <a:gs pos="50000">
                <a:srgbClr val="BFCFEC"/>
              </a:gs>
              <a:gs pos="100000">
                <a:srgbClr val="E0E8F4"/>
              </a:gs>
            </a:gsLst>
            <a:lin ang="540000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4" name="Google Shape;144;p61"/>
          <p:cNvCxnSpPr/>
          <p:nvPr/>
        </p:nvCxnSpPr>
        <p:spPr>
          <a:xfrm flipH="1">
            <a:off x="2669060" y="2360141"/>
            <a:ext cx="1186249" cy="951470"/>
          </a:xfrm>
          <a:prstGeom prst="straightConnector1">
            <a:avLst/>
          </a:prstGeom>
          <a:noFill/>
          <a:ln w="9525" cap="flat" cmpd="sng">
            <a:solidFill>
              <a:srgbClr val="4A7DBA"/>
            </a:solidFill>
            <a:prstDash val="solid"/>
            <a:round/>
            <a:headEnd type="none" w="sm" len="sm"/>
            <a:tailEnd type="stealth" w="med" len="med"/>
          </a:ln>
        </p:spPr>
      </p:cxnSp>
      <p:cxnSp>
        <p:nvCxnSpPr>
          <p:cNvPr id="145" name="Google Shape;145;p61"/>
          <p:cNvCxnSpPr/>
          <p:nvPr/>
        </p:nvCxnSpPr>
        <p:spPr>
          <a:xfrm>
            <a:off x="3867665" y="2372497"/>
            <a:ext cx="1495167" cy="951471"/>
          </a:xfrm>
          <a:prstGeom prst="straightConnector1">
            <a:avLst/>
          </a:prstGeom>
          <a:noFill/>
          <a:ln w="9525" cap="flat" cmpd="sng">
            <a:solidFill>
              <a:srgbClr val="4A7DBA"/>
            </a:solidFill>
            <a:prstDash val="solid"/>
            <a:round/>
            <a:headEnd type="none" w="sm" len="sm"/>
            <a:tailEnd type="stealth" w="med" len="med"/>
          </a:ln>
        </p:spPr>
      </p:cxnSp>
      <p:sp>
        <p:nvSpPr>
          <p:cNvPr id="146" name="Google Shape;146;p61"/>
          <p:cNvSpPr txBox="1"/>
          <p:nvPr/>
        </p:nvSpPr>
        <p:spPr>
          <a:xfrm>
            <a:off x="2829697" y="1729946"/>
            <a:ext cx="25702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2000" b="1" i="0" u="none" strike="noStrike" cap="none">
                <a:solidFill>
                  <a:srgbClr val="0C0C0C"/>
                </a:solidFill>
                <a:latin typeface="Calibri"/>
                <a:ea typeface="Calibri"/>
                <a:cs typeface="Calibri"/>
                <a:sym typeface="Calibri"/>
              </a:rPr>
              <a:t>Classification Models</a:t>
            </a:r>
            <a:endParaRPr sz="2000" b="1" i="0" u="none" strike="noStrike" cap="none">
              <a:solidFill>
                <a:srgbClr val="0C0C0C"/>
              </a:solidFill>
              <a:latin typeface="Calibri"/>
              <a:ea typeface="Calibri"/>
              <a:cs typeface="Calibri"/>
              <a:sym typeface="Calibri"/>
            </a:endParaRPr>
          </a:p>
        </p:txBody>
      </p:sp>
      <p:sp>
        <p:nvSpPr>
          <p:cNvPr id="147" name="Google Shape;147;p61"/>
          <p:cNvSpPr txBox="1"/>
          <p:nvPr/>
        </p:nvSpPr>
        <p:spPr>
          <a:xfrm>
            <a:off x="1371600" y="3509319"/>
            <a:ext cx="243428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2000" b="1" i="0" u="none" strike="noStrike" cap="none">
                <a:solidFill>
                  <a:srgbClr val="0C0C0C"/>
                </a:solidFill>
                <a:latin typeface="Calibri"/>
                <a:ea typeface="Calibri"/>
                <a:cs typeface="Calibri"/>
                <a:sym typeface="Calibri"/>
              </a:rPr>
              <a:t>Binary Classification</a:t>
            </a:r>
            <a:endParaRPr sz="2000" b="1" i="0" u="none" strike="noStrike" cap="none">
              <a:solidFill>
                <a:srgbClr val="0C0C0C"/>
              </a:solidFill>
              <a:latin typeface="Calibri"/>
              <a:ea typeface="Calibri"/>
              <a:cs typeface="Calibri"/>
              <a:sym typeface="Calibri"/>
            </a:endParaRPr>
          </a:p>
        </p:txBody>
      </p:sp>
      <p:sp>
        <p:nvSpPr>
          <p:cNvPr id="148" name="Google Shape;148;p61"/>
          <p:cNvSpPr txBox="1"/>
          <p:nvPr/>
        </p:nvSpPr>
        <p:spPr>
          <a:xfrm>
            <a:off x="4880919" y="3571103"/>
            <a:ext cx="28173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tr-TR" sz="2000" b="1" i="0" u="none" strike="noStrike" cap="none">
                <a:solidFill>
                  <a:srgbClr val="0C0C0C"/>
                </a:solidFill>
                <a:latin typeface="Calibri"/>
                <a:ea typeface="Calibri"/>
                <a:cs typeface="Calibri"/>
                <a:sym typeface="Calibri"/>
              </a:rPr>
              <a:t>Multi-class classification</a:t>
            </a:r>
            <a:endParaRPr sz="2000" b="1" i="0" u="none" strike="noStrike" cap="none">
              <a:solidFill>
                <a:srgbClr val="0C0C0C"/>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6945</TotalTime>
  <Words>2635</Words>
  <Application>Microsoft Office PowerPoint</Application>
  <PresentationFormat>On-screen Show (16:10)</PresentationFormat>
  <Paragraphs>319</Paragraphs>
  <Slides>77</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Noto Sans Symbols</vt:lpstr>
      <vt:lpstr>Trebuchet MS</vt:lpstr>
      <vt:lpstr>Wingdings 3</vt:lpstr>
      <vt:lpstr>Facet</vt:lpstr>
      <vt:lpstr>PowerPoint Presentation</vt:lpstr>
      <vt:lpstr>Classification</vt:lpstr>
      <vt:lpstr>PowerPoint Presentation</vt:lpstr>
      <vt:lpstr>Introduction</vt:lpstr>
      <vt:lpstr>Introduction</vt:lpstr>
      <vt:lpstr>Examples</vt:lpstr>
      <vt:lpstr>Logistic Regression</vt:lpstr>
      <vt:lpstr>PowerPoint Presentation</vt:lpstr>
      <vt:lpstr>Types of Classification Models</vt:lpstr>
      <vt:lpstr>Guess?</vt:lpstr>
      <vt:lpstr>sigmoid function</vt:lpstr>
      <vt:lpstr>Plotting Sigmoid using numpy</vt:lpstr>
      <vt:lpstr>Example</vt:lpstr>
      <vt:lpstr>PowerPoint Presentation</vt:lpstr>
      <vt:lpstr>Probability based approach</vt:lpstr>
      <vt:lpstr>PowerPoint Presentation</vt:lpstr>
      <vt:lpstr>PowerPoint Presentation</vt:lpstr>
      <vt:lpstr>Binaryclass Classification Implementation</vt:lpstr>
      <vt:lpstr>PowerPoint Presentation</vt:lpstr>
      <vt:lpstr>PowerPoint Presentation</vt:lpstr>
      <vt:lpstr>PowerPoint Presentation</vt:lpstr>
      <vt:lpstr>PowerPoint Presentation</vt:lpstr>
      <vt:lpstr>Logistic Regression Implementation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Metrics</vt:lpstr>
      <vt:lpstr>confusion matrix </vt:lpstr>
      <vt:lpstr>Confusion Matrix Table(Binary Classification)</vt:lpstr>
      <vt:lpstr>PowerPoint Presentation</vt:lpstr>
      <vt:lpstr>PowerPoint Presentation</vt:lpstr>
      <vt:lpstr>PowerPoint Presentation</vt:lpstr>
      <vt:lpstr>PowerPoint Presentation</vt:lpstr>
      <vt:lpstr>PowerPoint Presentation</vt:lpstr>
      <vt:lpstr>Accuracy</vt:lpstr>
      <vt:lpstr>PowerPoint Presentation</vt:lpstr>
      <vt:lpstr>Precision </vt:lpstr>
      <vt:lpstr>PowerPoint Presentation</vt:lpstr>
      <vt:lpstr>PowerPoint Presentation</vt:lpstr>
      <vt:lpstr>RECALL</vt:lpstr>
      <vt:lpstr>PowerPoint Presentation</vt:lpstr>
      <vt:lpstr> Specificity (True Negative Rate)</vt:lpstr>
      <vt:lpstr> F1 SCORE </vt:lpstr>
      <vt:lpstr>PowerPoint Presentation</vt:lpstr>
      <vt:lpstr>PowerPoint Presentation</vt:lpstr>
      <vt:lpstr>PowerPoint Presentation</vt:lpstr>
      <vt:lpstr>PowerPoint Presentation</vt:lpstr>
      <vt:lpstr>   ROC Curve </vt:lpstr>
      <vt:lpstr>PowerPoint Presentation</vt:lpstr>
      <vt:lpstr>PowerPoint Presentation</vt:lpstr>
      <vt:lpstr>PowerPoint Presentation</vt:lpstr>
      <vt:lpstr>PowerPoint Presentation</vt:lpstr>
      <vt:lpstr>PowerPoint Presentation</vt:lpstr>
      <vt:lpstr>3x3 confusion matrix</vt:lpstr>
      <vt:lpstr>PowerPoint Presentation</vt:lpstr>
      <vt:lpstr>PowerPoint Presentation</vt:lpstr>
      <vt:lpstr>Gradient </vt:lpstr>
      <vt:lpstr>Let’s Understand…</vt:lpstr>
      <vt:lpstr>Gradient Descent</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PVN Balarama Murthy</dc:creator>
  <cp:lastModifiedBy>Nageswara nandimalla</cp:lastModifiedBy>
  <cp:revision>41</cp:revision>
  <dcterms:created xsi:type="dcterms:W3CDTF">2006-08-16T00:00:00Z</dcterms:created>
  <dcterms:modified xsi:type="dcterms:W3CDTF">2025-06-09T16:28:49Z</dcterms:modified>
</cp:coreProperties>
</file>