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68" r:id="rId16"/>
    <p:sldId id="271" r:id="rId17"/>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93B9F36-1DB0-4F5F-B1C9-AB6E4456F6D0}">
  <a:tblStyle styleId="{A93B9F36-1DB0-4F5F-B1C9-AB6E4456F6D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 bhosale" userId="fcfdbae23bbf3b4d" providerId="LiveId" clId="{D03BA805-3919-4B44-A7F4-AAE0C60EA24D}"/>
    <pc:docChg chg="undo custSel modSld">
      <pc:chgData name="abhishek bhosale" userId="fcfdbae23bbf3b4d" providerId="LiveId" clId="{D03BA805-3919-4B44-A7F4-AAE0C60EA24D}" dt="2025-04-17T15:06:42.486" v="132" actId="20577"/>
      <pc:docMkLst>
        <pc:docMk/>
      </pc:docMkLst>
      <pc:sldChg chg="modSp mod">
        <pc:chgData name="abhishek bhosale" userId="fcfdbae23bbf3b4d" providerId="LiveId" clId="{D03BA805-3919-4B44-A7F4-AAE0C60EA24D}" dt="2025-04-17T15:06:42.486" v="132" actId="20577"/>
        <pc:sldMkLst>
          <pc:docMk/>
          <pc:sldMk cId="0" sldId="256"/>
        </pc:sldMkLst>
        <pc:spChg chg="mod">
          <ac:chgData name="abhishek bhosale" userId="fcfdbae23bbf3b4d" providerId="LiveId" clId="{D03BA805-3919-4B44-A7F4-AAE0C60EA24D}" dt="2025-04-17T15:06:42.486" v="132" actId="20577"/>
          <ac:spMkLst>
            <pc:docMk/>
            <pc:sldMk cId="0" sldId="256"/>
            <ac:spMk id="14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8475" cy="465138"/>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970338" y="0"/>
            <a:ext cx="3038475" cy="465138"/>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1675" y="4416425"/>
            <a:ext cx="5607050" cy="4183063"/>
          </a:xfrm>
          <a:prstGeom prst="rect">
            <a:avLst/>
          </a:prstGeom>
          <a:noFill/>
          <a:ln>
            <a:noFill/>
          </a:ln>
        </p:spPr>
        <p:txBody>
          <a:bodyPr spcFirstLastPara="1" wrap="square" lIns="93175" tIns="46575" rIns="93175" bIns="4657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675"/>
            <a:ext cx="3038475" cy="465138"/>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970338" y="8829675"/>
            <a:ext cx="3038475" cy="465138"/>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7" name="Google Shape;137;p1:notes"/>
          <p:cNvSpPr txBox="1">
            <a:spLocks noGrp="1"/>
          </p:cNvSpPr>
          <p:nvPr>
            <p:ph type="body" idx="1"/>
          </p:nvPr>
        </p:nvSpPr>
        <p:spPr>
          <a:xfrm>
            <a:off x="701675" y="4416425"/>
            <a:ext cx="5607050" cy="4183063"/>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38" name="Google Shape;138;p1:notes"/>
          <p:cNvSpPr txBox="1">
            <a:spLocks noGrp="1"/>
          </p:cNvSpPr>
          <p:nvPr>
            <p:ph type="sldNum" idx="12"/>
          </p:nvPr>
        </p:nvSpPr>
        <p:spPr>
          <a:xfrm>
            <a:off x="3970338" y="8829675"/>
            <a:ext cx="3038475" cy="465138"/>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2"/>
          <p:cNvSpPr/>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Arial"/>
              <a:ea typeface="Arial"/>
              <a:cs typeface="Arial"/>
              <a:sym typeface="Arial"/>
            </a:endParaRPr>
          </a:p>
        </p:txBody>
      </p:sp>
      <p:sp>
        <p:nvSpPr>
          <p:cNvPr id="17" name="Google Shape;17;p2"/>
          <p:cNvSpPr/>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p:txBody>
      </p:sp>
      <p:sp>
        <p:nvSpPr>
          <p:cNvPr id="18" name="Google Shape;18;p2"/>
          <p:cNvSpPr/>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p:txBody>
      </p:sp>
      <p:sp>
        <p:nvSpPr>
          <p:cNvPr id="19" name="Google Shape;19;p2"/>
          <p:cNvSpPr/>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p:txBody>
      </p:sp>
      <p:pic>
        <p:nvPicPr>
          <p:cNvPr id="20" name="Google Shape;20;p2" descr="BITS_university_logo_whitevert.png"/>
          <p:cNvPicPr preferRelativeResize="0"/>
          <p:nvPr/>
        </p:nvPicPr>
        <p:blipFill rotWithShape="1">
          <a:blip r:embed="rId3">
            <a:alphaModFix/>
          </a:blip>
          <a:srcRect t="2" b="28592"/>
          <a:stretch/>
        </p:blipFill>
        <p:spPr>
          <a:xfrm>
            <a:off x="76200" y="3352800"/>
            <a:ext cx="2057400" cy="1979613"/>
          </a:xfrm>
          <a:prstGeom prst="rect">
            <a:avLst/>
          </a:prstGeom>
          <a:noFill/>
          <a:ln>
            <a:noFill/>
          </a:ln>
        </p:spPr>
      </p:pic>
      <p:sp>
        <p:nvSpPr>
          <p:cNvPr id="21" name="Google Shape;21;p2"/>
          <p:cNvSpPr txBox="1"/>
          <p:nvPr/>
        </p:nvSpPr>
        <p:spPr>
          <a:xfrm>
            <a:off x="-76200" y="5257800"/>
            <a:ext cx="2209800" cy="55403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900" b="1" i="0" u="none" strike="noStrike" cap="none">
                <a:solidFill>
                  <a:schemeClr val="lt1"/>
                </a:solidFill>
                <a:latin typeface="Arial"/>
                <a:ea typeface="Arial"/>
                <a:cs typeface="Arial"/>
                <a:sym typeface="Arial"/>
              </a:rPr>
              <a:t>BITS</a:t>
            </a:r>
            <a:r>
              <a:rPr lang="en-US" sz="2900" b="0" i="0" u="none" strike="noStrike" cap="none">
                <a:solidFill>
                  <a:schemeClr val="lt1"/>
                </a:solidFill>
                <a:latin typeface="Arial"/>
                <a:ea typeface="Arial"/>
                <a:cs typeface="Arial"/>
                <a:sym typeface="Arial"/>
              </a:rPr>
              <a:t> Pilani</a:t>
            </a:r>
            <a:endParaRPr/>
          </a:p>
        </p:txBody>
      </p:sp>
      <p:sp>
        <p:nvSpPr>
          <p:cNvPr id="22" name="Google Shape;22;p2"/>
          <p:cNvSpPr txBox="1"/>
          <p:nvPr/>
        </p:nvSpPr>
        <p:spPr>
          <a:xfrm>
            <a:off x="152400" y="5667375"/>
            <a:ext cx="1905000"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u="none" strike="noStrike" cap="none">
                <a:solidFill>
                  <a:srgbClr val="FFFFFF"/>
                </a:solidFill>
                <a:latin typeface="Arial"/>
                <a:ea typeface="Arial"/>
                <a:cs typeface="Arial"/>
                <a:sym typeface="Arial"/>
              </a:rPr>
              <a:t>Pilani Campus</a:t>
            </a:r>
            <a:endParaRPr/>
          </a:p>
        </p:txBody>
      </p:sp>
      <p:sp>
        <p:nvSpPr>
          <p:cNvPr id="23" name="Google Shape;23;p2"/>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2"/>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5" name="Google Shape;125;p15"/>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6" name="Google Shape;126;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1pPr>
            <a:lvl2pPr marL="0" marR="0" lvl="1"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2pPr>
            <a:lvl3pPr marL="0" marR="0" lvl="2"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3pPr>
            <a:lvl4pPr marL="0" marR="0" lvl="3"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4pPr>
            <a:lvl5pPr marL="0" marR="0" lvl="4"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5pPr>
            <a:lvl6pPr marL="0" marR="0" lvl="5"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6pPr>
            <a:lvl7pPr marL="0" marR="0" lvl="6"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7pPr>
            <a:lvl8pPr marL="0" marR="0" lvl="7"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8pPr>
            <a:lvl9pPr marL="0" marR="0" lvl="8"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52"/>
        <p:cNvGrpSpPr/>
        <p:nvPr/>
      </p:nvGrpSpPr>
      <p:grpSpPr>
        <a:xfrm>
          <a:off x="0" y="0"/>
          <a:ext cx="0" cy="0"/>
          <a:chOff x="0" y="0"/>
          <a:chExt cx="0" cy="0"/>
        </a:xfrm>
      </p:grpSpPr>
      <p:pic>
        <p:nvPicPr>
          <p:cNvPr id="53" name="Google Shape;53;p5" descr="Picture 7.png"/>
          <p:cNvPicPr preferRelativeResize="0"/>
          <p:nvPr/>
        </p:nvPicPr>
        <p:blipFill rotWithShape="1">
          <a:blip r:embed="rId2">
            <a:alphaModFix/>
          </a:blip>
          <a:srcRect l="1923" b="5335"/>
          <a:stretch/>
        </p:blipFill>
        <p:spPr>
          <a:xfrm>
            <a:off x="6629400" y="0"/>
            <a:ext cx="2193925" cy="692150"/>
          </a:xfrm>
          <a:prstGeom prst="rect">
            <a:avLst/>
          </a:prstGeom>
          <a:noFill/>
          <a:ln>
            <a:noFill/>
          </a:ln>
        </p:spPr>
      </p:pic>
      <p:grpSp>
        <p:nvGrpSpPr>
          <p:cNvPr id="54" name="Google Shape;54;p5"/>
          <p:cNvGrpSpPr/>
          <p:nvPr/>
        </p:nvGrpSpPr>
        <p:grpSpPr>
          <a:xfrm>
            <a:off x="0" y="1295400"/>
            <a:ext cx="7010400" cy="46038"/>
            <a:chOff x="1905000" y="6553200"/>
            <a:chExt cx="7010400" cy="45719"/>
          </a:xfrm>
        </p:grpSpPr>
        <p:sp>
          <p:nvSpPr>
            <p:cNvPr id="55" name="Google Shape;55;p5"/>
            <p:cNvSpPr/>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p:txBody>
        </p:sp>
        <p:sp>
          <p:nvSpPr>
            <p:cNvPr id="56" name="Google Shape;56;p5"/>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p:txBody>
        </p:sp>
        <p:sp>
          <p:nvSpPr>
            <p:cNvPr id="57" name="Google Shape;57;p5"/>
            <p:cNvSpPr/>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p:txBody>
        </p:sp>
      </p:grpSp>
      <p:grpSp>
        <p:nvGrpSpPr>
          <p:cNvPr id="58" name="Google Shape;58;p5"/>
          <p:cNvGrpSpPr/>
          <p:nvPr/>
        </p:nvGrpSpPr>
        <p:grpSpPr>
          <a:xfrm>
            <a:off x="2133600" y="6553200"/>
            <a:ext cx="7010400" cy="46038"/>
            <a:chOff x="1905000" y="6553200"/>
            <a:chExt cx="7010400" cy="45719"/>
          </a:xfrm>
        </p:grpSpPr>
        <p:sp>
          <p:nvSpPr>
            <p:cNvPr id="59" name="Google Shape;59;p5"/>
            <p:cNvSpPr/>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p:txBody>
        </p:sp>
        <p:sp>
          <p:nvSpPr>
            <p:cNvPr id="60" name="Google Shape;60;p5"/>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p:txBody>
        </p:sp>
        <p:sp>
          <p:nvSpPr>
            <p:cNvPr id="61" name="Google Shape;61;p5"/>
            <p:cNvSpPr/>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p:txBody>
        </p:sp>
      </p:grpSp>
      <p:sp>
        <p:nvSpPr>
          <p:cNvPr id="62" name="Google Shape;62;p5"/>
          <p:cNvSpPr txBox="1"/>
          <p:nvPr/>
        </p:nvSpPr>
        <p:spPr>
          <a:xfrm>
            <a:off x="3276600" y="6596063"/>
            <a:ext cx="5867400" cy="26193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100" b="1" i="0" u="none" strike="noStrike" cap="none">
                <a:solidFill>
                  <a:srgbClr val="101141"/>
                </a:solidFill>
                <a:latin typeface="Arial"/>
                <a:ea typeface="Arial"/>
                <a:cs typeface="Arial"/>
                <a:sym typeface="Arial"/>
              </a:rPr>
              <a:t>BITS </a:t>
            </a:r>
            <a:r>
              <a:rPr lang="en-US" sz="1100" b="0" i="0" u="none" strike="noStrike" cap="none">
                <a:solidFill>
                  <a:srgbClr val="101141"/>
                </a:solidFill>
                <a:latin typeface="Arial"/>
                <a:ea typeface="Arial"/>
                <a:cs typeface="Arial"/>
                <a:sym typeface="Arial"/>
              </a:rPr>
              <a:t>Pilani, Pilani Campus</a:t>
            </a:r>
            <a:endParaRPr/>
          </a:p>
        </p:txBody>
      </p:sp>
      <p:sp>
        <p:nvSpPr>
          <p:cNvPr id="63" name="Google Shape;63;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4" name="Google Shape;64;p5"/>
          <p:cNvSpPr txBox="1">
            <a:spLocks noGrp="1"/>
          </p:cNvSpPr>
          <p:nvPr>
            <p:ph type="body" idx="2"/>
          </p:nvPr>
        </p:nvSpPr>
        <p:spPr>
          <a:xfrm>
            <a:off x="49530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5" name="Google Shape;65;p5"/>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6"/>
        <p:cNvGrpSpPr/>
        <p:nvPr/>
      </p:nvGrpSpPr>
      <p:grpSpPr>
        <a:xfrm>
          <a:off x="0" y="0"/>
          <a:ext cx="0" cy="0"/>
          <a:chOff x="0" y="0"/>
          <a:chExt cx="0" cy="0"/>
        </a:xfrm>
      </p:grpSpPr>
      <p:sp>
        <p:nvSpPr>
          <p:cNvPr id="67" name="Google Shape;67;p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8" name="Google Shape;68;p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69" name="Google Shape;69;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1pPr>
            <a:lvl2pPr marL="0" marR="0" lvl="1"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2pPr>
            <a:lvl3pPr marL="0" marR="0" lvl="2"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3pPr>
            <a:lvl4pPr marL="0" marR="0" lvl="3"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4pPr>
            <a:lvl5pPr marL="0" marR="0" lvl="4"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5pPr>
            <a:lvl6pPr marL="0" marR="0" lvl="5"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6pPr>
            <a:lvl7pPr marL="0" marR="0" lvl="6"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7pPr>
            <a:lvl8pPr marL="0" marR="0" lvl="7"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8pPr>
            <a:lvl9pPr marL="0" marR="0" lvl="8"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
        <p:cNvGrpSpPr/>
        <p:nvPr/>
      </p:nvGrpSpPr>
      <p:grpSpPr>
        <a:xfrm>
          <a:off x="0" y="0"/>
          <a:ext cx="0" cy="0"/>
          <a:chOff x="0" y="0"/>
          <a:chExt cx="0" cy="0"/>
        </a:xfrm>
      </p:grpSpPr>
      <p:sp>
        <p:nvSpPr>
          <p:cNvPr id="79" name="Google Shape;79;p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81" name="Google Shape;8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1pPr>
            <a:lvl2pPr marL="0" marR="0" lvl="1"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2pPr>
            <a:lvl3pPr marL="0" marR="0" lvl="2"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3pPr>
            <a:lvl4pPr marL="0" marR="0" lvl="3"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4pPr>
            <a:lvl5pPr marL="0" marR="0" lvl="4"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5pPr>
            <a:lvl6pPr marL="0" marR="0" lvl="5"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6pPr>
            <a:lvl7pPr marL="0" marR="0" lvl="6"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7pPr>
            <a:lvl8pPr marL="0" marR="0" lvl="7"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8pPr>
            <a:lvl9pPr marL="0" marR="0" lvl="8"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4"/>
        <p:cNvGrpSpPr/>
        <p:nvPr/>
      </p:nvGrpSpPr>
      <p:grpSpPr>
        <a:xfrm>
          <a:off x="0" y="0"/>
          <a:ext cx="0" cy="0"/>
          <a:chOff x="0" y="0"/>
          <a:chExt cx="0" cy="0"/>
        </a:xfrm>
      </p:grpSpPr>
      <p:sp>
        <p:nvSpPr>
          <p:cNvPr id="85" name="Google Shape;85;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6" name="Google Shape;86;p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87" name="Google Shape;87;p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88" name="Google Shape;8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1pPr>
            <a:lvl2pPr marL="0" marR="0" lvl="1"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2pPr>
            <a:lvl3pPr marL="0" marR="0" lvl="2"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3pPr>
            <a:lvl4pPr marL="0" marR="0" lvl="3"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4pPr>
            <a:lvl5pPr marL="0" marR="0" lvl="4"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5pPr>
            <a:lvl6pPr marL="0" marR="0" lvl="5"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6pPr>
            <a:lvl7pPr marL="0" marR="0" lvl="6"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7pPr>
            <a:lvl8pPr marL="0" marR="0" lvl="7"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8pPr>
            <a:lvl9pPr marL="0" marR="0" lvl="8"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1"/>
        <p:cNvGrpSpPr/>
        <p:nvPr/>
      </p:nvGrpSpPr>
      <p:grpSpPr>
        <a:xfrm>
          <a:off x="0" y="0"/>
          <a:ext cx="0" cy="0"/>
          <a:chOff x="0" y="0"/>
          <a:chExt cx="0" cy="0"/>
        </a:xfrm>
      </p:grpSpPr>
      <p:sp>
        <p:nvSpPr>
          <p:cNvPr id="92" name="Google Shape;92;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3" name="Google Shape;93;p1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94" name="Google Shape;94;p1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95" name="Google Shape;95;p1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96" name="Google Shape;96;p1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97" name="Google Shape;9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1pPr>
            <a:lvl2pPr marL="0" marR="0" lvl="1"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2pPr>
            <a:lvl3pPr marL="0" marR="0" lvl="2"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3pPr>
            <a:lvl4pPr marL="0" marR="0" lvl="3"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4pPr>
            <a:lvl5pPr marL="0" marR="0" lvl="4"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5pPr>
            <a:lvl6pPr marL="0" marR="0" lvl="5"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6pPr>
            <a:lvl7pPr marL="0" marR="0" lvl="6"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7pPr>
            <a:lvl8pPr marL="0" marR="0" lvl="7"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8pPr>
            <a:lvl9pPr marL="0" marR="0" lvl="8"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5"/>
        <p:cNvGrpSpPr/>
        <p:nvPr/>
      </p:nvGrpSpPr>
      <p:grpSpPr>
        <a:xfrm>
          <a:off x="0" y="0"/>
          <a:ext cx="0" cy="0"/>
          <a:chOff x="0" y="0"/>
          <a:chExt cx="0" cy="0"/>
        </a:xfrm>
      </p:grpSpPr>
      <p:sp>
        <p:nvSpPr>
          <p:cNvPr id="106" name="Google Shape;106;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1pPr>
            <a:lvl2pPr marL="0" marR="0" lvl="1"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2pPr>
            <a:lvl3pPr marL="0" marR="0" lvl="2"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3pPr>
            <a:lvl4pPr marL="0" marR="0" lvl="3"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4pPr>
            <a:lvl5pPr marL="0" marR="0" lvl="4"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5pPr>
            <a:lvl6pPr marL="0" marR="0" lvl="5"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6pPr>
            <a:lvl7pPr marL="0" marR="0" lvl="6"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7pPr>
            <a:lvl8pPr marL="0" marR="0" lvl="7"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8pPr>
            <a:lvl9pPr marL="0" marR="0" lvl="8"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9"/>
        <p:cNvGrpSpPr/>
        <p:nvPr/>
      </p:nvGrpSpPr>
      <p:grpSpPr>
        <a:xfrm>
          <a:off x="0" y="0"/>
          <a:ext cx="0" cy="0"/>
          <a:chOff x="0" y="0"/>
          <a:chExt cx="0" cy="0"/>
        </a:xfrm>
      </p:grpSpPr>
      <p:sp>
        <p:nvSpPr>
          <p:cNvPr id="110" name="Google Shape;110;p1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1" name="Google Shape;111;p1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12" name="Google Shape;112;p1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13" name="Google Shape;113;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1pPr>
            <a:lvl2pPr marL="0" marR="0" lvl="1"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2pPr>
            <a:lvl3pPr marL="0" marR="0" lvl="2"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3pPr>
            <a:lvl4pPr marL="0" marR="0" lvl="3"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4pPr>
            <a:lvl5pPr marL="0" marR="0" lvl="4"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5pPr>
            <a:lvl6pPr marL="0" marR="0" lvl="5"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6pPr>
            <a:lvl7pPr marL="0" marR="0" lvl="6"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7pPr>
            <a:lvl8pPr marL="0" marR="0" lvl="7"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8pPr>
            <a:lvl9pPr marL="0" marR="0" lvl="8"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6"/>
        <p:cNvGrpSpPr/>
        <p:nvPr/>
      </p:nvGrpSpPr>
      <p:grpSpPr>
        <a:xfrm>
          <a:off x="0" y="0"/>
          <a:ext cx="0" cy="0"/>
          <a:chOff x="0" y="0"/>
          <a:chExt cx="0" cy="0"/>
        </a:xfrm>
      </p:grpSpPr>
      <p:sp>
        <p:nvSpPr>
          <p:cNvPr id="117" name="Google Shape;117;p1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8" name="Google Shape;118;p14"/>
          <p:cNvSpPr>
            <a:spLocks noGrp="1"/>
          </p:cNvSpPr>
          <p:nvPr>
            <p:ph type="pic" idx="2"/>
          </p:nvPr>
        </p:nvSpPr>
        <p:spPr>
          <a:xfrm>
            <a:off x="1792288" y="612775"/>
            <a:ext cx="5486400" cy="4114800"/>
          </a:xfrm>
          <a:prstGeom prst="rect">
            <a:avLst/>
          </a:prstGeom>
          <a:noFill/>
          <a:ln>
            <a:noFill/>
          </a:ln>
        </p:spPr>
      </p:sp>
      <p:sp>
        <p:nvSpPr>
          <p:cNvPr id="119" name="Google Shape;119;p1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20" name="Google Shape;120;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1pPr>
            <a:lvl2pPr marL="0" marR="0" lvl="1"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2pPr>
            <a:lvl3pPr marL="0" marR="0" lvl="2"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3pPr>
            <a:lvl4pPr marL="0" marR="0" lvl="3"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4pPr>
            <a:lvl5pPr marL="0" marR="0" lvl="4"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5pPr>
            <a:lvl6pPr marL="0" marR="0" lvl="5"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6pPr>
            <a:lvl7pPr marL="0" marR="0" lvl="6"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7pPr>
            <a:lvl8pPr marL="0" marR="0" lvl="7"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8pPr>
            <a:lvl9pPr marL="0" marR="0" lvl="8"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1pPr>
            <a:lvl2pPr marL="0" marR="0" lvl="1" indent="0" algn="r" rtl="0">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2pPr>
            <a:lvl3pPr marL="0" marR="0" lvl="2" indent="0" algn="r" rtl="0">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3pPr>
            <a:lvl4pPr marL="0" marR="0" lvl="3" indent="0" algn="r" rtl="0">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4pPr>
            <a:lvl5pPr marL="0" marR="0" lvl="4" indent="0" algn="r" rtl="0">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5pPr>
            <a:lvl6pPr marL="0" marR="0" lvl="5" indent="0" algn="r" rtl="0">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6pPr>
            <a:lvl7pPr marL="0" marR="0" lvl="6" indent="0" algn="r" rtl="0">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7pPr>
            <a:lvl8pPr marL="0" marR="0" lvl="7" indent="0" algn="r" rtl="0">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8pPr>
            <a:lvl9pPr marL="0" marR="0" lvl="8" indent="0" algn="r" rtl="0">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5" r:id="rId5"/>
    <p:sldLayoutId id="2147483656" r:id="rId6"/>
    <p:sldLayoutId id="2147483658" r:id="rId7"/>
    <p:sldLayoutId id="2147483659" r:id="rId8"/>
    <p:sldLayoutId id="2147483660" r:id="rId9"/>
    <p:sldLayoutId id="2147483661"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7"/>
          <p:cNvSpPr txBox="1">
            <a:spLocks noGrp="1"/>
          </p:cNvSpPr>
          <p:nvPr>
            <p:ph type="title"/>
          </p:nvPr>
        </p:nvSpPr>
        <p:spPr>
          <a:xfrm>
            <a:off x="2362200" y="3352800"/>
            <a:ext cx="6019800" cy="1463040"/>
          </a:xfrm>
          <a:prstGeom prst="rect">
            <a:avLst/>
          </a:prstGeom>
          <a:noFill/>
          <a:ln>
            <a:noFill/>
          </a:ln>
        </p:spPr>
        <p:txBody>
          <a:bodyPr spcFirstLastPara="1" wrap="square" lIns="91425" tIns="45700" rIns="91425" bIns="45700" anchor="ctr" anchorCtr="0">
            <a:noAutofit/>
          </a:bodyPr>
          <a:lstStyle/>
          <a:p>
            <a:pPr marL="0" lvl="0" indent="0" algn="l" rtl="0">
              <a:lnSpc>
                <a:spcPct val="90909"/>
              </a:lnSpc>
              <a:spcBef>
                <a:spcPts val="0"/>
              </a:spcBef>
              <a:spcAft>
                <a:spcPts val="0"/>
              </a:spcAft>
              <a:buNone/>
            </a:pPr>
            <a:r>
              <a:rPr lang="en-IN" sz="3600" i="0" u="none" strike="noStrike" baseline="0" dirty="0">
                <a:solidFill>
                  <a:schemeClr val="bg1">
                    <a:lumMod val="95000"/>
                  </a:schemeClr>
                </a:solidFill>
                <a:latin typeface="AAAAAC+TimesNewRomanPS-BoldMT"/>
              </a:rPr>
              <a:t>OptiTraffic AI – TRAFFIC SIGNAL PREDICTION SYSTEM </a:t>
            </a:r>
            <a:endParaRPr sz="3600" dirty="0">
              <a:solidFill>
                <a:schemeClr val="bg1">
                  <a:lumMod val="95000"/>
                </a:schemeClr>
              </a:solidFill>
            </a:endParaRPr>
          </a:p>
        </p:txBody>
      </p:sp>
      <p:sp>
        <p:nvSpPr>
          <p:cNvPr id="141" name="Google Shape;141;p17"/>
          <p:cNvSpPr txBox="1">
            <a:spLocks noGrp="1"/>
          </p:cNvSpPr>
          <p:nvPr>
            <p:ph type="body" idx="1"/>
          </p:nvPr>
        </p:nvSpPr>
        <p:spPr>
          <a:xfrm>
            <a:off x="2514600" y="4815840"/>
            <a:ext cx="6019800" cy="112776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lt1"/>
              </a:buClr>
              <a:buSzPts val="1800"/>
              <a:buNone/>
            </a:pPr>
            <a:r>
              <a:rPr lang="en-US" sz="1600" b="1" dirty="0">
                <a:solidFill>
                  <a:schemeClr val="bg1"/>
                </a:solidFill>
                <a:latin typeface="Arial"/>
                <a:ea typeface="Arial"/>
                <a:cs typeface="Arial"/>
                <a:sym typeface="Arial"/>
              </a:rPr>
              <a:t>Shiven Keshav(2024H1120268P)</a:t>
            </a:r>
          </a:p>
          <a:p>
            <a:pPr marL="0" lvl="0" indent="0" algn="r" rtl="0">
              <a:lnSpc>
                <a:spcPct val="100000"/>
              </a:lnSpc>
              <a:spcBef>
                <a:spcPts val="0"/>
              </a:spcBef>
              <a:spcAft>
                <a:spcPts val="0"/>
              </a:spcAft>
              <a:buClr>
                <a:schemeClr val="lt1"/>
              </a:buClr>
              <a:buSzPts val="1800"/>
              <a:buNone/>
            </a:pPr>
            <a:r>
              <a:rPr lang="en-US" sz="1600" b="1" dirty="0">
                <a:solidFill>
                  <a:schemeClr val="bg1"/>
                </a:solidFill>
                <a:latin typeface="Arial"/>
                <a:ea typeface="Arial"/>
                <a:cs typeface="Arial"/>
                <a:sym typeface="Arial"/>
              </a:rPr>
              <a:t>Naggender Singh(2024H1120216P)</a:t>
            </a:r>
          </a:p>
          <a:p>
            <a:pPr marL="0" lvl="0" indent="0" algn="r" rtl="0">
              <a:lnSpc>
                <a:spcPct val="100000"/>
              </a:lnSpc>
              <a:spcBef>
                <a:spcPts val="0"/>
              </a:spcBef>
              <a:spcAft>
                <a:spcPts val="0"/>
              </a:spcAft>
              <a:buClr>
                <a:schemeClr val="lt1"/>
              </a:buClr>
              <a:buSzPts val="1800"/>
              <a:buNone/>
            </a:pPr>
            <a:r>
              <a:rPr lang="en-US" b="1" dirty="0">
                <a:solidFill>
                  <a:schemeClr val="bg1"/>
                </a:solidFill>
              </a:rPr>
              <a:t>Abhishek Bhosale(</a:t>
            </a:r>
            <a:r>
              <a:rPr lang="en-US" sz="1800" b="1" dirty="0">
                <a:solidFill>
                  <a:schemeClr val="bg1"/>
                </a:solidFill>
                <a:latin typeface="Arial"/>
                <a:ea typeface="Arial"/>
                <a:cs typeface="Arial"/>
                <a:sym typeface="Arial"/>
              </a:rPr>
              <a:t>2024H1120217P</a:t>
            </a:r>
            <a:r>
              <a:rPr lang="en-US" b="1" dirty="0">
                <a:solidFill>
                  <a:schemeClr val="bg1"/>
                </a:solidFill>
              </a:rPr>
              <a:t>)</a:t>
            </a:r>
          </a:p>
          <a:p>
            <a:pPr marL="0" lvl="0" indent="0" algn="r" rtl="0">
              <a:lnSpc>
                <a:spcPct val="100000"/>
              </a:lnSpc>
              <a:spcBef>
                <a:spcPts val="0"/>
              </a:spcBef>
              <a:spcAft>
                <a:spcPts val="0"/>
              </a:spcAft>
              <a:buClr>
                <a:schemeClr val="lt1"/>
              </a:buClr>
              <a:buSzPts val="1800"/>
              <a:buNone/>
            </a:pPr>
            <a:r>
              <a:rPr lang="en-US" b="1" dirty="0">
                <a:solidFill>
                  <a:schemeClr val="bg1"/>
                </a:solidFill>
              </a:rPr>
              <a:t>Kuldeep Chaudhary</a:t>
            </a:r>
            <a:r>
              <a:rPr lang="en-IN" sz="1800" b="1" i="0" u="none" strike="noStrike" baseline="0" dirty="0">
                <a:solidFill>
                  <a:schemeClr val="bg1"/>
                </a:solidFill>
                <a:latin typeface="AAAAAC+TimesNewRomanPS-BoldMT"/>
              </a:rPr>
              <a:t>(2024H1120184P) </a:t>
            </a:r>
            <a:endParaRPr lang="en-US"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46B2D2-786A-3C6C-DEE2-384A31E4D7E4}"/>
              </a:ext>
            </a:extLst>
          </p:cNvPr>
          <p:cNvSpPr>
            <a:spLocks noGrp="1"/>
          </p:cNvSpPr>
          <p:nvPr>
            <p:ph type="body" idx="1"/>
          </p:nvPr>
        </p:nvSpPr>
        <p:spPr>
          <a:xfrm>
            <a:off x="406400" y="1239520"/>
            <a:ext cx="4038600" cy="416560"/>
          </a:xfrm>
        </p:spPr>
        <p:txBody>
          <a:bodyPr/>
          <a:lstStyle/>
          <a:p>
            <a:r>
              <a:rPr lang="en-IN" dirty="0"/>
              <a:t>Module View</a:t>
            </a:r>
          </a:p>
        </p:txBody>
      </p:sp>
      <p:sp>
        <p:nvSpPr>
          <p:cNvPr id="4" name="Text Placeholder 3">
            <a:extLst>
              <a:ext uri="{FF2B5EF4-FFF2-40B4-BE49-F238E27FC236}">
                <a16:creationId xmlns:a16="http://schemas.microsoft.com/office/drawing/2014/main" id="{E034A9CC-4F3B-FCFD-815A-E1539AE523D9}"/>
              </a:ext>
            </a:extLst>
          </p:cNvPr>
          <p:cNvSpPr>
            <a:spLocks noGrp="1"/>
          </p:cNvSpPr>
          <p:nvPr>
            <p:ph type="body" idx="3"/>
          </p:nvPr>
        </p:nvSpPr>
        <p:spPr/>
        <p:txBody>
          <a:bodyPr>
            <a:normAutofit/>
          </a:bodyPr>
          <a:lstStyle/>
          <a:p>
            <a:r>
              <a:rPr lang="en-IN" sz="2800" b="1" i="0" u="none" strike="noStrike" baseline="0" dirty="0">
                <a:solidFill>
                  <a:srgbClr val="000000"/>
                </a:solidFill>
                <a:latin typeface="Times New Roman" panose="02020603050405020304" pitchFamily="18" charset="0"/>
                <a:cs typeface="Times New Roman" panose="02020603050405020304" pitchFamily="18" charset="0"/>
              </a:rPr>
              <a:t>Architectural Views</a:t>
            </a:r>
            <a:endParaRPr lang="en-IN"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1688D90-2B38-9B45-BDF3-354E4807C0B7}"/>
              </a:ext>
            </a:extLst>
          </p:cNvPr>
          <p:cNvPicPr>
            <a:picLocks noChangeAspect="1"/>
          </p:cNvPicPr>
          <p:nvPr/>
        </p:nvPicPr>
        <p:blipFill>
          <a:blip r:embed="rId2"/>
          <a:stretch>
            <a:fillRect/>
          </a:stretch>
        </p:blipFill>
        <p:spPr>
          <a:xfrm>
            <a:off x="370840" y="1752600"/>
            <a:ext cx="8402320" cy="4759960"/>
          </a:xfrm>
          <a:prstGeom prst="rect">
            <a:avLst/>
          </a:prstGeom>
        </p:spPr>
      </p:pic>
    </p:spTree>
    <p:extLst>
      <p:ext uri="{BB962C8B-B14F-4D97-AF65-F5344CB8AC3E}">
        <p14:creationId xmlns:p14="http://schemas.microsoft.com/office/powerpoint/2010/main" val="3695956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D518C-C739-C46C-DEC4-A4764ABA082B}"/>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21436C3-D4C6-98D0-3228-59BBDA6F6780}"/>
              </a:ext>
            </a:extLst>
          </p:cNvPr>
          <p:cNvSpPr>
            <a:spLocks noGrp="1"/>
          </p:cNvSpPr>
          <p:nvPr>
            <p:ph type="body" idx="1"/>
          </p:nvPr>
        </p:nvSpPr>
        <p:spPr>
          <a:xfrm>
            <a:off x="406400" y="1239520"/>
            <a:ext cx="4038600" cy="416560"/>
          </a:xfrm>
        </p:spPr>
        <p:txBody>
          <a:bodyPr/>
          <a:lstStyle/>
          <a:p>
            <a:r>
              <a:rPr lang="en-IN" dirty="0"/>
              <a:t>Module View</a:t>
            </a:r>
          </a:p>
        </p:txBody>
      </p:sp>
      <p:sp>
        <p:nvSpPr>
          <p:cNvPr id="4" name="Text Placeholder 3">
            <a:extLst>
              <a:ext uri="{FF2B5EF4-FFF2-40B4-BE49-F238E27FC236}">
                <a16:creationId xmlns:a16="http://schemas.microsoft.com/office/drawing/2014/main" id="{F7B960E6-B1C6-D078-AB2F-94B9C42AED72}"/>
              </a:ext>
            </a:extLst>
          </p:cNvPr>
          <p:cNvSpPr>
            <a:spLocks noGrp="1"/>
          </p:cNvSpPr>
          <p:nvPr>
            <p:ph type="body" idx="3"/>
          </p:nvPr>
        </p:nvSpPr>
        <p:spPr/>
        <p:txBody>
          <a:bodyPr>
            <a:normAutofit/>
          </a:bodyPr>
          <a:lstStyle/>
          <a:p>
            <a:r>
              <a:rPr lang="en-IN" sz="2800" b="1" i="0" u="none" strike="noStrike" baseline="0" dirty="0">
                <a:solidFill>
                  <a:srgbClr val="000000"/>
                </a:solidFill>
                <a:latin typeface="Times New Roman" panose="02020603050405020304" pitchFamily="18" charset="0"/>
                <a:cs typeface="Times New Roman" panose="02020603050405020304" pitchFamily="18" charset="0"/>
              </a:rPr>
              <a:t>Architectural Views</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A057A2E-7C90-D342-FEE8-06703A1DF8C2}"/>
              </a:ext>
            </a:extLst>
          </p:cNvPr>
          <p:cNvPicPr>
            <a:picLocks noChangeAspect="1"/>
          </p:cNvPicPr>
          <p:nvPr/>
        </p:nvPicPr>
        <p:blipFill>
          <a:blip r:embed="rId2"/>
          <a:stretch>
            <a:fillRect/>
          </a:stretch>
        </p:blipFill>
        <p:spPr>
          <a:xfrm>
            <a:off x="304800" y="1818640"/>
            <a:ext cx="8722950" cy="4622800"/>
          </a:xfrm>
          <a:prstGeom prst="rect">
            <a:avLst/>
          </a:prstGeom>
        </p:spPr>
      </p:pic>
    </p:spTree>
    <p:extLst>
      <p:ext uri="{BB962C8B-B14F-4D97-AF65-F5344CB8AC3E}">
        <p14:creationId xmlns:p14="http://schemas.microsoft.com/office/powerpoint/2010/main" val="669759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71A855-BE97-83DB-A25F-384EEB1AADE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07278D1-5498-A07D-2470-AD7E9CDB5374}"/>
              </a:ext>
            </a:extLst>
          </p:cNvPr>
          <p:cNvSpPr>
            <a:spLocks noGrp="1"/>
          </p:cNvSpPr>
          <p:nvPr>
            <p:ph type="body" idx="1"/>
          </p:nvPr>
        </p:nvSpPr>
        <p:spPr>
          <a:xfrm>
            <a:off x="406400" y="1239520"/>
            <a:ext cx="4038600" cy="416560"/>
          </a:xfrm>
        </p:spPr>
        <p:txBody>
          <a:bodyPr/>
          <a:lstStyle/>
          <a:p>
            <a:r>
              <a:rPr lang="en-IN" dirty="0"/>
              <a:t>Module View</a:t>
            </a:r>
          </a:p>
        </p:txBody>
      </p:sp>
      <p:sp>
        <p:nvSpPr>
          <p:cNvPr id="4" name="Text Placeholder 3">
            <a:extLst>
              <a:ext uri="{FF2B5EF4-FFF2-40B4-BE49-F238E27FC236}">
                <a16:creationId xmlns:a16="http://schemas.microsoft.com/office/drawing/2014/main" id="{3C49CD6E-789D-E768-2D9B-6B15AC3499B0}"/>
              </a:ext>
            </a:extLst>
          </p:cNvPr>
          <p:cNvSpPr>
            <a:spLocks noGrp="1"/>
          </p:cNvSpPr>
          <p:nvPr>
            <p:ph type="body" idx="3"/>
          </p:nvPr>
        </p:nvSpPr>
        <p:spPr/>
        <p:txBody>
          <a:bodyPr>
            <a:normAutofit/>
          </a:bodyPr>
          <a:lstStyle/>
          <a:p>
            <a:r>
              <a:rPr lang="en-IN" sz="2800" b="1" i="0" u="none" strike="noStrike" baseline="0" dirty="0">
                <a:solidFill>
                  <a:srgbClr val="000000"/>
                </a:solidFill>
                <a:latin typeface="Times New Roman" panose="02020603050405020304" pitchFamily="18" charset="0"/>
                <a:cs typeface="Times New Roman" panose="02020603050405020304" pitchFamily="18" charset="0"/>
              </a:rPr>
              <a:t>Architectural Views</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DA341A4-4BCF-1FB3-2ECA-5AB981C18BC4}"/>
              </a:ext>
            </a:extLst>
          </p:cNvPr>
          <p:cNvPicPr>
            <a:picLocks noChangeAspect="1"/>
          </p:cNvPicPr>
          <p:nvPr/>
        </p:nvPicPr>
        <p:blipFill>
          <a:blip r:embed="rId2"/>
          <a:stretch>
            <a:fillRect/>
          </a:stretch>
        </p:blipFill>
        <p:spPr>
          <a:xfrm>
            <a:off x="224158" y="1778000"/>
            <a:ext cx="8482961" cy="4704080"/>
          </a:xfrm>
          <a:prstGeom prst="rect">
            <a:avLst/>
          </a:prstGeom>
        </p:spPr>
      </p:pic>
    </p:spTree>
    <p:extLst>
      <p:ext uri="{BB962C8B-B14F-4D97-AF65-F5344CB8AC3E}">
        <p14:creationId xmlns:p14="http://schemas.microsoft.com/office/powerpoint/2010/main" val="2960525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2B0931-FE48-FBDB-AAB9-B6108C0E09B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8BE2D03-FA5A-CEB3-7CDF-E9B581A47960}"/>
              </a:ext>
            </a:extLst>
          </p:cNvPr>
          <p:cNvSpPr>
            <a:spLocks noGrp="1"/>
          </p:cNvSpPr>
          <p:nvPr>
            <p:ph type="body" idx="1"/>
          </p:nvPr>
        </p:nvSpPr>
        <p:spPr>
          <a:xfrm>
            <a:off x="406400" y="1239520"/>
            <a:ext cx="4038600" cy="416560"/>
          </a:xfrm>
        </p:spPr>
        <p:txBody>
          <a:bodyPr/>
          <a:lstStyle/>
          <a:p>
            <a:r>
              <a:rPr lang="en-IN" dirty="0"/>
              <a:t>C &amp; C View</a:t>
            </a:r>
          </a:p>
        </p:txBody>
      </p:sp>
      <p:sp>
        <p:nvSpPr>
          <p:cNvPr id="4" name="Text Placeholder 3">
            <a:extLst>
              <a:ext uri="{FF2B5EF4-FFF2-40B4-BE49-F238E27FC236}">
                <a16:creationId xmlns:a16="http://schemas.microsoft.com/office/drawing/2014/main" id="{3C9D5DF7-EE2A-761A-88C6-40895BC3D342}"/>
              </a:ext>
            </a:extLst>
          </p:cNvPr>
          <p:cNvSpPr>
            <a:spLocks noGrp="1"/>
          </p:cNvSpPr>
          <p:nvPr>
            <p:ph type="body" idx="3"/>
          </p:nvPr>
        </p:nvSpPr>
        <p:spPr/>
        <p:txBody>
          <a:bodyPr>
            <a:normAutofit/>
          </a:bodyPr>
          <a:lstStyle/>
          <a:p>
            <a:r>
              <a:rPr lang="en-IN" sz="2800" b="1" i="0" u="none" strike="noStrike" baseline="0" dirty="0">
                <a:solidFill>
                  <a:srgbClr val="000000"/>
                </a:solidFill>
                <a:latin typeface="Times New Roman" panose="02020603050405020304" pitchFamily="18" charset="0"/>
                <a:cs typeface="Times New Roman" panose="02020603050405020304" pitchFamily="18" charset="0"/>
              </a:rPr>
              <a:t>Architectural Views</a:t>
            </a:r>
            <a:endParaRPr lang="en-IN"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768916A-5BE6-E5A9-A652-FBB442F1F81B}"/>
              </a:ext>
            </a:extLst>
          </p:cNvPr>
          <p:cNvPicPr>
            <a:picLocks noChangeAspect="1"/>
          </p:cNvPicPr>
          <p:nvPr/>
        </p:nvPicPr>
        <p:blipFill>
          <a:blip r:embed="rId2"/>
          <a:stretch>
            <a:fillRect/>
          </a:stretch>
        </p:blipFill>
        <p:spPr>
          <a:xfrm>
            <a:off x="406400" y="1910080"/>
            <a:ext cx="8085586" cy="4541520"/>
          </a:xfrm>
          <a:prstGeom prst="rect">
            <a:avLst/>
          </a:prstGeom>
        </p:spPr>
      </p:pic>
    </p:spTree>
    <p:extLst>
      <p:ext uri="{BB962C8B-B14F-4D97-AF65-F5344CB8AC3E}">
        <p14:creationId xmlns:p14="http://schemas.microsoft.com/office/powerpoint/2010/main" val="522450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66D60A-C4A8-3B49-E6C6-1F6C4003476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210AF58D-1061-A03D-8073-FF617EE78B7A}"/>
              </a:ext>
            </a:extLst>
          </p:cNvPr>
          <p:cNvSpPr>
            <a:spLocks noGrp="1"/>
          </p:cNvSpPr>
          <p:nvPr>
            <p:ph type="body" idx="1"/>
          </p:nvPr>
        </p:nvSpPr>
        <p:spPr>
          <a:xfrm>
            <a:off x="406400" y="1239520"/>
            <a:ext cx="4038600" cy="416560"/>
          </a:xfrm>
        </p:spPr>
        <p:txBody>
          <a:bodyPr/>
          <a:lstStyle/>
          <a:p>
            <a:r>
              <a:rPr lang="en-IN" dirty="0"/>
              <a:t>Allocation View</a:t>
            </a:r>
          </a:p>
        </p:txBody>
      </p:sp>
      <p:sp>
        <p:nvSpPr>
          <p:cNvPr id="4" name="Text Placeholder 3">
            <a:extLst>
              <a:ext uri="{FF2B5EF4-FFF2-40B4-BE49-F238E27FC236}">
                <a16:creationId xmlns:a16="http://schemas.microsoft.com/office/drawing/2014/main" id="{564749C5-FD95-0F07-AE33-F7A3579A0CB3}"/>
              </a:ext>
            </a:extLst>
          </p:cNvPr>
          <p:cNvSpPr>
            <a:spLocks noGrp="1"/>
          </p:cNvSpPr>
          <p:nvPr>
            <p:ph type="body" idx="3"/>
          </p:nvPr>
        </p:nvSpPr>
        <p:spPr/>
        <p:txBody>
          <a:bodyPr>
            <a:normAutofit/>
          </a:bodyPr>
          <a:lstStyle/>
          <a:p>
            <a:r>
              <a:rPr lang="en-IN" sz="2800" b="1" i="0" u="none" strike="noStrike" baseline="0" dirty="0">
                <a:solidFill>
                  <a:srgbClr val="000000"/>
                </a:solidFill>
                <a:latin typeface="Times New Roman" panose="02020603050405020304" pitchFamily="18" charset="0"/>
                <a:cs typeface="Times New Roman" panose="02020603050405020304" pitchFamily="18" charset="0"/>
              </a:rPr>
              <a:t>Architectural Views</a:t>
            </a:r>
            <a:endParaRPr lang="en-IN"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CCEE0A9-F7CC-00AB-5F19-E8542FB7B300}"/>
              </a:ext>
            </a:extLst>
          </p:cNvPr>
          <p:cNvPicPr>
            <a:picLocks noChangeAspect="1"/>
          </p:cNvPicPr>
          <p:nvPr/>
        </p:nvPicPr>
        <p:blipFill>
          <a:blip r:embed="rId2"/>
          <a:stretch>
            <a:fillRect/>
          </a:stretch>
        </p:blipFill>
        <p:spPr>
          <a:xfrm>
            <a:off x="406400" y="1799694"/>
            <a:ext cx="8479692" cy="4460429"/>
          </a:xfrm>
          <a:prstGeom prst="rect">
            <a:avLst/>
          </a:prstGeom>
        </p:spPr>
      </p:pic>
    </p:spTree>
    <p:extLst>
      <p:ext uri="{BB962C8B-B14F-4D97-AF65-F5344CB8AC3E}">
        <p14:creationId xmlns:p14="http://schemas.microsoft.com/office/powerpoint/2010/main" val="9042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08CB15-B1B6-5C2C-4D21-2DDA5145289F}"/>
              </a:ext>
            </a:extLst>
          </p:cNvPr>
          <p:cNvSpPr>
            <a:spLocks noGrp="1"/>
          </p:cNvSpPr>
          <p:nvPr>
            <p:ph type="body" idx="1"/>
          </p:nvPr>
        </p:nvSpPr>
        <p:spPr>
          <a:xfrm>
            <a:off x="457200" y="1600200"/>
            <a:ext cx="7772400" cy="4525963"/>
          </a:xfrm>
        </p:spPr>
        <p:txBody>
          <a:bodyPr/>
          <a:lstStyle/>
          <a:p>
            <a:pPr marL="514350" indent="-285750" algn="just">
              <a:lnSpc>
                <a:spcPct val="150000"/>
              </a:lnSpc>
              <a:buFont typeface="Arial" panose="020B0604020202020204" pitchFamily="34" charset="0"/>
              <a:buChar char="•"/>
            </a:pPr>
            <a:r>
              <a:rPr lang="en-US" sz="1800" b="1" i="0" u="none" strike="noStrike" baseline="0" dirty="0">
                <a:solidFill>
                  <a:srgbClr val="000000"/>
                </a:solidFill>
                <a:latin typeface="Times New Roman" panose="02020603050405020304" pitchFamily="18" charset="0"/>
                <a:cs typeface="Times New Roman" panose="02020603050405020304" pitchFamily="18" charset="0"/>
              </a:rPr>
              <a:t>Modularity &amp; Scalability: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Each service can be developed, scaled, and deployed independently. </a:t>
            </a:r>
          </a:p>
          <a:p>
            <a:pPr marL="514350" indent="-285750" algn="just">
              <a:lnSpc>
                <a:spcPct val="150000"/>
              </a:lnSpc>
              <a:buFont typeface="Arial" panose="020B0604020202020204" pitchFamily="34" charset="0"/>
              <a:buChar char="•"/>
            </a:pPr>
            <a:r>
              <a:rPr lang="en-US" sz="1800" b="1" i="0" u="none" strike="noStrike" baseline="0" dirty="0">
                <a:solidFill>
                  <a:srgbClr val="000000"/>
                </a:solidFill>
                <a:latin typeface="Times New Roman" panose="02020603050405020304" pitchFamily="18" charset="0"/>
                <a:cs typeface="Times New Roman" panose="02020603050405020304" pitchFamily="18" charset="0"/>
              </a:rPr>
              <a:t>Fault Isolation: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Service failures are contained; the API Gateway can route around unhealthy instances. </a:t>
            </a:r>
          </a:p>
          <a:p>
            <a:pPr marL="514350" indent="-285750" algn="just">
              <a:lnSpc>
                <a:spcPct val="150000"/>
              </a:lnSpc>
              <a:buFont typeface="Arial" panose="020B0604020202020204" pitchFamily="34" charset="0"/>
              <a:buChar char="•"/>
            </a:pPr>
            <a:r>
              <a:rPr lang="en-US" sz="1800" b="1" i="0" u="none" strike="noStrike" baseline="0" dirty="0">
                <a:solidFill>
                  <a:srgbClr val="000000"/>
                </a:solidFill>
                <a:latin typeface="Times New Roman" panose="02020603050405020304" pitchFamily="18" charset="0"/>
                <a:cs typeface="Times New Roman" panose="02020603050405020304" pitchFamily="18" charset="0"/>
              </a:rPr>
              <a:t>Technology Heterogeneity: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Teams may choose the most appropriate stack per service (e.g., different languages or databases).</a:t>
            </a:r>
          </a:p>
          <a:p>
            <a:pPr marL="514350" indent="-285750" algn="just">
              <a:lnSpc>
                <a:spcPct val="150000"/>
              </a:lnSpc>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cs typeface="Times New Roman" panose="02020603050405020304" pitchFamily="18" charset="0"/>
              </a:rPr>
              <a:t>Maintainability &amp; Testability: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Clear service boundaries and well-defined APIs simplify testing, versioning, and rolling upgrades.</a:t>
            </a:r>
          </a:p>
          <a:p>
            <a:pPr marL="514350" indent="-285750" algn="just">
              <a:lnSpc>
                <a:spcPct val="150000"/>
              </a:lnSpc>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cs typeface="Times New Roman" panose="02020603050405020304" pitchFamily="18" charset="0"/>
              </a:rPr>
              <a:t>Resilience &amp; Performance: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Asynchronous messaging decouples producer/consumer lifecycles and smooths traffic spikes </a:t>
            </a:r>
            <a:endParaRPr lang="en-IN"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46F61E2E-D130-12E5-5E24-E73407913478}"/>
              </a:ext>
            </a:extLst>
          </p:cNvPr>
          <p:cNvSpPr>
            <a:spLocks noGrp="1"/>
          </p:cNvSpPr>
          <p:nvPr>
            <p:ph type="body" idx="3"/>
          </p:nvPr>
        </p:nvSpPr>
        <p:spPr/>
        <p:txBody>
          <a:bodyPr>
            <a:normAutofit/>
          </a:bodyPr>
          <a:lstStyle/>
          <a:p>
            <a:r>
              <a:rPr lang="en-IN" sz="2800" b="1" i="0" u="none" strike="noStrike" baseline="0" dirty="0">
                <a:solidFill>
                  <a:srgbClr val="000000"/>
                </a:solidFill>
                <a:latin typeface="Roboto" panose="02000000000000000000" pitchFamily="2" charset="0"/>
              </a:rPr>
              <a:t>Benefits of Microservice Architecture </a:t>
            </a:r>
            <a:endParaRPr lang="en-IN" sz="2800" dirty="0"/>
          </a:p>
        </p:txBody>
      </p:sp>
    </p:spTree>
    <p:extLst>
      <p:ext uri="{BB962C8B-B14F-4D97-AF65-F5344CB8AC3E}">
        <p14:creationId xmlns:p14="http://schemas.microsoft.com/office/powerpoint/2010/main" val="1584265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7C6498-7865-E4CD-B7EE-3CEE44B70508}"/>
              </a:ext>
            </a:extLst>
          </p:cNvPr>
          <p:cNvSpPr>
            <a:spLocks noGrp="1"/>
          </p:cNvSpPr>
          <p:nvPr>
            <p:ph type="body" idx="1"/>
          </p:nvPr>
        </p:nvSpPr>
        <p:spPr>
          <a:xfrm>
            <a:off x="304800" y="1166018"/>
            <a:ext cx="8100646" cy="4525963"/>
          </a:xfrm>
        </p:spPr>
        <p:txBody>
          <a:bodyPr/>
          <a:lstStyle/>
          <a:p>
            <a:pPr marL="514350" indent="-285750">
              <a:lnSpc>
                <a:spcPct val="150000"/>
              </a:lnSpc>
              <a:buFont typeface="Arial" panose="020B0604020202020204" pitchFamily="34" charset="0"/>
              <a:buChar char="•"/>
            </a:pPr>
            <a:r>
              <a:rPr lang="en-IN" sz="1800" b="1" i="0" u="none" strike="noStrike" baseline="0" dirty="0">
                <a:solidFill>
                  <a:srgbClr val="000000"/>
                </a:solidFill>
                <a:latin typeface="Roboto" panose="02000000000000000000" pitchFamily="2" charset="0"/>
              </a:rPr>
              <a:t>Platform &amp; Language Neutral </a:t>
            </a:r>
            <a:r>
              <a:rPr lang="en-IN" sz="1800" b="0" i="0" u="none" strike="noStrike" baseline="0" dirty="0">
                <a:solidFill>
                  <a:srgbClr val="000000"/>
                </a:solidFill>
                <a:latin typeface="Arial" panose="020B0604020202020204" pitchFamily="34" charset="0"/>
              </a:rPr>
              <a:t>○ </a:t>
            </a:r>
            <a:r>
              <a:rPr lang="en-IN" sz="1800" b="0" i="0" u="none" strike="noStrike" baseline="0" dirty="0">
                <a:solidFill>
                  <a:srgbClr val="000000"/>
                </a:solidFill>
                <a:latin typeface="Roboto" panose="02000000000000000000" pitchFamily="2" charset="0"/>
              </a:rPr>
              <a:t>XML-based messaging works across any OS or language runtime. • Formal Contract (WSDL) </a:t>
            </a:r>
            <a:r>
              <a:rPr lang="en-IN" sz="1800" b="0" i="0" u="none" strike="noStrike" baseline="0" dirty="0">
                <a:solidFill>
                  <a:srgbClr val="000000"/>
                </a:solidFill>
                <a:latin typeface="Arial" panose="020B0604020202020204" pitchFamily="34" charset="0"/>
              </a:rPr>
              <a:t>○ </a:t>
            </a:r>
            <a:r>
              <a:rPr lang="en-IN" sz="1800" b="0" i="0" u="none" strike="noStrike" baseline="0" dirty="0">
                <a:solidFill>
                  <a:srgbClr val="000000"/>
                </a:solidFill>
                <a:latin typeface="Roboto" panose="02000000000000000000" pitchFamily="2" charset="0"/>
              </a:rPr>
              <a:t>Precise service definitions enable tool-driven stub generation and early validation. </a:t>
            </a:r>
          </a:p>
          <a:p>
            <a:pPr marL="514350" indent="-285750">
              <a:lnSpc>
                <a:spcPct val="150000"/>
              </a:lnSpc>
              <a:buFont typeface="Arial" panose="020B0604020202020204" pitchFamily="34" charset="0"/>
              <a:buChar char="•"/>
            </a:pPr>
            <a:r>
              <a:rPr lang="en-IN" sz="1800" b="1" i="0" u="none" strike="noStrike" baseline="0" dirty="0">
                <a:solidFill>
                  <a:srgbClr val="000000"/>
                </a:solidFill>
                <a:latin typeface="Arial" panose="020B0604020202020204" pitchFamily="34" charset="0"/>
              </a:rPr>
              <a:t> </a:t>
            </a:r>
            <a:r>
              <a:rPr lang="en-IN" sz="1800" b="1" i="0" u="none" strike="noStrike" baseline="0" dirty="0">
                <a:solidFill>
                  <a:srgbClr val="000000"/>
                </a:solidFill>
                <a:latin typeface="Roboto" panose="02000000000000000000" pitchFamily="2" charset="0"/>
              </a:rPr>
              <a:t>Extensibility </a:t>
            </a:r>
            <a:r>
              <a:rPr lang="en-IN" sz="1800" b="0" i="0" u="none" strike="noStrike" baseline="0" dirty="0">
                <a:solidFill>
                  <a:srgbClr val="000000"/>
                </a:solidFill>
                <a:latin typeface="Arial" panose="020B0604020202020204" pitchFamily="34" charset="0"/>
              </a:rPr>
              <a:t>○ </a:t>
            </a:r>
            <a:r>
              <a:rPr lang="en-IN" sz="1800" b="0" i="0" u="none" strike="noStrike" baseline="0" dirty="0">
                <a:solidFill>
                  <a:srgbClr val="000000"/>
                </a:solidFill>
                <a:latin typeface="Roboto" panose="02000000000000000000" pitchFamily="2" charset="0"/>
              </a:rPr>
              <a:t>SOAP headers allow adding features (security, transactions, routing) without altering payload. </a:t>
            </a:r>
          </a:p>
          <a:p>
            <a:pPr marL="514350" indent="-285750">
              <a:lnSpc>
                <a:spcPct val="150000"/>
              </a:lnSpc>
              <a:buFont typeface="Arial" panose="020B0604020202020204" pitchFamily="34" charset="0"/>
              <a:buChar char="•"/>
            </a:pPr>
            <a:r>
              <a:rPr lang="en-IN" sz="1800" b="1" i="0" u="none" strike="noStrike" baseline="0" dirty="0">
                <a:solidFill>
                  <a:srgbClr val="000000"/>
                </a:solidFill>
                <a:latin typeface="Roboto" panose="02000000000000000000" pitchFamily="2" charset="0"/>
              </a:rPr>
              <a:t>Built-in Error Handling </a:t>
            </a:r>
            <a:r>
              <a:rPr lang="en-IN" sz="1800" b="0" i="0" u="none" strike="noStrike" baseline="0" dirty="0">
                <a:solidFill>
                  <a:srgbClr val="000000"/>
                </a:solidFill>
                <a:latin typeface="Arial" panose="020B0604020202020204" pitchFamily="34" charset="0"/>
              </a:rPr>
              <a:t>○ </a:t>
            </a:r>
            <a:r>
              <a:rPr lang="en-IN" sz="1800" b="0" i="0" u="none" strike="noStrike" baseline="0" dirty="0">
                <a:solidFill>
                  <a:srgbClr val="000000"/>
                </a:solidFill>
                <a:latin typeface="Roboto" panose="02000000000000000000" pitchFamily="2" charset="0"/>
              </a:rPr>
              <a:t>Standardized &lt;Fault&gt; element conveys rich error codes and diagnostics. </a:t>
            </a:r>
            <a:r>
              <a:rPr lang="en-IN" sz="1800" b="0" i="0" u="none" strike="noStrike" baseline="0" dirty="0">
                <a:solidFill>
                  <a:srgbClr val="000000"/>
                </a:solidFill>
                <a:latin typeface="Arial" panose="020B0604020202020204" pitchFamily="34" charset="0"/>
              </a:rPr>
              <a:t>○ </a:t>
            </a:r>
            <a:r>
              <a:rPr lang="en-IN" sz="1800" b="0" i="0" u="none" strike="noStrike" baseline="0" dirty="0">
                <a:solidFill>
                  <a:srgbClr val="000000"/>
                </a:solidFill>
                <a:latin typeface="Roboto" panose="02000000000000000000" pitchFamily="2" charset="0"/>
              </a:rPr>
              <a:t>WS-Security Compliance </a:t>
            </a:r>
            <a:r>
              <a:rPr lang="en-IN" sz="1800" b="0" i="0" u="none" strike="noStrike" baseline="0" dirty="0">
                <a:solidFill>
                  <a:srgbClr val="000000"/>
                </a:solidFill>
                <a:latin typeface="Arial" panose="020B0604020202020204" pitchFamily="34" charset="0"/>
              </a:rPr>
              <a:t>○ </a:t>
            </a:r>
            <a:r>
              <a:rPr lang="en-IN" sz="1800" b="0" i="0" u="none" strike="noStrike" baseline="0" dirty="0">
                <a:solidFill>
                  <a:srgbClr val="000000"/>
                </a:solidFill>
                <a:latin typeface="Roboto" panose="02000000000000000000" pitchFamily="2" charset="0"/>
              </a:rPr>
              <a:t>Integrates with WS-Security for message integrity, confidentiality and authentication.</a:t>
            </a:r>
          </a:p>
          <a:p>
            <a:pPr marL="514350" indent="-285750">
              <a:lnSpc>
                <a:spcPct val="150000"/>
              </a:lnSpc>
              <a:buFont typeface="Arial" panose="020B0604020202020204" pitchFamily="34" charset="0"/>
              <a:buChar char="•"/>
            </a:pPr>
            <a:r>
              <a:rPr lang="en-IN" sz="1800" b="0" i="0" u="none" strike="noStrike" baseline="0" dirty="0">
                <a:solidFill>
                  <a:srgbClr val="000000"/>
                </a:solidFill>
                <a:latin typeface="Roboto" panose="02000000000000000000" pitchFamily="2" charset="0"/>
              </a:rPr>
              <a:t> </a:t>
            </a:r>
            <a:r>
              <a:rPr lang="en-IN" sz="1800" b="1" i="0" u="none" strike="noStrike" baseline="0" dirty="0">
                <a:solidFill>
                  <a:srgbClr val="000000"/>
                </a:solidFill>
                <a:latin typeface="Roboto" panose="02000000000000000000" pitchFamily="2" charset="0"/>
              </a:rPr>
              <a:t>Reliability &amp; Transactions </a:t>
            </a:r>
            <a:r>
              <a:rPr lang="en-IN" sz="1800" b="0" i="0" u="none" strike="noStrike" baseline="0" dirty="0">
                <a:solidFill>
                  <a:srgbClr val="000000"/>
                </a:solidFill>
                <a:latin typeface="Arial" panose="020B0604020202020204" pitchFamily="34" charset="0"/>
              </a:rPr>
              <a:t>○ </a:t>
            </a:r>
            <a:r>
              <a:rPr lang="en-IN" sz="1800" b="0" i="0" u="none" strike="noStrike" baseline="0" dirty="0">
                <a:solidFill>
                  <a:srgbClr val="000000"/>
                </a:solidFill>
                <a:latin typeface="Roboto" panose="02000000000000000000" pitchFamily="2" charset="0"/>
              </a:rPr>
              <a:t>Works with WS-</a:t>
            </a:r>
            <a:r>
              <a:rPr lang="en-IN" sz="1800" b="0" i="0" u="none" strike="noStrike" baseline="0" dirty="0" err="1">
                <a:solidFill>
                  <a:srgbClr val="000000"/>
                </a:solidFill>
                <a:latin typeface="Roboto" panose="02000000000000000000" pitchFamily="2" charset="0"/>
              </a:rPr>
              <a:t>ReliableMessaging</a:t>
            </a:r>
            <a:r>
              <a:rPr lang="en-IN" sz="1800" b="0" i="0" u="none" strike="noStrike" baseline="0" dirty="0">
                <a:solidFill>
                  <a:srgbClr val="000000"/>
                </a:solidFill>
                <a:latin typeface="Roboto" panose="02000000000000000000" pitchFamily="2" charset="0"/>
              </a:rPr>
              <a:t> and WS-</a:t>
            </a:r>
            <a:r>
              <a:rPr lang="en-IN" sz="1800" b="0" i="0" u="none" strike="noStrike" baseline="0" dirty="0" err="1">
                <a:solidFill>
                  <a:srgbClr val="000000"/>
                </a:solidFill>
                <a:latin typeface="Roboto" panose="02000000000000000000" pitchFamily="2" charset="0"/>
              </a:rPr>
              <a:t>AtomicTransaction</a:t>
            </a:r>
            <a:r>
              <a:rPr lang="en-IN" sz="1800" b="0" i="0" u="none" strike="noStrike" baseline="0" dirty="0">
                <a:solidFill>
                  <a:srgbClr val="000000"/>
                </a:solidFill>
                <a:latin typeface="Roboto" panose="02000000000000000000" pitchFamily="2" charset="0"/>
              </a:rPr>
              <a:t> for guaranteed delivery and coordinated commits.</a:t>
            </a:r>
          </a:p>
          <a:p>
            <a:pPr marL="514350" indent="-285750">
              <a:lnSpc>
                <a:spcPct val="150000"/>
              </a:lnSpc>
              <a:buFont typeface="Arial" panose="020B0604020202020204" pitchFamily="34" charset="0"/>
              <a:buChar char="•"/>
            </a:pPr>
            <a:r>
              <a:rPr lang="en-IN" sz="1800" b="0" i="0" u="none" strike="noStrike" baseline="0" dirty="0">
                <a:solidFill>
                  <a:srgbClr val="000000"/>
                </a:solidFill>
                <a:latin typeface="Roboto" panose="02000000000000000000" pitchFamily="2" charset="0"/>
              </a:rPr>
              <a:t> </a:t>
            </a:r>
            <a:r>
              <a:rPr lang="en-IN" sz="1800" b="1" i="0" u="none" strike="noStrike" baseline="0" dirty="0">
                <a:solidFill>
                  <a:srgbClr val="000000"/>
                </a:solidFill>
                <a:latin typeface="Arial" panose="020B0604020202020204" pitchFamily="34" charset="0"/>
              </a:rPr>
              <a:t> </a:t>
            </a:r>
            <a:r>
              <a:rPr lang="en-IN" sz="1800" b="1" i="0" u="none" strike="noStrike" baseline="0" dirty="0">
                <a:solidFill>
                  <a:srgbClr val="000000"/>
                </a:solidFill>
                <a:latin typeface="Roboto" panose="02000000000000000000" pitchFamily="2" charset="0"/>
              </a:rPr>
              <a:t>Firewall &amp; Proxy Friendliness </a:t>
            </a:r>
            <a:r>
              <a:rPr lang="en-IN" sz="1800" b="0" i="0" u="none" strike="noStrike" baseline="0" dirty="0">
                <a:solidFill>
                  <a:srgbClr val="000000"/>
                </a:solidFill>
                <a:latin typeface="Arial" panose="020B0604020202020204" pitchFamily="34" charset="0"/>
              </a:rPr>
              <a:t>○ </a:t>
            </a:r>
            <a:r>
              <a:rPr lang="en-IN" sz="1800" b="0" i="0" u="none" strike="noStrike" baseline="0" dirty="0">
                <a:solidFill>
                  <a:srgbClr val="000000"/>
                </a:solidFill>
                <a:latin typeface="Roboto" panose="02000000000000000000" pitchFamily="2" charset="0"/>
              </a:rPr>
              <a:t>Uses HTTP/HTTPS as transport, easing traversal through existing infrastructure. </a:t>
            </a:r>
            <a:endParaRPr lang="en-IN" dirty="0"/>
          </a:p>
        </p:txBody>
      </p:sp>
      <p:sp>
        <p:nvSpPr>
          <p:cNvPr id="4" name="Text Placeholder 3">
            <a:extLst>
              <a:ext uri="{FF2B5EF4-FFF2-40B4-BE49-F238E27FC236}">
                <a16:creationId xmlns:a16="http://schemas.microsoft.com/office/drawing/2014/main" id="{95C324B4-70EE-B0D1-13C0-A2D96E382F08}"/>
              </a:ext>
            </a:extLst>
          </p:cNvPr>
          <p:cNvSpPr>
            <a:spLocks noGrp="1"/>
          </p:cNvSpPr>
          <p:nvPr>
            <p:ph type="body" idx="3"/>
          </p:nvPr>
        </p:nvSpPr>
        <p:spPr/>
        <p:txBody>
          <a:bodyPr>
            <a:normAutofit/>
          </a:bodyPr>
          <a:lstStyle/>
          <a:p>
            <a:r>
              <a:rPr lang="en-IN" sz="2800" b="1" i="0" u="none" strike="noStrike" baseline="0" dirty="0">
                <a:solidFill>
                  <a:srgbClr val="000000"/>
                </a:solidFill>
                <a:latin typeface="Times New Roman" panose="02020603050405020304" pitchFamily="18" charset="0"/>
                <a:cs typeface="Times New Roman" panose="02020603050405020304" pitchFamily="18" charset="0"/>
              </a:rPr>
              <a:t>Benefits of SOAP Architecture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7444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122826-1974-6CC8-AD59-CD479A4B1D7D}"/>
              </a:ext>
            </a:extLst>
          </p:cNvPr>
          <p:cNvSpPr>
            <a:spLocks noGrp="1"/>
          </p:cNvSpPr>
          <p:nvPr>
            <p:ph type="body" idx="1"/>
          </p:nvPr>
        </p:nvSpPr>
        <p:spPr>
          <a:xfrm>
            <a:off x="111760" y="1762760"/>
            <a:ext cx="8442960" cy="4525963"/>
          </a:xfrm>
        </p:spPr>
        <p:txBody>
          <a:bodyPr/>
          <a:lstStyle/>
          <a:p>
            <a:pPr marL="514350" indent="-285750" algn="jus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Dual-Architecture Approach for Urban Mobility Optimization Urban traffic congestion remains a critical challenge for modern cities, costing economies billions annually in lost productivity, fuel waste, and environmental damage. </a:t>
            </a:r>
          </a:p>
          <a:p>
            <a:pPr marL="228600" indent="0" algn="just"/>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marL="514350" indent="-285750" algn="jus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This project addresses this challenge through an innovative dual architecture intelligent traffic control system, implementing both modern microservices and traditional SOAP-based Service-Oriented Architecture (SOA) patterns.</a:t>
            </a:r>
          </a:p>
          <a:p>
            <a:pPr marL="228600" indent="0" algn="just"/>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marL="514350" indent="-285750" algn="jus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 The system dynamically optimizes traffic signals using real-time simulation data, machine learning, and secure inter-service communication, while supporting high-concurrency access through advanced authentication mechanisms. </a:t>
            </a:r>
            <a:endParaRPr lang="en-IN"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09698E7E-28E9-CBBF-AA76-E8826F134B27}"/>
              </a:ext>
            </a:extLst>
          </p:cNvPr>
          <p:cNvSpPr>
            <a:spLocks noGrp="1"/>
          </p:cNvSpPr>
          <p:nvPr>
            <p:ph type="body" idx="3"/>
          </p:nvPr>
        </p:nvSpPr>
        <p:spPr/>
        <p:txBody>
          <a:bodyPr>
            <a:normAutofit/>
          </a:bodyPr>
          <a:lstStyle/>
          <a:p>
            <a:r>
              <a:rPr lang="en-IN" sz="3200" b="1" i="0" u="none" strike="noStrike" baseline="0" dirty="0">
                <a:solidFill>
                  <a:srgbClr val="000000"/>
                </a:solidFill>
                <a:latin typeface="Times New Roman" panose="02020603050405020304" pitchFamily="18" charset="0"/>
                <a:cs typeface="Times New Roman" panose="02020603050405020304" pitchFamily="18" charset="0"/>
              </a:rPr>
              <a:t>Introduction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3884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1FAA5D-8E62-9D88-776E-EFF69D3252EA}"/>
              </a:ext>
            </a:extLst>
          </p:cNvPr>
          <p:cNvSpPr>
            <a:spLocks noGrp="1"/>
          </p:cNvSpPr>
          <p:nvPr>
            <p:ph type="body" idx="1"/>
          </p:nvPr>
        </p:nvSpPr>
        <p:spPr>
          <a:xfrm>
            <a:off x="132080" y="1366520"/>
            <a:ext cx="8442960" cy="5024120"/>
          </a:xfrm>
        </p:spPr>
        <p:txBody>
          <a:bodyPr/>
          <a:lstStyle/>
          <a:p>
            <a:pPr marL="5143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Microservices Architecture is an approach to software design where an application is composed of small, independent, and loosely coupled services.</a:t>
            </a:r>
          </a:p>
          <a:p>
            <a:pPr marL="5143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Each service represents a single business capability and can be developed, deployed, and scaled independently. It contrasts with traditional monolithic architectures by promoting modularity, agility, and continuous delivery  enabling teams to build scalable and fault-tolerant systems.</a:t>
            </a:r>
          </a:p>
          <a:p>
            <a:pPr marL="514350" indent="-285750" algn="just">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Containerization &amp; Deployment with Docker</a:t>
            </a:r>
          </a:p>
          <a:p>
            <a:pPr marL="742950" lvl="1"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Each  runs in its own isolated container.</a:t>
            </a:r>
          </a:p>
          <a:p>
            <a:pPr marL="742950" lvl="1"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Ensures consistent environments across development and production.</a:t>
            </a:r>
            <a:endParaRPr lang="en-US" sz="1800" dirty="0">
              <a:latin typeface="Times New Roman" panose="02020603050405020304" pitchFamily="18" charset="0"/>
              <a:cs typeface="Times New Roman" panose="02020603050405020304" pitchFamily="18" charset="0"/>
            </a:endParaRPr>
          </a:p>
          <a:p>
            <a:pPr algn="just">
              <a:buNone/>
            </a:pPr>
            <a:r>
              <a:rPr lang="en-US" sz="1800" dirty="0">
                <a:latin typeface="Times New Roman" panose="02020603050405020304" pitchFamily="18" charset="0"/>
                <a:cs typeface="Times New Roman" panose="02020603050405020304" pitchFamily="18" charset="0"/>
              </a:rPr>
              <a:t>Key Characteristics:</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Small, focused services</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Independent deployment</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Lightweight communication (e.g., HTTP/REST, Kafka)</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Decentralized data management</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High scalability and fault isolation</a:t>
            </a:r>
          </a:p>
          <a:p>
            <a:endParaRPr lang="en-IN" dirty="0"/>
          </a:p>
        </p:txBody>
      </p:sp>
      <p:sp>
        <p:nvSpPr>
          <p:cNvPr id="4" name="Text Placeholder 3">
            <a:extLst>
              <a:ext uri="{FF2B5EF4-FFF2-40B4-BE49-F238E27FC236}">
                <a16:creationId xmlns:a16="http://schemas.microsoft.com/office/drawing/2014/main" id="{8EEDB113-8F9B-4A3D-002E-A31B33072F2F}"/>
              </a:ext>
            </a:extLst>
          </p:cNvPr>
          <p:cNvSpPr>
            <a:spLocks noGrp="1"/>
          </p:cNvSpPr>
          <p:nvPr>
            <p:ph type="body" idx="3"/>
          </p:nvPr>
        </p:nvSpPr>
        <p:spPr/>
        <p:txBody>
          <a:bodyPr>
            <a:normAutofit/>
          </a:bodyPr>
          <a:lstStyle/>
          <a:p>
            <a:pPr algn="just"/>
            <a:r>
              <a:rPr lang="en-IN" sz="3200" dirty="0"/>
              <a:t>Introduction to Microservices Architecture</a:t>
            </a:r>
          </a:p>
        </p:txBody>
      </p:sp>
    </p:spTree>
    <p:extLst>
      <p:ext uri="{BB962C8B-B14F-4D97-AF65-F5344CB8AC3E}">
        <p14:creationId xmlns:p14="http://schemas.microsoft.com/office/powerpoint/2010/main" val="1661596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F89A1B-D609-2A49-5B03-4CA64D5BF4E6}"/>
              </a:ext>
            </a:extLst>
          </p:cNvPr>
          <p:cNvSpPr>
            <a:spLocks noGrp="1"/>
          </p:cNvSpPr>
          <p:nvPr>
            <p:ph type="body" idx="1"/>
          </p:nvPr>
        </p:nvSpPr>
        <p:spPr>
          <a:xfrm>
            <a:off x="132080" y="1722120"/>
            <a:ext cx="8243740" cy="4894868"/>
          </a:xfrm>
        </p:spPr>
        <p:txBody>
          <a:bodyPr/>
          <a:lstStyle/>
          <a:p>
            <a:pPr marL="5143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SOAP (Simple Object Access Protocol) is a messaging protocol specification based on XML that allows structured information exchange between systems over a network. It is a foundational technology for building web services, particularly in enterprise systems.</a:t>
            </a:r>
          </a:p>
          <a:p>
            <a:pPr marL="5143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SOAP services are typically defined using WSDL (Web Services Description Language) and rely on standard protocols like HTTP and SMTP for communication.</a:t>
            </a:r>
          </a:p>
          <a:p>
            <a:pPr marL="228600" indent="0" algn="just"/>
            <a:endParaRPr lang="en-US" sz="1800" dirty="0">
              <a:latin typeface="Times New Roman" panose="02020603050405020304" pitchFamily="18" charset="0"/>
              <a:cs typeface="Times New Roman" panose="02020603050405020304" pitchFamily="18" charset="0"/>
            </a:endParaRPr>
          </a:p>
          <a:p>
            <a:pPr>
              <a:buNone/>
            </a:pPr>
            <a:r>
              <a:rPr lang="en-US" sz="1800" dirty="0">
                <a:latin typeface="Times New Roman" panose="02020603050405020304" pitchFamily="18" charset="0"/>
                <a:cs typeface="Times New Roman" panose="02020603050405020304" pitchFamily="18" charset="0"/>
              </a:rPr>
              <a:t>Key Characteristics: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XML-based message formatting</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Platform- and language-independent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Strongly typed with WSDL contracts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Built-in support for security (WS-Security), transactions, and reliability</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Transport protocol agnostic (HTTP, SMTP, etc.)</a:t>
            </a:r>
          </a:p>
          <a:p>
            <a:endParaRPr lang="en-IN" dirty="0"/>
          </a:p>
        </p:txBody>
      </p:sp>
      <p:sp>
        <p:nvSpPr>
          <p:cNvPr id="4" name="Text Placeholder 3">
            <a:extLst>
              <a:ext uri="{FF2B5EF4-FFF2-40B4-BE49-F238E27FC236}">
                <a16:creationId xmlns:a16="http://schemas.microsoft.com/office/drawing/2014/main" id="{D1E9960A-17BB-39E7-04E6-0CA05A5565DE}"/>
              </a:ext>
            </a:extLst>
          </p:cNvPr>
          <p:cNvSpPr>
            <a:spLocks noGrp="1"/>
          </p:cNvSpPr>
          <p:nvPr>
            <p:ph type="body" idx="3"/>
          </p:nvPr>
        </p:nvSpPr>
        <p:spPr>
          <a:xfrm>
            <a:off x="256032" y="457200"/>
            <a:ext cx="6324600" cy="1143000"/>
          </a:xfrm>
        </p:spPr>
        <p:txBody>
          <a:bodyPr>
            <a:normAutofit/>
          </a:bodyPr>
          <a:lstStyle/>
          <a:p>
            <a:r>
              <a:rPr lang="en-US" sz="3200" dirty="0">
                <a:latin typeface="Times New Roman" panose="02020603050405020304" pitchFamily="18" charset="0"/>
                <a:cs typeface="Times New Roman" panose="02020603050405020304" pitchFamily="18" charset="0"/>
              </a:rPr>
              <a:t>Introduction to SOAP/XML Architecture</a:t>
            </a:r>
          </a:p>
          <a:p>
            <a:endParaRPr lang="en-IN" dirty="0"/>
          </a:p>
        </p:txBody>
      </p:sp>
    </p:spTree>
    <p:extLst>
      <p:ext uri="{BB962C8B-B14F-4D97-AF65-F5344CB8AC3E}">
        <p14:creationId xmlns:p14="http://schemas.microsoft.com/office/powerpoint/2010/main" val="1847900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3BF65F-C2C0-A708-1C37-0FFD12E32868}"/>
              </a:ext>
            </a:extLst>
          </p:cNvPr>
          <p:cNvSpPr>
            <a:spLocks noGrp="1"/>
          </p:cNvSpPr>
          <p:nvPr>
            <p:ph type="body" idx="1"/>
          </p:nvPr>
        </p:nvSpPr>
        <p:spPr>
          <a:xfrm>
            <a:off x="457199" y="1600200"/>
            <a:ext cx="8347435" cy="4525963"/>
          </a:xfrm>
        </p:spPr>
        <p:txBody>
          <a:bodyPr/>
          <a:lstStyle/>
          <a:p>
            <a:endParaRPr lang="en-IN" dirty="0"/>
          </a:p>
        </p:txBody>
      </p:sp>
      <p:sp>
        <p:nvSpPr>
          <p:cNvPr id="4" name="Text Placeholder 3">
            <a:extLst>
              <a:ext uri="{FF2B5EF4-FFF2-40B4-BE49-F238E27FC236}">
                <a16:creationId xmlns:a16="http://schemas.microsoft.com/office/drawing/2014/main" id="{44B839B7-7673-6FCE-25CD-A823BFA0478C}"/>
              </a:ext>
            </a:extLst>
          </p:cNvPr>
          <p:cNvSpPr>
            <a:spLocks noGrp="1"/>
          </p:cNvSpPr>
          <p:nvPr>
            <p:ph type="body" idx="3"/>
          </p:nvPr>
        </p:nvSpPr>
        <p:spPr/>
        <p:txBody>
          <a:bodyPr>
            <a:normAutofit/>
          </a:bodyPr>
          <a:lstStyle/>
          <a:p>
            <a:r>
              <a:rPr lang="en-IN" sz="3200" b="1" i="0" u="none" strike="noStrike" baseline="0" dirty="0">
                <a:solidFill>
                  <a:srgbClr val="000000"/>
                </a:solidFill>
                <a:latin typeface="Times New Roman" panose="02020603050405020304" pitchFamily="18" charset="0"/>
                <a:cs typeface="Times New Roman" panose="02020603050405020304" pitchFamily="18" charset="0"/>
              </a:rPr>
              <a:t>Architectural Comparison </a:t>
            </a:r>
            <a:endParaRPr lang="en-IN" sz="3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A0BC841-85AF-4523-6859-A6BDED003B6A}"/>
              </a:ext>
            </a:extLst>
          </p:cNvPr>
          <p:cNvPicPr>
            <a:picLocks noChangeAspect="1"/>
          </p:cNvPicPr>
          <p:nvPr/>
        </p:nvPicPr>
        <p:blipFill>
          <a:blip r:embed="rId2"/>
          <a:stretch>
            <a:fillRect/>
          </a:stretch>
        </p:blipFill>
        <p:spPr>
          <a:xfrm>
            <a:off x="-2040189" y="1295400"/>
            <a:ext cx="10726990" cy="4887001"/>
          </a:xfrm>
          <a:prstGeom prst="rect">
            <a:avLst/>
          </a:prstGeom>
        </p:spPr>
      </p:pic>
    </p:spTree>
    <p:extLst>
      <p:ext uri="{BB962C8B-B14F-4D97-AF65-F5344CB8AC3E}">
        <p14:creationId xmlns:p14="http://schemas.microsoft.com/office/powerpoint/2010/main" val="2014139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AE6913-5DF3-34EC-7F1B-A938B75C62A5}"/>
              </a:ext>
            </a:extLst>
          </p:cNvPr>
          <p:cNvSpPr>
            <a:spLocks noGrp="1"/>
          </p:cNvSpPr>
          <p:nvPr>
            <p:ph type="body" idx="1"/>
          </p:nvPr>
        </p:nvSpPr>
        <p:spPr>
          <a:xfrm>
            <a:off x="457200" y="1600200"/>
            <a:ext cx="8394192" cy="4525963"/>
          </a:xfrm>
        </p:spPr>
        <p:txBody>
          <a:bodyPr/>
          <a:lstStyle/>
          <a:p>
            <a:endParaRPr lang="en-IN" dirty="0"/>
          </a:p>
        </p:txBody>
      </p:sp>
      <p:sp>
        <p:nvSpPr>
          <p:cNvPr id="4" name="Text Placeholder 3">
            <a:extLst>
              <a:ext uri="{FF2B5EF4-FFF2-40B4-BE49-F238E27FC236}">
                <a16:creationId xmlns:a16="http://schemas.microsoft.com/office/drawing/2014/main" id="{87C96052-D2B5-C84B-7C5A-ED445BC4498A}"/>
              </a:ext>
            </a:extLst>
          </p:cNvPr>
          <p:cNvSpPr>
            <a:spLocks noGrp="1"/>
          </p:cNvSpPr>
          <p:nvPr>
            <p:ph type="body" idx="3"/>
          </p:nvPr>
        </p:nvSpPr>
        <p:spPr>
          <a:xfrm>
            <a:off x="304799" y="509046"/>
            <a:ext cx="8452701" cy="786353"/>
          </a:xfrm>
        </p:spPr>
        <p:txBody>
          <a:bodyPr>
            <a:normAutofit/>
          </a:bodyPr>
          <a:lstStyle/>
          <a:p>
            <a:pPr algn="just"/>
            <a:r>
              <a:rPr lang="en-IN" sz="3200" i="0" u="none" strike="noStrike" baseline="0" dirty="0">
                <a:solidFill>
                  <a:srgbClr val="000000"/>
                </a:solidFill>
                <a:latin typeface="Times New Roman" panose="02020603050405020304" pitchFamily="18" charset="0"/>
                <a:cs typeface="Times New Roman" panose="02020603050405020304" pitchFamily="18" charset="0"/>
              </a:rPr>
              <a:t>Microservice Architecture Pattern Diagram</a:t>
            </a:r>
            <a:endParaRPr lang="en-IN" sz="3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DCC54B9-C069-5F66-E5F5-CB94397A0AF2}"/>
              </a:ext>
            </a:extLst>
          </p:cNvPr>
          <p:cNvPicPr>
            <a:picLocks noChangeAspect="1"/>
          </p:cNvPicPr>
          <p:nvPr/>
        </p:nvPicPr>
        <p:blipFill>
          <a:blip r:embed="rId2"/>
          <a:stretch>
            <a:fillRect/>
          </a:stretch>
        </p:blipFill>
        <p:spPr>
          <a:xfrm>
            <a:off x="556181" y="1429397"/>
            <a:ext cx="8201320" cy="5142276"/>
          </a:xfrm>
          <a:prstGeom prst="rect">
            <a:avLst/>
          </a:prstGeom>
        </p:spPr>
      </p:pic>
    </p:spTree>
    <p:extLst>
      <p:ext uri="{BB962C8B-B14F-4D97-AF65-F5344CB8AC3E}">
        <p14:creationId xmlns:p14="http://schemas.microsoft.com/office/powerpoint/2010/main" val="3533419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4A1DF1-8F59-3A4E-D0DE-76D007DCDD56}"/>
              </a:ext>
            </a:extLst>
          </p:cNvPr>
          <p:cNvSpPr>
            <a:spLocks noGrp="1"/>
          </p:cNvSpPr>
          <p:nvPr>
            <p:ph type="body" idx="1"/>
          </p:nvPr>
        </p:nvSpPr>
        <p:spPr>
          <a:xfrm>
            <a:off x="457199" y="1600200"/>
            <a:ext cx="8224887" cy="4525963"/>
          </a:xfrm>
        </p:spPr>
        <p:txBody>
          <a:bodyPr/>
          <a:lstStyle/>
          <a:p>
            <a:endParaRPr lang="en-IN" dirty="0"/>
          </a:p>
        </p:txBody>
      </p:sp>
      <p:sp>
        <p:nvSpPr>
          <p:cNvPr id="4" name="Text Placeholder 3">
            <a:extLst>
              <a:ext uri="{FF2B5EF4-FFF2-40B4-BE49-F238E27FC236}">
                <a16:creationId xmlns:a16="http://schemas.microsoft.com/office/drawing/2014/main" id="{F8BF7E8E-CEBA-CA9D-EAF7-C47B96CB70A7}"/>
              </a:ext>
            </a:extLst>
          </p:cNvPr>
          <p:cNvSpPr>
            <a:spLocks noGrp="1"/>
          </p:cNvSpPr>
          <p:nvPr>
            <p:ph type="body" idx="3"/>
          </p:nvPr>
        </p:nvSpPr>
        <p:spPr>
          <a:xfrm>
            <a:off x="103695" y="731837"/>
            <a:ext cx="8425991" cy="521928"/>
          </a:xfrm>
        </p:spPr>
        <p:txBody>
          <a:bodyPr>
            <a:normAutofit fontScale="92500" lnSpcReduction="20000"/>
          </a:bodyPr>
          <a:lstStyle/>
          <a:p>
            <a:r>
              <a:rPr lang="en-IN" sz="3500" i="0" u="none" strike="noStrike" baseline="0" dirty="0">
                <a:solidFill>
                  <a:srgbClr val="000000"/>
                </a:solidFill>
                <a:latin typeface="Times New Roman" panose="02020603050405020304" pitchFamily="18" charset="0"/>
                <a:cs typeface="Times New Roman" panose="02020603050405020304" pitchFamily="18" charset="0"/>
              </a:rPr>
              <a:t>SOAP XML </a:t>
            </a:r>
            <a:r>
              <a:rPr lang="en-IN" sz="3600" i="0" u="none" strike="noStrike" baseline="0" dirty="0">
                <a:solidFill>
                  <a:srgbClr val="000000"/>
                </a:solidFill>
                <a:latin typeface="Times New Roman" panose="02020603050405020304" pitchFamily="18" charset="0"/>
                <a:cs typeface="Times New Roman" panose="02020603050405020304" pitchFamily="18" charset="0"/>
              </a:rPr>
              <a:t>Architecture Pattern Diagram</a:t>
            </a:r>
            <a:endParaRPr lang="en-IN" sz="3600" dirty="0">
              <a:latin typeface="Times New Roman" panose="02020603050405020304" pitchFamily="18"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5DD40B83-050B-D5E0-B867-FCE64D848595}"/>
              </a:ext>
            </a:extLst>
          </p:cNvPr>
          <p:cNvPicPr>
            <a:picLocks noChangeAspect="1"/>
          </p:cNvPicPr>
          <p:nvPr/>
        </p:nvPicPr>
        <p:blipFill>
          <a:blip r:embed="rId2"/>
          <a:stretch>
            <a:fillRect/>
          </a:stretch>
        </p:blipFill>
        <p:spPr>
          <a:xfrm>
            <a:off x="457198" y="1600200"/>
            <a:ext cx="8224887" cy="4525963"/>
          </a:xfrm>
          <a:prstGeom prst="rect">
            <a:avLst/>
          </a:prstGeom>
        </p:spPr>
      </p:pic>
    </p:spTree>
    <p:extLst>
      <p:ext uri="{BB962C8B-B14F-4D97-AF65-F5344CB8AC3E}">
        <p14:creationId xmlns:p14="http://schemas.microsoft.com/office/powerpoint/2010/main" val="1234520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7AC192-B915-C181-8F73-1644E810CF3C}"/>
              </a:ext>
            </a:extLst>
          </p:cNvPr>
          <p:cNvSpPr>
            <a:spLocks noGrp="1"/>
          </p:cNvSpPr>
          <p:nvPr>
            <p:ph type="body" idx="3"/>
          </p:nvPr>
        </p:nvSpPr>
        <p:spPr/>
        <p:txBody>
          <a:bodyPr>
            <a:normAutofit lnSpcReduction="10000"/>
          </a:bodyPr>
          <a:lstStyle/>
          <a:p>
            <a:r>
              <a:rPr lang="en-IN" dirty="0"/>
              <a:t> Technical Highlights For Microservices</a:t>
            </a:r>
          </a:p>
        </p:txBody>
      </p:sp>
      <p:sp>
        <p:nvSpPr>
          <p:cNvPr id="9" name="TextBox 8">
            <a:extLst>
              <a:ext uri="{FF2B5EF4-FFF2-40B4-BE49-F238E27FC236}">
                <a16:creationId xmlns:a16="http://schemas.microsoft.com/office/drawing/2014/main" id="{621E0D31-706F-A91D-7BC5-B07D8086AB27}"/>
              </a:ext>
            </a:extLst>
          </p:cNvPr>
          <p:cNvSpPr txBox="1"/>
          <p:nvPr/>
        </p:nvSpPr>
        <p:spPr>
          <a:xfrm>
            <a:off x="196770" y="1630688"/>
            <a:ext cx="8750460" cy="5556778"/>
          </a:xfrm>
          <a:prstGeom prst="rect">
            <a:avLst/>
          </a:prstGeom>
          <a:noFill/>
        </p:spPr>
        <p:txBody>
          <a:bodyPr wrap="square" rtlCol="0">
            <a:spAutoFit/>
          </a:bodyPr>
          <a:lstStyle/>
          <a:p>
            <a:pPr marL="342900" indent="-342900" algn="just">
              <a:lnSpc>
                <a:spcPct val="150000"/>
              </a:lnSpc>
              <a:buFont typeface="+mj-lt"/>
              <a:buAutoNum type="arabicPeriod"/>
            </a:pPr>
            <a:r>
              <a:rPr lang="en-US" sz="1500" b="1" dirty="0">
                <a:latin typeface="Times New Roman" panose="02020603050405020304" pitchFamily="18" charset="0"/>
                <a:cs typeface="Times New Roman" panose="02020603050405020304" pitchFamily="18" charset="0"/>
              </a:rPr>
              <a:t>NGINX + JWT + Rate Limiting</a:t>
            </a:r>
          </a:p>
          <a:p>
            <a:pPr marL="285750" lvl="8" indent="-285750" algn="just">
              <a:lnSpc>
                <a:spcPct val="150000"/>
              </a:lnSpc>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NGINX acts as a reverse proxy and load balancer, sitting in front of the microservices.</a:t>
            </a:r>
          </a:p>
          <a:p>
            <a:pPr marL="285750" lvl="8" indent="-285750" algn="just">
              <a:lnSpc>
                <a:spcPct val="150000"/>
              </a:lnSpc>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JSON Web Tokens (JWT) are used for stateless user authentication.</a:t>
            </a:r>
          </a:p>
          <a:p>
            <a:pPr marL="285750" lvl="8" indent="-285750" algn="just">
              <a:lnSpc>
                <a:spcPct val="150000"/>
              </a:lnSpc>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Built-in rate limiter (configured at 20 requests/second) protects services from abuse and DoS attacks</a:t>
            </a:r>
          </a:p>
          <a:p>
            <a:pPr lvl="8" algn="just">
              <a:lnSpc>
                <a:spcPct val="150000"/>
              </a:lnSpc>
            </a:pPr>
            <a:endParaRPr lang="en-US" sz="1500" dirty="0">
              <a:latin typeface="Times New Roman" panose="02020603050405020304" pitchFamily="18" charset="0"/>
              <a:cs typeface="Times New Roman" panose="02020603050405020304" pitchFamily="18" charset="0"/>
            </a:endParaRPr>
          </a:p>
          <a:p>
            <a:pPr algn="just">
              <a:lnSpc>
                <a:spcPct val="150000"/>
              </a:lnSpc>
              <a:buNone/>
            </a:pPr>
            <a:r>
              <a:rPr lang="en-US" sz="1500" dirty="0">
                <a:latin typeface="Times New Roman" panose="02020603050405020304" pitchFamily="18" charset="0"/>
                <a:cs typeface="Times New Roman" panose="02020603050405020304" pitchFamily="18" charset="0"/>
              </a:rPr>
              <a:t>2.   </a:t>
            </a:r>
            <a:r>
              <a:rPr lang="en-US" sz="1500" b="1" dirty="0">
                <a:latin typeface="Times New Roman" panose="02020603050405020304" pitchFamily="18" charset="0"/>
                <a:cs typeface="Times New Roman" panose="02020603050405020304" pitchFamily="18" charset="0"/>
              </a:rPr>
              <a:t>ThreadPoolExecutor for Concurrency</a:t>
            </a:r>
          </a:p>
          <a:p>
            <a:pPr algn="just">
              <a:lnSpc>
                <a:spcPct val="150000"/>
              </a:lnSpc>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    Login microservice uses ThreadPoolExecutor  to support concurrent login  requests.</a:t>
            </a:r>
          </a:p>
          <a:p>
            <a:pPr algn="just">
              <a:lnSpc>
                <a:spcPct val="150000"/>
              </a:lnSpc>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    Enables the system to handle bursts of authentication requests efficiently (tested up to 10 users per second).</a:t>
            </a:r>
          </a:p>
          <a:p>
            <a:pPr algn="just">
              <a:lnSpc>
                <a:spcPct val="150000"/>
              </a:lnSpc>
            </a:pPr>
            <a:endParaRPr lang="en-US" sz="1500" dirty="0">
              <a:latin typeface="Times New Roman" panose="02020603050405020304" pitchFamily="18" charset="0"/>
              <a:cs typeface="Times New Roman" panose="02020603050405020304" pitchFamily="18" charset="0"/>
            </a:endParaRPr>
          </a:p>
          <a:p>
            <a:pPr algn="just">
              <a:lnSpc>
                <a:spcPct val="150000"/>
              </a:lnSpc>
              <a:buNone/>
            </a:pPr>
            <a:r>
              <a:rPr lang="en-US" sz="1500" b="1" dirty="0">
                <a:latin typeface="Times New Roman" panose="02020603050405020304" pitchFamily="18" charset="0"/>
                <a:cs typeface="Times New Roman" panose="02020603050405020304" pitchFamily="18" charset="0"/>
              </a:rPr>
              <a:t>3. Kafka-based Asynchronous Communication</a:t>
            </a:r>
          </a:p>
          <a:p>
            <a:pPr algn="just">
              <a:lnSpc>
                <a:spcPct val="150000"/>
              </a:lnSpc>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   Kafka acts as the message broker between loosely coupled services.</a:t>
            </a:r>
          </a:p>
          <a:p>
            <a:pPr algn="just">
              <a:lnSpc>
                <a:spcPct val="150000"/>
              </a:lnSpc>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   Improves reliability by allowing services to publish/subscribe without direct calls.</a:t>
            </a:r>
          </a:p>
          <a:p>
            <a:pPr algn="just">
              <a:lnSpc>
                <a:spcPct val="150000"/>
              </a:lnSpc>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   Enables real-time streaming of simulation data and prediction.</a:t>
            </a:r>
          </a:p>
          <a:p>
            <a:pPr algn="just">
              <a:lnSpc>
                <a:spcPct val="200000"/>
              </a:lnSpc>
            </a:pPr>
            <a:endParaRPr lang="en-US" sz="1300" dirty="0">
              <a:latin typeface="Times New Roman" panose="02020603050405020304" pitchFamily="18" charset="0"/>
              <a:cs typeface="Times New Roman" panose="02020603050405020304" pitchFamily="18" charset="0"/>
            </a:endParaRPr>
          </a:p>
          <a:p>
            <a:pPr marL="285750" lvl="8" indent="-285750" algn="just">
              <a:lnSpc>
                <a:spcPct val="150000"/>
              </a:lnSpc>
              <a:buFont typeface="Arial" panose="020B0604020202020204" pitchFamily="34" charset="0"/>
              <a:buChar char="•"/>
            </a:pPr>
            <a:endParaRPr lang="en-US" sz="1300" dirty="0"/>
          </a:p>
          <a:p>
            <a:pPr lvl="8" algn="just">
              <a:lnSpc>
                <a:spcPct val="150000"/>
              </a:lnSpc>
            </a:pPr>
            <a:r>
              <a:rPr lang="en-US" sz="1300" dirty="0"/>
              <a:t>.</a:t>
            </a:r>
          </a:p>
        </p:txBody>
      </p:sp>
    </p:spTree>
    <p:extLst>
      <p:ext uri="{BB962C8B-B14F-4D97-AF65-F5344CB8AC3E}">
        <p14:creationId xmlns:p14="http://schemas.microsoft.com/office/powerpoint/2010/main" val="928232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F015E7-CA8E-9445-BCDE-49F336F200C5}"/>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0B4352BF-BD05-BECA-D860-26758B78494F}"/>
              </a:ext>
            </a:extLst>
          </p:cNvPr>
          <p:cNvSpPr>
            <a:spLocks noGrp="1"/>
          </p:cNvSpPr>
          <p:nvPr>
            <p:ph type="body" idx="3"/>
          </p:nvPr>
        </p:nvSpPr>
        <p:spPr/>
        <p:txBody>
          <a:bodyPr>
            <a:normAutofit lnSpcReduction="10000"/>
          </a:bodyPr>
          <a:lstStyle/>
          <a:p>
            <a:r>
              <a:rPr lang="en-IN" dirty="0"/>
              <a:t>  Technical Highlights For SOAP SOA</a:t>
            </a:r>
          </a:p>
        </p:txBody>
      </p:sp>
      <p:sp>
        <p:nvSpPr>
          <p:cNvPr id="9" name="TextBox 8">
            <a:extLst>
              <a:ext uri="{FF2B5EF4-FFF2-40B4-BE49-F238E27FC236}">
                <a16:creationId xmlns:a16="http://schemas.microsoft.com/office/drawing/2014/main" id="{B46EECC2-5128-8C63-35B5-C9A89B77DFD3}"/>
              </a:ext>
            </a:extLst>
          </p:cNvPr>
          <p:cNvSpPr txBox="1"/>
          <p:nvPr/>
        </p:nvSpPr>
        <p:spPr>
          <a:xfrm>
            <a:off x="196770" y="1447808"/>
            <a:ext cx="8750460" cy="4719177"/>
          </a:xfrm>
          <a:prstGeom prst="rect">
            <a:avLst/>
          </a:prstGeom>
          <a:noFill/>
        </p:spPr>
        <p:txBody>
          <a:bodyPr wrap="square" rtlCol="0">
            <a:spAutoFit/>
          </a:bodyPr>
          <a:lstStyle/>
          <a:p>
            <a:pPr marL="342900" indent="-342900">
              <a:lnSpc>
                <a:spcPct val="150000"/>
              </a:lnSpc>
              <a:buFont typeface="+mj-lt"/>
              <a:buAutoNum type="arabicPeriod"/>
            </a:pPr>
            <a:r>
              <a:rPr lang="de-DE" sz="1600" b="1" dirty="0">
                <a:latin typeface="Times New Roman" panose="02020603050405020304" pitchFamily="18" charset="0"/>
                <a:cs typeface="Times New Roman" panose="02020603050405020304" pitchFamily="18" charset="0"/>
              </a:rPr>
              <a:t>WSDL 1.1 + XSD (Schema) Validation</a:t>
            </a:r>
          </a:p>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Web Services Description Language (WSDL) defines SOAP operations and XML message formats.</a:t>
            </a:r>
            <a:r>
              <a:rPr lang="en-US" sz="1600"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XML Schema Definitions (XSD) validate all input/output data structures to prevent schema mismatches.</a:t>
            </a:r>
          </a:p>
          <a:p>
            <a:pPr marL="285750" lvl="8"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Ensures contract-first development and backward compatibility.</a:t>
            </a:r>
          </a:p>
          <a:p>
            <a:pPr lvl="8">
              <a:lnSpc>
                <a:spcPct val="150000"/>
              </a:lnSpc>
            </a:pPr>
            <a:endParaRPr lang="en-US" sz="1600" dirty="0">
              <a:latin typeface="Times New Roman" panose="02020603050405020304" pitchFamily="18" charset="0"/>
              <a:cs typeface="Times New Roman" panose="02020603050405020304" pitchFamily="18" charset="0"/>
            </a:endParaRPr>
          </a:p>
          <a:p>
            <a:pPr>
              <a:lnSpc>
                <a:spcPct val="150000"/>
              </a:lnSpc>
              <a:buNone/>
            </a:pPr>
            <a:r>
              <a:rPr lang="en-US" sz="1600" dirty="0">
                <a:latin typeface="Times New Roman" panose="02020603050405020304" pitchFamily="18" charset="0"/>
                <a:cs typeface="Times New Roman" panose="02020603050405020304" pitchFamily="18" charset="0"/>
              </a:rPr>
              <a:t>2. </a:t>
            </a:r>
            <a:r>
              <a:rPr lang="en-IN" sz="1600" b="1" dirty="0">
                <a:latin typeface="Times New Roman" panose="02020603050405020304" pitchFamily="18" charset="0"/>
                <a:cs typeface="Times New Roman" panose="02020603050405020304" pitchFamily="18" charset="0"/>
              </a:rPr>
              <a:t>WS-Security (Message-Level Security</a:t>
            </a:r>
          </a:p>
          <a:p>
            <a:pPr marL="285750" indent="-285750">
              <a:lnSpc>
                <a:spcPct val="150000"/>
              </a:lnSpc>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UsernameToken</a:t>
            </a:r>
            <a:r>
              <a:rPr lang="en-US" sz="1600" dirty="0">
                <a:latin typeface="Times New Roman" panose="02020603050405020304" pitchFamily="18" charset="0"/>
                <a:cs typeface="Times New Roman" panose="02020603050405020304" pitchFamily="18" charset="0"/>
              </a:rPr>
              <a:t> authentication: Validates identity with secure password digest (SHA-1 + Nonce + Timestamp).</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Encryption of SOAP Body: Sensitive payloads (e.g., login, prediction) are encrypted using AES-256.</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Transport secured via TLS (https) and optional digital signatures for integrity.</a:t>
            </a:r>
          </a:p>
          <a:p>
            <a:pPr marL="285750" lvl="8" indent="-285750" algn="just">
              <a:lnSpc>
                <a:spcPct val="15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a:p>
            <a:pPr lvl="8" algn="just">
              <a:lnSpc>
                <a:spcPct val="150000"/>
              </a:lnSpc>
            </a:pPr>
            <a:r>
              <a:rPr lang="en-US" sz="13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9176258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TotalTime>
  <Words>848</Words>
  <Application>Microsoft Office PowerPoint</Application>
  <PresentationFormat>On-screen Show (4:3)</PresentationFormat>
  <Paragraphs>88</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AAAAAC+TimesNewRomanPS-BoldMT</vt:lpstr>
      <vt:lpstr>Arial</vt:lpstr>
      <vt:lpstr>Calibri</vt:lpstr>
      <vt:lpstr>Roboto</vt:lpstr>
      <vt:lpstr>Times New Roman</vt:lpstr>
      <vt:lpstr>Office Theme</vt:lpstr>
      <vt:lpstr>OptiTraffic AI – TRAFFIC SIGNAL PREDICTION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Warehousing Project Presentation Instructor-In-Charge : Dr L. Rajya Lakshmi</dc:title>
  <dc:creator>hp</dc:creator>
  <cp:lastModifiedBy>abhishek bhosale</cp:lastModifiedBy>
  <cp:revision>7</cp:revision>
  <dcterms:modified xsi:type="dcterms:W3CDTF">2025-04-21T10:50:56Z</dcterms:modified>
</cp:coreProperties>
</file>