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274705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116074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159470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204052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74780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86826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100997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248400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171698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289469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93B719B-A276-45A0-9AF3-6447E8D815B9}" type="datetimeFigureOut">
              <a:rPr lang="en-US" smtClean="0"/>
              <a:t>13/9/2022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F1FC038F-5898-4922-BC62-0BE3B56A66A8}" type="slidenum">
              <a:rPr lang="en-US" smtClean="0"/>
              <a:t>‹#›</a:t>
            </a:fld>
            <a:endParaRPr lang="en-US" dirty="0"/>
          </a:p>
        </p:txBody>
      </p:sp>
    </p:spTree>
    <p:extLst>
      <p:ext uri="{BB962C8B-B14F-4D97-AF65-F5344CB8AC3E}">
        <p14:creationId xmlns:p14="http://schemas.microsoft.com/office/powerpoint/2010/main" val="83248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3B719B-A276-45A0-9AF3-6447E8D815B9}" type="datetimeFigureOut">
              <a:rPr lang="en-US" smtClean="0"/>
              <a:t>13/9/2022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1FC038F-5898-4922-BC62-0BE3B56A66A8}" type="slidenum">
              <a:rPr lang="en-US" smtClean="0"/>
              <a:t>‹#›</a:t>
            </a:fld>
            <a:endParaRPr lang="en-US" dirty="0"/>
          </a:p>
        </p:txBody>
      </p:sp>
    </p:spTree>
    <p:extLst>
      <p:ext uri="{BB962C8B-B14F-4D97-AF65-F5344CB8AC3E}">
        <p14:creationId xmlns:p14="http://schemas.microsoft.com/office/powerpoint/2010/main" val="370031864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C3AC-260D-A45B-748E-DACAB1B7768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Voluntech</a:t>
            </a:r>
          </a:p>
        </p:txBody>
      </p:sp>
      <p:sp>
        <p:nvSpPr>
          <p:cNvPr id="3" name="Subtitle 2">
            <a:extLst>
              <a:ext uri="{FF2B5EF4-FFF2-40B4-BE49-F238E27FC236}">
                <a16:creationId xmlns:a16="http://schemas.microsoft.com/office/drawing/2014/main" id="{A3B8F5AD-8A7F-2793-5DC8-E1725C61B5C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Nagham Al-Hamad</a:t>
            </a:r>
          </a:p>
        </p:txBody>
      </p:sp>
      <p:pic>
        <p:nvPicPr>
          <p:cNvPr id="5" name="Picture 4">
            <a:extLst>
              <a:ext uri="{FF2B5EF4-FFF2-40B4-BE49-F238E27FC236}">
                <a16:creationId xmlns:a16="http://schemas.microsoft.com/office/drawing/2014/main" id="{33002A0C-0E57-5DA4-7F59-F85096AD9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815" y="1968386"/>
            <a:ext cx="3883516" cy="2921228"/>
          </a:xfrm>
          <a:prstGeom prst="rect">
            <a:avLst/>
          </a:prstGeom>
        </p:spPr>
      </p:pic>
    </p:spTree>
    <p:extLst>
      <p:ext uri="{BB962C8B-B14F-4D97-AF65-F5344CB8AC3E}">
        <p14:creationId xmlns:p14="http://schemas.microsoft.com/office/powerpoint/2010/main" val="166307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05D-8E05-FB13-36B0-DE9083689370}"/>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CFB9C6C-09E5-D98E-DD7E-8A255F12C178}"/>
              </a:ext>
            </a:extLst>
          </p:cNvPr>
          <p:cNvSpPr>
            <a:spLocks noGrp="1"/>
          </p:cNvSpPr>
          <p:nvPr>
            <p:ph idx="1"/>
          </p:nvPr>
        </p:nvSpPr>
        <p:spPr/>
        <p:txBody>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Voluntech is a website that connects fresh graduates, how want to  improve their technical skill levels with NGOs which have technical work to do. This help volunteers to gain experience without having to be hired by companies.</a:t>
            </a:r>
          </a:p>
        </p:txBody>
      </p:sp>
      <p:pic>
        <p:nvPicPr>
          <p:cNvPr id="5" name="Graphic 4">
            <a:extLst>
              <a:ext uri="{FF2B5EF4-FFF2-40B4-BE49-F238E27FC236}">
                <a16:creationId xmlns:a16="http://schemas.microsoft.com/office/drawing/2014/main" id="{9CB74B04-E971-65CE-7D77-FD3E47C284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7783" y="4636269"/>
            <a:ext cx="4261610" cy="2177501"/>
          </a:xfrm>
          <a:prstGeom prst="rect">
            <a:avLst/>
          </a:prstGeom>
        </p:spPr>
      </p:pic>
    </p:spTree>
    <p:extLst>
      <p:ext uri="{BB962C8B-B14F-4D97-AF65-F5344CB8AC3E}">
        <p14:creationId xmlns:p14="http://schemas.microsoft.com/office/powerpoint/2010/main" val="197190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5E90-F2D3-AC37-2E8B-B7F7528C5A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Pain Points </a:t>
            </a:r>
          </a:p>
        </p:txBody>
      </p:sp>
      <p:sp>
        <p:nvSpPr>
          <p:cNvPr id="3" name="Content Placeholder 2">
            <a:extLst>
              <a:ext uri="{FF2B5EF4-FFF2-40B4-BE49-F238E27FC236}">
                <a16:creationId xmlns:a16="http://schemas.microsoft.com/office/drawing/2014/main" id="{D46EE0CB-F461-3906-614C-9711E4D9A47E}"/>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gap between educational outcomes and the requirement in the labor market. </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Lack of experience and the weakness of fresh graduates skills . </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Competition among workers </a:t>
            </a:r>
            <a:r>
              <a:rPr lang="en-US">
                <a:solidFill>
                  <a:schemeClr val="tx1"/>
                </a:solidFill>
                <a:latin typeface="Times New Roman" panose="02020603050405020304" pitchFamily="18" charset="0"/>
                <a:cs typeface="Times New Roman" panose="02020603050405020304" pitchFamily="18" charset="0"/>
              </a:rPr>
              <a:t>very high.</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0A5E6911-8B52-C869-2ECD-BF16AA008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919" y="4053775"/>
            <a:ext cx="3006177" cy="2028973"/>
          </a:xfrm>
          <a:prstGeom prst="rect">
            <a:avLst/>
          </a:prstGeom>
        </p:spPr>
      </p:pic>
    </p:spTree>
    <p:extLst>
      <p:ext uri="{BB962C8B-B14F-4D97-AF65-F5344CB8AC3E}">
        <p14:creationId xmlns:p14="http://schemas.microsoft.com/office/powerpoint/2010/main" val="53606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B1C5-40B2-B5CC-2FB0-C26BA1FD27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30F5445-6440-C3A1-F5DD-272BC813FC25}"/>
              </a:ext>
            </a:extLst>
          </p:cNvPr>
          <p:cNvSpPr>
            <a:spLocks noGrp="1"/>
          </p:cNvSpPr>
          <p:nvPr>
            <p:ph idx="1"/>
          </p:nvPr>
        </p:nvSpPr>
        <p:spPr>
          <a:xfrm>
            <a:off x="3684104" y="321107"/>
            <a:ext cx="7195930" cy="4351338"/>
          </a:xfrm>
        </p:spPr>
        <p:txBody>
          <a:bodyPr>
            <a:noAutofit/>
          </a:bodyPr>
          <a:lstStyle/>
          <a:p>
            <a:pPr marL="0" indent="0">
              <a:lnSpc>
                <a:spcPct val="150000"/>
              </a:lnSpc>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There are many steps and processes we have been through to reach the end product. Starting with drawing, sketching, and wireframing, to structure </a:t>
            </a:r>
            <a:r>
              <a:rPr lang="en-US" b="0" i="0" u="none" strike="noStrike">
                <a:solidFill>
                  <a:srgbClr val="000000"/>
                </a:solidFill>
                <a:effectLst/>
                <a:latin typeface="Times New Roman" panose="02020603050405020304" pitchFamily="18" charset="0"/>
                <a:cs typeface="Times New Roman" panose="02020603050405020304" pitchFamily="18" charset="0"/>
              </a:rPr>
              <a:t>the blocks </a:t>
            </a:r>
            <a:r>
              <a:rPr lang="en-US" b="0" i="0" u="none" strike="noStrike" dirty="0">
                <a:solidFill>
                  <a:srgbClr val="000000"/>
                </a:solidFill>
                <a:effectLst/>
                <a:latin typeface="Times New Roman" panose="02020603050405020304" pitchFamily="18" charset="0"/>
                <a:cs typeface="Times New Roman" panose="02020603050405020304" pitchFamily="18" charset="0"/>
              </a:rPr>
              <a:t>and design, and give the website the ability to function and control its behavior.</a:t>
            </a:r>
          </a:p>
        </p:txBody>
      </p:sp>
      <p:pic>
        <p:nvPicPr>
          <p:cNvPr id="5" name="Graphic 4">
            <a:extLst>
              <a:ext uri="{FF2B5EF4-FFF2-40B4-BE49-F238E27FC236}">
                <a16:creationId xmlns:a16="http://schemas.microsoft.com/office/drawing/2014/main" id="{EB0AE6DB-93DD-37A9-6E4A-43C8DC274C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9999" y="3619378"/>
            <a:ext cx="3432313" cy="2615097"/>
          </a:xfrm>
          <a:prstGeom prst="rect">
            <a:avLst/>
          </a:prstGeom>
        </p:spPr>
      </p:pic>
    </p:spTree>
    <p:extLst>
      <p:ext uri="{BB962C8B-B14F-4D97-AF65-F5344CB8AC3E}">
        <p14:creationId xmlns:p14="http://schemas.microsoft.com/office/powerpoint/2010/main" val="9627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0D96-0721-2D8F-4B96-FB4FD7F9BF8B}"/>
              </a:ext>
            </a:extLst>
          </p:cNvPr>
          <p:cNvSpPr>
            <a:spLocks noGrp="1"/>
          </p:cNvSpPr>
          <p:nvPr>
            <p:ph idx="1"/>
          </p:nvPr>
        </p:nvSpPr>
        <p:spPr>
          <a:xfrm>
            <a:off x="3723860" y="731457"/>
            <a:ext cx="7629939" cy="5395085"/>
          </a:xfrm>
        </p:spPr>
        <p:txBody>
          <a:bodyPr>
            <a:normAutofit/>
          </a:bodyPr>
          <a:lstStyle/>
          <a:p>
            <a:pPr algn="just">
              <a:lnSpc>
                <a:spcPct val="150000"/>
              </a:lnSpc>
              <a:spcAft>
                <a:spcPts val="1200"/>
              </a:spcAft>
            </a:pPr>
            <a:r>
              <a:rPr lang="en-US" dirty="0">
                <a:solidFill>
                  <a:srgbClr val="000000"/>
                </a:solidFill>
                <a:latin typeface="Times New Roman" panose="02020603050405020304" pitchFamily="18" charset="0"/>
                <a:cs typeface="Times New Roman" panose="02020603050405020304" pitchFamily="18" charset="0"/>
              </a:rPr>
              <a:t>B</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uild the site map to list all the pages that are included on the website. To build this map, we used the Gloomaps tool.</a:t>
            </a:r>
            <a:endParaRPr lang="en-US" sz="2000" b="0" dirty="0">
              <a:effectLst/>
              <a:latin typeface="Times New Roman" panose="02020603050405020304" pitchFamily="18" charset="0"/>
              <a:cs typeface="Times New Roman" panose="02020603050405020304" pitchFamily="18" charset="0"/>
            </a:endParaRPr>
          </a:p>
          <a:p>
            <a:pPr marL="0" indent="0">
              <a:lnSpc>
                <a:spcPct val="150000"/>
              </a:lnSpc>
              <a:buNone/>
            </a:pPr>
            <a:r>
              <a:rPr lang="en-US" sz="2000" dirty="0">
                <a:solidFill>
                  <a:srgbClr val="000000"/>
                </a:solidFill>
                <a:latin typeface="Times New Roman" panose="02020603050405020304" pitchFamily="18" charset="0"/>
                <a:cs typeface="Times New Roman" panose="02020603050405020304" pitchFamily="18" charset="0"/>
              </a:rPr>
              <a:t> U</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sed Figma to draw the wireframe, which helped us sketch the outline of layouts and basic design.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nSpc>
                <a:spcPct val="15000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Structure the pages with HTML. </a:t>
            </a:r>
            <a:r>
              <a:rPr lang="en-US" sz="2000" dirty="0">
                <a:solidFill>
                  <a:srgbClr val="000000"/>
                </a:solidFill>
                <a:latin typeface="Times New Roman" panose="02020603050405020304" pitchFamily="18" charset="0"/>
                <a:cs typeface="Times New Roman" panose="02020603050405020304" pitchFamily="18" charset="0"/>
              </a:rPr>
              <a:t>and</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adding </a:t>
            </a:r>
            <a:r>
              <a:rPr lang="en-US" sz="2000" dirty="0">
                <a:solidFill>
                  <a:srgbClr val="000000"/>
                </a:solidFill>
                <a:latin typeface="Times New Roman" panose="02020603050405020304" pitchFamily="18" charset="0"/>
                <a:cs typeface="Times New Roman" panose="02020603050405020304" pitchFamily="18" charset="0"/>
              </a:rPr>
              <a:t>texts,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paragraphs, images, and links between pages.</a:t>
            </a:r>
          </a:p>
          <a:p>
            <a:pPr marL="0" indent="0">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92E459-6DAC-5D3F-FEF8-1636FFC80E1B}"/>
              </a:ext>
            </a:extLst>
          </p:cNvPr>
          <p:cNvSpPr txBox="1"/>
          <p:nvPr/>
        </p:nvSpPr>
        <p:spPr>
          <a:xfrm>
            <a:off x="331304" y="2351781"/>
            <a:ext cx="3193774" cy="1077218"/>
          </a:xfrm>
          <a:prstGeom prst="rect">
            <a:avLst/>
          </a:prstGeom>
          <a:noFill/>
        </p:spPr>
        <p:txBody>
          <a:bodyPr wrap="square" rtlCol="0">
            <a:spAutoFit/>
          </a:bodyPr>
          <a:lstStyle/>
          <a:p>
            <a:pPr algn="l"/>
            <a:r>
              <a:rPr lang="en-US" sz="3200" i="0" u="none" strike="noStrike" dirty="0">
                <a:solidFill>
                  <a:schemeClr val="bg1"/>
                </a:solidFill>
                <a:effectLst/>
                <a:latin typeface="Times New Roman" panose="02020603050405020304" pitchFamily="18" charset="0"/>
                <a:cs typeface="Times New Roman" panose="02020603050405020304" pitchFamily="18" charset="0"/>
              </a:rPr>
              <a:t>Sketching</a:t>
            </a:r>
          </a:p>
          <a:p>
            <a:pPr algn="l"/>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38FC53-29E7-391B-9226-A060703707D1}"/>
              </a:ext>
            </a:extLst>
          </p:cNvPr>
          <p:cNvSpPr txBox="1"/>
          <p:nvPr/>
        </p:nvSpPr>
        <p:spPr>
          <a:xfrm>
            <a:off x="271670" y="4251351"/>
            <a:ext cx="2133600" cy="1077218"/>
          </a:xfrm>
          <a:prstGeom prst="rect">
            <a:avLst/>
          </a:prstGeom>
          <a:noFill/>
        </p:spPr>
        <p:txBody>
          <a:bodyPr wrap="square" rtlCol="0">
            <a:spAutoFit/>
          </a:bodyPr>
          <a:lstStyle/>
          <a:p>
            <a:pPr algn="l"/>
            <a:r>
              <a:rPr lang="en-US" sz="3200" dirty="0">
                <a:solidFill>
                  <a:schemeClr val="bg1"/>
                </a:solidFill>
                <a:latin typeface="Times New Roman" panose="02020603050405020304" pitchFamily="18" charset="0"/>
                <a:cs typeface="Times New Roman" panose="02020603050405020304" pitchFamily="18" charset="0"/>
              </a:rPr>
              <a:t>S</a:t>
            </a:r>
            <a:r>
              <a:rPr lang="en-US" sz="3200" i="0" u="none" strike="noStrike" dirty="0">
                <a:solidFill>
                  <a:schemeClr val="bg1"/>
                </a:solidFill>
                <a:effectLst/>
                <a:latin typeface="Times New Roman" panose="02020603050405020304" pitchFamily="18" charset="0"/>
                <a:cs typeface="Times New Roman" panose="02020603050405020304" pitchFamily="18" charset="0"/>
              </a:rPr>
              <a:t>tructure </a:t>
            </a:r>
            <a:endParaRPr lang="en-US" sz="3200" dirty="0">
              <a:solidFill>
                <a:schemeClr val="bg1"/>
              </a:solidFill>
              <a:latin typeface="Times New Roman" panose="02020603050405020304" pitchFamily="18" charset="0"/>
              <a:cs typeface="Times New Roman" panose="02020603050405020304" pitchFamily="18" charset="0"/>
            </a:endParaRPr>
          </a:p>
          <a:p>
            <a:pPr algn="l"/>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52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9B10732-FECD-50CE-291D-0E267944EF9F}"/>
              </a:ext>
            </a:extLst>
          </p:cNvPr>
          <p:cNvSpPr>
            <a:spLocks noGrp="1"/>
          </p:cNvSpPr>
          <p:nvPr>
            <p:ph idx="1"/>
          </p:nvPr>
        </p:nvSpPr>
        <p:spPr>
          <a:xfrm>
            <a:off x="3776502" y="1446815"/>
            <a:ext cx="7315200" cy="2883739"/>
          </a:xfrm>
        </p:spPr>
        <p:txBody>
          <a:bodyPr>
            <a:normAutofit/>
          </a:bodyPr>
          <a:lstStyle/>
          <a:p>
            <a:pPr>
              <a:lnSpc>
                <a:spcPct val="150000"/>
              </a:lnSpc>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design and add the layouts, colors, backgrounds, and shapes. For this step we use CSS. cascading style sheet language</a:t>
            </a:r>
            <a:r>
              <a:rPr lang="en-US" sz="2000" dirty="0">
                <a:solidFill>
                  <a:srgbClr val="000000"/>
                </a:solidFill>
                <a:latin typeface="Times New Roman" panose="02020603050405020304" pitchFamily="18" charset="0"/>
                <a:cs typeface="Times New Roman" panose="02020603050405020304" pitchFamily="18" charset="0"/>
              </a:rPr>
              <a:t>.</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18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000000"/>
                </a:solidFill>
                <a:latin typeface="Times New Roman" panose="02020603050405020304" pitchFamily="18" charset="0"/>
                <a:cs typeface="Times New Roman" panose="02020603050405020304" pitchFamily="18" charset="0"/>
              </a:rPr>
              <a:t>To add functions we used Typescript which is an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extension of JavaScript. And using angular JavaScript framework.</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TextBox 6">
            <a:extLst>
              <a:ext uri="{FF2B5EF4-FFF2-40B4-BE49-F238E27FC236}">
                <a16:creationId xmlns:a16="http://schemas.microsoft.com/office/drawing/2014/main" id="{8161AF65-60A7-C4FB-1DB3-A0EC136E80E4}"/>
              </a:ext>
            </a:extLst>
          </p:cNvPr>
          <p:cNvSpPr txBox="1"/>
          <p:nvPr/>
        </p:nvSpPr>
        <p:spPr>
          <a:xfrm>
            <a:off x="351183" y="1506422"/>
            <a:ext cx="2133600" cy="1077218"/>
          </a:xfrm>
          <a:prstGeom prst="rect">
            <a:avLst/>
          </a:prstGeom>
          <a:noFill/>
        </p:spPr>
        <p:txBody>
          <a:bodyPr wrap="square" rtlCol="0">
            <a:spAutoFit/>
          </a:bodyPr>
          <a:lstStyle/>
          <a:p>
            <a:pPr algn="l"/>
            <a:r>
              <a:rPr lang="en-US" sz="3200" i="0" u="none" strike="noStrike" dirty="0">
                <a:solidFill>
                  <a:schemeClr val="bg1"/>
                </a:solidFill>
                <a:effectLst/>
                <a:latin typeface="Times New Roman" panose="02020603050405020304" pitchFamily="18" charset="0"/>
                <a:cs typeface="Times New Roman" panose="02020603050405020304" pitchFamily="18" charset="0"/>
              </a:rPr>
              <a:t>Design </a:t>
            </a:r>
            <a:endParaRPr lang="en-US" sz="3200" dirty="0">
              <a:solidFill>
                <a:schemeClr val="bg1"/>
              </a:solidFill>
              <a:latin typeface="Times New Roman" panose="02020603050405020304" pitchFamily="18" charset="0"/>
              <a:cs typeface="Times New Roman" panose="02020603050405020304" pitchFamily="18" charset="0"/>
            </a:endParaRPr>
          </a:p>
          <a:p>
            <a:pPr algn="l"/>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C412DCF-8614-27F0-A30B-8D12707AB21F}"/>
              </a:ext>
            </a:extLst>
          </p:cNvPr>
          <p:cNvSpPr txBox="1"/>
          <p:nvPr/>
        </p:nvSpPr>
        <p:spPr>
          <a:xfrm>
            <a:off x="364435" y="3140475"/>
            <a:ext cx="2133600" cy="1077218"/>
          </a:xfrm>
          <a:prstGeom prst="rect">
            <a:avLst/>
          </a:prstGeom>
          <a:noFill/>
        </p:spPr>
        <p:txBody>
          <a:bodyPr wrap="square" rtlCol="0">
            <a:spAutoFit/>
          </a:bodyPr>
          <a:lstStyle/>
          <a:p>
            <a:pPr algn="l"/>
            <a:r>
              <a:rPr lang="en-US" sz="3200" i="0" u="none" strike="noStrike" dirty="0">
                <a:solidFill>
                  <a:schemeClr val="bg1"/>
                </a:solidFill>
                <a:effectLst/>
                <a:latin typeface="Times New Roman" panose="02020603050405020304" pitchFamily="18" charset="0"/>
                <a:cs typeface="Times New Roman" panose="02020603050405020304" pitchFamily="18" charset="0"/>
              </a:rPr>
              <a:t>Behavior </a:t>
            </a:r>
            <a:endParaRPr lang="en-US" sz="3200" dirty="0">
              <a:solidFill>
                <a:schemeClr val="bg1"/>
              </a:solidFill>
              <a:latin typeface="Times New Roman" panose="02020603050405020304" pitchFamily="18" charset="0"/>
              <a:cs typeface="Times New Roman" panose="02020603050405020304" pitchFamily="18" charset="0"/>
            </a:endParaRPr>
          </a:p>
          <a:p>
            <a:pPr algn="l"/>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85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A1D6-3723-BF72-F9E4-0AB9F22B8AC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D1AB6CE-8F78-2300-A49A-3CB0AD81D126}"/>
              </a:ext>
            </a:extLst>
          </p:cNvPr>
          <p:cNvSpPr>
            <a:spLocks noGrp="1"/>
          </p:cNvSpPr>
          <p:nvPr>
            <p:ph idx="1"/>
          </p:nvPr>
        </p:nvSpPr>
        <p:spPr/>
        <p:txBody>
          <a:bodyPr>
            <a:normAutofit/>
          </a:bodyPr>
          <a:lstStyle/>
          <a:p>
            <a:pPr marL="0" indent="0">
              <a:lnSpc>
                <a:spcPct val="150000"/>
              </a:lnSpc>
              <a:buNone/>
            </a:pPr>
            <a:r>
              <a:rPr lang="en-US" sz="1800" b="0" i="0" u="none" strike="noStrike" dirty="0">
                <a:solidFill>
                  <a:srgbClr val="000000"/>
                </a:solidFill>
                <a:effectLst/>
                <a:latin typeface="Open Sans" pitchFamily="2" charset="0"/>
              </a:rPr>
              <a:t>Finally, we have been through an exciting journey of designing and developing a website for fresh graduates, which will help them to level up their technical skills. And collaborated with NGOs.</a:t>
            </a:r>
          </a:p>
          <a:p>
            <a:pPr marL="0" indent="0">
              <a:lnSpc>
                <a:spcPct val="150000"/>
              </a:lnSpc>
              <a:buNone/>
            </a:pPr>
            <a:r>
              <a:rPr lang="en-US" sz="1800" b="0" i="0" u="none" strike="noStrike" dirty="0">
                <a:solidFill>
                  <a:srgbClr val="000000"/>
                </a:solidFill>
                <a:effectLst/>
                <a:latin typeface="Open Sans" pitchFamily="2" charset="0"/>
              </a:rPr>
              <a:t>As the project did not finish in a certain way, some user stories and future works remain to be done hereafter.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4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85F4-2B6A-11F8-0FF2-42BB64096681}"/>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Questions</a:t>
            </a:r>
          </a:p>
        </p:txBody>
      </p:sp>
      <p:pic>
        <p:nvPicPr>
          <p:cNvPr id="4" name="Graphic 3">
            <a:extLst>
              <a:ext uri="{FF2B5EF4-FFF2-40B4-BE49-F238E27FC236}">
                <a16:creationId xmlns:a16="http://schemas.microsoft.com/office/drawing/2014/main" id="{C859DEBD-1555-7F34-F2AC-6CFB57CD7C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9632" y="1298448"/>
            <a:ext cx="6880247" cy="4844670"/>
          </a:xfrm>
          <a:prstGeom prst="rect">
            <a:avLst/>
          </a:prstGeom>
        </p:spPr>
      </p:pic>
    </p:spTree>
    <p:extLst>
      <p:ext uri="{BB962C8B-B14F-4D97-AF65-F5344CB8AC3E}">
        <p14:creationId xmlns:p14="http://schemas.microsoft.com/office/powerpoint/2010/main" val="215587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FA72-D1CB-F4AB-3060-1C2DDDDCAB3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32079358"/>
      </p:ext>
    </p:extLst>
  </p:cSld>
  <p:clrMapOvr>
    <a:masterClrMapping/>
  </p:clrMapOvr>
</p:sld>
</file>

<file path=ppt/theme/theme1.xml><?xml version="1.0" encoding="utf-8"?>
<a:theme xmlns:a="http://schemas.openxmlformats.org/drawingml/2006/main" name="Frame">
  <a:themeElements>
    <a:clrScheme name="Custom 6">
      <a:dk1>
        <a:srgbClr val="000000"/>
      </a:dk1>
      <a:lt1>
        <a:srgbClr val="FFFFFF"/>
      </a:lt1>
      <a:dk2>
        <a:srgbClr val="545454"/>
      </a:dk2>
      <a:lt2>
        <a:srgbClr val="BFBFBF"/>
      </a:lt2>
      <a:accent1>
        <a:srgbClr val="0B292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1065</TotalTime>
  <Words>300</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Open Sans</vt:lpstr>
      <vt:lpstr>Times New Roman</vt:lpstr>
      <vt:lpstr>Wingdings 2</vt:lpstr>
      <vt:lpstr>Frame</vt:lpstr>
      <vt:lpstr>Voluntech</vt:lpstr>
      <vt:lpstr>Introduction</vt:lpstr>
      <vt:lpstr>Pain Points </vt:lpstr>
      <vt:lpstr>Methodology</vt:lpstr>
      <vt:lpstr>PowerPoint Presentation</vt:lpstr>
      <vt:lpstr>PowerPoint Presentation</vt:lpstr>
      <vt:lpstr>conclusion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Voluntech</dc:title>
  <dc:creator>Nagham Emad Addin Khaled AlHamad</dc:creator>
  <cp:lastModifiedBy>Nagham Emad Addin Khaled AlHamad</cp:lastModifiedBy>
  <cp:revision>6</cp:revision>
  <dcterms:created xsi:type="dcterms:W3CDTF">2022-09-11T22:30:39Z</dcterms:created>
  <dcterms:modified xsi:type="dcterms:W3CDTF">2022-09-13T21:12:17Z</dcterms:modified>
</cp:coreProperties>
</file>