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emf" ContentType="image/x-emf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Default Extension="pdf" ContentType="application/pdf"/>
  <Override PartName="/docProps/custom.xml" ContentType="application/vnd.openxmlformats-officedocument.custom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71" r:id="rId4"/>
    <p:sldId id="273" r:id="rId5"/>
    <p:sldId id="274" r:id="rId6"/>
    <p:sldId id="272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55560"/>
    <a:srgbClr val="DE6223"/>
    <a:srgbClr val="009BC9"/>
    <a:srgbClr val="65B034"/>
    <a:srgbClr val="737A7C"/>
    <a:srgbClr val="7BBF31"/>
    <a:srgbClr val="E75E17"/>
    <a:srgbClr val="EE9546"/>
    <a:srgbClr val="8CC63F"/>
  </p:clrMru>
  <p:extLst>
    <p:ext uri="{E76CE94A-603C-4142-B9EB-6D1370010A27}">
      <p14:discardImageEditData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7" autoAdjust="0"/>
    <p:restoredTop sz="94611" autoAdjust="0"/>
  </p:normalViewPr>
  <p:slideViewPr>
    <p:cSldViewPr snapToGrid="0" snapToObjects="1">
      <p:cViewPr>
        <p:scale>
          <a:sx n="80" d="100"/>
          <a:sy n="80" d="100"/>
        </p:scale>
        <p:origin x="-1704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ADAD8-E782-A742-9072-6FBD52F9FB6A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F34A3-C4BB-CB46-9AC6-8B0AE1B91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911569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7977-3BF7-AC40-A728-C97C3929725F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C8654-1B8B-BF46-83D7-5A165A75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126221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8CBA-247A-A844-A4A9-3EDD8E8014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8CBA-247A-A844-A4A9-3EDD8E8014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8654-1B8B-BF46-83D7-5A165A75F5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3440" y="29796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B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 anchorCtr="0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pic>
        <p:nvPicPr>
          <p:cNvPr id="16" name="Picture 15" descr="ip_outline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8" name="Picture 17" descr="orangeArrows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448161" y="1683704"/>
            <a:ext cx="299109" cy="299109"/>
          </a:xfrm>
          <a:prstGeom prst="rect">
            <a:avLst/>
          </a:prstGeom>
        </p:spPr>
      </p:pic>
      <p:pic>
        <p:nvPicPr>
          <p:cNvPr id="7" name="Picture 6" descr="iProspect LOGOwDesc.2clr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  <p:pic>
        <p:nvPicPr>
          <p:cNvPr id="10" name="Picture 9" descr="ip_outlin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1" name="Picture 10" descr="orangeArrows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448161" y="1672159"/>
            <a:ext cx="299109" cy="299109"/>
          </a:xfrm>
          <a:prstGeom prst="rect">
            <a:avLst/>
          </a:prstGeom>
        </p:spPr>
      </p:pic>
      <p:pic>
        <p:nvPicPr>
          <p:cNvPr id="12" name="Picture 11" descr="iProspect LOGOwDesc.2cl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25275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&amp;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364" y="6435245"/>
            <a:ext cx="5673441" cy="365125"/>
          </a:xfrm>
        </p:spPr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97339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ansition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ip_transition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0" name="Picture 9" descr="ip_transition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0022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/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0" name="Picture 9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6422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/>
          </a:p>
        </p:txBody>
      </p:sp>
      <p:pic>
        <p:nvPicPr>
          <p:cNvPr id="21" name="Picture 20" descr="green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22" name="Rounded Rectangle 2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8" name="Picture 7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64809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5" name="Picture 24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0465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2" name="Picture 11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8726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3258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&amp;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6875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&amp;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9444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364" y="6425620"/>
            <a:ext cx="5673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Std 55 Roman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031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86" r:id="rId4"/>
    <p:sldLayoutId id="2147483672" r:id="rId5"/>
    <p:sldLayoutId id="2147483685" r:id="rId6"/>
    <p:sldLayoutId id="2147483673" r:id="rId7"/>
    <p:sldLayoutId id="2147483674" r:id="rId8"/>
    <p:sldLayoutId id="2147483675" r:id="rId9"/>
    <p:sldLayoutId id="2147483676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LT Std 55 Roma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T Std 55 Roma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T Std 55 Roman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T Std 55 Roman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image" Target="../media/image14.gif"/><Relationship Id="rId9" Type="http://schemas.openxmlformats.org/officeDocument/2006/relationships/image" Target="../media/image15.pdf"/><Relationship Id="rId10" Type="http://schemas.openxmlformats.org/officeDocument/2006/relationships/image" Target="../media/image16.png"/><Relationship Id="rId11" Type="http://schemas.openxmlformats.org/officeDocument/2006/relationships/image" Target="../media/image17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gif"/><Relationship Id="rId5" Type="http://schemas.openxmlformats.org/officeDocument/2006/relationships/image" Target="../media/image32.png"/><Relationship Id="rId6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jpeg"/><Relationship Id="rId13" Type="http://schemas.openxmlformats.org/officeDocument/2006/relationships/image" Target="../media/image44.jpeg"/><Relationship Id="rId14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Relationship Id="rId4" Type="http://schemas.openxmlformats.org/officeDocument/2006/relationships/image" Target="../media/image35.jpeg"/><Relationship Id="rId5" Type="http://schemas.openxmlformats.org/officeDocument/2006/relationships/image" Target="../media/image36.jpeg"/><Relationship Id="rId6" Type="http://schemas.openxmlformats.org/officeDocument/2006/relationships/image" Target="../media/image37.jpeg"/><Relationship Id="rId7" Type="http://schemas.openxmlformats.org/officeDocument/2006/relationships/image" Target="../media/image38.jpeg"/><Relationship Id="rId8" Type="http://schemas.openxmlformats.org/officeDocument/2006/relationships/image" Target="../media/image39.gif"/><Relationship Id="rId9" Type="http://schemas.openxmlformats.org/officeDocument/2006/relationships/image" Target="../media/image40.jpeg"/><Relationship Id="rId10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Awards and Accolades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4640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Italy Awards</a:t>
            </a:r>
            <a:endParaRPr lang="en-US" dirty="0"/>
          </a:p>
        </p:txBody>
      </p:sp>
      <p:pic>
        <p:nvPicPr>
          <p:cNvPr id="5" name="Content Placeholder 4" descr="italyaw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431" y="904349"/>
            <a:ext cx="4653194" cy="33217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1927" y="4405745"/>
            <a:ext cx="4940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rgbClr val="455560"/>
                </a:solidFill>
                <a:latin typeface="Corbel" pitchFamily="34" charset="0"/>
                <a:cs typeface="Avenir LT Std 55 Roman"/>
              </a:rPr>
              <a:t>Zanox</a:t>
            </a:r>
            <a:r>
              <a:rPr lang="en-US" sz="1200" b="0" i="0" dirty="0" smtClean="0">
                <a:solidFill>
                  <a:srgbClr val="455560"/>
                </a:solidFill>
                <a:latin typeface="Corbel" pitchFamily="34" charset="0"/>
                <a:cs typeface="Avenir LT Std 55 Roman"/>
              </a:rPr>
              <a:t> Award Winners 2012</a:t>
            </a:r>
            <a:endParaRPr lang="en-US" sz="1200" b="0" i="0" dirty="0">
              <a:solidFill>
                <a:srgbClr val="455560"/>
              </a:solidFill>
              <a:latin typeface="Corbel" pitchFamily="34" charset="0"/>
              <a:cs typeface="Avenir LT Std 55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iProspect</a:t>
            </a:r>
            <a:r>
              <a:rPr lang="en-US" dirty="0" smtClean="0"/>
              <a:t> Client awards &amp; accolades- U.S.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1889" y="3843114"/>
            <a:ext cx="2782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2009 Search Engine Watch Award</a:t>
            </a:r>
            <a:b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</a:b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 for Best Social Media Marketing for Endless Vacation Rentals</a:t>
            </a: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</p:txBody>
      </p:sp>
      <p:pic>
        <p:nvPicPr>
          <p:cNvPr id="13" name="Picture 6" descr="http://cc.reachlocal.ca/register/images/press_SearchEngineWatch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3118" y="3299369"/>
            <a:ext cx="1905000" cy="37234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41110" y="2195580"/>
            <a:ext cx="222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rbel"/>
                <a:cs typeface="Corbel"/>
              </a:rPr>
              <a:t>eTail’s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 2011 </a:t>
            </a:r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Best of the Best in Search 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for Gap.</a:t>
            </a: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365" y="3843114"/>
            <a:ext cx="287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2010 OMMA Award 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for Google Site Links &amp; SEO</a:t>
            </a:r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for Gap &amp; </a:t>
            </a:r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2009 OMMA Award 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for Online Advertising Creativity</a:t>
            </a:r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for Cole Haan</a:t>
            </a: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</p:txBody>
      </p:sp>
      <p:pic>
        <p:nvPicPr>
          <p:cNvPr id="17" name="Picture 12" descr="http://www.mediapost.com/mediakit/images/ommaawards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3094445"/>
            <a:ext cx="1543050" cy="628650"/>
          </a:xfrm>
          <a:prstGeom prst="rect">
            <a:avLst/>
          </a:prstGeom>
          <a:noFill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747" y="1058856"/>
            <a:ext cx="1673578" cy="9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Connector 20"/>
          <p:cNvCxnSpPr/>
          <p:nvPr/>
        </p:nvCxnSpPr>
        <p:spPr>
          <a:xfrm>
            <a:off x="2035657" y="2970212"/>
            <a:ext cx="5056585" cy="1588"/>
          </a:xfrm>
          <a:prstGeom prst="line">
            <a:avLst/>
          </a:prstGeom>
          <a:ln>
            <a:solidFill>
              <a:srgbClr val="65B03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49768" y="5139264"/>
            <a:ext cx="4974743" cy="1588"/>
          </a:xfrm>
          <a:prstGeom prst="line">
            <a:avLst/>
          </a:prstGeom>
          <a:ln>
            <a:solidFill>
              <a:srgbClr val="7BBF3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A Logo winner08_W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974259"/>
            <a:ext cx="1436959" cy="1012938"/>
          </a:xfrm>
          <a:prstGeom prst="rect">
            <a:avLst/>
          </a:prstGeom>
        </p:spPr>
      </p:pic>
      <p:pic>
        <p:nvPicPr>
          <p:cNvPr id="26" name="Picture 25" descr="SES Awards 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995" y="3136778"/>
            <a:ext cx="975585" cy="734558"/>
          </a:xfrm>
          <a:prstGeom prst="rect">
            <a:avLst/>
          </a:prstGeom>
        </p:spPr>
      </p:pic>
      <p:pic>
        <p:nvPicPr>
          <p:cNvPr id="30" name="Picture 29" descr="dfwima_color_300w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1334" y="5264646"/>
            <a:ext cx="1498600" cy="87917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24600" y="2029531"/>
            <a:ext cx="2647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2010 and 2009 Adrian Award </a:t>
            </a:r>
            <a:b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for Best Search Marketing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for Motel 6 and Perfect Escapes</a:t>
            </a: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8026" y="5338008"/>
            <a:ext cx="2714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2011 DFWIMA Award for Most Innovation Use of Search 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for the GAP Product Feed</a:t>
            </a: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6777" y="3927780"/>
            <a:ext cx="280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2009 &amp; 2008 SES Award 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for Best Use of Local Search and Best Use of SEO for Reliant Energy and Nike</a:t>
            </a: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</p:txBody>
      </p:sp>
      <p:pic>
        <p:nvPicPr>
          <p:cNvPr id="35" name="Picture 34" descr="dma07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5309786"/>
            <a:ext cx="905933" cy="77792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71009" y="5377265"/>
            <a:ext cx="2922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First runner-up </a:t>
            </a:r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for 2010 DMA Award for Best Search Marketing 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for RadioShack</a:t>
            </a: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72038" y="2181469"/>
            <a:ext cx="3810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rbel"/>
                <a:cs typeface="Corbel"/>
              </a:rPr>
              <a:t>2011 &amp; 2010 </a:t>
            </a:r>
            <a:r>
              <a:rPr lang="en-US" sz="1400" b="1" dirty="0" err="1" smtClean="0">
                <a:latin typeface="Corbel"/>
                <a:cs typeface="Corbel"/>
              </a:rPr>
              <a:t>ClickZ</a:t>
            </a:r>
            <a:r>
              <a:rPr lang="en-US" sz="1400" b="1" dirty="0" smtClean="0">
                <a:latin typeface="Corbel"/>
                <a:cs typeface="Corbel"/>
              </a:rPr>
              <a:t> Award for </a:t>
            </a:r>
            <a:r>
              <a:rPr lang="en-US" sz="1400" b="1" dirty="0" smtClean="0">
                <a:solidFill>
                  <a:srgbClr val="000000"/>
                </a:solidFill>
                <a:latin typeface="Corbel"/>
                <a:cs typeface="Corbel"/>
              </a:rPr>
              <a:t>Best Use of Search Engine Marketing</a:t>
            </a:r>
            <a:r>
              <a:rPr lang="en-US" sz="1400" dirty="0" smtClean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US" sz="1400" dirty="0" smtClean="0">
                <a:latin typeface="Corbel"/>
                <a:cs typeface="Corbel"/>
              </a:rPr>
              <a:t> for Sears and Reebok</a:t>
            </a:r>
            <a:endParaRPr lang="en-US" sz="1400" dirty="0">
              <a:latin typeface="Corbel"/>
              <a:cs typeface="Corbel"/>
            </a:endParaRPr>
          </a:p>
        </p:txBody>
      </p:sp>
      <p:pic>
        <p:nvPicPr>
          <p:cNvPr id="25" name="Picture 24" descr="Imag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158771" y="833149"/>
            <a:ext cx="1291876" cy="1291876"/>
          </a:xfrm>
          <a:prstGeom prst="rect">
            <a:avLst/>
          </a:prstGeom>
        </p:spPr>
      </p:pic>
      <p:pic>
        <p:nvPicPr>
          <p:cNvPr id="27" name="Picture 26" descr="clickzawards10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0647" y="915847"/>
            <a:ext cx="1106309" cy="11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1517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iProspect</a:t>
            </a:r>
            <a:r>
              <a:rPr lang="en-US" dirty="0" smtClean="0"/>
              <a:t> Company Awards- U.S.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812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Represents more retail clients on the Internet Retailer Top 500 </a:t>
            </a:r>
            <a:r>
              <a:rPr lang="en-US" sz="1400" dirty="0" smtClean="0"/>
              <a:t>than any other agency for the last 3 consecutive years (2009, 2010, 2011)</a:t>
            </a:r>
            <a:endParaRPr lang="en-US" sz="1400" dirty="0"/>
          </a:p>
        </p:txBody>
      </p:sp>
      <p:pic>
        <p:nvPicPr>
          <p:cNvPr id="8" name="Picture 2" descr="http://www.usablenet.com/DB_files/images/IR_logo_small(1)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1724025" cy="681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81400" y="19812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CEO Rob Murray named Who’s Who</a:t>
            </a:r>
            <a:r>
              <a:rPr lang="en-US" sz="1400" dirty="0" smtClean="0"/>
              <a:t> in </a:t>
            </a:r>
            <a:r>
              <a:rPr lang="en-US" sz="1400" dirty="0" err="1" smtClean="0"/>
              <a:t>BtoB</a:t>
            </a:r>
            <a:r>
              <a:rPr lang="en-US" sz="1400" dirty="0" smtClean="0"/>
              <a:t> Marketing in 2010, 2009, 2008</a:t>
            </a:r>
            <a:endParaRPr lang="en-US" sz="1400" dirty="0"/>
          </a:p>
        </p:txBody>
      </p:sp>
      <p:pic>
        <p:nvPicPr>
          <p:cNvPr id="10" name="Picture 4" descr="http://btobonline.com/graphics/bb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143000"/>
            <a:ext cx="1152525" cy="573396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219200"/>
            <a:ext cx="2515562" cy="52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715000" y="19812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Our Fort Worth office ranked in </a:t>
            </a:r>
            <a:r>
              <a:rPr lang="en-US" sz="1400" b="1" dirty="0" smtClean="0">
                <a:solidFill>
                  <a:srgbClr val="000000"/>
                </a:solidFill>
              </a:rPr>
              <a:t>the top 100 Workplaces in TX </a:t>
            </a:r>
            <a:r>
              <a:rPr lang="en-US" sz="1400" dirty="0" smtClean="0">
                <a:solidFill>
                  <a:srgbClr val="000000"/>
                </a:solidFill>
              </a:rPr>
              <a:t>by Texas Monthly Magazine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95" y="3640667"/>
            <a:ext cx="3975505" cy="698500"/>
          </a:xfrm>
          <a:prstGeom prst="rect">
            <a:avLst/>
          </a:prstGeom>
        </p:spPr>
      </p:pic>
      <p:sp>
        <p:nvSpPr>
          <p:cNvPr id="24" name="Title 4"/>
          <p:cNvSpPr txBox="1">
            <a:spLocks/>
          </p:cNvSpPr>
          <p:nvPr/>
        </p:nvSpPr>
        <p:spPr>
          <a:xfrm>
            <a:off x="4910667" y="3463570"/>
            <a:ext cx="2844805" cy="87559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ＭＳ Ｐゴシック" pitchFamily="-110" charset="-128"/>
                <a:cs typeface="Corbel"/>
              </a:rPr>
              <a:t>Named 2011 &amp; 2010 </a:t>
            </a:r>
            <a:br>
              <a:rPr kumimoji="0" lang="en-US" sz="14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ＭＳ Ｐゴシック" pitchFamily="-110" charset="-128"/>
                <a:cs typeface="Corbel"/>
              </a:rPr>
            </a:br>
            <a:r>
              <a:rPr kumimoji="0" lang="en-US" sz="14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ＭＳ Ｐゴシック" pitchFamily="-110" charset="-128"/>
                <a:cs typeface="Corbel"/>
              </a:rPr>
              <a:t>Best Companies To Work For In Marketing &amp; Media</a:t>
            </a:r>
            <a:endParaRPr kumimoji="0" lang="en-US" sz="14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ＭＳ Ｐゴシック" pitchFamily="-110" charset="-128"/>
              <a:cs typeface="Corbel"/>
            </a:endParaRPr>
          </a:p>
        </p:txBody>
      </p:sp>
      <p:pic>
        <p:nvPicPr>
          <p:cNvPr id="25" name="Picture 9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10589" y="5099046"/>
            <a:ext cx="179842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itle 4"/>
          <p:cNvSpPr txBox="1">
            <a:spLocks/>
          </p:cNvSpPr>
          <p:nvPr/>
        </p:nvSpPr>
        <p:spPr>
          <a:xfrm>
            <a:off x="3429000" y="4869737"/>
            <a:ext cx="4515555" cy="87559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ＭＳ Ｐゴシック" pitchFamily="-110" charset="-128"/>
                <a:cs typeface="Corbel"/>
              </a:rPr>
              <a:t>2011 Forrester Waver </a:t>
            </a:r>
            <a:r>
              <a:rPr lang="en-US" sz="1400" kern="0" dirty="0" smtClean="0">
                <a:solidFill>
                  <a:srgbClr val="000000"/>
                </a:solidFill>
                <a:latin typeface="Corbel"/>
                <a:ea typeface="ＭＳ Ｐゴシック" pitchFamily="-110" charset="-128"/>
                <a:cs typeface="Corbel"/>
              </a:rPr>
              <a:t>Report proclaimed </a:t>
            </a:r>
            <a:r>
              <a:rPr lang="en-US" sz="1400" kern="0" dirty="0" err="1" smtClean="0">
                <a:solidFill>
                  <a:srgbClr val="000000"/>
                </a:solidFill>
                <a:latin typeface="Corbel"/>
                <a:ea typeface="ＭＳ Ｐゴシック" pitchFamily="-110" charset="-128"/>
                <a:cs typeface="Corbel"/>
              </a:rPr>
              <a:t>iProspect</a:t>
            </a:r>
            <a:r>
              <a:rPr lang="en-US" sz="1400" kern="0" dirty="0" smtClean="0">
                <a:solidFill>
                  <a:srgbClr val="000000"/>
                </a:solidFill>
                <a:latin typeface="Corbel"/>
                <a:ea typeface="ＭＳ Ｐゴシック" pitchFamily="-110" charset="-128"/>
                <a:cs typeface="Corbel"/>
              </a:rPr>
              <a:t> to be </a:t>
            </a:r>
            <a:r>
              <a:rPr lang="en-US" sz="1400" b="1" kern="0" dirty="0" smtClean="0">
                <a:solidFill>
                  <a:srgbClr val="000000"/>
                </a:solidFill>
                <a:latin typeface="Corbel"/>
                <a:ea typeface="ＭＳ Ｐゴシック" pitchFamily="-110" charset="-128"/>
                <a:cs typeface="Corbel"/>
              </a:rPr>
              <a:t>“hands down the most global agency in the study.”</a:t>
            </a:r>
            <a:endParaRPr kumimoji="0" lang="en-US" sz="14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ＭＳ Ｐゴシック" pitchFamily="-110" charset="-128"/>
              <a:cs typeface="Corbe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035657" y="3224210"/>
            <a:ext cx="5056585" cy="1588"/>
          </a:xfrm>
          <a:prstGeom prst="line">
            <a:avLst/>
          </a:prstGeom>
          <a:ln>
            <a:solidFill>
              <a:srgbClr val="65B03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35657" y="4600930"/>
            <a:ext cx="5056585" cy="1588"/>
          </a:xfrm>
          <a:prstGeom prst="line">
            <a:avLst/>
          </a:prstGeom>
          <a:ln>
            <a:solidFill>
              <a:srgbClr val="65B03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1517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iProspect brazil awards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337871" y="1752600"/>
            <a:ext cx="18383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tângulo 15"/>
          <p:cNvSpPr/>
          <p:nvPr/>
        </p:nvSpPr>
        <p:spPr>
          <a:xfrm>
            <a:off x="817033" y="2781000"/>
            <a:ext cx="2880000" cy="64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ABEMD- Brazilian Association of Direct Marketing</a:t>
            </a:r>
            <a:endParaRPr lang="pt-BR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04800" y="3886200"/>
            <a:ext cx="3904467" cy="1524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2010 :: Gold :: SEO :: </a:t>
            </a:r>
            <a:r>
              <a:rPr lang="en-US" dirty="0" err="1" smtClean="0">
                <a:solidFill>
                  <a:schemeClr val="tx1"/>
                </a:solidFill>
              </a:rPr>
              <a:t>Abril</a:t>
            </a:r>
            <a:r>
              <a:rPr lang="en-US" dirty="0" smtClean="0">
                <a:solidFill>
                  <a:schemeClr val="tx1"/>
                </a:solidFill>
              </a:rPr>
              <a:t> Publisher E-commerce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2008 :: Bronze :: PPC :: </a:t>
            </a:r>
            <a:r>
              <a:rPr lang="en-US" dirty="0" err="1" smtClean="0">
                <a:solidFill>
                  <a:schemeClr val="tx1"/>
                </a:solidFill>
              </a:rPr>
              <a:t>Abril</a:t>
            </a:r>
            <a:r>
              <a:rPr lang="en-US" dirty="0" smtClean="0">
                <a:solidFill>
                  <a:schemeClr val="tx1"/>
                </a:solidFill>
              </a:rPr>
              <a:t> Publisher  Subscriptions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2007 :: Gold :: PPC :: </a:t>
            </a:r>
            <a:r>
              <a:rPr lang="en-US" dirty="0" err="1" smtClean="0">
                <a:solidFill>
                  <a:schemeClr val="tx1"/>
                </a:solidFill>
              </a:rPr>
              <a:t>Abril</a:t>
            </a:r>
            <a:r>
              <a:rPr lang="en-US" dirty="0" smtClean="0">
                <a:solidFill>
                  <a:schemeClr val="tx1"/>
                </a:solidFill>
              </a:rPr>
              <a:t> Publisher  Subscriptions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389033" y="2781000"/>
            <a:ext cx="2880000" cy="64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6th  ABANET/IAB – </a:t>
            </a:r>
            <a:r>
              <a:rPr lang="pt-BR" b="1" dirty="0" err="1" smtClean="0">
                <a:solidFill>
                  <a:schemeClr val="tx1"/>
                </a:solidFill>
              </a:rPr>
              <a:t>Interactive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Adverstising</a:t>
            </a:r>
            <a:r>
              <a:rPr lang="pt-BR" b="1" dirty="0" smtClean="0">
                <a:solidFill>
                  <a:schemeClr val="tx1"/>
                </a:solidFill>
              </a:rPr>
              <a:t> Bureau</a:t>
            </a:r>
          </a:p>
          <a:p>
            <a:pPr algn="ctr"/>
            <a:endParaRPr lang="pt-BR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876800" y="3657600"/>
            <a:ext cx="3904467" cy="990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2007 Bronze:: PPC :: </a:t>
            </a:r>
            <a:r>
              <a:rPr lang="en-US" dirty="0" err="1" smtClean="0">
                <a:solidFill>
                  <a:schemeClr val="tx1"/>
                </a:solidFill>
              </a:rPr>
              <a:t>Abril</a:t>
            </a:r>
            <a:r>
              <a:rPr lang="en-US" dirty="0" smtClean="0">
                <a:solidFill>
                  <a:schemeClr val="tx1"/>
                </a:solidFill>
              </a:rPr>
              <a:t> Publisher  Subscriptions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2733" y="1838325"/>
            <a:ext cx="1752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1517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iProspect brazil awards AND REFERENCES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4038600" y="3544003"/>
            <a:ext cx="3870600" cy="1137149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mtClean="0"/>
              <a:t>iPropect </a:t>
            </a:r>
            <a:r>
              <a:rPr lang="en-US" sz="1400" dirty="0" smtClean="0"/>
              <a:t>Brazil is the main SEM consulting for the most important marketing  specialized publishers</a:t>
            </a:r>
            <a:endParaRPr lang="en-US" sz="1400" dirty="0"/>
          </a:p>
        </p:txBody>
      </p:sp>
      <p:pic>
        <p:nvPicPr>
          <p:cNvPr id="25" name="Picture 9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267970"/>
            <a:ext cx="1218624" cy="36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itle 4"/>
          <p:cNvSpPr txBox="1">
            <a:spLocks/>
          </p:cNvSpPr>
          <p:nvPr/>
        </p:nvSpPr>
        <p:spPr>
          <a:xfrm>
            <a:off x="3886200" y="5105400"/>
            <a:ext cx="4515555" cy="87559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ＭＳ Ｐゴシック" pitchFamily="-110" charset="-128"/>
                <a:cs typeface="Corbel"/>
              </a:rPr>
              <a:t>Pioneering development</a:t>
            </a:r>
            <a:r>
              <a:rPr kumimoji="0" lang="en-US" sz="140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ＭＳ Ｐゴシック" pitchFamily="-110" charset="-128"/>
                <a:cs typeface="Corbel"/>
              </a:rPr>
              <a:t> o</a:t>
            </a:r>
            <a:r>
              <a:rPr lang="en-US" sz="1400" kern="0" dirty="0" smtClean="0">
                <a:solidFill>
                  <a:srgbClr val="000000"/>
                </a:solidFill>
                <a:latin typeface="Corbel"/>
                <a:ea typeface="ＭＳ Ｐゴシック" pitchFamily="-110" charset="-128"/>
                <a:cs typeface="Corbel"/>
              </a:rPr>
              <a:t>f local search study with Forrester and Google</a:t>
            </a:r>
            <a:endParaRPr kumimoji="0" lang="en-US" sz="14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ＭＳ Ｐゴシック" pitchFamily="-110" charset="-128"/>
              <a:cs typeface="Corbe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035657" y="3427412"/>
            <a:ext cx="5056585" cy="1588"/>
          </a:xfrm>
          <a:prstGeom prst="line">
            <a:avLst/>
          </a:prstGeom>
          <a:ln>
            <a:solidFill>
              <a:srgbClr val="65B03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35657" y="4953000"/>
            <a:ext cx="5056585" cy="1588"/>
          </a:xfrm>
          <a:prstGeom prst="line">
            <a:avLst/>
          </a:prstGeom>
          <a:ln>
            <a:solidFill>
              <a:srgbClr val="65B03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337871" y="828375"/>
            <a:ext cx="18383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tângulo 15"/>
          <p:cNvSpPr/>
          <p:nvPr/>
        </p:nvSpPr>
        <p:spPr>
          <a:xfrm>
            <a:off x="817033" y="1790400"/>
            <a:ext cx="2880000" cy="64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ABEMD- Brazilian Association of Direct Marketing</a:t>
            </a:r>
            <a:endParaRPr lang="pt-BR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04800" y="2362200"/>
            <a:ext cx="3904467" cy="990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2010 :: Gold :: SEO :: </a:t>
            </a:r>
            <a:r>
              <a:rPr lang="en-US" sz="1400" dirty="0" err="1" smtClean="0">
                <a:solidFill>
                  <a:schemeClr val="tx1"/>
                </a:solidFill>
              </a:rPr>
              <a:t>Abril</a:t>
            </a:r>
            <a:r>
              <a:rPr lang="en-US" sz="1400" dirty="0" smtClean="0">
                <a:solidFill>
                  <a:schemeClr val="tx1"/>
                </a:solidFill>
              </a:rPr>
              <a:t> E-commerce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2008 :: Bronze :: PPC :: </a:t>
            </a:r>
            <a:r>
              <a:rPr lang="en-US" sz="1400" dirty="0" err="1" smtClean="0">
                <a:solidFill>
                  <a:schemeClr val="tx1"/>
                </a:solidFill>
              </a:rPr>
              <a:t>Abril</a:t>
            </a:r>
            <a:r>
              <a:rPr lang="en-US" sz="1400" dirty="0" smtClean="0">
                <a:solidFill>
                  <a:schemeClr val="tx1"/>
                </a:solidFill>
              </a:rPr>
              <a:t> Subscriptions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2007 :: Gold :: PPC :: </a:t>
            </a:r>
            <a:r>
              <a:rPr lang="en-US" sz="1400" dirty="0" err="1" smtClean="0">
                <a:solidFill>
                  <a:schemeClr val="tx1"/>
                </a:solidFill>
              </a:rPr>
              <a:t>Abril</a:t>
            </a:r>
            <a:r>
              <a:rPr lang="en-US" sz="1400" dirty="0" smtClean="0">
                <a:solidFill>
                  <a:schemeClr val="tx1"/>
                </a:solidFill>
              </a:rPr>
              <a:t> Subscriptions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389033" y="1790400"/>
            <a:ext cx="2880000" cy="64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6th  ABANET/IAB – </a:t>
            </a:r>
            <a:r>
              <a:rPr lang="pt-BR" sz="1400" b="1" dirty="0" err="1" smtClean="0">
                <a:solidFill>
                  <a:schemeClr val="tx1"/>
                </a:solidFill>
              </a:rPr>
              <a:t>Interactive</a:t>
            </a:r>
            <a:r>
              <a:rPr lang="pt-BR" sz="1400" b="1" dirty="0" smtClean="0">
                <a:solidFill>
                  <a:schemeClr val="tx1"/>
                </a:solidFill>
              </a:rPr>
              <a:t> </a:t>
            </a:r>
            <a:r>
              <a:rPr lang="pt-BR" sz="1400" b="1" dirty="0" err="1" smtClean="0">
                <a:solidFill>
                  <a:schemeClr val="tx1"/>
                </a:solidFill>
              </a:rPr>
              <a:t>Adverstising</a:t>
            </a:r>
            <a:r>
              <a:rPr lang="pt-BR" sz="1400" b="1" dirty="0" smtClean="0">
                <a:solidFill>
                  <a:schemeClr val="tx1"/>
                </a:solidFill>
              </a:rPr>
              <a:t> Bureau</a:t>
            </a:r>
          </a:p>
          <a:p>
            <a:pPr algn="ctr"/>
            <a:endParaRPr lang="pt-BR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876800" y="2362200"/>
            <a:ext cx="3904467" cy="990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2007 Bronze:: PPC :: </a:t>
            </a:r>
            <a:r>
              <a:rPr lang="en-US" sz="1400" dirty="0" err="1" smtClean="0">
                <a:solidFill>
                  <a:schemeClr val="tx1"/>
                </a:solidFill>
              </a:rPr>
              <a:t>Abril</a:t>
            </a:r>
            <a:r>
              <a:rPr lang="en-US" sz="1400" dirty="0" smtClean="0">
                <a:solidFill>
                  <a:schemeClr val="tx1"/>
                </a:solidFill>
              </a:rPr>
              <a:t> Subscriptions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2733" y="847725"/>
            <a:ext cx="1752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o 26"/>
          <p:cNvGrpSpPr/>
          <p:nvPr/>
        </p:nvGrpSpPr>
        <p:grpSpPr>
          <a:xfrm>
            <a:off x="1445107" y="3505200"/>
            <a:ext cx="2136293" cy="1175952"/>
            <a:chOff x="606907" y="3810000"/>
            <a:chExt cx="2136293" cy="117595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 t="34000" b="29657"/>
            <a:stretch>
              <a:fillRect/>
            </a:stretch>
          </p:blipFill>
          <p:spPr bwMode="auto">
            <a:xfrm>
              <a:off x="606907" y="3810000"/>
              <a:ext cx="2136293" cy="646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09600" y="4456997"/>
              <a:ext cx="2133600" cy="528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44886" y="5257800"/>
            <a:ext cx="1164487" cy="48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1517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rbel" pitchFamily="34" charset="0"/>
              </a:rPr>
              <a:t>iProspect</a:t>
            </a:r>
            <a:r>
              <a:rPr lang="en-US" dirty="0" smtClean="0">
                <a:latin typeface="Corbel" pitchFamily="34" charset="0"/>
              </a:rPr>
              <a:t> Spain awards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pic>
        <p:nvPicPr>
          <p:cNvPr id="5" name="Picture 4" descr="qustodian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4" y="954788"/>
            <a:ext cx="3362325" cy="1362075"/>
          </a:xfrm>
          <a:prstGeom prst="rect">
            <a:avLst/>
          </a:prstGeom>
        </p:spPr>
      </p:pic>
      <p:sp>
        <p:nvSpPr>
          <p:cNvPr id="6" name="Retângulo 16"/>
          <p:cNvSpPr/>
          <p:nvPr/>
        </p:nvSpPr>
        <p:spPr>
          <a:xfrm>
            <a:off x="304800" y="2362200"/>
            <a:ext cx="3904467" cy="5947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“The Best Mobile Performance Campaign During 2011” - Nokia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872870" y="2760658"/>
            <a:ext cx="5056585" cy="1588"/>
          </a:xfrm>
          <a:prstGeom prst="line">
            <a:avLst/>
          </a:prstGeom>
          <a:ln>
            <a:solidFill>
              <a:srgbClr val="65B03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28795" y="4760922"/>
            <a:ext cx="5056585" cy="1588"/>
          </a:xfrm>
          <a:prstGeom prst="line">
            <a:avLst/>
          </a:prstGeom>
          <a:ln>
            <a:solidFill>
              <a:srgbClr val="65B03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 bwMode="auto">
          <a:xfrm>
            <a:off x="501655" y="65998"/>
            <a:ext cx="6321883" cy="7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j-ea"/>
                <a:cs typeface="Arial" pitchFamily="34" charset="0"/>
              </a:rPr>
              <a:t>Awards &amp; Accolades : Asia Pacific Highlights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rbe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360" t="29167" r="67968" b="65277"/>
          <a:stretch>
            <a:fillRect/>
          </a:stretch>
        </p:blipFill>
        <p:spPr bwMode="auto">
          <a:xfrm>
            <a:off x="1408815" y="1047734"/>
            <a:ext cx="2500330" cy="76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123064" y="1714488"/>
            <a:ext cx="31715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Corbel"/>
                <a:cs typeface="Corbel"/>
              </a:rPr>
              <a:t>2011 Yahoo! Big Idea Chair Award WINNER</a:t>
            </a:r>
          </a:p>
          <a:p>
            <a:pPr algn="ctr"/>
            <a:r>
              <a:rPr lang="en-US" sz="1000" b="1" dirty="0" smtClean="0">
                <a:latin typeface="Corbel"/>
                <a:cs typeface="Corbel"/>
              </a:rPr>
              <a:t>Hong Kong Best Use of Search Solutions </a:t>
            </a:r>
          </a:p>
          <a:p>
            <a:pPr algn="ctr"/>
            <a:r>
              <a:rPr lang="en-US" sz="1000" b="1" dirty="0" smtClean="0">
                <a:latin typeface="Corbel"/>
                <a:cs typeface="Corbel"/>
              </a:rPr>
              <a:t>for </a:t>
            </a:r>
            <a:r>
              <a:rPr lang="en-US" sz="1000" b="1" dirty="0" err="1" smtClean="0">
                <a:latin typeface="Corbel"/>
                <a:cs typeface="Corbel"/>
              </a:rPr>
              <a:t>Ovi</a:t>
            </a:r>
            <a:r>
              <a:rPr lang="en-US" sz="1000" b="1" dirty="0" smtClean="0">
                <a:latin typeface="Corbel"/>
                <a:cs typeface="Corbel"/>
              </a:rPr>
              <a:t> Store - Nokia</a:t>
            </a:r>
            <a:endParaRPr lang="en-US" sz="1000" dirty="0">
              <a:latin typeface="Corbel"/>
              <a:cs typeface="Corbel"/>
            </a:endParaRPr>
          </a:p>
        </p:txBody>
      </p:sp>
      <p:pic>
        <p:nvPicPr>
          <p:cNvPr id="13" name="Picture 12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0650" y="1142985"/>
            <a:ext cx="2352675" cy="673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52022" y="1809740"/>
            <a:ext cx="317153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Corbel"/>
                <a:cs typeface="Corbel"/>
              </a:rPr>
              <a:t>2011 Yahoo! Big Idea Chair </a:t>
            </a:r>
          </a:p>
          <a:p>
            <a:pPr algn="ctr"/>
            <a:r>
              <a:rPr lang="en-US" sz="1050" b="1" dirty="0" smtClean="0">
                <a:latin typeface="Corbel"/>
                <a:cs typeface="Corbel"/>
              </a:rPr>
              <a:t>Country WINNER</a:t>
            </a:r>
          </a:p>
          <a:p>
            <a:pPr algn="ctr"/>
            <a:r>
              <a:rPr lang="en-US" sz="1050" b="1" dirty="0" smtClean="0">
                <a:latin typeface="Corbel"/>
                <a:cs typeface="Corbel"/>
              </a:rPr>
              <a:t>India </a:t>
            </a:r>
            <a:endParaRPr lang="en-US" sz="1050" dirty="0">
              <a:latin typeface="Corbel"/>
              <a:cs typeface="Corbel"/>
            </a:endParaRPr>
          </a:p>
        </p:txBody>
      </p:sp>
      <p:pic>
        <p:nvPicPr>
          <p:cNvPr id="15" name="Picture 14" descr="DMA_India_to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907" y="3065504"/>
            <a:ext cx="2214578" cy="8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14718" y="3922760"/>
            <a:ext cx="31715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Corbel"/>
                <a:cs typeface="Corbel"/>
              </a:rPr>
              <a:t>2011 India Digital Media Awards </a:t>
            </a:r>
          </a:p>
          <a:p>
            <a:pPr algn="ctr"/>
            <a:r>
              <a:rPr lang="en-US" sz="1050" b="1" dirty="0" smtClean="0">
                <a:latin typeface="Corbel"/>
                <a:cs typeface="Corbel"/>
              </a:rPr>
              <a:t>Country WINNER</a:t>
            </a:r>
            <a:endParaRPr lang="en-US" sz="1050" dirty="0">
              <a:latin typeface="Corbel"/>
              <a:cs typeface="Corbel"/>
            </a:endParaRPr>
          </a:p>
        </p:txBody>
      </p:sp>
      <p:pic>
        <p:nvPicPr>
          <p:cNvPr id="17" name="Picture 16" descr="Markies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382" y="3028958"/>
            <a:ext cx="976312" cy="13525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57818" y="2965735"/>
            <a:ext cx="164307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Corbel"/>
                <a:cs typeface="Corbel"/>
              </a:rPr>
              <a:t>2011 Marketing Magazine’s</a:t>
            </a:r>
          </a:p>
          <a:p>
            <a:pPr algn="ctr"/>
            <a:r>
              <a:rPr lang="en-US" sz="1050" b="1" dirty="0" smtClean="0">
                <a:latin typeface="Corbel"/>
                <a:cs typeface="Corbel"/>
              </a:rPr>
              <a:t>MARKIES Award</a:t>
            </a:r>
          </a:p>
          <a:p>
            <a:pPr algn="ctr"/>
            <a:r>
              <a:rPr lang="en-US" sz="1050" b="1" dirty="0" smtClean="0">
                <a:latin typeface="Corbel"/>
                <a:cs typeface="Corbel"/>
              </a:rPr>
              <a:t>WINNER Hong Kong </a:t>
            </a:r>
          </a:p>
          <a:p>
            <a:pPr algn="ctr"/>
            <a:r>
              <a:rPr lang="en-US" sz="1050" b="1" dirty="0" smtClean="0">
                <a:latin typeface="Corbel"/>
                <a:cs typeface="Corbel"/>
              </a:rPr>
              <a:t>Best use of Search</a:t>
            </a:r>
          </a:p>
          <a:p>
            <a:pPr algn="ctr"/>
            <a:r>
              <a:rPr lang="en-US" sz="1050" b="1" dirty="0" smtClean="0">
                <a:latin typeface="Corbel"/>
                <a:cs typeface="Corbel"/>
              </a:rPr>
              <a:t>Peninsula</a:t>
            </a:r>
            <a:endParaRPr lang="en-US" sz="1050" dirty="0">
              <a:latin typeface="Corbel"/>
              <a:cs typeface="Corbel"/>
            </a:endParaRPr>
          </a:p>
        </p:txBody>
      </p:sp>
      <p:pic>
        <p:nvPicPr>
          <p:cNvPr id="19" name="Picture 18" descr="dzchamp_01.jpg"/>
          <p:cNvPicPr>
            <a:picLocks noChangeAspect="1"/>
          </p:cNvPicPr>
          <p:nvPr/>
        </p:nvPicPr>
        <p:blipFill>
          <a:blip r:embed="rId6" cstate="print"/>
          <a:srcRect l="31538" t="16666" r="31538" b="40278"/>
          <a:stretch>
            <a:fillRect/>
          </a:stretch>
        </p:blipFill>
        <p:spPr>
          <a:xfrm>
            <a:off x="2889622" y="4843304"/>
            <a:ext cx="1174919" cy="12779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 19"/>
          <p:cNvSpPr/>
          <p:nvPr/>
        </p:nvSpPr>
        <p:spPr>
          <a:xfrm>
            <a:off x="4143372" y="5445685"/>
            <a:ext cx="15716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Corbel"/>
                <a:cs typeface="Corbel"/>
              </a:rPr>
              <a:t>2011 Microsoft DIGITAL ZENSES Championship</a:t>
            </a:r>
          </a:p>
          <a:p>
            <a:pPr algn="ctr"/>
            <a:r>
              <a:rPr lang="en-US" sz="1050" b="1" dirty="0" smtClean="0">
                <a:latin typeface="Corbel"/>
                <a:cs typeface="Corbel"/>
              </a:rPr>
              <a:t>Country WINNER</a:t>
            </a:r>
          </a:p>
          <a:p>
            <a:pPr algn="ctr"/>
            <a:r>
              <a:rPr lang="en-US" sz="1050" b="1" dirty="0" smtClean="0">
                <a:latin typeface="Corbel"/>
                <a:cs typeface="Corbel"/>
              </a:rPr>
              <a:t>Malaysia</a:t>
            </a:r>
            <a:endParaRPr lang="en-US" sz="105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151720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5" y="272371"/>
            <a:ext cx="6536197" cy="753533"/>
          </a:xfrm>
        </p:spPr>
        <p:txBody>
          <a:bodyPr/>
          <a:lstStyle/>
          <a:p>
            <a:r>
              <a:rPr lang="en-US" sz="2400" dirty="0" smtClean="0"/>
              <a:t>2011 Client Wins : Asia Pacific Highlights </a:t>
            </a:r>
            <a:endParaRPr lang="en-US" sz="2400" dirty="0"/>
          </a:p>
        </p:txBody>
      </p:sp>
      <p:pic>
        <p:nvPicPr>
          <p:cNvPr id="22" name="Picture 21" descr="CH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050" y="1809739"/>
            <a:ext cx="857256" cy="1143008"/>
          </a:xfrm>
          <a:prstGeom prst="rect">
            <a:avLst/>
          </a:prstGeom>
        </p:spPr>
      </p:pic>
      <p:pic>
        <p:nvPicPr>
          <p:cNvPr id="23" name="Picture 22" descr="cigna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976" y="4095756"/>
            <a:ext cx="714380" cy="983689"/>
          </a:xfrm>
          <a:prstGeom prst="rect">
            <a:avLst/>
          </a:prstGeom>
        </p:spPr>
      </p:pic>
      <p:pic>
        <p:nvPicPr>
          <p:cNvPr id="24" name="Picture 23" descr="imagesCA3IJDA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7225" y="2666995"/>
            <a:ext cx="1259425" cy="1333509"/>
          </a:xfrm>
          <a:prstGeom prst="rect">
            <a:avLst/>
          </a:prstGeom>
        </p:spPr>
      </p:pic>
      <p:pic>
        <p:nvPicPr>
          <p:cNvPr id="25" name="Picture 24" descr="imagesCAIO7LI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7224" y="1904990"/>
            <a:ext cx="1423982" cy="446017"/>
          </a:xfrm>
          <a:prstGeom prst="rect">
            <a:avLst/>
          </a:prstGeom>
        </p:spPr>
      </p:pic>
      <p:pic>
        <p:nvPicPr>
          <p:cNvPr id="30" name="Picture 29" descr="imagesCAI8SQL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71934" y="1714489"/>
            <a:ext cx="1019174" cy="1017863"/>
          </a:xfrm>
          <a:prstGeom prst="rect">
            <a:avLst/>
          </a:prstGeom>
        </p:spPr>
      </p:pic>
      <p:pic>
        <p:nvPicPr>
          <p:cNvPr id="31" name="Picture 30" descr="jet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86447" y="3086103"/>
            <a:ext cx="1190625" cy="723900"/>
          </a:xfrm>
          <a:prstGeom prst="rect">
            <a:avLst/>
          </a:prstGeom>
        </p:spPr>
      </p:pic>
      <p:pic>
        <p:nvPicPr>
          <p:cNvPr id="32" name="Picture 31" descr="imagesCAOJ3L0Z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5009" y="1619238"/>
            <a:ext cx="1476375" cy="10287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28662" y="2476494"/>
            <a:ext cx="1245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LJ Hooker - Australia</a:t>
            </a:r>
            <a:endParaRPr lang="en-SG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908685" y="3714753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Subaru - Australia</a:t>
            </a:r>
            <a:endParaRPr lang="en-SG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928662" y="5143513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Cigna - Taiwan</a:t>
            </a:r>
            <a:endParaRPr lang="en-SG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627039" y="3047997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Chunghwa Telecom</a:t>
            </a:r>
          </a:p>
          <a:p>
            <a:pPr algn="ctr"/>
            <a:r>
              <a:rPr lang="en-US" sz="1000" dirty="0" smtClean="0"/>
              <a:t> Taiwan</a:t>
            </a:r>
            <a:endParaRPr lang="en-SG" sz="1000" dirty="0"/>
          </a:p>
        </p:txBody>
      </p:sp>
      <p:grpSp>
        <p:nvGrpSpPr>
          <p:cNvPr id="3" name="Group 46"/>
          <p:cNvGrpSpPr/>
          <p:nvPr/>
        </p:nvGrpSpPr>
        <p:grpSpPr>
          <a:xfrm>
            <a:off x="2643175" y="3714752"/>
            <a:ext cx="1001082" cy="948264"/>
            <a:chOff x="2714612" y="2928940"/>
            <a:chExt cx="1001082" cy="711198"/>
          </a:xfrm>
        </p:grpSpPr>
        <p:pic>
          <p:nvPicPr>
            <p:cNvPr id="26" name="Picture 25" descr="imagesCAYQ52VL.jpg"/>
            <p:cNvPicPr>
              <a:picLocks noChangeAspect="1"/>
            </p:cNvPicPr>
            <p:nvPr/>
          </p:nvPicPr>
          <p:blipFill>
            <a:blip r:embed="rId10" cstate="print"/>
            <a:srcRect t="23156"/>
            <a:stretch>
              <a:fillRect/>
            </a:stretch>
          </p:blipFill>
          <p:spPr>
            <a:xfrm>
              <a:off x="2786050" y="2928940"/>
              <a:ext cx="929644" cy="71119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714612" y="3325661"/>
              <a:ext cx="99418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Kraft - Australia</a:t>
              </a:r>
              <a:endParaRPr lang="en-SG" sz="10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071935" y="266699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DBS – Hong Kong</a:t>
            </a:r>
            <a:endParaRPr lang="en-SG" sz="1000" dirty="0"/>
          </a:p>
        </p:txBody>
      </p:sp>
      <p:grpSp>
        <p:nvGrpSpPr>
          <p:cNvPr id="4" name="Group 44"/>
          <p:cNvGrpSpPr/>
          <p:nvPr/>
        </p:nvGrpSpPr>
        <p:grpSpPr>
          <a:xfrm>
            <a:off x="4180476" y="3100707"/>
            <a:ext cx="886085" cy="817726"/>
            <a:chOff x="4143372" y="2143122"/>
            <a:chExt cx="886085" cy="613294"/>
          </a:xfrm>
        </p:grpSpPr>
        <p:pic>
          <p:nvPicPr>
            <p:cNvPr id="21" name="Picture 20" descr="bose.bmp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3372" y="2143122"/>
              <a:ext cx="823291" cy="4000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4214810" y="2571750"/>
              <a:ext cx="81464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Bose – India</a:t>
              </a:r>
              <a:endParaRPr lang="en-SG" sz="1000" dirty="0"/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4000497" y="4053214"/>
            <a:ext cx="1343025" cy="1293979"/>
            <a:chOff x="4000496" y="2786064"/>
            <a:chExt cx="1343025" cy="970484"/>
          </a:xfrm>
        </p:grpSpPr>
        <p:pic>
          <p:nvPicPr>
            <p:cNvPr id="27" name="Picture 26" descr="imagesCA898H2H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0496" y="2786064"/>
              <a:ext cx="1343025" cy="76873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286248" y="3571882"/>
              <a:ext cx="76815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Kia – Korea</a:t>
              </a:r>
              <a:endParaRPr lang="en-SG" sz="1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786447" y="2571745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Axis – Indonesia</a:t>
            </a:r>
            <a:endParaRPr lang="en-SG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15008" y="3810003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Jetstar</a:t>
            </a:r>
            <a:r>
              <a:rPr lang="en-US" sz="1000" dirty="0" smtClean="0"/>
              <a:t> – Singapore</a:t>
            </a:r>
            <a:endParaRPr lang="en-SG" sz="1000" dirty="0"/>
          </a:p>
        </p:txBody>
      </p:sp>
      <p:pic>
        <p:nvPicPr>
          <p:cNvPr id="43" name="Picture 42" descr="imagesCAQ75O4K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57885" y="4286256"/>
            <a:ext cx="981073" cy="104752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643571" y="5143512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Raffles Hotels – Asia Pacific </a:t>
            </a:r>
            <a:endParaRPr lang="en-SG" sz="900" dirty="0"/>
          </a:p>
        </p:txBody>
      </p:sp>
      <p:pic>
        <p:nvPicPr>
          <p:cNvPr id="48" name="Picture 47" descr="clarins.bmp"/>
          <p:cNvPicPr>
            <a:picLocks noChangeAspect="1"/>
          </p:cNvPicPr>
          <p:nvPr/>
        </p:nvPicPr>
        <p:blipFill>
          <a:blip r:embed="rId14" cstate="print"/>
          <a:srcRect l="22557" t="20728" r="22557" b="39023"/>
          <a:stretch>
            <a:fillRect/>
          </a:stretch>
        </p:blipFill>
        <p:spPr>
          <a:xfrm>
            <a:off x="2643174" y="4476757"/>
            <a:ext cx="1071570" cy="87313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00298" y="5238763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Clarins</a:t>
            </a:r>
            <a:r>
              <a:rPr lang="en-US" sz="1000" dirty="0" smtClean="0"/>
              <a:t> – North Asia </a:t>
            </a:r>
            <a:endParaRPr lang="en-SG" sz="1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320221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Apac</a:t>
            </a:r>
            <a:r>
              <a:rPr lang="en-US" dirty="0" smtClean="0"/>
              <a:t> awards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87944"/>
            <a:ext cx="4871545" cy="33749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Silver for Best Use of Search for MINI, Malaysian Media Awards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pic>
        <p:nvPicPr>
          <p:cNvPr id="1026" name="Picture 2" descr="C:\Users\mbrown\Desktop\mma_2012_logo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401" y="776641"/>
            <a:ext cx="1905000" cy="1266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prospect_110503">
  <a:themeElements>
    <a:clrScheme name="iProspect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5B034"/>
      </a:accent1>
      <a:accent2>
        <a:srgbClr val="EE9546"/>
      </a:accent2>
      <a:accent3>
        <a:srgbClr val="DE6223"/>
      </a:accent3>
      <a:accent4>
        <a:srgbClr val="737A7C"/>
      </a:accent4>
      <a:accent5>
        <a:srgbClr val="455560"/>
      </a:accent5>
      <a:accent6>
        <a:srgbClr val="0055A5"/>
      </a:accent6>
      <a:hlink>
        <a:srgbClr val="C4123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0" i="0" dirty="0">
            <a:latin typeface="Avenir LT Std 55 Roman"/>
            <a:cs typeface="Avenir LT Std 55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581</Words>
  <Application>Microsoft Macintosh PowerPoint</Application>
  <PresentationFormat>On-screen Show (4:3)</PresentationFormat>
  <Paragraphs>78</Paragraphs>
  <Slides>10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iprospect_110503</vt:lpstr>
      <vt:lpstr>GLOBAL Awards and Accolades</vt:lpstr>
      <vt:lpstr>iProspect Client awards &amp; accolades- U.S.</vt:lpstr>
      <vt:lpstr>iProspect Company Awards- U.S.</vt:lpstr>
      <vt:lpstr>iProspect brazil awards</vt:lpstr>
      <vt:lpstr>iProspect brazil awards AND REFERENCES</vt:lpstr>
      <vt:lpstr>iProspect Spain awards</vt:lpstr>
      <vt:lpstr>Slide 7</vt:lpstr>
      <vt:lpstr>2011 Client Wins : Asia Pacific Highlights </vt:lpstr>
      <vt:lpstr>Apac awards</vt:lpstr>
      <vt:lpstr>Italy Awards</vt:lpstr>
    </vt:vector>
  </TitlesOfParts>
  <Company>Markus Design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Hickey</dc:creator>
  <cp:lastModifiedBy>Amanda DuBois</cp:lastModifiedBy>
  <cp:revision>72</cp:revision>
  <dcterms:created xsi:type="dcterms:W3CDTF">2012-11-09T15:34:45Z</dcterms:created>
  <dcterms:modified xsi:type="dcterms:W3CDTF">2012-11-09T15:35:26Z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-1067575488</vt:i4>
  </property>
  <property fmtid="{D5CDD505-2E9C-101B-9397-08002B2CF9AE}" pid="3" name="_NewReviewCycle">
    <vt:lpwstr/>
  </property>
  <property fmtid="{D5CDD505-2E9C-101B-9397-08002B2CF9AE}" pid="4" name="_EmailSubject">
    <vt:lpwstr>2011 - New PowerPoint</vt:lpwstr>
  </property>
  <property fmtid="{D5CDD505-2E9C-101B-9397-08002B2CF9AE}" pid="5" name="_AuthorEmail">
    <vt:lpwstr>Misty.Locke@rangeonlinemedia.com</vt:lpwstr>
  </property>
  <property fmtid="{D5CDD505-2E9C-101B-9397-08002B2CF9AE}" pid="6" name="_AuthorEmailDisplayName">
    <vt:lpwstr>Misty Locke</vt:lpwstr>
  </property>
</Properties>
</file>