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00" r:id="rId2"/>
    <p:sldId id="301" r:id="rId3"/>
    <p:sldId id="302" r:id="rId4"/>
    <p:sldId id="307" r:id="rId5"/>
    <p:sldId id="303" r:id="rId6"/>
    <p:sldId id="308" r:id="rId7"/>
  </p:sldIdLst>
  <p:sldSz cx="9753600" cy="73152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C7"/>
    <a:srgbClr val="0198FF"/>
    <a:srgbClr val="D5D5D5"/>
    <a:srgbClr val="43B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65" autoAdjust="0"/>
    <p:restoredTop sz="79190" autoAdjust="0"/>
  </p:normalViewPr>
  <p:slideViewPr>
    <p:cSldViewPr>
      <p:cViewPr varScale="1">
        <p:scale>
          <a:sx n="98" d="100"/>
          <a:sy n="98" d="100"/>
        </p:scale>
        <p:origin x="-1686" y="-102"/>
      </p:cViewPr>
      <p:guideLst>
        <p:guide orient="horz" pos="2304"/>
        <p:guide pos="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2F090-9124-4581-BCB4-F136BBEEA602}" type="datetimeFigureOut">
              <a:rPr lang="de-DE" smtClean="0"/>
              <a:pPr/>
              <a:t>19.12.2012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0EDE8-7DDC-467D-99AB-D717C3E624D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B0DA-A193-4EF0-AC90-0C64209CFE7B}" type="datetimeFigureOut">
              <a:rPr lang="de-DE" smtClean="0"/>
              <a:pPr/>
              <a:t>19.12.2012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CA003-5CB8-4802-88BE-C4C3C8E4AD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5, 6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CA003-5CB8-4802-88BE-C4C3C8E4ADA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5, 6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CA003-5CB8-4802-88BE-C4C3C8E4ADAB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31838" y="2271713"/>
            <a:ext cx="8289925" cy="156845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63675" y="4144963"/>
            <a:ext cx="6826250" cy="1870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4FDBFE-FD2A-4D3E-A445-3587071CC41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7363" y="1706563"/>
            <a:ext cx="8778875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B84212-0A08-49F5-BD3A-AE5E6F03F96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83425" y="239713"/>
            <a:ext cx="2198688" cy="62944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7363" y="239713"/>
            <a:ext cx="6443662" cy="6294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85DF15-296F-48F4-93DA-F85D417BBCA6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363" y="1706563"/>
            <a:ext cx="8778875" cy="4827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D2873E-452D-4BFC-A9CF-2CDFE9CCB0D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1512" cy="1452562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1512" cy="1600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1CD89C-8123-4DF0-9E3C-400E20E9E9B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7363" y="1706563"/>
            <a:ext cx="4313237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706563"/>
            <a:ext cx="4313238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6B2FD7-5FE6-4E61-945E-D6680AA8E09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7887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0062" cy="682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0062" cy="42148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54588" y="1636713"/>
            <a:ext cx="4311650" cy="682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54588" y="2319338"/>
            <a:ext cx="4311650" cy="42148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4380BD-512E-4B4A-B9E6-B77AA16E2B3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198C02-55DB-4BED-9992-C3DC50EE9DF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CB5301-2939-4FF5-9687-779C166121D4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3175" y="290513"/>
            <a:ext cx="5453063" cy="6243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2084AA-BA5E-4977-9146-5C243AEB53BF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11350" y="5121275"/>
            <a:ext cx="5853113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11350" y="654050"/>
            <a:ext cx="5853113" cy="438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11350" y="5724525"/>
            <a:ext cx="5853113" cy="858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1B7FD0-9CC0-4295-82FC-AB5B7F07B63E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39713"/>
            <a:ext cx="8778875" cy="146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diHaus PS Bd" charset="0"/>
              </a:rPr>
              <a:t>Click to edit Master title style</a:t>
            </a:r>
          </a:p>
        </p:txBody>
      </p:sp>
      <p:sp>
        <p:nvSpPr>
          <p:cNvPr id="2050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124950" y="7029450"/>
            <a:ext cx="147638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89CF"/>
                </a:solidFill>
                <a:latin typeface="+mn-lt"/>
                <a:ea typeface="AdiHaus PS Bd" charset="0"/>
                <a:cs typeface="AdiHaus PS Bd" charset="0"/>
                <a:sym typeface="AdiHaus PS Bd" charset="0"/>
              </a:defRPr>
            </a:lvl1pPr>
          </a:lstStyle>
          <a:p>
            <a:fld id="{75CCDCD6-8B98-4E62-9A0E-66FAD049860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+mj-lt"/>
          <a:ea typeface="+mj-ea"/>
          <a:cs typeface="+mj-cs"/>
          <a:sym typeface="AdiHaus PS Bd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0089CF"/>
          </a:solidFill>
          <a:latin typeface="AdiHaus PS Bd" charset="0"/>
          <a:ea typeface="ヒラギノ角ゴ ProN W3" charset="0"/>
          <a:cs typeface="ヒラギノ角ゴ ProN W3" charset="0"/>
          <a:sym typeface="AdiHaus PS Bd" charset="0"/>
        </a:defRPr>
      </a:lvl9pPr>
    </p:titleStyle>
    <p:bodyStyle>
      <a:lvl1pPr algn="l" rtl="0" fontAlgn="base">
        <a:spcBef>
          <a:spcPts val="4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1pPr>
      <a:lvl2pPr marL="174625" indent="-174625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2pPr>
      <a:lvl3pPr marL="360363" indent="-185738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diHaus PS Bd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3pPr>
      <a:lvl4pPr marL="534988" indent="-174625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diHaus PS Bd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4pPr>
      <a:lvl5pPr marL="719138" indent="-184150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diHaus PS Bd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5pPr>
      <a:lvl6pPr marL="1176338" indent="-184150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diHaus PS Bd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6pPr>
      <a:lvl7pPr marL="1633538" indent="-184150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diHaus PS Bd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7pPr>
      <a:lvl8pPr marL="2090738" indent="-184150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diHaus PS Bd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8pPr>
      <a:lvl9pPr marL="2547938" indent="-184150" algn="l" rtl="0" fontAlgn="base">
        <a:spcBef>
          <a:spcPts val="400"/>
        </a:spcBef>
        <a:spcAft>
          <a:spcPct val="0"/>
        </a:spcAft>
        <a:buClr>
          <a:srgbClr val="000000"/>
        </a:buClr>
        <a:buSzPct val="100000"/>
        <a:buFont typeface="AdiHaus PS Bd" charset="0"/>
        <a:buChar char="-"/>
        <a:defRPr sz="1600">
          <a:solidFill>
            <a:schemeClr val="tx1"/>
          </a:solidFill>
          <a:latin typeface="+mn-lt"/>
          <a:ea typeface="+mn-ea"/>
          <a:cs typeface="+mn-cs"/>
          <a:sym typeface="AdiHaus PS Bd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7.png"/><Relationship Id="rId5" Type="http://schemas.openxmlformats.org/officeDocument/2006/relationships/image" Target="../media/image10.jpeg"/><Relationship Id="rId10" Type="http://schemas.openxmlformats.org/officeDocument/2006/relationships/image" Target="../media/image5.jpeg"/><Relationship Id="rId4" Type="http://schemas.openxmlformats.org/officeDocument/2006/relationships/image" Target="../media/image9.gif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0" y="0"/>
            <a:ext cx="9753600" cy="6465912"/>
          </a:xfrm>
          <a:prstGeom prst="rect">
            <a:avLst/>
          </a:prstGeom>
          <a:solidFill>
            <a:srgbClr val="0077C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600" b="1" i="0" u="none" strike="noStrike" cap="none" spc="100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#</a:t>
            </a:r>
            <a:r>
              <a:rPr kumimoji="0" lang="de-DE" sz="9600" b="1" i="0" u="none" strike="noStrike" cap="none" spc="10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represent</a:t>
            </a:r>
            <a:endParaRPr kumimoji="0" lang="de-DE" sz="9600" b="1" i="0" u="none" strike="noStrike" cap="none" spc="100" normalizeH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8" name="Picture 11" descr="iProspect LOGOwDesc.2clr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16" y="6642008"/>
            <a:ext cx="1492522" cy="514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3024" y="4305672"/>
            <a:ext cx="2448272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 rot="20762955">
            <a:off x="7524381" y="3919615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Ellipse 8"/>
          <p:cNvSpPr/>
          <p:nvPr/>
        </p:nvSpPr>
        <p:spPr bwMode="auto">
          <a:xfrm rot="19787012">
            <a:off x="7533205" y="3898830"/>
            <a:ext cx="454949" cy="454949"/>
          </a:xfrm>
          <a:prstGeom prst="ellipse">
            <a:avLst/>
          </a:prstGeom>
          <a:gradFill flip="none" rotWithShape="1">
            <a:gsLst>
              <a:gs pos="44000">
                <a:schemeClr val="bg1">
                  <a:alpha val="58000"/>
                </a:schemeClr>
              </a:gs>
              <a:gs pos="5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3120" y="5902042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 smtClean="0">
                <a:solidFill>
                  <a:schemeClr val="bg1"/>
                </a:solidFill>
              </a:rPr>
              <a:t>iProspect</a:t>
            </a:r>
            <a:r>
              <a:rPr lang="de-DE" sz="1600" dirty="0" smtClean="0">
                <a:solidFill>
                  <a:schemeClr val="bg1"/>
                </a:solidFill>
              </a:rPr>
              <a:t> Germany -  </a:t>
            </a:r>
            <a:r>
              <a:rPr lang="de-DE" sz="1600" dirty="0" err="1" smtClean="0">
                <a:solidFill>
                  <a:schemeClr val="bg1"/>
                </a:solidFill>
              </a:rPr>
              <a:t>iPG</a:t>
            </a:r>
            <a:r>
              <a:rPr lang="de-DE" sz="1600" dirty="0" smtClean="0">
                <a:solidFill>
                  <a:schemeClr val="bg1"/>
                </a:solidFill>
              </a:rPr>
              <a:t> Awards 2012</a:t>
            </a:r>
          </a:p>
          <a:p>
            <a:pPr algn="l"/>
            <a:r>
              <a:rPr lang="de-DE" sz="1200" dirty="0" err="1" smtClean="0">
                <a:solidFill>
                  <a:schemeClr val="bg1"/>
                </a:solidFill>
              </a:rPr>
              <a:t>Ambitiously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Driving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the</a:t>
            </a:r>
            <a:r>
              <a:rPr lang="de-DE" sz="1200" dirty="0" smtClean="0">
                <a:solidFill>
                  <a:schemeClr val="bg1"/>
                </a:solidFill>
              </a:rPr>
              <a:t> </a:t>
            </a:r>
            <a:r>
              <a:rPr lang="de-DE" sz="1200" dirty="0" err="1" smtClean="0">
                <a:solidFill>
                  <a:schemeClr val="bg1"/>
                </a:solidFill>
              </a:rPr>
              <a:t>Aegis</a:t>
            </a:r>
            <a:r>
              <a:rPr lang="de-DE" sz="1200" dirty="0" smtClean="0">
                <a:solidFill>
                  <a:schemeClr val="bg1"/>
                </a:solidFill>
              </a:rPr>
              <a:t> Operating Model </a:t>
            </a:r>
          </a:p>
          <a:p>
            <a:pPr algn="l"/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922" y="6613840"/>
            <a:ext cx="576000" cy="55714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 bwMode="auto">
          <a:xfrm>
            <a:off x="0" y="6502762"/>
            <a:ext cx="9753600" cy="812438"/>
          </a:xfrm>
          <a:prstGeom prst="rect">
            <a:avLst/>
          </a:prstGeom>
          <a:solidFill>
            <a:srgbClr val="0077C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orbel" pitchFamily="34" charset="0"/>
              </a:rPr>
              <a:t>#BACKROUND</a:t>
            </a:r>
            <a:endParaRPr lang="de-DE" b="1" dirty="0">
              <a:latin typeface="Corbel" pitchFamily="34" charset="0"/>
            </a:endParaRPr>
          </a:p>
        </p:txBody>
      </p:sp>
      <p:pic>
        <p:nvPicPr>
          <p:cNvPr id="9" name="Picture 5" descr="http://2.bp.blogspot.com/-2CHJY8asaUo/UE4OXtzFUQI/AAAAAAAAMtY/iZXW4vm1KwA/s200/1347008562_adidas_originals_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84D6"/>
              </a:clrFrom>
              <a:clrTo>
                <a:srgbClr val="008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400" y="6449485"/>
            <a:ext cx="896888" cy="896888"/>
          </a:xfrm>
          <a:prstGeom prst="rect">
            <a:avLst/>
          </a:prstGeom>
          <a:noFill/>
        </p:spPr>
      </p:pic>
      <p:sp>
        <p:nvSpPr>
          <p:cNvPr id="11" name="Foliennummernplatzhalter 3"/>
          <p:cNvSpPr txBox="1">
            <a:spLocks/>
          </p:cNvSpPr>
          <p:nvPr/>
        </p:nvSpPr>
        <p:spPr bwMode="auto">
          <a:xfrm>
            <a:off x="9125272" y="6897960"/>
            <a:ext cx="147638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AdiHaus PS Bd" charset="0"/>
              <a:cs typeface="AdiHaus PS Bd" charset="0"/>
              <a:sym typeface="AdiHaus PS Bd" charset="0"/>
            </a:endParaRPr>
          </a:p>
        </p:txBody>
      </p:sp>
      <p:grpSp>
        <p:nvGrpSpPr>
          <p:cNvPr id="31" name="Gruppieren 30"/>
          <p:cNvGrpSpPr/>
          <p:nvPr/>
        </p:nvGrpSpPr>
        <p:grpSpPr>
          <a:xfrm rot="776341">
            <a:off x="7547064" y="5610459"/>
            <a:ext cx="1706417" cy="1533160"/>
            <a:chOff x="6251249" y="4722373"/>
            <a:chExt cx="2599852" cy="2335882"/>
          </a:xfrm>
        </p:grpSpPr>
        <p:grpSp>
          <p:nvGrpSpPr>
            <p:cNvPr id="19" name="Group 209"/>
            <p:cNvGrpSpPr>
              <a:grpSpLocks/>
            </p:cNvGrpSpPr>
            <p:nvPr/>
          </p:nvGrpSpPr>
          <p:grpSpPr bwMode="auto">
            <a:xfrm rot="21360000">
              <a:off x="6251249" y="4722373"/>
              <a:ext cx="2599852" cy="2335882"/>
              <a:chOff x="3108" y="1640"/>
              <a:chExt cx="2088" cy="1876"/>
            </a:xfrm>
          </p:grpSpPr>
          <p:sp>
            <p:nvSpPr>
              <p:cNvPr id="25" name="Rectangle 10"/>
              <p:cNvSpPr>
                <a:spLocks noChangeArrowheads="1"/>
              </p:cNvSpPr>
              <p:nvPr/>
            </p:nvSpPr>
            <p:spPr bwMode="gray">
              <a:xfrm rot="205214">
                <a:off x="3108" y="1640"/>
                <a:ext cx="2088" cy="187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EAEAEA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Bef>
                    <a:spcPct val="4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/>
              </a:p>
            </p:txBody>
          </p:sp>
          <p:sp>
            <p:nvSpPr>
              <p:cNvPr id="26" name="Rectangle 9"/>
              <p:cNvSpPr>
                <a:spLocks noChangeArrowheads="1"/>
              </p:cNvSpPr>
              <p:nvPr/>
            </p:nvSpPr>
            <p:spPr bwMode="gray">
              <a:xfrm rot="234543">
                <a:off x="3136" y="3201"/>
                <a:ext cx="1944" cy="24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108000" tIns="36000" rIns="72000" bIns="36000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1600" dirty="0" smtClean="0">
                    <a:latin typeface="Mistral" pitchFamily="66" charset="0"/>
                  </a:rPr>
                  <a:t>anchor crews</a:t>
                </a:r>
                <a:endParaRPr lang="en-US" sz="1600" dirty="0">
                  <a:latin typeface="Mistral" pitchFamily="66" charset="0"/>
                </a:endParaRPr>
              </a:p>
            </p:txBody>
          </p:sp>
        </p:grpSp>
        <p:pic>
          <p:nvPicPr>
            <p:cNvPr id="3074" name="Picture 2" descr="adidas #represent: Wie kreativ ist deine Crew?"/>
            <p:cNvPicPr>
              <a:picLocks noChangeAspect="1" noChangeArrowheads="1"/>
            </p:cNvPicPr>
            <p:nvPr/>
          </p:nvPicPr>
          <p:blipFill>
            <a:blip r:embed="rId3" cstate="print"/>
            <a:srcRect l="6122" r="4082"/>
            <a:stretch>
              <a:fillRect/>
            </a:stretch>
          </p:blipFill>
          <p:spPr bwMode="auto">
            <a:xfrm rot="21540000">
              <a:off x="6375733" y="4865168"/>
              <a:ext cx="2237494" cy="1661169"/>
            </a:xfrm>
            <a:prstGeom prst="rect">
              <a:avLst/>
            </a:prstGeom>
            <a:noFill/>
          </p:spPr>
        </p:pic>
      </p:grp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87362" y="1065312"/>
            <a:ext cx="8778875" cy="4827587"/>
          </a:xfrm>
        </p:spPr>
        <p:txBody>
          <a:bodyPr/>
          <a:lstStyle/>
          <a:p>
            <a:r>
              <a:rPr lang="en-US" dirty="0" smtClean="0">
                <a:solidFill>
                  <a:srgbClr val="0077C7"/>
                </a:solidFill>
              </a:rPr>
              <a:t>#1</a:t>
            </a:r>
            <a:r>
              <a:rPr lang="en-US" baseline="30000" dirty="0" smtClean="0">
                <a:solidFill>
                  <a:srgbClr val="0077C7"/>
                </a:solidFill>
                <a:sym typeface="Wingdings" pitchFamily="2" charset="2"/>
              </a:rPr>
              <a:t>st</a:t>
            </a:r>
            <a:r>
              <a:rPr lang="en-US" dirty="0" smtClean="0">
                <a:solidFill>
                  <a:srgbClr val="0077C7"/>
                </a:solidFill>
              </a:rPr>
              <a:t> goal: </a:t>
            </a:r>
            <a:r>
              <a:rPr lang="en-US" dirty="0" smtClean="0"/>
              <a:t>raise brand awareness for </a:t>
            </a:r>
            <a:r>
              <a:rPr lang="en-US" dirty="0" err="1" smtClean="0"/>
              <a:t>adidas</a:t>
            </a:r>
            <a:r>
              <a:rPr lang="en-US" dirty="0" smtClean="0"/>
              <a:t> Originals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7C7"/>
                </a:solidFill>
              </a:rPr>
              <a:t>#2</a:t>
            </a:r>
            <a:r>
              <a:rPr lang="en-US" baseline="30000" dirty="0" smtClean="0">
                <a:solidFill>
                  <a:srgbClr val="0077C7"/>
                </a:solidFill>
                <a:sym typeface="Wingdings" pitchFamily="2" charset="2"/>
              </a:rPr>
              <a:t>nd</a:t>
            </a:r>
            <a:r>
              <a:rPr lang="en-US" dirty="0" smtClean="0">
                <a:solidFill>
                  <a:srgbClr val="0077C7"/>
                </a:solidFill>
              </a:rPr>
              <a:t> goal: </a:t>
            </a:r>
            <a:r>
              <a:rPr lang="en-US" dirty="0" smtClean="0"/>
              <a:t>encourage </a:t>
            </a:r>
            <a:r>
              <a:rPr lang="en-US" dirty="0" err="1" smtClean="0"/>
              <a:t>adidas</a:t>
            </a:r>
            <a:r>
              <a:rPr lang="en-US" dirty="0" smtClean="0"/>
              <a:t> Originals customers to take part in a global campaign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77C7"/>
                </a:solidFill>
              </a:rPr>
              <a:t>#strategy</a:t>
            </a:r>
          </a:p>
          <a:p>
            <a:r>
              <a:rPr lang="en-US" dirty="0" smtClean="0"/>
              <a:t>drive participation by artists with distinct styles („anchor crews“)</a:t>
            </a:r>
          </a:p>
          <a:p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promote „anchor crews“ (bought media)</a:t>
            </a:r>
          </a:p>
          <a:p>
            <a:r>
              <a:rPr lang="en-US" dirty="0" smtClean="0">
                <a:sym typeface="Wingdings" pitchFamily="2" charset="2"/>
              </a:rPr>
              <a:t>	 give them a stage to represent their originality (owned media)</a:t>
            </a:r>
          </a:p>
          <a:p>
            <a:r>
              <a:rPr lang="en-US" dirty="0" smtClean="0">
                <a:sym typeface="Wingdings" pitchFamily="2" charset="2"/>
              </a:rPr>
              <a:t>	 generate </a:t>
            </a:r>
            <a:r>
              <a:rPr lang="en-US" dirty="0" smtClean="0">
                <a:solidFill>
                  <a:srgbClr val="0077C7"/>
                </a:solidFill>
                <a:sym typeface="Wingdings" pitchFamily="2" charset="2"/>
              </a:rPr>
              <a:t>digital</a:t>
            </a:r>
            <a:r>
              <a:rPr lang="en-US" dirty="0" smtClean="0">
                <a:sym typeface="Wingdings" pitchFamily="2" charset="2"/>
              </a:rPr>
              <a:t> awareness for </a:t>
            </a:r>
            <a:r>
              <a:rPr lang="en-US" dirty="0" err="1" smtClean="0">
                <a:sym typeface="Wingdings" pitchFamily="2" charset="2"/>
              </a:rPr>
              <a:t>adidas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Orginals</a:t>
            </a:r>
            <a:r>
              <a:rPr lang="en-US" dirty="0" smtClean="0">
                <a:sym typeface="Wingdings" pitchFamily="2" charset="2"/>
              </a:rPr>
              <a:t> (earned &amp; bought media)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campaign setup in 3 phases</a:t>
            </a:r>
          </a:p>
          <a:p>
            <a:pPr>
              <a:tabLst>
                <a:tab pos="895350" algn="l"/>
                <a:tab pos="1974850" algn="l"/>
              </a:tabLst>
            </a:pPr>
            <a:r>
              <a:rPr lang="en-US" dirty="0" smtClean="0">
                <a:sym typeface="Wingdings" pitchFamily="2" charset="2"/>
              </a:rPr>
              <a:t>	1</a:t>
            </a:r>
            <a:r>
              <a:rPr lang="en-US" baseline="30000" dirty="0" smtClean="0">
                <a:sym typeface="Wingdings" pitchFamily="2" charset="2"/>
              </a:rPr>
              <a:t>st</a:t>
            </a:r>
            <a:r>
              <a:rPr lang="en-US" dirty="0" smtClean="0">
                <a:sym typeface="Wingdings" pitchFamily="2" charset="2"/>
              </a:rPr>
              <a:t> phase: 	the anchor crews promote the campaign buzzword #represent 		within the target group</a:t>
            </a:r>
          </a:p>
          <a:p>
            <a:pPr>
              <a:tabLst>
                <a:tab pos="895350" algn="l"/>
                <a:tab pos="1974850" algn="l"/>
              </a:tabLst>
            </a:pPr>
            <a:r>
              <a:rPr lang="en-US" dirty="0" smtClean="0">
                <a:sym typeface="Wingdings" pitchFamily="2" charset="2"/>
              </a:rPr>
              <a:t>	2</a:t>
            </a:r>
            <a:r>
              <a:rPr lang="en-US" baseline="30000" dirty="0" smtClean="0">
                <a:sym typeface="Wingdings" pitchFamily="2" charset="2"/>
              </a:rPr>
              <a:t>nd</a:t>
            </a:r>
            <a:r>
              <a:rPr lang="en-US" dirty="0" smtClean="0">
                <a:sym typeface="Wingdings" pitchFamily="2" charset="2"/>
              </a:rPr>
              <a:t> phase:	public call for crew entries on adidas.com/represent</a:t>
            </a:r>
          </a:p>
          <a:p>
            <a:r>
              <a:rPr lang="en-US" dirty="0" smtClean="0">
                <a:sym typeface="Wingdings" pitchFamily="2" charset="2"/>
              </a:rPr>
              <a:t>	3</a:t>
            </a:r>
            <a:r>
              <a:rPr lang="en-US" baseline="30000" dirty="0" smtClean="0">
                <a:sym typeface="Wingdings" pitchFamily="2" charset="2"/>
              </a:rPr>
              <a:t>rd</a:t>
            </a:r>
            <a:r>
              <a:rPr lang="en-US" dirty="0" smtClean="0">
                <a:sym typeface="Wingdings" pitchFamily="2" charset="2"/>
              </a:rPr>
              <a:t> phase: crew voting phase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62955">
            <a:off x="8330088" y="5416889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8" name="Ellipse 17"/>
          <p:cNvSpPr/>
          <p:nvPr/>
        </p:nvSpPr>
        <p:spPr bwMode="auto">
          <a:xfrm rot="19787012">
            <a:off x="8272742" y="5351325"/>
            <a:ext cx="454949" cy="454949"/>
          </a:xfrm>
          <a:prstGeom prst="ellipse">
            <a:avLst/>
          </a:prstGeom>
          <a:gradFill flip="none" rotWithShape="1">
            <a:gsLst>
              <a:gs pos="44000">
                <a:schemeClr val="bg1">
                  <a:alpha val="58000"/>
                </a:schemeClr>
              </a:gs>
              <a:gs pos="5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506" name="AutoShape 2" descr="https://mail.google.com/mail/ca/u/0/?ui=2&amp;ik=8469fe5c61&amp;view=att&amp;th=13bb3da84ffd718c&amp;attid=0.1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508" name="AutoShape 4" descr="https://mail.google.com/mail/ca/u/0/?ui=2&amp;ik=8469fe5c61&amp;view=att&amp;th=13bb3da84ffd718c&amp;attid=0.1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48408" y="6557376"/>
            <a:ext cx="773477" cy="6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 bwMode="auto">
          <a:xfrm>
            <a:off x="0" y="6502762"/>
            <a:ext cx="9753600" cy="812438"/>
          </a:xfrm>
          <a:prstGeom prst="rect">
            <a:avLst/>
          </a:prstGeom>
          <a:solidFill>
            <a:srgbClr val="0077C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orbel" pitchFamily="34" charset="0"/>
              </a:rPr>
              <a:t>#IMPLEMENTATION OFFLINE</a:t>
            </a:r>
            <a:endParaRPr lang="de-DE" b="1" dirty="0">
              <a:latin typeface="Corbel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87363" y="1065312"/>
            <a:ext cx="8778875" cy="4827587"/>
          </a:xfrm>
        </p:spPr>
        <p:txBody>
          <a:bodyPr/>
          <a:lstStyle/>
          <a:p>
            <a:r>
              <a:rPr lang="de-DE" dirty="0" smtClean="0">
                <a:solidFill>
                  <a:srgbClr val="0077C7"/>
                </a:solidFill>
              </a:rPr>
              <a:t>#</a:t>
            </a:r>
            <a:r>
              <a:rPr lang="de-DE" dirty="0" err="1" smtClean="0">
                <a:solidFill>
                  <a:srgbClr val="0077C7"/>
                </a:solidFill>
              </a:rPr>
              <a:t>local</a:t>
            </a:r>
            <a:r>
              <a:rPr lang="de-DE" dirty="0" smtClean="0">
                <a:solidFill>
                  <a:srgbClr val="0077C7"/>
                </a:solidFill>
              </a:rPr>
              <a:t> </a:t>
            </a:r>
            <a:r>
              <a:rPr lang="de-DE" dirty="0" err="1" smtClean="0">
                <a:solidFill>
                  <a:srgbClr val="0077C7"/>
                </a:solidFill>
              </a:rPr>
              <a:t>events</a:t>
            </a:r>
            <a:r>
              <a:rPr lang="de-DE" dirty="0" smtClean="0">
                <a:solidFill>
                  <a:srgbClr val="0077C7"/>
                </a:solidFill>
              </a:rPr>
              <a:t> </a:t>
            </a: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launch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party</a:t>
            </a:r>
            <a:r>
              <a:rPr lang="de-DE" dirty="0" smtClean="0">
                <a:sym typeface="Wingdings" pitchFamily="2" charset="2"/>
              </a:rPr>
              <a:t> (</a:t>
            </a:r>
            <a:r>
              <a:rPr lang="de-DE" dirty="0" err="1" smtClean="0">
                <a:sym typeface="Wingdings" pitchFamily="2" charset="2"/>
              </a:rPr>
              <a:t>Munich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r>
              <a:rPr lang="de-DE" dirty="0" smtClean="0">
                <a:sym typeface="Wingdings" pitchFamily="2" charset="2"/>
              </a:rPr>
              <a:t>	live </a:t>
            </a:r>
            <a:r>
              <a:rPr lang="de-DE" dirty="0" err="1" smtClean="0">
                <a:sym typeface="Wingdings" pitchFamily="2" charset="2"/>
              </a:rPr>
              <a:t>concert</a:t>
            </a:r>
            <a:r>
              <a:rPr lang="de-DE" dirty="0" smtClean="0">
                <a:sym typeface="Wingdings" pitchFamily="2" charset="2"/>
              </a:rPr>
              <a:t> in Originals </a:t>
            </a:r>
            <a:r>
              <a:rPr lang="de-DE" dirty="0" err="1" smtClean="0">
                <a:sym typeface="Wingdings" pitchFamily="2" charset="2"/>
              </a:rPr>
              <a:t>retail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store</a:t>
            </a:r>
            <a:r>
              <a:rPr lang="de-DE" dirty="0" smtClean="0">
                <a:sym typeface="Wingdings" pitchFamily="2" charset="2"/>
              </a:rPr>
              <a:t> (Hamburg)</a:t>
            </a:r>
          </a:p>
          <a:p>
            <a:r>
              <a:rPr lang="de-DE" dirty="0" smtClean="0">
                <a:sym typeface="Wingdings" pitchFamily="2" charset="2"/>
              </a:rPr>
              <a:t>	final </a:t>
            </a:r>
            <a:r>
              <a:rPr lang="de-DE" dirty="0" err="1" smtClean="0">
                <a:sym typeface="Wingdings" pitchFamily="2" charset="2"/>
              </a:rPr>
              <a:t>event</a:t>
            </a:r>
            <a:r>
              <a:rPr lang="de-DE" dirty="0" smtClean="0">
                <a:sym typeface="Wingdings" pitchFamily="2" charset="2"/>
              </a:rPr>
              <a:t> (Berlin)</a:t>
            </a: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many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more</a:t>
            </a:r>
            <a:r>
              <a:rPr lang="de-DE" dirty="0" smtClean="0">
                <a:sym typeface="Wingdings" pitchFamily="2" charset="2"/>
              </a:rPr>
              <a:t>…</a:t>
            </a: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#out 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of</a:t>
            </a:r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home</a:t>
            </a:r>
            <a:endParaRPr lang="de-DE" dirty="0" smtClean="0">
              <a:solidFill>
                <a:srgbClr val="0077C7"/>
              </a:solidFill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„</a:t>
            </a:r>
            <a:r>
              <a:rPr lang="de-DE" dirty="0" err="1" smtClean="0">
                <a:sym typeface="Wingdings" pitchFamily="2" charset="2"/>
              </a:rPr>
              <a:t>laser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graffiti</a:t>
            </a:r>
            <a:r>
              <a:rPr lang="de-DE" dirty="0" smtClean="0">
                <a:sym typeface="Wingdings" pitchFamily="2" charset="2"/>
              </a:rPr>
              <a:t>“ </a:t>
            </a:r>
            <a:r>
              <a:rPr lang="de-DE" dirty="0" err="1" smtClean="0">
                <a:sym typeface="Wingdings" pitchFamily="2" charset="2"/>
              </a:rPr>
              <a:t>event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several</a:t>
            </a:r>
            <a:r>
              <a:rPr lang="de-DE" dirty="0" smtClean="0">
                <a:sym typeface="Wingdings" pitchFamily="2" charset="2"/>
              </a:rPr>
              <a:t> German </a:t>
            </a:r>
            <a:r>
              <a:rPr lang="de-DE" dirty="0" err="1" smtClean="0">
                <a:sym typeface="Wingdings" pitchFamily="2" charset="2"/>
              </a:rPr>
              <a:t>cities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posters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wall </a:t>
            </a:r>
            <a:r>
              <a:rPr lang="de-DE" dirty="0" err="1" smtClean="0">
                <a:sym typeface="Wingdings" pitchFamily="2" charset="2"/>
              </a:rPr>
              <a:t>painting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#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print</a:t>
            </a:r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media</a:t>
            </a:r>
            <a:endParaRPr lang="de-DE" dirty="0" smtClean="0">
              <a:solidFill>
                <a:srgbClr val="0077C7"/>
              </a:solidFill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#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cinema</a:t>
            </a:r>
            <a:endParaRPr lang="de-DE" dirty="0" smtClean="0">
              <a:solidFill>
                <a:srgbClr val="0077C7"/>
              </a:solidFill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</a:p>
          <a:p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endParaRPr lang="de-DE" dirty="0"/>
          </a:p>
        </p:txBody>
      </p:sp>
      <p:grpSp>
        <p:nvGrpSpPr>
          <p:cNvPr id="13" name="Group 209"/>
          <p:cNvGrpSpPr>
            <a:grpSpLocks/>
          </p:cNvGrpSpPr>
          <p:nvPr/>
        </p:nvGrpSpPr>
        <p:grpSpPr bwMode="auto">
          <a:xfrm rot="536341">
            <a:off x="6698674" y="2489658"/>
            <a:ext cx="2599852" cy="2335882"/>
            <a:chOff x="3108" y="1640"/>
            <a:chExt cx="2088" cy="187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gray">
            <a:xfrm rot="205214">
              <a:off x="3108" y="1640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4D4D4D">
                  <a:alpha val="50000"/>
                </a:srgb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gray">
            <a:xfrm rot="234543">
              <a:off x="3136" y="3201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 smtClean="0">
                  <a:latin typeface="Mistral" pitchFamily="66" charset="0"/>
                </a:rPr>
                <a:t>laser graffiti</a:t>
              </a:r>
              <a:endParaRPr lang="en-US" sz="2800" dirty="0">
                <a:latin typeface="Mistral" pitchFamily="66" charset="0"/>
              </a:endParaRPr>
            </a:p>
          </p:txBody>
        </p:sp>
      </p:grpSp>
      <p:pic>
        <p:nvPicPr>
          <p:cNvPr id="2050" name="Picture 2" descr="adidas originals laser graffiti tour artschoolvets 1 513x449 Recap: adidas Originals #represent Laser Graffiti Tour in Berl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88609">
            <a:off x="6997243" y="2652980"/>
            <a:ext cx="2124249" cy="1794722"/>
          </a:xfrm>
          <a:prstGeom prst="rect">
            <a:avLst/>
          </a:prstGeom>
          <a:noFill/>
        </p:spPr>
      </p:pic>
      <p:pic>
        <p:nvPicPr>
          <p:cNvPr id="2056" name="Picture 8" descr="http://3.bp.blogspot.com/_ldSOPea1cn4/TE9xdllLihI/AAAAAAAAACE/bR347qTPD7k/s1600/carat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0447" y="129208"/>
            <a:ext cx="1296144" cy="599002"/>
          </a:xfrm>
          <a:prstGeom prst="rect">
            <a:avLst/>
          </a:prstGeom>
          <a:noFill/>
        </p:spPr>
      </p:pic>
      <p:pic>
        <p:nvPicPr>
          <p:cNvPr id="2060" name="Picture 12" descr="http://www.aegisplc.com/~/media/Images/A/Aegis-Group-Plc/image-library/preview/logo-posterscope-preview.jpg"/>
          <p:cNvPicPr>
            <a:picLocks noChangeAspect="1" noChangeArrowheads="1"/>
          </p:cNvPicPr>
          <p:nvPr/>
        </p:nvPicPr>
        <p:blipFill>
          <a:blip r:embed="rId5" cstate="print"/>
          <a:srcRect t="27808" b="36096"/>
          <a:stretch>
            <a:fillRect/>
          </a:stretch>
        </p:blipFill>
        <p:spPr bwMode="auto">
          <a:xfrm>
            <a:off x="6677000" y="252442"/>
            <a:ext cx="1584176" cy="323531"/>
          </a:xfrm>
          <a:prstGeom prst="rect">
            <a:avLst/>
          </a:prstGeom>
          <a:noFill/>
        </p:spPr>
      </p:pic>
      <p:grpSp>
        <p:nvGrpSpPr>
          <p:cNvPr id="32" name="Gruppieren 31"/>
          <p:cNvGrpSpPr/>
          <p:nvPr/>
        </p:nvGrpSpPr>
        <p:grpSpPr>
          <a:xfrm rot="21076080">
            <a:off x="5158971" y="4746677"/>
            <a:ext cx="2166876" cy="1985499"/>
            <a:chOff x="2981719" y="4177219"/>
            <a:chExt cx="2166876" cy="1985499"/>
          </a:xfrm>
        </p:grpSpPr>
        <p:grpSp>
          <p:nvGrpSpPr>
            <p:cNvPr id="23" name="Group 209"/>
            <p:cNvGrpSpPr>
              <a:grpSpLocks/>
            </p:cNvGrpSpPr>
            <p:nvPr/>
          </p:nvGrpSpPr>
          <p:grpSpPr bwMode="auto">
            <a:xfrm rot="21424911">
              <a:off x="2981719" y="4177219"/>
              <a:ext cx="2166876" cy="1985499"/>
              <a:chOff x="2265" y="1608"/>
              <a:chExt cx="2088" cy="1876"/>
            </a:xfrm>
          </p:grpSpPr>
          <p:sp>
            <p:nvSpPr>
              <p:cNvPr id="24" name="Rectangle 10"/>
              <p:cNvSpPr>
                <a:spLocks noChangeArrowheads="1"/>
              </p:cNvSpPr>
              <p:nvPr/>
            </p:nvSpPr>
            <p:spPr bwMode="gray">
              <a:xfrm rot="205214">
                <a:off x="2265" y="1608"/>
                <a:ext cx="2088" cy="187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EAEAEA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Bef>
                    <a:spcPct val="4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/>
            </p:nvSpPr>
            <p:spPr bwMode="gray">
              <a:xfrm rot="234543">
                <a:off x="2319" y="3175"/>
                <a:ext cx="1944" cy="24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108000" tIns="36000" rIns="72000" bIns="36000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2000" dirty="0" smtClean="0">
                    <a:latin typeface="Mistral" pitchFamily="66" charset="0"/>
                  </a:rPr>
                  <a:t>painting</a:t>
                </a:r>
                <a:endParaRPr lang="en-US" sz="2000" dirty="0">
                  <a:latin typeface="Mistral" pitchFamily="66" charset="0"/>
                </a:endParaRPr>
              </a:p>
            </p:txBody>
          </p:sp>
        </p:grpSp>
        <p:pic>
          <p:nvPicPr>
            <p:cNvPr id="21" name="Picture 2" descr="http://www.ignant.de/wp-content/uploads/2012/08/represent0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48800" y="4305672"/>
              <a:ext cx="1728000" cy="1440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26" name="Group 209"/>
          <p:cNvGrpSpPr>
            <a:grpSpLocks/>
          </p:cNvGrpSpPr>
          <p:nvPr/>
        </p:nvGrpSpPr>
        <p:grpSpPr bwMode="auto">
          <a:xfrm rot="21424911">
            <a:off x="7374207" y="5007615"/>
            <a:ext cx="2166876" cy="1985499"/>
            <a:chOff x="2265" y="1608"/>
            <a:chExt cx="2088" cy="1876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gray">
            <a:xfrm rot="205214">
              <a:off x="2265" y="1608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4D4D4D">
                  <a:alpha val="50000"/>
                </a:srgb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gray">
            <a:xfrm rot="234543">
              <a:off x="2319" y="3175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dirty="0" smtClean="0">
                  <a:latin typeface="Mistral" pitchFamily="66" charset="0"/>
                </a:rPr>
                <a:t>Final party</a:t>
              </a:r>
              <a:endParaRPr lang="en-US" sz="2000" dirty="0">
                <a:latin typeface="Mistral" pitchFamily="66" charset="0"/>
              </a:endParaRPr>
            </a:p>
          </p:txBody>
        </p:sp>
      </p:grpSp>
      <p:pic>
        <p:nvPicPr>
          <p:cNvPr id="2054" name="Picture 6" descr="adidas final event berlin 1 513x382 All Originals Represent: adidas Originals &amp; Team Wolf feiern das Finale in Berlin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1096" y="5169768"/>
            <a:ext cx="1728000" cy="1440000"/>
          </a:xfrm>
          <a:prstGeom prst="rect">
            <a:avLst/>
          </a:prstGeom>
          <a:noFill/>
        </p:spPr>
      </p:pic>
      <p:grpSp>
        <p:nvGrpSpPr>
          <p:cNvPr id="29" name="Group 209"/>
          <p:cNvGrpSpPr>
            <a:grpSpLocks/>
          </p:cNvGrpSpPr>
          <p:nvPr/>
        </p:nvGrpSpPr>
        <p:grpSpPr bwMode="auto">
          <a:xfrm rot="21424911">
            <a:off x="7230192" y="759142"/>
            <a:ext cx="2166876" cy="1985499"/>
            <a:chOff x="2265" y="1608"/>
            <a:chExt cx="2088" cy="1876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gray">
            <a:xfrm rot="205214">
              <a:off x="2265" y="1608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4D4D4D">
                  <a:alpha val="50000"/>
                </a:srgb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 rot="234543">
              <a:off x="2319" y="3175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dirty="0" err="1" smtClean="0">
                  <a:latin typeface="Mistral" pitchFamily="66" charset="0"/>
                </a:rPr>
                <a:t>instore</a:t>
              </a:r>
              <a:r>
                <a:rPr lang="en-US" sz="2000" dirty="0" smtClean="0">
                  <a:latin typeface="Mistral" pitchFamily="66" charset="0"/>
                </a:rPr>
                <a:t> live act</a:t>
              </a:r>
              <a:endParaRPr lang="en-US" sz="2000" dirty="0">
                <a:latin typeface="Mistral" pitchFamily="66" charset="0"/>
              </a:endParaRPr>
            </a:p>
          </p:txBody>
        </p:sp>
      </p:grpSp>
      <p:pic>
        <p:nvPicPr>
          <p:cNvPr id="2052" name="Picture 4" descr="http://sphotos-d.ak.fbcdn.net/hphotos-ak-snc6/c67.0.403.403/p403x403/250504_10151269113552269_485485589_n.jpg"/>
          <p:cNvPicPr preferRelativeResize="0"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69088" y="921296"/>
            <a:ext cx="1728000" cy="1440000"/>
          </a:xfrm>
          <a:prstGeom prst="rect">
            <a:avLst/>
          </a:prstGeom>
          <a:noFill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762955">
            <a:off x="9026821" y="4855719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762955">
            <a:off x="5786461" y="4495679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762955">
            <a:off x="7082605" y="2407447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762955">
            <a:off x="8018709" y="679254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9" name="Picture 5" descr="http://2.bp.blogspot.com/-2CHJY8asaUo/UE4OXtzFUQI/AAAAAAAAMtY/iZXW4vm1KwA/s200/1347008562_adidas_originals_logo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84D6"/>
              </a:clrFrom>
              <a:clrTo>
                <a:srgbClr val="008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400" y="6449485"/>
            <a:ext cx="896888" cy="896888"/>
          </a:xfrm>
          <a:prstGeom prst="rect">
            <a:avLst/>
          </a:prstGeom>
          <a:noFill/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48408" y="6557376"/>
            <a:ext cx="773477" cy="6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0" y="6502762"/>
            <a:ext cx="9753600" cy="812438"/>
          </a:xfrm>
          <a:prstGeom prst="rect">
            <a:avLst/>
          </a:prstGeom>
          <a:solidFill>
            <a:srgbClr val="0077C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orbel" pitchFamily="34" charset="0"/>
              </a:rPr>
              <a:t>#IMPLEMENTATION ONLINE</a:t>
            </a:r>
            <a:endParaRPr lang="de-DE" b="1" dirty="0">
              <a:latin typeface="Corbel" pitchFamily="34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87362" y="849288"/>
            <a:ext cx="8778875" cy="4827587"/>
          </a:xfrm>
        </p:spPr>
        <p:txBody>
          <a:bodyPr/>
          <a:lstStyle/>
          <a:p>
            <a:r>
              <a:rPr lang="de-DE" dirty="0" smtClean="0">
                <a:solidFill>
                  <a:srgbClr val="0077C7"/>
                </a:solidFill>
              </a:rPr>
              <a:t>#</a:t>
            </a:r>
            <a:r>
              <a:rPr lang="de-DE" dirty="0" err="1" smtClean="0">
                <a:solidFill>
                  <a:srgbClr val="0077C7"/>
                </a:solidFill>
              </a:rPr>
              <a:t>youtube</a:t>
            </a:r>
            <a:endParaRPr lang="de-DE" dirty="0" smtClean="0">
              <a:solidFill>
                <a:srgbClr val="0077C7"/>
              </a:solidFill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trueview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instream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trueview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insearch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trueview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indisplay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trueview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inslate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#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facebook</a:t>
            </a:r>
            <a:endParaRPr lang="de-DE" dirty="0" smtClean="0">
              <a:solidFill>
                <a:srgbClr val="0077C7"/>
              </a:solidFill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sponsored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posts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like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ads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sponsored</a:t>
            </a:r>
            <a:r>
              <a:rPr lang="de-DE" dirty="0" smtClean="0">
                <a:sym typeface="Wingdings" pitchFamily="2" charset="2"/>
              </a:rPr>
              <a:t> stories</a:t>
            </a: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#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twitter</a:t>
            </a:r>
            <a:endParaRPr lang="de-DE" dirty="0" smtClean="0">
              <a:solidFill>
                <a:srgbClr val="0077C7"/>
              </a:solidFill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promoted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trend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promoted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account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promoted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tweets</a:t>
            </a:r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olidFill>
                  <a:srgbClr val="0077C7"/>
                </a:solidFill>
                <a:sym typeface="Wingdings" pitchFamily="2" charset="2"/>
              </a:rPr>
              <a:t>#</a:t>
            </a:r>
            <a:r>
              <a:rPr lang="de-DE" dirty="0" err="1" smtClean="0">
                <a:solidFill>
                  <a:srgbClr val="0077C7"/>
                </a:solidFill>
                <a:sym typeface="Wingdings" pitchFamily="2" charset="2"/>
              </a:rPr>
              <a:t>search</a:t>
            </a:r>
            <a:endParaRPr lang="de-DE" dirty="0" smtClean="0">
              <a:solidFill>
                <a:srgbClr val="0077C7"/>
              </a:solidFill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  <a:p>
            <a:endParaRPr lang="de-DE" dirty="0"/>
          </a:p>
        </p:txBody>
      </p:sp>
      <p:grpSp>
        <p:nvGrpSpPr>
          <p:cNvPr id="2" name="Group 209"/>
          <p:cNvGrpSpPr>
            <a:grpSpLocks/>
          </p:cNvGrpSpPr>
          <p:nvPr/>
        </p:nvGrpSpPr>
        <p:grpSpPr bwMode="auto">
          <a:xfrm rot="536341">
            <a:off x="4348818" y="1889758"/>
            <a:ext cx="3411132" cy="2739208"/>
            <a:chOff x="3108" y="1640"/>
            <a:chExt cx="2088" cy="1876"/>
          </a:xfrm>
          <a:effectLst/>
        </p:grpSpPr>
        <p:sp>
          <p:nvSpPr>
            <p:cNvPr id="15" name="Rectangle 10"/>
            <p:cNvSpPr>
              <a:spLocks noChangeArrowheads="1"/>
            </p:cNvSpPr>
            <p:nvPr/>
          </p:nvSpPr>
          <p:spPr bwMode="gray">
            <a:xfrm rot="205214">
              <a:off x="3108" y="1640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gray">
            <a:xfrm rot="183659">
              <a:off x="3136" y="3201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 err="1" smtClean="0">
                  <a:latin typeface="Mistral" pitchFamily="66" charset="0"/>
                </a:rPr>
                <a:t>Facebook</a:t>
              </a:r>
              <a:r>
                <a:rPr lang="en-US" sz="2800" dirty="0" smtClean="0">
                  <a:latin typeface="Mistral" pitchFamily="66" charset="0"/>
                </a:rPr>
                <a:t> newsfeed</a:t>
              </a:r>
              <a:endParaRPr lang="en-US" sz="2800" dirty="0">
                <a:latin typeface="Mistral" pitchFamily="66" charset="0"/>
              </a:endParaRPr>
            </a:p>
          </p:txBody>
        </p:sp>
      </p:grpSp>
      <p:grpSp>
        <p:nvGrpSpPr>
          <p:cNvPr id="12" name="Group 209"/>
          <p:cNvGrpSpPr>
            <a:grpSpLocks/>
          </p:cNvGrpSpPr>
          <p:nvPr/>
        </p:nvGrpSpPr>
        <p:grpSpPr bwMode="auto">
          <a:xfrm rot="21424911">
            <a:off x="5940801" y="4802065"/>
            <a:ext cx="2585416" cy="2261496"/>
            <a:chOff x="2265" y="1608"/>
            <a:chExt cx="2088" cy="1876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gray">
            <a:xfrm rot="205214">
              <a:off x="2265" y="1608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4D4D4D">
                  <a:alpha val="50000"/>
                </a:srgb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gray">
            <a:xfrm rot="175089">
              <a:off x="2319" y="3175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dirty="0" err="1" smtClean="0">
                  <a:latin typeface="Mistral" pitchFamily="66" charset="0"/>
                </a:rPr>
                <a:t>youtube</a:t>
              </a:r>
              <a:r>
                <a:rPr lang="en-US" sz="2000" dirty="0" smtClean="0">
                  <a:latin typeface="Mistral" pitchFamily="66" charset="0"/>
                </a:rPr>
                <a:t> </a:t>
              </a:r>
              <a:r>
                <a:rPr lang="en-US" sz="2000" dirty="0" err="1" smtClean="0">
                  <a:latin typeface="Mistral" pitchFamily="66" charset="0"/>
                </a:rPr>
                <a:t>instream</a:t>
              </a:r>
              <a:endParaRPr lang="en-US" sz="2000" dirty="0">
                <a:latin typeface="Mistral" pitchFamily="66" charset="0"/>
              </a:endParaRPr>
            </a:p>
          </p:txBody>
        </p:sp>
      </p:grpSp>
      <p:pic>
        <p:nvPicPr>
          <p:cNvPr id="29" name="Picture 11" descr="iProspect LOGOwDesc.2clr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40" y="129208"/>
            <a:ext cx="1670140" cy="576064"/>
          </a:xfrm>
          <a:prstGeom prst="rect">
            <a:avLst/>
          </a:prstGeom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lum contrast="-10000"/>
          </a:blip>
          <a:srcRect/>
          <a:stretch>
            <a:fillRect/>
          </a:stretch>
        </p:blipFill>
        <p:spPr bwMode="auto">
          <a:xfrm rot="720000">
            <a:off x="4554331" y="2069068"/>
            <a:ext cx="2870700" cy="20185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0664" y="4963472"/>
            <a:ext cx="2232248" cy="172819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pSp>
        <p:nvGrpSpPr>
          <p:cNvPr id="13" name="Group 209"/>
          <p:cNvGrpSpPr>
            <a:grpSpLocks/>
          </p:cNvGrpSpPr>
          <p:nvPr/>
        </p:nvGrpSpPr>
        <p:grpSpPr bwMode="auto">
          <a:xfrm rot="21424911">
            <a:off x="7230191" y="831150"/>
            <a:ext cx="2166876" cy="1985499"/>
            <a:chOff x="2265" y="1608"/>
            <a:chExt cx="2088" cy="1876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gray">
            <a:xfrm rot="205214">
              <a:off x="2265" y="1608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4D4D4D">
                  <a:alpha val="50000"/>
                </a:srgb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 rot="175089">
              <a:off x="2319" y="3175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dirty="0" smtClean="0">
                  <a:latin typeface="Mistral" pitchFamily="66" charset="0"/>
                </a:rPr>
                <a:t>sponsored posts</a:t>
              </a:r>
              <a:endParaRPr lang="en-US" sz="2000" dirty="0">
                <a:latin typeface="Mistral" pitchFamily="66" charset="0"/>
              </a:endParaRPr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 cstate="print">
            <a:lum contrast="-10000"/>
          </a:blip>
          <a:srcRect/>
          <a:stretch>
            <a:fillRect/>
          </a:stretch>
        </p:blipFill>
        <p:spPr bwMode="auto">
          <a:xfrm>
            <a:off x="7397080" y="931025"/>
            <a:ext cx="1800200" cy="14401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pSp>
        <p:nvGrpSpPr>
          <p:cNvPr id="7" name="Group 209"/>
          <p:cNvGrpSpPr>
            <a:grpSpLocks/>
          </p:cNvGrpSpPr>
          <p:nvPr/>
        </p:nvGrpSpPr>
        <p:grpSpPr bwMode="auto">
          <a:xfrm rot="20553608">
            <a:off x="7338995" y="2928564"/>
            <a:ext cx="2166876" cy="1985499"/>
            <a:chOff x="2265" y="1608"/>
            <a:chExt cx="2088" cy="1876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gray">
            <a:xfrm rot="205214">
              <a:off x="2265" y="1608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4D4D4D">
                  <a:alpha val="50000"/>
                </a:srgb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gray">
            <a:xfrm rot="146392">
              <a:off x="2319" y="3175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dirty="0" smtClean="0">
                  <a:latin typeface="Mistral" pitchFamily="66" charset="0"/>
                </a:rPr>
                <a:t>twitter promoted account </a:t>
              </a:r>
              <a:endParaRPr lang="en-US" sz="1600" dirty="0">
                <a:latin typeface="Mistral" pitchFamily="66" charset="0"/>
              </a:endParaRPr>
            </a:p>
          </p:txBody>
        </p:sp>
      </p:grp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774674">
            <a:off x="7457968" y="3071217"/>
            <a:ext cx="1912623" cy="151216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762955">
            <a:off x="6866581" y="4639694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762955">
            <a:off x="7802685" y="2839494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762955">
            <a:off x="6002485" y="1687366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762955">
            <a:off x="8018709" y="607246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8" name="Picture 5" descr="http://2.bp.blogspot.com/-2CHJY8asaUo/UE4OXtzFUQI/AAAAAAAAMtY/iZXW4vm1KwA/s200/1347008562_adidas_originals_log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84D6"/>
              </a:clrFrom>
              <a:clrTo>
                <a:srgbClr val="008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400" y="6449485"/>
            <a:ext cx="896888" cy="896888"/>
          </a:xfrm>
          <a:prstGeom prst="rect">
            <a:avLst/>
          </a:prstGeom>
          <a:noFill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48408" y="6557376"/>
            <a:ext cx="773477" cy="6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0" y="6502762"/>
            <a:ext cx="9753600" cy="812438"/>
          </a:xfrm>
          <a:prstGeom prst="rect">
            <a:avLst/>
          </a:prstGeom>
          <a:solidFill>
            <a:srgbClr val="0077C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14" name="Group 209"/>
          <p:cNvGrpSpPr>
            <a:grpSpLocks/>
          </p:cNvGrpSpPr>
          <p:nvPr/>
        </p:nvGrpSpPr>
        <p:grpSpPr bwMode="auto">
          <a:xfrm rot="313735">
            <a:off x="6846680" y="4451350"/>
            <a:ext cx="2585416" cy="2261496"/>
            <a:chOff x="2265" y="1608"/>
            <a:chExt cx="2088" cy="187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gray">
            <a:xfrm rot="205214">
              <a:off x="2265" y="1608"/>
              <a:ext cx="2088" cy="187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EAEAEA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4D4D4D">
                  <a:alpha val="50000"/>
                </a:srgbClr>
              </a:outerShdw>
            </a:effectLst>
          </p:spPr>
          <p:txBody>
            <a:bodyPr lIns="108000" tIns="108000" rIns="144000" bIns="72000"/>
            <a:lstStyle/>
            <a:p>
              <a:pPr marL="190500" indent="-190500">
                <a:spcBef>
                  <a:spcPct val="40000"/>
                </a:spcBef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gray">
            <a:xfrm rot="234543">
              <a:off x="2319" y="3175"/>
              <a:ext cx="1944" cy="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08000" tIns="36000" rIns="72000" bIns="36000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dirty="0" smtClean="0">
                  <a:latin typeface="Mistral" pitchFamily="66" charset="0"/>
                </a:rPr>
                <a:t>Sales Uplift 40%</a:t>
              </a:r>
              <a:endParaRPr lang="en-US" sz="2000" dirty="0">
                <a:latin typeface="Mistral" pitchFamily="66" charset="0"/>
              </a:endParaRPr>
            </a:p>
          </p:txBody>
        </p:sp>
      </p:grp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/>
          </a:blip>
          <a:srcRect/>
          <a:stretch>
            <a:fillRect/>
          </a:stretch>
        </p:blipFill>
        <p:spPr bwMode="auto">
          <a:xfrm rot="488824">
            <a:off x="7078094" y="4592638"/>
            <a:ext cx="2199868" cy="1566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orbel" pitchFamily="34" charset="0"/>
              </a:rPr>
              <a:t>#RESULTS WITHIN 2 MONTHS</a:t>
            </a:r>
            <a:endParaRPr lang="de-DE" b="1" dirty="0">
              <a:latin typeface="Corbel" pitchFamily="34" charset="0"/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6821016" y="1732435"/>
            <a:ext cx="2585416" cy="2261496"/>
            <a:chOff x="6846680" y="2330546"/>
            <a:chExt cx="2585416" cy="2261496"/>
          </a:xfrm>
        </p:grpSpPr>
        <p:grpSp>
          <p:nvGrpSpPr>
            <p:cNvPr id="18" name="Group 209"/>
            <p:cNvGrpSpPr>
              <a:grpSpLocks/>
            </p:cNvGrpSpPr>
            <p:nvPr/>
          </p:nvGrpSpPr>
          <p:grpSpPr bwMode="auto">
            <a:xfrm rot="313735">
              <a:off x="6846680" y="2330546"/>
              <a:ext cx="2585416" cy="2261496"/>
              <a:chOff x="2265" y="1608"/>
              <a:chExt cx="2088" cy="1876"/>
            </a:xfrm>
          </p:grpSpPr>
          <p:sp>
            <p:nvSpPr>
              <p:cNvPr id="19" name="Rectangle 10"/>
              <p:cNvSpPr>
                <a:spLocks noChangeArrowheads="1"/>
              </p:cNvSpPr>
              <p:nvPr/>
            </p:nvSpPr>
            <p:spPr bwMode="gray">
              <a:xfrm rot="205214">
                <a:off x="2265" y="1608"/>
                <a:ext cx="2088" cy="187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EAEAEA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 lIns="108000" tIns="108000" rIns="144000" bIns="72000"/>
              <a:lstStyle/>
              <a:p>
                <a:pPr marL="190500" indent="-190500">
                  <a:spcBef>
                    <a:spcPct val="40000"/>
                  </a:spcBef>
                  <a:buClr>
                    <a:schemeClr val="accent1"/>
                  </a:buClr>
                  <a:buFont typeface="Wingdings" pitchFamily="2" charset="2"/>
                  <a:buChar char="§"/>
                </a:pPr>
                <a:endParaRPr lang="en-US"/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gray">
              <a:xfrm rot="234543">
                <a:off x="2319" y="3175"/>
                <a:ext cx="1944" cy="24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108000" tIns="36000" rIns="72000" bIns="36000" anchor="ctr"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2000" dirty="0" smtClean="0">
                    <a:latin typeface="Mistral" pitchFamily="66" charset="0"/>
                  </a:rPr>
                  <a:t>twitter follower base DE</a:t>
                </a:r>
                <a:endParaRPr lang="en-US" sz="2000" dirty="0">
                  <a:latin typeface="Mistral" pitchFamily="66" charset="0"/>
                </a:endParaRPr>
              </a:p>
            </p:txBody>
          </p:sp>
        </p:grpSp>
        <p:pic>
          <p:nvPicPr>
            <p:cNvPr id="16385" name="Picture 1"/>
            <p:cNvPicPr>
              <a:picLocks noChangeAspect="1" noChangeArrowheads="1"/>
            </p:cNvPicPr>
            <p:nvPr/>
          </p:nvPicPr>
          <p:blipFill>
            <a:blip r:embed="rId3" cstate="print">
              <a:lum bright="-10000"/>
            </a:blip>
            <a:srcRect/>
            <a:stretch>
              <a:fillRect/>
            </a:stretch>
          </p:blipFill>
          <p:spPr bwMode="auto">
            <a:xfrm rot="540000">
              <a:off x="7032906" y="2528582"/>
              <a:ext cx="2265917" cy="1641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62955">
            <a:off x="8090716" y="4279655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62955">
            <a:off x="8090717" y="1687367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3" name="Rechteck 22"/>
          <p:cNvSpPr/>
          <p:nvPr/>
        </p:nvSpPr>
        <p:spPr bwMode="auto">
          <a:xfrm rot="549005">
            <a:off x="7312148" y="2404184"/>
            <a:ext cx="1512168" cy="8640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+ 150%</a:t>
            </a:r>
          </a:p>
        </p:txBody>
      </p:sp>
      <p:cxnSp>
        <p:nvCxnSpPr>
          <p:cNvPr id="25" name="Gerade Verbindung 24"/>
          <p:cNvCxnSpPr/>
          <p:nvPr/>
        </p:nvCxnSpPr>
        <p:spPr bwMode="auto">
          <a:xfrm rot="120000" flipH="1">
            <a:off x="8964965" y="2505472"/>
            <a:ext cx="144016" cy="93610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eck 25"/>
          <p:cNvSpPr/>
          <p:nvPr/>
        </p:nvSpPr>
        <p:spPr bwMode="auto">
          <a:xfrm rot="549005">
            <a:off x="6905948" y="4839008"/>
            <a:ext cx="1512168" cy="86409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+ 40%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87362" y="1062261"/>
            <a:ext cx="8778875" cy="4827587"/>
          </a:xfrm>
        </p:spPr>
        <p:txBody>
          <a:bodyPr/>
          <a:lstStyle/>
          <a:p>
            <a:r>
              <a:rPr lang="de-DE" dirty="0" smtClean="0">
                <a:solidFill>
                  <a:srgbClr val="0077C7"/>
                </a:solidFill>
              </a:rPr>
              <a:t>#</a:t>
            </a:r>
            <a:r>
              <a:rPr lang="de-DE" dirty="0" err="1" smtClean="0">
                <a:solidFill>
                  <a:srgbClr val="0077C7"/>
                </a:solidFill>
              </a:rPr>
              <a:t>youtube</a:t>
            </a:r>
            <a:endParaRPr lang="de-DE" dirty="0" smtClean="0">
              <a:solidFill>
                <a:srgbClr val="0077C7"/>
              </a:solidFill>
            </a:endParaRPr>
          </a:p>
          <a:p>
            <a:r>
              <a:rPr lang="de-DE" dirty="0" smtClean="0"/>
              <a:t>	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077C7"/>
                </a:solidFill>
              </a:rPr>
              <a:t>1.200.000</a:t>
            </a:r>
            <a:r>
              <a:rPr lang="de-DE" dirty="0" smtClean="0"/>
              <a:t>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OBC </a:t>
            </a:r>
            <a:r>
              <a:rPr lang="de-DE" dirty="0" err="1" smtClean="0"/>
              <a:t>event</a:t>
            </a:r>
            <a:r>
              <a:rPr lang="de-DE" dirty="0" smtClean="0"/>
              <a:t> </a:t>
            </a:r>
            <a:r>
              <a:rPr lang="de-DE" dirty="0" err="1" smtClean="0"/>
              <a:t>videos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average</a:t>
            </a:r>
            <a:r>
              <a:rPr lang="de-DE" dirty="0" smtClean="0"/>
              <a:t> 	</a:t>
            </a:r>
            <a:r>
              <a:rPr lang="de-DE" dirty="0" err="1" smtClean="0"/>
              <a:t>cost</a:t>
            </a:r>
            <a:r>
              <a:rPr lang="de-DE" dirty="0" smtClean="0"/>
              <a:t> per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0,07 €</a:t>
            </a:r>
          </a:p>
          <a:p>
            <a:r>
              <a:rPr lang="de-DE" dirty="0" smtClean="0">
                <a:solidFill>
                  <a:srgbClr val="0077C7"/>
                </a:solidFill>
              </a:rPr>
              <a:t>#</a:t>
            </a:r>
            <a:r>
              <a:rPr lang="de-DE" dirty="0" err="1" smtClean="0">
                <a:solidFill>
                  <a:srgbClr val="0077C7"/>
                </a:solidFill>
              </a:rPr>
              <a:t>facebook</a:t>
            </a:r>
            <a:endParaRPr lang="de-DE" dirty="0" smtClean="0">
              <a:solidFill>
                <a:srgbClr val="0077C7"/>
              </a:solidFill>
              <a:sym typeface="Wingdings" pitchFamily="2" charset="2"/>
            </a:endParaRPr>
          </a:p>
          <a:p>
            <a:r>
              <a:rPr lang="de-DE" dirty="0" smtClean="0"/>
              <a:t>	</a:t>
            </a:r>
            <a:r>
              <a:rPr lang="de-DE" dirty="0" err="1" smtClean="0"/>
              <a:t>nearly</a:t>
            </a:r>
            <a:r>
              <a:rPr lang="de-DE" dirty="0" smtClean="0"/>
              <a:t> 100.000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fans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on </a:t>
            </a:r>
            <a:r>
              <a:rPr lang="de-DE" dirty="0" err="1" smtClean="0"/>
              <a:t>facebook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</a:p>
          <a:p>
            <a:r>
              <a:rPr lang="de-DE" b="1" dirty="0" smtClean="0">
                <a:solidFill>
                  <a:srgbClr val="0077C7"/>
                </a:solidFill>
              </a:rPr>
              <a:t>	420.000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 </a:t>
            </a:r>
            <a:r>
              <a:rPr lang="de-DE" dirty="0" err="1" smtClean="0"/>
              <a:t>overall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an </a:t>
            </a:r>
            <a:r>
              <a:rPr lang="de-DE" dirty="0" err="1" smtClean="0"/>
              <a:t>average</a:t>
            </a:r>
            <a:r>
              <a:rPr lang="de-DE" dirty="0" smtClean="0"/>
              <a:t> CPF </a:t>
            </a:r>
            <a:r>
              <a:rPr lang="de-DE" dirty="0" err="1" smtClean="0"/>
              <a:t>of</a:t>
            </a:r>
            <a:r>
              <a:rPr lang="de-DE" dirty="0" smtClean="0"/>
              <a:t> 0,63 €</a:t>
            </a:r>
          </a:p>
          <a:p>
            <a:r>
              <a:rPr lang="de-DE" dirty="0" smtClean="0">
                <a:solidFill>
                  <a:srgbClr val="0077C7"/>
                </a:solidFill>
              </a:rPr>
              <a:t>#</a:t>
            </a:r>
            <a:r>
              <a:rPr lang="de-DE" dirty="0" err="1" smtClean="0">
                <a:solidFill>
                  <a:srgbClr val="0077C7"/>
                </a:solidFill>
              </a:rPr>
              <a:t>twitter</a:t>
            </a:r>
            <a:endParaRPr lang="de-DE" dirty="0" smtClean="0">
              <a:solidFill>
                <a:srgbClr val="0077C7"/>
              </a:solidFill>
            </a:endParaRPr>
          </a:p>
          <a:p>
            <a:r>
              <a:rPr lang="de-DE" dirty="0" smtClean="0"/>
              <a:t>	</a:t>
            </a:r>
            <a:r>
              <a:rPr lang="de-DE" b="1" dirty="0" smtClean="0">
                <a:solidFill>
                  <a:srgbClr val="0077C7"/>
                </a:solidFill>
              </a:rPr>
              <a:t>6.500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German </a:t>
            </a:r>
            <a:r>
              <a:rPr lang="de-DE" dirty="0" err="1" smtClean="0"/>
              <a:t>followers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10 </a:t>
            </a:r>
            <a:r>
              <a:rPr lang="de-DE" dirty="0" err="1" smtClean="0"/>
              <a:t>days</a:t>
            </a:r>
            <a:r>
              <a:rPr lang="de-DE" dirty="0" smtClean="0"/>
              <a:t>. </a:t>
            </a:r>
          </a:p>
          <a:p>
            <a:r>
              <a:rPr lang="de-DE" dirty="0" smtClean="0">
                <a:solidFill>
                  <a:srgbClr val="0077C7"/>
                </a:solidFill>
              </a:rPr>
              <a:t>#</a:t>
            </a:r>
            <a:r>
              <a:rPr lang="de-DE" dirty="0" err="1" smtClean="0">
                <a:solidFill>
                  <a:srgbClr val="0077C7"/>
                </a:solidFill>
              </a:rPr>
              <a:t>website</a:t>
            </a:r>
            <a:endParaRPr lang="de-DE" dirty="0" smtClean="0">
              <a:solidFill>
                <a:srgbClr val="0077C7"/>
              </a:solidFill>
            </a:endParaRPr>
          </a:p>
          <a:p>
            <a:r>
              <a:rPr lang="de-DE" dirty="0" smtClean="0"/>
              <a:t>	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077C7"/>
                </a:solidFill>
              </a:rPr>
              <a:t>100.000</a:t>
            </a:r>
            <a:r>
              <a:rPr lang="de-DE" dirty="0" smtClean="0"/>
              <a:t> </a:t>
            </a:r>
            <a:r>
              <a:rPr lang="de-DE" dirty="0" err="1" smtClean="0"/>
              <a:t>clicks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adidas.com/</a:t>
            </a:r>
            <a:r>
              <a:rPr lang="de-DE" dirty="0" err="1" smtClean="0"/>
              <a:t>represent</a:t>
            </a:r>
            <a:endParaRPr lang="de-DE" dirty="0" smtClean="0"/>
          </a:p>
          <a:p>
            <a:r>
              <a:rPr lang="de-DE" dirty="0" smtClean="0">
                <a:solidFill>
                  <a:srgbClr val="0077C7"/>
                </a:solidFill>
              </a:rPr>
              <a:t>#</a:t>
            </a:r>
            <a:r>
              <a:rPr lang="de-DE" dirty="0" err="1" smtClean="0">
                <a:solidFill>
                  <a:srgbClr val="0077C7"/>
                </a:solidFill>
              </a:rPr>
              <a:t>eCom</a:t>
            </a:r>
            <a:endParaRPr lang="de-DE" dirty="0" smtClean="0">
              <a:solidFill>
                <a:srgbClr val="0077C7"/>
              </a:solidFill>
            </a:endParaRPr>
          </a:p>
          <a:p>
            <a:r>
              <a:rPr lang="de-DE" dirty="0" smtClean="0"/>
              <a:t>	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 smtClean="0"/>
              <a:t>uplift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077C7"/>
                </a:solidFill>
              </a:rPr>
              <a:t>+ 40% </a:t>
            </a:r>
            <a:r>
              <a:rPr lang="de-DE" dirty="0" smtClean="0"/>
              <a:t>on Originals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campaign</a:t>
            </a:r>
            <a:r>
              <a:rPr lang="de-DE" dirty="0" smtClean="0"/>
              <a:t> </a:t>
            </a:r>
            <a:r>
              <a:rPr lang="de-DE" dirty="0" err="1" smtClean="0"/>
              <a:t>duration</a:t>
            </a:r>
            <a:endParaRPr lang="de-DE" dirty="0" smtClean="0"/>
          </a:p>
          <a:p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28" name="Picture 5" descr="http://2.bp.blogspot.com/-2CHJY8asaUo/UE4OXtzFUQI/AAAAAAAAMtY/iZXW4vm1KwA/s200/1347008562_adidas_originals_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84D6"/>
              </a:clrFrom>
              <a:clrTo>
                <a:srgbClr val="0084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400" y="6449485"/>
            <a:ext cx="896888" cy="896888"/>
          </a:xfrm>
          <a:prstGeom prst="rect">
            <a:avLst/>
          </a:prstGeom>
          <a:noFill/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8408" y="6557376"/>
            <a:ext cx="773477" cy="6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auto">
          <a:xfrm>
            <a:off x="0" y="0"/>
            <a:ext cx="9753600" cy="6465912"/>
          </a:xfrm>
          <a:prstGeom prst="rect">
            <a:avLst/>
          </a:prstGeom>
          <a:solidFill>
            <a:srgbClr val="0077C7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600" b="1" i="0" u="none" strike="noStrike" cap="none" spc="100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#</a:t>
            </a:r>
            <a:r>
              <a:rPr kumimoji="0" lang="de-DE" sz="9600" b="1" i="0" u="none" strike="noStrike" cap="none" spc="10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Gill Sans" charset="0"/>
              </a:rPr>
              <a:t>performance</a:t>
            </a:r>
            <a:endParaRPr kumimoji="0" lang="de-DE" sz="9600" b="1" i="0" u="none" strike="noStrike" cap="none" spc="100" normalizeH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3024" y="4305672"/>
            <a:ext cx="2448272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 rot="20762955">
            <a:off x="7524381" y="3919615"/>
            <a:ext cx="434269" cy="431125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Ellipse 8"/>
          <p:cNvSpPr/>
          <p:nvPr/>
        </p:nvSpPr>
        <p:spPr bwMode="auto">
          <a:xfrm rot="19787012">
            <a:off x="7533205" y="3898830"/>
            <a:ext cx="454949" cy="454949"/>
          </a:xfrm>
          <a:prstGeom prst="ellipse">
            <a:avLst/>
          </a:prstGeom>
          <a:gradFill flip="none" rotWithShape="1">
            <a:gsLst>
              <a:gs pos="44000">
                <a:schemeClr val="bg1">
                  <a:alpha val="58000"/>
                </a:schemeClr>
              </a:gs>
              <a:gs pos="51000">
                <a:schemeClr val="bg1">
                  <a:alpha val="34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3120" y="5902042"/>
            <a:ext cx="4176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 smtClean="0">
                <a:solidFill>
                  <a:schemeClr val="bg1"/>
                </a:solidFill>
              </a:rPr>
              <a:t>lackner@admatics.com</a:t>
            </a:r>
          </a:p>
          <a:p>
            <a:pPr algn="l"/>
            <a:r>
              <a:rPr lang="de-DE" sz="1600" dirty="0" smtClean="0">
                <a:solidFill>
                  <a:schemeClr val="bg1"/>
                </a:solidFill>
              </a:rPr>
              <a:t>neuner@admatics.com</a:t>
            </a:r>
            <a:endParaRPr lang="de-DE" sz="1200" dirty="0" smtClean="0">
              <a:solidFill>
                <a:schemeClr val="bg1"/>
              </a:solidFill>
            </a:endParaRPr>
          </a:p>
          <a:p>
            <a:pPr algn="l"/>
            <a:endParaRPr lang="de-DE" sz="1200" dirty="0">
              <a:solidFill>
                <a:schemeClr val="bg1"/>
              </a:solidFill>
            </a:endParaRPr>
          </a:p>
        </p:txBody>
      </p:sp>
      <p:pic>
        <p:nvPicPr>
          <p:cNvPr id="12" name="Picture 11" descr="iProspect LOGOwDesc.2clr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16" y="6642008"/>
            <a:ext cx="1492522" cy="514800"/>
          </a:xfrm>
          <a:prstGeom prst="rect">
            <a:avLst/>
          </a:prstGeom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922" y="6613840"/>
            <a:ext cx="576000" cy="557143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Only">
  <a:themeElements>
    <a:clrScheme name="iProspect_Neu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8DC63F"/>
      </a:accent1>
      <a:accent2>
        <a:srgbClr val="455560"/>
      </a:accent2>
      <a:accent3>
        <a:srgbClr val="F58025"/>
      </a:accent3>
      <a:accent4>
        <a:srgbClr val="0054A4"/>
      </a:accent4>
      <a:accent5>
        <a:srgbClr val="C41230"/>
      </a:accent5>
      <a:accent6>
        <a:srgbClr val="009AC7"/>
      </a:accent6>
      <a:hlink>
        <a:srgbClr val="949CA1"/>
      </a:hlink>
      <a:folHlink>
        <a:srgbClr val="E5F3D4"/>
      </a:folHlink>
    </a:clrScheme>
    <a:fontScheme name="Default - Title Only">
      <a:majorFont>
        <a:latin typeface="AdiHaus PS Bd"/>
        <a:ea typeface="ヒラギノ角ゴ ProN W3"/>
        <a:cs typeface="ヒラギノ角ゴ ProN W3"/>
      </a:majorFont>
      <a:minorFont>
        <a:latin typeface="AdiHaus PS Bd"/>
        <a:ea typeface="ヒラギノ角ゴ ProN W3"/>
        <a:cs typeface="ヒラギノ角ゴ ProN W3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117</Words>
  <Characters>0</Characters>
  <Application>Microsoft Office PowerPoint</Application>
  <PresentationFormat>Benutzerdefiniert</PresentationFormat>
  <Lines>0</Lines>
  <Paragraphs>89</Paragraphs>
  <Slides>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Default - Title Only</vt:lpstr>
      <vt:lpstr>Folie 1</vt:lpstr>
      <vt:lpstr>#BACKROUND</vt:lpstr>
      <vt:lpstr>#IMPLEMENTATION OFFLINE</vt:lpstr>
      <vt:lpstr>#IMPLEMENTATION ONLINE</vt:lpstr>
      <vt:lpstr>#RESULTS WITHIN 2 MONTHS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Hoegner, Gerhard (extern)</dc:creator>
  <cp:keywords/>
  <dc:description/>
  <cp:lastModifiedBy>mneune01</cp:lastModifiedBy>
  <cp:revision>146</cp:revision>
  <dcterms:modified xsi:type="dcterms:W3CDTF">2012-12-19T18:46:25Z</dcterms:modified>
</cp:coreProperties>
</file>