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8" r:id="rId2"/>
    <p:sldMasterId id="2147483704" r:id="rId3"/>
  </p:sldMasterIdLst>
  <p:sldIdLst>
    <p:sldId id="256" r:id="rId4"/>
    <p:sldId id="258"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9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8.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1" descr="new pg 3"/>
          <p:cNvPicPr>
            <a:picLocks noChangeAspect="1" noChangeArrowheads="1"/>
          </p:cNvPicPr>
          <p:nvPr/>
        </p:nvPicPr>
        <p:blipFill>
          <a:blip r:embed="rId2" cstate="screen"/>
          <a:srcRect/>
          <a:stretch>
            <a:fillRect/>
          </a:stretch>
        </p:blipFill>
        <p:spPr bwMode="auto">
          <a:xfrm>
            <a:off x="0" y="0"/>
            <a:ext cx="9140825" cy="6854825"/>
          </a:xfrm>
          <a:prstGeom prst="rect">
            <a:avLst/>
          </a:prstGeom>
          <a:noFill/>
          <a:ln w="9525">
            <a:noFill/>
            <a:miter lim="800000"/>
            <a:headEnd/>
            <a:tailEnd/>
          </a:ln>
        </p:spPr>
      </p:pic>
      <p:sp>
        <p:nvSpPr>
          <p:cNvPr id="5"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fld id="{564CF2E0-CCC4-4E1E-9902-C3C36AB3FDA4}" type="datetimeFigureOut">
              <a:rPr lang="en-US" smtClean="0"/>
              <a:pPr/>
              <a:t>12/3/2012</a:t>
            </a:fld>
            <a:endParaRPr lang="en-US"/>
          </a:p>
        </p:txBody>
      </p:sp>
      <p:sp>
        <p:nvSpPr>
          <p:cNvPr id="7" name="Footer Placeholder 4"/>
          <p:cNvSpPr>
            <a:spLocks noGrp="1"/>
          </p:cNvSpPr>
          <p:nvPr>
            <p:ph type="ftr" sz="quarter" idx="11"/>
          </p:nvPr>
        </p:nvSpPr>
        <p:spPr/>
        <p:txBody>
          <a:bodyPr/>
          <a:lstStyle>
            <a:lvl1pPr>
              <a:defRPr/>
            </a:lvl1pPr>
          </a:lstStyle>
          <a:p>
            <a:endParaRPr kumimoji="0" lang="en-US"/>
          </a:p>
        </p:txBody>
      </p:sp>
      <p:sp>
        <p:nvSpPr>
          <p:cNvPr id="8" name="Slide Number Placeholder 5"/>
          <p:cNvSpPr>
            <a:spLocks noGrp="1"/>
          </p:cNvSpPr>
          <p:nvPr>
            <p:ph type="sldNum" sz="quarter" idx="12"/>
          </p:nvPr>
        </p:nvSpPr>
        <p:spPr/>
        <p:txBody>
          <a:bodyPr/>
          <a:lstStyle>
            <a:lvl1pPr>
              <a:defRPr/>
            </a:lvl1p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2" name="Picture 8" descr="transition slide_v2.2.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8" descr="transition slide_v2.3.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2" name="Picture 8" descr="transition slide_v2.4.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2" name="Picture 8" descr="transition slide_v2.6.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95690"/>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2" name="Picture 8" descr="transition slide_v2.5.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8" descr="transition slide_v2.7.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8" descr="transition slide_v2.8.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stretch>
            <a:fillRect/>
          </a:stretch>
        </p:blipFill>
        <p:spPr>
          <a:xfrm>
            <a:off x="-3892" y="3026"/>
            <a:ext cx="9144000" cy="6854975"/>
          </a:xfrm>
          <a:prstGeom prst="rect">
            <a:avLst/>
          </a:prstGeom>
        </p:spPr>
      </p:pic>
      <p:sp>
        <p:nvSpPr>
          <p:cNvPr id="11" name="TextBox 10"/>
          <p:cNvSpPr txBox="1"/>
          <p:nvPr/>
        </p:nvSpPr>
        <p:spPr>
          <a:xfrm>
            <a:off x="664145" y="2728735"/>
            <a:ext cx="655900" cy="1520562"/>
          </a:xfrm>
          <a:prstGeom prst="rect">
            <a:avLst/>
          </a:prstGeom>
          <a:noFill/>
        </p:spPr>
        <p:txBody>
          <a:bodyPr wrap="square" lIns="58055" tIns="29028" rIns="58055" bIns="29028" rtlCol="0">
            <a:spAutoFit/>
          </a:bodyPr>
          <a:lstStyle/>
          <a:p>
            <a:r>
              <a:rPr lang="en-US" sz="9500" baseline="30000" dirty="0" smtClean="0">
                <a:solidFill>
                  <a:srgbClr val="F58026"/>
                </a:solidFill>
                <a:latin typeface="Rockwell"/>
                <a:cs typeface="Rockwell"/>
              </a:rPr>
              <a:t>»</a:t>
            </a:r>
            <a:endParaRPr lang="en-US" sz="9500" dirty="0">
              <a:solidFill>
                <a:srgbClr val="F58026"/>
              </a:solidFill>
            </a:endParaRPr>
          </a:p>
        </p:txBody>
      </p:sp>
      <p:sp>
        <p:nvSpPr>
          <p:cNvPr id="12" name="Title 1"/>
          <p:cNvSpPr>
            <a:spLocks noGrp="1"/>
          </p:cNvSpPr>
          <p:nvPr>
            <p:ph type="ctrTitle"/>
          </p:nvPr>
        </p:nvSpPr>
        <p:spPr>
          <a:xfrm>
            <a:off x="1232961" y="3004501"/>
            <a:ext cx="7772400" cy="740179"/>
          </a:xfrm>
          <a:prstGeom prst="rect">
            <a:avLst/>
          </a:prstGeom>
        </p:spPr>
        <p:txBody>
          <a:bodyPr/>
          <a:lstStyle>
            <a:lvl1pPr algn="l">
              <a:defRPr sz="3600"/>
            </a:lvl1pPr>
          </a:lstStyle>
          <a:p>
            <a:r>
              <a:rPr lang="en-US"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 name="Rounded Rectangle 3"/>
          <p:cNvSpPr/>
          <p:nvPr/>
        </p:nvSpPr>
        <p:spPr>
          <a:xfrm>
            <a:off x="303213" y="29845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009BC9"/>
              </a:solidFill>
            </a:endParaRPr>
          </a:p>
        </p:txBody>
      </p:sp>
      <p:pic>
        <p:nvPicPr>
          <p:cNvPr id="5" name="Picture 10" descr="ip_outline.psd"/>
          <p:cNvPicPr>
            <a:picLocks noChangeAspect="1"/>
          </p:cNvPicPr>
          <p:nvPr/>
        </p:nvPicPr>
        <p:blipFill>
          <a:blip r:embed="rId2" cstate="screen"/>
          <a:srcRect/>
          <a:stretch>
            <a:fillRect/>
          </a:stretch>
        </p:blipFill>
        <p:spPr bwMode="auto">
          <a:xfrm>
            <a:off x="1211263" y="1682750"/>
            <a:ext cx="2863850" cy="2562225"/>
          </a:xfrm>
          <a:prstGeom prst="rect">
            <a:avLst/>
          </a:prstGeom>
          <a:noFill/>
          <a:ln w="9525">
            <a:noFill/>
            <a:miter lim="800000"/>
            <a:headEnd/>
            <a:tailEnd/>
          </a:ln>
        </p:spPr>
      </p:pic>
      <p:pic>
        <p:nvPicPr>
          <p:cNvPr id="6" name="Picture 11" descr="orangeArrows.psd"/>
          <p:cNvPicPr>
            <a:picLocks noChangeAspect="1"/>
          </p:cNvPicPr>
          <p:nvPr/>
        </p:nvPicPr>
        <p:blipFill>
          <a:blip r:embed="rId3" cstate="screen"/>
          <a:srcRect/>
          <a:stretch>
            <a:fillRect/>
          </a:stretch>
        </p:blipFill>
        <p:spPr bwMode="auto">
          <a:xfrm>
            <a:off x="4448175" y="1684338"/>
            <a:ext cx="298450" cy="298450"/>
          </a:xfrm>
          <a:prstGeom prst="rect">
            <a:avLst/>
          </a:prstGeom>
          <a:noFill/>
          <a:ln w="9525">
            <a:noFill/>
            <a:miter lim="800000"/>
            <a:headEnd/>
            <a:tailEnd/>
          </a:ln>
        </p:spPr>
      </p:pic>
      <p:pic>
        <p:nvPicPr>
          <p:cNvPr id="7" name="Picture 12" descr="iProspect LOGOwDesc.2clr.eps"/>
          <p:cNvPicPr>
            <a:picLocks noChangeAspect="1"/>
          </p:cNvPicPr>
          <p:nvPr/>
        </p:nvPicPr>
        <p:blipFill>
          <a:blip r:embed="rId4" cstate="screen"/>
          <a:srcRect/>
          <a:stretch>
            <a:fillRect/>
          </a:stretch>
        </p:blipFill>
        <p:spPr bwMode="auto">
          <a:xfrm>
            <a:off x="6781800" y="5697538"/>
            <a:ext cx="2068513" cy="714375"/>
          </a:xfrm>
          <a:prstGeom prst="rect">
            <a:avLst/>
          </a:prstGeom>
          <a:noFill/>
          <a:ln w="9525">
            <a:noFill/>
            <a:miter lim="800000"/>
            <a:headEnd/>
            <a:tailEnd/>
          </a:ln>
        </p:spPr>
      </p:pic>
      <p:pic>
        <p:nvPicPr>
          <p:cNvPr id="8" name="Picture 13" descr="ip_outline.psd"/>
          <p:cNvPicPr>
            <a:picLocks noChangeAspect="1"/>
          </p:cNvPicPr>
          <p:nvPr/>
        </p:nvPicPr>
        <p:blipFill>
          <a:blip r:embed="rId2" cstate="screen"/>
          <a:srcRect/>
          <a:stretch>
            <a:fillRect/>
          </a:stretch>
        </p:blipFill>
        <p:spPr bwMode="auto">
          <a:xfrm>
            <a:off x="1211263" y="1682750"/>
            <a:ext cx="2863850" cy="2562225"/>
          </a:xfrm>
          <a:prstGeom prst="rect">
            <a:avLst/>
          </a:prstGeom>
          <a:noFill/>
          <a:ln w="9525">
            <a:noFill/>
            <a:miter lim="800000"/>
            <a:headEnd/>
            <a:tailEnd/>
          </a:ln>
        </p:spPr>
      </p:pic>
      <p:pic>
        <p:nvPicPr>
          <p:cNvPr id="9" name="Picture 14" descr="orangeArrows.psd"/>
          <p:cNvPicPr>
            <a:picLocks noChangeAspect="1"/>
          </p:cNvPicPr>
          <p:nvPr/>
        </p:nvPicPr>
        <p:blipFill>
          <a:blip r:embed="rId3" cstate="screen"/>
          <a:srcRect/>
          <a:stretch>
            <a:fillRect/>
          </a:stretch>
        </p:blipFill>
        <p:spPr bwMode="auto">
          <a:xfrm>
            <a:off x="4448175" y="1671638"/>
            <a:ext cx="298450" cy="300037"/>
          </a:xfrm>
          <a:prstGeom prst="rect">
            <a:avLst/>
          </a:prstGeom>
          <a:noFill/>
          <a:ln w="9525">
            <a:noFill/>
            <a:miter lim="800000"/>
            <a:headEnd/>
            <a:tailEnd/>
          </a:ln>
        </p:spPr>
      </p:pic>
      <p:pic>
        <p:nvPicPr>
          <p:cNvPr id="10" name="Picture 15" descr="iProspect LOGOwDesc.2clr.eps"/>
          <p:cNvPicPr>
            <a:picLocks noChangeAspect="1"/>
          </p:cNvPicPr>
          <p:nvPr/>
        </p:nvPicPr>
        <p:blipFill>
          <a:blip r:embed="rId4" cstate="screen"/>
          <a:srcRect/>
          <a:stretch>
            <a:fillRect/>
          </a:stretch>
        </p:blipFill>
        <p:spPr bwMode="auto">
          <a:xfrm>
            <a:off x="6781800" y="5697538"/>
            <a:ext cx="2068513" cy="714375"/>
          </a:xfrm>
          <a:prstGeom prst="rect">
            <a:avLst/>
          </a:prstGeom>
          <a:noFill/>
          <a:ln w="9525">
            <a:noFill/>
            <a:miter lim="800000"/>
            <a:headEnd/>
            <a:tailEnd/>
          </a:ln>
        </p:spPr>
      </p:pic>
      <p:sp>
        <p:nvSpPr>
          <p:cNvPr id="11"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1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 AGENDA IMAGE.jpg"/>
          <p:cNvPicPr>
            <a:picLocks noChangeAspect="1"/>
          </p:cNvPicPr>
          <p:nvPr userDrawn="1"/>
        </p:nvPicPr>
        <p:blipFill>
          <a:blip r:embed="rId2" cstate="screen"/>
          <a:srcRect/>
          <a:stretch>
            <a:fillRect/>
          </a:stretch>
        </p:blipFill>
        <p:spPr>
          <a:xfrm>
            <a:off x="4936356" y="957944"/>
            <a:ext cx="4207644" cy="4323104"/>
          </a:xfrm>
          <a:prstGeom prst="rect">
            <a:avLst/>
          </a:prstGeom>
        </p:spPr>
      </p:pic>
      <p:sp>
        <p:nvSpPr>
          <p:cNvPr id="5" name="Content Placeholder 2"/>
          <p:cNvSpPr>
            <a:spLocks noGrp="1"/>
          </p:cNvSpPr>
          <p:nvPr>
            <p:ph idx="10"/>
          </p:nvPr>
        </p:nvSpPr>
        <p:spPr>
          <a:xfrm>
            <a:off x="457200" y="957944"/>
            <a:ext cx="4319681" cy="5168220"/>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1"/>
          <p:cNvSpPr>
            <a:spLocks noGrp="1"/>
          </p:cNvSpPr>
          <p:nvPr>
            <p:ph type="title" hasCustomPrompt="1"/>
          </p:nvPr>
        </p:nvSpPr>
        <p:spPr>
          <a:xfrm>
            <a:off x="587826" y="231096"/>
            <a:ext cx="8229600" cy="407533"/>
          </a:xfrm>
          <a:prstGeom prst="rect">
            <a:avLst/>
          </a:prstGeom>
        </p:spPr>
        <p:txBody>
          <a:bodyPr/>
          <a:lstStyle>
            <a:lvl1pPr algn="l">
              <a:defRPr sz="2400" b="0"/>
            </a:lvl1pPr>
          </a:lstStyle>
          <a:p>
            <a:r>
              <a:rPr lang="en-US" dirty="0" smtClean="0"/>
              <a:t>AGENDA</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0" y="4776952"/>
            <a:ext cx="7772400" cy="756745"/>
          </a:xfrm>
        </p:spPr>
        <p:txBody>
          <a:bodyPr/>
          <a:lstStyle>
            <a:lvl1pPr marL="360000" algn="l">
              <a:defRPr sz="3600"/>
            </a:lvl1pPr>
          </a:lstStyle>
          <a:p>
            <a:r>
              <a:rPr lang="en-US" smtClean="0"/>
              <a:t>Click to edit Master title style</a:t>
            </a:r>
            <a:endParaRPr lang="en-US" dirty="0"/>
          </a:p>
        </p:txBody>
      </p:sp>
      <p:sp>
        <p:nvSpPr>
          <p:cNvPr id="5" name="Subtitle 2"/>
          <p:cNvSpPr>
            <a:spLocks noGrp="1"/>
          </p:cNvSpPr>
          <p:nvPr>
            <p:ph type="subTitle" idx="1"/>
          </p:nvPr>
        </p:nvSpPr>
        <p:spPr>
          <a:xfrm>
            <a:off x="0" y="5580995"/>
            <a:ext cx="6400800" cy="593834"/>
          </a:xfrm>
        </p:spPr>
        <p:txBody>
          <a:bodyPr/>
          <a:lstStyle>
            <a:lvl1pPr marL="36000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
        <p:nvSpPr>
          <p:cNvPr id="3" name="Content Placeholder 2"/>
          <p:cNvSpPr>
            <a:spLocks noGrp="1"/>
          </p:cNvSpPr>
          <p:nvPr>
            <p:ph idx="1"/>
          </p:nvPr>
        </p:nvSpPr>
        <p:spPr>
          <a:xfrm>
            <a:off x="457200" y="957944"/>
            <a:ext cx="8229600" cy="5168220"/>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28914"/>
            <a:ext cx="4038600" cy="5197249"/>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928914"/>
            <a:ext cx="4038600" cy="5197249"/>
          </a:xfrm>
          <a:prstGeom prst="rect">
            <a:avLst/>
          </a:prstGeom>
        </p:spPr>
        <p:txBody>
          <a:bodyPr/>
          <a:lstStyle>
            <a:lvl1pPr>
              <a:defRPr sz="2800" baseline="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009BC9"/>
              </a:solidFill>
            </a:endParaRPr>
          </a:p>
        </p:txBody>
      </p:sp>
      <p:sp>
        <p:nvSpPr>
          <p:cNvPr id="2" name="Title 1"/>
          <p:cNvSpPr>
            <a:spLocks noGrp="1"/>
          </p:cNvSpPr>
          <p:nvPr>
            <p:ph type="ctrTitle"/>
          </p:nvPr>
        </p:nvSpPr>
        <p:spPr>
          <a:xfrm>
            <a:off x="4808006" y="1563426"/>
            <a:ext cx="3650194" cy="1470025"/>
          </a:xfrm>
        </p:spPr>
        <p:txBody>
          <a:bodyPr tIns="0" anchor="t" anchorCtr="0">
            <a:noAutofit/>
          </a:bodyPr>
          <a:lstStyle>
            <a:lvl1pPr algn="l">
              <a:defRPr sz="3000" cap="all">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4808007" y="3041295"/>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16" name="Picture 15" descr="ip_outline.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1210707" y="1682845"/>
            <a:ext cx="2864695" cy="2562415"/>
          </a:xfrm>
          <a:prstGeom prst="rect">
            <a:avLst/>
          </a:prstGeom>
        </p:spPr>
      </p:pic>
      <p:pic>
        <p:nvPicPr>
          <p:cNvPr id="18" name="Picture 17" descr="orangeArrows.psd"/>
          <p:cNvPicPr>
            <a:picLocks noChangeAspect="1"/>
          </p:cNvPicPr>
          <p:nvPr/>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448163" y="1683704"/>
            <a:ext cx="299109" cy="299109"/>
          </a:xfrm>
          <a:prstGeom prst="rect">
            <a:avLst/>
          </a:prstGeom>
        </p:spPr>
      </p:pic>
      <p:pic>
        <p:nvPicPr>
          <p:cNvPr id="7" name="Picture 6" descr="iProspect LOGOwDesc.2clr.eps"/>
          <p:cNvPicPr>
            <a:picLocks noChangeAspect="1"/>
          </p:cNvPicPr>
          <p:nvPr/>
        </p:nvPicPr>
        <p:blipFill>
          <a:blip r:embed="rId4"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6781800" y="5698111"/>
            <a:ext cx="2068740" cy="713549"/>
          </a:xfrm>
          <a:prstGeom prst="rect">
            <a:avLst/>
          </a:prstGeom>
        </p:spPr>
      </p:pic>
      <p:pic>
        <p:nvPicPr>
          <p:cNvPr id="10" name="Picture 9" descr="ip_outline.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1210707" y="1682845"/>
            <a:ext cx="2864695" cy="2562415"/>
          </a:xfrm>
          <a:prstGeom prst="rect">
            <a:avLst/>
          </a:prstGeom>
        </p:spPr>
      </p:pic>
      <p:pic>
        <p:nvPicPr>
          <p:cNvPr id="11" name="Picture 10" descr="orangeArrows.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448163" y="1672160"/>
            <a:ext cx="299109" cy="299109"/>
          </a:xfrm>
          <a:prstGeom prst="rect">
            <a:avLst/>
          </a:prstGeom>
        </p:spPr>
      </p:pic>
      <p:pic>
        <p:nvPicPr>
          <p:cNvPr id="12" name="Picture 11" descr="iProspect LOGOwDesc.2clr.eps"/>
          <p:cNvPicPr>
            <a:picLocks noChangeAspect="1"/>
          </p:cNvPicPr>
          <p:nvPr userDrawn="1"/>
        </p:nvPicPr>
        <p:blipFill>
          <a:blip r:embed="rId4"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6781800" y="5698111"/>
            <a:ext cx="2068740" cy="71354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42527516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sp>
        <p:nvSpPr>
          <p:cNvPr id="9"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pic>
        <p:nvPicPr>
          <p:cNvPr id="11" name="Picture 10" descr="ip_transition.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550105" y="2621639"/>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0" name="Picture 9" descr="ip_transition.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550105" y="2621639"/>
            <a:ext cx="586823" cy="524231"/>
          </a:xfrm>
          <a:prstGeom prst="rect">
            <a:avLst/>
          </a:prstGeom>
        </p:spPr>
      </p:pic>
      <p:pic>
        <p:nvPicPr>
          <p:cNvPr id="13" name="Picture 12"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2002279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3" name="Picture 2" descr="greenArrows_outline.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819474" y="2710542"/>
            <a:ext cx="316773" cy="316773"/>
          </a:xfrm>
          <a:prstGeom prst="rect">
            <a:avLst/>
          </a:prstGeom>
        </p:spPr>
      </p:pic>
      <p:pic>
        <p:nvPicPr>
          <p:cNvPr id="20" name="Picture 19" descr="greenArrows_outline.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819474" y="2692400"/>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0" name="Picture 9"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2"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spTree>
    <p:extLst>
      <p:ext uri="{BB962C8B-B14F-4D97-AF65-F5344CB8AC3E}">
        <p14:creationId xmlns:mc="http://schemas.openxmlformats.org/markup-compatibility/2006" xmlns:mv="urn:schemas-microsoft-com:mac:vml" xmlns:p14="http://schemas.microsoft.com/office/powerpoint/2010/main" xmlns="" val="164229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21" name="Picture 20" descr="green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819472" y="2695737"/>
            <a:ext cx="313434" cy="313435"/>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8" name="Picture 7"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1"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spTree>
    <p:extLst>
      <p:ext uri="{BB962C8B-B14F-4D97-AF65-F5344CB8AC3E}">
        <p14:creationId xmlns:mc="http://schemas.openxmlformats.org/markup-compatibility/2006" xmlns:mv="urn:schemas-microsoft-com:mac:vml" xmlns:p14="http://schemas.microsoft.com/office/powerpoint/2010/main" xmlns="" val="3648091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25073"/>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25" name="Picture 24"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4046545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25073"/>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2" name="Picture 11"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87261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2" name="Picture 3" descr="intro slide.7.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7"/>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1325831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9"/>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592599"/>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3687591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9"/>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592599"/>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3944406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7"/>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6" y="6435246"/>
            <a:ext cx="5673441" cy="365125"/>
          </a:xfrm>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mc="http://schemas.openxmlformats.org/markup-compatibility/2006" xmlns:mv="urn:schemas-microsoft-com:mac:vml" xmlns:p14="http://schemas.microsoft.com/office/powerpoint/2010/main" xmlns="" val="2973397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 Double Title High">
    <p:spTree>
      <p:nvGrpSpPr>
        <p:cNvPr id="1" name=""/>
        <p:cNvGrpSpPr/>
        <p:nvPr/>
      </p:nvGrpSpPr>
      <p:grpSpPr>
        <a:xfrm>
          <a:off x="0" y="0"/>
          <a:ext cx="0" cy="0"/>
          <a:chOff x="0" y="0"/>
          <a:chExt cx="0" cy="0"/>
        </a:xfrm>
      </p:grpSpPr>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pic>
        <p:nvPicPr>
          <p:cNvPr id="24" name="Picture 23"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18" name="Rounded Rectangle 17"/>
          <p:cNvSpPr/>
          <p:nvPr/>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DE6E28"/>
                </a:solidFill>
              </a:rPr>
              <a:t>      </a:t>
            </a:r>
            <a:endParaRPr lang="en-US" sz="1800" dirty="0">
              <a:solidFill>
                <a:srgbClr val="DE6E28"/>
              </a:solidFill>
            </a:endParaRPr>
          </a:p>
        </p:txBody>
      </p:sp>
      <p:pic>
        <p:nvPicPr>
          <p:cNvPr id="19" name="Picture 18" descr="ip_footer.psd"/>
          <p:cNvPicPr>
            <a:picLocks noChangeAspect="1"/>
          </p:cNvPicPr>
          <p:nvPr/>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20" name="TextBox 19"/>
          <p:cNvSpPr txBox="1"/>
          <p:nvPr/>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5"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pPr fontAlgn="auto">
              <a:spcBef>
                <a:spcPts val="0"/>
              </a:spcBef>
              <a:spcAft>
                <a:spcPts val="0"/>
              </a:spcAft>
            </a:pPr>
            <a:fld id="{3503F095-C01E-9444-B892-657AC29F0A09}" type="slidenum">
              <a:rPr lang="en-US" smtClean="0">
                <a:solidFill>
                  <a:srgbClr val="FFFFFF">
                    <a:lumMod val="50000"/>
                  </a:srgbClr>
                </a:solidFill>
              </a:rPr>
              <a:pPr fontAlgn="auto">
                <a:spcBef>
                  <a:spcPts val="0"/>
                </a:spcBef>
                <a:spcAft>
                  <a:spcPts val="0"/>
                </a:spcAft>
              </a:pPr>
              <a:t>‹#›</a:t>
            </a:fld>
            <a:endParaRPr lang="en-US" dirty="0">
              <a:solidFill>
                <a:srgbClr val="FFFFFF">
                  <a:lumMod val="50000"/>
                </a:srgbClr>
              </a:solidFill>
            </a:endParaRPr>
          </a:p>
        </p:txBody>
      </p:sp>
    </p:spTree>
    <p:extLst>
      <p:ext uri="{BB962C8B-B14F-4D97-AF65-F5344CB8AC3E}">
        <p14:creationId xmlns="" xmlns:p14="http://schemas.microsoft.com/office/powerpoint/2010/main" xmlns:mv="urn:schemas-microsoft-com:mac:vml" xmlns:mc="http://schemas.openxmlformats.org/markup-compatibility/2006" val="3687591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 name="Picture 8" descr="transition slide_v2.7.jpg"/>
          <p:cNvPicPr>
            <a:picLocks noChangeAspect="1"/>
          </p:cNvPicPr>
          <p:nvPr userDrawn="1"/>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userDrawn="1"/>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3" descr="intro slide.8.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0">
            <a:no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9" descr="orangeArrows.psd"/>
          <p:cNvPicPr>
            <a:picLocks noChangeAspect="1"/>
          </p:cNvPicPr>
          <p:nvPr/>
        </p:nvPicPr>
        <p:blipFill>
          <a:blip r:embed="rId2" cstate="screen"/>
          <a:srcRect/>
          <a:stretch>
            <a:fillRect/>
          </a:stretch>
        </p:blipFill>
        <p:spPr bwMode="auto">
          <a:xfrm>
            <a:off x="328613" y="357188"/>
            <a:ext cx="228600" cy="228600"/>
          </a:xfrm>
          <a:prstGeom prst="rect">
            <a:avLst/>
          </a:prstGeom>
          <a:noFill/>
          <a:ln w="9525">
            <a:noFill/>
            <a:miter lim="800000"/>
            <a:headEnd/>
            <a:tailEnd/>
          </a:ln>
        </p:spPr>
      </p:pic>
      <p:cxnSp>
        <p:nvCxnSpPr>
          <p:cNvPr id="6" name="Straight Connector 5"/>
          <p:cNvCxnSpPr/>
          <p:nvPr/>
        </p:nvCxnSpPr>
        <p:spPr>
          <a:xfrm>
            <a:off x="303213" y="100171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7" name="Picture 6" descr="ip_footer.psd"/>
          <p:cNvPicPr>
            <a:picLocks noChangeAspect="1"/>
          </p:cNvPicPr>
          <p:nvPr/>
        </p:nvPicPr>
        <p:blipFill>
          <a:blip r:embed="rId3" cstate="screen">
            <a:extLst>
              <a:ext uri="{28A0092B-C50C-407E-A947-70E740481C1C}">
                <a14:useLocalDpi xmlns:a14="http://schemas.microsoft.com/office/drawing/2010/main" xmlns="" val="0"/>
              </a:ext>
            </a:extLst>
          </a:blip>
          <a:stretch>
            <a:fillRect/>
          </a:stretch>
        </p:blipFill>
        <p:spPr>
          <a:xfrm>
            <a:off x="483845" y="6204830"/>
            <a:ext cx="256017" cy="230415"/>
          </a:xfrm>
          <a:prstGeom prst="rect">
            <a:avLst/>
          </a:prstGeom>
        </p:spPr>
      </p:pic>
      <p:sp>
        <p:nvSpPr>
          <p:cNvPr id="8" name="TextBox 7"/>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4" descr="ip_footer.psd"/>
          <p:cNvPicPr>
            <a:picLocks noChangeAspect="1"/>
          </p:cNvPicPr>
          <p:nvPr/>
        </p:nvPicPr>
        <p:blipFill>
          <a:blip r:embed="rId2" cstate="screen">
            <a:extLst>
              <a:ext uri="{28A0092B-C50C-407E-A947-70E740481C1C}">
                <a14:useLocalDpi xmlns:a14="http://schemas.microsoft.com/office/drawing/2010/main" xmlns="" val="0"/>
              </a:ext>
            </a:extLst>
          </a:blip>
          <a:stretch>
            <a:fillRect/>
          </a:stretch>
        </p:blipFill>
        <p:spPr>
          <a:xfrm>
            <a:off x="483845" y="6204830"/>
            <a:ext cx="256017" cy="230415"/>
          </a:xfrm>
          <a:prstGeom prst="rect">
            <a:avLst/>
          </a:prstGeom>
        </p:spPr>
      </p:pic>
      <p:sp>
        <p:nvSpPr>
          <p:cNvPr id="6" name="TextBox 5"/>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11" descr="orangeArrows.psd"/>
          <p:cNvPicPr>
            <a:picLocks noChangeAspect="1"/>
          </p:cNvPicPr>
          <p:nvPr/>
        </p:nvPicPr>
        <p:blipFill>
          <a:blip r:embed="rId2" cstate="screen"/>
          <a:srcRect/>
          <a:stretch>
            <a:fillRect/>
          </a:stretch>
        </p:blipFill>
        <p:spPr bwMode="auto">
          <a:xfrm>
            <a:off x="328613" y="357188"/>
            <a:ext cx="228600" cy="228600"/>
          </a:xfrm>
          <a:prstGeom prst="rect">
            <a:avLst/>
          </a:prstGeom>
          <a:noFill/>
          <a:ln w="9525">
            <a:noFill/>
            <a:miter lim="800000"/>
            <a:headEnd/>
            <a:tailEnd/>
          </a:ln>
        </p:spPr>
      </p:pic>
      <p:pic>
        <p:nvPicPr>
          <p:cNvPr id="6" name="Picture 5" descr="ip_footer.psd"/>
          <p:cNvPicPr>
            <a:picLocks noChangeAspect="1"/>
          </p:cNvPicPr>
          <p:nvPr/>
        </p:nvPicPr>
        <p:blipFill>
          <a:blip r:embed="rId3" cstate="screen">
            <a:extLst>
              <a:ext uri="{28A0092B-C50C-407E-A947-70E740481C1C}">
                <a14:useLocalDpi xmlns:a14="http://schemas.microsoft.com/office/drawing/2010/main" xmlns="" val="0"/>
              </a:ext>
            </a:extLst>
          </a:blip>
          <a:stretch>
            <a:fillRect/>
          </a:stretch>
        </p:blipFill>
        <p:spPr>
          <a:xfrm>
            <a:off x="483845" y="6204830"/>
            <a:ext cx="256017" cy="230415"/>
          </a:xfrm>
          <a:prstGeom prst="rect">
            <a:avLst/>
          </a:prstGeom>
        </p:spPr>
      </p:pic>
      <p:sp>
        <p:nvSpPr>
          <p:cNvPr id="7" name="TextBox 6"/>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11" descr="greenArrows_outline.psd"/>
          <p:cNvPicPr>
            <a:picLocks noChangeAspect="1"/>
          </p:cNvPicPr>
          <p:nvPr/>
        </p:nvPicPr>
        <p:blipFill>
          <a:blip r:embed="rId2" cstate="screen"/>
          <a:srcRect/>
          <a:stretch>
            <a:fillRect/>
          </a:stretch>
        </p:blipFill>
        <p:spPr bwMode="auto">
          <a:xfrm>
            <a:off x="819150" y="2692400"/>
            <a:ext cx="317500" cy="317500"/>
          </a:xfrm>
          <a:prstGeom prst="rect">
            <a:avLst/>
          </a:prstGeom>
          <a:noFill/>
          <a:ln w="9525">
            <a:noFill/>
            <a:miter lim="800000"/>
            <a:headEnd/>
            <a:tailEnd/>
          </a:ln>
        </p:spPr>
      </p:pic>
      <p:pic>
        <p:nvPicPr>
          <p:cNvPr id="6" name="Picture 5" descr="ip_footer.psd"/>
          <p:cNvPicPr>
            <a:picLocks noChangeAspect="1"/>
          </p:cNvPicPr>
          <p:nvPr/>
        </p:nvPicPr>
        <p:blipFill>
          <a:blip r:embed="rId3" cstate="screen">
            <a:extLst>
              <a:ext uri="{28A0092B-C50C-407E-A947-70E740481C1C}">
                <a14:useLocalDpi xmlns:a14="http://schemas.microsoft.com/office/drawing/2010/main" xmlns="" val="0"/>
              </a:ext>
            </a:extLst>
          </a:blip>
          <a:stretch>
            <a:fillRect/>
          </a:stretch>
        </p:blipFill>
        <p:spPr>
          <a:xfrm>
            <a:off x="483845" y="6204830"/>
            <a:ext cx="256017" cy="230415"/>
          </a:xfrm>
          <a:prstGeom prst="rect">
            <a:avLst/>
          </a:prstGeom>
        </p:spPr>
      </p:pic>
      <p:sp>
        <p:nvSpPr>
          <p:cNvPr id="7" name="TextBox 6"/>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image" Target="../media/image5.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lgn="r" eaLnBrk="1" latinLnBrk="0" hangingPunct="1"/>
            <a:fld id="{564CF2E0-CCC4-4E1E-9902-C3C36AB3FDA4}" type="datetimeFigureOut">
              <a:rPr lang="en-US" smtClean="0"/>
              <a:pPr algn="r" eaLnBrk="1" latinLnBrk="0" hangingPunct="1"/>
              <a:t>12/3/2012</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pic>
        <p:nvPicPr>
          <p:cNvPr id="1031" name="Picture 5" descr="intro slide.1.jpg"/>
          <p:cNvPicPr>
            <a:picLocks noChangeAspect="1"/>
          </p:cNvPicPr>
          <p:nvPr/>
        </p:nvPicPr>
        <p:blipFill>
          <a:blip r:embed="rId20" cstate="screen"/>
          <a:srcRect/>
          <a:stretch>
            <a:fillRect/>
          </a:stretch>
        </p:blipFill>
        <p:spPr bwMode="auto">
          <a:xfrm>
            <a:off x="0" y="0"/>
            <a:ext cx="9144000" cy="6858000"/>
          </a:xfrm>
          <a:prstGeom prst="rect">
            <a:avLst/>
          </a:prstGeom>
          <a:noFill/>
          <a:ln w="9525">
            <a:noFill/>
            <a:miter lim="800000"/>
            <a:headEnd/>
            <a:tailEnd/>
          </a:ln>
        </p:spPr>
      </p:pic>
      <p:sp>
        <p:nvSpPr>
          <p:cNvPr id="1032"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pitchFamily="-123" charset="-128"/>
          <a:cs typeface="ヒラギノ角ゴ Pro W3" pitchFamily="-123" charset="-128"/>
        </a:defRPr>
      </a:lvl1pPr>
      <a:lvl2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2pPr>
      <a:lvl3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3pPr>
      <a:lvl4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4pPr>
      <a:lvl5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5pPr>
      <a:lvl6pPr marL="4572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6pPr>
      <a:lvl7pPr marL="9144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7pPr>
      <a:lvl8pPr marL="13716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8pPr>
      <a:lvl9pPr marL="18288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ヒラギノ角ゴ Pro W3" pitchFamily="-123" charset="-128"/>
          <a:cs typeface="ヒラギノ角ゴ Pro W3" pitchFamily="-123" charset="-128"/>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ヒラギノ角ゴ Pro W3" pitchFamily="-123"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pitchFamily="-123"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pitchFamily="-123"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pitchFamily="-123"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3" name="Rounded Rectangle 1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14" name="TextBox 1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cxnSp>
        <p:nvCxnSpPr>
          <p:cNvPr id="15" name="Straight Connector 14"/>
          <p:cNvCxnSpPr/>
          <p:nvPr/>
        </p:nvCxnSpPr>
        <p:spPr>
          <a:xfrm>
            <a:off x="303213" y="72866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12" descr="orangeArrows.psd"/>
          <p:cNvPicPr>
            <a:picLocks noChangeAspect="1"/>
          </p:cNvPicPr>
          <p:nvPr/>
        </p:nvPicPr>
        <p:blipFill>
          <a:blip r:embed="rId7" cstate="screen"/>
          <a:srcRect/>
          <a:stretch>
            <a:fillRect/>
          </a:stretch>
        </p:blipFill>
        <p:spPr bwMode="auto">
          <a:xfrm>
            <a:off x="328613" y="357188"/>
            <a:ext cx="228600" cy="228600"/>
          </a:xfrm>
          <a:prstGeom prst="rect">
            <a:avLst/>
          </a:prstGeom>
          <a:noFill/>
          <a:ln w="9525">
            <a:noFill/>
            <a:miter lim="800000"/>
            <a:headEnd/>
            <a:tailEnd/>
          </a:ln>
        </p:spPr>
      </p:pic>
      <p:pic>
        <p:nvPicPr>
          <p:cNvPr id="17" name="Picture 16" descr="ip_footer.psd"/>
          <p:cNvPicPr>
            <a:picLocks noChangeAspect="1"/>
          </p:cNvPicPr>
          <p:nvPr/>
        </p:nvPicPr>
        <p:blipFill>
          <a:blip r:embed="rId8" cstate="screen">
            <a:extLst>
              <a:ext uri="{28A0092B-C50C-407E-A947-70E740481C1C}">
                <a14:useLocalDpi xmlns:a14="http://schemas.microsoft.com/office/drawing/2010/main" xmlns="" val="0"/>
              </a:ext>
            </a:extLst>
          </a:blip>
          <a:stretch>
            <a:fillRect/>
          </a:stretch>
        </p:blipFill>
        <p:spPr>
          <a:xfrm>
            <a:off x="483845" y="6204830"/>
            <a:ext cx="256017" cy="230415"/>
          </a:xfrm>
          <a:prstGeom prst="rect">
            <a:avLst/>
          </a:prstGeom>
        </p:spPr>
      </p:pic>
      <p:sp>
        <p:nvSpPr>
          <p:cNvPr id="18" name="TextBox 17"/>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6"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fontAlgn="auto">
              <a:spcBef>
                <a:spcPts val="0"/>
              </a:spcBef>
              <a:spcAft>
                <a:spcPts val="0"/>
              </a:spcAft>
            </a:pPr>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spTree>
    <p:extLst>
      <p:ext uri="{BB962C8B-B14F-4D97-AF65-F5344CB8AC3E}">
        <p14:creationId xmlns:mc="http://schemas.openxmlformats.org/markup-compatibility/2006" xmlns:mv="urn:schemas-microsoft-com:mac:vml" xmlns:p14="http://schemas.microsoft.com/office/powerpoint/2010/main" xmlns="" val="4031428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8.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6.png"/><Relationship Id="rId7" Type="http://schemas.openxmlformats.org/officeDocument/2006/relationships/image" Target="../media/image41.jpeg"/><Relationship Id="rId2" Type="http://schemas.openxmlformats.org/officeDocument/2006/relationships/image" Target="../media/image25.png"/><Relationship Id="rId1" Type="http://schemas.openxmlformats.org/officeDocument/2006/relationships/slideLayout" Target="../slideLayouts/slideLayout28.xml"/><Relationship Id="rId6" Type="http://schemas.openxmlformats.org/officeDocument/2006/relationships/image" Target="../media/image40.png"/><Relationship Id="rId5" Type="http://schemas.openxmlformats.org/officeDocument/2006/relationships/image" Target="../media/image27.png"/><Relationship Id="rId4" Type="http://schemas.openxmlformats.org/officeDocument/2006/relationships/image" Target="../media/image39.png"/><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46.png"/><Relationship Id="rId2" Type="http://schemas.openxmlformats.org/officeDocument/2006/relationships/image" Target="../media/image25.png"/><Relationship Id="rId1" Type="http://schemas.openxmlformats.org/officeDocument/2006/relationships/slideLayout" Target="../slideLayouts/slideLayout28.xml"/><Relationship Id="rId6" Type="http://schemas.openxmlformats.org/officeDocument/2006/relationships/image" Target="../media/image45.png"/><Relationship Id="rId5" Type="http://schemas.openxmlformats.org/officeDocument/2006/relationships/image" Target="../media/image27.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effectLst>
                  <a:outerShdw blurRad="38100" dist="38100" dir="2700000" algn="tl">
                    <a:srgbClr val="000000">
                      <a:alpha val="43137"/>
                    </a:srgbClr>
                  </a:outerShdw>
                </a:effectLst>
              </a:rPr>
              <a:t>Global PPC Award Template</a:t>
            </a:r>
            <a:endParaRPr lang="en-GB"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GB" smtClean="0"/>
              <a:t>Updated Q4 2012</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Background/Brief</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1692771"/>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New Client</a:t>
            </a: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Having won the pitch for Air New Zealand’s PPC account, we took over the account on the 1</a:t>
            </a:r>
            <a:r>
              <a:rPr lang="en-GB" sz="900" baseline="30000" dirty="0" smtClean="0">
                <a:latin typeface="Avenir LT Std 35 Light"/>
                <a:cs typeface="Avenir LT Std 35 Light"/>
              </a:rPr>
              <a:t>st</a:t>
            </a:r>
            <a:r>
              <a:rPr lang="en-GB" sz="900" dirty="0" smtClean="0">
                <a:latin typeface="Avenir LT Std 35 Light"/>
                <a:cs typeface="Avenir LT Std 35 Light"/>
              </a:rPr>
              <a:t> September 2012. We would be providing PPC strategy for the 4 markets that they operated in Europe – UK, Germany, France and Netherlands – as well as implementation in all markets, bar Germany, which would be run locally. </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61048"/>
            <a:ext cx="2225639" cy="1692771"/>
          </a:xfrm>
          <a:prstGeom prst="rect">
            <a:avLst/>
          </a:prstGeom>
          <a:noFill/>
        </p:spPr>
        <p:txBody>
          <a:bodyPr wrap="square" rtlCol="0">
            <a:spAutoFit/>
          </a:bodyPr>
          <a:lstStyle/>
          <a:p>
            <a:pPr>
              <a:defRPr/>
            </a:pPr>
            <a:r>
              <a:rPr lang="en-US" sz="1400" dirty="0" smtClean="0">
                <a:solidFill>
                  <a:srgbClr val="8DC63F"/>
                </a:solidFill>
                <a:latin typeface="Rockwell"/>
                <a:cs typeface="Rockwell"/>
              </a:rPr>
              <a:t>Product Offering</a:t>
            </a:r>
          </a:p>
          <a:p>
            <a:endParaRPr lang="en-US" sz="900" dirty="0" smtClean="0">
              <a:latin typeface="Avenir LT Std 35 Light"/>
              <a:cs typeface="Avenir LT Std 35 Light"/>
            </a:endParaRPr>
          </a:p>
          <a:p>
            <a:r>
              <a:rPr lang="en-GB" sz="900" dirty="0" smtClean="0">
                <a:latin typeface="Avenir LT Std 35 Light"/>
                <a:cs typeface="Avenir LT Std 35 Light"/>
              </a:rPr>
              <a:t>Air New Zealand’s main destination was New Zealand, but they were attempting to gain a larger share of the market in flights to  Los Angeles and Hong Kong, which formed the first leg of their flights to New Zealand. Los Angeles, especially, was a priority for Air New Zealand to achieve a strong share of voice and drive sales to this destination.</a:t>
            </a:r>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4085798" cy="415498"/>
          </a:xfrm>
          <a:prstGeom prst="rect">
            <a:avLst/>
          </a:prstGeom>
          <a:noFill/>
        </p:spPr>
        <p:txBody>
          <a:bodyPr wrap="none" rtlCol="0">
            <a:spAutoFit/>
          </a:bodyPr>
          <a:lstStyle/>
          <a:p>
            <a:r>
              <a:rPr lang="en-US" sz="2100" dirty="0" smtClean="0">
                <a:solidFill>
                  <a:srgbClr val="FFFFFF"/>
                </a:solidFill>
                <a:effectLst>
                  <a:outerShdw blurRad="38100" dist="38100" dir="2700000" algn="tl">
                    <a:srgbClr val="000000">
                      <a:alpha val="43137"/>
                    </a:srgbClr>
                  </a:outerShdw>
                </a:effectLst>
                <a:latin typeface="Rockwell"/>
                <a:cs typeface="Rockwell"/>
              </a:rPr>
              <a:t>Air New Zealand </a:t>
            </a:r>
            <a:r>
              <a:rPr lang="en-US" sz="2100" dirty="0" smtClean="0">
                <a:solidFill>
                  <a:srgbClr val="FFFFFF"/>
                </a:solidFill>
                <a:effectLst>
                  <a:outerShdw blurRad="38100" dist="38100" dir="2700000" algn="tl">
                    <a:srgbClr val="000000">
                      <a:alpha val="43137"/>
                    </a:srgbClr>
                  </a:outerShdw>
                </a:effectLst>
                <a:latin typeface="Rockwell"/>
                <a:cs typeface="Rockwell"/>
              </a:rPr>
              <a:t>Account Setup</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5" name="Picture 2"/>
          <p:cNvPicPr>
            <a:picLocks noChangeAspect="1" noChangeArrowheads="1"/>
          </p:cNvPicPr>
          <p:nvPr/>
        </p:nvPicPr>
        <p:blipFill>
          <a:blip r:embed="rId2" cstate="screen"/>
          <a:srcRect/>
          <a:stretch>
            <a:fillRect/>
          </a:stretch>
        </p:blipFill>
        <p:spPr bwMode="auto">
          <a:xfrm>
            <a:off x="546469" y="1150761"/>
            <a:ext cx="597620" cy="546063"/>
          </a:xfrm>
          <a:prstGeom prst="rect">
            <a:avLst/>
          </a:prstGeom>
          <a:noFill/>
          <a:ln w="9525">
            <a:noFill/>
            <a:miter lim="800000"/>
            <a:headEnd/>
            <a:tailEnd/>
          </a:ln>
          <a:effectLst/>
        </p:spPr>
      </p:pic>
      <p:pic>
        <p:nvPicPr>
          <p:cNvPr id="27" name="Picture 94" descr="Screen shot 2012-07-17 at 10.29.20.png"/>
          <p:cNvPicPr>
            <a:picLocks noChangeAspect="1"/>
          </p:cNvPicPr>
          <p:nvPr/>
        </p:nvPicPr>
        <p:blipFill>
          <a:blip r:embed="rId3"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4" cstate="screen"/>
          <a:srcRect/>
          <a:stretch>
            <a:fillRect/>
          </a:stretch>
        </p:blipFill>
        <p:spPr bwMode="auto">
          <a:xfrm>
            <a:off x="560578" y="3970056"/>
            <a:ext cx="360040" cy="377657"/>
          </a:xfrm>
          <a:prstGeom prst="rect">
            <a:avLst/>
          </a:prstGeom>
          <a:noFill/>
          <a:ln w="9525">
            <a:noFill/>
            <a:miter lim="800000"/>
            <a:headEnd/>
            <a:tailEnd/>
          </a:ln>
        </p:spPr>
      </p:pic>
      <p:sp>
        <p:nvSpPr>
          <p:cNvPr id="21" name="Rounded Rectangle 20"/>
          <p:cNvSpPr/>
          <p:nvPr/>
        </p:nvSpPr>
        <p:spPr>
          <a:xfrm>
            <a:off x="7154327" y="1124744"/>
            <a:ext cx="1485598" cy="630635"/>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026" name="Picture 2"/>
          <p:cNvPicPr>
            <a:picLocks noChangeAspect="1" noChangeArrowheads="1"/>
          </p:cNvPicPr>
          <p:nvPr/>
        </p:nvPicPr>
        <p:blipFill>
          <a:blip r:embed="rId5"/>
          <a:srcRect/>
          <a:stretch>
            <a:fillRect/>
          </a:stretch>
        </p:blipFill>
        <p:spPr bwMode="auto">
          <a:xfrm>
            <a:off x="7197385" y="1173794"/>
            <a:ext cx="1399864" cy="530718"/>
          </a:xfrm>
          <a:prstGeom prst="rect">
            <a:avLst/>
          </a:prstGeom>
          <a:noFill/>
          <a:ln w="9525">
            <a:noFill/>
            <a:miter lim="800000"/>
            <a:headEnd/>
            <a:tailEnd/>
          </a:ln>
        </p:spPr>
      </p:pic>
      <p:pic>
        <p:nvPicPr>
          <p:cNvPr id="26" name="Picture 2"/>
          <p:cNvPicPr>
            <a:picLocks noChangeAspect="1" noChangeArrowheads="1"/>
          </p:cNvPicPr>
          <p:nvPr/>
        </p:nvPicPr>
        <p:blipFill>
          <a:blip r:embed="rId5"/>
          <a:srcRect/>
          <a:stretch>
            <a:fillRect/>
          </a:stretch>
        </p:blipFill>
        <p:spPr bwMode="auto">
          <a:xfrm>
            <a:off x="4814103" y="3231471"/>
            <a:ext cx="2532877" cy="960267"/>
          </a:xfrm>
          <a:prstGeom prst="rect">
            <a:avLst/>
          </a:prstGeom>
          <a:noFill/>
          <a:ln w="9525">
            <a:noFill/>
            <a:miter lim="800000"/>
            <a:headEnd/>
            <a:tailEnd/>
          </a:ln>
        </p:spPr>
      </p:pic>
      <p:pic>
        <p:nvPicPr>
          <p:cNvPr id="3" name="Picture 3"/>
          <p:cNvPicPr>
            <a:picLocks noChangeAspect="1" noChangeArrowheads="1"/>
          </p:cNvPicPr>
          <p:nvPr/>
        </p:nvPicPr>
        <p:blipFill>
          <a:blip r:embed="rId6"/>
          <a:srcRect/>
          <a:stretch>
            <a:fillRect/>
          </a:stretch>
        </p:blipFill>
        <p:spPr bwMode="auto">
          <a:xfrm>
            <a:off x="3487906" y="4209667"/>
            <a:ext cx="1786732" cy="1436533"/>
          </a:xfrm>
          <a:prstGeom prst="rect">
            <a:avLst/>
          </a:prstGeom>
          <a:noFill/>
          <a:ln w="9525">
            <a:noFill/>
            <a:miter lim="800000"/>
            <a:headEnd/>
            <a:tailEnd/>
          </a:ln>
        </p:spPr>
      </p:pic>
      <p:pic>
        <p:nvPicPr>
          <p:cNvPr id="5" name="Picture 4"/>
          <p:cNvPicPr>
            <a:picLocks noChangeAspect="1" noChangeArrowheads="1"/>
          </p:cNvPicPr>
          <p:nvPr/>
        </p:nvPicPr>
        <p:blipFill>
          <a:blip r:embed="rId7"/>
          <a:srcRect/>
          <a:stretch>
            <a:fillRect/>
          </a:stretch>
        </p:blipFill>
        <p:spPr bwMode="auto">
          <a:xfrm>
            <a:off x="7284299" y="4444460"/>
            <a:ext cx="1469083" cy="1086333"/>
          </a:xfrm>
          <a:prstGeom prst="rect">
            <a:avLst/>
          </a:prstGeom>
          <a:noFill/>
          <a:ln w="9525">
            <a:noFill/>
            <a:miter lim="800000"/>
            <a:headEnd/>
            <a:tailEnd/>
          </a:ln>
        </p:spPr>
      </p:pic>
      <p:pic>
        <p:nvPicPr>
          <p:cNvPr id="7" name="Picture 5"/>
          <p:cNvPicPr>
            <a:picLocks noChangeAspect="1" noChangeArrowheads="1"/>
          </p:cNvPicPr>
          <p:nvPr/>
        </p:nvPicPr>
        <p:blipFill>
          <a:blip r:embed="rId8"/>
          <a:srcRect/>
          <a:stretch>
            <a:fillRect/>
          </a:stretch>
        </p:blipFill>
        <p:spPr bwMode="auto">
          <a:xfrm>
            <a:off x="5637317" y="4273146"/>
            <a:ext cx="976146" cy="1435198"/>
          </a:xfrm>
          <a:prstGeom prst="rect">
            <a:avLst/>
          </a:prstGeom>
          <a:noFill/>
          <a:ln w="9525">
            <a:noFill/>
            <a:miter lim="800000"/>
            <a:headEnd/>
            <a:tailEnd/>
          </a:ln>
        </p:spPr>
      </p:pic>
      <p:pic>
        <p:nvPicPr>
          <p:cNvPr id="11" name="Picture 6"/>
          <p:cNvPicPr>
            <a:picLocks noChangeAspect="1" noChangeArrowheads="1"/>
          </p:cNvPicPr>
          <p:nvPr/>
        </p:nvPicPr>
        <p:blipFill>
          <a:blip r:embed="rId9"/>
          <a:srcRect t="34283" b="34119"/>
          <a:stretch>
            <a:fillRect/>
          </a:stretch>
        </p:blipFill>
        <p:spPr bwMode="auto">
          <a:xfrm>
            <a:off x="4152716" y="1944210"/>
            <a:ext cx="3961475" cy="1251751"/>
          </a:xfrm>
          <a:prstGeom prst="rect">
            <a:avLst/>
          </a:prstGeom>
          <a:noFill/>
          <a:ln w="9525">
            <a:noFill/>
            <a:miter lim="800000"/>
            <a:headEnd/>
            <a:tailEnd/>
          </a:ln>
        </p:spPr>
      </p:pic>
      <p:sp>
        <p:nvSpPr>
          <p:cNvPr id="30" name="Rectangle 29"/>
          <p:cNvSpPr/>
          <p:nvPr/>
        </p:nvSpPr>
        <p:spPr>
          <a:xfrm>
            <a:off x="3503305" y="4733993"/>
            <a:ext cx="1764522" cy="461665"/>
          </a:xfrm>
          <a:prstGeom prst="rect">
            <a:avLst/>
          </a:prstGeom>
          <a:noFill/>
        </p:spPr>
        <p:txBody>
          <a:bodyPr wrap="none" lIns="91440" tIns="45720" rIns="91440" bIns="45720">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Los Angeles</a:t>
            </a:r>
            <a:endPar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Rectangle 30"/>
          <p:cNvSpPr/>
          <p:nvPr/>
        </p:nvSpPr>
        <p:spPr>
          <a:xfrm>
            <a:off x="7065489" y="4726594"/>
            <a:ext cx="1674240" cy="461665"/>
          </a:xfrm>
          <a:prstGeom prst="rect">
            <a:avLst/>
          </a:prstGeom>
          <a:noFill/>
        </p:spPr>
        <p:txBody>
          <a:bodyPr wrap="none" lIns="91440" tIns="45720" rIns="91440" bIns="45720">
            <a:spAutoFit/>
          </a:bodyPr>
          <a:lstStyle/>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Hong Kong</a:t>
            </a:r>
            <a:endPar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Rectangle 31"/>
          <p:cNvSpPr/>
          <p:nvPr/>
        </p:nvSpPr>
        <p:spPr>
          <a:xfrm>
            <a:off x="5514567" y="4577155"/>
            <a:ext cx="1263487" cy="830997"/>
          </a:xfrm>
          <a:prstGeom prst="rect">
            <a:avLst/>
          </a:prstGeom>
          <a:noFill/>
        </p:spPr>
        <p:txBody>
          <a:bodyPr wrap="none" lIns="91440" tIns="45720" rIns="91440" bIns="45720">
            <a:spAutoFit/>
          </a:bodyPr>
          <a:lstStyle/>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New</a:t>
            </a:r>
          </a:p>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Zealand</a:t>
            </a:r>
            <a:endPar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427195" y="3879996"/>
            <a:ext cx="5292156" cy="180294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3425716" y="1987573"/>
            <a:ext cx="5292156" cy="180294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Challenge</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8567" y="3895800"/>
            <a:ext cx="2225639" cy="1692771"/>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Integration Difficulties</a:t>
            </a:r>
            <a:endParaRPr lang="en-US" sz="1400" dirty="0" smtClean="0">
              <a:solidFill>
                <a:srgbClr val="8DC63F"/>
              </a:solidFill>
              <a:latin typeface="Rockwell"/>
              <a:cs typeface="Rockwell"/>
            </a:endParaRP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As we took over the accounts part way through Air New Zealand’s sale, we opted to continue with the accounts of the incumbent agency. As a result, though, the structure was not ideal for optimisation and broken links meant that the Marin blackout period during integration lasted a week, during which we were unable to optimise.</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69065" y="1995672"/>
            <a:ext cx="2225639" cy="1554272"/>
          </a:xfrm>
          <a:prstGeom prst="rect">
            <a:avLst/>
          </a:prstGeom>
          <a:noFill/>
        </p:spPr>
        <p:txBody>
          <a:bodyPr wrap="square" rtlCol="0">
            <a:spAutoFit/>
          </a:bodyPr>
          <a:lstStyle/>
          <a:p>
            <a:pPr>
              <a:defRPr/>
            </a:pPr>
            <a:r>
              <a:rPr lang="en-US" sz="1400" dirty="0" smtClean="0">
                <a:solidFill>
                  <a:srgbClr val="8DC63F"/>
                </a:solidFill>
                <a:latin typeface="Rockwell"/>
                <a:cs typeface="Rockwell"/>
              </a:rPr>
              <a:t>Low Brand Recognition</a:t>
            </a:r>
            <a:endParaRPr lang="en-US" sz="1400" dirty="0" smtClean="0">
              <a:solidFill>
                <a:srgbClr val="8DC63F"/>
              </a:solidFill>
              <a:latin typeface="Rockwell"/>
              <a:cs typeface="Rockwell"/>
            </a:endParaRPr>
          </a:p>
          <a:p>
            <a:endParaRPr lang="en-US" sz="900" dirty="0" smtClean="0">
              <a:latin typeface="Avenir LT Std 35 Light"/>
              <a:cs typeface="Avenir LT Std 35 Light"/>
            </a:endParaRPr>
          </a:p>
          <a:p>
            <a:r>
              <a:rPr lang="en-GB" sz="900" dirty="0" smtClean="0">
                <a:latin typeface="Avenir LT Std 35 Light"/>
                <a:cs typeface="Avenir LT Std 35 Light"/>
              </a:rPr>
              <a:t>Air New Zealand are known primarily for serving their namesake destination, New Zealand, and not LA or Hong Kong. We would therefore be competing with better known transatlantic and Asian airlines, as well as the travel aggregators that are better able to draw users and generate conversions.</a:t>
            </a:r>
            <a:endParaRPr lang="en-GB"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5535298" cy="415498"/>
          </a:xfrm>
          <a:prstGeom prst="rect">
            <a:avLst/>
          </a:prstGeom>
          <a:noFill/>
        </p:spPr>
        <p:txBody>
          <a:bodyPr wrap="none" rtlCol="0">
            <a:spAutoFit/>
          </a:bodyPr>
          <a:lstStyle/>
          <a:p>
            <a:r>
              <a:rPr lang="en-US" sz="2100" b="0" i="0" dirty="0" smtClean="0">
                <a:solidFill>
                  <a:srgbClr val="FFFFFF"/>
                </a:solidFill>
                <a:effectLst>
                  <a:outerShdw blurRad="38100" dist="38100" dir="2700000" algn="tl">
                    <a:srgbClr val="000000">
                      <a:alpha val="43137"/>
                    </a:srgbClr>
                  </a:outerShdw>
                </a:effectLst>
                <a:latin typeface="Rockwell"/>
                <a:cs typeface="Rockwell"/>
              </a:rPr>
              <a:t>A Competitive Market and Account Rebuild</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7" name="Picture 94" descr="Screen shot 2012-07-17 at 10.29.20.png"/>
          <p:cNvPicPr>
            <a:picLocks noChangeAspect="1"/>
          </p:cNvPicPr>
          <p:nvPr/>
        </p:nvPicPr>
        <p:blipFill>
          <a:blip r:embed="rId2"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3"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0"/>
          <p:cNvPicPr>
            <a:picLocks noChangeAspect="1"/>
          </p:cNvPicPr>
          <p:nvPr/>
        </p:nvPicPr>
        <p:blipFill>
          <a:blip r:embed="rId4" cstate="screen"/>
          <a:srcRect/>
          <a:stretch>
            <a:fillRect/>
          </a:stretch>
        </p:blipFill>
        <p:spPr>
          <a:xfrm>
            <a:off x="546394" y="1080168"/>
            <a:ext cx="597770" cy="674001"/>
          </a:xfrm>
          <a:prstGeom prst="rect">
            <a:avLst/>
          </a:prstGeom>
        </p:spPr>
      </p:pic>
      <p:sp>
        <p:nvSpPr>
          <p:cNvPr id="23" name="Rounded Rectangle 22"/>
          <p:cNvSpPr/>
          <p:nvPr/>
        </p:nvSpPr>
        <p:spPr>
          <a:xfrm>
            <a:off x="7154327" y="1124744"/>
            <a:ext cx="1485598" cy="630635"/>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24" name="Picture 2"/>
          <p:cNvPicPr>
            <a:picLocks noChangeAspect="1" noChangeArrowheads="1"/>
          </p:cNvPicPr>
          <p:nvPr/>
        </p:nvPicPr>
        <p:blipFill>
          <a:blip r:embed="rId5"/>
          <a:srcRect/>
          <a:stretch>
            <a:fillRect/>
          </a:stretch>
        </p:blipFill>
        <p:spPr bwMode="auto">
          <a:xfrm>
            <a:off x="7197385" y="1173794"/>
            <a:ext cx="1399864" cy="530718"/>
          </a:xfrm>
          <a:prstGeom prst="rect">
            <a:avLst/>
          </a:prstGeom>
          <a:noFill/>
          <a:ln w="9525">
            <a:noFill/>
            <a:miter lim="800000"/>
            <a:headEnd/>
            <a:tailEnd/>
          </a:ln>
        </p:spPr>
      </p:pic>
      <p:pic>
        <p:nvPicPr>
          <p:cNvPr id="3" name="Picture 2"/>
          <p:cNvPicPr>
            <a:picLocks noChangeAspect="1" noChangeArrowheads="1"/>
          </p:cNvPicPr>
          <p:nvPr/>
        </p:nvPicPr>
        <p:blipFill>
          <a:blip r:embed="rId6"/>
          <a:srcRect/>
          <a:stretch>
            <a:fillRect/>
          </a:stretch>
        </p:blipFill>
        <p:spPr bwMode="auto">
          <a:xfrm>
            <a:off x="5992424" y="2023493"/>
            <a:ext cx="2655487" cy="642350"/>
          </a:xfrm>
          <a:prstGeom prst="rect">
            <a:avLst/>
          </a:prstGeom>
          <a:noFill/>
          <a:ln w="9525">
            <a:noFill/>
            <a:miter lim="800000"/>
            <a:headEnd/>
            <a:tailEnd/>
          </a:ln>
        </p:spPr>
      </p:pic>
      <p:pic>
        <p:nvPicPr>
          <p:cNvPr id="5" name="Picture 3"/>
          <p:cNvPicPr>
            <a:picLocks noChangeAspect="1" noChangeArrowheads="1"/>
          </p:cNvPicPr>
          <p:nvPr/>
        </p:nvPicPr>
        <p:blipFill>
          <a:blip r:embed="rId7"/>
          <a:srcRect l="9113" r="9718" b="9322"/>
          <a:stretch>
            <a:fillRect/>
          </a:stretch>
        </p:blipFill>
        <p:spPr bwMode="auto">
          <a:xfrm>
            <a:off x="7457243" y="2691502"/>
            <a:ext cx="1260629" cy="1054873"/>
          </a:xfrm>
          <a:prstGeom prst="rect">
            <a:avLst/>
          </a:prstGeom>
          <a:noFill/>
          <a:ln w="9525">
            <a:noFill/>
            <a:miter lim="800000"/>
            <a:headEnd/>
            <a:tailEnd/>
          </a:ln>
        </p:spPr>
      </p:pic>
      <p:pic>
        <p:nvPicPr>
          <p:cNvPr id="30" name="Picture 2"/>
          <p:cNvPicPr>
            <a:picLocks noChangeAspect="1" noChangeArrowheads="1"/>
          </p:cNvPicPr>
          <p:nvPr/>
        </p:nvPicPr>
        <p:blipFill>
          <a:blip r:embed="rId5"/>
          <a:srcRect/>
          <a:stretch>
            <a:fillRect/>
          </a:stretch>
        </p:blipFill>
        <p:spPr bwMode="auto">
          <a:xfrm>
            <a:off x="3754328" y="2631213"/>
            <a:ext cx="1399864" cy="530718"/>
          </a:xfrm>
          <a:prstGeom prst="rect">
            <a:avLst/>
          </a:prstGeom>
          <a:noFill/>
          <a:ln w="9525">
            <a:noFill/>
            <a:miter lim="800000"/>
            <a:headEnd/>
            <a:tailEnd/>
          </a:ln>
        </p:spPr>
      </p:pic>
      <p:pic>
        <p:nvPicPr>
          <p:cNvPr id="7" name="Picture 4"/>
          <p:cNvPicPr>
            <a:picLocks noChangeAspect="1" noChangeArrowheads="1"/>
          </p:cNvPicPr>
          <p:nvPr/>
        </p:nvPicPr>
        <p:blipFill>
          <a:blip r:embed="rId8"/>
          <a:srcRect/>
          <a:stretch>
            <a:fillRect/>
          </a:stretch>
        </p:blipFill>
        <p:spPr bwMode="auto">
          <a:xfrm>
            <a:off x="5887937" y="2657936"/>
            <a:ext cx="1569313" cy="1100861"/>
          </a:xfrm>
          <a:prstGeom prst="rect">
            <a:avLst/>
          </a:prstGeom>
          <a:noFill/>
          <a:ln w="9525">
            <a:noFill/>
            <a:miter lim="800000"/>
            <a:headEnd/>
            <a:tailEnd/>
          </a:ln>
        </p:spPr>
      </p:pic>
      <p:sp>
        <p:nvSpPr>
          <p:cNvPr id="31" name="TextBox 30"/>
          <p:cNvSpPr txBox="1"/>
          <p:nvPr/>
        </p:nvSpPr>
        <p:spPr>
          <a:xfrm>
            <a:off x="5335480" y="2716567"/>
            <a:ext cx="585926" cy="369332"/>
          </a:xfrm>
          <a:prstGeom prst="rect">
            <a:avLst/>
          </a:prstGeom>
          <a:noFill/>
        </p:spPr>
        <p:txBody>
          <a:bodyPr wrap="square" rtlCol="0">
            <a:spAutoFit/>
          </a:bodyPr>
          <a:lstStyle/>
          <a:p>
            <a:r>
              <a:rPr lang="en-GB" dirty="0" smtClean="0">
                <a:latin typeface="Avenir LT Std 55 Roman"/>
                <a:cs typeface="Avenir LT Std 55 Roman"/>
              </a:rPr>
              <a:t>v</a:t>
            </a:r>
            <a:r>
              <a:rPr lang="en-GB" b="0" i="0" dirty="0" smtClean="0">
                <a:latin typeface="Avenir LT Std 55 Roman"/>
                <a:cs typeface="Avenir LT Std 55 Roman"/>
              </a:rPr>
              <a:t>s.</a:t>
            </a:r>
            <a:endParaRPr lang="en-GB" b="0" i="0" dirty="0">
              <a:latin typeface="Avenir LT Std 55 Roman"/>
              <a:cs typeface="Avenir LT Std 55 Roman"/>
            </a:endParaRPr>
          </a:p>
        </p:txBody>
      </p:sp>
      <p:pic>
        <p:nvPicPr>
          <p:cNvPr id="2053" name="Picture 5"/>
          <p:cNvPicPr>
            <a:picLocks noChangeAspect="1" noChangeArrowheads="1"/>
          </p:cNvPicPr>
          <p:nvPr/>
        </p:nvPicPr>
        <p:blipFill>
          <a:blip r:embed="rId9"/>
          <a:srcRect l="7580" t="7857" r="14750" b="22528"/>
          <a:stretch>
            <a:fillRect/>
          </a:stretch>
        </p:blipFill>
        <p:spPr bwMode="auto">
          <a:xfrm>
            <a:off x="3604321" y="4447709"/>
            <a:ext cx="1606858" cy="747807"/>
          </a:xfrm>
          <a:prstGeom prst="rect">
            <a:avLst/>
          </a:prstGeom>
          <a:noFill/>
          <a:ln w="9525">
            <a:noFill/>
            <a:miter lim="800000"/>
            <a:headEnd/>
            <a:tailEnd/>
          </a:ln>
        </p:spPr>
      </p:pic>
      <p:pic>
        <p:nvPicPr>
          <p:cNvPr id="32" name="Picture 2"/>
          <p:cNvPicPr>
            <a:picLocks noChangeAspect="1" noChangeArrowheads="1"/>
          </p:cNvPicPr>
          <p:nvPr/>
        </p:nvPicPr>
        <p:blipFill>
          <a:blip r:embed="rId10" cstate="screen"/>
          <a:srcRect/>
          <a:stretch>
            <a:fillRect/>
          </a:stretch>
        </p:blipFill>
        <p:spPr bwMode="auto">
          <a:xfrm>
            <a:off x="6644234" y="4195863"/>
            <a:ext cx="2047325" cy="1275974"/>
          </a:xfrm>
          <a:prstGeom prst="rect">
            <a:avLst/>
          </a:prstGeom>
          <a:noFill/>
          <a:ln w="9525">
            <a:noFill/>
            <a:miter lim="800000"/>
            <a:headEnd/>
            <a:tailEnd/>
          </a:ln>
        </p:spPr>
      </p:pic>
      <p:pic>
        <p:nvPicPr>
          <p:cNvPr id="2055" name="Picture 7" descr="C:\Documents and Settings\ACROWL01\Local Settings\Temporary Internet Files\Content.IE5\2ACUL287\MC900434805[1].png"/>
          <p:cNvPicPr>
            <a:picLocks noChangeAspect="1" noChangeArrowheads="1"/>
          </p:cNvPicPr>
          <p:nvPr/>
        </p:nvPicPr>
        <p:blipFill>
          <a:blip r:embed="rId11"/>
          <a:srcRect/>
          <a:stretch>
            <a:fillRect/>
          </a:stretch>
        </p:blipFill>
        <p:spPr bwMode="auto">
          <a:xfrm>
            <a:off x="5220177" y="4059423"/>
            <a:ext cx="1524626" cy="152462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1692771"/>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Bid </a:t>
            </a:r>
            <a:r>
              <a:rPr lang="en-US" sz="1400" dirty="0" err="1" smtClean="0">
                <a:solidFill>
                  <a:srgbClr val="8DC63F"/>
                </a:solidFill>
                <a:latin typeface="Rockwell"/>
                <a:cs typeface="Rockwell"/>
              </a:rPr>
              <a:t>Optimisation</a:t>
            </a:r>
            <a:endParaRPr lang="en-US" sz="1400" dirty="0" smtClean="0">
              <a:solidFill>
                <a:srgbClr val="8DC63F"/>
              </a:solidFill>
              <a:latin typeface="Rockwell"/>
              <a:cs typeface="Rockwell"/>
            </a:endParaRP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Using Marin, we implemented the position override facility to ensure that our brand keywords were appearing in position 1.</a:t>
            </a:r>
            <a:endParaRPr lang="en-GB" sz="900" dirty="0" smtClean="0">
              <a:latin typeface="Avenir LT Std 35 Light"/>
              <a:cs typeface="Avenir LT Std 35 Light"/>
            </a:endParaRPr>
          </a:p>
          <a:p>
            <a:pPr lvl="0">
              <a:defRPr/>
            </a:pPr>
            <a:r>
              <a:rPr lang="en-GB" sz="900" dirty="0" smtClean="0">
                <a:latin typeface="Avenir LT Std 35 Light"/>
                <a:cs typeface="Avenir LT Std 35 Light"/>
              </a:rPr>
              <a:t>We then identified the generic keywords that were most likely to convert and implemented regular keyword-specific bid changes to maximise the conversion potential of the campaigns.</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96560"/>
            <a:ext cx="2225639" cy="1969770"/>
          </a:xfrm>
          <a:prstGeom prst="rect">
            <a:avLst/>
          </a:prstGeom>
          <a:noFill/>
        </p:spPr>
        <p:txBody>
          <a:bodyPr wrap="square" rtlCol="0">
            <a:spAutoFit/>
          </a:bodyPr>
          <a:lstStyle/>
          <a:p>
            <a:pPr>
              <a:defRPr/>
            </a:pPr>
            <a:r>
              <a:rPr lang="en-US" sz="1400" dirty="0" smtClean="0">
                <a:solidFill>
                  <a:srgbClr val="8DC63F"/>
                </a:solidFill>
                <a:latin typeface="Rockwell"/>
                <a:cs typeface="Rockwell"/>
              </a:rPr>
              <a:t>Ad Copy Changes</a:t>
            </a:r>
            <a:endParaRPr lang="en-US" sz="1400" dirty="0" smtClean="0">
              <a:solidFill>
                <a:srgbClr val="8DC63F"/>
              </a:solidFill>
              <a:latin typeface="Rockwell"/>
              <a:cs typeface="Rockwell"/>
            </a:endParaRPr>
          </a:p>
          <a:p>
            <a:endParaRPr lang="en-US" sz="900" dirty="0" smtClean="0">
              <a:latin typeface="Avenir LT Std 35 Light"/>
              <a:cs typeface="Avenir LT Std 35 Light"/>
            </a:endParaRPr>
          </a:p>
          <a:p>
            <a:r>
              <a:rPr lang="en-GB" sz="900" dirty="0" smtClean="0">
                <a:latin typeface="Avenir LT Std 35 Light"/>
                <a:cs typeface="Avenir LT Std 35 Light"/>
              </a:rPr>
              <a:t>In order to try and maximise the conversion of users, we modified our ad copy based on the copy performance we’d seen to </a:t>
            </a:r>
            <a:r>
              <a:rPr lang="en-GB" sz="900" dirty="0" smtClean="0">
                <a:latin typeface="Avenir LT Std 35 Light"/>
                <a:cs typeface="Avenir LT Std 35 Light"/>
              </a:rPr>
              <a:t>date. We also trialled highlighting the end date of the sale to try and drive conversions, a</a:t>
            </a:r>
            <a:r>
              <a:rPr lang="en-GB" sz="900" dirty="0" smtClean="0">
                <a:latin typeface="Avenir LT Std 35 Light"/>
                <a:cs typeface="Avenir LT Std 35 Light"/>
              </a:rPr>
              <a:t> new test for Air New Zealand, which could provide useful information for the all-important January sales.</a:t>
            </a:r>
          </a:p>
          <a:p>
            <a:endParaRPr lang="en-GB" sz="900" dirty="0" smtClean="0">
              <a:latin typeface="Avenir LT Std 35 Light"/>
              <a:cs typeface="Avenir LT Std 35 Light"/>
            </a:endParaRPr>
          </a:p>
          <a:p>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5609677" cy="415498"/>
          </a:xfrm>
          <a:prstGeom prst="rect">
            <a:avLst/>
          </a:prstGeom>
          <a:noFill/>
        </p:spPr>
        <p:txBody>
          <a:bodyPr wrap="none" rtlCol="0">
            <a:spAutoFit/>
          </a:bodyPr>
          <a:lstStyle/>
          <a:p>
            <a:r>
              <a:rPr lang="en-US" sz="2100" dirty="0" smtClean="0">
                <a:solidFill>
                  <a:srgbClr val="FFFFFF"/>
                </a:solidFill>
                <a:effectLst>
                  <a:outerShdw blurRad="38100" dist="38100" dir="2700000" algn="tl">
                    <a:srgbClr val="000000">
                      <a:alpha val="43137"/>
                    </a:srgbClr>
                  </a:outerShdw>
                </a:effectLst>
                <a:latin typeface="Rockwell"/>
                <a:cs typeface="Rockwell"/>
              </a:rPr>
              <a:t>Careful </a:t>
            </a:r>
            <a:r>
              <a:rPr lang="en-US" sz="2100" dirty="0" err="1" smtClean="0">
                <a:solidFill>
                  <a:srgbClr val="FFFFFF"/>
                </a:solidFill>
                <a:effectLst>
                  <a:outerShdw blurRad="38100" dist="38100" dir="2700000" algn="tl">
                    <a:srgbClr val="000000">
                      <a:alpha val="43137"/>
                    </a:srgbClr>
                  </a:outerShdw>
                </a:effectLst>
                <a:latin typeface="Rockwell"/>
                <a:cs typeface="Rockwell"/>
              </a:rPr>
              <a:t>Optimisation</a:t>
            </a:r>
            <a:r>
              <a:rPr lang="en-US" sz="2100" dirty="0" smtClean="0">
                <a:solidFill>
                  <a:srgbClr val="FFFFFF"/>
                </a:solidFill>
                <a:effectLst>
                  <a:outerShdw blurRad="38100" dist="38100" dir="2700000" algn="tl">
                    <a:srgbClr val="000000">
                      <a:alpha val="43137"/>
                    </a:srgbClr>
                  </a:outerShdw>
                </a:effectLst>
                <a:latin typeface="Rockwell"/>
                <a:cs typeface="Rockwell"/>
              </a:rPr>
              <a:t> and Ad Copy Changes</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7" name="Picture 94" descr="Screen shot 2012-07-17 at 10.29.20.png"/>
          <p:cNvPicPr>
            <a:picLocks noChangeAspect="1"/>
          </p:cNvPicPr>
          <p:nvPr/>
        </p:nvPicPr>
        <p:blipFill>
          <a:blip r:embed="rId2"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3"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
          <p:cNvPicPr>
            <a:picLocks noChangeAspect="1" noChangeArrowheads="1"/>
          </p:cNvPicPr>
          <p:nvPr/>
        </p:nvPicPr>
        <p:blipFill>
          <a:blip r:embed="rId4" cstate="screen"/>
          <a:srcRect/>
          <a:stretch>
            <a:fillRect/>
          </a:stretch>
        </p:blipFill>
        <p:spPr bwMode="auto">
          <a:xfrm>
            <a:off x="546469" y="1150761"/>
            <a:ext cx="565410" cy="550047"/>
          </a:xfrm>
          <a:prstGeom prst="rect">
            <a:avLst/>
          </a:prstGeom>
          <a:noFill/>
          <a:ln w="9525">
            <a:noFill/>
            <a:miter lim="800000"/>
            <a:headEnd/>
            <a:tailEnd/>
          </a:ln>
          <a:effectLst/>
        </p:spPr>
      </p:pic>
      <p:sp>
        <p:nvSpPr>
          <p:cNvPr id="41" name="Rounded Rectangle 40"/>
          <p:cNvSpPr/>
          <p:nvPr/>
        </p:nvSpPr>
        <p:spPr>
          <a:xfrm>
            <a:off x="7154327" y="1124744"/>
            <a:ext cx="1485598" cy="630635"/>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43" name="Picture 2"/>
          <p:cNvPicPr>
            <a:picLocks noChangeAspect="1" noChangeArrowheads="1"/>
          </p:cNvPicPr>
          <p:nvPr/>
        </p:nvPicPr>
        <p:blipFill>
          <a:blip r:embed="rId5"/>
          <a:srcRect/>
          <a:stretch>
            <a:fillRect/>
          </a:stretch>
        </p:blipFill>
        <p:spPr bwMode="auto">
          <a:xfrm>
            <a:off x="7197385" y="1173794"/>
            <a:ext cx="1399864" cy="530718"/>
          </a:xfrm>
          <a:prstGeom prst="rect">
            <a:avLst/>
          </a:prstGeom>
          <a:noFill/>
          <a:ln w="9525">
            <a:noFill/>
            <a:miter lim="800000"/>
            <a:headEnd/>
            <a:tailEnd/>
          </a:ln>
        </p:spPr>
      </p:pic>
      <p:sp>
        <p:nvSpPr>
          <p:cNvPr id="44" name="Rectangle 43"/>
          <p:cNvSpPr/>
          <p:nvPr/>
        </p:nvSpPr>
        <p:spPr>
          <a:xfrm>
            <a:off x="3844026" y="2032986"/>
            <a:ext cx="4643020" cy="1518082"/>
          </a:xfrm>
          <a:prstGeom prst="rect">
            <a:avLst/>
          </a:prstGeom>
          <a:solidFill>
            <a:schemeClr val="bg1"/>
          </a:solidFill>
          <a:ln>
            <a:noFill/>
          </a:ln>
          <a:scene3d>
            <a:camera prst="perspectiveAbove" fov="72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r>
              <a:rPr lang="en-GB" sz="1600" dirty="0" smtClean="0">
                <a:solidFill>
                  <a:schemeClr val="tx1"/>
                </a:solidFill>
              </a:rPr>
              <a:t>[Flights to New Zealand]		£1.20</a:t>
            </a:r>
          </a:p>
          <a:p>
            <a:r>
              <a:rPr lang="en-GB" sz="1600" dirty="0" smtClean="0">
                <a:solidFill>
                  <a:schemeClr val="tx1"/>
                </a:solidFill>
              </a:rPr>
              <a:t>[New Zealand Flights]		£1.35</a:t>
            </a:r>
          </a:p>
          <a:p>
            <a:r>
              <a:rPr lang="en-GB" sz="1600" dirty="0" smtClean="0">
                <a:solidFill>
                  <a:schemeClr val="tx1"/>
                </a:solidFill>
              </a:rPr>
              <a:t>[New Zealand Holidays]		£0.86</a:t>
            </a:r>
          </a:p>
          <a:p>
            <a:r>
              <a:rPr lang="en-GB" sz="1600" dirty="0" smtClean="0">
                <a:solidFill>
                  <a:schemeClr val="tx1"/>
                </a:solidFill>
              </a:rPr>
              <a:t>[New Zealand Airlines]		£1.92</a:t>
            </a:r>
          </a:p>
          <a:p>
            <a:r>
              <a:rPr lang="en-GB" sz="1600" dirty="0" smtClean="0">
                <a:solidFill>
                  <a:schemeClr val="tx1"/>
                </a:solidFill>
              </a:rPr>
              <a:t>[New Zealand Flight Prices]		£1.71</a:t>
            </a:r>
            <a:endParaRPr lang="en-GB" sz="1600" dirty="0">
              <a:solidFill>
                <a:schemeClr val="tx1"/>
              </a:solidFill>
            </a:endParaRPr>
          </a:p>
        </p:txBody>
      </p:sp>
      <p:pic>
        <p:nvPicPr>
          <p:cNvPr id="4098" name="Picture 2" descr="C:\Documents and Settings\ACROWL01\Local Settings\Temporary Internet Files\Content.IE5\VTEXX86A\MC900431629[1].png"/>
          <p:cNvPicPr>
            <a:picLocks noChangeAspect="1" noChangeArrowheads="1"/>
          </p:cNvPicPr>
          <p:nvPr/>
        </p:nvPicPr>
        <p:blipFill>
          <a:blip r:embed="rId6"/>
          <a:srcRect/>
          <a:stretch>
            <a:fillRect/>
          </a:stretch>
        </p:blipFill>
        <p:spPr bwMode="auto">
          <a:xfrm>
            <a:off x="7017237" y="2110112"/>
            <a:ext cx="1714500" cy="1714500"/>
          </a:xfrm>
          <a:prstGeom prst="rect">
            <a:avLst/>
          </a:prstGeom>
          <a:noFill/>
        </p:spPr>
      </p:pic>
      <p:pic>
        <p:nvPicPr>
          <p:cNvPr id="4099" name="Picture 3" descr="C:\Documents and Settings\ACROWL01\Local Settings\Temporary Internet Files\Content.IE5\2ACUL287\MP900442175[1].jpg"/>
          <p:cNvPicPr>
            <a:picLocks noChangeAspect="1" noChangeArrowheads="1"/>
          </p:cNvPicPr>
          <p:nvPr/>
        </p:nvPicPr>
        <p:blipFill>
          <a:blip r:embed="rId7"/>
          <a:srcRect/>
          <a:stretch>
            <a:fillRect/>
          </a:stretch>
        </p:blipFill>
        <p:spPr bwMode="auto">
          <a:xfrm>
            <a:off x="3272368" y="3746377"/>
            <a:ext cx="2588230" cy="1966404"/>
          </a:xfrm>
          <a:prstGeom prst="rect">
            <a:avLst/>
          </a:prstGeom>
          <a:noFill/>
        </p:spPr>
      </p:pic>
      <p:sp>
        <p:nvSpPr>
          <p:cNvPr id="45" name="TextBox 44"/>
          <p:cNvSpPr txBox="1"/>
          <p:nvPr/>
        </p:nvSpPr>
        <p:spPr>
          <a:xfrm>
            <a:off x="3409028" y="5157923"/>
            <a:ext cx="2308194" cy="461665"/>
          </a:xfrm>
          <a:prstGeom prst="rect">
            <a:avLst/>
          </a:prstGeom>
          <a:noFill/>
        </p:spPr>
        <p:txBody>
          <a:bodyPr wrap="square" rtlCol="0">
            <a:spAutoFit/>
          </a:bodyPr>
          <a:lstStyle/>
          <a:p>
            <a:pPr algn="ctr"/>
            <a:r>
              <a:rPr lang="en-GB" sz="2400" b="1" i="0" dirty="0" smtClean="0">
                <a:ln>
                  <a:solidFill>
                    <a:srgbClr val="C00000"/>
                  </a:solidFill>
                </a:ln>
                <a:solidFill>
                  <a:srgbClr val="FF0000"/>
                </a:solidFill>
                <a:latin typeface="Avenir LT Std 55 Roman"/>
                <a:cs typeface="Avenir LT Std 55 Roman"/>
              </a:rPr>
              <a:t>Ends Sep 26th</a:t>
            </a:r>
            <a:endParaRPr lang="en-GB" sz="2400" b="1" i="0" dirty="0">
              <a:ln>
                <a:solidFill>
                  <a:srgbClr val="C00000"/>
                </a:solidFill>
              </a:ln>
              <a:solidFill>
                <a:srgbClr val="FF0000"/>
              </a:solidFill>
              <a:latin typeface="Avenir LT Std 55 Roman"/>
              <a:cs typeface="Avenir LT Std 55 Roman"/>
            </a:endParaRPr>
          </a:p>
        </p:txBody>
      </p:sp>
      <p:sp>
        <p:nvSpPr>
          <p:cNvPr id="47" name="Right Arrow 46"/>
          <p:cNvSpPr/>
          <p:nvPr/>
        </p:nvSpPr>
        <p:spPr>
          <a:xfrm>
            <a:off x="5663935" y="4252404"/>
            <a:ext cx="852257" cy="1012054"/>
          </a:xfrm>
          <a:prstGeom prst="rightArrow">
            <a:avLst/>
          </a:prstGeom>
          <a:solidFill>
            <a:schemeClr val="tx2"/>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101" name="Picture 5"/>
          <p:cNvPicPr>
            <a:picLocks noChangeAspect="1" noChangeArrowheads="1"/>
          </p:cNvPicPr>
          <p:nvPr/>
        </p:nvPicPr>
        <p:blipFill>
          <a:blip r:embed="rId8"/>
          <a:srcRect/>
          <a:stretch>
            <a:fillRect/>
          </a:stretch>
        </p:blipFill>
        <p:spPr bwMode="auto">
          <a:xfrm>
            <a:off x="6619226" y="4490391"/>
            <a:ext cx="2134155" cy="653886"/>
          </a:xfrm>
          <a:prstGeom prst="rect">
            <a:avLst/>
          </a:prstGeom>
          <a:noFill/>
          <a:ln w="9525">
            <a:noFill/>
            <a:miter lim="800000"/>
            <a:headEnd/>
            <a:tailEnd/>
          </a:ln>
        </p:spPr>
      </p:pic>
      <p:pic>
        <p:nvPicPr>
          <p:cNvPr id="49" name="Picture 48" descr="12247849541307080526radacina_cursor_hand.svg.hi.png"/>
          <p:cNvPicPr>
            <a:picLocks noChangeAspect="1"/>
          </p:cNvPicPr>
          <p:nvPr/>
        </p:nvPicPr>
        <p:blipFill>
          <a:blip r:embed="rId9"/>
          <a:stretch>
            <a:fillRect/>
          </a:stretch>
        </p:blipFill>
        <p:spPr>
          <a:xfrm>
            <a:off x="7586370" y="4805945"/>
            <a:ext cx="581088" cy="7722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1692771"/>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Record Sales Days</a:t>
            </a:r>
            <a:endParaRPr lang="en-US" sz="1400" dirty="0" smtClean="0">
              <a:solidFill>
                <a:srgbClr val="8DC63F"/>
              </a:solidFill>
              <a:latin typeface="Rockwell"/>
              <a:cs typeface="Rockwell"/>
            </a:endParaRPr>
          </a:p>
          <a:p>
            <a:pPr lvl="0">
              <a:defRPr/>
            </a:pPr>
            <a:endParaRPr lang="en-US" sz="900" dirty="0" smtClean="0">
              <a:latin typeface="Avenir LT Std 35 Light"/>
              <a:cs typeface="Avenir LT Std 35 Light"/>
            </a:endParaRPr>
          </a:p>
          <a:p>
            <a:pPr lvl="0">
              <a:defRPr/>
            </a:pPr>
            <a:r>
              <a:rPr lang="en-US" sz="900" dirty="0" smtClean="0">
                <a:latin typeface="Avenir LT Std 35 Light"/>
                <a:cs typeface="Avenir LT Std 35 Light"/>
              </a:rPr>
              <a:t>Air New Zealand had achieved its record sales day earlier in the year at the end of its January sale, supposedly the busiest time of the year. Within a month of taking over the account, we helped exceed that record on consecutive days: the first day beating it by </a:t>
            </a:r>
            <a:r>
              <a:rPr lang="en-US" sz="900" b="1" dirty="0" smtClean="0">
                <a:latin typeface="Avenir LT Std 35 Light"/>
                <a:cs typeface="Avenir LT Std 35 Light"/>
              </a:rPr>
              <a:t>6%</a:t>
            </a:r>
            <a:r>
              <a:rPr lang="en-US" sz="900" dirty="0" smtClean="0">
                <a:latin typeface="Avenir LT Std 35 Light"/>
                <a:cs typeface="Avenir LT Std 35 Light"/>
              </a:rPr>
              <a:t>, the second day beating it by </a:t>
            </a:r>
            <a:r>
              <a:rPr lang="en-US" sz="900" b="1" dirty="0" smtClean="0">
                <a:latin typeface="Avenir LT Std 35 Light"/>
                <a:cs typeface="Avenir LT Std 35 Light"/>
              </a:rPr>
              <a:t>over 16%</a:t>
            </a:r>
            <a:r>
              <a:rPr lang="en-US" sz="900" dirty="0" smtClean="0">
                <a:latin typeface="Avenir LT Std 35 Light"/>
                <a:cs typeface="Avenir LT Std 35 Light"/>
              </a:rPr>
              <a:t>.</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61048"/>
            <a:ext cx="2225639" cy="1692771"/>
          </a:xfrm>
          <a:prstGeom prst="rect">
            <a:avLst/>
          </a:prstGeom>
          <a:noFill/>
        </p:spPr>
        <p:txBody>
          <a:bodyPr wrap="square" rtlCol="0">
            <a:spAutoFit/>
          </a:bodyPr>
          <a:lstStyle/>
          <a:p>
            <a:pPr>
              <a:defRPr/>
            </a:pPr>
            <a:r>
              <a:rPr lang="en-US" sz="1400" dirty="0" smtClean="0">
                <a:solidFill>
                  <a:srgbClr val="8DC63F"/>
                </a:solidFill>
                <a:latin typeface="Rockwell"/>
                <a:cs typeface="Rockwell"/>
              </a:rPr>
              <a:t>Ad Copy Results</a:t>
            </a:r>
            <a:endParaRPr lang="en-US" sz="1400" dirty="0" smtClean="0">
              <a:solidFill>
                <a:srgbClr val="8DC63F"/>
              </a:solidFill>
              <a:latin typeface="Rockwell"/>
              <a:cs typeface="Rockwell"/>
            </a:endParaRPr>
          </a:p>
          <a:p>
            <a:endParaRPr lang="en-US" sz="900" dirty="0" smtClean="0">
              <a:latin typeface="Avenir LT Std 35 Light"/>
              <a:cs typeface="Avenir LT Std 35 Light"/>
            </a:endParaRPr>
          </a:p>
          <a:p>
            <a:r>
              <a:rPr lang="en-US" sz="900" dirty="0" smtClean="0">
                <a:latin typeface="Avenir LT Std 35 Light"/>
                <a:cs typeface="Avenir LT Std 35 Light"/>
              </a:rPr>
              <a:t>The adjustments made to the sale copy to </a:t>
            </a:r>
            <a:r>
              <a:rPr lang="en-GB" sz="900" dirty="0" smtClean="0">
                <a:latin typeface="Avenir LT Std 35 Light"/>
                <a:cs typeface="Avenir LT Std 35 Light"/>
              </a:rPr>
              <a:t> </a:t>
            </a:r>
            <a:r>
              <a:rPr lang="en-GB" sz="900" dirty="0" smtClean="0">
                <a:latin typeface="Avenir LT Std 35 Light"/>
                <a:cs typeface="Avenir LT Std 35 Light"/>
              </a:rPr>
              <a:t>persuade people to purchase sooner, rather than later, resulted in the </a:t>
            </a:r>
            <a:r>
              <a:rPr lang="en-GB" sz="900" dirty="0" smtClean="0">
                <a:latin typeface="Avenir LT Std 35 Light"/>
                <a:cs typeface="Avenir LT Std 35 Light"/>
              </a:rPr>
              <a:t>conversion rate on the site increasing </a:t>
            </a:r>
            <a:r>
              <a:rPr lang="en-GB" sz="900" dirty="0" smtClean="0">
                <a:latin typeface="Avenir LT Std 35 Light"/>
                <a:cs typeface="Avenir LT Std 35 Light"/>
              </a:rPr>
              <a:t>by </a:t>
            </a:r>
            <a:r>
              <a:rPr lang="en-GB" sz="900" b="1" dirty="0" smtClean="0">
                <a:latin typeface="Avenir LT Std 35 Light"/>
                <a:cs typeface="Avenir LT Std 35 Light"/>
              </a:rPr>
              <a:t>35%</a:t>
            </a:r>
            <a:r>
              <a:rPr lang="en-GB" sz="900" dirty="0" smtClean="0">
                <a:latin typeface="Avenir LT Std 35 Light"/>
                <a:cs typeface="Avenir LT Std 35 Light"/>
              </a:rPr>
              <a:t>. As a consequence of more conversions per click, paid </a:t>
            </a:r>
            <a:r>
              <a:rPr lang="en-GB" sz="900" dirty="0" smtClean="0">
                <a:latin typeface="Avenir LT Std 35 Light"/>
                <a:cs typeface="Avenir LT Std 35 Light"/>
              </a:rPr>
              <a:t>search was responsible for </a:t>
            </a:r>
            <a:r>
              <a:rPr lang="en-GB" sz="900" b="1" dirty="0" smtClean="0">
                <a:latin typeface="Avenir LT Std 35 Light"/>
                <a:cs typeface="Avenir LT Std 35 Light"/>
              </a:rPr>
              <a:t>over a third </a:t>
            </a:r>
            <a:r>
              <a:rPr lang="en-GB" sz="900" dirty="0" smtClean="0">
                <a:latin typeface="Avenir LT Std 35 Light"/>
                <a:cs typeface="Avenir LT Std 35 Light"/>
              </a:rPr>
              <a:t>of the revenue generated on the record day. </a:t>
            </a:r>
            <a:endParaRPr lang="en-US" sz="900" dirty="0" smtClean="0">
              <a:latin typeface="Avenir LT Std 35 Light"/>
              <a:cs typeface="Avenir LT Std 35 Light"/>
            </a:endParaRPr>
          </a:p>
          <a:p>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2140779" cy="415498"/>
          </a:xfrm>
          <a:prstGeom prst="rect">
            <a:avLst/>
          </a:prstGeom>
          <a:noFill/>
        </p:spPr>
        <p:txBody>
          <a:bodyPr wrap="none" rtlCol="0">
            <a:spAutoFit/>
          </a:bodyPr>
          <a:lstStyle/>
          <a:p>
            <a:r>
              <a:rPr lang="en-US" sz="2100" b="0" i="0" dirty="0" smtClean="0">
                <a:solidFill>
                  <a:srgbClr val="FFFFFF"/>
                </a:solidFill>
                <a:effectLst>
                  <a:outerShdw blurRad="38100" dist="38100" dir="2700000" algn="tl">
                    <a:srgbClr val="000000">
                      <a:alpha val="43137"/>
                    </a:srgbClr>
                  </a:outerShdw>
                </a:effectLst>
                <a:latin typeface="Rockwell"/>
                <a:cs typeface="Rockwell"/>
              </a:rPr>
              <a:t>Record Sales in </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7" name="Picture 94" descr="Screen shot 2012-07-17 at 10.29.20.png"/>
          <p:cNvPicPr>
            <a:picLocks noChangeAspect="1"/>
          </p:cNvPicPr>
          <p:nvPr/>
        </p:nvPicPr>
        <p:blipFill>
          <a:blip r:embed="rId2"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3"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
          <p:cNvPicPr>
            <a:picLocks noChangeAspect="1" noChangeArrowheads="1"/>
          </p:cNvPicPr>
          <p:nvPr/>
        </p:nvPicPr>
        <p:blipFill>
          <a:blip r:embed="rId4" cstate="screen"/>
          <a:srcRect/>
          <a:stretch>
            <a:fillRect/>
          </a:stretch>
        </p:blipFill>
        <p:spPr bwMode="auto">
          <a:xfrm>
            <a:off x="543236" y="1135760"/>
            <a:ext cx="604086" cy="576064"/>
          </a:xfrm>
          <a:prstGeom prst="rect">
            <a:avLst/>
          </a:prstGeom>
          <a:noFill/>
          <a:ln w="9525">
            <a:noFill/>
            <a:miter lim="800000"/>
            <a:headEnd/>
            <a:tailEnd/>
          </a:ln>
          <a:effectLst/>
        </p:spPr>
      </p:pic>
      <p:sp>
        <p:nvSpPr>
          <p:cNvPr id="28" name="Rounded Rectangle 27"/>
          <p:cNvSpPr/>
          <p:nvPr/>
        </p:nvSpPr>
        <p:spPr>
          <a:xfrm>
            <a:off x="7154327" y="1124744"/>
            <a:ext cx="1485598" cy="630635"/>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30" name="Picture 2"/>
          <p:cNvPicPr>
            <a:picLocks noChangeAspect="1" noChangeArrowheads="1"/>
          </p:cNvPicPr>
          <p:nvPr/>
        </p:nvPicPr>
        <p:blipFill>
          <a:blip r:embed="rId5"/>
          <a:srcRect/>
          <a:stretch>
            <a:fillRect/>
          </a:stretch>
        </p:blipFill>
        <p:spPr bwMode="auto">
          <a:xfrm>
            <a:off x="7197385" y="1173794"/>
            <a:ext cx="1399864" cy="530718"/>
          </a:xfrm>
          <a:prstGeom prst="rect">
            <a:avLst/>
          </a:prstGeom>
          <a:noFill/>
          <a:ln w="9525">
            <a:noFill/>
            <a:miter lim="800000"/>
            <a:headEnd/>
            <a:tailEnd/>
          </a:ln>
        </p:spPr>
      </p:pic>
      <p:pic>
        <p:nvPicPr>
          <p:cNvPr id="3075" name="Picture 3"/>
          <p:cNvPicPr>
            <a:picLocks noChangeAspect="1" noChangeArrowheads="1"/>
          </p:cNvPicPr>
          <p:nvPr/>
        </p:nvPicPr>
        <p:blipFill>
          <a:blip r:embed="rId6"/>
          <a:srcRect/>
          <a:stretch>
            <a:fillRect/>
          </a:stretch>
        </p:blipFill>
        <p:spPr bwMode="auto">
          <a:xfrm>
            <a:off x="3528134" y="2515155"/>
            <a:ext cx="1825101" cy="1368826"/>
          </a:xfrm>
          <a:prstGeom prst="rect">
            <a:avLst/>
          </a:prstGeom>
          <a:noFill/>
          <a:ln w="9525">
            <a:noFill/>
            <a:miter lim="800000"/>
            <a:headEnd/>
            <a:tailEnd/>
          </a:ln>
        </p:spPr>
      </p:pic>
      <p:sp>
        <p:nvSpPr>
          <p:cNvPr id="31" name="Oval 30"/>
          <p:cNvSpPr/>
          <p:nvPr/>
        </p:nvSpPr>
        <p:spPr>
          <a:xfrm>
            <a:off x="4492100" y="3009529"/>
            <a:ext cx="150921" cy="12428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3" name="Straight Connector 32"/>
          <p:cNvCxnSpPr>
            <a:endCxn id="34" idx="1"/>
          </p:cNvCxnSpPr>
          <p:nvPr/>
        </p:nvCxnSpPr>
        <p:spPr>
          <a:xfrm flipV="1">
            <a:off x="4643021" y="2858623"/>
            <a:ext cx="1207363" cy="195295"/>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850384" y="2627790"/>
            <a:ext cx="2494626" cy="461665"/>
          </a:xfrm>
          <a:prstGeom prst="rect">
            <a:avLst/>
          </a:prstGeom>
          <a:solidFill>
            <a:schemeClr val="accent1"/>
          </a:solidFill>
          <a:ln w="19050">
            <a:noFill/>
          </a:ln>
          <a:effectLst>
            <a:outerShdw blurRad="50800" dist="38100" dir="2700000" algn="tl" rotWithShape="0">
              <a:prstClr val="black">
                <a:alpha val="40000"/>
              </a:prstClr>
            </a:outerShdw>
          </a:effectLst>
        </p:spPr>
        <p:txBody>
          <a:bodyPr wrap="square" rtlCol="0">
            <a:spAutoFit/>
          </a:bodyPr>
          <a:lstStyle/>
          <a:p>
            <a:pPr algn="ctr"/>
            <a:endParaRPr lang="en-GB" sz="2400" b="0" i="0" dirty="0">
              <a:latin typeface="Avenir LT Std 55 Roman"/>
              <a:cs typeface="Avenir LT Std 55 Roman"/>
            </a:endParaRPr>
          </a:p>
        </p:txBody>
      </p:sp>
      <p:pic>
        <p:nvPicPr>
          <p:cNvPr id="3078" name="Picture 6"/>
          <p:cNvPicPr>
            <a:picLocks noChangeAspect="1" noChangeArrowheads="1"/>
          </p:cNvPicPr>
          <p:nvPr/>
        </p:nvPicPr>
        <p:blipFill>
          <a:blip r:embed="rId7"/>
          <a:srcRect/>
          <a:stretch>
            <a:fillRect/>
          </a:stretch>
        </p:blipFill>
        <p:spPr bwMode="auto">
          <a:xfrm>
            <a:off x="3537983" y="4291309"/>
            <a:ext cx="1930661" cy="1449599"/>
          </a:xfrm>
          <a:prstGeom prst="rect">
            <a:avLst/>
          </a:prstGeom>
          <a:noFill/>
          <a:ln w="9525">
            <a:noFill/>
            <a:miter lim="800000"/>
            <a:headEnd/>
            <a:tailEnd/>
          </a:ln>
          <a:effectLst/>
        </p:spPr>
      </p:pic>
      <p:sp>
        <p:nvSpPr>
          <p:cNvPr id="39" name="Oval 38"/>
          <p:cNvSpPr/>
          <p:nvPr/>
        </p:nvSpPr>
        <p:spPr>
          <a:xfrm>
            <a:off x="5070628" y="5070628"/>
            <a:ext cx="150921" cy="12428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0" name="Straight Connector 39"/>
          <p:cNvCxnSpPr>
            <a:endCxn id="42" idx="1"/>
          </p:cNvCxnSpPr>
          <p:nvPr/>
        </p:nvCxnSpPr>
        <p:spPr>
          <a:xfrm flipV="1">
            <a:off x="5221549" y="4360429"/>
            <a:ext cx="621437" cy="754589"/>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842986" y="4129596"/>
            <a:ext cx="2494626" cy="461665"/>
          </a:xfrm>
          <a:prstGeom prst="rect">
            <a:avLst/>
          </a:prstGeom>
          <a:solidFill>
            <a:schemeClr val="tx2"/>
          </a:solidFill>
          <a:ln w="19050">
            <a:noFill/>
          </a:ln>
          <a:effectLst>
            <a:outerShdw blurRad="50800" dist="38100" dir="2700000" algn="tl" rotWithShape="0">
              <a:prstClr val="black">
                <a:alpha val="40000"/>
              </a:prstClr>
            </a:outerShdw>
          </a:effectLst>
        </p:spPr>
        <p:txBody>
          <a:bodyPr wrap="square" rtlCol="0">
            <a:spAutoFit/>
          </a:bodyPr>
          <a:lstStyle/>
          <a:p>
            <a:pPr algn="ctr"/>
            <a:endParaRPr lang="en-GB" sz="2400" b="0" i="0" dirty="0">
              <a:latin typeface="Avenir LT Std 55 Roman"/>
              <a:cs typeface="Avenir LT Std 55 Roman"/>
            </a:endParaRPr>
          </a:p>
        </p:txBody>
      </p:sp>
      <p:sp>
        <p:nvSpPr>
          <p:cNvPr id="47" name="Oval 46"/>
          <p:cNvSpPr/>
          <p:nvPr/>
        </p:nvSpPr>
        <p:spPr>
          <a:xfrm>
            <a:off x="4264239" y="5285172"/>
            <a:ext cx="150921" cy="12428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8" name="Straight Connector 47"/>
          <p:cNvCxnSpPr>
            <a:endCxn id="50" idx="1"/>
          </p:cNvCxnSpPr>
          <p:nvPr/>
        </p:nvCxnSpPr>
        <p:spPr>
          <a:xfrm>
            <a:off x="4415160" y="5329564"/>
            <a:ext cx="1420428" cy="26643"/>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835588" y="5125374"/>
            <a:ext cx="2494626" cy="461665"/>
          </a:xfrm>
          <a:prstGeom prst="rect">
            <a:avLst/>
          </a:prstGeom>
          <a:solidFill>
            <a:schemeClr val="tx2"/>
          </a:solidFill>
          <a:ln w="19050">
            <a:noFill/>
          </a:ln>
          <a:effectLst>
            <a:outerShdw blurRad="50800" dist="38100" dir="2700000" algn="tl" rotWithShape="0">
              <a:prstClr val="black">
                <a:alpha val="40000"/>
              </a:prstClr>
            </a:outerShdw>
          </a:effectLst>
        </p:spPr>
        <p:txBody>
          <a:bodyPr wrap="square" rtlCol="0">
            <a:spAutoFit/>
          </a:bodyPr>
          <a:lstStyle/>
          <a:p>
            <a:pPr algn="ctr"/>
            <a:endParaRPr lang="en-GB" sz="2400" b="0" i="0" dirty="0">
              <a:latin typeface="Avenir LT Std 55 Roman"/>
              <a:cs typeface="Avenir LT Std 55 Roman"/>
            </a:endParaRPr>
          </a:p>
        </p:txBody>
      </p:sp>
      <p:sp>
        <p:nvSpPr>
          <p:cNvPr id="52" name="TextBox 51"/>
          <p:cNvSpPr txBox="1"/>
          <p:nvPr/>
        </p:nvSpPr>
        <p:spPr>
          <a:xfrm>
            <a:off x="5839484" y="4093443"/>
            <a:ext cx="2489703" cy="523220"/>
          </a:xfrm>
          <a:prstGeom prst="rect">
            <a:avLst/>
          </a:prstGeom>
          <a:noFill/>
        </p:spPr>
        <p:txBody>
          <a:bodyPr wrap="square" rtlCol="0">
            <a:spAutoFit/>
          </a:bodyPr>
          <a:lstStyle/>
          <a:p>
            <a:pPr algn="ctr"/>
            <a:r>
              <a:rPr lang="en-US" sz="2800" b="0" i="0" dirty="0" smtClean="0">
                <a:solidFill>
                  <a:srgbClr val="FFFFFF"/>
                </a:solidFill>
                <a:effectLst>
                  <a:outerShdw blurRad="38100" dist="38100" dir="2700000" algn="tl">
                    <a:srgbClr val="000000">
                      <a:alpha val="43137"/>
                    </a:srgbClr>
                  </a:outerShdw>
                </a:effectLst>
                <a:latin typeface="Rockwell"/>
                <a:cs typeface="Rockwell"/>
              </a:rPr>
              <a:t>£295,679</a:t>
            </a:r>
            <a:endParaRPr lang="en-US" sz="2800" b="0" i="0" dirty="0">
              <a:solidFill>
                <a:srgbClr val="FFFFFF"/>
              </a:solidFill>
              <a:effectLst>
                <a:outerShdw blurRad="38100" dist="38100" dir="2700000" algn="tl">
                  <a:srgbClr val="000000">
                    <a:alpha val="43137"/>
                  </a:srgbClr>
                </a:outerShdw>
              </a:effectLst>
              <a:latin typeface="Rockwell"/>
              <a:cs typeface="Rockwell"/>
            </a:endParaRPr>
          </a:p>
        </p:txBody>
      </p:sp>
      <p:sp>
        <p:nvSpPr>
          <p:cNvPr id="53" name="TextBox 52"/>
          <p:cNvSpPr txBox="1"/>
          <p:nvPr/>
        </p:nvSpPr>
        <p:spPr>
          <a:xfrm>
            <a:off x="5837974" y="5096845"/>
            <a:ext cx="2489703" cy="523220"/>
          </a:xfrm>
          <a:prstGeom prst="rect">
            <a:avLst/>
          </a:prstGeom>
          <a:noFill/>
        </p:spPr>
        <p:txBody>
          <a:bodyPr wrap="square" rtlCol="0">
            <a:spAutoFit/>
          </a:bodyPr>
          <a:lstStyle/>
          <a:p>
            <a:pPr algn="ctr"/>
            <a:r>
              <a:rPr lang="en-US" sz="2800" b="0" i="0" dirty="0" smtClean="0">
                <a:solidFill>
                  <a:srgbClr val="FFFFFF"/>
                </a:solidFill>
                <a:effectLst>
                  <a:outerShdw blurRad="38100" dist="38100" dir="2700000" algn="tl">
                    <a:srgbClr val="000000">
                      <a:alpha val="43137"/>
                    </a:srgbClr>
                  </a:outerShdw>
                </a:effectLst>
                <a:latin typeface="Rockwell"/>
                <a:cs typeface="Rockwell"/>
              </a:rPr>
              <a:t>£324,297</a:t>
            </a:r>
            <a:endParaRPr lang="en-US" sz="2800" b="0" i="0" dirty="0">
              <a:solidFill>
                <a:srgbClr val="FFFFFF"/>
              </a:solidFill>
              <a:effectLst>
                <a:outerShdw blurRad="38100" dist="38100" dir="2700000" algn="tl">
                  <a:srgbClr val="000000">
                    <a:alpha val="43137"/>
                  </a:srgbClr>
                </a:outerShdw>
              </a:effectLst>
              <a:latin typeface="Rockwell"/>
              <a:cs typeface="Rockwell"/>
            </a:endParaRPr>
          </a:p>
        </p:txBody>
      </p:sp>
      <p:sp>
        <p:nvSpPr>
          <p:cNvPr id="54" name="TextBox 53"/>
          <p:cNvSpPr txBox="1"/>
          <p:nvPr/>
        </p:nvSpPr>
        <p:spPr>
          <a:xfrm>
            <a:off x="5847029" y="2589059"/>
            <a:ext cx="2489703" cy="523220"/>
          </a:xfrm>
          <a:prstGeom prst="rect">
            <a:avLst/>
          </a:prstGeom>
          <a:noFill/>
        </p:spPr>
        <p:txBody>
          <a:bodyPr wrap="square" rtlCol="0">
            <a:spAutoFit/>
          </a:bodyPr>
          <a:lstStyle/>
          <a:p>
            <a:pPr algn="ctr"/>
            <a:r>
              <a:rPr lang="en-US" sz="2800" b="0" i="0" dirty="0" smtClean="0">
                <a:solidFill>
                  <a:srgbClr val="FFFFFF"/>
                </a:solidFill>
                <a:effectLst>
                  <a:outerShdw blurRad="38100" dist="38100" dir="2700000" algn="tl">
                    <a:srgbClr val="000000">
                      <a:alpha val="43137"/>
                    </a:srgbClr>
                  </a:outerShdw>
                </a:effectLst>
                <a:latin typeface="Rockwell"/>
                <a:cs typeface="Rockwell"/>
              </a:rPr>
              <a:t>£279,435</a:t>
            </a:r>
            <a:endParaRPr lang="en-US" sz="2800" b="0" i="0" dirty="0">
              <a:solidFill>
                <a:srgbClr val="FFFFFF"/>
              </a:solidFill>
              <a:effectLst>
                <a:outerShdw blurRad="38100" dist="38100" dir="2700000" algn="tl">
                  <a:srgbClr val="000000">
                    <a:alpha val="43137"/>
                  </a:srgbClr>
                </a:outerShdw>
              </a:effectLst>
              <a:latin typeface="Rockwell"/>
              <a:cs typeface="Rockwell"/>
            </a:endParaRPr>
          </a:p>
        </p:txBody>
      </p:sp>
      <p:sp>
        <p:nvSpPr>
          <p:cNvPr id="55" name="TextBox 54"/>
          <p:cNvSpPr txBox="1"/>
          <p:nvPr/>
        </p:nvSpPr>
        <p:spPr>
          <a:xfrm>
            <a:off x="5640311" y="2272418"/>
            <a:ext cx="3123446" cy="338554"/>
          </a:xfrm>
          <a:prstGeom prst="rect">
            <a:avLst/>
          </a:prstGeom>
          <a:noFill/>
          <a:effectLst/>
        </p:spPr>
        <p:txBody>
          <a:bodyPr wrap="square" rtlCol="0">
            <a:spAutoFit/>
          </a:bodyPr>
          <a:lstStyle/>
          <a:p>
            <a:r>
              <a:rPr lang="en-GB" sz="1600" b="0" i="0" dirty="0" smtClean="0">
                <a:latin typeface="Avenir LT Std 55 Roman"/>
                <a:cs typeface="Avenir LT Std 55 Roman"/>
              </a:rPr>
              <a:t>Previous Record Day – Feb 1st</a:t>
            </a:r>
            <a:endParaRPr lang="en-GB" sz="1600" b="0" i="0" dirty="0">
              <a:latin typeface="Avenir LT Std 55 Roman"/>
              <a:cs typeface="Avenir LT Std 55 Roman"/>
            </a:endParaRPr>
          </a:p>
        </p:txBody>
      </p:sp>
      <p:sp>
        <p:nvSpPr>
          <p:cNvPr id="56" name="TextBox 55"/>
          <p:cNvSpPr txBox="1"/>
          <p:nvPr/>
        </p:nvSpPr>
        <p:spPr>
          <a:xfrm>
            <a:off x="5521106" y="3782838"/>
            <a:ext cx="3143059" cy="338554"/>
          </a:xfrm>
          <a:prstGeom prst="rect">
            <a:avLst/>
          </a:prstGeom>
          <a:noFill/>
        </p:spPr>
        <p:txBody>
          <a:bodyPr wrap="square" rtlCol="0">
            <a:spAutoFit/>
          </a:bodyPr>
          <a:lstStyle/>
          <a:p>
            <a:pPr algn="ctr"/>
            <a:r>
              <a:rPr lang="en-GB" sz="1600" b="0" i="0" dirty="0" smtClean="0">
                <a:latin typeface="Avenir LT Std 55 Roman"/>
                <a:cs typeface="Avenir LT Std 55 Roman"/>
              </a:rPr>
              <a:t>New Record Day – Sep 25th</a:t>
            </a:r>
            <a:endParaRPr lang="en-GB" sz="1600" b="0" i="0" dirty="0">
              <a:latin typeface="Avenir LT Std 55 Roman"/>
              <a:cs typeface="Avenir LT Std 55 Roman"/>
            </a:endParaRPr>
          </a:p>
        </p:txBody>
      </p:sp>
      <p:sp>
        <p:nvSpPr>
          <p:cNvPr id="57" name="TextBox 56"/>
          <p:cNvSpPr txBox="1"/>
          <p:nvPr/>
        </p:nvSpPr>
        <p:spPr>
          <a:xfrm>
            <a:off x="5519595" y="4777211"/>
            <a:ext cx="3143059" cy="338554"/>
          </a:xfrm>
          <a:prstGeom prst="rect">
            <a:avLst/>
          </a:prstGeom>
          <a:noFill/>
        </p:spPr>
        <p:txBody>
          <a:bodyPr wrap="square" rtlCol="0">
            <a:spAutoFit/>
          </a:bodyPr>
          <a:lstStyle/>
          <a:p>
            <a:pPr algn="ctr"/>
            <a:r>
              <a:rPr lang="en-GB" sz="1600" b="0" i="0" dirty="0" smtClean="0">
                <a:latin typeface="Avenir LT Std 55 Roman"/>
                <a:cs typeface="Avenir LT Std 55 Roman"/>
              </a:rPr>
              <a:t>Second Record Day – Sep 26th</a:t>
            </a:r>
            <a:endParaRPr lang="en-GB" sz="1600" b="0" i="0" dirty="0">
              <a:latin typeface="Avenir LT Std 55 Roman"/>
              <a:cs typeface="Avenir LT Std 55 Roman"/>
            </a:endParaRPr>
          </a:p>
        </p:txBody>
      </p:sp>
      <p:sp>
        <p:nvSpPr>
          <p:cNvPr id="58" name="TextBox 57"/>
          <p:cNvSpPr txBox="1"/>
          <p:nvPr/>
        </p:nvSpPr>
        <p:spPr>
          <a:xfrm>
            <a:off x="3558005" y="2163778"/>
            <a:ext cx="1711105"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b="0" i="0" dirty="0" smtClean="0">
                <a:latin typeface="Avenir LT Std 55 Roman"/>
                <a:cs typeface="Avenir LT Std 55 Roman"/>
              </a:rPr>
              <a:t>Incumbent Agency</a:t>
            </a:r>
            <a:endParaRPr lang="en-GB" sz="1400" b="0" i="0" dirty="0">
              <a:latin typeface="Avenir LT Std 55 Roman"/>
              <a:cs typeface="Avenir LT Std 55 Roman"/>
            </a:endParaRPr>
          </a:p>
        </p:txBody>
      </p:sp>
      <p:sp>
        <p:nvSpPr>
          <p:cNvPr id="59" name="TextBox 58"/>
          <p:cNvSpPr txBox="1"/>
          <p:nvPr/>
        </p:nvSpPr>
        <p:spPr>
          <a:xfrm>
            <a:off x="3909581" y="4018229"/>
            <a:ext cx="979291"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b="0" i="0" dirty="0" smtClean="0">
                <a:latin typeface="Avenir LT Std 55 Roman"/>
                <a:cs typeface="Avenir LT Std 55 Roman"/>
              </a:rPr>
              <a:t>iProspect</a:t>
            </a:r>
            <a:endParaRPr lang="en-GB" sz="1400" b="0" i="0" dirty="0">
              <a:latin typeface="Avenir LT Std 55 Roman"/>
              <a:cs typeface="Avenir LT Std 55 Roman"/>
            </a:endParaRPr>
          </a:p>
        </p:txBody>
      </p:sp>
    </p:spTree>
  </p:cSld>
  <p:clrMapOvr>
    <a:masterClrMapping/>
  </p:clrMapOvr>
</p:sld>
</file>

<file path=ppt/theme/theme1.xml><?xml version="1.0" encoding="utf-8"?>
<a:theme xmlns:a="http://schemas.openxmlformats.org/drawingml/2006/main" name="iProspect-Nov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prospect_110503">
  <a:themeElements>
    <a:clrScheme name="Custom 2">
      <a:dk1>
        <a:srgbClr val="455560"/>
      </a:dk1>
      <a:lt1>
        <a:srgbClr val="FFFFFF"/>
      </a:lt1>
      <a:dk2>
        <a:srgbClr val="8DC63F"/>
      </a:dk2>
      <a:lt2>
        <a:srgbClr val="8DC63F"/>
      </a:lt2>
      <a:accent1>
        <a:srgbClr val="F58026"/>
      </a:accent1>
      <a:accent2>
        <a:srgbClr val="1AA1D0"/>
      </a:accent2>
      <a:accent3>
        <a:srgbClr val="BB2618"/>
      </a:accent3>
      <a:accent4>
        <a:srgbClr val="1B4998"/>
      </a:accent4>
      <a:accent5>
        <a:srgbClr val="D7AF39"/>
      </a:accent5>
      <a:accent6>
        <a:srgbClr val="83817E"/>
      </a:accent6>
      <a:hlink>
        <a:srgbClr val="F58026"/>
      </a:hlink>
      <a:folHlink>
        <a:srgbClr val="45556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5913</TotalTime>
  <Words>617</Words>
  <Application>Microsoft Office PowerPoint</Application>
  <PresentationFormat>On-screen Show (4:3)</PresentationFormat>
  <Paragraphs>58</Paragraphs>
  <Slides>5</Slides>
  <Notes>0</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iProspect-Nov2012</vt:lpstr>
      <vt:lpstr>2_Custom Design</vt:lpstr>
      <vt:lpstr>1_iprospect_110503</vt:lpstr>
      <vt:lpstr>Global PPC Award Template</vt:lpstr>
      <vt:lpstr>Background/Brief</vt:lpstr>
      <vt:lpstr>Challenge</vt:lpstr>
      <vt:lpstr>Strategy</vt:lpstr>
      <vt:lpstr>results</vt:lpstr>
    </vt:vector>
  </TitlesOfParts>
  <Company>Aegis Media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PPC Award Template</dc:title>
  <dc:creator>Chris Rothwell</dc:creator>
  <cp:lastModifiedBy>Alex Crowley</cp:lastModifiedBy>
  <cp:revision>32</cp:revision>
  <dcterms:created xsi:type="dcterms:W3CDTF">2012-11-12T09:47:25Z</dcterms:created>
  <dcterms:modified xsi:type="dcterms:W3CDTF">2012-12-05T09:58:56Z</dcterms:modified>
</cp:coreProperties>
</file>