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Default Extension="emf" ContentType="image/x-emf"/>
  <Default Extension="rels" ContentType="application/vnd.openxmlformats-package.relationships+xml"/>
  <Override PartName="/ppt/slides/slide5.xml" ContentType="application/vnd.openxmlformats-officedocument.presentationml.slide+xml"/>
  <Override PartName="/ppt/diagrams/colors1.xml" ContentType="application/vnd.openxmlformats-officedocument.drawingml.diagramColors+xml"/>
  <Default Extension="jpeg" ContentType="image/jpeg"/>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diagrams/drawing3.xml" ContentType="application/vnd.ms-office.drawingml.diagramDrawing+xml"/>
  <Override PartName="/ppt/notesSlides/notesSlide5.xml" ContentType="application/vnd.openxmlformats-officedocument.presentationml.notesSlide+xml"/>
  <Override PartName="/ppt/tableStyles.xml" ContentType="application/vnd.openxmlformats-officedocument.presentationml.tableStyles+xml"/>
  <Override PartName="/ppt/diagrams/data3.xml" ContentType="application/vnd.openxmlformats-officedocument.drawingml.diagramData+xml"/>
  <Override PartName="/docProps/custom.xml" ContentType="application/vnd.openxmlformats-officedocument.custom-properties+xml"/>
  <Override PartName="/ppt/notesSlides/notesSlide1.xml" ContentType="application/vnd.openxmlformats-officedocument.presentationml.notesSlide+xml"/>
  <Override PartName="/ppt/charts/chart1.xml" ContentType="application/vnd.openxmlformats-officedocument.drawingml.chart+xml"/>
  <Override PartName="/ppt/diagrams/colors2.xml" ContentType="application/vnd.openxmlformats-officedocument.drawingml.diagramColors+xml"/>
  <Override PartName="/docProps/core.xml" ContentType="application/vnd.openxmlformats-package.core-properties+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2.xml" ContentType="application/vnd.openxmlformats-officedocument.presentationml.notesSlide+xml"/>
  <Override PartName="/ppt/charts/chart2.xml" ContentType="application/vnd.openxmlformats-officedocument.drawingml.chart+xml"/>
  <Override PartName="/ppt/diagrams/colors3.xml" ContentType="application/vnd.openxmlformats-officedocument.drawingml.diagramColors+xml"/>
  <Override PartName="/ppt/presentation.xml" ContentType="application/vnd.openxmlformats-officedocument.presentationml.presentation.main+xml"/>
  <Override PartName="/ppt/slides/slide3.xml" ContentType="application/vnd.openxmlformats-officedocument.presentationml.slide+xml"/>
  <Override PartName="/ppt/diagrams/layout2.xml" ContentType="application/vnd.openxmlformats-officedocument.drawingml.diagramLayout+xml"/>
  <Override PartName="/ppt/commentAuthors.xml" ContentType="application/vnd.openxmlformats-officedocument.presentationml.commentAuthors+xml"/>
  <Override PartName="/ppt/diagrams/quickStyle2.xml" ContentType="application/vnd.openxmlformats-officedocument.drawingml.diagramStyle+xml"/>
  <Override PartName="/ppt/slideLayouts/slideLayout3.xml" ContentType="application/vnd.openxmlformats-officedocument.presentationml.slideLayout+xml"/>
  <Override PartName="/ppt/diagrams/drawing1.xml" ContentType="application/vnd.ms-office.drawingml.diagramDrawing+xml"/>
  <Override PartName="/ppt/notesSlides/notesSlide3.xml" ContentType="application/vnd.openxmlformats-officedocument.presentationml.notesSlide+xml"/>
  <Override PartName="/ppt/diagrams/data1.xml" ContentType="application/vnd.openxmlformats-officedocument.drawingml.diagramData+xml"/>
  <Override PartName="/ppt/presProps.xml" ContentType="application/vnd.openxmlformats-officedocument.presentationml.presProps+xml"/>
  <Override PartName="/ppt/slides/slide4.xml" ContentType="application/vnd.openxmlformats-officedocument.presentationml.slide+xml"/>
  <Override PartName="/ppt/diagrams/quickStyle3.xml" ContentType="application/vnd.openxmlformats-officedocument.drawingml.diagramStyle+xml"/>
  <Override PartName="/ppt/slideLayouts/slideLayout4.xml" ContentType="application/vnd.openxmlformats-officedocument.presentationml.slideLayout+xml"/>
  <Override PartName="/ppt/diagrams/layout3.xml" ContentType="application/vnd.openxmlformats-officedocument.drawingml.diagram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7" r:id="rId1"/>
  </p:sldMasterIdLst>
  <p:notesMasterIdLst>
    <p:notesMasterId r:id="rId7"/>
  </p:notesMasterIdLst>
  <p:handoutMasterIdLst>
    <p:handoutMasterId r:id="rId8"/>
  </p:handoutMasterIdLst>
  <p:sldIdLst>
    <p:sldId id="319" r:id="rId2"/>
    <p:sldId id="553" r:id="rId3"/>
    <p:sldId id="554" r:id="rId4"/>
    <p:sldId id="507" r:id="rId5"/>
    <p:sldId id="50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manne" initials="m" lastIdx="3" clrIdx="0"/>
  <p:cmAuthor id="1" name="srobinson" initials="s" lastIdx="6"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E6224"/>
    <a:srgbClr val="BCD3E6"/>
    <a:srgbClr val="94B9D8"/>
    <a:srgbClr val="78A7CE"/>
    <a:srgbClr val="0065B0"/>
    <a:srgbClr val="87B1D3"/>
    <a:srgbClr val="A1D87C"/>
    <a:srgbClr val="65B034"/>
    <a:srgbClr val="7F7F7F"/>
    <a:srgbClr val="FFFFFF"/>
  </p:clrMru>
  <p:extLst>
    <p:ext uri="{E76CE94A-603C-4142-B9EB-6D1370010A27}">
      <p14:discardImageEditData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0"/>
    </p:ext>
    <p:ext uri="{D31A062A-798A-4329-ABDD-BBA856620510}">
      <p14:defaultImageDpi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p:restoredLeft sz="16949" autoAdjust="0"/>
    <p:restoredTop sz="82025" autoAdjust="0"/>
  </p:normalViewPr>
  <p:slideViewPr>
    <p:cSldViewPr snapToGrid="0">
      <p:cViewPr>
        <p:scale>
          <a:sx n="80" d="100"/>
          <a:sy n="80" d="100"/>
        </p:scale>
        <p:origin x="-1088" y="-7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USBOS1FSM01\Data\Strategy\Strategy%202011\Clients%20and%20Roadmaps\Alcon\Updated%20Alcon%20Opportunity%20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hutton\Desktop\Alcon%20Opportunity%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sz="1800" b="1" i="0" baseline="0" dirty="0" smtClean="0"/>
              <a:t>Alcon’s Total Search Traffic vs. Total Traffic Opportunity </a:t>
            </a:r>
            <a:endParaRPr lang="en-US" sz="1800" b="1" i="0" baseline="0" dirty="0"/>
          </a:p>
        </c:rich>
      </c:tx>
      <c:layout/>
    </c:title>
    <c:plotArea>
      <c:layout/>
      <c:areaChart>
        <c:grouping val="stacked"/>
        <c:ser>
          <c:idx val="0"/>
          <c:order val="0"/>
          <c:tx>
            <c:strRef>
              <c:f>Sheet3!$A$4</c:f>
              <c:strCache>
                <c:ptCount val="1"/>
                <c:pt idx="0">
                  <c:v>Competitors</c:v>
                </c:pt>
              </c:strCache>
            </c:strRef>
          </c:tx>
          <c:spPr>
            <a:solidFill>
              <a:schemeClr val="accent6">
                <a:lumMod val="40000"/>
                <a:lumOff val="60000"/>
              </a:schemeClr>
            </a:solidFill>
            <a:ln w="25400">
              <a:noFill/>
            </a:ln>
          </c:spPr>
          <c:val>
            <c:numRef>
              <c:f>Sheet3!$B$4:$D$4</c:f>
              <c:numCache>
                <c:formatCode>#,##0</c:formatCode>
                <c:ptCount val="3"/>
                <c:pt idx="0">
                  <c:v>3284.0</c:v>
                </c:pt>
                <c:pt idx="1">
                  <c:v>57026.0</c:v>
                </c:pt>
                <c:pt idx="2">
                  <c:v>32515.0</c:v>
                </c:pt>
              </c:numCache>
            </c:numRef>
          </c:val>
        </c:ser>
        <c:ser>
          <c:idx val="2"/>
          <c:order val="1"/>
          <c:tx>
            <c:strRef>
              <c:f>Sheet3!$A$5</c:f>
              <c:strCache>
                <c:ptCount val="1"/>
                <c:pt idx="0">
                  <c:v>Alcon</c:v>
                </c:pt>
              </c:strCache>
            </c:strRef>
          </c:tx>
          <c:spPr>
            <a:solidFill>
              <a:schemeClr val="accent1"/>
            </a:solidFill>
          </c:spPr>
          <c:cat>
            <c:strRef>
              <c:f>Sheet3!$B$1:$D$1</c:f>
              <c:strCache>
                <c:ptCount val="3"/>
                <c:pt idx="0">
                  <c:v>Awareness</c:v>
                </c:pt>
                <c:pt idx="1">
                  <c:v>Consideration</c:v>
                </c:pt>
                <c:pt idx="2">
                  <c:v>Decision</c:v>
                </c:pt>
              </c:strCache>
            </c:strRef>
          </c:cat>
          <c:val>
            <c:numRef>
              <c:f>Sheet3!$B$5:$D$5</c:f>
              <c:numCache>
                <c:formatCode>#,##0</c:formatCode>
                <c:ptCount val="3"/>
                <c:pt idx="0">
                  <c:v>1077.0</c:v>
                </c:pt>
                <c:pt idx="1">
                  <c:v>42636.0</c:v>
                </c:pt>
                <c:pt idx="2">
                  <c:v>70818.0</c:v>
                </c:pt>
              </c:numCache>
            </c:numRef>
          </c:val>
        </c:ser>
        <c:ser>
          <c:idx val="3"/>
          <c:order val="2"/>
          <c:tx>
            <c:strRef>
              <c:f>Sheet3!$A$6</c:f>
              <c:strCache>
                <c:ptCount val="1"/>
                <c:pt idx="0">
                  <c:v>Total</c:v>
                </c:pt>
              </c:strCache>
            </c:strRef>
          </c:tx>
          <c:spPr>
            <a:solidFill>
              <a:schemeClr val="accent4">
                <a:lumMod val="20000"/>
                <a:lumOff val="80000"/>
              </a:schemeClr>
            </a:solidFill>
            <a:ln w="25400">
              <a:noFill/>
            </a:ln>
          </c:spPr>
          <c:cat>
            <c:strRef>
              <c:f>Sheet3!$B$1:$D$1</c:f>
              <c:strCache>
                <c:ptCount val="3"/>
                <c:pt idx="0">
                  <c:v>Awareness</c:v>
                </c:pt>
                <c:pt idx="1">
                  <c:v>Consideration</c:v>
                </c:pt>
                <c:pt idx="2">
                  <c:v>Decision</c:v>
                </c:pt>
              </c:strCache>
            </c:strRef>
          </c:cat>
          <c:val>
            <c:numRef>
              <c:f>Sheet3!$B$6:$D$6</c:f>
              <c:numCache>
                <c:formatCode>#,##0</c:formatCode>
                <c:ptCount val="3"/>
                <c:pt idx="0">
                  <c:v>4.058421E6</c:v>
                </c:pt>
                <c:pt idx="1">
                  <c:v>2.40598E6</c:v>
                </c:pt>
                <c:pt idx="2">
                  <c:v>515249.0</c:v>
                </c:pt>
              </c:numCache>
            </c:numRef>
          </c:val>
        </c:ser>
        <c:axId val="370293944"/>
        <c:axId val="370297000"/>
      </c:areaChart>
      <c:catAx>
        <c:axId val="370293944"/>
        <c:scaling>
          <c:orientation val="minMax"/>
        </c:scaling>
        <c:axPos val="b"/>
        <c:majorTickMark val="none"/>
        <c:tickLblPos val="nextTo"/>
        <c:crossAx val="370297000"/>
        <c:crosses val="autoZero"/>
        <c:auto val="1"/>
        <c:lblAlgn val="ctr"/>
        <c:lblOffset val="100"/>
      </c:catAx>
      <c:valAx>
        <c:axId val="370297000"/>
        <c:scaling>
          <c:orientation val="minMax"/>
        </c:scaling>
        <c:axPos val="l"/>
        <c:majorGridlines>
          <c:spPr>
            <a:ln>
              <a:prstDash val="sysDash"/>
            </a:ln>
          </c:spPr>
        </c:majorGridlines>
        <c:numFmt formatCode="#,##0" sourceLinked="1"/>
        <c:majorTickMark val="none"/>
        <c:tickLblPos val="nextTo"/>
        <c:txPr>
          <a:bodyPr/>
          <a:lstStyle/>
          <a:p>
            <a:pPr>
              <a:defRPr sz="1200" b="1"/>
            </a:pPr>
            <a:endParaRPr lang="en-US"/>
          </a:p>
        </c:txPr>
        <c:crossAx val="370293944"/>
        <c:crosses val="autoZero"/>
        <c:crossBetween val="midCat"/>
      </c:valAx>
    </c:plotArea>
    <c:legend>
      <c:legendPos val="r"/>
      <c:layout/>
      <c:txPr>
        <a:bodyPr/>
        <a:lstStyle/>
        <a:p>
          <a:pPr>
            <a:defRPr sz="1200" b="1"/>
          </a:pPr>
          <a:endParaRPr lang="en-US"/>
        </a:p>
      </c:txPr>
    </c:legend>
    <c:plotVisOnly val="1"/>
  </c:chart>
  <c:spPr>
    <a:ln>
      <a:prstDash val="sysDot"/>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baseline="0" dirty="0" smtClean="0"/>
              <a:t>Alcon’s Current Search Traffic vs. Target</a:t>
            </a:r>
            <a:endParaRPr lang="en-US" dirty="0"/>
          </a:p>
        </c:rich>
      </c:tx>
      <c:layout/>
    </c:title>
    <c:plotArea>
      <c:layout/>
      <c:areaChart>
        <c:grouping val="stacked"/>
        <c:ser>
          <c:idx val="0"/>
          <c:order val="0"/>
          <c:tx>
            <c:strRef>
              <c:f>Sheet1!$E$15</c:f>
              <c:strCache>
                <c:ptCount val="1"/>
                <c:pt idx="0">
                  <c:v>Alcon</c:v>
                </c:pt>
              </c:strCache>
            </c:strRef>
          </c:tx>
          <c:cat>
            <c:strRef>
              <c:f>Sheet1!$F$14:$H$14</c:f>
              <c:strCache>
                <c:ptCount val="3"/>
                <c:pt idx="0">
                  <c:v>Awarness</c:v>
                </c:pt>
                <c:pt idx="1">
                  <c:v>Consideration</c:v>
                </c:pt>
                <c:pt idx="2">
                  <c:v>Decision</c:v>
                </c:pt>
              </c:strCache>
            </c:strRef>
          </c:cat>
          <c:val>
            <c:numRef>
              <c:f>Sheet1!$F$15:$H$15</c:f>
              <c:numCache>
                <c:formatCode>#,##0</c:formatCode>
                <c:ptCount val="3"/>
                <c:pt idx="0">
                  <c:v>0.0</c:v>
                </c:pt>
                <c:pt idx="1">
                  <c:v>41213.0</c:v>
                </c:pt>
                <c:pt idx="2">
                  <c:v>25444.0</c:v>
                </c:pt>
              </c:numCache>
            </c:numRef>
          </c:val>
        </c:ser>
        <c:ser>
          <c:idx val="1"/>
          <c:order val="1"/>
          <c:tx>
            <c:strRef>
              <c:f>Sheet1!$E$16</c:f>
              <c:strCache>
                <c:ptCount val="1"/>
                <c:pt idx="0">
                  <c:v>Ideal</c:v>
                </c:pt>
              </c:strCache>
            </c:strRef>
          </c:tx>
          <c:cat>
            <c:strRef>
              <c:f>Sheet1!$F$14:$H$14</c:f>
              <c:strCache>
                <c:ptCount val="3"/>
                <c:pt idx="0">
                  <c:v>Awarness</c:v>
                </c:pt>
                <c:pt idx="1">
                  <c:v>Consideration</c:v>
                </c:pt>
                <c:pt idx="2">
                  <c:v>Decision</c:v>
                </c:pt>
              </c:strCache>
            </c:strRef>
          </c:cat>
          <c:val>
            <c:numRef>
              <c:f>Sheet1!$F$16:$H$16</c:f>
              <c:numCache>
                <c:formatCode>#,##0</c:formatCode>
                <c:ptCount val="3"/>
                <c:pt idx="0">
                  <c:v>83820.55</c:v>
                </c:pt>
                <c:pt idx="1">
                  <c:v>103524.48</c:v>
                </c:pt>
                <c:pt idx="2">
                  <c:v>39966.75</c:v>
                </c:pt>
              </c:numCache>
            </c:numRef>
          </c:val>
        </c:ser>
        <c:axId val="500855432"/>
        <c:axId val="500860472"/>
      </c:areaChart>
      <c:catAx>
        <c:axId val="500855432"/>
        <c:scaling>
          <c:orientation val="minMax"/>
        </c:scaling>
        <c:axPos val="b"/>
        <c:majorTickMark val="none"/>
        <c:tickLblPos val="nextTo"/>
        <c:crossAx val="500860472"/>
        <c:crosses val="autoZero"/>
        <c:auto val="1"/>
        <c:lblAlgn val="ctr"/>
        <c:lblOffset val="100"/>
      </c:catAx>
      <c:valAx>
        <c:axId val="500860472"/>
        <c:scaling>
          <c:orientation val="minMax"/>
        </c:scaling>
        <c:axPos val="l"/>
        <c:majorGridlines>
          <c:spPr>
            <a:ln>
              <a:prstDash val="sysDash"/>
            </a:ln>
          </c:spPr>
        </c:majorGridlines>
        <c:numFmt formatCode="#,##0" sourceLinked="1"/>
        <c:tickLblPos val="nextTo"/>
        <c:txPr>
          <a:bodyPr/>
          <a:lstStyle/>
          <a:p>
            <a:pPr>
              <a:defRPr sz="1400" b="1"/>
            </a:pPr>
            <a:endParaRPr lang="en-US"/>
          </a:p>
        </c:txPr>
        <c:crossAx val="500855432"/>
        <c:crosses val="autoZero"/>
        <c:crossBetween val="midCat"/>
      </c:valAx>
    </c:plotArea>
    <c:legend>
      <c:legendPos val="r"/>
      <c:layout/>
      <c:txPr>
        <a:bodyPr/>
        <a:lstStyle/>
        <a:p>
          <a:pPr>
            <a:defRPr sz="1400" b="1"/>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94E99-FD8C-4A98-90EE-03E16B316964}" type="doc">
      <dgm:prSet loTypeId="urn:microsoft.com/office/officeart/2005/8/layout/pyramid3" loCatId="pyramid" qsTypeId="urn:microsoft.com/office/officeart/2005/8/quickstyle/simple1" qsCatId="simple" csTypeId="urn:microsoft.com/office/officeart/2005/8/colors/accent6_5" csCatId="accent6" phldr="1"/>
      <dgm:spPr/>
    </dgm:pt>
    <dgm:pt modelId="{C4C1C828-9618-40D2-9F85-9AE841E14232}">
      <dgm:prSet phldrT="[Text]"/>
      <dgm:spPr/>
      <dgm:t>
        <a:bodyPr/>
        <a:lstStyle/>
        <a:p>
          <a:r>
            <a:rPr lang="en-US" dirty="0" smtClean="0"/>
            <a:t>Awareness</a:t>
          </a:r>
          <a:endParaRPr lang="en-US" dirty="0"/>
        </a:p>
      </dgm:t>
    </dgm:pt>
    <dgm:pt modelId="{45622592-0FC7-4B13-B97E-3888857E46FD}" type="parTrans" cxnId="{3BB3C255-E364-4676-9A5E-86C379E1B3FA}">
      <dgm:prSet/>
      <dgm:spPr/>
      <dgm:t>
        <a:bodyPr/>
        <a:lstStyle/>
        <a:p>
          <a:endParaRPr lang="en-US"/>
        </a:p>
      </dgm:t>
    </dgm:pt>
    <dgm:pt modelId="{056048FB-D714-42E3-A7CE-4D788C6C71D9}" type="sibTrans" cxnId="{3BB3C255-E364-4676-9A5E-86C379E1B3FA}">
      <dgm:prSet/>
      <dgm:spPr/>
      <dgm:t>
        <a:bodyPr/>
        <a:lstStyle/>
        <a:p>
          <a:endParaRPr lang="en-US"/>
        </a:p>
      </dgm:t>
    </dgm:pt>
    <dgm:pt modelId="{CF3B9F76-9555-45D0-B44E-326462D21BBB}">
      <dgm:prSet phldrT="[Text]"/>
      <dgm:spPr/>
      <dgm:t>
        <a:bodyPr/>
        <a:lstStyle/>
        <a:p>
          <a:r>
            <a:rPr lang="en-US" dirty="0" smtClean="0"/>
            <a:t>Consideration</a:t>
          </a:r>
          <a:endParaRPr lang="en-US" dirty="0"/>
        </a:p>
      </dgm:t>
    </dgm:pt>
    <dgm:pt modelId="{46B6E48D-1135-4512-9327-3B54067D467A}" type="parTrans" cxnId="{B311E0FC-C0F8-4923-A35E-2EA1403AFF56}">
      <dgm:prSet/>
      <dgm:spPr/>
      <dgm:t>
        <a:bodyPr/>
        <a:lstStyle/>
        <a:p>
          <a:endParaRPr lang="en-US"/>
        </a:p>
      </dgm:t>
    </dgm:pt>
    <dgm:pt modelId="{9D496390-183B-4883-BEDF-659D6D3E3371}" type="sibTrans" cxnId="{B311E0FC-C0F8-4923-A35E-2EA1403AFF56}">
      <dgm:prSet/>
      <dgm:spPr/>
      <dgm:t>
        <a:bodyPr/>
        <a:lstStyle/>
        <a:p>
          <a:endParaRPr lang="en-US"/>
        </a:p>
      </dgm:t>
    </dgm:pt>
    <dgm:pt modelId="{D035B1E5-122A-4BA4-AE18-6752B948B072}">
      <dgm:prSet phldrT="[Text]"/>
      <dgm:spPr/>
      <dgm:t>
        <a:bodyPr/>
        <a:lstStyle/>
        <a:p>
          <a:r>
            <a:rPr lang="en-US" dirty="0" smtClean="0"/>
            <a:t>Decision</a:t>
          </a:r>
          <a:endParaRPr lang="en-US" dirty="0"/>
        </a:p>
      </dgm:t>
    </dgm:pt>
    <dgm:pt modelId="{460268D1-989B-4099-A649-D9CDA9EF3B7A}" type="parTrans" cxnId="{B78AFCC8-EDFD-4841-9C1E-68557A0A1EFA}">
      <dgm:prSet/>
      <dgm:spPr/>
      <dgm:t>
        <a:bodyPr/>
        <a:lstStyle/>
        <a:p>
          <a:endParaRPr lang="en-US"/>
        </a:p>
      </dgm:t>
    </dgm:pt>
    <dgm:pt modelId="{E7599E18-1CFA-432E-BC3D-53B5F8966FAE}" type="sibTrans" cxnId="{B78AFCC8-EDFD-4841-9C1E-68557A0A1EFA}">
      <dgm:prSet/>
      <dgm:spPr/>
      <dgm:t>
        <a:bodyPr/>
        <a:lstStyle/>
        <a:p>
          <a:endParaRPr lang="en-US"/>
        </a:p>
      </dgm:t>
    </dgm:pt>
    <dgm:pt modelId="{65DA3923-90FE-4F12-A25C-0DADF6953A7E}" type="pres">
      <dgm:prSet presAssocID="{EE694E99-FD8C-4A98-90EE-03E16B316964}" presName="Name0" presStyleCnt="0">
        <dgm:presLayoutVars>
          <dgm:dir/>
          <dgm:animLvl val="lvl"/>
          <dgm:resizeHandles val="exact"/>
        </dgm:presLayoutVars>
      </dgm:prSet>
      <dgm:spPr/>
    </dgm:pt>
    <dgm:pt modelId="{D9353C1E-A081-4EFC-A1D4-16CDD90289D0}" type="pres">
      <dgm:prSet presAssocID="{C4C1C828-9618-40D2-9F85-9AE841E14232}" presName="Name8" presStyleCnt="0"/>
      <dgm:spPr/>
    </dgm:pt>
    <dgm:pt modelId="{EE9E7787-1723-464E-8B30-095D67AD2834}" type="pres">
      <dgm:prSet presAssocID="{C4C1C828-9618-40D2-9F85-9AE841E14232}" presName="level" presStyleLbl="node1" presStyleIdx="0" presStyleCnt="3">
        <dgm:presLayoutVars>
          <dgm:chMax val="1"/>
          <dgm:bulletEnabled val="1"/>
        </dgm:presLayoutVars>
      </dgm:prSet>
      <dgm:spPr/>
      <dgm:t>
        <a:bodyPr/>
        <a:lstStyle/>
        <a:p>
          <a:endParaRPr lang="en-US"/>
        </a:p>
      </dgm:t>
    </dgm:pt>
    <dgm:pt modelId="{395A4487-D135-4366-B983-7E1DAB5504FA}" type="pres">
      <dgm:prSet presAssocID="{C4C1C828-9618-40D2-9F85-9AE841E14232}" presName="levelTx" presStyleLbl="revTx" presStyleIdx="0" presStyleCnt="0">
        <dgm:presLayoutVars>
          <dgm:chMax val="1"/>
          <dgm:bulletEnabled val="1"/>
        </dgm:presLayoutVars>
      </dgm:prSet>
      <dgm:spPr/>
      <dgm:t>
        <a:bodyPr/>
        <a:lstStyle/>
        <a:p>
          <a:endParaRPr lang="en-US"/>
        </a:p>
      </dgm:t>
    </dgm:pt>
    <dgm:pt modelId="{72E6B8A6-6B99-4489-A100-4FE2EF671DDE}" type="pres">
      <dgm:prSet presAssocID="{CF3B9F76-9555-45D0-B44E-326462D21BBB}" presName="Name8" presStyleCnt="0"/>
      <dgm:spPr/>
    </dgm:pt>
    <dgm:pt modelId="{8453DEBB-95B3-4721-90DF-B4358E67D29F}" type="pres">
      <dgm:prSet presAssocID="{CF3B9F76-9555-45D0-B44E-326462D21BBB}" presName="level" presStyleLbl="node1" presStyleIdx="1" presStyleCnt="3">
        <dgm:presLayoutVars>
          <dgm:chMax val="1"/>
          <dgm:bulletEnabled val="1"/>
        </dgm:presLayoutVars>
      </dgm:prSet>
      <dgm:spPr/>
      <dgm:t>
        <a:bodyPr/>
        <a:lstStyle/>
        <a:p>
          <a:endParaRPr lang="en-US"/>
        </a:p>
      </dgm:t>
    </dgm:pt>
    <dgm:pt modelId="{4046BB1C-7829-4637-9183-B76B7FFA8114}" type="pres">
      <dgm:prSet presAssocID="{CF3B9F76-9555-45D0-B44E-326462D21BBB}" presName="levelTx" presStyleLbl="revTx" presStyleIdx="0" presStyleCnt="0">
        <dgm:presLayoutVars>
          <dgm:chMax val="1"/>
          <dgm:bulletEnabled val="1"/>
        </dgm:presLayoutVars>
      </dgm:prSet>
      <dgm:spPr/>
      <dgm:t>
        <a:bodyPr/>
        <a:lstStyle/>
        <a:p>
          <a:endParaRPr lang="en-US"/>
        </a:p>
      </dgm:t>
    </dgm:pt>
    <dgm:pt modelId="{5BC60169-767B-4D56-8099-AA87F82DDD11}" type="pres">
      <dgm:prSet presAssocID="{D035B1E5-122A-4BA4-AE18-6752B948B072}" presName="Name8" presStyleCnt="0"/>
      <dgm:spPr/>
    </dgm:pt>
    <dgm:pt modelId="{793691CF-6DF0-413B-B7CA-E77491787B1A}" type="pres">
      <dgm:prSet presAssocID="{D035B1E5-122A-4BA4-AE18-6752B948B072}" presName="level" presStyleLbl="node1" presStyleIdx="2" presStyleCnt="3">
        <dgm:presLayoutVars>
          <dgm:chMax val="1"/>
          <dgm:bulletEnabled val="1"/>
        </dgm:presLayoutVars>
      </dgm:prSet>
      <dgm:spPr/>
      <dgm:t>
        <a:bodyPr/>
        <a:lstStyle/>
        <a:p>
          <a:endParaRPr lang="en-US"/>
        </a:p>
      </dgm:t>
    </dgm:pt>
    <dgm:pt modelId="{DDB579EB-15CF-4DB5-928E-6D4BA5E4872E}" type="pres">
      <dgm:prSet presAssocID="{D035B1E5-122A-4BA4-AE18-6752B948B072}" presName="levelTx" presStyleLbl="revTx" presStyleIdx="0" presStyleCnt="0">
        <dgm:presLayoutVars>
          <dgm:chMax val="1"/>
          <dgm:bulletEnabled val="1"/>
        </dgm:presLayoutVars>
      </dgm:prSet>
      <dgm:spPr/>
      <dgm:t>
        <a:bodyPr/>
        <a:lstStyle/>
        <a:p>
          <a:endParaRPr lang="en-US"/>
        </a:p>
      </dgm:t>
    </dgm:pt>
  </dgm:ptLst>
  <dgm:cxnLst>
    <dgm:cxn modelId="{E38EC8FB-1D98-444F-830D-023E8FFCAB98}" type="presOf" srcId="{EE694E99-FD8C-4A98-90EE-03E16B316964}" destId="{65DA3923-90FE-4F12-A25C-0DADF6953A7E}" srcOrd="0" destOrd="0" presId="urn:microsoft.com/office/officeart/2005/8/layout/pyramid3"/>
    <dgm:cxn modelId="{DFC42C2F-B39F-4411-AF92-7894BFDF213A}" type="presOf" srcId="{D035B1E5-122A-4BA4-AE18-6752B948B072}" destId="{793691CF-6DF0-413B-B7CA-E77491787B1A}" srcOrd="0" destOrd="0" presId="urn:microsoft.com/office/officeart/2005/8/layout/pyramid3"/>
    <dgm:cxn modelId="{AA49A218-61C8-4EAA-9AB1-7B0F0A6C1E28}" type="presOf" srcId="{CF3B9F76-9555-45D0-B44E-326462D21BBB}" destId="{4046BB1C-7829-4637-9183-B76B7FFA8114}" srcOrd="1" destOrd="0" presId="urn:microsoft.com/office/officeart/2005/8/layout/pyramid3"/>
    <dgm:cxn modelId="{3BB3C255-E364-4676-9A5E-86C379E1B3FA}" srcId="{EE694E99-FD8C-4A98-90EE-03E16B316964}" destId="{C4C1C828-9618-40D2-9F85-9AE841E14232}" srcOrd="0" destOrd="0" parTransId="{45622592-0FC7-4B13-B97E-3888857E46FD}" sibTransId="{056048FB-D714-42E3-A7CE-4D788C6C71D9}"/>
    <dgm:cxn modelId="{B78AFCC8-EDFD-4841-9C1E-68557A0A1EFA}" srcId="{EE694E99-FD8C-4A98-90EE-03E16B316964}" destId="{D035B1E5-122A-4BA4-AE18-6752B948B072}" srcOrd="2" destOrd="0" parTransId="{460268D1-989B-4099-A649-D9CDA9EF3B7A}" sibTransId="{E7599E18-1CFA-432E-BC3D-53B5F8966FAE}"/>
    <dgm:cxn modelId="{0EC80A52-7ACB-4D87-8C50-3A5FF8E5860F}" type="presOf" srcId="{C4C1C828-9618-40D2-9F85-9AE841E14232}" destId="{EE9E7787-1723-464E-8B30-095D67AD2834}" srcOrd="0" destOrd="0" presId="urn:microsoft.com/office/officeart/2005/8/layout/pyramid3"/>
    <dgm:cxn modelId="{4489FC0A-D7A9-4972-B03C-473038DE2D72}" type="presOf" srcId="{CF3B9F76-9555-45D0-B44E-326462D21BBB}" destId="{8453DEBB-95B3-4721-90DF-B4358E67D29F}" srcOrd="0" destOrd="0" presId="urn:microsoft.com/office/officeart/2005/8/layout/pyramid3"/>
    <dgm:cxn modelId="{68235291-433C-4CA5-892E-EDBD59AC6102}" type="presOf" srcId="{D035B1E5-122A-4BA4-AE18-6752B948B072}" destId="{DDB579EB-15CF-4DB5-928E-6D4BA5E4872E}" srcOrd="1" destOrd="0" presId="urn:microsoft.com/office/officeart/2005/8/layout/pyramid3"/>
    <dgm:cxn modelId="{624CB189-352A-4E4C-9F0F-0797A773B493}" type="presOf" srcId="{C4C1C828-9618-40D2-9F85-9AE841E14232}" destId="{395A4487-D135-4366-B983-7E1DAB5504FA}" srcOrd="1" destOrd="0" presId="urn:microsoft.com/office/officeart/2005/8/layout/pyramid3"/>
    <dgm:cxn modelId="{B311E0FC-C0F8-4923-A35E-2EA1403AFF56}" srcId="{EE694E99-FD8C-4A98-90EE-03E16B316964}" destId="{CF3B9F76-9555-45D0-B44E-326462D21BBB}" srcOrd="1" destOrd="0" parTransId="{46B6E48D-1135-4512-9327-3B54067D467A}" sibTransId="{9D496390-183B-4883-BEDF-659D6D3E3371}"/>
    <dgm:cxn modelId="{0FBB0185-ACC3-4EF4-869B-E4D30A2198AD}" type="presParOf" srcId="{65DA3923-90FE-4F12-A25C-0DADF6953A7E}" destId="{D9353C1E-A081-4EFC-A1D4-16CDD90289D0}" srcOrd="0" destOrd="0" presId="urn:microsoft.com/office/officeart/2005/8/layout/pyramid3"/>
    <dgm:cxn modelId="{DC8CAFA3-A75A-43AC-A6BD-2DB594B183E0}" type="presParOf" srcId="{D9353C1E-A081-4EFC-A1D4-16CDD90289D0}" destId="{EE9E7787-1723-464E-8B30-095D67AD2834}" srcOrd="0" destOrd="0" presId="urn:microsoft.com/office/officeart/2005/8/layout/pyramid3"/>
    <dgm:cxn modelId="{1BBB230E-9729-475E-92BC-6E159A20E7F2}" type="presParOf" srcId="{D9353C1E-A081-4EFC-A1D4-16CDD90289D0}" destId="{395A4487-D135-4366-B983-7E1DAB5504FA}" srcOrd="1" destOrd="0" presId="urn:microsoft.com/office/officeart/2005/8/layout/pyramid3"/>
    <dgm:cxn modelId="{F3C96BA5-D162-4037-9AB6-83D3AD208950}" type="presParOf" srcId="{65DA3923-90FE-4F12-A25C-0DADF6953A7E}" destId="{72E6B8A6-6B99-4489-A100-4FE2EF671DDE}" srcOrd="1" destOrd="0" presId="urn:microsoft.com/office/officeart/2005/8/layout/pyramid3"/>
    <dgm:cxn modelId="{2742820E-8659-4EF2-9A8B-3B3BFD9F894D}" type="presParOf" srcId="{72E6B8A6-6B99-4489-A100-4FE2EF671DDE}" destId="{8453DEBB-95B3-4721-90DF-B4358E67D29F}" srcOrd="0" destOrd="0" presId="urn:microsoft.com/office/officeart/2005/8/layout/pyramid3"/>
    <dgm:cxn modelId="{0E608ED5-3597-408E-AD20-BDA60310F875}" type="presParOf" srcId="{72E6B8A6-6B99-4489-A100-4FE2EF671DDE}" destId="{4046BB1C-7829-4637-9183-B76B7FFA8114}" srcOrd="1" destOrd="0" presId="urn:microsoft.com/office/officeart/2005/8/layout/pyramid3"/>
    <dgm:cxn modelId="{09223995-1C03-4662-AAA3-780421BBC0B3}" type="presParOf" srcId="{65DA3923-90FE-4F12-A25C-0DADF6953A7E}" destId="{5BC60169-767B-4D56-8099-AA87F82DDD11}" srcOrd="2" destOrd="0" presId="urn:microsoft.com/office/officeart/2005/8/layout/pyramid3"/>
    <dgm:cxn modelId="{7D44A6A5-5568-43F0-BE64-21BF6BB3801C}" type="presParOf" srcId="{5BC60169-767B-4D56-8099-AA87F82DDD11}" destId="{793691CF-6DF0-413B-B7CA-E77491787B1A}" srcOrd="0" destOrd="0" presId="urn:microsoft.com/office/officeart/2005/8/layout/pyramid3"/>
    <dgm:cxn modelId="{9FB2702C-3107-4039-87AF-0CFE8B5985B4}" type="presParOf" srcId="{5BC60169-767B-4D56-8099-AA87F82DDD11}" destId="{DDB579EB-15CF-4DB5-928E-6D4BA5E4872E}" srcOrd="1" destOrd="0" presId="urn:microsoft.com/office/officeart/2005/8/layout/pyramid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2B817-FF49-4DA4-8F2F-92015F956515}" type="doc">
      <dgm:prSet loTypeId="urn:microsoft.com/office/officeart/2005/8/layout/chevron2" loCatId="process" qsTypeId="urn:microsoft.com/office/officeart/2005/8/quickstyle/3d3" qsCatId="3D" csTypeId="urn:microsoft.com/office/officeart/2005/8/colors/colorful5" csCatId="colorful" phldr="1"/>
      <dgm:spPr/>
      <dgm:t>
        <a:bodyPr/>
        <a:lstStyle/>
        <a:p>
          <a:endParaRPr lang="en-US"/>
        </a:p>
      </dgm:t>
    </dgm:pt>
    <dgm:pt modelId="{0B9836E6-823A-4EE2-AA91-47DD9AB17909}">
      <dgm:prSet phldrT="[Text]"/>
      <dgm:spPr/>
      <dgm:t>
        <a:bodyPr/>
        <a:lstStyle/>
        <a:p>
          <a:r>
            <a:rPr lang="en-US" b="1" dirty="0" smtClean="0"/>
            <a:t>Business Considerations   </a:t>
          </a:r>
          <a:endParaRPr lang="en-US" b="1" dirty="0"/>
        </a:p>
      </dgm:t>
    </dgm:pt>
    <dgm:pt modelId="{4BEFDF12-4775-40A3-8B19-CBCCDFD91A82}" type="parTrans" cxnId="{CF554D86-8E3D-42BD-A959-C84A75A1FCE7}">
      <dgm:prSet/>
      <dgm:spPr/>
      <dgm:t>
        <a:bodyPr/>
        <a:lstStyle/>
        <a:p>
          <a:endParaRPr lang="en-US"/>
        </a:p>
      </dgm:t>
    </dgm:pt>
    <dgm:pt modelId="{A68DC7A0-AE33-4D78-BCD0-C286FD4A565B}" type="sibTrans" cxnId="{CF554D86-8E3D-42BD-A959-C84A75A1FCE7}">
      <dgm:prSet/>
      <dgm:spPr/>
      <dgm:t>
        <a:bodyPr/>
        <a:lstStyle/>
        <a:p>
          <a:endParaRPr lang="en-US"/>
        </a:p>
      </dgm:t>
    </dgm:pt>
    <dgm:pt modelId="{6EBD895D-9B5C-48ED-9ADF-E8F5BB3EE7E5}">
      <dgm:prSet phldrT="[Text]"/>
      <dgm:spPr>
        <a:ln>
          <a:solidFill>
            <a:schemeClr val="bg1">
              <a:lumMod val="65000"/>
            </a:schemeClr>
          </a:solidFill>
        </a:ln>
        <a:effectLst/>
      </dgm:spPr>
      <dgm:t>
        <a:bodyPr/>
        <a:lstStyle/>
        <a:p>
          <a:r>
            <a:rPr lang="en-US" dirty="0" smtClean="0"/>
            <a:t>Priority of category to Alcon</a:t>
          </a:r>
          <a:endParaRPr lang="en-US" dirty="0"/>
        </a:p>
      </dgm:t>
    </dgm:pt>
    <dgm:pt modelId="{2D59F473-A0CA-486B-95FB-B85FB1AA6399}" type="parTrans" cxnId="{F575A026-BBDE-4066-BB12-8E818CF2D5D5}">
      <dgm:prSet/>
      <dgm:spPr/>
      <dgm:t>
        <a:bodyPr/>
        <a:lstStyle/>
        <a:p>
          <a:endParaRPr lang="en-US"/>
        </a:p>
      </dgm:t>
    </dgm:pt>
    <dgm:pt modelId="{B5A72361-E792-411A-998B-07E9D9F53833}" type="sibTrans" cxnId="{F575A026-BBDE-4066-BB12-8E818CF2D5D5}">
      <dgm:prSet/>
      <dgm:spPr/>
      <dgm:t>
        <a:bodyPr/>
        <a:lstStyle/>
        <a:p>
          <a:endParaRPr lang="en-US"/>
        </a:p>
      </dgm:t>
    </dgm:pt>
    <dgm:pt modelId="{CB5D14A7-B596-4046-8D36-B9EFE3F8CAC0}">
      <dgm:prSet phldrT="[Text]"/>
      <dgm:spPr/>
      <dgm:t>
        <a:bodyPr/>
        <a:lstStyle/>
        <a:p>
          <a:r>
            <a:rPr lang="en-US" b="1" dirty="0" smtClean="0"/>
            <a:t>User Behavior</a:t>
          </a:r>
          <a:endParaRPr lang="en-US" b="1" dirty="0"/>
        </a:p>
      </dgm:t>
    </dgm:pt>
    <dgm:pt modelId="{F04D3444-A4A0-430E-8000-77ADB1AB85AE}" type="parTrans" cxnId="{637E00CB-7BAC-4228-A777-4D22A591FA48}">
      <dgm:prSet/>
      <dgm:spPr/>
      <dgm:t>
        <a:bodyPr/>
        <a:lstStyle/>
        <a:p>
          <a:endParaRPr lang="en-US"/>
        </a:p>
      </dgm:t>
    </dgm:pt>
    <dgm:pt modelId="{C366275B-FBEB-450D-9B22-4C7FA23B2B21}" type="sibTrans" cxnId="{637E00CB-7BAC-4228-A777-4D22A591FA48}">
      <dgm:prSet/>
      <dgm:spPr/>
      <dgm:t>
        <a:bodyPr/>
        <a:lstStyle/>
        <a:p>
          <a:endParaRPr lang="en-US"/>
        </a:p>
      </dgm:t>
    </dgm:pt>
    <dgm:pt modelId="{A40F5D39-4E46-435E-BF86-A71D3546F26E}">
      <dgm:prSet phldrT="[Text]"/>
      <dgm:spPr>
        <a:ln>
          <a:solidFill>
            <a:srgbClr val="4788BD"/>
          </a:solidFill>
        </a:ln>
      </dgm:spPr>
      <dgm:t>
        <a:bodyPr/>
        <a:lstStyle/>
        <a:p>
          <a:r>
            <a:rPr lang="en-US" dirty="0" smtClean="0"/>
            <a:t>Keyword search intent</a:t>
          </a:r>
          <a:endParaRPr lang="en-US" dirty="0"/>
        </a:p>
      </dgm:t>
    </dgm:pt>
    <dgm:pt modelId="{9726320E-DADC-4D0E-A317-4844032B7E1B}" type="parTrans" cxnId="{8EA6F66A-4457-49CE-B2A5-217BB65DAD6A}">
      <dgm:prSet/>
      <dgm:spPr/>
      <dgm:t>
        <a:bodyPr/>
        <a:lstStyle/>
        <a:p>
          <a:endParaRPr lang="en-US"/>
        </a:p>
      </dgm:t>
    </dgm:pt>
    <dgm:pt modelId="{94315BB4-5E1E-4AA0-8830-D13918333FF8}" type="sibTrans" cxnId="{8EA6F66A-4457-49CE-B2A5-217BB65DAD6A}">
      <dgm:prSet/>
      <dgm:spPr/>
      <dgm:t>
        <a:bodyPr/>
        <a:lstStyle/>
        <a:p>
          <a:endParaRPr lang="en-US"/>
        </a:p>
      </dgm:t>
    </dgm:pt>
    <dgm:pt modelId="{C2BD42F6-1CFE-4D39-A9E4-63DB719ABFF7}">
      <dgm:prSet phldrT="[Text]"/>
      <dgm:spPr/>
      <dgm:t>
        <a:bodyPr/>
        <a:lstStyle/>
        <a:p>
          <a:r>
            <a:rPr lang="en-US" b="1" dirty="0" smtClean="0"/>
            <a:t>Search Landscape</a:t>
          </a:r>
          <a:endParaRPr lang="en-US" b="1" dirty="0"/>
        </a:p>
      </dgm:t>
    </dgm:pt>
    <dgm:pt modelId="{729573C7-EE0F-460F-9628-AB19B98E1A49}" type="parTrans" cxnId="{AE5DD658-444B-4F98-923D-D80ED41A8343}">
      <dgm:prSet/>
      <dgm:spPr/>
      <dgm:t>
        <a:bodyPr/>
        <a:lstStyle/>
        <a:p>
          <a:endParaRPr lang="en-US"/>
        </a:p>
      </dgm:t>
    </dgm:pt>
    <dgm:pt modelId="{EB279916-54FF-4E25-B1FA-3BE6A616AEC4}" type="sibTrans" cxnId="{AE5DD658-444B-4F98-923D-D80ED41A8343}">
      <dgm:prSet/>
      <dgm:spPr/>
      <dgm:t>
        <a:bodyPr/>
        <a:lstStyle/>
        <a:p>
          <a:endParaRPr lang="en-US"/>
        </a:p>
      </dgm:t>
    </dgm:pt>
    <dgm:pt modelId="{7712947D-44BC-4285-88DD-478A0AABB780}">
      <dgm:prSet phldrT="[Text]"/>
      <dgm:spPr>
        <a:ln>
          <a:solidFill>
            <a:srgbClr val="0070C0"/>
          </a:solidFill>
        </a:ln>
      </dgm:spPr>
      <dgm:t>
        <a:bodyPr/>
        <a:lstStyle/>
        <a:p>
          <a:r>
            <a:rPr lang="en-US" dirty="0" smtClean="0"/>
            <a:t>Search volume</a:t>
          </a:r>
          <a:endParaRPr lang="en-US" dirty="0"/>
        </a:p>
      </dgm:t>
    </dgm:pt>
    <dgm:pt modelId="{F30D06CD-E63F-4A96-9D26-D54131AB6FD7}" type="parTrans" cxnId="{F5A80A7D-E035-4DC1-836C-D3EB8E6FD2F9}">
      <dgm:prSet/>
      <dgm:spPr/>
      <dgm:t>
        <a:bodyPr/>
        <a:lstStyle/>
        <a:p>
          <a:endParaRPr lang="en-US"/>
        </a:p>
      </dgm:t>
    </dgm:pt>
    <dgm:pt modelId="{EE5FFA4B-6DC1-4B9D-B8B4-B8BFB8034405}" type="sibTrans" cxnId="{F5A80A7D-E035-4DC1-836C-D3EB8E6FD2F9}">
      <dgm:prSet/>
      <dgm:spPr/>
      <dgm:t>
        <a:bodyPr/>
        <a:lstStyle/>
        <a:p>
          <a:endParaRPr lang="en-US"/>
        </a:p>
      </dgm:t>
    </dgm:pt>
    <dgm:pt modelId="{22FD4894-7698-41A6-ADD9-AFEE6B80F912}">
      <dgm:prSet/>
      <dgm:spPr>
        <a:ln>
          <a:solidFill>
            <a:schemeClr val="bg1">
              <a:lumMod val="65000"/>
            </a:schemeClr>
          </a:solidFill>
        </a:ln>
        <a:effectLst/>
      </dgm:spPr>
      <dgm:t>
        <a:bodyPr/>
        <a:lstStyle/>
        <a:p>
          <a:r>
            <a:rPr lang="en-US" dirty="0" smtClean="0"/>
            <a:t>Target audience</a:t>
          </a:r>
        </a:p>
      </dgm:t>
    </dgm:pt>
    <dgm:pt modelId="{28308FA5-25A6-4081-AF2C-B8AF49024F80}" type="parTrans" cxnId="{A6E8BF4E-2280-4739-9BF2-4E792B4F2D82}">
      <dgm:prSet/>
      <dgm:spPr/>
      <dgm:t>
        <a:bodyPr/>
        <a:lstStyle/>
        <a:p>
          <a:endParaRPr lang="en-US"/>
        </a:p>
      </dgm:t>
    </dgm:pt>
    <dgm:pt modelId="{0DB70BA5-1A41-45F6-9CB2-16169D21F530}" type="sibTrans" cxnId="{A6E8BF4E-2280-4739-9BF2-4E792B4F2D82}">
      <dgm:prSet/>
      <dgm:spPr/>
      <dgm:t>
        <a:bodyPr/>
        <a:lstStyle/>
        <a:p>
          <a:endParaRPr lang="en-US"/>
        </a:p>
      </dgm:t>
    </dgm:pt>
    <dgm:pt modelId="{D9FEE285-0C09-45AE-A081-7071E25180D3}">
      <dgm:prSet/>
      <dgm:spPr>
        <a:ln>
          <a:solidFill>
            <a:srgbClr val="4788BD"/>
          </a:solidFill>
        </a:ln>
      </dgm:spPr>
      <dgm:t>
        <a:bodyPr/>
        <a:lstStyle/>
        <a:p>
          <a:r>
            <a:rPr lang="en-US" dirty="0" smtClean="0"/>
            <a:t>Keywords currently driving traffic to Alcon’s properties</a:t>
          </a:r>
        </a:p>
      </dgm:t>
    </dgm:pt>
    <dgm:pt modelId="{440E2E56-AE2A-4A34-86D6-BBFEC108C342}" type="parTrans" cxnId="{06E33573-E92F-4059-9FBD-10A68D054A5A}">
      <dgm:prSet/>
      <dgm:spPr/>
      <dgm:t>
        <a:bodyPr/>
        <a:lstStyle/>
        <a:p>
          <a:endParaRPr lang="en-US"/>
        </a:p>
      </dgm:t>
    </dgm:pt>
    <dgm:pt modelId="{56F9F1D2-DC9C-46E9-AE11-CC0FC94EBD00}" type="sibTrans" cxnId="{06E33573-E92F-4059-9FBD-10A68D054A5A}">
      <dgm:prSet/>
      <dgm:spPr/>
      <dgm:t>
        <a:bodyPr/>
        <a:lstStyle/>
        <a:p>
          <a:endParaRPr lang="en-US"/>
        </a:p>
      </dgm:t>
    </dgm:pt>
    <dgm:pt modelId="{CA3C04FD-24FD-49EF-9D6F-5A5BE423CB70}">
      <dgm:prSet/>
      <dgm:spPr>
        <a:ln>
          <a:solidFill>
            <a:srgbClr val="0070C0"/>
          </a:solidFill>
        </a:ln>
      </dgm:spPr>
      <dgm:t>
        <a:bodyPr/>
        <a:lstStyle/>
        <a:p>
          <a:r>
            <a:rPr lang="en-US" dirty="0" smtClean="0"/>
            <a:t>Alcon SEO ranking</a:t>
          </a:r>
        </a:p>
      </dgm:t>
    </dgm:pt>
    <dgm:pt modelId="{F99993F2-81D9-4758-BD47-F6BD8EC84DBD}" type="parTrans" cxnId="{2D9F81A4-52D2-4984-B9DF-7688A25422D5}">
      <dgm:prSet/>
      <dgm:spPr/>
      <dgm:t>
        <a:bodyPr/>
        <a:lstStyle/>
        <a:p>
          <a:endParaRPr lang="en-US"/>
        </a:p>
      </dgm:t>
    </dgm:pt>
    <dgm:pt modelId="{E8959503-EFF9-4261-A68A-9D053D916888}" type="sibTrans" cxnId="{2D9F81A4-52D2-4984-B9DF-7688A25422D5}">
      <dgm:prSet/>
      <dgm:spPr/>
      <dgm:t>
        <a:bodyPr/>
        <a:lstStyle/>
        <a:p>
          <a:endParaRPr lang="en-US"/>
        </a:p>
      </dgm:t>
    </dgm:pt>
    <dgm:pt modelId="{8F3B0C6C-08B3-47F8-8B9B-475AB761F077}">
      <dgm:prSet/>
      <dgm:spPr>
        <a:ln>
          <a:solidFill>
            <a:srgbClr val="0070C0"/>
          </a:solidFill>
        </a:ln>
      </dgm:spPr>
      <dgm:t>
        <a:bodyPr/>
        <a:lstStyle/>
        <a:p>
          <a:r>
            <a:rPr lang="en-US" dirty="0" smtClean="0"/>
            <a:t>Competition in search results (PPC, SEO)</a:t>
          </a:r>
        </a:p>
      </dgm:t>
    </dgm:pt>
    <dgm:pt modelId="{A058FED9-77D9-4093-BE50-F142C558FB80}" type="parTrans" cxnId="{5EFC1797-652C-41DC-9CB5-6B1FB259D926}">
      <dgm:prSet/>
      <dgm:spPr/>
      <dgm:t>
        <a:bodyPr/>
        <a:lstStyle/>
        <a:p>
          <a:endParaRPr lang="en-US"/>
        </a:p>
      </dgm:t>
    </dgm:pt>
    <dgm:pt modelId="{7063AAE1-6003-4B79-9486-897288007127}" type="sibTrans" cxnId="{5EFC1797-652C-41DC-9CB5-6B1FB259D926}">
      <dgm:prSet/>
      <dgm:spPr/>
      <dgm:t>
        <a:bodyPr/>
        <a:lstStyle/>
        <a:p>
          <a:endParaRPr lang="en-US"/>
        </a:p>
      </dgm:t>
    </dgm:pt>
    <dgm:pt modelId="{3A111C4F-9C59-4434-AC42-4628A1488779}">
      <dgm:prSet/>
      <dgm:spPr>
        <a:ln>
          <a:solidFill>
            <a:srgbClr val="0070C0"/>
          </a:solidFill>
        </a:ln>
      </dgm:spPr>
      <dgm:t>
        <a:bodyPr/>
        <a:lstStyle/>
        <a:p>
          <a:r>
            <a:rPr lang="en-US" dirty="0" smtClean="0"/>
            <a:t>Level of effort needed to gain SEO rankings</a:t>
          </a:r>
        </a:p>
      </dgm:t>
    </dgm:pt>
    <dgm:pt modelId="{A4275A01-E090-4099-B25D-2C27FD4E830E}" type="parTrans" cxnId="{1D4E7270-B3C3-4EFC-9CFD-9E0A75857CB6}">
      <dgm:prSet/>
      <dgm:spPr/>
      <dgm:t>
        <a:bodyPr/>
        <a:lstStyle/>
        <a:p>
          <a:endParaRPr lang="en-US"/>
        </a:p>
      </dgm:t>
    </dgm:pt>
    <dgm:pt modelId="{42E440DD-C86D-4A56-A03B-5291F64745A3}" type="sibTrans" cxnId="{1D4E7270-B3C3-4EFC-9CFD-9E0A75857CB6}">
      <dgm:prSet/>
      <dgm:spPr/>
      <dgm:t>
        <a:bodyPr/>
        <a:lstStyle/>
        <a:p>
          <a:endParaRPr lang="en-US"/>
        </a:p>
      </dgm:t>
    </dgm:pt>
    <dgm:pt modelId="{554E6C37-8EE0-4CAE-BE46-B69C652DDE34}">
      <dgm:prSet/>
      <dgm:spPr>
        <a:ln>
          <a:solidFill>
            <a:srgbClr val="0070C0"/>
          </a:solidFill>
        </a:ln>
      </dgm:spPr>
      <dgm:t>
        <a:bodyPr/>
        <a:lstStyle/>
        <a:p>
          <a:r>
            <a:rPr lang="en-US" dirty="0" smtClean="0"/>
            <a:t>Required PPC investment to have an impact</a:t>
          </a:r>
        </a:p>
      </dgm:t>
    </dgm:pt>
    <dgm:pt modelId="{FCB54AE3-DF51-43FF-936E-C1003F5587CE}" type="parTrans" cxnId="{30D791AC-C966-4F8E-8C84-8CF54755673E}">
      <dgm:prSet/>
      <dgm:spPr/>
      <dgm:t>
        <a:bodyPr/>
        <a:lstStyle/>
        <a:p>
          <a:endParaRPr lang="en-US"/>
        </a:p>
      </dgm:t>
    </dgm:pt>
    <dgm:pt modelId="{19F01D47-0BAC-4719-A309-798AC7566AC4}" type="sibTrans" cxnId="{30D791AC-C966-4F8E-8C84-8CF54755673E}">
      <dgm:prSet/>
      <dgm:spPr/>
      <dgm:t>
        <a:bodyPr/>
        <a:lstStyle/>
        <a:p>
          <a:endParaRPr lang="en-US"/>
        </a:p>
      </dgm:t>
    </dgm:pt>
    <dgm:pt modelId="{7FE2B79F-7B60-465B-9C38-9A096AF6DFCE}" type="pres">
      <dgm:prSet presAssocID="{9F32B817-FF49-4DA4-8F2F-92015F956515}" presName="linearFlow" presStyleCnt="0">
        <dgm:presLayoutVars>
          <dgm:dir/>
          <dgm:animLvl val="lvl"/>
          <dgm:resizeHandles val="exact"/>
        </dgm:presLayoutVars>
      </dgm:prSet>
      <dgm:spPr/>
      <dgm:t>
        <a:bodyPr/>
        <a:lstStyle/>
        <a:p>
          <a:endParaRPr lang="en-US"/>
        </a:p>
      </dgm:t>
    </dgm:pt>
    <dgm:pt modelId="{66A354DB-0EE1-48DC-84AE-6303C466C99A}" type="pres">
      <dgm:prSet presAssocID="{0B9836E6-823A-4EE2-AA91-47DD9AB17909}" presName="composite" presStyleCnt="0"/>
      <dgm:spPr/>
    </dgm:pt>
    <dgm:pt modelId="{0D486698-3A37-418B-9500-2DF940B89432}" type="pres">
      <dgm:prSet presAssocID="{0B9836E6-823A-4EE2-AA91-47DD9AB17909}" presName="parentText" presStyleLbl="alignNode1" presStyleIdx="0" presStyleCnt="3">
        <dgm:presLayoutVars>
          <dgm:chMax val="1"/>
          <dgm:bulletEnabled val="1"/>
        </dgm:presLayoutVars>
      </dgm:prSet>
      <dgm:spPr/>
      <dgm:t>
        <a:bodyPr/>
        <a:lstStyle/>
        <a:p>
          <a:endParaRPr lang="en-US"/>
        </a:p>
      </dgm:t>
    </dgm:pt>
    <dgm:pt modelId="{FA46E822-B0E5-4E00-9F5A-3BC8899849CF}" type="pres">
      <dgm:prSet presAssocID="{0B9836E6-823A-4EE2-AA91-47DD9AB17909}" presName="descendantText" presStyleLbl="alignAcc1" presStyleIdx="0" presStyleCnt="3">
        <dgm:presLayoutVars>
          <dgm:bulletEnabled val="1"/>
        </dgm:presLayoutVars>
      </dgm:prSet>
      <dgm:spPr/>
      <dgm:t>
        <a:bodyPr/>
        <a:lstStyle/>
        <a:p>
          <a:endParaRPr lang="en-US"/>
        </a:p>
      </dgm:t>
    </dgm:pt>
    <dgm:pt modelId="{CEECFDC7-147A-4518-A2E6-1E6717FEAC2A}" type="pres">
      <dgm:prSet presAssocID="{A68DC7A0-AE33-4D78-BCD0-C286FD4A565B}" presName="sp" presStyleCnt="0"/>
      <dgm:spPr/>
    </dgm:pt>
    <dgm:pt modelId="{C65FC327-F4AE-4579-8EBC-7A659A455470}" type="pres">
      <dgm:prSet presAssocID="{CB5D14A7-B596-4046-8D36-B9EFE3F8CAC0}" presName="composite" presStyleCnt="0"/>
      <dgm:spPr/>
    </dgm:pt>
    <dgm:pt modelId="{A72D768A-8DED-45A8-874B-901B6D672CDB}" type="pres">
      <dgm:prSet presAssocID="{CB5D14A7-B596-4046-8D36-B9EFE3F8CAC0}" presName="parentText" presStyleLbl="alignNode1" presStyleIdx="1" presStyleCnt="3">
        <dgm:presLayoutVars>
          <dgm:chMax val="1"/>
          <dgm:bulletEnabled val="1"/>
        </dgm:presLayoutVars>
      </dgm:prSet>
      <dgm:spPr/>
      <dgm:t>
        <a:bodyPr/>
        <a:lstStyle/>
        <a:p>
          <a:endParaRPr lang="en-US"/>
        </a:p>
      </dgm:t>
    </dgm:pt>
    <dgm:pt modelId="{F37C784F-4711-473E-BC49-D469C7BB659C}" type="pres">
      <dgm:prSet presAssocID="{CB5D14A7-B596-4046-8D36-B9EFE3F8CAC0}" presName="descendantText" presStyleLbl="alignAcc1" presStyleIdx="1" presStyleCnt="3">
        <dgm:presLayoutVars>
          <dgm:bulletEnabled val="1"/>
        </dgm:presLayoutVars>
      </dgm:prSet>
      <dgm:spPr/>
      <dgm:t>
        <a:bodyPr/>
        <a:lstStyle/>
        <a:p>
          <a:endParaRPr lang="en-US"/>
        </a:p>
      </dgm:t>
    </dgm:pt>
    <dgm:pt modelId="{A8B1DA75-1F69-4F74-ACD9-00F7F3DD09FC}" type="pres">
      <dgm:prSet presAssocID="{C366275B-FBEB-450D-9B22-4C7FA23B2B21}" presName="sp" presStyleCnt="0"/>
      <dgm:spPr/>
    </dgm:pt>
    <dgm:pt modelId="{8A118A9E-F913-442A-8B10-AB9EFA896BEE}" type="pres">
      <dgm:prSet presAssocID="{C2BD42F6-1CFE-4D39-A9E4-63DB719ABFF7}" presName="composite" presStyleCnt="0"/>
      <dgm:spPr/>
    </dgm:pt>
    <dgm:pt modelId="{84406B5E-45C9-44B7-8B8E-358A25470DB0}" type="pres">
      <dgm:prSet presAssocID="{C2BD42F6-1CFE-4D39-A9E4-63DB719ABFF7}" presName="parentText" presStyleLbl="alignNode1" presStyleIdx="2" presStyleCnt="3" custScaleY="142431">
        <dgm:presLayoutVars>
          <dgm:chMax val="1"/>
          <dgm:bulletEnabled val="1"/>
        </dgm:presLayoutVars>
      </dgm:prSet>
      <dgm:spPr/>
      <dgm:t>
        <a:bodyPr/>
        <a:lstStyle/>
        <a:p>
          <a:endParaRPr lang="en-US"/>
        </a:p>
      </dgm:t>
    </dgm:pt>
    <dgm:pt modelId="{5A5D462A-5BC2-44EC-96A7-FC548F8D94D7}" type="pres">
      <dgm:prSet presAssocID="{C2BD42F6-1CFE-4D39-A9E4-63DB719ABFF7}" presName="descendantText" presStyleLbl="alignAcc1" presStyleIdx="2" presStyleCnt="3" custScaleY="165538">
        <dgm:presLayoutVars>
          <dgm:bulletEnabled val="1"/>
        </dgm:presLayoutVars>
      </dgm:prSet>
      <dgm:spPr/>
      <dgm:t>
        <a:bodyPr/>
        <a:lstStyle/>
        <a:p>
          <a:endParaRPr lang="en-US"/>
        </a:p>
      </dgm:t>
    </dgm:pt>
  </dgm:ptLst>
  <dgm:cxnLst>
    <dgm:cxn modelId="{42B5314C-49FA-4131-BBE3-7E96F44F9315}" type="presOf" srcId="{9F32B817-FF49-4DA4-8F2F-92015F956515}" destId="{7FE2B79F-7B60-465B-9C38-9A096AF6DFCE}" srcOrd="0" destOrd="0" presId="urn:microsoft.com/office/officeart/2005/8/layout/chevron2"/>
    <dgm:cxn modelId="{AA05F0F4-E17D-49C2-ABFA-8059FB331F21}" type="presOf" srcId="{6EBD895D-9B5C-48ED-9ADF-E8F5BB3EE7E5}" destId="{FA46E822-B0E5-4E00-9F5A-3BC8899849CF}" srcOrd="0" destOrd="0" presId="urn:microsoft.com/office/officeart/2005/8/layout/chevron2"/>
    <dgm:cxn modelId="{6E1BA8B0-EAC7-4786-88A3-16FC58C00F30}" type="presOf" srcId="{C2BD42F6-1CFE-4D39-A9E4-63DB719ABFF7}" destId="{84406B5E-45C9-44B7-8B8E-358A25470DB0}" srcOrd="0" destOrd="0" presId="urn:microsoft.com/office/officeart/2005/8/layout/chevron2"/>
    <dgm:cxn modelId="{AE5DD658-444B-4F98-923D-D80ED41A8343}" srcId="{9F32B817-FF49-4DA4-8F2F-92015F956515}" destId="{C2BD42F6-1CFE-4D39-A9E4-63DB719ABFF7}" srcOrd="2" destOrd="0" parTransId="{729573C7-EE0F-460F-9628-AB19B98E1A49}" sibTransId="{EB279916-54FF-4E25-B1FA-3BE6A616AEC4}"/>
    <dgm:cxn modelId="{1D4E7270-B3C3-4EFC-9CFD-9E0A75857CB6}" srcId="{C2BD42F6-1CFE-4D39-A9E4-63DB719ABFF7}" destId="{3A111C4F-9C59-4434-AC42-4628A1488779}" srcOrd="3" destOrd="0" parTransId="{A4275A01-E090-4099-B25D-2C27FD4E830E}" sibTransId="{42E440DD-C86D-4A56-A03B-5291F64745A3}"/>
    <dgm:cxn modelId="{F23FE2C8-8F22-4076-9F18-40CDEDCD4DD7}" type="presOf" srcId="{CA3C04FD-24FD-49EF-9D6F-5A5BE423CB70}" destId="{5A5D462A-5BC2-44EC-96A7-FC548F8D94D7}" srcOrd="0" destOrd="1" presId="urn:microsoft.com/office/officeart/2005/8/layout/chevron2"/>
    <dgm:cxn modelId="{A6E8BF4E-2280-4739-9BF2-4E792B4F2D82}" srcId="{0B9836E6-823A-4EE2-AA91-47DD9AB17909}" destId="{22FD4894-7698-41A6-ADD9-AFEE6B80F912}" srcOrd="1" destOrd="0" parTransId="{28308FA5-25A6-4081-AF2C-B8AF49024F80}" sibTransId="{0DB70BA5-1A41-45F6-9CB2-16169D21F530}"/>
    <dgm:cxn modelId="{CF554D86-8E3D-42BD-A959-C84A75A1FCE7}" srcId="{9F32B817-FF49-4DA4-8F2F-92015F956515}" destId="{0B9836E6-823A-4EE2-AA91-47DD9AB17909}" srcOrd="0" destOrd="0" parTransId="{4BEFDF12-4775-40A3-8B19-CBCCDFD91A82}" sibTransId="{A68DC7A0-AE33-4D78-BCD0-C286FD4A565B}"/>
    <dgm:cxn modelId="{BB33B332-A645-4185-B922-227598E1457A}" type="presOf" srcId="{CB5D14A7-B596-4046-8D36-B9EFE3F8CAC0}" destId="{A72D768A-8DED-45A8-874B-901B6D672CDB}" srcOrd="0" destOrd="0" presId="urn:microsoft.com/office/officeart/2005/8/layout/chevron2"/>
    <dgm:cxn modelId="{2E8A1DBF-9243-4658-84CE-43ED60C6F34A}" type="presOf" srcId="{554E6C37-8EE0-4CAE-BE46-B69C652DDE34}" destId="{5A5D462A-5BC2-44EC-96A7-FC548F8D94D7}" srcOrd="0" destOrd="4" presId="urn:microsoft.com/office/officeart/2005/8/layout/chevron2"/>
    <dgm:cxn modelId="{7983CF02-95CD-445D-8CF1-2F566DF3E5F5}" type="presOf" srcId="{8F3B0C6C-08B3-47F8-8B9B-475AB761F077}" destId="{5A5D462A-5BC2-44EC-96A7-FC548F8D94D7}" srcOrd="0" destOrd="2" presId="urn:microsoft.com/office/officeart/2005/8/layout/chevron2"/>
    <dgm:cxn modelId="{4EE412B5-C16E-4FCD-B198-CF02B9B9CB73}" type="presOf" srcId="{D9FEE285-0C09-45AE-A081-7071E25180D3}" destId="{F37C784F-4711-473E-BC49-D469C7BB659C}" srcOrd="0" destOrd="1" presId="urn:microsoft.com/office/officeart/2005/8/layout/chevron2"/>
    <dgm:cxn modelId="{2E750BB2-100E-4ECE-9069-3AAC5AA5F8CF}" type="presOf" srcId="{0B9836E6-823A-4EE2-AA91-47DD9AB17909}" destId="{0D486698-3A37-418B-9500-2DF940B89432}" srcOrd="0" destOrd="0" presId="urn:microsoft.com/office/officeart/2005/8/layout/chevron2"/>
    <dgm:cxn modelId="{5EFC1797-652C-41DC-9CB5-6B1FB259D926}" srcId="{C2BD42F6-1CFE-4D39-A9E4-63DB719ABFF7}" destId="{8F3B0C6C-08B3-47F8-8B9B-475AB761F077}" srcOrd="2" destOrd="0" parTransId="{A058FED9-77D9-4093-BE50-F142C558FB80}" sibTransId="{7063AAE1-6003-4B79-9486-897288007127}"/>
    <dgm:cxn modelId="{4A781FB8-A8F8-46CC-9D33-C3FE916E9253}" type="presOf" srcId="{3A111C4F-9C59-4434-AC42-4628A1488779}" destId="{5A5D462A-5BC2-44EC-96A7-FC548F8D94D7}" srcOrd="0" destOrd="3" presId="urn:microsoft.com/office/officeart/2005/8/layout/chevron2"/>
    <dgm:cxn modelId="{30D791AC-C966-4F8E-8C84-8CF54755673E}" srcId="{C2BD42F6-1CFE-4D39-A9E4-63DB719ABFF7}" destId="{554E6C37-8EE0-4CAE-BE46-B69C652DDE34}" srcOrd="4" destOrd="0" parTransId="{FCB54AE3-DF51-43FF-936E-C1003F5587CE}" sibTransId="{19F01D47-0BAC-4719-A309-798AC7566AC4}"/>
    <dgm:cxn modelId="{06E33573-E92F-4059-9FBD-10A68D054A5A}" srcId="{CB5D14A7-B596-4046-8D36-B9EFE3F8CAC0}" destId="{D9FEE285-0C09-45AE-A081-7071E25180D3}" srcOrd="1" destOrd="0" parTransId="{440E2E56-AE2A-4A34-86D6-BBFEC108C342}" sibTransId="{56F9F1D2-DC9C-46E9-AE11-CC0FC94EBD00}"/>
    <dgm:cxn modelId="{52E51342-92FC-49DC-8AE6-49F8B2DFC447}" type="presOf" srcId="{7712947D-44BC-4285-88DD-478A0AABB780}" destId="{5A5D462A-5BC2-44EC-96A7-FC548F8D94D7}" srcOrd="0" destOrd="0" presId="urn:microsoft.com/office/officeart/2005/8/layout/chevron2"/>
    <dgm:cxn modelId="{A4913E00-8C34-4141-A76C-FAF3901F9147}" type="presOf" srcId="{A40F5D39-4E46-435E-BF86-A71D3546F26E}" destId="{F37C784F-4711-473E-BC49-D469C7BB659C}" srcOrd="0" destOrd="0" presId="urn:microsoft.com/office/officeart/2005/8/layout/chevron2"/>
    <dgm:cxn modelId="{2D9F81A4-52D2-4984-B9DF-7688A25422D5}" srcId="{C2BD42F6-1CFE-4D39-A9E4-63DB719ABFF7}" destId="{CA3C04FD-24FD-49EF-9D6F-5A5BE423CB70}" srcOrd="1" destOrd="0" parTransId="{F99993F2-81D9-4758-BD47-F6BD8EC84DBD}" sibTransId="{E8959503-EFF9-4261-A68A-9D053D916888}"/>
    <dgm:cxn modelId="{13BCDFE1-62F8-404B-98CA-10B8EE8F1EAA}" type="presOf" srcId="{22FD4894-7698-41A6-ADD9-AFEE6B80F912}" destId="{FA46E822-B0E5-4E00-9F5A-3BC8899849CF}" srcOrd="0" destOrd="1" presId="urn:microsoft.com/office/officeart/2005/8/layout/chevron2"/>
    <dgm:cxn modelId="{F5A80A7D-E035-4DC1-836C-D3EB8E6FD2F9}" srcId="{C2BD42F6-1CFE-4D39-A9E4-63DB719ABFF7}" destId="{7712947D-44BC-4285-88DD-478A0AABB780}" srcOrd="0" destOrd="0" parTransId="{F30D06CD-E63F-4A96-9D26-D54131AB6FD7}" sibTransId="{EE5FFA4B-6DC1-4B9D-B8B4-B8BFB8034405}"/>
    <dgm:cxn modelId="{8EA6F66A-4457-49CE-B2A5-217BB65DAD6A}" srcId="{CB5D14A7-B596-4046-8D36-B9EFE3F8CAC0}" destId="{A40F5D39-4E46-435E-BF86-A71D3546F26E}" srcOrd="0" destOrd="0" parTransId="{9726320E-DADC-4D0E-A317-4844032B7E1B}" sibTransId="{94315BB4-5E1E-4AA0-8830-D13918333FF8}"/>
    <dgm:cxn modelId="{637E00CB-7BAC-4228-A777-4D22A591FA48}" srcId="{9F32B817-FF49-4DA4-8F2F-92015F956515}" destId="{CB5D14A7-B596-4046-8D36-B9EFE3F8CAC0}" srcOrd="1" destOrd="0" parTransId="{F04D3444-A4A0-430E-8000-77ADB1AB85AE}" sibTransId="{C366275B-FBEB-450D-9B22-4C7FA23B2B21}"/>
    <dgm:cxn modelId="{F575A026-BBDE-4066-BB12-8E818CF2D5D5}" srcId="{0B9836E6-823A-4EE2-AA91-47DD9AB17909}" destId="{6EBD895D-9B5C-48ED-9ADF-E8F5BB3EE7E5}" srcOrd="0" destOrd="0" parTransId="{2D59F473-A0CA-486B-95FB-B85FB1AA6399}" sibTransId="{B5A72361-E792-411A-998B-07E9D9F53833}"/>
    <dgm:cxn modelId="{6594D90F-5914-40F7-88AE-FD57CDE2B5ED}" type="presParOf" srcId="{7FE2B79F-7B60-465B-9C38-9A096AF6DFCE}" destId="{66A354DB-0EE1-48DC-84AE-6303C466C99A}" srcOrd="0" destOrd="0" presId="urn:microsoft.com/office/officeart/2005/8/layout/chevron2"/>
    <dgm:cxn modelId="{C2E7B21B-4E13-4EF4-A9AF-EE4A9E64C017}" type="presParOf" srcId="{66A354DB-0EE1-48DC-84AE-6303C466C99A}" destId="{0D486698-3A37-418B-9500-2DF940B89432}" srcOrd="0" destOrd="0" presId="urn:microsoft.com/office/officeart/2005/8/layout/chevron2"/>
    <dgm:cxn modelId="{DB12A4CE-F0F5-4CC1-A2FC-DE469D4A1AE3}" type="presParOf" srcId="{66A354DB-0EE1-48DC-84AE-6303C466C99A}" destId="{FA46E822-B0E5-4E00-9F5A-3BC8899849CF}" srcOrd="1" destOrd="0" presId="urn:microsoft.com/office/officeart/2005/8/layout/chevron2"/>
    <dgm:cxn modelId="{F6FB4630-948F-4FB5-AF13-F5F9982AC441}" type="presParOf" srcId="{7FE2B79F-7B60-465B-9C38-9A096AF6DFCE}" destId="{CEECFDC7-147A-4518-A2E6-1E6717FEAC2A}" srcOrd="1" destOrd="0" presId="urn:microsoft.com/office/officeart/2005/8/layout/chevron2"/>
    <dgm:cxn modelId="{24F52C08-40EE-43FE-8272-48B376AA0CF0}" type="presParOf" srcId="{7FE2B79F-7B60-465B-9C38-9A096AF6DFCE}" destId="{C65FC327-F4AE-4579-8EBC-7A659A455470}" srcOrd="2" destOrd="0" presId="urn:microsoft.com/office/officeart/2005/8/layout/chevron2"/>
    <dgm:cxn modelId="{3AF10F36-6627-4052-A043-0D9D788824FC}" type="presParOf" srcId="{C65FC327-F4AE-4579-8EBC-7A659A455470}" destId="{A72D768A-8DED-45A8-874B-901B6D672CDB}" srcOrd="0" destOrd="0" presId="urn:microsoft.com/office/officeart/2005/8/layout/chevron2"/>
    <dgm:cxn modelId="{27A016CD-D277-46BF-8C13-96CF744B60EC}" type="presParOf" srcId="{C65FC327-F4AE-4579-8EBC-7A659A455470}" destId="{F37C784F-4711-473E-BC49-D469C7BB659C}" srcOrd="1" destOrd="0" presId="urn:microsoft.com/office/officeart/2005/8/layout/chevron2"/>
    <dgm:cxn modelId="{E52B1363-A740-4B9F-B53F-185431101781}" type="presParOf" srcId="{7FE2B79F-7B60-465B-9C38-9A096AF6DFCE}" destId="{A8B1DA75-1F69-4F74-ACD9-00F7F3DD09FC}" srcOrd="3" destOrd="0" presId="urn:microsoft.com/office/officeart/2005/8/layout/chevron2"/>
    <dgm:cxn modelId="{48D961C2-2BB1-4871-BE67-B118D5D9B3E3}" type="presParOf" srcId="{7FE2B79F-7B60-465B-9C38-9A096AF6DFCE}" destId="{8A118A9E-F913-442A-8B10-AB9EFA896BEE}" srcOrd="4" destOrd="0" presId="urn:microsoft.com/office/officeart/2005/8/layout/chevron2"/>
    <dgm:cxn modelId="{C184C876-0281-4796-98EC-CF79273C10D5}" type="presParOf" srcId="{8A118A9E-F913-442A-8B10-AB9EFA896BEE}" destId="{84406B5E-45C9-44B7-8B8E-358A25470DB0}" srcOrd="0" destOrd="0" presId="urn:microsoft.com/office/officeart/2005/8/layout/chevron2"/>
    <dgm:cxn modelId="{C37C6B76-6AA9-4FFB-BB21-8392D2D01FA7}" type="presParOf" srcId="{8A118A9E-F913-442A-8B10-AB9EFA896BEE}" destId="{5A5D462A-5BC2-44EC-96A7-FC548F8D94D7}"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694E99-FD8C-4A98-90EE-03E16B316964}" type="doc">
      <dgm:prSet loTypeId="urn:microsoft.com/office/officeart/2005/8/layout/pyramid3" loCatId="pyramid" qsTypeId="urn:microsoft.com/office/officeart/2005/8/quickstyle/simple1" qsCatId="simple" csTypeId="urn:microsoft.com/office/officeart/2005/8/colors/accent6_5" csCatId="accent6" phldr="1"/>
      <dgm:spPr/>
    </dgm:pt>
    <dgm:pt modelId="{C4C1C828-9618-40D2-9F85-9AE841E14232}">
      <dgm:prSet phldrT="[Text]"/>
      <dgm:spPr/>
      <dgm:t>
        <a:bodyPr/>
        <a:lstStyle/>
        <a:p>
          <a:r>
            <a:rPr lang="en-US" dirty="0" smtClean="0"/>
            <a:t>256,000+</a:t>
          </a:r>
          <a:endParaRPr lang="en-US" dirty="0"/>
        </a:p>
      </dgm:t>
    </dgm:pt>
    <dgm:pt modelId="{45622592-0FC7-4B13-B97E-3888857E46FD}" type="parTrans" cxnId="{3BB3C255-E364-4676-9A5E-86C379E1B3FA}">
      <dgm:prSet/>
      <dgm:spPr/>
      <dgm:t>
        <a:bodyPr/>
        <a:lstStyle/>
        <a:p>
          <a:endParaRPr lang="en-US"/>
        </a:p>
      </dgm:t>
    </dgm:pt>
    <dgm:pt modelId="{056048FB-D714-42E3-A7CE-4D788C6C71D9}" type="sibTrans" cxnId="{3BB3C255-E364-4676-9A5E-86C379E1B3FA}">
      <dgm:prSet/>
      <dgm:spPr/>
      <dgm:t>
        <a:bodyPr/>
        <a:lstStyle/>
        <a:p>
          <a:endParaRPr lang="en-US"/>
        </a:p>
      </dgm:t>
    </dgm:pt>
    <dgm:pt modelId="{CF3B9F76-9555-45D0-B44E-326462D21BBB}">
      <dgm:prSet phldrT="[Text]"/>
      <dgm:spPr/>
      <dgm:t>
        <a:bodyPr/>
        <a:lstStyle/>
        <a:p>
          <a:r>
            <a:rPr lang="en-US" dirty="0" smtClean="0"/>
            <a:t>330,000+</a:t>
          </a:r>
          <a:endParaRPr lang="en-US" dirty="0"/>
        </a:p>
      </dgm:t>
    </dgm:pt>
    <dgm:pt modelId="{46B6E48D-1135-4512-9327-3B54067D467A}" type="parTrans" cxnId="{B311E0FC-C0F8-4923-A35E-2EA1403AFF56}">
      <dgm:prSet/>
      <dgm:spPr/>
      <dgm:t>
        <a:bodyPr/>
        <a:lstStyle/>
        <a:p>
          <a:endParaRPr lang="en-US"/>
        </a:p>
      </dgm:t>
    </dgm:pt>
    <dgm:pt modelId="{9D496390-183B-4883-BEDF-659D6D3E3371}" type="sibTrans" cxnId="{B311E0FC-C0F8-4923-A35E-2EA1403AFF56}">
      <dgm:prSet/>
      <dgm:spPr/>
      <dgm:t>
        <a:bodyPr/>
        <a:lstStyle/>
        <a:p>
          <a:endParaRPr lang="en-US"/>
        </a:p>
      </dgm:t>
    </dgm:pt>
    <dgm:pt modelId="{D035B1E5-122A-4BA4-AE18-6752B948B072}">
      <dgm:prSet phldrT="[Text]"/>
      <dgm:spPr/>
      <dgm:t>
        <a:bodyPr/>
        <a:lstStyle/>
        <a:p>
          <a:r>
            <a:rPr lang="en-US" dirty="0" smtClean="0"/>
            <a:t>41,000+</a:t>
          </a:r>
          <a:endParaRPr lang="en-US" dirty="0"/>
        </a:p>
      </dgm:t>
    </dgm:pt>
    <dgm:pt modelId="{460268D1-989B-4099-A649-D9CDA9EF3B7A}" type="parTrans" cxnId="{B78AFCC8-EDFD-4841-9C1E-68557A0A1EFA}">
      <dgm:prSet/>
      <dgm:spPr/>
      <dgm:t>
        <a:bodyPr/>
        <a:lstStyle/>
        <a:p>
          <a:endParaRPr lang="en-US"/>
        </a:p>
      </dgm:t>
    </dgm:pt>
    <dgm:pt modelId="{E7599E18-1CFA-432E-BC3D-53B5F8966FAE}" type="sibTrans" cxnId="{B78AFCC8-EDFD-4841-9C1E-68557A0A1EFA}">
      <dgm:prSet/>
      <dgm:spPr/>
      <dgm:t>
        <a:bodyPr/>
        <a:lstStyle/>
        <a:p>
          <a:endParaRPr lang="en-US"/>
        </a:p>
      </dgm:t>
    </dgm:pt>
    <dgm:pt modelId="{65DA3923-90FE-4F12-A25C-0DADF6953A7E}" type="pres">
      <dgm:prSet presAssocID="{EE694E99-FD8C-4A98-90EE-03E16B316964}" presName="Name0" presStyleCnt="0">
        <dgm:presLayoutVars>
          <dgm:dir/>
          <dgm:animLvl val="lvl"/>
          <dgm:resizeHandles val="exact"/>
        </dgm:presLayoutVars>
      </dgm:prSet>
      <dgm:spPr/>
    </dgm:pt>
    <dgm:pt modelId="{D9353C1E-A081-4EFC-A1D4-16CDD90289D0}" type="pres">
      <dgm:prSet presAssocID="{C4C1C828-9618-40D2-9F85-9AE841E14232}" presName="Name8" presStyleCnt="0"/>
      <dgm:spPr/>
    </dgm:pt>
    <dgm:pt modelId="{EE9E7787-1723-464E-8B30-095D67AD2834}" type="pres">
      <dgm:prSet presAssocID="{C4C1C828-9618-40D2-9F85-9AE841E14232}" presName="level" presStyleLbl="node1" presStyleIdx="0" presStyleCnt="3">
        <dgm:presLayoutVars>
          <dgm:chMax val="1"/>
          <dgm:bulletEnabled val="1"/>
        </dgm:presLayoutVars>
      </dgm:prSet>
      <dgm:spPr/>
      <dgm:t>
        <a:bodyPr/>
        <a:lstStyle/>
        <a:p>
          <a:endParaRPr lang="en-US"/>
        </a:p>
      </dgm:t>
    </dgm:pt>
    <dgm:pt modelId="{395A4487-D135-4366-B983-7E1DAB5504FA}" type="pres">
      <dgm:prSet presAssocID="{C4C1C828-9618-40D2-9F85-9AE841E14232}" presName="levelTx" presStyleLbl="revTx" presStyleIdx="0" presStyleCnt="0">
        <dgm:presLayoutVars>
          <dgm:chMax val="1"/>
          <dgm:bulletEnabled val="1"/>
        </dgm:presLayoutVars>
      </dgm:prSet>
      <dgm:spPr/>
      <dgm:t>
        <a:bodyPr/>
        <a:lstStyle/>
        <a:p>
          <a:endParaRPr lang="en-US"/>
        </a:p>
      </dgm:t>
    </dgm:pt>
    <dgm:pt modelId="{72E6B8A6-6B99-4489-A100-4FE2EF671DDE}" type="pres">
      <dgm:prSet presAssocID="{CF3B9F76-9555-45D0-B44E-326462D21BBB}" presName="Name8" presStyleCnt="0"/>
      <dgm:spPr/>
    </dgm:pt>
    <dgm:pt modelId="{8453DEBB-95B3-4721-90DF-B4358E67D29F}" type="pres">
      <dgm:prSet presAssocID="{CF3B9F76-9555-45D0-B44E-326462D21BBB}" presName="level" presStyleLbl="node1" presStyleIdx="1" presStyleCnt="3">
        <dgm:presLayoutVars>
          <dgm:chMax val="1"/>
          <dgm:bulletEnabled val="1"/>
        </dgm:presLayoutVars>
      </dgm:prSet>
      <dgm:spPr/>
      <dgm:t>
        <a:bodyPr/>
        <a:lstStyle/>
        <a:p>
          <a:endParaRPr lang="en-US"/>
        </a:p>
      </dgm:t>
    </dgm:pt>
    <dgm:pt modelId="{4046BB1C-7829-4637-9183-B76B7FFA8114}" type="pres">
      <dgm:prSet presAssocID="{CF3B9F76-9555-45D0-B44E-326462D21BBB}" presName="levelTx" presStyleLbl="revTx" presStyleIdx="0" presStyleCnt="0">
        <dgm:presLayoutVars>
          <dgm:chMax val="1"/>
          <dgm:bulletEnabled val="1"/>
        </dgm:presLayoutVars>
      </dgm:prSet>
      <dgm:spPr/>
      <dgm:t>
        <a:bodyPr/>
        <a:lstStyle/>
        <a:p>
          <a:endParaRPr lang="en-US"/>
        </a:p>
      </dgm:t>
    </dgm:pt>
    <dgm:pt modelId="{5BC60169-767B-4D56-8099-AA87F82DDD11}" type="pres">
      <dgm:prSet presAssocID="{D035B1E5-122A-4BA4-AE18-6752B948B072}" presName="Name8" presStyleCnt="0"/>
      <dgm:spPr/>
    </dgm:pt>
    <dgm:pt modelId="{793691CF-6DF0-413B-B7CA-E77491787B1A}" type="pres">
      <dgm:prSet presAssocID="{D035B1E5-122A-4BA4-AE18-6752B948B072}" presName="level" presStyleLbl="node1" presStyleIdx="2" presStyleCnt="3">
        <dgm:presLayoutVars>
          <dgm:chMax val="1"/>
          <dgm:bulletEnabled val="1"/>
        </dgm:presLayoutVars>
      </dgm:prSet>
      <dgm:spPr/>
      <dgm:t>
        <a:bodyPr/>
        <a:lstStyle/>
        <a:p>
          <a:endParaRPr lang="en-US"/>
        </a:p>
      </dgm:t>
    </dgm:pt>
    <dgm:pt modelId="{DDB579EB-15CF-4DB5-928E-6D4BA5E4872E}" type="pres">
      <dgm:prSet presAssocID="{D035B1E5-122A-4BA4-AE18-6752B948B072}" presName="levelTx" presStyleLbl="revTx" presStyleIdx="0" presStyleCnt="0">
        <dgm:presLayoutVars>
          <dgm:chMax val="1"/>
          <dgm:bulletEnabled val="1"/>
        </dgm:presLayoutVars>
      </dgm:prSet>
      <dgm:spPr/>
      <dgm:t>
        <a:bodyPr/>
        <a:lstStyle/>
        <a:p>
          <a:endParaRPr lang="en-US"/>
        </a:p>
      </dgm:t>
    </dgm:pt>
  </dgm:ptLst>
  <dgm:cxnLst>
    <dgm:cxn modelId="{3BB3C255-E364-4676-9A5E-86C379E1B3FA}" srcId="{EE694E99-FD8C-4A98-90EE-03E16B316964}" destId="{C4C1C828-9618-40D2-9F85-9AE841E14232}" srcOrd="0" destOrd="0" parTransId="{45622592-0FC7-4B13-B97E-3888857E46FD}" sibTransId="{056048FB-D714-42E3-A7CE-4D788C6C71D9}"/>
    <dgm:cxn modelId="{ECA1C98C-B8A0-44B3-A885-8D8605713E4D}" type="presOf" srcId="{CF3B9F76-9555-45D0-B44E-326462D21BBB}" destId="{8453DEBB-95B3-4721-90DF-B4358E67D29F}" srcOrd="0" destOrd="0" presId="urn:microsoft.com/office/officeart/2005/8/layout/pyramid3"/>
    <dgm:cxn modelId="{D3D2E6DA-930B-4EF7-978D-0398B30D6E88}" type="presOf" srcId="{C4C1C828-9618-40D2-9F85-9AE841E14232}" destId="{395A4487-D135-4366-B983-7E1DAB5504FA}" srcOrd="1" destOrd="0" presId="urn:microsoft.com/office/officeart/2005/8/layout/pyramid3"/>
    <dgm:cxn modelId="{B78AFCC8-EDFD-4841-9C1E-68557A0A1EFA}" srcId="{EE694E99-FD8C-4A98-90EE-03E16B316964}" destId="{D035B1E5-122A-4BA4-AE18-6752B948B072}" srcOrd="2" destOrd="0" parTransId="{460268D1-989B-4099-A649-D9CDA9EF3B7A}" sibTransId="{E7599E18-1CFA-432E-BC3D-53B5F8966FAE}"/>
    <dgm:cxn modelId="{620E1A27-E4B0-4AD6-ABC6-C39B3ABC6437}" type="presOf" srcId="{D035B1E5-122A-4BA4-AE18-6752B948B072}" destId="{DDB579EB-15CF-4DB5-928E-6D4BA5E4872E}" srcOrd="1" destOrd="0" presId="urn:microsoft.com/office/officeart/2005/8/layout/pyramid3"/>
    <dgm:cxn modelId="{84752E03-8BCE-455B-A578-4E6A76332780}" type="presOf" srcId="{D035B1E5-122A-4BA4-AE18-6752B948B072}" destId="{793691CF-6DF0-413B-B7CA-E77491787B1A}" srcOrd="0" destOrd="0" presId="urn:microsoft.com/office/officeart/2005/8/layout/pyramid3"/>
    <dgm:cxn modelId="{C2932992-7C5D-4649-BB97-5B3B9CA701E1}" type="presOf" srcId="{EE694E99-FD8C-4A98-90EE-03E16B316964}" destId="{65DA3923-90FE-4F12-A25C-0DADF6953A7E}" srcOrd="0" destOrd="0" presId="urn:microsoft.com/office/officeart/2005/8/layout/pyramid3"/>
    <dgm:cxn modelId="{F87E16F5-4622-4B1A-8B5E-73C90368E99E}" type="presOf" srcId="{C4C1C828-9618-40D2-9F85-9AE841E14232}" destId="{EE9E7787-1723-464E-8B30-095D67AD2834}" srcOrd="0" destOrd="0" presId="urn:microsoft.com/office/officeart/2005/8/layout/pyramid3"/>
    <dgm:cxn modelId="{F4C66137-0F0B-48DB-9D6B-721EACF62BDB}" type="presOf" srcId="{CF3B9F76-9555-45D0-B44E-326462D21BBB}" destId="{4046BB1C-7829-4637-9183-B76B7FFA8114}" srcOrd="1" destOrd="0" presId="urn:microsoft.com/office/officeart/2005/8/layout/pyramid3"/>
    <dgm:cxn modelId="{B311E0FC-C0F8-4923-A35E-2EA1403AFF56}" srcId="{EE694E99-FD8C-4A98-90EE-03E16B316964}" destId="{CF3B9F76-9555-45D0-B44E-326462D21BBB}" srcOrd="1" destOrd="0" parTransId="{46B6E48D-1135-4512-9327-3B54067D467A}" sibTransId="{9D496390-183B-4883-BEDF-659D6D3E3371}"/>
    <dgm:cxn modelId="{64EDE301-B7F6-4C46-ADD6-335CADDFFA11}" type="presParOf" srcId="{65DA3923-90FE-4F12-A25C-0DADF6953A7E}" destId="{D9353C1E-A081-4EFC-A1D4-16CDD90289D0}" srcOrd="0" destOrd="0" presId="urn:microsoft.com/office/officeart/2005/8/layout/pyramid3"/>
    <dgm:cxn modelId="{338AB9AF-2687-41AC-BA87-423C8C4DB4E2}" type="presParOf" srcId="{D9353C1E-A081-4EFC-A1D4-16CDD90289D0}" destId="{EE9E7787-1723-464E-8B30-095D67AD2834}" srcOrd="0" destOrd="0" presId="urn:microsoft.com/office/officeart/2005/8/layout/pyramid3"/>
    <dgm:cxn modelId="{E860F76F-0925-4B8E-AD97-85EFDCC27A82}" type="presParOf" srcId="{D9353C1E-A081-4EFC-A1D4-16CDD90289D0}" destId="{395A4487-D135-4366-B983-7E1DAB5504FA}" srcOrd="1" destOrd="0" presId="urn:microsoft.com/office/officeart/2005/8/layout/pyramid3"/>
    <dgm:cxn modelId="{FCB6A17D-06D9-4376-BF09-7E92F1AFC7BE}" type="presParOf" srcId="{65DA3923-90FE-4F12-A25C-0DADF6953A7E}" destId="{72E6B8A6-6B99-4489-A100-4FE2EF671DDE}" srcOrd="1" destOrd="0" presId="urn:microsoft.com/office/officeart/2005/8/layout/pyramid3"/>
    <dgm:cxn modelId="{0918521A-8C8A-4DF1-ACEC-5F2987F10EE7}" type="presParOf" srcId="{72E6B8A6-6B99-4489-A100-4FE2EF671DDE}" destId="{8453DEBB-95B3-4721-90DF-B4358E67D29F}" srcOrd="0" destOrd="0" presId="urn:microsoft.com/office/officeart/2005/8/layout/pyramid3"/>
    <dgm:cxn modelId="{FD5143E6-EC4E-407E-8B62-BF6B8B168770}" type="presParOf" srcId="{72E6B8A6-6B99-4489-A100-4FE2EF671DDE}" destId="{4046BB1C-7829-4637-9183-B76B7FFA8114}" srcOrd="1" destOrd="0" presId="urn:microsoft.com/office/officeart/2005/8/layout/pyramid3"/>
    <dgm:cxn modelId="{7A3120D3-6006-4DA4-A1DF-D0375F5C0F9F}" type="presParOf" srcId="{65DA3923-90FE-4F12-A25C-0DADF6953A7E}" destId="{5BC60169-767B-4D56-8099-AA87F82DDD11}" srcOrd="2" destOrd="0" presId="urn:microsoft.com/office/officeart/2005/8/layout/pyramid3"/>
    <dgm:cxn modelId="{ED0481B9-C33C-44CF-9AC4-13ABE83DDE4E}" type="presParOf" srcId="{5BC60169-767B-4D56-8099-AA87F82DDD11}" destId="{793691CF-6DF0-413B-B7CA-E77491787B1A}" srcOrd="0" destOrd="0" presId="urn:microsoft.com/office/officeart/2005/8/layout/pyramid3"/>
    <dgm:cxn modelId="{2F4B1795-B8CF-4922-BD85-BC482DBB28CA}" type="presParOf" srcId="{5BC60169-767B-4D56-8099-AA87F82DDD11}" destId="{DDB579EB-15CF-4DB5-928E-6D4BA5E4872E}" srcOrd="1" destOrd="0" presId="urn:microsoft.com/office/officeart/2005/8/layout/pyramid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9E7787-1723-464E-8B30-095D67AD2834}">
      <dsp:nvSpPr>
        <dsp:cNvPr id="0" name=""/>
        <dsp:cNvSpPr/>
      </dsp:nvSpPr>
      <dsp:spPr>
        <a:xfrm rot="10800000">
          <a:off x="0" y="0"/>
          <a:ext cx="4048125" cy="909159"/>
        </a:xfrm>
        <a:prstGeom prst="trapezoid">
          <a:avLst>
            <a:gd name="adj" fmla="val 7421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Awareness</a:t>
          </a:r>
          <a:endParaRPr lang="en-US" sz="2300" kern="1200" dirty="0"/>
        </a:p>
      </dsp:txBody>
      <dsp:txXfrm>
        <a:off x="708421" y="0"/>
        <a:ext cx="2631281" cy="909159"/>
      </dsp:txXfrm>
    </dsp:sp>
    <dsp:sp modelId="{8453DEBB-95B3-4721-90DF-B4358E67D29F}">
      <dsp:nvSpPr>
        <dsp:cNvPr id="0" name=""/>
        <dsp:cNvSpPr/>
      </dsp:nvSpPr>
      <dsp:spPr>
        <a:xfrm rot="10800000">
          <a:off x="674687" y="909159"/>
          <a:ext cx="2698749" cy="909159"/>
        </a:xfrm>
        <a:prstGeom prst="trapezoid">
          <a:avLst>
            <a:gd name="adj" fmla="val 74210"/>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Consideration</a:t>
          </a:r>
          <a:endParaRPr lang="en-US" sz="2300" kern="1200" dirty="0"/>
        </a:p>
      </dsp:txBody>
      <dsp:txXfrm>
        <a:off x="1146968" y="909159"/>
        <a:ext cx="1754187" cy="909159"/>
      </dsp:txXfrm>
    </dsp:sp>
    <dsp:sp modelId="{793691CF-6DF0-413B-B7CA-E77491787B1A}">
      <dsp:nvSpPr>
        <dsp:cNvPr id="0" name=""/>
        <dsp:cNvSpPr/>
      </dsp:nvSpPr>
      <dsp:spPr>
        <a:xfrm rot="10800000">
          <a:off x="1349375" y="1818319"/>
          <a:ext cx="1349374" cy="909159"/>
        </a:xfrm>
        <a:prstGeom prst="trapezoid">
          <a:avLst>
            <a:gd name="adj" fmla="val 74210"/>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Decision</a:t>
          </a:r>
          <a:endParaRPr lang="en-US" sz="2300" kern="1200" dirty="0"/>
        </a:p>
      </dsp:txBody>
      <dsp:txXfrm>
        <a:off x="1349375" y="1818319"/>
        <a:ext cx="1349374" cy="9091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486698-3A37-418B-9500-2DF940B89432}">
      <dsp:nvSpPr>
        <dsp:cNvPr id="0" name=""/>
        <dsp:cNvSpPr/>
      </dsp:nvSpPr>
      <dsp:spPr>
        <a:xfrm rot="5400000">
          <a:off x="-221899" y="233123"/>
          <a:ext cx="1479329" cy="1035530"/>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Business Considerations   </a:t>
          </a:r>
          <a:endParaRPr lang="en-US" sz="1300" b="1" kern="1200" dirty="0"/>
        </a:p>
      </dsp:txBody>
      <dsp:txXfrm rot="5400000">
        <a:off x="-221899" y="233123"/>
        <a:ext cx="1479329" cy="1035530"/>
      </dsp:txXfrm>
    </dsp:sp>
    <dsp:sp modelId="{FA46E822-B0E5-4E00-9F5A-3BC8899849CF}">
      <dsp:nvSpPr>
        <dsp:cNvPr id="0" name=""/>
        <dsp:cNvSpPr/>
      </dsp:nvSpPr>
      <dsp:spPr>
        <a:xfrm rot="5400000">
          <a:off x="3790276" y="-2743520"/>
          <a:ext cx="961564" cy="6471055"/>
        </a:xfrm>
        <a:prstGeom prst="round2SameRect">
          <a:avLst/>
        </a:prstGeom>
        <a:solidFill>
          <a:schemeClr val="lt1">
            <a:alpha val="90000"/>
            <a:hueOff val="0"/>
            <a:satOff val="0"/>
            <a:lumOff val="0"/>
            <a:alphaOff val="0"/>
          </a:schemeClr>
        </a:solidFill>
        <a:ln>
          <a:solidFill>
            <a:schemeClr val="bg1">
              <a:lumMod val="65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Priority of category to Alcon</a:t>
          </a:r>
          <a:endParaRPr lang="en-US" sz="1700" kern="1200" dirty="0"/>
        </a:p>
        <a:p>
          <a:pPr marL="171450" lvl="1" indent="-171450" algn="l" defTabSz="755650">
            <a:lnSpc>
              <a:spcPct val="90000"/>
            </a:lnSpc>
            <a:spcBef>
              <a:spcPct val="0"/>
            </a:spcBef>
            <a:spcAft>
              <a:spcPct val="15000"/>
            </a:spcAft>
            <a:buChar char="••"/>
          </a:pPr>
          <a:r>
            <a:rPr lang="en-US" sz="1700" kern="1200" dirty="0" smtClean="0"/>
            <a:t>Target audience</a:t>
          </a:r>
        </a:p>
      </dsp:txBody>
      <dsp:txXfrm rot="5400000">
        <a:off x="3790276" y="-2743520"/>
        <a:ext cx="961564" cy="6471055"/>
      </dsp:txXfrm>
    </dsp:sp>
    <dsp:sp modelId="{A72D768A-8DED-45A8-874B-901B6D672CDB}">
      <dsp:nvSpPr>
        <dsp:cNvPr id="0" name=""/>
        <dsp:cNvSpPr/>
      </dsp:nvSpPr>
      <dsp:spPr>
        <a:xfrm rot="5400000">
          <a:off x="-221899" y="1545838"/>
          <a:ext cx="1479329" cy="1035530"/>
        </a:xfrm>
        <a:prstGeom prst="chevron">
          <a:avLst/>
        </a:prstGeom>
        <a:solidFill>
          <a:schemeClr val="accent5">
            <a:hueOff val="139378"/>
            <a:satOff val="41818"/>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User Behavior</a:t>
          </a:r>
          <a:endParaRPr lang="en-US" sz="1300" b="1" kern="1200" dirty="0"/>
        </a:p>
      </dsp:txBody>
      <dsp:txXfrm rot="5400000">
        <a:off x="-221899" y="1545838"/>
        <a:ext cx="1479329" cy="1035530"/>
      </dsp:txXfrm>
    </dsp:sp>
    <dsp:sp modelId="{F37C784F-4711-473E-BC49-D469C7BB659C}">
      <dsp:nvSpPr>
        <dsp:cNvPr id="0" name=""/>
        <dsp:cNvSpPr/>
      </dsp:nvSpPr>
      <dsp:spPr>
        <a:xfrm rot="5400000">
          <a:off x="3790276" y="-1430806"/>
          <a:ext cx="961564" cy="6471055"/>
        </a:xfrm>
        <a:prstGeom prst="round2SameRect">
          <a:avLst/>
        </a:prstGeom>
        <a:solidFill>
          <a:schemeClr val="lt1">
            <a:alpha val="90000"/>
            <a:hueOff val="0"/>
            <a:satOff val="0"/>
            <a:lumOff val="0"/>
            <a:alphaOff val="0"/>
          </a:schemeClr>
        </a:solidFill>
        <a:ln>
          <a:solidFill>
            <a:srgbClr val="4788BD"/>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Keyword search intent</a:t>
          </a:r>
          <a:endParaRPr lang="en-US" sz="1700" kern="1200" dirty="0"/>
        </a:p>
        <a:p>
          <a:pPr marL="171450" lvl="1" indent="-171450" algn="l" defTabSz="755650">
            <a:lnSpc>
              <a:spcPct val="90000"/>
            </a:lnSpc>
            <a:spcBef>
              <a:spcPct val="0"/>
            </a:spcBef>
            <a:spcAft>
              <a:spcPct val="15000"/>
            </a:spcAft>
            <a:buChar char="••"/>
          </a:pPr>
          <a:r>
            <a:rPr lang="en-US" sz="1700" kern="1200" dirty="0" smtClean="0"/>
            <a:t>Keywords currently driving traffic to Alcon’s properties</a:t>
          </a:r>
        </a:p>
      </dsp:txBody>
      <dsp:txXfrm rot="5400000">
        <a:off x="3790276" y="-1430806"/>
        <a:ext cx="961564" cy="6471055"/>
      </dsp:txXfrm>
    </dsp:sp>
    <dsp:sp modelId="{84406B5E-45C9-44B7-8B8E-358A25470DB0}">
      <dsp:nvSpPr>
        <dsp:cNvPr id="0" name=""/>
        <dsp:cNvSpPr/>
      </dsp:nvSpPr>
      <dsp:spPr>
        <a:xfrm rot="5400000">
          <a:off x="-535746" y="3173648"/>
          <a:ext cx="2107024" cy="1035530"/>
        </a:xfrm>
        <a:prstGeom prst="chevron">
          <a:avLst/>
        </a:prstGeom>
        <a:solidFill>
          <a:schemeClr val="accent5">
            <a:hueOff val="278755"/>
            <a:satOff val="83636"/>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Search Landscape</a:t>
          </a:r>
          <a:endParaRPr lang="en-US" sz="1300" b="1" kern="1200" dirty="0"/>
        </a:p>
      </dsp:txBody>
      <dsp:txXfrm rot="5400000">
        <a:off x="-535746" y="3173648"/>
        <a:ext cx="2107024" cy="1035530"/>
      </dsp:txXfrm>
    </dsp:sp>
    <dsp:sp modelId="{5A5D462A-5BC2-44EC-96A7-FC548F8D94D7}">
      <dsp:nvSpPr>
        <dsp:cNvPr id="0" name=""/>
        <dsp:cNvSpPr/>
      </dsp:nvSpPr>
      <dsp:spPr>
        <a:xfrm rot="5400000">
          <a:off x="3475181" y="197003"/>
          <a:ext cx="1591754" cy="6471055"/>
        </a:xfrm>
        <a:prstGeom prst="round2SameRect">
          <a:avLst/>
        </a:prstGeom>
        <a:solidFill>
          <a:schemeClr val="lt1">
            <a:alpha val="90000"/>
            <a:hueOff val="0"/>
            <a:satOff val="0"/>
            <a:lumOff val="0"/>
            <a:alphaOff val="0"/>
          </a:schemeClr>
        </a:solidFill>
        <a:ln>
          <a:solidFill>
            <a:srgbClr val="0070C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Search volume</a:t>
          </a:r>
          <a:endParaRPr lang="en-US" sz="1700" kern="1200" dirty="0"/>
        </a:p>
        <a:p>
          <a:pPr marL="171450" lvl="1" indent="-171450" algn="l" defTabSz="755650">
            <a:lnSpc>
              <a:spcPct val="90000"/>
            </a:lnSpc>
            <a:spcBef>
              <a:spcPct val="0"/>
            </a:spcBef>
            <a:spcAft>
              <a:spcPct val="15000"/>
            </a:spcAft>
            <a:buChar char="••"/>
          </a:pPr>
          <a:r>
            <a:rPr lang="en-US" sz="1700" kern="1200" dirty="0" smtClean="0"/>
            <a:t>Alcon SEO ranking</a:t>
          </a:r>
        </a:p>
        <a:p>
          <a:pPr marL="171450" lvl="1" indent="-171450" algn="l" defTabSz="755650">
            <a:lnSpc>
              <a:spcPct val="90000"/>
            </a:lnSpc>
            <a:spcBef>
              <a:spcPct val="0"/>
            </a:spcBef>
            <a:spcAft>
              <a:spcPct val="15000"/>
            </a:spcAft>
            <a:buChar char="••"/>
          </a:pPr>
          <a:r>
            <a:rPr lang="en-US" sz="1700" kern="1200" dirty="0" smtClean="0"/>
            <a:t>Competition in search results (PPC, SEO)</a:t>
          </a:r>
        </a:p>
        <a:p>
          <a:pPr marL="171450" lvl="1" indent="-171450" algn="l" defTabSz="755650">
            <a:lnSpc>
              <a:spcPct val="90000"/>
            </a:lnSpc>
            <a:spcBef>
              <a:spcPct val="0"/>
            </a:spcBef>
            <a:spcAft>
              <a:spcPct val="15000"/>
            </a:spcAft>
            <a:buChar char="••"/>
          </a:pPr>
          <a:r>
            <a:rPr lang="en-US" sz="1700" kern="1200" dirty="0" smtClean="0"/>
            <a:t>Level of effort needed to gain SEO rankings</a:t>
          </a:r>
        </a:p>
        <a:p>
          <a:pPr marL="171450" lvl="1" indent="-171450" algn="l" defTabSz="755650">
            <a:lnSpc>
              <a:spcPct val="90000"/>
            </a:lnSpc>
            <a:spcBef>
              <a:spcPct val="0"/>
            </a:spcBef>
            <a:spcAft>
              <a:spcPct val="15000"/>
            </a:spcAft>
            <a:buChar char="••"/>
          </a:pPr>
          <a:r>
            <a:rPr lang="en-US" sz="1700" kern="1200" dirty="0" smtClean="0"/>
            <a:t>Required PPC investment to have an impact</a:t>
          </a:r>
        </a:p>
      </dsp:txBody>
      <dsp:txXfrm rot="5400000">
        <a:off x="3475181" y="197003"/>
        <a:ext cx="1591754" cy="647105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9E7787-1723-464E-8B30-095D67AD2834}">
      <dsp:nvSpPr>
        <dsp:cNvPr id="0" name=""/>
        <dsp:cNvSpPr/>
      </dsp:nvSpPr>
      <dsp:spPr>
        <a:xfrm rot="10800000">
          <a:off x="0" y="0"/>
          <a:ext cx="4048125" cy="1019995"/>
        </a:xfrm>
        <a:prstGeom prst="trapezoid">
          <a:avLst>
            <a:gd name="adj" fmla="val 66146"/>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256,000+</a:t>
          </a:r>
          <a:endParaRPr lang="en-US" sz="3000" kern="1200" dirty="0"/>
        </a:p>
      </dsp:txBody>
      <dsp:txXfrm>
        <a:off x="708421" y="0"/>
        <a:ext cx="2631281" cy="1019995"/>
      </dsp:txXfrm>
    </dsp:sp>
    <dsp:sp modelId="{8453DEBB-95B3-4721-90DF-B4358E67D29F}">
      <dsp:nvSpPr>
        <dsp:cNvPr id="0" name=""/>
        <dsp:cNvSpPr/>
      </dsp:nvSpPr>
      <dsp:spPr>
        <a:xfrm rot="10800000">
          <a:off x="674687" y="1019995"/>
          <a:ext cx="2698750" cy="1019995"/>
        </a:xfrm>
        <a:prstGeom prst="trapezoid">
          <a:avLst>
            <a:gd name="adj" fmla="val 66146"/>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330,000+</a:t>
          </a:r>
          <a:endParaRPr lang="en-US" sz="3000" kern="1200" dirty="0"/>
        </a:p>
      </dsp:txBody>
      <dsp:txXfrm>
        <a:off x="1146968" y="1019995"/>
        <a:ext cx="1754187" cy="1019995"/>
      </dsp:txXfrm>
    </dsp:sp>
    <dsp:sp modelId="{793691CF-6DF0-413B-B7CA-E77491787B1A}">
      <dsp:nvSpPr>
        <dsp:cNvPr id="0" name=""/>
        <dsp:cNvSpPr/>
      </dsp:nvSpPr>
      <dsp:spPr>
        <a:xfrm rot="10800000">
          <a:off x="1349374" y="2039991"/>
          <a:ext cx="1349375" cy="1019995"/>
        </a:xfrm>
        <a:prstGeom prst="trapezoid">
          <a:avLst>
            <a:gd name="adj" fmla="val 66146"/>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41,000+</a:t>
          </a:r>
          <a:endParaRPr lang="en-US" sz="3000" kern="1200" dirty="0"/>
        </a:p>
      </dsp:txBody>
      <dsp:txXfrm>
        <a:off x="1349374" y="2039991"/>
        <a:ext cx="1349375" cy="1019995"/>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4ADAD8-E782-A742-9072-6FBD52F9FB6A}" type="datetimeFigureOut">
              <a:rPr lang="en-US" smtClean="0"/>
              <a:pPr/>
              <a:t>12/12/12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6F34A3-C4BB-CB46-9AC6-8B0AE1B91190}"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391156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7977-3BF7-AC40-A728-C97C3929725F}" type="datetimeFigureOut">
              <a:rPr lang="en-US" smtClean="0"/>
              <a:pPr/>
              <a:t>12/12/12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C8654-1B8B-BF46-83D7-5A165A75F565}"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11262212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Symptom based search is huge!</a:t>
            </a:r>
          </a:p>
          <a:p>
            <a:pPr lvl="1"/>
            <a:r>
              <a:rPr lang="en-US" dirty="0" smtClean="0"/>
              <a:t>Consumers are turning to the internet to help self diagnose </a:t>
            </a:r>
            <a:r>
              <a:rPr lang="en-US" b="1" dirty="0" smtClean="0">
                <a:solidFill>
                  <a:schemeClr val="accent3"/>
                </a:solidFill>
              </a:rPr>
              <a:t>before talking to their physician</a:t>
            </a:r>
          </a:p>
          <a:p>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a:t>
            </a:r>
            <a:r>
              <a:rPr lang="en-US" baseline="0" dirty="0" smtClean="0"/>
              <a:t> we dig into the insights, I want to recap the considerations and research that went into developing our core focus. </a:t>
            </a:r>
          </a:p>
          <a:p>
            <a:endParaRPr lang="en-US" baseline="0" dirty="0" smtClean="0"/>
          </a:p>
          <a:p>
            <a:r>
              <a:rPr lang="en-US" baseline="0" dirty="0" smtClean="0"/>
              <a:t>-Business considerations: - What is priority do to a potential profitability standpoint</a:t>
            </a:r>
          </a:p>
          <a:p>
            <a:pPr>
              <a:buFontTx/>
              <a:buChar char="-"/>
            </a:pPr>
            <a:r>
              <a:rPr lang="en-US" baseline="0" dirty="0" smtClean="0"/>
              <a:t>Target: The wants and needs of our audiences</a:t>
            </a:r>
          </a:p>
          <a:p>
            <a:pPr lvl="1">
              <a:buFontTx/>
              <a:buChar char="-"/>
            </a:pPr>
            <a:r>
              <a:rPr lang="en-US" baseline="0" dirty="0" smtClean="0"/>
              <a:t>Our considerations here really go back to research into digital behaviors, our industry trend analyses and fact finding discussions with tribal</a:t>
            </a:r>
          </a:p>
          <a:p>
            <a:endParaRPr lang="en-US" baseline="0" dirty="0" smtClean="0"/>
          </a:p>
          <a:p>
            <a:pPr>
              <a:buFontTx/>
              <a:buChar char="-"/>
            </a:pPr>
            <a:r>
              <a:rPr lang="en-US" baseline="0" dirty="0" smtClean="0"/>
              <a:t>User behavior: Key is understanding what the intent could be for the keyword categories of focus and making sure we are driving users to an appropriate experience</a:t>
            </a:r>
          </a:p>
          <a:p>
            <a:pPr>
              <a:buFontTx/>
              <a:buChar char="-"/>
            </a:pPr>
            <a:r>
              <a:rPr lang="en-US" baseline="0" dirty="0" smtClean="0"/>
              <a:t> How users are currently reaching Alcon’s products and how that factors into keyword intent – What queries are they finding alcon qualified to answer?</a:t>
            </a:r>
          </a:p>
          <a:p>
            <a:pPr>
              <a:buFontTx/>
              <a:buChar char="-"/>
            </a:pPr>
            <a:endParaRPr lang="en-US" baseline="0" dirty="0" smtClean="0"/>
          </a:p>
          <a:p>
            <a:pPr>
              <a:buFontTx/>
              <a:buChar char="-"/>
            </a:pPr>
            <a:r>
              <a:rPr lang="en-US" baseline="0" dirty="0" smtClean="0"/>
              <a:t>Finally, the search landscape- </a:t>
            </a:r>
          </a:p>
          <a:p>
            <a:pPr lvl="1">
              <a:buFontTx/>
              <a:buChar char="-"/>
            </a:pPr>
            <a:r>
              <a:rPr lang="en-US" baseline="0" dirty="0" smtClean="0"/>
              <a:t>What is the potential volume we can capture for the areas we know Alcon should play</a:t>
            </a:r>
          </a:p>
          <a:p>
            <a:pPr lvl="1">
              <a:buFontTx/>
              <a:buChar char="-"/>
            </a:pPr>
            <a:r>
              <a:rPr lang="en-US" baseline="0" dirty="0" smtClean="0"/>
              <a:t>effort vs gain” for SEO and PPC</a:t>
            </a:r>
          </a:p>
          <a:p>
            <a:endParaRPr lang="en-US" baseline="0" dirty="0" smtClean="0"/>
          </a:p>
          <a:p>
            <a:r>
              <a:rPr lang="en-US" baseline="0" dirty="0" smtClean="0"/>
              <a:t>Transition:</a:t>
            </a:r>
          </a:p>
          <a:p>
            <a:r>
              <a:rPr lang="en-US" baseline="0" dirty="0" smtClean="0"/>
              <a:t>-One of the biggest areas from a business and search perspective is Presbyopia…</a:t>
            </a:r>
            <a:endParaRPr lang="en-US" dirty="0" smtClean="0"/>
          </a:p>
          <a:p>
            <a:r>
              <a:rPr lang="en-US" baseline="0" dirty="0" smtClean="0"/>
              <a:t>TRANSITION – You have ECPs on board w/ Alcon – get consumers on board as well</a:t>
            </a:r>
            <a:endParaRPr lang="en-US" dirty="0" smtClean="0"/>
          </a:p>
          <a:p>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sz="1100" dirty="0" smtClean="0"/>
              <a:t>Within</a:t>
            </a:r>
            <a:r>
              <a:rPr lang="en-US" sz="1100" baseline="0" dirty="0" smtClean="0"/>
              <a:t> the aging population, it is important to start the conversation with consumers early – they have low awareness of what eye condition they might be afflicted with and as a result are searching for symptom-rated terms.</a:t>
            </a:r>
          </a:p>
          <a:p>
            <a:pPr marL="685800" marR="0" lvl="3" indent="-228600" algn="l" defTabSz="457200" rtl="0" eaLnBrk="1" fontAlgn="auto" latinLnBrk="0" hangingPunct="1">
              <a:lnSpc>
                <a:spcPct val="100000"/>
              </a:lnSpc>
              <a:spcBef>
                <a:spcPts val="0"/>
              </a:spcBef>
              <a:spcAft>
                <a:spcPts val="0"/>
              </a:spcAft>
              <a:buClrTx/>
              <a:buSzTx/>
              <a:buFontTx/>
              <a:buAutoNum type="arabicPeriod"/>
              <a:tabLst/>
              <a:defRPr/>
            </a:pPr>
            <a:r>
              <a:rPr lang="en-US" sz="1100" baseline="0" dirty="0" smtClean="0"/>
              <a:t>Definitely terms that are shared across other conditions – and we have a plan to address the overlap – but since these symptoms are very common for presbyopia, it is an opportunity to reach potential sufferers</a:t>
            </a:r>
          </a:p>
          <a:p>
            <a:pPr marL="2286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sz="1100" baseline="0" dirty="0" smtClean="0"/>
              <a:t>As our audience becomes more educated, they may be searching for more information on treatment options – reading glasses stands out as a opportunity </a:t>
            </a:r>
          </a:p>
          <a:p>
            <a:pPr marL="685800" marR="0" lvl="3" indent="-228600" algn="l" defTabSz="457200" rtl="0" eaLnBrk="1" fontAlgn="auto" latinLnBrk="0" hangingPunct="1">
              <a:lnSpc>
                <a:spcPct val="100000"/>
              </a:lnSpc>
              <a:spcBef>
                <a:spcPts val="0"/>
              </a:spcBef>
              <a:spcAft>
                <a:spcPts val="0"/>
              </a:spcAft>
              <a:buClrTx/>
              <a:buSzTx/>
              <a:buFontTx/>
              <a:buAutoNum type="arabicPeriod"/>
              <a:tabLst/>
              <a:defRPr/>
            </a:pPr>
            <a:r>
              <a:rPr lang="en-US" sz="1100" baseline="0" dirty="0" smtClean="0"/>
              <a:t>While we know this hits on other users, (ie farsightedness) Our research shows that people searching on this term index most heavily with demo 45-64 </a:t>
            </a:r>
          </a:p>
          <a:p>
            <a:pPr marL="1143000" marR="0" lvl="4" indent="-228600" algn="l" defTabSz="457200" rtl="0" eaLnBrk="1" fontAlgn="auto" latinLnBrk="0" hangingPunct="1">
              <a:lnSpc>
                <a:spcPct val="100000"/>
              </a:lnSpc>
              <a:spcBef>
                <a:spcPts val="0"/>
              </a:spcBef>
              <a:spcAft>
                <a:spcPts val="0"/>
              </a:spcAft>
              <a:buClrTx/>
              <a:buSzTx/>
              <a:buFontTx/>
              <a:buAutoNum type="arabicPeriod"/>
              <a:tabLst/>
              <a:defRPr/>
            </a:pPr>
            <a:r>
              <a:rPr lang="en-US" sz="1100" baseline="0" dirty="0" smtClean="0"/>
              <a:t>Also the idea is that we will be driving them to an experience where all applicable options are available</a:t>
            </a:r>
          </a:p>
          <a:p>
            <a:pPr marL="2286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sz="1100" dirty="0" smtClean="0"/>
              <a:t>For</a:t>
            </a:r>
            <a:r>
              <a:rPr lang="en-US" sz="1100" baseline="0" dirty="0" smtClean="0"/>
              <a:t> those consumers that are really looking for solution validation for this condition  it was evident that…</a:t>
            </a:r>
          </a:p>
          <a:p>
            <a:pPr marL="685800" marR="0" lvl="3" indent="-228600" algn="l" defTabSz="457200" rtl="0" eaLnBrk="1" fontAlgn="auto" latinLnBrk="0" hangingPunct="1">
              <a:lnSpc>
                <a:spcPct val="100000"/>
              </a:lnSpc>
              <a:spcBef>
                <a:spcPts val="0"/>
              </a:spcBef>
              <a:spcAft>
                <a:spcPts val="0"/>
              </a:spcAft>
              <a:buClrTx/>
              <a:buSzTx/>
              <a:buFontTx/>
              <a:buAutoNum type="arabicPeriod"/>
              <a:tabLst/>
              <a:defRPr/>
            </a:pPr>
            <a:r>
              <a:rPr lang="en-US" sz="1100" baseline="0" dirty="0" smtClean="0"/>
              <a:t>Your competitors area already capitalizing on this opportunity:</a:t>
            </a:r>
          </a:p>
          <a:p>
            <a:pPr marL="1143000" marR="0" lvl="4" indent="-228600" algn="l" defTabSz="457200" rtl="0" eaLnBrk="1" fontAlgn="auto" latinLnBrk="0" hangingPunct="1">
              <a:lnSpc>
                <a:spcPct val="100000"/>
              </a:lnSpc>
              <a:spcBef>
                <a:spcPts val="0"/>
              </a:spcBef>
              <a:spcAft>
                <a:spcPts val="0"/>
              </a:spcAft>
              <a:buClrTx/>
              <a:buSzTx/>
              <a:buFontTx/>
              <a:buAutoNum type="arabicPeriod"/>
              <a:tabLst/>
              <a:defRPr/>
            </a:pPr>
            <a:r>
              <a:rPr lang="en-US" sz="1100" dirty="0" smtClean="0"/>
              <a:t>Currently Bausch + Lomb is ranking in position 1 in organic search for this term with their GoodbyeReaders.com website; Alcon has a right to win in this space</a:t>
            </a:r>
          </a:p>
          <a:p>
            <a:pPr marL="1143000" marR="0" lvl="4" indent="-228600" algn="l" defTabSz="457200" rtl="0" eaLnBrk="1" fontAlgn="auto" latinLnBrk="0" hangingPunct="1">
              <a:lnSpc>
                <a:spcPct val="100000"/>
              </a:lnSpc>
              <a:spcBef>
                <a:spcPts val="0"/>
              </a:spcBef>
              <a:spcAft>
                <a:spcPts val="0"/>
              </a:spcAft>
              <a:buClrTx/>
              <a:buSzTx/>
              <a:buFontTx/>
              <a:buAutoNum type="arabicPeriod"/>
              <a:tabLst/>
              <a:defRPr/>
            </a:pPr>
            <a:r>
              <a:rPr lang="en-US" sz="1100" dirty="0" smtClean="0"/>
              <a:t>BL</a:t>
            </a:r>
            <a:r>
              <a:rPr lang="en-US" sz="1100" baseline="0" dirty="0" smtClean="0"/>
              <a:t> campaign caused increased success for Alcon’s multifocal lens due to the ECP’s preference for Alcon’s superior product… so if we can start motivating consumers to go to their ECPs for Alcon’s solutions instead of self-treating, we can significantly increase Rx’s and purchases of the lenses.</a:t>
            </a:r>
            <a:endParaRPr lang="en-US" sz="1100" dirty="0" smtClean="0"/>
          </a:p>
          <a:p>
            <a:endParaRPr lang="en-US" sz="1100" dirty="0" smtClean="0"/>
          </a:p>
          <a:p>
            <a:r>
              <a:rPr lang="en-US" sz="1100" baseline="0" dirty="0" smtClean="0"/>
              <a:t>These are the biggest insights we wanted to call out, but we also want to take a look at a high level overview that outlines our complete approach for presbyopia…</a:t>
            </a:r>
            <a:endParaRPr lang="en-US" sz="1100" dirty="0" smtClean="0"/>
          </a:p>
          <a:p>
            <a:endParaRPr lang="en-US" dirty="0" smtClean="0"/>
          </a:p>
          <a:p>
            <a:r>
              <a:rPr lang="en-US" dirty="0" smtClean="0"/>
              <a:t>A</a:t>
            </a:r>
            <a:r>
              <a:rPr lang="en-US" baseline="0" dirty="0" smtClean="0"/>
              <a:t> key point is that </a:t>
            </a:r>
            <a:r>
              <a:rPr lang="en-US" dirty="0" smtClean="0"/>
              <a:t>Consumers are turning to the internet to help self diagnose </a:t>
            </a:r>
            <a:r>
              <a:rPr lang="en-US" b="1" dirty="0" smtClean="0">
                <a:solidFill>
                  <a:schemeClr val="accent3"/>
                </a:solidFill>
              </a:rPr>
              <a:t>before talking to their physician – </a:t>
            </a:r>
            <a:r>
              <a:rPr lang="en-US" b="0" dirty="0" smtClean="0">
                <a:solidFill>
                  <a:schemeClr val="accent3"/>
                </a:solidFill>
              </a:rPr>
              <a:t>making it crucial</a:t>
            </a:r>
            <a:r>
              <a:rPr lang="en-US" b="0" baseline="0" dirty="0" smtClean="0">
                <a:solidFill>
                  <a:schemeClr val="accent3"/>
                </a:solidFill>
              </a:rPr>
              <a:t> to start the conversation early – (A and C phases). What’s interesting about the PPP is that consideration poses the greatest area of opportunity. This is atypical, as we normally see awareness to be the biggest bucket in terms of volume. Why is this relevant? This phase poses the opportunity to proactively move users down the funnel, ensuring Alcon is the one speaking to them on the way – when they are at a pivotal point in their decision making process</a:t>
            </a:r>
          </a:p>
          <a:p>
            <a:r>
              <a:rPr lang="en-US" b="0" baseline="0" dirty="0" smtClean="0">
                <a:solidFill>
                  <a:schemeClr val="accent3"/>
                </a:solidFill>
              </a:rPr>
              <a:t>	- From the point where they are searching on ‘reading glasses’ (solution options) to specific solution for which Alcon has superior products “multifocal lenses”  </a:t>
            </a:r>
          </a:p>
          <a:p>
            <a:endParaRPr lang="en-US" b="0" baseline="0" dirty="0" smtClean="0">
              <a:solidFill>
                <a:schemeClr val="accent3"/>
              </a:solidFill>
            </a:endParaRPr>
          </a:p>
          <a:p>
            <a:r>
              <a:rPr lang="en-US" b="0" baseline="0" dirty="0" smtClean="0">
                <a:solidFill>
                  <a:schemeClr val="accent3"/>
                </a:solidFill>
              </a:rPr>
              <a:t>An important note to add: Our research for people searching on reading glasses shows the intent is often information seeking – the most traffic goes to allaboutvision.com, as opposed to sites where users can purchase reading glasses. Additionally, messaging focused much more on functionality and better quality of living, rather than vanity</a:t>
            </a:r>
            <a:endParaRPr lang="en-US" dirty="0" smtClean="0"/>
          </a:p>
          <a:p>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Direct competitors have a low share of voice on the search terms analyzed for the opportunity analysis graph. This is intentional; the search keywords we chose to target are areas where Alcon is the category leader, and/or are areas that are not currently targeted by competitors.</a:t>
            </a:r>
          </a:p>
          <a:p>
            <a:endParaRPr lang="en-US" dirty="0" smtClean="0"/>
          </a:p>
          <a:p>
            <a:r>
              <a:rPr lang="en-US" dirty="0" smtClean="0"/>
              <a:t>6 Months</a:t>
            </a:r>
            <a:r>
              <a:rPr lang="en-US" baseline="0" dirty="0" smtClean="0"/>
              <a:t> of search data from comScore, while some competitors have a higher SOV overall in the Awareness &amp; Consideration funnels this is because the competitors are being looked at in aggregate. Individual competitors have a lower SOV than Alcon.</a:t>
            </a:r>
          </a:p>
          <a:p>
            <a:endParaRPr lang="en-US" baseline="0" dirty="0" smtClean="0"/>
          </a:p>
          <a:p>
            <a:r>
              <a:rPr lang="en-US" baseline="0" dirty="0" smtClean="0"/>
              <a:t>Our main contact called this her “money slide” that she then took to the VP of US marketing.</a:t>
            </a:r>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MT:</a:t>
            </a:r>
            <a:r>
              <a:rPr lang="en-US" baseline="0" dirty="0" smtClean="0"/>
              <a:t> Goals are aggressive, but achievable if we have a united goal.</a:t>
            </a:r>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6" name="Picture 15" descr="ip_outline.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6781800" y="5698110"/>
            <a:ext cx="2068740" cy="713549"/>
          </a:xfrm>
          <a:prstGeom prst="rect">
            <a:avLst/>
          </a:prstGeom>
        </p:spPr>
      </p:pic>
      <p:sp>
        <p:nvSpPr>
          <p:cNvPr id="17" name="TextBox 16"/>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3"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42527516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 Open Arrows">
    <p:spTree>
      <p:nvGrpSpPr>
        <p:cNvPr id="1" name=""/>
        <p:cNvGrpSpPr/>
        <p:nvPr/>
      </p:nvGrpSpPr>
      <p:grpSpPr>
        <a:xfrm>
          <a:off x="0" y="0"/>
          <a:ext cx="0" cy="0"/>
          <a:chOff x="0" y="0"/>
          <a:chExt cx="0" cy="0"/>
        </a:xfrm>
      </p:grpSpPr>
      <p:pic>
        <p:nvPicPr>
          <p:cNvPr id="3" name="Picture 2" descr="greenArrows_outline.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819472" y="2692399"/>
            <a:ext cx="316773" cy="316773"/>
          </a:xfrm>
          <a:prstGeom prst="rect">
            <a:avLst/>
          </a:prstGeom>
        </p:spPr>
      </p:pic>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
        <p:nvSpPr>
          <p:cNvPr id="9" name="Rounded Rectangle 8"/>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3" name="Picture 12"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1" name="TextBox 10"/>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5"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16422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 Filled Arrows">
    <p:spTree>
      <p:nvGrpSpPr>
        <p:cNvPr id="1" name=""/>
        <p:cNvGrpSpPr/>
        <p:nvPr/>
      </p:nvGrpSpPr>
      <p:grpSpPr>
        <a:xfrm>
          <a:off x="0" y="0"/>
          <a:ext cx="0" cy="0"/>
          <a:chOff x="0" y="0"/>
          <a:chExt cx="0" cy="0"/>
        </a:xfrm>
      </p:grpSpPr>
      <p:pic>
        <p:nvPicPr>
          <p:cNvPr id="21" name="Picture 20" descr="green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819472" y="2695738"/>
            <a:ext cx="313434" cy="313434"/>
          </a:xfrm>
          <a:prstGeom prst="rect">
            <a:avLst/>
          </a:prstGeom>
        </p:spPr>
      </p:pic>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
        <p:nvSpPr>
          <p:cNvPr id="9" name="Rounded Rectangle 8"/>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2" name="Picture 11"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0" name="TextBox 9"/>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4"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364809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Content – Single Title Green">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12" name="Rounded Rectangle 11"/>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3" name="Picture 12"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6" name="TextBox 15"/>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8"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404654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 Double Title Low">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15" name="Rounded Rectangle 14"/>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6" name="Picture 15"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17" name="TextBox 16"/>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4" name="TextBox 13"/>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8"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132583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 Double Title High">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328217" y="357414"/>
            <a:ext cx="228598" cy="228598"/>
          </a:xfrm>
          <a:prstGeom prst="rect">
            <a:avLst/>
          </a:prstGeom>
        </p:spPr>
      </p:pic>
      <p:sp>
        <p:nvSpPr>
          <p:cNvPr id="18" name="Rounded Rectangle 17"/>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9" name="Picture 18"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 xmlns:a14="http://schemas.microsoft.com/office/drawing/2010/main" xmlns:mv="urn:schemas-microsoft-com:mac:vml" xmlns:mc="http://schemas.openxmlformats.org/markup-compatibility/2006" val="0"/>
              </a:ext>
            </a:extLst>
          </a:blip>
          <a:stretch>
            <a:fillRect/>
          </a:stretch>
        </p:blipFill>
        <p:spPr>
          <a:xfrm>
            <a:off x="483845" y="6204830"/>
            <a:ext cx="256017" cy="230415"/>
          </a:xfrm>
          <a:prstGeom prst="rect">
            <a:avLst/>
          </a:prstGeom>
        </p:spPr>
      </p:pic>
      <p:sp>
        <p:nvSpPr>
          <p:cNvPr id="20" name="TextBox 19"/>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4" name="TextBox 13"/>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5"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368759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403142887"/>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86" r:id="rId3"/>
    <p:sldLayoutId id="2147483672" r:id="rId4"/>
    <p:sldLayoutId id="2147483673" r:id="rId5"/>
    <p:sldLayoutId id="2147483674" r:id="rId6"/>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diagramData" Target="../diagrams/data3.xml"/><Relationship Id="rId7" Type="http://schemas.openxmlformats.org/officeDocument/2006/relationships/diagramLayout" Target="../diagrams/layout3.xml"/><Relationship Id="rId8" Type="http://schemas.openxmlformats.org/officeDocument/2006/relationships/diagramQuickStyle" Target="../diagrams/quickStyle3.xml"/><Relationship Id="rId9" Type="http://schemas.openxmlformats.org/officeDocument/2006/relationships/diagramColors" Target="../diagrams/colors3.xml"/><Relationship Id="rId10"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Funnel: Understanding where to target</a:t>
            </a:r>
            <a:endParaRPr lang="en-US" dirty="0"/>
          </a:p>
        </p:txBody>
      </p:sp>
      <p:graphicFrame>
        <p:nvGraphicFramePr>
          <p:cNvPr id="4" name="Diagram 3"/>
          <p:cNvGraphicFramePr/>
          <p:nvPr/>
        </p:nvGraphicFramePr>
        <p:xfrm>
          <a:off x="4790364" y="3194461"/>
          <a:ext cx="4048125" cy="2727479"/>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Rectangle 7"/>
          <p:cNvSpPr/>
          <p:nvPr/>
        </p:nvSpPr>
        <p:spPr>
          <a:xfrm>
            <a:off x="1308056" y="3372591"/>
            <a:ext cx="3370997" cy="6050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5">
                    <a:lumMod val="75000"/>
                  </a:schemeClr>
                </a:solidFill>
              </a:rPr>
              <a:t>Problem / symptom </a:t>
            </a:r>
            <a:r>
              <a:rPr lang="en-US" dirty="0" smtClean="0">
                <a:solidFill>
                  <a:schemeClr val="accent5">
                    <a:lumMod val="75000"/>
                  </a:schemeClr>
                </a:solidFill>
                <a:sym typeface="Wingdings" pitchFamily="2" charset="2"/>
              </a:rPr>
              <a:t> </a:t>
            </a:r>
          </a:p>
          <a:p>
            <a:pPr algn="ctr"/>
            <a:r>
              <a:rPr lang="en-US" dirty="0" smtClean="0">
                <a:solidFill>
                  <a:schemeClr val="accent5">
                    <a:lumMod val="75000"/>
                  </a:schemeClr>
                </a:solidFill>
                <a:sym typeface="Wingdings" pitchFamily="2" charset="2"/>
              </a:rPr>
              <a:t>Discovery and condition definition </a:t>
            </a:r>
            <a:endParaRPr lang="en-US" dirty="0">
              <a:solidFill>
                <a:schemeClr val="accent5">
                  <a:lumMod val="75000"/>
                </a:schemeClr>
              </a:solidFill>
            </a:endParaRPr>
          </a:p>
        </p:txBody>
      </p:sp>
      <p:sp>
        <p:nvSpPr>
          <p:cNvPr id="9" name="Rectangle 8"/>
          <p:cNvSpPr/>
          <p:nvPr/>
        </p:nvSpPr>
        <p:spPr>
          <a:xfrm>
            <a:off x="712516" y="4263242"/>
            <a:ext cx="4868887" cy="6088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5">
                    <a:lumMod val="75000"/>
                  </a:schemeClr>
                </a:solidFill>
              </a:rPr>
              <a:t>Solution option identification </a:t>
            </a:r>
            <a:r>
              <a:rPr lang="en-US" dirty="0" smtClean="0">
                <a:solidFill>
                  <a:schemeClr val="accent5">
                    <a:lumMod val="75000"/>
                  </a:schemeClr>
                </a:solidFill>
                <a:sym typeface="Wingdings" pitchFamily="2" charset="2"/>
              </a:rPr>
              <a:t> </a:t>
            </a:r>
          </a:p>
          <a:p>
            <a:pPr algn="ctr"/>
            <a:r>
              <a:rPr lang="en-US" dirty="0" smtClean="0">
                <a:solidFill>
                  <a:schemeClr val="accent5">
                    <a:lumMod val="75000"/>
                  </a:schemeClr>
                </a:solidFill>
                <a:sym typeface="Wingdings" pitchFamily="2" charset="2"/>
              </a:rPr>
              <a:t>Information gathering and narrow down options</a:t>
            </a:r>
            <a:endParaRPr lang="en-US" dirty="0">
              <a:solidFill>
                <a:schemeClr val="accent5">
                  <a:lumMod val="75000"/>
                </a:schemeClr>
              </a:solidFill>
            </a:endParaRPr>
          </a:p>
        </p:txBody>
      </p:sp>
      <p:sp>
        <p:nvSpPr>
          <p:cNvPr id="10" name="Rectangle 9"/>
          <p:cNvSpPr/>
          <p:nvPr/>
        </p:nvSpPr>
        <p:spPr>
          <a:xfrm>
            <a:off x="1661837" y="5130139"/>
            <a:ext cx="3370997" cy="6304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5">
                    <a:lumMod val="75000"/>
                  </a:schemeClr>
                </a:solidFill>
              </a:rPr>
              <a:t>Solution validation </a:t>
            </a:r>
            <a:r>
              <a:rPr lang="en-US" dirty="0" smtClean="0">
                <a:solidFill>
                  <a:schemeClr val="accent5">
                    <a:lumMod val="75000"/>
                  </a:schemeClr>
                </a:solidFill>
                <a:sym typeface="Wingdings" pitchFamily="2" charset="2"/>
              </a:rPr>
              <a:t> </a:t>
            </a:r>
          </a:p>
          <a:p>
            <a:pPr algn="ctr"/>
            <a:r>
              <a:rPr lang="en-US" dirty="0" smtClean="0">
                <a:solidFill>
                  <a:schemeClr val="accent5">
                    <a:lumMod val="75000"/>
                  </a:schemeClr>
                </a:solidFill>
                <a:sym typeface="Wingdings" pitchFamily="2" charset="2"/>
              </a:rPr>
              <a:t>Confirmation of treatment choice</a:t>
            </a:r>
            <a:endParaRPr lang="en-US" dirty="0">
              <a:solidFill>
                <a:schemeClr val="accent5">
                  <a:lumMod val="75000"/>
                </a:schemeClr>
              </a:solidFill>
            </a:endParaRPr>
          </a:p>
        </p:txBody>
      </p:sp>
      <p:cxnSp>
        <p:nvCxnSpPr>
          <p:cNvPr id="12" name="Straight Connector 11"/>
          <p:cNvCxnSpPr/>
          <p:nvPr/>
        </p:nvCxnSpPr>
        <p:spPr>
          <a:xfrm rot="10800000">
            <a:off x="688633" y="4105000"/>
            <a:ext cx="4774019" cy="0"/>
          </a:xfrm>
          <a:prstGeom prst="line">
            <a:avLst/>
          </a:prstGeom>
          <a:ln>
            <a:solidFill>
              <a:srgbClr val="0065B0"/>
            </a:solidFill>
          </a:ln>
        </p:spPr>
        <p:style>
          <a:lnRef idx="2">
            <a:schemeClr val="accent6"/>
          </a:lnRef>
          <a:fillRef idx="0">
            <a:schemeClr val="accent6"/>
          </a:fillRef>
          <a:effectRef idx="1">
            <a:schemeClr val="accent6"/>
          </a:effectRef>
          <a:fontRef idx="minor">
            <a:schemeClr val="tx1"/>
          </a:fontRef>
        </p:style>
      </p:cxnSp>
      <p:cxnSp>
        <p:nvCxnSpPr>
          <p:cNvPr id="14" name="Straight Connector 13"/>
          <p:cNvCxnSpPr/>
          <p:nvPr/>
        </p:nvCxnSpPr>
        <p:spPr>
          <a:xfrm rot="10800000">
            <a:off x="667366" y="5006511"/>
            <a:ext cx="5468683" cy="0"/>
          </a:xfrm>
          <a:prstGeom prst="line">
            <a:avLst/>
          </a:prstGeom>
          <a:ln>
            <a:solidFill>
              <a:srgbClr val="4788BD"/>
            </a:solidFill>
          </a:ln>
        </p:spPr>
        <p:style>
          <a:lnRef idx="2">
            <a:schemeClr val="accent6"/>
          </a:lnRef>
          <a:fillRef idx="0">
            <a:schemeClr val="accent6"/>
          </a:fillRef>
          <a:effectRef idx="1">
            <a:schemeClr val="accent6"/>
          </a:effectRef>
          <a:fontRef idx="minor">
            <a:schemeClr val="tx1"/>
          </a:fontRef>
        </p:style>
      </p:cxnSp>
      <p:cxnSp>
        <p:nvCxnSpPr>
          <p:cNvPr id="22" name="Straight Connector 21"/>
          <p:cNvCxnSpPr/>
          <p:nvPr/>
        </p:nvCxnSpPr>
        <p:spPr>
          <a:xfrm rot="10800000">
            <a:off x="699534" y="5865628"/>
            <a:ext cx="6124352" cy="0"/>
          </a:xfrm>
          <a:prstGeom prst="line">
            <a:avLst/>
          </a:prstGeom>
          <a:ln>
            <a:solidFill>
              <a:srgbClr val="78A7CE"/>
            </a:solidFill>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p:nvCxnSpPr>
        <p:spPr>
          <a:xfrm rot="10800000">
            <a:off x="706534" y="3228382"/>
            <a:ext cx="4132523" cy="0"/>
          </a:xfrm>
          <a:prstGeom prst="line">
            <a:avLst/>
          </a:prstGeom>
          <a:ln>
            <a:solidFill>
              <a:srgbClr val="0065B0"/>
            </a:solidFill>
          </a:ln>
        </p:spPr>
        <p:style>
          <a:lnRef idx="2">
            <a:schemeClr val="accent6"/>
          </a:lnRef>
          <a:fillRef idx="0">
            <a:schemeClr val="accent6"/>
          </a:fillRef>
          <a:effectRef idx="1">
            <a:schemeClr val="accent6"/>
          </a:effectRef>
          <a:fontRef idx="minor">
            <a:schemeClr val="tx1"/>
          </a:fontRef>
        </p:style>
      </p:cxnSp>
      <p:cxnSp>
        <p:nvCxnSpPr>
          <p:cNvPr id="26" name="Straight Connector 25"/>
          <p:cNvCxnSpPr/>
          <p:nvPr/>
        </p:nvCxnSpPr>
        <p:spPr>
          <a:xfrm flipV="1">
            <a:off x="690994" y="3230088"/>
            <a:ext cx="6137" cy="2639087"/>
          </a:xfrm>
          <a:prstGeom prst="line">
            <a:avLst/>
          </a:prstGeom>
          <a:ln>
            <a:solidFill>
              <a:schemeClr val="tx1">
                <a:lumMod val="50000"/>
                <a:lumOff val="50000"/>
              </a:schemeClr>
            </a:solidFill>
          </a:ln>
        </p:spPr>
        <p:style>
          <a:lnRef idx="2">
            <a:schemeClr val="accent6"/>
          </a:lnRef>
          <a:fillRef idx="0">
            <a:schemeClr val="accent6"/>
          </a:fillRef>
          <a:effectRef idx="1">
            <a:schemeClr val="accent6"/>
          </a:effectRef>
          <a:fontRef idx="minor">
            <a:schemeClr val="tx1"/>
          </a:fontRef>
        </p:style>
      </p:cxnSp>
      <p:sp>
        <p:nvSpPr>
          <p:cNvPr id="37" name="TextBox 36"/>
          <p:cNvSpPr txBox="1"/>
          <p:nvPr/>
        </p:nvSpPr>
        <p:spPr>
          <a:xfrm>
            <a:off x="8197701" y="6516082"/>
            <a:ext cx="701749" cy="246221"/>
          </a:xfrm>
          <a:prstGeom prst="rect">
            <a:avLst/>
          </a:prstGeom>
          <a:noFill/>
        </p:spPr>
        <p:txBody>
          <a:bodyPr wrap="square" rtlCol="0">
            <a:spAutoFit/>
          </a:bodyPr>
          <a:lstStyle/>
          <a:p>
            <a:pPr algn="r"/>
            <a:fld id="{5DED923E-3042-48A9-A370-CE89F08E3C25}" type="slidenum">
              <a:rPr lang="en-US" sz="1000" b="0" i="0" smtClean="0">
                <a:solidFill>
                  <a:schemeClr val="tx1">
                    <a:lumMod val="50000"/>
                    <a:lumOff val="50000"/>
                  </a:schemeClr>
                </a:solidFill>
                <a:latin typeface="Corbel" pitchFamily="34" charset="0"/>
                <a:cs typeface="Avenir LT Std 55 Roman"/>
              </a:rPr>
              <a:pPr algn="r"/>
              <a:t>1</a:t>
            </a:fld>
            <a:endParaRPr lang="en-US" sz="1000" b="0" i="0" dirty="0">
              <a:solidFill>
                <a:schemeClr val="tx1">
                  <a:lumMod val="50000"/>
                  <a:lumOff val="50000"/>
                </a:schemeClr>
              </a:solidFill>
              <a:latin typeface="Corbel" pitchFamily="34" charset="0"/>
              <a:cs typeface="Avenir LT Std 55 Roman"/>
            </a:endParaRPr>
          </a:p>
        </p:txBody>
      </p:sp>
      <p:sp>
        <p:nvSpPr>
          <p:cNvPr id="20" name="Rounded Rectangle 19"/>
          <p:cNvSpPr/>
          <p:nvPr/>
        </p:nvSpPr>
        <p:spPr>
          <a:xfrm>
            <a:off x="653143" y="1199408"/>
            <a:ext cx="8158349" cy="1591294"/>
          </a:xfrm>
          <a:prstGeom prst="roundRect">
            <a:avLst>
              <a:gd name="adj" fmla="val 6219"/>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3"/>
          <p:cNvPicPr>
            <a:picLocks noChangeAspect="1" noChangeArrowheads="1"/>
          </p:cNvPicPr>
          <p:nvPr/>
        </p:nvPicPr>
        <p:blipFill>
          <a:blip r:embed="rId8"/>
          <a:srcRect/>
          <a:stretch>
            <a:fillRect/>
          </a:stretch>
        </p:blipFill>
        <p:spPr bwMode="auto">
          <a:xfrm>
            <a:off x="1224682" y="856002"/>
            <a:ext cx="1637276" cy="1055101"/>
          </a:xfrm>
          <a:prstGeom prst="rect">
            <a:avLst/>
          </a:prstGeom>
          <a:ln>
            <a:solidFill>
              <a:schemeClr val="accent1">
                <a:lumMod val="75000"/>
              </a:schemeClr>
            </a:solidFill>
          </a:ln>
          <a:effectLst/>
        </p:spPr>
      </p:pic>
      <p:pic>
        <p:nvPicPr>
          <p:cNvPr id="15" name="Picture 2" descr="http://www.healthwriting.com/wp-content/uploads/2010/05/online-health.jpg"/>
          <p:cNvPicPr>
            <a:picLocks noChangeAspect="1" noChangeArrowheads="1"/>
          </p:cNvPicPr>
          <p:nvPr/>
        </p:nvPicPr>
        <p:blipFill>
          <a:blip r:embed="rId9"/>
          <a:srcRect/>
          <a:stretch>
            <a:fillRect/>
          </a:stretch>
        </p:blipFill>
        <p:spPr bwMode="auto">
          <a:xfrm>
            <a:off x="3881131" y="856002"/>
            <a:ext cx="1640899" cy="1075276"/>
          </a:xfrm>
          <a:prstGeom prst="rect">
            <a:avLst/>
          </a:prstGeom>
          <a:noFill/>
          <a:ln>
            <a:solidFill>
              <a:schemeClr val="accent1">
                <a:lumMod val="75000"/>
              </a:schemeClr>
            </a:solidFill>
          </a:ln>
        </p:spPr>
      </p:pic>
      <p:pic>
        <p:nvPicPr>
          <p:cNvPr id="17" name="Picture 16" descr="Caretaker 1.PNG"/>
          <p:cNvPicPr>
            <a:picLocks noChangeAspect="1"/>
          </p:cNvPicPr>
          <p:nvPr/>
        </p:nvPicPr>
        <p:blipFill>
          <a:blip r:embed="rId10"/>
          <a:stretch>
            <a:fillRect/>
          </a:stretch>
        </p:blipFill>
        <p:spPr>
          <a:xfrm>
            <a:off x="6597254" y="856002"/>
            <a:ext cx="1691727" cy="1090758"/>
          </a:xfrm>
          <a:prstGeom prst="rect">
            <a:avLst/>
          </a:prstGeom>
          <a:ln>
            <a:solidFill>
              <a:schemeClr val="accent1">
                <a:lumMod val="75000"/>
              </a:schemeClr>
            </a:solidFill>
          </a:ln>
        </p:spPr>
      </p:pic>
      <p:sp>
        <p:nvSpPr>
          <p:cNvPr id="21" name="TextBox 20"/>
          <p:cNvSpPr txBox="1"/>
          <p:nvPr/>
        </p:nvSpPr>
        <p:spPr>
          <a:xfrm>
            <a:off x="890653" y="1911929"/>
            <a:ext cx="2220686" cy="369332"/>
          </a:xfrm>
          <a:prstGeom prst="rect">
            <a:avLst/>
          </a:prstGeom>
          <a:noFill/>
        </p:spPr>
        <p:txBody>
          <a:bodyPr wrap="square" rtlCol="0">
            <a:spAutoFit/>
          </a:bodyPr>
          <a:lstStyle/>
          <a:p>
            <a:pPr algn="ctr"/>
            <a:r>
              <a:rPr lang="en-US" i="0" dirty="0" smtClean="0">
                <a:latin typeface="+mj-lt"/>
                <a:cs typeface="Avenir LT Std 55 Roman"/>
              </a:rPr>
              <a:t>Consumers</a:t>
            </a:r>
            <a:endParaRPr lang="en-US" i="0" dirty="0">
              <a:latin typeface="+mj-lt"/>
              <a:cs typeface="Avenir LT Std 55 Roman"/>
            </a:endParaRPr>
          </a:p>
        </p:txBody>
      </p:sp>
      <p:sp>
        <p:nvSpPr>
          <p:cNvPr id="23" name="TextBox 22"/>
          <p:cNvSpPr txBox="1"/>
          <p:nvPr/>
        </p:nvSpPr>
        <p:spPr>
          <a:xfrm>
            <a:off x="3275622" y="1898073"/>
            <a:ext cx="2970808" cy="369332"/>
          </a:xfrm>
          <a:prstGeom prst="rect">
            <a:avLst/>
          </a:prstGeom>
          <a:noFill/>
        </p:spPr>
        <p:txBody>
          <a:bodyPr wrap="square" rtlCol="0">
            <a:spAutoFit/>
          </a:bodyPr>
          <a:lstStyle/>
          <a:p>
            <a:pPr algn="ctr"/>
            <a:r>
              <a:rPr lang="en-US" i="0" dirty="0" smtClean="0">
                <a:latin typeface="+mj-lt"/>
                <a:cs typeface="Avenir LT Std 55 Roman"/>
              </a:rPr>
              <a:t>Healthcare Professionals</a:t>
            </a:r>
            <a:endParaRPr lang="en-US" i="0" dirty="0">
              <a:latin typeface="+mj-lt"/>
              <a:cs typeface="Avenir LT Std 55 Roman"/>
            </a:endParaRPr>
          </a:p>
        </p:txBody>
      </p:sp>
      <p:sp>
        <p:nvSpPr>
          <p:cNvPr id="25" name="TextBox 24"/>
          <p:cNvSpPr txBox="1"/>
          <p:nvPr/>
        </p:nvSpPr>
        <p:spPr>
          <a:xfrm>
            <a:off x="6315701" y="1909950"/>
            <a:ext cx="2220686" cy="369332"/>
          </a:xfrm>
          <a:prstGeom prst="rect">
            <a:avLst/>
          </a:prstGeom>
          <a:noFill/>
        </p:spPr>
        <p:txBody>
          <a:bodyPr wrap="square" rtlCol="0">
            <a:spAutoFit/>
          </a:bodyPr>
          <a:lstStyle/>
          <a:p>
            <a:pPr algn="ctr"/>
            <a:r>
              <a:rPr lang="en-US" i="0" dirty="0" smtClean="0">
                <a:latin typeface="+mj-lt"/>
                <a:cs typeface="Avenir LT Std 55 Roman"/>
              </a:rPr>
              <a:t>Caregivers</a:t>
            </a:r>
            <a:endParaRPr lang="en-US" i="0" dirty="0">
              <a:latin typeface="+mj-lt"/>
              <a:cs typeface="Avenir LT Std 55 Roman"/>
            </a:endParaRPr>
          </a:p>
        </p:txBody>
      </p:sp>
      <p:sp>
        <p:nvSpPr>
          <p:cNvPr id="27" name="TextBox 26"/>
          <p:cNvSpPr txBox="1"/>
          <p:nvPr/>
        </p:nvSpPr>
        <p:spPr>
          <a:xfrm>
            <a:off x="3238016" y="2371107"/>
            <a:ext cx="2970808" cy="461665"/>
          </a:xfrm>
          <a:prstGeom prst="rect">
            <a:avLst/>
          </a:prstGeom>
          <a:noFill/>
        </p:spPr>
        <p:txBody>
          <a:bodyPr wrap="square" rtlCol="0">
            <a:spAutoFit/>
          </a:bodyPr>
          <a:lstStyle/>
          <a:p>
            <a:pPr algn="ctr"/>
            <a:r>
              <a:rPr lang="en-US" sz="2400" b="1" i="0" dirty="0" smtClean="0">
                <a:latin typeface="+mj-lt"/>
                <a:cs typeface="Avenir LT Std 55 Roman"/>
              </a:rPr>
              <a:t>Target Audience</a:t>
            </a:r>
            <a:endParaRPr lang="en-US" sz="2400" b="1" i="0" dirty="0">
              <a:latin typeface="+mj-lt"/>
              <a:cs typeface="Avenir LT Std 55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Bottom)">
                                      <p:cBhvr>
                                        <p:cTn id="11" dur="500"/>
                                        <p:tgtEl>
                                          <p:spTgt spid="16"/>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par>
                          <p:cTn id="16" fill="hold">
                            <p:stCondLst>
                              <p:cond delay="4500"/>
                            </p:stCondLst>
                            <p:childTnLst>
                              <p:par>
                                <p:cTn id="17" presetID="1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Bottom)">
                                      <p:cBhvr>
                                        <p:cTn id="19" dur="500"/>
                                        <p:tgtEl>
                                          <p:spTgt spid="17"/>
                                        </p:tgtEl>
                                      </p:cBhvr>
                                    </p:animEffect>
                                  </p:childTnLst>
                                </p:cTn>
                              </p:par>
                            </p:childTnLst>
                          </p:cTn>
                        </p:par>
                        <p:par>
                          <p:cTn id="20" fill="hold">
                            <p:stCondLst>
                              <p:cond delay="5000"/>
                            </p:stCondLst>
                            <p:childTnLst>
                              <p:par>
                                <p:cTn id="21" presetID="6" presetClass="entr" presetSubtype="16"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circle(in)">
                                      <p:cBhvr>
                                        <p:cTn id="23" dur="2000"/>
                                        <p:tgtEl>
                                          <p:spTgt spid="25"/>
                                        </p:tgtEl>
                                      </p:cBhvr>
                                    </p:animEffect>
                                  </p:childTnLst>
                                </p:cTn>
                              </p:par>
                            </p:childTnLst>
                          </p:cTn>
                        </p:par>
                        <p:par>
                          <p:cTn id="24" fill="hold">
                            <p:stCondLst>
                              <p:cond delay="7000"/>
                            </p:stCondLst>
                            <p:childTnLst>
                              <p:par>
                                <p:cTn id="25" presetID="1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par>
                          <p:cTn id="28" fill="hold">
                            <p:stCondLst>
                              <p:cond delay="7500"/>
                            </p:stCondLst>
                            <p:childTnLst>
                              <p:par>
                                <p:cTn id="29" presetID="6"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childTnLst>
                          </p:cTn>
                        </p:par>
                        <p:par>
                          <p:cTn id="32" fill="hold">
                            <p:stCondLst>
                              <p:cond delay="9500"/>
                            </p:stCondLst>
                            <p:childTnLst>
                              <p:par>
                                <p:cTn id="33" presetID="6"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in)">
                                      <p:cBhvr>
                                        <p:cTn id="35" dur="2000"/>
                                        <p:tgtEl>
                                          <p:spTgt spid="27"/>
                                        </p:tgtEl>
                                      </p:cBhvr>
                                    </p:animEffect>
                                  </p:childTnLst>
                                </p:cTn>
                              </p:par>
                            </p:childTnLst>
                          </p:cTn>
                        </p:par>
                        <p:par>
                          <p:cTn id="36" fill="hold">
                            <p:stCondLst>
                              <p:cond delay="11500"/>
                            </p:stCondLst>
                            <p:childTnLst>
                              <p:par>
                                <p:cTn id="37" presetID="37"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900" decel="100000" fill="hold"/>
                                        <p:tgtEl>
                                          <p:spTgt spid="4"/>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Graphic spid="4" grpId="0">
        <p:bldAsOne/>
      </p:bldGraphic>
      <p:bldP spid="21" grpId="0"/>
      <p:bldP spid="23" grpId="0"/>
      <p:bldP spid="25" grpId="0"/>
      <p:bldP spid="27"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Discovery Process</a:t>
            </a:r>
            <a:endParaRPr lang="en-US" dirty="0"/>
          </a:p>
        </p:txBody>
      </p:sp>
      <p:graphicFrame>
        <p:nvGraphicFramePr>
          <p:cNvPr id="5" name="Content Placeholder 4"/>
          <p:cNvGraphicFramePr>
            <a:graphicFrameLocks noGrp="1"/>
          </p:cNvGraphicFramePr>
          <p:nvPr>
            <p:ph idx="1"/>
          </p:nvPr>
        </p:nvGraphicFramePr>
        <p:xfrm>
          <a:off x="935665" y="1206500"/>
          <a:ext cx="7506586" cy="475615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6" name="Text Placeholder 5"/>
          <p:cNvSpPr>
            <a:spLocks noGrp="1"/>
          </p:cNvSpPr>
          <p:nvPr>
            <p:ph type="body" sz="quarter" idx="12"/>
          </p:nvPr>
        </p:nvSpPr>
        <p:spPr/>
        <p:txBody>
          <a:bodyPr/>
          <a:lstStyle/>
          <a:p>
            <a:r>
              <a:rPr lang="en-US" i="1" dirty="0" smtClean="0"/>
              <a:t>iProspect carefully selected a handful of keywords  </a:t>
            </a:r>
            <a:endParaRPr lang="en-US" i="1"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2</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circle(in)">
                                      <p:cBhvr>
                                        <p:cTn id="11" dur="2000"/>
                                        <p:tgtEl>
                                          <p:spTgt spid="6">
                                            <p:txEl>
                                              <p:pRg st="0" end="0"/>
                                            </p:txEl>
                                          </p:spTgt>
                                        </p:tgtEl>
                                      </p:cBhvr>
                                    </p:animEffect>
                                  </p:childTnLst>
                                </p:cTn>
                              </p:par>
                            </p:childTnLst>
                          </p:cTn>
                        </p:par>
                        <p:par>
                          <p:cTn id="12" fill="hold">
                            <p:stCondLst>
                              <p:cond delay="4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6"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Strategic Insights: Presbyopia</a:t>
            </a:r>
            <a:endParaRPr lang="en-US" dirty="0"/>
          </a:p>
        </p:txBody>
      </p:sp>
      <p:sp>
        <p:nvSpPr>
          <p:cNvPr id="4" name="Slide Number Placeholder 3"/>
          <p:cNvSpPr>
            <a:spLocks noGrp="1"/>
          </p:cNvSpPr>
          <p:nvPr>
            <p:ph type="sldNum" sz="quarter" idx="12"/>
          </p:nvPr>
        </p:nvSpPr>
        <p:spPr/>
        <p:txBody>
          <a:bodyPr/>
          <a:lstStyle/>
          <a:p>
            <a:fld id="{093914E8-8780-1E4A-AC2D-7A60D73D8598}" type="slidenum">
              <a:rPr lang="en-US" smtClean="0"/>
              <a:pPr/>
              <a:t>3</a:t>
            </a:fld>
            <a:endParaRPr lang="en-US" dirty="0"/>
          </a:p>
        </p:txBody>
      </p:sp>
      <p:grpSp>
        <p:nvGrpSpPr>
          <p:cNvPr id="3" name="Group 22"/>
          <p:cNvGrpSpPr/>
          <p:nvPr/>
        </p:nvGrpSpPr>
        <p:grpSpPr>
          <a:xfrm>
            <a:off x="648534" y="1003648"/>
            <a:ext cx="8127330" cy="682649"/>
            <a:chOff x="648534" y="1003648"/>
            <a:chExt cx="8127330" cy="682649"/>
          </a:xfrm>
        </p:grpSpPr>
        <p:pic>
          <p:nvPicPr>
            <p:cNvPr id="1030" name="Picture 6"/>
            <p:cNvPicPr>
              <a:picLocks noChangeAspect="1" noChangeArrowheads="1"/>
            </p:cNvPicPr>
            <p:nvPr/>
          </p:nvPicPr>
          <p:blipFill>
            <a:blip r:embed="rId3"/>
            <a:srcRect/>
            <a:stretch>
              <a:fillRect/>
            </a:stretch>
          </p:blipFill>
          <p:spPr bwMode="auto">
            <a:xfrm>
              <a:off x="648534" y="1003648"/>
              <a:ext cx="682649" cy="682649"/>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479621" y="1019042"/>
              <a:ext cx="7296243" cy="646331"/>
            </a:xfrm>
            <a:prstGeom prst="rect">
              <a:avLst/>
            </a:prstGeom>
          </p:spPr>
          <p:txBody>
            <a:bodyPr wrap="square">
              <a:spAutoFit/>
            </a:bodyPr>
            <a:lstStyle/>
            <a:p>
              <a:pPr marL="225425" indent="-225425">
                <a:buFont typeface="Arial" pitchFamily="34" charset="0"/>
                <a:buChar char="•"/>
              </a:pPr>
              <a:r>
                <a:rPr lang="en-US" dirty="0" smtClean="0"/>
                <a:t>Consumers have low awareness of Presbyopia and are more likely to search for symptoms like </a:t>
              </a:r>
              <a:r>
                <a:rPr lang="en-US" b="1" dirty="0" smtClean="0">
                  <a:solidFill>
                    <a:schemeClr val="accent3"/>
                  </a:solidFill>
                </a:rPr>
                <a:t>‘blurry vision’ </a:t>
              </a:r>
              <a:r>
                <a:rPr lang="en-US" dirty="0" smtClean="0"/>
                <a:t>and </a:t>
              </a:r>
              <a:r>
                <a:rPr lang="en-US" b="1" dirty="0" smtClean="0">
                  <a:solidFill>
                    <a:schemeClr val="accent3"/>
                  </a:solidFill>
                </a:rPr>
                <a:t>‘change in vision’</a:t>
              </a:r>
            </a:p>
          </p:txBody>
        </p:sp>
      </p:grpSp>
      <p:grpSp>
        <p:nvGrpSpPr>
          <p:cNvPr id="5" name="Group 21"/>
          <p:cNvGrpSpPr/>
          <p:nvPr/>
        </p:nvGrpSpPr>
        <p:grpSpPr>
          <a:xfrm>
            <a:off x="610962" y="1822580"/>
            <a:ext cx="8271781" cy="395339"/>
            <a:chOff x="468458" y="2840779"/>
            <a:chExt cx="8271781" cy="395339"/>
          </a:xfrm>
        </p:grpSpPr>
        <p:pic>
          <p:nvPicPr>
            <p:cNvPr id="1028" name="Picture 4"/>
            <p:cNvPicPr>
              <a:picLocks noChangeAspect="1" noChangeArrowheads="1"/>
            </p:cNvPicPr>
            <p:nvPr/>
          </p:nvPicPr>
          <p:blipFill>
            <a:blip r:embed="rId4"/>
            <a:srcRect/>
            <a:stretch>
              <a:fillRect/>
            </a:stretch>
          </p:blipFill>
          <p:spPr bwMode="auto">
            <a:xfrm>
              <a:off x="468458" y="2871669"/>
              <a:ext cx="742826" cy="364449"/>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1377537" y="2840779"/>
              <a:ext cx="7362702" cy="369332"/>
            </a:xfrm>
            <a:prstGeom prst="rect">
              <a:avLst/>
            </a:prstGeom>
          </p:spPr>
          <p:txBody>
            <a:bodyPr wrap="square">
              <a:spAutoFit/>
            </a:bodyPr>
            <a:lstStyle/>
            <a:p>
              <a:pPr marL="225425" indent="-225425">
                <a:buFont typeface="Arial" pitchFamily="34" charset="0"/>
                <a:buChar char="•"/>
              </a:pPr>
              <a:r>
                <a:rPr lang="en-US" dirty="0" smtClean="0"/>
                <a:t>Search volume for ‘reading glasses’ is </a:t>
              </a:r>
              <a:r>
                <a:rPr lang="en-US" b="1" dirty="0" smtClean="0">
                  <a:solidFill>
                    <a:schemeClr val="accent3"/>
                  </a:solidFill>
                </a:rPr>
                <a:t>600% higher</a:t>
              </a:r>
              <a:r>
                <a:rPr lang="en-US" dirty="0" smtClean="0"/>
                <a:t> than for ‘presbyopia’</a:t>
              </a:r>
            </a:p>
          </p:txBody>
        </p:sp>
      </p:grpSp>
      <p:grpSp>
        <p:nvGrpSpPr>
          <p:cNvPr id="6" name="Group 20"/>
          <p:cNvGrpSpPr/>
          <p:nvPr/>
        </p:nvGrpSpPr>
        <p:grpSpPr>
          <a:xfrm>
            <a:off x="566554" y="2318236"/>
            <a:ext cx="8292439" cy="646331"/>
            <a:chOff x="412174" y="4443910"/>
            <a:chExt cx="7948055" cy="646331"/>
          </a:xfrm>
        </p:grpSpPr>
        <p:pic>
          <p:nvPicPr>
            <p:cNvPr id="1029" name="Picture 5"/>
            <p:cNvPicPr>
              <a:picLocks noChangeAspect="1" noChangeArrowheads="1"/>
            </p:cNvPicPr>
            <p:nvPr/>
          </p:nvPicPr>
          <p:blipFill>
            <a:blip r:embed="rId5"/>
            <a:srcRect/>
            <a:stretch>
              <a:fillRect/>
            </a:stretch>
          </p:blipFill>
          <p:spPr bwMode="auto">
            <a:xfrm>
              <a:off x="412174" y="4495551"/>
              <a:ext cx="870362" cy="559518"/>
            </a:xfrm>
            <a:prstGeom prst="rect">
              <a:avLst/>
            </a:prstGeom>
            <a:noFill/>
            <a:ln w="9525">
              <a:noFill/>
              <a:miter lim="800000"/>
              <a:headEnd/>
              <a:tailEnd/>
            </a:ln>
          </p:spPr>
        </p:pic>
        <p:sp>
          <p:nvSpPr>
            <p:cNvPr id="13" name="Rectangle 12"/>
            <p:cNvSpPr/>
            <p:nvPr/>
          </p:nvSpPr>
          <p:spPr>
            <a:xfrm>
              <a:off x="1341914" y="4443910"/>
              <a:ext cx="7018315" cy="646331"/>
            </a:xfrm>
            <a:prstGeom prst="rect">
              <a:avLst/>
            </a:prstGeom>
          </p:spPr>
          <p:txBody>
            <a:bodyPr wrap="square">
              <a:spAutoFit/>
            </a:bodyPr>
            <a:lstStyle/>
            <a:p>
              <a:pPr marL="225425" lvl="1" indent="-225425">
                <a:buFont typeface="Arial"/>
                <a:buChar char="•"/>
              </a:pPr>
              <a:r>
                <a:rPr lang="en-US" dirty="0" smtClean="0"/>
                <a:t>Consumers search for </a:t>
              </a:r>
              <a:r>
                <a:rPr lang="en-US" b="1" dirty="0" smtClean="0">
                  <a:solidFill>
                    <a:schemeClr val="accent3"/>
                  </a:solidFill>
                </a:rPr>
                <a:t>‘multifocal contact lenses’</a:t>
              </a:r>
              <a:r>
                <a:rPr lang="en-US" dirty="0" smtClean="0"/>
                <a:t> more than any other Presbyopia correction term</a:t>
              </a:r>
            </a:p>
          </p:txBody>
        </p:sp>
      </p:grpSp>
      <p:graphicFrame>
        <p:nvGraphicFramePr>
          <p:cNvPr id="14" name="Diagram 13"/>
          <p:cNvGraphicFramePr/>
          <p:nvPr/>
        </p:nvGraphicFramePr>
        <p:xfrm>
          <a:off x="4790364" y="3063828"/>
          <a:ext cx="4048125" cy="3059987"/>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819395" y="3178403"/>
            <a:ext cx="4346368" cy="8473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0"/>
            <a:r>
              <a:rPr lang="en-US" sz="1400" b="1" dirty="0" smtClean="0"/>
              <a:t>Primary Keyword Focus: </a:t>
            </a:r>
            <a:r>
              <a:rPr lang="en-US" sz="1400" dirty="0" smtClean="0"/>
              <a:t>'blurred vision' and 'blurry vision', 'eye headache', '</a:t>
            </a:r>
            <a:r>
              <a:rPr lang="en-US" sz="1400" dirty="0" err="1" smtClean="0"/>
              <a:t>presbyopia</a:t>
            </a:r>
            <a:r>
              <a:rPr lang="en-US" sz="1400" dirty="0" smtClean="0"/>
              <a:t> symptoms‘</a:t>
            </a:r>
          </a:p>
          <a:p>
            <a:pPr lvl="0"/>
            <a:r>
              <a:rPr lang="en-US" sz="1400" b="1" dirty="0" smtClean="0"/>
              <a:t>Secondary Keyword Focus:  </a:t>
            </a:r>
            <a:r>
              <a:rPr lang="en-US" sz="1400" dirty="0" smtClean="0"/>
              <a:t>'change in vision', 'eye strain', 'headaches while reading’</a:t>
            </a:r>
            <a:r>
              <a:rPr lang="en-US" sz="1200" dirty="0" smtClean="0">
                <a:solidFill>
                  <a:schemeClr val="accent5">
                    <a:lumMod val="75000"/>
                  </a:schemeClr>
                </a:solidFill>
                <a:sym typeface="Wingdings" pitchFamily="2" charset="2"/>
              </a:rPr>
              <a:t> </a:t>
            </a:r>
            <a:endParaRPr lang="en-US" sz="1200" dirty="0">
              <a:solidFill>
                <a:schemeClr val="accent5">
                  <a:lumMod val="75000"/>
                </a:schemeClr>
              </a:solidFill>
            </a:endParaRPr>
          </a:p>
        </p:txBody>
      </p:sp>
      <p:cxnSp>
        <p:nvCxnSpPr>
          <p:cNvPr id="16" name="Straight Connector 15"/>
          <p:cNvCxnSpPr/>
          <p:nvPr/>
        </p:nvCxnSpPr>
        <p:spPr>
          <a:xfrm rot="10800000">
            <a:off x="712384" y="4081213"/>
            <a:ext cx="4774019" cy="0"/>
          </a:xfrm>
          <a:prstGeom prst="line">
            <a:avLst/>
          </a:prstGeom>
          <a:ln>
            <a:solidFill>
              <a:srgbClr val="0065B0"/>
            </a:solidFill>
          </a:ln>
        </p:spPr>
        <p:style>
          <a:lnRef idx="2">
            <a:schemeClr val="accent6"/>
          </a:lnRef>
          <a:fillRef idx="0">
            <a:schemeClr val="accent6"/>
          </a:fillRef>
          <a:effectRef idx="1">
            <a:schemeClr val="accent6"/>
          </a:effectRef>
          <a:fontRef idx="minor">
            <a:schemeClr val="tx1"/>
          </a:fontRef>
        </p:style>
      </p:cxnSp>
      <p:cxnSp>
        <p:nvCxnSpPr>
          <p:cNvPr id="17" name="Straight Connector 16"/>
          <p:cNvCxnSpPr/>
          <p:nvPr/>
        </p:nvCxnSpPr>
        <p:spPr>
          <a:xfrm rot="10800000">
            <a:off x="691117" y="5101493"/>
            <a:ext cx="5468683" cy="0"/>
          </a:xfrm>
          <a:prstGeom prst="line">
            <a:avLst/>
          </a:prstGeom>
          <a:ln>
            <a:solidFill>
              <a:srgbClr val="4788BD"/>
            </a:solidFill>
          </a:ln>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p:nvCxnSpPr>
        <p:spPr>
          <a:xfrm rot="10800000">
            <a:off x="699534" y="6067503"/>
            <a:ext cx="6124352" cy="0"/>
          </a:xfrm>
          <a:prstGeom prst="line">
            <a:avLst/>
          </a:prstGeom>
          <a:ln>
            <a:solidFill>
              <a:srgbClr val="78A7CE"/>
            </a:solidFill>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rot="10800000">
            <a:off x="694659" y="3085828"/>
            <a:ext cx="4132523" cy="0"/>
          </a:xfrm>
          <a:prstGeom prst="line">
            <a:avLst/>
          </a:prstGeom>
          <a:ln>
            <a:solidFill>
              <a:srgbClr val="0065B0"/>
            </a:solidFill>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flipV="1">
            <a:off x="690994" y="3040078"/>
            <a:ext cx="7049" cy="3030972"/>
          </a:xfrm>
          <a:prstGeom prst="line">
            <a:avLst/>
          </a:prstGeom>
          <a:ln>
            <a:solidFill>
              <a:schemeClr val="tx1">
                <a:lumMod val="50000"/>
                <a:lumOff val="50000"/>
              </a:schemeClr>
            </a:solidFill>
          </a:ln>
        </p:spPr>
        <p:style>
          <a:lnRef idx="2">
            <a:schemeClr val="accent6"/>
          </a:lnRef>
          <a:fillRef idx="0">
            <a:schemeClr val="accent6"/>
          </a:fillRef>
          <a:effectRef idx="1">
            <a:schemeClr val="accent6"/>
          </a:effectRef>
          <a:fontRef idx="minor">
            <a:schemeClr val="tx1"/>
          </a:fontRef>
        </p:style>
      </p:cxnSp>
      <p:sp>
        <p:nvSpPr>
          <p:cNvPr id="21" name="Rectangle 20"/>
          <p:cNvSpPr/>
          <p:nvPr/>
        </p:nvSpPr>
        <p:spPr>
          <a:xfrm>
            <a:off x="807523" y="4227607"/>
            <a:ext cx="4393870" cy="7243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0"/>
            <a:r>
              <a:rPr lang="en-US" sz="1400" b="1" dirty="0" smtClean="0"/>
              <a:t>Primary Keyword Focus: </a:t>
            </a:r>
            <a:r>
              <a:rPr lang="en-US" sz="1400" dirty="0" smtClean="0"/>
              <a:t>'reading glasses', '</a:t>
            </a:r>
            <a:r>
              <a:rPr lang="en-US" sz="1400" dirty="0" err="1" smtClean="0"/>
              <a:t>presbyopia</a:t>
            </a:r>
            <a:r>
              <a:rPr lang="en-US" sz="1400" dirty="0" smtClean="0"/>
              <a:t>‘</a:t>
            </a:r>
          </a:p>
          <a:p>
            <a:pPr lvl="0"/>
            <a:r>
              <a:rPr lang="en-US" sz="1400" b="1" dirty="0" smtClean="0"/>
              <a:t>Secondary Keyword Focus: </a:t>
            </a:r>
            <a:r>
              <a:rPr lang="en-US" sz="1400" dirty="0" smtClean="0"/>
              <a:t>'bifocals', 'online eye exam‘, ‘presbyopia treatment’</a:t>
            </a:r>
            <a:r>
              <a:rPr lang="en-US" sz="1200" dirty="0" smtClean="0">
                <a:solidFill>
                  <a:schemeClr val="accent5">
                    <a:lumMod val="75000"/>
                  </a:schemeClr>
                </a:solidFill>
                <a:sym typeface="Wingdings" pitchFamily="2" charset="2"/>
              </a:rPr>
              <a:t> </a:t>
            </a:r>
            <a:endParaRPr lang="en-US" sz="1200" dirty="0">
              <a:solidFill>
                <a:schemeClr val="accent5">
                  <a:lumMod val="75000"/>
                </a:schemeClr>
              </a:solidFill>
            </a:endParaRPr>
          </a:p>
        </p:txBody>
      </p:sp>
      <p:sp>
        <p:nvSpPr>
          <p:cNvPr id="22" name="Rectangle 21"/>
          <p:cNvSpPr/>
          <p:nvPr/>
        </p:nvSpPr>
        <p:spPr>
          <a:xfrm>
            <a:off x="831270" y="5112100"/>
            <a:ext cx="5415149" cy="1132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0"/>
            <a:r>
              <a:rPr lang="en-US" sz="1400" b="1" dirty="0" smtClean="0"/>
              <a:t>Primary Keyword Focus:  </a:t>
            </a:r>
            <a:r>
              <a:rPr lang="en-US" sz="1400" dirty="0" smtClean="0"/>
              <a:t>'presbyopia contacts', 'multifocal contacts', 'multifocal contact lenses'	</a:t>
            </a:r>
          </a:p>
          <a:p>
            <a:pPr lvl="0"/>
            <a:r>
              <a:rPr lang="en-US" sz="1400" b="1" dirty="0" smtClean="0"/>
              <a:t>Secondary Keyword Focus: </a:t>
            </a:r>
            <a:r>
              <a:rPr lang="en-US" sz="1400" dirty="0" smtClean="0"/>
              <a:t>'bifocal contacts', 'air optix multifocal', 'presbyopia treatment'</a:t>
            </a:r>
          </a:p>
          <a:p>
            <a:pPr algn="ctr"/>
            <a:endParaRPr lang="en-US" sz="1200" dirty="0">
              <a:solidFill>
                <a:schemeClr val="accent5">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900" decel="100000" fill="hold"/>
                                        <p:tgtEl>
                                          <p:spTgt spid="14"/>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15" fill="hold">
                            <p:stCondLst>
                              <p:cond delay="3000"/>
                            </p:stCondLst>
                            <p:childTnLst>
                              <p:par>
                                <p:cTn id="16" presetID="6"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par>
                          <p:cTn id="19" fill="hold">
                            <p:stCondLst>
                              <p:cond delay="5000"/>
                            </p:stCondLst>
                            <p:childTnLst>
                              <p:par>
                                <p:cTn id="20" presetID="6" presetClass="entr" presetSubtype="1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par>
                          <p:cTn id="23" fill="hold">
                            <p:stCondLst>
                              <p:cond delay="7000"/>
                            </p:stCondLst>
                            <p:childTnLst>
                              <p:par>
                                <p:cTn id="24" presetID="6" presetClass="entr" presetSubtype="16"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587185" cy="454705"/>
          </a:xfrm>
        </p:spPr>
        <p:txBody>
          <a:bodyPr>
            <a:normAutofit fontScale="90000"/>
          </a:bodyPr>
          <a:lstStyle/>
          <a:p>
            <a:r>
              <a:rPr lang="en-US" dirty="0" smtClean="0"/>
              <a:t>IN Summary: Alcon Search penetration (SEO &amp; PPC traffic)</a:t>
            </a:r>
            <a:endParaRPr lang="en-US" dirty="0"/>
          </a:p>
        </p:txBody>
      </p:sp>
      <p:sp>
        <p:nvSpPr>
          <p:cNvPr id="26" name="Text Placeholder 25"/>
          <p:cNvSpPr>
            <a:spLocks noGrp="1"/>
          </p:cNvSpPr>
          <p:nvPr>
            <p:ph type="body" sz="quarter" idx="12"/>
          </p:nvPr>
        </p:nvSpPr>
        <p:spPr/>
        <p:txBody>
          <a:bodyPr/>
          <a:lstStyle/>
          <a:p>
            <a:r>
              <a:rPr lang="en-US" i="1" dirty="0" smtClean="0"/>
              <a:t>Demonstrating the huge opportunity Alcon and competitors have in search</a:t>
            </a:r>
            <a:r>
              <a:rPr lang="en-US" dirty="0" smtClean="0"/>
              <a:t>.</a:t>
            </a:r>
            <a:endParaRPr lang="en-US"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4</a:t>
            </a:fld>
            <a:endParaRPr lang="en-US" dirty="0"/>
          </a:p>
        </p:txBody>
      </p:sp>
      <p:sp>
        <p:nvSpPr>
          <p:cNvPr id="14" name="TextBox 13"/>
          <p:cNvSpPr txBox="1"/>
          <p:nvPr/>
        </p:nvSpPr>
        <p:spPr>
          <a:xfrm>
            <a:off x="746489" y="6216770"/>
            <a:ext cx="4384534" cy="230832"/>
          </a:xfrm>
          <a:prstGeom prst="rect">
            <a:avLst/>
          </a:prstGeom>
          <a:noFill/>
        </p:spPr>
        <p:txBody>
          <a:bodyPr wrap="none" rtlCol="0">
            <a:spAutoFit/>
          </a:bodyPr>
          <a:lstStyle/>
          <a:p>
            <a:r>
              <a:rPr lang="en-US" sz="900" b="0" i="1" dirty="0" smtClean="0">
                <a:latin typeface="Avenir LT Std 55 Roman"/>
                <a:cs typeface="Avenir LT Std 55 Roman"/>
              </a:rPr>
              <a:t>Source: comScore Sept ‘11 - Feb ’12. Numbers represent a six month time period.</a:t>
            </a:r>
            <a:endParaRPr lang="en-US" sz="900" b="0" i="1" dirty="0">
              <a:latin typeface="Avenir LT Std 55 Roman"/>
              <a:cs typeface="Avenir LT Std 55 Roman"/>
            </a:endParaRPr>
          </a:p>
        </p:txBody>
      </p:sp>
      <p:grpSp>
        <p:nvGrpSpPr>
          <p:cNvPr id="3" name="Group 16"/>
          <p:cNvGrpSpPr/>
          <p:nvPr/>
        </p:nvGrpSpPr>
        <p:grpSpPr>
          <a:xfrm>
            <a:off x="426422" y="1175657"/>
            <a:ext cx="8480071" cy="4812412"/>
            <a:chOff x="426422" y="1175657"/>
            <a:chExt cx="8480071" cy="4812412"/>
          </a:xfrm>
        </p:grpSpPr>
        <p:graphicFrame>
          <p:nvGraphicFramePr>
            <p:cNvPr id="19" name="Chart 18"/>
            <p:cNvGraphicFramePr/>
            <p:nvPr/>
          </p:nvGraphicFramePr>
          <p:xfrm>
            <a:off x="426422" y="1175657"/>
            <a:ext cx="8480071" cy="4812412"/>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15"/>
            <p:cNvGrpSpPr/>
            <p:nvPr/>
          </p:nvGrpSpPr>
          <p:grpSpPr>
            <a:xfrm>
              <a:off x="855023" y="1710047"/>
              <a:ext cx="6970816" cy="4227635"/>
              <a:chOff x="855023" y="1710047"/>
              <a:chExt cx="6970816" cy="4227635"/>
            </a:xfrm>
          </p:grpSpPr>
          <p:sp>
            <p:nvSpPr>
              <p:cNvPr id="15" name="Rectangle 14"/>
              <p:cNvSpPr/>
              <p:nvPr/>
            </p:nvSpPr>
            <p:spPr>
              <a:xfrm>
                <a:off x="855023" y="5628904"/>
                <a:ext cx="6970816" cy="2612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16"/>
              <p:cNvGrpSpPr/>
              <p:nvPr/>
            </p:nvGrpSpPr>
            <p:grpSpPr>
              <a:xfrm>
                <a:off x="1270660" y="1710047"/>
                <a:ext cx="6200797" cy="4227635"/>
                <a:chOff x="1353756" y="1872970"/>
                <a:chExt cx="6200797" cy="4037084"/>
              </a:xfrm>
            </p:grpSpPr>
            <p:sp>
              <p:nvSpPr>
                <p:cNvPr id="8" name="TextBox 7"/>
                <p:cNvSpPr txBox="1"/>
                <p:nvPr/>
              </p:nvSpPr>
              <p:spPr>
                <a:xfrm>
                  <a:off x="1786718" y="5602277"/>
                  <a:ext cx="1127168" cy="307777"/>
                </a:xfrm>
                <a:prstGeom prst="rect">
                  <a:avLst/>
                </a:prstGeom>
                <a:noFill/>
              </p:spPr>
              <p:txBody>
                <a:bodyPr wrap="none" rtlCol="0">
                  <a:spAutoFit/>
                </a:bodyPr>
                <a:lstStyle/>
                <a:p>
                  <a:r>
                    <a:rPr lang="en-US" sz="1400" b="1" i="0" dirty="0" smtClean="0">
                      <a:latin typeface="Avenir LT Std 55 Roman"/>
                      <a:cs typeface="Avenir LT Std 55 Roman"/>
                    </a:rPr>
                    <a:t>Awareness</a:t>
                  </a:r>
                  <a:endParaRPr lang="en-US" sz="1400" b="1" i="0" dirty="0">
                    <a:latin typeface="Avenir LT Std 55 Roman"/>
                    <a:cs typeface="Avenir LT Std 55 Roman"/>
                  </a:endParaRPr>
                </a:p>
              </p:txBody>
            </p:sp>
            <p:sp>
              <p:nvSpPr>
                <p:cNvPr id="9" name="TextBox 8"/>
                <p:cNvSpPr txBox="1"/>
                <p:nvPr/>
              </p:nvSpPr>
              <p:spPr>
                <a:xfrm>
                  <a:off x="3866276" y="5602277"/>
                  <a:ext cx="1386918" cy="307777"/>
                </a:xfrm>
                <a:prstGeom prst="rect">
                  <a:avLst/>
                </a:prstGeom>
                <a:noFill/>
              </p:spPr>
              <p:txBody>
                <a:bodyPr wrap="none" rtlCol="0">
                  <a:spAutoFit/>
                </a:bodyPr>
                <a:lstStyle/>
                <a:p>
                  <a:r>
                    <a:rPr lang="en-US" sz="1400" b="1" i="0" dirty="0" smtClean="0">
                      <a:latin typeface="Avenir LT Std 55 Roman"/>
                      <a:cs typeface="Avenir LT Std 55 Roman"/>
                    </a:rPr>
                    <a:t>Consideration</a:t>
                  </a:r>
                  <a:endParaRPr lang="en-US" sz="1400" b="1" i="0" dirty="0">
                    <a:latin typeface="Avenir LT Std 55 Roman"/>
                    <a:cs typeface="Avenir LT Std 55 Roman"/>
                  </a:endParaRPr>
                </a:p>
              </p:txBody>
            </p:sp>
            <p:sp>
              <p:nvSpPr>
                <p:cNvPr id="10" name="TextBox 9"/>
                <p:cNvSpPr txBox="1"/>
                <p:nvPr/>
              </p:nvSpPr>
              <p:spPr>
                <a:xfrm>
                  <a:off x="6166250" y="5602277"/>
                  <a:ext cx="930063" cy="307777"/>
                </a:xfrm>
                <a:prstGeom prst="rect">
                  <a:avLst/>
                </a:prstGeom>
                <a:noFill/>
              </p:spPr>
              <p:txBody>
                <a:bodyPr wrap="none" rtlCol="0">
                  <a:spAutoFit/>
                </a:bodyPr>
                <a:lstStyle/>
                <a:p>
                  <a:r>
                    <a:rPr lang="en-US" sz="1400" b="1" i="0" dirty="0" smtClean="0">
                      <a:latin typeface="Avenir LT Std 55 Roman"/>
                      <a:cs typeface="Avenir LT Std 55 Roman"/>
                    </a:rPr>
                    <a:t>Decision</a:t>
                  </a:r>
                  <a:endParaRPr lang="en-US" sz="1400" b="1" i="0" dirty="0">
                    <a:latin typeface="Avenir LT Std 55 Roman"/>
                    <a:cs typeface="Avenir LT Std 55 Roman"/>
                  </a:endParaRPr>
                </a:p>
              </p:txBody>
            </p:sp>
            <p:sp>
              <p:nvSpPr>
                <p:cNvPr id="11" name="Rectangle 10"/>
                <p:cNvSpPr>
                  <a:spLocks noChangeArrowheads="1"/>
                </p:cNvSpPr>
                <p:nvPr/>
              </p:nvSpPr>
              <p:spPr bwMode="auto">
                <a:xfrm>
                  <a:off x="1353756" y="1872970"/>
                  <a:ext cx="2099128" cy="3708204"/>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sp>
              <p:nvSpPr>
                <p:cNvPr id="12" name="Rectangle 11"/>
                <p:cNvSpPr>
                  <a:spLocks noChangeArrowheads="1"/>
                </p:cNvSpPr>
                <p:nvPr/>
              </p:nvSpPr>
              <p:spPr bwMode="auto">
                <a:xfrm>
                  <a:off x="3455831" y="1872971"/>
                  <a:ext cx="2221992" cy="3708206"/>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sp>
              <p:nvSpPr>
                <p:cNvPr id="13" name="Rectangle 12"/>
                <p:cNvSpPr>
                  <a:spLocks noChangeArrowheads="1"/>
                </p:cNvSpPr>
                <p:nvPr/>
              </p:nvSpPr>
              <p:spPr bwMode="auto">
                <a:xfrm>
                  <a:off x="5680033" y="1872970"/>
                  <a:ext cx="1874520" cy="3708204"/>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grpSp>
        </p:grpSp>
      </p:grpSp>
      <p:sp>
        <p:nvSpPr>
          <p:cNvPr id="16" name="Rounded Rectangle 15"/>
          <p:cNvSpPr/>
          <p:nvPr/>
        </p:nvSpPr>
        <p:spPr>
          <a:xfrm>
            <a:off x="3942488" y="1973679"/>
            <a:ext cx="3230208" cy="1256409"/>
          </a:xfrm>
          <a:prstGeom prst="roundRect">
            <a:avLst>
              <a:gd name="adj" fmla="val 10958"/>
            </a:avLst>
          </a:prstGeom>
          <a:solidFill>
            <a:schemeClr val="accent6">
              <a:alpha val="69804"/>
            </a:schemeClr>
          </a:solidFill>
          <a:effectLst/>
        </p:spPr>
        <p:style>
          <a:lnRef idx="3">
            <a:schemeClr val="lt1"/>
          </a:lnRef>
          <a:fillRef idx="1">
            <a:schemeClr val="accent1"/>
          </a:fillRef>
          <a:effectRef idx="1">
            <a:schemeClr val="accent1"/>
          </a:effectRef>
          <a:fontRef idx="minor">
            <a:schemeClr val="lt1"/>
          </a:fontRef>
        </p:style>
        <p:txBody>
          <a:bodyPr rtlCol="0" anchor="ctr"/>
          <a:lstStyle/>
          <a:p>
            <a:r>
              <a:rPr lang="en-US" sz="2000" b="1" dirty="0" smtClean="0"/>
              <a:t>Keywords chosen:</a:t>
            </a:r>
          </a:p>
          <a:p>
            <a:pPr>
              <a:buFontTx/>
              <a:buChar char="-"/>
            </a:pPr>
            <a:r>
              <a:rPr lang="en-US" sz="2000" b="1" dirty="0" smtClean="0"/>
              <a:t> Alcon = Category leader</a:t>
            </a:r>
          </a:p>
          <a:p>
            <a:pPr>
              <a:buFontTx/>
              <a:buChar char="-"/>
            </a:pPr>
            <a:r>
              <a:rPr lang="en-US" sz="2000" b="1" dirty="0" smtClean="0"/>
              <a:t> Low competition in search</a:t>
            </a:r>
            <a:endParaRPr lang="en-US" sz="2000" b="1" dirty="0"/>
          </a:p>
        </p:txBody>
      </p:sp>
      <p:grpSp>
        <p:nvGrpSpPr>
          <p:cNvPr id="7" name="Group 24"/>
          <p:cNvGrpSpPr/>
          <p:nvPr/>
        </p:nvGrpSpPr>
        <p:grpSpPr>
          <a:xfrm>
            <a:off x="1937618" y="4510644"/>
            <a:ext cx="4844476" cy="276999"/>
            <a:chOff x="1937618" y="4510644"/>
            <a:chExt cx="4844476" cy="276999"/>
          </a:xfrm>
        </p:grpSpPr>
        <p:sp>
          <p:nvSpPr>
            <p:cNvPr id="18" name="TextBox 17"/>
            <p:cNvSpPr txBox="1"/>
            <p:nvPr/>
          </p:nvSpPr>
          <p:spPr>
            <a:xfrm>
              <a:off x="1937618" y="4510644"/>
              <a:ext cx="619079" cy="276999"/>
            </a:xfrm>
            <a:prstGeom prst="rect">
              <a:avLst/>
            </a:prstGeom>
          </p:spPr>
          <p:style>
            <a:lnRef idx="3">
              <a:schemeClr val="lt1"/>
            </a:lnRef>
            <a:fillRef idx="1">
              <a:schemeClr val="accent1"/>
            </a:fillRef>
            <a:effectRef idx="1">
              <a:schemeClr val="accent1"/>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0.03%</a:t>
              </a:r>
              <a:endParaRPr lang="en-US" sz="1200" b="1" i="0" dirty="0">
                <a:solidFill>
                  <a:schemeClr val="bg1"/>
                </a:solidFill>
                <a:latin typeface="Avenir LT Std 55 Roman"/>
                <a:cs typeface="Avenir LT Std 55 Roman"/>
              </a:endParaRPr>
            </a:p>
          </p:txBody>
        </p:sp>
        <p:sp>
          <p:nvSpPr>
            <p:cNvPr id="21" name="TextBox 20"/>
            <p:cNvSpPr txBox="1"/>
            <p:nvPr/>
          </p:nvSpPr>
          <p:spPr>
            <a:xfrm>
              <a:off x="4108824" y="4510644"/>
              <a:ext cx="619079" cy="276999"/>
            </a:xfrm>
            <a:prstGeom prst="rect">
              <a:avLst/>
            </a:prstGeom>
          </p:spPr>
          <p:style>
            <a:lnRef idx="3">
              <a:schemeClr val="lt1"/>
            </a:lnRef>
            <a:fillRef idx="1">
              <a:schemeClr val="accent1"/>
            </a:fillRef>
            <a:effectRef idx="1">
              <a:schemeClr val="accent1"/>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1.77%</a:t>
              </a:r>
              <a:endParaRPr lang="en-US" sz="1200" b="1" i="0" dirty="0">
                <a:solidFill>
                  <a:schemeClr val="bg1"/>
                </a:solidFill>
                <a:latin typeface="Avenir LT Std 55 Roman"/>
                <a:cs typeface="Avenir LT Std 55 Roman"/>
              </a:endParaRPr>
            </a:p>
          </p:txBody>
        </p:sp>
        <p:sp>
          <p:nvSpPr>
            <p:cNvPr id="23" name="TextBox 22"/>
            <p:cNvSpPr txBox="1"/>
            <p:nvPr/>
          </p:nvSpPr>
          <p:spPr>
            <a:xfrm>
              <a:off x="6142014" y="4510644"/>
              <a:ext cx="640080" cy="276999"/>
            </a:xfrm>
            <a:prstGeom prst="rect">
              <a:avLst/>
            </a:prstGeom>
          </p:spPr>
          <p:style>
            <a:lnRef idx="3">
              <a:schemeClr val="lt1"/>
            </a:lnRef>
            <a:fillRef idx="1">
              <a:schemeClr val="accent1"/>
            </a:fillRef>
            <a:effectRef idx="1">
              <a:schemeClr val="accent1"/>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13.74%</a:t>
              </a:r>
              <a:endParaRPr lang="en-US" sz="1200" b="1" i="0" dirty="0">
                <a:solidFill>
                  <a:schemeClr val="bg1"/>
                </a:solidFill>
                <a:latin typeface="Avenir LT Std 55 Roman"/>
                <a:cs typeface="Avenir LT Std 55 Roman"/>
              </a:endParaRPr>
            </a:p>
          </p:txBody>
        </p:sp>
      </p:grpSp>
      <p:grpSp>
        <p:nvGrpSpPr>
          <p:cNvPr id="17" name="Group 25"/>
          <p:cNvGrpSpPr/>
          <p:nvPr/>
        </p:nvGrpSpPr>
        <p:grpSpPr>
          <a:xfrm>
            <a:off x="1937618" y="4924302"/>
            <a:ext cx="4844476" cy="276999"/>
            <a:chOff x="1937618" y="4924302"/>
            <a:chExt cx="4844476" cy="276999"/>
          </a:xfrm>
        </p:grpSpPr>
        <p:sp>
          <p:nvSpPr>
            <p:cNvPr id="20" name="TextBox 19"/>
            <p:cNvSpPr txBox="1"/>
            <p:nvPr/>
          </p:nvSpPr>
          <p:spPr>
            <a:xfrm>
              <a:off x="1937618" y="4924302"/>
              <a:ext cx="619079" cy="276999"/>
            </a:xfrm>
            <a:prstGeom prst="rect">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0.08%</a:t>
              </a:r>
              <a:endParaRPr lang="en-US" sz="1200" b="1" i="0" dirty="0">
                <a:solidFill>
                  <a:schemeClr val="bg1"/>
                </a:solidFill>
                <a:latin typeface="Avenir LT Std 55 Roman"/>
                <a:cs typeface="Avenir LT Std 55 Roman"/>
              </a:endParaRPr>
            </a:p>
          </p:txBody>
        </p:sp>
        <p:sp>
          <p:nvSpPr>
            <p:cNvPr id="22" name="TextBox 21"/>
            <p:cNvSpPr txBox="1"/>
            <p:nvPr/>
          </p:nvSpPr>
          <p:spPr>
            <a:xfrm>
              <a:off x="4108823" y="4924302"/>
              <a:ext cx="619080" cy="276999"/>
            </a:xfrm>
            <a:prstGeom prst="rect">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2.37%</a:t>
              </a:r>
              <a:endParaRPr lang="en-US" sz="1200" b="1" i="0" dirty="0">
                <a:solidFill>
                  <a:schemeClr val="bg1"/>
                </a:solidFill>
                <a:latin typeface="Avenir LT Std 55 Roman"/>
                <a:cs typeface="Avenir LT Std 55 Roman"/>
              </a:endParaRPr>
            </a:p>
          </p:txBody>
        </p:sp>
        <p:sp>
          <p:nvSpPr>
            <p:cNvPr id="24" name="TextBox 23"/>
            <p:cNvSpPr txBox="1"/>
            <p:nvPr/>
          </p:nvSpPr>
          <p:spPr>
            <a:xfrm>
              <a:off x="6142014" y="4924302"/>
              <a:ext cx="640080" cy="276999"/>
            </a:xfrm>
            <a:prstGeom prst="rect">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wrap="none" rtlCol="0" anchor="ctr">
              <a:spAutoFit/>
            </a:bodyPr>
            <a:lstStyle/>
            <a:p>
              <a:pPr algn="ctr"/>
              <a:r>
                <a:rPr lang="en-US" sz="1200" b="1" dirty="0" smtClean="0">
                  <a:solidFill>
                    <a:schemeClr val="bg1"/>
                  </a:solidFill>
                  <a:latin typeface="Avenir LT Std 55 Roman"/>
                  <a:cs typeface="Avenir LT Std 55 Roman"/>
                </a:rPr>
                <a:t>6.31%</a:t>
              </a:r>
              <a:endParaRPr lang="en-US" sz="1200" b="1" i="0" dirty="0">
                <a:solidFill>
                  <a:schemeClr val="bg1"/>
                </a:solidFill>
                <a:latin typeface="Avenir LT Std 55 Roman"/>
                <a:cs typeface="Avenir LT Std 55 Roman"/>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circle(in)">
                                      <p:cBhvr>
                                        <p:cTn id="11" dur="2000"/>
                                        <p:tgtEl>
                                          <p:spTgt spid="26">
                                            <p:txEl>
                                              <p:pRg st="0" end="0"/>
                                            </p:txEl>
                                          </p:spTgt>
                                        </p:tgtEl>
                                      </p:cBhvr>
                                    </p:animEffect>
                                  </p:childTnLst>
                                </p:cTn>
                              </p:par>
                            </p:childTnLst>
                          </p:cTn>
                        </p:par>
                        <p:par>
                          <p:cTn id="12" fill="hold">
                            <p:stCondLst>
                              <p:cond delay="4000"/>
                            </p:stCondLst>
                            <p:childTnLst>
                              <p:par>
                                <p:cTn id="13" presetID="37"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900" decel="100000" fill="hold"/>
                                        <p:tgtEl>
                                          <p:spTgt spid="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Growth Opportunity &amp; Goals</a:t>
            </a:r>
            <a:endParaRPr lang="en-US" dirty="0"/>
          </a:p>
        </p:txBody>
      </p:sp>
      <p:sp>
        <p:nvSpPr>
          <p:cNvPr id="24" name="Text Placeholder 23"/>
          <p:cNvSpPr>
            <a:spLocks noGrp="1"/>
          </p:cNvSpPr>
          <p:nvPr>
            <p:ph type="body" sz="quarter" idx="12"/>
          </p:nvPr>
        </p:nvSpPr>
        <p:spPr/>
        <p:txBody>
          <a:bodyPr/>
          <a:lstStyle/>
          <a:p>
            <a:r>
              <a:rPr lang="en-US" i="1" dirty="0" smtClean="0"/>
              <a:t>Growth goals vary based on decision funnel target.</a:t>
            </a:r>
            <a:endParaRPr lang="en-US" i="1"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5</a:t>
            </a:fld>
            <a:endParaRPr lang="en-US" dirty="0"/>
          </a:p>
        </p:txBody>
      </p:sp>
      <p:graphicFrame>
        <p:nvGraphicFramePr>
          <p:cNvPr id="5" name="Chart 4"/>
          <p:cNvGraphicFramePr/>
          <p:nvPr/>
        </p:nvGraphicFramePr>
        <p:xfrm>
          <a:off x="407210" y="1033152"/>
          <a:ext cx="8311487" cy="482560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924480" y="5566706"/>
            <a:ext cx="7100404" cy="46443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a:spLocks noChangeArrowheads="1"/>
          </p:cNvSpPr>
          <p:nvPr/>
        </p:nvSpPr>
        <p:spPr bwMode="auto">
          <a:xfrm>
            <a:off x="1235034" y="1591293"/>
            <a:ext cx="2122153" cy="3970966"/>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sp>
        <p:nvSpPr>
          <p:cNvPr id="7" name="Rectangle 6"/>
          <p:cNvSpPr>
            <a:spLocks noChangeArrowheads="1"/>
          </p:cNvSpPr>
          <p:nvPr/>
        </p:nvSpPr>
        <p:spPr bwMode="auto">
          <a:xfrm>
            <a:off x="3360134" y="1591294"/>
            <a:ext cx="2221992" cy="3970968"/>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sp>
        <p:nvSpPr>
          <p:cNvPr id="8" name="Rectangle 7"/>
          <p:cNvSpPr>
            <a:spLocks noChangeArrowheads="1"/>
          </p:cNvSpPr>
          <p:nvPr/>
        </p:nvSpPr>
        <p:spPr bwMode="auto">
          <a:xfrm>
            <a:off x="5584335" y="1591293"/>
            <a:ext cx="1994775" cy="3970966"/>
          </a:xfrm>
          <a:prstGeom prst="rect">
            <a:avLst/>
          </a:prstGeom>
          <a:noFill/>
          <a:ln w="9525" algn="ctr">
            <a:solidFill>
              <a:schemeClr val="accent6">
                <a:lumMod val="60000"/>
                <a:lumOff val="40000"/>
              </a:schemeClr>
            </a:solidFill>
            <a:round/>
            <a:headEnd/>
            <a:tailEnd/>
          </a:ln>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a:p>
            <a:pPr marL="339725" indent="-339725">
              <a:spcBef>
                <a:spcPct val="50000"/>
              </a:spcBef>
              <a:buClr>
                <a:srgbClr val="0096C6"/>
              </a:buClr>
              <a:buFont typeface="Symbol" pitchFamily="18" charset="2"/>
              <a:buNone/>
            </a:pPr>
            <a:endParaRPr lang="en-US" sz="1400" dirty="0"/>
          </a:p>
        </p:txBody>
      </p:sp>
      <p:sp>
        <p:nvSpPr>
          <p:cNvPr id="9" name="TextBox 8"/>
          <p:cNvSpPr txBox="1"/>
          <p:nvPr/>
        </p:nvSpPr>
        <p:spPr>
          <a:xfrm>
            <a:off x="1727343" y="5636090"/>
            <a:ext cx="1127168" cy="307777"/>
          </a:xfrm>
          <a:prstGeom prst="rect">
            <a:avLst/>
          </a:prstGeom>
          <a:noFill/>
        </p:spPr>
        <p:txBody>
          <a:bodyPr wrap="none" rtlCol="0">
            <a:spAutoFit/>
          </a:bodyPr>
          <a:lstStyle/>
          <a:p>
            <a:r>
              <a:rPr lang="en-US" sz="1400" b="1" i="0" dirty="0" smtClean="0">
                <a:latin typeface="Avenir LT Std 55 Roman"/>
                <a:cs typeface="Avenir LT Std 55 Roman"/>
              </a:rPr>
              <a:t>Awareness</a:t>
            </a:r>
            <a:endParaRPr lang="en-US" sz="1400" b="1" i="0" dirty="0">
              <a:latin typeface="Avenir LT Std 55 Roman"/>
              <a:cs typeface="Avenir LT Std 55 Roman"/>
            </a:endParaRPr>
          </a:p>
        </p:txBody>
      </p:sp>
      <p:sp>
        <p:nvSpPr>
          <p:cNvPr id="10" name="TextBox 9"/>
          <p:cNvSpPr txBox="1"/>
          <p:nvPr/>
        </p:nvSpPr>
        <p:spPr>
          <a:xfrm>
            <a:off x="3818776" y="5636090"/>
            <a:ext cx="1386918" cy="307777"/>
          </a:xfrm>
          <a:prstGeom prst="rect">
            <a:avLst/>
          </a:prstGeom>
          <a:noFill/>
        </p:spPr>
        <p:txBody>
          <a:bodyPr wrap="none" rtlCol="0">
            <a:spAutoFit/>
          </a:bodyPr>
          <a:lstStyle/>
          <a:p>
            <a:r>
              <a:rPr lang="en-US" sz="1400" b="1" i="0" dirty="0" smtClean="0">
                <a:latin typeface="Avenir LT Std 55 Roman"/>
                <a:cs typeface="Avenir LT Std 55 Roman"/>
              </a:rPr>
              <a:t>Consideration</a:t>
            </a:r>
            <a:endParaRPr lang="en-US" sz="1400" b="1" i="0" dirty="0">
              <a:latin typeface="Avenir LT Std 55 Roman"/>
              <a:cs typeface="Avenir LT Std 55 Roman"/>
            </a:endParaRPr>
          </a:p>
        </p:txBody>
      </p:sp>
      <p:sp>
        <p:nvSpPr>
          <p:cNvPr id="11" name="TextBox 10"/>
          <p:cNvSpPr txBox="1"/>
          <p:nvPr/>
        </p:nvSpPr>
        <p:spPr>
          <a:xfrm>
            <a:off x="6166250" y="5636090"/>
            <a:ext cx="930063" cy="307777"/>
          </a:xfrm>
          <a:prstGeom prst="rect">
            <a:avLst/>
          </a:prstGeom>
          <a:noFill/>
        </p:spPr>
        <p:txBody>
          <a:bodyPr wrap="none" rtlCol="0">
            <a:spAutoFit/>
          </a:bodyPr>
          <a:lstStyle/>
          <a:p>
            <a:r>
              <a:rPr lang="en-US" sz="1400" b="1" i="0" dirty="0" smtClean="0">
                <a:latin typeface="Avenir LT Std 55 Roman"/>
                <a:cs typeface="Avenir LT Std 55 Roman"/>
              </a:rPr>
              <a:t>Decision</a:t>
            </a:r>
            <a:endParaRPr lang="en-US" sz="1400" b="1" i="0" dirty="0">
              <a:latin typeface="Avenir LT Std 55 Roman"/>
              <a:cs typeface="Avenir LT Std 55 Roman"/>
            </a:endParaRPr>
          </a:p>
        </p:txBody>
      </p:sp>
      <p:pic>
        <p:nvPicPr>
          <p:cNvPr id="13" name="Picture 2"/>
          <p:cNvPicPr>
            <a:picLocks noChangeAspect="1" noChangeArrowheads="1"/>
          </p:cNvPicPr>
          <p:nvPr/>
        </p:nvPicPr>
        <p:blipFill>
          <a:blip r:embed="rId4"/>
          <a:srcRect t="28180"/>
          <a:stretch>
            <a:fillRect/>
          </a:stretch>
        </p:blipFill>
        <p:spPr bwMode="auto">
          <a:xfrm>
            <a:off x="7853081" y="3302596"/>
            <a:ext cx="779340" cy="777923"/>
          </a:xfrm>
          <a:prstGeom prst="rect">
            <a:avLst/>
          </a:prstGeom>
          <a:noFill/>
          <a:ln w="9525">
            <a:noFill/>
            <a:miter lim="800000"/>
            <a:headEnd/>
            <a:tailEnd/>
          </a:ln>
        </p:spPr>
      </p:pic>
      <p:sp>
        <p:nvSpPr>
          <p:cNvPr id="15" name="TextBox 14"/>
          <p:cNvSpPr txBox="1"/>
          <p:nvPr/>
        </p:nvSpPr>
        <p:spPr>
          <a:xfrm>
            <a:off x="307072" y="5953030"/>
            <a:ext cx="4339650" cy="230832"/>
          </a:xfrm>
          <a:prstGeom prst="rect">
            <a:avLst/>
          </a:prstGeom>
          <a:noFill/>
        </p:spPr>
        <p:txBody>
          <a:bodyPr wrap="none" rtlCol="0">
            <a:spAutoFit/>
          </a:bodyPr>
          <a:lstStyle/>
          <a:p>
            <a:r>
              <a:rPr lang="en-US" sz="900" b="0" i="1" dirty="0" smtClean="0">
                <a:latin typeface="Avenir LT Std 55 Roman"/>
                <a:cs typeface="Avenir LT Std 55 Roman"/>
              </a:rPr>
              <a:t>Source: comScore Nov ’11 - Jan ’12. Numbers represent a six month time period.</a:t>
            </a:r>
            <a:endParaRPr lang="en-US" sz="900" b="0" i="1" dirty="0">
              <a:latin typeface="Avenir LT Std 55 Roman"/>
              <a:cs typeface="Avenir LT Std 55 Roman"/>
            </a:endParaRPr>
          </a:p>
        </p:txBody>
      </p:sp>
      <p:sp>
        <p:nvSpPr>
          <p:cNvPr id="20" name="TextBox 19"/>
          <p:cNvSpPr txBox="1"/>
          <p:nvPr/>
        </p:nvSpPr>
        <p:spPr>
          <a:xfrm>
            <a:off x="3825977" y="4958348"/>
            <a:ext cx="1405238" cy="340519"/>
          </a:xfrm>
          <a:prstGeom prst="roundRect">
            <a:avLst/>
          </a:prstGeom>
          <a:solidFill>
            <a:srgbClr val="A1D87C">
              <a:alpha val="69804"/>
            </a:srgb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40% of Goal</a:t>
            </a:r>
            <a:endParaRPr lang="en-US" sz="1400" b="1" dirty="0">
              <a:solidFill>
                <a:schemeClr val="bg1"/>
              </a:solidFill>
              <a:latin typeface="Avenir LT Std 55 Roman"/>
              <a:cs typeface="Avenir LT Std 55 Roman"/>
            </a:endParaRPr>
          </a:p>
        </p:txBody>
      </p:sp>
      <p:sp>
        <p:nvSpPr>
          <p:cNvPr id="17" name="TextBox 16"/>
          <p:cNvSpPr txBox="1"/>
          <p:nvPr/>
        </p:nvSpPr>
        <p:spPr>
          <a:xfrm>
            <a:off x="5870975" y="4958348"/>
            <a:ext cx="1401694" cy="340519"/>
          </a:xfrm>
          <a:prstGeom prst="roundRect">
            <a:avLst/>
          </a:prstGeom>
          <a:solidFill>
            <a:srgbClr val="A1D87C">
              <a:alpha val="69804"/>
            </a:srgb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64% of Goal</a:t>
            </a:r>
            <a:endParaRPr lang="en-US" sz="1400" b="1" dirty="0">
              <a:solidFill>
                <a:schemeClr val="bg1"/>
              </a:solidFill>
              <a:latin typeface="Avenir LT Std 55 Roman"/>
              <a:cs typeface="Avenir LT Std 55 Roman"/>
            </a:endParaRPr>
          </a:p>
        </p:txBody>
      </p:sp>
      <p:sp>
        <p:nvSpPr>
          <p:cNvPr id="18" name="TextBox 17"/>
          <p:cNvSpPr txBox="1"/>
          <p:nvPr/>
        </p:nvSpPr>
        <p:spPr>
          <a:xfrm>
            <a:off x="1694329" y="4958348"/>
            <a:ext cx="1389112" cy="340519"/>
          </a:xfrm>
          <a:prstGeom prst="roundRect">
            <a:avLst/>
          </a:prstGeom>
          <a:solidFill>
            <a:srgbClr val="A1D87C">
              <a:alpha val="69804"/>
            </a:srgb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0% of Goal</a:t>
            </a:r>
            <a:endParaRPr lang="en-US" sz="1400" b="1" dirty="0">
              <a:solidFill>
                <a:schemeClr val="bg1"/>
              </a:solidFill>
              <a:latin typeface="Avenir LT Std 55 Roman"/>
              <a:cs typeface="Avenir LT Std 55 Roman"/>
            </a:endParaRPr>
          </a:p>
        </p:txBody>
      </p:sp>
      <p:sp>
        <p:nvSpPr>
          <p:cNvPr id="19" name="TextBox 18"/>
          <p:cNvSpPr txBox="1"/>
          <p:nvPr/>
        </p:nvSpPr>
        <p:spPr>
          <a:xfrm>
            <a:off x="1716703" y="3371691"/>
            <a:ext cx="1337851" cy="578882"/>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5% Penetration</a:t>
            </a:r>
            <a:endParaRPr lang="en-US" sz="1400" b="1" dirty="0">
              <a:solidFill>
                <a:schemeClr val="bg1"/>
              </a:solidFill>
              <a:latin typeface="Avenir LT Std 55 Roman"/>
              <a:cs typeface="Avenir LT Std 55 Roman"/>
            </a:endParaRPr>
          </a:p>
        </p:txBody>
      </p:sp>
      <p:sp>
        <p:nvSpPr>
          <p:cNvPr id="21" name="TextBox 20"/>
          <p:cNvSpPr txBox="1"/>
          <p:nvPr/>
        </p:nvSpPr>
        <p:spPr>
          <a:xfrm>
            <a:off x="3825520" y="3357837"/>
            <a:ext cx="1337851" cy="578882"/>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8% Penetration</a:t>
            </a:r>
            <a:endParaRPr lang="en-US" sz="1400" b="1" dirty="0">
              <a:solidFill>
                <a:schemeClr val="bg1"/>
              </a:solidFill>
              <a:latin typeface="Avenir LT Std 55 Roman"/>
              <a:cs typeface="Avenir LT Std 55 Roman"/>
            </a:endParaRPr>
          </a:p>
        </p:txBody>
      </p:sp>
      <p:sp>
        <p:nvSpPr>
          <p:cNvPr id="22" name="TextBox 21"/>
          <p:cNvSpPr txBox="1"/>
          <p:nvPr/>
        </p:nvSpPr>
        <p:spPr>
          <a:xfrm>
            <a:off x="5928361" y="3367732"/>
            <a:ext cx="1337851" cy="578882"/>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400" b="1" dirty="0" smtClean="0">
                <a:solidFill>
                  <a:schemeClr val="bg1"/>
                </a:solidFill>
                <a:latin typeface="Avenir LT Std 55 Roman"/>
                <a:cs typeface="Avenir LT Std 55 Roman"/>
              </a:rPr>
              <a:t>15% Penetration</a:t>
            </a:r>
            <a:endParaRPr lang="en-US" sz="1400" b="1" dirty="0">
              <a:solidFill>
                <a:schemeClr val="bg1"/>
              </a:solidFill>
              <a:latin typeface="Avenir LT Std 55 Roman"/>
              <a:cs typeface="Avenir LT Std 55 Roman"/>
            </a:endParaRPr>
          </a:p>
        </p:txBody>
      </p:sp>
      <p:sp>
        <p:nvSpPr>
          <p:cNvPr id="26" name="Rounded Rectangle 25"/>
          <p:cNvSpPr/>
          <p:nvPr/>
        </p:nvSpPr>
        <p:spPr>
          <a:xfrm>
            <a:off x="1679948" y="4540111"/>
            <a:ext cx="1403497" cy="414669"/>
          </a:xfrm>
          <a:prstGeom prst="roundRect">
            <a:avLst/>
          </a:prstGeom>
          <a:solidFill>
            <a:srgbClr val="A1D87C">
              <a:alpha val="69804"/>
            </a:srgbClr>
          </a:soli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smtClean="0"/>
              <a:t>100% Growth</a:t>
            </a:r>
            <a:endParaRPr lang="en-US" sz="1600" b="1" dirty="0"/>
          </a:p>
        </p:txBody>
      </p:sp>
      <p:sp>
        <p:nvSpPr>
          <p:cNvPr id="29" name="Rounded Rectangle 28"/>
          <p:cNvSpPr/>
          <p:nvPr/>
        </p:nvSpPr>
        <p:spPr>
          <a:xfrm>
            <a:off x="3820633" y="4543655"/>
            <a:ext cx="1403497" cy="414669"/>
          </a:xfrm>
          <a:prstGeom prst="roundRect">
            <a:avLst/>
          </a:prstGeom>
          <a:solidFill>
            <a:srgbClr val="A1D87C">
              <a:alpha val="69804"/>
            </a:srgbClr>
          </a:soli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smtClean="0"/>
              <a:t>255% Growth</a:t>
            </a:r>
            <a:endParaRPr lang="en-US" sz="1600" b="1" dirty="0"/>
          </a:p>
        </p:txBody>
      </p:sp>
      <p:sp>
        <p:nvSpPr>
          <p:cNvPr id="30" name="Rounded Rectangle 29"/>
          <p:cNvSpPr/>
          <p:nvPr/>
        </p:nvSpPr>
        <p:spPr>
          <a:xfrm>
            <a:off x="5865632" y="4536566"/>
            <a:ext cx="1403497" cy="414669"/>
          </a:xfrm>
          <a:prstGeom prst="roundRect">
            <a:avLst/>
          </a:prstGeom>
          <a:solidFill>
            <a:srgbClr val="A1D87C">
              <a:alpha val="69804"/>
            </a:srgbClr>
          </a:soli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smtClean="0"/>
              <a:t>200% Growth</a:t>
            </a:r>
            <a:endParaRPr lang="en-US" sz="16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circle(in)">
                                      <p:cBhvr>
                                        <p:cTn id="11" dur="2000"/>
                                        <p:tgtEl>
                                          <p:spTgt spid="24">
                                            <p:txEl>
                                              <p:pRg st="0" end="0"/>
                                            </p:txEl>
                                          </p:spTgt>
                                        </p:tgtEl>
                                      </p:cBhvr>
                                    </p:animEffect>
                                  </p:childTnLst>
                                </p:cTn>
                              </p:par>
                            </p:childTnLst>
                          </p:cTn>
                        </p:par>
                        <p:par>
                          <p:cTn id="12" fill="hold">
                            <p:stCondLst>
                              <p:cond delay="4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Graphic spid="5" grpId="0">
        <p:bldAsOne/>
      </p:bldGraphic>
    </p:bldLst>
  </p:timing>
</p:sld>
</file>

<file path=ppt/theme/theme1.xml><?xml version="1.0" encoding="utf-8"?>
<a:theme xmlns:a="http://schemas.openxmlformats.org/drawingml/2006/main" name="iprospect_110524">
  <a:themeElements>
    <a:clrScheme name="Custom 5">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5712</TotalTime>
  <Words>1276</Words>
  <Application>Microsoft Macintosh PowerPoint</Application>
  <PresentationFormat>On-screen Show (4:3)</PresentationFormat>
  <Paragraphs>171</Paragraphs>
  <Slides>5</Slides>
  <Notes>5</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iprospect_110524</vt:lpstr>
      <vt:lpstr>Decision  Funnel: Understanding where to target</vt:lpstr>
      <vt:lpstr>Keyword Discovery Process</vt:lpstr>
      <vt:lpstr>Example of Strategic Insights: Presbyopia</vt:lpstr>
      <vt:lpstr>IN Summary: Alcon Search penetration (SEO &amp; PPC traffic)</vt:lpstr>
      <vt:lpstr>Search Growth Opportunity &amp; Goals</vt:lpstr>
    </vt:vector>
  </TitlesOfParts>
  <Company>Markus Design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Hickey</dc:creator>
  <cp:lastModifiedBy>Callahan McGuinness</cp:lastModifiedBy>
  <cp:revision>333</cp:revision>
  <dcterms:created xsi:type="dcterms:W3CDTF">2012-12-12T16:54:54Z</dcterms:created>
  <dcterms:modified xsi:type="dcterms:W3CDTF">2012-12-12T17:02:37Z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247958781</vt:i4>
  </property>
  <property fmtid="{D5CDD505-2E9C-101B-9397-08002B2CF9AE}" pid="3" name="_NewReviewCycle">
    <vt:lpwstr/>
  </property>
  <property fmtid="{D5CDD505-2E9C-101B-9397-08002B2CF9AE}" pid="4" name="_EmailSubject">
    <vt:lpwstr>Alcon Award</vt:lpwstr>
  </property>
  <property fmtid="{D5CDD505-2E9C-101B-9397-08002B2CF9AE}" pid="5" name="_AuthorEmail">
    <vt:lpwstr>Casey.Fitzsimmons@iprospect.com</vt:lpwstr>
  </property>
  <property fmtid="{D5CDD505-2E9C-101B-9397-08002B2CF9AE}" pid="6" name="_AuthorEmailDisplayName">
    <vt:lpwstr>Casey Fitzsimmons</vt:lpwstr>
  </property>
  <property fmtid="{D5CDD505-2E9C-101B-9397-08002B2CF9AE}" pid="7" name="_PreviousAdHocReviewCycleID">
    <vt:i4>1692150355</vt:i4>
  </property>
</Properties>
</file>