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8" r:id="rId2"/>
    <p:sldMasterId id="2147483704" r:id="rId3"/>
  </p:sldMasterIdLst>
  <p:sldIdLst>
    <p:sldId id="256" r:id="rId4"/>
    <p:sldId id="258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emf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8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new pg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28"/>
          <p:cNvSpPr>
            <a:spLocks/>
          </p:cNvSpPr>
          <p:nvPr/>
        </p:nvSpPr>
        <p:spPr bwMode="auto">
          <a:xfrm>
            <a:off x="207963" y="6477000"/>
            <a:ext cx="82296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4CF2E0-CCC4-4E1E-9902-C3C36AB3FDA4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ransition slide_v2.2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/>
        </p:nvSpPr>
        <p:spPr bwMode="auto">
          <a:xfrm>
            <a:off x="207963" y="6532563"/>
            <a:ext cx="8229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84080" y="1781176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ransition slide_v2.3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/>
        </p:nvSpPr>
        <p:spPr bwMode="auto">
          <a:xfrm>
            <a:off x="207963" y="6532563"/>
            <a:ext cx="8229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84080" y="1781176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ransition slide_v2.4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/>
        </p:nvSpPr>
        <p:spPr bwMode="auto">
          <a:xfrm>
            <a:off x="207963" y="6532563"/>
            <a:ext cx="8229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84080" y="1781176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ransition slide_v2.6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/>
        </p:nvSpPr>
        <p:spPr bwMode="auto">
          <a:xfrm>
            <a:off x="207963" y="6532563"/>
            <a:ext cx="8229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84080" y="1795690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ransition slide_v2.5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/>
        </p:nvSpPr>
        <p:spPr bwMode="auto">
          <a:xfrm>
            <a:off x="207963" y="6532563"/>
            <a:ext cx="8229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84080" y="1781176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ransition slide_v2.7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/>
        </p:nvSpPr>
        <p:spPr bwMode="auto">
          <a:xfrm>
            <a:off x="207963" y="6532563"/>
            <a:ext cx="8229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84080" y="1781176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ransition slide_v2.8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/>
        </p:nvSpPr>
        <p:spPr bwMode="auto">
          <a:xfrm>
            <a:off x="207963" y="6532563"/>
            <a:ext cx="8229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84080" y="1781176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3892" y="3026"/>
            <a:ext cx="9144000" cy="6854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4145" y="2728735"/>
            <a:ext cx="655900" cy="1520562"/>
          </a:xfrm>
          <a:prstGeom prst="rect">
            <a:avLst/>
          </a:prstGeom>
          <a:noFill/>
        </p:spPr>
        <p:txBody>
          <a:bodyPr wrap="square" lIns="58055" tIns="29028" rIns="58055" bIns="29028" rtlCol="0">
            <a:spAutoFit/>
          </a:bodyPr>
          <a:lstStyle/>
          <a:p>
            <a:r>
              <a:rPr lang="en-US" sz="9500" baseline="30000" dirty="0" smtClean="0">
                <a:solidFill>
                  <a:srgbClr val="F58026"/>
                </a:solidFill>
                <a:latin typeface="Rockwell"/>
                <a:cs typeface="Rockwell"/>
              </a:rPr>
              <a:t>»</a:t>
            </a:r>
            <a:endParaRPr lang="en-US" sz="9500" dirty="0">
              <a:solidFill>
                <a:srgbClr val="F58026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232961" y="3004501"/>
            <a:ext cx="7772400" cy="74017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3213" y="29845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009BC9"/>
              </a:solidFill>
            </a:endParaRPr>
          </a:p>
        </p:txBody>
      </p:sp>
      <p:pic>
        <p:nvPicPr>
          <p:cNvPr id="5" name="Picture 10" descr="ip_outline.psd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11263" y="1682750"/>
            <a:ext cx="28638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orangeArrows.psd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48175" y="1684338"/>
            <a:ext cx="298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iProspect LOGOwDesc.2clr.eps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781800" y="5697538"/>
            <a:ext cx="206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ip_outline.psd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11263" y="1682750"/>
            <a:ext cx="28638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 descr="orangeArrows.psd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48175" y="1671638"/>
            <a:ext cx="2984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 descr="iProspect LOGOwDesc.2clr.eps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781800" y="5697538"/>
            <a:ext cx="206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28"/>
          <p:cNvSpPr>
            <a:spLocks/>
          </p:cNvSpPr>
          <p:nvPr/>
        </p:nvSpPr>
        <p:spPr bwMode="auto">
          <a:xfrm>
            <a:off x="207963" y="6477000"/>
            <a:ext cx="82296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 AGENDA IMAGE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4936356" y="957944"/>
            <a:ext cx="4207644" cy="432310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957944"/>
            <a:ext cx="4319681" cy="516822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55560"/>
                </a:solidFill>
              </a:defRPr>
            </a:lvl1pPr>
            <a:lvl2pPr>
              <a:defRPr sz="2400">
                <a:solidFill>
                  <a:srgbClr val="455560"/>
                </a:solidFill>
              </a:defRPr>
            </a:lvl2pPr>
            <a:lvl3pPr>
              <a:defRPr sz="2000">
                <a:solidFill>
                  <a:srgbClr val="455560"/>
                </a:solidFill>
              </a:defRPr>
            </a:lvl3pPr>
            <a:lvl4pPr>
              <a:defRPr sz="1800">
                <a:solidFill>
                  <a:srgbClr val="455560"/>
                </a:solidFill>
              </a:defRPr>
            </a:lvl4pPr>
            <a:lvl5pPr>
              <a:defRPr sz="1800">
                <a:solidFill>
                  <a:srgbClr val="4555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7826" y="231096"/>
            <a:ext cx="8229600" cy="407533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8"/>
          <p:cNvSpPr>
            <a:spLocks/>
          </p:cNvSpPr>
          <p:nvPr/>
        </p:nvSpPr>
        <p:spPr bwMode="auto">
          <a:xfrm>
            <a:off x="207963" y="6477000"/>
            <a:ext cx="82296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4776952"/>
            <a:ext cx="7772400" cy="756745"/>
          </a:xfrm>
        </p:spPr>
        <p:txBody>
          <a:bodyPr/>
          <a:lstStyle>
            <a:lvl1pPr marL="360000"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5580995"/>
            <a:ext cx="6400800" cy="593834"/>
          </a:xfrm>
        </p:spPr>
        <p:txBody>
          <a:bodyPr/>
          <a:lstStyle>
            <a:lvl1pPr marL="36000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6" y="231096"/>
            <a:ext cx="8229600" cy="407533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944"/>
            <a:ext cx="8229600" cy="516822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55560"/>
                </a:solidFill>
              </a:defRPr>
            </a:lvl1pPr>
            <a:lvl2pPr>
              <a:defRPr sz="2400">
                <a:solidFill>
                  <a:srgbClr val="455560"/>
                </a:solidFill>
              </a:defRPr>
            </a:lvl2pPr>
            <a:lvl3pPr>
              <a:defRPr sz="2000">
                <a:solidFill>
                  <a:srgbClr val="455560"/>
                </a:solidFill>
              </a:defRPr>
            </a:lvl3pPr>
            <a:lvl4pPr>
              <a:defRPr sz="1800">
                <a:solidFill>
                  <a:srgbClr val="455560"/>
                </a:solidFill>
              </a:defRPr>
            </a:lvl4pPr>
            <a:lvl5pPr>
              <a:defRPr sz="1800">
                <a:solidFill>
                  <a:srgbClr val="4555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914"/>
            <a:ext cx="4038600" cy="51972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55560"/>
                </a:solidFill>
              </a:defRPr>
            </a:lvl1pPr>
            <a:lvl2pPr>
              <a:defRPr sz="2400">
                <a:solidFill>
                  <a:srgbClr val="455560"/>
                </a:solidFill>
              </a:defRPr>
            </a:lvl2pPr>
            <a:lvl3pPr>
              <a:defRPr sz="2000">
                <a:solidFill>
                  <a:srgbClr val="455560"/>
                </a:solidFill>
              </a:defRPr>
            </a:lvl3pPr>
            <a:lvl4pPr>
              <a:defRPr sz="1800">
                <a:solidFill>
                  <a:srgbClr val="455560"/>
                </a:solidFill>
              </a:defRPr>
            </a:lvl4pPr>
            <a:lvl5pPr>
              <a:defRPr sz="1800">
                <a:solidFill>
                  <a:srgbClr val="4555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914"/>
            <a:ext cx="4038600" cy="5197249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455560"/>
                </a:solidFill>
              </a:defRPr>
            </a:lvl1pPr>
            <a:lvl2pPr>
              <a:defRPr sz="2400">
                <a:solidFill>
                  <a:srgbClr val="455560"/>
                </a:solidFill>
              </a:defRPr>
            </a:lvl2pPr>
            <a:lvl3pPr>
              <a:defRPr sz="2000">
                <a:solidFill>
                  <a:srgbClr val="455560"/>
                </a:solidFill>
              </a:defRPr>
            </a:lvl3pPr>
            <a:lvl4pPr>
              <a:defRPr sz="1800">
                <a:solidFill>
                  <a:srgbClr val="455560"/>
                </a:solidFill>
              </a:defRPr>
            </a:lvl4pPr>
            <a:lvl5pPr>
              <a:defRPr sz="1800">
                <a:solidFill>
                  <a:srgbClr val="4555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7826" y="231096"/>
            <a:ext cx="8229600" cy="407533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7826" y="231096"/>
            <a:ext cx="8229600" cy="407533"/>
          </a:xfrm>
          <a:prstGeom prst="rect">
            <a:avLst/>
          </a:prstGeom>
        </p:spPr>
        <p:txBody>
          <a:bodyPr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3440" y="29796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9BC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6"/>
            <a:ext cx="3650194" cy="1470025"/>
          </a:xfrm>
        </p:spPr>
        <p:txBody>
          <a:bodyPr tIns="0" anchor="t" anchorCtr="0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7" y="3041295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pic>
        <p:nvPicPr>
          <p:cNvPr id="16" name="Picture 15" descr="ip_outline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10707" y="1682845"/>
            <a:ext cx="2864695" cy="2562415"/>
          </a:xfrm>
          <a:prstGeom prst="rect">
            <a:avLst/>
          </a:prstGeom>
        </p:spPr>
      </p:pic>
      <p:pic>
        <p:nvPicPr>
          <p:cNvPr id="18" name="Picture 17" descr="orangeArrows.psd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448163" y="1683704"/>
            <a:ext cx="299109" cy="299109"/>
          </a:xfrm>
          <a:prstGeom prst="rect">
            <a:avLst/>
          </a:prstGeom>
        </p:spPr>
      </p:pic>
      <p:pic>
        <p:nvPicPr>
          <p:cNvPr id="7" name="Picture 6" descr="iProspect LOGOwDesc.2clr.eps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781800" y="5698111"/>
            <a:ext cx="2068740" cy="713549"/>
          </a:xfrm>
          <a:prstGeom prst="rect">
            <a:avLst/>
          </a:prstGeom>
        </p:spPr>
      </p:pic>
      <p:pic>
        <p:nvPicPr>
          <p:cNvPr id="10" name="Picture 9" descr="ip_outline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10707" y="1682845"/>
            <a:ext cx="2864695" cy="2562415"/>
          </a:xfrm>
          <a:prstGeom prst="rect">
            <a:avLst/>
          </a:prstGeom>
        </p:spPr>
      </p:pic>
      <p:pic>
        <p:nvPicPr>
          <p:cNvPr id="11" name="Picture 10" descr="orangeArrows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448163" y="1672160"/>
            <a:ext cx="299109" cy="299109"/>
          </a:xfrm>
          <a:prstGeom prst="rect">
            <a:avLst/>
          </a:prstGeom>
        </p:spPr>
      </p:pic>
      <p:pic>
        <p:nvPicPr>
          <p:cNvPr id="12" name="Picture 11" descr="iProspect LOGOwDesc.2clr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6781800" y="5698111"/>
            <a:ext cx="2068740" cy="7135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25275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2999" y="2619832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ip_transition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50105" y="2621639"/>
            <a:ext cx="586823" cy="52423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     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" name="Picture 9" descr="ip_transition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50105" y="2621639"/>
            <a:ext cx="586823" cy="524231"/>
          </a:xfrm>
          <a:prstGeom prst="rect">
            <a:avLst/>
          </a:prstGeom>
        </p:spPr>
      </p:pic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3847" y="6204831"/>
            <a:ext cx="256017" cy="2304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002279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pic>
        <p:nvPicPr>
          <p:cNvPr id="3" name="Picture 2" descr="greenArrows_outline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19474" y="2710542"/>
            <a:ext cx="316773" cy="316773"/>
          </a:xfrm>
          <a:prstGeom prst="rect">
            <a:avLst/>
          </a:prstGeom>
        </p:spPr>
      </p:pic>
      <p:pic>
        <p:nvPicPr>
          <p:cNvPr id="20" name="Picture 19" descr="greenArrows_outline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19474" y="2692400"/>
            <a:ext cx="316773" cy="316773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     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0" name="Picture 9" descr="ip_footer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3847" y="6204831"/>
            <a:ext cx="256017" cy="2304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2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64229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pic>
        <p:nvPicPr>
          <p:cNvPr id="21" name="Picture 20" descr="greenArrows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819472" y="2695737"/>
            <a:ext cx="313434" cy="313435"/>
          </a:xfrm>
          <a:prstGeom prst="rect">
            <a:avLst/>
          </a:prstGeom>
        </p:spPr>
      </p:pic>
      <p:sp>
        <p:nvSpPr>
          <p:cNvPr id="22" name="Rounded Rectangle 21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     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8" name="Picture 7" descr="ip_footer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3847" y="6204831"/>
            <a:ext cx="256017" cy="23041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2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648091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6" y="274639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3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24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     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25" name="Picture 24" descr="ip_footer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3847" y="6204831"/>
            <a:ext cx="256017" cy="230415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04654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6" y="274639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3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orangeArrows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24" name="Rounded Rectangle 23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     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2" name="Picture 11" descr="ip_footer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3847" y="6204831"/>
            <a:ext cx="256017" cy="2304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8726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ntro slide.7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/>
        </p:nvSpPr>
        <p:spPr bwMode="auto">
          <a:xfrm>
            <a:off x="207963" y="6477000"/>
            <a:ext cx="82296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6" y="274639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7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     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3847" y="6204831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258318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6" y="274639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9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9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     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3847" y="6204831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687591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6" y="274639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9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592599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100147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     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3847" y="6204831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944406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6" y="274639"/>
            <a:ext cx="8129985" cy="454705"/>
          </a:xfrm>
        </p:spPr>
        <p:txBody>
          <a:bodyPr tIns="0" anchor="t" anchorCtr="0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7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366" y="6435246"/>
            <a:ext cx="5673441" cy="365125"/>
          </a:xfrm>
        </p:spPr>
        <p:txBody>
          <a:bodyPr/>
          <a:lstStyle>
            <a:lvl1pPr>
              <a:defRPr>
                <a:latin typeface="Corbel"/>
                <a:cs typeface="Corbel"/>
              </a:defRPr>
            </a:lvl1pPr>
          </a:lstStyle>
          <a:p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03440" y="729343"/>
            <a:ext cx="8546588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orangeArrows.psd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9"/>
          </a:xfrm>
          <a:prstGeom prst="rect">
            <a:avLst/>
          </a:prstGeom>
        </p:spPr>
      </p:pic>
      <p:sp>
        <p:nvSpPr>
          <p:cNvPr id="25" name="Rounded Rectangle 24"/>
          <p:cNvSpPr/>
          <p:nvPr userDrawn="1"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      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12" descr="ip_footer.psd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83847" y="6204831"/>
            <a:ext cx="256017" cy="2304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973397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– Double Title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angeArrows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pic>
        <p:nvPicPr>
          <p:cNvPr id="24" name="Picture 23" descr="orangeArrows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17" y="357414"/>
            <a:ext cx="228598" cy="22859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03440" y="6166729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DE6E28"/>
                </a:solidFill>
              </a:rPr>
              <a:t>      </a:t>
            </a:r>
            <a:endParaRPr lang="en-US" sz="1800" dirty="0">
              <a:solidFill>
                <a:srgbClr val="DE6E28"/>
              </a:solidFill>
            </a:endParaRPr>
          </a:p>
        </p:txBody>
      </p:sp>
      <p:pic>
        <p:nvPicPr>
          <p:cNvPr id="19" name="Picture 18" descr="ip_footer.psd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FFFFF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rgbClr val="FFFFFF"/>
              </a:solidFill>
              <a:latin typeface="Avenir LT Std 65 Medium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786210" y="652682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Corbe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503F095-C01E-9444-B892-657AC29F0A0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val="36875914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transition slide_v2.7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 userDrawn="1"/>
        </p:nvSpPr>
        <p:spPr bwMode="auto">
          <a:xfrm>
            <a:off x="207963" y="6532563"/>
            <a:ext cx="8229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84080" y="1781176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ntro slide.8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8"/>
          <p:cNvSpPr>
            <a:spLocks/>
          </p:cNvSpPr>
          <p:nvPr/>
        </p:nvSpPr>
        <p:spPr bwMode="auto">
          <a:xfrm>
            <a:off x="207963" y="6477000"/>
            <a:ext cx="82296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0">
            <a:noFill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</a:rPr>
              <a:t>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50" y="6543675"/>
            <a:ext cx="3609975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pic>
        <p:nvPicPr>
          <p:cNvPr id="5" name="Picture 9" descr="orangeArrows.psd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303213" y="100171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p_footer.psd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</a:rPr>
              <a:t>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50" y="6543675"/>
            <a:ext cx="3609975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pic>
        <p:nvPicPr>
          <p:cNvPr id="5" name="Picture 4" descr="ip_footer.psd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</a:rPr>
              <a:t>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50" y="6543675"/>
            <a:ext cx="3609975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pic>
        <p:nvPicPr>
          <p:cNvPr id="5" name="Picture 11" descr="orangeArrows.psd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p_footer.psd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</a:rPr>
              <a:t>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50" y="6543675"/>
            <a:ext cx="3609975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pic>
        <p:nvPicPr>
          <p:cNvPr id="5" name="Picture 11" descr="greenArrows_outline.psd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2692400"/>
            <a:ext cx="317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ip_footer.psd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11/28/2012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1" name="Picture 5" descr="intro slide.1.jpg"/>
          <p:cNvPicPr>
            <a:picLocks noChangeAspect="1"/>
          </p:cNvPicPr>
          <p:nvPr/>
        </p:nvPicPr>
        <p:blipFill>
          <a:blip r:embed="rId20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1028"/>
          <p:cNvSpPr>
            <a:spLocks/>
          </p:cNvSpPr>
          <p:nvPr/>
        </p:nvSpPr>
        <p:spPr bwMode="auto">
          <a:xfrm>
            <a:off x="207963" y="6477000"/>
            <a:ext cx="82296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-123" charset="-128"/>
          <a:cs typeface="ヒラギノ角ゴ Pro W3" pitchFamily="-12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  <a:ea typeface="ヒラギノ角ゴ Pro W3" pitchFamily="-123" charset="-128"/>
          <a:cs typeface="ヒラギノ角ゴ Pro W3" pitchFamily="-12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  <a:ea typeface="ヒラギノ角ゴ Pro W3" pitchFamily="-123" charset="-128"/>
          <a:cs typeface="ヒラギノ角ゴ Pro W3" pitchFamily="-12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  <a:ea typeface="ヒラギノ角ゴ Pro W3" pitchFamily="-123" charset="-128"/>
          <a:cs typeface="ヒラギノ角ゴ Pro W3" pitchFamily="-12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  <a:ea typeface="ヒラギノ角ゴ Pro W3" pitchFamily="-123" charset="-128"/>
          <a:cs typeface="ヒラギノ角ゴ Pro W3" pitchFamily="-12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23" charset="0"/>
          <a:ea typeface="ヒラギノ角ゴ Pro W3" pitchFamily="-123" charset="-128"/>
          <a:cs typeface="ヒラギノ角ゴ Pro W3" pitchFamily="-12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-123" charset="-128"/>
          <a:cs typeface="ヒラギノ角ゴ Pro W3" pitchFamily="-12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12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12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12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-12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DE6E28"/>
                </a:solidFill>
              </a:rPr>
              <a:t>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2250" y="6543675"/>
            <a:ext cx="3609975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898989"/>
                </a:solidFill>
                <a:latin typeface="Corbel" pitchFamily="34" charset="0"/>
              </a:rPr>
              <a:t>Copyright © 2012, iProspect, Inc. All rights reserved.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orangeArrows.psd"/>
          <p:cNvPicPr>
            <a:picLocks noChangeAspect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p_footer.psd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" y="6204830"/>
            <a:ext cx="256017" cy="23041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13062" y="6204796"/>
            <a:ext cx="2177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366" y="6425620"/>
            <a:ext cx="5673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Std 55 Roman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4031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LT Std 55 Roman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T Std 55 Roman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T Std 55 Roman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T Std 55 Roman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12" Type="http://schemas.openxmlformats.org/officeDocument/2006/relationships/image" Target="../media/image25.png"/><Relationship Id="rId2" Type="http://schemas.openxmlformats.org/officeDocument/2006/relationships/image" Target="../media/image34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jpe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6.png"/><Relationship Id="rId7" Type="http://schemas.openxmlformats.org/officeDocument/2006/relationships/image" Target="../media/image4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7.png"/><Relationship Id="rId5" Type="http://schemas.openxmlformats.org/officeDocument/2006/relationships/image" Target="../media/image2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PPC Award Template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Updated Q4 2012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Background/Brief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095" y="3881107"/>
            <a:ext cx="2816761" cy="1802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95" y="1986094"/>
            <a:ext cx="2816761" cy="1802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5143" y="2002992"/>
            <a:ext cx="22256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 smtClean="0">
                <a:solidFill>
                  <a:srgbClr val="8DC63F"/>
                </a:solidFill>
                <a:latin typeface="Rockwell"/>
                <a:cs typeface="Rockwell"/>
              </a:rPr>
              <a:t>Avengers Initiative</a:t>
            </a:r>
            <a:endParaRPr lang="en-US" sz="1400" dirty="0" smtClean="0">
              <a:solidFill>
                <a:srgbClr val="8DC63F"/>
              </a:solidFill>
              <a:latin typeface="Rockwell"/>
              <a:cs typeface="Rockwell"/>
            </a:endParaRPr>
          </a:p>
          <a:p>
            <a:pPr lvl="0">
              <a:defRPr/>
            </a:pPr>
            <a:endParaRPr lang="en-US" sz="900" dirty="0" smtClean="0">
              <a:latin typeface="Avenir LT Std 35 Light"/>
              <a:cs typeface="Avenir LT Std 35 Light"/>
            </a:endParaRPr>
          </a:p>
          <a:p>
            <a:pPr lvl="0">
              <a:defRPr/>
            </a:pPr>
            <a:r>
              <a:rPr lang="en-GB" sz="900" dirty="0" smtClean="0">
                <a:latin typeface="Avenir LT Std 35 Light"/>
                <a:cs typeface="Avenir LT Std 35 Light"/>
              </a:rPr>
              <a:t>In line with the DVD and </a:t>
            </a:r>
            <a:r>
              <a:rPr lang="en-GB" sz="900" dirty="0" err="1" smtClean="0">
                <a:latin typeface="Avenir LT Std 35 Light"/>
                <a:cs typeface="Avenir LT Std 35 Light"/>
              </a:rPr>
              <a:t>Blu</a:t>
            </a:r>
            <a:r>
              <a:rPr lang="en-GB" sz="900" dirty="0" smtClean="0">
                <a:latin typeface="Avenir LT Std 35 Light"/>
                <a:cs typeface="Avenir LT Std 35 Light"/>
              </a:rPr>
              <a:t>-Ray release of </a:t>
            </a:r>
            <a:r>
              <a:rPr lang="en-GB" sz="900" dirty="0" smtClean="0">
                <a:latin typeface="Avenir LT Std 35 Light"/>
                <a:cs typeface="Avenir LT Std 35 Light"/>
              </a:rPr>
              <a:t>T</a:t>
            </a:r>
            <a:r>
              <a:rPr lang="en-GB" sz="900" dirty="0" smtClean="0">
                <a:latin typeface="Avenir LT Std 35 Light"/>
                <a:cs typeface="Avenir LT Std 35 Light"/>
              </a:rPr>
              <a:t>he Avengers, Disney Interactive Studios had created a mobile game where, in its first incarnation, the user took on the role of The Hulk in a first person action adventure.</a:t>
            </a:r>
          </a:p>
          <a:p>
            <a:pPr lvl="0">
              <a:defRPr/>
            </a:pPr>
            <a:endParaRPr lang="en-GB" sz="900" dirty="0" smtClean="0">
              <a:latin typeface="Avenir LT Std 35 Light"/>
              <a:cs typeface="Avenir LT Std 35 Light"/>
            </a:endParaRPr>
          </a:p>
          <a:p>
            <a:pPr lvl="0">
              <a:defRPr/>
            </a:pPr>
            <a:r>
              <a:rPr lang="en-GB" sz="900" dirty="0" smtClean="0">
                <a:latin typeface="Avenir LT Std 35 Light"/>
                <a:cs typeface="Avenir LT Std 35 Light"/>
              </a:rPr>
              <a:t>The app was being released in the UK, Germany and France.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6046" y="2048716"/>
            <a:ext cx="436879" cy="4368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2159" y="3940445"/>
            <a:ext cx="436879" cy="4368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8209" y="3861048"/>
            <a:ext cx="22256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8DC63F"/>
                </a:solidFill>
                <a:latin typeface="Rockwell"/>
                <a:cs typeface="Rockwell"/>
              </a:rPr>
              <a:t>The Role of Search</a:t>
            </a:r>
            <a:endParaRPr lang="en-US" sz="1400" dirty="0" smtClean="0">
              <a:solidFill>
                <a:srgbClr val="8DC63F"/>
              </a:solidFill>
              <a:latin typeface="Rockwell"/>
              <a:cs typeface="Rockwell"/>
            </a:endParaRPr>
          </a:p>
          <a:p>
            <a:endParaRPr lang="en-US" sz="900" dirty="0" smtClean="0">
              <a:latin typeface="Avenir LT Std 35 Light"/>
              <a:cs typeface="Avenir LT Std 35 Light"/>
            </a:endParaRPr>
          </a:p>
          <a:p>
            <a:r>
              <a:rPr lang="en-GB" sz="900" dirty="0" smtClean="0">
                <a:latin typeface="Avenir LT Std 35 Light"/>
                <a:cs typeface="Avenir LT Std 35 Light"/>
              </a:rPr>
              <a:t>Disney wanted to promote their app to  relevant searches and capitalise on the interest that will be around The Avengers during the launch of the DVD/</a:t>
            </a:r>
            <a:r>
              <a:rPr lang="en-GB" sz="900" dirty="0" err="1" smtClean="0">
                <a:latin typeface="Avenir LT Std 35 Light"/>
                <a:cs typeface="Avenir LT Std 35 Light"/>
              </a:rPr>
              <a:t>Blu</a:t>
            </a:r>
            <a:r>
              <a:rPr lang="en-GB" sz="900" dirty="0" smtClean="0">
                <a:latin typeface="Avenir LT Std 35 Light"/>
                <a:cs typeface="Avenir LT Std 35 Light"/>
              </a:rPr>
              <a:t>-Ray.</a:t>
            </a:r>
          </a:p>
          <a:p>
            <a:endParaRPr lang="en-GB" sz="900" dirty="0" smtClean="0">
              <a:latin typeface="Avenir LT Std 35 Light"/>
              <a:cs typeface="Avenir LT Std 35 Light"/>
            </a:endParaRPr>
          </a:p>
          <a:p>
            <a:r>
              <a:rPr lang="en-GB" sz="900" dirty="0" smtClean="0">
                <a:latin typeface="Avenir LT Std 35 Light"/>
                <a:cs typeface="Avenir LT Std 35 Light"/>
              </a:rPr>
              <a:t>Users would need to be sent to the iTunes page in order to download the app.</a:t>
            </a:r>
            <a:endParaRPr lang="en-US" sz="900" dirty="0" smtClean="0">
              <a:latin typeface="Avenir LT Std 35 Light"/>
              <a:cs typeface="Avenir LT Std 35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9095" y="1049870"/>
            <a:ext cx="8255001" cy="770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3692" y="1092205"/>
            <a:ext cx="663174" cy="6631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80070" y="1206016"/>
            <a:ext cx="42463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/>
                <a:cs typeface="Rockwell"/>
              </a:rPr>
              <a:t>Avengers Initiative Mobile Game</a:t>
            </a:r>
            <a:endParaRPr lang="en-US" sz="21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/>
              <a:cs typeface="Rockwell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6469" y="1150761"/>
            <a:ext cx="597620" cy="5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94" descr="Screen shot 2012-07-17 at 10.29.20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59075" y="2094982"/>
            <a:ext cx="390821" cy="34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6" descr="Screen shot 2012-07-17 at 10.31.15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60578" y="3970056"/>
            <a:ext cx="360040" cy="37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ounded Rectangle 20"/>
          <p:cNvSpPr/>
          <p:nvPr/>
        </p:nvSpPr>
        <p:spPr>
          <a:xfrm>
            <a:off x="7154327" y="1124744"/>
            <a:ext cx="1485598" cy="6306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" name="Picture 29" descr="chrome-disney-logo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306296" y="1180478"/>
            <a:ext cx="1190625" cy="581025"/>
          </a:xfrm>
          <a:prstGeom prst="rect">
            <a:avLst/>
          </a:prstGeom>
        </p:spPr>
      </p:pic>
      <p:pic>
        <p:nvPicPr>
          <p:cNvPr id="31" name="Picture 2" descr="S:\BVG Europe\DIS Europe Marketing\Products\Marvel\Avengers Initiative (Assemble) (Hulk) (ML) (IM)\Artwork\Logo\Initiative\Final\MAI_LogoRGB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3507095" y="2704176"/>
            <a:ext cx="5388425" cy="2694213"/>
          </a:xfrm>
          <a:prstGeom prst="rect">
            <a:avLst/>
          </a:prstGeom>
          <a:noFill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822248" y="2065424"/>
            <a:ext cx="694965" cy="4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687624" y="2088264"/>
            <a:ext cx="694965" cy="47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488992" y="2071950"/>
            <a:ext cx="694888" cy="47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095" y="3881107"/>
            <a:ext cx="2816761" cy="1802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95" y="1986094"/>
            <a:ext cx="2816761" cy="1802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567" y="3895800"/>
            <a:ext cx="22256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 smtClean="0">
                <a:solidFill>
                  <a:srgbClr val="8DC63F"/>
                </a:solidFill>
                <a:latin typeface="Rockwell"/>
                <a:cs typeface="Rockwell"/>
              </a:rPr>
              <a:t>Search Campaign Also Running for the DVD</a:t>
            </a:r>
            <a:endParaRPr lang="en-US" sz="1400" dirty="0" smtClean="0">
              <a:solidFill>
                <a:srgbClr val="8DC63F"/>
              </a:solidFill>
              <a:latin typeface="Rockwell"/>
              <a:cs typeface="Rockwell"/>
            </a:endParaRPr>
          </a:p>
          <a:p>
            <a:pPr lvl="0">
              <a:defRPr/>
            </a:pPr>
            <a:endParaRPr lang="en-US" sz="900" dirty="0" smtClean="0">
              <a:latin typeface="Avenir LT Std 35 Light"/>
              <a:cs typeface="Avenir LT Std 35 Light"/>
            </a:endParaRPr>
          </a:p>
          <a:p>
            <a:pPr lvl="0">
              <a:defRPr/>
            </a:pPr>
            <a:r>
              <a:rPr lang="en-US" sz="900" dirty="0" smtClean="0">
                <a:latin typeface="Avenir LT Std 35 Light"/>
                <a:cs typeface="Avenir LT Std 35 Light"/>
              </a:rPr>
              <a:t>A PPC campaign was also going to be running to try and drive sales of the DVD/</a:t>
            </a:r>
            <a:r>
              <a:rPr lang="en-US" sz="900" dirty="0" err="1" smtClean="0">
                <a:latin typeface="Avenir LT Std 35 Light"/>
                <a:cs typeface="Avenir LT Std 35 Light"/>
              </a:rPr>
              <a:t>Blu</a:t>
            </a:r>
            <a:r>
              <a:rPr lang="en-US" sz="900" dirty="0" smtClean="0">
                <a:latin typeface="Avenir LT Std 35 Light"/>
                <a:cs typeface="Avenir LT Std 35 Light"/>
              </a:rPr>
              <a:t>-Ray, so we risked competing with another Disney ad, driving up the cost of both campaigns.</a:t>
            </a:r>
            <a:endParaRPr lang="en-US" sz="900" dirty="0" smtClean="0">
              <a:latin typeface="Avenir LT Std 35 Light"/>
              <a:cs typeface="Avenir LT Std 35 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6046" y="2048716"/>
            <a:ext cx="436879" cy="4368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2159" y="3940445"/>
            <a:ext cx="436879" cy="4368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69065" y="1995672"/>
            <a:ext cx="2225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8DC63F"/>
                </a:solidFill>
                <a:latin typeface="Rockwell"/>
                <a:cs typeface="Rockwell"/>
              </a:rPr>
              <a:t>Expensive App on iTunes</a:t>
            </a:r>
            <a:endParaRPr lang="en-US" sz="1400" dirty="0" smtClean="0">
              <a:solidFill>
                <a:srgbClr val="8DC63F"/>
              </a:solidFill>
              <a:latin typeface="Rockwell"/>
              <a:cs typeface="Rockwell"/>
            </a:endParaRPr>
          </a:p>
          <a:p>
            <a:endParaRPr lang="en-US" sz="900" dirty="0" smtClean="0">
              <a:latin typeface="Avenir LT Std 35 Light"/>
              <a:cs typeface="Avenir LT Std 35 Light"/>
            </a:endParaRPr>
          </a:p>
          <a:p>
            <a:r>
              <a:rPr lang="en-GB" sz="900" dirty="0" smtClean="0">
                <a:latin typeface="Avenir LT Std 35 Light"/>
                <a:cs typeface="Avenir LT Std 35 Light"/>
              </a:rPr>
              <a:t>Priced at £4.99, it was expensive for an app, although competitively priced amongst similar apps. </a:t>
            </a:r>
            <a:r>
              <a:rPr lang="en-GB" sz="900" dirty="0" smtClean="0">
                <a:latin typeface="Avenir LT Std 35 Light"/>
                <a:cs typeface="Avenir LT Std 35 Light"/>
              </a:rPr>
              <a:t>Furthermore, at the time of the app being launched, there was no way to track iTunes downloads, so we couldn’t optimise to conversions.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9095" y="1049870"/>
            <a:ext cx="8255001" cy="770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3692" y="1092205"/>
            <a:ext cx="663174" cy="6631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80070" y="1206016"/>
            <a:ext cx="52801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/>
                <a:cs typeface="Rockwell"/>
              </a:rPr>
              <a:t>An Expensive App and Other Disney PPC</a:t>
            </a:r>
            <a:endParaRPr lang="en-US" sz="21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/>
              <a:cs typeface="Rockwel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54327" y="1124744"/>
            <a:ext cx="1485598" cy="6306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7" name="Picture 94" descr="Screen shot 2012-07-17 at 10.29.20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9075" y="2094982"/>
            <a:ext cx="390821" cy="34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6" descr="Screen shot 2012-07-17 at 10.31.1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0578" y="3970056"/>
            <a:ext cx="360040" cy="37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546394" y="1080168"/>
            <a:ext cx="597770" cy="674001"/>
          </a:xfrm>
          <a:prstGeom prst="rect">
            <a:avLst/>
          </a:prstGeom>
        </p:spPr>
      </p:pic>
      <p:pic>
        <p:nvPicPr>
          <p:cNvPr id="30" name="Picture 29" descr="chrome-disney-logo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306296" y="1180478"/>
            <a:ext cx="1190625" cy="581025"/>
          </a:xfrm>
          <a:prstGeom prst="rect">
            <a:avLst/>
          </a:prstGeom>
        </p:spPr>
      </p:pic>
      <p:pic>
        <p:nvPicPr>
          <p:cNvPr id="31" name="Picture 30" descr="herohulk-Tall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582477" y="2126974"/>
            <a:ext cx="3552681" cy="403528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H="1">
            <a:off x="6917637" y="4114801"/>
            <a:ext cx="308114" cy="427383"/>
          </a:xfrm>
          <a:prstGeom prst="line">
            <a:avLst/>
          </a:prstGeom>
          <a:ln w="117475" cap="sq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480316" y="5002696"/>
            <a:ext cx="92765" cy="125895"/>
          </a:xfrm>
          <a:prstGeom prst="line">
            <a:avLst/>
          </a:prstGeom>
          <a:ln w="117475" cap="sq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197999">
            <a:off x="6639340" y="3190461"/>
            <a:ext cx="1798983" cy="11231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1. Tough to convert an expensive app</a:t>
            </a:r>
          </a:p>
          <a:p>
            <a:pPr algn="ctr"/>
            <a:r>
              <a:rPr lang="en-GB" sz="1600" dirty="0" smtClean="0"/>
              <a:t>2. Competing with other Disney ads</a:t>
            </a:r>
            <a:endParaRPr lang="en-GB" sz="1600" dirty="0"/>
          </a:p>
        </p:txBody>
      </p:sp>
      <p:sp>
        <p:nvSpPr>
          <p:cNvPr id="39" name="Rectangle 38"/>
          <p:cNvSpPr/>
          <p:nvPr/>
        </p:nvSpPr>
        <p:spPr>
          <a:xfrm>
            <a:off x="5965379" y="1962185"/>
            <a:ext cx="2741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solidFill>
                  <a:srgbClr val="8DC63F"/>
                </a:solidFill>
                <a:latin typeface="Rockwell"/>
                <a:cs typeface="Rockwell"/>
              </a:rPr>
              <a:t>Things that make Bruce Banner angry...</a:t>
            </a:r>
            <a:endParaRPr lang="en-GB" dirty="0" smtClean="0">
              <a:solidFill>
                <a:srgbClr val="8DC63F"/>
              </a:solidFill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9095" y="1049870"/>
            <a:ext cx="8255001" cy="770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3692" y="1092205"/>
            <a:ext cx="663174" cy="6631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80070" y="1206016"/>
            <a:ext cx="56570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/>
                <a:cs typeface="Rockwell"/>
              </a:rPr>
              <a:t>Using App- and Mobile-Specific Ad Features</a:t>
            </a:r>
            <a:endParaRPr lang="en-US" sz="21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/>
              <a:cs typeface="Rockwell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6469" y="1150761"/>
            <a:ext cx="565410" cy="55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ounded Rectangle 22"/>
          <p:cNvSpPr/>
          <p:nvPr/>
        </p:nvSpPr>
        <p:spPr>
          <a:xfrm>
            <a:off x="7154327" y="1124744"/>
            <a:ext cx="1485598" cy="6306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8" name="Picture 57" descr="chrome-disney-logo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306296" y="1180478"/>
            <a:ext cx="1190625" cy="581025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913258" y="4831968"/>
            <a:ext cx="2837402" cy="82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896134" y="2000648"/>
            <a:ext cx="2342318" cy="41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903834" y="2266133"/>
            <a:ext cx="2255354" cy="14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3899448" y="2395342"/>
            <a:ext cx="2342320" cy="22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61"/>
          <p:cNvSpPr txBox="1"/>
          <p:nvPr/>
        </p:nvSpPr>
        <p:spPr>
          <a:xfrm>
            <a:off x="3916011" y="2554369"/>
            <a:ext cx="395577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50" b="0" i="0" dirty="0" smtClean="0">
                <a:solidFill>
                  <a:srgbClr val="005EA4"/>
                </a:solidFill>
                <a:latin typeface="Arial" pitchFamily="34" charset="0"/>
                <a:cs typeface="Arial" pitchFamily="34" charset="0"/>
              </a:rPr>
              <a:t>Avengers Initiative Mobile Game</a:t>
            </a:r>
            <a:endParaRPr lang="en-GB" sz="950" b="0" i="0" dirty="0">
              <a:solidFill>
                <a:srgbClr val="005EA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25951" y="2017649"/>
            <a:ext cx="4273826" cy="8150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5" name="Picture 64" descr="Hulk.png"/>
          <p:cNvPicPr>
            <a:picLocks/>
          </p:cNvPicPr>
          <p:nvPr/>
        </p:nvPicPr>
        <p:blipFill>
          <a:blip r:embed="rId8" cstate="screen"/>
          <a:srcRect t="1817"/>
          <a:stretch>
            <a:fillRect/>
          </a:stretch>
        </p:blipFill>
        <p:spPr>
          <a:xfrm>
            <a:off x="7265504" y="3846435"/>
            <a:ext cx="1441174" cy="1729408"/>
          </a:xfrm>
          <a:prstGeom prst="rect">
            <a:avLst/>
          </a:prstGeom>
        </p:spPr>
      </p:pic>
      <p:pic>
        <p:nvPicPr>
          <p:cNvPr id="66" name="Picture 65" descr="Maestro.jpg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3392721" y="3823853"/>
            <a:ext cx="1462513" cy="1781794"/>
          </a:xfrm>
          <a:prstGeom prst="rect">
            <a:avLst/>
          </a:prstGeom>
        </p:spPr>
      </p:pic>
      <p:sp>
        <p:nvSpPr>
          <p:cNvPr id="67" name="Arc 66"/>
          <p:cNvSpPr/>
          <p:nvPr/>
        </p:nvSpPr>
        <p:spPr>
          <a:xfrm>
            <a:off x="4343403" y="3786787"/>
            <a:ext cx="586408" cy="606286"/>
          </a:xfrm>
          <a:prstGeom prst="arc">
            <a:avLst/>
          </a:prstGeom>
          <a:ln w="152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 rot="15851309">
            <a:off x="3322985" y="3760283"/>
            <a:ext cx="586408" cy="606286"/>
          </a:xfrm>
          <a:prstGeom prst="arc">
            <a:avLst/>
          </a:prstGeom>
          <a:ln w="152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c 68"/>
          <p:cNvSpPr/>
          <p:nvPr/>
        </p:nvSpPr>
        <p:spPr>
          <a:xfrm rot="10325526">
            <a:off x="3316361" y="5045729"/>
            <a:ext cx="586408" cy="606286"/>
          </a:xfrm>
          <a:prstGeom prst="arc">
            <a:avLst/>
          </a:prstGeom>
          <a:ln w="152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c 69"/>
          <p:cNvSpPr/>
          <p:nvPr/>
        </p:nvSpPr>
        <p:spPr>
          <a:xfrm rot="4889333">
            <a:off x="4333467" y="5049043"/>
            <a:ext cx="586408" cy="606286"/>
          </a:xfrm>
          <a:prstGeom prst="arc">
            <a:avLst/>
          </a:prstGeom>
          <a:ln w="1524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5168347" y="4154555"/>
            <a:ext cx="2087218" cy="36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4899992" y="3935893"/>
            <a:ext cx="2030895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Rectangle 72"/>
          <p:cNvSpPr/>
          <p:nvPr/>
        </p:nvSpPr>
        <p:spPr>
          <a:xfrm>
            <a:off x="4883426" y="3872955"/>
            <a:ext cx="2362199" cy="8779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9095" y="1986094"/>
            <a:ext cx="2816761" cy="1802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5143" y="2002992"/>
            <a:ext cx="22256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 smtClean="0">
                <a:solidFill>
                  <a:srgbClr val="8DC63F"/>
                </a:solidFill>
                <a:latin typeface="Rockwell"/>
                <a:cs typeface="Rockwell"/>
              </a:rPr>
              <a:t>Google’s Fancy Sitelinks</a:t>
            </a:r>
            <a:endParaRPr lang="en-US" sz="1400" dirty="0" smtClean="0">
              <a:solidFill>
                <a:srgbClr val="8DC63F"/>
              </a:solidFill>
              <a:latin typeface="Rockwell"/>
              <a:cs typeface="Rockwell"/>
            </a:endParaRPr>
          </a:p>
          <a:p>
            <a:pPr lvl="0">
              <a:defRPr/>
            </a:pPr>
            <a:endParaRPr lang="en-US" sz="900" dirty="0" smtClean="0">
              <a:latin typeface="Avenir LT Std 35 Light"/>
              <a:cs typeface="Avenir LT Std 35 Light"/>
            </a:endParaRPr>
          </a:p>
          <a:p>
            <a:pPr lvl="0">
              <a:defRPr/>
            </a:pPr>
            <a:r>
              <a:rPr lang="en-GB" sz="900" dirty="0" smtClean="0">
                <a:latin typeface="Avenir LT Std 35 Light"/>
                <a:cs typeface="Avenir LT Std 35 Light"/>
              </a:rPr>
              <a:t>In order to avoid competing with the Disney Home Entertainment ad that would be advertising the DVD &amp; </a:t>
            </a:r>
            <a:r>
              <a:rPr lang="en-GB" sz="900" dirty="0" err="1" smtClean="0">
                <a:latin typeface="Avenir LT Std 35 Light"/>
                <a:cs typeface="Avenir LT Std 35 Light"/>
              </a:rPr>
              <a:t>Blu</a:t>
            </a:r>
            <a:r>
              <a:rPr lang="en-GB" sz="900" dirty="0" smtClean="0">
                <a:latin typeface="Avenir LT Std 35 Light"/>
                <a:cs typeface="Avenir LT Std 35 Light"/>
              </a:rPr>
              <a:t>-Ray, we used a new Google feature called “fancy” sitelinks whereby a click-to-download </a:t>
            </a:r>
            <a:r>
              <a:rPr lang="en-GB" sz="900" dirty="0" err="1" smtClean="0">
                <a:latin typeface="Avenir LT Std 35 Light"/>
                <a:cs typeface="Avenir LT Std 35 Light"/>
              </a:rPr>
              <a:t>sitelink</a:t>
            </a:r>
            <a:r>
              <a:rPr lang="en-GB" sz="900" dirty="0" smtClean="0">
                <a:latin typeface="Avenir LT Std 35 Light"/>
                <a:cs typeface="Avenir LT Std 35 Light"/>
              </a:rPr>
              <a:t> could be added to the Home </a:t>
            </a:r>
            <a:r>
              <a:rPr lang="en-GB" sz="900" dirty="0" err="1" smtClean="0">
                <a:latin typeface="Avenir LT Std 35 Light"/>
                <a:cs typeface="Avenir LT Std 35 Light"/>
              </a:rPr>
              <a:t>Ents</a:t>
            </a:r>
            <a:r>
              <a:rPr lang="en-GB" sz="900" dirty="0" smtClean="0">
                <a:latin typeface="Avenir LT Std 35 Light"/>
                <a:cs typeface="Avenir LT Std 35 Light"/>
              </a:rPr>
              <a:t> ad. We were therefore able to piggyback the Avengers buzz and not increase costs. </a:t>
            </a:r>
            <a:endParaRPr lang="en-US" sz="900" dirty="0" smtClean="0">
              <a:latin typeface="Avenir LT Std 35 Light"/>
              <a:cs typeface="Avenir LT Std 35 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6046" y="2048716"/>
            <a:ext cx="436879" cy="4368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4" descr="Screen shot 2012-07-17 at 10.29.20.png"/>
          <p:cNvPicPr>
            <a:picLocks noChangeAspect="1"/>
          </p:cNvPicPr>
          <p:nvPr/>
        </p:nvPicPr>
        <p:blipFill>
          <a:blip r:embed="rId12" cstate="screen"/>
          <a:srcRect/>
          <a:stretch>
            <a:fillRect/>
          </a:stretch>
        </p:blipFill>
        <p:spPr bwMode="auto">
          <a:xfrm>
            <a:off x="559075" y="2094982"/>
            <a:ext cx="390821" cy="34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9095" y="3881107"/>
            <a:ext cx="2816761" cy="1802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2159" y="3940445"/>
            <a:ext cx="436879" cy="4368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8209" y="3861048"/>
            <a:ext cx="222563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8DC63F"/>
                </a:solidFill>
                <a:latin typeface="Rockwell"/>
                <a:cs typeface="Rockwell"/>
              </a:rPr>
              <a:t>Click-To-Download &amp; GDN Ads</a:t>
            </a:r>
          </a:p>
          <a:p>
            <a:endParaRPr lang="en-US" sz="900" dirty="0" smtClean="0">
              <a:latin typeface="Avenir LT Std 35 Light"/>
              <a:cs typeface="Avenir LT Std 35 Light"/>
            </a:endParaRPr>
          </a:p>
          <a:p>
            <a:r>
              <a:rPr lang="en-GB" sz="900" dirty="0" smtClean="0">
                <a:latin typeface="Avenir LT Std 35 Light"/>
                <a:cs typeface="Avenir LT Std 35 Light"/>
              </a:rPr>
              <a:t>To capture search interest, we used click-to-download ads for mobile users  to send them straight to the iTunes page to buy the app. </a:t>
            </a:r>
          </a:p>
          <a:p>
            <a:endParaRPr lang="en-GB" sz="900" dirty="0" smtClean="0">
              <a:latin typeface="Avenir LT Std 35 Light"/>
              <a:cs typeface="Avenir LT Std 35 Light"/>
            </a:endParaRPr>
          </a:p>
          <a:p>
            <a:r>
              <a:rPr lang="en-GB" sz="900" dirty="0" smtClean="0">
                <a:latin typeface="Avenir LT Std 35 Light"/>
                <a:cs typeface="Avenir LT Std 35 Light"/>
              </a:rPr>
              <a:t>When search traffic was not high enough to spend our budget, we targeted mobile users on the GDN. </a:t>
            </a:r>
            <a:endParaRPr lang="en-US" sz="900" dirty="0" smtClean="0">
              <a:latin typeface="Avenir LT Std 35 Light"/>
              <a:cs typeface="Avenir LT Std 35 Light"/>
            </a:endParaRPr>
          </a:p>
        </p:txBody>
      </p:sp>
      <p:pic>
        <p:nvPicPr>
          <p:cNvPr id="29" name="Picture 96" descr="Screen shot 2012-07-17 at 10.31.15.png"/>
          <p:cNvPicPr>
            <a:picLocks noChangeAspect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560578" y="3970056"/>
            <a:ext cx="360040" cy="37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4949687" y="4502424"/>
            <a:ext cx="1500808" cy="22313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850" b="0" i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Download </a:t>
            </a:r>
            <a:r>
              <a:rPr lang="en-GB" sz="850" b="0" i="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iPhone</a:t>
            </a:r>
            <a:r>
              <a:rPr lang="en-GB" sz="850" b="0" i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App</a:t>
            </a:r>
            <a:endParaRPr lang="en-GB" sz="850" b="0" i="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4951137" y="4204250"/>
            <a:ext cx="286786" cy="28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Rectangle 74"/>
          <p:cNvSpPr/>
          <p:nvPr/>
        </p:nvSpPr>
        <p:spPr>
          <a:xfrm>
            <a:off x="5883965" y="3508517"/>
            <a:ext cx="367748" cy="188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4949687" y="4813863"/>
            <a:ext cx="2236304" cy="8547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3459234" y="2852533"/>
            <a:ext cx="2027168" cy="66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6" cstate="screen"/>
          <a:srcRect l="6842" t="22271" r="5068" b="25190"/>
          <a:stretch>
            <a:fillRect/>
          </a:stretch>
        </p:blipFill>
        <p:spPr bwMode="auto">
          <a:xfrm>
            <a:off x="6042993" y="2922106"/>
            <a:ext cx="2604052" cy="62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Plus 77"/>
          <p:cNvSpPr/>
          <p:nvPr/>
        </p:nvSpPr>
        <p:spPr>
          <a:xfrm>
            <a:off x="5466523" y="2961863"/>
            <a:ext cx="566531" cy="5764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55560">
                    <a:tint val="75000"/>
                  </a:srgbClr>
                </a:solidFill>
              </a:rPr>
              <a:t>Copyright © 2011, iProspect, Inc. All rights reserved.</a:t>
            </a:r>
            <a:endParaRPr lang="en-US" dirty="0">
              <a:solidFill>
                <a:srgbClr val="45556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095" y="3881107"/>
            <a:ext cx="2816761" cy="1802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095" y="1986094"/>
            <a:ext cx="2816761" cy="18029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5143" y="2002992"/>
            <a:ext cx="22256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 smtClean="0">
                <a:solidFill>
                  <a:srgbClr val="8DC63F"/>
                </a:solidFill>
                <a:latin typeface="Rockwell"/>
                <a:cs typeface="Rockwell"/>
              </a:rPr>
              <a:t>“Fancy” Sitelinks</a:t>
            </a:r>
            <a:endParaRPr lang="en-US" sz="1400" dirty="0" smtClean="0">
              <a:solidFill>
                <a:srgbClr val="8DC63F"/>
              </a:solidFill>
              <a:latin typeface="Rockwell"/>
              <a:cs typeface="Rockwell"/>
            </a:endParaRPr>
          </a:p>
          <a:p>
            <a:pPr lvl="0">
              <a:defRPr/>
            </a:pPr>
            <a:endParaRPr lang="en-US" sz="900" dirty="0" smtClean="0">
              <a:latin typeface="Avenir LT Std 35 Light"/>
              <a:cs typeface="Avenir LT Std 35 Light"/>
            </a:endParaRPr>
          </a:p>
          <a:p>
            <a:pPr lvl="0">
              <a:defRPr/>
            </a:pPr>
            <a:r>
              <a:rPr lang="en-GB" sz="900" dirty="0" smtClean="0">
                <a:latin typeface="Avenir LT Std 35 Light"/>
                <a:cs typeface="Avenir LT Std 35 Light"/>
              </a:rPr>
              <a:t>By adding a “fancy” </a:t>
            </a:r>
            <a:r>
              <a:rPr lang="en-GB" sz="900" dirty="0" err="1" smtClean="0">
                <a:latin typeface="Avenir LT Std 35 Light"/>
                <a:cs typeface="Avenir LT Std 35 Light"/>
              </a:rPr>
              <a:t>sitelink</a:t>
            </a:r>
            <a:r>
              <a:rPr lang="en-GB" sz="900" dirty="0" smtClean="0">
                <a:latin typeface="Avenir LT Std 35 Light"/>
                <a:cs typeface="Avenir LT Std 35 Light"/>
              </a:rPr>
              <a:t> for the Avengers game onto the Home Entertainment ads, we were able to drive an additional 735 clicks to the iTunes page . There was no competition between Disney ads and we were still able to capitalise on the heightened search interest around the DVD release.</a:t>
            </a:r>
            <a:endParaRPr lang="en-US" sz="900" b="1" dirty="0" smtClean="0">
              <a:latin typeface="Avenir LT Std 35 Light"/>
              <a:cs typeface="Avenir LT Std 35 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6046" y="2048716"/>
            <a:ext cx="436879" cy="4368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2159" y="3940445"/>
            <a:ext cx="436879" cy="43687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8209" y="3861048"/>
            <a:ext cx="2225639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rgbClr val="8DC63F"/>
                </a:solidFill>
                <a:latin typeface="Rockwell"/>
                <a:cs typeface="Rockwell"/>
              </a:rPr>
              <a:t>Success on the GDN</a:t>
            </a:r>
            <a:endParaRPr lang="en-US" sz="1400" dirty="0" smtClean="0">
              <a:solidFill>
                <a:srgbClr val="8DC63F"/>
              </a:solidFill>
              <a:latin typeface="Rockwell"/>
              <a:cs typeface="Rockwell"/>
            </a:endParaRPr>
          </a:p>
          <a:p>
            <a:endParaRPr lang="en-US" sz="900" dirty="0" smtClean="0">
              <a:latin typeface="Avenir LT Std 35 Light"/>
              <a:cs typeface="Avenir LT Std 35 Light"/>
            </a:endParaRPr>
          </a:p>
          <a:p>
            <a:r>
              <a:rPr lang="en-US" sz="900" dirty="0" smtClean="0">
                <a:latin typeface="Avenir LT Std 35 Light"/>
                <a:cs typeface="Avenir LT Std 35 Light"/>
              </a:rPr>
              <a:t>When standard search ads were failing to drive the necessary volume, GDN text ads were very successful in driving the necessary volume (over 140,000 clicks to date).</a:t>
            </a:r>
          </a:p>
          <a:p>
            <a:endParaRPr lang="en-US" sz="900" dirty="0" smtClean="0">
              <a:latin typeface="Avenir LT Std 35 Light"/>
              <a:cs typeface="Avenir LT Std 35 Light"/>
            </a:endParaRPr>
          </a:p>
          <a:p>
            <a:r>
              <a:rPr lang="en-US" sz="900" dirty="0" smtClean="0">
                <a:latin typeface="Avenir LT Std 35 Light"/>
                <a:cs typeface="Avenir LT Std 35 Light"/>
              </a:rPr>
              <a:t>Initially targeting both desktop and </a:t>
            </a:r>
            <a:r>
              <a:rPr lang="en-US" sz="900" dirty="0" err="1" smtClean="0">
                <a:latin typeface="Avenir LT Std 35 Light"/>
                <a:cs typeface="Avenir LT Std 35 Light"/>
              </a:rPr>
              <a:t>iOS</a:t>
            </a:r>
            <a:r>
              <a:rPr lang="en-US" sz="900" dirty="0" smtClean="0">
                <a:latin typeface="Avenir LT Std 35 Light"/>
                <a:cs typeface="Avenir LT Std 35 Light"/>
              </a:rPr>
              <a:t> mobile devices on the GDN, mobile  targeting proved so strong that we switched purely to mobile targeting.</a:t>
            </a:r>
            <a:endParaRPr lang="en-US" sz="900" dirty="0" smtClean="0">
              <a:latin typeface="Avenir LT Std 35 Light"/>
              <a:cs typeface="Avenir LT Std 35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9095" y="1049870"/>
            <a:ext cx="8255001" cy="77046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3692" y="1092205"/>
            <a:ext cx="663174" cy="6631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80070" y="1206016"/>
            <a:ext cx="7312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i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/>
                <a:cs typeface="Rockwell"/>
              </a:rPr>
              <a:t>Title</a:t>
            </a:r>
            <a:endParaRPr lang="en-US" sz="2100" b="0" i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/>
              <a:cs typeface="Rockwell"/>
            </a:endParaRPr>
          </a:p>
        </p:txBody>
      </p:sp>
      <p:pic>
        <p:nvPicPr>
          <p:cNvPr id="27" name="Picture 94" descr="Screen shot 2012-07-17 at 10.29.20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9075" y="2094982"/>
            <a:ext cx="390821" cy="34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6" descr="Screen shot 2012-07-17 at 10.31.15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0578" y="3970056"/>
            <a:ext cx="360040" cy="37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43236" y="1135760"/>
            <a:ext cx="6040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ounded Rectangle 22"/>
          <p:cNvSpPr/>
          <p:nvPr/>
        </p:nvSpPr>
        <p:spPr>
          <a:xfrm>
            <a:off x="7154327" y="1124744"/>
            <a:ext cx="1485598" cy="6306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5400000" rotWithShape="0">
              <a:srgbClr val="000000">
                <a:alpha val="54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8" name="Picture 87" descr="chrome-disney-logo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306296" y="1180478"/>
            <a:ext cx="1190625" cy="581025"/>
          </a:xfrm>
          <a:prstGeom prst="rect">
            <a:avLst/>
          </a:prstGeom>
        </p:spPr>
      </p:pic>
      <p:pic>
        <p:nvPicPr>
          <p:cNvPr id="89" name="Picture 88" descr="Screen shot 2012-03-15 at 12.16.39 PM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5383" y="3995528"/>
            <a:ext cx="2699097" cy="16002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0" name="TextBox 89"/>
          <p:cNvSpPr txBox="1"/>
          <p:nvPr/>
        </p:nvSpPr>
        <p:spPr>
          <a:xfrm>
            <a:off x="3486182" y="3834548"/>
            <a:ext cx="2159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8DC63F"/>
                </a:solidFill>
                <a:latin typeface="Rockwell"/>
                <a:cs typeface="Rockwell"/>
              </a:rPr>
              <a:t>The Hulk is a big hit on the GDN with 140,000+ clicks</a:t>
            </a:r>
            <a:endParaRPr lang="en-US" sz="2400" dirty="0" smtClean="0">
              <a:solidFill>
                <a:srgbClr val="8DC63F"/>
              </a:solidFill>
              <a:latin typeface="Rockwell"/>
              <a:cs typeface="Rockwell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screen"/>
          <a:srcRect l="11561" r="11561"/>
          <a:stretch>
            <a:fillRect/>
          </a:stretch>
        </p:blipFill>
        <p:spPr bwMode="auto">
          <a:xfrm>
            <a:off x="7444409" y="2027582"/>
            <a:ext cx="1321904" cy="171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90" descr="Screen shot 2012-03-15 at 12.17.51 PM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8390" y="2098292"/>
            <a:ext cx="2686356" cy="1593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2" name="TextBox 91"/>
          <p:cNvSpPr txBox="1"/>
          <p:nvPr/>
        </p:nvSpPr>
        <p:spPr>
          <a:xfrm>
            <a:off x="6332086" y="2267479"/>
            <a:ext cx="1460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rgbClr val="8DC63F"/>
                </a:solidFill>
                <a:latin typeface="Rockwell"/>
                <a:cs typeface="Rockwell"/>
              </a:rPr>
              <a:t>735 highly relevant clicks from the DVD release</a:t>
            </a:r>
            <a:endParaRPr lang="en-US" sz="1600" dirty="0" smtClean="0">
              <a:solidFill>
                <a:srgbClr val="8DC63F"/>
              </a:solidFill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rospect-Nov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prospect_110503">
  <a:themeElements>
    <a:clrScheme name="Custom 2">
      <a:dk1>
        <a:srgbClr val="455560"/>
      </a:dk1>
      <a:lt1>
        <a:srgbClr val="FFFFFF"/>
      </a:lt1>
      <a:dk2>
        <a:srgbClr val="8DC63F"/>
      </a:dk2>
      <a:lt2>
        <a:srgbClr val="8DC63F"/>
      </a:lt2>
      <a:accent1>
        <a:srgbClr val="F58026"/>
      </a:accent1>
      <a:accent2>
        <a:srgbClr val="1AA1D0"/>
      </a:accent2>
      <a:accent3>
        <a:srgbClr val="BB2618"/>
      </a:accent3>
      <a:accent4>
        <a:srgbClr val="1B4998"/>
      </a:accent4>
      <a:accent5>
        <a:srgbClr val="D7AF39"/>
      </a:accent5>
      <a:accent6>
        <a:srgbClr val="83817E"/>
      </a:accent6>
      <a:hlink>
        <a:srgbClr val="F58026"/>
      </a:hlink>
      <a:folHlink>
        <a:srgbClr val="45556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0" i="0" dirty="0">
            <a:latin typeface="Avenir LT Std 55 Roman"/>
            <a:cs typeface="Avenir LT Std 55 Roman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3759</TotalTime>
  <Words>553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iProspect-Nov2012</vt:lpstr>
      <vt:lpstr>2_Custom Design</vt:lpstr>
      <vt:lpstr>1_iprospect_110503</vt:lpstr>
      <vt:lpstr>Global PPC Award Template</vt:lpstr>
      <vt:lpstr>Background/Brief</vt:lpstr>
      <vt:lpstr>Challenge</vt:lpstr>
      <vt:lpstr>Strategy</vt:lpstr>
      <vt:lpstr>results</vt:lpstr>
    </vt:vector>
  </TitlesOfParts>
  <Company>Aegis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PPC Award Template</dc:title>
  <dc:creator>Chris Rothwell</dc:creator>
  <cp:lastModifiedBy>Alex Crowley</cp:lastModifiedBy>
  <cp:revision>29</cp:revision>
  <dcterms:created xsi:type="dcterms:W3CDTF">2012-11-12T09:47:25Z</dcterms:created>
  <dcterms:modified xsi:type="dcterms:W3CDTF">2012-11-30T13:39:39Z</dcterms:modified>
</cp:coreProperties>
</file>