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1"/>
    <p:sldMasterId id="2147483702" r:id="rId2"/>
  </p:sldMasterIdLst>
  <p:notesMasterIdLst>
    <p:notesMasterId r:id="rId8"/>
  </p:notesMasterIdLst>
  <p:handoutMasterIdLst>
    <p:handoutMasterId r:id="rId9"/>
  </p:handoutMasterIdLst>
  <p:sldIdLst>
    <p:sldId id="506" r:id="rId3"/>
    <p:sldId id="508" r:id="rId4"/>
    <p:sldId id="486" r:id="rId5"/>
    <p:sldId id="509" r:id="rId6"/>
    <p:sldId id="510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55560"/>
    <a:srgbClr val="C2AEE0"/>
    <a:srgbClr val="4207B9"/>
    <a:srgbClr val="FF9900"/>
    <a:srgbClr val="BA9FEF"/>
    <a:srgbClr val="E3EEDB"/>
    <a:srgbClr val="000000"/>
    <a:srgbClr val="199F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5" autoAdjust="0"/>
    <p:restoredTop sz="90981" autoAdjust="0"/>
  </p:normalViewPr>
  <p:slideViewPr>
    <p:cSldViewPr snapToGrid="0" snapToObjects="1" showGuides="1">
      <p:cViewPr varScale="1">
        <p:scale>
          <a:sx n="186" d="100"/>
          <a:sy n="186" d="100"/>
        </p:scale>
        <p:origin x="-1192" y="-96"/>
      </p:cViewPr>
      <p:guideLst>
        <p:guide orient="horz" pos="3441"/>
        <p:guide pos="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39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2B5D-16BC-234B-8265-B7010AC167AB}" type="datetimeFigureOut">
              <a:rPr lang="en-US" smtClean="0"/>
              <a:pPr/>
              <a:t>19.12.12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4E0B8-C12D-2440-8E4B-DC75132F0A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8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metr415 Md BT Medium"/>
                <a:cs typeface="Geometr415 Md BT Medium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metr415 Md BT Medium"/>
                <a:cs typeface="Geometr415 Md BT Medium"/>
              </a:defRPr>
            </a:lvl1pPr>
          </a:lstStyle>
          <a:p>
            <a:fld id="{C79BF9AE-593F-B647-B810-A1C8D0D07C0F}" type="datetimeFigureOut">
              <a:rPr lang="en-US" smtClean="0"/>
              <a:pPr/>
              <a:t>19.12.12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metr415 Md BT Medium"/>
                <a:cs typeface="Geometr415 Md BT Medium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metr415 Md BT Medium"/>
                <a:cs typeface="Geometr415 Md BT Medium"/>
              </a:defRPr>
            </a:lvl1pPr>
          </a:lstStyle>
          <a:p>
            <a:fld id="{B2E4E974-5A3C-6E4C-A1DE-EF7921C23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eometr415 Md BT Medium"/>
        <a:ea typeface="+mn-ea"/>
        <a:cs typeface="Geometr415 Md BT Medium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eometr415 Md BT Medium"/>
        <a:ea typeface="+mn-ea"/>
        <a:cs typeface="Geometr415 Md BT Medium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eometr415 Md BT Medium"/>
        <a:ea typeface="+mn-ea"/>
        <a:cs typeface="Geometr415 Md BT Medium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eometr415 Md BT Medium"/>
        <a:ea typeface="+mn-ea"/>
        <a:cs typeface="Geometr415 Md BT Medium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eometr415 Md BT Medium"/>
        <a:ea typeface="+mn-ea"/>
        <a:cs typeface="Geometr415 Md BT Medium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ade_medium_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nk L RGB 08cm@72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930514"/>
            <a:ext cx="1511300" cy="58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47547"/>
            <a:ext cx="4176712" cy="78790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2317750"/>
            <a:ext cx="5040312" cy="35983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828282"/>
                </a:solidFill>
              </a:defRPr>
            </a:lvl1pPr>
          </a:lstStyle>
          <a:p>
            <a:r>
              <a:rPr lang="nb-NO" smtClean="0"/>
              <a:t>Klikk for å redigere undertittelstil i malen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7086288" y="227544"/>
            <a:ext cx="984885" cy="400182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77825" y="227544"/>
            <a:ext cx="6019800" cy="400182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/>
          </p:nvPr>
        </p:nvSpPr>
        <p:spPr>
          <a:xfrm>
            <a:off x="377825" y="227544"/>
            <a:ext cx="8229600" cy="400182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0"/>
            <a:ext cx="9144000" cy="5715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9" descr="2_NetCom_Full_R 30mm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9" y="3691"/>
              <a:ext cx="142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13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631825" y="127000"/>
            <a:ext cx="7086600" cy="1862667"/>
          </a:xfrm>
          <a:prstGeom prst="roundRect">
            <a:avLst>
              <a:gd name="adj" fmla="val 4903"/>
            </a:avLst>
          </a:prstGeom>
        </p:spPr>
        <p:txBody>
          <a:bodyPr anchor="b"/>
          <a:lstStyle>
            <a:lvl1pPr>
              <a:lnSpc>
                <a:spcPct val="95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Klikk for å redigere tittelstil</a:t>
            </a:r>
            <a:endParaRPr lang="sv-SE"/>
          </a:p>
        </p:txBody>
      </p:sp>
      <p:sp>
        <p:nvSpPr>
          <p:cNvPr id="48133" name="AutoShape 5"/>
          <p:cNvSpPr>
            <a:spLocks noGrp="1" noChangeArrowheads="1"/>
          </p:cNvSpPr>
          <p:nvPr>
            <p:ph type="subTitle" idx="1"/>
          </p:nvPr>
        </p:nvSpPr>
        <p:spPr>
          <a:xfrm>
            <a:off x="668338" y="2094178"/>
            <a:ext cx="7086600" cy="1460500"/>
          </a:xfrm>
          <a:prstGeom prst="roundRect">
            <a:avLst>
              <a:gd name="adj" fmla="val 5977"/>
            </a:avLst>
          </a:prstGeom>
        </p:spPr>
        <p:txBody>
          <a:bodyPr/>
          <a:lstStyle>
            <a:lvl1pPr marL="0" indent="0">
              <a:spcBef>
                <a:spcPct val="10000"/>
              </a:spcBef>
              <a:spcAft>
                <a:spcPct val="20000"/>
              </a:spcAft>
              <a:buFontTx/>
              <a:buNone/>
              <a:defRPr sz="2400">
                <a:solidFill>
                  <a:srgbClr val="D8D4CE"/>
                </a:solidFill>
              </a:defRPr>
            </a:lvl1pPr>
          </a:lstStyle>
          <a:p>
            <a:r>
              <a:rPr lang="en-GB"/>
              <a:t>Klikk for å redigere undertittelstil i malen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81063" y="5351199"/>
            <a:ext cx="1441450" cy="31882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6AFA-4212-495B-B12C-DEB6BED0AC08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320925" y="5351199"/>
            <a:ext cx="3773488" cy="31882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2438" y="5351199"/>
            <a:ext cx="406400" cy="31882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4BEAF-B287-4A13-BFB0-4036CC9C27EC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56991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C4D01-41DA-4880-9EC0-FC541F47935C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5CAE-7522-4709-933A-726319263136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23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F38CA-E068-4CC1-AA8D-D1DF72503DA2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45396-D95B-4026-926E-DEC3DD349B32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49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4" y="1333500"/>
            <a:ext cx="4122737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333500"/>
            <a:ext cx="4124325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A55-515F-4E99-AAB7-5A0E5820CDB4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8E38-D74E-4534-87AC-B3D80CC61FAC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27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A4D-0EB6-4952-8A21-EF063878F606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6E3C4-B8F2-411A-99B6-1B0DABBC63CF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661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550B7-BF02-40EB-B0CB-3A651A52560D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3084-6900-4031-8D23-9737DDCF8BD9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74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CE7D9-0DC8-4F80-929C-38A27F284B76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6E6C4-4501-49C9-A85B-0E0617DBF6CA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7437-7CFE-4731-BB47-574AE9661512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636D9-B608-445E-A543-04178D398C2B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060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F6766-7F52-4D22-9AFD-A2E53D5F2FCE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B2DA2-482E-47A7-BEB7-FACC5A8D4AA6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778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570B5-44B4-4A00-8AED-DF50E7963B2A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1A349-869B-429B-BF25-DAA89171520D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373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1" y="255324"/>
            <a:ext cx="2098675" cy="484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4" y="255324"/>
            <a:ext cx="6148387" cy="484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F3C9-8FC0-40FE-AC74-75AFF63072FD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609B5-EF35-499A-8C01-8FA1BC272B45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81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55323"/>
            <a:ext cx="8399462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4" y="1333500"/>
            <a:ext cx="4122737" cy="3771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1" y="1333500"/>
            <a:ext cx="4124325" cy="1821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1" y="3282157"/>
            <a:ext cx="4124325" cy="182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D9475-2791-4C09-BC45-6FAB77AC6923}" type="datetime4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845C-60A8-45D5-A0AE-F1A3EEACE48C}" type="slidenum">
              <a:rPr lang="en-GB">
                <a:solidFill>
                  <a:srgbClr val="C7C2BA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66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77825" y="1049073"/>
            <a:ext cx="4038600" cy="31802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68825" y="1049073"/>
            <a:ext cx="4038600" cy="31802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458899"/>
            <a:ext cx="82296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8" y="580369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8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165009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 smtClean="0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5.png"/><Relationship Id="rId15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Pink L RGB 08cm@72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4930514"/>
            <a:ext cx="1511300" cy="58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834" y="184394"/>
            <a:ext cx="82264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b-NO" smtClean="0"/>
              <a:t>Klikk for å redigere tittelstil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049073"/>
            <a:ext cx="8229600" cy="318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 smtClean="0"/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16423" y="5077750"/>
            <a:ext cx="580175" cy="4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05050"/>
          </a:solidFill>
          <a:latin typeface="Arial" charset="0"/>
        </a:defRPr>
      </a:lvl9pPr>
    </p:titleStyle>
    <p:bodyStyle>
      <a:lvl1pPr marL="363538" indent="-3635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600">
          <a:solidFill>
            <a:srgbClr val="505050"/>
          </a:solidFill>
          <a:latin typeface="+mn-lt"/>
          <a:ea typeface="+mn-ea"/>
          <a:cs typeface="+mn-cs"/>
        </a:defRPr>
      </a:lvl1pPr>
      <a:lvl2pPr marL="828675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2pPr>
      <a:lvl3pPr marL="1236663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3pPr>
      <a:lvl4pPr marL="164465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2828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5226845"/>
            <a:ext cx="9144000" cy="488156"/>
            <a:chOff x="0" y="3951"/>
            <a:chExt cx="5760" cy="369"/>
          </a:xfrm>
        </p:grpSpPr>
        <p:pic>
          <p:nvPicPr>
            <p:cNvPr id="1034" name="Picture 2" descr="Purple stream 3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951"/>
              <a:ext cx="57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 descr="2_NetCom_Full_R 20mm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66" y="4034"/>
              <a:ext cx="7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0" y="523345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nb-NO" sz="2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0" y="523345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nb-NO" sz="2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9475" y="5351199"/>
            <a:ext cx="1447800" cy="3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7C5E2A1-D27E-422E-99E8-B92D0DCF2787}" type="datetime4">
              <a:rPr lang="en-GB">
                <a:solidFill>
                  <a:srgbClr val="C7C2BA"/>
                </a:solidFill>
                <a:latin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December 19, 2012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7275" y="5351199"/>
            <a:ext cx="3981450" cy="3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4025" y="5351199"/>
            <a:ext cx="406400" cy="3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FA61D78-B6AA-47FD-9794-8A2C29CC3262}" type="slidenum">
              <a:rPr lang="en-GB">
                <a:solidFill>
                  <a:srgbClr val="C7C2BA"/>
                </a:solidFill>
                <a:latin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C7C2BA"/>
              </a:solidFill>
              <a:latin typeface="Arial"/>
            </a:endParaRPr>
          </a:p>
        </p:txBody>
      </p:sp>
      <p:sp>
        <p:nvSpPr>
          <p:cNvPr id="1032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255323"/>
            <a:ext cx="8399462" cy="952500"/>
          </a:xfrm>
          <a:prstGeom prst="roundRect">
            <a:avLst>
              <a:gd name="adj" fmla="val 7778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Klikk for å redigere tittelstil</a:t>
            </a:r>
            <a:endParaRPr lang="sv-SE" smtClean="0"/>
          </a:p>
        </p:txBody>
      </p:sp>
      <p:sp>
        <p:nvSpPr>
          <p:cNvPr id="1033" name="AutoShap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333500"/>
            <a:ext cx="8399462" cy="3771636"/>
          </a:xfrm>
          <a:prstGeom prst="roundRect">
            <a:avLst>
              <a:gd name="adj" fmla="val 2278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Klikk for å redigere tekststiler i malen</a:t>
            </a:r>
          </a:p>
          <a:p>
            <a:pPr lvl="1"/>
            <a:r>
              <a:rPr lang="en-GB" smtClean="0"/>
              <a:t>Andre nivå</a:t>
            </a:r>
          </a:p>
          <a:p>
            <a:pPr lvl="2"/>
            <a:r>
              <a:rPr lang="en-GB" smtClean="0"/>
              <a:t>Tredje nivå</a:t>
            </a:r>
          </a:p>
          <a:p>
            <a:pPr lvl="3"/>
            <a:r>
              <a:rPr lang="en-GB" smtClean="0"/>
              <a:t>Fjerde nivå</a:t>
            </a:r>
          </a:p>
          <a:p>
            <a:pPr lvl="4"/>
            <a:r>
              <a:rPr lang="en-GB" smtClean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5372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</a:defRPr>
      </a:lvl9pPr>
    </p:titleStyle>
    <p:bodyStyle>
      <a:lvl1pPr marL="241300" indent="-241300" algn="l" rtl="0" eaLnBrk="0" fontAlgn="base" hangingPunct="0">
        <a:lnSpc>
          <a:spcPct val="95000"/>
        </a:lnSpc>
        <a:spcBef>
          <a:spcPct val="40000"/>
        </a:spcBef>
        <a:spcAft>
          <a:spcPct val="30000"/>
        </a:spcAft>
        <a:buClr>
          <a:srgbClr val="9E237A"/>
        </a:buClr>
        <a:buSzPct val="11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44475" algn="l" rtl="0" eaLnBrk="0" fontAlgn="base" hangingPunct="0">
        <a:lnSpc>
          <a:spcPct val="95000"/>
        </a:lnSpc>
        <a:spcBef>
          <a:spcPct val="0"/>
        </a:spcBef>
        <a:spcAft>
          <a:spcPct val="10000"/>
        </a:spcAft>
        <a:buClr>
          <a:srgbClr val="7F7F7F"/>
        </a:buClr>
        <a:buFont typeface="Arial" charset="0"/>
        <a:buChar char="–"/>
        <a:defRPr>
          <a:solidFill>
            <a:srgbClr val="6C6F70"/>
          </a:solidFill>
          <a:latin typeface="+mn-lt"/>
        </a:defRPr>
      </a:lvl2pPr>
      <a:lvl3pPr marL="1038225" indent="-200025" algn="l" rtl="0" eaLnBrk="0" fontAlgn="base" hangingPunct="0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3pPr>
      <a:lvl4pPr marL="1474788" indent="-228600" algn="l" rtl="0" eaLnBrk="0" fontAlgn="base" hangingPunct="0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4pPr>
      <a:lvl5pPr marL="1843088" indent="-188913" algn="l" rtl="0" eaLnBrk="0" fontAlgn="base" hangingPunct="0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5pPr>
      <a:lvl6pPr marL="2300288" indent="-188913" algn="l" rtl="0" fontAlgn="base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6pPr>
      <a:lvl7pPr marL="2757488" indent="-188913" algn="l" rtl="0" fontAlgn="base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7pPr>
      <a:lvl8pPr marL="3214688" indent="-188913" algn="l" rtl="0" fontAlgn="base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8pPr>
      <a:lvl9pPr marL="3671888" indent="-188913" algn="l" rtl="0" fontAlgn="base">
        <a:lnSpc>
          <a:spcPct val="95000"/>
        </a:lnSpc>
        <a:spcBef>
          <a:spcPct val="10000"/>
        </a:spcBef>
        <a:spcAft>
          <a:spcPct val="10000"/>
        </a:spcAft>
        <a:buClr>
          <a:srgbClr val="7F7F7F"/>
        </a:buClr>
        <a:buFont typeface="Arial" charset="0"/>
        <a:buChar char="–"/>
        <a:defRPr sz="1400">
          <a:solidFill>
            <a:srgbClr val="6C6F70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ultra tactical SEM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Skjermbilde 2012-03-12 kl. 11.4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3211" y="2057017"/>
            <a:ext cx="2641600" cy="709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kjermbilde 2012-03-12 kl. 11.45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498" y="2078183"/>
            <a:ext cx="2463800" cy="68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665932" y="1924244"/>
            <a:ext cx="2448203" cy="1616363"/>
            <a:chOff x="4817629" y="3186668"/>
            <a:chExt cx="2448203" cy="19396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17629" y="3186668"/>
              <a:ext cx="2448203" cy="19396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072911" y="3890820"/>
              <a:ext cx="713300" cy="115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54826" y="825502"/>
            <a:ext cx="8127996" cy="810104"/>
          </a:xfrm>
          <a:prstGeom prst="wedgeRectCallout">
            <a:avLst>
              <a:gd name="adj1" fmla="val -1851"/>
              <a:gd name="adj2" fmla="val 89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400" dirty="0" err="1"/>
              <a:t>Ved</a:t>
            </a:r>
            <a:r>
              <a:rPr lang="en-US" sz="1400" dirty="0"/>
              <a:t> </a:t>
            </a:r>
            <a:r>
              <a:rPr lang="en-US" sz="1400" dirty="0" err="1"/>
              <a:t>søk</a:t>
            </a:r>
            <a:r>
              <a:rPr lang="en-US" sz="1400" dirty="0"/>
              <a:t> </a:t>
            </a:r>
            <a:r>
              <a:rPr lang="en-US" sz="1400" dirty="0" err="1"/>
              <a:t>etter</a:t>
            </a:r>
            <a:r>
              <a:rPr lang="en-US" sz="1400" dirty="0"/>
              <a:t> </a:t>
            </a:r>
            <a:r>
              <a:rPr lang="en-US" sz="1400" dirty="0" err="1"/>
              <a:t>mobilt</a:t>
            </a:r>
            <a:r>
              <a:rPr lang="en-US" sz="1400" dirty="0"/>
              <a:t> </a:t>
            </a:r>
            <a:r>
              <a:rPr lang="en-US" sz="1400" dirty="0" err="1"/>
              <a:t>bredbånd</a:t>
            </a:r>
            <a:r>
              <a:rPr lang="en-US" sz="1400" dirty="0"/>
              <a:t> via </a:t>
            </a:r>
            <a:r>
              <a:rPr lang="en-US" sz="1400" dirty="0" err="1"/>
              <a:t>mobilen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områder</a:t>
            </a:r>
            <a:r>
              <a:rPr lang="en-US" sz="1400" dirty="0"/>
              <a:t> der </a:t>
            </a:r>
            <a:r>
              <a:rPr lang="en-US" sz="1400" dirty="0" err="1"/>
              <a:t>NetCom</a:t>
            </a:r>
            <a:r>
              <a:rPr lang="en-US" sz="1400" dirty="0"/>
              <a:t> </a:t>
            </a:r>
            <a:r>
              <a:rPr lang="en-US" sz="1400" dirty="0" err="1"/>
              <a:t>har</a:t>
            </a:r>
            <a:r>
              <a:rPr lang="en-US" sz="1400" dirty="0"/>
              <a:t> 4G-dekning, </a:t>
            </a:r>
            <a:r>
              <a:rPr lang="en-US" sz="1400" dirty="0" err="1"/>
              <a:t>ble</a:t>
            </a:r>
            <a:r>
              <a:rPr lang="en-US" sz="1400" dirty="0"/>
              <a:t> </a:t>
            </a:r>
            <a:r>
              <a:rPr lang="en-US" sz="1400" dirty="0" err="1"/>
              <a:t>det</a:t>
            </a:r>
            <a:r>
              <a:rPr lang="en-US" sz="1400" dirty="0"/>
              <a:t> </a:t>
            </a:r>
            <a:r>
              <a:rPr lang="en-US" sz="1400" dirty="0" err="1"/>
              <a:t>vist</a:t>
            </a:r>
            <a:r>
              <a:rPr lang="en-US" sz="1400" dirty="0"/>
              <a:t> </a:t>
            </a:r>
            <a:r>
              <a:rPr lang="en-US" sz="1400" dirty="0" err="1"/>
              <a:t>ulike</a:t>
            </a:r>
            <a:r>
              <a:rPr lang="en-US" sz="1400" dirty="0"/>
              <a:t> </a:t>
            </a:r>
            <a:r>
              <a:rPr lang="en-US" sz="1400" dirty="0" err="1"/>
              <a:t>annonser</a:t>
            </a:r>
            <a:r>
              <a:rPr lang="en-US" sz="1400" dirty="0"/>
              <a:t> </a:t>
            </a:r>
            <a:r>
              <a:rPr lang="en-US" sz="1400" dirty="0" err="1"/>
              <a:t>avhengig</a:t>
            </a:r>
            <a:r>
              <a:rPr lang="en-US" sz="1400" dirty="0"/>
              <a:t> </a:t>
            </a:r>
            <a:r>
              <a:rPr lang="en-US" sz="1400" dirty="0" err="1"/>
              <a:t>av</a:t>
            </a:r>
            <a:r>
              <a:rPr lang="en-US" sz="1400" dirty="0"/>
              <a:t> </a:t>
            </a:r>
            <a:r>
              <a:rPr lang="en-US" sz="1400" dirty="0" err="1"/>
              <a:t>hvorvidt</a:t>
            </a:r>
            <a:r>
              <a:rPr lang="en-US" sz="1400" dirty="0"/>
              <a:t> man </a:t>
            </a:r>
            <a:r>
              <a:rPr lang="en-US" sz="1400" dirty="0" err="1"/>
              <a:t>bruker</a:t>
            </a:r>
            <a:r>
              <a:rPr lang="en-US" sz="1400" dirty="0"/>
              <a:t> </a:t>
            </a:r>
            <a:r>
              <a:rPr lang="en-US" sz="1400" dirty="0" err="1"/>
              <a:t>NetComs</a:t>
            </a:r>
            <a:r>
              <a:rPr lang="en-US" sz="1400" dirty="0"/>
              <a:t> </a:t>
            </a:r>
            <a:r>
              <a:rPr lang="en-US" sz="1400" dirty="0" err="1"/>
              <a:t>nett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konkurrentenes</a:t>
            </a:r>
            <a:r>
              <a:rPr lang="en-US" sz="1400" dirty="0"/>
              <a:t> </a:t>
            </a:r>
            <a:r>
              <a:rPr lang="en-US" sz="1400" dirty="0" err="1" smtClean="0"/>
              <a:t>nett</a:t>
            </a:r>
            <a:r>
              <a:rPr lang="en-US" sz="1400" dirty="0" smtClean="0"/>
              <a:t>.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54826" y="808183"/>
            <a:ext cx="8127996" cy="810104"/>
          </a:xfrm>
          <a:prstGeom prst="wedgeRectCallout">
            <a:avLst>
              <a:gd name="adj1" fmla="val 27126"/>
              <a:gd name="adj2" fmla="val 91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600" dirty="0" smtClean="0"/>
              <a:t>Geo-targeting in areas where </a:t>
            </a:r>
            <a:r>
              <a:rPr lang="en-US" sz="1600" dirty="0" err="1" smtClean="0"/>
              <a:t>NetCom</a:t>
            </a:r>
            <a:r>
              <a:rPr lang="en-US" sz="1600" dirty="0" smtClean="0"/>
              <a:t> offers 4G mobile coverage. Different ads shown depending on whether mobile search was performed using </a:t>
            </a:r>
            <a:r>
              <a:rPr lang="en-US" sz="1600" dirty="0" err="1" smtClean="0"/>
              <a:t>NetCom’s</a:t>
            </a:r>
            <a:r>
              <a:rPr lang="en-US" sz="1600" dirty="0" smtClean="0"/>
              <a:t> own or competitors network.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54024" y="3893744"/>
            <a:ext cx="2314531" cy="1149184"/>
          </a:xfrm>
          <a:prstGeom prst="wedgeRectCallout">
            <a:avLst>
              <a:gd name="adj1" fmla="val -12799"/>
              <a:gd name="adj2" fmla="val -8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600" dirty="0" smtClean="0"/>
              <a:t>“Click to call” ads combined with route finder to closest store</a:t>
            </a:r>
          </a:p>
        </p:txBody>
      </p:sp>
      <p:pic>
        <p:nvPicPr>
          <p:cNvPr id="15" name="Picture 14" descr="Skjermbilde 2012-03-16 kl. 18.53.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5487" y="4262198"/>
            <a:ext cx="2590800" cy="69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Skjermbilde 2012-03-16 kl. 18.53.3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036" y="4262198"/>
            <a:ext cx="2552700" cy="69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ular Callout 16"/>
          <p:cNvSpPr/>
          <p:nvPr/>
        </p:nvSpPr>
        <p:spPr>
          <a:xfrm>
            <a:off x="3792955" y="3444532"/>
            <a:ext cx="3892534" cy="591428"/>
          </a:xfrm>
          <a:prstGeom prst="wedgeRectCallout">
            <a:avLst>
              <a:gd name="adj1" fmla="val 29135"/>
              <a:gd name="adj2" fmla="val 88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err="1" smtClean="0"/>
              <a:t>Taktisk</a:t>
            </a:r>
            <a:r>
              <a:rPr lang="en-US" dirty="0" smtClean="0"/>
              <a:t> </a:t>
            </a:r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ad extensions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792955" y="3444532"/>
            <a:ext cx="3892535" cy="591429"/>
          </a:xfrm>
          <a:prstGeom prst="wedgeRectCallout">
            <a:avLst>
              <a:gd name="adj1" fmla="val -33745"/>
              <a:gd name="adj2" fmla="val 85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400" dirty="0" smtClean="0"/>
              <a:t>Constant testing of which offers performed the best according to set KPI’s</a:t>
            </a:r>
          </a:p>
        </p:txBody>
      </p:sp>
    </p:spTree>
    <p:extLst>
      <p:ext uri="{BB962C8B-B14F-4D97-AF65-F5344CB8AC3E}">
        <p14:creationId xmlns:p14="http://schemas.microsoft.com/office/powerpoint/2010/main" val="34607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ultra tactical SEM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211" y="958205"/>
            <a:ext cx="6246091" cy="168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Skjermbilde 2012-03-16 kl. 18.1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2574" y="3267459"/>
            <a:ext cx="3024908" cy="54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kjermbilde 2012-03-16 kl. 18.11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540" y="3911297"/>
            <a:ext cx="2933552" cy="482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ular Callout 10"/>
          <p:cNvSpPr/>
          <p:nvPr/>
        </p:nvSpPr>
        <p:spPr>
          <a:xfrm>
            <a:off x="5569793" y="702349"/>
            <a:ext cx="2225017" cy="914845"/>
          </a:xfrm>
          <a:prstGeom prst="wedgeRectCallout">
            <a:avLst>
              <a:gd name="adj1" fmla="val -99863"/>
              <a:gd name="adj2" fmla="val 3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Only advertiser for </a:t>
            </a:r>
            <a:r>
              <a:rPr lang="en-US" sz="1600" u="sng" dirty="0" smtClean="0"/>
              <a:t>iPhone 4S</a:t>
            </a:r>
            <a:r>
              <a:rPr lang="en-US" sz="1600" dirty="0" smtClean="0"/>
              <a:t> prior to and at launch</a:t>
            </a:r>
            <a:endParaRPr lang="en-US" sz="1600" dirty="0"/>
          </a:p>
        </p:txBody>
      </p:sp>
      <p:pic>
        <p:nvPicPr>
          <p:cNvPr id="15" name="Picture 14" descr="Skjermbilde 2012-03-16 kl. 18.26.4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10" y="2854061"/>
            <a:ext cx="2357790" cy="1694082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123266" y="4548144"/>
            <a:ext cx="3164552" cy="589584"/>
          </a:xfrm>
          <a:prstGeom prst="wedgeRectCallout">
            <a:avLst>
              <a:gd name="adj1" fmla="val -56607"/>
              <a:gd name="adj2" fmla="val -112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Mediedekning</a:t>
            </a:r>
            <a:r>
              <a:rPr lang="en-US" sz="1600" dirty="0" smtClean="0"/>
              <a:t> </a:t>
            </a:r>
            <a:r>
              <a:rPr lang="en-US" sz="1600" dirty="0" err="1" smtClean="0"/>
              <a:t>rundt</a:t>
            </a:r>
            <a:r>
              <a:rPr lang="en-US" sz="1600" dirty="0" smtClean="0"/>
              <a:t> </a:t>
            </a:r>
            <a:r>
              <a:rPr lang="en-US" sz="1600" dirty="0" err="1" smtClean="0"/>
              <a:t>NetComs</a:t>
            </a:r>
            <a:r>
              <a:rPr lang="en-US" sz="1600" dirty="0" smtClean="0"/>
              <a:t> </a:t>
            </a:r>
            <a:r>
              <a:rPr lang="en-US" sz="1600" dirty="0" err="1" smtClean="0"/>
              <a:t>billige</a:t>
            </a:r>
            <a:r>
              <a:rPr lang="en-US" sz="1600" dirty="0" smtClean="0"/>
              <a:t> </a:t>
            </a:r>
            <a:r>
              <a:rPr lang="en-US" sz="1600" dirty="0" err="1" smtClean="0"/>
              <a:t>mobilsurf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utlandet</a:t>
            </a:r>
            <a:endParaRPr lang="en-US" sz="1600" dirty="0"/>
          </a:p>
        </p:txBody>
      </p:sp>
      <p:sp>
        <p:nvSpPr>
          <p:cNvPr id="17" name="Rectangular Callout 16"/>
          <p:cNvSpPr/>
          <p:nvPr/>
        </p:nvSpPr>
        <p:spPr>
          <a:xfrm>
            <a:off x="2123266" y="4548144"/>
            <a:ext cx="3164552" cy="589584"/>
          </a:xfrm>
          <a:prstGeom prst="wedgeRectCallout">
            <a:avLst>
              <a:gd name="adj1" fmla="val 50290"/>
              <a:gd name="adj2" fmla="val -8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 coverage concerning </a:t>
            </a:r>
            <a:r>
              <a:rPr lang="en-US" sz="1400" dirty="0" err="1" smtClean="0"/>
              <a:t>NetComs</a:t>
            </a:r>
            <a:r>
              <a:rPr lang="en-US" sz="1400" dirty="0" smtClean="0"/>
              <a:t> cheap </a:t>
            </a:r>
            <a:r>
              <a:rPr lang="en-US" sz="1400" dirty="0" err="1" smtClean="0"/>
              <a:t>mobilesurf</a:t>
            </a:r>
            <a:r>
              <a:rPr lang="en-US" sz="1400" dirty="0" smtClean="0"/>
              <a:t> offer when abroad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071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968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Examples of which offer created highest net earnings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9" y="1077842"/>
            <a:ext cx="1936821" cy="2199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75" y="570029"/>
            <a:ext cx="5338425" cy="309205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60685" y="782847"/>
            <a:ext cx="980042" cy="89477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60685" y="946407"/>
            <a:ext cx="980042" cy="7696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0685" y="1119589"/>
            <a:ext cx="980042" cy="59651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60685" y="1292771"/>
            <a:ext cx="980042" cy="4233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60685" y="1456332"/>
            <a:ext cx="980042" cy="28382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60685" y="1677619"/>
            <a:ext cx="980042" cy="12700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60685" y="1804621"/>
            <a:ext cx="980042" cy="990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60685" y="2014362"/>
            <a:ext cx="980042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0685" y="2125006"/>
            <a:ext cx="980042" cy="8178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60685" y="2206787"/>
            <a:ext cx="980042" cy="1539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60685" y="2351105"/>
            <a:ext cx="980042" cy="16356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8605" y="2360726"/>
            <a:ext cx="922122" cy="34636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60685" y="2360727"/>
            <a:ext cx="980042" cy="5291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18605" y="2360728"/>
            <a:ext cx="922122" cy="7408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60685" y="2360729"/>
            <a:ext cx="980042" cy="92363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60685" y="2370351"/>
            <a:ext cx="980042" cy="108719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3662087"/>
            <a:ext cx="321310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800" y="4434661"/>
            <a:ext cx="3009900" cy="74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4434661"/>
            <a:ext cx="45974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8800" y="3687487"/>
            <a:ext cx="4406900" cy="69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8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Which TV-spots drives the purchaser to the website?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6884" b="688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14E8-8780-1E4A-AC2D-7A60D73D859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26889" y="1343209"/>
            <a:ext cx="3606461" cy="3531013"/>
            <a:chOff x="5226888" y="1611851"/>
            <a:chExt cx="3606461" cy="4237216"/>
          </a:xfrm>
        </p:grpSpPr>
        <p:sp>
          <p:nvSpPr>
            <p:cNvPr id="9" name="Rectangle 8"/>
            <p:cNvSpPr/>
            <p:nvPr/>
          </p:nvSpPr>
          <p:spPr>
            <a:xfrm>
              <a:off x="5373436" y="1611851"/>
              <a:ext cx="3313364" cy="42372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35" y="1729999"/>
              <a:ext cx="3086152" cy="1653984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423" r="-8423" b="11732"/>
            <a:stretch/>
          </p:blipFill>
          <p:spPr>
            <a:xfrm>
              <a:off x="5226888" y="3760690"/>
              <a:ext cx="3606461" cy="1973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42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results !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" r="188"/>
          <a:stretch/>
        </p:blipFill>
        <p:spPr>
          <a:xfrm>
            <a:off x="478619" y="1207823"/>
            <a:ext cx="2569381" cy="17258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C4D01-41DA-4880-9EC0-FC541F47935C}" type="datetime4">
              <a:rPr lang="en-GB" smtClean="0">
                <a:solidFill>
                  <a:srgbClr val="C7C2BA"/>
                </a:solidFill>
              </a:rPr>
              <a:pPr>
                <a:defRPr/>
              </a:pPr>
              <a:t>December 19, 2012</a:t>
            </a:fld>
            <a:endParaRPr lang="en-GB">
              <a:solidFill>
                <a:srgbClr val="C7C2B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35CAE-7522-4709-933A-726319263136}" type="slidenum">
              <a:rPr lang="en-GB" smtClean="0">
                <a:solidFill>
                  <a:srgbClr val="C7C2BA"/>
                </a:solidFill>
              </a:rPr>
              <a:pPr>
                <a:defRPr/>
              </a:pPr>
              <a:t>5</a:t>
            </a:fld>
            <a:endParaRPr lang="en-GB">
              <a:solidFill>
                <a:srgbClr val="C7C2B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9543" y="1194668"/>
            <a:ext cx="508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1400" dirty="0" smtClean="0"/>
              <a:t>    Cost per unit from Paid media reduced by 30%</a:t>
            </a:r>
          </a:p>
          <a:p>
            <a:pPr>
              <a:buFont typeface="Arial" pitchFamily="34" charset="0"/>
              <a:buChar char="•"/>
            </a:pPr>
            <a:endParaRPr lang="sv-SE" sz="1400" dirty="0" smtClean="0"/>
          </a:p>
          <a:p>
            <a:pPr>
              <a:buFont typeface="Arial" pitchFamily="34" charset="0"/>
              <a:buChar char="•"/>
            </a:pPr>
            <a:r>
              <a:rPr lang="sv-SE" sz="1400" dirty="0" smtClean="0"/>
              <a:t>    Sales from Paid media increased by 21%</a:t>
            </a:r>
          </a:p>
          <a:p>
            <a:pPr>
              <a:buFont typeface="Arial" pitchFamily="34" charset="0"/>
              <a:buChar char="•"/>
            </a:pPr>
            <a:endParaRPr lang="sv-SE" sz="1400" dirty="0" smtClean="0"/>
          </a:p>
          <a:p>
            <a:pPr>
              <a:buFont typeface="Arial" pitchFamily="34" charset="0"/>
              <a:buChar char="•"/>
            </a:pPr>
            <a:r>
              <a:rPr lang="sv-SE" sz="1400" dirty="0" smtClean="0"/>
              <a:t>    Mediaspend reduced by 15%</a:t>
            </a:r>
          </a:p>
          <a:p>
            <a:pPr>
              <a:buFont typeface="Arial" pitchFamily="34" charset="0"/>
              <a:buChar char="•"/>
            </a:pPr>
            <a:endParaRPr lang="sv-SE" sz="1400" dirty="0" smtClean="0"/>
          </a:p>
          <a:p>
            <a:pPr>
              <a:buFont typeface="Arial" pitchFamily="34" charset="0"/>
              <a:buChar char="•"/>
            </a:pPr>
            <a:r>
              <a:rPr lang="sv-SE" sz="1400" dirty="0" smtClean="0"/>
              <a:t>    Owned and Earned media increased site traffic by 62%</a:t>
            </a:r>
          </a:p>
          <a:p>
            <a:pPr>
              <a:buFont typeface="Arial" pitchFamily="34" charset="0"/>
              <a:buChar char="•"/>
            </a:pPr>
            <a:endParaRPr lang="sv-SE" sz="1400" dirty="0" smtClean="0"/>
          </a:p>
          <a:p>
            <a:pPr>
              <a:buFont typeface="Arial" pitchFamily="34" charset="0"/>
              <a:buChar char="•"/>
            </a:pPr>
            <a:r>
              <a:rPr lang="sv-SE" sz="1400" dirty="0" smtClean="0"/>
              <a:t>    Sales from Owned and Earned media increased by 32%</a:t>
            </a:r>
            <a:endParaRPr lang="nb-NO" sz="1400" dirty="0" smtClean="0"/>
          </a:p>
          <a:p>
            <a:endParaRPr lang="nb-NO" sz="1200" dirty="0" smtClean="0"/>
          </a:p>
          <a:p>
            <a:endParaRPr lang="nb-NO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9" y="3556437"/>
            <a:ext cx="1989532" cy="133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486" y="1140385"/>
            <a:ext cx="184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Paid media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3086" y="3296576"/>
            <a:ext cx="18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Netcom.no</a:t>
            </a:r>
            <a:r>
              <a:rPr lang="en-US" sz="1200" dirty="0" smtClean="0"/>
              <a:t> overall results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5166" y="1782506"/>
            <a:ext cx="310228" cy="1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7510" y="4486448"/>
            <a:ext cx="310228" cy="1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8233" y="4054051"/>
            <a:ext cx="394322" cy="22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840" y="852880"/>
            <a:ext cx="2513741" cy="409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43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rat 3C Master Template">
  <a:themeElements>
    <a:clrScheme name="">
      <a:dk1>
        <a:srgbClr val="828282"/>
      </a:dk1>
      <a:lt1>
        <a:srgbClr val="FFFFFF"/>
      </a:lt1>
      <a:dk2>
        <a:srgbClr val="505050"/>
      </a:dk2>
      <a:lt2>
        <a:srgbClr val="BEBEBE"/>
      </a:lt2>
      <a:accent1>
        <a:srgbClr val="33CCFF"/>
      </a:accent1>
      <a:accent2>
        <a:srgbClr val="FF0099"/>
      </a:accent2>
      <a:accent3>
        <a:srgbClr val="FFFFFF"/>
      </a:accent3>
      <a:accent4>
        <a:srgbClr val="6E6E6E"/>
      </a:accent4>
      <a:accent5>
        <a:srgbClr val="ADE2FF"/>
      </a:accent5>
      <a:accent6>
        <a:srgbClr val="E7008A"/>
      </a:accent6>
      <a:hlink>
        <a:srgbClr val="FF9933"/>
      </a:hlink>
      <a:folHlink>
        <a:srgbClr val="99CC00"/>
      </a:folHlink>
    </a:clrScheme>
    <a:fontScheme name="Carat Master TemplateNEW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rat Master TemplateNEW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rat Master TemplateNEWFINAL 13">
        <a:dk1>
          <a:srgbClr val="808080"/>
        </a:dk1>
        <a:lt1>
          <a:srgbClr val="FFFFFF"/>
        </a:lt1>
        <a:dk2>
          <a:srgbClr val="33CCFF"/>
        </a:dk2>
        <a:lt2>
          <a:srgbClr val="000000"/>
        </a:lt2>
        <a:accent1>
          <a:srgbClr val="BEBEBE"/>
        </a:accent1>
        <a:accent2>
          <a:srgbClr val="FF0099"/>
        </a:accent2>
        <a:accent3>
          <a:srgbClr val="FFFFFF"/>
        </a:accent3>
        <a:accent4>
          <a:srgbClr val="6C6C6C"/>
        </a:accent4>
        <a:accent5>
          <a:srgbClr val="DBDBDB"/>
        </a:accent5>
        <a:accent6>
          <a:srgbClr val="E7008A"/>
        </a:accent6>
        <a:hlink>
          <a:srgbClr val="FF99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14">
        <a:dk1>
          <a:srgbClr val="808080"/>
        </a:dk1>
        <a:lt1>
          <a:srgbClr val="FFFFFF"/>
        </a:lt1>
        <a:dk2>
          <a:srgbClr val="33CCFF"/>
        </a:dk2>
        <a:lt2>
          <a:srgbClr val="808080"/>
        </a:lt2>
        <a:accent1>
          <a:srgbClr val="BEBEBE"/>
        </a:accent1>
        <a:accent2>
          <a:srgbClr val="FF0099"/>
        </a:accent2>
        <a:accent3>
          <a:srgbClr val="FFFFFF"/>
        </a:accent3>
        <a:accent4>
          <a:srgbClr val="6C6C6C"/>
        </a:accent4>
        <a:accent5>
          <a:srgbClr val="DBDBDB"/>
        </a:accent5>
        <a:accent6>
          <a:srgbClr val="E7008A"/>
        </a:accent6>
        <a:hlink>
          <a:srgbClr val="FF99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15">
        <a:dk1>
          <a:srgbClr val="828282"/>
        </a:dk1>
        <a:lt1>
          <a:srgbClr val="FFFFFF"/>
        </a:lt1>
        <a:dk2>
          <a:srgbClr val="33CCFF"/>
        </a:dk2>
        <a:lt2>
          <a:srgbClr val="828282"/>
        </a:lt2>
        <a:accent1>
          <a:srgbClr val="BEBEBE"/>
        </a:accent1>
        <a:accent2>
          <a:srgbClr val="FF0099"/>
        </a:accent2>
        <a:accent3>
          <a:srgbClr val="FFFFFF"/>
        </a:accent3>
        <a:accent4>
          <a:srgbClr val="6E6E6E"/>
        </a:accent4>
        <a:accent5>
          <a:srgbClr val="DBDBDB"/>
        </a:accent5>
        <a:accent6>
          <a:srgbClr val="E7008A"/>
        </a:accent6>
        <a:hlink>
          <a:srgbClr val="FF99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rat Master TemplateNEWFINAL 16">
        <a:dk1>
          <a:srgbClr val="505050"/>
        </a:dk1>
        <a:lt1>
          <a:srgbClr val="FFFFFF"/>
        </a:lt1>
        <a:dk2>
          <a:srgbClr val="2AABD6"/>
        </a:dk2>
        <a:lt2>
          <a:srgbClr val="828282"/>
        </a:lt2>
        <a:accent1>
          <a:srgbClr val="BEBEBE"/>
        </a:accent1>
        <a:accent2>
          <a:srgbClr val="FF0099"/>
        </a:accent2>
        <a:accent3>
          <a:srgbClr val="FFFFFF"/>
        </a:accent3>
        <a:accent4>
          <a:srgbClr val="434343"/>
        </a:accent4>
        <a:accent5>
          <a:srgbClr val="DBDBDB"/>
        </a:accent5>
        <a:accent6>
          <a:srgbClr val="E7008A"/>
        </a:accent6>
        <a:hlink>
          <a:srgbClr val="FF99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Com_PP_template[1]">
  <a:themeElements>
    <a:clrScheme name="">
      <a:dk1>
        <a:srgbClr val="000000"/>
      </a:dk1>
      <a:lt1>
        <a:srgbClr val="FFFFFF"/>
      </a:lt1>
      <a:dk2>
        <a:srgbClr val="BED600"/>
      </a:dk2>
      <a:lt2>
        <a:srgbClr val="C7C2BA"/>
      </a:lt2>
      <a:accent1>
        <a:srgbClr val="652D86"/>
      </a:accent1>
      <a:accent2>
        <a:srgbClr val="C41B79"/>
      </a:accent2>
      <a:accent3>
        <a:srgbClr val="FFFFFF"/>
      </a:accent3>
      <a:accent4>
        <a:srgbClr val="000000"/>
      </a:accent4>
      <a:accent5>
        <a:srgbClr val="B8ADC3"/>
      </a:accent5>
      <a:accent6>
        <a:srgbClr val="B1176D"/>
      </a:accent6>
      <a:hlink>
        <a:srgbClr val="FF6319"/>
      </a:hlink>
      <a:folHlink>
        <a:srgbClr val="00B48C"/>
      </a:folHlink>
    </a:clrScheme>
    <a:fontScheme name="NetCom_PP_templat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80000"/>
          </a:srgbClr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80000"/>
          </a:srgbClr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Com_PP_templat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Com_PP_template[1] 13">
        <a:dk1>
          <a:srgbClr val="484742"/>
        </a:dk1>
        <a:lt1>
          <a:srgbClr val="FFFFFF"/>
        </a:lt1>
        <a:dk2>
          <a:srgbClr val="00667F"/>
        </a:dk2>
        <a:lt2>
          <a:srgbClr val="CCCCCC"/>
        </a:lt2>
        <a:accent1>
          <a:srgbClr val="00AFD8"/>
        </a:accent1>
        <a:accent2>
          <a:srgbClr val="D3007B"/>
        </a:accent2>
        <a:accent3>
          <a:srgbClr val="FFFFFF"/>
        </a:accent3>
        <a:accent4>
          <a:srgbClr val="3C3B37"/>
        </a:accent4>
        <a:accent5>
          <a:srgbClr val="AAD4E9"/>
        </a:accent5>
        <a:accent6>
          <a:srgbClr val="BF006F"/>
        </a:accent6>
        <a:hlink>
          <a:srgbClr val="FFB612"/>
        </a:hlink>
        <a:folHlink>
          <a:srgbClr val="DD48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14">
        <a:dk1>
          <a:srgbClr val="484742"/>
        </a:dk1>
        <a:lt1>
          <a:srgbClr val="FFFFFF"/>
        </a:lt1>
        <a:dk2>
          <a:srgbClr val="00667F"/>
        </a:dk2>
        <a:lt2>
          <a:srgbClr val="CCCCCC"/>
        </a:lt2>
        <a:accent1>
          <a:srgbClr val="00AFD8"/>
        </a:accent1>
        <a:accent2>
          <a:srgbClr val="D3007B"/>
        </a:accent2>
        <a:accent3>
          <a:srgbClr val="FFFFFF"/>
        </a:accent3>
        <a:accent4>
          <a:srgbClr val="3C3B37"/>
        </a:accent4>
        <a:accent5>
          <a:srgbClr val="AAD4E9"/>
        </a:accent5>
        <a:accent6>
          <a:srgbClr val="BF006F"/>
        </a:accent6>
        <a:hlink>
          <a:srgbClr val="DD4814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15">
        <a:dk1>
          <a:srgbClr val="484742"/>
        </a:dk1>
        <a:lt1>
          <a:srgbClr val="FFFFFF"/>
        </a:lt1>
        <a:dk2>
          <a:srgbClr val="DD4814"/>
        </a:dk2>
        <a:lt2>
          <a:srgbClr val="CCCCCC"/>
        </a:lt2>
        <a:accent1>
          <a:srgbClr val="00AFD8"/>
        </a:accent1>
        <a:accent2>
          <a:srgbClr val="D3007B"/>
        </a:accent2>
        <a:accent3>
          <a:srgbClr val="FFFFFF"/>
        </a:accent3>
        <a:accent4>
          <a:srgbClr val="3C3B37"/>
        </a:accent4>
        <a:accent5>
          <a:srgbClr val="AAD4E9"/>
        </a:accent5>
        <a:accent6>
          <a:srgbClr val="BF006F"/>
        </a:accent6>
        <a:hlink>
          <a:srgbClr val="00667F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Com_PP_template[1] 16">
        <a:dk1>
          <a:srgbClr val="484847"/>
        </a:dk1>
        <a:lt1>
          <a:srgbClr val="FFFFFF"/>
        </a:lt1>
        <a:dk2>
          <a:srgbClr val="DD4814"/>
        </a:dk2>
        <a:lt2>
          <a:srgbClr val="CCCCCC"/>
        </a:lt2>
        <a:accent1>
          <a:srgbClr val="00AFD8"/>
        </a:accent1>
        <a:accent2>
          <a:srgbClr val="D3007B"/>
        </a:accent2>
        <a:accent3>
          <a:srgbClr val="FFFFFF"/>
        </a:accent3>
        <a:accent4>
          <a:srgbClr val="3C3C3B"/>
        </a:accent4>
        <a:accent5>
          <a:srgbClr val="AAD4E9"/>
        </a:accent5>
        <a:accent6>
          <a:srgbClr val="BF006F"/>
        </a:accent6>
        <a:hlink>
          <a:srgbClr val="00667F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Carat Template 4 3</Template>
  <TotalTime>0</TotalTime>
  <Words>207</Words>
  <Application>Microsoft Macintosh PowerPoint</Application>
  <PresentationFormat>On-screen Show (16:10)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Carat 3C Master Template</vt:lpstr>
      <vt:lpstr>1_NetCom_PP_template[1]</vt:lpstr>
      <vt:lpstr>Examples ultra tactical SEM</vt:lpstr>
      <vt:lpstr>Examples ultra tactical SEM</vt:lpstr>
      <vt:lpstr>Examples of which offer created highest net earnings</vt:lpstr>
      <vt:lpstr>Which TV-spots drives the purchaser to the website?</vt:lpstr>
      <vt:lpstr>Exceptional results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2012-01-09T10:03:37Z</dcterms:created>
  <dcterms:modified xsi:type="dcterms:W3CDTF">2012-12-19T19:56:17Z</dcterms:modified>
</cp:coreProperties>
</file>