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7"/>
  </p:notesMasterIdLst>
  <p:handoutMasterIdLst>
    <p:handoutMasterId r:id="rId8"/>
  </p:handoutMasterIdLst>
  <p:sldIdLst>
    <p:sldId id="269" r:id="rId2"/>
    <p:sldId id="270" r:id="rId3"/>
    <p:sldId id="271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560"/>
    <a:srgbClr val="DE6223"/>
    <a:srgbClr val="009BC9"/>
    <a:srgbClr val="65B034"/>
    <a:srgbClr val="737A7C"/>
    <a:srgbClr val="7BBF31"/>
    <a:srgbClr val="E75E17"/>
    <a:srgbClr val="EE9546"/>
    <a:srgbClr val="8C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7169" autoAdjust="0"/>
  </p:normalViewPr>
  <p:slideViewPr>
    <p:cSldViewPr snapToGrid="0" snapToObjects="1">
      <p:cViewPr varScale="1">
        <p:scale>
          <a:sx n="153" d="100"/>
          <a:sy n="153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ADAD8-E782-A742-9072-6FBD52F9FB6A}" type="datetimeFigureOut">
              <a:rPr lang="en-US" smtClean="0"/>
              <a:pPr/>
              <a:t>19.12.12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F34A3-C4BB-CB46-9AC6-8B0AE1B91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9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E7977-3BF7-AC40-A728-C97C3929725F}" type="datetimeFigureOut">
              <a:rPr lang="en-US" smtClean="0"/>
              <a:pPr/>
              <a:t>19.12.12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C8654-1B8B-BF46-83D7-5A165A75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1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3440" y="297960"/>
            <a:ext cx="8547100" cy="5105400"/>
          </a:xfrm>
          <a:prstGeom prst="roundRect">
            <a:avLst>
              <a:gd name="adj" fmla="val 5117"/>
            </a:avLst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B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 anchorCtr="0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pic>
        <p:nvPicPr>
          <p:cNvPr id="16" name="Picture 15" descr="ip_outline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8" name="Picture 17" descr="orangeArrows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61" y="1683704"/>
            <a:ext cx="299109" cy="299109"/>
          </a:xfrm>
          <a:prstGeom prst="rect">
            <a:avLst/>
          </a:prstGeom>
        </p:spPr>
      </p:pic>
      <p:pic>
        <p:nvPicPr>
          <p:cNvPr id="7" name="Picture 6" descr="iProspect LOGOwDesc.2clr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  <p:pic>
        <p:nvPicPr>
          <p:cNvPr id="10" name="Picture 9" descr="ip_outlin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1" name="Picture 10" descr="orangeArrows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61" y="1672159"/>
            <a:ext cx="299109" cy="299109"/>
          </a:xfrm>
          <a:prstGeom prst="rect">
            <a:avLst/>
          </a:prstGeom>
        </p:spPr>
      </p:pic>
      <p:pic>
        <p:nvPicPr>
          <p:cNvPr id="12" name="Picture 11" descr="iProspect LOGOwDesc.2cl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5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364" y="6435245"/>
            <a:ext cx="5673441" cy="365125"/>
          </a:xfrm>
        </p:spPr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733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" name="Content Placeholder 5" descr="2011_think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" b="4353"/>
          <a:stretch>
            <a:fillRect/>
          </a:stretch>
        </p:blipFill>
        <p:spPr bwMode="auto">
          <a:xfrm>
            <a:off x="8164286" y="6188981"/>
            <a:ext cx="7112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55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pic>
        <p:nvPicPr>
          <p:cNvPr id="11" name="Picture 10" descr="ip_transition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0" name="Picture 9" descr="ip_transition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22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/>
          </a:p>
        </p:txBody>
      </p:sp>
      <p:pic>
        <p:nvPicPr>
          <p:cNvPr id="3" name="Picture 2" descr="greenArrows_outline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710541"/>
            <a:ext cx="316773" cy="316773"/>
          </a:xfrm>
          <a:prstGeom prst="rect">
            <a:avLst/>
          </a:prstGeom>
        </p:spPr>
      </p:pic>
      <p:pic>
        <p:nvPicPr>
          <p:cNvPr id="20" name="Picture 19" descr="greenArrows_outlin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0" name="Picture 9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/>
          </a:p>
        </p:txBody>
      </p:sp>
      <p:pic>
        <p:nvPicPr>
          <p:cNvPr id="21" name="Picture 20" descr="green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22" name="Rounded Rectangle 21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8" name="Picture 7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9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4" name="Rounded Rectangle 23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25" name="Picture 24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465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737A7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4" name="Rounded Rectangle 23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2" name="Picture 11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261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258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875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44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364" y="6425620"/>
            <a:ext cx="5673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Std 55 Roman"/>
              </a:defRPr>
            </a:lvl1pPr>
          </a:lstStyle>
          <a:p>
            <a:r>
              <a:rPr lang="en-US" smtClean="0"/>
              <a:t>Copyright © 2011, iProspect,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86" r:id="rId4"/>
    <p:sldLayoutId id="2147483672" r:id="rId5"/>
    <p:sldLayoutId id="2147483685" r:id="rId6"/>
    <p:sldLayoutId id="2147483673" r:id="rId7"/>
    <p:sldLayoutId id="2147483674" r:id="rId8"/>
    <p:sldLayoutId id="2147483675" r:id="rId9"/>
    <p:sldLayoutId id="2147483676" r:id="rId10"/>
    <p:sldLayoutId id="214748368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LT Std 55 Roman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LT Std 55 Roman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LT Std 55 Roman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LT Std 55 Roman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2"/>
          <p:cNvSpPr txBox="1">
            <a:spLocks/>
          </p:cNvSpPr>
          <p:nvPr/>
        </p:nvSpPr>
        <p:spPr>
          <a:xfrm>
            <a:off x="457200" y="1500174"/>
            <a:ext cx="42576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3205B"/>
              </a:buClr>
              <a:buSzPct val="120000"/>
              <a:buFont typeface="Wingdings" pitchFamily="2" charset="2"/>
              <a:buChar char="ü"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lassholder for innhold 2"/>
          <p:cNvSpPr txBox="1">
            <a:spLocks/>
          </p:cNvSpPr>
          <p:nvPr/>
        </p:nvSpPr>
        <p:spPr>
          <a:xfrm>
            <a:off x="457200" y="2610196"/>
            <a:ext cx="8229600" cy="2371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 pitchFamily="2" charset="2"/>
              <a:buChar char="ü"/>
              <a:tabLst/>
              <a:defRPr/>
            </a:pPr>
            <a:r>
              <a:rPr lang="nb-NO" sz="2000" dirty="0" err="1" smtClean="0"/>
              <a:t>Geo-targeting</a:t>
            </a:r>
            <a:endParaRPr lang="nb-NO" sz="20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 pitchFamily="2" charset="2"/>
              <a:buChar char="ü"/>
              <a:tabLst/>
              <a:defRPr/>
            </a:pPr>
            <a:endParaRPr lang="nb-NO" sz="20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 pitchFamily="2" charset="2"/>
              <a:buChar char="ü"/>
              <a:tabLst/>
              <a:defRPr/>
            </a:pPr>
            <a:r>
              <a:rPr lang="nb-NO" sz="2000" dirty="0" smtClean="0"/>
              <a:t>Web </a:t>
            </a:r>
            <a:r>
              <a:rPr lang="nb-NO" sz="2000" dirty="0" err="1" smtClean="0"/>
              <a:t>analytics</a:t>
            </a:r>
            <a:r>
              <a:rPr lang="nb-NO" sz="2000" dirty="0" smtClean="0"/>
              <a:t> used for </a:t>
            </a:r>
            <a:r>
              <a:rPr lang="nb-NO" sz="2000" dirty="0" err="1" smtClean="0"/>
              <a:t>keyword</a:t>
            </a:r>
            <a:r>
              <a:rPr lang="nb-NO" sz="2000" dirty="0" smtClean="0"/>
              <a:t> </a:t>
            </a:r>
            <a:r>
              <a:rPr lang="nb-NO" sz="2000" dirty="0" err="1" smtClean="0"/>
              <a:t>optimization</a:t>
            </a:r>
            <a:endParaRPr lang="nb-NO" sz="20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 pitchFamily="2" charset="2"/>
              <a:buChar char="ü"/>
              <a:tabLst/>
              <a:defRPr/>
            </a:pPr>
            <a:endParaRPr lang="nb-NO" sz="20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ü"/>
              <a:defRPr/>
            </a:pPr>
            <a:r>
              <a:rPr lang="nb-NO" sz="2000" dirty="0" smtClean="0"/>
              <a:t>Negative </a:t>
            </a:r>
            <a:r>
              <a:rPr lang="nb-NO" sz="2000" dirty="0" err="1" smtClean="0"/>
              <a:t>keywords</a:t>
            </a:r>
            <a:endParaRPr lang="nb-NO" sz="20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ü"/>
              <a:defRPr/>
            </a:pPr>
            <a:endParaRPr lang="nb-NO" sz="20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ü"/>
              <a:defRPr/>
            </a:pPr>
            <a:r>
              <a:rPr lang="nb-NO" sz="2000" dirty="0" smtClean="0"/>
              <a:t>’</a:t>
            </a:r>
            <a:r>
              <a:rPr lang="nb-NO" sz="2000" dirty="0" err="1" smtClean="0"/>
              <a:t>Exact</a:t>
            </a:r>
            <a:r>
              <a:rPr lang="nb-NO" sz="2000" dirty="0" smtClean="0"/>
              <a:t> match’ for </a:t>
            </a:r>
            <a:r>
              <a:rPr lang="nb-NO" sz="2000" dirty="0" err="1" smtClean="0"/>
              <a:t>phrases</a:t>
            </a:r>
            <a:r>
              <a:rPr lang="nb-NO" sz="2000" dirty="0" smtClean="0"/>
              <a:t> </a:t>
            </a:r>
            <a:r>
              <a:rPr lang="nb-NO" sz="2000" dirty="0" err="1" smtClean="0"/>
              <a:t>with</a:t>
            </a:r>
            <a:r>
              <a:rPr lang="nb-NO" sz="2000" dirty="0" smtClean="0"/>
              <a:t> </a:t>
            </a:r>
            <a:r>
              <a:rPr lang="nb-NO" sz="2000" dirty="0" err="1" smtClean="0"/>
              <a:t>highest</a:t>
            </a:r>
            <a:r>
              <a:rPr lang="nb-NO" sz="2000" dirty="0" smtClean="0"/>
              <a:t> </a:t>
            </a:r>
            <a:r>
              <a:rPr lang="nb-NO" sz="2000" dirty="0" err="1" smtClean="0"/>
              <a:t>conversion</a:t>
            </a:r>
            <a:r>
              <a:rPr lang="nb-NO" sz="2000" dirty="0" smtClean="0"/>
              <a:t> rate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endParaRPr lang="nb-NO" sz="20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ü"/>
              <a:defRPr/>
            </a:pPr>
            <a:r>
              <a:rPr lang="nb-NO" sz="2000" dirty="0" smtClean="0"/>
              <a:t>’</a:t>
            </a:r>
            <a:r>
              <a:rPr lang="nb-NO" sz="2000" dirty="0" err="1" smtClean="0"/>
              <a:t>Broad</a:t>
            </a:r>
            <a:r>
              <a:rPr lang="nb-NO" sz="2000" dirty="0" smtClean="0"/>
              <a:t> match’ for </a:t>
            </a:r>
            <a:r>
              <a:rPr lang="nb-NO" sz="2000" dirty="0" err="1" smtClean="0"/>
              <a:t>phrases</a:t>
            </a:r>
            <a:r>
              <a:rPr lang="nb-NO" sz="2000" dirty="0" smtClean="0"/>
              <a:t> </a:t>
            </a:r>
            <a:r>
              <a:rPr lang="nb-NO" sz="2000" dirty="0" err="1" smtClean="0"/>
              <a:t>with</a:t>
            </a:r>
            <a:r>
              <a:rPr lang="nb-NO" sz="2000" dirty="0" smtClean="0"/>
              <a:t> </a:t>
            </a:r>
            <a:r>
              <a:rPr lang="nb-NO" sz="2000" dirty="0" err="1" smtClean="0"/>
              <a:t>lower</a:t>
            </a:r>
            <a:r>
              <a:rPr lang="nb-NO" sz="2000" dirty="0" smtClean="0"/>
              <a:t> </a:t>
            </a:r>
            <a:r>
              <a:rPr lang="nb-NO" sz="2000" dirty="0" err="1" smtClean="0"/>
              <a:t>conversion</a:t>
            </a:r>
            <a:r>
              <a:rPr lang="nb-NO" sz="2000" dirty="0" smtClean="0"/>
              <a:t> </a:t>
            </a:r>
            <a:r>
              <a:rPr lang="nb-NO" sz="2000" dirty="0" smtClean="0"/>
              <a:t>rates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endParaRPr lang="nb-NO" sz="20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endParaRPr lang="nb-NO" sz="20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ü"/>
              <a:defRPr/>
            </a:pPr>
            <a:endParaRPr lang="nb-NO" sz="20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ü"/>
              <a:defRPr/>
            </a:pPr>
            <a:endParaRPr lang="nb-NO" sz="20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Char char="ü"/>
              <a:defRPr/>
            </a:pPr>
            <a:endParaRPr lang="nb-NO" sz="20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 pitchFamily="2" charset="2"/>
              <a:buChar char="ü"/>
              <a:tabLst/>
              <a:defRPr/>
            </a:pPr>
            <a:endParaRPr lang="nb-NO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Adwords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624" y="1122616"/>
            <a:ext cx="8369583" cy="78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484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2"/>
          <p:cNvSpPr txBox="1">
            <a:spLocks/>
          </p:cNvSpPr>
          <p:nvPr/>
        </p:nvSpPr>
        <p:spPr>
          <a:xfrm>
            <a:off x="457200" y="1500174"/>
            <a:ext cx="42576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3205B"/>
              </a:buClr>
              <a:buSzPct val="120000"/>
              <a:buFont typeface="Wingdings" pitchFamily="2" charset="2"/>
              <a:buChar char="ü"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lassholder for innhold 2"/>
          <p:cNvSpPr txBox="1">
            <a:spLocks/>
          </p:cNvSpPr>
          <p:nvPr/>
        </p:nvSpPr>
        <p:spPr>
          <a:xfrm>
            <a:off x="457200" y="1722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spcBef>
                <a:spcPct val="20000"/>
              </a:spcBef>
              <a:buClr>
                <a:srgbClr val="C3205B"/>
              </a:buClr>
              <a:buSzPct val="120000"/>
              <a:buFont typeface="Wingdings" pitchFamily="2" charset="2"/>
              <a:buChar char="ü"/>
              <a:defRPr/>
            </a:pPr>
            <a:endParaRPr kumimoji="0" lang="nb-NO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3205B"/>
              </a:buClr>
              <a:buSzPct val="120000"/>
              <a:buFont typeface="Wingdings" pitchFamily="2" charset="2"/>
              <a:buChar char="ü"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7711" y="913533"/>
            <a:ext cx="3059178" cy="5037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457199" y="1196399"/>
            <a:ext cx="4846321" cy="1052075"/>
          </a:xfrm>
        </p:spPr>
        <p:txBody>
          <a:bodyPr>
            <a:normAutofit/>
          </a:bodyPr>
          <a:lstStyle/>
          <a:p>
            <a:r>
              <a:rPr lang="nb-NO" sz="2000" dirty="0" err="1" smtClean="0"/>
              <a:t>Written</a:t>
            </a:r>
            <a:r>
              <a:rPr lang="nb-NO" sz="2000" dirty="0" smtClean="0"/>
              <a:t> and </a:t>
            </a:r>
            <a:r>
              <a:rPr lang="nb-NO" sz="2000" dirty="0" err="1" smtClean="0"/>
              <a:t>published</a:t>
            </a:r>
            <a:r>
              <a:rPr lang="nb-NO" sz="2000" dirty="0" smtClean="0"/>
              <a:t> </a:t>
            </a:r>
            <a:r>
              <a:rPr lang="nb-NO" sz="2000" dirty="0" err="1" smtClean="0"/>
              <a:t>article</a:t>
            </a:r>
            <a:r>
              <a:rPr lang="nb-NO" sz="2000" dirty="0" smtClean="0"/>
              <a:t> </a:t>
            </a:r>
            <a:r>
              <a:rPr lang="nb-NO" sz="2000" dirty="0" err="1" smtClean="0"/>
              <a:t>on</a:t>
            </a:r>
            <a:r>
              <a:rPr lang="nb-NO" sz="2000" dirty="0" smtClean="0"/>
              <a:t> </a:t>
            </a:r>
            <a:r>
              <a:rPr lang="nb-NO" sz="2000" dirty="0" err="1" smtClean="0"/>
              <a:t>niche</a:t>
            </a:r>
            <a:r>
              <a:rPr lang="nb-NO" sz="2000" dirty="0" smtClean="0"/>
              <a:t> </a:t>
            </a:r>
            <a:r>
              <a:rPr lang="nb-NO" sz="2000" dirty="0" err="1" smtClean="0"/>
              <a:t>sites</a:t>
            </a:r>
            <a:r>
              <a:rPr lang="nb-NO" sz="2000" dirty="0" smtClean="0"/>
              <a:t> for </a:t>
            </a:r>
            <a:r>
              <a:rPr lang="nb-NO" sz="2000" dirty="0" err="1" smtClean="0"/>
              <a:t>Extreme</a:t>
            </a:r>
            <a:r>
              <a:rPr lang="nb-NO" sz="2000" dirty="0" smtClean="0"/>
              <a:t> sports and </a:t>
            </a:r>
            <a:r>
              <a:rPr lang="nb-NO" sz="2000" dirty="0" err="1" smtClean="0"/>
              <a:t>Outdoor</a:t>
            </a:r>
            <a:r>
              <a:rPr lang="nb-NO" sz="2000" dirty="0" smtClean="0"/>
              <a:t> </a:t>
            </a:r>
            <a:r>
              <a:rPr lang="nb-NO" sz="2000" dirty="0" err="1" smtClean="0"/>
              <a:t>lifestyle</a:t>
            </a:r>
            <a:endParaRPr lang="nb-NO" sz="2000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56815" y="274638"/>
            <a:ext cx="8129985" cy="454705"/>
          </a:xfrm>
          <a:prstGeom prst="rect">
            <a:avLst/>
          </a:prstGeom>
        </p:spPr>
        <p:txBody>
          <a:bodyPr vert="horz" lIns="91440" tIns="0" rIns="91440" bIns="45720" rtlCol="0" anchor="t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j-ea"/>
                <a:cs typeface="Corbel"/>
              </a:rPr>
              <a:t>SEO – Online PR &amp; </a:t>
            </a:r>
            <a:r>
              <a:rPr kumimoji="0" lang="en-US" sz="24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j-ea"/>
                <a:cs typeface="Corbel"/>
              </a:rPr>
              <a:t>linkbuilding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j-ea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1513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73582" y="1026114"/>
            <a:ext cx="3358342" cy="1392897"/>
          </a:xfrm>
        </p:spPr>
        <p:txBody>
          <a:bodyPr>
            <a:normAutofit/>
          </a:bodyPr>
          <a:lstStyle/>
          <a:p>
            <a:r>
              <a:rPr lang="nb-NO" sz="2000" dirty="0" err="1" smtClean="0"/>
              <a:t>Written</a:t>
            </a:r>
            <a:r>
              <a:rPr lang="nb-NO" sz="2000" dirty="0" smtClean="0"/>
              <a:t> and </a:t>
            </a:r>
            <a:r>
              <a:rPr lang="nb-NO" sz="2000" dirty="0" err="1" smtClean="0"/>
              <a:t>published</a:t>
            </a:r>
            <a:r>
              <a:rPr lang="nb-NO" sz="2000" dirty="0" smtClean="0"/>
              <a:t> </a:t>
            </a:r>
            <a:r>
              <a:rPr lang="nb-NO" sz="2000" dirty="0" err="1" smtClean="0"/>
              <a:t>article</a:t>
            </a:r>
            <a:r>
              <a:rPr lang="nb-NO" sz="2000" dirty="0" smtClean="0"/>
              <a:t> </a:t>
            </a:r>
            <a:r>
              <a:rPr lang="nb-NO" sz="2000" dirty="0" err="1" smtClean="0"/>
              <a:t>on</a:t>
            </a:r>
            <a:r>
              <a:rPr lang="nb-NO" sz="2000" dirty="0" smtClean="0"/>
              <a:t> </a:t>
            </a:r>
            <a:r>
              <a:rPr lang="nb-NO" sz="2000" dirty="0" err="1" smtClean="0"/>
              <a:t>niche</a:t>
            </a:r>
            <a:r>
              <a:rPr lang="nb-NO" sz="2000" dirty="0" smtClean="0"/>
              <a:t> </a:t>
            </a:r>
            <a:r>
              <a:rPr lang="nb-NO" sz="2000" dirty="0" err="1" smtClean="0"/>
              <a:t>sites</a:t>
            </a:r>
            <a:r>
              <a:rPr lang="nb-NO" sz="2000" dirty="0" smtClean="0"/>
              <a:t> for </a:t>
            </a:r>
            <a:r>
              <a:rPr lang="nb-NO" sz="2000" dirty="0" err="1" smtClean="0"/>
              <a:t>Extreme</a:t>
            </a:r>
            <a:r>
              <a:rPr lang="nb-NO" sz="2000" dirty="0" smtClean="0"/>
              <a:t> sports and </a:t>
            </a:r>
            <a:r>
              <a:rPr lang="nb-NO" sz="2000" dirty="0" err="1" smtClean="0"/>
              <a:t>Outdoor</a:t>
            </a:r>
            <a:r>
              <a:rPr lang="nb-NO" sz="2000" dirty="0" smtClean="0"/>
              <a:t> </a:t>
            </a:r>
            <a:r>
              <a:rPr lang="nb-NO" sz="2000" dirty="0" err="1" smtClean="0"/>
              <a:t>lifestyle</a:t>
            </a:r>
            <a:endParaRPr lang="nb-NO" sz="2000" dirty="0"/>
          </a:p>
        </p:txBody>
      </p:sp>
      <p:sp>
        <p:nvSpPr>
          <p:cNvPr id="4" name="Plassholder for innhold 2"/>
          <p:cNvSpPr txBox="1">
            <a:spLocks/>
          </p:cNvSpPr>
          <p:nvPr/>
        </p:nvSpPr>
        <p:spPr>
          <a:xfrm>
            <a:off x="457200" y="1500174"/>
            <a:ext cx="42576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3205B"/>
              </a:buClr>
              <a:buSzPct val="120000"/>
              <a:buFont typeface="Wingdings" pitchFamily="2" charset="2"/>
              <a:buChar char="ü"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lassholder for innhold 2"/>
          <p:cNvSpPr txBox="1">
            <a:spLocks/>
          </p:cNvSpPr>
          <p:nvPr/>
        </p:nvSpPr>
        <p:spPr>
          <a:xfrm>
            <a:off x="457200" y="1722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spcBef>
                <a:spcPct val="20000"/>
              </a:spcBef>
              <a:buClr>
                <a:srgbClr val="C3205B"/>
              </a:buClr>
              <a:buSzPct val="120000"/>
              <a:buFont typeface="Wingdings" pitchFamily="2" charset="2"/>
              <a:buChar char="ü"/>
              <a:defRPr/>
            </a:pPr>
            <a:endParaRPr kumimoji="0" lang="nb-NO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3205B"/>
              </a:buClr>
              <a:buSzPct val="120000"/>
              <a:buFont typeface="Wingdings" pitchFamily="2" charset="2"/>
              <a:buChar char="ü"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15289" y="793350"/>
            <a:ext cx="4497230" cy="5249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556815" y="274638"/>
            <a:ext cx="8129985" cy="454705"/>
          </a:xfrm>
          <a:prstGeom prst="rect">
            <a:avLst/>
          </a:prstGeom>
        </p:spPr>
        <p:txBody>
          <a:bodyPr vert="horz" lIns="91440" tIns="0" rIns="91440" bIns="45720" rtlCol="0" anchor="t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j-ea"/>
                <a:cs typeface="Corbel"/>
              </a:rPr>
              <a:t>SEO – Online PR &amp; </a:t>
            </a:r>
            <a:r>
              <a:rPr kumimoji="0" lang="en-US" sz="24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j-ea"/>
                <a:cs typeface="Corbel"/>
              </a:rPr>
              <a:t>linkbuilding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j-ea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2784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2"/>
          <p:cNvSpPr txBox="1">
            <a:spLocks/>
          </p:cNvSpPr>
          <p:nvPr/>
        </p:nvSpPr>
        <p:spPr>
          <a:xfrm>
            <a:off x="457200" y="1500174"/>
            <a:ext cx="42576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3205B"/>
              </a:buClr>
              <a:buSzPct val="120000"/>
              <a:buFont typeface="Wingdings" pitchFamily="2" charset="2"/>
              <a:buChar char="ü"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lassholder for innhold 2"/>
          <p:cNvSpPr txBox="1">
            <a:spLocks/>
          </p:cNvSpPr>
          <p:nvPr/>
        </p:nvSpPr>
        <p:spPr>
          <a:xfrm>
            <a:off x="457200" y="1722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3205B"/>
              </a:buClr>
              <a:buSzPct val="120000"/>
              <a:buFont typeface="Wingdings" pitchFamily="2" charset="2"/>
              <a:buChar char="ü"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Bilde 9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53911" y="1143000"/>
            <a:ext cx="2361905" cy="130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Bilde 10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43808" y="2747323"/>
            <a:ext cx="2390476" cy="12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Bilde 11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169496" y="4368552"/>
            <a:ext cx="2514286" cy="133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kstSylinder 13"/>
          <p:cNvSpPr txBox="1"/>
          <p:nvPr/>
        </p:nvSpPr>
        <p:spPr>
          <a:xfrm>
            <a:off x="3419872" y="123340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nb-NO" dirty="0" smtClean="0"/>
              <a:t> Lives in Norway</a:t>
            </a:r>
          </a:p>
          <a:p>
            <a:pPr>
              <a:buFontTx/>
              <a:buChar char="-"/>
            </a:pPr>
            <a:r>
              <a:rPr lang="nb-NO" dirty="0" smtClean="0"/>
              <a:t> Age 18-64</a:t>
            </a:r>
          </a:p>
          <a:p>
            <a:pPr>
              <a:buFontTx/>
              <a:buChar char="-"/>
            </a:pPr>
            <a:r>
              <a:rPr lang="nb-NO" dirty="0" smtClean="0"/>
              <a:t> Likes: </a:t>
            </a:r>
            <a:r>
              <a:rPr lang="nb-NO" dirty="0" err="1" smtClean="0"/>
              <a:t>extreme</a:t>
            </a:r>
            <a:r>
              <a:rPr lang="nb-NO" dirty="0" smtClean="0"/>
              <a:t> sports, rafting, etc.</a:t>
            </a:r>
            <a:endParaRPr lang="nb-NO" dirty="0"/>
          </a:p>
        </p:txBody>
      </p:sp>
      <p:sp>
        <p:nvSpPr>
          <p:cNvPr id="15" name="Pil venstre 14"/>
          <p:cNvSpPr/>
          <p:nvPr/>
        </p:nvSpPr>
        <p:spPr>
          <a:xfrm>
            <a:off x="3049960" y="1611305"/>
            <a:ext cx="369912" cy="2222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/>
          <p:cNvSpPr txBox="1"/>
          <p:nvPr/>
        </p:nvSpPr>
        <p:spPr>
          <a:xfrm>
            <a:off x="5713276" y="2852936"/>
            <a:ext cx="304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nb-NO" dirty="0" smtClean="0"/>
              <a:t> Lives in Norway</a:t>
            </a:r>
          </a:p>
          <a:p>
            <a:pPr>
              <a:buFontTx/>
              <a:buChar char="-"/>
            </a:pPr>
            <a:r>
              <a:rPr lang="nb-NO" dirty="0" smtClean="0"/>
              <a:t> Age 25-40</a:t>
            </a:r>
          </a:p>
          <a:p>
            <a:pPr>
              <a:buFontTx/>
              <a:buChar char="-"/>
            </a:pPr>
            <a:r>
              <a:rPr lang="nb-NO" dirty="0" smtClean="0"/>
              <a:t> Men</a:t>
            </a:r>
            <a:endParaRPr lang="nb-NO" dirty="0"/>
          </a:p>
        </p:txBody>
      </p:sp>
      <p:sp>
        <p:nvSpPr>
          <p:cNvPr id="18" name="Pil venstre 17"/>
          <p:cNvSpPr/>
          <p:nvPr/>
        </p:nvSpPr>
        <p:spPr>
          <a:xfrm>
            <a:off x="5343364" y="3252099"/>
            <a:ext cx="369912" cy="2222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Pil venstre 18"/>
          <p:cNvSpPr/>
          <p:nvPr/>
        </p:nvSpPr>
        <p:spPr>
          <a:xfrm>
            <a:off x="5713276" y="4869160"/>
            <a:ext cx="369912" cy="2222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TekstSylinder 19"/>
          <p:cNvSpPr txBox="1"/>
          <p:nvPr/>
        </p:nvSpPr>
        <p:spPr>
          <a:xfrm>
            <a:off x="3049960" y="4368552"/>
            <a:ext cx="2663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nb-NO" dirty="0" smtClean="0"/>
              <a:t> Lives in Norway</a:t>
            </a:r>
          </a:p>
          <a:p>
            <a:pPr>
              <a:buFontTx/>
              <a:buChar char="-"/>
            </a:pPr>
            <a:r>
              <a:rPr lang="nb-NO" dirty="0" smtClean="0"/>
              <a:t> Older </a:t>
            </a:r>
            <a:r>
              <a:rPr lang="nb-NO" dirty="0" err="1" smtClean="0"/>
              <a:t>than</a:t>
            </a:r>
            <a:r>
              <a:rPr lang="nb-NO" dirty="0" smtClean="0"/>
              <a:t> 18</a:t>
            </a:r>
          </a:p>
          <a:p>
            <a:pPr>
              <a:buFontTx/>
              <a:buChar char="-"/>
            </a:pPr>
            <a:r>
              <a:rPr lang="nb-NO" dirty="0" smtClean="0"/>
              <a:t> Likes: rafting, </a:t>
            </a:r>
            <a:r>
              <a:rPr lang="nb-NO" dirty="0" err="1" smtClean="0"/>
              <a:t>kajaking</a:t>
            </a:r>
            <a:r>
              <a:rPr lang="nb-NO" dirty="0" smtClean="0"/>
              <a:t>, </a:t>
            </a:r>
            <a:r>
              <a:rPr lang="nb-NO" dirty="0" err="1" smtClean="0"/>
              <a:t>extreme</a:t>
            </a:r>
            <a:r>
              <a:rPr lang="nb-NO" dirty="0" smtClean="0"/>
              <a:t> sports, etc.</a:t>
            </a:r>
          </a:p>
          <a:p>
            <a:pPr>
              <a:buFontTx/>
              <a:buChar char="-"/>
            </a:pPr>
            <a:r>
              <a:rPr lang="nb-NO" dirty="0" smtClean="0"/>
              <a:t> </a:t>
            </a:r>
            <a:r>
              <a:rPr lang="nb-NO" dirty="0" err="1" smtClean="0"/>
              <a:t>Currently</a:t>
            </a:r>
            <a:r>
              <a:rPr lang="nb-NO" dirty="0" smtClean="0"/>
              <a:t> not Fan (by Like) </a:t>
            </a:r>
            <a:r>
              <a:rPr lang="nb-NO" dirty="0" err="1" smtClean="0"/>
              <a:t>of</a:t>
            </a:r>
            <a:r>
              <a:rPr lang="nb-NO" dirty="0" smtClean="0"/>
              <a:t> Sjoa </a:t>
            </a:r>
            <a:r>
              <a:rPr lang="nb-NO" dirty="0" err="1" smtClean="0"/>
              <a:t>Raftingcenter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-ads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8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innhold 10"/>
          <p:cNvSpPr>
            <a:spLocks noGrp="1"/>
          </p:cNvSpPr>
          <p:nvPr>
            <p:ph idx="1"/>
          </p:nvPr>
        </p:nvSpPr>
        <p:spPr>
          <a:xfrm>
            <a:off x="457200" y="914061"/>
            <a:ext cx="8229600" cy="4525963"/>
          </a:xfrm>
        </p:spPr>
        <p:txBody>
          <a:bodyPr numCol="2">
            <a:normAutofit/>
          </a:bodyPr>
          <a:lstStyle/>
          <a:p>
            <a:r>
              <a:rPr lang="nn-NO" sz="1400" dirty="0" err="1" smtClean="0"/>
              <a:t>Number</a:t>
            </a:r>
            <a:r>
              <a:rPr lang="nn-NO" sz="1400" dirty="0" smtClean="0"/>
              <a:t> </a:t>
            </a:r>
            <a:r>
              <a:rPr lang="nn-NO" sz="1400" dirty="0" err="1" smtClean="0"/>
              <a:t>of</a:t>
            </a:r>
            <a:r>
              <a:rPr lang="nn-NO" sz="1400" dirty="0" smtClean="0"/>
              <a:t> </a:t>
            </a:r>
            <a:r>
              <a:rPr lang="nn-NO" sz="1400" dirty="0" err="1" smtClean="0"/>
              <a:t>guests</a:t>
            </a:r>
            <a:r>
              <a:rPr lang="nn-NO" sz="1400" dirty="0" smtClean="0"/>
              <a:t> </a:t>
            </a:r>
            <a:r>
              <a:rPr lang="nn-NO" sz="1400" dirty="0" err="1" smtClean="0"/>
              <a:t>increased</a:t>
            </a:r>
            <a:r>
              <a:rPr lang="nn-NO" sz="1400" dirty="0" smtClean="0"/>
              <a:t> by </a:t>
            </a:r>
            <a:r>
              <a:rPr lang="nn-NO" sz="1400" b="1" u="sng" dirty="0" smtClean="0"/>
              <a:t>155%</a:t>
            </a:r>
            <a:r>
              <a:rPr lang="nn-NO" sz="1400" dirty="0" smtClean="0"/>
              <a:t> first </a:t>
            </a:r>
            <a:r>
              <a:rPr lang="nn-NO" sz="1400" dirty="0" err="1" smtClean="0"/>
              <a:t>season</a:t>
            </a:r>
            <a:r>
              <a:rPr lang="nn-NO" sz="1400" dirty="0" smtClean="0"/>
              <a:t> </a:t>
            </a:r>
            <a:r>
              <a:rPr lang="nn-NO" sz="1400" dirty="0" err="1" smtClean="0"/>
              <a:t>of</a:t>
            </a:r>
            <a:r>
              <a:rPr lang="nn-NO" sz="1400" dirty="0" smtClean="0"/>
              <a:t> </a:t>
            </a:r>
            <a:r>
              <a:rPr lang="nn-NO" sz="1400" dirty="0" err="1" smtClean="0"/>
              <a:t>cooperation</a:t>
            </a:r>
            <a:r>
              <a:rPr lang="nn-NO" sz="1400" dirty="0" smtClean="0"/>
              <a:t>, and in total </a:t>
            </a:r>
            <a:r>
              <a:rPr lang="nn-NO" sz="1400" b="1" u="sng" dirty="0" smtClean="0"/>
              <a:t>338%</a:t>
            </a:r>
            <a:r>
              <a:rPr lang="nn-NO" sz="1400" b="1" dirty="0" smtClean="0"/>
              <a:t> </a:t>
            </a:r>
            <a:r>
              <a:rPr lang="nn-NO" sz="1400" dirty="0" err="1" smtClean="0"/>
              <a:t>the</a:t>
            </a:r>
            <a:r>
              <a:rPr lang="nn-NO" sz="1400" dirty="0" smtClean="0"/>
              <a:t> last 3 </a:t>
            </a:r>
            <a:r>
              <a:rPr lang="nn-NO" sz="1400" dirty="0" err="1" smtClean="0"/>
              <a:t>seasons</a:t>
            </a:r>
            <a:r>
              <a:rPr lang="nn-NO" sz="1400" dirty="0" smtClean="0"/>
              <a:t>!</a:t>
            </a:r>
          </a:p>
          <a:p>
            <a:endParaRPr lang="nn-NO" sz="1400" dirty="0"/>
          </a:p>
          <a:p>
            <a:endParaRPr lang="nn-NO" sz="1400" dirty="0" smtClean="0"/>
          </a:p>
          <a:p>
            <a:endParaRPr lang="nn-NO" sz="1400" dirty="0"/>
          </a:p>
          <a:p>
            <a:endParaRPr lang="nn-NO" sz="1400" dirty="0" smtClean="0"/>
          </a:p>
          <a:p>
            <a:endParaRPr lang="nn-NO" sz="1400" dirty="0" smtClean="0"/>
          </a:p>
          <a:p>
            <a:endParaRPr lang="nn-NO" sz="1400" dirty="0" smtClean="0"/>
          </a:p>
          <a:p>
            <a:endParaRPr lang="nn-NO" sz="1400" dirty="0"/>
          </a:p>
          <a:p>
            <a:endParaRPr lang="nn-NO" sz="1400" dirty="0" smtClean="0"/>
          </a:p>
          <a:p>
            <a:endParaRPr lang="nn-NO" sz="1400" dirty="0"/>
          </a:p>
          <a:p>
            <a:endParaRPr lang="nn-NO" sz="1400" dirty="0" smtClean="0"/>
          </a:p>
          <a:p>
            <a:endParaRPr lang="nn-NO" sz="1400" dirty="0"/>
          </a:p>
          <a:p>
            <a:endParaRPr lang="nn-NO" sz="1400" dirty="0" smtClean="0"/>
          </a:p>
          <a:p>
            <a:endParaRPr lang="nn-NO" sz="1400" dirty="0"/>
          </a:p>
          <a:p>
            <a:endParaRPr lang="nn-NO" sz="1400" dirty="0" smtClean="0"/>
          </a:p>
          <a:p>
            <a:r>
              <a:rPr lang="nn-NO" sz="1400" dirty="0" err="1" smtClean="0"/>
              <a:t>Economic</a:t>
            </a:r>
            <a:r>
              <a:rPr lang="nn-NO" sz="1400" dirty="0" smtClean="0"/>
              <a:t> </a:t>
            </a:r>
            <a:r>
              <a:rPr lang="nn-NO" sz="1400" dirty="0" err="1" smtClean="0"/>
              <a:t>growth</a:t>
            </a:r>
            <a:r>
              <a:rPr lang="nn-NO" sz="1400" dirty="0" smtClean="0"/>
              <a:t> has </a:t>
            </a:r>
            <a:r>
              <a:rPr lang="nn-NO" sz="1400" dirty="0" err="1" smtClean="0"/>
              <a:t>been</a:t>
            </a:r>
            <a:r>
              <a:rPr lang="nn-NO" sz="1400" dirty="0" smtClean="0"/>
              <a:t> </a:t>
            </a:r>
            <a:r>
              <a:rPr lang="nn-NO" sz="1400" dirty="0" err="1" smtClean="0"/>
              <a:t>outstanding</a:t>
            </a:r>
            <a:r>
              <a:rPr lang="nn-NO" sz="1400" dirty="0" smtClean="0"/>
              <a:t>:</a:t>
            </a:r>
          </a:p>
          <a:p>
            <a:pPr>
              <a:buNone/>
            </a:pPr>
            <a:endParaRPr lang="nn-NO" sz="1400" dirty="0" smtClean="0"/>
          </a:p>
          <a:p>
            <a:pPr>
              <a:buNone/>
            </a:pPr>
            <a:endParaRPr lang="nn-NO" sz="1400" dirty="0"/>
          </a:p>
        </p:txBody>
      </p:sp>
      <p:sp>
        <p:nvSpPr>
          <p:cNvPr id="4" name="Plassholder for innhold 2"/>
          <p:cNvSpPr txBox="1">
            <a:spLocks/>
          </p:cNvSpPr>
          <p:nvPr/>
        </p:nvSpPr>
        <p:spPr>
          <a:xfrm>
            <a:off x="457200" y="1500174"/>
            <a:ext cx="42576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3205B"/>
              </a:buClr>
              <a:buSzPct val="120000"/>
              <a:buFont typeface="Wingdings" pitchFamily="2" charset="2"/>
              <a:buChar char="ü"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lassholder for innhold 2"/>
          <p:cNvSpPr txBox="1">
            <a:spLocks/>
          </p:cNvSpPr>
          <p:nvPr/>
        </p:nvSpPr>
        <p:spPr>
          <a:xfrm>
            <a:off x="457200" y="1722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spcBef>
                <a:spcPct val="20000"/>
              </a:spcBef>
              <a:buClr>
                <a:srgbClr val="C3205B"/>
              </a:buClr>
              <a:buSzPct val="120000"/>
              <a:buFont typeface="Wingdings" pitchFamily="2" charset="2"/>
              <a:buChar char="ü"/>
              <a:defRPr/>
            </a:pPr>
            <a:endParaRPr lang="nb-NO" sz="2000" dirty="0" smtClean="0"/>
          </a:p>
          <a:p>
            <a:pPr marL="800100" lvl="1" indent="-342900">
              <a:spcBef>
                <a:spcPct val="20000"/>
              </a:spcBef>
              <a:buClr>
                <a:srgbClr val="C3205B"/>
              </a:buClr>
              <a:buSzPct val="120000"/>
              <a:buFont typeface="Wingdings" pitchFamily="2" charset="2"/>
              <a:buChar char="ü"/>
              <a:defRPr/>
            </a:pPr>
            <a:endParaRPr kumimoji="0" lang="nb-NO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3205B"/>
              </a:buClr>
              <a:buSzPct val="120000"/>
              <a:buFont typeface="Wingdings" pitchFamily="2" charset="2"/>
              <a:buChar char="ü"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50666" y="4161090"/>
            <a:ext cx="3730094" cy="18650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9364" y="6425620"/>
            <a:ext cx="5673441" cy="365125"/>
          </a:xfrm>
        </p:spPr>
        <p:txBody>
          <a:bodyPr/>
          <a:lstStyle/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648" y="1867793"/>
            <a:ext cx="3070080" cy="197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6075" y="1944455"/>
            <a:ext cx="3059689" cy="187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327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Prospect 2011 APPROVED">
  <a:themeElements>
    <a:clrScheme name="iProspect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65B034"/>
      </a:accent1>
      <a:accent2>
        <a:srgbClr val="EE9546"/>
      </a:accent2>
      <a:accent3>
        <a:srgbClr val="DE6223"/>
      </a:accent3>
      <a:accent4>
        <a:srgbClr val="737A7C"/>
      </a:accent4>
      <a:accent5>
        <a:srgbClr val="455560"/>
      </a:accent5>
      <a:accent6>
        <a:srgbClr val="0055A5"/>
      </a:accent6>
      <a:hlink>
        <a:srgbClr val="C4123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0" i="0" dirty="0">
            <a:latin typeface="Avenir LT Std 55 Roman"/>
            <a:cs typeface="Avenir LT Std 55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iProspect 2011 APPROVED</Template>
  <TotalTime>6949</TotalTime>
  <Words>176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iProspect 2011 APPROVED</vt:lpstr>
      <vt:lpstr>Google Adwords</vt:lpstr>
      <vt:lpstr>Written and published article on niche sites for Extreme sports and Outdoor lifestyle</vt:lpstr>
      <vt:lpstr>Written and published article on niche sites for Extreme sports and Outdoor lifestyle</vt:lpstr>
      <vt:lpstr>facebook-ads</vt:lpstr>
      <vt:lpstr>results</vt:lpstr>
    </vt:vector>
  </TitlesOfParts>
  <Company>Aegis Media Norge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Søk - webanalyse</dc:title>
  <dc:creator>Helle Gilje</dc:creator>
  <cp:lastModifiedBy>Magne Uppman</cp:lastModifiedBy>
  <cp:revision>109</cp:revision>
  <dcterms:created xsi:type="dcterms:W3CDTF">2012-01-11T06:26:26Z</dcterms:created>
  <dcterms:modified xsi:type="dcterms:W3CDTF">2012-12-19T20:20:13Z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