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0" r:id="rId3"/>
    <p:sldId id="268" r:id="rId4"/>
    <p:sldId id="267" r:id="rId5"/>
  </p:sldIdLst>
  <p:sldSz cx="9144000" cy="6858000" type="screen4x3"/>
  <p:notesSz cx="6797675" cy="9872663"/>
  <p:defaultTextStyle>
    <a:defPPr>
      <a:defRPr lang="en-US"/>
    </a:defPPr>
    <a:lvl1pPr marL="0" algn="l" defTabSz="9142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4" algn="l" defTabSz="9142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9142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8" algn="l" defTabSz="9142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2" algn="l" defTabSz="9142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08" algn="l" defTabSz="9142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2" algn="l" defTabSz="9142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76" algn="l" defTabSz="9142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ADE9C-828F-4E25-A29A-0AEFDD4C33D0}" type="doc">
      <dgm:prSet loTypeId="urn:microsoft.com/office/officeart/2005/8/layout/venn3" loCatId="relationship" qsTypeId="urn:microsoft.com/office/officeart/2005/8/quickstyle/3d3" qsCatId="3D" csTypeId="urn:microsoft.com/office/officeart/2005/8/colors/accent1_2" csCatId="accent1" phldr="1"/>
      <dgm:spPr/>
    </dgm:pt>
    <dgm:pt modelId="{3011A57B-9159-42B0-9805-3520E86D67F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SG" sz="1200" b="1" dirty="0"/>
            <a:t>Low cost airline</a:t>
          </a:r>
        </a:p>
      </dgm:t>
    </dgm:pt>
    <dgm:pt modelId="{BAB043FC-53C8-4485-92E8-FC1B7D8146A3}" type="parTrans" cxnId="{BF00890A-2465-421E-A556-E7AC0E8C3FAB}">
      <dgm:prSet/>
      <dgm:spPr/>
      <dgm:t>
        <a:bodyPr/>
        <a:lstStyle/>
        <a:p>
          <a:endParaRPr lang="en-SG" sz="1100"/>
        </a:p>
      </dgm:t>
    </dgm:pt>
    <dgm:pt modelId="{B57ECA31-136A-40A5-B2EE-26B4B9C6E54F}" type="sibTrans" cxnId="{BF00890A-2465-421E-A556-E7AC0E8C3FAB}">
      <dgm:prSet/>
      <dgm:spPr/>
      <dgm:t>
        <a:bodyPr/>
        <a:lstStyle/>
        <a:p>
          <a:endParaRPr lang="en-SG" sz="1100"/>
        </a:p>
      </dgm:t>
    </dgm:pt>
    <dgm:pt modelId="{C34CE4E8-3D70-4708-BEB6-D525217000E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SG" sz="1200" b="1" dirty="0"/>
            <a:t>Cheap Tickets</a:t>
          </a:r>
        </a:p>
      </dgm:t>
    </dgm:pt>
    <dgm:pt modelId="{6243F75E-7A83-4301-A16F-8BDB8D95F434}" type="parTrans" cxnId="{DF4A4E0C-7008-4FC7-91E8-8748FA4C9C64}">
      <dgm:prSet/>
      <dgm:spPr/>
      <dgm:t>
        <a:bodyPr/>
        <a:lstStyle/>
        <a:p>
          <a:endParaRPr lang="en-SG" sz="1100"/>
        </a:p>
      </dgm:t>
    </dgm:pt>
    <dgm:pt modelId="{61D75877-6BD0-4ED1-A622-8657F196B641}" type="sibTrans" cxnId="{DF4A4E0C-7008-4FC7-91E8-8748FA4C9C64}">
      <dgm:prSet/>
      <dgm:spPr/>
      <dgm:t>
        <a:bodyPr/>
        <a:lstStyle/>
        <a:p>
          <a:endParaRPr lang="en-SG" sz="1100"/>
        </a:p>
      </dgm:t>
    </dgm:pt>
    <dgm:pt modelId="{C3EAF37B-142A-4B59-843E-909566C6BA31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SG" sz="1200" b="1" dirty="0"/>
            <a:t>Travel</a:t>
          </a:r>
        </a:p>
      </dgm:t>
    </dgm:pt>
    <dgm:pt modelId="{3D688FCD-8788-4235-8F93-21A246A9F12C}" type="sibTrans" cxnId="{DAE800DF-6825-43CF-A49A-7DCB2D793D4D}">
      <dgm:prSet/>
      <dgm:spPr/>
      <dgm:t>
        <a:bodyPr/>
        <a:lstStyle/>
        <a:p>
          <a:endParaRPr lang="en-SG" sz="1100"/>
        </a:p>
      </dgm:t>
    </dgm:pt>
    <dgm:pt modelId="{30D5EBD1-269E-484E-B25E-485E83662176}" type="parTrans" cxnId="{DAE800DF-6825-43CF-A49A-7DCB2D793D4D}">
      <dgm:prSet/>
      <dgm:spPr/>
      <dgm:t>
        <a:bodyPr/>
        <a:lstStyle/>
        <a:p>
          <a:endParaRPr lang="en-SG" sz="1100"/>
        </a:p>
      </dgm:t>
    </dgm:pt>
    <dgm:pt modelId="{B3F59B87-AE61-48C8-8A03-CFE6B5001BD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SG" sz="1200" b="1" dirty="0"/>
            <a:t>Air Tickets</a:t>
          </a:r>
        </a:p>
      </dgm:t>
    </dgm:pt>
    <dgm:pt modelId="{3E5EB5AA-1BB7-499C-99B3-C9E6BA69A55E}" type="parTrans" cxnId="{8310CA20-F6D7-409A-A49A-FEB36EF7318A}">
      <dgm:prSet/>
      <dgm:spPr/>
      <dgm:t>
        <a:bodyPr/>
        <a:lstStyle/>
        <a:p>
          <a:endParaRPr lang="en-SG" sz="1100"/>
        </a:p>
      </dgm:t>
    </dgm:pt>
    <dgm:pt modelId="{7BEEB99A-40D0-45B3-B47A-C3D92B122F09}" type="sibTrans" cxnId="{8310CA20-F6D7-409A-A49A-FEB36EF7318A}">
      <dgm:prSet/>
      <dgm:spPr/>
      <dgm:t>
        <a:bodyPr/>
        <a:lstStyle/>
        <a:p>
          <a:endParaRPr lang="en-SG" sz="1100"/>
        </a:p>
      </dgm:t>
    </dgm:pt>
    <dgm:pt modelId="{13AEBACA-7AEC-4AC9-8E3A-F416CC42E48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SG" sz="1200" b="1" dirty="0"/>
            <a:t>Must Visit places</a:t>
          </a:r>
        </a:p>
      </dgm:t>
    </dgm:pt>
    <dgm:pt modelId="{A7ECB575-63A8-4103-B14C-A85882419188}" type="parTrans" cxnId="{A1CD8295-12F7-4E55-ADD8-F54812954140}">
      <dgm:prSet/>
      <dgm:spPr/>
      <dgm:t>
        <a:bodyPr/>
        <a:lstStyle/>
        <a:p>
          <a:endParaRPr lang="en-SG" sz="1600"/>
        </a:p>
      </dgm:t>
    </dgm:pt>
    <dgm:pt modelId="{D9C96D91-EB3E-43F4-BC92-F413A912FFCA}" type="sibTrans" cxnId="{A1CD8295-12F7-4E55-ADD8-F54812954140}">
      <dgm:prSet/>
      <dgm:spPr/>
      <dgm:t>
        <a:bodyPr/>
        <a:lstStyle/>
        <a:p>
          <a:endParaRPr lang="en-SG" sz="1600"/>
        </a:p>
      </dgm:t>
    </dgm:pt>
    <dgm:pt modelId="{24C73904-8991-4024-8F99-E8EEC1FC7EC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SG" sz="1200" b="1" dirty="0"/>
            <a:t>Top Beaches etc</a:t>
          </a:r>
        </a:p>
      </dgm:t>
    </dgm:pt>
    <dgm:pt modelId="{FFE93A75-9256-4B16-894C-D011E19946EB}" type="parTrans" cxnId="{5AD8234E-CE93-480F-91AA-8BB68883D258}">
      <dgm:prSet/>
      <dgm:spPr/>
      <dgm:t>
        <a:bodyPr/>
        <a:lstStyle/>
        <a:p>
          <a:endParaRPr lang="en-SG" sz="1600"/>
        </a:p>
      </dgm:t>
    </dgm:pt>
    <dgm:pt modelId="{B258B4CB-95F4-433D-9117-2BE03B11E1F5}" type="sibTrans" cxnId="{5AD8234E-CE93-480F-91AA-8BB68883D258}">
      <dgm:prSet/>
      <dgm:spPr/>
      <dgm:t>
        <a:bodyPr/>
        <a:lstStyle/>
        <a:p>
          <a:endParaRPr lang="en-SG" sz="1600"/>
        </a:p>
      </dgm:t>
    </dgm:pt>
    <dgm:pt modelId="{C128441E-276F-4AFD-A5CF-C93C3C232CE9}" type="pres">
      <dgm:prSet presAssocID="{AAFADE9C-828F-4E25-A29A-0AEFDD4C33D0}" presName="Name0" presStyleCnt="0">
        <dgm:presLayoutVars>
          <dgm:dir/>
          <dgm:resizeHandles val="exact"/>
        </dgm:presLayoutVars>
      </dgm:prSet>
      <dgm:spPr/>
    </dgm:pt>
    <dgm:pt modelId="{F21D4219-90D0-4911-9617-C78B4836CE3F}" type="pres">
      <dgm:prSet presAssocID="{C3EAF37B-142A-4B59-843E-909566C6BA31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35284D8-B01A-47EB-9F07-67EC24EAA855}" type="pres">
      <dgm:prSet presAssocID="{3D688FCD-8788-4235-8F93-21A246A9F12C}" presName="space" presStyleCnt="0"/>
      <dgm:spPr/>
    </dgm:pt>
    <dgm:pt modelId="{30B33364-4A19-4B62-9241-2994AF577200}" type="pres">
      <dgm:prSet presAssocID="{3011A57B-9159-42B0-9805-3520E86D67F2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9270551-E0E9-4074-88EE-C129A69DE400}" type="pres">
      <dgm:prSet presAssocID="{B57ECA31-136A-40A5-B2EE-26B4B9C6E54F}" presName="space" presStyleCnt="0"/>
      <dgm:spPr/>
    </dgm:pt>
    <dgm:pt modelId="{6F8C67FC-2C97-44C3-83AF-4DED7135AA2C}" type="pres">
      <dgm:prSet presAssocID="{C34CE4E8-3D70-4708-BEB6-D525217000E7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B4446D0-4783-4AA1-A402-249CA287F061}" type="pres">
      <dgm:prSet presAssocID="{61D75877-6BD0-4ED1-A622-8657F196B641}" presName="space" presStyleCnt="0"/>
      <dgm:spPr/>
    </dgm:pt>
    <dgm:pt modelId="{7A9DF67C-B476-4EF4-8435-9D064922B53B}" type="pres">
      <dgm:prSet presAssocID="{B3F59B87-AE61-48C8-8A03-CFE6B5001BD7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6849ACA-C516-48CC-A186-03D26D5E1C89}" type="pres">
      <dgm:prSet presAssocID="{7BEEB99A-40D0-45B3-B47A-C3D92B122F09}" presName="space" presStyleCnt="0"/>
      <dgm:spPr/>
    </dgm:pt>
    <dgm:pt modelId="{4AC388B0-EAA0-49C0-830E-147BE2CC23D3}" type="pres">
      <dgm:prSet presAssocID="{13AEBACA-7AEC-4AC9-8E3A-F416CC42E488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52CCC84-7B6E-44D6-A8E9-AF10BD3957DB}" type="pres">
      <dgm:prSet presAssocID="{D9C96D91-EB3E-43F4-BC92-F413A912FFCA}" presName="space" presStyleCnt="0"/>
      <dgm:spPr/>
    </dgm:pt>
    <dgm:pt modelId="{83015762-3F81-4D00-8323-FFF19F7D7FEC}" type="pres">
      <dgm:prSet presAssocID="{24C73904-8991-4024-8F99-E8EEC1FC7ECB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006A3BE2-0C91-48BE-B03D-7AA669AFBB76}" type="presOf" srcId="{C34CE4E8-3D70-4708-BEB6-D525217000E7}" destId="{6F8C67FC-2C97-44C3-83AF-4DED7135AA2C}" srcOrd="0" destOrd="0" presId="urn:microsoft.com/office/officeart/2005/8/layout/venn3"/>
    <dgm:cxn modelId="{4B1BF705-2988-44E0-81B6-E8E3598BB040}" type="presOf" srcId="{AAFADE9C-828F-4E25-A29A-0AEFDD4C33D0}" destId="{C128441E-276F-4AFD-A5CF-C93C3C232CE9}" srcOrd="0" destOrd="0" presId="urn:microsoft.com/office/officeart/2005/8/layout/venn3"/>
    <dgm:cxn modelId="{AD8270AC-5DEE-4AEC-81B8-783BA9802B24}" type="presOf" srcId="{13AEBACA-7AEC-4AC9-8E3A-F416CC42E488}" destId="{4AC388B0-EAA0-49C0-830E-147BE2CC23D3}" srcOrd="0" destOrd="0" presId="urn:microsoft.com/office/officeart/2005/8/layout/venn3"/>
    <dgm:cxn modelId="{5AD8234E-CE93-480F-91AA-8BB68883D258}" srcId="{AAFADE9C-828F-4E25-A29A-0AEFDD4C33D0}" destId="{24C73904-8991-4024-8F99-E8EEC1FC7ECB}" srcOrd="5" destOrd="0" parTransId="{FFE93A75-9256-4B16-894C-D011E19946EB}" sibTransId="{B258B4CB-95F4-433D-9117-2BE03B11E1F5}"/>
    <dgm:cxn modelId="{4A5B522F-9644-4636-AB4F-0BA3B9E9312B}" type="presOf" srcId="{3011A57B-9159-42B0-9805-3520E86D67F2}" destId="{30B33364-4A19-4B62-9241-2994AF577200}" srcOrd="0" destOrd="0" presId="urn:microsoft.com/office/officeart/2005/8/layout/venn3"/>
    <dgm:cxn modelId="{01774FD6-3B55-429D-9F2C-E931DFC3624E}" type="presOf" srcId="{B3F59B87-AE61-48C8-8A03-CFE6B5001BD7}" destId="{7A9DF67C-B476-4EF4-8435-9D064922B53B}" srcOrd="0" destOrd="0" presId="urn:microsoft.com/office/officeart/2005/8/layout/venn3"/>
    <dgm:cxn modelId="{DAE800DF-6825-43CF-A49A-7DCB2D793D4D}" srcId="{AAFADE9C-828F-4E25-A29A-0AEFDD4C33D0}" destId="{C3EAF37B-142A-4B59-843E-909566C6BA31}" srcOrd="0" destOrd="0" parTransId="{30D5EBD1-269E-484E-B25E-485E83662176}" sibTransId="{3D688FCD-8788-4235-8F93-21A246A9F12C}"/>
    <dgm:cxn modelId="{DF4A4E0C-7008-4FC7-91E8-8748FA4C9C64}" srcId="{AAFADE9C-828F-4E25-A29A-0AEFDD4C33D0}" destId="{C34CE4E8-3D70-4708-BEB6-D525217000E7}" srcOrd="2" destOrd="0" parTransId="{6243F75E-7A83-4301-A16F-8BDB8D95F434}" sibTransId="{61D75877-6BD0-4ED1-A622-8657F196B641}"/>
    <dgm:cxn modelId="{BF00890A-2465-421E-A556-E7AC0E8C3FAB}" srcId="{AAFADE9C-828F-4E25-A29A-0AEFDD4C33D0}" destId="{3011A57B-9159-42B0-9805-3520E86D67F2}" srcOrd="1" destOrd="0" parTransId="{BAB043FC-53C8-4485-92E8-FC1B7D8146A3}" sibTransId="{B57ECA31-136A-40A5-B2EE-26B4B9C6E54F}"/>
    <dgm:cxn modelId="{CB224401-1077-437C-B6D8-2B32295998DD}" type="presOf" srcId="{24C73904-8991-4024-8F99-E8EEC1FC7ECB}" destId="{83015762-3F81-4D00-8323-FFF19F7D7FEC}" srcOrd="0" destOrd="0" presId="urn:microsoft.com/office/officeart/2005/8/layout/venn3"/>
    <dgm:cxn modelId="{A1CD8295-12F7-4E55-ADD8-F54812954140}" srcId="{AAFADE9C-828F-4E25-A29A-0AEFDD4C33D0}" destId="{13AEBACA-7AEC-4AC9-8E3A-F416CC42E488}" srcOrd="4" destOrd="0" parTransId="{A7ECB575-63A8-4103-B14C-A85882419188}" sibTransId="{D9C96D91-EB3E-43F4-BC92-F413A912FFCA}"/>
    <dgm:cxn modelId="{359ECB49-18AC-4D3A-B658-D0C3B8BF0431}" type="presOf" srcId="{C3EAF37B-142A-4B59-843E-909566C6BA31}" destId="{F21D4219-90D0-4911-9617-C78B4836CE3F}" srcOrd="0" destOrd="0" presId="urn:microsoft.com/office/officeart/2005/8/layout/venn3"/>
    <dgm:cxn modelId="{8310CA20-F6D7-409A-A49A-FEB36EF7318A}" srcId="{AAFADE9C-828F-4E25-A29A-0AEFDD4C33D0}" destId="{B3F59B87-AE61-48C8-8A03-CFE6B5001BD7}" srcOrd="3" destOrd="0" parTransId="{3E5EB5AA-1BB7-499C-99B3-C9E6BA69A55E}" sibTransId="{7BEEB99A-40D0-45B3-B47A-C3D92B122F09}"/>
    <dgm:cxn modelId="{A3BAF0AF-D22F-4829-B2F4-4AC8DFF3783E}" type="presParOf" srcId="{C128441E-276F-4AFD-A5CF-C93C3C232CE9}" destId="{F21D4219-90D0-4911-9617-C78B4836CE3F}" srcOrd="0" destOrd="0" presId="urn:microsoft.com/office/officeart/2005/8/layout/venn3"/>
    <dgm:cxn modelId="{250E9F80-EA91-4BF6-B2A3-439852F38BBD}" type="presParOf" srcId="{C128441E-276F-4AFD-A5CF-C93C3C232CE9}" destId="{235284D8-B01A-47EB-9F07-67EC24EAA855}" srcOrd="1" destOrd="0" presId="urn:microsoft.com/office/officeart/2005/8/layout/venn3"/>
    <dgm:cxn modelId="{8FE16B25-9AE6-4871-A334-E76475CF6E08}" type="presParOf" srcId="{C128441E-276F-4AFD-A5CF-C93C3C232CE9}" destId="{30B33364-4A19-4B62-9241-2994AF577200}" srcOrd="2" destOrd="0" presId="urn:microsoft.com/office/officeart/2005/8/layout/venn3"/>
    <dgm:cxn modelId="{C51EA744-B3F8-4D79-8F60-206E24646854}" type="presParOf" srcId="{C128441E-276F-4AFD-A5CF-C93C3C232CE9}" destId="{F9270551-E0E9-4074-88EE-C129A69DE400}" srcOrd="3" destOrd="0" presId="urn:microsoft.com/office/officeart/2005/8/layout/venn3"/>
    <dgm:cxn modelId="{4111E75E-53BF-4A5C-B478-200FD34A7376}" type="presParOf" srcId="{C128441E-276F-4AFD-A5CF-C93C3C232CE9}" destId="{6F8C67FC-2C97-44C3-83AF-4DED7135AA2C}" srcOrd="4" destOrd="0" presId="urn:microsoft.com/office/officeart/2005/8/layout/venn3"/>
    <dgm:cxn modelId="{EFC538D8-AAC7-4CC8-AD13-BE86C834E58B}" type="presParOf" srcId="{C128441E-276F-4AFD-A5CF-C93C3C232CE9}" destId="{6B4446D0-4783-4AA1-A402-249CA287F061}" srcOrd="5" destOrd="0" presId="urn:microsoft.com/office/officeart/2005/8/layout/venn3"/>
    <dgm:cxn modelId="{FAF144DB-26FA-4FC2-85FD-6A09C93C4947}" type="presParOf" srcId="{C128441E-276F-4AFD-A5CF-C93C3C232CE9}" destId="{7A9DF67C-B476-4EF4-8435-9D064922B53B}" srcOrd="6" destOrd="0" presId="urn:microsoft.com/office/officeart/2005/8/layout/venn3"/>
    <dgm:cxn modelId="{B8713D84-6522-42E3-8161-33C883ACDC8B}" type="presParOf" srcId="{C128441E-276F-4AFD-A5CF-C93C3C232CE9}" destId="{16849ACA-C516-48CC-A186-03D26D5E1C89}" srcOrd="7" destOrd="0" presId="urn:microsoft.com/office/officeart/2005/8/layout/venn3"/>
    <dgm:cxn modelId="{D2C03DC0-7978-4DC7-9EB5-8419FFC5A9B5}" type="presParOf" srcId="{C128441E-276F-4AFD-A5CF-C93C3C232CE9}" destId="{4AC388B0-EAA0-49C0-830E-147BE2CC23D3}" srcOrd="8" destOrd="0" presId="urn:microsoft.com/office/officeart/2005/8/layout/venn3"/>
    <dgm:cxn modelId="{9D5884CB-FE31-4F6F-91E2-3EE88DB1C8FA}" type="presParOf" srcId="{C128441E-276F-4AFD-A5CF-C93C3C232CE9}" destId="{A52CCC84-7B6E-44D6-A8E9-AF10BD3957DB}" srcOrd="9" destOrd="0" presId="urn:microsoft.com/office/officeart/2005/8/layout/venn3"/>
    <dgm:cxn modelId="{6318F407-3B22-425E-B9EA-1F40CBBD4DF2}" type="presParOf" srcId="{C128441E-276F-4AFD-A5CF-C93C3C232CE9}" destId="{83015762-3F81-4D00-8323-FFF19F7D7FEC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21D4219-90D0-4911-9617-C78B4836CE3F}">
      <dsp:nvSpPr>
        <dsp:cNvPr id="0" name=""/>
        <dsp:cNvSpPr/>
      </dsp:nvSpPr>
      <dsp:spPr>
        <a:xfrm>
          <a:off x="540" y="114957"/>
          <a:ext cx="886056" cy="886056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763" tIns="15240" rIns="48763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200" b="1" kern="1200" dirty="0"/>
            <a:t>Travel</a:t>
          </a:r>
        </a:p>
      </dsp:txBody>
      <dsp:txXfrm>
        <a:off x="540" y="114957"/>
        <a:ext cx="886056" cy="886056"/>
      </dsp:txXfrm>
    </dsp:sp>
    <dsp:sp modelId="{30B33364-4A19-4B62-9241-2994AF577200}">
      <dsp:nvSpPr>
        <dsp:cNvPr id="0" name=""/>
        <dsp:cNvSpPr/>
      </dsp:nvSpPr>
      <dsp:spPr>
        <a:xfrm>
          <a:off x="709386" y="114957"/>
          <a:ext cx="886056" cy="886056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763" tIns="15240" rIns="48763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200" b="1" kern="1200" dirty="0"/>
            <a:t>Low cost airline</a:t>
          </a:r>
        </a:p>
      </dsp:txBody>
      <dsp:txXfrm>
        <a:off x="709386" y="114957"/>
        <a:ext cx="886056" cy="886056"/>
      </dsp:txXfrm>
    </dsp:sp>
    <dsp:sp modelId="{6F8C67FC-2C97-44C3-83AF-4DED7135AA2C}">
      <dsp:nvSpPr>
        <dsp:cNvPr id="0" name=""/>
        <dsp:cNvSpPr/>
      </dsp:nvSpPr>
      <dsp:spPr>
        <a:xfrm>
          <a:off x="1418231" y="114957"/>
          <a:ext cx="886056" cy="886056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763" tIns="15240" rIns="48763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200" b="1" kern="1200" dirty="0"/>
            <a:t>Cheap Tickets</a:t>
          </a:r>
        </a:p>
      </dsp:txBody>
      <dsp:txXfrm>
        <a:off x="1418231" y="114957"/>
        <a:ext cx="886056" cy="886056"/>
      </dsp:txXfrm>
    </dsp:sp>
    <dsp:sp modelId="{7A9DF67C-B476-4EF4-8435-9D064922B53B}">
      <dsp:nvSpPr>
        <dsp:cNvPr id="0" name=""/>
        <dsp:cNvSpPr/>
      </dsp:nvSpPr>
      <dsp:spPr>
        <a:xfrm>
          <a:off x="2127076" y="114957"/>
          <a:ext cx="886056" cy="886056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763" tIns="15240" rIns="48763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200" b="1" kern="1200" dirty="0"/>
            <a:t>Air Tickets</a:t>
          </a:r>
        </a:p>
      </dsp:txBody>
      <dsp:txXfrm>
        <a:off x="2127076" y="114957"/>
        <a:ext cx="886056" cy="886056"/>
      </dsp:txXfrm>
    </dsp:sp>
    <dsp:sp modelId="{4AC388B0-EAA0-49C0-830E-147BE2CC23D3}">
      <dsp:nvSpPr>
        <dsp:cNvPr id="0" name=""/>
        <dsp:cNvSpPr/>
      </dsp:nvSpPr>
      <dsp:spPr>
        <a:xfrm>
          <a:off x="2835922" y="114957"/>
          <a:ext cx="886056" cy="886056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763" tIns="15240" rIns="48763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200" b="1" kern="1200" dirty="0"/>
            <a:t>Must Visit places</a:t>
          </a:r>
        </a:p>
      </dsp:txBody>
      <dsp:txXfrm>
        <a:off x="2835922" y="114957"/>
        <a:ext cx="886056" cy="886056"/>
      </dsp:txXfrm>
    </dsp:sp>
    <dsp:sp modelId="{83015762-3F81-4D00-8323-FFF19F7D7FEC}">
      <dsp:nvSpPr>
        <dsp:cNvPr id="0" name=""/>
        <dsp:cNvSpPr/>
      </dsp:nvSpPr>
      <dsp:spPr>
        <a:xfrm>
          <a:off x="3544767" y="114957"/>
          <a:ext cx="886056" cy="886056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8763" tIns="15240" rIns="48763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200" b="1" kern="1200" dirty="0"/>
            <a:t>Top Beaches etc</a:t>
          </a:r>
        </a:p>
      </dsp:txBody>
      <dsp:txXfrm>
        <a:off x="3544767" y="114957"/>
        <a:ext cx="886056" cy="886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0E240-9E2B-4ABC-A8E7-F11562D6B703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438F8-5771-49AB-BF81-8951D216A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4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8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2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8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2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6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Final One!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CE16F-83D2-4C47-ADF5-3436E15980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Final One!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CE16F-83D2-4C47-ADF5-3436E15980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Final One!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CE16F-83D2-4C47-ADF5-3436E15980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BDD4-BFA6-4A15-8123-AC1879F49DD9}" type="datetimeFigureOut">
              <a:rPr lang="en-SG" smtClean="0"/>
              <a:pPr/>
              <a:t>18/12/2012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8F67-EF81-4C47-B526-C25B4253442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BDD4-BFA6-4A15-8123-AC1879F49DD9}" type="datetimeFigureOut">
              <a:rPr lang="en-SG" smtClean="0"/>
              <a:pPr/>
              <a:t>18/12/2012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8F67-EF81-4C47-B526-C25B4253442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BDD4-BFA6-4A15-8123-AC1879F49DD9}" type="datetimeFigureOut">
              <a:rPr lang="en-SG" smtClean="0"/>
              <a:pPr/>
              <a:t>18/12/2012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8F67-EF81-4C47-B526-C25B4253442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BDD4-BFA6-4A15-8123-AC1879F49DD9}" type="datetimeFigureOut">
              <a:rPr lang="en-SG" smtClean="0"/>
              <a:pPr/>
              <a:t>18/12/2012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8F67-EF81-4C47-B526-C25B4253442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BDD4-BFA6-4A15-8123-AC1879F49DD9}" type="datetimeFigureOut">
              <a:rPr lang="en-SG" smtClean="0"/>
              <a:pPr/>
              <a:t>18/12/2012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8F67-EF81-4C47-B526-C25B4253442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BDD4-BFA6-4A15-8123-AC1879F49DD9}" type="datetimeFigureOut">
              <a:rPr lang="en-SG" smtClean="0"/>
              <a:pPr/>
              <a:t>18/12/2012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8F67-EF81-4C47-B526-C25B4253442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4" indent="0">
              <a:buNone/>
              <a:defRPr sz="2000" b="1"/>
            </a:lvl2pPr>
            <a:lvl3pPr marL="914268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8" indent="0">
              <a:buNone/>
              <a:defRPr sz="1600" b="1"/>
            </a:lvl5pPr>
            <a:lvl6pPr marL="2285672" indent="0">
              <a:buNone/>
              <a:defRPr sz="1600" b="1"/>
            </a:lvl6pPr>
            <a:lvl7pPr marL="2742808" indent="0">
              <a:buNone/>
              <a:defRPr sz="1600" b="1"/>
            </a:lvl7pPr>
            <a:lvl8pPr marL="3199942" indent="0">
              <a:buNone/>
              <a:defRPr sz="1600" b="1"/>
            </a:lvl8pPr>
            <a:lvl9pPr marL="365707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4" indent="0">
              <a:buNone/>
              <a:defRPr sz="2000" b="1"/>
            </a:lvl2pPr>
            <a:lvl3pPr marL="914268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8" indent="0">
              <a:buNone/>
              <a:defRPr sz="1600" b="1"/>
            </a:lvl5pPr>
            <a:lvl6pPr marL="2285672" indent="0">
              <a:buNone/>
              <a:defRPr sz="1600" b="1"/>
            </a:lvl6pPr>
            <a:lvl7pPr marL="2742808" indent="0">
              <a:buNone/>
              <a:defRPr sz="1600" b="1"/>
            </a:lvl7pPr>
            <a:lvl8pPr marL="3199942" indent="0">
              <a:buNone/>
              <a:defRPr sz="1600" b="1"/>
            </a:lvl8pPr>
            <a:lvl9pPr marL="365707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BDD4-BFA6-4A15-8123-AC1879F49DD9}" type="datetimeFigureOut">
              <a:rPr lang="en-SG" smtClean="0"/>
              <a:pPr/>
              <a:t>18/12/2012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8F67-EF81-4C47-B526-C25B4253442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BDD4-BFA6-4A15-8123-AC1879F49DD9}" type="datetimeFigureOut">
              <a:rPr lang="en-SG" smtClean="0"/>
              <a:pPr/>
              <a:t>18/12/2012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8F67-EF81-4C47-B526-C25B4253442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BDD4-BFA6-4A15-8123-AC1879F49DD9}" type="datetimeFigureOut">
              <a:rPr lang="en-SG" smtClean="0"/>
              <a:pPr/>
              <a:t>18/12/2012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8F67-EF81-4C47-B526-C25B4253442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4" indent="0">
              <a:buNone/>
              <a:defRPr sz="1200"/>
            </a:lvl2pPr>
            <a:lvl3pPr marL="914268" indent="0">
              <a:buNone/>
              <a:defRPr sz="1000"/>
            </a:lvl3pPr>
            <a:lvl4pPr marL="1371404" indent="0">
              <a:buNone/>
              <a:defRPr sz="900"/>
            </a:lvl4pPr>
            <a:lvl5pPr marL="1828538" indent="0">
              <a:buNone/>
              <a:defRPr sz="900"/>
            </a:lvl5pPr>
            <a:lvl6pPr marL="2285672" indent="0">
              <a:buNone/>
              <a:defRPr sz="900"/>
            </a:lvl6pPr>
            <a:lvl7pPr marL="2742808" indent="0">
              <a:buNone/>
              <a:defRPr sz="900"/>
            </a:lvl7pPr>
            <a:lvl8pPr marL="3199942" indent="0">
              <a:buNone/>
              <a:defRPr sz="900"/>
            </a:lvl8pPr>
            <a:lvl9pPr marL="365707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BDD4-BFA6-4A15-8123-AC1879F49DD9}" type="datetimeFigureOut">
              <a:rPr lang="en-SG" smtClean="0"/>
              <a:pPr/>
              <a:t>18/12/2012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8F67-EF81-4C47-B526-C25B4253442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4" indent="0">
              <a:buNone/>
              <a:defRPr sz="2800"/>
            </a:lvl2pPr>
            <a:lvl3pPr marL="914268" indent="0">
              <a:buNone/>
              <a:defRPr sz="2400"/>
            </a:lvl3pPr>
            <a:lvl4pPr marL="1371404" indent="0">
              <a:buNone/>
              <a:defRPr sz="2000"/>
            </a:lvl4pPr>
            <a:lvl5pPr marL="1828538" indent="0">
              <a:buNone/>
              <a:defRPr sz="2000"/>
            </a:lvl5pPr>
            <a:lvl6pPr marL="2285672" indent="0">
              <a:buNone/>
              <a:defRPr sz="2000"/>
            </a:lvl6pPr>
            <a:lvl7pPr marL="2742808" indent="0">
              <a:buNone/>
              <a:defRPr sz="2000"/>
            </a:lvl7pPr>
            <a:lvl8pPr marL="3199942" indent="0">
              <a:buNone/>
              <a:defRPr sz="2000"/>
            </a:lvl8pPr>
            <a:lvl9pPr marL="3657076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4" indent="0">
              <a:buNone/>
              <a:defRPr sz="1200"/>
            </a:lvl2pPr>
            <a:lvl3pPr marL="914268" indent="0">
              <a:buNone/>
              <a:defRPr sz="1000"/>
            </a:lvl3pPr>
            <a:lvl4pPr marL="1371404" indent="0">
              <a:buNone/>
              <a:defRPr sz="900"/>
            </a:lvl4pPr>
            <a:lvl5pPr marL="1828538" indent="0">
              <a:buNone/>
              <a:defRPr sz="900"/>
            </a:lvl5pPr>
            <a:lvl6pPr marL="2285672" indent="0">
              <a:buNone/>
              <a:defRPr sz="900"/>
            </a:lvl6pPr>
            <a:lvl7pPr marL="2742808" indent="0">
              <a:buNone/>
              <a:defRPr sz="900"/>
            </a:lvl7pPr>
            <a:lvl8pPr marL="3199942" indent="0">
              <a:buNone/>
              <a:defRPr sz="900"/>
            </a:lvl8pPr>
            <a:lvl9pPr marL="365707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BDD4-BFA6-4A15-8123-AC1879F49DD9}" type="datetimeFigureOut">
              <a:rPr lang="en-SG" smtClean="0"/>
              <a:pPr/>
              <a:t>18/12/2012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38F67-EF81-4C47-B526-C25B42534420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BDD4-BFA6-4A15-8123-AC1879F49DD9}" type="datetimeFigureOut">
              <a:rPr lang="en-SG" smtClean="0"/>
              <a:pPr/>
              <a:t>18/12/2012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8F67-EF81-4C47-B526-C25B42534420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1" indent="-342851" algn="l" defTabSz="91426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4" indent="-285709" algn="l" defTabSz="91426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6" indent="-228568" algn="l" defTabSz="9142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70" indent="-228568" algn="l" defTabSz="91426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06" indent="-228568" algn="l" defTabSz="91426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40" indent="-228568" algn="l" defTabSz="9142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4" indent="-228568" algn="l" defTabSz="9142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08" indent="-228568" algn="l" defTabSz="9142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44" indent="-228568" algn="l" defTabSz="9142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4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8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8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2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8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2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6" algn="l" defTabSz="9142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10" Type="http://schemas.openxmlformats.org/officeDocument/2006/relationships/image" Target="../media/image4.jpe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://t0.gstatic.com/images?q=tbn:ANd9GcRnBpyKbxEn_ghsc2E0sWTV5vUt-Qj-BXtWsNpVqZBCwdF2Lsfm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520" y="2276872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AirAsia Multiple Small Clustered Search, Display Campaigns!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encrypted-tbn2.gstatic.com/images?q=tbn:ANd9GcSHxIlJiLm2n5wb2cXfzs5Akq5en732rniUmS4006DySCn0eVo5"/>
          <p:cNvPicPr>
            <a:picLocks noChangeAspect="1" noChangeArrowheads="1"/>
          </p:cNvPicPr>
          <p:nvPr/>
        </p:nvPicPr>
        <p:blipFill>
          <a:blip r:embed="rId3" cstate="print"/>
          <a:srcRect l="6896" t="6842" r="6896" b="4219"/>
          <a:stretch>
            <a:fillRect/>
          </a:stretch>
        </p:blipFill>
        <p:spPr bwMode="auto">
          <a:xfrm>
            <a:off x="3491880" y="3789040"/>
            <a:ext cx="1800200" cy="187220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12" descr="http://t0.gstatic.com/images?q=tbn:ANd9GcRnBpyKbxEn_ghsc2E0sWTV5vUt-Qj-BXtWsNpVqZBCwdF2LsfmL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 rot="20221269">
            <a:off x="-685999" y="452678"/>
            <a:ext cx="4355247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orbel" pitchFamily="34" charset="0"/>
              </a:rPr>
              <a:t>Strategy</a:t>
            </a:r>
            <a:endParaRPr lang="en-US" sz="7200" dirty="0">
              <a:latin typeface="Corbe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67810" y="930206"/>
            <a:ext cx="7852662" cy="5739154"/>
            <a:chOff x="751786" y="930206"/>
            <a:chExt cx="7852662" cy="5739154"/>
          </a:xfrm>
        </p:grpSpPr>
        <p:sp>
          <p:nvSpPr>
            <p:cNvPr id="20" name="TextBox 19"/>
            <p:cNvSpPr txBox="1"/>
            <p:nvPr/>
          </p:nvSpPr>
          <p:spPr>
            <a:xfrm>
              <a:off x="858403" y="1568986"/>
              <a:ext cx="1520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 smtClean="0">
                  <a:latin typeface="Corbel" pitchFamily="34" charset="0"/>
                </a:rPr>
                <a:t>Tier 1: Influence:</a:t>
              </a:r>
              <a:endParaRPr lang="en-SG" sz="2000" b="1" u="sng" dirty="0">
                <a:latin typeface="Corbe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61893" y="1443870"/>
              <a:ext cx="1839362" cy="8829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rbel" pitchFamily="34" charset="0"/>
                </a:rPr>
                <a:t>Google Display Network</a:t>
              </a:r>
              <a:endParaRPr lang="en-SG" sz="1400" b="1" dirty="0">
                <a:latin typeface="Corbe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3489" y="1443870"/>
              <a:ext cx="1839362" cy="8829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rbel" pitchFamily="34" charset="0"/>
                </a:rPr>
                <a:t>Travel Blogs and </a:t>
              </a:r>
              <a:r>
                <a:rPr lang="en-US" sz="1400" b="1" dirty="0" smtClean="0">
                  <a:latin typeface="Corbel" pitchFamily="34" charset="0"/>
                </a:rPr>
                <a:t>Forums (ICM)</a:t>
              </a:r>
              <a:endParaRPr lang="en-SG" sz="1400" b="1" dirty="0">
                <a:latin typeface="Corbe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3275" y="3005953"/>
              <a:ext cx="12026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 smtClean="0">
                  <a:latin typeface="Corbel" pitchFamily="34" charset="0"/>
                </a:rPr>
                <a:t>Tier 2: Convert</a:t>
              </a:r>
              <a:endParaRPr lang="en-SG" sz="2000" b="1" u="sng" dirty="0">
                <a:latin typeface="Corbe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13489" y="2938036"/>
              <a:ext cx="1839362" cy="8829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rbel" pitchFamily="34" charset="0"/>
                </a:rPr>
                <a:t>Paid Search</a:t>
              </a:r>
              <a:endParaRPr lang="en-SG" sz="1400" b="1" dirty="0">
                <a:latin typeface="Corbe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51786" y="2666370"/>
              <a:ext cx="7711172" cy="0"/>
            </a:xfrm>
            <a:prstGeom prst="line">
              <a:avLst/>
            </a:prstGeom>
            <a:ln w="508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732638" y="4365104"/>
              <a:ext cx="1839362" cy="6529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orbel" pitchFamily="34" charset="0"/>
                </a:rPr>
                <a:t>Category based Search Campaign</a:t>
              </a:r>
              <a:endParaRPr lang="en-SG" sz="14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13489" y="4365104"/>
              <a:ext cx="1839362" cy="6529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orbel" pitchFamily="34" charset="0"/>
                </a:rPr>
                <a:t>Brand Search Campaign</a:t>
              </a:r>
              <a:endParaRPr lang="en-SG" sz="14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94341" y="4365104"/>
              <a:ext cx="1839362" cy="65298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orbel" pitchFamily="34" charset="0"/>
                </a:rPr>
                <a:t>Route Search Campaign</a:t>
              </a:r>
              <a:endParaRPr lang="en-SG" sz="14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27584" y="5996740"/>
              <a:ext cx="1839362" cy="6726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orbel" pitchFamily="34" charset="0"/>
                </a:rPr>
                <a:t>Destinations Search Campaign</a:t>
              </a:r>
              <a:endParaRPr lang="en-SG" sz="14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08436" y="5996740"/>
              <a:ext cx="1839362" cy="6726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orbel" pitchFamily="34" charset="0"/>
                </a:rPr>
                <a:t>Competition Search Campaign</a:t>
              </a:r>
              <a:endParaRPr lang="en-SG" sz="14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91892" y="3956786"/>
              <a:ext cx="3995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rbel" pitchFamily="34" charset="0"/>
                </a:rPr>
                <a:t>MULTIPLE SMALLER SEARCH CAMPAIGNS</a:t>
              </a:r>
              <a:endParaRPr lang="en-SG" sz="1600" b="1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65086" y="1443870"/>
              <a:ext cx="1839362" cy="8829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rbel" pitchFamily="34" charset="0"/>
                </a:rPr>
                <a:t>Destination &amp; Travel </a:t>
              </a:r>
              <a:r>
                <a:rPr lang="en-US" sz="1400" b="1" dirty="0" smtClean="0">
                  <a:latin typeface="Corbel" pitchFamily="34" charset="0"/>
                </a:rPr>
                <a:t>Sites (ICM)</a:t>
              </a:r>
              <a:endParaRPr lang="en-SG" sz="1400" b="1" dirty="0">
                <a:latin typeface="Corbe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1503" y="930206"/>
              <a:ext cx="4041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rbel" pitchFamily="34" charset="0"/>
                </a:rPr>
                <a:t>MULTIPLE SMALLER DISPLAY CAMPAIGNS</a:t>
              </a:r>
              <a:endParaRPr lang="en-SG" sz="1600" b="1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89288" y="5996740"/>
              <a:ext cx="1839362" cy="6726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orbel" pitchFamily="34" charset="0"/>
                </a:rPr>
                <a:t>Interest/Topic/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Corbel" pitchFamily="34" charset="0"/>
                </a:rPr>
                <a:t>Category Display Campaign</a:t>
              </a:r>
              <a:endParaRPr lang="en-SG" sz="12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88090" y="5229200"/>
              <a:ext cx="4315427" cy="5760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orbel" pitchFamily="34" charset="0"/>
                </a:rPr>
                <a:t>Mobile / Tablet Search campaigns based on Brand/Route/Destination </a:t>
              </a:r>
              <a:endParaRPr lang="en-SG" sz="1400" b="1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12" descr="http://t0.gstatic.com/images?q=tbn:ANd9GcRnBpyKbxEn_ghsc2E0sWTV5vUt-Qj-BXtWsNpVqZBCwdF2LsfmL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 rot="20221269">
            <a:off x="-357896" y="506366"/>
            <a:ext cx="4355247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orbel" pitchFamily="34" charset="0"/>
              </a:rPr>
              <a:t>Execution</a:t>
            </a:r>
            <a:endParaRPr lang="en-US" sz="7200" dirty="0">
              <a:latin typeface="Corbe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23528" y="1196752"/>
            <a:ext cx="8429684" cy="5589240"/>
            <a:chOff x="462796" y="1196752"/>
            <a:chExt cx="8429684" cy="5589240"/>
          </a:xfrm>
        </p:grpSpPr>
        <p:grpSp>
          <p:nvGrpSpPr>
            <p:cNvPr id="20" name="Group 33"/>
            <p:cNvGrpSpPr/>
            <p:nvPr/>
          </p:nvGrpSpPr>
          <p:grpSpPr>
            <a:xfrm>
              <a:off x="462796" y="1478455"/>
              <a:ext cx="8429684" cy="4189490"/>
              <a:chOff x="1331640" y="502629"/>
              <a:chExt cx="6884243" cy="311011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376340" y="1098313"/>
                <a:ext cx="1643074" cy="616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 smtClean="0">
                    <a:latin typeface="Corbel" pitchFamily="34" charset="0"/>
                  </a:rPr>
                  <a:t>Tier 1: Influence:</a:t>
                </a:r>
                <a:endParaRPr lang="en-SG" sz="2400" b="1" u="sng" dirty="0">
                  <a:latin typeface="Corbel" pitchFamily="34" charset="0"/>
                </a:endParaRPr>
              </a:p>
            </p:txBody>
          </p:sp>
          <p:graphicFrame>
            <p:nvGraphicFramePr>
              <p:cNvPr id="25" name="Diagram 24"/>
              <p:cNvGraphicFramePr/>
              <p:nvPr/>
            </p:nvGraphicFramePr>
            <p:xfrm>
              <a:off x="3538824" y="502629"/>
              <a:ext cx="3618949" cy="82845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pic>
            <p:nvPicPr>
              <p:cNvPr id="26" name="Picture 25"/>
              <p:cNvPicPr/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571868" y="1294665"/>
                <a:ext cx="867724" cy="655971"/>
              </a:xfrm>
              <a:prstGeom prst="rect">
                <a:avLst/>
              </a:prstGeom>
              <a:noFill/>
              <a:ln w="1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 descr="C:\Users\prateek.dutta\Desktop\1st\INDIA\AXA\728.jpg"/>
              <p:cNvPicPr/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479729" y="1312392"/>
                <a:ext cx="841447" cy="63824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cxnSp>
            <p:nvCxnSpPr>
              <p:cNvPr id="28" name="Straight Connector 27"/>
              <p:cNvCxnSpPr/>
              <p:nvPr/>
            </p:nvCxnSpPr>
            <p:spPr>
              <a:xfrm>
                <a:off x="1331640" y="2164460"/>
                <a:ext cx="6884243" cy="11196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746875" y="709920"/>
                <a:ext cx="688859" cy="342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Corbel" pitchFamily="34" charset="0"/>
                  </a:rPr>
                  <a:t>Sites</a:t>
                </a:r>
                <a:endParaRPr lang="en-SG" sz="2400" b="1" dirty="0">
                  <a:solidFill>
                    <a:schemeClr val="bg1"/>
                  </a:solidFill>
                  <a:latin typeface="Corbel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28803" y="1511759"/>
                <a:ext cx="561874" cy="342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  <a:latin typeface="Corbel" pitchFamily="34" charset="0"/>
                  </a:rPr>
                  <a:t>Ads</a:t>
                </a:r>
                <a:endParaRPr lang="en-SG" sz="2400" b="1" dirty="0">
                  <a:solidFill>
                    <a:schemeClr val="bg1"/>
                  </a:solidFill>
                  <a:latin typeface="Corbel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389981" y="2995841"/>
                <a:ext cx="1525278" cy="616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 smtClean="0">
                    <a:latin typeface="Corbel" pitchFamily="34" charset="0"/>
                  </a:rPr>
                  <a:t>Tier 2: Convert</a:t>
                </a:r>
                <a:endParaRPr lang="en-SG" sz="2400" b="1" u="sng" dirty="0">
                  <a:latin typeface="Corbel" pitchFamily="34" charset="0"/>
                </a:endParaRPr>
              </a:p>
            </p:txBody>
          </p:sp>
          <p:pic>
            <p:nvPicPr>
              <p:cNvPr id="32" name="Picture 31" descr="H:\@@@Ning@@@\W.O.R.K\Han Ning^^\2012\Client\AirAsia\Screenshots\20120208_SINKUL_GDN_SG\GDN_2ndEdition_STD_300x250_ENG_SG.gif"/>
              <p:cNvPicPr/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386087" y="1293287"/>
                <a:ext cx="857838" cy="657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4" name="TextBox 33"/>
            <p:cNvSpPr txBox="1"/>
            <p:nvPr/>
          </p:nvSpPr>
          <p:spPr>
            <a:xfrm>
              <a:off x="2213468" y="5127587"/>
              <a:ext cx="929772" cy="461653"/>
            </a:xfrm>
            <a:prstGeom prst="rect">
              <a:avLst/>
            </a:prstGeom>
            <a:noFill/>
          </p:spPr>
          <p:txBody>
            <a:bodyPr wrap="square" lIns="91427" tIns="45714" rIns="91427" bIns="45714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Corbel" pitchFamily="34" charset="0"/>
                </a:rPr>
                <a:t>Ads</a:t>
              </a:r>
              <a:endParaRPr lang="en-SG" sz="2400" b="1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549847" y="2535032"/>
              <a:ext cx="1080119" cy="893968"/>
            </a:xfrm>
            <a:prstGeom prst="rect">
              <a:avLst/>
            </a:prstGeom>
            <a:noFill/>
            <a:ln w="1">
              <a:noFill/>
              <a:miter lim="800000"/>
              <a:headEnd/>
              <a:tailEnd/>
            </a:ln>
          </p:spPr>
        </p:pic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3563888" y="1196752"/>
              <a:ext cx="5040560" cy="3600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SG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cs typeface="Arial" pitchFamily="34" charset="0"/>
                </a:rPr>
                <a:t>MULTIPLE SMALLER DISPLAY CAMPAIGNS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cs typeface="Arial" pitchFamily="34" charset="0"/>
              </a:endParaRPr>
            </a:p>
          </p:txBody>
        </p:sp>
        <p:sp>
          <p:nvSpPr>
            <p:cNvPr id="65" name="Text Box 2"/>
            <p:cNvSpPr txBox="1">
              <a:spLocks noChangeArrowheads="1"/>
            </p:cNvSpPr>
            <p:nvPr/>
          </p:nvSpPr>
          <p:spPr bwMode="auto">
            <a:xfrm>
              <a:off x="3203848" y="4293096"/>
              <a:ext cx="4464496" cy="1089240"/>
            </a:xfrm>
            <a:prstGeom prst="rect">
              <a:avLst/>
            </a:prstGeom>
            <a:solidFill>
              <a:srgbClr val="FFFFFF">
                <a:alpha val="88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SG" sz="1100" u="sng" dirty="0" smtClean="0">
                  <a:solidFill>
                    <a:srgbClr val="0070C0"/>
                  </a:solidFill>
                  <a:latin typeface="Corbel" pitchFamily="34" charset="0"/>
                  <a:cs typeface="Arial" pitchFamily="34" charset="0"/>
                </a:rPr>
                <a:t>Fly with </a:t>
              </a:r>
              <a:r>
                <a:rPr lang="en-SG" sz="1100" b="1" u="sng" dirty="0" smtClean="0">
                  <a:solidFill>
                    <a:srgbClr val="0070C0"/>
                  </a:solidFill>
                  <a:latin typeface="Corbel" pitchFamily="34" charset="0"/>
                  <a:cs typeface="Arial" pitchFamily="34" charset="0"/>
                </a:rPr>
                <a:t>Airasia</a:t>
              </a:r>
              <a:endParaRPr lang="en-SG" sz="1100" u="sng" dirty="0" smtClean="0">
                <a:solidFill>
                  <a:srgbClr val="0070C0"/>
                </a:solidFill>
                <a:latin typeface="Corbe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SG" sz="1100" b="1" dirty="0" smtClean="0">
                  <a:solidFill>
                    <a:srgbClr val="00B050"/>
                  </a:solidFill>
                  <a:latin typeface="Corbel" pitchFamily="34" charset="0"/>
                  <a:cs typeface="Arial" pitchFamily="34" charset="0"/>
                </a:rPr>
                <a:t>www.airasia.com/Official_Website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SG" sz="1100" dirty="0" smtClean="0">
                  <a:solidFill>
                    <a:srgbClr val="000000"/>
                  </a:solidFill>
                  <a:latin typeface="Corbel" pitchFamily="34" charset="0"/>
                  <a:cs typeface="Arial" pitchFamily="34" charset="0"/>
                </a:rPr>
                <a:t>Explore Amazing Destinations with World’s Lowest Fare Airlines!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SG" sz="600" b="1" dirty="0" smtClean="0">
                <a:solidFill>
                  <a:srgbClr val="000000"/>
                </a:solidFill>
                <a:latin typeface="Corbe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SG" sz="1100" b="1" dirty="0" smtClean="0">
                  <a:solidFill>
                    <a:srgbClr val="0070C0"/>
                  </a:solidFill>
                  <a:latin typeface="Corbel" pitchFamily="34" charset="0"/>
                  <a:cs typeface="Arial" pitchFamily="34" charset="0"/>
                </a:rPr>
                <a:t>Fly to Malaysia @ S$40                        Fly to Thailand @ S$65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SG" sz="1100" b="1" dirty="0" smtClean="0">
                  <a:solidFill>
                    <a:srgbClr val="0070C0"/>
                  </a:solidFill>
                  <a:latin typeface="Corbel" pitchFamily="34" charset="0"/>
                  <a:cs typeface="Arial" pitchFamily="34" charset="0"/>
                </a:rPr>
                <a:t>Fly to Indonesia @ S$55                       Airasia – Big Sale is back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SG" sz="1100" b="1" dirty="0" smtClean="0">
                <a:solidFill>
                  <a:srgbClr val="000000"/>
                </a:solidFill>
                <a:latin typeface="Corbe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SG" sz="1100" dirty="0" smtClean="0">
                <a:solidFill>
                  <a:srgbClr val="000000"/>
                </a:solidFill>
                <a:latin typeface="Corbe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 smtClean="0">
                <a:latin typeface="Corbel" pitchFamily="34" charset="0"/>
                <a:cs typeface="Arial" pitchFamily="34" charset="0"/>
              </a:endParaRPr>
            </a:p>
          </p:txBody>
        </p:sp>
        <p:pic>
          <p:nvPicPr>
            <p:cNvPr id="66" name="Picture 5" descr="http://t2.gstatic.com/images?q=tbn:ANd9GcQwApbThxxgOXMqcHToXvSSeElU8O5FcI_8Ttj2ASzwZKoHln-nPw"/>
            <p:cNvPicPr>
              <a:picLocks noChangeAspect="1" noChangeArrowheads="1"/>
            </p:cNvPicPr>
            <p:nvPr/>
          </p:nvPicPr>
          <p:blipFill>
            <a:blip r:embed="rId13" cstate="print"/>
            <a:srcRect b="13876"/>
            <a:stretch>
              <a:fillRect/>
            </a:stretch>
          </p:blipFill>
          <p:spPr bwMode="auto">
            <a:xfrm>
              <a:off x="3851920" y="5445224"/>
              <a:ext cx="891093" cy="1340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Picture 2" descr="http://t1.gstatic.com/images?q=tbn:ANd9GcRfPl0COWNUHS0xX8VxAkDEPgWp_3itF8Wl133MgJY_Qzd7NrfX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580112" y="5517232"/>
              <a:ext cx="1080120" cy="126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Picture 3" descr="C:\Users\NKumar01\AppData\Local\Microsoft\Windows\Temporary Internet Files\Content.Outlook\M36D1IYH\photo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020603" y="5589240"/>
              <a:ext cx="578394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69" name="Picture 5"/>
            <p:cNvPicPr>
              <a:picLocks noChangeAspect="1" noChangeArrowheads="1"/>
            </p:cNvPicPr>
            <p:nvPr/>
          </p:nvPicPr>
          <p:blipFill>
            <a:blip r:embed="rId16" cstate="print"/>
            <a:srcRect t="7501" r="42724" b="6250"/>
            <a:stretch>
              <a:fillRect/>
            </a:stretch>
          </p:blipFill>
          <p:spPr bwMode="auto">
            <a:xfrm>
              <a:off x="5724128" y="5661248"/>
              <a:ext cx="792088" cy="936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1" name="TextBox 70"/>
            <p:cNvSpPr txBox="1"/>
            <p:nvPr/>
          </p:nvSpPr>
          <p:spPr>
            <a:xfrm>
              <a:off x="3491880" y="3872081"/>
              <a:ext cx="3995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rbel" pitchFamily="34" charset="0"/>
                </a:rPr>
                <a:t>MULTIPLE SMALLER SEARCH CAMPAIGNS</a:t>
              </a:r>
              <a:endParaRPr lang="en-SG" sz="1600" b="1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12" descr="http://t0.gstatic.com/images?q=tbn:ANd9GcRnBpyKbxEn_ghsc2E0sWTV5vUt-Qj-BXtWsNpVqZBCwdF2LsfmL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4" cstate="print"/>
          <a:srcRect t="26801" b="36600"/>
          <a:stretch>
            <a:fillRect/>
          </a:stretch>
        </p:blipFill>
        <p:spPr bwMode="auto">
          <a:xfrm>
            <a:off x="-11403" y="3977845"/>
            <a:ext cx="9173362" cy="2603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Cloud Callout 15"/>
          <p:cNvSpPr/>
          <p:nvPr/>
        </p:nvSpPr>
        <p:spPr>
          <a:xfrm>
            <a:off x="142876" y="2500482"/>
            <a:ext cx="5072066" cy="2000088"/>
          </a:xfrm>
          <a:prstGeom prst="cloudCallout">
            <a:avLst>
              <a:gd name="adj1" fmla="val -11607"/>
              <a:gd name="adj2" fmla="val 8044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3" tIns="45717" rIns="91433" bIns="45717" rtlCol="0" anchor="ctr"/>
          <a:lstStyle/>
          <a:p>
            <a:pPr algn="ctr"/>
            <a:endParaRPr lang="en-US" sz="1100" dirty="0">
              <a:latin typeface="Arial Narrow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00034" y="2994644"/>
            <a:ext cx="4214842" cy="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rbel" pitchFamily="34" charset="0"/>
                <a:ea typeface="Times New Roman" pitchFamily="18" charset="0"/>
                <a:cs typeface="Arial" pitchFamily="34" charset="0"/>
              </a:rPr>
              <a:t>Air Asia</a:t>
            </a:r>
            <a:r>
              <a:rPr lang="en-US" sz="1400" dirty="0" smtClean="0">
                <a:latin typeface="Corbe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100" dirty="0" smtClean="0">
                <a:latin typeface="Corbel" pitchFamily="34" charset="0"/>
                <a:ea typeface="Times New Roman" pitchFamily="18" charset="0"/>
                <a:cs typeface="Arial" pitchFamily="34" charset="0"/>
              </a:rPr>
              <a:t>is one of the world’s most successful budget airline. </a:t>
            </a:r>
            <a:r>
              <a:rPr lang="en-US" sz="1100" b="1" dirty="0" smtClean="0">
                <a:latin typeface="Corbel" pitchFamily="34" charset="0"/>
                <a:ea typeface="Times New Roman" pitchFamily="18" charset="0"/>
                <a:cs typeface="Arial" pitchFamily="34" charset="0"/>
              </a:rPr>
              <a:t>Tony Fernandes</a:t>
            </a:r>
            <a:r>
              <a:rPr lang="en-US" sz="1100" dirty="0" smtClean="0">
                <a:latin typeface="Corbel" pitchFamily="34" charset="0"/>
                <a:ea typeface="Times New Roman" pitchFamily="18" charset="0"/>
                <a:cs typeface="Arial" pitchFamily="34" charset="0"/>
              </a:rPr>
              <a:t>, its CEO, is the man behind the tremendous success of Air Asia. The reason for the success can be attributed to 2 key pillars: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latin typeface="Corbel" pitchFamily="34" charset="0"/>
              <a:ea typeface="Times New Roman" pitchFamily="18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rbel" pitchFamily="34" charset="0"/>
                <a:ea typeface="Times New Roman" pitchFamily="18" charset="0"/>
                <a:cs typeface="Arial" pitchFamily="34" charset="0"/>
              </a:rPr>
              <a:t>KEEPING IT SIMPLE </a:t>
            </a:r>
            <a:r>
              <a:rPr lang="en-US" sz="1200" b="1" dirty="0" smtClean="0">
                <a:latin typeface="Corbel" pitchFamily="34" charset="0"/>
                <a:cs typeface="Arial" pitchFamily="34" charset="0"/>
              </a:rPr>
              <a:t>&amp;</a:t>
            </a:r>
            <a:r>
              <a:rPr lang="en-US" sz="1200" dirty="0" smtClean="0">
                <a:latin typeface="Corbe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Corbel" pitchFamily="34" charset="0"/>
                <a:ea typeface="Times New Roman" pitchFamily="18" charset="0"/>
                <a:cs typeface="Arial" pitchFamily="34" charset="0"/>
              </a:rPr>
              <a:t>BEING NIMBLE</a:t>
            </a:r>
            <a:endParaRPr lang="en-US" sz="3600" dirty="0" smtClean="0">
              <a:latin typeface="Corbe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57488" y="2643358"/>
            <a:ext cx="1740882" cy="2855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  <a:cs typeface="Arial" pitchFamily="34" charset="0"/>
              </a:rPr>
              <a:t>Introduction</a:t>
            </a:r>
            <a:endParaRPr lang="en-US" sz="2000" b="1" dirty="0">
              <a:solidFill>
                <a:srgbClr val="FF0000"/>
              </a:solidFill>
              <a:latin typeface="Corbel" pitchFamily="34" charset="0"/>
              <a:cs typeface="Arial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947651" y="1488109"/>
            <a:ext cx="2560778" cy="2405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endParaRPr lang="en-US" sz="17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6" name="Teardrop 85"/>
          <p:cNvSpPr/>
          <p:nvPr/>
        </p:nvSpPr>
        <p:spPr>
          <a:xfrm rot="5400000">
            <a:off x="3303684" y="660486"/>
            <a:ext cx="1742324" cy="2223067"/>
          </a:xfrm>
          <a:prstGeom prst="teardrop">
            <a:avLst>
              <a:gd name="adj" fmla="val 108813"/>
            </a:avLst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 sz="1500" dirty="0">
              <a:latin typeface="Arial Narrow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133057" y="1352231"/>
            <a:ext cx="2001958" cy="97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Achieved an ROI of </a:t>
            </a:r>
            <a:r>
              <a:rPr lang="en-US" sz="2400" b="1" dirty="0" smtClean="0">
                <a:solidFill>
                  <a:schemeClr val="bg1"/>
                </a:solidFill>
                <a:latin typeface="Corbel" pitchFamily="34" charset="0"/>
                <a:cs typeface="Arial" pitchFamily="34" charset="0"/>
              </a:rPr>
              <a:t>$51x</a:t>
            </a:r>
            <a:endParaRPr lang="en-US" sz="1600" dirty="0">
              <a:solidFill>
                <a:schemeClr val="tx1"/>
              </a:solidFill>
              <a:latin typeface="Corbel" pitchFamily="34" charset="0"/>
              <a:cs typeface="Arial" pitchFamily="34" charset="0"/>
            </a:endParaRPr>
          </a:p>
        </p:txBody>
      </p:sp>
      <p:sp>
        <p:nvSpPr>
          <p:cNvPr id="88" name="Teardrop 87"/>
          <p:cNvSpPr/>
          <p:nvPr/>
        </p:nvSpPr>
        <p:spPr>
          <a:xfrm rot="6890862">
            <a:off x="5248672" y="465996"/>
            <a:ext cx="1662194" cy="2205171"/>
          </a:xfrm>
          <a:prstGeom prst="teardrop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 sz="1400" dirty="0">
              <a:latin typeface="Arial Narrow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021945" y="928670"/>
            <a:ext cx="1978947" cy="1099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Over </a:t>
            </a:r>
            <a:r>
              <a:rPr lang="en-US" sz="2400" b="1" dirty="0" smtClean="0">
                <a:solidFill>
                  <a:schemeClr val="bg1"/>
                </a:solidFill>
                <a:latin typeface="Corbel" pitchFamily="34" charset="0"/>
                <a:cs typeface="Arial" pitchFamily="34" charset="0"/>
              </a:rPr>
              <a:t>97,480+</a:t>
            </a:r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 additional bookings with </a:t>
            </a:r>
            <a:r>
              <a:rPr lang="en-US" sz="2000" b="1" dirty="0" smtClean="0">
                <a:solidFill>
                  <a:schemeClr val="bg1"/>
                </a:solidFill>
                <a:latin typeface="Corbel" pitchFamily="34" charset="0"/>
                <a:cs typeface="Arial" pitchFamily="34" charset="0"/>
              </a:rPr>
              <a:t>62% </a:t>
            </a:r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decreased CPC</a:t>
            </a:r>
            <a:endParaRPr lang="en-US" sz="1600" dirty="0">
              <a:solidFill>
                <a:schemeClr val="tx1"/>
              </a:solidFill>
              <a:latin typeface="Corbel" pitchFamily="34" charset="0"/>
              <a:cs typeface="Arial" pitchFamily="34" charset="0"/>
            </a:endParaRPr>
          </a:p>
        </p:txBody>
      </p:sp>
      <p:sp>
        <p:nvSpPr>
          <p:cNvPr id="90" name="Teardrop 89"/>
          <p:cNvSpPr/>
          <p:nvPr/>
        </p:nvSpPr>
        <p:spPr>
          <a:xfrm rot="7074362">
            <a:off x="7022594" y="701997"/>
            <a:ext cx="1628524" cy="1946025"/>
          </a:xfrm>
          <a:prstGeom prst="teardrop">
            <a:avLst>
              <a:gd name="adj" fmla="val 115103"/>
            </a:avLst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 sz="1500" dirty="0">
              <a:latin typeface="Arial Narrow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 rot="21392437">
            <a:off x="6995864" y="1062099"/>
            <a:ext cx="1827085" cy="1226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Net Revenue Generated was </a:t>
            </a:r>
            <a:r>
              <a:rPr lang="en-US" sz="2400" b="1" dirty="0" smtClean="0">
                <a:solidFill>
                  <a:schemeClr val="bg1"/>
                </a:solidFill>
                <a:latin typeface="Corbel" pitchFamily="34" charset="0"/>
                <a:cs typeface="Arial" pitchFamily="34" charset="0"/>
              </a:rPr>
              <a:t>$24+ M</a:t>
            </a:r>
            <a:r>
              <a:rPr lang="en-US" sz="1600" dirty="0" smtClean="0">
                <a:solidFill>
                  <a:schemeClr val="tx1"/>
                </a:solidFill>
                <a:latin typeface="Corbel" pitchFamily="34" charset="0"/>
                <a:cs typeface="Arial" pitchFamily="34" charset="0"/>
              </a:rPr>
              <a:t>illions</a:t>
            </a:r>
            <a:endParaRPr lang="en-US" sz="1600" dirty="0">
              <a:solidFill>
                <a:schemeClr val="tx1"/>
              </a:solidFill>
              <a:latin typeface="Corbel" pitchFamily="34" charset="0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215338" y="3714752"/>
            <a:ext cx="157356" cy="897476"/>
          </a:xfrm>
          <a:custGeom>
            <a:avLst/>
            <a:gdLst>
              <a:gd name="connsiteX0" fmla="*/ 0 w 47950"/>
              <a:gd name="connsiteY0" fmla="*/ 0 h 2148840"/>
              <a:gd name="connsiteX1" fmla="*/ 45720 w 47950"/>
              <a:gd name="connsiteY1" fmla="*/ 2148840 h 21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50" h="2148840">
                <a:moveTo>
                  <a:pt x="0" y="0"/>
                </a:moveTo>
                <a:cubicBezTo>
                  <a:pt x="47950" y="1965933"/>
                  <a:pt x="45720" y="1249494"/>
                  <a:pt x="45720" y="214884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8319" tIns="14159" rIns="28319" bIns="14159" rtlCol="0" anchor="ctr"/>
          <a:lstStyle/>
          <a:p>
            <a:pPr algn="ctr"/>
            <a:endParaRPr lang="en-US" dirty="0"/>
          </a:p>
        </p:txBody>
      </p:sp>
      <p:sp>
        <p:nvSpPr>
          <p:cNvPr id="111" name="Wave 110"/>
          <p:cNvSpPr/>
          <p:nvPr/>
        </p:nvSpPr>
        <p:spPr>
          <a:xfrm>
            <a:off x="7124209" y="3248222"/>
            <a:ext cx="1948385" cy="823720"/>
          </a:xfrm>
          <a:prstGeom prst="wav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3" tIns="45717" rIns="91433" bIns="45717" rtlCol="0" anchor="ctr"/>
          <a:lstStyle/>
          <a:p>
            <a:pPr algn="ctr"/>
            <a:r>
              <a:rPr lang="en-US" sz="1700" b="1" dirty="0" smtClean="0">
                <a:solidFill>
                  <a:srgbClr val="FF0000"/>
                </a:solidFill>
                <a:latin typeface="Corbel" pitchFamily="34" charset="0"/>
                <a:cs typeface="Arial" pitchFamily="34" charset="0"/>
              </a:rPr>
              <a:t>Results</a:t>
            </a:r>
            <a:endParaRPr lang="en-SG" sz="1700" b="1" dirty="0">
              <a:solidFill>
                <a:srgbClr val="FF0000"/>
              </a:solidFill>
              <a:latin typeface="Corbel" pitchFamily="34" charset="0"/>
              <a:cs typeface="Arial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373858" y="2647071"/>
            <a:ext cx="2797126" cy="682282"/>
          </a:xfrm>
          <a:custGeom>
            <a:avLst/>
            <a:gdLst>
              <a:gd name="connsiteX0" fmla="*/ 0 w 2797126"/>
              <a:gd name="connsiteY0" fmla="*/ 39858 h 682282"/>
              <a:gd name="connsiteX1" fmla="*/ 2574388 w 2797126"/>
              <a:gd name="connsiteY1" fmla="*/ 672904 h 682282"/>
              <a:gd name="connsiteX2" fmla="*/ 1336431 w 2797126"/>
              <a:gd name="connsiteY2" fmla="*/ 96129 h 682282"/>
              <a:gd name="connsiteX3" fmla="*/ 1378634 w 2797126"/>
              <a:gd name="connsiteY3" fmla="*/ 96129 h 68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7126" h="682282">
                <a:moveTo>
                  <a:pt x="0" y="39858"/>
                </a:moveTo>
                <a:cubicBezTo>
                  <a:pt x="1175825" y="351692"/>
                  <a:pt x="2351650" y="663526"/>
                  <a:pt x="2574388" y="672904"/>
                </a:cubicBezTo>
                <a:cubicBezTo>
                  <a:pt x="2797126" y="682282"/>
                  <a:pt x="1535723" y="192258"/>
                  <a:pt x="1336431" y="96129"/>
                </a:cubicBezTo>
                <a:cubicBezTo>
                  <a:pt x="1137139" y="0"/>
                  <a:pt x="1257886" y="48064"/>
                  <a:pt x="1378634" y="96129"/>
                </a:cubicBez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358214" y="3000372"/>
            <a:ext cx="55171" cy="389942"/>
          </a:xfrm>
          <a:custGeom>
            <a:avLst/>
            <a:gdLst>
              <a:gd name="connsiteX0" fmla="*/ 126609 w 126609"/>
              <a:gd name="connsiteY0" fmla="*/ 0 h 393896"/>
              <a:gd name="connsiteX1" fmla="*/ 0 w 126609"/>
              <a:gd name="connsiteY1" fmla="*/ 393896 h 393896"/>
              <a:gd name="connsiteX2" fmla="*/ 0 w 126609"/>
              <a:gd name="connsiteY2" fmla="*/ 393896 h 39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" h="393896">
                <a:moveTo>
                  <a:pt x="126609" y="0"/>
                </a:moveTo>
                <a:lnTo>
                  <a:pt x="0" y="393896"/>
                </a:lnTo>
                <a:lnTo>
                  <a:pt x="0" y="393896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20221269">
            <a:off x="-389213" y="574248"/>
            <a:ext cx="359630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orbel" pitchFamily="34" charset="0"/>
              </a:rPr>
              <a:t>Results</a:t>
            </a:r>
            <a:endParaRPr lang="en-US" sz="72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231</Words>
  <Application>Microsoft Office PowerPoint</Application>
  <PresentationFormat>On-screen Show (4:3)</PresentationFormat>
  <Paragraphs>54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AirAsia Multiple Small Clustered Search, Display Campaigns!</vt:lpstr>
      <vt:lpstr>Slide 2</vt:lpstr>
      <vt:lpstr>Slide 3</vt:lpstr>
      <vt:lpstr>Slide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VBansa01</dc:creator>
  <cp:lastModifiedBy>NKumar01</cp:lastModifiedBy>
  <cp:revision>70</cp:revision>
  <dcterms:created xsi:type="dcterms:W3CDTF">2012-06-13T05:09:40Z</dcterms:created>
  <dcterms:modified xsi:type="dcterms:W3CDTF">2012-12-18T09:22:40Z</dcterms:modified>
</cp:coreProperties>
</file>