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7"/>
  </p:notesMasterIdLst>
  <p:handoutMasterIdLst>
    <p:handoutMasterId r:id="rId8"/>
  </p:handoutMasterIdLst>
  <p:sldIdLst>
    <p:sldId id="376" r:id="rId2"/>
    <p:sldId id="377" r:id="rId3"/>
    <p:sldId id="382" r:id="rId4"/>
    <p:sldId id="383" r:id="rId5"/>
    <p:sldId id="380" r:id="rId6"/>
  </p:sldIdLst>
  <p:sldSz cx="9144000" cy="6858000" type="screen4x3"/>
  <p:notesSz cx="6805613"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3366FF"/>
    <a:srgbClr val="441D61"/>
    <a:srgbClr val="FF7C80"/>
    <a:srgbClr val="FF9999"/>
    <a:srgbClr val="FFFF66"/>
    <a:srgbClr val="FF0066"/>
    <a:srgbClr val="CCEC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7" autoAdjust="0"/>
    <p:restoredTop sz="79356" autoAdjust="0"/>
  </p:normalViewPr>
  <p:slideViewPr>
    <p:cSldViewPr snapToGrid="0" snapToObjects="1">
      <p:cViewPr varScale="1">
        <p:scale>
          <a:sx n="71" d="100"/>
          <a:sy n="71" d="100"/>
        </p:scale>
        <p:origin x="-17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sz="quarter" idx="1"/>
          </p:nvPr>
        </p:nvSpPr>
        <p:spPr>
          <a:xfrm>
            <a:off x="3854939" y="0"/>
            <a:ext cx="2949099" cy="496967"/>
          </a:xfrm>
          <a:prstGeom prst="rect">
            <a:avLst/>
          </a:prstGeom>
        </p:spPr>
        <p:txBody>
          <a:bodyPr vert="horz" lIns="93287" tIns="46644" rIns="93287" bIns="46644" rtlCol="0"/>
          <a:lstStyle>
            <a:lvl1pPr algn="r">
              <a:defRPr sz="1200"/>
            </a:lvl1pPr>
          </a:lstStyle>
          <a:p>
            <a:fld id="{0F4ADAD8-E782-A742-9072-6FBD52F9FB6A}" type="datetimeFigureOut">
              <a:rPr lang="en-US" smtClean="0"/>
              <a:pPr/>
              <a:t>12/20/2012</a:t>
            </a:fld>
            <a:endParaRPr lang="en-US"/>
          </a:p>
        </p:txBody>
      </p:sp>
      <p:sp>
        <p:nvSpPr>
          <p:cNvPr id="4" name="Footer Placeholder 3"/>
          <p:cNvSpPr>
            <a:spLocks noGrp="1"/>
          </p:cNvSpPr>
          <p:nvPr>
            <p:ph type="ftr" sz="quarter" idx="2"/>
          </p:nvPr>
        </p:nvSpPr>
        <p:spPr>
          <a:xfrm>
            <a:off x="0" y="9440646"/>
            <a:ext cx="2949099" cy="496967"/>
          </a:xfrm>
          <a:prstGeom prst="rect">
            <a:avLst/>
          </a:prstGeom>
        </p:spPr>
        <p:txBody>
          <a:bodyPr vert="horz" lIns="93287" tIns="46644" rIns="93287" bIns="46644" rtlCol="0" anchor="b"/>
          <a:lstStyle>
            <a:lvl1pPr algn="l">
              <a:defRPr sz="1200"/>
            </a:lvl1pPr>
          </a:lstStyle>
          <a:p>
            <a:endParaRPr lang="en-US"/>
          </a:p>
        </p:txBody>
      </p:sp>
      <p:sp>
        <p:nvSpPr>
          <p:cNvPr id="5" name="Slide Number Placeholder 4"/>
          <p:cNvSpPr>
            <a:spLocks noGrp="1"/>
          </p:cNvSpPr>
          <p:nvPr>
            <p:ph type="sldNum" sz="quarter" idx="3"/>
          </p:nvPr>
        </p:nvSpPr>
        <p:spPr>
          <a:xfrm>
            <a:off x="3854939" y="9440646"/>
            <a:ext cx="2949099" cy="496967"/>
          </a:xfrm>
          <a:prstGeom prst="rect">
            <a:avLst/>
          </a:prstGeom>
        </p:spPr>
        <p:txBody>
          <a:bodyPr vert="horz" lIns="93287" tIns="46644" rIns="93287" bIns="46644" rtlCol="0" anchor="b"/>
          <a:lstStyle>
            <a:lvl1pPr algn="r">
              <a:defRPr sz="1200"/>
            </a:lvl1pPr>
          </a:lstStyle>
          <a:p>
            <a:fld id="{956F34A3-C4BB-CB46-9AC6-8B0AE1B91190}" type="slidenum">
              <a:rPr lang="en-US" smtClean="0"/>
              <a:pPr/>
              <a:t>‹#›</a:t>
            </a:fld>
            <a:endParaRPr lang="en-US"/>
          </a:p>
        </p:txBody>
      </p:sp>
    </p:spTree>
    <p:extLst>
      <p:ext uri="{BB962C8B-B14F-4D97-AF65-F5344CB8AC3E}">
        <p14:creationId xmlns:p14="http://schemas.microsoft.com/office/powerpoint/2010/main" val="391156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854939" y="0"/>
            <a:ext cx="2949099" cy="496967"/>
          </a:xfrm>
          <a:prstGeom prst="rect">
            <a:avLst/>
          </a:prstGeom>
        </p:spPr>
        <p:txBody>
          <a:bodyPr vert="horz" lIns="93287" tIns="46644" rIns="93287" bIns="46644" rtlCol="0"/>
          <a:lstStyle>
            <a:lvl1pPr algn="r">
              <a:defRPr sz="1200"/>
            </a:lvl1pPr>
          </a:lstStyle>
          <a:p>
            <a:fld id="{B97E7977-3BF7-AC40-A728-C97C3929725F}" type="datetimeFigureOut">
              <a:rPr lang="en-US" smtClean="0"/>
              <a:pPr/>
              <a:t>12/20/2012</a:t>
            </a:fld>
            <a:endParaRPr lang="en-US"/>
          </a:p>
        </p:txBody>
      </p:sp>
      <p:sp>
        <p:nvSpPr>
          <p:cNvPr id="4" name="Slide Image Placeholder 3"/>
          <p:cNvSpPr>
            <a:spLocks noGrp="1" noRot="1" noChangeAspect="1"/>
          </p:cNvSpPr>
          <p:nvPr>
            <p:ph type="sldImg" idx="2"/>
          </p:nvPr>
        </p:nvSpPr>
        <p:spPr>
          <a:xfrm>
            <a:off x="919163" y="746125"/>
            <a:ext cx="4967287" cy="3727450"/>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3287" tIns="46644" rIns="93287" bIns="4664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646"/>
            <a:ext cx="2949099" cy="496967"/>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3287" tIns="46644" rIns="93287" bIns="46644" rtlCol="0" anchor="b"/>
          <a:lstStyle>
            <a:lvl1pPr algn="r">
              <a:defRPr sz="1200"/>
            </a:lvl1pPr>
          </a:lstStyle>
          <a:p>
            <a:fld id="{E93C8654-1B8B-BF46-83D7-5A165A75F565}" type="slidenum">
              <a:rPr lang="en-US" smtClean="0"/>
              <a:pPr/>
              <a:t>‹#›</a:t>
            </a:fld>
            <a:endParaRPr lang="en-US"/>
          </a:p>
        </p:txBody>
      </p:sp>
    </p:spTree>
    <p:extLst>
      <p:ext uri="{BB962C8B-B14F-4D97-AF65-F5344CB8AC3E}">
        <p14:creationId xmlns:p14="http://schemas.microsoft.com/office/powerpoint/2010/main" val="11262212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u="sng" kern="1200" dirty="0" smtClean="0">
                <a:solidFill>
                  <a:schemeClr val="tx1"/>
                </a:solidFill>
                <a:effectLst/>
                <a:latin typeface="+mn-lt"/>
                <a:ea typeface="+mn-ea"/>
                <a:cs typeface="+mn-cs"/>
              </a:rPr>
              <a:t>MOD: Kick Starting the Path to Stardom</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Throughout the recent years, the MOD service package (Multi Media On-demand) has been one of CHT’s highly focused and promoted products. Via internet bandwidth, MOD provided users with numerous selections of on-demand media content, such as thousands of digital TV channels, TV programs, and movies. In addition, MOD also features interactive services such as gaming, karaoke, information search, online banking, and online shopping.</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However, MOD had yet to successfully capture the attention of most Taiwanese. In 2012, </a:t>
            </a:r>
            <a:r>
              <a:rPr lang="en-US" altLang="zh-TW" sz="1200" kern="1200" dirty="0" err="1" smtClean="0">
                <a:solidFill>
                  <a:schemeClr val="tx1"/>
                </a:solidFill>
                <a:effectLst/>
                <a:latin typeface="+mn-lt"/>
                <a:ea typeface="+mn-ea"/>
                <a:cs typeface="+mn-cs"/>
              </a:rPr>
              <a:t>iProspect</a:t>
            </a:r>
            <a:r>
              <a:rPr lang="en-US" altLang="zh-TW" sz="1200" kern="1200" dirty="0" smtClean="0">
                <a:solidFill>
                  <a:schemeClr val="tx1"/>
                </a:solidFill>
                <a:effectLst/>
                <a:latin typeface="+mn-lt"/>
                <a:ea typeface="+mn-ea"/>
                <a:cs typeface="+mn-cs"/>
              </a:rPr>
              <a:t> TW was challenged with the task of aiding CHT in the education and migration of the highly cemented cable TV attached Taiwanese population into MOD users. What started as a purely PPC optimization based activity, quickly transcended into a multi-channel SEM strategy which came about with the birth of a new national Taiwanese idol: Jeremy Lin.</a:t>
            </a:r>
            <a:endParaRPr lang="zh-TW" altLang="zh-TW" sz="1200" kern="1200" dirty="0" smtClean="0">
              <a:solidFill>
                <a:schemeClr val="tx1"/>
              </a:solidFill>
              <a:effectLst/>
              <a:latin typeface="+mn-lt"/>
              <a:ea typeface="+mn-ea"/>
              <a:cs typeface="+mn-cs"/>
            </a:endParaRPr>
          </a:p>
          <a:p>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E93C8654-1B8B-BF46-83D7-5A165A75F565}" type="slidenum">
              <a:rPr lang="en-US" smtClean="0"/>
              <a:pPr/>
              <a:t>1</a:t>
            </a:fld>
            <a:endParaRPr lang="en-US"/>
          </a:p>
        </p:txBody>
      </p:sp>
    </p:spTree>
    <p:extLst>
      <p:ext uri="{BB962C8B-B14F-4D97-AF65-F5344CB8AC3E}">
        <p14:creationId xmlns:p14="http://schemas.microsoft.com/office/powerpoint/2010/main" val="407241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u="sng" kern="1200" dirty="0" err="1" smtClean="0">
                <a:solidFill>
                  <a:schemeClr val="tx1"/>
                </a:solidFill>
                <a:effectLst/>
                <a:latin typeface="+mn-lt"/>
                <a:ea typeface="+mn-ea"/>
                <a:cs typeface="+mn-cs"/>
              </a:rPr>
              <a:t>Linsanity</a:t>
            </a:r>
            <a:r>
              <a:rPr lang="en-US" altLang="zh-TW" sz="1200" b="1" u="sng" kern="1200" dirty="0" smtClean="0">
                <a:solidFill>
                  <a:schemeClr val="tx1"/>
                </a:solidFill>
                <a:effectLst/>
                <a:latin typeface="+mn-lt"/>
                <a:ea typeface="+mn-ea"/>
                <a:cs typeface="+mn-cs"/>
              </a:rPr>
              <a:t>: Getting in on the Insanity Anytime with MOD!</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Prior to 2012, conventional cable TV remained the paradigm source of video media consumption. Like every potential star player, MOD yearned for the right time and opportunity to shine. Luckily, the spotlight showed interest with the rise of another star: Taiwanese-American NBA player Jeremy Lin. Since Lin’s first appearance on court as the sub point guard for the Ney York Knicks against the Utah Jazz (2/4/2012), like all of Taiwan, </a:t>
            </a:r>
            <a:r>
              <a:rPr lang="en-US" altLang="zh-TW" sz="1200" kern="1200" dirty="0" err="1" smtClean="0">
                <a:solidFill>
                  <a:schemeClr val="tx1"/>
                </a:solidFill>
                <a:effectLst/>
                <a:latin typeface="+mn-lt"/>
                <a:ea typeface="+mn-ea"/>
                <a:cs typeface="+mn-cs"/>
              </a:rPr>
              <a:t>iProspect</a:t>
            </a:r>
            <a:r>
              <a:rPr lang="en-US" altLang="zh-TW" sz="1200" kern="1200" dirty="0" smtClean="0">
                <a:solidFill>
                  <a:schemeClr val="tx1"/>
                </a:solidFill>
                <a:effectLst/>
                <a:latin typeface="+mn-lt"/>
                <a:ea typeface="+mn-ea"/>
                <a:cs typeface="+mn-cs"/>
              </a:rPr>
              <a:t> TW began closely following this new national icon. As attention and search volume gradually exploded around “</a:t>
            </a:r>
            <a:r>
              <a:rPr lang="en-US" altLang="zh-TW" sz="1200" kern="1200" dirty="0" err="1" smtClean="0">
                <a:solidFill>
                  <a:schemeClr val="tx1"/>
                </a:solidFill>
                <a:effectLst/>
                <a:latin typeface="+mn-lt"/>
                <a:ea typeface="+mn-ea"/>
                <a:cs typeface="+mn-cs"/>
              </a:rPr>
              <a:t>Linsanity</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iProspect</a:t>
            </a:r>
            <a:r>
              <a:rPr lang="en-US" altLang="zh-TW" sz="1200" kern="1200" dirty="0" smtClean="0">
                <a:solidFill>
                  <a:schemeClr val="tx1"/>
                </a:solidFill>
                <a:effectLst/>
                <a:latin typeface="+mn-lt"/>
                <a:ea typeface="+mn-ea"/>
                <a:cs typeface="+mn-cs"/>
              </a:rPr>
              <a:t> quickly devise a strategy interlinked with the extraordinary phenomenon, determined to catapult MOD into a new MVP.</a:t>
            </a:r>
            <a:endParaRPr lang="zh-TW"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E93C8654-1B8B-BF46-83D7-5A165A75F565}" type="slidenum">
              <a:rPr lang="en-US" smtClean="0"/>
              <a:pPr/>
              <a:t>2</a:t>
            </a:fld>
            <a:endParaRPr lang="en-US"/>
          </a:p>
        </p:txBody>
      </p:sp>
    </p:spTree>
    <p:extLst>
      <p:ext uri="{BB962C8B-B14F-4D97-AF65-F5344CB8AC3E}">
        <p14:creationId xmlns:p14="http://schemas.microsoft.com/office/powerpoint/2010/main" val="404818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u="sng" kern="1200" dirty="0" smtClean="0">
                <a:solidFill>
                  <a:schemeClr val="tx1"/>
                </a:solidFill>
                <a:effectLst/>
                <a:latin typeface="+mn-lt"/>
                <a:ea typeface="+mn-ea"/>
                <a:cs typeface="+mn-cs"/>
              </a:rPr>
              <a:t>Sizing up the Roster</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As the Lin buzz skyrocketed, we discovered our original strategy and account structure wasn’t enough to capitalize the attention. We setup a brand new ad group containing Lin related keywords, such as “</a:t>
            </a:r>
            <a:r>
              <a:rPr lang="en-US" altLang="zh-TW" sz="1200" kern="1200" dirty="0" err="1" smtClean="0">
                <a:solidFill>
                  <a:schemeClr val="tx1"/>
                </a:solidFill>
                <a:effectLst/>
                <a:latin typeface="+mn-lt"/>
                <a:ea typeface="+mn-ea"/>
                <a:cs typeface="+mn-cs"/>
              </a:rPr>
              <a:t>linsanity</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linvincible</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knicks</a:t>
            </a:r>
            <a:r>
              <a:rPr lang="en-US" altLang="zh-TW" sz="1200" kern="1200" dirty="0" smtClean="0">
                <a:solidFill>
                  <a:schemeClr val="tx1"/>
                </a:solidFill>
                <a:effectLst/>
                <a:latin typeface="+mn-lt"/>
                <a:ea typeface="+mn-ea"/>
                <a:cs typeface="+mn-cs"/>
              </a:rPr>
              <a:t>”, etc. We also enlarged the playing field by leveraging keywords related to sports channels, sport news and sports knowledge.</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E93C8654-1B8B-BF46-83D7-5A165A75F565}" type="slidenum">
              <a:rPr lang="en-US" smtClean="0"/>
              <a:pPr/>
              <a:t>3</a:t>
            </a:fld>
            <a:endParaRPr lang="en-US"/>
          </a:p>
        </p:txBody>
      </p:sp>
    </p:spTree>
    <p:extLst>
      <p:ext uri="{BB962C8B-B14F-4D97-AF65-F5344CB8AC3E}">
        <p14:creationId xmlns:p14="http://schemas.microsoft.com/office/powerpoint/2010/main" val="283868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b="1" u="sng" kern="1200" dirty="0" smtClean="0">
                <a:solidFill>
                  <a:schemeClr val="tx1"/>
                </a:solidFill>
                <a:effectLst/>
                <a:latin typeface="+mn-lt"/>
                <a:ea typeface="+mn-ea"/>
                <a:cs typeface="+mn-cs"/>
              </a:rPr>
              <a:t>Crowd Shouting Ad Copies</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Blessed with ownership of ELTA Sports, the only TV channel in Taiwan with complete coverage of NBA games, our team designed a series of ad copies that emphasized Lin’s games could only be completely captured through MOD. Rigorous split testing perfected our lineup of ad copies that exploded user conversion.</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b="1" u="sng" kern="1200" dirty="0" smtClean="0">
                <a:solidFill>
                  <a:schemeClr val="tx1"/>
                </a:solidFill>
                <a:effectLst/>
                <a:latin typeface="+mn-lt"/>
                <a:ea typeface="+mn-ea"/>
                <a:cs typeface="+mn-cs"/>
              </a:rPr>
              <a:t>24 Hours Prospect Scouting</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Triple-double stats of 1,499 impression &amp; 32 clicks within 30 minutes of being online, convinced our client that our playbook was solid and enticed them to immediately double the budget for 24 hour activity.</a:t>
            </a:r>
            <a:endParaRPr lang="zh-TW"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pPr>
              <a:defRPr/>
            </a:pPr>
            <a:fld id="{8CF8EF91-171E-49D3-82BB-54EE4B4D4187}" type="slidenum">
              <a:rPr lang="zh-TW" altLang="en-GB" smtClean="0"/>
              <a:pPr>
                <a:defRPr/>
              </a:pPr>
              <a:t>4</a:t>
            </a:fld>
            <a:endParaRPr lang="en-GB"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b="1" u="sng" kern="1200" dirty="0" smtClean="0">
                <a:solidFill>
                  <a:schemeClr val="tx1"/>
                </a:solidFill>
                <a:effectLst/>
                <a:latin typeface="+mn-lt"/>
                <a:ea typeface="+mn-ea"/>
                <a:cs typeface="+mn-cs"/>
              </a:rPr>
              <a:t>Leading Brand Awareness – The New All Star is Born!</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“Earned” news reports surrounding Lin and MOD constantly overflowed the internet and TV. MOD related content SOV massively outperformed industry competitors, revitalizing the public’s favor and attention.</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pPr lvl="0"/>
            <a:r>
              <a:rPr lang="en-US" altLang="zh-TW" sz="1200" b="1" u="sng" kern="1200" dirty="0" smtClean="0">
                <a:solidFill>
                  <a:schemeClr val="tx1"/>
                </a:solidFill>
                <a:effectLst/>
                <a:latin typeface="+mn-lt"/>
                <a:ea typeface="+mn-ea"/>
                <a:cs typeface="+mn-cs"/>
              </a:rPr>
              <a:t>Cost Effectiveness – Achieving “</a:t>
            </a:r>
            <a:r>
              <a:rPr lang="en-US" altLang="zh-TW" sz="1200" b="1" u="sng" kern="1200" dirty="0" err="1" smtClean="0">
                <a:solidFill>
                  <a:schemeClr val="tx1"/>
                </a:solidFill>
                <a:effectLst/>
                <a:latin typeface="+mn-lt"/>
                <a:ea typeface="+mn-ea"/>
                <a:cs typeface="+mn-cs"/>
              </a:rPr>
              <a:t>Linpossible</a:t>
            </a:r>
            <a:r>
              <a:rPr lang="en-US" altLang="zh-TW" sz="1200" b="1" u="sng" kern="1200" dirty="0" smtClean="0">
                <a:solidFill>
                  <a:schemeClr val="tx1"/>
                </a:solidFill>
                <a:effectLst/>
                <a:latin typeface="+mn-lt"/>
                <a:ea typeface="+mn-ea"/>
                <a:cs typeface="+mn-cs"/>
              </a:rPr>
              <a:t>” with Less!</a:t>
            </a:r>
            <a:endParaRPr lang="zh-TW" altLang="zh-TW" sz="1200" kern="1200" dirty="0" smtClean="0">
              <a:solidFill>
                <a:schemeClr val="tx1"/>
              </a:solidFill>
              <a:effectLst/>
              <a:latin typeface="+mn-lt"/>
              <a:ea typeface="+mn-ea"/>
              <a:cs typeface="+mn-cs"/>
            </a:endParaRPr>
          </a:p>
          <a:p>
            <a:r>
              <a:rPr lang="en-US" altLang="zh-TW" sz="1200" b="1" kern="1200" dirty="0" smtClean="0">
                <a:solidFill>
                  <a:schemeClr val="tx1"/>
                </a:solidFill>
                <a:effectLst/>
                <a:latin typeface="+mn-lt"/>
                <a:ea typeface="+mn-ea"/>
                <a:cs typeface="+mn-cs"/>
              </a:rPr>
              <a:t>Over 160 million impressions &amp; 150 thousand clicks!</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We immensely increase CTR and burst QI to a full score of 5! With this, we continuously secured number 1 rankings and over 1% CTR, while paying only an avg. CPC of $5 throughout the season.</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pPr lvl="0"/>
            <a:r>
              <a:rPr lang="en-US" altLang="zh-TW" sz="1200" b="1" u="sng" kern="1200" dirty="0" smtClean="0">
                <a:solidFill>
                  <a:schemeClr val="tx1"/>
                </a:solidFill>
                <a:effectLst/>
                <a:latin typeface="+mn-lt"/>
                <a:ea typeface="+mn-ea"/>
                <a:cs typeface="+mn-cs"/>
              </a:rPr>
              <a:t>Exploding Revenue – Performance is King</a:t>
            </a:r>
            <a:endParaRPr lang="zh-TW" altLang="zh-TW" sz="1200" kern="1200" dirty="0" smtClean="0">
              <a:solidFill>
                <a:schemeClr val="tx1"/>
              </a:solidFill>
              <a:effectLst/>
              <a:latin typeface="+mn-lt"/>
              <a:ea typeface="+mn-ea"/>
              <a:cs typeface="+mn-cs"/>
            </a:endParaRPr>
          </a:p>
          <a:p>
            <a:r>
              <a:rPr lang="en-US" altLang="zh-TW" sz="1200" b="1" kern="1200" dirty="0" smtClean="0">
                <a:solidFill>
                  <a:schemeClr val="tx1"/>
                </a:solidFill>
                <a:effectLst/>
                <a:latin typeface="+mn-lt"/>
                <a:ea typeface="+mn-ea"/>
                <a:cs typeface="+mn-cs"/>
              </a:rPr>
              <a:t>MOD becomes hottest out of stock product!</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During the campaign, ELTA Sports was able to achieve an impressive TVR of 3.49%. Popular forums such as Mobile01, were reverberating with comments like “For Lin, use MOD!”, which created a MOD ordering frenzy that exceeded existing inventory. New registration surpassed the original annual target by 33%.</a:t>
            </a:r>
            <a:endParaRPr lang="zh-TW"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E93C8654-1B8B-BF46-83D7-5A165A75F565}" type="slidenum">
              <a:rPr lang="en-US" smtClean="0"/>
              <a:pPr/>
              <a:t>5</a:t>
            </a:fld>
            <a:endParaRPr lang="en-US"/>
          </a:p>
        </p:txBody>
      </p:sp>
    </p:spTree>
    <p:extLst>
      <p:ext uri="{BB962C8B-B14F-4D97-AF65-F5344CB8AC3E}">
        <p14:creationId xmlns:p14="http://schemas.microsoft.com/office/powerpoint/2010/main" val="3718487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5" name="Rounded Rectangle 14"/>
          <p:cNvSpPr/>
          <p:nvPr/>
        </p:nvSpPr>
        <p:spPr>
          <a:xfrm>
            <a:off x="303440" y="29796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9BC9"/>
              </a:solidFill>
            </a:endParaRPr>
          </a:p>
        </p:txBody>
      </p:sp>
      <p:sp>
        <p:nvSpPr>
          <p:cNvPr id="2" name="Title 1"/>
          <p:cNvSpPr>
            <a:spLocks noGrp="1"/>
          </p:cNvSpPr>
          <p:nvPr>
            <p:ph type="ctrTitle"/>
          </p:nvPr>
        </p:nvSpPr>
        <p:spPr>
          <a:xfrm>
            <a:off x="4808006" y="1563425"/>
            <a:ext cx="3650194" cy="1470025"/>
          </a:xfrm>
        </p:spPr>
        <p:txBody>
          <a:bodyPr tIns="0" anchor="t" anchorCtr="0">
            <a:noAutofit/>
          </a:bodyPr>
          <a:lstStyle>
            <a:lvl1pPr algn="l">
              <a:defRPr sz="3000" cap="all">
                <a:solidFill>
                  <a:schemeClr val="bg1"/>
                </a:solidFill>
                <a:latin typeface="Corbel"/>
                <a:cs typeface="Corbe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pic>
        <p:nvPicPr>
          <p:cNvPr id="16" name="Picture 15" descr="ip_outline.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0707" y="1682844"/>
            <a:ext cx="2864695" cy="2562414"/>
          </a:xfrm>
          <a:prstGeom prst="rect">
            <a:avLst/>
          </a:prstGeom>
        </p:spPr>
      </p:pic>
      <p:pic>
        <p:nvPicPr>
          <p:cNvPr id="18" name="Picture 17" descr="orangeArrows.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61" y="1683704"/>
            <a:ext cx="299109" cy="299109"/>
          </a:xfrm>
          <a:prstGeom prst="rect">
            <a:avLst/>
          </a:prstGeom>
        </p:spPr>
      </p:pic>
      <p:pic>
        <p:nvPicPr>
          <p:cNvPr id="7" name="Picture 6" descr="iProspect LOGOwDesc.2clr.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1800" y="5698110"/>
            <a:ext cx="2068740" cy="713549"/>
          </a:xfrm>
          <a:prstGeom prst="rect">
            <a:avLst/>
          </a:prstGeom>
        </p:spPr>
      </p:pic>
      <p:pic>
        <p:nvPicPr>
          <p:cNvPr id="10" name="Picture 9" descr="ip_outline.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0707" y="1682844"/>
            <a:ext cx="2864695" cy="2562414"/>
          </a:xfrm>
          <a:prstGeom prst="rect">
            <a:avLst/>
          </a:prstGeom>
        </p:spPr>
      </p:pic>
      <p:pic>
        <p:nvPicPr>
          <p:cNvPr id="11" name="Picture 10" descr="orangeArrows.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61" y="1672159"/>
            <a:ext cx="299109" cy="299109"/>
          </a:xfrm>
          <a:prstGeom prst="rect">
            <a:avLst/>
          </a:prstGeom>
        </p:spPr>
      </p:pic>
      <p:pic>
        <p:nvPicPr>
          <p:cNvPr id="12" name="Picture 11" descr="iProspect LOGOwDesc.2clr.eps"/>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81800" y="5698110"/>
            <a:ext cx="2068740" cy="713549"/>
          </a:xfrm>
          <a:prstGeom prst="rect">
            <a:avLst/>
          </a:prstGeom>
        </p:spPr>
      </p:pic>
    </p:spTree>
    <p:extLst>
      <p:ext uri="{BB962C8B-B14F-4D97-AF65-F5344CB8AC3E}">
        <p14:creationId xmlns:p14="http://schemas.microsoft.com/office/powerpoint/2010/main" val="4252751620"/>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Content 5">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Footer Placeholder 4"/>
          <p:cNvSpPr>
            <a:spLocks noGrp="1"/>
          </p:cNvSpPr>
          <p:nvPr>
            <p:ph type="ftr" sz="quarter" idx="11"/>
          </p:nvPr>
        </p:nvSpPr>
        <p:spPr>
          <a:xfrm>
            <a:off x="219364" y="6435245"/>
            <a:ext cx="5673441" cy="365125"/>
          </a:xfrm>
        </p:spPr>
        <p:txBody>
          <a:bodyPr/>
          <a:lstStyle>
            <a:lvl1pPr>
              <a:defRPr>
                <a:latin typeface="Corbel"/>
                <a:cs typeface="Corbel"/>
              </a:defRPr>
            </a:lvl1pPr>
          </a:lstStyle>
          <a:p>
            <a:r>
              <a:rPr lang="en-US" dirty="0" smtClean="0"/>
              <a:t>Copyright © 2012, iProspect, Inc. All rights reserved.</a:t>
            </a:r>
            <a:endParaRPr lang="en-US" dirty="0"/>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3" name="Picture 12"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5" name="TextBox 14"/>
          <p:cNvSpPr txBox="1"/>
          <p:nvPr/>
        </p:nvSpPr>
        <p:spPr>
          <a:xfrm>
            <a:off x="6613062" y="6165304"/>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Helvetica" pitchFamily="34" charset="0"/>
              </a:rPr>
              <a:t>Digital Performance on a Global Scale.</a:t>
            </a:r>
            <a:endParaRPr lang="en-US" sz="900" dirty="0">
              <a:solidFill>
                <a:schemeClr val="bg1"/>
              </a:solidFill>
              <a:latin typeface="Helvetica" pitchFamily="34" charset="0"/>
            </a:endParaRPr>
          </a:p>
        </p:txBody>
      </p:sp>
      <p:cxnSp>
        <p:nvCxnSpPr>
          <p:cNvPr id="14" name="Straight Connector 22"/>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6" name="Picture 23"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17" name="Rounded Rectangle 24"/>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18" name="Picture 12"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9" name="TextBox 13"/>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Avenir LT Std 65 Medium"/>
              </a:rPr>
              <a:t>Digital Performance on a Global Scale.</a:t>
            </a:r>
          </a:p>
        </p:txBody>
      </p:sp>
      <p:cxnSp>
        <p:nvCxnSpPr>
          <p:cNvPr id="20"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1" name="Picture 23" descr="orangeArrows.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2"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26" name="Picture 12" descr="ip_footer.ps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27" name="TextBox 13"/>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Tree>
    <p:extLst>
      <p:ext uri="{BB962C8B-B14F-4D97-AF65-F5344CB8AC3E}">
        <p14:creationId xmlns:p14="http://schemas.microsoft.com/office/powerpoint/2010/main" val="29733975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4" name="Rounded Rectangle 14"/>
          <p:cNvSpPr/>
          <p:nvPr/>
        </p:nvSpPr>
        <p:spPr>
          <a:xfrm>
            <a:off x="0" y="0"/>
            <a:ext cx="9144000" cy="6858000"/>
          </a:xfrm>
          <a:prstGeom prst="rect">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9BC9"/>
              </a:solidFill>
            </a:endParaRPr>
          </a:p>
        </p:txBody>
      </p:sp>
      <p:sp>
        <p:nvSpPr>
          <p:cNvPr id="3" name="頁尾版面配置區 2"/>
          <p:cNvSpPr>
            <a:spLocks noGrp="1"/>
          </p:cNvSpPr>
          <p:nvPr>
            <p:ph type="ftr" sz="quarter" idx="10"/>
          </p:nvPr>
        </p:nvSpPr>
        <p:spPr/>
        <p:txBody>
          <a:bodyPr/>
          <a:lstStyle>
            <a:lvl1pPr>
              <a:defRPr>
                <a:latin typeface="+mn-lt"/>
              </a:defRPr>
            </a:lvl1pPr>
          </a:lstStyle>
          <a:p>
            <a:r>
              <a:rPr lang="en-US" dirty="0" smtClean="0"/>
              <a:t>Copyright © 2012, iProspect, Inc. All rights reserved.</a:t>
            </a:r>
            <a:endParaRPr lang="en-US" dirty="0"/>
          </a:p>
        </p:txBody>
      </p:sp>
      <p:sp>
        <p:nvSpPr>
          <p:cNvPr id="5" name="Footer Placeholder 1"/>
          <p:cNvSpPr txBox="1">
            <a:spLocks/>
          </p:cNvSpPr>
          <p:nvPr/>
        </p:nvSpPr>
        <p:spPr>
          <a:xfrm>
            <a:off x="0" y="6583363"/>
            <a:ext cx="9144000" cy="274637"/>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smtClean="0">
                <a:ln>
                  <a:noFill/>
                </a:ln>
                <a:solidFill>
                  <a:schemeClr val="bg1"/>
                </a:solidFill>
                <a:effectLst/>
                <a:uLnTx/>
                <a:uFillTx/>
                <a:latin typeface="Corbel" pitchFamily="34" charset="0"/>
                <a:ea typeface="+mn-ea"/>
                <a:cs typeface="+mn-cs"/>
              </a:rPr>
              <a:t>Copyright ® 2010, iProspect.com, Inc.  |  Confidential + Proprietary  |  All Rights Reserved  |  Linked by Isobar</a:t>
            </a:r>
            <a:endParaRPr kumimoji="0" lang="en-US" sz="700" b="0" i="0" u="none" strike="noStrike" kern="1200" cap="none" spc="0" normalizeH="0" baseline="0" noProof="0" dirty="0">
              <a:ln>
                <a:noFill/>
              </a:ln>
              <a:solidFill>
                <a:schemeClr val="bg1"/>
              </a:solidFill>
              <a:effectLst/>
              <a:uLnTx/>
              <a:uFillTx/>
              <a:latin typeface="Corbel" pitchFamily="34" charset="0"/>
              <a:ea typeface="+mn-ea"/>
              <a:cs typeface="+mn-cs"/>
            </a:endParaRPr>
          </a:p>
        </p:txBody>
      </p:sp>
      <p:sp>
        <p:nvSpPr>
          <p:cNvPr id="6" name="Rectangle 6"/>
          <p:cNvSpPr/>
          <p:nvPr/>
        </p:nvSpPr>
        <p:spPr>
          <a:xfrm>
            <a:off x="285750" y="6215063"/>
            <a:ext cx="8534400" cy="338137"/>
          </a:xfrm>
          <a:prstGeom prst="rect">
            <a:avLst/>
          </a:prstGeom>
        </p:spPr>
        <p:txBody>
          <a:bodyPr>
            <a:spAutoFit/>
          </a:bodyPr>
          <a:lstStyle/>
          <a:p>
            <a:pPr algn="ctr" fontAlgn="auto">
              <a:spcBef>
                <a:spcPts val="0"/>
              </a:spcBef>
              <a:spcAft>
                <a:spcPts val="0"/>
              </a:spcAft>
              <a:defRPr/>
            </a:pPr>
            <a:r>
              <a:rPr lang="en-GB" sz="800" b="1" kern="0" dirty="0">
                <a:solidFill>
                  <a:schemeClr val="bg1"/>
                </a:solidFill>
                <a:latin typeface="Corbel" pitchFamily="34" charset="0"/>
              </a:rPr>
              <a:t> Australia |  Belgium |  Canada |  Denmark |  Finland |  France | Germany | Hong Kong |  Hungary |  Japan | Korea |   Malaysia |  Netherlands | New Zealand | </a:t>
            </a:r>
          </a:p>
          <a:p>
            <a:pPr algn="ctr" fontAlgn="auto">
              <a:spcBef>
                <a:spcPts val="0"/>
              </a:spcBef>
              <a:spcAft>
                <a:spcPts val="0"/>
              </a:spcAft>
              <a:defRPr/>
            </a:pPr>
            <a:r>
              <a:rPr lang="en-GB" sz="800" b="1" kern="0" dirty="0">
                <a:solidFill>
                  <a:schemeClr val="bg1"/>
                </a:solidFill>
                <a:latin typeface="Corbel" pitchFamily="34" charset="0"/>
              </a:rPr>
              <a:t>Norway |  Singapore |  Spain |  Sweden | Thailand |   United States</a:t>
            </a:r>
          </a:p>
        </p:txBody>
      </p:sp>
      <p:pic>
        <p:nvPicPr>
          <p:cNvPr id="7" name="Picture 3"/>
          <p:cNvPicPr>
            <a:picLocks noChangeAspect="1" noChangeArrowheads="1"/>
          </p:cNvPicPr>
          <p:nvPr/>
        </p:nvPicPr>
        <p:blipFill>
          <a:blip r:embed="rId2" cstate="print"/>
          <a:srcRect/>
          <a:stretch>
            <a:fillRect/>
          </a:stretch>
        </p:blipFill>
        <p:spPr bwMode="auto">
          <a:xfrm>
            <a:off x="8388424" y="260648"/>
            <a:ext cx="562863" cy="504056"/>
          </a:xfrm>
          <a:prstGeom prst="rect">
            <a:avLst/>
          </a:prstGeom>
          <a:noFill/>
          <a:ln w="9525">
            <a:noFill/>
            <a:miter lim="800000"/>
            <a:headEnd/>
            <a:tailEnd/>
          </a:ln>
          <a:effectLst/>
        </p:spPr>
      </p:pic>
      <p:sp>
        <p:nvSpPr>
          <p:cNvPr id="11" name="標題 9"/>
          <p:cNvSpPr>
            <a:spLocks noGrp="1"/>
          </p:cNvSpPr>
          <p:nvPr>
            <p:ph type="title"/>
          </p:nvPr>
        </p:nvSpPr>
        <p:spPr>
          <a:xfrm>
            <a:off x="457200" y="1628800"/>
            <a:ext cx="8229600" cy="1143000"/>
          </a:xfrm>
        </p:spPr>
        <p:txBody>
          <a:bodyPr>
            <a:normAutofit/>
          </a:bodyPr>
          <a:lstStyle>
            <a:lvl1pPr>
              <a:defRPr sz="5000" b="1">
                <a:solidFill>
                  <a:schemeClr val="bg1"/>
                </a:solidFill>
              </a:defRPr>
            </a:lvl1pPr>
          </a:lstStyle>
          <a:p>
            <a:r>
              <a:rPr lang="zh-TW" altLang="en-US" smtClean="0"/>
              <a:t>按一下以編輯母片標題樣式</a:t>
            </a:r>
            <a:endParaRPr lang="zh-TW" altLang="en-US" dirty="0"/>
          </a:p>
        </p:txBody>
      </p:sp>
      <p:sp>
        <p:nvSpPr>
          <p:cNvPr id="13" name="Content Placeholder 2"/>
          <p:cNvSpPr>
            <a:spLocks noGrp="1"/>
          </p:cNvSpPr>
          <p:nvPr>
            <p:ph idx="1"/>
          </p:nvPr>
        </p:nvSpPr>
        <p:spPr>
          <a:xfrm>
            <a:off x="1691680" y="3006708"/>
            <a:ext cx="5976664" cy="2078476"/>
          </a:xfrm>
        </p:spPr>
        <p:txBody>
          <a:bodyPr>
            <a:normAutofit/>
          </a:bodyPr>
          <a:lstStyle>
            <a:lvl1pPr algn="ctr">
              <a:buNone/>
              <a:defRPr sz="2000">
                <a:solidFill>
                  <a:schemeClr val="bg1"/>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zh-TW" altLang="en-US" smtClean="0"/>
              <a:t>按一下以編輯母片文字樣式</a:t>
            </a:r>
          </a:p>
        </p:txBody>
      </p:sp>
    </p:spTree>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ransition Op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pic>
        <p:nvPicPr>
          <p:cNvPr id="3" name="Picture 2" descr="greenArrows_outline.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472" y="2710541"/>
            <a:ext cx="316773" cy="316773"/>
          </a:xfrm>
          <a:prstGeom prst="rect">
            <a:avLst/>
          </a:prstGeom>
        </p:spPr>
      </p:pic>
      <p:pic>
        <p:nvPicPr>
          <p:cNvPr id="20" name="Picture 19" descr="greenArrows_outline.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472" y="2692399"/>
            <a:ext cx="316773" cy="316773"/>
          </a:xfrm>
          <a:prstGeom prst="rect">
            <a:avLst/>
          </a:prstGeom>
        </p:spPr>
      </p:pic>
      <p:sp>
        <p:nvSpPr>
          <p:cNvPr id="21" name="Rounded Rectangle 20"/>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10" name="Picture 9"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1" name="TextBox 10"/>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mn-lt"/>
              </a:rPr>
              <a:t>Digital Performance on a Global Scale.</a:t>
            </a:r>
          </a:p>
        </p:txBody>
      </p:sp>
      <p:sp>
        <p:nvSpPr>
          <p:cNvPr id="12"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zh-TW" altLang="en-US" smtClean="0"/>
              <a:t>按一下以編輯母片標題樣式</a:t>
            </a:r>
            <a:endParaRPr lang="en-US" dirty="0"/>
          </a:p>
        </p:txBody>
      </p:sp>
    </p:spTree>
    <p:extLst>
      <p:ext uri="{BB962C8B-B14F-4D97-AF65-F5344CB8AC3E}">
        <p14:creationId xmlns:p14="http://schemas.microsoft.com/office/powerpoint/2010/main" val="164229966"/>
      </p:ext>
    </p:extLst>
  </p:cSld>
  <p:clrMapOvr>
    <a:masterClrMapping/>
  </p:clrMapOvr>
  <p:timing>
    <p:tnLst>
      <p:par>
        <p:cT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ransition Opt 4">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pic>
        <p:nvPicPr>
          <p:cNvPr id="21" name="Picture 20" descr="green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472" y="2695738"/>
            <a:ext cx="313434" cy="313434"/>
          </a:xfrm>
          <a:prstGeom prst="rect">
            <a:avLst/>
          </a:prstGeom>
        </p:spPr>
      </p:pic>
      <p:sp>
        <p:nvSpPr>
          <p:cNvPr id="22" name="Rounded Rectangle 2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8" name="Picture 7"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0" name="TextBox 9"/>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mn-lt"/>
              </a:rPr>
              <a:t>Digital Performance on a Global Scale.</a:t>
            </a:r>
          </a:p>
        </p:txBody>
      </p:sp>
      <p:sp>
        <p:nvSpPr>
          <p:cNvPr id="11"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zh-TW" altLang="en-US" smtClean="0"/>
              <a:t>按一下以編輯母片標題樣式</a:t>
            </a:r>
            <a:endParaRPr lang="en-US" dirty="0"/>
          </a:p>
        </p:txBody>
      </p:sp>
    </p:spTree>
    <p:extLst>
      <p:ext uri="{BB962C8B-B14F-4D97-AF65-F5344CB8AC3E}">
        <p14:creationId xmlns:p14="http://schemas.microsoft.com/office/powerpoint/2010/main" val="3648091963"/>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ransition Op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pic>
        <p:nvPicPr>
          <p:cNvPr id="3" name="Picture 2" descr="greenArrows_outline.ps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72" y="2710541"/>
            <a:ext cx="316773" cy="316773"/>
          </a:xfrm>
          <a:prstGeom prst="rect">
            <a:avLst/>
          </a:prstGeom>
        </p:spPr>
      </p:pic>
      <p:pic>
        <p:nvPicPr>
          <p:cNvPr id="20" name="Picture 19" descr="greenArrows_outline.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472" y="2692399"/>
            <a:ext cx="316773" cy="316773"/>
          </a:xfrm>
          <a:prstGeom prst="rect">
            <a:avLst/>
          </a:prstGeom>
        </p:spPr>
      </p:pic>
      <p:sp>
        <p:nvSpPr>
          <p:cNvPr id="21" name="Rounded Rectangle 20"/>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0" name="Picture 9" descr="ip_footer.ps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1" name="TextBox 10"/>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
        <p:nvSpPr>
          <p:cNvPr id="12"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42299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ransition Opt 4">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pic>
        <p:nvPicPr>
          <p:cNvPr id="21" name="Picture 20" descr="greenArrows.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472" y="2695738"/>
            <a:ext cx="313434" cy="313434"/>
          </a:xfrm>
          <a:prstGeom prst="rect">
            <a:avLst/>
          </a:prstGeom>
        </p:spPr>
      </p:pic>
      <p:sp>
        <p:nvSpPr>
          <p:cNvPr id="22" name="Rounded Rectangle 21"/>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8" name="Picture 7" descr="ip_footer.ps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0" name="TextBox 9"/>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
        <p:nvSpPr>
          <p:cNvPr id="11"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480919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含標題的內容">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w="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pic>
        <p:nvPicPr>
          <p:cNvPr id="11" name="Picture 9" descr="orangeArrows.psd"/>
          <p:cNvPicPr>
            <a:picLocks noChangeAspect="1"/>
          </p:cNvPicPr>
          <p:nvPr/>
        </p:nvPicPr>
        <p:blipFill>
          <a:blip r:embed="rId2" cstate="print"/>
          <a:srcRect/>
          <a:stretch>
            <a:fillRect/>
          </a:stretch>
        </p:blipFill>
        <p:spPr bwMode="auto">
          <a:xfrm>
            <a:off x="328613" y="357188"/>
            <a:ext cx="228600" cy="228600"/>
          </a:xfrm>
          <a:prstGeom prst="rect">
            <a:avLst/>
          </a:prstGeom>
          <a:noFill/>
          <a:ln w="9525">
            <a:noFill/>
            <a:miter lim="800000"/>
            <a:headEnd/>
            <a:tailEnd/>
          </a:ln>
        </p:spPr>
      </p:pic>
      <p:cxnSp>
        <p:nvCxnSpPr>
          <p:cNvPr id="12" name="Straight Connector 11"/>
          <p:cNvCxnSpPr/>
          <p:nvPr/>
        </p:nvCxnSpPr>
        <p:spPr>
          <a:xfrm>
            <a:off x="303213" y="1001713"/>
            <a:ext cx="8547100"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cstate="print"/>
          <a:stretch>
            <a:fillRect/>
          </a:stretch>
        </p:blipFill>
        <p:spPr>
          <a:xfrm>
            <a:off x="211667" y="6057408"/>
            <a:ext cx="8763000" cy="499262"/>
          </a:xfrm>
          <a:prstGeom prst="rect">
            <a:avLst/>
          </a:prstGeom>
        </p:spPr>
      </p:pic>
      <p:sp>
        <p:nvSpPr>
          <p:cNvPr id="13" name="TextBox 12"/>
          <p:cNvSpPr txBox="1"/>
          <p:nvPr/>
        </p:nvSpPr>
        <p:spPr>
          <a:xfrm>
            <a:off x="381262" y="6195027"/>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Calibri" pitchFamily="34" charset="0"/>
              </a:rPr>
              <a:t>Digital Performance on a Global Scale.</a:t>
            </a:r>
            <a:endParaRPr lang="en-US" sz="900" dirty="0">
              <a:solidFill>
                <a:schemeClr val="bg1"/>
              </a:solidFill>
              <a:latin typeface="Calibri" pitchFamily="34" charset="0"/>
            </a:endParaRPr>
          </a:p>
        </p:txBody>
      </p:sp>
      <p:sp>
        <p:nvSpPr>
          <p:cNvPr id="14" name="Title 1"/>
          <p:cNvSpPr>
            <a:spLocks noGrp="1"/>
          </p:cNvSpPr>
          <p:nvPr>
            <p:ph type="title"/>
          </p:nvPr>
        </p:nvSpPr>
        <p:spPr>
          <a:xfrm>
            <a:off x="556815" y="274638"/>
            <a:ext cx="8129985" cy="454705"/>
          </a:xfrm>
        </p:spPr>
        <p:txBody>
          <a:bodyPr tIns="0" anchor="t">
            <a:normAutofit/>
          </a:bodyPr>
          <a:lstStyle>
            <a:lvl1pPr algn="l">
              <a:defRPr sz="2400" b="1" cap="all">
                <a:latin typeface="+mn-lt"/>
                <a:ea typeface="+mn-ea"/>
                <a:cs typeface="Calibri" pitchFamily="34" charset="0"/>
              </a:defRPr>
            </a:lvl1pPr>
          </a:lstStyle>
          <a:p>
            <a:r>
              <a:rPr lang="zh-TW" altLang="en-US" smtClean="0"/>
              <a:t>按一下以編輯母片標題樣式</a:t>
            </a:r>
            <a:endParaRPr lang="en-US" dirty="0"/>
          </a:p>
        </p:txBody>
      </p:sp>
      <p:sp>
        <p:nvSpPr>
          <p:cNvPr id="15" name="Content Placeholder 2"/>
          <p:cNvSpPr>
            <a:spLocks noGrp="1"/>
          </p:cNvSpPr>
          <p:nvPr>
            <p:ph idx="1"/>
          </p:nvPr>
        </p:nvSpPr>
        <p:spPr>
          <a:xfrm>
            <a:off x="457200" y="1025072"/>
            <a:ext cx="8229600" cy="5101092"/>
          </a:xfrm>
        </p:spPr>
        <p:txBody>
          <a:bodyPr/>
          <a:lstStyle>
            <a:lvl1pPr>
              <a:defRPr sz="2200">
                <a:solidFill>
                  <a:srgbClr val="455560"/>
                </a:solidFill>
                <a:latin typeface="+mn-lt"/>
                <a:ea typeface="+mn-ea"/>
                <a:cs typeface="Calibri" pitchFamily="34" charset="0"/>
              </a:defRPr>
            </a:lvl1pPr>
            <a:lvl2pPr>
              <a:defRPr sz="2000">
                <a:solidFill>
                  <a:srgbClr val="455560"/>
                </a:solidFill>
                <a:latin typeface="+mn-lt"/>
                <a:ea typeface="+mn-ea"/>
                <a:cs typeface="Calibri" pitchFamily="34" charset="0"/>
              </a:defRPr>
            </a:lvl2pPr>
            <a:lvl3pPr>
              <a:defRPr sz="1800">
                <a:solidFill>
                  <a:srgbClr val="455560"/>
                </a:solidFill>
                <a:latin typeface="+mn-lt"/>
                <a:ea typeface="+mn-ea"/>
                <a:cs typeface="Calibri" pitchFamily="34" charset="0"/>
              </a:defRPr>
            </a:lvl3pPr>
            <a:lvl4pPr>
              <a:defRPr sz="1600">
                <a:solidFill>
                  <a:srgbClr val="455560"/>
                </a:solidFill>
                <a:latin typeface="+mn-lt"/>
                <a:ea typeface="+mn-ea"/>
                <a:cs typeface="Calibri" pitchFamily="34" charset="0"/>
              </a:defRPr>
            </a:lvl4pPr>
            <a:lvl5pPr>
              <a:defRPr sz="1600">
                <a:solidFill>
                  <a:srgbClr val="455560"/>
                </a:solidFill>
                <a:latin typeface="+mn-lt"/>
                <a:ea typeface="+mn-ea"/>
                <a:cs typeface="Calibri" pitchFamily="34" charset="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6" name="Text Placeholder 7"/>
          <p:cNvSpPr>
            <a:spLocks noGrp="1"/>
          </p:cNvSpPr>
          <p:nvPr>
            <p:ph type="body" sz="quarter" idx="12"/>
          </p:nvPr>
        </p:nvSpPr>
        <p:spPr>
          <a:xfrm>
            <a:off x="557213" y="728663"/>
            <a:ext cx="8129587" cy="252065"/>
          </a:xfrm>
        </p:spPr>
        <p:txBody>
          <a:bodyPr anchor="ctr">
            <a:noAutofit/>
          </a:bodyPr>
          <a:lstStyle>
            <a:lvl1pPr marL="0" indent="0">
              <a:buNone/>
              <a:defRPr sz="1600">
                <a:solidFill>
                  <a:srgbClr val="455560"/>
                </a:solidFill>
                <a:latin typeface="+mn-lt"/>
                <a:ea typeface="+mn-ea"/>
                <a:cs typeface="Calibri" pitchFamily="34" charset="0"/>
              </a:defRPr>
            </a:lvl1pPr>
          </a:lstStyle>
          <a:p>
            <a:pPr lvl="0"/>
            <a:r>
              <a:rPr lang="zh-TW" altLang="en-US" smtClean="0"/>
              <a:t>按一下以編輯母片文字樣式</a:t>
            </a:r>
          </a:p>
        </p:txBody>
      </p:sp>
    </p:spTree>
    <p:extLst>
      <p:ext uri="{BB962C8B-B14F-4D97-AF65-F5344CB8AC3E}">
        <p14:creationId xmlns:p14="http://schemas.microsoft.com/office/powerpoint/2010/main" val="3066798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Rectangle 4"/>
          <p:cNvSpPr/>
          <p:nvPr/>
        </p:nvSpPr>
        <p:spPr>
          <a:xfrm>
            <a:off x="0" y="0"/>
            <a:ext cx="9143999" cy="685799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n-lt"/>
              <a:ea typeface="+mn-ea"/>
            </a:endParaRPr>
          </a:p>
        </p:txBody>
      </p:sp>
      <p:sp>
        <p:nvSpPr>
          <p:cNvPr id="10" name="Rounded Rectangle 9"/>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latin typeface="+mn-lt"/>
                <a:ea typeface="+mn-ea"/>
              </a:rPr>
              <a:t>      </a:t>
            </a:r>
          </a:p>
        </p:txBody>
      </p:sp>
      <p:cxnSp>
        <p:nvCxnSpPr>
          <p:cNvPr id="12" name="Straight Connector 11"/>
          <p:cNvCxnSpPr/>
          <p:nvPr/>
        </p:nvCxnSpPr>
        <p:spPr>
          <a:xfrm>
            <a:off x="303213" y="728663"/>
            <a:ext cx="8547100"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3" name="Picture 12" descr="orangeArrows.psd"/>
          <p:cNvPicPr>
            <a:picLocks noChangeAspect="1"/>
          </p:cNvPicPr>
          <p:nvPr/>
        </p:nvPicPr>
        <p:blipFill>
          <a:blip r:embed="rId2" cstate="print"/>
          <a:srcRect/>
          <a:stretch>
            <a:fillRect/>
          </a:stretch>
        </p:blipFill>
        <p:spPr bwMode="auto">
          <a:xfrm>
            <a:off x="328613" y="357188"/>
            <a:ext cx="228600" cy="228600"/>
          </a:xfrm>
          <a:prstGeom prst="rect">
            <a:avLst/>
          </a:prstGeom>
          <a:noFill/>
          <a:ln w="9525">
            <a:noFill/>
            <a:miter lim="800000"/>
            <a:headEnd/>
            <a:tailEnd/>
          </a:ln>
        </p:spPr>
      </p:pic>
      <p:pic>
        <p:nvPicPr>
          <p:cNvPr id="7" name="Picture 6"/>
          <p:cNvPicPr>
            <a:picLocks noChangeAspect="1"/>
          </p:cNvPicPr>
          <p:nvPr/>
        </p:nvPicPr>
        <p:blipFill>
          <a:blip r:embed="rId3" cstate="print"/>
          <a:stretch>
            <a:fillRect/>
          </a:stretch>
        </p:blipFill>
        <p:spPr>
          <a:xfrm flipV="1">
            <a:off x="185615" y="6089969"/>
            <a:ext cx="8772770" cy="497546"/>
          </a:xfrm>
          <a:prstGeom prst="rect">
            <a:avLst/>
          </a:prstGeom>
        </p:spPr>
      </p:pic>
      <p:pic>
        <p:nvPicPr>
          <p:cNvPr id="9" name="Picture 8"/>
          <p:cNvPicPr>
            <a:picLocks noChangeAspect="1"/>
          </p:cNvPicPr>
          <p:nvPr/>
        </p:nvPicPr>
        <p:blipFill>
          <a:blip r:embed="rId4" cstate="print"/>
          <a:stretch>
            <a:fillRect/>
          </a:stretch>
        </p:blipFill>
        <p:spPr>
          <a:xfrm>
            <a:off x="211667" y="6057408"/>
            <a:ext cx="8763000" cy="499262"/>
          </a:xfrm>
          <a:prstGeom prst="rect">
            <a:avLst/>
          </a:prstGeom>
        </p:spPr>
      </p:pic>
      <p:sp>
        <p:nvSpPr>
          <p:cNvPr id="14" name="TextBox 13"/>
          <p:cNvSpPr txBox="1"/>
          <p:nvPr/>
        </p:nvSpPr>
        <p:spPr>
          <a:xfrm>
            <a:off x="381262" y="6195027"/>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ea typeface="+mn-ea"/>
              </a:rPr>
              <a:t>Digital Performance on a Global Scale.</a:t>
            </a:r>
            <a:endParaRPr lang="en-US" sz="900" dirty="0">
              <a:solidFill>
                <a:schemeClr val="bg1"/>
              </a:solidFill>
              <a:latin typeface="+mn-lt"/>
              <a:ea typeface="+mn-ea"/>
            </a:endParaRPr>
          </a:p>
        </p:txBody>
      </p:sp>
      <p:sp>
        <p:nvSpPr>
          <p:cNvPr id="18" name="Title 1"/>
          <p:cNvSpPr>
            <a:spLocks noGrp="1"/>
          </p:cNvSpPr>
          <p:nvPr>
            <p:ph type="title"/>
          </p:nvPr>
        </p:nvSpPr>
        <p:spPr>
          <a:xfrm>
            <a:off x="556815" y="274638"/>
            <a:ext cx="8129985" cy="454705"/>
          </a:xfrm>
        </p:spPr>
        <p:txBody>
          <a:bodyPr tIns="0" anchor="t">
            <a:normAutofit/>
          </a:bodyPr>
          <a:lstStyle>
            <a:lvl1pPr algn="l">
              <a:defRPr sz="2400" b="1" cap="all">
                <a:latin typeface="+mn-lt"/>
                <a:ea typeface="+mn-ea"/>
                <a:cs typeface="Calibri" pitchFamily="34" charset="0"/>
              </a:defRPr>
            </a:lvl1pPr>
          </a:lstStyle>
          <a:p>
            <a:r>
              <a:rPr lang="zh-TW" altLang="en-US" smtClean="0"/>
              <a:t>按一下以編輯母片標題樣式</a:t>
            </a:r>
            <a:endParaRPr lang="en-US" dirty="0"/>
          </a:p>
        </p:txBody>
      </p:sp>
      <p:sp>
        <p:nvSpPr>
          <p:cNvPr id="19" name="Content Placeholder 2"/>
          <p:cNvSpPr>
            <a:spLocks noGrp="1"/>
          </p:cNvSpPr>
          <p:nvPr>
            <p:ph idx="1"/>
          </p:nvPr>
        </p:nvSpPr>
        <p:spPr>
          <a:xfrm>
            <a:off x="457200" y="1025072"/>
            <a:ext cx="8229600" cy="5101092"/>
          </a:xfrm>
        </p:spPr>
        <p:txBody>
          <a:bodyPr/>
          <a:lstStyle>
            <a:lvl1pPr>
              <a:defRPr sz="2200">
                <a:solidFill>
                  <a:srgbClr val="455560"/>
                </a:solidFill>
                <a:latin typeface="+mn-lt"/>
                <a:ea typeface="+mn-ea"/>
                <a:cs typeface="Calibri" pitchFamily="34" charset="0"/>
              </a:defRPr>
            </a:lvl1pPr>
            <a:lvl2pPr>
              <a:defRPr sz="2000">
                <a:solidFill>
                  <a:srgbClr val="455560"/>
                </a:solidFill>
                <a:latin typeface="+mn-lt"/>
                <a:ea typeface="+mn-ea"/>
                <a:cs typeface="Calibri" pitchFamily="34" charset="0"/>
              </a:defRPr>
            </a:lvl2pPr>
            <a:lvl3pPr>
              <a:defRPr sz="1800">
                <a:solidFill>
                  <a:srgbClr val="455560"/>
                </a:solidFill>
                <a:latin typeface="+mn-lt"/>
                <a:ea typeface="+mn-ea"/>
                <a:cs typeface="Calibri" pitchFamily="34" charset="0"/>
              </a:defRPr>
            </a:lvl3pPr>
            <a:lvl4pPr>
              <a:defRPr sz="1600">
                <a:solidFill>
                  <a:srgbClr val="455560"/>
                </a:solidFill>
                <a:latin typeface="+mn-lt"/>
                <a:ea typeface="+mn-ea"/>
                <a:cs typeface="Calibri" pitchFamily="34" charset="0"/>
              </a:defRPr>
            </a:lvl4pPr>
            <a:lvl5pPr>
              <a:defRPr sz="1600">
                <a:solidFill>
                  <a:srgbClr val="455560"/>
                </a:solidFill>
                <a:latin typeface="+mn-lt"/>
                <a:ea typeface="+mn-ea"/>
                <a:cs typeface="Calibri" pitchFamily="34" charset="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Tree>
    <p:extLst>
      <p:ext uri="{BB962C8B-B14F-4D97-AF65-F5344CB8AC3E}">
        <p14:creationId xmlns:p14="http://schemas.microsoft.com/office/powerpoint/2010/main" val="393794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ransition Opt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sp>
        <p:nvSpPr>
          <p:cNvPr id="9" name="Title 1"/>
          <p:cNvSpPr>
            <a:spLocks noGrp="1"/>
          </p:cNvSpPr>
          <p:nvPr>
            <p:ph type="title"/>
          </p:nvPr>
        </p:nvSpPr>
        <p:spPr>
          <a:xfrm>
            <a:off x="1142999" y="2619831"/>
            <a:ext cx="7351713" cy="1362075"/>
          </a:xfrm>
        </p:spPr>
        <p:txBody>
          <a:bodyPr tIns="0" anchor="t">
            <a:normAutofit/>
          </a:bodyPr>
          <a:lstStyle>
            <a:lvl1pPr algn="l">
              <a:defRPr sz="2600" b="1" i="0" cap="all">
                <a:latin typeface="Corbel"/>
                <a:cs typeface="Corbel"/>
              </a:defRPr>
            </a:lvl1pPr>
          </a:lstStyle>
          <a:p>
            <a:r>
              <a:rPr lang="zh-TW" altLang="en-US" smtClean="0"/>
              <a:t>按一下以編輯母片標題樣式</a:t>
            </a:r>
            <a:endParaRPr lang="en-US" dirty="0"/>
          </a:p>
        </p:txBody>
      </p:sp>
      <p:pic>
        <p:nvPicPr>
          <p:cNvPr id="11" name="Picture 10" descr="ip_transition.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103" y="2621638"/>
            <a:ext cx="586823" cy="524231"/>
          </a:xfrm>
          <a:prstGeom prst="rect">
            <a:avLst/>
          </a:prstGeom>
        </p:spPr>
      </p:pic>
      <p:sp>
        <p:nvSpPr>
          <p:cNvPr id="12" name="Rounded Rectangle 1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0" name="Picture 9" descr="ip_transition.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103" y="2621638"/>
            <a:ext cx="586823" cy="524231"/>
          </a:xfrm>
          <a:prstGeom prst="rect">
            <a:avLst/>
          </a:prstGeom>
        </p:spPr>
      </p:pic>
      <p:pic>
        <p:nvPicPr>
          <p:cNvPr id="13" name="Picture 12"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pic>
        <p:nvPicPr>
          <p:cNvPr id="14" name="Picture 9" descr="ip_transition.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103" y="2621638"/>
            <a:ext cx="586823" cy="524231"/>
          </a:xfrm>
          <a:prstGeom prst="rect">
            <a:avLst/>
          </a:prstGeom>
        </p:spPr>
      </p:pic>
      <p:pic>
        <p:nvPicPr>
          <p:cNvPr id="15" name="Picture 9" descr="ip_transition.ps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0103" y="2621638"/>
            <a:ext cx="586823" cy="524231"/>
          </a:xfrm>
          <a:prstGeom prst="rect">
            <a:avLst/>
          </a:prstGeom>
        </p:spPr>
      </p:pic>
      <p:sp>
        <p:nvSpPr>
          <p:cNvPr id="16" name="TextBox 10"/>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Tree>
    <p:extLst>
      <p:ext uri="{BB962C8B-B14F-4D97-AF65-F5344CB8AC3E}">
        <p14:creationId xmlns:p14="http://schemas.microsoft.com/office/powerpoint/2010/main" val="200227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ransition Op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pic>
        <p:nvPicPr>
          <p:cNvPr id="3" name="Picture 2" descr="greenArrows_outline.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472" y="2710541"/>
            <a:ext cx="316773" cy="316773"/>
          </a:xfrm>
          <a:prstGeom prst="rect">
            <a:avLst/>
          </a:prstGeom>
        </p:spPr>
      </p:pic>
      <p:pic>
        <p:nvPicPr>
          <p:cNvPr id="20" name="Picture 19" descr="greenArrows_outline.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472" y="2692399"/>
            <a:ext cx="316773" cy="316773"/>
          </a:xfrm>
          <a:prstGeom prst="rect">
            <a:avLst/>
          </a:prstGeom>
        </p:spPr>
      </p:pic>
      <p:sp>
        <p:nvSpPr>
          <p:cNvPr id="21" name="Rounded Rectangle 20"/>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0" name="Picture 9"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2" name="Title 1"/>
          <p:cNvSpPr>
            <a:spLocks noGrp="1"/>
          </p:cNvSpPr>
          <p:nvPr>
            <p:ph type="title"/>
          </p:nvPr>
        </p:nvSpPr>
        <p:spPr>
          <a:xfrm>
            <a:off x="1142999" y="2619831"/>
            <a:ext cx="7351713" cy="1362075"/>
          </a:xfrm>
        </p:spPr>
        <p:txBody>
          <a:bodyPr tIns="0" anchor="t">
            <a:normAutofit/>
          </a:bodyPr>
          <a:lstStyle>
            <a:lvl1pPr algn="l">
              <a:defRPr sz="2600" b="1" i="0" cap="all">
                <a:latin typeface="Corbel"/>
                <a:cs typeface="Corbel"/>
              </a:defRPr>
            </a:lvl1pPr>
          </a:lstStyle>
          <a:p>
            <a:r>
              <a:rPr lang="zh-TW" altLang="en-US" smtClean="0"/>
              <a:t>按一下以編輯母片標題樣式</a:t>
            </a:r>
            <a:endParaRPr lang="en-US" dirty="0"/>
          </a:p>
        </p:txBody>
      </p:sp>
      <p:sp>
        <p:nvSpPr>
          <p:cNvPr id="9" name="TextBox 14"/>
          <p:cNvSpPr txBox="1"/>
          <p:nvPr/>
        </p:nvSpPr>
        <p:spPr>
          <a:xfrm>
            <a:off x="6613062" y="6165304"/>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Helvetica" pitchFamily="34" charset="0"/>
              </a:rPr>
              <a:t>Digital Performance on a Global Scale.</a:t>
            </a:r>
            <a:endParaRPr lang="en-US" sz="900" dirty="0">
              <a:solidFill>
                <a:schemeClr val="bg1"/>
              </a:solidFill>
              <a:latin typeface="Helvetica" pitchFamily="34" charset="0"/>
            </a:endParaRPr>
          </a:p>
        </p:txBody>
      </p:sp>
      <p:pic>
        <p:nvPicPr>
          <p:cNvPr id="11" name="Picture 19" descr="greenArrows_outline.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472" y="2692399"/>
            <a:ext cx="316773" cy="316773"/>
          </a:xfrm>
          <a:prstGeom prst="rect">
            <a:avLst/>
          </a:prstGeom>
        </p:spPr>
      </p:pic>
      <p:sp>
        <p:nvSpPr>
          <p:cNvPr id="13" name="Rounded Rectangle 20"/>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14" name="Picture 9"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5" name="TextBox 10"/>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Avenir LT Std 65 Medium"/>
              </a:rPr>
              <a:t>Digital Performance on a Global Scale.</a:t>
            </a:r>
          </a:p>
        </p:txBody>
      </p:sp>
      <p:pic>
        <p:nvPicPr>
          <p:cNvPr id="16" name="Picture 19" descr="greenArrows_outline.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472" y="2692399"/>
            <a:ext cx="316773" cy="316773"/>
          </a:xfrm>
          <a:prstGeom prst="rect">
            <a:avLst/>
          </a:prstGeom>
        </p:spPr>
      </p:pic>
      <p:sp>
        <p:nvSpPr>
          <p:cNvPr id="17" name="Rounded Rectangle 20"/>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8" name="Picture 9" descr="ip_footer.ps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9" name="TextBox 10"/>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Tree>
    <p:extLst>
      <p:ext uri="{BB962C8B-B14F-4D97-AF65-F5344CB8AC3E}">
        <p14:creationId xmlns:p14="http://schemas.microsoft.com/office/powerpoint/2010/main" val="1642299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ansition Opt 4">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pic>
        <p:nvPicPr>
          <p:cNvPr id="21" name="Picture 20" descr="green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472" y="2695738"/>
            <a:ext cx="313434" cy="313434"/>
          </a:xfrm>
          <a:prstGeom prst="rect">
            <a:avLst/>
          </a:prstGeom>
        </p:spPr>
      </p:pic>
      <p:sp>
        <p:nvSpPr>
          <p:cNvPr id="22" name="Rounded Rectangle 2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8" name="Picture 7"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1" name="Title 1"/>
          <p:cNvSpPr>
            <a:spLocks noGrp="1"/>
          </p:cNvSpPr>
          <p:nvPr>
            <p:ph type="title"/>
          </p:nvPr>
        </p:nvSpPr>
        <p:spPr>
          <a:xfrm>
            <a:off x="1142999" y="2619831"/>
            <a:ext cx="7351713" cy="1362075"/>
          </a:xfrm>
        </p:spPr>
        <p:txBody>
          <a:bodyPr tIns="0" anchor="t">
            <a:normAutofit/>
          </a:bodyPr>
          <a:lstStyle>
            <a:lvl1pPr algn="l">
              <a:defRPr sz="2600" b="1" i="0" cap="all">
                <a:latin typeface="Corbel"/>
                <a:cs typeface="Corbel"/>
              </a:defRPr>
            </a:lvl1pPr>
          </a:lstStyle>
          <a:p>
            <a:r>
              <a:rPr lang="zh-TW" altLang="en-US" smtClean="0"/>
              <a:t>按一下以編輯母片標題樣式</a:t>
            </a:r>
            <a:endParaRPr lang="en-US" dirty="0"/>
          </a:p>
        </p:txBody>
      </p:sp>
      <p:sp>
        <p:nvSpPr>
          <p:cNvPr id="9" name="TextBox 14"/>
          <p:cNvSpPr txBox="1"/>
          <p:nvPr/>
        </p:nvSpPr>
        <p:spPr>
          <a:xfrm>
            <a:off x="6613062" y="6165304"/>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Helvetica" pitchFamily="34" charset="0"/>
              </a:rPr>
              <a:t>Digital Performance on a Global Scale.</a:t>
            </a:r>
            <a:endParaRPr lang="en-US" sz="900" dirty="0">
              <a:solidFill>
                <a:schemeClr val="bg1"/>
              </a:solidFill>
              <a:latin typeface="Helvetica" pitchFamily="34" charset="0"/>
            </a:endParaRPr>
          </a:p>
        </p:txBody>
      </p:sp>
      <p:pic>
        <p:nvPicPr>
          <p:cNvPr id="10" name="Picture 20" descr="green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472" y="2695738"/>
            <a:ext cx="313434" cy="313434"/>
          </a:xfrm>
          <a:prstGeom prst="rect">
            <a:avLst/>
          </a:prstGeom>
        </p:spPr>
      </p:pic>
      <p:sp>
        <p:nvSpPr>
          <p:cNvPr id="12" name="Rounded Rectangle 2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13" name="Picture 7"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4" name="TextBox 9"/>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Avenir LT Std 65 Medium"/>
              </a:rPr>
              <a:t>Digital Performance on a Global Scale.</a:t>
            </a:r>
          </a:p>
        </p:txBody>
      </p:sp>
      <p:pic>
        <p:nvPicPr>
          <p:cNvPr id="15" name="Picture 20" descr="greenArrows.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472" y="2695738"/>
            <a:ext cx="313434" cy="313434"/>
          </a:xfrm>
          <a:prstGeom prst="rect">
            <a:avLst/>
          </a:prstGeom>
        </p:spPr>
      </p:pic>
      <p:sp>
        <p:nvSpPr>
          <p:cNvPr id="16" name="Rounded Rectangle 21"/>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7" name="Picture 7" descr="ip_footer.ps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8" name="TextBox 9"/>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bg1"/>
                </a:solidFill>
                <a:latin typeface="+mn-lt"/>
              </a:rPr>
              <a:t>Digital Performance on a Global Scale.</a:t>
            </a:r>
            <a:endParaRPr lang="en-US" sz="900" b="0" dirty="0">
              <a:solidFill>
                <a:schemeClr val="bg1"/>
              </a:solidFill>
              <a:latin typeface="+mn-lt"/>
            </a:endParaRPr>
          </a:p>
        </p:txBody>
      </p:sp>
    </p:spTree>
    <p:extLst>
      <p:ext uri="{BB962C8B-B14F-4D97-AF65-F5344CB8AC3E}">
        <p14:creationId xmlns:p14="http://schemas.microsoft.com/office/powerpoint/2010/main" val="36480919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b="1" cap="all">
                <a:latin typeface="Corbel"/>
                <a:cs typeface="Corbe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25" name="Picture 24"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3" name="TextBox 14"/>
          <p:cNvSpPr txBox="1"/>
          <p:nvPr/>
        </p:nvSpPr>
        <p:spPr>
          <a:xfrm>
            <a:off x="6613062" y="6165304"/>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Helvetica" pitchFamily="34" charset="0"/>
              </a:rPr>
              <a:t>Digital Performance on a Global Scale.</a:t>
            </a:r>
            <a:endParaRPr lang="en-US" sz="900" dirty="0">
              <a:solidFill>
                <a:schemeClr val="bg1"/>
              </a:solidFill>
              <a:latin typeface="Helvetica" pitchFamily="34" charset="0"/>
            </a:endParaRPr>
          </a:p>
        </p:txBody>
      </p:sp>
      <p:cxnSp>
        <p:nvCxnSpPr>
          <p:cNvPr id="12" name="Straight Connector 16"/>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4" name="Picture 22"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15" name="Rounded Rectangle 23"/>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16" name="Picture 24"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8" name="TextBox 25"/>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Avenir LT Std 65 Medium"/>
              </a:rPr>
              <a:t>Digital Performance on a Global Scale.</a:t>
            </a:r>
          </a:p>
        </p:txBody>
      </p:sp>
      <p:cxnSp>
        <p:nvCxnSpPr>
          <p:cNvPr id="19" name="Straight Connector 16"/>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0" name="Picture 22" descr="orangeArrows.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1"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22" name="Picture 24" descr="ip_footer.ps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26" name="TextBox 25"/>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Tree>
    <p:extLst>
      <p:ext uri="{BB962C8B-B14F-4D97-AF65-F5344CB8AC3E}">
        <p14:creationId xmlns:p14="http://schemas.microsoft.com/office/powerpoint/2010/main" val="40465451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p:nvCxnSpPr>
        <p:spPr>
          <a:xfrm>
            <a:off x="303440" y="729343"/>
            <a:ext cx="8546588" cy="0"/>
          </a:xfrm>
          <a:prstGeom prst="line">
            <a:avLst/>
          </a:prstGeom>
          <a:ln w="28575">
            <a:solidFill>
              <a:srgbClr val="737A7C"/>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2" name="Picture 11"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4" name="TextBox 14"/>
          <p:cNvSpPr txBox="1"/>
          <p:nvPr/>
        </p:nvSpPr>
        <p:spPr>
          <a:xfrm>
            <a:off x="6613062" y="6165304"/>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Helvetica" pitchFamily="34" charset="0"/>
              </a:rPr>
              <a:t>Digital Performance on a Global Scale.</a:t>
            </a:r>
            <a:endParaRPr lang="en-US" sz="900" dirty="0">
              <a:solidFill>
                <a:schemeClr val="bg1"/>
              </a:solidFill>
              <a:latin typeface="Helvetica" pitchFamily="34" charset="0"/>
            </a:endParaRPr>
          </a:p>
        </p:txBody>
      </p:sp>
      <p:cxnSp>
        <p:nvCxnSpPr>
          <p:cNvPr id="13" name="Straight Connector 16"/>
          <p:cNvCxnSpPr/>
          <p:nvPr/>
        </p:nvCxnSpPr>
        <p:spPr>
          <a:xfrm>
            <a:off x="303440" y="729343"/>
            <a:ext cx="8546588" cy="0"/>
          </a:xfrm>
          <a:prstGeom prst="line">
            <a:avLst/>
          </a:prstGeom>
          <a:ln w="28575">
            <a:solidFill>
              <a:srgbClr val="737A7C"/>
            </a:solidFill>
          </a:ln>
          <a:effectLst/>
        </p:spPr>
        <p:style>
          <a:lnRef idx="2">
            <a:schemeClr val="accent1"/>
          </a:lnRef>
          <a:fillRef idx="0">
            <a:schemeClr val="accent1"/>
          </a:fillRef>
          <a:effectRef idx="1">
            <a:schemeClr val="accent1"/>
          </a:effectRef>
          <a:fontRef idx="minor">
            <a:schemeClr val="tx1"/>
          </a:fontRef>
        </p:style>
      </p:cxnSp>
      <p:pic>
        <p:nvPicPr>
          <p:cNvPr id="15" name="Picture 22"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16" name="Rounded Rectangle 23"/>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18" name="Picture 11"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9" name="TextBox 12"/>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Avenir LT Std 65 Medium"/>
              </a:rPr>
              <a:t>Digital Performance on a Global Scale.</a:t>
            </a:r>
          </a:p>
        </p:txBody>
      </p:sp>
      <p:cxnSp>
        <p:nvCxnSpPr>
          <p:cNvPr id="20" name="Straight Connector 16"/>
          <p:cNvCxnSpPr/>
          <p:nvPr userDrawn="1"/>
        </p:nvCxnSpPr>
        <p:spPr>
          <a:xfrm>
            <a:off x="303440" y="729343"/>
            <a:ext cx="8546588" cy="0"/>
          </a:xfrm>
          <a:prstGeom prst="line">
            <a:avLst/>
          </a:prstGeom>
          <a:ln w="28575">
            <a:solidFill>
              <a:srgbClr val="737A7C"/>
            </a:solidFill>
          </a:ln>
          <a:effectLst/>
        </p:spPr>
        <p:style>
          <a:lnRef idx="2">
            <a:schemeClr val="accent1"/>
          </a:lnRef>
          <a:fillRef idx="0">
            <a:schemeClr val="accent1"/>
          </a:fillRef>
          <a:effectRef idx="1">
            <a:schemeClr val="accent1"/>
          </a:effectRef>
          <a:fontRef idx="minor">
            <a:schemeClr val="tx1"/>
          </a:fontRef>
        </p:style>
      </p:cxnSp>
      <p:pic>
        <p:nvPicPr>
          <p:cNvPr id="21" name="Picture 22" descr="orangeArrows.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2"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25" name="Picture 11" descr="ip_footer.ps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26" name="TextBox 12"/>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Tree>
    <p:extLst>
      <p:ext uri="{BB962C8B-B14F-4D97-AF65-F5344CB8AC3E}">
        <p14:creationId xmlns:p14="http://schemas.microsoft.com/office/powerpoint/2010/main" val="8726148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Content 2">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3" name="Picture 12"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5" name="TextBox 14"/>
          <p:cNvSpPr txBox="1"/>
          <p:nvPr/>
        </p:nvSpPr>
        <p:spPr>
          <a:xfrm>
            <a:off x="6613062" y="6165304"/>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Helvetica" pitchFamily="34" charset="0"/>
              </a:rPr>
              <a:t>Digital Performance on a Global Scale.</a:t>
            </a:r>
            <a:endParaRPr lang="en-US" sz="900" dirty="0">
              <a:solidFill>
                <a:schemeClr val="bg1"/>
              </a:solidFill>
              <a:latin typeface="Helvetica" pitchFamily="34" charset="0"/>
            </a:endParaRPr>
          </a:p>
        </p:txBody>
      </p:sp>
      <p:cxnSp>
        <p:nvCxnSpPr>
          <p:cNvPr id="14" name="Straight Connector 22"/>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6" name="Picture 23"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17" name="Rounded Rectangle 24"/>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18" name="Picture 12"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9" name="TextBox 13"/>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Avenir LT Std 65 Medium"/>
              </a:rPr>
              <a:t>Digital Performance on a Global Scale.</a:t>
            </a:r>
          </a:p>
        </p:txBody>
      </p:sp>
      <p:cxnSp>
        <p:nvCxnSpPr>
          <p:cNvPr id="20"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1" name="Picture 23" descr="orangeArrows.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2"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26" name="Picture 12" descr="ip_footer.ps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27" name="TextBox 13"/>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Tree>
    <p:extLst>
      <p:ext uri="{BB962C8B-B14F-4D97-AF65-F5344CB8AC3E}">
        <p14:creationId xmlns:p14="http://schemas.microsoft.com/office/powerpoint/2010/main" val="13258318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 3">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3" name="Picture 12"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5" name="TextBox 14"/>
          <p:cNvSpPr txBox="1"/>
          <p:nvPr/>
        </p:nvSpPr>
        <p:spPr>
          <a:xfrm>
            <a:off x="6613062" y="6165304"/>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Helvetica" pitchFamily="34" charset="0"/>
              </a:rPr>
              <a:t>Digital Performance on a Global Scale.</a:t>
            </a:r>
            <a:endParaRPr lang="en-US" sz="900" dirty="0">
              <a:solidFill>
                <a:schemeClr val="bg1"/>
              </a:solidFill>
              <a:latin typeface="Helvetica" pitchFamily="34" charset="0"/>
            </a:endParaRPr>
          </a:p>
        </p:txBody>
      </p:sp>
      <p:cxnSp>
        <p:nvCxnSpPr>
          <p:cNvPr id="14" name="Straight Connector 22"/>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6" name="Picture 23"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17" name="Rounded Rectangle 24"/>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18" name="Picture 12"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9" name="TextBox 13"/>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Avenir LT Std 65 Medium"/>
              </a:rPr>
              <a:t>Digital Performance on a Global Scale.</a:t>
            </a:r>
          </a:p>
        </p:txBody>
      </p:sp>
      <p:cxnSp>
        <p:nvCxnSpPr>
          <p:cNvPr id="20"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1" name="Picture 23" descr="orangeArrows.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2"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26" name="Picture 12" descr="ip_footer.ps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27" name="TextBox 13"/>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Tree>
    <p:extLst>
      <p:ext uri="{BB962C8B-B14F-4D97-AF65-F5344CB8AC3E}">
        <p14:creationId xmlns:p14="http://schemas.microsoft.com/office/powerpoint/2010/main" val="36875914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Content 4">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t>Copyright © 2012, iProspect, Inc. All rights reserved.</a:t>
            </a:r>
            <a:endParaRPr lang="en-US" dirty="0"/>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3" name="Picture 12"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5" name="TextBox 14"/>
          <p:cNvSpPr txBox="1"/>
          <p:nvPr/>
        </p:nvSpPr>
        <p:spPr>
          <a:xfrm>
            <a:off x="6613062" y="6165304"/>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Helvetica" pitchFamily="34" charset="0"/>
              </a:rPr>
              <a:t>Digital Performance on a Global Scale.</a:t>
            </a:r>
            <a:endParaRPr lang="en-US" sz="900" dirty="0">
              <a:solidFill>
                <a:schemeClr val="bg1"/>
              </a:solidFill>
              <a:latin typeface="Helvetica" pitchFamily="34" charset="0"/>
            </a:endParaRPr>
          </a:p>
        </p:txBody>
      </p:sp>
      <p:cxnSp>
        <p:nvCxnSpPr>
          <p:cNvPr id="14" name="Straight Connector 22"/>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6" name="Picture 23" descr="orangeArrows.ps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17" name="Rounded Rectangle 24"/>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a:solidFill>
                  <a:prstClr val="white"/>
                </a:solidFill>
              </a:rPr>
              <a:t>      </a:t>
            </a:r>
          </a:p>
        </p:txBody>
      </p:sp>
      <p:pic>
        <p:nvPicPr>
          <p:cNvPr id="18" name="Picture 12" descr="ip_footer.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19" name="TextBox 13"/>
          <p:cNvSpPr txBox="1"/>
          <p:nvPr/>
        </p:nvSpPr>
        <p:spPr>
          <a:xfrm>
            <a:off x="6613062" y="6204796"/>
            <a:ext cx="2177142" cy="230832"/>
          </a:xfrm>
          <a:prstGeom prst="rect">
            <a:avLst/>
          </a:prstGeom>
          <a:noFill/>
        </p:spPr>
        <p:txBody>
          <a:bodyPr wrap="square" rtlCol="0">
            <a:spAutoFit/>
          </a:bodyPr>
          <a:lstStyle/>
          <a:p>
            <a:pPr defTabSz="457200">
              <a:defRPr/>
            </a:pPr>
            <a:r>
              <a:rPr lang="en-US" sz="900" dirty="0">
                <a:solidFill>
                  <a:prstClr val="white"/>
                </a:solidFill>
                <a:latin typeface="Avenir LT Std 65 Medium"/>
              </a:rPr>
              <a:t>Digital Performance on a Global Scale.</a:t>
            </a:r>
          </a:p>
        </p:txBody>
      </p:sp>
      <p:cxnSp>
        <p:nvCxnSpPr>
          <p:cNvPr id="20"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1" name="Picture 23" descr="orangeArrows.ps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217" y="357414"/>
            <a:ext cx="228598" cy="228598"/>
          </a:xfrm>
          <a:prstGeom prst="rect">
            <a:avLst/>
          </a:prstGeom>
        </p:spPr>
      </p:pic>
      <p:sp>
        <p:nvSpPr>
          <p:cNvPr id="22"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26" name="Picture 12" descr="ip_footer.ps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845" y="6204830"/>
            <a:ext cx="256017" cy="230415"/>
          </a:xfrm>
          <a:prstGeom prst="rect">
            <a:avLst/>
          </a:prstGeom>
        </p:spPr>
      </p:pic>
      <p:sp>
        <p:nvSpPr>
          <p:cNvPr id="27" name="TextBox 13"/>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mn-lt"/>
              </a:rPr>
              <a:t>Digital Performance on a Global Scale.</a:t>
            </a:r>
            <a:endParaRPr lang="en-US" sz="900" dirty="0">
              <a:solidFill>
                <a:schemeClr val="bg1"/>
              </a:solidFill>
              <a:latin typeface="+mn-lt"/>
            </a:endParaRPr>
          </a:p>
        </p:txBody>
      </p:sp>
    </p:spTree>
    <p:extLst>
      <p:ext uri="{BB962C8B-B14F-4D97-AF65-F5344CB8AC3E}">
        <p14:creationId xmlns:p14="http://schemas.microsoft.com/office/powerpoint/2010/main" val="39444066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5" name="Footer Placeholder 4"/>
          <p:cNvSpPr>
            <a:spLocks noGrp="1"/>
          </p:cNvSpPr>
          <p:nvPr>
            <p:ph type="ftr" sz="quarter" idx="3"/>
          </p:nvPr>
        </p:nvSpPr>
        <p:spPr>
          <a:xfrm>
            <a:off x="219364" y="6425620"/>
            <a:ext cx="5673441" cy="365125"/>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r>
              <a:rPr lang="en-US" dirty="0" smtClean="0"/>
              <a:t>Copyright © 2012, iProspect, Inc. All rights reserved.</a:t>
            </a:r>
            <a:endParaRPr lang="en-US" dirty="0"/>
          </a:p>
        </p:txBody>
      </p:sp>
    </p:spTree>
    <p:extLst>
      <p:ext uri="{BB962C8B-B14F-4D97-AF65-F5344CB8AC3E}">
        <p14:creationId xmlns:p14="http://schemas.microsoft.com/office/powerpoint/2010/main" val="40314288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670" r:id="rId14"/>
    <p:sldLayoutId id="2147483686" r:id="rId15"/>
    <p:sldLayoutId id="2147483702" r:id="rId16"/>
    <p:sldLayoutId id="2147483703" r:id="rId17"/>
  </p:sldLayoutIdLst>
  <p:timing>
    <p:tnLst>
      <p:par>
        <p:cTn id="1" dur="indefinite" restart="never" nodeType="tmRoot"/>
      </p:par>
    </p:tnLst>
  </p:timing>
  <p:hf sldNum="0" hdr="0" dt="0"/>
  <p:txStyles>
    <p:titleStyle>
      <a:lvl1pPr algn="ctr" defTabSz="457200" rtl="0" eaLnBrk="1" latinLnBrk="0" hangingPunct="1">
        <a:spcBef>
          <a:spcPct val="0"/>
        </a:spcBef>
        <a:buNone/>
        <a:defRPr sz="4400" b="1" kern="1200">
          <a:solidFill>
            <a:schemeClr val="tx1"/>
          </a:solidFill>
          <a:latin typeface="+mn-lt"/>
          <a:ea typeface="微軟正黑體" pitchFamily="34" charset="-120"/>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微軟正黑體" pitchFamily="34" charset="-120"/>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微軟正黑體" pitchFamily="34" charset="-120"/>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微軟正黑體" pitchFamily="34" charset="-120"/>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微軟正黑體" pitchFamily="34" charset="-120"/>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微軟正黑體" pitchFamily="34" charset="-12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9.gif"/></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22.jp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r>
              <a:rPr lang="en-US" altLang="zh-TW" dirty="0" smtClean="0"/>
              <a:t>The challenge</a:t>
            </a:r>
            <a:endParaRPr lang="zh-TW" altLang="en-US" dirty="0"/>
          </a:p>
        </p:txBody>
      </p:sp>
      <p:pic>
        <p:nvPicPr>
          <p:cNvPr id="3" name="內容版面配置區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2334" y="2491245"/>
            <a:ext cx="2506193" cy="2268764"/>
          </a:xfrm>
        </p:spPr>
      </p:pic>
      <p:sp>
        <p:nvSpPr>
          <p:cNvPr id="11" name="向右箭號 10"/>
          <p:cNvSpPr/>
          <p:nvPr/>
        </p:nvSpPr>
        <p:spPr>
          <a:xfrm>
            <a:off x="3614676" y="2862630"/>
            <a:ext cx="1286539" cy="909026"/>
          </a:xfrm>
          <a:prstGeom prst="rightArrow">
            <a:avLst/>
          </a:prstGeom>
          <a:solidFill>
            <a:srgbClr val="C0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Calibri"/>
              <a:ea typeface="新細明體"/>
              <a:cs typeface="+mn-cs"/>
            </a:endParaRPr>
          </a:p>
        </p:txBody>
      </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23" y="2165601"/>
            <a:ext cx="3741347" cy="2626138"/>
          </a:xfrm>
          <a:prstGeom prst="rect">
            <a:avLst/>
          </a:prstGeom>
          <a:ln>
            <a:noFill/>
          </a:ln>
          <a:effectLst>
            <a:outerShdw blurRad="190500" algn="tl" rotWithShape="0">
              <a:srgbClr val="000000">
                <a:alpha val="70000"/>
              </a:srgbClr>
            </a:outerShdw>
          </a:effectLst>
        </p:spPr>
      </p:pic>
      <p:sp>
        <p:nvSpPr>
          <p:cNvPr id="5" name="文字方塊 4"/>
          <p:cNvSpPr txBox="1"/>
          <p:nvPr/>
        </p:nvSpPr>
        <p:spPr>
          <a:xfrm>
            <a:off x="348922" y="5102998"/>
            <a:ext cx="8852338" cy="769441"/>
          </a:xfrm>
          <a:prstGeom prst="rect">
            <a:avLst/>
          </a:prstGeom>
          <a:noFill/>
        </p:spPr>
        <p:txBody>
          <a:bodyPr wrap="square" rtlCol="0">
            <a:spAutoFit/>
          </a:bodyPr>
          <a:lstStyle/>
          <a:p>
            <a:r>
              <a:rPr lang="en-US" altLang="zh-TW" sz="2200" b="1" dirty="0" smtClean="0"/>
              <a:t>CHT needed to educate </a:t>
            </a:r>
            <a:r>
              <a:rPr lang="en-US" altLang="zh-TW" sz="2200" b="1" dirty="0"/>
              <a:t>and </a:t>
            </a:r>
            <a:r>
              <a:rPr lang="en-US" altLang="zh-TW" sz="2200" b="1" dirty="0" smtClean="0"/>
              <a:t>migrate the </a:t>
            </a:r>
            <a:r>
              <a:rPr lang="en-US" altLang="zh-TW" sz="2200" b="1" dirty="0"/>
              <a:t>highly cemented cable TV attached Taiwanese population into </a:t>
            </a:r>
            <a:r>
              <a:rPr lang="en-US" altLang="zh-TW" sz="2200" b="1" dirty="0" smtClean="0"/>
              <a:t>MOD users!!</a:t>
            </a:r>
            <a:endParaRPr lang="zh-TW" altLang="en-US" sz="2200" b="1" dirty="0" smtClean="0">
              <a:ea typeface="微軟正黑體" pitchFamily="34" charset="-120"/>
              <a:cs typeface="Corbel"/>
            </a:endParaRPr>
          </a:p>
        </p:txBody>
      </p:sp>
      <p:sp>
        <p:nvSpPr>
          <p:cNvPr id="6" name="文字方塊 5"/>
          <p:cNvSpPr txBox="1"/>
          <p:nvPr/>
        </p:nvSpPr>
        <p:spPr>
          <a:xfrm>
            <a:off x="348922" y="1077873"/>
            <a:ext cx="5799210" cy="1107996"/>
          </a:xfrm>
          <a:prstGeom prst="rect">
            <a:avLst/>
          </a:prstGeom>
          <a:noFill/>
        </p:spPr>
        <p:txBody>
          <a:bodyPr wrap="square" rtlCol="0">
            <a:spAutoFit/>
          </a:bodyPr>
          <a:lstStyle/>
          <a:p>
            <a:r>
              <a:rPr lang="en-US" altLang="zh-TW" sz="2200" b="1" dirty="0" smtClean="0">
                <a:ea typeface="微軟正黑體" pitchFamily="34" charset="-120"/>
                <a:cs typeface="Corbel"/>
              </a:rPr>
              <a:t>Most Taiwanese still used cable TV as their main source of video entertainment consumption…</a:t>
            </a:r>
            <a:endParaRPr lang="zh-TW" altLang="en-US" sz="2200" b="1" dirty="0" smtClean="0">
              <a:ea typeface="微軟正黑體" pitchFamily="34" charset="-120"/>
              <a:cs typeface="Corbel"/>
            </a:endParaRPr>
          </a:p>
        </p:txBody>
      </p:sp>
    </p:spTree>
    <p:extLst>
      <p:ext uri="{BB962C8B-B14F-4D97-AF65-F5344CB8AC3E}">
        <p14:creationId xmlns:p14="http://schemas.microsoft.com/office/powerpoint/2010/main" val="366938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Our goal</a:t>
            </a:r>
            <a:endParaRPr lang="zh-TW" altLang="en-US" dirty="0"/>
          </a:p>
        </p:txBody>
      </p:sp>
      <p:sp>
        <p:nvSpPr>
          <p:cNvPr id="2" name="文字方塊 1"/>
          <p:cNvSpPr txBox="1"/>
          <p:nvPr/>
        </p:nvSpPr>
        <p:spPr>
          <a:xfrm>
            <a:off x="505840" y="733472"/>
            <a:ext cx="1909497" cy="461665"/>
          </a:xfrm>
          <a:prstGeom prst="rect">
            <a:avLst/>
          </a:prstGeom>
          <a:noFill/>
        </p:spPr>
        <p:txBody>
          <a:bodyPr wrap="none" rtlCol="0">
            <a:spAutoFit/>
          </a:bodyPr>
          <a:lstStyle/>
          <a:p>
            <a:r>
              <a:rPr lang="en-US" altLang="zh-TW" sz="2400" b="1" dirty="0" smtClean="0">
                <a:ea typeface="微軟正黑體" pitchFamily="34" charset="-120"/>
                <a:cs typeface="Corbel"/>
              </a:rPr>
              <a:t>Then came…</a:t>
            </a:r>
            <a:endParaRPr lang="zh-TW" altLang="en-US" sz="3000" b="1" dirty="0" smtClean="0">
              <a:ea typeface="微軟正黑體" pitchFamily="34" charset="-120"/>
              <a:cs typeface="Corbel"/>
            </a:endParaRPr>
          </a:p>
        </p:txBody>
      </p:sp>
      <p:sp>
        <p:nvSpPr>
          <p:cNvPr id="3" name="文字方塊 2"/>
          <p:cNvSpPr txBox="1"/>
          <p:nvPr/>
        </p:nvSpPr>
        <p:spPr>
          <a:xfrm>
            <a:off x="3286353" y="746944"/>
            <a:ext cx="2475358" cy="553998"/>
          </a:xfrm>
          <a:prstGeom prst="rect">
            <a:avLst/>
          </a:prstGeom>
          <a:noFill/>
        </p:spPr>
        <p:txBody>
          <a:bodyPr wrap="none" rtlCol="0">
            <a:spAutoFit/>
          </a:bodyPr>
          <a:lstStyle/>
          <a:p>
            <a:r>
              <a:rPr lang="en-US" altLang="zh-TW" sz="3000" b="1" dirty="0">
                <a:solidFill>
                  <a:srgbClr val="FF6600"/>
                </a:solidFill>
                <a:ea typeface="微軟正黑體" pitchFamily="34" charset="-120"/>
                <a:cs typeface="Corbel"/>
              </a:rPr>
              <a:t>JEREMY LIN</a:t>
            </a:r>
            <a:r>
              <a:rPr lang="en-US" altLang="zh-TW" sz="3000" b="1" dirty="0" smtClean="0">
                <a:solidFill>
                  <a:srgbClr val="FF6600"/>
                </a:solidFill>
                <a:ea typeface="微軟正黑體" pitchFamily="34" charset="-120"/>
                <a:cs typeface="Corbel"/>
              </a:rPr>
              <a:t>!!</a:t>
            </a:r>
            <a:endParaRPr lang="zh-TW" altLang="en-US" sz="3000" b="1" dirty="0">
              <a:solidFill>
                <a:srgbClr val="FF6600"/>
              </a:solidFill>
              <a:ea typeface="微軟正黑體" pitchFamily="34" charset="-120"/>
              <a:cs typeface="Corbe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075" y="1300942"/>
            <a:ext cx="5833913" cy="3641248"/>
          </a:xfrm>
          <a:prstGeom prst="rect">
            <a:avLst/>
          </a:prstGeom>
        </p:spPr>
      </p:pic>
      <p:sp>
        <p:nvSpPr>
          <p:cNvPr id="9" name="內容版面配置區 5"/>
          <p:cNvSpPr txBox="1">
            <a:spLocks/>
          </p:cNvSpPr>
          <p:nvPr/>
        </p:nvSpPr>
        <p:spPr>
          <a:xfrm>
            <a:off x="735462" y="4914092"/>
            <a:ext cx="7868832" cy="119996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455560"/>
                </a:solidFill>
                <a:latin typeface="+mn-lt"/>
                <a:ea typeface="+mn-ea"/>
                <a:cs typeface="Calibri" pitchFamily="34" charset="0"/>
              </a:defRPr>
            </a:lvl1pPr>
            <a:lvl2pPr marL="742950" indent="-285750" algn="l" defTabSz="457200" rtl="0" eaLnBrk="1" latinLnBrk="0" hangingPunct="1">
              <a:spcBef>
                <a:spcPct val="20000"/>
              </a:spcBef>
              <a:buFont typeface="Arial"/>
              <a:buChar char="–"/>
              <a:defRPr sz="2000" kern="1200">
                <a:solidFill>
                  <a:srgbClr val="455560"/>
                </a:solidFill>
                <a:latin typeface="+mn-lt"/>
                <a:ea typeface="+mn-ea"/>
                <a:cs typeface="Calibri" pitchFamily="34" charset="0"/>
              </a:defRPr>
            </a:lvl2pPr>
            <a:lvl3pPr marL="1143000" indent="-228600" algn="l" defTabSz="457200" rtl="0" eaLnBrk="1" latinLnBrk="0" hangingPunct="1">
              <a:spcBef>
                <a:spcPct val="20000"/>
              </a:spcBef>
              <a:buFont typeface="Arial"/>
              <a:buChar char="•"/>
              <a:defRPr sz="1800" kern="1200">
                <a:solidFill>
                  <a:srgbClr val="455560"/>
                </a:solidFill>
                <a:latin typeface="+mn-lt"/>
                <a:ea typeface="+mn-ea"/>
                <a:cs typeface="Calibri" pitchFamily="34" charset="0"/>
              </a:defRPr>
            </a:lvl3pPr>
            <a:lvl4pPr marL="1600200" indent="-228600" algn="l" defTabSz="457200" rtl="0" eaLnBrk="1" latinLnBrk="0" hangingPunct="1">
              <a:spcBef>
                <a:spcPct val="20000"/>
              </a:spcBef>
              <a:buFont typeface="Arial"/>
              <a:buChar char="–"/>
              <a:defRPr sz="1600" kern="1200">
                <a:solidFill>
                  <a:srgbClr val="455560"/>
                </a:solidFill>
                <a:latin typeface="+mn-lt"/>
                <a:ea typeface="+mn-ea"/>
                <a:cs typeface="Calibri" pitchFamily="34" charset="0"/>
              </a:defRPr>
            </a:lvl4pPr>
            <a:lvl5pPr marL="2057400" indent="-228600" algn="l" defTabSz="457200" rtl="0" eaLnBrk="1" latinLnBrk="0" hangingPunct="1">
              <a:spcBef>
                <a:spcPct val="20000"/>
              </a:spcBef>
              <a:buFont typeface="Arial"/>
              <a:buChar char="»"/>
              <a:defRPr sz="1600" kern="1200">
                <a:solidFill>
                  <a:srgbClr val="455560"/>
                </a:solidFill>
                <a:latin typeface="+mn-lt"/>
                <a:ea typeface="+mn-ea"/>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ltLang="zh-TW" sz="2400" b="1" smtClean="0">
                <a:solidFill>
                  <a:schemeClr val="tx1"/>
                </a:solidFill>
              </a:rPr>
              <a:t>We needed to educate consumers on the benefits of MOD, and quickly establish campaign content relevancy with the exploding “Linsanity” phenomenon.</a:t>
            </a:r>
            <a:endParaRPr lang="en-US" altLang="zh-TW" sz="2400" b="1" dirty="0" smtClean="0">
              <a:solidFill>
                <a:schemeClr val="tx1"/>
              </a:solidFill>
            </a:endParaRPr>
          </a:p>
        </p:txBody>
      </p:sp>
    </p:spTree>
    <p:extLst>
      <p:ext uri="{BB962C8B-B14F-4D97-AF65-F5344CB8AC3E}">
        <p14:creationId xmlns:p14="http://schemas.microsoft.com/office/powerpoint/2010/main" val="349970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標題 14"/>
          <p:cNvSpPr>
            <a:spLocks noGrp="1"/>
          </p:cNvSpPr>
          <p:nvPr>
            <p:ph type="title"/>
          </p:nvPr>
        </p:nvSpPr>
        <p:spPr/>
        <p:txBody>
          <a:bodyPr>
            <a:normAutofit/>
          </a:bodyPr>
          <a:lstStyle/>
          <a:p>
            <a:r>
              <a:rPr lang="en-US" altLang="zh-TW" dirty="0" smtClean="0"/>
              <a:t>Strategy I</a:t>
            </a:r>
            <a:endParaRPr lang="zh-TW" altLang="en-US" dirty="0"/>
          </a:p>
        </p:txBody>
      </p:sp>
      <p:sp>
        <p:nvSpPr>
          <p:cNvPr id="2" name="內容版面配置區 1"/>
          <p:cNvSpPr>
            <a:spLocks noGrp="1"/>
          </p:cNvSpPr>
          <p:nvPr>
            <p:ph idx="1"/>
          </p:nvPr>
        </p:nvSpPr>
        <p:spPr>
          <a:xfrm>
            <a:off x="210605" y="1112206"/>
            <a:ext cx="3499945" cy="670195"/>
          </a:xfrm>
        </p:spPr>
        <p:txBody>
          <a:bodyPr>
            <a:normAutofit/>
          </a:bodyPr>
          <a:lstStyle/>
          <a:p>
            <a:pPr marL="0" indent="0">
              <a:buNone/>
            </a:pPr>
            <a:r>
              <a:rPr lang="en-US" altLang="zh-TW" sz="2400" b="1" u="sng" dirty="0">
                <a:solidFill>
                  <a:srgbClr val="FF6600"/>
                </a:solidFill>
              </a:rPr>
              <a:t>Sizing up the </a:t>
            </a:r>
            <a:r>
              <a:rPr lang="en-US" altLang="zh-TW" sz="2400" b="1" u="sng" dirty="0" smtClean="0">
                <a:solidFill>
                  <a:srgbClr val="FF6600"/>
                </a:solidFill>
              </a:rPr>
              <a:t>Roster</a:t>
            </a:r>
            <a:endParaRPr lang="zh-TW" altLang="zh-TW" sz="2400" dirty="0">
              <a:solidFill>
                <a:srgbClr val="FF6600"/>
              </a:solidFill>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698" y="1150389"/>
            <a:ext cx="5296102" cy="331006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文字方塊 6"/>
          <p:cNvSpPr txBox="1"/>
          <p:nvPr/>
        </p:nvSpPr>
        <p:spPr>
          <a:xfrm>
            <a:off x="100246" y="1782401"/>
            <a:ext cx="3237859" cy="1323439"/>
          </a:xfrm>
          <a:prstGeom prst="rect">
            <a:avLst/>
          </a:prstGeom>
          <a:noFill/>
        </p:spPr>
        <p:txBody>
          <a:bodyPr wrap="square" rtlCol="0">
            <a:spAutoFit/>
          </a:bodyPr>
          <a:lstStyle/>
          <a:p>
            <a:r>
              <a:rPr lang="en-US" altLang="zh-TW" sz="2000" b="1" dirty="0"/>
              <a:t>W</a:t>
            </a:r>
            <a:r>
              <a:rPr lang="en-US" altLang="zh-TW" sz="2000" b="1" dirty="0" smtClean="0"/>
              <a:t>e </a:t>
            </a:r>
            <a:r>
              <a:rPr lang="en-US" altLang="zh-TW" sz="2000" b="1" dirty="0"/>
              <a:t>discovered our original strategy and account structure wasn’t enough to capitalize the attention</a:t>
            </a:r>
            <a:r>
              <a:rPr lang="en-US" altLang="zh-TW" sz="2000" b="1" dirty="0" smtClean="0"/>
              <a:t>.</a:t>
            </a:r>
            <a:endParaRPr lang="zh-TW" altLang="zh-TW" sz="2000" b="1" dirty="0"/>
          </a:p>
        </p:txBody>
      </p:sp>
      <p:sp>
        <p:nvSpPr>
          <p:cNvPr id="8" name="文字方塊 7"/>
          <p:cNvSpPr txBox="1"/>
          <p:nvPr/>
        </p:nvSpPr>
        <p:spPr>
          <a:xfrm>
            <a:off x="100246" y="4617314"/>
            <a:ext cx="3438353" cy="1323439"/>
          </a:xfrm>
          <a:prstGeom prst="rect">
            <a:avLst/>
          </a:prstGeom>
          <a:noFill/>
        </p:spPr>
        <p:txBody>
          <a:bodyPr wrap="square" rtlCol="0">
            <a:spAutoFit/>
          </a:bodyPr>
          <a:lstStyle/>
          <a:p>
            <a:r>
              <a:rPr lang="en-US" altLang="zh-TW" sz="2000" b="1" dirty="0" smtClean="0"/>
              <a:t>So we </a:t>
            </a:r>
            <a:r>
              <a:rPr lang="en-US" altLang="zh-TW" sz="2000" b="1" dirty="0"/>
              <a:t>setup a brand new ad group containing Lin related keywords, such as “</a:t>
            </a:r>
            <a:r>
              <a:rPr lang="en-US" altLang="zh-TW" sz="2000" b="1" dirty="0" err="1"/>
              <a:t>linsanity</a:t>
            </a:r>
            <a:r>
              <a:rPr lang="en-US" altLang="zh-TW" sz="2000" b="1" dirty="0"/>
              <a:t>”, “</a:t>
            </a:r>
            <a:r>
              <a:rPr lang="en-US" altLang="zh-TW" sz="2000" b="1" dirty="0" err="1"/>
              <a:t>linvincible</a:t>
            </a:r>
            <a:r>
              <a:rPr lang="en-US" altLang="zh-TW" sz="2000" b="1" dirty="0"/>
              <a:t>”, “</a:t>
            </a:r>
            <a:r>
              <a:rPr lang="en-US" altLang="zh-TW" sz="2000" b="1" dirty="0" err="1"/>
              <a:t>knicks</a:t>
            </a:r>
            <a:r>
              <a:rPr lang="en-US" altLang="zh-TW" sz="2000" b="1" dirty="0"/>
              <a:t>”, etc.</a:t>
            </a:r>
            <a:endParaRPr lang="zh-TW" altLang="en-US" sz="2000" b="1" dirty="0" smtClean="0">
              <a:ea typeface="微軟正黑體" pitchFamily="34" charset="-120"/>
              <a:cs typeface="Corbel"/>
            </a:endParaRPr>
          </a:p>
        </p:txBody>
      </p:sp>
      <p:sp>
        <p:nvSpPr>
          <p:cNvPr id="10" name="文字方塊 9"/>
          <p:cNvSpPr txBox="1"/>
          <p:nvPr/>
        </p:nvSpPr>
        <p:spPr>
          <a:xfrm>
            <a:off x="4398579" y="4925090"/>
            <a:ext cx="4461642" cy="1015663"/>
          </a:xfrm>
          <a:prstGeom prst="rect">
            <a:avLst/>
          </a:prstGeom>
          <a:noFill/>
        </p:spPr>
        <p:txBody>
          <a:bodyPr wrap="square" rtlCol="0">
            <a:spAutoFit/>
          </a:bodyPr>
          <a:lstStyle/>
          <a:p>
            <a:r>
              <a:rPr lang="en-US" altLang="zh-TW" sz="2000" b="1" dirty="0"/>
              <a:t>We also </a:t>
            </a:r>
            <a:r>
              <a:rPr lang="en-US" altLang="zh-TW" sz="2000" b="1" dirty="0" smtClean="0"/>
              <a:t>leveraged </a:t>
            </a:r>
            <a:r>
              <a:rPr lang="en-US" altLang="zh-TW" sz="2000" b="1" dirty="0"/>
              <a:t>keywords related to sports channels, sport news and sports knowledge</a:t>
            </a:r>
            <a:r>
              <a:rPr lang="en-US" altLang="zh-TW" sz="2000" b="1" dirty="0" smtClean="0"/>
              <a:t>.</a:t>
            </a:r>
            <a:endParaRPr lang="zh-TW" altLang="zh-TW" sz="2000" b="1" dirty="0"/>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632" y="3463231"/>
            <a:ext cx="1927085" cy="934344"/>
          </a:xfrm>
          <a:prstGeom prst="rect">
            <a:avLst/>
          </a:prstGeom>
        </p:spPr>
      </p:pic>
    </p:spTree>
    <p:extLst>
      <p:ext uri="{BB962C8B-B14F-4D97-AF65-F5344CB8AC3E}">
        <p14:creationId xmlns:p14="http://schemas.microsoft.com/office/powerpoint/2010/main" val="137963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defRPr/>
            </a:pPr>
            <a:r>
              <a:rPr lang="en-US" altLang="zh-TW" dirty="0" smtClean="0"/>
              <a:t>Strategy II &amp; III</a:t>
            </a:r>
            <a:endParaRPr lang="zh-TW" altLang="en-US" u="sng" dirty="0"/>
          </a:p>
        </p:txBody>
      </p:sp>
      <p:sp>
        <p:nvSpPr>
          <p:cNvPr id="11" name="內容版面配置區 10"/>
          <p:cNvSpPr>
            <a:spLocks noGrp="1"/>
          </p:cNvSpPr>
          <p:nvPr>
            <p:ph idx="1"/>
          </p:nvPr>
        </p:nvSpPr>
        <p:spPr>
          <a:xfrm>
            <a:off x="189186" y="888960"/>
            <a:ext cx="3988676" cy="501452"/>
          </a:xfrm>
        </p:spPr>
        <p:txBody>
          <a:bodyPr/>
          <a:lstStyle/>
          <a:p>
            <a:pPr marL="0" indent="0">
              <a:buNone/>
            </a:pPr>
            <a:r>
              <a:rPr lang="en-US" altLang="zh-TW" sz="2400" b="1" u="sng" dirty="0">
                <a:solidFill>
                  <a:srgbClr val="3366FF"/>
                </a:solidFill>
              </a:rPr>
              <a:t>Crowd Shouting Ad </a:t>
            </a:r>
            <a:r>
              <a:rPr lang="en-US" altLang="zh-TW" sz="2400" b="1" u="sng" dirty="0" smtClean="0">
                <a:solidFill>
                  <a:srgbClr val="3366FF"/>
                </a:solidFill>
              </a:rPr>
              <a:t>Copies</a:t>
            </a:r>
            <a:endParaRPr lang="zh-TW" altLang="zh-TW" sz="2400" dirty="0">
              <a:solidFill>
                <a:srgbClr val="3366FF"/>
              </a:solidFill>
            </a:endParaRPr>
          </a:p>
        </p:txBody>
      </p:sp>
      <p:sp>
        <p:nvSpPr>
          <p:cNvPr id="3" name="文字方塊 2"/>
          <p:cNvSpPr txBox="1"/>
          <p:nvPr/>
        </p:nvSpPr>
        <p:spPr>
          <a:xfrm>
            <a:off x="189186" y="3767959"/>
            <a:ext cx="3835217" cy="800219"/>
          </a:xfrm>
          <a:prstGeom prst="rect">
            <a:avLst/>
          </a:prstGeom>
          <a:noFill/>
        </p:spPr>
        <p:txBody>
          <a:bodyPr wrap="none" rtlCol="0">
            <a:spAutoFit/>
          </a:bodyPr>
          <a:lstStyle/>
          <a:p>
            <a:r>
              <a:rPr lang="en-US" altLang="zh-TW" sz="2400" b="1" u="sng" dirty="0">
                <a:solidFill>
                  <a:srgbClr val="FF0000"/>
                </a:solidFill>
              </a:rPr>
              <a:t>24 Hours Prospect Scouting</a:t>
            </a:r>
            <a:endParaRPr lang="zh-TW" altLang="zh-TW" sz="2400" dirty="0">
              <a:solidFill>
                <a:srgbClr val="FF0000"/>
              </a:solidFill>
            </a:endParaRPr>
          </a:p>
          <a:p>
            <a:pPr>
              <a:buFont typeface="Wingdings" pitchFamily="2" charset="2"/>
              <a:buChar char="ü"/>
            </a:pPr>
            <a:endParaRPr lang="zh-TW" altLang="en-US" sz="2200" b="1" dirty="0" smtClean="0">
              <a:ea typeface="微軟正黑體" pitchFamily="34" charset="-120"/>
              <a:cs typeface="Corbe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752" y="888960"/>
            <a:ext cx="4146331" cy="27667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文字方塊 4"/>
          <p:cNvSpPr txBox="1"/>
          <p:nvPr/>
        </p:nvSpPr>
        <p:spPr>
          <a:xfrm>
            <a:off x="162676" y="1390412"/>
            <a:ext cx="4015186" cy="1631216"/>
          </a:xfrm>
          <a:prstGeom prst="rect">
            <a:avLst/>
          </a:prstGeom>
          <a:noFill/>
        </p:spPr>
        <p:txBody>
          <a:bodyPr wrap="square" rtlCol="0">
            <a:spAutoFit/>
          </a:bodyPr>
          <a:lstStyle/>
          <a:p>
            <a:r>
              <a:rPr lang="en-US" altLang="zh-TW" sz="2000" b="1" dirty="0" smtClean="0"/>
              <a:t>We designed </a:t>
            </a:r>
            <a:r>
              <a:rPr lang="en-US" altLang="zh-TW" sz="2000" b="1" dirty="0"/>
              <a:t>a series of ad copies that emphasized Lin’s games could only be completely captured </a:t>
            </a:r>
            <a:r>
              <a:rPr lang="en-US" altLang="zh-TW" sz="2000" b="1" dirty="0" smtClean="0"/>
              <a:t>through MOD and </a:t>
            </a:r>
            <a:r>
              <a:rPr lang="en-US" altLang="zh-TW" sz="2000" b="1" dirty="0"/>
              <a:t>exploded user conversion.</a:t>
            </a:r>
            <a:endParaRPr lang="zh-TW" altLang="en-US" sz="2000" b="1" dirty="0" smtClean="0">
              <a:ea typeface="微軟正黑體" pitchFamily="34" charset="-120"/>
              <a:cs typeface="Corbel"/>
            </a:endParaRPr>
          </a:p>
        </p:txBody>
      </p:sp>
      <p:sp>
        <p:nvSpPr>
          <p:cNvPr id="6" name="文字方塊 5"/>
          <p:cNvSpPr txBox="1"/>
          <p:nvPr/>
        </p:nvSpPr>
        <p:spPr>
          <a:xfrm>
            <a:off x="189187" y="4195776"/>
            <a:ext cx="4635062" cy="1938992"/>
          </a:xfrm>
          <a:prstGeom prst="rect">
            <a:avLst/>
          </a:prstGeom>
          <a:noFill/>
        </p:spPr>
        <p:txBody>
          <a:bodyPr wrap="square" rtlCol="0">
            <a:spAutoFit/>
          </a:bodyPr>
          <a:lstStyle/>
          <a:p>
            <a:r>
              <a:rPr lang="en-US" altLang="zh-TW" sz="2000" b="1" dirty="0" smtClean="0"/>
              <a:t>“Triple-double” </a:t>
            </a:r>
            <a:r>
              <a:rPr lang="en-US" altLang="zh-TW" sz="2000" b="1" dirty="0"/>
              <a:t>stats of 1,499 impression &amp; 32 clicks within 30 minutes of being online, convinced our client </a:t>
            </a:r>
            <a:r>
              <a:rPr lang="en-US" altLang="zh-TW" sz="2000" b="1" dirty="0" smtClean="0"/>
              <a:t>to </a:t>
            </a:r>
            <a:r>
              <a:rPr lang="en-US" altLang="zh-TW" sz="2000" b="1" dirty="0"/>
              <a:t>immediately double the budget for 24 hour activity.</a:t>
            </a:r>
            <a:endParaRPr lang="zh-TW" altLang="zh-TW" sz="2000" b="1" dirty="0"/>
          </a:p>
          <a:p>
            <a:endParaRPr lang="zh-TW" altLang="en-US" sz="2000" b="1" dirty="0" smtClean="0">
              <a:ea typeface="微軟正黑體" pitchFamily="34" charset="-120"/>
              <a:cs typeface="Corbel"/>
            </a:endParaRPr>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4429" y="4026176"/>
            <a:ext cx="3061495" cy="2043548"/>
          </a:xfrm>
          <a:prstGeom prst="ellipse">
            <a:avLst/>
          </a:prstGeom>
          <a:ln>
            <a:noFill/>
          </a:ln>
          <a:effectLst>
            <a:softEdge rad="112500"/>
          </a:effectLst>
        </p:spPr>
      </p:pic>
    </p:spTree>
    <p:extLst>
      <p:ext uri="{BB962C8B-B14F-4D97-AF65-F5344CB8AC3E}">
        <p14:creationId xmlns:p14="http://schemas.microsoft.com/office/powerpoint/2010/main" val="244803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RESULTS</a:t>
            </a:r>
            <a:endParaRPr lang="zh-TW" altLang="en-US" dirty="0"/>
          </a:p>
        </p:txBody>
      </p:sp>
      <p:pic>
        <p:nvPicPr>
          <p:cNvPr id="3" name="內容版面配置區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914" y="1595948"/>
            <a:ext cx="3019142" cy="1059401"/>
          </a:xfrm>
        </p:spPr>
      </p:pic>
      <p:sp>
        <p:nvSpPr>
          <p:cNvPr id="4" name="文字方塊 3"/>
          <p:cNvSpPr txBox="1"/>
          <p:nvPr/>
        </p:nvSpPr>
        <p:spPr>
          <a:xfrm>
            <a:off x="177025" y="959406"/>
            <a:ext cx="6559488" cy="430887"/>
          </a:xfrm>
          <a:prstGeom prst="rect">
            <a:avLst/>
          </a:prstGeom>
          <a:noFill/>
        </p:spPr>
        <p:txBody>
          <a:bodyPr wrap="none" rtlCol="0">
            <a:spAutoFit/>
          </a:bodyPr>
          <a:lstStyle/>
          <a:p>
            <a:pPr lvl="0"/>
            <a:r>
              <a:rPr lang="en-US" altLang="zh-TW" sz="2200" b="1" u="sng" dirty="0">
                <a:solidFill>
                  <a:srgbClr val="3366FF"/>
                </a:solidFill>
              </a:rPr>
              <a:t>Leading Brand </a:t>
            </a:r>
            <a:r>
              <a:rPr lang="en-US" altLang="zh-TW" sz="2200" b="1" u="sng" dirty="0" smtClean="0">
                <a:solidFill>
                  <a:srgbClr val="3366FF"/>
                </a:solidFill>
              </a:rPr>
              <a:t>Awareness</a:t>
            </a:r>
            <a:r>
              <a:rPr lang="en-US" altLang="zh-TW" sz="2200" b="1" u="sng" dirty="0" smtClean="0"/>
              <a:t> </a:t>
            </a:r>
            <a:r>
              <a:rPr lang="en-US" altLang="zh-TW" sz="2200" b="1" dirty="0" smtClean="0"/>
              <a:t>–</a:t>
            </a:r>
            <a:r>
              <a:rPr lang="en-US" altLang="zh-TW" sz="2200" b="1" u="sng" dirty="0" smtClean="0">
                <a:solidFill>
                  <a:srgbClr val="FF6600"/>
                </a:solidFill>
              </a:rPr>
              <a:t>The New All Star is Born!</a:t>
            </a:r>
            <a:endParaRPr lang="zh-TW" altLang="zh-TW" sz="2200" dirty="0">
              <a:solidFill>
                <a:srgbClr val="FF6600"/>
              </a:solidFill>
            </a:endParaRPr>
          </a:p>
        </p:txBody>
      </p:sp>
      <p:sp>
        <p:nvSpPr>
          <p:cNvPr id="7" name="文字方塊 6"/>
          <p:cNvSpPr txBox="1"/>
          <p:nvPr/>
        </p:nvSpPr>
        <p:spPr>
          <a:xfrm>
            <a:off x="3416533" y="1685853"/>
            <a:ext cx="5215199" cy="969496"/>
          </a:xfrm>
          <a:prstGeom prst="rect">
            <a:avLst/>
          </a:prstGeom>
          <a:noFill/>
        </p:spPr>
        <p:txBody>
          <a:bodyPr wrap="square" rtlCol="0">
            <a:spAutoFit/>
          </a:bodyPr>
          <a:lstStyle/>
          <a:p>
            <a:r>
              <a:rPr lang="en-US" altLang="zh-TW" sz="1900" b="1" dirty="0" smtClean="0">
                <a:ea typeface="微軟正黑體" pitchFamily="34" charset="-120"/>
                <a:cs typeface="Corbel"/>
              </a:rPr>
              <a:t>“Earned News” flooded the internet &amp; TV!</a:t>
            </a:r>
          </a:p>
          <a:p>
            <a:r>
              <a:rPr lang="en-US" altLang="zh-TW" sz="1900" b="1" dirty="0" smtClean="0">
                <a:ea typeface="微軟正黑體" pitchFamily="34" charset="-120"/>
                <a:cs typeface="Corbel"/>
              </a:rPr>
              <a:t>Outperforming competitors, revitalizing brand favorability!</a:t>
            </a:r>
          </a:p>
        </p:txBody>
      </p:sp>
      <p:sp>
        <p:nvSpPr>
          <p:cNvPr id="8" name="文字方塊 7"/>
          <p:cNvSpPr txBox="1"/>
          <p:nvPr/>
        </p:nvSpPr>
        <p:spPr>
          <a:xfrm>
            <a:off x="151914" y="3074415"/>
            <a:ext cx="6905297" cy="430887"/>
          </a:xfrm>
          <a:prstGeom prst="rect">
            <a:avLst/>
          </a:prstGeom>
          <a:noFill/>
        </p:spPr>
        <p:txBody>
          <a:bodyPr wrap="square" rtlCol="0">
            <a:spAutoFit/>
          </a:bodyPr>
          <a:lstStyle/>
          <a:p>
            <a:r>
              <a:rPr lang="en-US" altLang="zh-TW" sz="2200" b="1" u="sng" dirty="0" smtClean="0">
                <a:solidFill>
                  <a:srgbClr val="3366FF"/>
                </a:solidFill>
              </a:rPr>
              <a:t>Cost Effectiveness </a:t>
            </a:r>
            <a:r>
              <a:rPr lang="en-US" altLang="zh-TW" sz="2200" b="1" dirty="0" smtClean="0"/>
              <a:t>– </a:t>
            </a:r>
            <a:r>
              <a:rPr lang="en-US" altLang="zh-TW" sz="2200" b="1" u="sng" dirty="0" smtClean="0">
                <a:solidFill>
                  <a:schemeClr val="accent1">
                    <a:lumMod val="75000"/>
                  </a:schemeClr>
                </a:solidFill>
              </a:rPr>
              <a:t>Achieving “</a:t>
            </a:r>
            <a:r>
              <a:rPr lang="en-US" altLang="zh-TW" sz="2200" b="1" u="sng" dirty="0" err="1" smtClean="0">
                <a:solidFill>
                  <a:schemeClr val="accent1">
                    <a:lumMod val="75000"/>
                  </a:schemeClr>
                </a:solidFill>
              </a:rPr>
              <a:t>Linpossible</a:t>
            </a:r>
            <a:r>
              <a:rPr lang="en-US" altLang="zh-TW" sz="2200" b="1" u="sng" dirty="0" smtClean="0">
                <a:solidFill>
                  <a:schemeClr val="accent1">
                    <a:lumMod val="75000"/>
                  </a:schemeClr>
                </a:solidFill>
              </a:rPr>
              <a:t>” with Less!</a:t>
            </a:r>
            <a:endParaRPr lang="zh-TW" altLang="en-US" sz="2200" b="1" dirty="0" smtClean="0">
              <a:solidFill>
                <a:schemeClr val="accent1">
                  <a:lumMod val="75000"/>
                </a:schemeClr>
              </a:solidFill>
              <a:ea typeface="微軟正黑體" pitchFamily="34" charset="-120"/>
              <a:cs typeface="Corbel"/>
            </a:endParaRPr>
          </a:p>
        </p:txBody>
      </p:sp>
      <p:sp>
        <p:nvSpPr>
          <p:cNvPr id="11" name="文字方塊 10"/>
          <p:cNvSpPr txBox="1"/>
          <p:nvPr/>
        </p:nvSpPr>
        <p:spPr>
          <a:xfrm>
            <a:off x="96554" y="4771233"/>
            <a:ext cx="5288627" cy="430887"/>
          </a:xfrm>
          <a:prstGeom prst="rect">
            <a:avLst/>
          </a:prstGeom>
          <a:noFill/>
        </p:spPr>
        <p:txBody>
          <a:bodyPr wrap="none" rtlCol="0">
            <a:spAutoFit/>
          </a:bodyPr>
          <a:lstStyle/>
          <a:p>
            <a:pPr lvl="0"/>
            <a:r>
              <a:rPr lang="en-US" altLang="zh-TW" sz="2200" b="1" u="sng" dirty="0">
                <a:solidFill>
                  <a:srgbClr val="3366FF"/>
                </a:solidFill>
              </a:rPr>
              <a:t>Exploding Revenue </a:t>
            </a:r>
            <a:r>
              <a:rPr lang="en-US" altLang="zh-TW" sz="2200" b="1" dirty="0"/>
              <a:t>– </a:t>
            </a:r>
            <a:r>
              <a:rPr lang="en-US" altLang="zh-TW" sz="2200" b="1" u="sng" dirty="0">
                <a:solidFill>
                  <a:srgbClr val="FF0000"/>
                </a:solidFill>
              </a:rPr>
              <a:t>Performance </a:t>
            </a:r>
            <a:r>
              <a:rPr lang="en-US" altLang="zh-TW" sz="2200" b="1" u="sng">
                <a:solidFill>
                  <a:srgbClr val="FF0000"/>
                </a:solidFill>
              </a:rPr>
              <a:t>is </a:t>
            </a:r>
            <a:r>
              <a:rPr lang="en-US" altLang="zh-TW" sz="2200" b="1" u="sng" smtClean="0">
                <a:solidFill>
                  <a:srgbClr val="FF0000"/>
                </a:solidFill>
              </a:rPr>
              <a:t>King!</a:t>
            </a:r>
            <a:endParaRPr lang="zh-TW" altLang="zh-TW" sz="2200" dirty="0">
              <a:solidFill>
                <a:srgbClr val="FF0000"/>
              </a:solidFill>
            </a:endParaRPr>
          </a:p>
        </p:txBody>
      </p:sp>
      <p:sp>
        <p:nvSpPr>
          <p:cNvPr id="12" name="文字方塊 11"/>
          <p:cNvSpPr txBox="1"/>
          <p:nvPr/>
        </p:nvSpPr>
        <p:spPr>
          <a:xfrm>
            <a:off x="151914" y="3618660"/>
            <a:ext cx="8898494" cy="677108"/>
          </a:xfrm>
          <a:prstGeom prst="rect">
            <a:avLst/>
          </a:prstGeom>
          <a:noFill/>
        </p:spPr>
        <p:txBody>
          <a:bodyPr wrap="square" rtlCol="0">
            <a:spAutoFit/>
          </a:bodyPr>
          <a:lstStyle/>
          <a:p>
            <a:r>
              <a:rPr lang="en-US" altLang="zh-TW" sz="1900" b="1" dirty="0" smtClean="0"/>
              <a:t>Burst </a:t>
            </a:r>
            <a:r>
              <a:rPr lang="en-US" altLang="zh-TW" sz="1900" b="1" dirty="0"/>
              <a:t>QI </a:t>
            </a:r>
            <a:r>
              <a:rPr lang="en-US" altLang="zh-TW" sz="1900" b="1" dirty="0" smtClean="0"/>
              <a:t>to 5! Over </a:t>
            </a:r>
            <a:r>
              <a:rPr lang="en-US" altLang="zh-TW" sz="1900" b="1" dirty="0"/>
              <a:t>1% </a:t>
            </a:r>
            <a:r>
              <a:rPr lang="en-US" altLang="zh-TW" sz="1900" b="1" dirty="0" smtClean="0"/>
              <a:t>CTR!  Avg</a:t>
            </a:r>
            <a:r>
              <a:rPr lang="en-US" altLang="zh-TW" sz="1900" b="1" dirty="0"/>
              <a:t>. CPC of </a:t>
            </a:r>
            <a:r>
              <a:rPr lang="en-US" altLang="zh-TW" sz="1900" b="1" dirty="0" smtClean="0"/>
              <a:t>NT$ 5!</a:t>
            </a:r>
          </a:p>
          <a:p>
            <a:r>
              <a:rPr lang="en-US" altLang="zh-TW" sz="1900" b="1" dirty="0"/>
              <a:t>Over 160 million impressions &amp; 150 thousand clicks</a:t>
            </a:r>
            <a:r>
              <a:rPr lang="en-US" altLang="zh-TW" sz="1900" b="1" dirty="0" smtClean="0"/>
              <a:t>!</a:t>
            </a:r>
            <a:endParaRPr lang="zh-TW" altLang="zh-TW" sz="1900" dirty="0"/>
          </a:p>
        </p:txBody>
      </p:sp>
      <p:sp>
        <p:nvSpPr>
          <p:cNvPr id="14" name="文字方塊 13"/>
          <p:cNvSpPr txBox="1"/>
          <p:nvPr/>
        </p:nvSpPr>
        <p:spPr>
          <a:xfrm>
            <a:off x="96554" y="5285816"/>
            <a:ext cx="6378669" cy="677108"/>
          </a:xfrm>
          <a:prstGeom prst="rect">
            <a:avLst/>
          </a:prstGeom>
          <a:noFill/>
        </p:spPr>
        <p:txBody>
          <a:bodyPr wrap="none" rtlCol="0">
            <a:spAutoFit/>
          </a:bodyPr>
          <a:lstStyle/>
          <a:p>
            <a:r>
              <a:rPr lang="en-US" altLang="zh-TW" sz="1900" b="1" dirty="0"/>
              <a:t>MOD ordering </a:t>
            </a:r>
            <a:r>
              <a:rPr lang="en-US" altLang="zh-TW" sz="1900" b="1" dirty="0" smtClean="0"/>
              <a:t>exceeded </a:t>
            </a:r>
            <a:r>
              <a:rPr lang="en-US" altLang="zh-TW" sz="1900" b="1" dirty="0"/>
              <a:t>existing inventory. </a:t>
            </a:r>
            <a:endParaRPr lang="en-US" altLang="zh-TW" sz="1900" b="1" dirty="0" smtClean="0"/>
          </a:p>
          <a:p>
            <a:r>
              <a:rPr lang="en-US" altLang="zh-TW" sz="1900" b="1" dirty="0" smtClean="0"/>
              <a:t>New </a:t>
            </a:r>
            <a:r>
              <a:rPr lang="en-US" altLang="zh-TW" sz="1900" b="1" dirty="0"/>
              <a:t>registration </a:t>
            </a:r>
            <a:r>
              <a:rPr lang="en-US" altLang="zh-TW" sz="1900" b="1" dirty="0" smtClean="0"/>
              <a:t>surpassed </a:t>
            </a:r>
            <a:r>
              <a:rPr lang="en-US" altLang="zh-TW" sz="1900" b="1" dirty="0"/>
              <a:t>original annual target by 33</a:t>
            </a:r>
            <a:r>
              <a:rPr lang="en-US" altLang="zh-TW" sz="1900" b="1" dirty="0" smtClean="0"/>
              <a:t>%.</a:t>
            </a:r>
            <a:endParaRPr lang="zh-TW" altLang="zh-TW" sz="1900" b="1" dirty="0"/>
          </a:p>
        </p:txBody>
      </p:sp>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7769" y="3452870"/>
            <a:ext cx="2432639" cy="2425627"/>
          </a:xfrm>
          <a:prstGeom prst="rect">
            <a:avLst/>
          </a:prstGeom>
        </p:spPr>
      </p:pic>
      <p:pic>
        <p:nvPicPr>
          <p:cNvPr id="16" name="圖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0565" y="3503502"/>
            <a:ext cx="1456645" cy="2068436"/>
          </a:xfrm>
          <a:prstGeom prst="rect">
            <a:avLst/>
          </a:prstGeom>
          <a:ln>
            <a:noFill/>
          </a:ln>
          <a:effectLst>
            <a:softEdge rad="112500"/>
          </a:effectLst>
        </p:spPr>
      </p:pic>
    </p:spTree>
    <p:extLst>
      <p:ext uri="{BB962C8B-B14F-4D97-AF65-F5344CB8AC3E}">
        <p14:creationId xmlns:p14="http://schemas.microsoft.com/office/powerpoint/2010/main" val="54886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1" grpId="0"/>
      <p:bldP spid="12" grpId="0"/>
      <p:bldP spid="14" grpId="0"/>
    </p:bldLst>
  </p:timing>
</p:sld>
</file>

<file path=ppt/theme/theme1.xml><?xml version="1.0" encoding="utf-8"?>
<a:theme xmlns:a="http://schemas.openxmlformats.org/drawingml/2006/main" name="iprospect new 2011">
  <a:themeElements>
    <a:clrScheme name="iProspect">
      <a:dk1>
        <a:sysClr val="windowText" lastClr="000000"/>
      </a:dk1>
      <a:lt1>
        <a:sysClr val="window" lastClr="FFFFFF"/>
      </a:lt1>
      <a:dk2>
        <a:srgbClr val="FFFFFF"/>
      </a:dk2>
      <a:lt2>
        <a:srgbClr val="FFFFFF"/>
      </a:lt2>
      <a:accent1>
        <a:srgbClr val="65B034"/>
      </a:accent1>
      <a:accent2>
        <a:srgbClr val="EE9546"/>
      </a:accent2>
      <a:accent3>
        <a:srgbClr val="DE6223"/>
      </a:accent3>
      <a:accent4>
        <a:srgbClr val="737A7C"/>
      </a:accent4>
      <a:accent5>
        <a:srgbClr val="455560"/>
      </a:accent5>
      <a:accent6>
        <a:srgbClr val="0055A5"/>
      </a:accent6>
      <a:hlink>
        <a:srgbClr val="C41230"/>
      </a:hlink>
      <a:folHlink>
        <a:srgbClr val="800080"/>
      </a:folHlink>
    </a:clrScheme>
    <a:fontScheme name="iProspect 2011">
      <a:majorFont>
        <a:latin typeface="Corbel"/>
        <a:ea typeface="微軟正黑體"/>
        <a:cs typeface=""/>
      </a:majorFont>
      <a:minorFont>
        <a:latin typeface="Corbe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schemeClr>
        </a:solidFill>
        <a:ln>
          <a:noFill/>
        </a:ln>
        <a:scene3d>
          <a:camera prst="orthographicFront"/>
          <a:lightRig rig="threePt" dir="t"/>
        </a:scene3d>
        <a:sp3d>
          <a:bevelT/>
        </a:sp3d>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0">
          <a:solidFill>
            <a:srgbClr val="3366CC"/>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buFont typeface="Wingdings" pitchFamily="2" charset="2"/>
          <a:buChar char="ü"/>
          <a:defRPr sz="2200" b="1" dirty="0" smtClean="0">
            <a:ea typeface="微軟正黑體" pitchFamily="34" charset="-120"/>
            <a:cs typeface="Corb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iprospect new 2011</Template>
  <TotalTime>38875</TotalTime>
  <Words>677</Words>
  <Application>Microsoft Office PowerPoint</Application>
  <PresentationFormat>如螢幕大小 (4:3)</PresentationFormat>
  <Paragraphs>55</Paragraphs>
  <Slides>5</Slides>
  <Notes>5</Notes>
  <HiddenSlides>0</HiddenSlides>
  <MMClips>0</MMClips>
  <ScaleCrop>false</ScaleCrop>
  <HeadingPairs>
    <vt:vector size="4" baseType="variant">
      <vt:variant>
        <vt:lpstr>佈景主題</vt:lpstr>
      </vt:variant>
      <vt:variant>
        <vt:i4>1</vt:i4>
      </vt:variant>
      <vt:variant>
        <vt:lpstr>投影片標題</vt:lpstr>
      </vt:variant>
      <vt:variant>
        <vt:i4>5</vt:i4>
      </vt:variant>
    </vt:vector>
  </HeadingPairs>
  <TitlesOfParts>
    <vt:vector size="6" baseType="lpstr">
      <vt:lpstr>iprospect new 2011</vt:lpstr>
      <vt:lpstr>The challenge</vt:lpstr>
      <vt:lpstr>Our goal</vt:lpstr>
      <vt:lpstr>Strategy I</vt:lpstr>
      <vt:lpstr>Strategy II &amp; III</vt:lpstr>
      <vt:lpstr>RESULTS</vt:lpstr>
    </vt:vector>
  </TitlesOfParts>
  <Company>Markus Design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Yvonne Liu</dc:creator>
  <cp:lastModifiedBy>Jesse Jiang</cp:lastModifiedBy>
  <cp:revision>3588</cp:revision>
  <dcterms:created xsi:type="dcterms:W3CDTF">2011-05-04T12:08:03Z</dcterms:created>
  <dcterms:modified xsi:type="dcterms:W3CDTF">2012-12-20T03:30:25Z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