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7"/>
  </p:notesMasterIdLst>
  <p:handoutMasterIdLst>
    <p:handoutMasterId r:id="rId8"/>
  </p:handoutMasterIdLst>
  <p:sldIdLst>
    <p:sldId id="376" r:id="rId2"/>
    <p:sldId id="377" r:id="rId3"/>
    <p:sldId id="382" r:id="rId4"/>
    <p:sldId id="384" r:id="rId5"/>
    <p:sldId id="380" r:id="rId6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1D61"/>
    <a:srgbClr val="FF7C80"/>
    <a:srgbClr val="FF9999"/>
    <a:srgbClr val="3366FF"/>
    <a:srgbClr val="FFFF66"/>
    <a:srgbClr val="FF0066"/>
    <a:srgbClr val="CCECFF"/>
    <a:srgbClr val="CCCCFF"/>
    <a:srgbClr val="CC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7" autoAdjust="0"/>
    <p:restoredTop sz="81871" autoAdjust="0"/>
  </p:normalViewPr>
  <p:slideViewPr>
    <p:cSldViewPr snapToGrid="0" snapToObjects="1">
      <p:cViewPr varScale="1">
        <p:scale>
          <a:sx n="73" d="100"/>
          <a:sy n="73" d="100"/>
        </p:scale>
        <p:origin x="-16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TWTPE4FSM02\DEP_iProspect\Project\AirAsia\Annual%20Plan\2012_Annual%20Review\ROI%20by%20Monthly_2012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TWTPE4FSM02\DEP_iProspect\Project\AirAsia\Annual%20Plan\2012_Annual%20Review\ROI%20by%20Monthly_2012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dirty="0" smtClean="0"/>
              <a:t>Overall</a:t>
            </a:r>
            <a:r>
              <a:rPr lang="en-US" altLang="zh-TW" baseline="0" dirty="0" smtClean="0"/>
              <a:t> ROI Performance</a:t>
            </a:r>
            <a:endParaRPr lang="zh-TW" alt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0724193167937525"/>
          <c:y val="0.20094090573776213"/>
          <c:w val="0.827443222840334"/>
          <c:h val="0.509545460872146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'201203-201210'!$H$95</c:f>
              <c:strCache>
                <c:ptCount val="1"/>
                <c:pt idx="0">
                  <c:v>Revenue</c:v>
                </c:pt>
              </c:strCache>
            </c:strRef>
          </c:tx>
          <c:invertIfNegative val="0"/>
          <c:cat>
            <c:numRef>
              <c:f>'201203-201210'!$A$96:$A$104</c:f>
              <c:numCache>
                <c:formatCode>mmm\-yy</c:formatCode>
                <c:ptCount val="9"/>
                <c:pt idx="0">
                  <c:v>40969</c:v>
                </c:pt>
                <c:pt idx="1">
                  <c:v>41000</c:v>
                </c:pt>
                <c:pt idx="2">
                  <c:v>41030</c:v>
                </c:pt>
                <c:pt idx="3">
                  <c:v>41061</c:v>
                </c:pt>
                <c:pt idx="4">
                  <c:v>41091</c:v>
                </c:pt>
                <c:pt idx="5">
                  <c:v>41122</c:v>
                </c:pt>
                <c:pt idx="6">
                  <c:v>41153</c:v>
                </c:pt>
                <c:pt idx="7">
                  <c:v>41183</c:v>
                </c:pt>
                <c:pt idx="8">
                  <c:v>41214</c:v>
                </c:pt>
              </c:numCache>
            </c:numRef>
          </c:cat>
          <c:val>
            <c:numRef>
              <c:f>'201203-201210'!$H$96:$H$104</c:f>
              <c:numCache>
                <c:formatCode>_-"$"* #,##0_-;\-"$"* #,##0_-;_-"$"* "-"??_-;_-@_-</c:formatCode>
                <c:ptCount val="9"/>
                <c:pt idx="0">
                  <c:v>860452.40339302551</c:v>
                </c:pt>
                <c:pt idx="1">
                  <c:v>1287131.6848752131</c:v>
                </c:pt>
                <c:pt idx="2">
                  <c:v>2066142.4832705001</c:v>
                </c:pt>
                <c:pt idx="3">
                  <c:v>1591734.2130065975</c:v>
                </c:pt>
                <c:pt idx="4">
                  <c:v>2077257.6814326108</c:v>
                </c:pt>
                <c:pt idx="5">
                  <c:v>2677155.7021677657</c:v>
                </c:pt>
                <c:pt idx="6">
                  <c:v>3027716.3996229963</c:v>
                </c:pt>
                <c:pt idx="7">
                  <c:v>5213209.5193213951</c:v>
                </c:pt>
                <c:pt idx="8">
                  <c:v>8121895.8529688977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853888"/>
        <c:axId val="35471936"/>
      </c:barChart>
      <c:lineChart>
        <c:grouping val="standard"/>
        <c:varyColors val="0"/>
        <c:ser>
          <c:idx val="1"/>
          <c:order val="1"/>
          <c:tx>
            <c:strRef>
              <c:f>'201203-201210'!$I$95</c:f>
              <c:strCache>
                <c:ptCount val="1"/>
                <c:pt idx="0">
                  <c:v>ROI</c:v>
                </c:pt>
              </c:strCache>
            </c:strRef>
          </c:tx>
          <c:cat>
            <c:numRef>
              <c:f>'201203-201210'!$A$96:$A$104</c:f>
              <c:numCache>
                <c:formatCode>mmm\-yy</c:formatCode>
                <c:ptCount val="9"/>
                <c:pt idx="0">
                  <c:v>40969</c:v>
                </c:pt>
                <c:pt idx="1">
                  <c:v>41000</c:v>
                </c:pt>
                <c:pt idx="2">
                  <c:v>41030</c:v>
                </c:pt>
                <c:pt idx="3">
                  <c:v>41061</c:v>
                </c:pt>
                <c:pt idx="4">
                  <c:v>41091</c:v>
                </c:pt>
                <c:pt idx="5">
                  <c:v>41122</c:v>
                </c:pt>
                <c:pt idx="6">
                  <c:v>41153</c:v>
                </c:pt>
                <c:pt idx="7">
                  <c:v>41183</c:v>
                </c:pt>
                <c:pt idx="8">
                  <c:v>41214</c:v>
                </c:pt>
              </c:numCache>
            </c:numRef>
          </c:cat>
          <c:val>
            <c:numRef>
              <c:f>'201203-201210'!$I$96:$I$104</c:f>
              <c:numCache>
                <c:formatCode>0%</c:formatCode>
                <c:ptCount val="9"/>
                <c:pt idx="0">
                  <c:v>3.7720415956095525</c:v>
                </c:pt>
                <c:pt idx="1">
                  <c:v>8.1925180192786939</c:v>
                </c:pt>
                <c:pt idx="2">
                  <c:v>13.948234875346754</c:v>
                </c:pt>
                <c:pt idx="3">
                  <c:v>10.755308675559027</c:v>
                </c:pt>
                <c:pt idx="4">
                  <c:v>11.790938448034018</c:v>
                </c:pt>
                <c:pt idx="5">
                  <c:v>14.77639511697932</c:v>
                </c:pt>
                <c:pt idx="6">
                  <c:v>18.576355867689436</c:v>
                </c:pt>
                <c:pt idx="7">
                  <c:v>24.230643334356099</c:v>
                </c:pt>
                <c:pt idx="8">
                  <c:v>27.467371279284514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854912"/>
        <c:axId val="35473088"/>
      </c:lineChart>
      <c:dateAx>
        <c:axId val="9885388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35471936"/>
        <c:crosses val="autoZero"/>
        <c:auto val="1"/>
        <c:lblOffset val="100"/>
        <c:baseTimeUnit val="months"/>
      </c:dateAx>
      <c:valAx>
        <c:axId val="35471936"/>
        <c:scaling>
          <c:orientation val="minMax"/>
        </c:scaling>
        <c:delete val="0"/>
        <c:axPos val="l"/>
        <c:numFmt formatCode="_-&quot;$&quot;* #,##0_-;\-&quot;$&quot;* #,##0_-;_-&quot;$&quot;* &quot;-&quot;??_-;_-@_-" sourceLinked="1"/>
        <c:majorTickMark val="out"/>
        <c:minorTickMark val="none"/>
        <c:tickLblPos val="nextTo"/>
        <c:crossAx val="98853888"/>
        <c:crosses val="autoZero"/>
        <c:crossBetween val="between"/>
      </c:valAx>
      <c:valAx>
        <c:axId val="3547308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98854912"/>
        <c:crosses val="max"/>
        <c:crossBetween val="between"/>
      </c:valAx>
      <c:dateAx>
        <c:axId val="98854912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one"/>
        <c:crossAx val="35473088"/>
        <c:crosses val="autoZero"/>
        <c:auto val="1"/>
        <c:lblOffset val="100"/>
        <c:baseTimeUnit val="months"/>
        <c:majorUnit val="1"/>
        <c:minorUnit val="1"/>
      </c:date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'201203-201210'!$E$95</c:f>
              <c:strCache>
                <c:ptCount val="1"/>
                <c:pt idx="0">
                  <c:v>CTR</c:v>
                </c:pt>
              </c:strCache>
            </c:strRef>
          </c:tx>
          <c:spPr>
            <a:ln w="38100">
              <a:solidFill>
                <a:schemeClr val="accent6">
                  <a:lumMod val="75000"/>
                </a:schemeClr>
              </a:solidFill>
            </a:ln>
          </c:spPr>
          <c:marker>
            <c:spPr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'201203-201210'!$A$96:$A$104</c:f>
              <c:numCache>
                <c:formatCode>mmm\-yy</c:formatCode>
                <c:ptCount val="9"/>
                <c:pt idx="0">
                  <c:v>40969</c:v>
                </c:pt>
                <c:pt idx="1">
                  <c:v>41000</c:v>
                </c:pt>
                <c:pt idx="2">
                  <c:v>41030</c:v>
                </c:pt>
                <c:pt idx="3">
                  <c:v>41061</c:v>
                </c:pt>
                <c:pt idx="4">
                  <c:v>41091</c:v>
                </c:pt>
                <c:pt idx="5">
                  <c:v>41122</c:v>
                </c:pt>
                <c:pt idx="6">
                  <c:v>41153</c:v>
                </c:pt>
                <c:pt idx="7">
                  <c:v>41183</c:v>
                </c:pt>
                <c:pt idx="8">
                  <c:v>41214</c:v>
                </c:pt>
              </c:numCache>
            </c:numRef>
          </c:cat>
          <c:val>
            <c:numRef>
              <c:f>'201203-201210'!$E$96:$E$104</c:f>
              <c:numCache>
                <c:formatCode>0.00%</c:formatCode>
                <c:ptCount val="9"/>
                <c:pt idx="0">
                  <c:v>1.1438528358420089E-2</c:v>
                </c:pt>
                <c:pt idx="1">
                  <c:v>1.0263183879733746E-2</c:v>
                </c:pt>
                <c:pt idx="2">
                  <c:v>1.2596498275109717E-2</c:v>
                </c:pt>
                <c:pt idx="3">
                  <c:v>9.1507544001364297E-3</c:v>
                </c:pt>
                <c:pt idx="4">
                  <c:v>9.7182388489657646E-3</c:v>
                </c:pt>
                <c:pt idx="5">
                  <c:v>1.350538437115041E-2</c:v>
                </c:pt>
                <c:pt idx="6">
                  <c:v>1.4330921120510079E-2</c:v>
                </c:pt>
                <c:pt idx="7">
                  <c:v>1.5157141740286146E-2</c:v>
                </c:pt>
                <c:pt idx="8">
                  <c:v>1.7665952445687201E-2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295424"/>
        <c:axId val="35475392"/>
      </c:lineChart>
      <c:lineChart>
        <c:grouping val="standard"/>
        <c:varyColors val="0"/>
        <c:ser>
          <c:idx val="1"/>
          <c:order val="1"/>
          <c:tx>
            <c:strRef>
              <c:f>'201203-201210'!$F$95</c:f>
              <c:strCache>
                <c:ptCount val="1"/>
                <c:pt idx="0">
                  <c:v>CPC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 w="38100">
                <a:solidFill>
                  <a:srgbClr val="C00000"/>
                </a:solidFill>
              </a:ln>
            </c:spPr>
          </c:marker>
          <c:cat>
            <c:numRef>
              <c:f>'201203-201210'!$A$96:$A$104</c:f>
              <c:numCache>
                <c:formatCode>mmm\-yy</c:formatCode>
                <c:ptCount val="9"/>
                <c:pt idx="0">
                  <c:v>40969</c:v>
                </c:pt>
                <c:pt idx="1">
                  <c:v>41000</c:v>
                </c:pt>
                <c:pt idx="2">
                  <c:v>41030</c:v>
                </c:pt>
                <c:pt idx="3">
                  <c:v>41061</c:v>
                </c:pt>
                <c:pt idx="4">
                  <c:v>41091</c:v>
                </c:pt>
                <c:pt idx="5">
                  <c:v>41122</c:v>
                </c:pt>
                <c:pt idx="6">
                  <c:v>41153</c:v>
                </c:pt>
                <c:pt idx="7">
                  <c:v>41183</c:v>
                </c:pt>
                <c:pt idx="8">
                  <c:v>41214</c:v>
                </c:pt>
              </c:numCache>
            </c:numRef>
          </c:cat>
          <c:val>
            <c:numRef>
              <c:f>'201203-201210'!$F$96:$F$104</c:f>
              <c:numCache>
                <c:formatCode>_("$"* #,##0.00_);_("$"* \(#,##0.00\);_("$"* "-"??_);_(@_)</c:formatCode>
                <c:ptCount val="9"/>
                <c:pt idx="0">
                  <c:v>9.2141228473606187</c:v>
                </c:pt>
                <c:pt idx="1">
                  <c:v>9.2269845140033038</c:v>
                </c:pt>
                <c:pt idx="2">
                  <c:v>8.8506006275213043</c:v>
                </c:pt>
                <c:pt idx="3">
                  <c:v>8.9803398994341848</c:v>
                </c:pt>
                <c:pt idx="4">
                  <c:v>8.1481473742394552</c:v>
                </c:pt>
                <c:pt idx="5">
                  <c:v>7.374141898903555</c:v>
                </c:pt>
                <c:pt idx="6">
                  <c:v>7.0473845032828946</c:v>
                </c:pt>
                <c:pt idx="7">
                  <c:v>6.6609329464861338</c:v>
                </c:pt>
                <c:pt idx="8">
                  <c:v>6.7140170083442605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856448"/>
        <c:axId val="35475968"/>
      </c:lineChart>
      <c:dateAx>
        <c:axId val="402954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35475392"/>
        <c:crosses val="autoZero"/>
        <c:auto val="1"/>
        <c:lblOffset val="100"/>
        <c:baseTimeUnit val="months"/>
      </c:dateAx>
      <c:valAx>
        <c:axId val="35475392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40295424"/>
        <c:crosses val="autoZero"/>
        <c:crossBetween val="between"/>
      </c:valAx>
      <c:valAx>
        <c:axId val="35475968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98856448"/>
        <c:crosses val="max"/>
        <c:crossBetween val="between"/>
      </c:valAx>
      <c:dateAx>
        <c:axId val="98856448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one"/>
        <c:crossAx val="35475968"/>
        <c:crosses val="autoZero"/>
        <c:auto val="1"/>
        <c:lblOffset val="100"/>
        <c:baseTimeUnit val="months"/>
        <c:majorUnit val="1"/>
        <c:minorUnit val="1"/>
      </c:date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0F4ADAD8-E782-A742-9072-6FBD52F9FB6A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56F34A3-C4BB-CB46-9AC6-8B0AE1B91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9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B97E7977-3BF7-AC40-A728-C97C3929725F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E93C8654-1B8B-BF46-83D7-5A165A75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1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si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AirAsia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sia"/>
              </a:rPr>
              <a:t>Asia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largest low-fare, no-frills airline and a pioneer of low-cost travel in Asia; however, its brand and services were still relatively less known in Taiwan in early 2012.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AirAsia’s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model is based on a mixer of managing consumer demand and ticket inventory to provide the best deals for consumers through their website. Yet, the typical Taiwanese utilizes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 agencies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their main source for travel arrangements; the notion of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self-service style travel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 is very distant. Due to this fact, low-cost airlines face strong barriers in expanding their market size.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8654-1B8B-BF46-83D7-5A165A75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AirAsia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wished to leverage SEM in order to simulate sales revenue and increase ROI. Given an account that lacked long-term structure, optimization history data and a limited budget that disabled 24 hour activity,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iPropsect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 set out on the difficult mission of reinventing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AirAsia’s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PPC account performance. To do this, we needed to educate consumers about the benefits of budget airlines offers, but at the same time translate our resource use into increased revenue.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were tasked with 2 key objectives: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Expand the market size for Self- service travel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Entice strong market demand for </a:t>
            </a:r>
            <a:r>
              <a:rPr lang="en-US" altLang="zh-TW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AirAsia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tickets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8654-1B8B-BF46-83D7-5A165A75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 Channel Communication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(2012/3-2012/11)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utilized “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Tail Keywords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24 hours online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connect with the large, diverse consumer base and “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Sales Keywords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hours online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communicate irresistible sales offers, while continuously expanded  and optimized both groups to high ROI &amp; low spending categories.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8654-1B8B-BF46-83D7-5A165A75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 Restructuring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(2012/3-2012/6)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redesigned the account and redefined ad group constitution to increase organization and operation agility. We quickly increased CTR and quality scores by vigorously split testing ad copies. Leveraging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MediaMind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gained real-time keyword performance data, enabling instantaneous reactions for ad group adjustments and budget reallocation.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Deployment Optimization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(2012/7-2012/11)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divided keywords into 4 groups according to performance data, and deployed different resources and optimization strategies for each group for maximized cost-benefit return.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increased budget and conversion optimization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Lis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bidding price and ad copy optimization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Immediately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Spenders: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placement, matching optimization and long tail keyword </a:t>
            </a:r>
            <a:r>
              <a:rPr lang="en-US" altLang="zh-TW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development.</a:t>
            </a:r>
            <a:endParaRPr lang="zh-TW" altLang="zh-TW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8654-1B8B-BF46-83D7-5A165A75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continuously redesigning and reinventing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AirAsia’s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PPC accounts’ structure and strategy, within 8 months, we were able to help our client accomplish the following achievements: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 of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203,842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clicks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Revenue growth of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844%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(March: $860k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November $8.12m)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ROI growth of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629%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(March: 377%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November 2747%)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Decreased avg. monthly CPC by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-27%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(March: $9.12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November: $6.71)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 growth of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54.44%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(March: 1.14%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November: 1.77%)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8654-1B8B-BF46-83D7-5A165A75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3440" y="29796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B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 anchorCtr="0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pic>
        <p:nvPicPr>
          <p:cNvPr id="16" name="Picture 15" descr="ip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8" name="Picture 17" descr="orangeArrows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61" y="1683704"/>
            <a:ext cx="299109" cy="299109"/>
          </a:xfrm>
          <a:prstGeom prst="rect">
            <a:avLst/>
          </a:prstGeom>
        </p:spPr>
      </p:pic>
      <p:pic>
        <p:nvPicPr>
          <p:cNvPr id="7" name="Picture 6" descr="iProspect LOGOwDesc.2clr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  <p:pic>
        <p:nvPicPr>
          <p:cNvPr id="10" name="Picture 9" descr="ip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1" name="Picture 10" descr="orangeArrows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61" y="1672159"/>
            <a:ext cx="299109" cy="299109"/>
          </a:xfrm>
          <a:prstGeom prst="rect">
            <a:avLst/>
          </a:prstGeom>
        </p:spPr>
      </p:pic>
      <p:pic>
        <p:nvPicPr>
          <p:cNvPr id="12" name="Picture 11" descr="iProspect LOGOwDesc.2clr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516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364" y="6435245"/>
            <a:ext cx="5673441" cy="365125"/>
          </a:xfrm>
        </p:spPr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Helvetica" pitchFamily="34" charset="0"/>
            </a:endParaRPr>
          </a:p>
        </p:txBody>
      </p:sp>
      <p:cxnSp>
        <p:nvCxnSpPr>
          <p:cNvPr id="14" name="Straight Connector 22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7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8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3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20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2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26" name="Picture 12" descr="ip_footer.ps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7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339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9BC9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583363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Copyright ® 2010, iProspect.com, Inc.  |  Confidential + Proprietary  |  All Rights Reserved  |  Linked by Isobar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285750" y="6215063"/>
            <a:ext cx="853440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b="1" kern="0" dirty="0">
                <a:solidFill>
                  <a:schemeClr val="bg1"/>
                </a:solidFill>
                <a:latin typeface="Corbel" pitchFamily="34" charset="0"/>
              </a:rPr>
              <a:t> Australia |  Belgium |  Canada |  Denmark |  Finland |  France | Germany | Hong Kong |  Hungary |  Japan | Korea |   Malaysia |  Netherlands | New Zealand |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b="1" kern="0" dirty="0">
                <a:solidFill>
                  <a:schemeClr val="bg1"/>
                </a:solidFill>
                <a:latin typeface="Corbel" pitchFamily="34" charset="0"/>
              </a:rPr>
              <a:t>Norway |  Singapore |  Spain |  Sweden | Thailand |   United States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260648"/>
            <a:ext cx="56286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標題 9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1143000"/>
          </a:xfr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691680" y="3006708"/>
            <a:ext cx="5976664" cy="2078476"/>
          </a:xfrm>
        </p:spPr>
        <p:txBody>
          <a:bodyPr>
            <a:normAutofit/>
          </a:bodyPr>
          <a:lstStyle>
            <a:lvl1pPr algn="ctr">
              <a:buNone/>
              <a:defRPr sz="2000">
                <a:solidFill>
                  <a:schemeClr val="bg1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710541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0" name="Picture 9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+mn-lt"/>
              </a:rPr>
              <a:t>Digital Performance on a Global Scale.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99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pic>
        <p:nvPicPr>
          <p:cNvPr id="21" name="Picture 20" descr="green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8" name="Picture 7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+mn-lt"/>
              </a:rPr>
              <a:t>Digital Performance on a Global Scale.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19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710541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0" name="Picture 9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pic>
        <p:nvPicPr>
          <p:cNvPr id="21" name="Picture 20" descr="green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22" name="Rounded Rectangle 21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8" name="Picture 7" descr="ip_footer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</a:rPr>
              <a:t>      </a:t>
            </a:r>
          </a:p>
        </p:txBody>
      </p:sp>
      <p:pic>
        <p:nvPicPr>
          <p:cNvPr id="11" name="Picture 9" descr="orangeArrows.ps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303213" y="100171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667" y="6057408"/>
            <a:ext cx="8763000" cy="4992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262" y="6195027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Calibri" pitchFamily="34" charset="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b="1" cap="all"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sz="20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2pPr>
            <a:lvl3pPr>
              <a:defRPr sz="18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3pPr>
            <a:lvl4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4pPr>
            <a:lvl5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57213" y="728663"/>
            <a:ext cx="8129587" cy="25206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66798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n-lt"/>
              <a:ea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  <a:latin typeface="+mn-lt"/>
                <a:ea typeface="+mn-ea"/>
              </a:rPr>
              <a:t>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rangeArrows.psd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185615" y="6089969"/>
            <a:ext cx="8772770" cy="497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667" y="6057408"/>
            <a:ext cx="8763000" cy="499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1262" y="6195027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  <a:ea typeface="+mn-ea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b="1" cap="all"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sz="20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2pPr>
            <a:lvl3pPr>
              <a:defRPr sz="18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3pPr>
            <a:lvl4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4pPr>
            <a:lvl5pPr>
              <a:defRPr sz="1600">
                <a:solidFill>
                  <a:srgbClr val="455560"/>
                </a:solidFill>
                <a:latin typeface="+mn-lt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4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1" i="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1" name="Picture 10" descr="ip_transition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0" name="Picture 9" descr="ip_transition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pic>
        <p:nvPicPr>
          <p:cNvPr id="13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pic>
        <p:nvPicPr>
          <p:cNvPr id="14" name="Picture 9" descr="ip_transition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pic>
        <p:nvPicPr>
          <p:cNvPr id="15" name="Picture 9" descr="ip_transition.ps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sp>
        <p:nvSpPr>
          <p:cNvPr id="16" name="TextBox 10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27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710541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0" name="Picture 9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1" i="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11" name="Picture 19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13" name="Rounded Rectangle 20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4" name="Picture 9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pic>
        <p:nvPicPr>
          <p:cNvPr id="16" name="Picture 19" descr="greenArrows_outlin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17" name="Rounded Rectangle 20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8" name="Picture 9" descr="ip_footer.ps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0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2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pic>
        <p:nvPicPr>
          <p:cNvPr id="21" name="Picture 20" descr="green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8" name="Picture 7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1" i="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10" name="Picture 20" descr="green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12" name="Rounded Rectangle 2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3" name="Picture 7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9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pic>
        <p:nvPicPr>
          <p:cNvPr id="15" name="Picture 20" descr="green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16" name="Rounded Rectangle 21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7" name="Picture 7" descr="ip_footer.ps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8" name="TextBox 9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dirty="0" smtClean="0">
                <a:solidFill>
                  <a:schemeClr val="bg1"/>
                </a:solidFill>
                <a:latin typeface="+mn-lt"/>
              </a:rPr>
              <a:t>Digital Performance on a Global Scale.</a:t>
            </a:r>
            <a:endParaRPr lang="en-US" sz="9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09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b="1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25" name="Picture 24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3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Helvetica" pitchFamily="34" charset="0"/>
            </a:endParaRPr>
          </a:p>
        </p:txBody>
      </p:sp>
      <p:cxnSp>
        <p:nvCxnSpPr>
          <p:cNvPr id="12" name="Straight Connector 16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2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5" name="Rounded Rectangle 23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6" name="Picture 24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8" name="TextBox 25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19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22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1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22" name="Picture 24" descr="ip_footer.ps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654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737A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2" name="Picture 11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Helvetica" pitchFamily="34" charset="0"/>
            </a:endParaRPr>
          </a:p>
        </p:txBody>
      </p:sp>
      <p:cxnSp>
        <p:nvCxnSpPr>
          <p:cNvPr id="13" name="Straight Connector 16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737A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2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6" name="Rounded Rectangle 23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8" name="Picture 11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2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20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737A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2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2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25" name="Picture 11" descr="ip_footer.ps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6" name="TextBox 12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261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Helvetica" pitchFamily="34" charset="0"/>
            </a:endParaRPr>
          </a:p>
        </p:txBody>
      </p:sp>
      <p:cxnSp>
        <p:nvCxnSpPr>
          <p:cNvPr id="14" name="Straight Connector 22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7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8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3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20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2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26" name="Picture 12" descr="ip_footer.ps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7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83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Helvetica" pitchFamily="34" charset="0"/>
            </a:endParaRPr>
          </a:p>
        </p:txBody>
      </p:sp>
      <p:cxnSp>
        <p:nvCxnSpPr>
          <p:cNvPr id="14" name="Straight Connector 22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7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8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3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20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2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26" name="Picture 12" descr="ip_footer.ps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7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759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3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13062" y="6165304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Helvetica" pitchFamily="34" charset="0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Helvetica" pitchFamily="34" charset="0"/>
            </a:endParaRPr>
          </a:p>
        </p:txBody>
      </p:sp>
      <p:cxnSp>
        <p:nvCxnSpPr>
          <p:cNvPr id="14" name="Straight Connector 22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3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7" name="Rounded Rectangle 24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8" name="Picture 12" descr="ip_footer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9" name="TextBox 13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cxnSp>
        <p:nvCxnSpPr>
          <p:cNvPr id="20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2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26" name="Picture 12" descr="ip_footer.ps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7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+mn-lt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4406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364" y="6425620"/>
            <a:ext cx="5673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Copyright © 2012, iProspect,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70" r:id="rId14"/>
    <p:sldLayoutId id="2147483686" r:id="rId15"/>
    <p:sldLayoutId id="2147483702" r:id="rId16"/>
    <p:sldLayoutId id="2147483703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微軟正黑體" pitchFamily="34" charset="-12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gif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The challenge</a:t>
            </a:r>
            <a:endParaRPr lang="zh-TW" altLang="en-US" sz="2800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2" y="1082984"/>
            <a:ext cx="3754471" cy="28122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97" y="1026739"/>
            <a:ext cx="3274422" cy="29651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向右箭號 13"/>
          <p:cNvSpPr/>
          <p:nvPr/>
        </p:nvSpPr>
        <p:spPr>
          <a:xfrm>
            <a:off x="3876458" y="2235813"/>
            <a:ext cx="1286539" cy="909026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3691" y="3991933"/>
            <a:ext cx="375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a typeface="微軟正黑體" pitchFamily="34" charset="-120"/>
                <a:cs typeface="Corbel"/>
              </a:rPr>
              <a:t>Most Taiwanese use travel agencies for travel arraignments….</a:t>
            </a:r>
            <a:endParaRPr lang="zh-TW" altLang="en-US" sz="2000" b="1" dirty="0" smtClean="0">
              <a:ea typeface="微軟正黑體" pitchFamily="34" charset="-120"/>
              <a:cs typeface="Corbel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80025" y="4655127"/>
            <a:ext cx="4757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a typeface="微軟正黑體" pitchFamily="34" charset="-120"/>
                <a:cs typeface="Corbel"/>
              </a:rPr>
              <a:t>We needed more people that were willing to try out self-service traveling!!</a:t>
            </a:r>
            <a:endParaRPr lang="zh-TW" altLang="en-US" sz="2000" b="1" dirty="0" smtClean="0">
              <a:ea typeface="微軟正黑體" pitchFamily="34" charset="-120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693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Our goal</a:t>
            </a:r>
            <a:endParaRPr lang="zh-TW" altLang="en-US" sz="28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W</a:t>
            </a:r>
            <a:r>
              <a:rPr lang="en-US" altLang="zh-TW" sz="2400" dirty="0" smtClean="0">
                <a:solidFill>
                  <a:schemeClr val="tx1"/>
                </a:solidFill>
              </a:rPr>
              <a:t>e </a:t>
            </a:r>
            <a:r>
              <a:rPr lang="en-US" altLang="zh-TW" sz="2400" dirty="0">
                <a:solidFill>
                  <a:schemeClr val="tx1"/>
                </a:solidFill>
              </a:rPr>
              <a:t>needed to educate consumers </a:t>
            </a:r>
            <a:r>
              <a:rPr lang="en-US" altLang="zh-TW" sz="2400" dirty="0" smtClean="0">
                <a:solidFill>
                  <a:schemeClr val="tx1"/>
                </a:solidFill>
              </a:rPr>
              <a:t>on budget </a:t>
            </a:r>
            <a:r>
              <a:rPr lang="en-US" altLang="zh-TW" sz="2400" dirty="0">
                <a:solidFill>
                  <a:schemeClr val="tx1"/>
                </a:solidFill>
              </a:rPr>
              <a:t>airlines benefits</a:t>
            </a:r>
            <a:r>
              <a:rPr lang="en-US" altLang="zh-TW" sz="2400" dirty="0" smtClean="0">
                <a:solidFill>
                  <a:schemeClr val="tx1"/>
                </a:solidFill>
              </a:rPr>
              <a:t>, and </a:t>
            </a:r>
            <a:r>
              <a:rPr lang="en-US" altLang="zh-TW" sz="2400" dirty="0">
                <a:solidFill>
                  <a:schemeClr val="tx1"/>
                </a:solidFill>
              </a:rPr>
              <a:t>translate our resource use into increased revenue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Expand </a:t>
            </a:r>
            <a:r>
              <a:rPr lang="en-US" altLang="zh-TW" sz="2400" b="1" dirty="0">
                <a:solidFill>
                  <a:srgbClr val="FF0000"/>
                </a:solidFill>
              </a:rPr>
              <a:t>the market size for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Self-Service </a:t>
            </a:r>
            <a:r>
              <a:rPr lang="en-US" altLang="zh-TW" sz="2400" b="1" dirty="0">
                <a:solidFill>
                  <a:srgbClr val="FF0000"/>
                </a:solidFill>
              </a:rPr>
              <a:t>travel </a:t>
            </a:r>
            <a:endParaRPr lang="zh-TW" altLang="zh-TW" sz="2400" dirty="0">
              <a:solidFill>
                <a:srgbClr val="FF0000"/>
              </a:solidFill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Entice </a:t>
            </a:r>
            <a:r>
              <a:rPr lang="en-US" altLang="zh-TW" sz="2400" b="1" dirty="0">
                <a:solidFill>
                  <a:srgbClr val="FF0000"/>
                </a:solidFill>
              </a:rPr>
              <a:t>strong market demand for </a:t>
            </a:r>
            <a:r>
              <a:rPr lang="en-US" altLang="zh-TW" sz="2400" b="1" dirty="0" err="1">
                <a:solidFill>
                  <a:srgbClr val="FF0000"/>
                </a:solidFill>
              </a:rPr>
              <a:t>AirAsia</a:t>
            </a:r>
            <a:r>
              <a:rPr lang="en-US" altLang="zh-TW" sz="2400" b="1" dirty="0">
                <a:solidFill>
                  <a:srgbClr val="FF0000"/>
                </a:solidFill>
              </a:rPr>
              <a:t> tickets </a:t>
            </a:r>
            <a:endParaRPr lang="zh-TW" altLang="zh-TW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66" y="1997320"/>
            <a:ext cx="3664789" cy="2673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02" y="4785757"/>
            <a:ext cx="1149598" cy="11495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00" y="1997320"/>
            <a:ext cx="2903333" cy="250287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142843" y="1997320"/>
            <a:ext cx="18599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92D050"/>
                </a:solidFill>
                <a:ea typeface="微軟正黑體" pitchFamily="34" charset="-120"/>
                <a:cs typeface="Corbel"/>
              </a:rPr>
              <a:t>I Search</a:t>
            </a:r>
          </a:p>
          <a:p>
            <a:r>
              <a:rPr lang="en-US" altLang="zh-TW" sz="2800" b="1" dirty="0" smtClean="0">
                <a:solidFill>
                  <a:srgbClr val="92D050"/>
                </a:solidFill>
                <a:ea typeface="微軟正黑體" pitchFamily="34" charset="-120"/>
                <a:cs typeface="Corbel"/>
              </a:rPr>
              <a:t>I See</a:t>
            </a:r>
            <a:endParaRPr lang="en-US" altLang="zh-TW" sz="2800" b="1" dirty="0">
              <a:solidFill>
                <a:srgbClr val="92D050"/>
              </a:solidFill>
              <a:ea typeface="微軟正黑體" pitchFamily="34" charset="-120"/>
              <a:cs typeface="Corbel"/>
            </a:endParaRPr>
          </a:p>
          <a:p>
            <a:r>
              <a:rPr lang="en-US" altLang="zh-TW" sz="3400" b="1" dirty="0" smtClean="0">
                <a:solidFill>
                  <a:srgbClr val="92D050"/>
                </a:solidFill>
                <a:ea typeface="微軟正黑體" pitchFamily="34" charset="-120"/>
                <a:cs typeface="Corbel"/>
              </a:rPr>
              <a:t>I WANT!!</a:t>
            </a:r>
            <a:endParaRPr lang="zh-TW" altLang="en-US" sz="3400" b="1" dirty="0" smtClean="0">
              <a:solidFill>
                <a:srgbClr val="92D050"/>
              </a:solidFill>
              <a:ea typeface="微軟正黑體" pitchFamily="34" charset="-120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997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Strategy I - </a:t>
            </a:r>
            <a:r>
              <a:rPr lang="en-US" altLang="zh-TW" u="sng" dirty="0"/>
              <a:t>Dual Channel Communication 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53528" y="878847"/>
            <a:ext cx="8416300" cy="5217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Long </a:t>
            </a:r>
            <a:r>
              <a:rPr lang="en-US" altLang="zh-TW" sz="2000" b="1" dirty="0">
                <a:solidFill>
                  <a:schemeClr val="tx1"/>
                </a:solidFill>
              </a:rPr>
              <a:t>Tail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Keywords</a:t>
            </a:r>
            <a:r>
              <a:rPr lang="en-US" altLang="zh-TW" sz="2000" dirty="0" smtClean="0">
                <a:solidFill>
                  <a:schemeClr val="tx1"/>
                </a:solidFill>
              </a:rPr>
              <a:t>: Connect </a:t>
            </a:r>
            <a:r>
              <a:rPr lang="en-US" altLang="zh-TW" sz="2000" dirty="0">
                <a:solidFill>
                  <a:schemeClr val="tx1"/>
                </a:solidFill>
              </a:rPr>
              <a:t>with the large, diverse consumer </a:t>
            </a:r>
            <a:r>
              <a:rPr lang="en-US" altLang="zh-TW" sz="2000" dirty="0" smtClean="0">
                <a:solidFill>
                  <a:schemeClr val="tx1"/>
                </a:solidFill>
              </a:rPr>
              <a:t>base!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Direct </a:t>
            </a:r>
            <a:r>
              <a:rPr lang="en-US" altLang="zh-TW" sz="2000" b="1" dirty="0">
                <a:solidFill>
                  <a:schemeClr val="tx1"/>
                </a:solidFill>
              </a:rPr>
              <a:t>Sales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Keywords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en-US" altLang="zh-TW" sz="2000" dirty="0" smtClean="0">
                <a:solidFill>
                  <a:schemeClr val="tx1"/>
                </a:solidFill>
              </a:rPr>
              <a:t> Communicate </a:t>
            </a:r>
            <a:r>
              <a:rPr lang="en-US" altLang="zh-TW" sz="2000" dirty="0">
                <a:solidFill>
                  <a:schemeClr val="tx1"/>
                </a:solidFill>
              </a:rPr>
              <a:t>irresistible </a:t>
            </a:r>
            <a:r>
              <a:rPr lang="en-US" altLang="zh-TW" sz="2000" dirty="0" smtClean="0">
                <a:solidFill>
                  <a:schemeClr val="tx1"/>
                </a:solidFill>
              </a:rPr>
              <a:t>sales offers!</a:t>
            </a:r>
            <a:endParaRPr lang="zh-TW" altLang="en-US" sz="2000" i="1" dirty="0"/>
          </a:p>
        </p:txBody>
      </p:sp>
      <p:grpSp>
        <p:nvGrpSpPr>
          <p:cNvPr id="26" name="群組 25"/>
          <p:cNvGrpSpPr/>
          <p:nvPr/>
        </p:nvGrpSpPr>
        <p:grpSpPr>
          <a:xfrm>
            <a:off x="4535614" y="1889727"/>
            <a:ext cx="3781479" cy="2623873"/>
            <a:chOff x="4535614" y="1889727"/>
            <a:chExt cx="3781479" cy="2623873"/>
          </a:xfrm>
        </p:grpSpPr>
        <p:grpSp>
          <p:nvGrpSpPr>
            <p:cNvPr id="32" name="群組 5"/>
            <p:cNvGrpSpPr/>
            <p:nvPr/>
          </p:nvGrpSpPr>
          <p:grpSpPr>
            <a:xfrm>
              <a:off x="4535614" y="1889727"/>
              <a:ext cx="2338974" cy="2338974"/>
              <a:chOff x="3619680" y="443712"/>
              <a:chExt cx="2338974" cy="2338974"/>
            </a:xfrm>
            <a:scene3d>
              <a:camera prst="orthographicFront"/>
              <a:lightRig rig="flat" dir="t"/>
            </a:scene3d>
          </p:grpSpPr>
          <p:sp>
            <p:nvSpPr>
              <p:cNvPr id="33" name="橢圓 32"/>
              <p:cNvSpPr/>
              <p:nvPr/>
            </p:nvSpPr>
            <p:spPr>
              <a:xfrm>
                <a:off x="3619680" y="443712"/>
                <a:ext cx="2338974" cy="2338974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3">
                  <a:alpha val="50000"/>
                  <a:hueOff val="10387245"/>
                  <a:satOff val="-70147"/>
                  <a:lumOff val="-353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34" name="橢圓 6"/>
              <p:cNvSpPr/>
              <p:nvPr/>
            </p:nvSpPr>
            <p:spPr>
              <a:xfrm>
                <a:off x="4283443" y="719527"/>
                <a:ext cx="1348598" cy="178734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44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4600" kern="1200"/>
              </a:p>
            </p:txBody>
          </p:sp>
        </p:grpSp>
        <p:sp>
          <p:nvSpPr>
            <p:cNvPr id="36" name="文字方塊 35"/>
            <p:cNvSpPr txBox="1"/>
            <p:nvPr/>
          </p:nvSpPr>
          <p:spPr>
            <a:xfrm>
              <a:off x="5187710" y="2261525"/>
              <a:ext cx="31293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/>
                <a:t>20% (24h)</a:t>
              </a:r>
            </a:p>
            <a:p>
              <a:r>
                <a:rPr lang="en-US" altLang="zh-TW" sz="2400" dirty="0" smtClean="0"/>
                <a:t>Direct Sales Keywords</a:t>
              </a:r>
              <a:endParaRPr lang="zh-TW" altLang="en-US" sz="2400" dirty="0"/>
            </a:p>
          </p:txBody>
        </p:sp>
        <p:grpSp>
          <p:nvGrpSpPr>
            <p:cNvPr id="37" name="群組 32"/>
            <p:cNvGrpSpPr/>
            <p:nvPr/>
          </p:nvGrpSpPr>
          <p:grpSpPr>
            <a:xfrm>
              <a:off x="6547975" y="3294399"/>
              <a:ext cx="1728192" cy="1219201"/>
              <a:chOff x="5796136" y="2924944"/>
              <a:chExt cx="1728192" cy="1219201"/>
            </a:xfrm>
          </p:grpSpPr>
          <p:pic>
            <p:nvPicPr>
              <p:cNvPr id="38" name="Picture 6" descr="man, mens room, person,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96136" y="2924944"/>
                <a:ext cx="1219200" cy="1219201"/>
              </a:xfrm>
              <a:prstGeom prst="rect">
                <a:avLst/>
              </a:prstGeom>
              <a:noFill/>
            </p:spPr>
          </p:pic>
          <p:pic>
            <p:nvPicPr>
              <p:cNvPr id="39" name="Picture 6" descr="man, mens room, person,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05128" y="2924944"/>
                <a:ext cx="1219200" cy="121920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5" name="群組 24"/>
          <p:cNvGrpSpPr/>
          <p:nvPr/>
        </p:nvGrpSpPr>
        <p:grpSpPr>
          <a:xfrm>
            <a:off x="1292933" y="1739186"/>
            <a:ext cx="4166592" cy="4446186"/>
            <a:chOff x="1292933" y="1739186"/>
            <a:chExt cx="4166592" cy="4446186"/>
          </a:xfrm>
        </p:grpSpPr>
        <p:grpSp>
          <p:nvGrpSpPr>
            <p:cNvPr id="29" name="群組 4"/>
            <p:cNvGrpSpPr/>
            <p:nvPr/>
          </p:nvGrpSpPr>
          <p:grpSpPr>
            <a:xfrm>
              <a:off x="1457936" y="1739186"/>
              <a:ext cx="3836586" cy="3836586"/>
              <a:chOff x="529940" y="321842"/>
              <a:chExt cx="3836586" cy="3836586"/>
            </a:xfrm>
            <a:scene3d>
              <a:camera prst="orthographicFront"/>
              <a:lightRig rig="flat" dir="t"/>
            </a:scene3d>
          </p:grpSpPr>
          <p:sp>
            <p:nvSpPr>
              <p:cNvPr id="30" name="橢圓 29"/>
              <p:cNvSpPr/>
              <p:nvPr/>
            </p:nvSpPr>
            <p:spPr>
              <a:xfrm>
                <a:off x="529940" y="321842"/>
                <a:ext cx="3836586" cy="3836586"/>
              </a:xfrm>
              <a:prstGeom prst="ellips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31" name="橢圓 4"/>
              <p:cNvSpPr/>
              <p:nvPr/>
            </p:nvSpPr>
            <p:spPr>
              <a:xfrm>
                <a:off x="1065679" y="774258"/>
                <a:ext cx="2212085" cy="29317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TW" altLang="en-US" sz="6500" kern="1200"/>
              </a:p>
            </p:txBody>
          </p:sp>
        </p:grpSp>
        <p:sp>
          <p:nvSpPr>
            <p:cNvPr id="35" name="文字方塊 34"/>
            <p:cNvSpPr txBox="1"/>
            <p:nvPr/>
          </p:nvSpPr>
          <p:spPr>
            <a:xfrm>
              <a:off x="1805286" y="3294399"/>
              <a:ext cx="314188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b="1" dirty="0" smtClean="0"/>
                <a:t>80% </a:t>
              </a:r>
              <a:r>
                <a:rPr lang="en-US" altLang="zh-TW" sz="2400" b="1" dirty="0" smtClean="0"/>
                <a:t>(non-24h)</a:t>
              </a:r>
              <a:endParaRPr lang="en-US" altLang="zh-TW" sz="5400" b="1" dirty="0" smtClean="0"/>
            </a:p>
            <a:p>
              <a:r>
                <a:rPr lang="en-US" altLang="zh-TW" sz="2800" dirty="0" smtClean="0"/>
                <a:t>Long Tail Keywords</a:t>
              </a:r>
            </a:p>
          </p:txBody>
        </p:sp>
        <p:grpSp>
          <p:nvGrpSpPr>
            <p:cNvPr id="41" name="群組 40"/>
            <p:cNvGrpSpPr/>
            <p:nvPr/>
          </p:nvGrpSpPr>
          <p:grpSpPr>
            <a:xfrm>
              <a:off x="1292933" y="4966171"/>
              <a:ext cx="4166592" cy="1219201"/>
              <a:chOff x="616496" y="4437112"/>
              <a:chExt cx="4166592" cy="1219201"/>
            </a:xfrm>
          </p:grpSpPr>
          <p:pic>
            <p:nvPicPr>
              <p:cNvPr id="42" name="Picture 2" descr="man, mens room, person, user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907704" y="4437112"/>
                <a:ext cx="1219200" cy="1219201"/>
              </a:xfrm>
              <a:prstGeom prst="rect">
                <a:avLst/>
              </a:prstGeom>
              <a:noFill/>
            </p:spPr>
          </p:pic>
          <p:pic>
            <p:nvPicPr>
              <p:cNvPr id="43" name="Picture 4" descr="man, mens room, person, user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39752" y="4437112"/>
                <a:ext cx="1219200" cy="1219201"/>
              </a:xfrm>
              <a:prstGeom prst="rect">
                <a:avLst/>
              </a:prstGeom>
              <a:noFill/>
            </p:spPr>
          </p:pic>
          <p:pic>
            <p:nvPicPr>
              <p:cNvPr id="44" name="Picture 2" descr="man, mens room, person, user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16496" y="4437112"/>
                <a:ext cx="1219200" cy="1219201"/>
              </a:xfrm>
              <a:prstGeom prst="rect">
                <a:avLst/>
              </a:prstGeom>
              <a:noFill/>
            </p:spPr>
          </p:pic>
          <p:pic>
            <p:nvPicPr>
              <p:cNvPr id="45" name="Picture 4" descr="man, mens room, person, user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48544" y="4437112"/>
                <a:ext cx="1219200" cy="1219201"/>
              </a:xfrm>
              <a:prstGeom prst="rect">
                <a:avLst/>
              </a:prstGeom>
              <a:noFill/>
            </p:spPr>
          </p:pic>
          <p:pic>
            <p:nvPicPr>
              <p:cNvPr id="46" name="Picture 6" descr="man, mens room, person,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480592" y="4437112"/>
                <a:ext cx="1219200" cy="1219201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man, mens room, person, user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31840" y="4437112"/>
                <a:ext cx="1219200" cy="1219201"/>
              </a:xfrm>
              <a:prstGeom prst="rect">
                <a:avLst/>
              </a:prstGeom>
              <a:noFill/>
            </p:spPr>
          </p:pic>
          <p:pic>
            <p:nvPicPr>
              <p:cNvPr id="48" name="Picture 4" descr="man, mens room, person, user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63888" y="4437112"/>
                <a:ext cx="1219200" cy="1219201"/>
              </a:xfrm>
              <a:prstGeom prst="rect">
                <a:avLst/>
              </a:prstGeom>
              <a:noFill/>
            </p:spPr>
          </p:pic>
          <p:pic>
            <p:nvPicPr>
              <p:cNvPr id="49" name="Picture 6" descr="man, mens room, person,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704728" y="4437112"/>
                <a:ext cx="1219200" cy="121920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2" name="群組 51"/>
          <p:cNvGrpSpPr/>
          <p:nvPr/>
        </p:nvGrpSpPr>
        <p:grpSpPr>
          <a:xfrm>
            <a:off x="4947172" y="3294399"/>
            <a:ext cx="2273025" cy="2650361"/>
            <a:chOff x="4947172" y="3294399"/>
            <a:chExt cx="2273025" cy="2650361"/>
          </a:xfrm>
        </p:grpSpPr>
        <p:sp>
          <p:nvSpPr>
            <p:cNvPr id="40" name="爆炸 1 39"/>
            <p:cNvSpPr/>
            <p:nvPr/>
          </p:nvSpPr>
          <p:spPr>
            <a:xfrm>
              <a:off x="5187710" y="4228701"/>
              <a:ext cx="2032487" cy="1716059"/>
            </a:xfrm>
            <a:prstGeom prst="irregularSeal1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Sales!</a:t>
              </a:r>
              <a:endPara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 flipV="1">
              <a:off x="4947172" y="3294399"/>
              <a:ext cx="1026116" cy="1503232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6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58004" y="3664958"/>
            <a:ext cx="3979756" cy="70788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Increased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budget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onversion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optimization</a:t>
            </a:r>
            <a:endParaRPr lang="zh-TW" altLang="en-US" sz="2000" b="1" dirty="0" smtClean="0">
              <a:solidFill>
                <a:schemeClr val="accent6">
                  <a:lumMod val="75000"/>
                </a:schemeClr>
              </a:solidFill>
              <a:ea typeface="微軟正黑體" pitchFamily="34" charset="-120"/>
              <a:cs typeface="Corbe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36638" y="4551416"/>
            <a:ext cx="4466934" cy="70788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accent2">
                    <a:lumMod val="75000"/>
                  </a:schemeClr>
                </a:solidFill>
              </a:rPr>
              <a:t>Bidding price &amp;</a:t>
            </a:r>
            <a:endParaRPr lang="en-US" altLang="zh-TW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zh-TW" sz="2000" b="1" dirty="0" smtClean="0">
                <a:solidFill>
                  <a:schemeClr val="accent2">
                    <a:lumMod val="75000"/>
                  </a:schemeClr>
                </a:solidFill>
              </a:rPr>
              <a:t>d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</a:rPr>
              <a:t>copy </a:t>
            </a:r>
            <a:r>
              <a:rPr lang="en-US" altLang="zh-TW" sz="2000" b="1" dirty="0" smtClean="0">
                <a:solidFill>
                  <a:schemeClr val="accent2">
                    <a:lumMod val="75000"/>
                  </a:schemeClr>
                </a:solidFill>
              </a:rPr>
              <a:t>optimization</a:t>
            </a:r>
            <a:endParaRPr lang="zh-TW" altLang="zh-TW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11751" y="5431654"/>
            <a:ext cx="4466934" cy="70788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rgbClr val="FF0000"/>
                </a:solidFill>
              </a:rPr>
              <a:t>Placement</a:t>
            </a:r>
            <a:r>
              <a:rPr lang="en-US" altLang="zh-TW" sz="2000" b="1" dirty="0">
                <a:solidFill>
                  <a:srgbClr val="FF0000"/>
                </a:solidFill>
              </a:rPr>
              <a:t>, matching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optimization </a:t>
            </a:r>
          </a:p>
          <a:p>
            <a:pPr lvl="0"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rgbClr val="FF0000"/>
                </a:solidFill>
              </a:rPr>
              <a:t>Long tail </a:t>
            </a:r>
            <a:r>
              <a:rPr lang="en-US" altLang="zh-TW" sz="2000" b="1" dirty="0">
                <a:solidFill>
                  <a:srgbClr val="FF0000"/>
                </a:solidFill>
              </a:rPr>
              <a:t>keyword development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endParaRPr lang="zh-TW" altLang="zh-TW" sz="2000" dirty="0">
              <a:solidFill>
                <a:srgbClr val="FF0000"/>
              </a:solidFill>
            </a:endParaRPr>
          </a:p>
        </p:txBody>
      </p:sp>
      <p:pic>
        <p:nvPicPr>
          <p:cNvPr id="7" name="Picture 3" descr="D:\Data\My documents\桌面\ICON\golden star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3513907"/>
            <a:ext cx="862149" cy="862147"/>
          </a:xfrm>
          <a:prstGeom prst="rect">
            <a:avLst/>
          </a:prstGeom>
          <a:noFill/>
        </p:spPr>
      </p:pic>
      <p:pic>
        <p:nvPicPr>
          <p:cNvPr id="8" name="Picture 3" descr="D:\Data\My documents\桌面\ICON\import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5742" y="4471127"/>
            <a:ext cx="879540" cy="879540"/>
          </a:xfrm>
          <a:prstGeom prst="rect">
            <a:avLst/>
          </a:prstGeom>
          <a:noFill/>
        </p:spPr>
      </p:pic>
      <p:pic>
        <p:nvPicPr>
          <p:cNvPr id="9" name="Picture 4" descr="D:\Data\My documents\桌面\ICON\piggy_ban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2733" y="5468234"/>
            <a:ext cx="802900" cy="802900"/>
          </a:xfrm>
          <a:prstGeom prst="rect">
            <a:avLst/>
          </a:prstGeom>
          <a:noFill/>
        </p:spPr>
      </p:pic>
      <p:pic>
        <p:nvPicPr>
          <p:cNvPr id="10" name="Picture 4" descr="D:\Data\My documents\桌面\ICON\iWarn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1759" y="5431028"/>
            <a:ext cx="734638" cy="734638"/>
          </a:xfrm>
          <a:prstGeom prst="rect">
            <a:avLst/>
          </a:prstGeom>
          <a:noFill/>
        </p:spPr>
      </p:pic>
      <p:sp>
        <p:nvSpPr>
          <p:cNvPr id="11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Strategy II &amp; </a:t>
            </a:r>
            <a:r>
              <a:rPr lang="en-US" altLang="zh-TW" dirty="0" smtClean="0"/>
              <a:t>III – </a:t>
            </a:r>
            <a:r>
              <a:rPr lang="en-US" altLang="zh-TW" u="sng" dirty="0" smtClean="0"/>
              <a:t>restructure</a:t>
            </a:r>
            <a:r>
              <a:rPr lang="en-US" altLang="zh-TW" dirty="0" smtClean="0"/>
              <a:t> &amp; </a:t>
            </a:r>
            <a:r>
              <a:rPr lang="en-US" altLang="zh-TW" u="sng" dirty="0" smtClean="0"/>
              <a:t>Resource </a:t>
            </a:r>
            <a:endParaRPr lang="zh-TW" altLang="en-US" u="sng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131" y="779618"/>
            <a:ext cx="4684596" cy="2809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 descr="http://www.submitedge.com/blog/wp-content/uploads/2012/06/optimization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2661" y="776785"/>
            <a:ext cx="2218481" cy="2828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圖表 15"/>
          <p:cNvGraphicFramePr/>
          <p:nvPr/>
        </p:nvGraphicFramePr>
        <p:xfrm>
          <a:off x="182881" y="940526"/>
          <a:ext cx="8294913" cy="252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436914" y="1371600"/>
            <a:ext cx="1436915" cy="753763"/>
          </a:xfrm>
          <a:prstGeom prst="wedgeRoundRectCallout">
            <a:avLst>
              <a:gd name="adj1" fmla="val -52345"/>
              <a:gd name="adj2" fmla="val 8777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1400" b="1" dirty="0" smtClean="0">
                <a:solidFill>
                  <a:schemeClr val="tx1"/>
                </a:solidFill>
              </a:rPr>
              <a:t>Account Reconstruction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60706" y="4243253"/>
            <a:ext cx="40531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Revenue growth of </a:t>
            </a:r>
            <a:r>
              <a:rPr lang="en-US" altLang="zh-TW" sz="2800" b="1" u="sng" dirty="0">
                <a:solidFill>
                  <a:schemeClr val="accent6">
                    <a:lumMod val="75000"/>
                  </a:schemeClr>
                </a:solidFill>
              </a:rPr>
              <a:t>844% </a:t>
            </a:r>
            <a:endParaRPr lang="zh-TW" altLang="en-US" sz="2800" b="1" u="sng" dirty="0" smtClean="0">
              <a:solidFill>
                <a:schemeClr val="accent6">
                  <a:lumMod val="75000"/>
                </a:schemeClr>
              </a:solidFill>
              <a:ea typeface="微軟正黑體" pitchFamily="34" charset="-120"/>
              <a:cs typeface="Corbe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756685" y="3513908"/>
            <a:ext cx="41260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ROI growth of </a:t>
            </a:r>
            <a:r>
              <a:rPr lang="en-US" altLang="zh-TW" sz="3200" b="1" u="sng" dirty="0">
                <a:solidFill>
                  <a:schemeClr val="accent6">
                    <a:lumMod val="75000"/>
                  </a:schemeClr>
                </a:solidFill>
              </a:rPr>
              <a:t>629% </a:t>
            </a:r>
            <a:endParaRPr lang="zh-TW" altLang="en-US" sz="3200" b="1" u="sng" dirty="0" smtClean="0">
              <a:solidFill>
                <a:schemeClr val="accent6">
                  <a:lumMod val="75000"/>
                </a:schemeClr>
              </a:solidFill>
              <a:ea typeface="微軟正黑體" pitchFamily="34" charset="-120"/>
              <a:cs typeface="Corbel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55310" y="5475590"/>
            <a:ext cx="43274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Decreased </a:t>
            </a:r>
            <a:r>
              <a:rPr lang="en-US" altLang="zh-TW" sz="2000" dirty="0"/>
              <a:t>avg. monthly CPC by </a:t>
            </a:r>
            <a:r>
              <a:rPr lang="en-US" altLang="zh-TW" sz="2800" b="1" u="sng" dirty="0">
                <a:solidFill>
                  <a:srgbClr val="C00000"/>
                </a:solidFill>
              </a:rPr>
              <a:t>-27%</a:t>
            </a:r>
            <a:r>
              <a:rPr lang="en-US" altLang="zh-TW" sz="2800" u="sng" dirty="0">
                <a:solidFill>
                  <a:srgbClr val="C00000"/>
                </a:solidFill>
              </a:rPr>
              <a:t> </a:t>
            </a:r>
            <a:endParaRPr lang="zh-TW" altLang="en-US" sz="2800" b="1" u="sng" dirty="0" smtClean="0">
              <a:solidFill>
                <a:srgbClr val="C00000"/>
              </a:solidFill>
              <a:ea typeface="微軟正黑體" pitchFamily="34" charset="-120"/>
              <a:cs typeface="Corbel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71314" y="4785910"/>
            <a:ext cx="36266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CTR growth of </a:t>
            </a:r>
            <a:r>
              <a:rPr lang="en-US" altLang="zh-TW" sz="2800" b="1" u="sng" dirty="0">
                <a:solidFill>
                  <a:schemeClr val="accent6">
                    <a:lumMod val="75000"/>
                  </a:schemeClr>
                </a:solidFill>
              </a:rPr>
              <a:t>54.44% </a:t>
            </a:r>
            <a:endParaRPr lang="zh-TW" altLang="en-US" sz="2800" b="1" u="sng" dirty="0" smtClean="0">
              <a:solidFill>
                <a:schemeClr val="accent6">
                  <a:lumMod val="75000"/>
                </a:schemeClr>
              </a:solidFill>
              <a:ea typeface="微軟正黑體" pitchFamily="34" charset="-120"/>
              <a:cs typeface="Corbel"/>
            </a:endParaRPr>
          </a:p>
        </p:txBody>
      </p:sp>
      <p:sp>
        <p:nvSpPr>
          <p:cNvPr id="15" name="內容版面配置區 7"/>
          <p:cNvSpPr>
            <a:spLocks noGrp="1"/>
          </p:cNvSpPr>
          <p:nvPr/>
        </p:nvSpPr>
        <p:spPr>
          <a:xfrm>
            <a:off x="4110748" y="1406203"/>
            <a:ext cx="1291874" cy="719160"/>
          </a:xfrm>
          <a:prstGeom prst="wedgeRoundRectCallout">
            <a:avLst>
              <a:gd name="adj1" fmla="val -27204"/>
              <a:gd name="adj2" fmla="val 9295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200" b="1" dirty="0">
                <a:solidFill>
                  <a:schemeClr val="tx1"/>
                </a:solidFill>
              </a:rPr>
              <a:t>Resource Deployment Optimization</a:t>
            </a:r>
            <a:endParaRPr lang="en-US" altLang="zh-TW" sz="14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7" name="圖表 16"/>
          <p:cNvGraphicFramePr/>
          <p:nvPr/>
        </p:nvGraphicFramePr>
        <p:xfrm>
          <a:off x="48627" y="3822034"/>
          <a:ext cx="4536435" cy="2265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886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  <p:bldP spid="11" grpId="0"/>
      <p:bldP spid="12" grpId="0"/>
      <p:bldP spid="13" grpId="0"/>
      <p:bldP spid="14" grpId="0"/>
      <p:bldP spid="15" grpId="0" animBg="1"/>
      <p:bldGraphic spid="17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iprospect new 2011">
  <a:themeElements>
    <a:clrScheme name="iProspect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65B034"/>
      </a:accent1>
      <a:accent2>
        <a:srgbClr val="EE9546"/>
      </a:accent2>
      <a:accent3>
        <a:srgbClr val="DE6223"/>
      </a:accent3>
      <a:accent4>
        <a:srgbClr val="737A7C"/>
      </a:accent4>
      <a:accent5>
        <a:srgbClr val="455560"/>
      </a:accent5>
      <a:accent6>
        <a:srgbClr val="0055A5"/>
      </a:accent6>
      <a:hlink>
        <a:srgbClr val="C41230"/>
      </a:hlink>
      <a:folHlink>
        <a:srgbClr val="800080"/>
      </a:folHlink>
    </a:clrScheme>
    <a:fontScheme name="iProspect 2011">
      <a:majorFont>
        <a:latin typeface="Corbel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0">
          <a:solidFill>
            <a:srgbClr val="3366CC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Wingdings" pitchFamily="2" charset="2"/>
          <a:buChar char="ü"/>
          <a:defRPr sz="2200" b="1" dirty="0" smtClean="0">
            <a:ea typeface="微軟正黑體" pitchFamily="34" charset="-120"/>
            <a:cs typeface="Corb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iprospect new 2011</Template>
  <TotalTime>38773</TotalTime>
  <Words>504</Words>
  <Application>Microsoft Office PowerPoint</Application>
  <PresentationFormat>如螢幕大小 (4:3)</PresentationFormat>
  <Paragraphs>68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iprospect new 2011</vt:lpstr>
      <vt:lpstr>The challenge</vt:lpstr>
      <vt:lpstr>Our goal</vt:lpstr>
      <vt:lpstr>Strategy I - Dual Channel Communication    </vt:lpstr>
      <vt:lpstr>Strategy II &amp; III – restructure &amp; Resource </vt:lpstr>
      <vt:lpstr>RESULTS</vt:lpstr>
    </vt:vector>
  </TitlesOfParts>
  <Company>Markus Design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Yvonne Liu</dc:creator>
  <cp:lastModifiedBy>Jesse Jiang</cp:lastModifiedBy>
  <cp:revision>3570</cp:revision>
  <dcterms:created xsi:type="dcterms:W3CDTF">2011-05-04T12:08:03Z</dcterms:created>
  <dcterms:modified xsi:type="dcterms:W3CDTF">2012-12-20T03:30:04Z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