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3"/>
  </p:notesMasterIdLst>
  <p:handoutMasterIdLst>
    <p:handoutMasterId r:id="rId4"/>
  </p:handoutMasterIdLst>
  <p:sldIdLst>
    <p:sldId id="313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025"/>
    <a:srgbClr val="8DC63F"/>
    <a:srgbClr val="455560"/>
    <a:srgbClr val="DE6223"/>
    <a:srgbClr val="009BC9"/>
    <a:srgbClr val="65B034"/>
    <a:srgbClr val="737A7C"/>
    <a:srgbClr val="7BBF3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2" autoAdjust="0"/>
    <p:restoredTop sz="94611" autoAdjust="0"/>
  </p:normalViewPr>
  <p:slideViewPr>
    <p:cSldViewPr snapToGrid="0" snapToObjects="1">
      <p:cViewPr>
        <p:scale>
          <a:sx n="100" d="100"/>
          <a:sy n="100" d="100"/>
        </p:scale>
        <p:origin x="-5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57A46CB-0140-40D9-8454-F950AB170F25}" type="datetimeFigureOut">
              <a:rPr lang="en-US"/>
              <a:pPr>
                <a:defRPr/>
              </a:pPr>
              <a:t>12/18/2012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FC8D786-918F-471D-9139-FD3EEDC14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3C3E1B2-13C2-4F11-BFE1-835180543637}" type="datetimeFigureOut">
              <a:rPr lang="en-US"/>
              <a:pPr>
                <a:defRPr/>
              </a:pPr>
              <a:t>12/18/2012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78FEFD0-9E86-438F-AC64-0FD468DD3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3213" y="298450"/>
            <a:ext cx="8547100" cy="5105400"/>
          </a:xfrm>
          <a:prstGeom prst="roundRect">
            <a:avLst>
              <a:gd name="adj" fmla="val 5117"/>
            </a:avLst>
          </a:prstGeom>
          <a:solidFill>
            <a:srgbClr val="7BBF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9BC9"/>
              </a:solidFill>
            </a:endParaRPr>
          </a:p>
        </p:txBody>
      </p:sp>
      <p:pic>
        <p:nvPicPr>
          <p:cNvPr id="5" name="Picture 6" descr="ip_outline.ps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1263" y="1682750"/>
            <a:ext cx="28638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orangeArrows.ps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8175" y="1684338"/>
            <a:ext cx="29845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iProspect LOGOwDesc.2clr.eps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5697538"/>
            <a:ext cx="20685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ip_outline.psd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211263" y="1682750"/>
            <a:ext cx="28638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orangeArrows.ps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448175" y="1671638"/>
            <a:ext cx="2984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iProspect LOGOwDesc.2clr.eps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5697538"/>
            <a:ext cx="20685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8006" y="1563425"/>
            <a:ext cx="3650194" cy="1470025"/>
          </a:xfrm>
        </p:spPr>
        <p:txBody>
          <a:bodyPr tIns="0" anchor="t">
            <a:noAutofit/>
          </a:bodyPr>
          <a:lstStyle>
            <a:lvl1pPr algn="l">
              <a:defRPr sz="3000" cap="all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8005" y="3041294"/>
            <a:ext cx="3650195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latin typeface="Corbel"/>
                <a:cs typeface="Corbel"/>
              </a:defRPr>
            </a:lvl1pPr>
          </a:lstStyle>
          <a:p>
            <a:pPr>
              <a:defRPr/>
            </a:pPr>
            <a:r>
              <a:rPr lang="en-US"/>
              <a:t>Copyright © 2011, iProspect,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3213" y="72866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orangeArrows.ps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>
            <a:off x="303213" y="72866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orangeArrows.psd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 userDrawn="1"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     </a:t>
            </a:r>
            <a:endParaRPr lang="en-US" dirty="0"/>
          </a:p>
        </p:txBody>
      </p:sp>
      <p:pic>
        <p:nvPicPr>
          <p:cNvPr id="11" name="Picture 10" descr="ip_footer.ps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4188" y="6205538"/>
            <a:ext cx="2555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6613525" y="6205538"/>
            <a:ext cx="21764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786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57213" y="728663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19075" y="6435725"/>
            <a:ext cx="5673725" cy="365125"/>
          </a:xfrm>
        </p:spPr>
        <p:txBody>
          <a:bodyPr/>
          <a:lstStyle>
            <a:lvl1pPr>
              <a:defRPr smtClean="0">
                <a:latin typeface="Corbel"/>
                <a:cs typeface="Corbel"/>
              </a:defRPr>
            </a:lvl1pPr>
          </a:lstStyle>
          <a:p>
            <a:pPr>
              <a:defRPr/>
            </a:pPr>
            <a:r>
              <a:rPr lang="en-US"/>
              <a:t>Copyright © 2011, iProspect,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ip_transition.ps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863" y="2620963"/>
            <a:ext cx="585787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     </a:t>
            </a:r>
            <a:endParaRPr lang="en-US" dirty="0"/>
          </a:p>
        </p:txBody>
      </p:sp>
      <p:pic>
        <p:nvPicPr>
          <p:cNvPr id="5" name="Picture 7" descr="ip_transition.psd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50863" y="2620963"/>
            <a:ext cx="585787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ip_footer.ps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4188" y="6205538"/>
            <a:ext cx="2555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6613525" y="6205538"/>
            <a:ext cx="21764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latin typeface="Corbel"/>
                <a:cs typeface="Corbel"/>
              </a:defRPr>
            </a:lvl1pPr>
          </a:lstStyle>
          <a:p>
            <a:pPr>
              <a:defRPr/>
            </a:pPr>
            <a:r>
              <a:rPr lang="en-US"/>
              <a:t>Copyright © 2011, iProspect, Inc. All rights reserved.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greenArrows_outline.ps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150" y="2709863"/>
            <a:ext cx="3175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greenArrows_outline.psd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9150" y="2692400"/>
            <a:ext cx="3175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 userDrawn="1"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     </a:t>
            </a:r>
            <a:endParaRPr lang="en-US" dirty="0"/>
          </a:p>
        </p:txBody>
      </p:sp>
      <p:pic>
        <p:nvPicPr>
          <p:cNvPr id="6" name="Picture 8" descr="ip_footer.ps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4188" y="6205538"/>
            <a:ext cx="2555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6613525" y="6205538"/>
            <a:ext cx="21764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latin typeface="Corbel"/>
                <a:cs typeface="Corbel"/>
              </a:defRPr>
            </a:lvl1pPr>
          </a:lstStyle>
          <a:p>
            <a:pPr>
              <a:defRPr/>
            </a:pPr>
            <a:r>
              <a:rPr lang="en-US"/>
              <a:t>Copyright © 2011, iProspect, Inc. All rights reserved.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p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greenArrows.psd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9150" y="2695575"/>
            <a:ext cx="314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 userDrawn="1"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     </a:t>
            </a:r>
            <a:endParaRPr lang="en-US" dirty="0"/>
          </a:p>
        </p:txBody>
      </p:sp>
      <p:pic>
        <p:nvPicPr>
          <p:cNvPr id="5" name="Picture 7" descr="ip_footer.ps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4188" y="6205538"/>
            <a:ext cx="2555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6613525" y="6205538"/>
            <a:ext cx="21764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2999" y="2619831"/>
            <a:ext cx="7351713" cy="1362075"/>
          </a:xfrm>
        </p:spPr>
        <p:txBody>
          <a:bodyPr tIns="0" anchor="t">
            <a:normAutofit/>
          </a:bodyPr>
          <a:lstStyle>
            <a:lvl1pPr algn="l">
              <a:defRPr sz="2600" b="0" i="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latin typeface="Corbel"/>
                <a:cs typeface="Corbel"/>
              </a:defRPr>
            </a:lvl1pPr>
          </a:lstStyle>
          <a:p>
            <a:pPr>
              <a:defRPr/>
            </a:pPr>
            <a:r>
              <a:rPr lang="en-US"/>
              <a:t>Copyright © 2011, iProspect, Inc. All rights reserved.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03213" y="72866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orangeArrows.ps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303213" y="72866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orangeArrows.psd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 userDrawn="1"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     </a:t>
            </a:r>
            <a:endParaRPr lang="en-US" dirty="0"/>
          </a:p>
        </p:txBody>
      </p:sp>
      <p:pic>
        <p:nvPicPr>
          <p:cNvPr id="9" name="Picture 10" descr="ip_footer.ps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4188" y="6205538"/>
            <a:ext cx="2555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6613525" y="6205538"/>
            <a:ext cx="21764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072"/>
            <a:ext cx="8229600" cy="5101092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latin typeface="Corbel"/>
                <a:cs typeface="Corbel"/>
              </a:defRPr>
            </a:lvl1pPr>
          </a:lstStyle>
          <a:p>
            <a:pPr>
              <a:defRPr/>
            </a:pPr>
            <a:r>
              <a:rPr lang="en-US"/>
              <a:t>Copyright © 2011, iProspect,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&amp;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03213" y="72866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orangeArrows.ps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303213" y="728663"/>
            <a:ext cx="8547100" cy="0"/>
          </a:xfrm>
          <a:prstGeom prst="line">
            <a:avLst/>
          </a:prstGeom>
          <a:ln w="28575">
            <a:solidFill>
              <a:srgbClr val="737A7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orangeArrows.psd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 userDrawn="1"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     </a:t>
            </a:r>
            <a:endParaRPr lang="en-US" dirty="0"/>
          </a:p>
        </p:txBody>
      </p:sp>
      <p:pic>
        <p:nvPicPr>
          <p:cNvPr id="9" name="Picture 10" descr="ip_footer.ps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4188" y="6205538"/>
            <a:ext cx="2555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6613525" y="6205538"/>
            <a:ext cx="21764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072"/>
            <a:ext cx="8229600" cy="5101092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latin typeface="Corbel"/>
                <a:cs typeface="Corbel"/>
              </a:defRPr>
            </a:lvl1pPr>
          </a:lstStyle>
          <a:p>
            <a:pPr>
              <a:defRPr/>
            </a:pPr>
            <a:r>
              <a:rPr lang="en-US"/>
              <a:t>Copyright © 2011, iProspect,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3213" y="72866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orangeArrows.ps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>
            <a:off x="303213" y="72866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orangeArrows.psd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 userDrawn="1"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     </a:t>
            </a:r>
            <a:endParaRPr lang="en-US" dirty="0"/>
          </a:p>
        </p:txBody>
      </p:sp>
      <p:pic>
        <p:nvPicPr>
          <p:cNvPr id="11" name="Picture 10" descr="ip_footer.ps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4188" y="6205538"/>
            <a:ext cx="2555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6613525" y="6205538"/>
            <a:ext cx="21764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786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57213" y="728663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smtClean="0">
                <a:latin typeface="Corbel"/>
                <a:cs typeface="Corbel"/>
              </a:defRPr>
            </a:lvl1pPr>
          </a:lstStyle>
          <a:p>
            <a:pPr>
              <a:defRPr/>
            </a:pPr>
            <a:r>
              <a:rPr lang="en-US"/>
              <a:t>Copyright © 2011, iProspect,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3213" y="100171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orangeArrows.ps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>
            <a:off x="303213" y="100171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orangeArrows.psd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 userDrawn="1"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     </a:t>
            </a:r>
            <a:endParaRPr lang="en-US" dirty="0"/>
          </a:p>
        </p:txBody>
      </p:sp>
      <p:pic>
        <p:nvPicPr>
          <p:cNvPr id="11" name="Picture 10" descr="ip_footer.ps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4188" y="6205538"/>
            <a:ext cx="2555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6613525" y="6205538"/>
            <a:ext cx="21764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8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57213" y="592598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smtClean="0">
                <a:latin typeface="Corbel"/>
                <a:cs typeface="Corbel"/>
              </a:defRPr>
            </a:lvl1pPr>
          </a:lstStyle>
          <a:p>
            <a:pPr>
              <a:defRPr/>
            </a:pPr>
            <a:r>
              <a:rPr lang="en-US"/>
              <a:t>Copyright © 2011, iProspect,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3213" y="100171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orangeArrows.ps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>
            <a:off x="303213" y="1001713"/>
            <a:ext cx="8547100" cy="0"/>
          </a:xfrm>
          <a:prstGeom prst="line">
            <a:avLst/>
          </a:prstGeom>
          <a:ln w="28575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orangeArrows.psd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8613" y="35718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 userDrawn="1"/>
        </p:nvSpPr>
        <p:spPr>
          <a:xfrm>
            <a:off x="303213" y="6167438"/>
            <a:ext cx="8547100" cy="304800"/>
          </a:xfrm>
          <a:prstGeom prst="roundRect">
            <a:avLst>
              <a:gd name="adj" fmla="val 28646"/>
            </a:avLst>
          </a:prstGeom>
          <a:solidFill>
            <a:srgbClr val="DE62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     </a:t>
            </a:r>
            <a:endParaRPr lang="en-US" dirty="0"/>
          </a:p>
        </p:txBody>
      </p:sp>
      <p:pic>
        <p:nvPicPr>
          <p:cNvPr id="11" name="Picture 10" descr="ip_footer.ps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4188" y="6205538"/>
            <a:ext cx="2555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>
          <a:xfrm>
            <a:off x="6613525" y="6205538"/>
            <a:ext cx="21764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bg1"/>
                </a:solidFill>
                <a:latin typeface="Avenir LT Std 65 Medium"/>
              </a:rPr>
              <a:t>Digital Performance on a Global Scale.</a:t>
            </a:r>
            <a:endParaRPr lang="en-US" sz="900" dirty="0">
              <a:solidFill>
                <a:schemeClr val="bg1"/>
              </a:solidFill>
              <a:latin typeface="Avenir LT Std 65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15" y="274638"/>
            <a:ext cx="8129985" cy="454705"/>
          </a:xfrm>
        </p:spPr>
        <p:txBody>
          <a:bodyPr tIns="0" anchor="t">
            <a:normAutofit/>
          </a:bodyPr>
          <a:lstStyle>
            <a:lvl1pPr algn="l">
              <a:defRPr sz="2400" cap="all">
                <a:latin typeface="Corbel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8"/>
            <a:ext cx="8229600" cy="4756377"/>
          </a:xfrm>
        </p:spPr>
        <p:txBody>
          <a:bodyPr/>
          <a:lstStyle>
            <a:lvl1pPr>
              <a:defRPr sz="2200">
                <a:solidFill>
                  <a:srgbClr val="455560"/>
                </a:solidFill>
                <a:latin typeface="Corbel"/>
                <a:cs typeface="Corbel"/>
              </a:defRPr>
            </a:lvl1pPr>
            <a:lvl2pPr>
              <a:defRPr sz="2000">
                <a:solidFill>
                  <a:srgbClr val="455560"/>
                </a:solidFill>
                <a:latin typeface="Corbel"/>
                <a:cs typeface="Corbel"/>
              </a:defRPr>
            </a:lvl2pPr>
            <a:lvl3pPr>
              <a:defRPr sz="1800">
                <a:solidFill>
                  <a:srgbClr val="455560"/>
                </a:solidFill>
                <a:latin typeface="Corbel"/>
                <a:cs typeface="Corbel"/>
              </a:defRPr>
            </a:lvl3pPr>
            <a:lvl4pPr>
              <a:defRPr sz="1600">
                <a:solidFill>
                  <a:srgbClr val="455560"/>
                </a:solidFill>
                <a:latin typeface="Corbel"/>
                <a:cs typeface="Corbel"/>
              </a:defRPr>
            </a:lvl4pPr>
            <a:lvl5pPr>
              <a:defRPr sz="1600">
                <a:solidFill>
                  <a:srgbClr val="455560"/>
                </a:solidFill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57213" y="592598"/>
            <a:ext cx="8129587" cy="43248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55560"/>
                </a:solidFill>
                <a:latin typeface="Corbel"/>
                <a:cs typeface="Corbe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smtClean="0">
                <a:latin typeface="Corbel"/>
                <a:cs typeface="Corbel"/>
              </a:defRPr>
            </a:lvl1pPr>
          </a:lstStyle>
          <a:p>
            <a:pPr>
              <a:defRPr/>
            </a:pPr>
            <a:r>
              <a:rPr lang="en-US"/>
              <a:t>Copyright © 2011, iProspect, Inc.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075" y="6426200"/>
            <a:ext cx="5673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Avenir LT Std 55 Roman"/>
              </a:defRPr>
            </a:lvl1pPr>
          </a:lstStyle>
          <a:p>
            <a:pPr>
              <a:defRPr/>
            </a:pPr>
            <a:r>
              <a:rPr lang="en-US"/>
              <a:t>Copyright © 2011, iProspect, Inc. All rights reserved.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venir LT Std 55 Roman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LT Std 55 Roman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LT Std 55 Roman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LT Std 55 Roman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LT Std 55 Roman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LT Std 55 Roman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LT Std 55 Roman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LT Std 55 Roman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venir LT Std 55 Roman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venir LT Std 55 Roman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venir LT Std 55 Roman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venir LT Std 55 Roman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venir LT Std 55 Roman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venir LT Std 55 Roman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lian.lynch@iprospect.com" TargetMode="External"/><Relationship Id="rId2" Type="http://schemas.openxmlformats.org/officeDocument/2006/relationships/hyperlink" Target="http://vuimg.com/integratedcampaign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3" y="274638"/>
            <a:ext cx="8129587" cy="45402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GB" dirty="0" err="1" smtClean="0">
                <a:solidFill>
                  <a:srgbClr val="455560"/>
                </a:solidFill>
                <a:latin typeface="Rockwell"/>
                <a:cs typeface="Rockwell"/>
              </a:rPr>
              <a:t>Iprospect</a:t>
            </a:r>
            <a:r>
              <a:rPr lang="en-GB" dirty="0" smtClean="0">
                <a:solidFill>
                  <a:srgbClr val="455560"/>
                </a:solidFill>
                <a:latin typeface="Rockwell"/>
                <a:cs typeface="Rockwell"/>
              </a:rPr>
              <a:t> </a:t>
            </a:r>
            <a:r>
              <a:rPr lang="en-GB" dirty="0" err="1" smtClean="0">
                <a:solidFill>
                  <a:srgbClr val="455560"/>
                </a:solidFill>
                <a:latin typeface="Rockwell"/>
                <a:cs typeface="Rockwell"/>
              </a:rPr>
              <a:t>ireland</a:t>
            </a:r>
            <a:r>
              <a:rPr lang="en-GB" dirty="0" smtClean="0">
                <a:solidFill>
                  <a:srgbClr val="455560"/>
                </a:solidFill>
                <a:latin typeface="Rockwell"/>
                <a:cs typeface="Rockwell"/>
              </a:rPr>
              <a:t> – </a:t>
            </a:r>
            <a:r>
              <a:rPr lang="en-GB" dirty="0" err="1" smtClean="0">
                <a:solidFill>
                  <a:srgbClr val="455560"/>
                </a:solidFill>
                <a:latin typeface="Rockwell"/>
                <a:cs typeface="Rockwell"/>
              </a:rPr>
              <a:t>upc</a:t>
            </a:r>
            <a:r>
              <a:rPr lang="en-GB" dirty="0" smtClean="0">
                <a:solidFill>
                  <a:srgbClr val="455560"/>
                </a:solidFill>
                <a:latin typeface="Rockwell"/>
                <a:cs typeface="Rockwell"/>
              </a:rPr>
              <a:t> on-demand </a:t>
            </a:r>
            <a:r>
              <a:rPr lang="en-GB" dirty="0" err="1" smtClean="0">
                <a:solidFill>
                  <a:srgbClr val="455560"/>
                </a:solidFill>
                <a:latin typeface="Rockwell"/>
                <a:cs typeface="Rockwell"/>
              </a:rPr>
              <a:t>tv</a:t>
            </a:r>
            <a:endParaRPr lang="en-GB" dirty="0">
              <a:solidFill>
                <a:srgbClr val="455560"/>
              </a:solidFill>
              <a:latin typeface="Rockwell"/>
              <a:cs typeface="Rockwell"/>
            </a:endParaRPr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808038" y="6132513"/>
            <a:ext cx="567372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bg1"/>
                </a:solidFill>
                <a:latin typeface="Avenir LT Std 65 Medium"/>
                <a:ea typeface="Avenir LT Std 65 Medium"/>
                <a:cs typeface="Avenir LT Std 65 Medium"/>
              </a:rPr>
              <a:t>Copyright © 2012, iProspect, Inc. All rights reserved.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435225" y="3489326"/>
            <a:ext cx="3549650" cy="968374"/>
          </a:xfrm>
          <a:prstGeom prst="rect">
            <a:avLst/>
          </a:prstGeom>
          <a:solidFill>
            <a:srgbClr val="455560"/>
          </a:solidFill>
          <a:ln>
            <a:noFill/>
          </a:ln>
          <a:effectLst>
            <a:outerShdw blurRad="63500" dist="23000" dir="1800000" rotWithShape="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8" name="Rectangle 36"/>
          <p:cNvSpPr>
            <a:spLocks noChangeArrowheads="1"/>
          </p:cNvSpPr>
          <p:nvPr/>
        </p:nvSpPr>
        <p:spPr bwMode="auto">
          <a:xfrm>
            <a:off x="2435225" y="3489326"/>
            <a:ext cx="354965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/>
              </a:rPr>
              <a:t>http://vuimg.com/integratedcampaign</a:t>
            </a:r>
            <a:r>
              <a:rPr lang="en-US" sz="12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/>
              </a:rPr>
              <a:t>/</a:t>
            </a:r>
            <a:endParaRPr lang="en-US" sz="1200" b="1" u="sng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IE" sz="1200" u="sng" dirty="0"/>
          </a:p>
          <a:p>
            <a:r>
              <a:rPr lang="en-IE" sz="1200" b="1" dirty="0">
                <a:solidFill>
                  <a:schemeClr val="bg1"/>
                </a:solidFill>
              </a:rPr>
              <a:t>U</a:t>
            </a:r>
            <a:r>
              <a:rPr lang="en-IE" sz="1200" b="1" dirty="0" smtClean="0">
                <a:solidFill>
                  <a:schemeClr val="bg1"/>
                </a:solidFill>
              </a:rPr>
              <a:t>sername: 	spiders</a:t>
            </a:r>
            <a:endParaRPr lang="en-US" sz="1200" b="1" dirty="0">
              <a:solidFill>
                <a:schemeClr val="bg1"/>
              </a:solidFill>
            </a:endParaRPr>
          </a:p>
          <a:p>
            <a:r>
              <a:rPr lang="en-IE" sz="1200" b="1" dirty="0" smtClean="0">
                <a:solidFill>
                  <a:schemeClr val="bg1"/>
                </a:solidFill>
              </a:rPr>
              <a:t>Password: 	Kitsorn7</a:t>
            </a:r>
            <a:endParaRPr lang="en-US" sz="1200" b="1" dirty="0">
              <a:solidFill>
                <a:schemeClr val="bg1"/>
              </a:solidFill>
            </a:endParaRPr>
          </a:p>
          <a:p>
            <a:endParaRPr lang="en-US" sz="1200" dirty="0"/>
          </a:p>
          <a:p>
            <a:endParaRPr lang="en-GB" sz="3600" dirty="0">
              <a:latin typeface="Calibri" pitchFamily="34" charset="0"/>
            </a:endParaRPr>
          </a:p>
          <a:p>
            <a:endParaRPr lang="en-GB" sz="3600" dirty="0">
              <a:latin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6874" y="1219200"/>
            <a:ext cx="8289925" cy="1541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70" dirty="0" smtClean="0">
                <a:solidFill>
                  <a:srgbClr val="455560"/>
                </a:solidFill>
                <a:latin typeface="Avenir LT Std 65 Medium"/>
                <a:cs typeface="Avenir LT Std 65 Medium"/>
              </a:rPr>
              <a:t>We created an interactive storyboard outlining the core components the of the strategy implemented for the On Demand TV campaign, and a summary of the top line results.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70" dirty="0">
              <a:solidFill>
                <a:srgbClr val="455560"/>
              </a:solidFill>
              <a:latin typeface="Avenir LT Std 65 Medium"/>
              <a:cs typeface="Avenir LT Std 65 Mediu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70" dirty="0" smtClean="0">
                <a:solidFill>
                  <a:srgbClr val="455560"/>
                </a:solidFill>
                <a:latin typeface="Avenir LT Std 65 Medium"/>
                <a:cs typeface="Avenir LT Std 65 Medium"/>
              </a:rPr>
              <a:t>This can be viewed by accessing the </a:t>
            </a:r>
            <a:r>
              <a:rPr lang="en-US" sz="1570" dirty="0" err="1" smtClean="0">
                <a:solidFill>
                  <a:srgbClr val="455560"/>
                </a:solidFill>
                <a:latin typeface="Avenir LT Std 65 Medium"/>
                <a:cs typeface="Avenir LT Std 65 Medium"/>
              </a:rPr>
              <a:t>microsite</a:t>
            </a:r>
            <a:r>
              <a:rPr lang="en-US" sz="1570" dirty="0" smtClean="0">
                <a:solidFill>
                  <a:srgbClr val="455560"/>
                </a:solidFill>
                <a:latin typeface="Avenir LT Std 65 Medium"/>
                <a:cs typeface="Avenir LT Std 65 Medium"/>
              </a:rPr>
              <a:t> below using the accompanying login details. If you have any problems accessing the </a:t>
            </a:r>
            <a:r>
              <a:rPr lang="en-US" sz="1570" dirty="0" err="1" smtClean="0">
                <a:solidFill>
                  <a:srgbClr val="455560"/>
                </a:solidFill>
                <a:latin typeface="Avenir LT Std 65 Medium"/>
                <a:cs typeface="Avenir LT Std 65 Medium"/>
              </a:rPr>
              <a:t>microsite</a:t>
            </a:r>
            <a:r>
              <a:rPr lang="en-US" sz="1570" dirty="0" smtClean="0">
                <a:solidFill>
                  <a:srgbClr val="455560"/>
                </a:solidFill>
                <a:latin typeface="Avenir LT Std 65 Medium"/>
                <a:cs typeface="Avenir LT Std 65 Medium"/>
              </a:rPr>
              <a:t> please contact Julian Lynch at </a:t>
            </a:r>
            <a:r>
              <a:rPr lang="en-US" sz="1570" dirty="0" smtClean="0">
                <a:solidFill>
                  <a:srgbClr val="455560"/>
                </a:solidFill>
                <a:latin typeface="Avenir LT Std 65 Medium"/>
                <a:cs typeface="Avenir LT Std 65 Medium"/>
                <a:hlinkClick r:id="rId3"/>
              </a:rPr>
              <a:t>julian.lynch@iprospect.com</a:t>
            </a:r>
            <a:r>
              <a:rPr lang="en-US" sz="1570" dirty="0" smtClean="0">
                <a:solidFill>
                  <a:srgbClr val="455560"/>
                </a:solidFill>
                <a:latin typeface="Avenir LT Std 65 Medium"/>
                <a:cs typeface="Avenir LT Std 65 Medium"/>
              </a:rPr>
              <a:t>  </a:t>
            </a:r>
            <a:endParaRPr lang="en-US" sz="1570" dirty="0">
              <a:solidFill>
                <a:srgbClr val="455560"/>
              </a:solidFill>
              <a:latin typeface="Avenir LT Std 65 Medium"/>
              <a:cs typeface="Avenir LT Std 65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 iProspect Overview - 2012">
  <a:themeElements>
    <a:clrScheme name="iProspect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65B034"/>
      </a:accent1>
      <a:accent2>
        <a:srgbClr val="EE9546"/>
      </a:accent2>
      <a:accent3>
        <a:srgbClr val="DE6223"/>
      </a:accent3>
      <a:accent4>
        <a:srgbClr val="737A7C"/>
      </a:accent4>
      <a:accent5>
        <a:srgbClr val="455560"/>
      </a:accent5>
      <a:accent6>
        <a:srgbClr val="0055A5"/>
      </a:accent6>
      <a:hlink>
        <a:srgbClr val="C4123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0" i="0" dirty="0">
            <a:latin typeface="Avenir LT Std 55 Roman"/>
            <a:cs typeface="Avenir LT Std 55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 iProspect Overview - 2012</Template>
  <TotalTime>14</TotalTime>
  <Words>83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Calibri</vt:lpstr>
      <vt:lpstr>Arial</vt:lpstr>
      <vt:lpstr>Avenir LT Std 55 Roman</vt:lpstr>
      <vt:lpstr>Corbel</vt:lpstr>
      <vt:lpstr>Avenir LT Std 65 Medium</vt:lpstr>
      <vt:lpstr>Rockwell</vt:lpstr>
      <vt:lpstr>Avenir LT Std 55 Oblique</vt:lpstr>
      <vt:lpstr>Avenir LT Std 95 Black</vt:lpstr>
      <vt:lpstr>Geometr415 Blk BT Black</vt:lpstr>
      <vt:lpstr>ＭＳ Ｐゴシック</vt:lpstr>
      <vt:lpstr>Avenir LT Std 45 Book</vt:lpstr>
      <vt:lpstr>+mj-lt</vt:lpstr>
      <vt:lpstr>Geometr415 Md BT Medium</vt:lpstr>
      <vt:lpstr>UK iProspect Overview - 2012</vt:lpstr>
      <vt:lpstr>Iprospect ireland – upc on-demand tv</vt:lpstr>
    </vt:vector>
  </TitlesOfParts>
  <Company>aegis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Iprospect ireland – upc on-demand tv</dc:title>
  <dc:creator>PCAPAL01</dc:creator>
  <cp:lastModifiedBy>PCAPAL01</cp:lastModifiedBy>
  <cp:revision>2</cp:revision>
  <dcterms:created xsi:type="dcterms:W3CDTF">2012-12-18T16:39:54Z</dcterms:created>
  <dcterms:modified xsi:type="dcterms:W3CDTF">2012-12-18T16:54:34Z</dcterms:modified>
</cp:coreProperties>
</file>