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8" r:id="rId2"/>
    <p:sldMasterId id="2147483704" r:id="rId3"/>
  </p:sldMasterIdLst>
  <p:sldIdLst>
    <p:sldId id="256" r:id="rId4"/>
    <p:sldId id="258"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8.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31" descr="new pg 3"/>
          <p:cNvPicPr>
            <a:picLocks noChangeAspect="1" noChangeArrowheads="1"/>
          </p:cNvPicPr>
          <p:nvPr/>
        </p:nvPicPr>
        <p:blipFill>
          <a:blip r:embed="rId2" cstate="screen"/>
          <a:srcRect/>
          <a:stretch>
            <a:fillRect/>
          </a:stretch>
        </p:blipFill>
        <p:spPr bwMode="auto">
          <a:xfrm>
            <a:off x="0" y="0"/>
            <a:ext cx="9140825" cy="6854825"/>
          </a:xfrm>
          <a:prstGeom prst="rect">
            <a:avLst/>
          </a:prstGeom>
          <a:noFill/>
          <a:ln w="9525">
            <a:noFill/>
            <a:miter lim="800000"/>
            <a:headEnd/>
            <a:tailEnd/>
          </a:ln>
        </p:spPr>
      </p:pic>
      <p:sp>
        <p:nvSpPr>
          <p:cNvPr id="5"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fld id="{564CF2E0-CCC4-4E1E-9902-C3C36AB3FDA4}" type="datetimeFigureOut">
              <a:rPr lang="en-US" smtClean="0"/>
              <a:pPr/>
              <a:t>11/30/2012</a:t>
            </a:fld>
            <a:endParaRPr lang="en-US"/>
          </a:p>
        </p:txBody>
      </p:sp>
      <p:sp>
        <p:nvSpPr>
          <p:cNvPr id="7" name="Footer Placeholder 4"/>
          <p:cNvSpPr>
            <a:spLocks noGrp="1"/>
          </p:cNvSpPr>
          <p:nvPr>
            <p:ph type="ftr" sz="quarter" idx="11"/>
          </p:nvPr>
        </p:nvSpPr>
        <p:spPr/>
        <p:txBody>
          <a:bodyPr/>
          <a:lstStyle>
            <a:lvl1pPr>
              <a:defRPr/>
            </a:lvl1pPr>
          </a:lstStyle>
          <a:p>
            <a:endParaRPr kumimoji="0" lang="en-US"/>
          </a:p>
        </p:txBody>
      </p:sp>
      <p:sp>
        <p:nvSpPr>
          <p:cNvPr id="8" name="Slide Number Placeholder 5"/>
          <p:cNvSpPr>
            <a:spLocks noGrp="1"/>
          </p:cNvSpPr>
          <p:nvPr>
            <p:ph type="sldNum" sz="quarter" idx="12"/>
          </p:nvPr>
        </p:nvSpPr>
        <p:spPr/>
        <p:txBody>
          <a:bodyPr/>
          <a:lstStyle>
            <a:lvl1pPr>
              <a:defRPr/>
            </a:lvl1p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2" name="Picture 8" descr="transition slide_v2.2.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2" name="Picture 8" descr="transition slide_v2.3.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2" name="Picture 8" descr="transition slide_v2.4.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2" name="Picture 8" descr="transition slide_v2.6.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95690"/>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pic>
        <p:nvPicPr>
          <p:cNvPr id="2" name="Picture 8" descr="transition slide_v2.5.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8" descr="transition slide_v2.7.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8" descr="transition slide_v2.8.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stretch>
            <a:fillRect/>
          </a:stretch>
        </p:blipFill>
        <p:spPr>
          <a:xfrm>
            <a:off x="-3892" y="3026"/>
            <a:ext cx="9144000" cy="6854975"/>
          </a:xfrm>
          <a:prstGeom prst="rect">
            <a:avLst/>
          </a:prstGeom>
        </p:spPr>
      </p:pic>
      <p:sp>
        <p:nvSpPr>
          <p:cNvPr id="11" name="TextBox 10"/>
          <p:cNvSpPr txBox="1"/>
          <p:nvPr/>
        </p:nvSpPr>
        <p:spPr>
          <a:xfrm>
            <a:off x="664145" y="2728735"/>
            <a:ext cx="655900" cy="1520562"/>
          </a:xfrm>
          <a:prstGeom prst="rect">
            <a:avLst/>
          </a:prstGeom>
          <a:noFill/>
        </p:spPr>
        <p:txBody>
          <a:bodyPr wrap="square" lIns="58055" tIns="29028" rIns="58055" bIns="29028" rtlCol="0">
            <a:spAutoFit/>
          </a:bodyPr>
          <a:lstStyle/>
          <a:p>
            <a:r>
              <a:rPr lang="en-US" sz="9500" baseline="30000" dirty="0" smtClean="0">
                <a:solidFill>
                  <a:srgbClr val="F58026"/>
                </a:solidFill>
                <a:latin typeface="Rockwell"/>
                <a:cs typeface="Rockwell"/>
              </a:rPr>
              <a:t>»</a:t>
            </a:r>
            <a:endParaRPr lang="en-US" sz="9500" dirty="0">
              <a:solidFill>
                <a:srgbClr val="F58026"/>
              </a:solidFill>
            </a:endParaRPr>
          </a:p>
        </p:txBody>
      </p:sp>
      <p:sp>
        <p:nvSpPr>
          <p:cNvPr id="12" name="Title 1"/>
          <p:cNvSpPr>
            <a:spLocks noGrp="1"/>
          </p:cNvSpPr>
          <p:nvPr>
            <p:ph type="ctrTitle"/>
          </p:nvPr>
        </p:nvSpPr>
        <p:spPr>
          <a:xfrm>
            <a:off x="1232961" y="3004501"/>
            <a:ext cx="7772400" cy="740179"/>
          </a:xfrm>
          <a:prstGeom prst="rect">
            <a:avLst/>
          </a:prstGeom>
        </p:spPr>
        <p:txBody>
          <a:bodyPr/>
          <a:lstStyle>
            <a:lvl1pPr algn="l">
              <a:defRPr sz="3600"/>
            </a:lvl1pPr>
          </a:lstStyle>
          <a:p>
            <a:r>
              <a:rPr lang="en-US" smtClean="0"/>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4" name="Rounded Rectangle 3"/>
          <p:cNvSpPr/>
          <p:nvPr/>
        </p:nvSpPr>
        <p:spPr>
          <a:xfrm>
            <a:off x="303213" y="29845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rgbClr val="009BC9"/>
              </a:solidFill>
            </a:endParaRPr>
          </a:p>
        </p:txBody>
      </p:sp>
      <p:pic>
        <p:nvPicPr>
          <p:cNvPr id="5" name="Picture 10" descr="ip_outline.psd"/>
          <p:cNvPicPr>
            <a:picLocks noChangeAspect="1"/>
          </p:cNvPicPr>
          <p:nvPr/>
        </p:nvPicPr>
        <p:blipFill>
          <a:blip r:embed="rId2" cstate="screen"/>
          <a:srcRect/>
          <a:stretch>
            <a:fillRect/>
          </a:stretch>
        </p:blipFill>
        <p:spPr bwMode="auto">
          <a:xfrm>
            <a:off x="1211263" y="1682750"/>
            <a:ext cx="2863850" cy="2562225"/>
          </a:xfrm>
          <a:prstGeom prst="rect">
            <a:avLst/>
          </a:prstGeom>
          <a:noFill/>
          <a:ln w="9525">
            <a:noFill/>
            <a:miter lim="800000"/>
            <a:headEnd/>
            <a:tailEnd/>
          </a:ln>
        </p:spPr>
      </p:pic>
      <p:pic>
        <p:nvPicPr>
          <p:cNvPr id="6" name="Picture 11" descr="orangeArrows.psd"/>
          <p:cNvPicPr>
            <a:picLocks noChangeAspect="1"/>
          </p:cNvPicPr>
          <p:nvPr/>
        </p:nvPicPr>
        <p:blipFill>
          <a:blip r:embed="rId3" cstate="screen"/>
          <a:srcRect/>
          <a:stretch>
            <a:fillRect/>
          </a:stretch>
        </p:blipFill>
        <p:spPr bwMode="auto">
          <a:xfrm>
            <a:off x="4448175" y="1684338"/>
            <a:ext cx="298450" cy="298450"/>
          </a:xfrm>
          <a:prstGeom prst="rect">
            <a:avLst/>
          </a:prstGeom>
          <a:noFill/>
          <a:ln w="9525">
            <a:noFill/>
            <a:miter lim="800000"/>
            <a:headEnd/>
            <a:tailEnd/>
          </a:ln>
        </p:spPr>
      </p:pic>
      <p:pic>
        <p:nvPicPr>
          <p:cNvPr id="7" name="Picture 12" descr="iProspect LOGOwDesc.2clr.eps"/>
          <p:cNvPicPr>
            <a:picLocks noChangeAspect="1"/>
          </p:cNvPicPr>
          <p:nvPr/>
        </p:nvPicPr>
        <p:blipFill>
          <a:blip r:embed="rId4" cstate="screen"/>
          <a:srcRect/>
          <a:stretch>
            <a:fillRect/>
          </a:stretch>
        </p:blipFill>
        <p:spPr bwMode="auto">
          <a:xfrm>
            <a:off x="6781800" y="5697538"/>
            <a:ext cx="2068513" cy="714375"/>
          </a:xfrm>
          <a:prstGeom prst="rect">
            <a:avLst/>
          </a:prstGeom>
          <a:noFill/>
          <a:ln w="9525">
            <a:noFill/>
            <a:miter lim="800000"/>
            <a:headEnd/>
            <a:tailEnd/>
          </a:ln>
        </p:spPr>
      </p:pic>
      <p:pic>
        <p:nvPicPr>
          <p:cNvPr id="8" name="Picture 13" descr="ip_outline.psd"/>
          <p:cNvPicPr>
            <a:picLocks noChangeAspect="1"/>
          </p:cNvPicPr>
          <p:nvPr/>
        </p:nvPicPr>
        <p:blipFill>
          <a:blip r:embed="rId2" cstate="screen"/>
          <a:srcRect/>
          <a:stretch>
            <a:fillRect/>
          </a:stretch>
        </p:blipFill>
        <p:spPr bwMode="auto">
          <a:xfrm>
            <a:off x="1211263" y="1682750"/>
            <a:ext cx="2863850" cy="2562225"/>
          </a:xfrm>
          <a:prstGeom prst="rect">
            <a:avLst/>
          </a:prstGeom>
          <a:noFill/>
          <a:ln w="9525">
            <a:noFill/>
            <a:miter lim="800000"/>
            <a:headEnd/>
            <a:tailEnd/>
          </a:ln>
        </p:spPr>
      </p:pic>
      <p:pic>
        <p:nvPicPr>
          <p:cNvPr id="9" name="Picture 14" descr="orangeArrows.psd"/>
          <p:cNvPicPr>
            <a:picLocks noChangeAspect="1"/>
          </p:cNvPicPr>
          <p:nvPr/>
        </p:nvPicPr>
        <p:blipFill>
          <a:blip r:embed="rId3" cstate="screen"/>
          <a:srcRect/>
          <a:stretch>
            <a:fillRect/>
          </a:stretch>
        </p:blipFill>
        <p:spPr bwMode="auto">
          <a:xfrm>
            <a:off x="4448175" y="1671638"/>
            <a:ext cx="298450" cy="300037"/>
          </a:xfrm>
          <a:prstGeom prst="rect">
            <a:avLst/>
          </a:prstGeom>
          <a:noFill/>
          <a:ln w="9525">
            <a:noFill/>
            <a:miter lim="800000"/>
            <a:headEnd/>
            <a:tailEnd/>
          </a:ln>
        </p:spPr>
      </p:pic>
      <p:pic>
        <p:nvPicPr>
          <p:cNvPr id="10" name="Picture 15" descr="iProspect LOGOwDesc.2clr.eps"/>
          <p:cNvPicPr>
            <a:picLocks noChangeAspect="1"/>
          </p:cNvPicPr>
          <p:nvPr/>
        </p:nvPicPr>
        <p:blipFill>
          <a:blip r:embed="rId4" cstate="screen"/>
          <a:srcRect/>
          <a:stretch>
            <a:fillRect/>
          </a:stretch>
        </p:blipFill>
        <p:spPr bwMode="auto">
          <a:xfrm>
            <a:off x="6781800" y="5697538"/>
            <a:ext cx="2068513" cy="714375"/>
          </a:xfrm>
          <a:prstGeom prst="rect">
            <a:avLst/>
          </a:prstGeom>
          <a:noFill/>
          <a:ln w="9525">
            <a:noFill/>
            <a:miter lim="800000"/>
            <a:headEnd/>
            <a:tailEnd/>
          </a:ln>
        </p:spPr>
      </p:pic>
      <p:sp>
        <p:nvSpPr>
          <p:cNvPr id="11"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1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IP AGENDA IMAGE.jpg"/>
          <p:cNvPicPr>
            <a:picLocks noChangeAspect="1"/>
          </p:cNvPicPr>
          <p:nvPr userDrawn="1"/>
        </p:nvPicPr>
        <p:blipFill>
          <a:blip r:embed="rId2" cstate="screen"/>
          <a:srcRect/>
          <a:stretch>
            <a:fillRect/>
          </a:stretch>
        </p:blipFill>
        <p:spPr>
          <a:xfrm>
            <a:off x="4936356" y="957944"/>
            <a:ext cx="4207644" cy="4323104"/>
          </a:xfrm>
          <a:prstGeom prst="rect">
            <a:avLst/>
          </a:prstGeom>
        </p:spPr>
      </p:pic>
      <p:sp>
        <p:nvSpPr>
          <p:cNvPr id="5" name="Content Placeholder 2"/>
          <p:cNvSpPr>
            <a:spLocks noGrp="1"/>
          </p:cNvSpPr>
          <p:nvPr>
            <p:ph idx="10"/>
          </p:nvPr>
        </p:nvSpPr>
        <p:spPr>
          <a:xfrm>
            <a:off x="457200" y="957944"/>
            <a:ext cx="4319681" cy="5168220"/>
          </a:xfrm>
          <a:prstGeom prst="rect">
            <a:avLst/>
          </a:prstGeom>
        </p:spPr>
        <p:txBody>
          <a:bodyPr/>
          <a:lstStyle>
            <a:lvl1pPr>
              <a:defRPr sz="2800">
                <a:solidFill>
                  <a:srgbClr val="455560"/>
                </a:solidFill>
              </a:defRPr>
            </a:lvl1pPr>
            <a:lvl2pPr>
              <a:defRPr sz="2400">
                <a:solidFill>
                  <a:srgbClr val="455560"/>
                </a:solidFill>
              </a:defRPr>
            </a:lvl2pPr>
            <a:lvl3pPr>
              <a:defRPr sz="2000">
                <a:solidFill>
                  <a:srgbClr val="455560"/>
                </a:solidFill>
              </a:defRPr>
            </a:lvl3pPr>
            <a:lvl4pPr>
              <a:defRPr sz="1800">
                <a:solidFill>
                  <a:srgbClr val="455560"/>
                </a:solidFill>
              </a:defRPr>
            </a:lvl4pPr>
            <a:lvl5pPr>
              <a:defRPr sz="1800">
                <a:solidFill>
                  <a:srgbClr val="4555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itle 1"/>
          <p:cNvSpPr>
            <a:spLocks noGrp="1"/>
          </p:cNvSpPr>
          <p:nvPr>
            <p:ph type="title" hasCustomPrompt="1"/>
          </p:nvPr>
        </p:nvSpPr>
        <p:spPr>
          <a:xfrm>
            <a:off x="587826" y="231096"/>
            <a:ext cx="8229600" cy="407533"/>
          </a:xfrm>
          <a:prstGeom prst="rect">
            <a:avLst/>
          </a:prstGeom>
        </p:spPr>
        <p:txBody>
          <a:bodyPr/>
          <a:lstStyle>
            <a:lvl1pPr algn="l">
              <a:defRPr sz="2400" b="0"/>
            </a:lvl1pPr>
          </a:lstStyle>
          <a:p>
            <a:r>
              <a:rPr lang="en-US" dirty="0" smtClean="0"/>
              <a:t>AGENDA</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0" y="4776952"/>
            <a:ext cx="7772400" cy="756745"/>
          </a:xfrm>
        </p:spPr>
        <p:txBody>
          <a:bodyPr/>
          <a:lstStyle>
            <a:lvl1pPr marL="360000" algn="l">
              <a:defRPr sz="3600"/>
            </a:lvl1pPr>
          </a:lstStyle>
          <a:p>
            <a:r>
              <a:rPr lang="en-US" smtClean="0"/>
              <a:t>Click to edit Master title style</a:t>
            </a:r>
            <a:endParaRPr lang="en-US" dirty="0"/>
          </a:p>
        </p:txBody>
      </p:sp>
      <p:sp>
        <p:nvSpPr>
          <p:cNvPr id="5" name="Subtitle 2"/>
          <p:cNvSpPr>
            <a:spLocks noGrp="1"/>
          </p:cNvSpPr>
          <p:nvPr>
            <p:ph type="subTitle" idx="1"/>
          </p:nvPr>
        </p:nvSpPr>
        <p:spPr>
          <a:xfrm>
            <a:off x="0" y="5580995"/>
            <a:ext cx="6400800" cy="593834"/>
          </a:xfrm>
        </p:spPr>
        <p:txBody>
          <a:bodyPr/>
          <a:lstStyle>
            <a:lvl1pPr marL="36000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7826" y="231096"/>
            <a:ext cx="8229600" cy="407533"/>
          </a:xfrm>
          <a:prstGeom prst="rect">
            <a:avLst/>
          </a:prstGeom>
        </p:spPr>
        <p:txBody>
          <a:bodyPr/>
          <a:lstStyle>
            <a:lvl1pPr algn="l">
              <a:defRPr sz="2400" b="0"/>
            </a:lvl1pPr>
          </a:lstStyle>
          <a:p>
            <a:r>
              <a:rPr lang="en-US" smtClean="0"/>
              <a:t>Click to edit Master title style</a:t>
            </a:r>
            <a:endParaRPr lang="en-GB" dirty="0"/>
          </a:p>
        </p:txBody>
      </p:sp>
      <p:sp>
        <p:nvSpPr>
          <p:cNvPr id="3" name="Content Placeholder 2"/>
          <p:cNvSpPr>
            <a:spLocks noGrp="1"/>
          </p:cNvSpPr>
          <p:nvPr>
            <p:ph idx="1"/>
          </p:nvPr>
        </p:nvSpPr>
        <p:spPr>
          <a:xfrm>
            <a:off x="457200" y="957944"/>
            <a:ext cx="8229600" cy="5168220"/>
          </a:xfrm>
          <a:prstGeom prst="rect">
            <a:avLst/>
          </a:prstGeom>
        </p:spPr>
        <p:txBody>
          <a:bodyPr/>
          <a:lstStyle>
            <a:lvl1pPr>
              <a:defRPr sz="2800">
                <a:solidFill>
                  <a:srgbClr val="455560"/>
                </a:solidFill>
              </a:defRPr>
            </a:lvl1pPr>
            <a:lvl2pPr>
              <a:defRPr sz="2400">
                <a:solidFill>
                  <a:srgbClr val="455560"/>
                </a:solidFill>
              </a:defRPr>
            </a:lvl2pPr>
            <a:lvl3pPr>
              <a:defRPr sz="2000">
                <a:solidFill>
                  <a:srgbClr val="455560"/>
                </a:solidFill>
              </a:defRPr>
            </a:lvl3pPr>
            <a:lvl4pPr>
              <a:defRPr sz="1800">
                <a:solidFill>
                  <a:srgbClr val="455560"/>
                </a:solidFill>
              </a:defRPr>
            </a:lvl4pPr>
            <a:lvl5pPr>
              <a:defRPr sz="1800">
                <a:solidFill>
                  <a:srgbClr val="4555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28914"/>
            <a:ext cx="4038600" cy="5197249"/>
          </a:xfrm>
          <a:prstGeom prst="rect">
            <a:avLst/>
          </a:prstGeom>
        </p:spPr>
        <p:txBody>
          <a:bodyPr/>
          <a:lstStyle>
            <a:lvl1pPr>
              <a:defRPr sz="2800">
                <a:solidFill>
                  <a:srgbClr val="455560"/>
                </a:solidFill>
              </a:defRPr>
            </a:lvl1pPr>
            <a:lvl2pPr>
              <a:defRPr sz="2400">
                <a:solidFill>
                  <a:srgbClr val="455560"/>
                </a:solidFill>
              </a:defRPr>
            </a:lvl2pPr>
            <a:lvl3pPr>
              <a:defRPr sz="2000">
                <a:solidFill>
                  <a:srgbClr val="455560"/>
                </a:solidFill>
              </a:defRPr>
            </a:lvl3pPr>
            <a:lvl4pPr>
              <a:defRPr sz="1800">
                <a:solidFill>
                  <a:srgbClr val="455560"/>
                </a:solidFill>
              </a:defRPr>
            </a:lvl4pPr>
            <a:lvl5pPr>
              <a:defRPr sz="1800">
                <a:solidFill>
                  <a:srgbClr val="45556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928914"/>
            <a:ext cx="4038600" cy="5197249"/>
          </a:xfrm>
          <a:prstGeom prst="rect">
            <a:avLst/>
          </a:prstGeom>
        </p:spPr>
        <p:txBody>
          <a:bodyPr/>
          <a:lstStyle>
            <a:lvl1pPr>
              <a:defRPr sz="2800" baseline="0">
                <a:solidFill>
                  <a:srgbClr val="455560"/>
                </a:solidFill>
              </a:defRPr>
            </a:lvl1pPr>
            <a:lvl2pPr>
              <a:defRPr sz="2400">
                <a:solidFill>
                  <a:srgbClr val="455560"/>
                </a:solidFill>
              </a:defRPr>
            </a:lvl2pPr>
            <a:lvl3pPr>
              <a:defRPr sz="2000">
                <a:solidFill>
                  <a:srgbClr val="455560"/>
                </a:solidFill>
              </a:defRPr>
            </a:lvl3pPr>
            <a:lvl4pPr>
              <a:defRPr sz="1800">
                <a:solidFill>
                  <a:srgbClr val="455560"/>
                </a:solidFill>
              </a:defRPr>
            </a:lvl4pPr>
            <a:lvl5pPr>
              <a:defRPr sz="1800">
                <a:solidFill>
                  <a:srgbClr val="45556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itle 1"/>
          <p:cNvSpPr>
            <a:spLocks noGrp="1"/>
          </p:cNvSpPr>
          <p:nvPr>
            <p:ph type="title"/>
          </p:nvPr>
        </p:nvSpPr>
        <p:spPr>
          <a:xfrm>
            <a:off x="587826" y="231096"/>
            <a:ext cx="8229600" cy="407533"/>
          </a:xfrm>
          <a:prstGeom prst="rect">
            <a:avLst/>
          </a:prstGeom>
        </p:spPr>
        <p:txBody>
          <a:bodyPr/>
          <a:lstStyle>
            <a:lvl1pPr algn="l">
              <a:defRPr sz="2400" b="0"/>
            </a:lvl1pPr>
          </a:lstStyle>
          <a:p>
            <a:r>
              <a:rPr lang="en-US" smtClean="0"/>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87826" y="231096"/>
            <a:ext cx="8229600" cy="407533"/>
          </a:xfrm>
          <a:prstGeom prst="rect">
            <a:avLst/>
          </a:prstGeom>
        </p:spPr>
        <p:txBody>
          <a:bodyPr/>
          <a:lstStyle>
            <a:lvl1pPr algn="l">
              <a:defRPr sz="2400" b="0"/>
            </a:lvl1pPr>
          </a:lstStyle>
          <a:p>
            <a:r>
              <a:rPr lang="en-US" smtClean="0"/>
              <a:t>Click to edit Master title style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3440" y="29796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009BC9"/>
              </a:solidFill>
            </a:endParaRPr>
          </a:p>
        </p:txBody>
      </p:sp>
      <p:sp>
        <p:nvSpPr>
          <p:cNvPr id="2" name="Title 1"/>
          <p:cNvSpPr>
            <a:spLocks noGrp="1"/>
          </p:cNvSpPr>
          <p:nvPr>
            <p:ph type="ctrTitle"/>
          </p:nvPr>
        </p:nvSpPr>
        <p:spPr>
          <a:xfrm>
            <a:off x="4808006" y="1563426"/>
            <a:ext cx="3650194" cy="1470025"/>
          </a:xfrm>
        </p:spPr>
        <p:txBody>
          <a:bodyPr tIns="0" anchor="t" anchorCtr="0">
            <a:noAutofit/>
          </a:bodyPr>
          <a:lstStyle>
            <a:lvl1pPr algn="l">
              <a:defRPr sz="3000" cap="all">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4808007" y="3041295"/>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pic>
        <p:nvPicPr>
          <p:cNvPr id="16" name="Picture 15" descr="ip_outline.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210707" y="1682845"/>
            <a:ext cx="2864695" cy="2562415"/>
          </a:xfrm>
          <a:prstGeom prst="rect">
            <a:avLst/>
          </a:prstGeom>
        </p:spPr>
      </p:pic>
      <p:pic>
        <p:nvPicPr>
          <p:cNvPr id="18" name="Picture 17" descr="orangeArrows.psd"/>
          <p:cNvPicPr>
            <a:picLocks noChangeAspect="1"/>
          </p:cNvPicPr>
          <p:nvPr/>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448163" y="1683704"/>
            <a:ext cx="299109" cy="299109"/>
          </a:xfrm>
          <a:prstGeom prst="rect">
            <a:avLst/>
          </a:prstGeom>
        </p:spPr>
      </p:pic>
      <p:pic>
        <p:nvPicPr>
          <p:cNvPr id="7" name="Picture 6" descr="iProspect LOGOwDesc.2clr.eps"/>
          <p:cNvPicPr>
            <a:picLocks noChangeAspect="1"/>
          </p:cNvPicPr>
          <p:nvPr/>
        </p:nvPicPr>
        <p:blipFill>
          <a:blip r:embed="rId4"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6781800" y="5698111"/>
            <a:ext cx="2068740" cy="713549"/>
          </a:xfrm>
          <a:prstGeom prst="rect">
            <a:avLst/>
          </a:prstGeom>
        </p:spPr>
      </p:pic>
      <p:pic>
        <p:nvPicPr>
          <p:cNvPr id="10" name="Picture 9" descr="ip_outline.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210707" y="1682845"/>
            <a:ext cx="2864695" cy="2562415"/>
          </a:xfrm>
          <a:prstGeom prst="rect">
            <a:avLst/>
          </a:prstGeom>
        </p:spPr>
      </p:pic>
      <p:pic>
        <p:nvPicPr>
          <p:cNvPr id="11" name="Picture 10" descr="orangeArrows.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448163" y="1672160"/>
            <a:ext cx="299109" cy="299109"/>
          </a:xfrm>
          <a:prstGeom prst="rect">
            <a:avLst/>
          </a:prstGeom>
        </p:spPr>
      </p:pic>
      <p:pic>
        <p:nvPicPr>
          <p:cNvPr id="12" name="Picture 11" descr="iProspect LOGOwDesc.2clr.eps"/>
          <p:cNvPicPr>
            <a:picLocks noChangeAspect="1"/>
          </p:cNvPicPr>
          <p:nvPr userDrawn="1"/>
        </p:nvPicPr>
        <p:blipFill>
          <a:blip r:embed="rId4"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6781800" y="5698111"/>
            <a:ext cx="2068740" cy="713549"/>
          </a:xfrm>
          <a:prstGeom prst="rect">
            <a:avLst/>
          </a:prstGeom>
        </p:spPr>
      </p:pic>
    </p:spTree>
    <p:extLst>
      <p:ext uri="{BB962C8B-B14F-4D97-AF65-F5344CB8AC3E}">
        <p14:creationId xmlns="" xmlns:p14="http://schemas.microsoft.com/office/powerpoint/2010/main" xmlns:mv="urn:schemas-microsoft-com:mac:vml" xmlns:mc="http://schemas.openxmlformats.org/markup-compatibility/2006" val="42527516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ansition Opt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sp>
        <p:nvSpPr>
          <p:cNvPr id="9" name="Title 1"/>
          <p:cNvSpPr>
            <a:spLocks noGrp="1"/>
          </p:cNvSpPr>
          <p:nvPr>
            <p:ph type="title"/>
          </p:nvPr>
        </p:nvSpPr>
        <p:spPr>
          <a:xfrm>
            <a:off x="1142999" y="2619832"/>
            <a:ext cx="7351713" cy="1362075"/>
          </a:xfrm>
        </p:spPr>
        <p:txBody>
          <a:bodyPr tIns="0" anchor="t">
            <a:normAutofit/>
          </a:bodyPr>
          <a:lstStyle>
            <a:lvl1pPr algn="l">
              <a:defRPr sz="2600" b="0" i="0" cap="all">
                <a:latin typeface="Corbel"/>
                <a:cs typeface="Corbel"/>
              </a:defRPr>
            </a:lvl1pPr>
          </a:lstStyle>
          <a:p>
            <a:r>
              <a:rPr lang="en-US" smtClean="0"/>
              <a:t>Click to edit Master title style</a:t>
            </a:r>
            <a:endParaRPr lang="en-US" dirty="0"/>
          </a:p>
        </p:txBody>
      </p:sp>
      <p:pic>
        <p:nvPicPr>
          <p:cNvPr id="11" name="Picture 10" descr="ip_transition.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550105" y="2621639"/>
            <a:ext cx="586823" cy="524231"/>
          </a:xfrm>
          <a:prstGeom prst="rect">
            <a:avLst/>
          </a:prstGeom>
        </p:spPr>
      </p:pic>
      <p:sp>
        <p:nvSpPr>
          <p:cNvPr id="12" name="Rounded Rectangle 1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0" name="Picture 9" descr="ip_transition.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550105" y="2621639"/>
            <a:ext cx="586823" cy="524231"/>
          </a:xfrm>
          <a:prstGeom prst="rect">
            <a:avLst/>
          </a:prstGeom>
        </p:spPr>
      </p:pic>
      <p:pic>
        <p:nvPicPr>
          <p:cNvPr id="13" name="Picture 12" descr="ip_footer.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7" y="6204831"/>
            <a:ext cx="256017" cy="230415"/>
          </a:xfrm>
          <a:prstGeom prst="rect">
            <a:avLst/>
          </a:prstGeom>
        </p:spPr>
      </p:pic>
      <p:sp>
        <p:nvSpPr>
          <p:cNvPr id="15" name="TextBox 14"/>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 xmlns:p14="http://schemas.microsoft.com/office/powerpoint/2010/main" xmlns:mv="urn:schemas-microsoft-com:mac:vml" xmlns:mc="http://schemas.openxmlformats.org/markup-compatibility/2006" val="2002279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ansition Op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pic>
        <p:nvPicPr>
          <p:cNvPr id="3" name="Picture 2" descr="greenArrows_outline.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819474" y="2710542"/>
            <a:ext cx="316773" cy="316773"/>
          </a:xfrm>
          <a:prstGeom prst="rect">
            <a:avLst/>
          </a:prstGeom>
        </p:spPr>
      </p:pic>
      <p:pic>
        <p:nvPicPr>
          <p:cNvPr id="20" name="Picture 19" descr="greenArrows_outline.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819474" y="2692400"/>
            <a:ext cx="316773" cy="316773"/>
          </a:xfrm>
          <a:prstGeom prst="rect">
            <a:avLst/>
          </a:prstGeom>
        </p:spPr>
      </p:pic>
      <p:sp>
        <p:nvSpPr>
          <p:cNvPr id="21" name="Rounded Rectangle 20"/>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0" name="Picture 9" descr="ip_footer.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7" y="6204831"/>
            <a:ext cx="256017" cy="230415"/>
          </a:xfrm>
          <a:prstGeom prst="rect">
            <a:avLst/>
          </a:prstGeom>
        </p:spPr>
      </p:pic>
      <p:sp>
        <p:nvSpPr>
          <p:cNvPr id="11" name="TextBox 10"/>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
        <p:nvSpPr>
          <p:cNvPr id="12" name="Title 1"/>
          <p:cNvSpPr>
            <a:spLocks noGrp="1"/>
          </p:cNvSpPr>
          <p:nvPr>
            <p:ph type="title"/>
          </p:nvPr>
        </p:nvSpPr>
        <p:spPr>
          <a:xfrm>
            <a:off x="1142999" y="2619832"/>
            <a:ext cx="7351713" cy="1362075"/>
          </a:xfrm>
        </p:spPr>
        <p:txBody>
          <a:bodyPr tIns="0" anchor="t">
            <a:normAutofit/>
          </a:bodyPr>
          <a:lstStyle>
            <a:lvl1pPr algn="l">
              <a:defRPr sz="2600" b="0" i="0" cap="all">
                <a:latin typeface="Corbel"/>
                <a:cs typeface="Corbel"/>
              </a:defRPr>
            </a:lvl1pPr>
          </a:lstStyle>
          <a:p>
            <a:r>
              <a:rPr lang="en-US" smtClean="0"/>
              <a:t>Click to edit Master title style</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164229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ransition Opt 4">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pic>
        <p:nvPicPr>
          <p:cNvPr id="21" name="Picture 20" descr="greenArrows.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819472" y="2695737"/>
            <a:ext cx="313434" cy="313435"/>
          </a:xfrm>
          <a:prstGeom prst="rect">
            <a:avLst/>
          </a:prstGeom>
        </p:spPr>
      </p:pic>
      <p:sp>
        <p:nvSpPr>
          <p:cNvPr id="22" name="Rounded Rectangle 21"/>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8" name="Picture 7" descr="ip_footer.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7" y="6204831"/>
            <a:ext cx="256017" cy="230415"/>
          </a:xfrm>
          <a:prstGeom prst="rect">
            <a:avLst/>
          </a:prstGeom>
        </p:spPr>
      </p:pic>
      <p:sp>
        <p:nvSpPr>
          <p:cNvPr id="10" name="TextBox 9"/>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
        <p:nvSpPr>
          <p:cNvPr id="11" name="Title 1"/>
          <p:cNvSpPr>
            <a:spLocks noGrp="1"/>
          </p:cNvSpPr>
          <p:nvPr>
            <p:ph type="title"/>
          </p:nvPr>
        </p:nvSpPr>
        <p:spPr>
          <a:xfrm>
            <a:off x="1142999" y="2619832"/>
            <a:ext cx="7351713" cy="1362075"/>
          </a:xfrm>
        </p:spPr>
        <p:txBody>
          <a:bodyPr tIns="0" anchor="t">
            <a:normAutofit/>
          </a:bodyPr>
          <a:lstStyle>
            <a:lvl1pPr algn="l">
              <a:defRPr sz="2600" b="0" i="0" cap="all">
                <a:latin typeface="Corbel"/>
                <a:cs typeface="Corbel"/>
              </a:defRPr>
            </a:lvl1pPr>
          </a:lstStyle>
          <a:p>
            <a:r>
              <a:rPr lang="en-US" smtClean="0"/>
              <a:t>Click to edit Master title style</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3648091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25073"/>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cxnSp>
        <p:nvCxnSpPr>
          <p:cNvPr id="17" name="Straight Connector 16"/>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25" name="Picture 24" descr="ip_footer.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7" y="6204831"/>
            <a:ext cx="256017" cy="230415"/>
          </a:xfrm>
          <a:prstGeom prst="rect">
            <a:avLst/>
          </a:prstGeom>
        </p:spPr>
      </p:pic>
      <p:sp>
        <p:nvSpPr>
          <p:cNvPr id="26" name="TextBox 25"/>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 xmlns:p14="http://schemas.microsoft.com/office/powerpoint/2010/main" xmlns:mv="urn:schemas-microsoft-com:mac:vml" xmlns:mc="http://schemas.openxmlformats.org/markup-compatibility/2006" val="4046545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_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25073"/>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cxnSp>
        <p:nvCxnSpPr>
          <p:cNvPr id="17" name="Straight Connector 16"/>
          <p:cNvCxnSpPr/>
          <p:nvPr userDrawn="1"/>
        </p:nvCxnSpPr>
        <p:spPr>
          <a:xfrm>
            <a:off x="303440" y="729343"/>
            <a:ext cx="8546588" cy="0"/>
          </a:xfrm>
          <a:prstGeom prst="line">
            <a:avLst/>
          </a:prstGeom>
          <a:ln w="28575">
            <a:solidFill>
              <a:srgbClr val="737A7C"/>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2" name="Picture 11" descr="ip_footer.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7" y="6204831"/>
            <a:ext cx="256017" cy="230415"/>
          </a:xfrm>
          <a:prstGeom prst="rect">
            <a:avLst/>
          </a:prstGeom>
        </p:spPr>
      </p:pic>
      <p:sp>
        <p:nvSpPr>
          <p:cNvPr id="13" name="TextBox 12"/>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 xmlns:p14="http://schemas.microsoft.com/office/powerpoint/2010/main" xmlns:mv="urn:schemas-microsoft-com:mac:vml" xmlns:mc="http://schemas.openxmlformats.org/markup-compatibility/2006" val="87261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2" name="Picture 3" descr="intro slide.7.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mp; Content 2">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69787"/>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3" name="Picture 12" descr="ip_footer.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7" y="6204831"/>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 xmlns:p14="http://schemas.microsoft.com/office/powerpoint/2010/main" xmlns:mv="urn:schemas-microsoft-com:mac:vml" xmlns:mc="http://schemas.openxmlformats.org/markup-compatibility/2006" val="13258318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mp; Content 3">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9"/>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8" name="Text Placeholder 7"/>
          <p:cNvSpPr>
            <a:spLocks noGrp="1"/>
          </p:cNvSpPr>
          <p:nvPr>
            <p:ph type="body" sz="quarter" idx="12" hasCustomPrompt="1"/>
          </p:nvPr>
        </p:nvSpPr>
        <p:spPr>
          <a:xfrm>
            <a:off x="557213" y="592599"/>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3" name="Picture 12" descr="ip_footer.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7" y="6204831"/>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 xmlns:p14="http://schemas.microsoft.com/office/powerpoint/2010/main" xmlns:mv="urn:schemas-microsoft-com:mac:vml" xmlns:mc="http://schemas.openxmlformats.org/markup-compatibility/2006" val="3687591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Content 4">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9"/>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8" name="Text Placeholder 7"/>
          <p:cNvSpPr>
            <a:spLocks noGrp="1"/>
          </p:cNvSpPr>
          <p:nvPr>
            <p:ph type="body" sz="quarter" idx="12" hasCustomPrompt="1"/>
          </p:nvPr>
        </p:nvSpPr>
        <p:spPr>
          <a:xfrm>
            <a:off x="557213" y="592599"/>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3" name="Picture 12" descr="ip_footer.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7" y="6204831"/>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 xmlns:p14="http://schemas.microsoft.com/office/powerpoint/2010/main" xmlns:mv="urn:schemas-microsoft-com:mac:vml" xmlns:mc="http://schemas.openxmlformats.org/markup-compatibility/2006" val="39444066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 5">
    <p:spTree>
      <p:nvGrpSpPr>
        <p:cNvPr id="1" name=""/>
        <p:cNvGrpSpPr/>
        <p:nvPr/>
      </p:nvGrpSpPr>
      <p:grpSpPr>
        <a:xfrm>
          <a:off x="0" y="0"/>
          <a:ext cx="0" cy="0"/>
          <a:chOff x="0" y="0"/>
          <a:chExt cx="0" cy="0"/>
        </a:xfrm>
      </p:grpSpPr>
      <p:sp>
        <p:nvSpPr>
          <p:cNvPr id="2" name="Title 1"/>
          <p:cNvSpPr>
            <a:spLocks noGrp="1"/>
          </p:cNvSpPr>
          <p:nvPr>
            <p:ph type="title"/>
          </p:nvPr>
        </p:nvSpPr>
        <p:spPr>
          <a:xfrm>
            <a:off x="556816" y="274639"/>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69787"/>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19366" y="6435246"/>
            <a:ext cx="5673441" cy="365125"/>
          </a:xfrm>
        </p:spPr>
        <p:txBody>
          <a:bodyPr/>
          <a:lstStyle>
            <a:lvl1pPr>
              <a:defRPr>
                <a:latin typeface="Corbel"/>
                <a:cs typeface="Corbel"/>
              </a:defRPr>
            </a:lvl1pPr>
          </a:lstStyle>
          <a:p>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328217" y="357414"/>
            <a:ext cx="228598" cy="228599"/>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FFFFFF"/>
                </a:solidFill>
              </a:rPr>
              <a:t>      </a:t>
            </a:r>
            <a:endParaRPr lang="en-US" sz="1800" dirty="0">
              <a:solidFill>
                <a:srgbClr val="FFFFFF"/>
              </a:solidFill>
            </a:endParaRPr>
          </a:p>
        </p:txBody>
      </p:sp>
      <p:pic>
        <p:nvPicPr>
          <p:cNvPr id="13" name="Picture 12" descr="ip_footer.psd"/>
          <p:cNvPicPr>
            <a:picLocks noChangeAspect="1"/>
          </p:cNvPicPr>
          <p:nvPr userDrawn="1"/>
        </p:nvPicPr>
        <p:blipFill>
          <a:blip r:embed="rId3" cstate="screen">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483847" y="6204831"/>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Tree>
    <p:extLst>
      <p:ext uri="{BB962C8B-B14F-4D97-AF65-F5344CB8AC3E}">
        <p14:creationId xmlns="" xmlns:p14="http://schemas.microsoft.com/office/powerpoint/2010/main" xmlns:mv="urn:schemas-microsoft-com:mac:vml" xmlns:mc="http://schemas.openxmlformats.org/markup-compatibility/2006" val="29733975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 Double Title High">
    <p:spTree>
      <p:nvGrpSpPr>
        <p:cNvPr id="1" name=""/>
        <p:cNvGrpSpPr/>
        <p:nvPr/>
      </p:nvGrpSpPr>
      <p:grpSpPr>
        <a:xfrm>
          <a:off x="0" y="0"/>
          <a:ext cx="0" cy="0"/>
          <a:chOff x="0" y="0"/>
          <a:chExt cx="0" cy="0"/>
        </a:xfrm>
      </p:grpSpPr>
      <p:pic>
        <p:nvPicPr>
          <p:cNvPr id="6" name="Picture 5" descr="orangeArrows.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8"/>
          </a:xfrm>
          <a:prstGeom prst="rect">
            <a:avLst/>
          </a:prstGeom>
        </p:spPr>
      </p:pic>
      <p:pic>
        <p:nvPicPr>
          <p:cNvPr id="24" name="Picture 23" descr="orangeArrows.psd"/>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28217" y="357414"/>
            <a:ext cx="228598" cy="228598"/>
          </a:xfrm>
          <a:prstGeom prst="rect">
            <a:avLst/>
          </a:prstGeom>
        </p:spPr>
      </p:pic>
      <p:sp>
        <p:nvSpPr>
          <p:cNvPr id="18" name="Rounded Rectangle 17"/>
          <p:cNvSpPr/>
          <p:nvPr/>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r>
              <a:rPr lang="en-US" sz="1800" dirty="0" smtClean="0">
                <a:solidFill>
                  <a:srgbClr val="DE6E28"/>
                </a:solidFill>
              </a:rPr>
              <a:t>      </a:t>
            </a:r>
            <a:endParaRPr lang="en-US" sz="1800" dirty="0">
              <a:solidFill>
                <a:srgbClr val="DE6E28"/>
              </a:solidFill>
            </a:endParaRPr>
          </a:p>
        </p:txBody>
      </p:sp>
      <p:pic>
        <p:nvPicPr>
          <p:cNvPr id="19" name="Picture 18" descr="ip_footer.psd"/>
          <p:cNvPicPr>
            <a:picLocks noChangeAspect="1"/>
          </p:cNvPicPr>
          <p:nvPr/>
        </p:nvPicPr>
        <p:blipFill>
          <a:blip r:embed="rId3" cstate="screen">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83845" y="6204830"/>
            <a:ext cx="256017" cy="230415"/>
          </a:xfrm>
          <a:prstGeom prst="rect">
            <a:avLst/>
          </a:prstGeom>
        </p:spPr>
      </p:pic>
      <p:sp>
        <p:nvSpPr>
          <p:cNvPr id="20" name="TextBox 19"/>
          <p:cNvSpPr txBox="1"/>
          <p:nvPr/>
        </p:nvSpPr>
        <p:spPr>
          <a:xfrm>
            <a:off x="6613062" y="6204796"/>
            <a:ext cx="2177142" cy="230832"/>
          </a:xfrm>
          <a:prstGeom prst="rect">
            <a:avLst/>
          </a:prstGeom>
          <a:noFill/>
        </p:spPr>
        <p:txBody>
          <a:bodyPr wrap="square" rtlCol="0">
            <a:spAutoFit/>
          </a:bodyPr>
          <a:lstStyle/>
          <a:p>
            <a:pPr fontAlgn="auto">
              <a:spcBef>
                <a:spcPts val="0"/>
              </a:spcBef>
              <a:spcAft>
                <a:spcPts val="0"/>
              </a:spcAft>
              <a:defRPr/>
            </a:pPr>
            <a:r>
              <a:rPr lang="en-US" sz="900" dirty="0" smtClean="0">
                <a:solidFill>
                  <a:srgbClr val="FFFFFF"/>
                </a:solidFill>
                <a:latin typeface="Avenir LT Std 65 Medium"/>
              </a:rPr>
              <a:t>Digital Performance on a Global Scale.</a:t>
            </a:r>
            <a:endParaRPr lang="en-US" sz="900" dirty="0">
              <a:solidFill>
                <a:srgbClr val="FFFFFF"/>
              </a:solidFill>
              <a:latin typeface="Avenir LT Std 65 Medium"/>
            </a:endParaRPr>
          </a:p>
        </p:txBody>
      </p:sp>
      <p:sp>
        <p:nvSpPr>
          <p:cNvPr id="15" name="Slide Number Placeholder 5"/>
          <p:cNvSpPr>
            <a:spLocks noGrp="1"/>
          </p:cNvSpPr>
          <p:nvPr>
            <p:ph type="sldNum" sz="quarter" idx="13"/>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pPr fontAlgn="auto">
              <a:spcBef>
                <a:spcPts val="0"/>
              </a:spcBef>
              <a:spcAft>
                <a:spcPts val="0"/>
              </a:spcAft>
            </a:pPr>
            <a:fld id="{3503F095-C01E-9444-B892-657AC29F0A09}" type="slidenum">
              <a:rPr lang="en-US" smtClean="0">
                <a:solidFill>
                  <a:srgbClr val="FFFFFF">
                    <a:lumMod val="50000"/>
                  </a:srgbClr>
                </a:solidFill>
              </a:rPr>
              <a:pPr fontAlgn="auto">
                <a:spcBef>
                  <a:spcPts val="0"/>
                </a:spcBef>
                <a:spcAft>
                  <a:spcPts val="0"/>
                </a:spcAft>
              </a:pPr>
              <a:t>‹#›</a:t>
            </a:fld>
            <a:endParaRPr lang="en-US" dirty="0">
              <a:solidFill>
                <a:srgbClr val="FFFFFF">
                  <a:lumMod val="50000"/>
                </a:srgbClr>
              </a:solidFill>
            </a:endParaRPr>
          </a:p>
        </p:txBody>
      </p:sp>
    </p:spTree>
    <p:extLst>
      <p:ext uri="{BB962C8B-B14F-4D97-AF65-F5344CB8AC3E}">
        <p14:creationId xmlns:mc="http://schemas.openxmlformats.org/markup-compatibility/2006" xmlns:mv="urn:schemas-microsoft-com:mac:vml" xmlns:p14="http://schemas.microsoft.com/office/powerpoint/2010/main" xmlns="" val="3687591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2" name="Picture 8" descr="transition slide_v2.7.jpg"/>
          <p:cNvPicPr>
            <a:picLocks noChangeAspect="1"/>
          </p:cNvPicPr>
          <p:nvPr userDrawn="1"/>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userDrawn="1"/>
        </p:nvSpPr>
        <p:spPr bwMode="auto">
          <a:xfrm>
            <a:off x="207963" y="6532563"/>
            <a:ext cx="8229600" cy="169862"/>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
        <p:nvSpPr>
          <p:cNvPr id="4" name="Title 1"/>
          <p:cNvSpPr>
            <a:spLocks noGrp="1"/>
          </p:cNvSpPr>
          <p:nvPr>
            <p:ph type="ctrTitle"/>
          </p:nvPr>
        </p:nvSpPr>
        <p:spPr>
          <a:xfrm>
            <a:off x="1484080" y="1781176"/>
            <a:ext cx="7772400" cy="1470025"/>
          </a:xfrm>
          <a:prstGeom prst="rect">
            <a:avLst/>
          </a:prstGeom>
        </p:spPr>
        <p:txBody>
          <a:bodyPr/>
          <a:lstStyle>
            <a:lvl1pPr algn="l">
              <a:defRPr/>
            </a:lvl1pPr>
          </a:lstStyle>
          <a:p>
            <a:r>
              <a:rPr lang="en-US" smtClean="0"/>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3" descr="intro slide.8.jpg"/>
          <p:cNvPicPr>
            <a:picLocks noChangeAspect="1"/>
          </p:cNvPicPr>
          <p:nvPr/>
        </p:nvPicPr>
        <p:blipFill>
          <a:blip r:embed="rId2" cstate="screen"/>
          <a:srcRect/>
          <a:stretch>
            <a:fillRect/>
          </a:stretch>
        </p:blipFill>
        <p:spPr bwMode="auto">
          <a:xfrm>
            <a:off x="0" y="0"/>
            <a:ext cx="9144000" cy="6858000"/>
          </a:xfrm>
          <a:prstGeom prst="rect">
            <a:avLst/>
          </a:prstGeom>
          <a:noFill/>
          <a:ln w="9525">
            <a:noFill/>
            <a:miter lim="800000"/>
            <a:headEnd/>
            <a:tailEnd/>
          </a:ln>
        </p:spPr>
      </p:pic>
      <p:sp>
        <p:nvSpPr>
          <p:cNvPr id="3"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solidFill>
            <a:schemeClr val="bg1"/>
          </a:solidFill>
          <a:ln w="0">
            <a:no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 name="Rounded Rectangle 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4" name="TextBox 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pic>
        <p:nvPicPr>
          <p:cNvPr id="5" name="Picture 9" descr="orangeArrows.psd"/>
          <p:cNvPicPr>
            <a:picLocks noChangeAspect="1"/>
          </p:cNvPicPr>
          <p:nvPr/>
        </p:nvPicPr>
        <p:blipFill>
          <a:blip r:embed="rId2" cstate="screen"/>
          <a:srcRect/>
          <a:stretch>
            <a:fillRect/>
          </a:stretch>
        </p:blipFill>
        <p:spPr bwMode="auto">
          <a:xfrm>
            <a:off x="328613" y="357188"/>
            <a:ext cx="228600" cy="228600"/>
          </a:xfrm>
          <a:prstGeom prst="rect">
            <a:avLst/>
          </a:prstGeom>
          <a:noFill/>
          <a:ln w="9525">
            <a:noFill/>
            <a:miter lim="800000"/>
            <a:headEnd/>
            <a:tailEnd/>
          </a:ln>
        </p:spPr>
      </p:pic>
      <p:cxnSp>
        <p:nvCxnSpPr>
          <p:cNvPr id="6" name="Straight Connector 5"/>
          <p:cNvCxnSpPr/>
          <p:nvPr/>
        </p:nvCxnSpPr>
        <p:spPr>
          <a:xfrm>
            <a:off x="303213" y="1001713"/>
            <a:ext cx="8547100"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7" name="Picture 6" descr="ip_footer.psd"/>
          <p:cNvPicPr>
            <a:picLocks noChangeAspect="1"/>
          </p:cNvPicPr>
          <p:nvPr/>
        </p:nvPicPr>
        <p:blipFill>
          <a:blip r:embed="rId3" cstate="screen">
            <a:extLst>
              <a:ext uri="{28A0092B-C50C-407E-A947-70E740481C1C}">
                <a14:useLocalDpi xmlns="" xmlns:a14="http://schemas.microsoft.com/office/drawing/2010/main" val="0"/>
              </a:ext>
            </a:extLst>
          </a:blip>
          <a:stretch>
            <a:fillRect/>
          </a:stretch>
        </p:blipFill>
        <p:spPr>
          <a:xfrm>
            <a:off x="483845" y="6204830"/>
            <a:ext cx="256017" cy="230415"/>
          </a:xfrm>
          <a:prstGeom prst="rect">
            <a:avLst/>
          </a:prstGeom>
        </p:spPr>
      </p:pic>
      <p:sp>
        <p:nvSpPr>
          <p:cNvPr id="8" name="TextBox 7"/>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 name="Rounded Rectangle 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4" name="TextBox 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pic>
        <p:nvPicPr>
          <p:cNvPr id="5" name="Picture 4" descr="ip_footer.psd"/>
          <p:cNvPicPr>
            <a:picLocks noChangeAspect="1"/>
          </p:cNvPicPr>
          <p:nvPr/>
        </p:nvPicPr>
        <p:blipFill>
          <a:blip r:embed="rId2" cstate="screen">
            <a:extLst>
              <a:ext uri="{28A0092B-C50C-407E-A947-70E740481C1C}">
                <a14:useLocalDpi xmlns="" xmlns:a14="http://schemas.microsoft.com/office/drawing/2010/main" val="0"/>
              </a:ext>
            </a:extLst>
          </a:blip>
          <a:stretch>
            <a:fillRect/>
          </a:stretch>
        </p:blipFill>
        <p:spPr>
          <a:xfrm>
            <a:off x="483845" y="6204830"/>
            <a:ext cx="256017" cy="230415"/>
          </a:xfrm>
          <a:prstGeom prst="rect">
            <a:avLst/>
          </a:prstGeom>
        </p:spPr>
      </p:pic>
      <p:sp>
        <p:nvSpPr>
          <p:cNvPr id="6" name="TextBox 5"/>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3" name="Rounded Rectangle 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4" name="TextBox 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pic>
        <p:nvPicPr>
          <p:cNvPr id="5" name="Picture 11" descr="orangeArrows.psd"/>
          <p:cNvPicPr>
            <a:picLocks noChangeAspect="1"/>
          </p:cNvPicPr>
          <p:nvPr/>
        </p:nvPicPr>
        <p:blipFill>
          <a:blip r:embed="rId2" cstate="screen"/>
          <a:srcRect/>
          <a:stretch>
            <a:fillRect/>
          </a:stretch>
        </p:blipFill>
        <p:spPr bwMode="auto">
          <a:xfrm>
            <a:off x="328613" y="357188"/>
            <a:ext cx="228600" cy="228600"/>
          </a:xfrm>
          <a:prstGeom prst="rect">
            <a:avLst/>
          </a:prstGeom>
          <a:noFill/>
          <a:ln w="9525">
            <a:noFill/>
            <a:miter lim="800000"/>
            <a:headEnd/>
            <a:tailEnd/>
          </a:ln>
        </p:spPr>
      </p:pic>
      <p:pic>
        <p:nvPicPr>
          <p:cNvPr id="6" name="Picture 5" descr="ip_footer.psd"/>
          <p:cNvPicPr>
            <a:picLocks noChangeAspect="1"/>
          </p:cNvPicPr>
          <p:nvPr/>
        </p:nvPicPr>
        <p:blipFill>
          <a:blip r:embed="rId3" cstate="screen">
            <a:extLst>
              <a:ext uri="{28A0092B-C50C-407E-A947-70E740481C1C}">
                <a14:useLocalDpi xmlns="" xmlns:a14="http://schemas.microsoft.com/office/drawing/2010/main" val="0"/>
              </a:ext>
            </a:extLst>
          </a:blip>
          <a:stretch>
            <a:fillRect/>
          </a:stretch>
        </p:blipFill>
        <p:spPr>
          <a:xfrm>
            <a:off x="483845" y="6204830"/>
            <a:ext cx="256017" cy="230415"/>
          </a:xfrm>
          <a:prstGeom prst="rect">
            <a:avLst/>
          </a:prstGeom>
        </p:spPr>
      </p:pic>
      <p:sp>
        <p:nvSpPr>
          <p:cNvPr id="7" name="TextBox 6"/>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 name="Rounded Rectangle 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4" name="TextBox 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pic>
        <p:nvPicPr>
          <p:cNvPr id="5" name="Picture 11" descr="greenArrows_outline.psd"/>
          <p:cNvPicPr>
            <a:picLocks noChangeAspect="1"/>
          </p:cNvPicPr>
          <p:nvPr/>
        </p:nvPicPr>
        <p:blipFill>
          <a:blip r:embed="rId2" cstate="screen"/>
          <a:srcRect/>
          <a:stretch>
            <a:fillRect/>
          </a:stretch>
        </p:blipFill>
        <p:spPr bwMode="auto">
          <a:xfrm>
            <a:off x="819150" y="2692400"/>
            <a:ext cx="317500" cy="317500"/>
          </a:xfrm>
          <a:prstGeom prst="rect">
            <a:avLst/>
          </a:prstGeom>
          <a:noFill/>
          <a:ln w="9525">
            <a:noFill/>
            <a:miter lim="800000"/>
            <a:headEnd/>
            <a:tailEnd/>
          </a:ln>
        </p:spPr>
      </p:pic>
      <p:pic>
        <p:nvPicPr>
          <p:cNvPr id="6" name="Picture 5" descr="ip_footer.psd"/>
          <p:cNvPicPr>
            <a:picLocks noChangeAspect="1"/>
          </p:cNvPicPr>
          <p:nvPr/>
        </p:nvPicPr>
        <p:blipFill>
          <a:blip r:embed="rId3" cstate="screen">
            <a:extLst>
              <a:ext uri="{28A0092B-C50C-407E-A947-70E740481C1C}">
                <a14:useLocalDpi xmlns="" xmlns:a14="http://schemas.microsoft.com/office/drawing/2010/main" val="0"/>
              </a:ext>
            </a:extLst>
          </a:blip>
          <a:stretch>
            <a:fillRect/>
          </a:stretch>
        </p:blipFill>
        <p:spPr>
          <a:xfrm>
            <a:off x="483845" y="6204830"/>
            <a:ext cx="256017" cy="230415"/>
          </a:xfrm>
          <a:prstGeom prst="rect">
            <a:avLst/>
          </a:prstGeom>
        </p:spPr>
      </p:pic>
      <p:sp>
        <p:nvSpPr>
          <p:cNvPr id="7" name="TextBox 6"/>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1.xml"/><Relationship Id="rId7" Type="http://schemas.openxmlformats.org/officeDocument/2006/relationships/image" Target="../media/image5.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lgn="r" eaLnBrk="1" latinLnBrk="0" hangingPunct="1"/>
            <a:fld id="{564CF2E0-CCC4-4E1E-9902-C3C36AB3FDA4}" type="datetimeFigureOut">
              <a:rPr lang="en-US" smtClean="0"/>
              <a:pPr algn="r" eaLnBrk="1" latinLnBrk="0" hangingPunct="1"/>
              <a:t>11/30/2012</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pic>
        <p:nvPicPr>
          <p:cNvPr id="1031" name="Picture 5" descr="intro slide.1.jpg"/>
          <p:cNvPicPr>
            <a:picLocks noChangeAspect="1"/>
          </p:cNvPicPr>
          <p:nvPr/>
        </p:nvPicPr>
        <p:blipFill>
          <a:blip r:embed="rId20" cstate="screen"/>
          <a:srcRect/>
          <a:stretch>
            <a:fillRect/>
          </a:stretch>
        </p:blipFill>
        <p:spPr bwMode="auto">
          <a:xfrm>
            <a:off x="0" y="0"/>
            <a:ext cx="9144000" cy="6858000"/>
          </a:xfrm>
          <a:prstGeom prst="rect">
            <a:avLst/>
          </a:prstGeom>
          <a:noFill/>
          <a:ln w="9525">
            <a:noFill/>
            <a:miter lim="800000"/>
            <a:headEnd/>
            <a:tailEnd/>
          </a:ln>
        </p:spPr>
      </p:pic>
      <p:sp>
        <p:nvSpPr>
          <p:cNvPr id="1032" name="Rectangle 1028"/>
          <p:cNvSpPr>
            <a:spLocks/>
          </p:cNvSpPr>
          <p:nvPr/>
        </p:nvSpPr>
        <p:spPr bwMode="auto">
          <a:xfrm>
            <a:off x="207963" y="6477000"/>
            <a:ext cx="8229600" cy="169863"/>
          </a:xfrm>
          <a:prstGeom prst="rect">
            <a:avLst/>
          </a:prstGeom>
          <a:noFill/>
          <a:ln w="9525">
            <a:noFill/>
            <a:miter lim="800000"/>
            <a:headEnd/>
            <a:tailEnd/>
          </a:ln>
        </p:spPr>
        <p:txBody>
          <a:bodyPr anchor="ctr"/>
          <a:lstStyle/>
          <a:p>
            <a:pPr>
              <a:defRPr/>
            </a:pPr>
            <a:r>
              <a:rPr lang="en-US" sz="1000">
                <a:solidFill>
                  <a:srgbClr val="898989"/>
                </a:solidFill>
                <a:latin typeface="Corbel" pitchFamily="34" charset="0"/>
              </a:rPr>
              <a:t>Copyright © 2012, iProspect, Inc. All rights reserved.</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pitchFamily="-123" charset="-128"/>
          <a:cs typeface="ヒラギノ角ゴ Pro W3" pitchFamily="-123" charset="-128"/>
        </a:defRPr>
      </a:lvl1pPr>
      <a:lvl2pPr algn="ctr" defTabSz="457200" rtl="0" eaLnBrk="1" fontAlgn="base" hangingPunct="1">
        <a:spcBef>
          <a:spcPct val="0"/>
        </a:spcBef>
        <a:spcAft>
          <a:spcPct val="0"/>
        </a:spcAft>
        <a:defRPr sz="4400">
          <a:solidFill>
            <a:schemeClr val="tx1"/>
          </a:solidFill>
          <a:latin typeface="Corbel" pitchFamily="34" charset="0"/>
          <a:ea typeface="ヒラギノ角ゴ Pro W3" pitchFamily="-123" charset="-128"/>
          <a:cs typeface="ヒラギノ角ゴ Pro W3" pitchFamily="-123" charset="-128"/>
        </a:defRPr>
      </a:lvl2pPr>
      <a:lvl3pPr algn="ctr" defTabSz="457200" rtl="0" eaLnBrk="1" fontAlgn="base" hangingPunct="1">
        <a:spcBef>
          <a:spcPct val="0"/>
        </a:spcBef>
        <a:spcAft>
          <a:spcPct val="0"/>
        </a:spcAft>
        <a:defRPr sz="4400">
          <a:solidFill>
            <a:schemeClr val="tx1"/>
          </a:solidFill>
          <a:latin typeface="Corbel" pitchFamily="34" charset="0"/>
          <a:ea typeface="ヒラギノ角ゴ Pro W3" pitchFamily="-123" charset="-128"/>
          <a:cs typeface="ヒラギノ角ゴ Pro W3" pitchFamily="-123" charset="-128"/>
        </a:defRPr>
      </a:lvl3pPr>
      <a:lvl4pPr algn="ctr" defTabSz="457200" rtl="0" eaLnBrk="1" fontAlgn="base" hangingPunct="1">
        <a:spcBef>
          <a:spcPct val="0"/>
        </a:spcBef>
        <a:spcAft>
          <a:spcPct val="0"/>
        </a:spcAft>
        <a:defRPr sz="4400">
          <a:solidFill>
            <a:schemeClr val="tx1"/>
          </a:solidFill>
          <a:latin typeface="Corbel" pitchFamily="34" charset="0"/>
          <a:ea typeface="ヒラギノ角ゴ Pro W3" pitchFamily="-123" charset="-128"/>
          <a:cs typeface="ヒラギノ角ゴ Pro W3" pitchFamily="-123" charset="-128"/>
        </a:defRPr>
      </a:lvl4pPr>
      <a:lvl5pPr algn="ctr" defTabSz="457200" rtl="0" eaLnBrk="1" fontAlgn="base" hangingPunct="1">
        <a:spcBef>
          <a:spcPct val="0"/>
        </a:spcBef>
        <a:spcAft>
          <a:spcPct val="0"/>
        </a:spcAft>
        <a:defRPr sz="4400">
          <a:solidFill>
            <a:schemeClr val="tx1"/>
          </a:solidFill>
          <a:latin typeface="Corbel" pitchFamily="34" charset="0"/>
          <a:ea typeface="ヒラギノ角ゴ Pro W3" pitchFamily="-123" charset="-128"/>
          <a:cs typeface="ヒラギノ角ゴ Pro W3" pitchFamily="-123" charset="-128"/>
        </a:defRPr>
      </a:lvl5pPr>
      <a:lvl6pPr marL="457200" algn="ctr" defTabSz="457200" rtl="0" eaLnBrk="1" fontAlgn="base" hangingPunct="1">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6pPr>
      <a:lvl7pPr marL="914400" algn="ctr" defTabSz="457200" rtl="0" eaLnBrk="1" fontAlgn="base" hangingPunct="1">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7pPr>
      <a:lvl8pPr marL="1371600" algn="ctr" defTabSz="457200" rtl="0" eaLnBrk="1" fontAlgn="base" hangingPunct="1">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8pPr>
      <a:lvl9pPr marL="1828800" algn="ctr" defTabSz="457200" rtl="0" eaLnBrk="1" fontAlgn="base" hangingPunct="1">
        <a:spcBef>
          <a:spcPct val="0"/>
        </a:spcBef>
        <a:spcAft>
          <a:spcPct val="0"/>
        </a:spcAft>
        <a:defRPr sz="4400">
          <a:solidFill>
            <a:schemeClr val="tx1"/>
          </a:solidFill>
          <a:latin typeface="Calibri" pitchFamily="-123" charset="0"/>
          <a:ea typeface="ヒラギノ角ゴ Pro W3" pitchFamily="-123" charset="-128"/>
          <a:cs typeface="ヒラギノ角ゴ Pro W3" pitchFamily="-123"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ヒラギノ角ゴ Pro W3" pitchFamily="-123" charset="-128"/>
          <a:cs typeface="ヒラギノ角ゴ Pro W3" pitchFamily="-123" charset="-128"/>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ヒラギノ角ゴ Pro W3" pitchFamily="-123"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ヒラギノ角ゴ Pro W3" pitchFamily="-123"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pitchFamily="-123"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ヒラギノ角ゴ Pro W3" pitchFamily="-123"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3" name="Rounded Rectangle 12"/>
          <p:cNvSpPr/>
          <p:nvPr/>
        </p:nvSpPr>
        <p:spPr>
          <a:xfrm>
            <a:off x="303213" y="6167438"/>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800" dirty="0">
                <a:solidFill>
                  <a:srgbClr val="DE6E28"/>
                </a:solidFill>
              </a:rPr>
              <a:t>      </a:t>
            </a:r>
          </a:p>
        </p:txBody>
      </p:sp>
      <p:sp>
        <p:nvSpPr>
          <p:cNvPr id="14" name="TextBox 13"/>
          <p:cNvSpPr txBox="1"/>
          <p:nvPr/>
        </p:nvSpPr>
        <p:spPr>
          <a:xfrm>
            <a:off x="222250" y="6543675"/>
            <a:ext cx="3609975" cy="244475"/>
          </a:xfrm>
          <a:prstGeom prst="rect">
            <a:avLst/>
          </a:prstGeom>
          <a:noFill/>
        </p:spPr>
        <p:txBody>
          <a:bodyPr>
            <a:spAutoFit/>
          </a:bodyPr>
          <a:lstStyle/>
          <a:p>
            <a:pPr>
              <a:defRPr/>
            </a:pPr>
            <a:r>
              <a:rPr lang="en-US" sz="1000">
                <a:solidFill>
                  <a:srgbClr val="898989"/>
                </a:solidFill>
                <a:latin typeface="Corbel" pitchFamily="34" charset="0"/>
              </a:rPr>
              <a:t>Copyright © 2012, iProspect, Inc. All rights reserved.</a:t>
            </a:r>
          </a:p>
        </p:txBody>
      </p:sp>
      <p:cxnSp>
        <p:nvCxnSpPr>
          <p:cNvPr id="15" name="Straight Connector 14"/>
          <p:cNvCxnSpPr/>
          <p:nvPr/>
        </p:nvCxnSpPr>
        <p:spPr>
          <a:xfrm>
            <a:off x="303213" y="728663"/>
            <a:ext cx="8547100"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16" name="Picture 12" descr="orangeArrows.psd"/>
          <p:cNvPicPr>
            <a:picLocks noChangeAspect="1"/>
          </p:cNvPicPr>
          <p:nvPr/>
        </p:nvPicPr>
        <p:blipFill>
          <a:blip r:embed="rId7" cstate="screen"/>
          <a:srcRect/>
          <a:stretch>
            <a:fillRect/>
          </a:stretch>
        </p:blipFill>
        <p:spPr bwMode="auto">
          <a:xfrm>
            <a:off x="328613" y="357188"/>
            <a:ext cx="228600" cy="228600"/>
          </a:xfrm>
          <a:prstGeom prst="rect">
            <a:avLst/>
          </a:prstGeom>
          <a:noFill/>
          <a:ln w="9525">
            <a:noFill/>
            <a:miter lim="800000"/>
            <a:headEnd/>
            <a:tailEnd/>
          </a:ln>
        </p:spPr>
      </p:pic>
      <p:pic>
        <p:nvPicPr>
          <p:cNvPr id="17" name="Picture 16" descr="ip_footer.psd"/>
          <p:cNvPicPr>
            <a:picLocks noChangeAspect="1"/>
          </p:cNvPicPr>
          <p:nvPr/>
        </p:nvPicPr>
        <p:blipFill>
          <a:blip r:embed="rId8" cstate="screen">
            <a:extLst>
              <a:ext uri="{28A0092B-C50C-407E-A947-70E740481C1C}">
                <a14:useLocalDpi xmlns="" xmlns:a14="http://schemas.microsoft.com/office/drawing/2010/main" val="0"/>
              </a:ext>
            </a:extLst>
          </a:blip>
          <a:stretch>
            <a:fillRect/>
          </a:stretch>
        </p:blipFill>
        <p:spPr>
          <a:xfrm>
            <a:off x="483845" y="6204830"/>
            <a:ext cx="256017" cy="230415"/>
          </a:xfrm>
          <a:prstGeom prst="rect">
            <a:avLst/>
          </a:prstGeom>
        </p:spPr>
      </p:pic>
      <p:sp>
        <p:nvSpPr>
          <p:cNvPr id="18" name="TextBox 17"/>
          <p:cNvSpPr txBox="1"/>
          <p:nvPr/>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9366" y="6425620"/>
            <a:ext cx="5673441" cy="365125"/>
          </a:xfrm>
          <a:prstGeom prst="rect">
            <a:avLst/>
          </a:prstGeom>
        </p:spPr>
        <p:txBody>
          <a:bodyPr vert="horz" lIns="91440" tIns="45720" rIns="91440" bIns="45720" rtlCol="0" anchor="ctr"/>
          <a:lstStyle>
            <a:lvl1pPr algn="l">
              <a:defRPr sz="900">
                <a:solidFill>
                  <a:schemeClr val="tx1">
                    <a:tint val="75000"/>
                  </a:schemeClr>
                </a:solidFill>
                <a:latin typeface="Avenir LT Std 55 Roman"/>
              </a:defRPr>
            </a:lvl1pPr>
          </a:lstStyle>
          <a:p>
            <a:pPr fontAlgn="auto">
              <a:spcBef>
                <a:spcPts val="0"/>
              </a:spcBef>
              <a:spcAft>
                <a:spcPts val="0"/>
              </a:spcAft>
            </a:pPr>
            <a:r>
              <a:rPr lang="en-US" dirty="0" smtClean="0">
                <a:solidFill>
                  <a:srgbClr val="455560">
                    <a:tint val="75000"/>
                  </a:srgbClr>
                </a:solidFill>
              </a:rPr>
              <a:t>Copyright © 2011, iProspect, Inc. All rights reserved.</a:t>
            </a:r>
            <a:endParaRPr lang="en-US" dirty="0">
              <a:solidFill>
                <a:srgbClr val="455560">
                  <a:tint val="75000"/>
                </a:srgbClr>
              </a:solidFill>
            </a:endParaRPr>
          </a:p>
        </p:txBody>
      </p:sp>
    </p:spTree>
    <p:extLst>
      <p:ext uri="{BB962C8B-B14F-4D97-AF65-F5344CB8AC3E}">
        <p14:creationId xmlns="" xmlns:p14="http://schemas.microsoft.com/office/powerpoint/2010/main" xmlns:mv="urn:schemas-microsoft-com:mac:vml" xmlns:mc="http://schemas.openxmlformats.org/markup-compatibility/2006" val="4031428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Avenir LT Std 55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LT Std 55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LT Std 55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LT Std 55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8.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jpe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5.png"/><Relationship Id="rId7" Type="http://schemas.openxmlformats.org/officeDocument/2006/relationships/image" Target="../media/image37.png"/><Relationship Id="rId2" Type="http://schemas.openxmlformats.org/officeDocument/2006/relationships/image" Target="../media/image27.jpeg"/><Relationship Id="rId1" Type="http://schemas.openxmlformats.org/officeDocument/2006/relationships/slideLayout" Target="../slideLayouts/slideLayout2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6.png"/><Relationship Id="rId9" Type="http://schemas.openxmlformats.org/officeDocument/2006/relationships/image" Target="../media/image39.png"/></Relationships>
</file>

<file path=ppt/slides/_rels/slide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6.png"/><Relationship Id="rId7" Type="http://schemas.openxmlformats.org/officeDocument/2006/relationships/image" Target="../media/image42.png"/><Relationship Id="rId2" Type="http://schemas.openxmlformats.org/officeDocument/2006/relationships/image" Target="../media/image25.png"/><Relationship Id="rId1" Type="http://schemas.openxmlformats.org/officeDocument/2006/relationships/slideLayout" Target="../slideLayouts/slideLayout28.xml"/><Relationship Id="rId6" Type="http://schemas.openxmlformats.org/officeDocument/2006/relationships/image" Target="../media/image41.jpeg"/><Relationship Id="rId5" Type="http://schemas.openxmlformats.org/officeDocument/2006/relationships/image" Target="../media/image27.jpeg"/><Relationship Id="rId4" Type="http://schemas.openxmlformats.org/officeDocument/2006/relationships/image" Target="../media/image40.png"/><Relationship Id="rId9" Type="http://schemas.openxmlformats.org/officeDocument/2006/relationships/image" Target="../media/image44.png"/></Relationships>
</file>

<file path=ppt/slides/_rels/slide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5.png"/><Relationship Id="rId7"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8.xml"/><Relationship Id="rId6" Type="http://schemas.openxmlformats.org/officeDocument/2006/relationships/image" Target="../media/image27.jpeg"/><Relationship Id="rId5" Type="http://schemas.openxmlformats.org/officeDocument/2006/relationships/image" Target="../media/image46.png"/><Relationship Id="rId10" Type="http://schemas.openxmlformats.org/officeDocument/2006/relationships/image" Target="../media/image50.png"/><Relationship Id="rId4" Type="http://schemas.openxmlformats.org/officeDocument/2006/relationships/image" Target="../media/image26.png"/><Relationship Id="rId9"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effectLst>
                  <a:outerShdw blurRad="38100" dist="38100" dir="2700000" algn="tl">
                    <a:srgbClr val="000000">
                      <a:alpha val="43137"/>
                    </a:srgbClr>
                  </a:outerShdw>
                </a:effectLst>
              </a:rPr>
              <a:t>Global PPC Award Template</a:t>
            </a:r>
            <a:endParaRPr lang="en-GB"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GB" smtClean="0"/>
              <a:t>Updated Q4 2012</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Background/Brief</a:t>
            </a:r>
            <a:endParaRPr lang="en-GB" dirty="0"/>
          </a:p>
        </p:txBody>
      </p:sp>
      <p:sp>
        <p:nvSpPr>
          <p:cNvPr id="4" name="Footer Placeholder 3"/>
          <p:cNvSpPr>
            <a:spLocks noGrp="1"/>
          </p:cNvSpPr>
          <p:nvPr>
            <p:ph type="ftr" sz="quarter" idx="11"/>
          </p:nvPr>
        </p:nvSpPr>
        <p:spPr/>
        <p:txBody>
          <a:bodyPr/>
          <a:lstStyle/>
          <a:p>
            <a:r>
              <a:rPr lang="en-US" smtClean="0">
                <a:solidFill>
                  <a:srgbClr val="455560">
                    <a:tint val="75000"/>
                  </a:srgbClr>
                </a:solidFill>
              </a:rPr>
              <a:t>Copyright © 2011, iProspect, Inc. All rights reserved.</a:t>
            </a:r>
            <a:endParaRPr lang="en-US" dirty="0">
              <a:solidFill>
                <a:srgbClr val="455560">
                  <a:tint val="75000"/>
                </a:srgbClr>
              </a:solidFill>
            </a:endParaRPr>
          </a:p>
        </p:txBody>
      </p:sp>
      <p:sp>
        <p:nvSpPr>
          <p:cNvPr id="6" name="Rectangle 5"/>
          <p:cNvSpPr/>
          <p:nvPr/>
        </p:nvSpPr>
        <p:spPr>
          <a:xfrm>
            <a:off x="459095" y="3881107"/>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9095" y="1986094"/>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95143" y="2002992"/>
            <a:ext cx="2225639" cy="1554272"/>
          </a:xfrm>
          <a:prstGeom prst="rect">
            <a:avLst/>
          </a:prstGeom>
          <a:noFill/>
        </p:spPr>
        <p:txBody>
          <a:bodyPr wrap="square" rtlCol="0">
            <a:spAutoFit/>
          </a:bodyPr>
          <a:lstStyle/>
          <a:p>
            <a:pPr lvl="0">
              <a:defRPr/>
            </a:pPr>
            <a:r>
              <a:rPr lang="en-US" sz="1400" dirty="0" smtClean="0">
                <a:solidFill>
                  <a:srgbClr val="8DC63F"/>
                </a:solidFill>
                <a:latin typeface="Rockwell"/>
                <a:cs typeface="Rockwell"/>
              </a:rPr>
              <a:t>New Client</a:t>
            </a:r>
          </a:p>
          <a:p>
            <a:pPr lvl="0">
              <a:defRPr/>
            </a:pPr>
            <a:endParaRPr lang="en-US" sz="900" dirty="0" smtClean="0">
              <a:latin typeface="Avenir LT Std 35 Light"/>
              <a:cs typeface="Avenir LT Std 35 Light"/>
            </a:endParaRPr>
          </a:p>
          <a:p>
            <a:pPr lvl="0">
              <a:defRPr/>
            </a:pPr>
            <a:r>
              <a:rPr lang="en-GB" sz="900" dirty="0" smtClean="0">
                <a:latin typeface="Avenir LT Std 35 Light"/>
                <a:cs typeface="Avenir LT Std 35 Light"/>
              </a:rPr>
              <a:t>After a recommendation from Carat Enterprise, we were entered into the pitch process for Trend Micro’s PPC account. We won the pitch and then had only 6 weeks in order to complete the transition (including Marin integration)  for 10 markets before the incumbent agency would switch off their activity.</a:t>
            </a:r>
            <a:endParaRPr lang="en-US" sz="900" dirty="0" smtClean="0">
              <a:latin typeface="Avenir LT Std 35 Light"/>
              <a:cs typeface="Avenir LT Std 35 Light"/>
            </a:endParaRPr>
          </a:p>
        </p:txBody>
      </p:sp>
      <p:sp>
        <p:nvSpPr>
          <p:cNvPr id="10" name="Rounded Rectangle 9"/>
          <p:cNvSpPr/>
          <p:nvPr/>
        </p:nvSpPr>
        <p:spPr>
          <a:xfrm>
            <a:off x="536046" y="2048716"/>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2159" y="3940445"/>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78209" y="3861048"/>
            <a:ext cx="2225639" cy="1554272"/>
          </a:xfrm>
          <a:prstGeom prst="rect">
            <a:avLst/>
          </a:prstGeom>
          <a:noFill/>
        </p:spPr>
        <p:txBody>
          <a:bodyPr wrap="square" rtlCol="0">
            <a:spAutoFit/>
          </a:bodyPr>
          <a:lstStyle/>
          <a:p>
            <a:pPr>
              <a:defRPr/>
            </a:pPr>
            <a:r>
              <a:rPr lang="en-US" sz="1400" dirty="0" smtClean="0">
                <a:solidFill>
                  <a:srgbClr val="8DC63F"/>
                </a:solidFill>
                <a:latin typeface="Rockwell"/>
                <a:cs typeface="Rockwell"/>
              </a:rPr>
              <a:t>Product Offering</a:t>
            </a:r>
          </a:p>
          <a:p>
            <a:endParaRPr lang="en-US" sz="900" dirty="0" smtClean="0">
              <a:latin typeface="Avenir LT Std 35 Light"/>
              <a:cs typeface="Avenir LT Std 35 Light"/>
            </a:endParaRPr>
          </a:p>
          <a:p>
            <a:r>
              <a:rPr lang="en-GB" sz="900" dirty="0" smtClean="0">
                <a:latin typeface="Avenir LT Std 35 Light"/>
                <a:cs typeface="Avenir LT Std 35 Light"/>
              </a:rPr>
              <a:t>We were briefed with promoting Trend Micro’s range of Internet Security products, as well as the additional tools that they offer – password management, online storage, etc. Trend Micro had an evolved range of cross-market PPC-only landing pages that we could use to optimise the paid search.</a:t>
            </a:r>
            <a:endParaRPr lang="en-US" sz="900" dirty="0" smtClean="0">
              <a:latin typeface="Avenir LT Std 35 Light"/>
              <a:cs typeface="Avenir LT Std 35 Light"/>
            </a:endParaRPr>
          </a:p>
        </p:txBody>
      </p:sp>
      <p:sp>
        <p:nvSpPr>
          <p:cNvPr id="18" name="Rectangle 17"/>
          <p:cNvSpPr/>
          <p:nvPr/>
        </p:nvSpPr>
        <p:spPr>
          <a:xfrm>
            <a:off x="459095" y="1049870"/>
            <a:ext cx="8255001" cy="770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513692" y="1092205"/>
            <a:ext cx="663174" cy="663174"/>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0" name="TextBox 19"/>
          <p:cNvSpPr txBox="1"/>
          <p:nvPr/>
        </p:nvSpPr>
        <p:spPr>
          <a:xfrm>
            <a:off x="1380070" y="1206016"/>
            <a:ext cx="3536417" cy="415498"/>
          </a:xfrm>
          <a:prstGeom prst="rect">
            <a:avLst/>
          </a:prstGeom>
          <a:noFill/>
        </p:spPr>
        <p:txBody>
          <a:bodyPr wrap="none" rtlCol="0">
            <a:spAutoFit/>
          </a:bodyPr>
          <a:lstStyle/>
          <a:p>
            <a:r>
              <a:rPr lang="en-US" sz="2100" dirty="0" smtClean="0">
                <a:solidFill>
                  <a:srgbClr val="FFFFFF"/>
                </a:solidFill>
                <a:effectLst>
                  <a:outerShdw blurRad="38100" dist="38100" dir="2700000" algn="tl">
                    <a:srgbClr val="000000">
                      <a:alpha val="43137"/>
                    </a:srgbClr>
                  </a:outerShdw>
                </a:effectLst>
                <a:latin typeface="Rockwell"/>
                <a:cs typeface="Rockwell"/>
              </a:rPr>
              <a:t>Trend Micro Account Setup</a:t>
            </a:r>
            <a:endParaRPr lang="en-US" sz="2100" b="0" i="0" dirty="0">
              <a:solidFill>
                <a:srgbClr val="FFFFFF"/>
              </a:solidFill>
              <a:effectLst>
                <a:outerShdw blurRad="38100" dist="38100" dir="2700000" algn="tl">
                  <a:srgbClr val="000000">
                    <a:alpha val="43137"/>
                  </a:srgbClr>
                </a:outerShdw>
              </a:effectLst>
              <a:latin typeface="Rockwell"/>
              <a:cs typeface="Rockwell"/>
            </a:endParaRPr>
          </a:p>
        </p:txBody>
      </p:sp>
      <p:pic>
        <p:nvPicPr>
          <p:cNvPr id="25" name="Picture 2"/>
          <p:cNvPicPr>
            <a:picLocks noChangeAspect="1" noChangeArrowheads="1"/>
          </p:cNvPicPr>
          <p:nvPr/>
        </p:nvPicPr>
        <p:blipFill>
          <a:blip r:embed="rId2" cstate="screen"/>
          <a:srcRect/>
          <a:stretch>
            <a:fillRect/>
          </a:stretch>
        </p:blipFill>
        <p:spPr bwMode="auto">
          <a:xfrm>
            <a:off x="546469" y="1150761"/>
            <a:ext cx="597620" cy="546063"/>
          </a:xfrm>
          <a:prstGeom prst="rect">
            <a:avLst/>
          </a:prstGeom>
          <a:noFill/>
          <a:ln w="9525">
            <a:noFill/>
            <a:miter lim="800000"/>
            <a:headEnd/>
            <a:tailEnd/>
          </a:ln>
          <a:effectLst/>
        </p:spPr>
      </p:pic>
      <p:pic>
        <p:nvPicPr>
          <p:cNvPr id="27" name="Picture 94" descr="Screen shot 2012-07-17 at 10.29.20.png"/>
          <p:cNvPicPr>
            <a:picLocks noChangeAspect="1"/>
          </p:cNvPicPr>
          <p:nvPr/>
        </p:nvPicPr>
        <p:blipFill>
          <a:blip r:embed="rId3" cstate="screen"/>
          <a:srcRect/>
          <a:stretch>
            <a:fillRect/>
          </a:stretch>
        </p:blipFill>
        <p:spPr bwMode="auto">
          <a:xfrm>
            <a:off x="559075" y="2094982"/>
            <a:ext cx="390821" cy="344346"/>
          </a:xfrm>
          <a:prstGeom prst="rect">
            <a:avLst/>
          </a:prstGeom>
          <a:noFill/>
          <a:ln w="9525">
            <a:noFill/>
            <a:miter lim="800000"/>
            <a:headEnd/>
            <a:tailEnd/>
          </a:ln>
        </p:spPr>
      </p:pic>
      <p:pic>
        <p:nvPicPr>
          <p:cNvPr id="29" name="Picture 96" descr="Screen shot 2012-07-17 at 10.31.15.png"/>
          <p:cNvPicPr>
            <a:picLocks noChangeAspect="1"/>
          </p:cNvPicPr>
          <p:nvPr/>
        </p:nvPicPr>
        <p:blipFill>
          <a:blip r:embed="rId4" cstate="screen"/>
          <a:srcRect/>
          <a:stretch>
            <a:fillRect/>
          </a:stretch>
        </p:blipFill>
        <p:spPr bwMode="auto">
          <a:xfrm>
            <a:off x="560578" y="3970056"/>
            <a:ext cx="360040" cy="377657"/>
          </a:xfrm>
          <a:prstGeom prst="rect">
            <a:avLst/>
          </a:prstGeom>
          <a:noFill/>
          <a:ln w="9525">
            <a:noFill/>
            <a:miter lim="800000"/>
            <a:headEnd/>
            <a:tailEnd/>
          </a:ln>
        </p:spPr>
      </p:pic>
      <p:sp>
        <p:nvSpPr>
          <p:cNvPr id="21" name="Rounded Rectangle 20"/>
          <p:cNvSpPr/>
          <p:nvPr/>
        </p:nvSpPr>
        <p:spPr>
          <a:xfrm>
            <a:off x="7154327" y="1124744"/>
            <a:ext cx="1485598" cy="630635"/>
          </a:xfrm>
          <a:prstGeom prst="roundRect">
            <a:avLst/>
          </a:prstGeom>
          <a:blipFill>
            <a:blip r:embed="rId5" cstate="screen"/>
            <a:stretch>
              <a:fillRect/>
            </a:stretch>
          </a:blip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027" name="Picture 3"/>
          <p:cNvPicPr>
            <a:picLocks noChangeAspect="1" noChangeArrowheads="1"/>
          </p:cNvPicPr>
          <p:nvPr/>
        </p:nvPicPr>
        <p:blipFill>
          <a:blip r:embed="rId6" cstate="screen"/>
          <a:srcRect/>
          <a:stretch>
            <a:fillRect/>
          </a:stretch>
        </p:blipFill>
        <p:spPr bwMode="auto">
          <a:xfrm>
            <a:off x="6775704" y="2157222"/>
            <a:ext cx="1783080" cy="1580998"/>
          </a:xfrm>
          <a:prstGeom prst="rect">
            <a:avLst/>
          </a:prstGeom>
          <a:noFill/>
          <a:ln w="9525">
            <a:noFill/>
            <a:miter lim="800000"/>
            <a:headEnd/>
            <a:tailEnd/>
          </a:ln>
        </p:spPr>
      </p:pic>
      <p:pic>
        <p:nvPicPr>
          <p:cNvPr id="1028" name="Picture 4"/>
          <p:cNvPicPr>
            <a:picLocks noChangeAspect="1" noChangeArrowheads="1"/>
          </p:cNvPicPr>
          <p:nvPr/>
        </p:nvPicPr>
        <p:blipFill>
          <a:blip r:embed="rId7" cstate="screen"/>
          <a:srcRect/>
          <a:stretch>
            <a:fillRect/>
          </a:stretch>
        </p:blipFill>
        <p:spPr bwMode="auto">
          <a:xfrm>
            <a:off x="3628644" y="2129028"/>
            <a:ext cx="1455420" cy="1455420"/>
          </a:xfrm>
          <a:prstGeom prst="rect">
            <a:avLst/>
          </a:prstGeom>
          <a:noFill/>
          <a:ln w="9525">
            <a:noFill/>
            <a:miter lim="800000"/>
            <a:headEnd/>
            <a:tailEnd/>
          </a:ln>
        </p:spPr>
      </p:pic>
      <p:pic>
        <p:nvPicPr>
          <p:cNvPr id="1029" name="Picture 5"/>
          <p:cNvPicPr>
            <a:picLocks noChangeAspect="1" noChangeArrowheads="1"/>
          </p:cNvPicPr>
          <p:nvPr/>
        </p:nvPicPr>
        <p:blipFill>
          <a:blip r:embed="rId8" cstate="screen"/>
          <a:srcRect/>
          <a:stretch>
            <a:fillRect/>
          </a:stretch>
        </p:blipFill>
        <p:spPr bwMode="auto">
          <a:xfrm>
            <a:off x="3619500" y="4003548"/>
            <a:ext cx="1482852" cy="1482852"/>
          </a:xfrm>
          <a:prstGeom prst="rect">
            <a:avLst/>
          </a:prstGeom>
          <a:noFill/>
          <a:ln w="9525">
            <a:noFill/>
            <a:miter lim="800000"/>
            <a:headEnd/>
            <a:tailEnd/>
          </a:ln>
        </p:spPr>
      </p:pic>
      <p:pic>
        <p:nvPicPr>
          <p:cNvPr id="1030" name="Picture 6"/>
          <p:cNvPicPr>
            <a:picLocks noChangeAspect="1" noChangeArrowheads="1"/>
          </p:cNvPicPr>
          <p:nvPr/>
        </p:nvPicPr>
        <p:blipFill>
          <a:blip r:embed="rId9" cstate="screen"/>
          <a:srcRect/>
          <a:stretch>
            <a:fillRect/>
          </a:stretch>
        </p:blipFill>
        <p:spPr bwMode="auto">
          <a:xfrm>
            <a:off x="6836756" y="4014216"/>
            <a:ext cx="1754031" cy="1555241"/>
          </a:xfrm>
          <a:prstGeom prst="rect">
            <a:avLst/>
          </a:prstGeom>
          <a:noFill/>
          <a:ln w="9525">
            <a:noFill/>
            <a:miter lim="800000"/>
            <a:headEnd/>
            <a:tailEnd/>
          </a:ln>
        </p:spPr>
      </p:pic>
      <p:pic>
        <p:nvPicPr>
          <p:cNvPr id="1031" name="Picture 7"/>
          <p:cNvPicPr>
            <a:picLocks noChangeAspect="1" noChangeArrowheads="1"/>
          </p:cNvPicPr>
          <p:nvPr/>
        </p:nvPicPr>
        <p:blipFill>
          <a:blip r:embed="rId10" cstate="screen"/>
          <a:srcRect/>
          <a:stretch>
            <a:fillRect/>
          </a:stretch>
        </p:blipFill>
        <p:spPr bwMode="auto">
          <a:xfrm>
            <a:off x="5155121" y="2014347"/>
            <a:ext cx="1704975" cy="1238250"/>
          </a:xfrm>
          <a:prstGeom prst="rect">
            <a:avLst/>
          </a:prstGeom>
          <a:noFill/>
          <a:ln w="9525">
            <a:noFill/>
            <a:miter lim="800000"/>
            <a:headEnd/>
            <a:tailEnd/>
          </a:ln>
        </p:spPr>
      </p:pic>
      <p:pic>
        <p:nvPicPr>
          <p:cNvPr id="1032" name="Picture 8"/>
          <p:cNvPicPr>
            <a:picLocks noChangeAspect="1" noChangeArrowheads="1"/>
          </p:cNvPicPr>
          <p:nvPr/>
        </p:nvPicPr>
        <p:blipFill>
          <a:blip r:embed="rId11" cstate="screen"/>
          <a:srcRect/>
          <a:stretch>
            <a:fillRect/>
          </a:stretch>
        </p:blipFill>
        <p:spPr bwMode="auto">
          <a:xfrm>
            <a:off x="5257800" y="4334256"/>
            <a:ext cx="1456944" cy="1456944"/>
          </a:xfrm>
          <a:prstGeom prst="rect">
            <a:avLst/>
          </a:prstGeom>
          <a:noFill/>
          <a:ln w="9525">
            <a:noFill/>
            <a:miter lim="800000"/>
            <a:headEnd/>
            <a:tailEnd/>
          </a:ln>
        </p:spPr>
      </p:pic>
      <p:pic>
        <p:nvPicPr>
          <p:cNvPr id="1034" name="Picture 10"/>
          <p:cNvPicPr>
            <a:picLocks noChangeAspect="1" noChangeArrowheads="1"/>
          </p:cNvPicPr>
          <p:nvPr/>
        </p:nvPicPr>
        <p:blipFill>
          <a:blip r:embed="rId12" cstate="screen"/>
          <a:srcRect/>
          <a:stretch>
            <a:fillRect/>
          </a:stretch>
        </p:blipFill>
        <p:spPr bwMode="auto">
          <a:xfrm>
            <a:off x="5102352" y="3514199"/>
            <a:ext cx="1716024" cy="69928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a:t>
            </a:r>
            <a:endParaRPr lang="en-GB" dirty="0"/>
          </a:p>
        </p:txBody>
      </p:sp>
      <p:sp>
        <p:nvSpPr>
          <p:cNvPr id="4" name="Footer Placeholder 3"/>
          <p:cNvSpPr>
            <a:spLocks noGrp="1"/>
          </p:cNvSpPr>
          <p:nvPr>
            <p:ph type="ftr" sz="quarter" idx="11"/>
          </p:nvPr>
        </p:nvSpPr>
        <p:spPr/>
        <p:txBody>
          <a:bodyPr/>
          <a:lstStyle/>
          <a:p>
            <a:r>
              <a:rPr lang="en-US" smtClean="0">
                <a:solidFill>
                  <a:srgbClr val="455560">
                    <a:tint val="75000"/>
                  </a:srgbClr>
                </a:solidFill>
              </a:rPr>
              <a:t>Copyright © 2011, iProspect, Inc. All rights reserved.</a:t>
            </a:r>
            <a:endParaRPr lang="en-US" dirty="0">
              <a:solidFill>
                <a:srgbClr val="455560">
                  <a:tint val="75000"/>
                </a:srgbClr>
              </a:solidFill>
            </a:endParaRPr>
          </a:p>
        </p:txBody>
      </p:sp>
      <p:sp>
        <p:nvSpPr>
          <p:cNvPr id="6" name="Rectangle 5"/>
          <p:cNvSpPr/>
          <p:nvPr/>
        </p:nvSpPr>
        <p:spPr>
          <a:xfrm>
            <a:off x="459095" y="3881107"/>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9095" y="1986094"/>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8567" y="3895800"/>
            <a:ext cx="2225639" cy="1554272"/>
          </a:xfrm>
          <a:prstGeom prst="rect">
            <a:avLst/>
          </a:prstGeom>
          <a:noFill/>
        </p:spPr>
        <p:txBody>
          <a:bodyPr wrap="square" rtlCol="0">
            <a:spAutoFit/>
          </a:bodyPr>
          <a:lstStyle/>
          <a:p>
            <a:pPr lvl="0">
              <a:defRPr/>
            </a:pPr>
            <a:r>
              <a:rPr lang="en-US" sz="1400" dirty="0" smtClean="0">
                <a:solidFill>
                  <a:srgbClr val="8DC63F"/>
                </a:solidFill>
                <a:latin typeface="Rockwell"/>
                <a:cs typeface="Rockwell"/>
              </a:rPr>
              <a:t>Poor Existing Structure</a:t>
            </a:r>
          </a:p>
          <a:p>
            <a:pPr lvl="0">
              <a:defRPr/>
            </a:pPr>
            <a:endParaRPr lang="en-US" sz="900" dirty="0" smtClean="0">
              <a:latin typeface="Avenir LT Std 35 Light"/>
              <a:cs typeface="Avenir LT Std 35 Light"/>
            </a:endParaRPr>
          </a:p>
          <a:p>
            <a:pPr lvl="0">
              <a:defRPr/>
            </a:pPr>
            <a:r>
              <a:rPr lang="en-GB" sz="900" dirty="0" smtClean="0">
                <a:latin typeface="Avenir LT Std 35 Light"/>
                <a:cs typeface="Avenir LT Std 35 Light"/>
              </a:rPr>
              <a:t>The accounts we were inheriting from the incumbent agency were badly structured with match types mixed together and sub-optimal CTRs bringing down quality score across the account. To bring the account to an acceptable standard, we were going to have to start from scratch,</a:t>
            </a:r>
            <a:endParaRPr lang="en-US" sz="900" dirty="0" smtClean="0">
              <a:latin typeface="Avenir LT Std 35 Light"/>
              <a:cs typeface="Avenir LT Std 35 Light"/>
            </a:endParaRPr>
          </a:p>
        </p:txBody>
      </p:sp>
      <p:sp>
        <p:nvSpPr>
          <p:cNvPr id="10" name="Rounded Rectangle 9"/>
          <p:cNvSpPr/>
          <p:nvPr/>
        </p:nvSpPr>
        <p:spPr>
          <a:xfrm>
            <a:off x="536046" y="2048716"/>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2159" y="3940445"/>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69065" y="1995672"/>
            <a:ext cx="2225639" cy="1554272"/>
          </a:xfrm>
          <a:prstGeom prst="rect">
            <a:avLst/>
          </a:prstGeom>
          <a:noFill/>
        </p:spPr>
        <p:txBody>
          <a:bodyPr wrap="square" rtlCol="0">
            <a:spAutoFit/>
          </a:bodyPr>
          <a:lstStyle/>
          <a:p>
            <a:pPr>
              <a:defRPr/>
            </a:pPr>
            <a:r>
              <a:rPr lang="en-US" sz="1400" dirty="0" smtClean="0">
                <a:solidFill>
                  <a:srgbClr val="8DC63F"/>
                </a:solidFill>
                <a:latin typeface="Rockwell"/>
                <a:cs typeface="Rockwell"/>
              </a:rPr>
              <a:t>Competitive Market </a:t>
            </a:r>
          </a:p>
          <a:p>
            <a:endParaRPr lang="en-US" sz="900" dirty="0" smtClean="0">
              <a:latin typeface="Avenir LT Std 35 Light"/>
              <a:cs typeface="Avenir LT Std 35 Light"/>
            </a:endParaRPr>
          </a:p>
          <a:p>
            <a:r>
              <a:rPr lang="en-GB" sz="900" dirty="0" smtClean="0">
                <a:latin typeface="Avenir LT Std 35 Light"/>
                <a:cs typeface="Avenir LT Std 35 Light"/>
              </a:rPr>
              <a:t>Trend Micro were offering a paid product in a market space with free-</a:t>
            </a:r>
            <a:r>
              <a:rPr lang="en-GB" sz="900" dirty="0" err="1" smtClean="0">
                <a:latin typeface="Avenir LT Std 35 Light"/>
                <a:cs typeface="Avenir LT Std 35 Light"/>
              </a:rPr>
              <a:t>mium</a:t>
            </a:r>
            <a:r>
              <a:rPr lang="en-GB" sz="900" dirty="0" smtClean="0">
                <a:latin typeface="Avenir LT Std 35 Light"/>
                <a:cs typeface="Avenir LT Std 35 Light"/>
              </a:rPr>
              <a:t> offerings and well known brands. Generic activity was going to struggle against  these competitors and previous attempts at running generic campaigns had been expensive and underperformed.</a:t>
            </a:r>
          </a:p>
        </p:txBody>
      </p:sp>
      <p:sp>
        <p:nvSpPr>
          <p:cNvPr id="18" name="Rectangle 17"/>
          <p:cNvSpPr/>
          <p:nvPr/>
        </p:nvSpPr>
        <p:spPr>
          <a:xfrm>
            <a:off x="459095" y="1049870"/>
            <a:ext cx="8255001" cy="770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513692" y="1092205"/>
            <a:ext cx="663174" cy="663174"/>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0" name="TextBox 19"/>
          <p:cNvSpPr txBox="1"/>
          <p:nvPr/>
        </p:nvSpPr>
        <p:spPr>
          <a:xfrm>
            <a:off x="1380070" y="1206016"/>
            <a:ext cx="5535298" cy="415498"/>
          </a:xfrm>
          <a:prstGeom prst="rect">
            <a:avLst/>
          </a:prstGeom>
          <a:noFill/>
        </p:spPr>
        <p:txBody>
          <a:bodyPr wrap="none" rtlCol="0">
            <a:spAutoFit/>
          </a:bodyPr>
          <a:lstStyle/>
          <a:p>
            <a:r>
              <a:rPr lang="en-US" sz="2100" b="0" i="0" dirty="0" smtClean="0">
                <a:solidFill>
                  <a:srgbClr val="FFFFFF"/>
                </a:solidFill>
                <a:effectLst>
                  <a:outerShdw blurRad="38100" dist="38100" dir="2700000" algn="tl">
                    <a:srgbClr val="000000">
                      <a:alpha val="43137"/>
                    </a:srgbClr>
                  </a:outerShdw>
                </a:effectLst>
                <a:latin typeface="Rockwell"/>
                <a:cs typeface="Rockwell"/>
              </a:rPr>
              <a:t>A Competitive Market and Account Rebuild</a:t>
            </a:r>
            <a:endParaRPr lang="en-US" sz="2100" b="0" i="0" dirty="0">
              <a:solidFill>
                <a:srgbClr val="FFFFFF"/>
              </a:solidFill>
              <a:effectLst>
                <a:outerShdw blurRad="38100" dist="38100" dir="2700000" algn="tl">
                  <a:srgbClr val="000000">
                    <a:alpha val="43137"/>
                  </a:srgbClr>
                </a:outerShdw>
              </a:effectLst>
              <a:latin typeface="Rockwell"/>
              <a:cs typeface="Rockwell"/>
            </a:endParaRPr>
          </a:p>
        </p:txBody>
      </p:sp>
      <p:sp>
        <p:nvSpPr>
          <p:cNvPr id="22" name="Rounded Rectangle 21"/>
          <p:cNvSpPr/>
          <p:nvPr/>
        </p:nvSpPr>
        <p:spPr>
          <a:xfrm>
            <a:off x="7154327" y="1124744"/>
            <a:ext cx="1485598" cy="630635"/>
          </a:xfrm>
          <a:prstGeom prst="roundRect">
            <a:avLst/>
          </a:prstGeom>
          <a:blipFill>
            <a:blip r:embed="rId2" cstate="screen"/>
            <a:stretch>
              <a:fillRect/>
            </a:stretch>
          </a:blip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27" name="Picture 94" descr="Screen shot 2012-07-17 at 10.29.20.png"/>
          <p:cNvPicPr>
            <a:picLocks noChangeAspect="1"/>
          </p:cNvPicPr>
          <p:nvPr/>
        </p:nvPicPr>
        <p:blipFill>
          <a:blip r:embed="rId3" cstate="screen"/>
          <a:srcRect/>
          <a:stretch>
            <a:fillRect/>
          </a:stretch>
        </p:blipFill>
        <p:spPr bwMode="auto">
          <a:xfrm>
            <a:off x="559075" y="2094982"/>
            <a:ext cx="390821" cy="344346"/>
          </a:xfrm>
          <a:prstGeom prst="rect">
            <a:avLst/>
          </a:prstGeom>
          <a:noFill/>
          <a:ln w="9525">
            <a:noFill/>
            <a:miter lim="800000"/>
            <a:headEnd/>
            <a:tailEnd/>
          </a:ln>
        </p:spPr>
      </p:pic>
      <p:pic>
        <p:nvPicPr>
          <p:cNvPr id="29" name="Picture 96" descr="Screen shot 2012-07-17 at 10.31.15.png"/>
          <p:cNvPicPr>
            <a:picLocks noChangeAspect="1"/>
          </p:cNvPicPr>
          <p:nvPr/>
        </p:nvPicPr>
        <p:blipFill>
          <a:blip r:embed="rId4" cstate="screen"/>
          <a:srcRect/>
          <a:stretch>
            <a:fillRect/>
          </a:stretch>
        </p:blipFill>
        <p:spPr bwMode="auto">
          <a:xfrm>
            <a:off x="560578" y="3970056"/>
            <a:ext cx="360040" cy="377657"/>
          </a:xfrm>
          <a:prstGeom prst="rect">
            <a:avLst/>
          </a:prstGeom>
          <a:noFill/>
          <a:ln w="9525">
            <a:noFill/>
            <a:miter lim="800000"/>
            <a:headEnd/>
            <a:tailEnd/>
          </a:ln>
        </p:spPr>
      </p:pic>
      <p:pic>
        <p:nvPicPr>
          <p:cNvPr id="21" name="Picture 20"/>
          <p:cNvPicPr>
            <a:picLocks noChangeAspect="1"/>
          </p:cNvPicPr>
          <p:nvPr/>
        </p:nvPicPr>
        <p:blipFill>
          <a:blip r:embed="rId5" cstate="screen"/>
          <a:srcRect/>
          <a:stretch>
            <a:fillRect/>
          </a:stretch>
        </p:blipFill>
        <p:spPr>
          <a:xfrm>
            <a:off x="546394" y="1080168"/>
            <a:ext cx="597770" cy="674001"/>
          </a:xfrm>
          <a:prstGeom prst="rect">
            <a:avLst/>
          </a:prstGeom>
        </p:spPr>
      </p:pic>
      <p:pic>
        <p:nvPicPr>
          <p:cNvPr id="2050" name="Picture 2"/>
          <p:cNvPicPr>
            <a:picLocks noChangeAspect="1" noChangeArrowheads="1"/>
          </p:cNvPicPr>
          <p:nvPr/>
        </p:nvPicPr>
        <p:blipFill>
          <a:blip r:embed="rId6" cstate="screen"/>
          <a:srcRect/>
          <a:stretch>
            <a:fillRect/>
          </a:stretch>
        </p:blipFill>
        <p:spPr bwMode="auto">
          <a:xfrm>
            <a:off x="6428232" y="2137742"/>
            <a:ext cx="1976628" cy="1617966"/>
          </a:xfrm>
          <a:prstGeom prst="rect">
            <a:avLst/>
          </a:prstGeom>
          <a:noFill/>
          <a:ln w="9525">
            <a:noFill/>
            <a:miter lim="800000"/>
            <a:headEnd/>
            <a:tailEnd/>
          </a:ln>
        </p:spPr>
      </p:pic>
      <p:pic>
        <p:nvPicPr>
          <p:cNvPr id="2051" name="Picture 3"/>
          <p:cNvPicPr>
            <a:picLocks noChangeAspect="1" noChangeArrowheads="1"/>
          </p:cNvPicPr>
          <p:nvPr/>
        </p:nvPicPr>
        <p:blipFill>
          <a:blip r:embed="rId7" cstate="screen"/>
          <a:srcRect/>
          <a:stretch>
            <a:fillRect/>
          </a:stretch>
        </p:blipFill>
        <p:spPr bwMode="auto">
          <a:xfrm>
            <a:off x="3756089" y="2827020"/>
            <a:ext cx="2004631" cy="734851"/>
          </a:xfrm>
          <a:prstGeom prst="rect">
            <a:avLst/>
          </a:prstGeom>
          <a:noFill/>
          <a:ln w="9525">
            <a:noFill/>
            <a:miter lim="800000"/>
            <a:headEnd/>
            <a:tailEnd/>
          </a:ln>
        </p:spPr>
      </p:pic>
      <p:pic>
        <p:nvPicPr>
          <p:cNvPr id="2052" name="Picture 4"/>
          <p:cNvPicPr>
            <a:picLocks noChangeAspect="1" noChangeArrowheads="1"/>
          </p:cNvPicPr>
          <p:nvPr/>
        </p:nvPicPr>
        <p:blipFill>
          <a:blip r:embed="rId8" cstate="screen"/>
          <a:srcRect/>
          <a:stretch>
            <a:fillRect/>
          </a:stretch>
        </p:blipFill>
        <p:spPr bwMode="auto">
          <a:xfrm>
            <a:off x="6417374" y="4343400"/>
            <a:ext cx="2143125" cy="1078992"/>
          </a:xfrm>
          <a:prstGeom prst="rect">
            <a:avLst/>
          </a:prstGeom>
          <a:noFill/>
          <a:ln w="9525">
            <a:noFill/>
            <a:miter lim="800000"/>
            <a:headEnd/>
            <a:tailEnd/>
          </a:ln>
        </p:spPr>
      </p:pic>
      <p:pic>
        <p:nvPicPr>
          <p:cNvPr id="2054" name="Picture 6"/>
          <p:cNvPicPr>
            <a:picLocks noChangeAspect="1" noChangeArrowheads="1"/>
          </p:cNvPicPr>
          <p:nvPr/>
        </p:nvPicPr>
        <p:blipFill>
          <a:blip r:embed="rId9" cstate="screen"/>
          <a:srcRect/>
          <a:stretch>
            <a:fillRect/>
          </a:stretch>
        </p:blipFill>
        <p:spPr bwMode="auto">
          <a:xfrm>
            <a:off x="3621024" y="4646541"/>
            <a:ext cx="2688336" cy="758111"/>
          </a:xfrm>
          <a:prstGeom prst="rect">
            <a:avLst/>
          </a:prstGeom>
          <a:noFill/>
          <a:ln w="9525">
            <a:noFill/>
            <a:miter lim="800000"/>
            <a:headEnd/>
            <a:tailEnd/>
          </a:ln>
        </p:spPr>
      </p:pic>
      <p:sp>
        <p:nvSpPr>
          <p:cNvPr id="25" name="Rectangle 24"/>
          <p:cNvSpPr/>
          <p:nvPr/>
        </p:nvSpPr>
        <p:spPr>
          <a:xfrm>
            <a:off x="3607034" y="2110478"/>
            <a:ext cx="3461278" cy="369332"/>
          </a:xfrm>
          <a:prstGeom prst="rect">
            <a:avLst/>
          </a:prstGeom>
        </p:spPr>
        <p:txBody>
          <a:bodyPr wrap="square">
            <a:spAutoFit/>
          </a:bodyPr>
          <a:lstStyle/>
          <a:p>
            <a:pPr lvl="0">
              <a:defRPr/>
            </a:pPr>
            <a:r>
              <a:rPr lang="en-US" dirty="0" smtClean="0">
                <a:solidFill>
                  <a:srgbClr val="8DC63F"/>
                </a:solidFill>
                <a:latin typeface="Rockwell"/>
                <a:cs typeface="Rockwell"/>
              </a:rPr>
              <a:t>Free-</a:t>
            </a:r>
            <a:r>
              <a:rPr lang="en-US" dirty="0" err="1" smtClean="0">
                <a:solidFill>
                  <a:srgbClr val="8DC63F"/>
                </a:solidFill>
                <a:latin typeface="Rockwell"/>
                <a:cs typeface="Rockwell"/>
              </a:rPr>
              <a:t>mium</a:t>
            </a:r>
            <a:r>
              <a:rPr lang="en-US" dirty="0" smtClean="0">
                <a:solidFill>
                  <a:srgbClr val="8DC63F"/>
                </a:solidFill>
                <a:latin typeface="Rockwell"/>
                <a:cs typeface="Rockwell"/>
              </a:rPr>
              <a:t> Antivirus Products</a:t>
            </a:r>
          </a:p>
        </p:txBody>
      </p:sp>
      <p:sp>
        <p:nvSpPr>
          <p:cNvPr id="28" name="Rectangle 27"/>
          <p:cNvSpPr/>
          <p:nvPr/>
        </p:nvSpPr>
        <p:spPr>
          <a:xfrm>
            <a:off x="3613130" y="4045958"/>
            <a:ext cx="3461278" cy="369332"/>
          </a:xfrm>
          <a:prstGeom prst="rect">
            <a:avLst/>
          </a:prstGeom>
        </p:spPr>
        <p:txBody>
          <a:bodyPr wrap="square">
            <a:spAutoFit/>
          </a:bodyPr>
          <a:lstStyle/>
          <a:p>
            <a:pPr lvl="0">
              <a:defRPr/>
            </a:pPr>
            <a:r>
              <a:rPr lang="en-US" dirty="0" smtClean="0">
                <a:solidFill>
                  <a:srgbClr val="8DC63F"/>
                </a:solidFill>
                <a:latin typeface="Rockwell"/>
                <a:cs typeface="Rockwell"/>
              </a:rPr>
              <a:t>Well Known Antivirus Brands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Strategy</a:t>
            </a:r>
            <a:endParaRPr lang="en-GB" dirty="0"/>
          </a:p>
        </p:txBody>
      </p:sp>
      <p:sp>
        <p:nvSpPr>
          <p:cNvPr id="4" name="Footer Placeholder 3"/>
          <p:cNvSpPr>
            <a:spLocks noGrp="1"/>
          </p:cNvSpPr>
          <p:nvPr>
            <p:ph type="ftr" sz="quarter" idx="11"/>
          </p:nvPr>
        </p:nvSpPr>
        <p:spPr/>
        <p:txBody>
          <a:bodyPr/>
          <a:lstStyle/>
          <a:p>
            <a:r>
              <a:rPr lang="en-US" smtClean="0">
                <a:solidFill>
                  <a:srgbClr val="455560">
                    <a:tint val="75000"/>
                  </a:srgbClr>
                </a:solidFill>
              </a:rPr>
              <a:t>Copyright © 2011, iProspect, Inc. All rights reserved.</a:t>
            </a:r>
            <a:endParaRPr lang="en-US" dirty="0">
              <a:solidFill>
                <a:srgbClr val="455560">
                  <a:tint val="75000"/>
                </a:srgbClr>
              </a:solidFill>
            </a:endParaRPr>
          </a:p>
        </p:txBody>
      </p:sp>
      <p:sp>
        <p:nvSpPr>
          <p:cNvPr id="6" name="Rectangle 5"/>
          <p:cNvSpPr/>
          <p:nvPr/>
        </p:nvSpPr>
        <p:spPr>
          <a:xfrm>
            <a:off x="459095" y="3881107"/>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9095" y="1986094"/>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95143" y="2002992"/>
            <a:ext cx="2225639" cy="1631216"/>
          </a:xfrm>
          <a:prstGeom prst="rect">
            <a:avLst/>
          </a:prstGeom>
          <a:noFill/>
        </p:spPr>
        <p:txBody>
          <a:bodyPr wrap="square" rtlCol="0">
            <a:spAutoFit/>
          </a:bodyPr>
          <a:lstStyle/>
          <a:p>
            <a:pPr lvl="0">
              <a:defRPr/>
            </a:pPr>
            <a:r>
              <a:rPr lang="en-US" sz="1400" dirty="0" err="1" smtClean="0">
                <a:solidFill>
                  <a:srgbClr val="8DC63F"/>
                </a:solidFill>
                <a:latin typeface="Rockwell"/>
                <a:cs typeface="Rockwell"/>
              </a:rPr>
              <a:t>Optimised</a:t>
            </a:r>
            <a:r>
              <a:rPr lang="en-US" sz="1400" dirty="0" smtClean="0">
                <a:solidFill>
                  <a:srgbClr val="8DC63F"/>
                </a:solidFill>
                <a:latin typeface="Rockwell"/>
                <a:cs typeface="Rockwell"/>
              </a:rPr>
              <a:t> Keyword Selection</a:t>
            </a:r>
          </a:p>
          <a:p>
            <a:pPr lvl="0">
              <a:defRPr/>
            </a:pPr>
            <a:endParaRPr lang="en-US" sz="900" dirty="0" smtClean="0">
              <a:latin typeface="Avenir LT Std 35 Light"/>
              <a:cs typeface="Avenir LT Std 35 Light"/>
            </a:endParaRPr>
          </a:p>
          <a:p>
            <a:pPr lvl="0">
              <a:defRPr/>
            </a:pPr>
            <a:r>
              <a:rPr lang="en-GB" sz="900" dirty="0" smtClean="0">
                <a:latin typeface="Avenir LT Std 35 Light"/>
                <a:cs typeface="Avenir LT Std 35 Light"/>
              </a:rPr>
              <a:t>We reviewed all of the keywords from the previous agency and through the use of search query reports, identified the keywords that were limiting performance. In addition, we used the search query reports and other keyword tools to expand the keywords used. </a:t>
            </a:r>
            <a:endParaRPr lang="en-US" sz="900" dirty="0" smtClean="0">
              <a:latin typeface="Avenir LT Std 35 Light"/>
              <a:cs typeface="Avenir LT Std 35 Light"/>
            </a:endParaRPr>
          </a:p>
        </p:txBody>
      </p:sp>
      <p:sp>
        <p:nvSpPr>
          <p:cNvPr id="10" name="Rounded Rectangle 9"/>
          <p:cNvSpPr/>
          <p:nvPr/>
        </p:nvSpPr>
        <p:spPr>
          <a:xfrm>
            <a:off x="536046" y="2048716"/>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2159" y="3940445"/>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78209" y="3861048"/>
            <a:ext cx="2225639" cy="1769715"/>
          </a:xfrm>
          <a:prstGeom prst="rect">
            <a:avLst/>
          </a:prstGeom>
          <a:noFill/>
        </p:spPr>
        <p:txBody>
          <a:bodyPr wrap="square" rtlCol="0">
            <a:spAutoFit/>
          </a:bodyPr>
          <a:lstStyle/>
          <a:p>
            <a:pPr>
              <a:defRPr/>
            </a:pPr>
            <a:endParaRPr lang="en-US" sz="900" dirty="0" smtClean="0">
              <a:solidFill>
                <a:srgbClr val="8DC63F"/>
              </a:solidFill>
              <a:latin typeface="Rockwell"/>
              <a:cs typeface="Rockwell"/>
            </a:endParaRPr>
          </a:p>
          <a:p>
            <a:pPr>
              <a:defRPr/>
            </a:pPr>
            <a:r>
              <a:rPr lang="en-US" sz="1400" dirty="0" smtClean="0">
                <a:solidFill>
                  <a:srgbClr val="8DC63F"/>
                </a:solidFill>
                <a:latin typeface="Rockwell"/>
                <a:cs typeface="Rockwell"/>
              </a:rPr>
              <a:t>Separated Match Types</a:t>
            </a:r>
          </a:p>
          <a:p>
            <a:endParaRPr lang="en-US" sz="1400" dirty="0" smtClean="0">
              <a:latin typeface="Avenir LT Std 35 Light"/>
              <a:cs typeface="Avenir LT Std 35 Light"/>
            </a:endParaRPr>
          </a:p>
          <a:p>
            <a:r>
              <a:rPr lang="en-GB" sz="900" dirty="0" smtClean="0">
                <a:latin typeface="Avenir LT Std 35 Light"/>
                <a:cs typeface="Avenir LT Std 35 Light"/>
              </a:rPr>
              <a:t>Match Types were separated into distinct ad groups in order to provide better control over these keywords and allow for more refined optimisation. By introducing Broad Match Modifier, we were able to negate the impact of broad match keywords matching to irrelevant searches.</a:t>
            </a:r>
            <a:endParaRPr lang="en-US" sz="900" dirty="0" smtClean="0">
              <a:latin typeface="Avenir LT Std 35 Light"/>
              <a:cs typeface="Avenir LT Std 35 Light"/>
            </a:endParaRPr>
          </a:p>
        </p:txBody>
      </p:sp>
      <p:sp>
        <p:nvSpPr>
          <p:cNvPr id="18" name="Rectangle 17"/>
          <p:cNvSpPr/>
          <p:nvPr/>
        </p:nvSpPr>
        <p:spPr>
          <a:xfrm>
            <a:off x="459095" y="1049870"/>
            <a:ext cx="8255001" cy="770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513692" y="1092205"/>
            <a:ext cx="663174" cy="663174"/>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0" name="TextBox 19"/>
          <p:cNvSpPr txBox="1"/>
          <p:nvPr/>
        </p:nvSpPr>
        <p:spPr>
          <a:xfrm>
            <a:off x="1380070" y="1206016"/>
            <a:ext cx="4909870" cy="415498"/>
          </a:xfrm>
          <a:prstGeom prst="rect">
            <a:avLst/>
          </a:prstGeom>
          <a:noFill/>
        </p:spPr>
        <p:txBody>
          <a:bodyPr wrap="none" rtlCol="0">
            <a:spAutoFit/>
          </a:bodyPr>
          <a:lstStyle/>
          <a:p>
            <a:r>
              <a:rPr lang="en-US" sz="2100" dirty="0" smtClean="0">
                <a:solidFill>
                  <a:srgbClr val="FFFFFF"/>
                </a:solidFill>
                <a:effectLst>
                  <a:outerShdw blurRad="38100" dist="38100" dir="2700000" algn="tl">
                    <a:srgbClr val="000000">
                      <a:alpha val="43137"/>
                    </a:srgbClr>
                  </a:outerShdw>
                </a:effectLst>
                <a:latin typeface="Rockwell"/>
                <a:cs typeface="Rockwell"/>
              </a:rPr>
              <a:t>Better Keywords and Tighter Matching</a:t>
            </a:r>
            <a:endParaRPr lang="en-US" sz="2100" b="0" i="0" dirty="0">
              <a:solidFill>
                <a:srgbClr val="FFFFFF"/>
              </a:solidFill>
              <a:effectLst>
                <a:outerShdw blurRad="38100" dist="38100" dir="2700000" algn="tl">
                  <a:srgbClr val="000000">
                    <a:alpha val="43137"/>
                  </a:srgbClr>
                </a:outerShdw>
              </a:effectLst>
              <a:latin typeface="Rockwell"/>
              <a:cs typeface="Rockwell"/>
            </a:endParaRPr>
          </a:p>
        </p:txBody>
      </p:sp>
      <p:pic>
        <p:nvPicPr>
          <p:cNvPr id="27" name="Picture 94" descr="Screen shot 2012-07-17 at 10.29.20.png"/>
          <p:cNvPicPr>
            <a:picLocks noChangeAspect="1"/>
          </p:cNvPicPr>
          <p:nvPr/>
        </p:nvPicPr>
        <p:blipFill>
          <a:blip r:embed="rId2" cstate="screen"/>
          <a:srcRect/>
          <a:stretch>
            <a:fillRect/>
          </a:stretch>
        </p:blipFill>
        <p:spPr bwMode="auto">
          <a:xfrm>
            <a:off x="559075" y="2094982"/>
            <a:ext cx="390821" cy="344346"/>
          </a:xfrm>
          <a:prstGeom prst="rect">
            <a:avLst/>
          </a:prstGeom>
          <a:noFill/>
          <a:ln w="9525">
            <a:noFill/>
            <a:miter lim="800000"/>
            <a:headEnd/>
            <a:tailEnd/>
          </a:ln>
        </p:spPr>
      </p:pic>
      <p:pic>
        <p:nvPicPr>
          <p:cNvPr id="29" name="Picture 96" descr="Screen shot 2012-07-17 at 10.31.15.png"/>
          <p:cNvPicPr>
            <a:picLocks noChangeAspect="1"/>
          </p:cNvPicPr>
          <p:nvPr/>
        </p:nvPicPr>
        <p:blipFill>
          <a:blip r:embed="rId3" cstate="screen"/>
          <a:srcRect/>
          <a:stretch>
            <a:fillRect/>
          </a:stretch>
        </p:blipFill>
        <p:spPr bwMode="auto">
          <a:xfrm>
            <a:off x="560578" y="3970056"/>
            <a:ext cx="360040" cy="377657"/>
          </a:xfrm>
          <a:prstGeom prst="rect">
            <a:avLst/>
          </a:prstGeom>
          <a:noFill/>
          <a:ln w="9525">
            <a:noFill/>
            <a:miter lim="800000"/>
            <a:headEnd/>
            <a:tailEnd/>
          </a:ln>
        </p:spPr>
      </p:pic>
      <p:pic>
        <p:nvPicPr>
          <p:cNvPr id="21" name="Picture 2"/>
          <p:cNvPicPr>
            <a:picLocks noChangeAspect="1" noChangeArrowheads="1"/>
          </p:cNvPicPr>
          <p:nvPr/>
        </p:nvPicPr>
        <p:blipFill>
          <a:blip r:embed="rId4" cstate="screen"/>
          <a:srcRect/>
          <a:stretch>
            <a:fillRect/>
          </a:stretch>
        </p:blipFill>
        <p:spPr bwMode="auto">
          <a:xfrm>
            <a:off x="546469" y="1150761"/>
            <a:ext cx="565410" cy="550047"/>
          </a:xfrm>
          <a:prstGeom prst="rect">
            <a:avLst/>
          </a:prstGeom>
          <a:noFill/>
          <a:ln w="9525">
            <a:noFill/>
            <a:miter lim="800000"/>
            <a:headEnd/>
            <a:tailEnd/>
          </a:ln>
          <a:effectLst/>
        </p:spPr>
      </p:pic>
      <p:sp>
        <p:nvSpPr>
          <p:cNvPr id="23" name="Rounded Rectangle 22"/>
          <p:cNvSpPr/>
          <p:nvPr/>
        </p:nvSpPr>
        <p:spPr>
          <a:xfrm>
            <a:off x="7154327" y="1124744"/>
            <a:ext cx="1485598" cy="630635"/>
          </a:xfrm>
          <a:prstGeom prst="roundRect">
            <a:avLst/>
          </a:prstGeom>
          <a:blipFill>
            <a:blip r:embed="rId5" cstate="screen"/>
            <a:stretch>
              <a:fillRect/>
            </a:stretch>
          </a:blip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30" name="TextBox 29"/>
          <p:cNvSpPr txBox="1"/>
          <p:nvPr/>
        </p:nvSpPr>
        <p:spPr>
          <a:xfrm>
            <a:off x="3994792" y="2360312"/>
            <a:ext cx="792088" cy="276999"/>
          </a:xfrm>
          <a:prstGeom prst="rect">
            <a:avLst/>
          </a:prstGeom>
          <a:noFill/>
        </p:spPr>
        <p:txBody>
          <a:bodyPr wrap="square" rtlCol="0">
            <a:spAutoFit/>
          </a:bodyPr>
          <a:lstStyle/>
          <a:p>
            <a:r>
              <a:rPr lang="en-GB" sz="1200" b="0" i="0" dirty="0" smtClean="0">
                <a:latin typeface="Avenir LT Std 35 Light"/>
                <a:cs typeface="Avenir LT Std 55 Roman"/>
              </a:rPr>
              <a:t>Trend</a:t>
            </a:r>
            <a:endParaRPr lang="en-GB" sz="1200" b="0" i="0" dirty="0">
              <a:latin typeface="Avenir LT Std 35 Light"/>
              <a:cs typeface="Avenir LT Std 55 Roman"/>
            </a:endParaRPr>
          </a:p>
        </p:txBody>
      </p:sp>
      <p:cxnSp>
        <p:nvCxnSpPr>
          <p:cNvPr id="31" name="Straight Arrow Connector 30"/>
          <p:cNvCxnSpPr/>
          <p:nvPr/>
        </p:nvCxnSpPr>
        <p:spPr>
          <a:xfrm>
            <a:off x="4210816" y="2593480"/>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2" name="Picture 2"/>
          <p:cNvPicPr>
            <a:picLocks noChangeAspect="1" noChangeArrowheads="1"/>
          </p:cNvPicPr>
          <p:nvPr/>
        </p:nvPicPr>
        <p:blipFill>
          <a:blip r:embed="rId6" cstate="screen"/>
          <a:srcRect/>
          <a:stretch>
            <a:fillRect/>
          </a:stretch>
        </p:blipFill>
        <p:spPr bwMode="auto">
          <a:xfrm>
            <a:off x="4977760" y="2315736"/>
            <a:ext cx="792088" cy="957262"/>
          </a:xfrm>
          <a:prstGeom prst="rect">
            <a:avLst/>
          </a:prstGeom>
          <a:noFill/>
          <a:ln w="9525">
            <a:noFill/>
            <a:miter lim="800000"/>
            <a:headEnd/>
            <a:tailEnd/>
          </a:ln>
        </p:spPr>
      </p:pic>
      <p:pic>
        <p:nvPicPr>
          <p:cNvPr id="33" name="Picture 3"/>
          <p:cNvPicPr>
            <a:picLocks noChangeAspect="1" noChangeArrowheads="1"/>
          </p:cNvPicPr>
          <p:nvPr/>
        </p:nvPicPr>
        <p:blipFill>
          <a:blip r:embed="rId7" cstate="screen"/>
          <a:srcRect/>
          <a:stretch>
            <a:fillRect/>
          </a:stretch>
        </p:blipFill>
        <p:spPr bwMode="auto">
          <a:xfrm>
            <a:off x="7499184" y="2342024"/>
            <a:ext cx="912918" cy="941834"/>
          </a:xfrm>
          <a:prstGeom prst="rect">
            <a:avLst/>
          </a:prstGeom>
          <a:noFill/>
          <a:ln w="9525">
            <a:noFill/>
            <a:miter lim="800000"/>
            <a:headEnd/>
            <a:tailEnd/>
          </a:ln>
        </p:spPr>
      </p:pic>
      <p:sp>
        <p:nvSpPr>
          <p:cNvPr id="34" name="TextBox 33"/>
          <p:cNvSpPr txBox="1"/>
          <p:nvPr/>
        </p:nvSpPr>
        <p:spPr>
          <a:xfrm>
            <a:off x="6275048" y="2360312"/>
            <a:ext cx="1296144" cy="276999"/>
          </a:xfrm>
          <a:prstGeom prst="rect">
            <a:avLst/>
          </a:prstGeom>
          <a:noFill/>
        </p:spPr>
        <p:txBody>
          <a:bodyPr wrap="square" rtlCol="0">
            <a:spAutoFit/>
          </a:bodyPr>
          <a:lstStyle/>
          <a:p>
            <a:r>
              <a:rPr lang="en-GB" sz="1200" b="0" i="0" dirty="0" smtClean="0">
                <a:latin typeface="Avenir LT Std 35 Light"/>
                <a:cs typeface="Avenir LT Std 55 Roman"/>
              </a:rPr>
              <a:t>[Trend Micro] </a:t>
            </a:r>
            <a:endParaRPr lang="en-GB" sz="1200" b="0" i="0" dirty="0">
              <a:latin typeface="Avenir LT Std 35 Light"/>
              <a:cs typeface="Avenir LT Std 55 Roman"/>
            </a:endParaRPr>
          </a:p>
        </p:txBody>
      </p:sp>
      <p:sp>
        <p:nvSpPr>
          <p:cNvPr id="35" name="TextBox 34"/>
          <p:cNvSpPr txBox="1"/>
          <p:nvPr/>
        </p:nvSpPr>
        <p:spPr>
          <a:xfrm>
            <a:off x="3922784" y="3457576"/>
            <a:ext cx="1440160" cy="276999"/>
          </a:xfrm>
          <a:prstGeom prst="rect">
            <a:avLst/>
          </a:prstGeom>
          <a:noFill/>
        </p:spPr>
        <p:txBody>
          <a:bodyPr wrap="square" rtlCol="0">
            <a:spAutoFit/>
          </a:bodyPr>
          <a:lstStyle/>
          <a:p>
            <a:r>
              <a:rPr lang="en-GB" sz="1200" b="0" i="0" dirty="0" smtClean="0">
                <a:latin typeface="Avenir LT Std 35 Light"/>
                <a:cs typeface="Avenir LT Std 55 Roman"/>
              </a:rPr>
              <a:t>Fashion Trends</a:t>
            </a:r>
            <a:endParaRPr lang="en-GB" sz="1200" b="0" i="0" dirty="0">
              <a:latin typeface="Avenir LT Std 35 Light"/>
              <a:cs typeface="Avenir LT Std 55 Roman"/>
            </a:endParaRPr>
          </a:p>
        </p:txBody>
      </p:sp>
      <p:sp>
        <p:nvSpPr>
          <p:cNvPr id="36" name="TextBox 35"/>
          <p:cNvSpPr txBox="1"/>
          <p:nvPr/>
        </p:nvSpPr>
        <p:spPr>
          <a:xfrm>
            <a:off x="4354832" y="3169544"/>
            <a:ext cx="1440160" cy="276999"/>
          </a:xfrm>
          <a:prstGeom prst="rect">
            <a:avLst/>
          </a:prstGeom>
          <a:noFill/>
        </p:spPr>
        <p:txBody>
          <a:bodyPr wrap="square" rtlCol="0">
            <a:spAutoFit/>
          </a:bodyPr>
          <a:lstStyle/>
          <a:p>
            <a:r>
              <a:rPr lang="en-GB" sz="1200" b="0" i="0" dirty="0" smtClean="0">
                <a:latin typeface="Avenir LT Std 35 Light"/>
                <a:cs typeface="Avenir LT Std 55 Roman"/>
              </a:rPr>
              <a:t>Trends 2012</a:t>
            </a:r>
          </a:p>
        </p:txBody>
      </p:sp>
      <p:sp>
        <p:nvSpPr>
          <p:cNvPr id="37" name="TextBox 36"/>
          <p:cNvSpPr txBox="1"/>
          <p:nvPr/>
        </p:nvSpPr>
        <p:spPr>
          <a:xfrm>
            <a:off x="6203040" y="3466720"/>
            <a:ext cx="1944216" cy="276999"/>
          </a:xfrm>
          <a:prstGeom prst="rect">
            <a:avLst/>
          </a:prstGeom>
          <a:noFill/>
        </p:spPr>
        <p:txBody>
          <a:bodyPr wrap="square" rtlCol="0">
            <a:spAutoFit/>
          </a:bodyPr>
          <a:lstStyle/>
          <a:p>
            <a:r>
              <a:rPr lang="en-GB" sz="1200" b="0" i="0" dirty="0" smtClean="0">
                <a:latin typeface="Avenir LT Std 35 Light"/>
                <a:cs typeface="Avenir LT Std 55 Roman"/>
              </a:rPr>
              <a:t>[Trend Micro Products]</a:t>
            </a:r>
            <a:endParaRPr lang="en-GB" sz="1200" b="0" i="0" dirty="0">
              <a:latin typeface="Avenir LT Std 35 Light"/>
              <a:cs typeface="Avenir LT Std 55 Roman"/>
            </a:endParaRPr>
          </a:p>
        </p:txBody>
      </p:sp>
      <p:cxnSp>
        <p:nvCxnSpPr>
          <p:cNvPr id="38" name="Straight Arrow Connector 37"/>
          <p:cNvCxnSpPr/>
          <p:nvPr/>
        </p:nvCxnSpPr>
        <p:spPr>
          <a:xfrm>
            <a:off x="6491072" y="2602624"/>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635088" y="3178688"/>
            <a:ext cx="1584176" cy="276999"/>
          </a:xfrm>
          <a:prstGeom prst="rect">
            <a:avLst/>
          </a:prstGeom>
          <a:noFill/>
        </p:spPr>
        <p:txBody>
          <a:bodyPr wrap="square" rtlCol="0">
            <a:spAutoFit/>
          </a:bodyPr>
          <a:lstStyle/>
          <a:p>
            <a:r>
              <a:rPr lang="en-GB" sz="1200" dirty="0" smtClean="0">
                <a:latin typeface="Avenir LT Std 35 Light"/>
                <a:cs typeface="Avenir LT Std 55 Roman"/>
              </a:rPr>
              <a:t>[</a:t>
            </a:r>
            <a:r>
              <a:rPr lang="en-GB" sz="1200" b="0" i="0" dirty="0" smtClean="0">
                <a:latin typeface="Avenir LT Std 35 Light"/>
                <a:cs typeface="Avenir LT Std 55 Roman"/>
              </a:rPr>
              <a:t>Trend Micro 2012] </a:t>
            </a:r>
            <a:endParaRPr lang="en-GB" sz="1200" b="0" i="0" dirty="0">
              <a:latin typeface="Avenir LT Std 35 Light"/>
              <a:cs typeface="Avenir LT Std 55 Roman"/>
            </a:endParaRPr>
          </a:p>
        </p:txBody>
      </p:sp>
      <p:cxnSp>
        <p:nvCxnSpPr>
          <p:cNvPr id="40" name="Straight Arrow Connector 39"/>
          <p:cNvCxnSpPr/>
          <p:nvPr/>
        </p:nvCxnSpPr>
        <p:spPr>
          <a:xfrm>
            <a:off x="6779104" y="2602624"/>
            <a:ext cx="396044" cy="6283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399408" y="2593480"/>
            <a:ext cx="396044" cy="6283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42" name="Picture 9"/>
          <p:cNvPicPr>
            <a:picLocks noChangeAspect="1" noChangeArrowheads="1"/>
          </p:cNvPicPr>
          <p:nvPr/>
        </p:nvPicPr>
        <p:blipFill>
          <a:blip r:embed="rId8" cstate="screen"/>
          <a:srcRect/>
          <a:stretch>
            <a:fillRect/>
          </a:stretch>
        </p:blipFill>
        <p:spPr bwMode="auto">
          <a:xfrm>
            <a:off x="6071616" y="4197096"/>
            <a:ext cx="2386011" cy="1520840"/>
          </a:xfrm>
          <a:prstGeom prst="rect">
            <a:avLst/>
          </a:prstGeom>
          <a:noFill/>
          <a:ln w="9525">
            <a:noFill/>
            <a:miter lim="800000"/>
            <a:headEnd/>
            <a:tailEnd/>
          </a:ln>
        </p:spPr>
      </p:pic>
      <p:sp>
        <p:nvSpPr>
          <p:cNvPr id="52" name="Rectangle 51"/>
          <p:cNvSpPr/>
          <p:nvPr/>
        </p:nvSpPr>
        <p:spPr>
          <a:xfrm>
            <a:off x="3607034" y="2037326"/>
            <a:ext cx="2161233" cy="307777"/>
          </a:xfrm>
          <a:prstGeom prst="rect">
            <a:avLst/>
          </a:prstGeom>
        </p:spPr>
        <p:txBody>
          <a:bodyPr wrap="none">
            <a:spAutoFit/>
          </a:bodyPr>
          <a:lstStyle/>
          <a:p>
            <a:pPr lvl="0">
              <a:defRPr/>
            </a:pPr>
            <a:r>
              <a:rPr lang="en-US" sz="1400" dirty="0" smtClean="0">
                <a:solidFill>
                  <a:srgbClr val="8DC63F"/>
                </a:solidFill>
                <a:latin typeface="Rockwell"/>
                <a:cs typeface="Rockwell"/>
              </a:rPr>
              <a:t>Removing the Irrelevant</a:t>
            </a:r>
          </a:p>
        </p:txBody>
      </p:sp>
      <p:sp>
        <p:nvSpPr>
          <p:cNvPr id="53" name="Rectangle 52"/>
          <p:cNvSpPr/>
          <p:nvPr/>
        </p:nvSpPr>
        <p:spPr>
          <a:xfrm>
            <a:off x="6264890" y="2034278"/>
            <a:ext cx="2142574" cy="307777"/>
          </a:xfrm>
          <a:prstGeom prst="rect">
            <a:avLst/>
          </a:prstGeom>
        </p:spPr>
        <p:txBody>
          <a:bodyPr wrap="none">
            <a:spAutoFit/>
          </a:bodyPr>
          <a:lstStyle/>
          <a:p>
            <a:pPr lvl="0">
              <a:defRPr/>
            </a:pPr>
            <a:r>
              <a:rPr lang="en-US" sz="1400" dirty="0" smtClean="0">
                <a:solidFill>
                  <a:srgbClr val="8DC63F"/>
                </a:solidFill>
                <a:latin typeface="Rockwell"/>
                <a:cs typeface="Rockwell"/>
              </a:rPr>
              <a:t>Expanding the Relevant</a:t>
            </a:r>
          </a:p>
        </p:txBody>
      </p:sp>
      <p:pic>
        <p:nvPicPr>
          <p:cNvPr id="3074" name="Picture 2"/>
          <p:cNvPicPr>
            <a:picLocks noChangeAspect="1" noChangeArrowheads="1"/>
          </p:cNvPicPr>
          <p:nvPr/>
        </p:nvPicPr>
        <p:blipFill>
          <a:blip r:embed="rId9" cstate="screen"/>
          <a:srcRect/>
          <a:stretch>
            <a:fillRect/>
          </a:stretch>
        </p:blipFill>
        <p:spPr bwMode="auto">
          <a:xfrm>
            <a:off x="3785616" y="4320155"/>
            <a:ext cx="2047325" cy="1275974"/>
          </a:xfrm>
          <a:prstGeom prst="rect">
            <a:avLst/>
          </a:prstGeom>
          <a:noFill/>
          <a:ln w="9525">
            <a:noFill/>
            <a:miter lim="800000"/>
            <a:headEnd/>
            <a:tailEnd/>
          </a:ln>
        </p:spPr>
      </p:pic>
      <p:sp>
        <p:nvSpPr>
          <p:cNvPr id="57" name="Rectangle 56"/>
          <p:cNvSpPr/>
          <p:nvPr/>
        </p:nvSpPr>
        <p:spPr>
          <a:xfrm>
            <a:off x="3701522" y="3924038"/>
            <a:ext cx="4811542" cy="307777"/>
          </a:xfrm>
          <a:prstGeom prst="rect">
            <a:avLst/>
          </a:prstGeom>
        </p:spPr>
        <p:txBody>
          <a:bodyPr wrap="square">
            <a:spAutoFit/>
          </a:bodyPr>
          <a:lstStyle/>
          <a:p>
            <a:pPr lvl="0">
              <a:defRPr/>
            </a:pPr>
            <a:r>
              <a:rPr lang="en-US" sz="1400" dirty="0" smtClean="0">
                <a:solidFill>
                  <a:srgbClr val="8DC63F"/>
                </a:solidFill>
                <a:latin typeface="Rockwell"/>
                <a:cs typeface="Rockwell"/>
              </a:rPr>
              <a:t>Structuring by Match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screen"/>
          <a:srcRect l="2788" t="1747" r="4592" b="2953"/>
          <a:stretch>
            <a:fillRect/>
          </a:stretch>
        </p:blipFill>
        <p:spPr bwMode="auto">
          <a:xfrm rot="21409104">
            <a:off x="3478695" y="3160643"/>
            <a:ext cx="2635001" cy="2703443"/>
          </a:xfrm>
          <a:prstGeom prst="rect">
            <a:avLst/>
          </a:prstGeom>
          <a:noFill/>
          <a:ln w="9525">
            <a:noFill/>
            <a:miter lim="800000"/>
            <a:headEnd/>
            <a:tailEnd/>
          </a:ln>
        </p:spPr>
      </p:pic>
      <p:sp>
        <p:nvSpPr>
          <p:cNvPr id="2" name="Title 1"/>
          <p:cNvSpPr>
            <a:spLocks noGrp="1"/>
          </p:cNvSpPr>
          <p:nvPr>
            <p:ph type="title"/>
          </p:nvPr>
        </p:nvSpPr>
        <p:spPr/>
        <p:txBody>
          <a:bodyPr/>
          <a:lstStyle/>
          <a:p>
            <a:r>
              <a:rPr lang="en-GB" dirty="0" smtClean="0"/>
              <a:t>results</a:t>
            </a:r>
            <a:endParaRPr lang="en-GB" dirty="0"/>
          </a:p>
        </p:txBody>
      </p:sp>
      <p:sp>
        <p:nvSpPr>
          <p:cNvPr id="4" name="Footer Placeholder 3"/>
          <p:cNvSpPr>
            <a:spLocks noGrp="1"/>
          </p:cNvSpPr>
          <p:nvPr>
            <p:ph type="ftr" sz="quarter" idx="11"/>
          </p:nvPr>
        </p:nvSpPr>
        <p:spPr/>
        <p:txBody>
          <a:bodyPr/>
          <a:lstStyle/>
          <a:p>
            <a:r>
              <a:rPr lang="en-US" smtClean="0">
                <a:solidFill>
                  <a:srgbClr val="455560">
                    <a:tint val="75000"/>
                  </a:srgbClr>
                </a:solidFill>
              </a:rPr>
              <a:t>Copyright © 2011, iProspect, Inc. All rights reserved.</a:t>
            </a:r>
            <a:endParaRPr lang="en-US" dirty="0">
              <a:solidFill>
                <a:srgbClr val="455560">
                  <a:tint val="75000"/>
                </a:srgbClr>
              </a:solidFill>
            </a:endParaRPr>
          </a:p>
        </p:txBody>
      </p:sp>
      <p:sp>
        <p:nvSpPr>
          <p:cNvPr id="6" name="Rectangle 5"/>
          <p:cNvSpPr/>
          <p:nvPr/>
        </p:nvSpPr>
        <p:spPr>
          <a:xfrm>
            <a:off x="459095" y="3881107"/>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9095" y="1986094"/>
            <a:ext cx="2816761" cy="1802946"/>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95143" y="2002992"/>
            <a:ext cx="2225639" cy="2108269"/>
          </a:xfrm>
          <a:prstGeom prst="rect">
            <a:avLst/>
          </a:prstGeom>
          <a:noFill/>
        </p:spPr>
        <p:txBody>
          <a:bodyPr wrap="square" rtlCol="0">
            <a:spAutoFit/>
          </a:bodyPr>
          <a:lstStyle/>
          <a:p>
            <a:pPr lvl="0">
              <a:defRPr/>
            </a:pPr>
            <a:r>
              <a:rPr lang="en-US" sz="1400" dirty="0" smtClean="0">
                <a:solidFill>
                  <a:srgbClr val="8DC63F"/>
                </a:solidFill>
                <a:latin typeface="Rockwell"/>
                <a:cs typeface="Rockwell"/>
              </a:rPr>
              <a:t>Brand Improvements</a:t>
            </a:r>
          </a:p>
          <a:p>
            <a:pPr lvl="0">
              <a:defRPr/>
            </a:pPr>
            <a:endParaRPr lang="en-US" sz="900" dirty="0" smtClean="0">
              <a:latin typeface="Avenir LT Std 35 Light"/>
              <a:cs typeface="Avenir LT Std 35 Light"/>
            </a:endParaRPr>
          </a:p>
          <a:p>
            <a:pPr lvl="0">
              <a:defRPr/>
            </a:pPr>
            <a:r>
              <a:rPr lang="en-GB" sz="900" dirty="0" smtClean="0">
                <a:latin typeface="Avenir LT Std 35 Light"/>
                <a:cs typeface="Avenir LT Std 35 Light"/>
              </a:rPr>
              <a:t>Despite starting with fresh accounts, so receiving no help from account history, our improvements had an instant impact</a:t>
            </a:r>
          </a:p>
          <a:p>
            <a:pPr lvl="0">
              <a:defRPr/>
            </a:pPr>
            <a:endParaRPr lang="en-GB" sz="500" b="1" dirty="0" smtClean="0">
              <a:latin typeface="Avenir LT Std 35 Light"/>
              <a:cs typeface="Avenir LT Std 35 Light"/>
            </a:endParaRPr>
          </a:p>
          <a:p>
            <a:pPr lvl="0">
              <a:defRPr/>
            </a:pPr>
            <a:r>
              <a:rPr lang="en-GB" sz="900" b="1" dirty="0" smtClean="0">
                <a:latin typeface="Avenir LT Std 35 Light"/>
                <a:cs typeface="Avenir LT Std 35 Light"/>
              </a:rPr>
              <a:t>Germany: </a:t>
            </a:r>
            <a:r>
              <a:rPr lang="en-GB" sz="900" dirty="0" smtClean="0">
                <a:latin typeface="Avenir LT Std 35 Light"/>
                <a:cs typeface="Avenir LT Std 35 Light"/>
              </a:rPr>
              <a:t>Position</a:t>
            </a:r>
            <a:r>
              <a:rPr lang="en-US" sz="900" dirty="0" smtClean="0">
                <a:latin typeface="Avenir LT Std 35 Light"/>
                <a:cs typeface="Avenir LT Std 35 Light"/>
              </a:rPr>
              <a:t> rose from </a:t>
            </a:r>
            <a:r>
              <a:rPr lang="en-US" sz="900" b="1" dirty="0" smtClean="0">
                <a:latin typeface="Avenir LT Std 35 Light"/>
                <a:cs typeface="Avenir LT Std 35 Light"/>
              </a:rPr>
              <a:t>2.5</a:t>
            </a:r>
            <a:r>
              <a:rPr lang="en-US" sz="900" dirty="0" smtClean="0">
                <a:latin typeface="Avenir LT Std 35 Light"/>
                <a:cs typeface="Avenir LT Std 35 Light"/>
              </a:rPr>
              <a:t> to </a:t>
            </a:r>
            <a:r>
              <a:rPr lang="en-US" sz="900" b="1" dirty="0" smtClean="0">
                <a:latin typeface="Avenir LT Std 35 Light"/>
                <a:cs typeface="Avenir LT Std 35 Light"/>
              </a:rPr>
              <a:t>1.2 </a:t>
            </a:r>
            <a:r>
              <a:rPr lang="en-US" sz="900" dirty="0" smtClean="0">
                <a:latin typeface="Avenir LT Std 35 Light"/>
                <a:cs typeface="Avenir LT Std 35 Light"/>
              </a:rPr>
              <a:t>and average CPC dropped by </a:t>
            </a:r>
            <a:r>
              <a:rPr lang="en-US" sz="900" b="1" dirty="0" smtClean="0">
                <a:latin typeface="Avenir LT Std 35 Light"/>
                <a:cs typeface="Avenir LT Std 35 Light"/>
              </a:rPr>
              <a:t>18%.</a:t>
            </a:r>
          </a:p>
          <a:p>
            <a:pPr lvl="0">
              <a:defRPr/>
            </a:pPr>
            <a:r>
              <a:rPr lang="en-GB" sz="900" b="1" dirty="0" smtClean="0">
                <a:latin typeface="Avenir LT Std 35 Light"/>
                <a:cs typeface="Avenir LT Std 35 Light"/>
              </a:rPr>
              <a:t>France: </a:t>
            </a:r>
            <a:r>
              <a:rPr lang="en-GB" sz="900" dirty="0" smtClean="0">
                <a:latin typeface="Avenir LT Std 35 Light"/>
                <a:cs typeface="Avenir LT Std 35 Light"/>
              </a:rPr>
              <a:t>Position</a:t>
            </a:r>
            <a:r>
              <a:rPr lang="en-US" sz="900" dirty="0" smtClean="0">
                <a:latin typeface="Avenir LT Std 35 Light"/>
                <a:cs typeface="Avenir LT Std 35 Light"/>
              </a:rPr>
              <a:t> rose from </a:t>
            </a:r>
            <a:r>
              <a:rPr lang="en-US" sz="900" b="1" dirty="0" smtClean="0">
                <a:latin typeface="Avenir LT Std 35 Light"/>
                <a:cs typeface="Avenir LT Std 35 Light"/>
              </a:rPr>
              <a:t>1.7</a:t>
            </a:r>
            <a:r>
              <a:rPr lang="en-US" sz="900" dirty="0" smtClean="0">
                <a:latin typeface="Avenir LT Std 35 Light"/>
                <a:cs typeface="Avenir LT Std 35 Light"/>
              </a:rPr>
              <a:t> to </a:t>
            </a:r>
            <a:r>
              <a:rPr lang="en-US" sz="900" b="1" dirty="0" smtClean="0">
                <a:latin typeface="Avenir LT Std 35 Light"/>
                <a:cs typeface="Avenir LT Std 35 Light"/>
              </a:rPr>
              <a:t>1.4 </a:t>
            </a:r>
            <a:r>
              <a:rPr lang="en-US" sz="900" dirty="0" smtClean="0">
                <a:latin typeface="Avenir LT Std 35 Light"/>
                <a:cs typeface="Avenir LT Std 35 Light"/>
              </a:rPr>
              <a:t>and average CPC dropped by </a:t>
            </a:r>
            <a:r>
              <a:rPr lang="en-US" sz="900" b="1" dirty="0" smtClean="0">
                <a:latin typeface="Avenir LT Std 35 Light"/>
                <a:cs typeface="Avenir LT Std 35 Light"/>
              </a:rPr>
              <a:t>18%.</a:t>
            </a:r>
          </a:p>
          <a:p>
            <a:pPr>
              <a:defRPr/>
            </a:pPr>
            <a:r>
              <a:rPr lang="en-GB" sz="900" b="1" dirty="0" smtClean="0">
                <a:latin typeface="Avenir LT Std 35 Light"/>
                <a:cs typeface="Avenir LT Std 35 Light"/>
              </a:rPr>
              <a:t>UK: </a:t>
            </a:r>
            <a:r>
              <a:rPr lang="en-GB" sz="900" dirty="0" smtClean="0">
                <a:latin typeface="Avenir LT Std 35 Light"/>
                <a:cs typeface="Avenir LT Std 35 Light"/>
              </a:rPr>
              <a:t>Position</a:t>
            </a:r>
            <a:r>
              <a:rPr lang="en-US" sz="900" dirty="0" smtClean="0">
                <a:latin typeface="Avenir LT Std 35 Light"/>
                <a:cs typeface="Avenir LT Std 35 Light"/>
              </a:rPr>
              <a:t> rose from </a:t>
            </a:r>
            <a:r>
              <a:rPr lang="en-US" sz="900" b="1" dirty="0" smtClean="0">
                <a:latin typeface="Avenir LT Std 35 Light"/>
                <a:cs typeface="Avenir LT Std 35 Light"/>
              </a:rPr>
              <a:t>2.2</a:t>
            </a:r>
            <a:r>
              <a:rPr lang="en-US" sz="900" dirty="0" smtClean="0">
                <a:latin typeface="Avenir LT Std 35 Light"/>
                <a:cs typeface="Avenir LT Std 35 Light"/>
              </a:rPr>
              <a:t> to </a:t>
            </a:r>
            <a:r>
              <a:rPr lang="en-US" sz="900" b="1" dirty="0" smtClean="0">
                <a:latin typeface="Avenir LT Std 35 Light"/>
                <a:cs typeface="Avenir LT Std 35 Light"/>
              </a:rPr>
              <a:t>1.3 </a:t>
            </a:r>
            <a:r>
              <a:rPr lang="en-US" sz="900" dirty="0" smtClean="0">
                <a:latin typeface="Avenir LT Std 35 Light"/>
                <a:cs typeface="Avenir LT Std 35 Light"/>
              </a:rPr>
              <a:t>and average CPC dropped by </a:t>
            </a:r>
            <a:r>
              <a:rPr lang="en-US" sz="900" b="1" dirty="0" smtClean="0">
                <a:latin typeface="Avenir LT Std 35 Light"/>
                <a:cs typeface="Avenir LT Std 35 Light"/>
              </a:rPr>
              <a:t>13%.</a:t>
            </a:r>
          </a:p>
          <a:p>
            <a:pPr lvl="0">
              <a:defRPr/>
            </a:pPr>
            <a:endParaRPr lang="en-US" sz="900" b="1" dirty="0" smtClean="0">
              <a:latin typeface="Avenir LT Std 35 Light"/>
              <a:cs typeface="Avenir LT Std 35 Light"/>
            </a:endParaRPr>
          </a:p>
          <a:p>
            <a:pPr lvl="0">
              <a:defRPr/>
            </a:pPr>
            <a:endParaRPr lang="en-US" sz="900" b="1" dirty="0" smtClean="0">
              <a:latin typeface="Avenir LT Std 35 Light"/>
              <a:cs typeface="Avenir LT Std 35 Light"/>
            </a:endParaRPr>
          </a:p>
        </p:txBody>
      </p:sp>
      <p:sp>
        <p:nvSpPr>
          <p:cNvPr id="10" name="Rounded Rectangle 9"/>
          <p:cNvSpPr/>
          <p:nvPr/>
        </p:nvSpPr>
        <p:spPr>
          <a:xfrm>
            <a:off x="536046" y="2048716"/>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2159" y="3940445"/>
            <a:ext cx="436879" cy="436879"/>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78209" y="3861048"/>
            <a:ext cx="2225639" cy="2108269"/>
          </a:xfrm>
          <a:prstGeom prst="rect">
            <a:avLst/>
          </a:prstGeom>
          <a:noFill/>
        </p:spPr>
        <p:txBody>
          <a:bodyPr wrap="square" rtlCol="0">
            <a:spAutoFit/>
          </a:bodyPr>
          <a:lstStyle/>
          <a:p>
            <a:pPr>
              <a:defRPr/>
            </a:pPr>
            <a:r>
              <a:rPr lang="en-US" sz="1400" dirty="0" smtClean="0">
                <a:solidFill>
                  <a:srgbClr val="8DC63F"/>
                </a:solidFill>
                <a:latin typeface="Rockwell"/>
                <a:cs typeface="Rockwell"/>
              </a:rPr>
              <a:t>Generic Improvements</a:t>
            </a:r>
          </a:p>
          <a:p>
            <a:endParaRPr lang="en-US" sz="900" dirty="0" smtClean="0">
              <a:latin typeface="Avenir LT Std 35 Light"/>
              <a:cs typeface="Avenir LT Std 35 Light"/>
            </a:endParaRPr>
          </a:p>
          <a:p>
            <a:r>
              <a:rPr lang="en-GB" sz="900" dirty="0" smtClean="0">
                <a:latin typeface="Avenir LT Std 35 Light"/>
                <a:cs typeface="Avenir LT Std 35 Light"/>
              </a:rPr>
              <a:t>Due to the strength of the brand, generics were only being run in Germany, but the effects of our changes were profound. Whilst increasing the number of clicks:</a:t>
            </a:r>
          </a:p>
          <a:p>
            <a:pPr marL="92075" indent="-92075">
              <a:buFontTx/>
              <a:buChar char="-"/>
            </a:pPr>
            <a:r>
              <a:rPr lang="en-GB" sz="900" dirty="0" smtClean="0">
                <a:latin typeface="Avenir LT Std 35 Light"/>
                <a:cs typeface="Avenir LT Std 35 Light"/>
              </a:rPr>
              <a:t>Average CPC dropped from  </a:t>
            </a:r>
            <a:r>
              <a:rPr lang="en-GB" sz="900" b="1" dirty="0" smtClean="0">
                <a:latin typeface="Avenir LT Std 35 Light"/>
                <a:cs typeface="Avenir LT Std 35 Light"/>
              </a:rPr>
              <a:t>€1.51 </a:t>
            </a:r>
            <a:r>
              <a:rPr lang="en-GB" sz="900" dirty="0" smtClean="0">
                <a:latin typeface="Avenir LT Std 35 Light"/>
                <a:cs typeface="Avenir LT Std 35 Light"/>
              </a:rPr>
              <a:t>to </a:t>
            </a:r>
            <a:r>
              <a:rPr lang="en-GB" sz="900" b="1" dirty="0" smtClean="0">
                <a:latin typeface="Avenir LT Std 35 Light"/>
                <a:cs typeface="Avenir LT Std 35 Light"/>
              </a:rPr>
              <a:t>€0.97</a:t>
            </a:r>
          </a:p>
          <a:p>
            <a:pPr marL="92075" indent="-92075">
              <a:buFontTx/>
              <a:buChar char="-"/>
            </a:pPr>
            <a:r>
              <a:rPr lang="en-GB" sz="900" dirty="0" smtClean="0">
                <a:latin typeface="Avenir LT Std 35 Light"/>
                <a:cs typeface="Avenir LT Std 35 Light"/>
              </a:rPr>
              <a:t>Average position rose from </a:t>
            </a:r>
            <a:r>
              <a:rPr lang="en-GB" sz="900" b="1" dirty="0" smtClean="0">
                <a:latin typeface="Avenir LT Std 35 Light"/>
                <a:cs typeface="Avenir LT Std 35 Light"/>
              </a:rPr>
              <a:t>3.8</a:t>
            </a:r>
            <a:r>
              <a:rPr lang="en-GB" sz="900" dirty="0" smtClean="0">
                <a:latin typeface="Avenir LT Std 35 Light"/>
                <a:cs typeface="Avenir LT Std 35 Light"/>
              </a:rPr>
              <a:t> to </a:t>
            </a:r>
            <a:r>
              <a:rPr lang="en-GB" sz="900" b="1" dirty="0" smtClean="0">
                <a:latin typeface="Avenir LT Std 35 Light"/>
                <a:cs typeface="Avenir LT Std 35 Light"/>
              </a:rPr>
              <a:t>2.1</a:t>
            </a:r>
          </a:p>
          <a:p>
            <a:pPr marL="92075" indent="-92075">
              <a:buFontTx/>
              <a:buChar char="-"/>
            </a:pPr>
            <a:r>
              <a:rPr lang="en-GB" sz="900" dirty="0" smtClean="0">
                <a:latin typeface="Avenir LT Std 35 Light"/>
                <a:cs typeface="Avenir LT Std 35 Light"/>
              </a:rPr>
              <a:t>CTR rose from </a:t>
            </a:r>
            <a:r>
              <a:rPr lang="en-GB" sz="900" b="1" dirty="0" smtClean="0">
                <a:latin typeface="Avenir LT Std 35 Light"/>
                <a:cs typeface="Avenir LT Std 35 Light"/>
              </a:rPr>
              <a:t>0.5% </a:t>
            </a:r>
            <a:r>
              <a:rPr lang="en-GB" sz="900" dirty="0" smtClean="0">
                <a:latin typeface="Avenir LT Std 35 Light"/>
                <a:cs typeface="Avenir LT Std 35 Light"/>
              </a:rPr>
              <a:t>to </a:t>
            </a:r>
            <a:r>
              <a:rPr lang="en-GB" sz="900" b="1" dirty="0" smtClean="0">
                <a:latin typeface="Avenir LT Std 35 Light"/>
                <a:cs typeface="Avenir LT Std 35 Light"/>
              </a:rPr>
              <a:t>2.2%</a:t>
            </a:r>
          </a:p>
          <a:p>
            <a:endParaRPr lang="en-GB" sz="900" dirty="0" smtClean="0">
              <a:latin typeface="Avenir LT Std 35 Light"/>
              <a:cs typeface="Avenir LT Std 35 Light"/>
            </a:endParaRPr>
          </a:p>
          <a:p>
            <a:endParaRPr lang="en-GB" sz="900" dirty="0" smtClean="0">
              <a:latin typeface="Avenir LT Std 35 Light"/>
              <a:cs typeface="Avenir LT Std 35 Light"/>
            </a:endParaRPr>
          </a:p>
          <a:p>
            <a:endParaRPr lang="en-US" sz="900" dirty="0" smtClean="0">
              <a:latin typeface="Avenir LT Std 35 Light"/>
              <a:cs typeface="Avenir LT Std 35 Light"/>
            </a:endParaRPr>
          </a:p>
        </p:txBody>
      </p:sp>
      <p:sp>
        <p:nvSpPr>
          <p:cNvPr id="18" name="Rectangle 17"/>
          <p:cNvSpPr/>
          <p:nvPr/>
        </p:nvSpPr>
        <p:spPr>
          <a:xfrm>
            <a:off x="459095" y="1049870"/>
            <a:ext cx="8255001" cy="7704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513692" y="1092205"/>
            <a:ext cx="663174" cy="663174"/>
          </a:xfrm>
          <a:prstGeom prst="roundRect">
            <a:avLst/>
          </a:prstGeom>
          <a:solidFill>
            <a:schemeClr val="bg1"/>
          </a:solid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0" name="TextBox 19"/>
          <p:cNvSpPr txBox="1"/>
          <p:nvPr/>
        </p:nvSpPr>
        <p:spPr>
          <a:xfrm>
            <a:off x="1380070" y="1206016"/>
            <a:ext cx="4099071" cy="415498"/>
          </a:xfrm>
          <a:prstGeom prst="rect">
            <a:avLst/>
          </a:prstGeom>
          <a:noFill/>
        </p:spPr>
        <p:txBody>
          <a:bodyPr wrap="none" rtlCol="0">
            <a:spAutoFit/>
          </a:bodyPr>
          <a:lstStyle/>
          <a:p>
            <a:r>
              <a:rPr lang="en-US" sz="2100" b="0" i="0" dirty="0" smtClean="0">
                <a:solidFill>
                  <a:srgbClr val="FFFFFF"/>
                </a:solidFill>
                <a:effectLst>
                  <a:outerShdw blurRad="38100" dist="38100" dir="2700000" algn="tl">
                    <a:srgbClr val="000000">
                      <a:alpha val="43137"/>
                    </a:srgbClr>
                  </a:outerShdw>
                </a:effectLst>
                <a:latin typeface="Rockwell"/>
                <a:cs typeface="Rockwell"/>
              </a:rPr>
              <a:t>Across the Board Improvements</a:t>
            </a:r>
            <a:endParaRPr lang="en-US" sz="2100" b="0" i="0" dirty="0">
              <a:solidFill>
                <a:srgbClr val="FFFFFF"/>
              </a:solidFill>
              <a:effectLst>
                <a:outerShdw blurRad="38100" dist="38100" dir="2700000" algn="tl">
                  <a:srgbClr val="000000">
                    <a:alpha val="43137"/>
                  </a:srgbClr>
                </a:outerShdw>
              </a:effectLst>
              <a:latin typeface="Rockwell"/>
              <a:cs typeface="Rockwell"/>
            </a:endParaRPr>
          </a:p>
        </p:txBody>
      </p:sp>
      <p:pic>
        <p:nvPicPr>
          <p:cNvPr id="27" name="Picture 94" descr="Screen shot 2012-07-17 at 10.29.20.png"/>
          <p:cNvPicPr>
            <a:picLocks noChangeAspect="1"/>
          </p:cNvPicPr>
          <p:nvPr/>
        </p:nvPicPr>
        <p:blipFill>
          <a:blip r:embed="rId3" cstate="screen"/>
          <a:srcRect/>
          <a:stretch>
            <a:fillRect/>
          </a:stretch>
        </p:blipFill>
        <p:spPr bwMode="auto">
          <a:xfrm>
            <a:off x="559075" y="2094982"/>
            <a:ext cx="390821" cy="344346"/>
          </a:xfrm>
          <a:prstGeom prst="rect">
            <a:avLst/>
          </a:prstGeom>
          <a:noFill/>
          <a:ln w="9525">
            <a:noFill/>
            <a:miter lim="800000"/>
            <a:headEnd/>
            <a:tailEnd/>
          </a:ln>
        </p:spPr>
      </p:pic>
      <p:pic>
        <p:nvPicPr>
          <p:cNvPr id="29" name="Picture 96" descr="Screen shot 2012-07-17 at 10.31.15.png"/>
          <p:cNvPicPr>
            <a:picLocks noChangeAspect="1"/>
          </p:cNvPicPr>
          <p:nvPr/>
        </p:nvPicPr>
        <p:blipFill>
          <a:blip r:embed="rId4" cstate="screen"/>
          <a:srcRect/>
          <a:stretch>
            <a:fillRect/>
          </a:stretch>
        </p:blipFill>
        <p:spPr bwMode="auto">
          <a:xfrm>
            <a:off x="560578" y="3970056"/>
            <a:ext cx="360040" cy="377657"/>
          </a:xfrm>
          <a:prstGeom prst="rect">
            <a:avLst/>
          </a:prstGeom>
          <a:noFill/>
          <a:ln w="9525">
            <a:noFill/>
            <a:miter lim="800000"/>
            <a:headEnd/>
            <a:tailEnd/>
          </a:ln>
        </p:spPr>
      </p:pic>
      <p:pic>
        <p:nvPicPr>
          <p:cNvPr id="21" name="Picture 2"/>
          <p:cNvPicPr>
            <a:picLocks noChangeAspect="1" noChangeArrowheads="1"/>
          </p:cNvPicPr>
          <p:nvPr/>
        </p:nvPicPr>
        <p:blipFill>
          <a:blip r:embed="rId5" cstate="screen"/>
          <a:srcRect/>
          <a:stretch>
            <a:fillRect/>
          </a:stretch>
        </p:blipFill>
        <p:spPr bwMode="auto">
          <a:xfrm>
            <a:off x="543236" y="1135760"/>
            <a:ext cx="604086" cy="576064"/>
          </a:xfrm>
          <a:prstGeom prst="rect">
            <a:avLst/>
          </a:prstGeom>
          <a:noFill/>
          <a:ln w="9525">
            <a:noFill/>
            <a:miter lim="800000"/>
            <a:headEnd/>
            <a:tailEnd/>
          </a:ln>
          <a:effectLst/>
        </p:spPr>
      </p:pic>
      <p:sp>
        <p:nvSpPr>
          <p:cNvPr id="23" name="Rounded Rectangle 22"/>
          <p:cNvSpPr/>
          <p:nvPr/>
        </p:nvSpPr>
        <p:spPr>
          <a:xfrm>
            <a:off x="7154327" y="1124744"/>
            <a:ext cx="1485598" cy="630635"/>
          </a:xfrm>
          <a:prstGeom prst="roundRect">
            <a:avLst/>
          </a:prstGeom>
          <a:blipFill>
            <a:blip r:embed="rId6" cstate="screen"/>
            <a:stretch>
              <a:fillRect/>
            </a:stretch>
          </a:blipFill>
          <a:ln>
            <a:noFill/>
          </a:ln>
          <a:effectLst>
            <a:outerShdw blurRad="76200" dir="5400000" rotWithShape="0">
              <a:srgbClr val="000000">
                <a:alpha val="5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43" name="Picture 4"/>
          <p:cNvPicPr>
            <a:picLocks noChangeAspect="1" noChangeArrowheads="1"/>
          </p:cNvPicPr>
          <p:nvPr/>
        </p:nvPicPr>
        <p:blipFill>
          <a:blip r:embed="rId7" cstate="screen"/>
          <a:srcRect/>
          <a:stretch>
            <a:fillRect/>
          </a:stretch>
        </p:blipFill>
        <p:spPr bwMode="auto">
          <a:xfrm>
            <a:off x="3822248" y="2065424"/>
            <a:ext cx="694965" cy="472678"/>
          </a:xfrm>
          <a:prstGeom prst="rect">
            <a:avLst/>
          </a:prstGeom>
          <a:noFill/>
          <a:ln w="9525">
            <a:noFill/>
            <a:miter lim="800000"/>
            <a:headEnd/>
            <a:tailEnd/>
          </a:ln>
          <a:effectLst>
            <a:outerShdw blurRad="50800" dist="38100" dir="8100000" algn="tr" rotWithShape="0">
              <a:prstClr val="black">
                <a:alpha val="40000"/>
              </a:prstClr>
            </a:outerShdw>
          </a:effectLst>
        </p:spPr>
      </p:pic>
      <p:pic>
        <p:nvPicPr>
          <p:cNvPr id="44" name="Picture 5"/>
          <p:cNvPicPr>
            <a:picLocks noChangeAspect="1" noChangeArrowheads="1"/>
          </p:cNvPicPr>
          <p:nvPr/>
        </p:nvPicPr>
        <p:blipFill>
          <a:blip r:embed="rId8" cstate="screen"/>
          <a:srcRect/>
          <a:stretch>
            <a:fillRect/>
          </a:stretch>
        </p:blipFill>
        <p:spPr bwMode="auto">
          <a:xfrm>
            <a:off x="5687624" y="2088264"/>
            <a:ext cx="694965" cy="472219"/>
          </a:xfrm>
          <a:prstGeom prst="rect">
            <a:avLst/>
          </a:prstGeom>
          <a:noFill/>
          <a:ln w="9525">
            <a:noFill/>
            <a:miter lim="800000"/>
            <a:headEnd/>
            <a:tailEnd/>
          </a:ln>
          <a:effectLst>
            <a:outerShdw blurRad="50800" dist="38100" dir="8100000" algn="tr" rotWithShape="0">
              <a:prstClr val="black">
                <a:alpha val="40000"/>
              </a:prstClr>
            </a:outerShdw>
          </a:effectLst>
        </p:spPr>
      </p:pic>
      <p:pic>
        <p:nvPicPr>
          <p:cNvPr id="45" name="Picture 6"/>
          <p:cNvPicPr>
            <a:picLocks noChangeAspect="1" noChangeArrowheads="1"/>
          </p:cNvPicPr>
          <p:nvPr/>
        </p:nvPicPr>
        <p:blipFill>
          <a:blip r:embed="rId9" cstate="screen"/>
          <a:srcRect/>
          <a:stretch>
            <a:fillRect/>
          </a:stretch>
        </p:blipFill>
        <p:spPr bwMode="auto">
          <a:xfrm>
            <a:off x="7488992" y="2071950"/>
            <a:ext cx="694888" cy="472168"/>
          </a:xfrm>
          <a:prstGeom prst="rect">
            <a:avLst/>
          </a:prstGeom>
          <a:noFill/>
          <a:ln w="9525">
            <a:noFill/>
            <a:miter lim="800000"/>
            <a:headEnd/>
            <a:tailEnd/>
          </a:ln>
          <a:effectLst>
            <a:outerShdw blurRad="50800" dist="38100" dir="8100000" algn="tr" rotWithShape="0">
              <a:prstClr val="black">
                <a:alpha val="40000"/>
              </a:prstClr>
            </a:outerShdw>
          </a:effectLst>
        </p:spPr>
      </p:pic>
      <p:sp>
        <p:nvSpPr>
          <p:cNvPr id="83" name="Rectangle 82"/>
          <p:cNvSpPr/>
          <p:nvPr/>
        </p:nvSpPr>
        <p:spPr>
          <a:xfrm>
            <a:off x="4223800" y="3037600"/>
            <a:ext cx="928459" cy="400110"/>
          </a:xfrm>
          <a:prstGeom prst="rect">
            <a:avLst/>
          </a:prstGeom>
        </p:spPr>
        <p:txBody>
          <a:bodyPr wrap="none">
            <a:spAutoFit/>
          </a:bodyPr>
          <a:lstStyle/>
          <a:p>
            <a:pPr lvl="0">
              <a:defRPr/>
            </a:pPr>
            <a:r>
              <a:rPr lang="en-US" sz="2000" dirty="0" smtClean="0">
                <a:solidFill>
                  <a:srgbClr val="8DC63F"/>
                </a:solidFill>
                <a:latin typeface="Rockwell"/>
                <a:cs typeface="Rockwell"/>
              </a:rPr>
              <a:t>Clicks</a:t>
            </a:r>
          </a:p>
        </p:txBody>
      </p:sp>
      <p:sp>
        <p:nvSpPr>
          <p:cNvPr id="84" name="Rectangle 83"/>
          <p:cNvSpPr/>
          <p:nvPr/>
        </p:nvSpPr>
        <p:spPr>
          <a:xfrm>
            <a:off x="3381492" y="4222079"/>
            <a:ext cx="922368" cy="338554"/>
          </a:xfrm>
          <a:prstGeom prst="rect">
            <a:avLst/>
          </a:prstGeom>
        </p:spPr>
        <p:txBody>
          <a:bodyPr wrap="none">
            <a:spAutoFit/>
          </a:bodyPr>
          <a:lstStyle/>
          <a:p>
            <a:pPr lvl="0">
              <a:defRPr/>
            </a:pPr>
            <a:r>
              <a:rPr lang="en-US" sz="1600" dirty="0" smtClean="0">
                <a:solidFill>
                  <a:srgbClr val="8DC63F"/>
                </a:solidFill>
                <a:latin typeface="Rockwell"/>
                <a:cs typeface="Rockwell"/>
              </a:rPr>
              <a:t>Position</a:t>
            </a:r>
          </a:p>
        </p:txBody>
      </p:sp>
      <p:sp>
        <p:nvSpPr>
          <p:cNvPr id="85" name="Rectangle 84"/>
          <p:cNvSpPr/>
          <p:nvPr/>
        </p:nvSpPr>
        <p:spPr>
          <a:xfrm>
            <a:off x="4258920" y="3785952"/>
            <a:ext cx="631904" cy="369332"/>
          </a:xfrm>
          <a:prstGeom prst="rect">
            <a:avLst/>
          </a:prstGeom>
        </p:spPr>
        <p:txBody>
          <a:bodyPr wrap="none">
            <a:spAutoFit/>
          </a:bodyPr>
          <a:lstStyle/>
          <a:p>
            <a:pPr lvl="0">
              <a:defRPr/>
            </a:pPr>
            <a:r>
              <a:rPr lang="en-US" dirty="0" smtClean="0">
                <a:solidFill>
                  <a:srgbClr val="8DC63F"/>
                </a:solidFill>
                <a:latin typeface="Rockwell"/>
                <a:cs typeface="Rockwell"/>
              </a:rPr>
              <a:t>CTR</a:t>
            </a:r>
          </a:p>
        </p:txBody>
      </p:sp>
      <p:pic>
        <p:nvPicPr>
          <p:cNvPr id="4100" name="Picture 4"/>
          <p:cNvPicPr>
            <a:picLocks noChangeAspect="1" noChangeArrowheads="1"/>
          </p:cNvPicPr>
          <p:nvPr/>
        </p:nvPicPr>
        <p:blipFill>
          <a:blip r:embed="rId10" cstate="screen"/>
          <a:srcRect/>
          <a:stretch>
            <a:fillRect/>
          </a:stretch>
        </p:blipFill>
        <p:spPr bwMode="auto">
          <a:xfrm>
            <a:off x="6194562" y="3167892"/>
            <a:ext cx="2685269" cy="2676318"/>
          </a:xfrm>
          <a:prstGeom prst="rect">
            <a:avLst/>
          </a:prstGeom>
          <a:noFill/>
          <a:ln w="9525">
            <a:noFill/>
            <a:miter lim="800000"/>
            <a:headEnd/>
            <a:tailEnd/>
          </a:ln>
        </p:spPr>
      </p:pic>
      <p:sp>
        <p:nvSpPr>
          <p:cNvPr id="86" name="Rectangle 85"/>
          <p:cNvSpPr/>
          <p:nvPr/>
        </p:nvSpPr>
        <p:spPr>
          <a:xfrm>
            <a:off x="6995496" y="3262491"/>
            <a:ext cx="1181862" cy="369332"/>
          </a:xfrm>
          <a:prstGeom prst="rect">
            <a:avLst/>
          </a:prstGeom>
        </p:spPr>
        <p:txBody>
          <a:bodyPr wrap="none">
            <a:spAutoFit/>
          </a:bodyPr>
          <a:lstStyle/>
          <a:p>
            <a:pPr lvl="0">
              <a:defRPr/>
            </a:pPr>
            <a:r>
              <a:rPr lang="en-US" dirty="0" smtClean="0">
                <a:solidFill>
                  <a:srgbClr val="8DC63F"/>
                </a:solidFill>
                <a:latin typeface="Rockwell"/>
                <a:cs typeface="Rockwell"/>
              </a:rPr>
              <a:t>Avg. CPC</a:t>
            </a:r>
          </a:p>
        </p:txBody>
      </p:sp>
      <p:sp>
        <p:nvSpPr>
          <p:cNvPr id="87" name="Rectangle 86"/>
          <p:cNvSpPr/>
          <p:nvPr/>
        </p:nvSpPr>
        <p:spPr>
          <a:xfrm>
            <a:off x="7467270" y="4183914"/>
            <a:ext cx="721672" cy="400110"/>
          </a:xfrm>
          <a:prstGeom prst="rect">
            <a:avLst/>
          </a:prstGeom>
        </p:spPr>
        <p:txBody>
          <a:bodyPr wrap="none">
            <a:spAutoFit/>
          </a:bodyPr>
          <a:lstStyle/>
          <a:p>
            <a:pPr lvl="0">
              <a:defRPr/>
            </a:pPr>
            <a:r>
              <a:rPr lang="en-US" sz="2000" dirty="0" smtClean="0">
                <a:solidFill>
                  <a:srgbClr val="8DC63F"/>
                </a:solidFill>
                <a:latin typeface="Rockwell"/>
                <a:cs typeface="Rockwell"/>
              </a:rPr>
              <a:t>Cost</a:t>
            </a:r>
          </a:p>
        </p:txBody>
      </p:sp>
    </p:spTree>
  </p:cSld>
  <p:clrMapOvr>
    <a:masterClrMapping/>
  </p:clrMapOvr>
</p:sld>
</file>

<file path=ppt/theme/theme1.xml><?xml version="1.0" encoding="utf-8"?>
<a:theme xmlns:a="http://schemas.openxmlformats.org/drawingml/2006/main" name="iProspect-Nov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prospect_110503">
  <a:themeElements>
    <a:clrScheme name="Custom 2">
      <a:dk1>
        <a:srgbClr val="455560"/>
      </a:dk1>
      <a:lt1>
        <a:srgbClr val="FFFFFF"/>
      </a:lt1>
      <a:dk2>
        <a:srgbClr val="8DC63F"/>
      </a:dk2>
      <a:lt2>
        <a:srgbClr val="8DC63F"/>
      </a:lt2>
      <a:accent1>
        <a:srgbClr val="F58026"/>
      </a:accent1>
      <a:accent2>
        <a:srgbClr val="1AA1D0"/>
      </a:accent2>
      <a:accent3>
        <a:srgbClr val="BB2618"/>
      </a:accent3>
      <a:accent4>
        <a:srgbClr val="1B4998"/>
      </a:accent4>
      <a:accent5>
        <a:srgbClr val="D7AF39"/>
      </a:accent5>
      <a:accent6>
        <a:srgbClr val="83817E"/>
      </a:accent6>
      <a:hlink>
        <a:srgbClr val="F58026"/>
      </a:hlink>
      <a:folHlink>
        <a:srgbClr val="45556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0" i="0" dirty="0">
            <a:latin typeface="Avenir LT Std 55 Roman"/>
            <a:cs typeface="Avenir LT Std 55 Roman"/>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3354</TotalTime>
  <Words>547</Words>
  <Application>Microsoft Office PowerPoint</Application>
  <PresentationFormat>On-screen Show (4:3)</PresentationFormat>
  <Paragraphs>63</Paragraphs>
  <Slides>5</Slides>
  <Notes>0</Notes>
  <HiddenSlides>0</HiddenSlides>
  <MMClips>0</MMClips>
  <ScaleCrop>false</ScaleCrop>
  <HeadingPairs>
    <vt:vector size="4" baseType="variant">
      <vt:variant>
        <vt:lpstr>Theme</vt:lpstr>
      </vt:variant>
      <vt:variant>
        <vt:i4>3</vt:i4>
      </vt:variant>
      <vt:variant>
        <vt:lpstr>Slide Titles</vt:lpstr>
      </vt:variant>
      <vt:variant>
        <vt:i4>5</vt:i4>
      </vt:variant>
    </vt:vector>
  </HeadingPairs>
  <TitlesOfParts>
    <vt:vector size="8" baseType="lpstr">
      <vt:lpstr>iProspect-Nov2012</vt:lpstr>
      <vt:lpstr>2_Custom Design</vt:lpstr>
      <vt:lpstr>1_iprospect_110503</vt:lpstr>
      <vt:lpstr>Global PPC Award Template</vt:lpstr>
      <vt:lpstr>Background/Brief</vt:lpstr>
      <vt:lpstr>Challenge</vt:lpstr>
      <vt:lpstr>Strategy</vt:lpstr>
      <vt:lpstr>results</vt:lpstr>
    </vt:vector>
  </TitlesOfParts>
  <Company>Aegis Media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PPC Award Template</dc:title>
  <dc:creator>Chris Rothwell</dc:creator>
  <cp:lastModifiedBy>Chris Rothwell</cp:lastModifiedBy>
  <cp:revision>29</cp:revision>
  <dcterms:created xsi:type="dcterms:W3CDTF">2012-11-12T09:47:25Z</dcterms:created>
  <dcterms:modified xsi:type="dcterms:W3CDTF">2012-11-30T09:33:41Z</dcterms:modified>
</cp:coreProperties>
</file>