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emf" ContentType="image/x-emf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theme/themeOverride1.xml" ContentType="application/vnd.openxmlformats-officedocument.themeOverride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Default Extension="gif" ContentType="image/gif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docProps/custom.xml" ContentType="application/vnd.openxmlformats-officedocument.custom-propertie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5"/>
  </p:notesMasterIdLst>
  <p:sldIdLst>
    <p:sldId id="260" r:id="rId2"/>
    <p:sldId id="262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493" autoAdjust="0"/>
  </p:normalViewPr>
  <p:slideViewPr>
    <p:cSldViewPr>
      <p:cViewPr varScale="1">
        <p:scale>
          <a:sx n="129" d="100"/>
          <a:sy n="129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A6D53-5335-4CCC-BC4B-5639CE42619A}" type="datetimeFigureOut">
              <a:rPr lang="en-US" smtClean="0"/>
              <a:pPr/>
              <a:t>12/12/12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28CBD-EB7F-4961-980B-48F75EE1B8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28CBD-EB7F-4961-980B-48F75EE1B8C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898989"/>
                </a:solidFill>
                <a:latin typeface="Corbel"/>
              </a:rPr>
              <a:t>Copyright © 2012, iProspect, Inc. All rights reserved.</a:t>
            </a:r>
            <a:endParaRPr lang="en-US" sz="1000" dirty="0">
              <a:solidFill>
                <a:srgbClr val="898989"/>
              </a:solidFill>
              <a:latin typeface="Corbel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25275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– Open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DE6E28"/>
                </a:solidFill>
              </a:rPr>
              <a:t>      </a:t>
            </a:r>
            <a:endParaRPr lang="en-US" dirty="0">
              <a:solidFill>
                <a:srgbClr val="DE6E28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Avenir LT Std 65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898989"/>
                </a:solidFill>
                <a:latin typeface="Corbel"/>
              </a:rPr>
              <a:t>Copyright © 2012, iProspect, Inc. All rights reserved.</a:t>
            </a:r>
            <a:endParaRPr lang="en-US" sz="1000" dirty="0">
              <a:solidFill>
                <a:srgbClr val="898989"/>
              </a:solidFill>
              <a:latin typeface="Corbe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6422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ransition – Filled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DE6E28"/>
                </a:solidFill>
              </a:rPr>
              <a:t>      </a:t>
            </a:r>
            <a:endParaRPr lang="en-US" dirty="0">
              <a:solidFill>
                <a:srgbClr val="DE6E28"/>
              </a:solidFill>
            </a:endParaRPr>
          </a:p>
        </p:txBody>
      </p:sp>
      <p:pic>
        <p:nvPicPr>
          <p:cNvPr id="12" name="Picture 11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Avenir LT Std 65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898989"/>
                </a:solidFill>
                <a:latin typeface="Corbel"/>
              </a:rPr>
              <a:t>Copyright © 2012, iProspect, Inc. All rights reserved.</a:t>
            </a:r>
            <a:endParaRPr lang="en-US" sz="1000" dirty="0">
              <a:solidFill>
                <a:srgbClr val="898989"/>
              </a:solidFill>
              <a:latin typeface="Corbe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480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Content – Single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DE6E28"/>
                </a:solidFill>
              </a:rPr>
              <a:t>      </a:t>
            </a:r>
            <a:endParaRPr lang="en-US" dirty="0">
              <a:solidFill>
                <a:srgbClr val="DE6E28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Avenir LT Std 65 Medium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898989"/>
                </a:solidFill>
                <a:latin typeface="Corbel"/>
              </a:rPr>
              <a:t>Copyright © 2012, iProspect, Inc. All rights reserved.</a:t>
            </a:r>
            <a:endParaRPr lang="en-US" sz="1000" dirty="0">
              <a:solidFill>
                <a:srgbClr val="898989"/>
              </a:solidFill>
              <a:latin typeface="Corbel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465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– Double Title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5" name="Rounded Rectangle 1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DE6E28"/>
                </a:solidFill>
              </a:rPr>
              <a:t>      </a:t>
            </a:r>
            <a:endParaRPr lang="en-US" dirty="0">
              <a:solidFill>
                <a:srgbClr val="DE6E28"/>
              </a:solidFill>
            </a:endParaRPr>
          </a:p>
        </p:txBody>
      </p:sp>
      <p:pic>
        <p:nvPicPr>
          <p:cNvPr id="16" name="Picture 15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Avenir LT Std 65 Medium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898989"/>
                </a:solidFill>
                <a:latin typeface="Corbel"/>
              </a:rPr>
              <a:t>Copyright © 2012, iProspect, Inc. All rights reserved.</a:t>
            </a:r>
            <a:endParaRPr lang="en-US" sz="1000" dirty="0">
              <a:solidFill>
                <a:srgbClr val="898989"/>
              </a:solidFill>
              <a:latin typeface="Corbel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25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tent – Double Title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8" name="Rounded Rectangle 17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DE6E28"/>
                </a:solidFill>
              </a:rPr>
              <a:t>      </a:t>
            </a:r>
            <a:endParaRPr lang="en-US" dirty="0">
              <a:solidFill>
                <a:srgbClr val="DE6E28"/>
              </a:solidFill>
            </a:endParaRPr>
          </a:p>
        </p:txBody>
      </p:sp>
      <p:pic>
        <p:nvPicPr>
          <p:cNvPr id="19" name="Picture 18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 smtClean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prstClr val="white"/>
              </a:solidFill>
              <a:latin typeface="Avenir LT Std 65 Medium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22625" y="6543569"/>
            <a:ext cx="3608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898989"/>
                </a:solidFill>
                <a:latin typeface="Corbel"/>
              </a:rPr>
              <a:t>Copyright © 2012, iProspect, Inc. All rights reserved.</a:t>
            </a:r>
            <a:endParaRPr lang="en-US" sz="1000" dirty="0">
              <a:solidFill>
                <a:srgbClr val="898989"/>
              </a:solidFill>
              <a:latin typeface="Corbe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875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12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Mandarin Oriental’s Global Reach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38200"/>
            <a:ext cx="9144000" cy="3810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 descr="http://www.mandarinoriental.com/static/images/map-images/explore-map-worl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24000"/>
            <a:ext cx="6781800" cy="4572000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0" y="914400"/>
            <a:ext cx="4191000" cy="408623"/>
          </a:xfrm>
          <a:prstGeom prst="round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itchFamily="34" charset="0"/>
                <a:cs typeface="Aharoni" pitchFamily="2" charset="-79"/>
              </a:rPr>
              <a:t>Multi-Language Geo-Targeted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itchFamily="34" charset="0"/>
                <a:cs typeface="Aharoni" pitchFamily="2" charset="-79"/>
              </a:rPr>
              <a:t> Ad Copy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itchFamily="34" charset="0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429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Mandarin Oriental, Las Vegas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31242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Areas of Opportunity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60000"/>
                  <a:lumOff val="40000"/>
                </a:srgbClr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 l="14503" r="38578" b="47143"/>
          <a:stretch>
            <a:fillRect/>
          </a:stretch>
        </p:blipFill>
        <p:spPr bwMode="auto">
          <a:xfrm>
            <a:off x="5105400" y="3886200"/>
            <a:ext cx="3810000" cy="22098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 l="14661" r="37928" b="45238"/>
          <a:stretch>
            <a:fillRect/>
          </a:stretch>
        </p:blipFill>
        <p:spPr bwMode="auto">
          <a:xfrm>
            <a:off x="5105400" y="1524000"/>
            <a:ext cx="3813048" cy="225670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7239000" y="1905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rgbClr val="FF0000"/>
                </a:solidFill>
                <a:latin typeface="Corbel" pitchFamily="34" charset="0"/>
                <a:cs typeface="Avenir LT Std 55 Roman"/>
              </a:rPr>
              <a:t>German </a:t>
            </a:r>
            <a:r>
              <a:rPr lang="en-US" sz="1200" b="1" dirty="0" smtClean="0">
                <a:solidFill>
                  <a:srgbClr val="FF0000"/>
                </a:solidFill>
                <a:latin typeface="Corbel" pitchFamily="34" charset="0"/>
                <a:cs typeface="Avenir LT Std 55 Roman"/>
              </a:rPr>
              <a:t>A</a:t>
            </a:r>
            <a:r>
              <a:rPr lang="en-US" sz="1200" b="1" i="0" dirty="0" smtClean="0">
                <a:solidFill>
                  <a:srgbClr val="FF0000"/>
                </a:solidFill>
                <a:latin typeface="Corbel" pitchFamily="34" charset="0"/>
                <a:cs typeface="Avenir LT Std 55 Roman"/>
              </a:rPr>
              <a:t>d Copy</a:t>
            </a:r>
            <a:endParaRPr lang="en-US" sz="1200" b="1" i="0" dirty="0">
              <a:solidFill>
                <a:srgbClr val="FF0000"/>
              </a:solidFill>
              <a:latin typeface="Corbel" pitchFamily="34" charset="0"/>
              <a:cs typeface="Avenir LT Std 55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15200" y="4295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rgbClr val="FF0000"/>
                </a:solidFill>
                <a:latin typeface="Corbel" pitchFamily="34" charset="0"/>
                <a:cs typeface="Avenir LT Std 55 Roman"/>
              </a:rPr>
              <a:t>Spanish </a:t>
            </a:r>
            <a:r>
              <a:rPr lang="en-US" sz="1200" b="1" dirty="0" smtClean="0">
                <a:solidFill>
                  <a:srgbClr val="FF0000"/>
                </a:solidFill>
                <a:latin typeface="Corbel" pitchFamily="34" charset="0"/>
                <a:cs typeface="Avenir LT Std 55 Roman"/>
              </a:rPr>
              <a:t>A</a:t>
            </a:r>
            <a:r>
              <a:rPr lang="en-US" sz="1200" b="1" i="0" dirty="0" smtClean="0">
                <a:solidFill>
                  <a:srgbClr val="FF0000"/>
                </a:solidFill>
                <a:latin typeface="Corbel" pitchFamily="34" charset="0"/>
                <a:cs typeface="Avenir LT Std 55 Roman"/>
              </a:rPr>
              <a:t>d Copy</a:t>
            </a:r>
            <a:endParaRPr lang="en-US" sz="1200" b="1" i="0" dirty="0">
              <a:solidFill>
                <a:srgbClr val="FF0000"/>
              </a:solidFill>
              <a:latin typeface="Corbel" pitchFamily="34" charset="0"/>
              <a:cs typeface="Avenir LT Std 55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6815" y="231095"/>
            <a:ext cx="8129985" cy="454705"/>
          </a:xfrm>
          <a:prstGeom prst="rect">
            <a:avLst/>
          </a:prstGeom>
        </p:spPr>
        <p:txBody>
          <a:bodyPr anchor="ctr"/>
          <a:lstStyle/>
          <a:p>
            <a:pPr marL="0" marR="0" lvl="0" indent="0" defTabSz="4572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cap="all" dirty="0" smtClean="0">
                <a:solidFill>
                  <a:schemeClr val="bg1">
                    <a:lumMod val="50000"/>
                  </a:schemeClr>
                </a:solidFill>
                <a:latin typeface="Corbel"/>
                <a:ea typeface="+mj-ea"/>
                <a:cs typeface="Corbel"/>
              </a:rPr>
              <a:t>Local Event-Specific Messaging</a:t>
            </a:r>
            <a:endParaRPr lang="en-US" sz="2400" b="1" cap="all" dirty="0">
              <a:solidFill>
                <a:schemeClr val="bg1">
                  <a:lumMod val="50000"/>
                </a:schemeClr>
              </a:solidFill>
              <a:latin typeface="Corbel"/>
              <a:ea typeface="+mj-ea"/>
              <a:cs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301" y="1752600"/>
            <a:ext cx="8153399" cy="4038600"/>
            <a:chOff x="381001" y="2333625"/>
            <a:chExt cx="7772399" cy="37338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1" y="2333625"/>
              <a:ext cx="3726941" cy="37307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60876" b="18834"/>
            <a:stretch>
              <a:fillRect/>
            </a:stretch>
          </p:blipFill>
          <p:spPr bwMode="auto">
            <a:xfrm>
              <a:off x="4419600" y="2333625"/>
              <a:ext cx="3733800" cy="3733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Rectangle 10"/>
          <p:cNvSpPr/>
          <p:nvPr/>
        </p:nvSpPr>
        <p:spPr>
          <a:xfrm>
            <a:off x="0" y="838200"/>
            <a:ext cx="9144000" cy="3810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14400"/>
            <a:ext cx="4724400" cy="408623"/>
          </a:xfrm>
          <a:prstGeom prst="round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chemeClr val="accent3"/>
                </a:solidFill>
                <a:latin typeface="Corbel" pitchFamily="34" charset="0"/>
                <a:cs typeface="Aharoni" pitchFamily="2" charset="-79"/>
              </a:rPr>
              <a:t>          LA Carmageddon Geo-targeted Ad Copy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itchFamily="34" charset="0"/>
              <a:cs typeface="Aharoni" pitchFamily="2" charset="-79"/>
            </a:endParaRPr>
          </a:p>
        </p:txBody>
      </p:sp>
      <p:pic>
        <p:nvPicPr>
          <p:cNvPr id="2050" name="Picture 2" descr="http://upload.wikimedia.org/wikipedia/commons/b/b1/California_map_showing_Los_Angeles_Coun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90600"/>
            <a:ext cx="533400" cy="616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Local Event-Specific Messaging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93914E8-8780-1E4A-AC2D-7A60D73D859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593" y="2514600"/>
            <a:ext cx="8412814" cy="3568619"/>
            <a:chOff x="290513" y="1639050"/>
            <a:chExt cx="8412814" cy="3568619"/>
          </a:xfrm>
        </p:grpSpPr>
        <p:grpSp>
          <p:nvGrpSpPr>
            <p:cNvPr id="8" name="Group 24"/>
            <p:cNvGrpSpPr/>
            <p:nvPr/>
          </p:nvGrpSpPr>
          <p:grpSpPr>
            <a:xfrm>
              <a:off x="290513" y="1639050"/>
              <a:ext cx="6416072" cy="3568619"/>
              <a:chOff x="290513" y="1639050"/>
              <a:chExt cx="6416072" cy="3568619"/>
            </a:xfrm>
          </p:grpSpPr>
          <p:grpSp>
            <p:nvGrpSpPr>
              <p:cNvPr id="20" name="Group 17"/>
              <p:cNvGrpSpPr/>
              <p:nvPr/>
            </p:nvGrpSpPr>
            <p:grpSpPr>
              <a:xfrm>
                <a:off x="290513" y="1639050"/>
                <a:ext cx="6416072" cy="3568619"/>
                <a:chOff x="290513" y="1639050"/>
                <a:chExt cx="6416072" cy="3568619"/>
              </a:xfrm>
            </p:grpSpPr>
            <p:grpSp>
              <p:nvGrpSpPr>
                <p:cNvPr id="22" name="Group 14"/>
                <p:cNvGrpSpPr/>
                <p:nvPr/>
              </p:nvGrpSpPr>
              <p:grpSpPr>
                <a:xfrm>
                  <a:off x="290513" y="1639050"/>
                  <a:ext cx="6416072" cy="3568619"/>
                  <a:chOff x="-1301750" y="1304925"/>
                  <a:chExt cx="7540625" cy="4048125"/>
                </a:xfrm>
              </p:grpSpPr>
              <p:pic>
                <p:nvPicPr>
                  <p:cNvPr id="24" name="Picture 4" descr="http://omtex.opcrat.com/images/opcrat-tablet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6417" r="4229" b="8549"/>
                  <a:stretch>
                    <a:fillRect/>
                  </a:stretch>
                </p:blipFill>
                <p:spPr bwMode="auto">
                  <a:xfrm>
                    <a:off x="3152775" y="1304925"/>
                    <a:ext cx="3086100" cy="3990975"/>
                  </a:xfrm>
                  <a:prstGeom prst="rect">
                    <a:avLst/>
                  </a:prstGeom>
                  <a:noFill/>
                  <a:effectLst/>
                </p:spPr>
              </p:pic>
              <p:pic>
                <p:nvPicPr>
                  <p:cNvPr id="25" name="Picture 8" descr="http://i.bnet.com/blogs/2011-03-23-ios-desktop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-1301750" y="1457325"/>
                    <a:ext cx="4381500" cy="3895725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23" name="Picture 1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r="27560"/>
                <a:stretch>
                  <a:fillRect/>
                </a:stretch>
              </p:blipFill>
              <p:spPr bwMode="auto">
                <a:xfrm>
                  <a:off x="573614" y="1990725"/>
                  <a:ext cx="2760136" cy="21050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r="59196"/>
              <a:stretch>
                <a:fillRect/>
              </a:stretch>
            </p:blipFill>
            <p:spPr bwMode="auto">
              <a:xfrm>
                <a:off x="4305300" y="1948762"/>
                <a:ext cx="2171700" cy="28899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r="33412"/>
            <a:stretch>
              <a:fillRect/>
            </a:stretch>
          </p:blipFill>
          <p:spPr bwMode="auto">
            <a:xfrm>
              <a:off x="579420" y="2108886"/>
              <a:ext cx="2752255" cy="1992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 r="61470"/>
            <a:stretch>
              <a:fillRect/>
            </a:stretch>
          </p:blipFill>
          <p:spPr bwMode="auto">
            <a:xfrm>
              <a:off x="4302156" y="2118510"/>
              <a:ext cx="2171072" cy="2716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8"/>
            <p:cNvGrpSpPr/>
            <p:nvPr/>
          </p:nvGrpSpPr>
          <p:grpSpPr>
            <a:xfrm>
              <a:off x="7006727" y="1894901"/>
              <a:ext cx="1696600" cy="3266502"/>
              <a:chOff x="4365250" y="72685"/>
              <a:chExt cx="3335542" cy="6785315"/>
            </a:xfrm>
          </p:grpSpPr>
          <p:grpSp>
            <p:nvGrpSpPr>
              <p:cNvPr id="12" name="Group 9"/>
              <p:cNvGrpSpPr/>
              <p:nvPr/>
            </p:nvGrpSpPr>
            <p:grpSpPr>
              <a:xfrm>
                <a:off x="4365250" y="72685"/>
                <a:ext cx="3335542" cy="6785315"/>
                <a:chOff x="4365250" y="72685"/>
                <a:chExt cx="3335542" cy="6785315"/>
              </a:xfrm>
            </p:grpSpPr>
            <p:grpSp>
              <p:nvGrpSpPr>
                <p:cNvPr id="14" name="Group 5"/>
                <p:cNvGrpSpPr/>
                <p:nvPr/>
              </p:nvGrpSpPr>
              <p:grpSpPr>
                <a:xfrm>
                  <a:off x="4365250" y="72685"/>
                  <a:ext cx="3335542" cy="6785315"/>
                  <a:chOff x="1280526" y="0"/>
                  <a:chExt cx="3335542" cy="6785315"/>
                </a:xfrm>
              </p:grpSpPr>
              <p:pic>
                <p:nvPicPr>
                  <p:cNvPr id="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/>
                  <a:srcRect/>
                  <a:stretch>
                    <a:fillRect/>
                  </a:stretch>
                </p:blipFill>
                <p:spPr bwMode="auto">
                  <a:xfrm>
                    <a:off x="1280526" y="0"/>
                    <a:ext cx="3335542" cy="6785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 r="3377"/>
                  <a:stretch>
                    <a:fillRect/>
                  </a:stretch>
                </p:blipFill>
                <p:spPr bwMode="auto">
                  <a:xfrm>
                    <a:off x="1525895" y="1145752"/>
                    <a:ext cx="2836785" cy="44716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5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4737597" y="2512248"/>
                  <a:ext cx="2114550" cy="1809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" name="Picture 4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4765886" y="2691788"/>
                  <a:ext cx="2124075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" name="Picture 5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6852549" y="2537552"/>
                  <a:ext cx="352425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3" name="Picture 7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 b="30125"/>
              <a:stretch>
                <a:fillRect/>
              </a:stretch>
            </p:blipFill>
            <p:spPr bwMode="auto">
              <a:xfrm>
                <a:off x="4634428" y="2919470"/>
                <a:ext cx="2802933" cy="27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5" cstate="print"/>
          <a:srcRect r="14223"/>
          <a:stretch>
            <a:fillRect/>
          </a:stretch>
        </p:blipFill>
        <p:spPr bwMode="auto">
          <a:xfrm>
            <a:off x="2732011" y="1447800"/>
            <a:ext cx="3679978" cy="89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0" y="838200"/>
            <a:ext cx="9144000" cy="3810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914400"/>
            <a:ext cx="4724400" cy="408623"/>
          </a:xfrm>
          <a:prstGeom prst="round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chemeClr val="accent3"/>
                </a:solidFill>
                <a:latin typeface="Corbel" pitchFamily="34" charset="0"/>
                <a:cs typeface="Aharoni" pitchFamily="2" charset="-79"/>
              </a:rPr>
              <a:t>          LA Carmageddon Geo-targeted Ad Copy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itchFamily="34" charset="0"/>
              <a:cs typeface="Aharoni" pitchFamily="2" charset="-79"/>
            </a:endParaRPr>
          </a:p>
        </p:txBody>
      </p:sp>
      <p:pic>
        <p:nvPicPr>
          <p:cNvPr id="31" name="Picture 2" descr="http://upload.wikimedia.org/wikipedia/commons/b/b1/California_map_showing_Los_Angeles_County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990600"/>
            <a:ext cx="533400" cy="61607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</p:bldLst>
  </p:timing>
</p:sld>
</file>

<file path=ppt/theme/theme1.xml><?xml version="1.0" encoding="utf-8"?>
<a:theme xmlns:a="http://schemas.openxmlformats.org/drawingml/2006/main" name="iprospect_110524">
  <a:themeElements>
    <a:clrScheme name="Custom 5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FFFFFF"/>
    </a:dk2>
    <a:lt2>
      <a:srgbClr val="FFFFFF"/>
    </a:lt2>
    <a:accent1>
      <a:srgbClr val="65B034"/>
    </a:accent1>
    <a:accent2>
      <a:srgbClr val="EE9546"/>
    </a:accent2>
    <a:accent3>
      <a:srgbClr val="DE6223"/>
    </a:accent3>
    <a:accent4>
      <a:srgbClr val="737A7C"/>
    </a:accent4>
    <a:accent5>
      <a:srgbClr val="455560"/>
    </a:accent5>
    <a:accent6>
      <a:srgbClr val="0055A5"/>
    </a:accent6>
    <a:hlink>
      <a:srgbClr val="C4123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56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iprospect_110524</vt:lpstr>
      <vt:lpstr>Mandarin Oriental’s Global Reach</vt:lpstr>
      <vt:lpstr>Slide 2</vt:lpstr>
      <vt:lpstr>Local Event-Specific Messaging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shawkins</dc:creator>
  <cp:lastModifiedBy>Callahan McGuinness</cp:lastModifiedBy>
  <cp:revision>25</cp:revision>
  <dcterms:created xsi:type="dcterms:W3CDTF">2012-12-12T15:51:22Z</dcterms:created>
  <dcterms:modified xsi:type="dcterms:W3CDTF">2012-12-12T15:52:17Z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-1317404665</vt:i4>
  </property>
  <property fmtid="{D5CDD505-2E9C-101B-9397-08002B2CF9AE}" pid="3" name="_NewReviewCycle">
    <vt:lpwstr/>
  </property>
  <property fmtid="{D5CDD505-2E9C-101B-9397-08002B2CF9AE}" pid="4" name="_EmailSubject">
    <vt:lpwstr>Mandarin Oriental iProspect Award Submission</vt:lpwstr>
  </property>
  <property fmtid="{D5CDD505-2E9C-101B-9397-08002B2CF9AE}" pid="5" name="_AuthorEmail">
    <vt:lpwstr>jill.dozier@iprospect.com</vt:lpwstr>
  </property>
  <property fmtid="{D5CDD505-2E9C-101B-9397-08002B2CF9AE}" pid="6" name="_AuthorEmailDisplayName">
    <vt:lpwstr>Jill Dozier</vt:lpwstr>
  </property>
  <property fmtid="{D5CDD505-2E9C-101B-9397-08002B2CF9AE}" pid="7" name="_PreviousAdHocReviewCycleID">
    <vt:i4>-1831596674</vt:i4>
  </property>
</Properties>
</file>