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Default Extension="emf" ContentType="image/x-emf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.xml" ContentType="application/vnd.openxmlformats-officedocument.presentationml.notesSlide+xml"/>
  <Override PartName="/docProps/core.xml" ContentType="application/vnd.openxmlformats-package.core-properties+xml"/>
  <Default Extension="rels" ContentType="application/vnd.openxmlformats-package.relationships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Default Extension="png" ContentType="image/png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Default Extension="jpeg" ContentType="image/jpeg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docProps/custom.xml" ContentType="application/vnd.openxmlformats-officedocument.custom-properties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67" r:id="rId1"/>
  </p:sldMasterIdLst>
  <p:notesMasterIdLst>
    <p:notesMasterId r:id="rId5"/>
  </p:notesMasterIdLst>
  <p:handoutMasterIdLst>
    <p:handoutMasterId r:id="rId6"/>
  </p:handoutMasterIdLst>
  <p:sldIdLst>
    <p:sldId id="448" r:id="rId2"/>
    <p:sldId id="436" r:id="rId3"/>
    <p:sldId id="449" r:id="rId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3E4CD"/>
    <a:srgbClr val="F58025"/>
    <a:srgbClr val="8DC63F"/>
    <a:srgbClr val="D45822"/>
    <a:srgbClr val="000000"/>
    <a:srgbClr val="DE6224"/>
    <a:srgbClr val="EAF2E8"/>
    <a:srgbClr val="DE6223"/>
    <a:srgbClr val="E86A1B"/>
    <a:srgbClr val="92D05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aximized">
    <p:restoredLeft sz="16003" autoAdjust="0"/>
    <p:restoredTop sz="90681" autoAdjust="0"/>
  </p:normalViewPr>
  <p:slideViewPr>
    <p:cSldViewPr snapToGrid="0" snapToObjects="1">
      <p:cViewPr varScale="1">
        <p:scale>
          <a:sx n="116" d="100"/>
          <a:sy n="116" d="100"/>
        </p:scale>
        <p:origin x="-112" y="-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117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A30D375-1AA8-4086-AC06-5E7AEDA948F9}" type="datetimeFigureOut">
              <a:rPr lang="en-US"/>
              <a:pPr>
                <a:defRPr/>
              </a:pPr>
              <a:t>12/12/12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BCE7BBC-B07E-411C-A406-3F7E30B91D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2759D5B-3803-4F3D-93AD-62B230EB6FD1}" type="datetimeFigureOut">
              <a:rPr lang="en-US"/>
              <a:pPr>
                <a:defRPr/>
              </a:pPr>
              <a:t>12/12/12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297026D-85C8-4FF4-A498-EAF7694A4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DBD527-E04F-41DC-AB8F-8DC1951F41A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3213" y="298450"/>
            <a:ext cx="8547100" cy="5105400"/>
          </a:xfrm>
          <a:prstGeom prst="roundRect">
            <a:avLst>
              <a:gd name="adj" fmla="val 5117"/>
            </a:avLst>
          </a:prstGeom>
          <a:solidFill>
            <a:srgbClr val="7BBF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9BC9"/>
              </a:solidFill>
            </a:endParaRPr>
          </a:p>
        </p:txBody>
      </p:sp>
      <p:pic>
        <p:nvPicPr>
          <p:cNvPr id="5" name="Picture 4" descr="ip_outline.ps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1263" y="1682750"/>
            <a:ext cx="286385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orangeArrows.psd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8175" y="1684338"/>
            <a:ext cx="29845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iProspect LOGOwDesc.2clr.eps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5697538"/>
            <a:ext cx="2068513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ip_outline.psd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211263" y="1682750"/>
            <a:ext cx="286385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orangeArrows.psd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448175" y="1671638"/>
            <a:ext cx="2984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iProspect LOGOwDesc.2clr.eps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5697538"/>
            <a:ext cx="2068513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 userDrawn="1"/>
        </p:nvSpPr>
        <p:spPr>
          <a:xfrm>
            <a:off x="222250" y="6543675"/>
            <a:ext cx="3609975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898989"/>
                </a:solidFill>
                <a:latin typeface="Corbel"/>
              </a:rPr>
              <a:t>Copyright © 2011, iProspect, Inc.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8006" y="1563425"/>
            <a:ext cx="3650194" cy="1470025"/>
          </a:xfrm>
        </p:spPr>
        <p:txBody>
          <a:bodyPr tIns="0" anchor="t">
            <a:noAutofit/>
          </a:bodyPr>
          <a:lstStyle>
            <a:lvl1pPr algn="l">
              <a:defRPr sz="3000" cap="all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8005" y="3041294"/>
            <a:ext cx="3650195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ln>
                  <a:noFill/>
                </a:ln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ransition – Open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eenArrows_outline.ps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9150" y="2709863"/>
            <a:ext cx="3175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greenArrows_outline.psd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19150" y="2692400"/>
            <a:ext cx="3175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 userDrawn="1"/>
        </p:nvSpPr>
        <p:spPr>
          <a:xfrm>
            <a:off x="303213" y="6167438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DE6E28"/>
                </a:solidFill>
              </a:rPr>
              <a:t>      </a:t>
            </a:r>
          </a:p>
        </p:txBody>
      </p:sp>
      <p:pic>
        <p:nvPicPr>
          <p:cNvPr id="6" name="Picture 6" descr="ip_footer.psd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84188" y="6205538"/>
            <a:ext cx="25558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6613525" y="6205538"/>
            <a:ext cx="21764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Avenir LT Std 65 Medium"/>
              </a:rPr>
              <a:t>Digital Performance on a Global Scale.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22250" y="6543675"/>
            <a:ext cx="3609975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898989"/>
                </a:solidFill>
                <a:latin typeface="Corbel"/>
              </a:rPr>
              <a:t>Copyright © 2011, iProspect, Inc. All rights reserved.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42999" y="2619831"/>
            <a:ext cx="7351713" cy="1362075"/>
          </a:xfrm>
        </p:spPr>
        <p:txBody>
          <a:bodyPr tIns="0" anchor="t">
            <a:normAutofit/>
          </a:bodyPr>
          <a:lstStyle>
            <a:lvl1pPr algn="l">
              <a:defRPr sz="2600" b="0" i="0" cap="all">
                <a:latin typeface="Corbel"/>
                <a:cs typeface="Corbe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ransition – Filled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eenArrows.psd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19150" y="2695575"/>
            <a:ext cx="3143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ounded Rectangle 3"/>
          <p:cNvSpPr/>
          <p:nvPr userDrawn="1"/>
        </p:nvSpPr>
        <p:spPr>
          <a:xfrm>
            <a:off x="303213" y="6167438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DE6E28"/>
                </a:solidFill>
              </a:rPr>
              <a:t>      </a:t>
            </a:r>
          </a:p>
        </p:txBody>
      </p:sp>
      <p:pic>
        <p:nvPicPr>
          <p:cNvPr id="5" name="Picture 5" descr="ip_footer.psd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84188" y="6205538"/>
            <a:ext cx="25558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 userDrawn="1"/>
        </p:nvSpPr>
        <p:spPr>
          <a:xfrm>
            <a:off x="6613525" y="6205538"/>
            <a:ext cx="21764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Avenir LT Std 65 Medium"/>
              </a:rPr>
              <a:t>Digital Performance on a Global Scale.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22250" y="6543675"/>
            <a:ext cx="3609975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898989"/>
                </a:solidFill>
                <a:latin typeface="Corbel"/>
              </a:rPr>
              <a:t>Copyright © 2011, iProspect, Inc. All rights reserved.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2999" y="2619831"/>
            <a:ext cx="7351713" cy="1362075"/>
          </a:xfrm>
        </p:spPr>
        <p:txBody>
          <a:bodyPr tIns="0" anchor="t">
            <a:normAutofit/>
          </a:bodyPr>
          <a:lstStyle>
            <a:lvl1pPr algn="l">
              <a:defRPr sz="2600" b="0" i="0" cap="all">
                <a:latin typeface="Corbel"/>
                <a:cs typeface="Corbe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Content – Single Titl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03213" y="728663"/>
            <a:ext cx="8547100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orangeArrows.ps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3" y="35718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 userDrawn="1"/>
        </p:nvCxnSpPr>
        <p:spPr>
          <a:xfrm>
            <a:off x="303213" y="728663"/>
            <a:ext cx="8547100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orangeArrows.psd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28613" y="35718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 userDrawn="1"/>
        </p:nvSpPr>
        <p:spPr>
          <a:xfrm>
            <a:off x="303213" y="6167438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DE6E28"/>
                </a:solidFill>
              </a:rPr>
              <a:t>      </a:t>
            </a:r>
          </a:p>
        </p:txBody>
      </p:sp>
      <p:pic>
        <p:nvPicPr>
          <p:cNvPr id="9" name="Picture 8" descr="ip_footer.psd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84188" y="6205538"/>
            <a:ext cx="25558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6613525" y="6205538"/>
            <a:ext cx="21764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Avenir LT Std 65 Medium"/>
              </a:rPr>
              <a:t>Digital Performance on a Global Scale.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22250" y="6543675"/>
            <a:ext cx="3609975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898989"/>
                </a:solidFill>
                <a:latin typeface="Corbel"/>
              </a:rPr>
              <a:t>Copyright © 2011, iProspect, Inc.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15" y="274638"/>
            <a:ext cx="8129985" cy="454705"/>
          </a:xfrm>
        </p:spPr>
        <p:txBody>
          <a:bodyPr tIns="0" anchor="t">
            <a:normAutofit/>
          </a:bodyPr>
          <a:lstStyle>
            <a:lvl1pPr algn="l">
              <a:defRPr sz="2400" cap="all">
                <a:latin typeface="Corbel"/>
                <a:cs typeface="Corbe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5072"/>
            <a:ext cx="8229600" cy="5101092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Corbel"/>
                <a:cs typeface="Corbel"/>
              </a:defRPr>
            </a:lvl1pPr>
            <a:lvl2pPr>
              <a:defRPr sz="2000">
                <a:solidFill>
                  <a:srgbClr val="455560"/>
                </a:solidFill>
                <a:latin typeface="Corbel"/>
                <a:cs typeface="Corbel"/>
              </a:defRPr>
            </a:lvl2pPr>
            <a:lvl3pPr>
              <a:defRPr sz="1800">
                <a:solidFill>
                  <a:srgbClr val="455560"/>
                </a:solidFill>
                <a:latin typeface="Corbel"/>
                <a:cs typeface="Corbel"/>
              </a:defRPr>
            </a:lvl3pPr>
            <a:lvl4pPr>
              <a:defRPr sz="1600">
                <a:solidFill>
                  <a:srgbClr val="455560"/>
                </a:solidFill>
                <a:latin typeface="Corbel"/>
                <a:cs typeface="Corbel"/>
              </a:defRPr>
            </a:lvl4pPr>
            <a:lvl5pPr>
              <a:defRPr sz="1600">
                <a:solidFill>
                  <a:srgbClr val="455560"/>
                </a:solidFill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ontent – Double Title 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03213" y="728663"/>
            <a:ext cx="8547100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orangeArrows.ps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3" y="35718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 userDrawn="1"/>
        </p:nvCxnSpPr>
        <p:spPr>
          <a:xfrm>
            <a:off x="303213" y="728663"/>
            <a:ext cx="8547100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orangeArrows.psd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28613" y="35718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 userDrawn="1"/>
        </p:nvSpPr>
        <p:spPr>
          <a:xfrm>
            <a:off x="303213" y="6167438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DE6E28"/>
                </a:solidFill>
              </a:rPr>
              <a:t>      </a:t>
            </a:r>
          </a:p>
        </p:txBody>
      </p:sp>
      <p:pic>
        <p:nvPicPr>
          <p:cNvPr id="11" name="Picture 8" descr="ip_footer.psd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84188" y="6205538"/>
            <a:ext cx="25558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6613525" y="6205538"/>
            <a:ext cx="21764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Avenir LT Std 65 Medium"/>
              </a:rPr>
              <a:t>Digital Performance on a Global Scale.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22250" y="6543675"/>
            <a:ext cx="3609975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898989"/>
                </a:solidFill>
                <a:latin typeface="Corbel"/>
              </a:rPr>
              <a:t>Copyright © 2011, iProspect, Inc.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15" y="274638"/>
            <a:ext cx="8129985" cy="454705"/>
          </a:xfrm>
        </p:spPr>
        <p:txBody>
          <a:bodyPr tIns="0" anchor="t">
            <a:normAutofit/>
          </a:bodyPr>
          <a:lstStyle>
            <a:lvl1pPr algn="l">
              <a:defRPr sz="2400" cap="all">
                <a:latin typeface="Corbel"/>
                <a:cs typeface="Corbe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9786"/>
            <a:ext cx="8229600" cy="4756377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Corbel"/>
                <a:cs typeface="Corbel"/>
              </a:defRPr>
            </a:lvl1pPr>
            <a:lvl2pPr>
              <a:defRPr sz="2000">
                <a:solidFill>
                  <a:srgbClr val="455560"/>
                </a:solidFill>
                <a:latin typeface="Corbel"/>
                <a:cs typeface="Corbel"/>
              </a:defRPr>
            </a:lvl2pPr>
            <a:lvl3pPr>
              <a:defRPr sz="1800">
                <a:solidFill>
                  <a:srgbClr val="455560"/>
                </a:solidFill>
                <a:latin typeface="Corbel"/>
                <a:cs typeface="Corbel"/>
              </a:defRPr>
            </a:lvl3pPr>
            <a:lvl4pPr>
              <a:defRPr sz="1600">
                <a:solidFill>
                  <a:srgbClr val="455560"/>
                </a:solidFill>
                <a:latin typeface="Corbel"/>
                <a:cs typeface="Corbel"/>
              </a:defRPr>
            </a:lvl4pPr>
            <a:lvl5pPr>
              <a:defRPr sz="1600">
                <a:solidFill>
                  <a:srgbClr val="455560"/>
                </a:solidFill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57213" y="728663"/>
            <a:ext cx="8129587" cy="43248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455560"/>
                </a:solidFill>
                <a:latin typeface="Corbel"/>
                <a:cs typeface="Corbe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ontent – Double Title Hig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03213" y="1001713"/>
            <a:ext cx="8547100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orangeArrows.ps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3" y="35718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 userDrawn="1"/>
        </p:nvCxnSpPr>
        <p:spPr>
          <a:xfrm>
            <a:off x="303213" y="1001713"/>
            <a:ext cx="8547100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orangeArrows.psd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28613" y="35718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 userDrawn="1"/>
        </p:nvSpPr>
        <p:spPr>
          <a:xfrm>
            <a:off x="303213" y="6167438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DE6E28"/>
                </a:solidFill>
              </a:rPr>
              <a:t>      </a:t>
            </a:r>
          </a:p>
        </p:txBody>
      </p:sp>
      <p:pic>
        <p:nvPicPr>
          <p:cNvPr id="11" name="Picture 8" descr="ip_footer.psd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84188" y="6205538"/>
            <a:ext cx="25558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6613525" y="6205538"/>
            <a:ext cx="21764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Avenir LT Std 65 Medium"/>
              </a:rPr>
              <a:t>Digital Performance on a Global Scale.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22250" y="6543675"/>
            <a:ext cx="3609975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898989"/>
                </a:solidFill>
                <a:latin typeface="Corbel"/>
              </a:rPr>
              <a:t>Copyright © 2011, iProspect, Inc.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15" y="274638"/>
            <a:ext cx="8129985" cy="454705"/>
          </a:xfrm>
        </p:spPr>
        <p:txBody>
          <a:bodyPr tIns="0" anchor="t">
            <a:normAutofit/>
          </a:bodyPr>
          <a:lstStyle>
            <a:lvl1pPr algn="l">
              <a:defRPr sz="2400" cap="all">
                <a:latin typeface="Corbel"/>
                <a:cs typeface="Corbe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8"/>
            <a:ext cx="8229600" cy="4756377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Corbel"/>
                <a:cs typeface="Corbel"/>
              </a:defRPr>
            </a:lvl1pPr>
            <a:lvl2pPr>
              <a:defRPr sz="2000">
                <a:solidFill>
                  <a:srgbClr val="455560"/>
                </a:solidFill>
                <a:latin typeface="Corbel"/>
                <a:cs typeface="Corbel"/>
              </a:defRPr>
            </a:lvl2pPr>
            <a:lvl3pPr>
              <a:defRPr sz="1800">
                <a:solidFill>
                  <a:srgbClr val="455560"/>
                </a:solidFill>
                <a:latin typeface="Corbel"/>
                <a:cs typeface="Corbel"/>
              </a:defRPr>
            </a:lvl3pPr>
            <a:lvl4pPr>
              <a:defRPr sz="1600">
                <a:solidFill>
                  <a:srgbClr val="455560"/>
                </a:solidFill>
                <a:latin typeface="Corbel"/>
                <a:cs typeface="Corbel"/>
              </a:defRPr>
            </a:lvl4pPr>
            <a:lvl5pPr>
              <a:defRPr sz="1600">
                <a:solidFill>
                  <a:srgbClr val="455560"/>
                </a:solidFill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57213" y="592598"/>
            <a:ext cx="8129587" cy="43248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455560"/>
                </a:solidFill>
                <a:latin typeface="Corbel"/>
                <a:cs typeface="Corbe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venir LT Std 55 Roman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venir LT Std 55 Roman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venir LT Std 55 Roman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venir LT Std 55 Roman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venir LT Std 55 Roman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venir LT Std 55 Roman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venir LT Std 55 Roman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venir LT Std 55 Roman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venir LT Std 55 Roman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venir LT Std 55 Roman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venir LT Std 55 Roman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venir LT Std 55 Roman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venir LT Std 55 Roman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venir LT Std 55 Roman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http://phad.phluant.net/index/demo/id/a798a9b2e753dada4ccf3519d54111ec63aa4861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3" y="274638"/>
            <a:ext cx="8129587" cy="454025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Corbel" pitchFamily="34" charset="0"/>
              </a:rPr>
              <a:t>Retail Screenshots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7598" y="1236860"/>
            <a:ext cx="2813819" cy="4199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20469" y="1232913"/>
            <a:ext cx="4775618" cy="1548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20469" y="3050280"/>
            <a:ext cx="4621309" cy="912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Screenshots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4460" y="85726"/>
            <a:ext cx="728662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35475" y="3033945"/>
            <a:ext cx="5473050" cy="20796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5400000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48197" y="1567543"/>
            <a:ext cx="2447607" cy="7935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5400000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screenshots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8507" y="1447800"/>
            <a:ext cx="2823893" cy="367036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grpSp>
        <p:nvGrpSpPr>
          <p:cNvPr id="5" name="Group 4"/>
          <p:cNvGrpSpPr/>
          <p:nvPr/>
        </p:nvGrpSpPr>
        <p:grpSpPr>
          <a:xfrm>
            <a:off x="5665122" y="1447800"/>
            <a:ext cx="1878678" cy="3657600"/>
            <a:chOff x="6393566" y="2671088"/>
            <a:chExt cx="1700894" cy="3325412"/>
          </a:xfrm>
        </p:grpSpPr>
        <p:pic>
          <p:nvPicPr>
            <p:cNvPr id="6" name="Picture 30" descr="iPhone4-Nikon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93566" y="2671088"/>
              <a:ext cx="1700894" cy="332541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pic>
        <p:pic>
          <p:nvPicPr>
            <p:cNvPr id="7" name="Picture 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515570" y="3746931"/>
              <a:ext cx="1491806" cy="125070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iprospect_110524">
  <a:themeElements>
    <a:clrScheme name="Custom 5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65B034"/>
      </a:accent1>
      <a:accent2>
        <a:srgbClr val="EE9546"/>
      </a:accent2>
      <a:accent3>
        <a:srgbClr val="DE6223"/>
      </a:accent3>
      <a:accent4>
        <a:srgbClr val="737A7C"/>
      </a:accent4>
      <a:accent5>
        <a:srgbClr val="455560"/>
      </a:accent5>
      <a:accent6>
        <a:srgbClr val="0055A5"/>
      </a:accent6>
      <a:hlink>
        <a:srgbClr val="C4123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b="0" i="0" dirty="0">
            <a:latin typeface="Avenir LT Std 55 Roman"/>
            <a:cs typeface="Avenir LT Std 55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7790</TotalTime>
  <Words>7</Words>
  <Application>Microsoft Macintosh PowerPoint</Application>
  <PresentationFormat>On-screen Show (4:3)</PresentationFormat>
  <Paragraphs>4</Paragraphs>
  <Slides>3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iprospect_110524</vt:lpstr>
      <vt:lpstr>Retail Screenshots</vt:lpstr>
      <vt:lpstr>Mobile Screenshots</vt:lpstr>
      <vt:lpstr>Mobile screenshots</vt:lpstr>
    </vt:vector>
  </TitlesOfParts>
  <Company>Markus Design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Hickey</dc:creator>
  <cp:lastModifiedBy>Callahan McGuinness</cp:lastModifiedBy>
  <cp:revision>679</cp:revision>
  <dcterms:created xsi:type="dcterms:W3CDTF">2012-12-12T15:44:11Z</dcterms:created>
  <dcterms:modified xsi:type="dcterms:W3CDTF">2012-12-12T15:46:23Z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569824502</vt:i4>
  </property>
  <property fmtid="{D5CDD505-2E9C-101B-9397-08002B2CF9AE}" pid="3" name="_NewReviewCycle">
    <vt:lpwstr/>
  </property>
  <property fmtid="{D5CDD505-2E9C-101B-9397-08002B2CF9AE}" pid="4" name="_EmailSubject">
    <vt:lpwstr>Award Opportunities- TIME SENSITIVE</vt:lpwstr>
  </property>
  <property fmtid="{D5CDD505-2E9C-101B-9397-08002B2CF9AE}" pid="5" name="_AuthorEmail">
    <vt:lpwstr>sarah.estes@iprospect.com</vt:lpwstr>
  </property>
  <property fmtid="{D5CDD505-2E9C-101B-9397-08002B2CF9AE}" pid="6" name="_AuthorEmailDisplayName">
    <vt:lpwstr>Sarah Estes</vt:lpwstr>
  </property>
  <property fmtid="{D5CDD505-2E9C-101B-9397-08002B2CF9AE}" pid="7" name="_PreviousAdHocReviewCycleID">
    <vt:i4>870397293</vt:i4>
  </property>
</Properties>
</file>