
<file path=[Content_Types].xml><?xml version="1.0" encoding="utf-8"?>
<Types xmlns="http://schemas.openxmlformats.org/package/2006/content-types">
  <Override PartName="/ppt/slideLayouts/slideLayout15.xml" ContentType="application/vnd.openxmlformats-officedocument.presentationml.slideLayout+xml"/>
  <Override PartName="/ppt/slideLayouts/slideLayout23.xml" ContentType="application/vnd.openxmlformats-officedocument.presentationml.slideLayout+xml"/>
  <Default Extension="emf" ContentType="image/x-emf"/>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Layouts/slideLayout35.xml" ContentType="application/vnd.openxmlformats-officedocument.presentationml.slideLayout+xml"/>
  <Default Extension="jpeg" ContentType="image/jpeg"/>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docProps/custom.xml" ContentType="application/vnd.openxmlformats-officedocument.custom-properties+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s/slide2.xml" ContentType="application/vnd.openxmlformats-officedocument.presentationml.slide+xml"/>
  <Override PartName="/ppt/slideMasters/slideMaster3.xml" ContentType="application/vnd.openxmlformats-officedocument.presentationml.slideMaster+xml"/>
  <Override PartName="/ppt/slideLayouts/slideLayout32.xml" ContentType="application/vnd.openxmlformats-officedocument.presentationml.slideLayout+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3.xml" ContentType="application/vnd.openxmlformats-officedocument.presentationml.slideLayout+xml"/>
  <Override PartName="/ppt/theme/theme4.xml" ContentType="application/vnd.openxmlformats-officedocument.theme+xml"/>
  <Override PartName="/ppt/slideLayouts/slideLayout3.xml" ContentType="application/vnd.openxmlformats-officedocument.presentationml.slideLayout+xml"/>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 id="2147483717" r:id="rId2"/>
    <p:sldMasterId id="2147483662" r:id="rId3"/>
  </p:sldMasterIdLst>
  <p:notesMasterIdLst>
    <p:notesMasterId r:id="rId9"/>
  </p:notesMasterIdLst>
  <p:sldIdLst>
    <p:sldId id="296" r:id="rId4"/>
    <p:sldId id="299" r:id="rId5"/>
    <p:sldId id="298" r:id="rId6"/>
    <p:sldId id="300" r:id="rId7"/>
    <p:sldId id="301" r:id="rId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pitchFamily="84" charset="0"/>
        <a:ea typeface="ヒラギノ角ゴ Pro W3" pitchFamily="84" charset="-128"/>
        <a:cs typeface="ヒラギノ角ゴ Pro W3" pitchFamily="84" charset="-128"/>
      </a:defRPr>
    </a:lvl1pPr>
    <a:lvl2pPr marL="457200" algn="l" defTabSz="457200" rtl="0" fontAlgn="base">
      <a:spcBef>
        <a:spcPct val="0"/>
      </a:spcBef>
      <a:spcAft>
        <a:spcPct val="0"/>
      </a:spcAft>
      <a:defRPr sz="2400" kern="1200">
        <a:solidFill>
          <a:schemeClr val="tx1"/>
        </a:solidFill>
        <a:latin typeface="Arial" pitchFamily="84" charset="0"/>
        <a:ea typeface="ヒラギノ角ゴ Pro W3" pitchFamily="84" charset="-128"/>
        <a:cs typeface="ヒラギノ角ゴ Pro W3" pitchFamily="84" charset="-128"/>
      </a:defRPr>
    </a:lvl2pPr>
    <a:lvl3pPr marL="914400" algn="l" defTabSz="457200" rtl="0" fontAlgn="base">
      <a:spcBef>
        <a:spcPct val="0"/>
      </a:spcBef>
      <a:spcAft>
        <a:spcPct val="0"/>
      </a:spcAft>
      <a:defRPr sz="2400" kern="1200">
        <a:solidFill>
          <a:schemeClr val="tx1"/>
        </a:solidFill>
        <a:latin typeface="Arial" pitchFamily="84" charset="0"/>
        <a:ea typeface="ヒラギノ角ゴ Pro W3" pitchFamily="84" charset="-128"/>
        <a:cs typeface="ヒラギノ角ゴ Pro W3" pitchFamily="84" charset="-128"/>
      </a:defRPr>
    </a:lvl3pPr>
    <a:lvl4pPr marL="1371600" algn="l" defTabSz="457200" rtl="0" fontAlgn="base">
      <a:spcBef>
        <a:spcPct val="0"/>
      </a:spcBef>
      <a:spcAft>
        <a:spcPct val="0"/>
      </a:spcAft>
      <a:defRPr sz="2400" kern="1200">
        <a:solidFill>
          <a:schemeClr val="tx1"/>
        </a:solidFill>
        <a:latin typeface="Arial" pitchFamily="84" charset="0"/>
        <a:ea typeface="ヒラギノ角ゴ Pro W3" pitchFamily="84" charset="-128"/>
        <a:cs typeface="ヒラギノ角ゴ Pro W3" pitchFamily="84" charset="-128"/>
      </a:defRPr>
    </a:lvl4pPr>
    <a:lvl5pPr marL="1828800" algn="l" defTabSz="457200" rtl="0" fontAlgn="base">
      <a:spcBef>
        <a:spcPct val="0"/>
      </a:spcBef>
      <a:spcAft>
        <a:spcPct val="0"/>
      </a:spcAft>
      <a:defRPr sz="2400" kern="1200">
        <a:solidFill>
          <a:schemeClr val="tx1"/>
        </a:solidFill>
        <a:latin typeface="Arial" pitchFamily="84" charset="0"/>
        <a:ea typeface="ヒラギノ角ゴ Pro W3" pitchFamily="84" charset="-128"/>
        <a:cs typeface="ヒラギノ角ゴ Pro W3" pitchFamily="84" charset="-128"/>
      </a:defRPr>
    </a:lvl5pPr>
    <a:lvl6pPr marL="2286000" algn="l" defTabSz="457200" rtl="0" eaLnBrk="1" latinLnBrk="0" hangingPunct="1">
      <a:defRPr sz="2400" kern="1200">
        <a:solidFill>
          <a:schemeClr val="tx1"/>
        </a:solidFill>
        <a:latin typeface="Arial" pitchFamily="84" charset="0"/>
        <a:ea typeface="ヒラギノ角ゴ Pro W3" pitchFamily="84" charset="-128"/>
        <a:cs typeface="ヒラギノ角ゴ Pro W3" pitchFamily="84" charset="-128"/>
      </a:defRPr>
    </a:lvl6pPr>
    <a:lvl7pPr marL="2743200" algn="l" defTabSz="457200" rtl="0" eaLnBrk="1" latinLnBrk="0" hangingPunct="1">
      <a:defRPr sz="2400" kern="1200">
        <a:solidFill>
          <a:schemeClr val="tx1"/>
        </a:solidFill>
        <a:latin typeface="Arial" pitchFamily="84" charset="0"/>
        <a:ea typeface="ヒラギノ角ゴ Pro W3" pitchFamily="84" charset="-128"/>
        <a:cs typeface="ヒラギノ角ゴ Pro W3" pitchFamily="84" charset="-128"/>
      </a:defRPr>
    </a:lvl7pPr>
    <a:lvl8pPr marL="3200400" algn="l" defTabSz="457200" rtl="0" eaLnBrk="1" latinLnBrk="0" hangingPunct="1">
      <a:defRPr sz="2400" kern="1200">
        <a:solidFill>
          <a:schemeClr val="tx1"/>
        </a:solidFill>
        <a:latin typeface="Arial" pitchFamily="84" charset="0"/>
        <a:ea typeface="ヒラギノ角ゴ Pro W3" pitchFamily="84" charset="-128"/>
        <a:cs typeface="ヒラギノ角ゴ Pro W3" pitchFamily="84" charset="-128"/>
      </a:defRPr>
    </a:lvl8pPr>
    <a:lvl9pPr marL="3657600" algn="l" defTabSz="457200" rtl="0" eaLnBrk="1" latinLnBrk="0" hangingPunct="1">
      <a:defRPr sz="2400" kern="1200">
        <a:solidFill>
          <a:schemeClr val="tx1"/>
        </a:solidFill>
        <a:latin typeface="Arial" pitchFamily="84" charset="0"/>
        <a:ea typeface="ヒラギノ角ゴ Pro W3" pitchFamily="84" charset="-128"/>
        <a:cs typeface="ヒラギノ角ゴ Pro W3" pitchFamily="84"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55560"/>
    <a:srgbClr val="FFFFFB"/>
  </p:clrMru>
  <p:extLst>
    <p:ext uri="{E76CE94A-603C-4142-B9EB-6D1370010A27}">
      <p14:discardImageEditData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0"/>
    </p:ext>
    <p:ext uri="{D31A062A-798A-4329-ABDD-BBA856620510}">
      <p14:defaultImageDpi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3950" autoAdjust="0"/>
    <p:restoredTop sz="93611" autoAdjust="0"/>
  </p:normalViewPr>
  <p:slideViewPr>
    <p:cSldViewPr>
      <p:cViewPr>
        <p:scale>
          <a:sx n="100" d="100"/>
          <a:sy n="100" d="100"/>
        </p:scale>
        <p:origin x="-1208" y="-7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103" d="100"/>
          <a:sy n="103" d="100"/>
        </p:scale>
        <p:origin x="-2944" y="-112"/>
      </p:cViewPr>
      <p:guideLst>
        <p:guide orient="horz" pos="2880"/>
        <p:guide pos="2160"/>
      </p:guideLst>
    </p:cSldViewPr>
  </p:notesViewPr>
  <p:gridSpacing cx="234086400" cy="2340864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4B31DE4-C6D9-4AE7-87A4-16B8C5D3914C}" type="datetimeFigureOut">
              <a:rPr lang="en-US"/>
              <a:pPr>
                <a:defRPr/>
              </a:pPr>
              <a:t>12/12/12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FDE6AE8-333A-4B11-AD14-C302E2E76AFE}"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66512274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3" charset="-128"/>
        <a:cs typeface="ヒラギノ角ゴ Pro W3" pitchFamily="-123" charset="-128"/>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3"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3"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3"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emf"/><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emf"/><Relationship Id="rId1" Type="http://schemas.openxmlformats.org/officeDocument/2006/relationships/slideMaster" Target="../slideMasters/slideMaster3.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7485519-9780-4432-B2FA-E76147356783}" type="datetimeFigureOut">
              <a:rPr lang="en-US"/>
              <a:pPr>
                <a:defRPr/>
              </a:pPr>
              <a:t>12/12/12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F4811C-5718-41B5-97EB-5A4967472818}" type="slidenum">
              <a:rPr lang="en-US"/>
              <a:pPr>
                <a:defRPr/>
              </a:pPr>
              <a:t>‹#›</a:t>
            </a:fld>
            <a:endParaRPr lang="en-US"/>
          </a:p>
        </p:txBody>
      </p:sp>
      <p:pic>
        <p:nvPicPr>
          <p:cNvPr id="7" name="Picture 1031" descr="new pg 3"/>
          <p:cNvPicPr>
            <a:picLocks noChangeAspect="1" noChangeArrowheads="1"/>
          </p:cNvPicPr>
          <p:nvPr userDrawn="1"/>
        </p:nvPicPr>
        <p:blipFill>
          <a:blip r:embed="rId2" cstate="email"/>
          <a:srcRect/>
          <a:stretch>
            <a:fillRect/>
          </a:stretch>
        </p:blipFill>
        <p:spPr bwMode="auto">
          <a:xfrm>
            <a:off x="0" y="0"/>
            <a:ext cx="9140825" cy="68548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Custom Layout">
    <p:spTree>
      <p:nvGrpSpPr>
        <p:cNvPr id="1" name=""/>
        <p:cNvGrpSpPr/>
        <p:nvPr/>
      </p:nvGrpSpPr>
      <p:grpSpPr>
        <a:xfrm>
          <a:off x="0" y="0"/>
          <a:ext cx="0" cy="0"/>
          <a:chOff x="0" y="0"/>
          <a:chExt cx="0" cy="0"/>
        </a:xfrm>
      </p:grpSpPr>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57362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3999" cy="68579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userDrawn="1"/>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cxnSp>
        <p:nvCxnSpPr>
          <p:cNvPr id="12" name="Straight Connector 11"/>
          <p:cNvCxnSpPr/>
          <p:nvPr userDrawn="1"/>
        </p:nvCxnSpPr>
        <p:spPr>
          <a:xfrm>
            <a:off x="303213" y="72866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orangeArrows.psd"/>
          <p:cNvPicPr>
            <a:picLocks noChangeAspect="1"/>
          </p:cNvPicPr>
          <p:nvPr userDrawn="1"/>
        </p:nvPicPr>
        <p:blipFill>
          <a:blip r:embed="rId2" cstate="email"/>
          <a:srcRect/>
          <a:stretch>
            <a:fillRect/>
          </a:stretch>
        </p:blipFill>
        <p:spPr bwMode="auto">
          <a:xfrm>
            <a:off x="328613" y="357188"/>
            <a:ext cx="228600" cy="228600"/>
          </a:xfrm>
          <a:prstGeom prst="rect">
            <a:avLst/>
          </a:prstGeom>
          <a:noFill/>
          <a:ln w="9525">
            <a:noFill/>
            <a:miter lim="800000"/>
            <a:headEnd/>
            <a:tailEnd/>
          </a:ln>
        </p:spPr>
      </p:pic>
      <p:pic>
        <p:nvPicPr>
          <p:cNvPr id="7" name="Picture 6"/>
          <p:cNvPicPr>
            <a:picLocks noChangeAspect="1"/>
          </p:cNvPicPr>
          <p:nvPr userDrawn="1"/>
        </p:nvPicPr>
        <p:blipFill>
          <a:blip r:embed="rId3" cstate="email"/>
          <a:stretch>
            <a:fillRect/>
          </a:stretch>
        </p:blipFill>
        <p:spPr>
          <a:xfrm flipV="1">
            <a:off x="185615" y="6089969"/>
            <a:ext cx="8772770" cy="497546"/>
          </a:xfrm>
          <a:prstGeom prst="rect">
            <a:avLst/>
          </a:prstGeom>
        </p:spPr>
      </p:pic>
      <p:pic>
        <p:nvPicPr>
          <p:cNvPr id="9" name="Picture 8"/>
          <p:cNvPicPr>
            <a:picLocks noChangeAspect="1"/>
          </p:cNvPicPr>
          <p:nvPr/>
        </p:nvPicPr>
        <p:blipFill>
          <a:blip r:embed="rId4" cstate="email"/>
          <a:stretch>
            <a:fillRect/>
          </a:stretch>
        </p:blipFill>
        <p:spPr>
          <a:xfrm>
            <a:off x="211667" y="6057408"/>
            <a:ext cx="8763000" cy="499262"/>
          </a:xfrm>
          <a:prstGeom prst="rect">
            <a:avLst/>
          </a:prstGeom>
        </p:spPr>
      </p:pic>
      <p:sp>
        <p:nvSpPr>
          <p:cNvPr id="14" name="TextBox 13"/>
          <p:cNvSpPr txBox="1"/>
          <p:nvPr userDrawn="1"/>
        </p:nvSpPr>
        <p:spPr>
          <a:xfrm>
            <a:off x="381262" y="6195027"/>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bg1"/>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userDrawn="1"/>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pic>
        <p:nvPicPr>
          <p:cNvPr id="11" name="Picture 9" descr="orangeArrows.psd"/>
          <p:cNvPicPr>
            <a:picLocks noChangeAspect="1"/>
          </p:cNvPicPr>
          <p:nvPr userDrawn="1"/>
        </p:nvPicPr>
        <p:blipFill>
          <a:blip r:embed="rId2" cstate="email"/>
          <a:srcRect/>
          <a:stretch>
            <a:fillRect/>
          </a:stretch>
        </p:blipFill>
        <p:spPr bwMode="auto">
          <a:xfrm>
            <a:off x="328613" y="357188"/>
            <a:ext cx="228600" cy="228600"/>
          </a:xfrm>
          <a:prstGeom prst="rect">
            <a:avLst/>
          </a:prstGeom>
          <a:noFill/>
          <a:ln w="9525">
            <a:noFill/>
            <a:miter lim="800000"/>
            <a:headEnd/>
            <a:tailEnd/>
          </a:ln>
        </p:spPr>
      </p:pic>
      <p:cxnSp>
        <p:nvCxnSpPr>
          <p:cNvPr id="12" name="Straight Connector 11"/>
          <p:cNvCxnSpPr/>
          <p:nvPr userDrawn="1"/>
        </p:nvCxnSpPr>
        <p:spPr>
          <a:xfrm>
            <a:off x="303213" y="100171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cstate="email"/>
          <a:stretch>
            <a:fillRect/>
          </a:stretch>
        </p:blipFill>
        <p:spPr>
          <a:xfrm>
            <a:off x="211667" y="6057408"/>
            <a:ext cx="8763000" cy="499262"/>
          </a:xfrm>
          <a:prstGeom prst="rect">
            <a:avLst/>
          </a:prstGeom>
        </p:spPr>
      </p:pic>
      <p:sp>
        <p:nvSpPr>
          <p:cNvPr id="13" name="TextBox 12"/>
          <p:cNvSpPr txBox="1"/>
          <p:nvPr userDrawn="1"/>
        </p:nvSpPr>
        <p:spPr>
          <a:xfrm>
            <a:off x="381262" y="6195027"/>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userDrawn="1"/>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pic>
        <p:nvPicPr>
          <p:cNvPr id="6" name="Picture 5"/>
          <p:cNvPicPr>
            <a:picLocks noChangeAspect="1"/>
          </p:cNvPicPr>
          <p:nvPr userDrawn="1"/>
        </p:nvPicPr>
        <p:blipFill>
          <a:blip r:embed="rId2" cstate="email"/>
          <a:stretch>
            <a:fillRect/>
          </a:stretch>
        </p:blipFill>
        <p:spPr>
          <a:xfrm>
            <a:off x="211667" y="6057408"/>
            <a:ext cx="8763000" cy="499262"/>
          </a:xfrm>
          <a:prstGeom prst="rect">
            <a:avLst/>
          </a:prstGeom>
        </p:spPr>
      </p:pic>
      <p:sp>
        <p:nvSpPr>
          <p:cNvPr id="7" name="TextBox 6"/>
          <p:cNvSpPr txBox="1"/>
          <p:nvPr userDrawn="1"/>
        </p:nvSpPr>
        <p:spPr>
          <a:xfrm>
            <a:off x="381262" y="6195027"/>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Vertical Text">
    <p:spTree>
      <p:nvGrpSpPr>
        <p:cNvPr id="1" name=""/>
        <p:cNvGrpSpPr/>
        <p:nvPr/>
      </p:nvGrpSpPr>
      <p:grpSpPr>
        <a:xfrm>
          <a:off x="0" y="0"/>
          <a:ext cx="0" cy="0"/>
          <a:chOff x="0" y="0"/>
          <a:chExt cx="0" cy="0"/>
        </a:xfrm>
      </p:grpSpPr>
      <p:sp>
        <p:nvSpPr>
          <p:cNvPr id="7" name="Rectangle 6"/>
          <p:cNvSpPr/>
          <p:nvPr userDrawn="1"/>
        </p:nvSpPr>
        <p:spPr>
          <a:xfrm>
            <a:off x="0" y="0"/>
            <a:ext cx="9143999" cy="68579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userDrawn="1"/>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pic>
        <p:nvPicPr>
          <p:cNvPr id="11" name="Picture 10" descr="orangeArrows.psd"/>
          <p:cNvPicPr>
            <a:picLocks noChangeAspect="1"/>
          </p:cNvPicPr>
          <p:nvPr userDrawn="1"/>
        </p:nvPicPr>
        <p:blipFill>
          <a:blip r:embed="rId2" cstate="email"/>
          <a:srcRect/>
          <a:stretch>
            <a:fillRect/>
          </a:stretch>
        </p:blipFill>
        <p:spPr bwMode="auto">
          <a:xfrm>
            <a:off x="328613" y="357188"/>
            <a:ext cx="228600" cy="228600"/>
          </a:xfrm>
          <a:prstGeom prst="rect">
            <a:avLst/>
          </a:prstGeom>
          <a:noFill/>
          <a:ln w="9525">
            <a:noFill/>
            <a:miter lim="800000"/>
            <a:headEnd/>
            <a:tailEnd/>
          </a:ln>
        </p:spPr>
      </p:pic>
      <p:pic>
        <p:nvPicPr>
          <p:cNvPr id="9" name="Picture 8"/>
          <p:cNvPicPr>
            <a:picLocks noChangeAspect="1"/>
          </p:cNvPicPr>
          <p:nvPr userDrawn="1"/>
        </p:nvPicPr>
        <p:blipFill>
          <a:blip r:embed="rId3" cstate="email"/>
          <a:stretch>
            <a:fillRect/>
          </a:stretch>
        </p:blipFill>
        <p:spPr>
          <a:xfrm>
            <a:off x="211667" y="6057408"/>
            <a:ext cx="8763000" cy="499262"/>
          </a:xfrm>
          <a:prstGeom prst="rect">
            <a:avLst/>
          </a:prstGeom>
        </p:spPr>
      </p:pic>
      <p:sp>
        <p:nvSpPr>
          <p:cNvPr id="10" name="TextBox 9"/>
          <p:cNvSpPr txBox="1"/>
          <p:nvPr userDrawn="1"/>
        </p:nvSpPr>
        <p:spPr>
          <a:xfrm>
            <a:off x="381262" y="6195027"/>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pic>
        <p:nvPicPr>
          <p:cNvPr id="10" name="Picture 4" descr="greenArrows_outline.psd"/>
          <p:cNvPicPr>
            <a:picLocks noChangeAspect="1"/>
          </p:cNvPicPr>
          <p:nvPr userDrawn="1"/>
        </p:nvPicPr>
        <p:blipFill>
          <a:blip r:embed="rId2" cstate="email"/>
          <a:srcRect/>
          <a:stretch>
            <a:fillRect/>
          </a:stretch>
        </p:blipFill>
        <p:spPr bwMode="auto">
          <a:xfrm>
            <a:off x="819150" y="2692400"/>
            <a:ext cx="317500" cy="317500"/>
          </a:xfrm>
          <a:prstGeom prst="rect">
            <a:avLst/>
          </a:prstGeom>
          <a:noFill/>
          <a:ln w="9525">
            <a:noFill/>
            <a:miter lim="800000"/>
            <a:headEnd/>
            <a:tailEnd/>
          </a:ln>
        </p:spPr>
      </p:pic>
      <p:pic>
        <p:nvPicPr>
          <p:cNvPr id="9" name="Picture 8"/>
          <p:cNvPicPr>
            <a:picLocks noChangeAspect="1"/>
          </p:cNvPicPr>
          <p:nvPr userDrawn="1"/>
        </p:nvPicPr>
        <p:blipFill>
          <a:blip r:embed="rId3" cstate="email"/>
          <a:stretch>
            <a:fillRect/>
          </a:stretch>
        </p:blipFill>
        <p:spPr>
          <a:xfrm>
            <a:off x="211667" y="6057408"/>
            <a:ext cx="8763000" cy="499262"/>
          </a:xfrm>
          <a:prstGeom prst="rect">
            <a:avLst/>
          </a:prstGeom>
        </p:spPr>
      </p:pic>
      <p:sp>
        <p:nvSpPr>
          <p:cNvPr id="11" name="TextBox 10"/>
          <p:cNvSpPr txBox="1"/>
          <p:nvPr userDrawn="1"/>
        </p:nvSpPr>
        <p:spPr>
          <a:xfrm>
            <a:off x="381262" y="6195027"/>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stretch>
            <a:fillRect/>
          </a:stretch>
        </p:blipFill>
        <p:spPr>
          <a:xfrm>
            <a:off x="0" y="0"/>
            <a:ext cx="9144000" cy="68580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5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stretch>
            <a:fillRect/>
          </a:stretch>
        </p:blipFill>
        <p:spPr>
          <a:xfrm>
            <a:off x="0" y="0"/>
            <a:ext cx="9144000" cy="68580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6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stretch>
            <a:fillRect/>
          </a:stretch>
        </p:blipFill>
        <p:spPr>
          <a:xfrm>
            <a:off x="0" y="0"/>
            <a:ext cx="9144000" cy="68580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7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stretch>
            <a:fillRect/>
          </a:stretch>
        </p:blipFill>
        <p:spPr>
          <a:xfrm>
            <a:off x="0" y="0"/>
            <a:ext cx="9144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2180AAA-BB96-4968-BB69-65F836721C51}" type="datetimeFigureOut">
              <a:rPr lang="en-US" smtClean="0"/>
              <a:pPr>
                <a:defRPr/>
              </a:pPr>
              <a:t>12/12/12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31A3A22-7C61-4DE9-970D-D0E397F8827E}" type="slidenum">
              <a:rPr lang="en-US" smtClean="0"/>
              <a:pPr>
                <a:defRPr/>
              </a:pPr>
              <a:t>‹#›</a:t>
            </a:fld>
            <a:endParaRPr lang="en-US"/>
          </a:p>
        </p:txBody>
      </p:sp>
      <p:pic>
        <p:nvPicPr>
          <p:cNvPr id="8" name="Picture 3" descr="intro slide.3.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3977270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8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stretch>
            <a:fillRect/>
          </a:stretch>
        </p:blipFill>
        <p:spPr>
          <a:xfrm>
            <a:off x="0" y="0"/>
            <a:ext cx="9144000" cy="68580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9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stretch>
            <a:fillRect/>
          </a:stretch>
        </p:blipFill>
        <p:spPr>
          <a:xfrm>
            <a:off x="0" y="0"/>
            <a:ext cx="9144000" cy="685800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0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stretch>
            <a:fillRect/>
          </a:stretch>
        </p:blipFill>
        <p:spPr>
          <a:xfrm>
            <a:off x="0" y="0"/>
            <a:ext cx="9144000" cy="685800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1_Custom Layout">
    <p:spTree>
      <p:nvGrpSpPr>
        <p:cNvPr id="1" name=""/>
        <p:cNvGrpSpPr/>
        <p:nvPr/>
      </p:nvGrpSpPr>
      <p:grpSpPr>
        <a:xfrm>
          <a:off x="0" y="0"/>
          <a:ext cx="0" cy="0"/>
          <a:chOff x="0" y="0"/>
          <a:chExt cx="0" cy="0"/>
        </a:xfrm>
      </p:grpSpPr>
      <p:sp>
        <p:nvSpPr>
          <p:cNvPr id="14" name="Rectangle 13"/>
          <p:cNvSpPr/>
          <p:nvPr userDrawn="1"/>
        </p:nvSpPr>
        <p:spPr>
          <a:xfrm>
            <a:off x="0" y="0"/>
            <a:ext cx="9143999"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303213" y="29845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009BC9"/>
              </a:solidFill>
            </a:endParaRPr>
          </a:p>
        </p:txBody>
      </p:sp>
      <p:pic>
        <p:nvPicPr>
          <p:cNvPr id="7" name="Picture 6" descr="ip_outline.psd"/>
          <p:cNvPicPr>
            <a:picLocks noChangeAspect="1"/>
          </p:cNvPicPr>
          <p:nvPr userDrawn="1"/>
        </p:nvPicPr>
        <p:blipFill>
          <a:blip r:embed="rId2" cstate="email"/>
          <a:srcRect/>
          <a:stretch>
            <a:fillRect/>
          </a:stretch>
        </p:blipFill>
        <p:spPr bwMode="auto">
          <a:xfrm>
            <a:off x="1211263" y="1682750"/>
            <a:ext cx="2863850" cy="2562225"/>
          </a:xfrm>
          <a:prstGeom prst="rect">
            <a:avLst/>
          </a:prstGeom>
          <a:noFill/>
          <a:ln w="9525">
            <a:noFill/>
            <a:miter lim="800000"/>
            <a:headEnd/>
            <a:tailEnd/>
          </a:ln>
        </p:spPr>
      </p:pic>
      <p:pic>
        <p:nvPicPr>
          <p:cNvPr id="8" name="Picture 7" descr="orangeArrows.psd"/>
          <p:cNvPicPr>
            <a:picLocks noChangeAspect="1"/>
          </p:cNvPicPr>
          <p:nvPr userDrawn="1"/>
        </p:nvPicPr>
        <p:blipFill>
          <a:blip r:embed="rId3" cstate="email"/>
          <a:srcRect/>
          <a:stretch>
            <a:fillRect/>
          </a:stretch>
        </p:blipFill>
        <p:spPr bwMode="auto">
          <a:xfrm>
            <a:off x="4448175" y="1684338"/>
            <a:ext cx="298450" cy="298450"/>
          </a:xfrm>
          <a:prstGeom prst="rect">
            <a:avLst/>
          </a:prstGeom>
          <a:noFill/>
          <a:ln w="9525">
            <a:noFill/>
            <a:miter lim="800000"/>
            <a:headEnd/>
            <a:tailEnd/>
          </a:ln>
        </p:spPr>
      </p:pic>
      <p:pic>
        <p:nvPicPr>
          <p:cNvPr id="9" name="Picture 8" descr="iProspect LOGOwDesc.2clr.eps"/>
          <p:cNvPicPr>
            <a:picLocks noChangeAspect="1"/>
          </p:cNvPicPr>
          <p:nvPr userDrawn="1"/>
        </p:nvPicPr>
        <p:blipFill>
          <a:blip r:embed="rId4" cstate="email"/>
          <a:srcRect/>
          <a:stretch>
            <a:fillRect/>
          </a:stretch>
        </p:blipFill>
        <p:spPr bwMode="auto">
          <a:xfrm>
            <a:off x="6781800" y="5697538"/>
            <a:ext cx="2068513" cy="714375"/>
          </a:xfrm>
          <a:prstGeom prst="rect">
            <a:avLst/>
          </a:prstGeom>
          <a:noFill/>
          <a:ln w="9525">
            <a:noFill/>
            <a:miter lim="800000"/>
            <a:headEnd/>
            <a:tailEnd/>
          </a:ln>
        </p:spPr>
      </p:pic>
      <p:pic>
        <p:nvPicPr>
          <p:cNvPr id="10" name="Picture 9" descr="ip_outline.psd"/>
          <p:cNvPicPr>
            <a:picLocks noChangeAspect="1"/>
          </p:cNvPicPr>
          <p:nvPr userDrawn="1"/>
        </p:nvPicPr>
        <p:blipFill>
          <a:blip r:embed="rId2" cstate="email"/>
          <a:srcRect/>
          <a:stretch>
            <a:fillRect/>
          </a:stretch>
        </p:blipFill>
        <p:spPr bwMode="auto">
          <a:xfrm>
            <a:off x="1211263" y="1682750"/>
            <a:ext cx="2863850" cy="2562225"/>
          </a:xfrm>
          <a:prstGeom prst="rect">
            <a:avLst/>
          </a:prstGeom>
          <a:noFill/>
          <a:ln w="9525">
            <a:noFill/>
            <a:miter lim="800000"/>
            <a:headEnd/>
            <a:tailEnd/>
          </a:ln>
        </p:spPr>
      </p:pic>
      <p:pic>
        <p:nvPicPr>
          <p:cNvPr id="11" name="Picture 10" descr="orangeArrows.psd"/>
          <p:cNvPicPr>
            <a:picLocks noChangeAspect="1"/>
          </p:cNvPicPr>
          <p:nvPr userDrawn="1"/>
        </p:nvPicPr>
        <p:blipFill>
          <a:blip r:embed="rId3" cstate="email"/>
          <a:srcRect/>
          <a:stretch>
            <a:fillRect/>
          </a:stretch>
        </p:blipFill>
        <p:spPr bwMode="auto">
          <a:xfrm>
            <a:off x="4448175" y="1671638"/>
            <a:ext cx="298450" cy="300037"/>
          </a:xfrm>
          <a:prstGeom prst="rect">
            <a:avLst/>
          </a:prstGeom>
          <a:noFill/>
          <a:ln w="9525">
            <a:noFill/>
            <a:miter lim="800000"/>
            <a:headEnd/>
            <a:tailEnd/>
          </a:ln>
        </p:spPr>
      </p:pic>
      <p:pic>
        <p:nvPicPr>
          <p:cNvPr id="12" name="Picture 11" descr="iProspect LOGOwDesc.2clr.eps"/>
          <p:cNvPicPr>
            <a:picLocks noChangeAspect="1"/>
          </p:cNvPicPr>
          <p:nvPr userDrawn="1"/>
        </p:nvPicPr>
        <p:blipFill>
          <a:blip r:embed="rId4" cstate="email"/>
          <a:srcRect/>
          <a:stretch>
            <a:fillRect/>
          </a:stretch>
        </p:blipFill>
        <p:spPr bwMode="auto">
          <a:xfrm>
            <a:off x="6781800" y="5697538"/>
            <a:ext cx="2068513" cy="714375"/>
          </a:xfrm>
          <a:prstGeom prst="rect">
            <a:avLst/>
          </a:prstGeom>
          <a:noFill/>
          <a:ln w="9525">
            <a:noFill/>
            <a:miter lim="800000"/>
            <a:headEnd/>
            <a:tailEnd/>
          </a:ln>
        </p:spPr>
      </p:pic>
      <p:sp>
        <p:nvSpPr>
          <p:cNvPr id="1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581859640"/>
      </p:ext>
    </p:extLst>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176491423"/>
      </p:ext>
    </p:extLst>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830037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474560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264250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85878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2180AAA-BB96-4968-BB69-65F836721C51}" type="datetimeFigureOut">
              <a:rPr lang="en-US" smtClean="0"/>
              <a:pPr>
                <a:defRPr/>
              </a:pPr>
              <a:t>12/12/12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31A3A22-7C61-4DE9-970D-D0E397F8827E}" type="slidenum">
              <a:rPr lang="en-US" smtClean="0"/>
              <a:pPr>
                <a:defRPr/>
              </a:pPr>
              <a:t>‹#›</a:t>
            </a:fld>
            <a:endParaRPr lang="en-US"/>
          </a:p>
        </p:txBody>
      </p:sp>
      <p:pic>
        <p:nvPicPr>
          <p:cNvPr id="6" name="Picture 3" descr="intro slide.2.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380392667"/>
      </p:ext>
    </p:extLst>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4226837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910537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550507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041744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C003E9-4B93-A94C-A18B-4220BC133582}" type="datetimeFigureOut">
              <a:rPr lang="en-US" smtClean="0"/>
              <a:pPr/>
              <a:t>12/12/12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8D57CFA-8509-694C-964D-83276C71D2F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242407054"/>
      </p:ext>
    </p:extLst>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Slide">
    <p:spTree>
      <p:nvGrpSpPr>
        <p:cNvPr id="1" name=""/>
        <p:cNvGrpSpPr/>
        <p:nvPr/>
      </p:nvGrpSpPr>
      <p:grpSpPr>
        <a:xfrm>
          <a:off x="0" y="0"/>
          <a:ext cx="0" cy="0"/>
          <a:chOff x="0" y="0"/>
          <a:chExt cx="0" cy="0"/>
        </a:xfrm>
      </p:grpSpPr>
      <p:sp>
        <p:nvSpPr>
          <p:cNvPr id="4" name="Rounded Rectangle 3"/>
          <p:cNvSpPr/>
          <p:nvPr/>
        </p:nvSpPr>
        <p:spPr>
          <a:xfrm>
            <a:off x="303213" y="29845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009BC9"/>
              </a:solidFill>
            </a:endParaRPr>
          </a:p>
        </p:txBody>
      </p:sp>
      <p:pic>
        <p:nvPicPr>
          <p:cNvPr id="5" name="Picture 4" descr="ip_outline.psd"/>
          <p:cNvPicPr>
            <a:picLocks noChangeAspect="1"/>
          </p:cNvPicPr>
          <p:nvPr/>
        </p:nvPicPr>
        <p:blipFill>
          <a:blip r:embed="rId2" cstate="email"/>
          <a:srcRect/>
          <a:stretch>
            <a:fillRect/>
          </a:stretch>
        </p:blipFill>
        <p:spPr bwMode="auto">
          <a:xfrm>
            <a:off x="1211263" y="1682750"/>
            <a:ext cx="2863850" cy="2562225"/>
          </a:xfrm>
          <a:prstGeom prst="rect">
            <a:avLst/>
          </a:prstGeom>
          <a:noFill/>
          <a:ln w="9525">
            <a:noFill/>
            <a:miter lim="800000"/>
            <a:headEnd/>
            <a:tailEnd/>
          </a:ln>
        </p:spPr>
      </p:pic>
      <p:pic>
        <p:nvPicPr>
          <p:cNvPr id="6" name="Picture 5" descr="orangeArrows.psd"/>
          <p:cNvPicPr>
            <a:picLocks noChangeAspect="1"/>
          </p:cNvPicPr>
          <p:nvPr/>
        </p:nvPicPr>
        <p:blipFill>
          <a:blip r:embed="rId3" cstate="email"/>
          <a:srcRect/>
          <a:stretch>
            <a:fillRect/>
          </a:stretch>
        </p:blipFill>
        <p:spPr bwMode="auto">
          <a:xfrm>
            <a:off x="4448175" y="1684338"/>
            <a:ext cx="298450" cy="298450"/>
          </a:xfrm>
          <a:prstGeom prst="rect">
            <a:avLst/>
          </a:prstGeom>
          <a:noFill/>
          <a:ln w="9525">
            <a:noFill/>
            <a:miter lim="800000"/>
            <a:headEnd/>
            <a:tailEnd/>
          </a:ln>
        </p:spPr>
      </p:pic>
      <p:pic>
        <p:nvPicPr>
          <p:cNvPr id="7" name="Picture 6" descr="iProspect LOGOwDesc.2clr.eps"/>
          <p:cNvPicPr>
            <a:picLocks noChangeAspect="1"/>
          </p:cNvPicPr>
          <p:nvPr/>
        </p:nvPicPr>
        <p:blipFill>
          <a:blip r:embed="rId4" cstate="email"/>
          <a:srcRect/>
          <a:stretch>
            <a:fillRect/>
          </a:stretch>
        </p:blipFill>
        <p:spPr bwMode="auto">
          <a:xfrm>
            <a:off x="6781800" y="5697538"/>
            <a:ext cx="2068513" cy="714375"/>
          </a:xfrm>
          <a:prstGeom prst="rect">
            <a:avLst/>
          </a:prstGeom>
          <a:noFill/>
          <a:ln w="9525">
            <a:noFill/>
            <a:miter lim="800000"/>
            <a:headEnd/>
            <a:tailEnd/>
          </a:ln>
        </p:spPr>
      </p:pic>
      <p:pic>
        <p:nvPicPr>
          <p:cNvPr id="8" name="Picture 7" descr="ip_outline.psd"/>
          <p:cNvPicPr>
            <a:picLocks noChangeAspect="1"/>
          </p:cNvPicPr>
          <p:nvPr/>
        </p:nvPicPr>
        <p:blipFill>
          <a:blip r:embed="rId2" cstate="email"/>
          <a:srcRect/>
          <a:stretch>
            <a:fillRect/>
          </a:stretch>
        </p:blipFill>
        <p:spPr bwMode="auto">
          <a:xfrm>
            <a:off x="1211263" y="1682750"/>
            <a:ext cx="2863850" cy="2562225"/>
          </a:xfrm>
          <a:prstGeom prst="rect">
            <a:avLst/>
          </a:prstGeom>
          <a:noFill/>
          <a:ln w="9525">
            <a:noFill/>
            <a:miter lim="800000"/>
            <a:headEnd/>
            <a:tailEnd/>
          </a:ln>
        </p:spPr>
      </p:pic>
      <p:pic>
        <p:nvPicPr>
          <p:cNvPr id="9" name="Picture 8" descr="orangeArrows.psd"/>
          <p:cNvPicPr>
            <a:picLocks noChangeAspect="1"/>
          </p:cNvPicPr>
          <p:nvPr/>
        </p:nvPicPr>
        <p:blipFill>
          <a:blip r:embed="rId3" cstate="email"/>
          <a:srcRect/>
          <a:stretch>
            <a:fillRect/>
          </a:stretch>
        </p:blipFill>
        <p:spPr bwMode="auto">
          <a:xfrm>
            <a:off x="4448175" y="1671638"/>
            <a:ext cx="298450" cy="300037"/>
          </a:xfrm>
          <a:prstGeom prst="rect">
            <a:avLst/>
          </a:prstGeom>
          <a:noFill/>
          <a:ln w="9525">
            <a:noFill/>
            <a:miter lim="800000"/>
            <a:headEnd/>
            <a:tailEnd/>
          </a:ln>
        </p:spPr>
      </p:pic>
      <p:pic>
        <p:nvPicPr>
          <p:cNvPr id="10" name="Picture 9" descr="iProspect LOGOwDesc.2clr.eps"/>
          <p:cNvPicPr>
            <a:picLocks noChangeAspect="1"/>
          </p:cNvPicPr>
          <p:nvPr/>
        </p:nvPicPr>
        <p:blipFill>
          <a:blip r:embed="rId4" cstate="email"/>
          <a:srcRect/>
          <a:stretch>
            <a:fillRect/>
          </a:stretch>
        </p:blipFill>
        <p:spPr bwMode="auto">
          <a:xfrm>
            <a:off x="6781800" y="5697538"/>
            <a:ext cx="2068513" cy="714375"/>
          </a:xfrm>
          <a:prstGeom prst="rect">
            <a:avLst/>
          </a:prstGeom>
          <a:noFill/>
          <a:ln w="9525">
            <a:noFill/>
            <a:miter lim="800000"/>
            <a:headEnd/>
            <a:tailEnd/>
          </a:ln>
        </p:spPr>
      </p:pic>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Custom Layout">
    <p:spTree>
      <p:nvGrpSpPr>
        <p:cNvPr id="1" name=""/>
        <p:cNvGrpSpPr/>
        <p:nvPr/>
      </p:nvGrpSpPr>
      <p:grpSpPr>
        <a:xfrm>
          <a:off x="0" y="0"/>
          <a:ext cx="0" cy="0"/>
          <a:chOff x="0" y="0"/>
          <a:chExt cx="0" cy="0"/>
        </a:xfrm>
      </p:grpSpPr>
      <p:pic>
        <p:nvPicPr>
          <p:cNvPr id="4" name="Picture 3" descr="intro slide.4.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9969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pic>
        <p:nvPicPr>
          <p:cNvPr id="2" name="Picture 3" descr="intro slide.5.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ction Header">
    <p:spTree>
      <p:nvGrpSpPr>
        <p:cNvPr id="1" name=""/>
        <p:cNvGrpSpPr/>
        <p:nvPr/>
      </p:nvGrpSpPr>
      <p:grpSpPr>
        <a:xfrm>
          <a:off x="0" y="0"/>
          <a:ext cx="0" cy="0"/>
          <a:chOff x="0" y="0"/>
          <a:chExt cx="0" cy="0"/>
        </a:xfrm>
      </p:grpSpPr>
      <p:pic>
        <p:nvPicPr>
          <p:cNvPr id="7" name="Picture 5" descr="intro slide.1.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pic>
        <p:nvPicPr>
          <p:cNvPr id="8" name="Picture 3" descr="intro slide.6.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pic>
        <p:nvPicPr>
          <p:cNvPr id="10" name="Picture 3" descr="intro slide.7.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p:spTree>
      <p:nvGrpSpPr>
        <p:cNvPr id="1" name=""/>
        <p:cNvGrpSpPr/>
        <p:nvPr/>
      </p:nvGrpSpPr>
      <p:grpSpPr>
        <a:xfrm>
          <a:off x="0" y="0"/>
          <a:ext cx="0" cy="0"/>
          <a:chOff x="0" y="0"/>
          <a:chExt cx="0" cy="0"/>
        </a:xfrm>
      </p:grpSpPr>
      <p:pic>
        <p:nvPicPr>
          <p:cNvPr id="6" name="Picture 3" descr="intro slide.8.jpg"/>
          <p:cNvPicPr>
            <a:picLocks noChangeAspect="1"/>
          </p:cNvPicPr>
          <p:nvPr userDrawn="1"/>
        </p:nvPicPr>
        <p:blipFill>
          <a:blip r:embed="rId2" cstate="email"/>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2.xml"/><Relationship Id="rId13" Type="http://schemas.openxmlformats.org/officeDocument/2006/relationships/image" Target="../media/image11.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3.xml"/><Relationship Id="rId3"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D2180AAA-BB96-4968-BB69-65F836721C51}" type="datetimeFigureOut">
              <a:rPr lang="en-US"/>
              <a:pPr>
                <a:defRPr/>
              </a:pPr>
              <a:t>12/12/12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E31A3A22-7C61-4DE9-970D-D0E397F8827E}" type="slidenum">
              <a:rPr lang="en-US"/>
              <a:pPr>
                <a:defRPr/>
              </a:pPr>
              <a:t>‹#›</a:t>
            </a:fld>
            <a:endParaRPr lang="en-US"/>
          </a:p>
        </p:txBody>
      </p:sp>
      <p:pic>
        <p:nvPicPr>
          <p:cNvPr id="1031" name="Picture 5" descr="intro slide.1.jpg"/>
          <p:cNvPicPr>
            <a:picLocks noChangeAspect="1"/>
          </p:cNvPicPr>
          <p:nvPr userDrawn="1"/>
        </p:nvPicPr>
        <p:blipFill>
          <a:blip r:embed="rId25" cstate="email"/>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713" r:id="rId2"/>
    <p:sldLayoutId id="2147483715" r:id="rId3"/>
    <p:sldLayoutId id="2147483714" r:id="rId4"/>
    <p:sldLayoutId id="2147483679" r:id="rId5"/>
    <p:sldLayoutId id="2147483678" r:id="rId6"/>
    <p:sldLayoutId id="2147483677" r:id="rId7"/>
    <p:sldLayoutId id="2147483676" r:id="rId8"/>
    <p:sldLayoutId id="2147483675" r:id="rId9"/>
    <p:sldLayoutId id="2147483716" r:id="rId10"/>
    <p:sldLayoutId id="2147483674" r:id="rId11"/>
    <p:sldLayoutId id="2147483673" r:id="rId12"/>
    <p:sldLayoutId id="2147483672" r:id="rId13"/>
    <p:sldLayoutId id="2147483671" r:id="rId14"/>
    <p:sldLayoutId id="2147483670"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pitchFamily="-123" charset="-128"/>
          <a:cs typeface="ヒラギノ角ゴ Pro W3" pitchFamily="-123" charset="-128"/>
        </a:defRPr>
      </a:lvl1pPr>
      <a:lvl2pPr algn="ctr" defTabSz="457200" rtl="0" eaLnBrk="0" fontAlgn="base" hangingPunct="0">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2pPr>
      <a:lvl3pPr algn="ctr" defTabSz="457200" rtl="0" eaLnBrk="0" fontAlgn="base" hangingPunct="0">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3pPr>
      <a:lvl4pPr algn="ctr" defTabSz="457200" rtl="0" eaLnBrk="0" fontAlgn="base" hangingPunct="0">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4pPr>
      <a:lvl5pPr algn="ctr" defTabSz="457200" rtl="0" eaLnBrk="0" fontAlgn="base" hangingPunct="0">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5pPr>
      <a:lvl6pPr marL="457200" algn="ctr" defTabSz="457200" rtl="0" fontAlgn="base">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6pPr>
      <a:lvl7pPr marL="914400" algn="ctr" defTabSz="457200" rtl="0" fontAlgn="base">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7pPr>
      <a:lvl8pPr marL="1371600" algn="ctr" defTabSz="457200" rtl="0" fontAlgn="base">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8pPr>
      <a:lvl9pPr marL="1828800" algn="ctr" defTabSz="457200" rtl="0" fontAlgn="base">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9pPr>
    </p:titleStyle>
    <p:bodyStyle>
      <a:lvl1pPr marL="342900" indent="-342900" algn="l" defTabSz="457200" rtl="0" eaLnBrk="0" fontAlgn="base" hangingPunct="0">
        <a:spcBef>
          <a:spcPct val="20000"/>
        </a:spcBef>
        <a:spcAft>
          <a:spcPct val="0"/>
        </a:spcAft>
        <a:buFont typeface="Arial" pitchFamily="84" charset="0"/>
        <a:buChar char="•"/>
        <a:defRPr sz="3200" kern="1200">
          <a:solidFill>
            <a:schemeClr val="tx1"/>
          </a:solidFill>
          <a:latin typeface="+mn-lt"/>
          <a:ea typeface="ヒラギノ角ゴ Pro W3" pitchFamily="-123" charset="-128"/>
          <a:cs typeface="ヒラギノ角ゴ Pro W3" pitchFamily="-123" charset="-128"/>
        </a:defRPr>
      </a:lvl1pPr>
      <a:lvl2pPr marL="742950" indent="-285750" algn="l" defTabSz="457200" rtl="0" eaLnBrk="0" fontAlgn="base" hangingPunct="0">
        <a:spcBef>
          <a:spcPct val="20000"/>
        </a:spcBef>
        <a:spcAft>
          <a:spcPct val="0"/>
        </a:spcAft>
        <a:buFont typeface="Arial" pitchFamily="84" charset="0"/>
        <a:buChar char="–"/>
        <a:defRPr sz="2800" kern="1200">
          <a:solidFill>
            <a:schemeClr val="tx1"/>
          </a:solidFill>
          <a:latin typeface="+mn-lt"/>
          <a:ea typeface="ヒラギノ角ゴ Pro W3" pitchFamily="-123" charset="-128"/>
          <a:cs typeface="+mn-cs"/>
        </a:defRPr>
      </a:lvl2pPr>
      <a:lvl3pPr marL="1143000" indent="-228600" algn="l" defTabSz="457200" rtl="0" eaLnBrk="0" fontAlgn="base" hangingPunct="0">
        <a:spcBef>
          <a:spcPct val="20000"/>
        </a:spcBef>
        <a:spcAft>
          <a:spcPct val="0"/>
        </a:spcAft>
        <a:buFont typeface="Arial" pitchFamily="84" charset="0"/>
        <a:buChar char="•"/>
        <a:defRPr sz="2400" kern="1200">
          <a:solidFill>
            <a:schemeClr val="tx1"/>
          </a:solidFill>
          <a:latin typeface="+mn-lt"/>
          <a:ea typeface="ヒラギノ角ゴ Pro W3" pitchFamily="-123" charset="-128"/>
          <a:cs typeface="+mn-cs"/>
        </a:defRPr>
      </a:lvl3pPr>
      <a:lvl4pPr marL="1600200" indent="-228600" algn="l" defTabSz="457200" rtl="0" eaLnBrk="0" fontAlgn="base" hangingPunct="0">
        <a:spcBef>
          <a:spcPct val="20000"/>
        </a:spcBef>
        <a:spcAft>
          <a:spcPct val="0"/>
        </a:spcAft>
        <a:buFont typeface="Arial" pitchFamily="84" charset="0"/>
        <a:buChar char="–"/>
        <a:defRPr sz="2000" kern="1200">
          <a:solidFill>
            <a:schemeClr val="tx1"/>
          </a:solidFill>
          <a:latin typeface="+mn-lt"/>
          <a:ea typeface="ヒラギノ角ゴ Pro W3" pitchFamily="-123" charset="-128"/>
          <a:cs typeface="+mn-cs"/>
        </a:defRPr>
      </a:lvl4pPr>
      <a:lvl5pPr marL="2057400" indent="-228600" algn="l" defTabSz="457200" rtl="0" eaLnBrk="0" fontAlgn="base" hangingPunct="0">
        <a:spcBef>
          <a:spcPct val="20000"/>
        </a:spcBef>
        <a:spcAft>
          <a:spcPct val="0"/>
        </a:spcAft>
        <a:buFont typeface="Arial" pitchFamily="84" charset="0"/>
        <a:buChar char="»"/>
        <a:defRPr sz="2000" kern="1200">
          <a:solidFill>
            <a:schemeClr val="tx1"/>
          </a:solidFill>
          <a:latin typeface="+mn-lt"/>
          <a:ea typeface="ヒラギノ角ゴ Pro W3" pitchFamily="-123"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cxnSp>
        <p:nvCxnSpPr>
          <p:cNvPr id="9" name="Straight Connector 8"/>
          <p:cNvCxnSpPr/>
          <p:nvPr userDrawn="1"/>
        </p:nvCxnSpPr>
        <p:spPr>
          <a:xfrm>
            <a:off x="303213" y="72866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13" cstate="email"/>
          <a:stretch>
            <a:fillRect/>
          </a:stretch>
        </p:blipFill>
        <p:spPr>
          <a:xfrm flipV="1">
            <a:off x="185615" y="6089969"/>
            <a:ext cx="8772770" cy="497546"/>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03800041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6388" name="Picture 1031" descr="new pg 3"/>
          <p:cNvPicPr>
            <a:picLocks noChangeAspect="1" noChangeArrowheads="1"/>
          </p:cNvPicPr>
          <p:nvPr userDrawn="1"/>
        </p:nvPicPr>
        <p:blipFill>
          <a:blip r:embed="rId3" cstate="email"/>
          <a:srcRect/>
          <a:stretch>
            <a:fillRect/>
          </a:stretch>
        </p:blipFill>
        <p:spPr bwMode="auto">
          <a:xfrm>
            <a:off x="0" y="0"/>
            <a:ext cx="9140825" cy="685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Avenir LT Std 55 Roman"/>
          <a:ea typeface="ヒラギノ角ゴ Pro W3" pitchFamily="-123" charset="-128"/>
          <a:cs typeface="ヒラギノ角ゴ Pro W3" pitchFamily="-123" charset="-128"/>
        </a:defRPr>
      </a:lvl1pPr>
      <a:lvl2pPr algn="ctr" defTabSz="457200" rtl="0" eaLnBrk="0" fontAlgn="base" hangingPunct="0">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2pPr>
      <a:lvl3pPr algn="ctr" defTabSz="457200" rtl="0" eaLnBrk="0" fontAlgn="base" hangingPunct="0">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3pPr>
      <a:lvl4pPr algn="ctr" defTabSz="457200" rtl="0" eaLnBrk="0" fontAlgn="base" hangingPunct="0">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4pPr>
      <a:lvl5pPr algn="ctr" defTabSz="457200" rtl="0" eaLnBrk="0" fontAlgn="base" hangingPunct="0">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5pPr>
      <a:lvl6pPr marL="457200" algn="ctr" defTabSz="457200" rtl="0" fontAlgn="base">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6pPr>
      <a:lvl7pPr marL="914400" algn="ctr" defTabSz="457200" rtl="0" fontAlgn="base">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7pPr>
      <a:lvl8pPr marL="1371600" algn="ctr" defTabSz="457200" rtl="0" fontAlgn="base">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8pPr>
      <a:lvl9pPr marL="1828800" algn="ctr" defTabSz="457200" rtl="0" fontAlgn="base">
        <a:spcBef>
          <a:spcPct val="0"/>
        </a:spcBef>
        <a:spcAft>
          <a:spcPct val="0"/>
        </a:spcAft>
        <a:defRPr sz="4400">
          <a:solidFill>
            <a:schemeClr val="tx1"/>
          </a:solidFill>
          <a:latin typeface="Avenir LT Std 55 Roman" charset="0"/>
          <a:ea typeface="ヒラギノ角ゴ Pro W3" pitchFamily="-123" charset="-128"/>
          <a:cs typeface="ヒラギノ角ゴ Pro W3" pitchFamily="-123" charset="-128"/>
        </a:defRPr>
      </a:lvl9pPr>
    </p:titleStyle>
    <p:bodyStyle>
      <a:lvl1pPr marL="342900" indent="-342900" algn="l" defTabSz="457200" rtl="0" eaLnBrk="0" fontAlgn="base" hangingPunct="0">
        <a:spcBef>
          <a:spcPct val="20000"/>
        </a:spcBef>
        <a:spcAft>
          <a:spcPct val="0"/>
        </a:spcAft>
        <a:buFont typeface="Arial" pitchFamily="84" charset="0"/>
        <a:buChar char="•"/>
        <a:defRPr sz="3200" kern="1200">
          <a:solidFill>
            <a:schemeClr val="tx1"/>
          </a:solidFill>
          <a:latin typeface="Avenir LT Std 55 Roman"/>
          <a:ea typeface="ヒラギノ角ゴ Pro W3" pitchFamily="-123" charset="-128"/>
          <a:cs typeface="ヒラギノ角ゴ Pro W3" pitchFamily="-123" charset="-128"/>
        </a:defRPr>
      </a:lvl1pPr>
      <a:lvl2pPr marL="742950" indent="-285750" algn="l" defTabSz="457200" rtl="0" eaLnBrk="0" fontAlgn="base" hangingPunct="0">
        <a:spcBef>
          <a:spcPct val="20000"/>
        </a:spcBef>
        <a:spcAft>
          <a:spcPct val="0"/>
        </a:spcAft>
        <a:buFont typeface="Arial" pitchFamily="84" charset="0"/>
        <a:buChar char="–"/>
        <a:defRPr sz="2800" kern="1200">
          <a:solidFill>
            <a:schemeClr val="tx1"/>
          </a:solidFill>
          <a:latin typeface="Avenir LT Std 55 Roman"/>
          <a:ea typeface="ヒラギノ角ゴ Pro W3" pitchFamily="-123" charset="-128"/>
          <a:cs typeface="+mn-cs"/>
        </a:defRPr>
      </a:lvl2pPr>
      <a:lvl3pPr marL="1143000" indent="-228600" algn="l" defTabSz="457200" rtl="0" eaLnBrk="0" fontAlgn="base" hangingPunct="0">
        <a:spcBef>
          <a:spcPct val="20000"/>
        </a:spcBef>
        <a:spcAft>
          <a:spcPct val="0"/>
        </a:spcAft>
        <a:buFont typeface="Arial" pitchFamily="84" charset="0"/>
        <a:buChar char="•"/>
        <a:defRPr sz="2400" kern="1200">
          <a:solidFill>
            <a:schemeClr val="tx1"/>
          </a:solidFill>
          <a:latin typeface="Avenir LT Std 55 Roman"/>
          <a:ea typeface="ヒラギノ角ゴ Pro W3" pitchFamily="-123" charset="-128"/>
          <a:cs typeface="+mn-cs"/>
        </a:defRPr>
      </a:lvl3pPr>
      <a:lvl4pPr marL="1600200" indent="-228600" algn="l" defTabSz="457200" rtl="0" eaLnBrk="0" fontAlgn="base" hangingPunct="0">
        <a:spcBef>
          <a:spcPct val="20000"/>
        </a:spcBef>
        <a:spcAft>
          <a:spcPct val="0"/>
        </a:spcAft>
        <a:buFont typeface="Arial" pitchFamily="84" charset="0"/>
        <a:buChar char="–"/>
        <a:defRPr sz="2000" kern="1200">
          <a:solidFill>
            <a:schemeClr val="tx1"/>
          </a:solidFill>
          <a:latin typeface="Avenir LT Std 55 Roman"/>
          <a:ea typeface="ヒラギノ角ゴ Pro W3" pitchFamily="-123" charset="-128"/>
          <a:cs typeface="+mn-cs"/>
        </a:defRPr>
      </a:lvl4pPr>
      <a:lvl5pPr marL="2057400" indent="-228600" algn="l" defTabSz="457200" rtl="0" eaLnBrk="0" fontAlgn="base" hangingPunct="0">
        <a:spcBef>
          <a:spcPct val="20000"/>
        </a:spcBef>
        <a:spcAft>
          <a:spcPct val="0"/>
        </a:spcAft>
        <a:buFont typeface="Arial" pitchFamily="84" charset="0"/>
        <a:buChar char="»"/>
        <a:defRPr sz="2000" kern="1200">
          <a:solidFill>
            <a:schemeClr val="tx1"/>
          </a:solidFill>
          <a:latin typeface="Avenir LT Std 55 Roman"/>
          <a:ea typeface="ヒラギノ角ゴ Pro W3" pitchFamily="-123"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4.png"/><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8.png"/><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0.png"/><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Box 1034"/>
          <p:cNvSpPr txBox="1">
            <a:spLocks noChangeArrowheads="1"/>
          </p:cNvSpPr>
          <p:nvPr/>
        </p:nvSpPr>
        <p:spPr bwMode="auto">
          <a:xfrm>
            <a:off x="557213" y="222138"/>
            <a:ext cx="8129587" cy="46166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cap="all" dirty="0" smtClean="0">
                <a:solidFill>
                  <a:srgbClr val="455560"/>
                </a:solidFill>
                <a:latin typeface="Corbel" pitchFamily="84" charset="0"/>
              </a:rPr>
              <a:t>Neiman Marcus Now Accepting Visa / MasterCard</a:t>
            </a:r>
            <a:endParaRPr lang="en-US" cap="all" dirty="0">
              <a:solidFill>
                <a:srgbClr val="455560"/>
              </a:solidFill>
              <a:latin typeface="Corbel" pitchFamily="84" charset="0"/>
            </a:endParaRPr>
          </a:p>
        </p:txBody>
      </p:sp>
      <p:sp>
        <p:nvSpPr>
          <p:cNvPr id="5" name="Slide Number Placeholder 4"/>
          <p:cNvSpPr txBox="1">
            <a:spLocks/>
          </p:cNvSpPr>
          <p:nvPr/>
        </p:nvSpPr>
        <p:spPr>
          <a:xfrm>
            <a:off x="7010400" y="6489929"/>
            <a:ext cx="1918677"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93AD5704-9CFE-4166-BF8F-BDE395D4A5CA}"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27" name="Picture 3"/>
          <p:cNvPicPr>
            <a:picLocks noChangeAspect="1" noChangeArrowheads="1"/>
          </p:cNvPicPr>
          <p:nvPr/>
        </p:nvPicPr>
        <p:blipFill>
          <a:blip r:embed="rId2" cstate="print"/>
          <a:srcRect/>
          <a:stretch>
            <a:fillRect/>
          </a:stretch>
        </p:blipFill>
        <p:spPr bwMode="auto">
          <a:xfrm>
            <a:off x="228600" y="914400"/>
            <a:ext cx="2543694" cy="50292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2971800" y="914400"/>
            <a:ext cx="1367811" cy="5029200"/>
          </a:xfrm>
          <a:prstGeom prst="rect">
            <a:avLst/>
          </a:prstGeom>
          <a:noFill/>
          <a:ln w="9525">
            <a:noFill/>
            <a:miter lim="800000"/>
            <a:headEnd/>
            <a:tailEnd/>
          </a:ln>
        </p:spPr>
      </p:pic>
      <p:sp>
        <p:nvSpPr>
          <p:cNvPr id="11" name="TextBox 10"/>
          <p:cNvSpPr txBox="1"/>
          <p:nvPr/>
        </p:nvSpPr>
        <p:spPr>
          <a:xfrm>
            <a:off x="4800600" y="2404408"/>
            <a:ext cx="3657600" cy="2246769"/>
          </a:xfrm>
          <a:prstGeom prst="rect">
            <a:avLst/>
          </a:prstGeom>
          <a:noFill/>
        </p:spPr>
        <p:txBody>
          <a:bodyPr wrap="square" rtlCol="0">
            <a:spAutoFit/>
          </a:bodyPr>
          <a:lstStyle/>
          <a:p>
            <a:r>
              <a:rPr lang="en-US" sz="2000" dirty="0" smtClean="0">
                <a:solidFill>
                  <a:srgbClr val="455560"/>
                </a:solidFill>
                <a:latin typeface="Corbel"/>
                <a:ea typeface="+mn-ea"/>
                <a:cs typeface="Corbel"/>
              </a:rPr>
              <a:t>Here are a few of the variations we ran during the campaign.  </a:t>
            </a:r>
          </a:p>
          <a:p>
            <a:endParaRPr lang="en-US" sz="2000" dirty="0" smtClean="0">
              <a:solidFill>
                <a:srgbClr val="455560"/>
              </a:solidFill>
              <a:latin typeface="Corbel"/>
              <a:ea typeface="+mn-ea"/>
              <a:cs typeface="Corbel"/>
            </a:endParaRPr>
          </a:p>
          <a:p>
            <a:r>
              <a:rPr lang="en-US" sz="2000" b="1" dirty="0" smtClean="0">
                <a:solidFill>
                  <a:srgbClr val="455560"/>
                </a:solidFill>
                <a:latin typeface="Corbel"/>
                <a:ea typeface="+mn-ea"/>
                <a:cs typeface="Corbel"/>
              </a:rPr>
              <a:t>Note</a:t>
            </a:r>
            <a:r>
              <a:rPr lang="en-US" sz="2000" dirty="0" smtClean="0">
                <a:solidFill>
                  <a:srgbClr val="455560"/>
                </a:solidFill>
                <a:latin typeface="Corbel"/>
                <a:ea typeface="+mn-ea"/>
                <a:cs typeface="Corbel"/>
              </a:rPr>
              <a:t>: all banners had the functionality to ‘find your nearest NM’ based on your geographic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900" decel="100000" fill="hold"/>
                                        <p:tgtEl>
                                          <p:spTgt spid="1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20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9"/>
                                        </p:tgtEl>
                                        <p:attrNameLst>
                                          <p:attrName>style.visibility</p:attrName>
                                        </p:attrNameLst>
                                      </p:cBhvr>
                                      <p:to>
                                        <p:strVal val="visible"/>
                                      </p:to>
                                    </p:set>
                                    <p:animEffect transition="in" filter="fade">
                                      <p:cBhvr>
                                        <p:cTn id="28"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Box 1034"/>
          <p:cNvSpPr txBox="1">
            <a:spLocks noChangeArrowheads="1"/>
          </p:cNvSpPr>
          <p:nvPr/>
        </p:nvSpPr>
        <p:spPr bwMode="auto">
          <a:xfrm>
            <a:off x="557213" y="222138"/>
            <a:ext cx="8129587" cy="46166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cap="all" dirty="0" smtClean="0">
                <a:solidFill>
                  <a:srgbClr val="455560"/>
                </a:solidFill>
                <a:latin typeface="Corbel" pitchFamily="84" charset="0"/>
              </a:rPr>
              <a:t>Creative Executions | Refinery 29 Blogger outreach</a:t>
            </a:r>
            <a:endParaRPr lang="en-US" cap="all" dirty="0">
              <a:solidFill>
                <a:srgbClr val="455560"/>
              </a:solidFill>
              <a:latin typeface="Corbel" pitchFamily="84" charset="0"/>
            </a:endParaRPr>
          </a:p>
        </p:txBody>
      </p:sp>
      <p:sp>
        <p:nvSpPr>
          <p:cNvPr id="5" name="Slide Number Placeholder 4"/>
          <p:cNvSpPr txBox="1">
            <a:spLocks/>
          </p:cNvSpPr>
          <p:nvPr/>
        </p:nvSpPr>
        <p:spPr>
          <a:xfrm>
            <a:off x="7010400" y="6489929"/>
            <a:ext cx="1918677"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93AD5704-9CFE-4166-BF8F-BDE395D4A5CA}"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2"/>
          <p:cNvPicPr>
            <a:picLocks noChangeAspect="1" noChangeArrowheads="1"/>
          </p:cNvPicPr>
          <p:nvPr/>
        </p:nvPicPr>
        <p:blipFill>
          <a:blip r:embed="rId2" cstate="email"/>
          <a:srcRect/>
          <a:stretch>
            <a:fillRect/>
          </a:stretch>
        </p:blipFill>
        <p:spPr bwMode="auto">
          <a:xfrm>
            <a:off x="228600" y="914400"/>
            <a:ext cx="5257800" cy="4735569"/>
          </a:xfrm>
          <a:prstGeom prst="rect">
            <a:avLst/>
          </a:prstGeom>
          <a:noFill/>
          <a:ln w="9525">
            <a:noFill/>
            <a:miter lim="800000"/>
            <a:headEnd/>
            <a:tailEnd/>
          </a:ln>
        </p:spPr>
      </p:pic>
      <p:sp>
        <p:nvSpPr>
          <p:cNvPr id="10" name="TextBox 9"/>
          <p:cNvSpPr txBox="1"/>
          <p:nvPr/>
        </p:nvSpPr>
        <p:spPr>
          <a:xfrm>
            <a:off x="5715000" y="1143000"/>
            <a:ext cx="3200400" cy="2246769"/>
          </a:xfrm>
          <a:prstGeom prst="rect">
            <a:avLst/>
          </a:prstGeom>
          <a:noFill/>
        </p:spPr>
        <p:txBody>
          <a:bodyPr wrap="square" rtlCol="0">
            <a:spAutoFit/>
          </a:bodyPr>
          <a:lstStyle/>
          <a:p>
            <a:r>
              <a:rPr lang="en-US" sz="2000" dirty="0" smtClean="0">
                <a:solidFill>
                  <a:srgbClr val="455560"/>
                </a:solidFill>
                <a:latin typeface="Corbel"/>
                <a:ea typeface="+mn-ea"/>
                <a:cs typeface="Corbel"/>
              </a:rPr>
              <a:t>Refinery 29 Blogger / PR Outreach:</a:t>
            </a:r>
          </a:p>
          <a:p>
            <a:endParaRPr lang="en-US" sz="2000" dirty="0" smtClean="0">
              <a:solidFill>
                <a:srgbClr val="455560"/>
              </a:solidFill>
              <a:latin typeface="Corbel"/>
              <a:ea typeface="+mn-ea"/>
              <a:cs typeface="Corbel"/>
            </a:endParaRPr>
          </a:p>
          <a:p>
            <a:r>
              <a:rPr lang="en-US" sz="2000" b="1" dirty="0" smtClean="0">
                <a:solidFill>
                  <a:srgbClr val="455560"/>
                </a:solidFill>
                <a:latin typeface="Corbel"/>
                <a:ea typeface="+mn-ea"/>
                <a:cs typeface="Corbel"/>
              </a:rPr>
              <a:t>Note</a:t>
            </a:r>
            <a:r>
              <a:rPr lang="en-US" sz="2000" dirty="0" smtClean="0">
                <a:solidFill>
                  <a:srgbClr val="455560"/>
                </a:solidFill>
                <a:latin typeface="Corbel"/>
                <a:ea typeface="+mn-ea"/>
                <a:cs typeface="Corbel"/>
              </a:rPr>
              <a:t>: Bloggers in store (below) + editorial content (left) giving it the feel of organic content + ads</a:t>
            </a:r>
          </a:p>
        </p:txBody>
      </p:sp>
      <p:pic>
        <p:nvPicPr>
          <p:cNvPr id="11" name="Picture 3"/>
          <p:cNvPicPr>
            <a:picLocks noChangeAspect="1" noChangeArrowheads="1"/>
          </p:cNvPicPr>
          <p:nvPr/>
        </p:nvPicPr>
        <p:blipFill>
          <a:blip r:embed="rId3" cstate="print"/>
          <a:srcRect b="49889"/>
          <a:stretch>
            <a:fillRect/>
          </a:stretch>
        </p:blipFill>
        <p:spPr bwMode="auto">
          <a:xfrm>
            <a:off x="5715000" y="3886200"/>
            <a:ext cx="2812904" cy="18701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Box 1034"/>
          <p:cNvSpPr txBox="1">
            <a:spLocks noChangeArrowheads="1"/>
          </p:cNvSpPr>
          <p:nvPr/>
        </p:nvSpPr>
        <p:spPr bwMode="auto">
          <a:xfrm>
            <a:off x="557213" y="222138"/>
            <a:ext cx="8129587" cy="46166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cap="all" dirty="0" smtClean="0">
                <a:solidFill>
                  <a:srgbClr val="455560"/>
                </a:solidFill>
                <a:latin typeface="Corbel" pitchFamily="84" charset="0"/>
              </a:rPr>
              <a:t>Creative Executions | Say Media</a:t>
            </a:r>
            <a:endParaRPr lang="en-US" cap="all" dirty="0">
              <a:solidFill>
                <a:srgbClr val="455560"/>
              </a:solidFill>
              <a:latin typeface="Corbel" pitchFamily="84" charset="0"/>
            </a:endParaRPr>
          </a:p>
        </p:txBody>
      </p:sp>
      <p:sp>
        <p:nvSpPr>
          <p:cNvPr id="5" name="Slide Number Placeholder 4"/>
          <p:cNvSpPr txBox="1">
            <a:spLocks/>
          </p:cNvSpPr>
          <p:nvPr/>
        </p:nvSpPr>
        <p:spPr>
          <a:xfrm>
            <a:off x="7010400" y="6489929"/>
            <a:ext cx="1918677"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93AD5704-9CFE-4166-BF8F-BDE395D4A5CA}"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3" name="Shape 12"/>
          <p:cNvCxnSpPr>
            <a:stCxn id="11" idx="3"/>
            <a:endCxn id="6" idx="0"/>
          </p:cNvCxnSpPr>
          <p:nvPr/>
        </p:nvCxnSpPr>
        <p:spPr>
          <a:xfrm>
            <a:off x="2057400" y="1583672"/>
            <a:ext cx="837661" cy="44775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18690" y="828675"/>
            <a:ext cx="5152741" cy="4886325"/>
            <a:chOff x="318690" y="828675"/>
            <a:chExt cx="5152741" cy="4886325"/>
          </a:xfrm>
        </p:grpSpPr>
        <p:pic>
          <p:nvPicPr>
            <p:cNvPr id="6" name="Picture 2"/>
            <p:cNvPicPr>
              <a:picLocks noChangeAspect="1" noChangeArrowheads="1"/>
            </p:cNvPicPr>
            <p:nvPr/>
          </p:nvPicPr>
          <p:blipFill>
            <a:blip r:embed="rId2" cstate="print"/>
            <a:srcRect/>
            <a:stretch>
              <a:fillRect/>
            </a:stretch>
          </p:blipFill>
          <p:spPr bwMode="auto">
            <a:xfrm>
              <a:off x="318690" y="2031429"/>
              <a:ext cx="5152741" cy="3683571"/>
            </a:xfrm>
            <a:prstGeom prst="rect">
              <a:avLst/>
            </a:prstGeom>
            <a:noFill/>
            <a:ln w="9525">
              <a:noFill/>
              <a:miter lim="800000"/>
              <a:headEnd/>
              <a:tailEnd/>
            </a:ln>
          </p:spPr>
        </p:pic>
        <p:pic>
          <p:nvPicPr>
            <p:cNvPr id="11" name="Picture 2"/>
            <p:cNvPicPr>
              <a:picLocks noChangeAspect="1" noChangeArrowheads="1"/>
            </p:cNvPicPr>
            <p:nvPr/>
          </p:nvPicPr>
          <p:blipFill>
            <a:blip r:embed="rId3" cstate="print"/>
            <a:srcRect l="66801" t="57580"/>
            <a:stretch>
              <a:fillRect/>
            </a:stretch>
          </p:blipFill>
          <p:spPr bwMode="auto">
            <a:xfrm>
              <a:off x="457200" y="914400"/>
              <a:ext cx="1600200" cy="1338543"/>
            </a:xfrm>
            <a:prstGeom prst="rect">
              <a:avLst/>
            </a:prstGeom>
            <a:noFill/>
            <a:ln w="9525">
              <a:noFill/>
              <a:miter lim="800000"/>
              <a:headEnd/>
              <a:tailEnd/>
            </a:ln>
          </p:spPr>
        </p:pic>
        <p:sp>
          <p:nvSpPr>
            <p:cNvPr id="14" name="TextBox 13"/>
            <p:cNvSpPr txBox="1"/>
            <p:nvPr/>
          </p:nvSpPr>
          <p:spPr>
            <a:xfrm>
              <a:off x="2057400" y="828675"/>
              <a:ext cx="3200400" cy="707886"/>
            </a:xfrm>
            <a:prstGeom prst="rect">
              <a:avLst/>
            </a:prstGeom>
            <a:noFill/>
          </p:spPr>
          <p:txBody>
            <a:bodyPr wrap="square" rtlCol="0">
              <a:spAutoFit/>
            </a:bodyPr>
            <a:lstStyle/>
            <a:p>
              <a:r>
                <a:rPr lang="en-US" sz="2000" dirty="0" smtClean="0">
                  <a:solidFill>
                    <a:srgbClr val="455560"/>
                  </a:solidFill>
                  <a:latin typeface="Corbel"/>
                  <a:ea typeface="+mn-ea"/>
                  <a:cs typeface="Corbel"/>
                </a:rPr>
                <a:t>Small 300x250 unit, expands into:</a:t>
              </a:r>
            </a:p>
          </p:txBody>
        </p:sp>
      </p:grpSp>
      <p:sp>
        <p:nvSpPr>
          <p:cNvPr id="15" name="TextBox 14"/>
          <p:cNvSpPr txBox="1"/>
          <p:nvPr/>
        </p:nvSpPr>
        <p:spPr>
          <a:xfrm>
            <a:off x="5715000" y="1143000"/>
            <a:ext cx="3200400" cy="3170099"/>
          </a:xfrm>
          <a:prstGeom prst="rect">
            <a:avLst/>
          </a:prstGeom>
          <a:noFill/>
        </p:spPr>
        <p:txBody>
          <a:bodyPr wrap="square" rtlCol="0">
            <a:spAutoFit/>
          </a:bodyPr>
          <a:lstStyle/>
          <a:p>
            <a:r>
              <a:rPr lang="en-US" sz="2000" dirty="0" smtClean="0">
                <a:solidFill>
                  <a:srgbClr val="455560"/>
                </a:solidFill>
                <a:latin typeface="Corbel"/>
                <a:ea typeface="+mn-ea"/>
                <a:cs typeface="Corbel"/>
              </a:rPr>
              <a:t>SAY Media Custom Banner:</a:t>
            </a:r>
          </a:p>
          <a:p>
            <a:endParaRPr lang="en-US" sz="2000" dirty="0" smtClean="0">
              <a:solidFill>
                <a:srgbClr val="455560"/>
              </a:solidFill>
              <a:latin typeface="Corbel"/>
              <a:ea typeface="+mn-ea"/>
              <a:cs typeface="Corbel"/>
            </a:endParaRPr>
          </a:p>
          <a:p>
            <a:r>
              <a:rPr lang="en-US" sz="2000" b="1" dirty="0" smtClean="0">
                <a:solidFill>
                  <a:srgbClr val="455560"/>
                </a:solidFill>
                <a:latin typeface="Corbel"/>
                <a:ea typeface="+mn-ea"/>
                <a:cs typeface="Corbel"/>
              </a:rPr>
              <a:t>300x250</a:t>
            </a:r>
            <a:r>
              <a:rPr lang="en-US" sz="2000" dirty="0" smtClean="0">
                <a:solidFill>
                  <a:srgbClr val="455560"/>
                </a:solidFill>
                <a:latin typeface="Corbel"/>
                <a:ea typeface="+mn-ea"/>
                <a:cs typeface="Corbel"/>
              </a:rPr>
              <a:t> expands into a large ad unit that takes over the page.  The unit offers in unit conversions as well as the ability to share, follow, or tweet, and find your closest NM.  More Online + Offline integration.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900" decel="100000" fill="hold"/>
                                        <p:tgtEl>
                                          <p:spTgt spid="1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Box 1034"/>
          <p:cNvSpPr txBox="1">
            <a:spLocks noChangeArrowheads="1"/>
          </p:cNvSpPr>
          <p:nvPr/>
        </p:nvSpPr>
        <p:spPr bwMode="auto">
          <a:xfrm>
            <a:off x="557213" y="222138"/>
            <a:ext cx="8129587" cy="46166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cap="all" dirty="0" smtClean="0">
                <a:solidFill>
                  <a:srgbClr val="455560"/>
                </a:solidFill>
                <a:latin typeface="Corbel" pitchFamily="84" charset="0"/>
              </a:rPr>
              <a:t>Creative Executions | Mobile Pandora</a:t>
            </a:r>
            <a:endParaRPr lang="en-US" cap="all" dirty="0">
              <a:solidFill>
                <a:srgbClr val="455560"/>
              </a:solidFill>
              <a:latin typeface="Corbel" pitchFamily="84" charset="0"/>
            </a:endParaRPr>
          </a:p>
        </p:txBody>
      </p:sp>
      <p:sp>
        <p:nvSpPr>
          <p:cNvPr id="5" name="Slide Number Placeholder 4"/>
          <p:cNvSpPr txBox="1">
            <a:spLocks/>
          </p:cNvSpPr>
          <p:nvPr/>
        </p:nvSpPr>
        <p:spPr>
          <a:xfrm>
            <a:off x="7010400" y="6489929"/>
            <a:ext cx="1918677"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93AD5704-9CFE-4166-BF8F-BDE395D4A5CA}"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nvGrpSpPr>
          <p:cNvPr id="9" name="Group 8"/>
          <p:cNvGrpSpPr/>
          <p:nvPr/>
        </p:nvGrpSpPr>
        <p:grpSpPr>
          <a:xfrm>
            <a:off x="228600" y="914400"/>
            <a:ext cx="6573328" cy="3772338"/>
            <a:chOff x="228600" y="914400"/>
            <a:chExt cx="6573328" cy="3772338"/>
          </a:xfrm>
        </p:grpSpPr>
        <p:pic>
          <p:nvPicPr>
            <p:cNvPr id="7" name="Picture 2"/>
            <p:cNvPicPr>
              <a:picLocks noChangeAspect="1" noChangeArrowheads="1"/>
            </p:cNvPicPr>
            <p:nvPr/>
          </p:nvPicPr>
          <p:blipFill>
            <a:blip r:embed="rId2" cstate="email"/>
            <a:srcRect/>
            <a:stretch>
              <a:fillRect/>
            </a:stretch>
          </p:blipFill>
          <p:spPr bwMode="auto">
            <a:xfrm>
              <a:off x="228600" y="914400"/>
              <a:ext cx="6573328" cy="2743200"/>
            </a:xfrm>
            <a:prstGeom prst="rect">
              <a:avLst/>
            </a:prstGeom>
            <a:noFill/>
            <a:ln w="9525">
              <a:noFill/>
              <a:miter lim="800000"/>
              <a:headEnd/>
              <a:tailEnd/>
            </a:ln>
          </p:spPr>
        </p:pic>
        <p:pic>
          <p:nvPicPr>
            <p:cNvPr id="8" name="Picture 3"/>
            <p:cNvPicPr>
              <a:picLocks noChangeAspect="1" noChangeArrowheads="1"/>
            </p:cNvPicPr>
            <p:nvPr/>
          </p:nvPicPr>
          <p:blipFill>
            <a:blip r:embed="rId3" cstate="email"/>
            <a:srcRect/>
            <a:stretch>
              <a:fillRect/>
            </a:stretch>
          </p:blipFill>
          <p:spPr bwMode="auto">
            <a:xfrm>
              <a:off x="228600" y="914400"/>
              <a:ext cx="1906671" cy="3772338"/>
            </a:xfrm>
            <a:prstGeom prst="rect">
              <a:avLst/>
            </a:prstGeom>
            <a:noFill/>
            <a:ln w="9525">
              <a:noFill/>
              <a:miter lim="800000"/>
              <a:headEnd/>
              <a:tailEnd/>
            </a:ln>
          </p:spPr>
        </p:pic>
      </p:grpSp>
      <p:sp>
        <p:nvSpPr>
          <p:cNvPr id="12" name="TextBox 11"/>
          <p:cNvSpPr txBox="1"/>
          <p:nvPr/>
        </p:nvSpPr>
        <p:spPr>
          <a:xfrm>
            <a:off x="2181225" y="3706950"/>
            <a:ext cx="6629400" cy="1938992"/>
          </a:xfrm>
          <a:prstGeom prst="rect">
            <a:avLst/>
          </a:prstGeom>
          <a:noFill/>
        </p:spPr>
        <p:txBody>
          <a:bodyPr wrap="square" rtlCol="0">
            <a:spAutoFit/>
          </a:bodyPr>
          <a:lstStyle/>
          <a:p>
            <a:r>
              <a:rPr lang="en-US" sz="2000" dirty="0" smtClean="0">
                <a:solidFill>
                  <a:srgbClr val="455560"/>
                </a:solidFill>
                <a:latin typeface="Corbel"/>
                <a:ea typeface="+mn-ea"/>
                <a:cs typeface="Corbel"/>
              </a:rPr>
              <a:t>Pandora &amp; Pandora Mobile:</a:t>
            </a:r>
          </a:p>
          <a:p>
            <a:endParaRPr lang="en-US" sz="2000" dirty="0" smtClean="0">
              <a:solidFill>
                <a:srgbClr val="455560"/>
              </a:solidFill>
              <a:latin typeface="Corbel"/>
              <a:ea typeface="+mn-ea"/>
              <a:cs typeface="Corbel"/>
            </a:endParaRPr>
          </a:p>
          <a:p>
            <a:r>
              <a:rPr lang="en-US" sz="2000" dirty="0" smtClean="0">
                <a:solidFill>
                  <a:srgbClr val="455560"/>
                </a:solidFill>
                <a:latin typeface="Corbel"/>
                <a:ea typeface="+mn-ea"/>
                <a:cs typeface="Corbel"/>
              </a:rPr>
              <a:t>In-stream audio ads through the Pandora and Pandora Mobile drove users to both eComm site as well as to their nearest location.  Had the highest CTR out of any branding buy.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900" decel="100000" fill="hold"/>
                                        <p:tgtEl>
                                          <p:spTgt spid="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 Box 1034"/>
          <p:cNvSpPr txBox="1">
            <a:spLocks noChangeArrowheads="1"/>
          </p:cNvSpPr>
          <p:nvPr/>
        </p:nvSpPr>
        <p:spPr bwMode="auto">
          <a:xfrm>
            <a:off x="557213" y="222138"/>
            <a:ext cx="8129587" cy="46166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cap="all" dirty="0" smtClean="0">
                <a:solidFill>
                  <a:srgbClr val="455560"/>
                </a:solidFill>
                <a:latin typeface="Corbel" pitchFamily="84" charset="0"/>
              </a:rPr>
              <a:t>Creative Executions | Mobile Pandora</a:t>
            </a:r>
            <a:endParaRPr lang="en-US" cap="all" dirty="0">
              <a:solidFill>
                <a:srgbClr val="455560"/>
              </a:solidFill>
              <a:latin typeface="Corbel" pitchFamily="84" charset="0"/>
            </a:endParaRPr>
          </a:p>
        </p:txBody>
      </p:sp>
      <p:sp>
        <p:nvSpPr>
          <p:cNvPr id="5" name="Slide Number Placeholder 4"/>
          <p:cNvSpPr txBox="1">
            <a:spLocks/>
          </p:cNvSpPr>
          <p:nvPr/>
        </p:nvSpPr>
        <p:spPr>
          <a:xfrm>
            <a:off x="7010400" y="6489929"/>
            <a:ext cx="1918677"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93AD5704-9CFE-4166-BF8F-BDE395D4A5CA}"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TextBox 11"/>
          <p:cNvSpPr txBox="1"/>
          <p:nvPr/>
        </p:nvSpPr>
        <p:spPr>
          <a:xfrm>
            <a:off x="1257300" y="3706950"/>
            <a:ext cx="6629400" cy="1938992"/>
          </a:xfrm>
          <a:prstGeom prst="rect">
            <a:avLst/>
          </a:prstGeom>
          <a:noFill/>
        </p:spPr>
        <p:txBody>
          <a:bodyPr wrap="square" rtlCol="0">
            <a:spAutoFit/>
          </a:bodyPr>
          <a:lstStyle/>
          <a:p>
            <a:r>
              <a:rPr lang="en-US" sz="2000" dirty="0" smtClean="0">
                <a:solidFill>
                  <a:srgbClr val="455560"/>
                </a:solidFill>
                <a:latin typeface="Corbel"/>
                <a:ea typeface="+mn-ea"/>
                <a:cs typeface="Corbel"/>
              </a:rPr>
              <a:t>Facebook:</a:t>
            </a:r>
          </a:p>
          <a:p>
            <a:endParaRPr lang="en-US" sz="2000" dirty="0" smtClean="0">
              <a:solidFill>
                <a:srgbClr val="455560"/>
              </a:solidFill>
              <a:latin typeface="Corbel"/>
              <a:ea typeface="+mn-ea"/>
              <a:cs typeface="Corbel"/>
            </a:endParaRPr>
          </a:p>
          <a:p>
            <a:r>
              <a:rPr lang="en-US" sz="2000" dirty="0" smtClean="0">
                <a:solidFill>
                  <a:srgbClr val="455560"/>
                </a:solidFill>
                <a:latin typeface="Corbel"/>
                <a:ea typeface="+mn-ea"/>
                <a:cs typeface="Corbel"/>
              </a:rPr>
              <a:t>Demographically targeted competitors fans, current fans of NM, top designers, and Friends of Friends, with the competitor targeting as the most efficient spend, CTR, and conversion rate.</a:t>
            </a:r>
          </a:p>
        </p:txBody>
      </p:sp>
      <p:grpSp>
        <p:nvGrpSpPr>
          <p:cNvPr id="7" name="Group 6"/>
          <p:cNvGrpSpPr/>
          <p:nvPr/>
        </p:nvGrpSpPr>
        <p:grpSpPr>
          <a:xfrm>
            <a:off x="1216144" y="1143000"/>
            <a:ext cx="6711713" cy="2419350"/>
            <a:chOff x="1216144" y="1143000"/>
            <a:chExt cx="6711713" cy="2419350"/>
          </a:xfrm>
        </p:grpSpPr>
        <p:pic>
          <p:nvPicPr>
            <p:cNvPr id="9" name="Picture 3"/>
            <p:cNvPicPr>
              <a:picLocks noChangeAspect="1" noChangeArrowheads="1"/>
            </p:cNvPicPr>
            <p:nvPr/>
          </p:nvPicPr>
          <p:blipFill>
            <a:blip r:embed="rId2" cstate="email"/>
            <a:srcRect l="20044" t="8664"/>
            <a:stretch>
              <a:fillRect/>
            </a:stretch>
          </p:blipFill>
          <p:spPr bwMode="auto">
            <a:xfrm>
              <a:off x="1216144" y="1143000"/>
              <a:ext cx="6711713" cy="2409825"/>
            </a:xfrm>
            <a:prstGeom prst="rect">
              <a:avLst/>
            </a:prstGeom>
            <a:noFill/>
            <a:ln w="9525">
              <a:noFill/>
              <a:miter lim="800000"/>
              <a:headEnd/>
              <a:tailEnd/>
            </a:ln>
          </p:spPr>
        </p:pic>
        <p:sp>
          <p:nvSpPr>
            <p:cNvPr id="10" name="Rectangle 9"/>
            <p:cNvSpPr/>
            <p:nvPr/>
          </p:nvSpPr>
          <p:spPr>
            <a:xfrm>
              <a:off x="5762625" y="2419350"/>
              <a:ext cx="2057400" cy="1143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900" decel="100000" fill="hold"/>
                                        <p:tgtEl>
                                          <p:spTgt spid="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prospect_110524">
  <a:themeElements>
    <a:clrScheme name="Custom 5">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1073</TotalTime>
  <Words>229</Words>
  <Application>Microsoft Macintosh PowerPoint</Application>
  <PresentationFormat>On-screen Show (4:3)</PresentationFormat>
  <Paragraphs>26</Paragraphs>
  <Slides>5</Slides>
  <Notes>0</Notes>
  <HiddenSlides>0</HiddenSlides>
  <MMClips>0</MMClips>
  <ScaleCrop>false</ScaleCrop>
  <HeadingPairs>
    <vt:vector size="4" baseType="variant">
      <vt:variant>
        <vt:lpstr>Design Template</vt:lpstr>
      </vt:variant>
      <vt:variant>
        <vt:i4>3</vt:i4>
      </vt:variant>
      <vt:variant>
        <vt:lpstr>Slide Titles</vt:lpstr>
      </vt:variant>
      <vt:variant>
        <vt:i4>5</vt:i4>
      </vt:variant>
    </vt:vector>
  </HeadingPairs>
  <TitlesOfParts>
    <vt:vector size="8" baseType="lpstr">
      <vt:lpstr>Office Theme</vt:lpstr>
      <vt:lpstr>2_Custom Design</vt:lpstr>
      <vt:lpstr>iprospect_110524</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Vnslkvbjlasdkfn</dc:title>
  <dc:creator>Scott Blackman</dc:creator>
  <cp:lastModifiedBy>Callahan McGuinness</cp:lastModifiedBy>
  <cp:revision>161</cp:revision>
  <dcterms:created xsi:type="dcterms:W3CDTF">2012-12-12T14:41:18Z</dcterms:created>
  <dcterms:modified xsi:type="dcterms:W3CDTF">2012-12-12T14:46:28Z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1914641604</vt:i4>
  </property>
  <property fmtid="{D5CDD505-2E9C-101B-9397-08002B2CF9AE}" pid="3" name="_NewReviewCycle">
    <vt:lpwstr/>
  </property>
  <property fmtid="{D5CDD505-2E9C-101B-9397-08002B2CF9AE}" pid="4" name="_EmailSubject">
    <vt:lpwstr>iPG Award Submission | Neiman Marcus</vt:lpwstr>
  </property>
  <property fmtid="{D5CDD505-2E9C-101B-9397-08002B2CF9AE}" pid="5" name="_AuthorEmail">
    <vt:lpwstr>Nick.Drabicky@iprospect.com</vt:lpwstr>
  </property>
  <property fmtid="{D5CDD505-2E9C-101B-9397-08002B2CF9AE}" pid="6" name="_AuthorEmailDisplayName">
    <vt:lpwstr>Nick Drabicky</vt:lpwstr>
  </property>
</Properties>
</file>