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70" r:id="rId3"/>
    <p:sldId id="269" r:id="rId4"/>
    <p:sldId id="268" r:id="rId5"/>
    <p:sldId id="257" r:id="rId6"/>
    <p:sldId id="271" r:id="rId7"/>
    <p:sldId id="272" r:id="rId8"/>
    <p:sldId id="258" r:id="rId9"/>
    <p:sldId id="259" r:id="rId10"/>
    <p:sldId id="260" r:id="rId11"/>
    <p:sldId id="273" r:id="rId12"/>
    <p:sldId id="274" r:id="rId13"/>
    <p:sldId id="275" r:id="rId14"/>
    <p:sldId id="277" r:id="rId15"/>
    <p:sldId id="278" r:id="rId16"/>
    <p:sldId id="276" r:id="rId17"/>
    <p:sldId id="279" r:id="rId18"/>
    <p:sldId id="280" r:id="rId19"/>
    <p:sldId id="281" r:id="rId20"/>
    <p:sldId id="282" r:id="rId21"/>
    <p:sldId id="283" r:id="rId22"/>
    <p:sldId id="284" r:id="rId23"/>
    <p:sldId id="285" r:id="rId24"/>
    <p:sldId id="286" r:id="rId25"/>
    <p:sldId id="287" r:id="rId26"/>
  </p:sldIdLst>
  <p:sldSz cx="9144000" cy="5143500" type="screen16x9"/>
  <p:notesSz cx="6858000" cy="9144000"/>
  <p:embeddedFontLst>
    <p:embeddedFont>
      <p:font typeface="Montserrat" panose="00000500000000000000" pitchFamily="50"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C14"/>
    <a:srgbClr val="134F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snapToGrid="0">
      <p:cViewPr varScale="1">
        <p:scale>
          <a:sx n="103" d="100"/>
          <a:sy n="103" d="100"/>
        </p:scale>
        <p:origin x="874" y="82"/>
      </p:cViewPr>
      <p:guideLst>
        <p:guide orient="horz" pos="1620"/>
        <p:guide pos="2880"/>
      </p:guideLst>
    </p:cSldViewPr>
  </p:slideViewPr>
  <p:outlineViewPr>
    <p:cViewPr>
      <p:scale>
        <a:sx n="33" d="100"/>
        <a:sy n="33" d="100"/>
      </p:scale>
      <p:origin x="0" y="-1544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0-21T16:21:49.096"/>
    </inkml:context>
    <inkml:brush xml:id="br0">
      <inkml:brushProperty name="width" value="0.05292" units="cm"/>
      <inkml:brushProperty name="height" value="0.05292" units="cm"/>
      <inkml:brushProperty name="color" value="#FFFFFF"/>
    </inkml:brush>
  </inkml:definitions>
  <inkml:trace contextRef="#ctx0" brushRef="#br0">19128 5187 0,'124'-124'13,"-248"248"-13,341-310 3,-123 155 4,30-62 2,-31 31 0,0-1-2,31-30 3,1 31-2,-1-62-3,0 93 5,-31-31-4,31 0 4,-62 30-1,63 32-4,-63 0 4,31 0-2,-62 0 4,62 0-3,0 0-2,0 63 6,1 30-9,-63 0 7,31-31 1,0 31-7,0 63 6,-31-63-6,-31 31 6,31-31 2,-31 62-6,0-61 1,0 30 0,0 0 5,0 31-4,0-30-4,-62 61 5,-93 0-2,-32 1 3,-61 61 0,124-217-6,31 0 6,-94 31-4,-30-30 5,-94-32-2,32 0-6,31 0 11,30 0-12,94 0 9,31 0 0,62 0-7,0-32 7,31-61-7,0 0 6,0 0 0,0 31-5,31-62 6,124-32-7,-31 32 7,-31 62-2,125 0-2,-63 31 1,62-31-1,-123 62 3,61 0 0,31 0-5,94 0 5,-32 0-5,31 0 7,94 0 7,-249 93-16,-31-31 4,-31 31 3,-30 0-1,-1 0-3,-31-30 5,0-1-7,0 93 6,-63-62 0,-30-31-4,-31 63 3,31-63-6,-31-31 7,31-31 1,-1 31-5,-92-31 5,31 0-7,0 0 7,30 0-1,32 0-7,31 0 9,-31-62-10,31 0 10,62-32 3,0-61-6,0 62-2</inkml:trace>
  <inkml:trace contextRef="#ctx0" brushRef="#br0" timeOffset="915">24997 5964 0,'0'0'5,"0"62"-4,0 62 6,0 0-2,0-31 7,-31-30-2,-93 61-5,-32-62 4,1 0-3,-31-31 6,-32 0-5,63 0-2,31-31 4,0 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6137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271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3304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9268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4831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69834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7783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16075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69739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407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8829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111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3658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15778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01095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7430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065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1728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3371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375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156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5326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4750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latfusa.com/article/2020/12/airbnb-goes-public-rental-kingdom-worth-3-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itle 2">
            <a:extLst>
              <a:ext uri="{FF2B5EF4-FFF2-40B4-BE49-F238E27FC236}">
                <a16:creationId xmlns:a16="http://schemas.microsoft.com/office/drawing/2014/main" id="{EC3F9416-4C34-ABD4-5787-6E4D0F6C28DB}"/>
              </a:ext>
            </a:extLst>
          </p:cNvPr>
          <p:cNvSpPr>
            <a:spLocks noGrp="1"/>
          </p:cNvSpPr>
          <p:nvPr>
            <p:ph type="ctrTitle"/>
          </p:nvPr>
        </p:nvSpPr>
        <p:spPr>
          <a:xfrm>
            <a:off x="311700" y="699969"/>
            <a:ext cx="8520600" cy="4155086"/>
          </a:xfrm>
        </p:spPr>
        <p:txBody>
          <a:bodyPr/>
          <a:lstStyle/>
          <a:p>
            <a:pPr marL="0" lvl="0" indent="0" rtl="0">
              <a:lnSpc>
                <a:spcPct val="100000"/>
              </a:lnSpc>
              <a:spcBef>
                <a:spcPts val="0"/>
              </a:spcBef>
              <a:spcAft>
                <a:spcPts val="0"/>
              </a:spcAft>
            </a:pPr>
            <a:r>
              <a:rPr lang="en-GB" sz="2800" b="1" dirty="0">
                <a:solidFill>
                  <a:srgbClr val="CC0000"/>
                </a:solidFill>
                <a:latin typeface="Montserrat"/>
                <a:ea typeface="Montserrat"/>
                <a:cs typeface="Montserrat"/>
                <a:sym typeface="Montserrat"/>
              </a:rPr>
              <a:t>Capstone Project</a:t>
            </a:r>
            <a:br>
              <a:rPr lang="en-GB" sz="2800" b="1" dirty="0">
                <a:solidFill>
                  <a:srgbClr val="CC0000"/>
                </a:solidFill>
                <a:latin typeface="Montserrat"/>
                <a:ea typeface="Montserrat"/>
                <a:cs typeface="Montserrat"/>
                <a:sym typeface="Montserrat"/>
              </a:rPr>
            </a:br>
            <a:br>
              <a:rPr lang="en-GB" sz="2800" b="1" dirty="0">
                <a:solidFill>
                  <a:srgbClr val="CC0000"/>
                </a:solidFill>
                <a:latin typeface="Montserrat"/>
                <a:ea typeface="Montserrat"/>
                <a:cs typeface="Montserrat"/>
                <a:sym typeface="Montserrat"/>
              </a:rPr>
            </a:br>
            <a:r>
              <a:rPr lang="en-GB" sz="2800" b="1" dirty="0">
                <a:solidFill>
                  <a:schemeClr val="lt1"/>
                </a:solidFill>
                <a:latin typeface="Montserrat"/>
                <a:ea typeface="Montserrat"/>
                <a:cs typeface="Montserrat"/>
                <a:sym typeface="Montserrat"/>
              </a:rPr>
              <a:t>Airbnb Bookings Analysis</a:t>
            </a:r>
            <a:br>
              <a:rPr lang="en-GB" sz="2800" b="1" dirty="0">
                <a:solidFill>
                  <a:schemeClr val="lt1"/>
                </a:solidFill>
                <a:latin typeface="Montserrat"/>
                <a:ea typeface="Montserrat"/>
                <a:cs typeface="Montserrat"/>
                <a:sym typeface="Montserrat"/>
              </a:rPr>
            </a:br>
            <a:br>
              <a:rPr lang="en-GB" sz="2800" b="1" dirty="0">
                <a:solidFill>
                  <a:schemeClr val="lt1"/>
                </a:solidFill>
                <a:latin typeface="Montserrat"/>
                <a:ea typeface="Montserrat"/>
                <a:cs typeface="Montserrat"/>
                <a:sym typeface="Montserrat"/>
              </a:rPr>
            </a:br>
            <a:r>
              <a:rPr lang="en-GB" sz="2400" b="1" dirty="0">
                <a:solidFill>
                  <a:schemeClr val="accent4">
                    <a:lumMod val="75000"/>
                  </a:schemeClr>
                </a:solidFill>
                <a:latin typeface="Montserrat"/>
                <a:ea typeface="Montserrat"/>
                <a:cs typeface="Montserrat"/>
                <a:sym typeface="Montserrat"/>
              </a:rPr>
              <a:t>By:</a:t>
            </a:r>
            <a:br>
              <a:rPr lang="en-GB" sz="2400" b="1" u="sng" dirty="0">
                <a:solidFill>
                  <a:schemeClr val="lt1"/>
                </a:solidFill>
                <a:latin typeface="Montserrat"/>
                <a:ea typeface="Montserrat"/>
                <a:cs typeface="Montserrat"/>
                <a:sym typeface="Montserrat"/>
              </a:rPr>
            </a:b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Naghma Firdous</a:t>
            </a:r>
            <a:br>
              <a:rPr lang="en-GB" sz="2400" b="1" dirty="0">
                <a:solidFill>
                  <a:schemeClr val="lt1"/>
                </a:solidFill>
                <a:latin typeface="Montserrat"/>
                <a:ea typeface="Montserrat"/>
                <a:cs typeface="Montserrat"/>
                <a:sym typeface="Montserrat"/>
              </a:rPr>
            </a:br>
            <a:endParaRPr lang="en-IN" sz="28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9FCB621-0246-0AF1-540B-E92EC0E0B1E6}"/>
                  </a:ext>
                </a:extLst>
              </p14:cNvPr>
              <p14:cNvContentPartPr/>
              <p14:nvPr/>
            </p14:nvContentPartPr>
            <p14:xfrm>
              <a:off x="6796800" y="1542960"/>
              <a:ext cx="2202480" cy="984600"/>
            </p14:xfrm>
          </p:contentPart>
        </mc:Choice>
        <mc:Fallback xmlns="">
          <p:pic>
            <p:nvPicPr>
              <p:cNvPr id="4" name="Ink 3">
                <a:extLst>
                  <a:ext uri="{FF2B5EF4-FFF2-40B4-BE49-F238E27FC236}">
                    <a16:creationId xmlns:a16="http://schemas.microsoft.com/office/drawing/2014/main" id="{E9FCB621-0246-0AF1-540B-E92EC0E0B1E6}"/>
                  </a:ext>
                </a:extLst>
              </p:cNvPr>
              <p:cNvPicPr/>
              <p:nvPr/>
            </p:nvPicPr>
            <p:blipFill>
              <a:blip r:embed="rId6"/>
              <a:stretch>
                <a:fillRect/>
              </a:stretch>
            </p:blipFill>
            <p:spPr>
              <a:xfrm>
                <a:off x="6787440" y="1533600"/>
                <a:ext cx="2221200" cy="1003320"/>
              </a:xfrm>
              <a:prstGeom prst="rect">
                <a:avLst/>
              </a:prstGeom>
            </p:spPr>
          </p:pic>
        </mc:Fallback>
      </mc:AlternateContent>
    </p:spTree>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2481072" y="247890"/>
            <a:ext cx="4572000" cy="523220"/>
          </a:xfrm>
          <a:prstGeom prst="rect">
            <a:avLst/>
          </a:prstGeom>
          <a:noFill/>
        </p:spPr>
        <p:txBody>
          <a:bodyPr wrap="square">
            <a:spAutoFit/>
          </a:bodyPr>
          <a:lstStyle/>
          <a:p>
            <a:pPr algn="ctr"/>
            <a:r>
              <a:rPr kumimoji="0" lang="en-IN" sz="2800" b="1" i="0" u="none" strike="noStrike" kern="0" cap="none" spc="0" normalizeH="0" baseline="0" noProof="0" dirty="0">
                <a:ln>
                  <a:noFill/>
                </a:ln>
                <a:solidFill>
                  <a:srgbClr val="C00000"/>
                </a:solidFill>
                <a:effectLst/>
                <a:uLnTx/>
                <a:uFillTx/>
                <a:latin typeface="Montserrat"/>
                <a:ea typeface="Montserrat"/>
                <a:cs typeface="Montserrat"/>
                <a:sym typeface="Montserrat"/>
              </a:rPr>
              <a:t>Data Cleaning</a:t>
            </a:r>
            <a:endParaRPr lang="en-IN" dirty="0"/>
          </a:p>
        </p:txBody>
      </p:sp>
      <p:sp>
        <p:nvSpPr>
          <p:cNvPr id="11" name="TextBox 10">
            <a:extLst>
              <a:ext uri="{FF2B5EF4-FFF2-40B4-BE49-F238E27FC236}">
                <a16:creationId xmlns:a16="http://schemas.microsoft.com/office/drawing/2014/main" id="{C0804D48-0D32-5A54-5FCF-88C3EB0D64A6}"/>
              </a:ext>
            </a:extLst>
          </p:cNvPr>
          <p:cNvSpPr txBox="1"/>
          <p:nvPr/>
        </p:nvSpPr>
        <p:spPr>
          <a:xfrm>
            <a:off x="169162" y="1032720"/>
            <a:ext cx="5597370" cy="2893100"/>
          </a:xfrm>
          <a:prstGeom prst="rect">
            <a:avLst/>
          </a:prstGeom>
          <a:noFill/>
        </p:spPr>
        <p:txBody>
          <a:bodyPr wrap="square">
            <a:spAutoFit/>
          </a:bodyPr>
          <a:lstStyle/>
          <a:p>
            <a:r>
              <a:rPr lang="en-US" b="0" i="0" dirty="0">
                <a:solidFill>
                  <a:srgbClr val="134F5C"/>
                </a:solidFill>
                <a:effectLst/>
                <a:latin typeface="Montserrat" panose="00000500000000000000" pitchFamily="50" charset="0"/>
              </a:rPr>
              <a:t>We can see that this dataset has around </a:t>
            </a:r>
            <a:r>
              <a:rPr lang="en-US" b="1" i="0" dirty="0">
                <a:solidFill>
                  <a:srgbClr val="134F5C"/>
                </a:solidFill>
                <a:effectLst/>
                <a:latin typeface="Montserrat" panose="00000500000000000000" pitchFamily="50" charset="0"/>
              </a:rPr>
              <a:t>48895</a:t>
            </a:r>
            <a:r>
              <a:rPr lang="en-US" b="0" i="0" dirty="0">
                <a:solidFill>
                  <a:srgbClr val="134F5C"/>
                </a:solidFill>
                <a:effectLst/>
                <a:latin typeface="Montserrat" panose="00000500000000000000" pitchFamily="50" charset="0"/>
              </a:rPr>
              <a:t> observations in it with </a:t>
            </a:r>
            <a:r>
              <a:rPr lang="en-US" b="1" i="0" dirty="0">
                <a:solidFill>
                  <a:srgbClr val="134F5C"/>
                </a:solidFill>
                <a:effectLst/>
                <a:latin typeface="Montserrat" panose="00000500000000000000" pitchFamily="50" charset="0"/>
              </a:rPr>
              <a:t>16</a:t>
            </a:r>
            <a:r>
              <a:rPr lang="en-US" b="0" i="0" dirty="0">
                <a:solidFill>
                  <a:srgbClr val="134F5C"/>
                </a:solidFill>
                <a:effectLst/>
                <a:latin typeface="Montserrat" panose="00000500000000000000" pitchFamily="50" charset="0"/>
              </a:rPr>
              <a:t> columns and it is a mix of categorical and numeric values. </a:t>
            </a:r>
            <a:r>
              <a:rPr lang="en-US" b="0" i="0" dirty="0">
                <a:solidFill>
                  <a:srgbClr val="292929"/>
                </a:solidFill>
                <a:effectLst/>
                <a:latin typeface="source-serif-pro"/>
              </a:rPr>
              <a:t> </a:t>
            </a:r>
          </a:p>
          <a:p>
            <a:endParaRPr lang="en-US" dirty="0">
              <a:solidFill>
                <a:srgbClr val="292929"/>
              </a:solidFill>
              <a:latin typeface="source-serif-pro"/>
            </a:endParaRPr>
          </a:p>
          <a:p>
            <a:r>
              <a:rPr lang="en-US" b="0" i="0" dirty="0">
                <a:solidFill>
                  <a:srgbClr val="134F5C"/>
                </a:solidFill>
                <a:effectLst/>
                <a:latin typeface="Montserrat" panose="00000500000000000000" pitchFamily="50" charset="0"/>
              </a:rPr>
              <a:t>We can also see from the above, there are some missing </a:t>
            </a:r>
            <a:r>
              <a:rPr lang="en-US" b="1" i="0" dirty="0" err="1">
                <a:solidFill>
                  <a:srgbClr val="134F5C"/>
                </a:solidFill>
                <a:effectLst/>
                <a:latin typeface="Montserrat" panose="00000500000000000000" pitchFamily="50" charset="0"/>
              </a:rPr>
              <a:t>NaN</a:t>
            </a:r>
            <a:r>
              <a:rPr lang="en-US" b="1" i="0" dirty="0">
                <a:solidFill>
                  <a:srgbClr val="134F5C"/>
                </a:solidFill>
                <a:effectLst/>
                <a:latin typeface="Montserrat" panose="00000500000000000000" pitchFamily="50" charset="0"/>
              </a:rPr>
              <a:t> values</a:t>
            </a:r>
            <a:r>
              <a:rPr lang="en-US" b="0" i="0" dirty="0">
                <a:solidFill>
                  <a:srgbClr val="134F5C"/>
                </a:solidFill>
                <a:effectLst/>
                <a:latin typeface="Montserrat" panose="00000500000000000000" pitchFamily="50" charset="0"/>
              </a:rPr>
              <a:t> that will require cleaning and handling.</a:t>
            </a:r>
          </a:p>
          <a:p>
            <a:endParaRPr lang="en-US" dirty="0">
              <a:solidFill>
                <a:srgbClr val="134F5C"/>
              </a:solidFill>
              <a:latin typeface="Montserrat" panose="00000500000000000000" pitchFamily="50" charset="0"/>
            </a:endParaRPr>
          </a:p>
          <a:p>
            <a:r>
              <a:rPr lang="en-US" b="1" i="0" dirty="0">
                <a:solidFill>
                  <a:srgbClr val="134F5C"/>
                </a:solidFill>
                <a:effectLst/>
                <a:latin typeface="Montserrat" panose="00000500000000000000" pitchFamily="50" charset="0"/>
              </a:rPr>
              <a:t>Cleaning the data for further predictive analysis</a:t>
            </a:r>
          </a:p>
          <a:p>
            <a:endParaRPr lang="en-US" dirty="0">
              <a:solidFill>
                <a:srgbClr val="134F5C"/>
              </a:solidFill>
              <a:latin typeface="Montserrat" panose="00000500000000000000" pitchFamily="50" charset="0"/>
            </a:endParaRPr>
          </a:p>
          <a:p>
            <a:pPr marL="285750" indent="-285750">
              <a:buFont typeface="Arial" panose="020B0604020202020204" pitchFamily="34" charset="0"/>
              <a:buChar char="•"/>
            </a:pPr>
            <a:r>
              <a:rPr lang="en-US" dirty="0">
                <a:solidFill>
                  <a:srgbClr val="134F5C"/>
                </a:solidFill>
                <a:latin typeface="Montserrat" panose="00000500000000000000" pitchFamily="50" charset="0"/>
              </a:rPr>
              <a:t>Remove </a:t>
            </a:r>
            <a:r>
              <a:rPr lang="en-US" dirty="0" err="1">
                <a:solidFill>
                  <a:srgbClr val="134F5C"/>
                </a:solidFill>
                <a:latin typeface="Montserrat" panose="00000500000000000000" pitchFamily="50" charset="0"/>
              </a:rPr>
              <a:t>NaN</a:t>
            </a:r>
            <a:r>
              <a:rPr lang="en-US" dirty="0">
                <a:solidFill>
                  <a:srgbClr val="134F5C"/>
                </a:solidFill>
                <a:latin typeface="Montserrat" panose="00000500000000000000" pitchFamily="50" charset="0"/>
              </a:rPr>
              <a:t> values from the data</a:t>
            </a:r>
          </a:p>
          <a:p>
            <a:pPr marL="285750" indent="-285750">
              <a:buFont typeface="Arial" panose="020B0604020202020204" pitchFamily="34" charset="0"/>
              <a:buChar char="•"/>
            </a:pPr>
            <a:r>
              <a:rPr lang="en-US" dirty="0">
                <a:solidFill>
                  <a:srgbClr val="134F5C"/>
                </a:solidFill>
                <a:latin typeface="Montserrat" panose="00000500000000000000" pitchFamily="50" charset="0"/>
              </a:rPr>
              <a:t>Replace all the missing values with 0</a:t>
            </a:r>
          </a:p>
          <a:p>
            <a:pPr marL="285750" indent="-285750">
              <a:buFont typeface="Arial" panose="020B0604020202020204" pitchFamily="34" charset="0"/>
              <a:buChar char="•"/>
            </a:pPr>
            <a:r>
              <a:rPr lang="en-US" dirty="0">
                <a:solidFill>
                  <a:srgbClr val="134F5C"/>
                </a:solidFill>
                <a:latin typeface="Montserrat" panose="00000500000000000000" pitchFamily="50" charset="0"/>
              </a:rPr>
              <a:t>Dropping columns that are not required and are insignificant for our analysis</a:t>
            </a:r>
            <a:endParaRPr lang="en-IN" dirty="0">
              <a:solidFill>
                <a:srgbClr val="134F5C"/>
              </a:solidFill>
              <a:latin typeface="Montserrat" panose="00000500000000000000" pitchFamily="50" charset="0"/>
            </a:endParaRPr>
          </a:p>
        </p:txBody>
      </p:sp>
      <p:pic>
        <p:nvPicPr>
          <p:cNvPr id="13" name="Picture 12" descr="Table&#10;&#10;Description automatically generated">
            <a:extLst>
              <a:ext uri="{FF2B5EF4-FFF2-40B4-BE49-F238E27FC236}">
                <a16:creationId xmlns:a16="http://schemas.microsoft.com/office/drawing/2014/main" id="{C139D097-75F9-AC3D-212F-E7CF8D3F42C9}"/>
              </a:ext>
            </a:extLst>
          </p:cNvPr>
          <p:cNvPicPr>
            <a:picLocks noChangeAspect="1"/>
          </p:cNvPicPr>
          <p:nvPr/>
        </p:nvPicPr>
        <p:blipFill rotWithShape="1">
          <a:blip r:embed="rId3"/>
          <a:srcRect r="46139"/>
          <a:stretch/>
        </p:blipFill>
        <p:spPr>
          <a:xfrm>
            <a:off x="5913120" y="1032720"/>
            <a:ext cx="3061718" cy="2956560"/>
          </a:xfrm>
          <a:prstGeom prst="rect">
            <a:avLst/>
          </a:prstGeom>
        </p:spPr>
      </p:pic>
    </p:spTree>
    <p:extLst>
      <p:ext uri="{BB962C8B-B14F-4D97-AF65-F5344CB8AC3E}">
        <p14:creationId xmlns:p14="http://schemas.microsoft.com/office/powerpoint/2010/main" val="3922284515"/>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384048" y="284466"/>
            <a:ext cx="8375904" cy="523220"/>
          </a:xfrm>
          <a:prstGeom prst="rect">
            <a:avLst/>
          </a:prstGeom>
          <a:noFill/>
        </p:spPr>
        <p:txBody>
          <a:bodyPr wrap="square">
            <a:spAutoFit/>
          </a:bodyPr>
          <a:lstStyle/>
          <a:p>
            <a:pPr algn="ctr"/>
            <a:r>
              <a:rPr kumimoji="0" lang="en-IN" sz="2800" b="1" i="0" u="none" strike="noStrike" kern="0" cap="none" spc="0" normalizeH="0" baseline="0" noProof="0" dirty="0">
                <a:ln>
                  <a:noFill/>
                </a:ln>
                <a:solidFill>
                  <a:srgbClr val="C00000"/>
                </a:solidFill>
                <a:effectLst/>
                <a:uLnTx/>
                <a:uFillTx/>
                <a:latin typeface="Montserrat"/>
                <a:ea typeface="Montserrat"/>
                <a:cs typeface="Montserrat"/>
                <a:sym typeface="Montserrat"/>
              </a:rPr>
              <a:t>Correlation between different variables</a:t>
            </a:r>
            <a:endParaRPr lang="en-IN" dirty="0"/>
          </a:p>
        </p:txBody>
      </p:sp>
      <p:sp>
        <p:nvSpPr>
          <p:cNvPr id="11" name="TextBox 10">
            <a:extLst>
              <a:ext uri="{FF2B5EF4-FFF2-40B4-BE49-F238E27FC236}">
                <a16:creationId xmlns:a16="http://schemas.microsoft.com/office/drawing/2014/main" id="{C0804D48-0D32-5A54-5FCF-88C3EB0D64A6}"/>
              </a:ext>
            </a:extLst>
          </p:cNvPr>
          <p:cNvSpPr txBox="1"/>
          <p:nvPr/>
        </p:nvSpPr>
        <p:spPr>
          <a:xfrm>
            <a:off x="169162" y="1032720"/>
            <a:ext cx="5378198" cy="3108543"/>
          </a:xfrm>
          <a:prstGeom prst="rect">
            <a:avLst/>
          </a:prstGeom>
          <a:noFill/>
        </p:spPr>
        <p:txBody>
          <a:bodyPr wrap="square">
            <a:spAutoFit/>
          </a:bodyPr>
          <a:lstStyle/>
          <a:p>
            <a:pPr algn="just"/>
            <a:r>
              <a:rPr lang="en-US" b="0" i="0" dirty="0">
                <a:solidFill>
                  <a:srgbClr val="134F5C"/>
                </a:solidFill>
                <a:effectLst/>
                <a:latin typeface="Montserrat" panose="00000500000000000000" pitchFamily="50" charset="0"/>
              </a:rPr>
              <a:t>Using the color variation, we can depict the correlation between the variables on both axes. On either side of the axis, darker colors indicate a negative correlation between both variables.</a:t>
            </a:r>
          </a:p>
          <a:p>
            <a:pPr algn="just"/>
            <a:endParaRPr lang="en-US" dirty="0">
              <a:solidFill>
                <a:srgbClr val="292929"/>
              </a:solidFill>
              <a:latin typeface="source-serif-pro"/>
            </a:endParaRPr>
          </a:p>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It is visible that ‘</a:t>
            </a:r>
            <a:r>
              <a:rPr lang="en-US" b="0" i="0" dirty="0" err="1">
                <a:solidFill>
                  <a:srgbClr val="134F5C"/>
                </a:solidFill>
                <a:effectLst/>
                <a:latin typeface="Montserrat" panose="00000500000000000000" pitchFamily="50" charset="0"/>
              </a:rPr>
              <a:t>number_of_reviews</a:t>
            </a:r>
            <a:r>
              <a:rPr lang="en-US" b="0" i="0" dirty="0">
                <a:solidFill>
                  <a:srgbClr val="134F5C"/>
                </a:solidFill>
                <a:effectLst/>
                <a:latin typeface="Montserrat" panose="00000500000000000000" pitchFamily="50" charset="0"/>
              </a:rPr>
              <a:t>’ and ‘reviews_per_month’ are positively correlated as one can expect a higher rate of reviews per month if there is more number of reviews.</a:t>
            </a:r>
          </a:p>
          <a:p>
            <a:pPr marL="285750" indent="-285750" algn="just">
              <a:buFont typeface="Arial" panose="020B0604020202020204" pitchFamily="34" charset="0"/>
              <a:buChar char="•"/>
            </a:pPr>
            <a:endParaRPr lang="en-US" dirty="0">
              <a:solidFill>
                <a:srgbClr val="134F5C"/>
              </a:solidFill>
              <a:latin typeface="Montserrat" panose="00000500000000000000" pitchFamily="50" charset="0"/>
            </a:endParaRPr>
          </a:p>
          <a:p>
            <a:pPr marL="285750" indent="-285750" algn="just">
              <a:buFont typeface="Arial" panose="020B0604020202020204" pitchFamily="34" charset="0"/>
              <a:buChar char="•"/>
            </a:pPr>
            <a:r>
              <a:rPr lang="en-US" dirty="0">
                <a:solidFill>
                  <a:srgbClr val="134F5C"/>
                </a:solidFill>
                <a:latin typeface="Montserrat" panose="00000500000000000000" pitchFamily="50" charset="0"/>
              </a:rPr>
              <a:t>There is a negative correlation between ‘price’ and ‘longitude’ since the higher prices are usually found in busier places.</a:t>
            </a:r>
          </a:p>
          <a:p>
            <a:pPr algn="just"/>
            <a:endParaRPr lang="en-US" dirty="0">
              <a:solidFill>
                <a:srgbClr val="134F5C"/>
              </a:solidFill>
              <a:latin typeface="Montserrat" panose="00000500000000000000" pitchFamily="50" charset="0"/>
            </a:endParaRPr>
          </a:p>
        </p:txBody>
      </p:sp>
      <p:pic>
        <p:nvPicPr>
          <p:cNvPr id="13" name="Picture 12">
            <a:extLst>
              <a:ext uri="{FF2B5EF4-FFF2-40B4-BE49-F238E27FC236}">
                <a16:creationId xmlns:a16="http://schemas.microsoft.com/office/drawing/2014/main" id="{C139D097-75F9-AC3D-212F-E7CF8D3F42C9}"/>
              </a:ext>
            </a:extLst>
          </p:cNvPr>
          <p:cNvPicPr>
            <a:picLocks noChangeAspect="1"/>
          </p:cNvPicPr>
          <p:nvPr/>
        </p:nvPicPr>
        <p:blipFill>
          <a:blip r:embed="rId3"/>
          <a:srcRect l="12717" r="12717"/>
          <a:stretch/>
        </p:blipFill>
        <p:spPr>
          <a:xfrm>
            <a:off x="5673464" y="1032720"/>
            <a:ext cx="3403629" cy="3286728"/>
          </a:xfrm>
          <a:prstGeom prst="rect">
            <a:avLst/>
          </a:prstGeom>
        </p:spPr>
      </p:pic>
    </p:spTree>
    <p:extLst>
      <p:ext uri="{BB962C8B-B14F-4D97-AF65-F5344CB8AC3E}">
        <p14:creationId xmlns:p14="http://schemas.microsoft.com/office/powerpoint/2010/main" val="1438856088"/>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315750" y="272274"/>
            <a:ext cx="8375904" cy="461665"/>
          </a:xfrm>
          <a:prstGeom prst="rect">
            <a:avLst/>
          </a:prstGeom>
          <a:noFill/>
        </p:spPr>
        <p:txBody>
          <a:bodyPr wrap="square">
            <a:spAutoFit/>
          </a:bodyPr>
          <a:lstStyle/>
          <a:p>
            <a:pPr algn="ctr"/>
            <a:r>
              <a:rPr kumimoji="0" lang="en-US" sz="2000" b="1" i="0" u="none" strike="noStrike" kern="0" cap="none" spc="0" normalizeH="0" baseline="0" noProof="0" dirty="0">
                <a:ln>
                  <a:noFill/>
                </a:ln>
                <a:solidFill>
                  <a:srgbClr val="C00000"/>
                </a:solidFill>
                <a:effectLst/>
                <a:uLnTx/>
                <a:uFillTx/>
                <a:latin typeface="Montserrat"/>
                <a:ea typeface="Montserrat"/>
                <a:cs typeface="Montserrat"/>
                <a:sym typeface="Montserrat"/>
              </a:rPr>
              <a:t>Graphical visualization about different hosts and </a:t>
            </a:r>
            <a:r>
              <a:rPr kumimoji="0" lang="en-US" sz="2400" b="1" i="0" u="none" strike="noStrike" kern="0" cap="none" spc="0" normalizeH="0" baseline="0" noProof="0" dirty="0">
                <a:ln>
                  <a:noFill/>
                </a:ln>
                <a:solidFill>
                  <a:srgbClr val="C00000"/>
                </a:solidFill>
                <a:effectLst/>
                <a:uLnTx/>
                <a:uFillTx/>
                <a:latin typeface="Montserrat"/>
                <a:ea typeface="Montserrat"/>
                <a:cs typeface="Montserrat"/>
                <a:sym typeface="Montserrat"/>
              </a:rPr>
              <a:t>areas</a:t>
            </a:r>
            <a:endParaRPr lang="en-IN" sz="2400" dirty="0"/>
          </a:p>
        </p:txBody>
      </p:sp>
      <p:sp>
        <p:nvSpPr>
          <p:cNvPr id="11" name="TextBox 10">
            <a:extLst>
              <a:ext uri="{FF2B5EF4-FFF2-40B4-BE49-F238E27FC236}">
                <a16:creationId xmlns:a16="http://schemas.microsoft.com/office/drawing/2014/main" id="{C0804D48-0D32-5A54-5FCF-88C3EB0D64A6}"/>
              </a:ext>
            </a:extLst>
          </p:cNvPr>
          <p:cNvSpPr txBox="1"/>
          <p:nvPr/>
        </p:nvSpPr>
        <p:spPr>
          <a:xfrm>
            <a:off x="490338" y="3961757"/>
            <a:ext cx="8653662" cy="1169551"/>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We can see our top 10 hosts have a good deal of listings on the Airbnb platform.</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The first host has more than </a:t>
            </a:r>
            <a:r>
              <a:rPr lang="en-US" b="1" dirty="0">
                <a:solidFill>
                  <a:srgbClr val="134F5C"/>
                </a:solidFill>
                <a:latin typeface="Montserrat" panose="00000500000000000000" pitchFamily="50" charset="0"/>
              </a:rPr>
              <a:t>2</a:t>
            </a:r>
            <a:r>
              <a:rPr lang="en-US" b="1" i="0" dirty="0">
                <a:solidFill>
                  <a:srgbClr val="134F5C"/>
                </a:solidFill>
                <a:effectLst/>
                <a:latin typeface="Montserrat" panose="00000500000000000000" pitchFamily="50" charset="0"/>
              </a:rPr>
              <a:t>00 properties </a:t>
            </a:r>
            <a:r>
              <a:rPr lang="en-US" b="0" i="0" dirty="0">
                <a:solidFill>
                  <a:srgbClr val="134F5C"/>
                </a:solidFill>
                <a:effectLst/>
                <a:latin typeface="Montserrat" panose="00000500000000000000" pitchFamily="50" charset="0"/>
              </a:rPr>
              <a:t>listed on the platform.</a:t>
            </a:r>
          </a:p>
          <a:p>
            <a:pPr algn="just"/>
            <a:endParaRPr lang="en-US" dirty="0">
              <a:solidFill>
                <a:srgbClr val="292929"/>
              </a:solidFill>
              <a:latin typeface="source-serif-pro"/>
            </a:endParaRPr>
          </a:p>
          <a:p>
            <a:pPr algn="just"/>
            <a:endParaRPr lang="en-US" dirty="0">
              <a:solidFill>
                <a:srgbClr val="134F5C"/>
              </a:solidFill>
              <a:latin typeface="Montserrat" panose="00000500000000000000" pitchFamily="50" charset="0"/>
            </a:endParaRPr>
          </a:p>
        </p:txBody>
      </p:sp>
      <p:pic>
        <p:nvPicPr>
          <p:cNvPr id="3" name="Picture 2" descr="Chart, bar chart&#10;&#10;Description automatically generated">
            <a:extLst>
              <a:ext uri="{FF2B5EF4-FFF2-40B4-BE49-F238E27FC236}">
                <a16:creationId xmlns:a16="http://schemas.microsoft.com/office/drawing/2014/main" id="{DC8712AE-84C3-5AD2-9927-6418ADB97B00}"/>
              </a:ext>
            </a:extLst>
          </p:cNvPr>
          <p:cNvPicPr>
            <a:picLocks noChangeAspect="1"/>
          </p:cNvPicPr>
          <p:nvPr/>
        </p:nvPicPr>
        <p:blipFill>
          <a:blip r:embed="rId3"/>
          <a:stretch>
            <a:fillRect/>
          </a:stretch>
        </p:blipFill>
        <p:spPr>
          <a:xfrm>
            <a:off x="2099748" y="733939"/>
            <a:ext cx="4944504" cy="3134958"/>
          </a:xfrm>
          <a:prstGeom prst="rect">
            <a:avLst/>
          </a:prstGeom>
        </p:spPr>
      </p:pic>
    </p:spTree>
    <p:extLst>
      <p:ext uri="{BB962C8B-B14F-4D97-AF65-F5344CB8AC3E}">
        <p14:creationId xmlns:p14="http://schemas.microsoft.com/office/powerpoint/2010/main" val="1290188759"/>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657126" y="272653"/>
            <a:ext cx="8375904" cy="461665"/>
          </a:xfrm>
          <a:prstGeom prst="rect">
            <a:avLst/>
          </a:prstGeom>
          <a:noFill/>
        </p:spPr>
        <p:txBody>
          <a:bodyPr wrap="square">
            <a:spAutoFit/>
          </a:bodyPr>
          <a:lstStyle/>
          <a:p>
            <a:pPr algn="ctr"/>
            <a:r>
              <a:rPr kumimoji="0" lang="en-US" sz="2400" b="1" i="0" u="none" strike="noStrike" kern="0" cap="none" spc="0" normalizeH="0" baseline="0" noProof="0" dirty="0">
                <a:ln>
                  <a:noFill/>
                </a:ln>
                <a:solidFill>
                  <a:srgbClr val="C00000"/>
                </a:solidFill>
                <a:effectLst/>
                <a:uLnTx/>
                <a:uFillTx/>
                <a:latin typeface="Montserrat"/>
                <a:ea typeface="Montserrat"/>
                <a:cs typeface="Montserrat"/>
                <a:sym typeface="Montserrat"/>
              </a:rPr>
              <a:t>Mapping </a:t>
            </a:r>
            <a:r>
              <a:rPr kumimoji="0" lang="en-US" sz="2400" b="1" i="0" u="none" strike="noStrike" kern="0" cap="none" spc="0" normalizeH="0" baseline="0" noProof="0" dirty="0" err="1">
                <a:ln>
                  <a:noFill/>
                </a:ln>
                <a:solidFill>
                  <a:srgbClr val="C00000"/>
                </a:solidFill>
                <a:effectLst/>
                <a:uLnTx/>
                <a:uFillTx/>
                <a:latin typeface="Montserrat"/>
                <a:ea typeface="Montserrat"/>
                <a:cs typeface="Montserrat"/>
                <a:sym typeface="Montserrat"/>
              </a:rPr>
              <a:t>neighbourhood</a:t>
            </a:r>
            <a:r>
              <a:rPr kumimoji="0" lang="en-US" sz="2400" b="1" i="0" u="none" strike="noStrike" kern="0" cap="none" spc="0" normalizeH="0" baseline="0" noProof="0" dirty="0">
                <a:ln>
                  <a:noFill/>
                </a:ln>
                <a:solidFill>
                  <a:srgbClr val="C00000"/>
                </a:solidFill>
                <a:effectLst/>
                <a:uLnTx/>
                <a:uFillTx/>
                <a:latin typeface="Montserrat"/>
                <a:ea typeface="Montserrat"/>
                <a:cs typeface="Montserrat"/>
                <a:sym typeface="Montserrat"/>
              </a:rPr>
              <a:t> group</a:t>
            </a:r>
            <a:endParaRPr lang="en-IN" sz="2400" dirty="0"/>
          </a:p>
        </p:txBody>
      </p:sp>
      <p:sp>
        <p:nvSpPr>
          <p:cNvPr id="11" name="TextBox 10">
            <a:extLst>
              <a:ext uri="{FF2B5EF4-FFF2-40B4-BE49-F238E27FC236}">
                <a16:creationId xmlns:a16="http://schemas.microsoft.com/office/drawing/2014/main" id="{C0804D48-0D32-5A54-5FCF-88C3EB0D64A6}"/>
              </a:ext>
            </a:extLst>
          </p:cNvPr>
          <p:cNvSpPr txBox="1"/>
          <p:nvPr/>
        </p:nvSpPr>
        <p:spPr>
          <a:xfrm>
            <a:off x="245169" y="3778177"/>
            <a:ext cx="8653662" cy="1384995"/>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Based on the bar graph above, we can say that </a:t>
            </a:r>
            <a:r>
              <a:rPr lang="en-US" b="1" i="0" dirty="0">
                <a:solidFill>
                  <a:srgbClr val="134F5C"/>
                </a:solidFill>
                <a:effectLst/>
                <a:latin typeface="Montserrat" panose="00000500000000000000" pitchFamily="50" charset="0"/>
              </a:rPr>
              <a:t>Manhattan</a:t>
            </a:r>
            <a:r>
              <a:rPr lang="en-US" b="0" i="0" dirty="0">
                <a:solidFill>
                  <a:srgbClr val="134F5C"/>
                </a:solidFill>
                <a:effectLst/>
                <a:latin typeface="Montserrat" panose="00000500000000000000" pitchFamily="50" charset="0"/>
              </a:rPr>
              <a:t> and </a:t>
            </a:r>
            <a:r>
              <a:rPr lang="en-US" b="1" i="0" dirty="0">
                <a:solidFill>
                  <a:srgbClr val="134F5C"/>
                </a:solidFill>
                <a:effectLst/>
                <a:latin typeface="Montserrat" panose="00000500000000000000" pitchFamily="50" charset="0"/>
              </a:rPr>
              <a:t>Brooklyn</a:t>
            </a:r>
            <a:r>
              <a:rPr lang="en-US" b="0" i="0" dirty="0">
                <a:solidFill>
                  <a:srgbClr val="134F5C"/>
                </a:solidFill>
                <a:effectLst/>
                <a:latin typeface="Montserrat" panose="00000500000000000000" pitchFamily="50" charset="0"/>
              </a:rPr>
              <a:t> are the </a:t>
            </a:r>
            <a:r>
              <a:rPr lang="en-US" b="1" i="1" dirty="0">
                <a:solidFill>
                  <a:srgbClr val="134F5C"/>
                </a:solidFill>
                <a:effectLst/>
                <a:latin typeface="Montserrat" panose="00000500000000000000" pitchFamily="50" charset="0"/>
              </a:rPr>
              <a:t>most popular neighborhood</a:t>
            </a:r>
            <a:r>
              <a:rPr lang="en-US" b="0" i="0" dirty="0">
                <a:solidFill>
                  <a:srgbClr val="134F5C"/>
                </a:solidFill>
                <a:effectLst/>
                <a:latin typeface="Montserrat" panose="00000500000000000000" pitchFamily="50" charset="0"/>
              </a:rPr>
              <a:t>, followed by Queens. Clearly, Manhattan is among the world’s top commercial, financial, and cultural centers, which is why there are so many listings here.</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1" i="0" dirty="0">
                <a:solidFill>
                  <a:srgbClr val="134F5C"/>
                </a:solidFill>
                <a:effectLst/>
                <a:latin typeface="Montserrat" panose="00000500000000000000" pitchFamily="50" charset="0"/>
              </a:rPr>
              <a:t>Staten Island </a:t>
            </a:r>
            <a:r>
              <a:rPr lang="en-US" b="0" i="0" dirty="0">
                <a:solidFill>
                  <a:srgbClr val="134F5C"/>
                </a:solidFill>
                <a:effectLst/>
                <a:latin typeface="Montserrat" panose="00000500000000000000" pitchFamily="50" charset="0"/>
              </a:rPr>
              <a:t>and the </a:t>
            </a:r>
            <a:r>
              <a:rPr lang="en-US" b="1" i="0" dirty="0">
                <a:solidFill>
                  <a:srgbClr val="134F5C"/>
                </a:solidFill>
                <a:effectLst/>
                <a:latin typeface="Montserrat" panose="00000500000000000000" pitchFamily="50" charset="0"/>
              </a:rPr>
              <a:t>Bronx</a:t>
            </a:r>
            <a:r>
              <a:rPr lang="en-US" b="0" i="0" dirty="0">
                <a:solidFill>
                  <a:srgbClr val="134F5C"/>
                </a:solidFill>
                <a:effectLst/>
                <a:latin typeface="Montserrat" panose="00000500000000000000" pitchFamily="50" charset="0"/>
              </a:rPr>
              <a:t>, not very famous, have the </a:t>
            </a:r>
            <a:r>
              <a:rPr lang="en-US" b="1" i="1" dirty="0">
                <a:solidFill>
                  <a:srgbClr val="134F5C"/>
                </a:solidFill>
                <a:effectLst/>
                <a:latin typeface="Montserrat" panose="00000500000000000000" pitchFamily="50" charset="0"/>
              </a:rPr>
              <a:t>lowest number of listings</a:t>
            </a:r>
            <a:r>
              <a:rPr lang="en-US" b="0" i="0" dirty="0">
                <a:solidFill>
                  <a:srgbClr val="134F5C"/>
                </a:solidFill>
                <a:effectLst/>
                <a:latin typeface="Montserrat" panose="00000500000000000000" pitchFamily="50" charset="0"/>
              </a:rPr>
              <a:t>.</a:t>
            </a:r>
            <a:endParaRPr lang="en-US" dirty="0">
              <a:solidFill>
                <a:srgbClr val="292929"/>
              </a:solidFill>
              <a:latin typeface="source-serif-pro"/>
            </a:endParaRPr>
          </a:p>
          <a:p>
            <a:pPr algn="just"/>
            <a:endParaRPr lang="en-US" dirty="0">
              <a:solidFill>
                <a:srgbClr val="134F5C"/>
              </a:solidFill>
              <a:latin typeface="Montserrat" panose="00000500000000000000" pitchFamily="50" charset="0"/>
            </a:endParaRPr>
          </a:p>
        </p:txBody>
      </p:sp>
      <p:pic>
        <p:nvPicPr>
          <p:cNvPr id="3" name="Picture 2">
            <a:extLst>
              <a:ext uri="{FF2B5EF4-FFF2-40B4-BE49-F238E27FC236}">
                <a16:creationId xmlns:a16="http://schemas.microsoft.com/office/drawing/2014/main" id="{DC8712AE-84C3-5AD2-9927-6418ADB97B00}"/>
              </a:ext>
            </a:extLst>
          </p:cNvPr>
          <p:cNvPicPr>
            <a:picLocks noChangeAspect="1"/>
          </p:cNvPicPr>
          <p:nvPr/>
        </p:nvPicPr>
        <p:blipFill>
          <a:blip r:embed="rId3"/>
          <a:srcRect/>
          <a:stretch/>
        </p:blipFill>
        <p:spPr>
          <a:xfrm>
            <a:off x="2099748" y="734318"/>
            <a:ext cx="4944504" cy="3085432"/>
          </a:xfrm>
          <a:prstGeom prst="rect">
            <a:avLst/>
          </a:prstGeom>
        </p:spPr>
      </p:pic>
    </p:spTree>
    <p:extLst>
      <p:ext uri="{BB962C8B-B14F-4D97-AF65-F5344CB8AC3E}">
        <p14:creationId xmlns:p14="http://schemas.microsoft.com/office/powerpoint/2010/main" val="4147144001"/>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384048" y="284466"/>
            <a:ext cx="8375904" cy="523220"/>
          </a:xfrm>
          <a:prstGeom prst="rect">
            <a:avLst/>
          </a:prstGeom>
          <a:noFill/>
        </p:spPr>
        <p:txBody>
          <a:bodyPr wrap="square">
            <a:spAutoFit/>
          </a:bodyPr>
          <a:lstStyle/>
          <a:p>
            <a:pPr algn="ctr"/>
            <a:r>
              <a:rPr kumimoji="0" lang="en-US" sz="2800" b="1" i="0" u="none" strike="noStrike" kern="0" cap="none" spc="0" normalizeH="0" baseline="0" noProof="0" dirty="0">
                <a:ln>
                  <a:noFill/>
                </a:ln>
                <a:solidFill>
                  <a:srgbClr val="C00000"/>
                </a:solidFill>
                <a:effectLst/>
                <a:uLnTx/>
                <a:uFillTx/>
                <a:latin typeface="Montserrat"/>
                <a:ea typeface="Montserrat"/>
                <a:cs typeface="Montserrat"/>
                <a:sym typeface="Montserrat"/>
              </a:rPr>
              <a:t>Percentage of room distribution</a:t>
            </a:r>
            <a:endParaRPr lang="en-IN" dirty="0"/>
          </a:p>
        </p:txBody>
      </p:sp>
      <p:sp>
        <p:nvSpPr>
          <p:cNvPr id="11" name="TextBox 10">
            <a:extLst>
              <a:ext uri="{FF2B5EF4-FFF2-40B4-BE49-F238E27FC236}">
                <a16:creationId xmlns:a16="http://schemas.microsoft.com/office/drawing/2014/main" id="{C0804D48-0D32-5A54-5FCF-88C3EB0D64A6}"/>
              </a:ext>
            </a:extLst>
          </p:cNvPr>
          <p:cNvSpPr txBox="1"/>
          <p:nvPr/>
        </p:nvSpPr>
        <p:spPr>
          <a:xfrm>
            <a:off x="384048" y="2314332"/>
            <a:ext cx="4683254" cy="1169551"/>
          </a:xfrm>
          <a:prstGeom prst="rect">
            <a:avLst/>
          </a:prstGeom>
          <a:noFill/>
        </p:spPr>
        <p:txBody>
          <a:bodyPr wrap="square">
            <a:spAutoFit/>
          </a:bodyPr>
          <a:lstStyle/>
          <a:p>
            <a:pPr algn="just"/>
            <a:r>
              <a:rPr lang="en-US" b="0" i="0" dirty="0">
                <a:solidFill>
                  <a:srgbClr val="134F5C"/>
                </a:solidFill>
                <a:effectLst/>
                <a:latin typeface="Montserrat" panose="00000500000000000000" pitchFamily="50" charset="0"/>
              </a:rPr>
              <a:t>There is a very clear percentage division of the three different room types across the region, with ‘Entire home/apt’ accounting for 52.3% of listings, and shared rooms representing just 2.2%.</a:t>
            </a:r>
            <a:endParaRPr lang="en-US" dirty="0">
              <a:solidFill>
                <a:srgbClr val="292929"/>
              </a:solidFill>
              <a:latin typeface="source-serif-pro"/>
            </a:endParaRPr>
          </a:p>
          <a:p>
            <a:pPr algn="just"/>
            <a:endParaRPr lang="en-US" dirty="0">
              <a:solidFill>
                <a:srgbClr val="134F5C"/>
              </a:solidFill>
              <a:latin typeface="Montserrat" panose="00000500000000000000" pitchFamily="50" charset="0"/>
            </a:endParaRPr>
          </a:p>
        </p:txBody>
      </p:sp>
      <p:pic>
        <p:nvPicPr>
          <p:cNvPr id="13" name="Picture 12">
            <a:extLst>
              <a:ext uri="{FF2B5EF4-FFF2-40B4-BE49-F238E27FC236}">
                <a16:creationId xmlns:a16="http://schemas.microsoft.com/office/drawing/2014/main" id="{C139D097-75F9-AC3D-212F-E7CF8D3F42C9}"/>
              </a:ext>
            </a:extLst>
          </p:cNvPr>
          <p:cNvPicPr>
            <a:picLocks noChangeAspect="1"/>
          </p:cNvPicPr>
          <p:nvPr/>
        </p:nvPicPr>
        <p:blipFill>
          <a:blip r:embed="rId3"/>
          <a:srcRect l="1849" r="1849"/>
          <a:stretch/>
        </p:blipFill>
        <p:spPr>
          <a:xfrm>
            <a:off x="5424621" y="1255744"/>
            <a:ext cx="3403629" cy="3286728"/>
          </a:xfrm>
          <a:prstGeom prst="rect">
            <a:avLst/>
          </a:prstGeom>
        </p:spPr>
      </p:pic>
    </p:spTree>
    <p:extLst>
      <p:ext uri="{BB962C8B-B14F-4D97-AF65-F5344CB8AC3E}">
        <p14:creationId xmlns:p14="http://schemas.microsoft.com/office/powerpoint/2010/main" val="1392941132"/>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315750" y="272274"/>
            <a:ext cx="8375904" cy="461665"/>
          </a:xfrm>
          <a:prstGeom prst="rect">
            <a:avLst/>
          </a:prstGeom>
          <a:noFill/>
        </p:spPr>
        <p:txBody>
          <a:bodyPr wrap="square">
            <a:spAutoFit/>
          </a:bodyPr>
          <a:lstStyle/>
          <a:p>
            <a:pPr algn="ctr"/>
            <a:r>
              <a:rPr kumimoji="0" lang="en-US" sz="2400" b="1" i="0" u="none" strike="noStrike" kern="0" cap="none" spc="0" normalizeH="0" baseline="0" noProof="0" dirty="0">
                <a:ln>
                  <a:noFill/>
                </a:ln>
                <a:solidFill>
                  <a:srgbClr val="C00000"/>
                </a:solidFill>
                <a:effectLst/>
                <a:uLnTx/>
                <a:uFillTx/>
                <a:latin typeface="Montserrat"/>
                <a:ea typeface="Montserrat"/>
                <a:cs typeface="Montserrat"/>
                <a:sym typeface="Montserrat"/>
              </a:rPr>
              <a:t>Top 10 </a:t>
            </a:r>
            <a:r>
              <a:rPr kumimoji="0" lang="en-US" sz="2400" b="1" i="0" u="none" strike="noStrike" kern="0" cap="none" spc="0" normalizeH="0" baseline="0" noProof="0" dirty="0" err="1">
                <a:ln>
                  <a:noFill/>
                </a:ln>
                <a:solidFill>
                  <a:srgbClr val="C00000"/>
                </a:solidFill>
                <a:effectLst/>
                <a:uLnTx/>
                <a:uFillTx/>
                <a:latin typeface="Montserrat"/>
                <a:ea typeface="Montserrat"/>
                <a:cs typeface="Montserrat"/>
                <a:sym typeface="Montserrat"/>
              </a:rPr>
              <a:t>neighbourhoods</a:t>
            </a:r>
            <a:r>
              <a:rPr kumimoji="0" lang="en-US" sz="2400" b="1" i="0" u="none" strike="noStrike" kern="0" cap="none" spc="0" normalizeH="0" baseline="0" noProof="0" dirty="0">
                <a:ln>
                  <a:noFill/>
                </a:ln>
                <a:solidFill>
                  <a:srgbClr val="C00000"/>
                </a:solidFill>
                <a:effectLst/>
                <a:uLnTx/>
                <a:uFillTx/>
                <a:latin typeface="Montserrat"/>
                <a:ea typeface="Montserrat"/>
                <a:cs typeface="Montserrat"/>
                <a:sym typeface="Montserrat"/>
              </a:rPr>
              <a:t> with maximum listings</a:t>
            </a:r>
            <a:endParaRPr lang="en-IN" sz="2400" dirty="0"/>
          </a:p>
        </p:txBody>
      </p:sp>
      <p:sp>
        <p:nvSpPr>
          <p:cNvPr id="11" name="TextBox 10">
            <a:extLst>
              <a:ext uri="{FF2B5EF4-FFF2-40B4-BE49-F238E27FC236}">
                <a16:creationId xmlns:a16="http://schemas.microsoft.com/office/drawing/2014/main" id="{C0804D48-0D32-5A54-5FCF-88C3EB0D64A6}"/>
              </a:ext>
            </a:extLst>
          </p:cNvPr>
          <p:cNvSpPr txBox="1"/>
          <p:nvPr/>
        </p:nvSpPr>
        <p:spPr>
          <a:xfrm>
            <a:off x="315750" y="3912996"/>
            <a:ext cx="8653662" cy="1384995"/>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One thing to note is that we only have two boroughs listed among the top ten: Manhattan and Brooklyn. For</a:t>
            </a:r>
            <a:r>
              <a:rPr lang="en-US" b="1" i="1" dirty="0">
                <a:solidFill>
                  <a:srgbClr val="134F5C"/>
                </a:solidFill>
                <a:effectLst/>
                <a:latin typeface="Montserrat" panose="00000500000000000000" pitchFamily="50" charset="0"/>
              </a:rPr>
              <a:t> </a:t>
            </a:r>
            <a:r>
              <a:rPr lang="en-US" b="0" i="0" dirty="0">
                <a:solidFill>
                  <a:srgbClr val="134F5C"/>
                </a:solidFill>
                <a:effectLst/>
                <a:latin typeface="Montserrat" panose="00000500000000000000" pitchFamily="50" charset="0"/>
              </a:rPr>
              <a:t>Brooklyn borough, </a:t>
            </a:r>
            <a:r>
              <a:rPr lang="en-US" b="1" i="1" dirty="0">
                <a:solidFill>
                  <a:srgbClr val="134F5C"/>
                </a:solidFill>
                <a:effectLst/>
                <a:latin typeface="Montserrat" panose="00000500000000000000" pitchFamily="50" charset="0"/>
              </a:rPr>
              <a:t>Williamsburg</a:t>
            </a:r>
            <a:r>
              <a:rPr lang="en-US" b="0" i="0" dirty="0">
                <a:solidFill>
                  <a:srgbClr val="134F5C"/>
                </a:solidFill>
                <a:effectLst/>
                <a:latin typeface="Montserrat" panose="00000500000000000000" pitchFamily="50" charset="0"/>
              </a:rPr>
              <a:t> and </a:t>
            </a:r>
            <a:r>
              <a:rPr lang="en-US" b="1" i="1" dirty="0">
                <a:solidFill>
                  <a:srgbClr val="134F5C"/>
                </a:solidFill>
                <a:effectLst/>
                <a:latin typeface="Montserrat" panose="00000500000000000000" pitchFamily="50" charset="0"/>
              </a:rPr>
              <a:t>Bedford-Stuyvesant</a:t>
            </a:r>
            <a:r>
              <a:rPr lang="en-US" b="0" i="0" dirty="0">
                <a:solidFill>
                  <a:srgbClr val="134F5C"/>
                </a:solidFill>
                <a:effectLst/>
                <a:latin typeface="Montserrat" panose="00000500000000000000" pitchFamily="50" charset="0"/>
              </a:rPr>
              <a:t> are more popular.</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It is surprising to see that ‘Shared rooms’ barely make the top 10 </a:t>
            </a:r>
            <a:r>
              <a:rPr lang="en-US" b="0" i="0" dirty="0" err="1">
                <a:solidFill>
                  <a:srgbClr val="134F5C"/>
                </a:solidFill>
                <a:effectLst/>
                <a:latin typeface="Montserrat" panose="00000500000000000000" pitchFamily="50" charset="0"/>
              </a:rPr>
              <a:t>neighbourhoods</a:t>
            </a:r>
            <a:r>
              <a:rPr lang="en-US" b="0" i="0" dirty="0">
                <a:solidFill>
                  <a:srgbClr val="134F5C"/>
                </a:solidFill>
                <a:effectLst/>
                <a:latin typeface="Montserrat" panose="00000500000000000000" pitchFamily="50" charset="0"/>
              </a:rPr>
              <a:t>.</a:t>
            </a:r>
            <a:endParaRPr lang="en-US" dirty="0">
              <a:solidFill>
                <a:srgbClr val="292929"/>
              </a:solidFill>
              <a:latin typeface="source-serif-pro"/>
            </a:endParaRPr>
          </a:p>
          <a:p>
            <a:pPr algn="just"/>
            <a:endParaRPr lang="en-US" dirty="0">
              <a:solidFill>
                <a:srgbClr val="134F5C"/>
              </a:solidFill>
              <a:latin typeface="Montserrat" panose="00000500000000000000" pitchFamily="50" charset="0"/>
            </a:endParaRPr>
          </a:p>
        </p:txBody>
      </p:sp>
      <p:pic>
        <p:nvPicPr>
          <p:cNvPr id="4" name="Picture 3" descr="Chart, bar chart&#10;&#10;Description automatically generated">
            <a:extLst>
              <a:ext uri="{FF2B5EF4-FFF2-40B4-BE49-F238E27FC236}">
                <a16:creationId xmlns:a16="http://schemas.microsoft.com/office/drawing/2014/main" id="{934ADA19-FCF0-E5FC-D745-1C00BB3DD9CD}"/>
              </a:ext>
            </a:extLst>
          </p:cNvPr>
          <p:cNvPicPr>
            <a:picLocks noChangeAspect="1"/>
          </p:cNvPicPr>
          <p:nvPr/>
        </p:nvPicPr>
        <p:blipFill>
          <a:blip r:embed="rId3"/>
          <a:stretch>
            <a:fillRect/>
          </a:stretch>
        </p:blipFill>
        <p:spPr>
          <a:xfrm>
            <a:off x="474309" y="858587"/>
            <a:ext cx="8195382" cy="3035075"/>
          </a:xfrm>
          <a:prstGeom prst="rect">
            <a:avLst/>
          </a:prstGeom>
        </p:spPr>
      </p:pic>
    </p:spTree>
    <p:extLst>
      <p:ext uri="{BB962C8B-B14F-4D97-AF65-F5344CB8AC3E}">
        <p14:creationId xmlns:p14="http://schemas.microsoft.com/office/powerpoint/2010/main" val="4099124817"/>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11" name="TextBox 10">
            <a:extLst>
              <a:ext uri="{FF2B5EF4-FFF2-40B4-BE49-F238E27FC236}">
                <a16:creationId xmlns:a16="http://schemas.microsoft.com/office/drawing/2014/main" id="{C0804D48-0D32-5A54-5FCF-88C3EB0D64A6}"/>
              </a:ext>
            </a:extLst>
          </p:cNvPr>
          <p:cNvSpPr txBox="1"/>
          <p:nvPr/>
        </p:nvSpPr>
        <p:spPr>
          <a:xfrm>
            <a:off x="315750" y="779653"/>
            <a:ext cx="8653662" cy="523220"/>
          </a:xfrm>
          <a:prstGeom prst="rect">
            <a:avLst/>
          </a:prstGeom>
          <a:noFill/>
        </p:spPr>
        <p:txBody>
          <a:bodyPr wrap="square">
            <a:spAutoFit/>
          </a:bodyPr>
          <a:lstStyle/>
          <a:p>
            <a:pPr algn="just"/>
            <a:r>
              <a:rPr lang="en-US" b="1" i="0" dirty="0">
                <a:solidFill>
                  <a:srgbClr val="134F5C"/>
                </a:solidFill>
                <a:effectLst/>
                <a:latin typeface="Montserrat" panose="00000500000000000000" pitchFamily="50" charset="0"/>
              </a:rPr>
              <a:t>Let's look at listing distribution across latitude and longitude with different room types.</a:t>
            </a:r>
          </a:p>
          <a:p>
            <a:pPr marL="285750" indent="-285750" algn="just">
              <a:buFont typeface="Arial" panose="020B0604020202020204" pitchFamily="34" charset="0"/>
              <a:buChar char="•"/>
            </a:pPr>
            <a:endParaRPr lang="en-US" dirty="0">
              <a:solidFill>
                <a:srgbClr val="134F5C"/>
              </a:solidFill>
              <a:latin typeface="Montserrat" panose="00000500000000000000" pitchFamily="50" charset="0"/>
            </a:endParaRPr>
          </a:p>
        </p:txBody>
      </p:sp>
      <p:pic>
        <p:nvPicPr>
          <p:cNvPr id="3" name="Picture 2">
            <a:extLst>
              <a:ext uri="{FF2B5EF4-FFF2-40B4-BE49-F238E27FC236}">
                <a16:creationId xmlns:a16="http://schemas.microsoft.com/office/drawing/2014/main" id="{DC8712AE-84C3-5AD2-9927-6418ADB97B00}"/>
              </a:ext>
            </a:extLst>
          </p:cNvPr>
          <p:cNvPicPr>
            <a:picLocks noChangeAspect="1"/>
          </p:cNvPicPr>
          <p:nvPr/>
        </p:nvPicPr>
        <p:blipFill>
          <a:blip r:embed="rId3"/>
          <a:srcRect/>
          <a:stretch/>
        </p:blipFill>
        <p:spPr>
          <a:xfrm>
            <a:off x="4518364" y="1189670"/>
            <a:ext cx="4414486" cy="2754694"/>
          </a:xfrm>
          <a:prstGeom prst="rect">
            <a:avLst/>
          </a:prstGeom>
        </p:spPr>
      </p:pic>
      <p:pic>
        <p:nvPicPr>
          <p:cNvPr id="2" name="Picture 1">
            <a:extLst>
              <a:ext uri="{FF2B5EF4-FFF2-40B4-BE49-F238E27FC236}">
                <a16:creationId xmlns:a16="http://schemas.microsoft.com/office/drawing/2014/main" id="{BC526BC1-DA65-968F-D8D7-F362433B1241}"/>
              </a:ext>
            </a:extLst>
          </p:cNvPr>
          <p:cNvPicPr>
            <a:picLocks noChangeAspect="1"/>
          </p:cNvPicPr>
          <p:nvPr/>
        </p:nvPicPr>
        <p:blipFill>
          <a:blip r:embed="rId4"/>
          <a:srcRect/>
          <a:stretch/>
        </p:blipFill>
        <p:spPr>
          <a:xfrm>
            <a:off x="96081" y="1189669"/>
            <a:ext cx="4644624" cy="2754694"/>
          </a:xfrm>
          <a:prstGeom prst="rect">
            <a:avLst/>
          </a:prstGeom>
        </p:spPr>
      </p:pic>
      <p:sp>
        <p:nvSpPr>
          <p:cNvPr id="5" name="TextBox 4">
            <a:extLst>
              <a:ext uri="{FF2B5EF4-FFF2-40B4-BE49-F238E27FC236}">
                <a16:creationId xmlns:a16="http://schemas.microsoft.com/office/drawing/2014/main" id="{40908833-DF37-498A-8140-72811D7B50F1}"/>
              </a:ext>
            </a:extLst>
          </p:cNvPr>
          <p:cNvSpPr txBox="1"/>
          <p:nvPr/>
        </p:nvSpPr>
        <p:spPr>
          <a:xfrm>
            <a:off x="191533" y="4019340"/>
            <a:ext cx="8653662" cy="954107"/>
          </a:xfrm>
          <a:prstGeom prst="rect">
            <a:avLst/>
          </a:prstGeom>
          <a:noFill/>
        </p:spPr>
        <p:txBody>
          <a:bodyPr wrap="square">
            <a:spAutoFit/>
          </a:bodyPr>
          <a:lstStyle/>
          <a:p>
            <a:pPr algn="just"/>
            <a:endParaRPr lang="en-US"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i="0" dirty="0">
                <a:solidFill>
                  <a:srgbClr val="134F5C"/>
                </a:solidFill>
                <a:effectLst/>
                <a:latin typeface="Montserrat" panose="00000500000000000000" pitchFamily="50" charset="0"/>
              </a:rPr>
              <a:t>In terms of the distribution of room types, we can see there is a good mix of different types available across the region. </a:t>
            </a:r>
            <a:r>
              <a:rPr lang="en-US" i="1" dirty="0">
                <a:solidFill>
                  <a:srgbClr val="134F5C"/>
                </a:solidFill>
                <a:effectLst/>
                <a:latin typeface="Montserrat" panose="00000500000000000000" pitchFamily="50" charset="0"/>
              </a:rPr>
              <a:t>When compared with shared rooms, there is dominancy in private rooms and entire homes categories</a:t>
            </a:r>
            <a:r>
              <a:rPr lang="en-US" i="0" dirty="0">
                <a:solidFill>
                  <a:srgbClr val="134F5C"/>
                </a:solidFill>
                <a:effectLst/>
                <a:latin typeface="Montserrat" panose="00000500000000000000" pitchFamily="50" charset="0"/>
              </a:rPr>
              <a:t>.</a:t>
            </a:r>
            <a:endParaRPr lang="en-US" dirty="0">
              <a:solidFill>
                <a:srgbClr val="134F5C"/>
              </a:solidFill>
              <a:latin typeface="Montserrat" panose="00000500000000000000" pitchFamily="50" charset="0"/>
            </a:endParaRPr>
          </a:p>
        </p:txBody>
      </p:sp>
      <p:sp>
        <p:nvSpPr>
          <p:cNvPr id="4" name="TextBox 3">
            <a:extLst>
              <a:ext uri="{FF2B5EF4-FFF2-40B4-BE49-F238E27FC236}">
                <a16:creationId xmlns:a16="http://schemas.microsoft.com/office/drawing/2014/main" id="{8E523A43-3CB2-AD95-131D-0EF0937B61BE}"/>
              </a:ext>
            </a:extLst>
          </p:cNvPr>
          <p:cNvSpPr txBox="1"/>
          <p:nvPr/>
        </p:nvSpPr>
        <p:spPr>
          <a:xfrm>
            <a:off x="432816" y="208079"/>
            <a:ext cx="8375904" cy="461665"/>
          </a:xfrm>
          <a:prstGeom prst="rect">
            <a:avLst/>
          </a:prstGeom>
          <a:noFill/>
        </p:spPr>
        <p:txBody>
          <a:bodyPr wrap="square">
            <a:spAutoFit/>
          </a:bodyPr>
          <a:lstStyle/>
          <a:p>
            <a:pPr algn="ctr"/>
            <a:r>
              <a:rPr kumimoji="0" lang="en-US" sz="2400" b="1" i="0" u="none" strike="noStrike" kern="0" cap="none" spc="0" normalizeH="0" baseline="0" noProof="0" dirty="0">
                <a:ln>
                  <a:noFill/>
                </a:ln>
                <a:solidFill>
                  <a:srgbClr val="C00000"/>
                </a:solidFill>
                <a:effectLst/>
                <a:uLnTx/>
                <a:uFillTx/>
                <a:latin typeface="Montserrat"/>
                <a:ea typeface="Montserrat"/>
                <a:cs typeface="Montserrat"/>
                <a:sym typeface="Montserrat"/>
              </a:rPr>
              <a:t>Geospatial visualization</a:t>
            </a:r>
            <a:endParaRPr lang="en-IN" sz="2400" dirty="0"/>
          </a:p>
        </p:txBody>
      </p:sp>
    </p:spTree>
    <p:extLst>
      <p:ext uri="{BB962C8B-B14F-4D97-AF65-F5344CB8AC3E}">
        <p14:creationId xmlns:p14="http://schemas.microsoft.com/office/powerpoint/2010/main" val="3010849821"/>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279174" y="397802"/>
            <a:ext cx="8375904" cy="338554"/>
          </a:xfrm>
          <a:prstGeom prst="rect">
            <a:avLst/>
          </a:prstGeom>
          <a:noFill/>
        </p:spPr>
        <p:txBody>
          <a:bodyPr wrap="square">
            <a:spAutoFit/>
          </a:bodyPr>
          <a:lstStyle/>
          <a:p>
            <a:pPr algn="ctr"/>
            <a:r>
              <a:rPr kumimoji="0" lang="en-US" sz="1600" b="1" i="0" u="none" strike="noStrike" kern="0" cap="none" spc="0" normalizeH="0" baseline="0" noProof="0" dirty="0">
                <a:ln>
                  <a:noFill/>
                </a:ln>
                <a:solidFill>
                  <a:srgbClr val="C00000"/>
                </a:solidFill>
                <a:effectLst/>
                <a:uLnTx/>
                <a:uFillTx/>
                <a:latin typeface="Montserrat"/>
                <a:ea typeface="Montserrat"/>
                <a:cs typeface="Montserrat"/>
                <a:sym typeface="Montserrat"/>
              </a:rPr>
              <a:t>Analyzing the number of reviews and room availability with respect to price</a:t>
            </a:r>
            <a:endParaRPr lang="en-IN" sz="1600" dirty="0"/>
          </a:p>
        </p:txBody>
      </p:sp>
      <p:sp>
        <p:nvSpPr>
          <p:cNvPr id="11" name="TextBox 10">
            <a:extLst>
              <a:ext uri="{FF2B5EF4-FFF2-40B4-BE49-F238E27FC236}">
                <a16:creationId xmlns:a16="http://schemas.microsoft.com/office/drawing/2014/main" id="{C0804D48-0D32-5A54-5FCF-88C3EB0D64A6}"/>
              </a:ext>
            </a:extLst>
          </p:cNvPr>
          <p:cNvSpPr txBox="1"/>
          <p:nvPr/>
        </p:nvSpPr>
        <p:spPr>
          <a:xfrm>
            <a:off x="315750" y="3543664"/>
            <a:ext cx="8653662" cy="738664"/>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134F5C"/>
                </a:solidFill>
                <a:latin typeface="Montserrat" panose="00000500000000000000" pitchFamily="50" charset="0"/>
              </a:rPr>
              <a:t>W</a:t>
            </a:r>
            <a:r>
              <a:rPr lang="en-US" b="0" i="0" dirty="0">
                <a:solidFill>
                  <a:srgbClr val="134F5C"/>
                </a:solidFill>
                <a:effectLst/>
                <a:latin typeface="Montserrat" panose="00000500000000000000" pitchFamily="50" charset="0"/>
              </a:rPr>
              <a:t>e can see a negative relationship between price and the number of reviews. There are more reviews for properties with lower prices since they are booked more frequently</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p:txBody>
      </p:sp>
      <p:pic>
        <p:nvPicPr>
          <p:cNvPr id="4" name="Picture 3">
            <a:extLst>
              <a:ext uri="{FF2B5EF4-FFF2-40B4-BE49-F238E27FC236}">
                <a16:creationId xmlns:a16="http://schemas.microsoft.com/office/drawing/2014/main" id="{934ADA19-FCF0-E5FC-D745-1C00BB3DD9CD}"/>
              </a:ext>
            </a:extLst>
          </p:cNvPr>
          <p:cNvPicPr>
            <a:picLocks noChangeAspect="1"/>
          </p:cNvPicPr>
          <p:nvPr/>
        </p:nvPicPr>
        <p:blipFill>
          <a:blip r:embed="rId3"/>
          <a:srcRect/>
          <a:stretch/>
        </p:blipFill>
        <p:spPr>
          <a:xfrm>
            <a:off x="111219" y="1453293"/>
            <a:ext cx="8921561" cy="1608654"/>
          </a:xfrm>
          <a:prstGeom prst="rect">
            <a:avLst/>
          </a:prstGeom>
        </p:spPr>
      </p:pic>
    </p:spTree>
    <p:extLst>
      <p:ext uri="{BB962C8B-B14F-4D97-AF65-F5344CB8AC3E}">
        <p14:creationId xmlns:p14="http://schemas.microsoft.com/office/powerpoint/2010/main" val="3033690418"/>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134112" y="615586"/>
            <a:ext cx="8850150" cy="323165"/>
          </a:xfrm>
          <a:prstGeom prst="rect">
            <a:avLst/>
          </a:prstGeom>
          <a:noFill/>
        </p:spPr>
        <p:txBody>
          <a:bodyPr wrap="square">
            <a:spAutoFit/>
          </a:bodyPr>
          <a:lstStyle/>
          <a:p>
            <a:pPr algn="ctr"/>
            <a:r>
              <a:rPr kumimoji="0" lang="en-US" sz="1500" b="1" i="0" u="none" strike="noStrike" kern="0" cap="none" spc="0" normalizeH="0" baseline="0" noProof="0" dirty="0">
                <a:ln>
                  <a:noFill/>
                </a:ln>
                <a:solidFill>
                  <a:srgbClr val="150C14"/>
                </a:solidFill>
                <a:effectLst/>
                <a:uLnTx/>
                <a:uFillTx/>
                <a:latin typeface="Montserrat"/>
                <a:ea typeface="Montserrat"/>
                <a:cs typeface="Montserrat"/>
                <a:sym typeface="Montserrat"/>
              </a:rPr>
              <a:t>Density and distribution of prices for each </a:t>
            </a:r>
            <a:r>
              <a:rPr kumimoji="0" lang="en-US" sz="1500" b="1" i="0" u="none" strike="noStrike" kern="0" cap="none" spc="0" normalizeH="0" baseline="0" noProof="0" dirty="0" err="1">
                <a:ln>
                  <a:noFill/>
                </a:ln>
                <a:solidFill>
                  <a:srgbClr val="150C14"/>
                </a:solidFill>
                <a:effectLst/>
                <a:uLnTx/>
                <a:uFillTx/>
                <a:latin typeface="Montserrat"/>
                <a:ea typeface="Montserrat"/>
                <a:cs typeface="Montserrat"/>
                <a:sym typeface="Montserrat"/>
              </a:rPr>
              <a:t>neighbourhood</a:t>
            </a:r>
            <a:r>
              <a:rPr kumimoji="0" lang="en-US" sz="1500" b="1" i="0" u="none" strike="noStrike" kern="0" cap="none" spc="0" normalizeH="0" baseline="0" noProof="0" dirty="0">
                <a:ln>
                  <a:noFill/>
                </a:ln>
                <a:solidFill>
                  <a:srgbClr val="150C14"/>
                </a:solidFill>
                <a:effectLst/>
                <a:uLnTx/>
                <a:uFillTx/>
                <a:latin typeface="Montserrat"/>
                <a:ea typeface="Montserrat"/>
                <a:cs typeface="Montserrat"/>
                <a:sym typeface="Montserrat"/>
              </a:rPr>
              <a:t> using central tendency</a:t>
            </a:r>
            <a:endParaRPr lang="en-IN" sz="1500" dirty="0">
              <a:solidFill>
                <a:srgbClr val="150C14"/>
              </a:solidFill>
            </a:endParaRPr>
          </a:p>
        </p:txBody>
      </p:sp>
      <p:sp>
        <p:nvSpPr>
          <p:cNvPr id="11" name="TextBox 10">
            <a:extLst>
              <a:ext uri="{FF2B5EF4-FFF2-40B4-BE49-F238E27FC236}">
                <a16:creationId xmlns:a16="http://schemas.microsoft.com/office/drawing/2014/main" id="{C0804D48-0D32-5A54-5FCF-88C3EB0D64A6}"/>
              </a:ext>
            </a:extLst>
          </p:cNvPr>
          <p:cNvSpPr txBox="1"/>
          <p:nvPr/>
        </p:nvSpPr>
        <p:spPr>
          <a:xfrm>
            <a:off x="147720" y="970074"/>
            <a:ext cx="3793726" cy="3108543"/>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With an </a:t>
            </a:r>
            <a:r>
              <a:rPr lang="en-US" b="0" i="1" dirty="0">
                <a:solidFill>
                  <a:srgbClr val="134F5C"/>
                </a:solidFill>
                <a:effectLst/>
                <a:latin typeface="Montserrat" panose="00000500000000000000" pitchFamily="50" charset="0"/>
              </a:rPr>
              <a:t>average price of 150 dollars</a:t>
            </a:r>
            <a:r>
              <a:rPr lang="en-US" b="0" i="0" dirty="0">
                <a:solidFill>
                  <a:srgbClr val="134F5C"/>
                </a:solidFill>
                <a:effectLst/>
                <a:latin typeface="Montserrat" panose="00000500000000000000" pitchFamily="50" charset="0"/>
              </a:rPr>
              <a:t>, </a:t>
            </a:r>
            <a:r>
              <a:rPr lang="en-US" b="1" i="0" dirty="0">
                <a:solidFill>
                  <a:srgbClr val="134F5C"/>
                </a:solidFill>
                <a:effectLst/>
                <a:latin typeface="Montserrat" panose="00000500000000000000" pitchFamily="50" charset="0"/>
              </a:rPr>
              <a:t>Manhattan</a:t>
            </a:r>
            <a:r>
              <a:rPr lang="en-US" b="0" i="0" dirty="0">
                <a:solidFill>
                  <a:srgbClr val="134F5C"/>
                </a:solidFill>
                <a:effectLst/>
                <a:latin typeface="Montserrat" panose="00000500000000000000" pitchFamily="50" charset="0"/>
              </a:rPr>
              <a:t> has the highest price range and is the </a:t>
            </a:r>
            <a:r>
              <a:rPr lang="en-US" b="1" i="1" dirty="0">
                <a:solidFill>
                  <a:srgbClr val="134F5C"/>
                </a:solidFill>
                <a:effectLst/>
                <a:latin typeface="Montserrat" panose="00000500000000000000" pitchFamily="50" charset="0"/>
              </a:rPr>
              <a:t>most expensive</a:t>
            </a:r>
            <a:r>
              <a:rPr lang="en-US" b="0" i="0" dirty="0">
                <a:solidFill>
                  <a:srgbClr val="134F5C"/>
                </a:solidFill>
                <a:effectLst/>
                <a:latin typeface="Montserrat" panose="00000500000000000000" pitchFamily="50" charset="0"/>
              </a:rPr>
              <a:t>, followed by </a:t>
            </a:r>
            <a:r>
              <a:rPr lang="en-US" b="1" i="0" dirty="0">
                <a:solidFill>
                  <a:srgbClr val="134F5C"/>
                </a:solidFill>
                <a:effectLst/>
                <a:latin typeface="Montserrat" panose="00000500000000000000" pitchFamily="50" charset="0"/>
              </a:rPr>
              <a:t>Brooklyn</a:t>
            </a:r>
            <a:r>
              <a:rPr lang="en-US" b="0" i="0" dirty="0">
                <a:solidFill>
                  <a:srgbClr val="134F5C"/>
                </a:solidFill>
                <a:effectLst/>
                <a:latin typeface="Montserrat" panose="00000500000000000000" pitchFamily="50" charset="0"/>
              </a:rPr>
              <a:t> with an average of </a:t>
            </a:r>
            <a:r>
              <a:rPr lang="en-US" b="0" i="1" dirty="0">
                <a:solidFill>
                  <a:srgbClr val="134F5C"/>
                </a:solidFill>
                <a:effectLst/>
                <a:latin typeface="Montserrat" panose="00000500000000000000" pitchFamily="50" charset="0"/>
              </a:rPr>
              <a:t>90 dollars</a:t>
            </a:r>
            <a:r>
              <a:rPr lang="en-US" b="0" i="0" dirty="0">
                <a:solidFill>
                  <a:srgbClr val="134F5C"/>
                </a:solidFill>
                <a:effectLst/>
                <a:latin typeface="Montserrat" panose="00000500000000000000" pitchFamily="50" charset="0"/>
              </a:rPr>
              <a:t>. It is very obvious that Manhattan is one of the most expensive places in the world.</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1" i="0" dirty="0">
                <a:solidFill>
                  <a:srgbClr val="134F5C"/>
                </a:solidFill>
                <a:effectLst/>
                <a:latin typeface="Montserrat" panose="00000500000000000000" pitchFamily="50" charset="0"/>
              </a:rPr>
              <a:t>Bronx</a:t>
            </a:r>
            <a:r>
              <a:rPr lang="en-US" b="0" i="0" dirty="0">
                <a:solidFill>
                  <a:srgbClr val="134F5C"/>
                </a:solidFill>
                <a:effectLst/>
                <a:latin typeface="Montserrat" panose="00000500000000000000" pitchFamily="50" charset="0"/>
              </a:rPr>
              <a:t> has the cheapest listings of all with an average of </a:t>
            </a:r>
            <a:r>
              <a:rPr lang="en-US" b="0" i="1" dirty="0">
                <a:solidFill>
                  <a:srgbClr val="134F5C"/>
                </a:solidFill>
                <a:effectLst/>
                <a:latin typeface="Montserrat" panose="00000500000000000000" pitchFamily="50" charset="0"/>
              </a:rPr>
              <a:t>65 dollars</a:t>
            </a:r>
            <a:r>
              <a:rPr lang="en-US" b="0" i="0" dirty="0">
                <a:solidFill>
                  <a:srgbClr val="134F5C"/>
                </a:solidFill>
                <a:effectLst/>
                <a:latin typeface="Montserrat" panose="00000500000000000000" pitchFamily="50" charset="0"/>
              </a:rPr>
              <a:t>.</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The data contains some </a:t>
            </a:r>
            <a:r>
              <a:rPr lang="en-US" b="0" i="1" dirty="0">
                <a:solidFill>
                  <a:srgbClr val="134F5C"/>
                </a:solidFill>
                <a:effectLst/>
                <a:latin typeface="Montserrat" panose="00000500000000000000" pitchFamily="50" charset="0"/>
              </a:rPr>
              <a:t>outliers</a:t>
            </a:r>
            <a:r>
              <a:rPr lang="en-US" b="0" i="0" dirty="0">
                <a:solidFill>
                  <a:srgbClr val="134F5C"/>
                </a:solidFill>
                <a:effectLst/>
                <a:latin typeface="Montserrat" panose="00000500000000000000" pitchFamily="50" charset="0"/>
              </a:rPr>
              <a:t> because of which there is a variation between mean and median values.</a:t>
            </a:r>
            <a:endParaRPr lang="en-US" dirty="0">
              <a:solidFill>
                <a:srgbClr val="134F5C"/>
              </a:solidFill>
              <a:latin typeface="Montserrat" panose="00000500000000000000" pitchFamily="50" charset="0"/>
            </a:endParaRPr>
          </a:p>
        </p:txBody>
      </p:sp>
      <p:pic>
        <p:nvPicPr>
          <p:cNvPr id="4" name="Picture 3">
            <a:extLst>
              <a:ext uri="{FF2B5EF4-FFF2-40B4-BE49-F238E27FC236}">
                <a16:creationId xmlns:a16="http://schemas.microsoft.com/office/drawing/2014/main" id="{934ADA19-FCF0-E5FC-D745-1C00BB3DD9CD}"/>
              </a:ext>
            </a:extLst>
          </p:cNvPr>
          <p:cNvPicPr>
            <a:picLocks noChangeAspect="1"/>
          </p:cNvPicPr>
          <p:nvPr/>
        </p:nvPicPr>
        <p:blipFill>
          <a:blip r:embed="rId3"/>
          <a:srcRect/>
          <a:stretch/>
        </p:blipFill>
        <p:spPr>
          <a:xfrm>
            <a:off x="4109476" y="1032720"/>
            <a:ext cx="4833068" cy="3035075"/>
          </a:xfrm>
          <a:prstGeom prst="rect">
            <a:avLst/>
          </a:prstGeom>
        </p:spPr>
      </p:pic>
      <p:sp>
        <p:nvSpPr>
          <p:cNvPr id="2" name="TextBox 1">
            <a:extLst>
              <a:ext uri="{FF2B5EF4-FFF2-40B4-BE49-F238E27FC236}">
                <a16:creationId xmlns:a16="http://schemas.microsoft.com/office/drawing/2014/main" id="{B3EF1942-8AFC-2F3E-ECC0-AFA686183EBF}"/>
              </a:ext>
            </a:extLst>
          </p:cNvPr>
          <p:cNvSpPr txBox="1"/>
          <p:nvPr/>
        </p:nvSpPr>
        <p:spPr>
          <a:xfrm>
            <a:off x="279174" y="263690"/>
            <a:ext cx="8375904" cy="400110"/>
          </a:xfrm>
          <a:prstGeom prst="rect">
            <a:avLst/>
          </a:prstGeom>
          <a:noFill/>
        </p:spPr>
        <p:txBody>
          <a:bodyPr wrap="square">
            <a:spAutoFit/>
          </a:bodyPr>
          <a:lstStyle/>
          <a:p>
            <a:pPr algn="ctr"/>
            <a:r>
              <a:rPr kumimoji="0" lang="en-US" sz="2000" b="1" i="0" u="none" strike="noStrike" kern="0" cap="none" spc="0" normalizeH="0" baseline="0" noProof="0" dirty="0">
                <a:ln>
                  <a:noFill/>
                </a:ln>
                <a:solidFill>
                  <a:srgbClr val="C00000"/>
                </a:solidFill>
                <a:effectLst/>
                <a:uLnTx/>
                <a:uFillTx/>
                <a:latin typeface="Montserrat"/>
                <a:ea typeface="Montserrat"/>
                <a:cs typeface="Montserrat"/>
                <a:sym typeface="Montserrat"/>
              </a:rPr>
              <a:t>Statistical Analysis</a:t>
            </a:r>
            <a:endParaRPr lang="en-IN" sz="2000" dirty="0"/>
          </a:p>
        </p:txBody>
      </p:sp>
    </p:spTree>
    <p:extLst>
      <p:ext uri="{BB962C8B-B14F-4D97-AF65-F5344CB8AC3E}">
        <p14:creationId xmlns:p14="http://schemas.microsoft.com/office/powerpoint/2010/main" val="989800851"/>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11" name="TextBox 10">
            <a:extLst>
              <a:ext uri="{FF2B5EF4-FFF2-40B4-BE49-F238E27FC236}">
                <a16:creationId xmlns:a16="http://schemas.microsoft.com/office/drawing/2014/main" id="{C0804D48-0D32-5A54-5FCF-88C3EB0D64A6}"/>
              </a:ext>
            </a:extLst>
          </p:cNvPr>
          <p:cNvSpPr txBox="1"/>
          <p:nvPr/>
        </p:nvSpPr>
        <p:spPr>
          <a:xfrm>
            <a:off x="315750" y="474853"/>
            <a:ext cx="8653662" cy="307777"/>
          </a:xfrm>
          <a:prstGeom prst="rect">
            <a:avLst/>
          </a:prstGeom>
          <a:noFill/>
        </p:spPr>
        <p:txBody>
          <a:bodyPr wrap="square">
            <a:spAutoFit/>
          </a:bodyPr>
          <a:lstStyle/>
          <a:p>
            <a:pPr algn="just"/>
            <a:r>
              <a:rPr lang="en-US" b="1" i="0" dirty="0">
                <a:solidFill>
                  <a:srgbClr val="134F5C"/>
                </a:solidFill>
                <a:effectLst/>
                <a:latin typeface="Montserrat" panose="00000500000000000000" pitchFamily="50" charset="0"/>
              </a:rPr>
              <a:t>Frequency of listings with respect to the price using Histogram</a:t>
            </a:r>
            <a:endParaRPr lang="en-US" dirty="0">
              <a:solidFill>
                <a:srgbClr val="134F5C"/>
              </a:solidFill>
              <a:latin typeface="Montserrat" panose="00000500000000000000" pitchFamily="50" charset="0"/>
            </a:endParaRPr>
          </a:p>
        </p:txBody>
      </p:sp>
      <p:pic>
        <p:nvPicPr>
          <p:cNvPr id="3" name="Picture 2">
            <a:extLst>
              <a:ext uri="{FF2B5EF4-FFF2-40B4-BE49-F238E27FC236}">
                <a16:creationId xmlns:a16="http://schemas.microsoft.com/office/drawing/2014/main" id="{DC8712AE-84C3-5AD2-9927-6418ADB97B00}"/>
              </a:ext>
            </a:extLst>
          </p:cNvPr>
          <p:cNvPicPr>
            <a:picLocks noChangeAspect="1"/>
          </p:cNvPicPr>
          <p:nvPr/>
        </p:nvPicPr>
        <p:blipFill>
          <a:blip r:embed="rId3"/>
          <a:srcRect/>
          <a:stretch/>
        </p:blipFill>
        <p:spPr>
          <a:xfrm>
            <a:off x="4518364" y="1030471"/>
            <a:ext cx="4414486" cy="2658564"/>
          </a:xfrm>
          <a:prstGeom prst="rect">
            <a:avLst/>
          </a:prstGeom>
        </p:spPr>
      </p:pic>
      <p:pic>
        <p:nvPicPr>
          <p:cNvPr id="2" name="Picture 1">
            <a:extLst>
              <a:ext uri="{FF2B5EF4-FFF2-40B4-BE49-F238E27FC236}">
                <a16:creationId xmlns:a16="http://schemas.microsoft.com/office/drawing/2014/main" id="{BC526BC1-DA65-968F-D8D7-F362433B1241}"/>
              </a:ext>
            </a:extLst>
          </p:cNvPr>
          <p:cNvPicPr>
            <a:picLocks noChangeAspect="1"/>
          </p:cNvPicPr>
          <p:nvPr/>
        </p:nvPicPr>
        <p:blipFill>
          <a:blip r:embed="rId4"/>
          <a:srcRect/>
          <a:stretch/>
        </p:blipFill>
        <p:spPr>
          <a:xfrm>
            <a:off x="131338" y="982405"/>
            <a:ext cx="4574109" cy="2754695"/>
          </a:xfrm>
          <a:prstGeom prst="rect">
            <a:avLst/>
          </a:prstGeom>
        </p:spPr>
      </p:pic>
      <p:sp>
        <p:nvSpPr>
          <p:cNvPr id="5" name="TextBox 4">
            <a:extLst>
              <a:ext uri="{FF2B5EF4-FFF2-40B4-BE49-F238E27FC236}">
                <a16:creationId xmlns:a16="http://schemas.microsoft.com/office/drawing/2014/main" id="{40908833-DF37-498A-8140-72811D7B50F1}"/>
              </a:ext>
            </a:extLst>
          </p:cNvPr>
          <p:cNvSpPr txBox="1"/>
          <p:nvPr/>
        </p:nvSpPr>
        <p:spPr>
          <a:xfrm>
            <a:off x="191533" y="3714540"/>
            <a:ext cx="8653662" cy="738664"/>
          </a:xfrm>
          <a:prstGeom prst="rect">
            <a:avLst/>
          </a:prstGeom>
          <a:noFill/>
        </p:spPr>
        <p:txBody>
          <a:bodyPr wrap="square">
            <a:spAutoFit/>
          </a:bodyPr>
          <a:lstStyle/>
          <a:p>
            <a:pPr algn="just"/>
            <a:endParaRPr lang="en-US"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i="0" dirty="0">
                <a:solidFill>
                  <a:srgbClr val="134F5C"/>
                </a:solidFill>
                <a:effectLst/>
                <a:latin typeface="Montserrat" panose="00000500000000000000" pitchFamily="50" charset="0"/>
              </a:rPr>
              <a:t>By using the histogram, we can now see how prices are distributed. We have a large number of </a:t>
            </a:r>
            <a:r>
              <a:rPr lang="en-US" i="1" dirty="0">
                <a:solidFill>
                  <a:srgbClr val="134F5C"/>
                </a:solidFill>
                <a:effectLst/>
                <a:latin typeface="Montserrat" panose="00000500000000000000" pitchFamily="50" charset="0"/>
              </a:rPr>
              <a:t>values concentrated below </a:t>
            </a:r>
            <a:r>
              <a:rPr lang="en-US" b="1" i="1" dirty="0">
                <a:solidFill>
                  <a:srgbClr val="134F5C"/>
                </a:solidFill>
                <a:effectLst/>
                <a:latin typeface="Montserrat" panose="00000500000000000000" pitchFamily="50" charset="0"/>
              </a:rPr>
              <a:t>200 dollars</a:t>
            </a:r>
            <a:r>
              <a:rPr lang="en-US" i="0" dirty="0">
                <a:solidFill>
                  <a:srgbClr val="134F5C"/>
                </a:solidFill>
                <a:effectLst/>
                <a:latin typeface="Montserrat" panose="00000500000000000000" pitchFamily="50" charset="0"/>
              </a:rPr>
              <a:t>.</a:t>
            </a:r>
            <a:endParaRPr lang="en-US" dirty="0">
              <a:solidFill>
                <a:srgbClr val="134F5C"/>
              </a:solidFill>
              <a:latin typeface="Montserrat" panose="00000500000000000000" pitchFamily="50" charset="0"/>
            </a:endParaRPr>
          </a:p>
        </p:txBody>
      </p:sp>
    </p:spTree>
    <p:extLst>
      <p:ext uri="{BB962C8B-B14F-4D97-AF65-F5344CB8AC3E}">
        <p14:creationId xmlns:p14="http://schemas.microsoft.com/office/powerpoint/2010/main" val="1812112255"/>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55817"/>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r>
              <a:rPr lang="en-IN" sz="1800" b="1" dirty="0">
                <a:solidFill>
                  <a:srgbClr val="C00000"/>
                </a:solidFill>
                <a:latin typeface="Montserrat"/>
                <a:ea typeface="Montserrat"/>
                <a:cs typeface="Montserrat"/>
                <a:sym typeface="Montserrat"/>
              </a:rPr>
              <a:t>Let us go through steps involved in </a:t>
            </a:r>
            <a:r>
              <a:rPr lang="en-US" sz="1800" b="1" dirty="0">
                <a:solidFill>
                  <a:srgbClr val="C00000"/>
                </a:solidFill>
                <a:latin typeface="Montserrat"/>
                <a:ea typeface="Montserrat"/>
                <a:cs typeface="Montserrat"/>
                <a:sym typeface="Montserrat"/>
              </a:rPr>
              <a:t>analyzing</a:t>
            </a:r>
            <a:r>
              <a:rPr lang="en-IN" sz="1800" b="1" dirty="0">
                <a:solidFill>
                  <a:srgbClr val="C00000"/>
                </a:solidFill>
                <a:latin typeface="Montserrat"/>
                <a:ea typeface="Montserrat"/>
                <a:cs typeface="Montserrat"/>
                <a:sym typeface="Montserrat"/>
              </a:rPr>
              <a:t> Airbnb NYC Data</a:t>
            </a:r>
            <a:endParaRPr sz="1800" b="1" dirty="0">
              <a:solidFill>
                <a:srgbClr val="C00000"/>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C328D535-846A-1B53-B50F-0CD622A641FE}"/>
              </a:ext>
            </a:extLst>
          </p:cNvPr>
          <p:cNvSpPr>
            <a:spLocks noGrp="1"/>
          </p:cNvSpPr>
          <p:nvPr>
            <p:ph type="body" idx="1"/>
          </p:nvPr>
        </p:nvSpPr>
        <p:spPr/>
        <p:txBody>
          <a:bodyPr/>
          <a:lstStyle/>
          <a:p>
            <a:pPr marL="114300" indent="0">
              <a:buNone/>
            </a:pPr>
            <a:r>
              <a:rPr lang="en-GB" sz="1800" b="1" dirty="0">
                <a:solidFill>
                  <a:schemeClr val="lt1"/>
                </a:solidFill>
                <a:latin typeface="Montserrat"/>
                <a:ea typeface="Montserrat"/>
                <a:cs typeface="Montserrat"/>
                <a:sym typeface="Montserrat"/>
              </a:rPr>
              <a:t>1.  Defining problem statement</a:t>
            </a:r>
          </a:p>
          <a:p>
            <a:pPr marL="114300" indent="0">
              <a:buNone/>
            </a:pPr>
            <a:r>
              <a:rPr lang="en-GB" b="1" dirty="0">
                <a:solidFill>
                  <a:schemeClr val="lt1"/>
                </a:solidFill>
                <a:latin typeface="Montserrat"/>
                <a:ea typeface="Montserrat"/>
                <a:cs typeface="Montserrat"/>
                <a:sym typeface="Montserrat"/>
              </a:rPr>
              <a:t>2. Data Summary</a:t>
            </a:r>
          </a:p>
          <a:p>
            <a:pPr marL="114300" indent="0">
              <a:buNone/>
            </a:pPr>
            <a:r>
              <a:rPr lang="en-GB" sz="1800" b="1" dirty="0">
                <a:solidFill>
                  <a:schemeClr val="lt1"/>
                </a:solidFill>
                <a:latin typeface="Montserrat"/>
                <a:ea typeface="Montserrat"/>
                <a:cs typeface="Montserrat"/>
                <a:sym typeface="Montserrat"/>
              </a:rPr>
              <a:t>3. Data Cleaning</a:t>
            </a:r>
          </a:p>
          <a:p>
            <a:pPr marL="114300" indent="0">
              <a:buNone/>
            </a:pPr>
            <a:r>
              <a:rPr lang="en-GB" b="1" dirty="0">
                <a:solidFill>
                  <a:schemeClr val="lt1"/>
                </a:solidFill>
                <a:latin typeface="Montserrat"/>
                <a:ea typeface="Montserrat"/>
                <a:cs typeface="Montserrat"/>
                <a:sym typeface="Montserrat"/>
              </a:rPr>
              <a:t>4. Feature Selection</a:t>
            </a:r>
            <a:endParaRPr lang="en-GB" sz="1800" b="1" dirty="0">
              <a:solidFill>
                <a:schemeClr val="lt1"/>
              </a:solidFill>
              <a:latin typeface="Montserrat"/>
              <a:ea typeface="Montserrat"/>
              <a:cs typeface="Montserrat"/>
              <a:sym typeface="Montserrat"/>
            </a:endParaRPr>
          </a:p>
          <a:p>
            <a:pPr marL="114300" indent="0">
              <a:buNone/>
            </a:pPr>
            <a:r>
              <a:rPr lang="en-GB" b="1" dirty="0">
                <a:solidFill>
                  <a:schemeClr val="lt1"/>
                </a:solidFill>
                <a:latin typeface="Montserrat"/>
                <a:ea typeface="Montserrat"/>
                <a:cs typeface="Montserrat"/>
                <a:sym typeface="Montserrat"/>
              </a:rPr>
              <a:t>5. Performing EDA and </a:t>
            </a:r>
            <a:r>
              <a:rPr lang="en-GB" sz="1800" b="1" dirty="0">
                <a:solidFill>
                  <a:schemeClr val="lt1"/>
                </a:solidFill>
                <a:latin typeface="Montserrat"/>
                <a:ea typeface="Montserrat"/>
                <a:cs typeface="Montserrat"/>
                <a:sym typeface="Montserrat"/>
              </a:rPr>
              <a:t>Data Visualisation</a:t>
            </a:r>
          </a:p>
          <a:p>
            <a:pPr marL="114300" indent="0">
              <a:buNone/>
            </a:pPr>
            <a:r>
              <a:rPr lang="en-GB" b="1" dirty="0">
                <a:solidFill>
                  <a:schemeClr val="lt1"/>
                </a:solidFill>
                <a:latin typeface="Montserrat"/>
                <a:ea typeface="Montserrat"/>
                <a:cs typeface="Montserrat"/>
                <a:sym typeface="Montserrat"/>
              </a:rPr>
              <a:t>6. Geospatial Analysis</a:t>
            </a:r>
          </a:p>
          <a:p>
            <a:pPr marL="114300" indent="0">
              <a:buNone/>
            </a:pPr>
            <a:r>
              <a:rPr lang="en-GB" sz="1800" b="1" dirty="0">
                <a:solidFill>
                  <a:schemeClr val="lt1"/>
                </a:solidFill>
                <a:latin typeface="Montserrat"/>
                <a:ea typeface="Montserrat"/>
                <a:cs typeface="Montserrat"/>
                <a:sym typeface="Montserrat"/>
              </a:rPr>
              <a:t>7. Stati</a:t>
            </a:r>
            <a:r>
              <a:rPr lang="en-GB" b="1" dirty="0">
                <a:solidFill>
                  <a:schemeClr val="lt1"/>
                </a:solidFill>
                <a:latin typeface="Montserrat"/>
                <a:ea typeface="Montserrat"/>
                <a:cs typeface="Montserrat"/>
                <a:sym typeface="Montserrat"/>
              </a:rPr>
              <a:t>stical Analysis</a:t>
            </a:r>
            <a:endParaRPr lang="en-GB" sz="1800" b="1" dirty="0">
              <a:solidFill>
                <a:schemeClr val="lt1"/>
              </a:solidFill>
              <a:latin typeface="Montserrat"/>
              <a:ea typeface="Montserrat"/>
              <a:cs typeface="Montserrat"/>
              <a:sym typeface="Montserrat"/>
            </a:endParaRPr>
          </a:p>
          <a:p>
            <a:pPr marL="114300" indent="0">
              <a:buNone/>
            </a:pPr>
            <a:r>
              <a:rPr lang="en-GB" sz="1800" b="1" dirty="0">
                <a:solidFill>
                  <a:schemeClr val="lt1"/>
                </a:solidFill>
                <a:latin typeface="Montserrat"/>
                <a:ea typeface="Montserrat"/>
                <a:cs typeface="Montserrat"/>
                <a:sym typeface="Montserrat"/>
              </a:rPr>
              <a:t>8. Univariate Analysis (Textual mining)</a:t>
            </a:r>
          </a:p>
        </p:txBody>
      </p:sp>
    </p:spTree>
    <p:extLst>
      <p:ext uri="{BB962C8B-B14F-4D97-AF65-F5344CB8AC3E}">
        <p14:creationId xmlns:p14="http://schemas.microsoft.com/office/powerpoint/2010/main" val="4159721202"/>
      </p:ext>
    </p:extLst>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11" name="TextBox 10">
            <a:extLst>
              <a:ext uri="{FF2B5EF4-FFF2-40B4-BE49-F238E27FC236}">
                <a16:creationId xmlns:a16="http://schemas.microsoft.com/office/drawing/2014/main" id="{C0804D48-0D32-5A54-5FCF-88C3EB0D64A6}"/>
              </a:ext>
            </a:extLst>
          </p:cNvPr>
          <p:cNvSpPr txBox="1"/>
          <p:nvPr/>
        </p:nvSpPr>
        <p:spPr>
          <a:xfrm>
            <a:off x="315750" y="474853"/>
            <a:ext cx="8653662" cy="307777"/>
          </a:xfrm>
          <a:prstGeom prst="rect">
            <a:avLst/>
          </a:prstGeom>
          <a:noFill/>
        </p:spPr>
        <p:txBody>
          <a:bodyPr wrap="square">
            <a:spAutoFit/>
          </a:bodyPr>
          <a:lstStyle/>
          <a:p>
            <a:pPr algn="just"/>
            <a:r>
              <a:rPr lang="en-US" b="1" i="0" dirty="0">
                <a:solidFill>
                  <a:srgbClr val="134F5C"/>
                </a:solidFill>
                <a:effectLst/>
                <a:latin typeface="Montserrat" panose="00000500000000000000" pitchFamily="50" charset="0"/>
              </a:rPr>
              <a:t>Frequency of listings with respect to the minimum number of nights using Histogram</a:t>
            </a:r>
            <a:endParaRPr lang="en-US" dirty="0">
              <a:solidFill>
                <a:srgbClr val="134F5C"/>
              </a:solidFill>
              <a:latin typeface="Montserrat" panose="00000500000000000000" pitchFamily="50" charset="0"/>
            </a:endParaRPr>
          </a:p>
        </p:txBody>
      </p:sp>
      <p:pic>
        <p:nvPicPr>
          <p:cNvPr id="3" name="Picture 2">
            <a:extLst>
              <a:ext uri="{FF2B5EF4-FFF2-40B4-BE49-F238E27FC236}">
                <a16:creationId xmlns:a16="http://schemas.microsoft.com/office/drawing/2014/main" id="{DC8712AE-84C3-5AD2-9927-6418ADB97B00}"/>
              </a:ext>
            </a:extLst>
          </p:cNvPr>
          <p:cNvPicPr>
            <a:picLocks noChangeAspect="1"/>
          </p:cNvPicPr>
          <p:nvPr/>
        </p:nvPicPr>
        <p:blipFill>
          <a:blip r:embed="rId3"/>
          <a:srcRect/>
          <a:stretch/>
        </p:blipFill>
        <p:spPr>
          <a:xfrm>
            <a:off x="2237489" y="953430"/>
            <a:ext cx="4810183" cy="2864832"/>
          </a:xfrm>
          <a:prstGeom prst="rect">
            <a:avLst/>
          </a:prstGeom>
        </p:spPr>
      </p:pic>
      <p:sp>
        <p:nvSpPr>
          <p:cNvPr id="5" name="TextBox 4">
            <a:extLst>
              <a:ext uri="{FF2B5EF4-FFF2-40B4-BE49-F238E27FC236}">
                <a16:creationId xmlns:a16="http://schemas.microsoft.com/office/drawing/2014/main" id="{40908833-DF37-498A-8140-72811D7B50F1}"/>
              </a:ext>
            </a:extLst>
          </p:cNvPr>
          <p:cNvSpPr txBox="1"/>
          <p:nvPr/>
        </p:nvSpPr>
        <p:spPr>
          <a:xfrm>
            <a:off x="191533" y="3714540"/>
            <a:ext cx="8653662" cy="1169551"/>
          </a:xfrm>
          <a:prstGeom prst="rect">
            <a:avLst/>
          </a:prstGeom>
          <a:noFill/>
        </p:spPr>
        <p:txBody>
          <a:bodyPr wrap="square">
            <a:spAutoFit/>
          </a:bodyPr>
          <a:lstStyle/>
          <a:p>
            <a:pPr algn="just"/>
            <a:endParaRPr lang="en-US"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i="0" dirty="0">
                <a:solidFill>
                  <a:srgbClr val="134F5C"/>
                </a:solidFill>
                <a:effectLst/>
                <a:latin typeface="Montserrat" panose="00000500000000000000" pitchFamily="50" charset="0"/>
              </a:rPr>
              <a:t>In this case, most of the listings have listed out their minimum night record below 10. One unusual thing to note here is </a:t>
            </a:r>
            <a:r>
              <a:rPr lang="en-US" b="1" i="1" dirty="0">
                <a:solidFill>
                  <a:srgbClr val="134F5C"/>
                </a:solidFill>
                <a:effectLst/>
                <a:latin typeface="Montserrat" panose="00000500000000000000" pitchFamily="50" charset="0"/>
              </a:rPr>
              <a:t>the peak in the listing frequency</a:t>
            </a:r>
            <a:r>
              <a:rPr lang="en-US" i="0" dirty="0">
                <a:solidFill>
                  <a:srgbClr val="134F5C"/>
                </a:solidFill>
                <a:effectLst/>
                <a:latin typeface="Montserrat" panose="00000500000000000000" pitchFamily="50" charset="0"/>
              </a:rPr>
              <a:t> </a:t>
            </a:r>
            <a:r>
              <a:rPr lang="en-US" b="1" i="1" dirty="0">
                <a:solidFill>
                  <a:srgbClr val="134F5C"/>
                </a:solidFill>
                <a:effectLst/>
                <a:latin typeface="Montserrat" panose="00000500000000000000" pitchFamily="50" charset="0"/>
              </a:rPr>
              <a:t>for the minimum night of 30. </a:t>
            </a:r>
            <a:r>
              <a:rPr lang="en-US" i="0" dirty="0">
                <a:solidFill>
                  <a:srgbClr val="134F5C"/>
                </a:solidFill>
                <a:effectLst/>
                <a:latin typeface="Montserrat" panose="00000500000000000000" pitchFamily="50" charset="0"/>
              </a:rPr>
              <a:t>It is possible that some owners have listed their properties on a monthly rental basis, which may explain this.</a:t>
            </a:r>
            <a:endParaRPr lang="en-US" dirty="0">
              <a:solidFill>
                <a:srgbClr val="134F5C"/>
              </a:solidFill>
              <a:latin typeface="Montserrat" panose="00000500000000000000" pitchFamily="50" charset="0"/>
            </a:endParaRPr>
          </a:p>
        </p:txBody>
      </p:sp>
    </p:spTree>
    <p:extLst>
      <p:ext uri="{BB962C8B-B14F-4D97-AF65-F5344CB8AC3E}">
        <p14:creationId xmlns:p14="http://schemas.microsoft.com/office/powerpoint/2010/main" val="1297534956"/>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315750" y="272274"/>
            <a:ext cx="8375904" cy="400110"/>
          </a:xfrm>
          <a:prstGeom prst="rect">
            <a:avLst/>
          </a:prstGeom>
          <a:noFill/>
        </p:spPr>
        <p:txBody>
          <a:bodyPr wrap="square">
            <a:spAutoFit/>
          </a:bodyPr>
          <a:lstStyle/>
          <a:p>
            <a:pPr algn="ctr"/>
            <a:r>
              <a:rPr kumimoji="0" lang="en-US" sz="2000" b="1" i="0" u="none" strike="noStrike" kern="0" cap="none" spc="0" normalizeH="0" baseline="0" noProof="0" dirty="0">
                <a:ln>
                  <a:noFill/>
                </a:ln>
                <a:solidFill>
                  <a:srgbClr val="C00000"/>
                </a:solidFill>
                <a:effectLst/>
                <a:uLnTx/>
                <a:uFillTx/>
                <a:latin typeface="Montserrat"/>
                <a:ea typeface="Montserrat"/>
                <a:cs typeface="Montserrat"/>
                <a:sym typeface="Montserrat"/>
              </a:rPr>
              <a:t>Traffic in different areas based on number of reviews</a:t>
            </a:r>
            <a:endParaRPr lang="en-IN" sz="2000" dirty="0"/>
          </a:p>
        </p:txBody>
      </p:sp>
      <p:sp>
        <p:nvSpPr>
          <p:cNvPr id="11" name="TextBox 10">
            <a:extLst>
              <a:ext uri="{FF2B5EF4-FFF2-40B4-BE49-F238E27FC236}">
                <a16:creationId xmlns:a16="http://schemas.microsoft.com/office/drawing/2014/main" id="{C0804D48-0D32-5A54-5FCF-88C3EB0D64A6}"/>
              </a:ext>
            </a:extLst>
          </p:cNvPr>
          <p:cNvSpPr txBox="1"/>
          <p:nvPr/>
        </p:nvSpPr>
        <p:spPr>
          <a:xfrm>
            <a:off x="245169" y="3982204"/>
            <a:ext cx="8653662" cy="523220"/>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The traffic in Manhattan is somewhat lower compared to Brooklyn, which has the highest number of reviews on average.</a:t>
            </a:r>
            <a:endParaRPr lang="en-US" dirty="0">
              <a:solidFill>
                <a:srgbClr val="134F5C"/>
              </a:solidFill>
              <a:latin typeface="Montserrat" panose="00000500000000000000" pitchFamily="50" charset="0"/>
            </a:endParaRPr>
          </a:p>
        </p:txBody>
      </p:sp>
      <p:pic>
        <p:nvPicPr>
          <p:cNvPr id="3" name="Picture 2">
            <a:extLst>
              <a:ext uri="{FF2B5EF4-FFF2-40B4-BE49-F238E27FC236}">
                <a16:creationId xmlns:a16="http://schemas.microsoft.com/office/drawing/2014/main" id="{DC8712AE-84C3-5AD2-9927-6418ADB97B00}"/>
              </a:ext>
            </a:extLst>
          </p:cNvPr>
          <p:cNvPicPr>
            <a:picLocks noChangeAspect="1"/>
          </p:cNvPicPr>
          <p:nvPr/>
        </p:nvPicPr>
        <p:blipFill>
          <a:blip r:embed="rId3"/>
          <a:srcRect/>
          <a:stretch/>
        </p:blipFill>
        <p:spPr>
          <a:xfrm>
            <a:off x="2099748" y="899686"/>
            <a:ext cx="4944504" cy="2754695"/>
          </a:xfrm>
          <a:prstGeom prst="rect">
            <a:avLst/>
          </a:prstGeom>
        </p:spPr>
      </p:pic>
    </p:spTree>
    <p:extLst>
      <p:ext uri="{BB962C8B-B14F-4D97-AF65-F5344CB8AC3E}">
        <p14:creationId xmlns:p14="http://schemas.microsoft.com/office/powerpoint/2010/main" val="4084409829"/>
      </p:ext>
    </p:extLst>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315750" y="272274"/>
            <a:ext cx="8375904" cy="707886"/>
          </a:xfrm>
          <a:prstGeom prst="rect">
            <a:avLst/>
          </a:prstGeom>
          <a:noFill/>
        </p:spPr>
        <p:txBody>
          <a:bodyPr wrap="square">
            <a:spAutoFit/>
          </a:bodyPr>
          <a:lstStyle/>
          <a:p>
            <a:pPr algn="ctr"/>
            <a:r>
              <a:rPr kumimoji="0" lang="en-US" sz="2000" b="1" i="0" u="none" strike="noStrike" kern="0" cap="none" spc="0" normalizeH="0" baseline="0" noProof="0" dirty="0">
                <a:ln>
                  <a:noFill/>
                </a:ln>
                <a:solidFill>
                  <a:srgbClr val="C00000"/>
                </a:solidFill>
                <a:effectLst/>
                <a:uLnTx/>
                <a:uFillTx/>
                <a:latin typeface="Montserrat"/>
                <a:ea typeface="Montserrat"/>
                <a:cs typeface="Montserrat"/>
                <a:sym typeface="Montserrat"/>
              </a:rPr>
              <a:t>Textual Data Mining using </a:t>
            </a:r>
            <a:r>
              <a:rPr kumimoji="0" lang="en-US" sz="2000" b="1" i="0" u="none" strike="noStrike" kern="0" cap="none" spc="0" normalizeH="0" baseline="0" noProof="0" dirty="0" err="1">
                <a:ln>
                  <a:noFill/>
                </a:ln>
                <a:solidFill>
                  <a:srgbClr val="C00000"/>
                </a:solidFill>
                <a:effectLst/>
                <a:uLnTx/>
                <a:uFillTx/>
                <a:latin typeface="Montserrat"/>
                <a:ea typeface="Montserrat"/>
                <a:cs typeface="Montserrat"/>
                <a:sym typeface="Montserrat"/>
              </a:rPr>
              <a:t>WordCloud</a:t>
            </a:r>
            <a:r>
              <a:rPr kumimoji="0" lang="en-US" sz="2000" b="1" i="0" u="none" strike="noStrike" kern="0" cap="none" spc="0" normalizeH="0" baseline="0" noProof="0" dirty="0">
                <a:ln>
                  <a:noFill/>
                </a:ln>
                <a:solidFill>
                  <a:srgbClr val="C00000"/>
                </a:solidFill>
                <a:effectLst/>
                <a:uLnTx/>
                <a:uFillTx/>
                <a:latin typeface="Montserrat"/>
                <a:ea typeface="Montserrat"/>
                <a:cs typeface="Montserrat"/>
                <a:sym typeface="Montserrat"/>
              </a:rPr>
              <a:t> to find out the host’s mindset (Univariate Analysis)</a:t>
            </a:r>
            <a:endParaRPr lang="en-IN" sz="2000" dirty="0"/>
          </a:p>
        </p:txBody>
      </p:sp>
      <p:sp>
        <p:nvSpPr>
          <p:cNvPr id="11" name="TextBox 10">
            <a:extLst>
              <a:ext uri="{FF2B5EF4-FFF2-40B4-BE49-F238E27FC236}">
                <a16:creationId xmlns:a16="http://schemas.microsoft.com/office/drawing/2014/main" id="{C0804D48-0D32-5A54-5FCF-88C3EB0D64A6}"/>
              </a:ext>
            </a:extLst>
          </p:cNvPr>
          <p:cNvSpPr txBox="1"/>
          <p:nvPr/>
        </p:nvSpPr>
        <p:spPr>
          <a:xfrm>
            <a:off x="176871" y="925292"/>
            <a:ext cx="3197742" cy="3754874"/>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134F5C"/>
                </a:solidFill>
                <a:latin typeface="Montserrat" panose="00000500000000000000" pitchFamily="50" charset="0"/>
              </a:rPr>
              <a:t>H</a:t>
            </a:r>
            <a:r>
              <a:rPr lang="en-US" b="0" i="0" dirty="0">
                <a:solidFill>
                  <a:srgbClr val="134F5C"/>
                </a:solidFill>
                <a:effectLst/>
                <a:latin typeface="Montserrat" panose="00000500000000000000" pitchFamily="50" charset="0"/>
              </a:rPr>
              <a:t>osts are using simple and location-oriented keywords.</a:t>
            </a:r>
          </a:p>
          <a:p>
            <a:pPr marL="285750" indent="-285750" algn="just">
              <a:buFont typeface="Arial" panose="020B0604020202020204" pitchFamily="34" charset="0"/>
              <a:buChar char="•"/>
            </a:pPr>
            <a:endParaRPr lang="en-US" dirty="0">
              <a:solidFill>
                <a:srgbClr val="134F5C"/>
              </a:solidFill>
              <a:latin typeface="Montserrat" panose="00000500000000000000" pitchFamily="50" charset="0"/>
            </a:endParaRPr>
          </a:p>
          <a:p>
            <a:pPr marL="285750" indent="-285750" algn="just">
              <a:buFont typeface="Arial" panose="020B0604020202020204" pitchFamily="34" charset="0"/>
              <a:buChar char="•"/>
            </a:pPr>
            <a:r>
              <a:rPr lang="en-US" dirty="0">
                <a:solidFill>
                  <a:srgbClr val="134F5C"/>
                </a:solidFill>
                <a:latin typeface="Montserrat" panose="00000500000000000000" pitchFamily="50" charset="0"/>
              </a:rPr>
              <a:t>In this case, location is the key indicator, since the words “Manhattan” and “Brooklyn” are prominently displayed.</a:t>
            </a:r>
          </a:p>
          <a:p>
            <a:pPr marL="285750" indent="-285750" algn="just">
              <a:buFont typeface="Arial" panose="020B0604020202020204" pitchFamily="34" charset="0"/>
              <a:buChar char="•"/>
            </a:pPr>
            <a:endParaRPr lang="en-US" dirty="0">
              <a:solidFill>
                <a:srgbClr val="134F5C"/>
              </a:solidFill>
              <a:latin typeface="Montserrat" panose="00000500000000000000" pitchFamily="50" charset="0"/>
            </a:endParaRPr>
          </a:p>
          <a:p>
            <a:pPr marL="285750" indent="-285750" algn="just">
              <a:buFont typeface="Arial" panose="020B0604020202020204" pitchFamily="34" charset="0"/>
              <a:buChar char="•"/>
            </a:pPr>
            <a:r>
              <a:rPr lang="en-US" dirty="0">
                <a:solidFill>
                  <a:srgbClr val="134F5C"/>
                </a:solidFill>
                <a:latin typeface="Montserrat" panose="00000500000000000000" pitchFamily="50" charset="0"/>
              </a:rPr>
              <a:t>Adjectives such as “beautiful”, “quiet”, “cozy”, and “gorgeous” bedrooms/apartments, which indicates that visitor comfort is a top priority.</a:t>
            </a:r>
          </a:p>
          <a:p>
            <a:pPr marL="285750" indent="-285750" algn="just">
              <a:buFont typeface="Arial" panose="020B0604020202020204" pitchFamily="34" charset="0"/>
              <a:buChar char="•"/>
            </a:pPr>
            <a:endParaRPr lang="en-US" dirty="0">
              <a:solidFill>
                <a:srgbClr val="134F5C"/>
              </a:solidFill>
              <a:latin typeface="Montserrat" panose="00000500000000000000" pitchFamily="50" charset="0"/>
            </a:endParaRPr>
          </a:p>
          <a:p>
            <a:pPr marL="285750" indent="-285750" algn="just">
              <a:buFont typeface="Arial" panose="020B0604020202020204" pitchFamily="34" charset="0"/>
              <a:buChar char="•"/>
            </a:pPr>
            <a:r>
              <a:rPr lang="en-US" dirty="0">
                <a:solidFill>
                  <a:srgbClr val="134F5C"/>
                </a:solidFill>
                <a:latin typeface="Montserrat" panose="00000500000000000000" pitchFamily="50" charset="0"/>
              </a:rPr>
              <a:t>Several mentions of “private rooms” indicate the popularity of this room type in the city.</a:t>
            </a:r>
          </a:p>
        </p:txBody>
      </p:sp>
      <p:pic>
        <p:nvPicPr>
          <p:cNvPr id="3" name="Picture 2">
            <a:extLst>
              <a:ext uri="{FF2B5EF4-FFF2-40B4-BE49-F238E27FC236}">
                <a16:creationId xmlns:a16="http://schemas.microsoft.com/office/drawing/2014/main" id="{DC8712AE-84C3-5AD2-9927-6418ADB97B00}"/>
              </a:ext>
            </a:extLst>
          </p:cNvPr>
          <p:cNvPicPr>
            <a:picLocks noChangeAspect="1"/>
          </p:cNvPicPr>
          <p:nvPr/>
        </p:nvPicPr>
        <p:blipFill>
          <a:blip r:embed="rId3"/>
          <a:srcRect/>
          <a:stretch/>
        </p:blipFill>
        <p:spPr>
          <a:xfrm>
            <a:off x="3374613" y="1328596"/>
            <a:ext cx="5627389" cy="2875488"/>
          </a:xfrm>
          <a:prstGeom prst="rect">
            <a:avLst/>
          </a:prstGeom>
        </p:spPr>
      </p:pic>
    </p:spTree>
    <p:extLst>
      <p:ext uri="{BB962C8B-B14F-4D97-AF65-F5344CB8AC3E}">
        <p14:creationId xmlns:p14="http://schemas.microsoft.com/office/powerpoint/2010/main" val="946904338"/>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315750" y="272274"/>
            <a:ext cx="8375904" cy="400110"/>
          </a:xfrm>
          <a:prstGeom prst="rect">
            <a:avLst/>
          </a:prstGeom>
          <a:noFill/>
        </p:spPr>
        <p:txBody>
          <a:bodyPr wrap="square">
            <a:spAutoFit/>
          </a:bodyPr>
          <a:lstStyle/>
          <a:p>
            <a:pPr algn="ctr"/>
            <a:r>
              <a:rPr kumimoji="0" lang="en-US" sz="2000" b="1" i="0" u="none" strike="noStrike" kern="0" cap="none" spc="0" normalizeH="0" baseline="0" noProof="0" dirty="0">
                <a:ln>
                  <a:noFill/>
                </a:ln>
                <a:solidFill>
                  <a:srgbClr val="C00000"/>
                </a:solidFill>
                <a:effectLst/>
                <a:uLnTx/>
                <a:uFillTx/>
                <a:latin typeface="Montserrat"/>
                <a:ea typeface="Montserrat"/>
                <a:cs typeface="Montserrat"/>
                <a:sym typeface="Montserrat"/>
              </a:rPr>
              <a:t>Top 10 key points to take away</a:t>
            </a:r>
            <a:endParaRPr lang="en-IN" sz="2000" dirty="0"/>
          </a:p>
        </p:txBody>
      </p:sp>
      <p:sp>
        <p:nvSpPr>
          <p:cNvPr id="11" name="TextBox 10">
            <a:extLst>
              <a:ext uri="{FF2B5EF4-FFF2-40B4-BE49-F238E27FC236}">
                <a16:creationId xmlns:a16="http://schemas.microsoft.com/office/drawing/2014/main" id="{C0804D48-0D32-5A54-5FCF-88C3EB0D64A6}"/>
              </a:ext>
            </a:extLst>
          </p:cNvPr>
          <p:cNvSpPr txBox="1"/>
          <p:nvPr/>
        </p:nvSpPr>
        <p:spPr>
          <a:xfrm>
            <a:off x="315750" y="910800"/>
            <a:ext cx="8653662" cy="4185761"/>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Our top ten hosts have a substantial number of listings, with the top host having over 200.</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The listings spread across five NYC boroughs, with Manhattan having the largest proportion, followed by Brooklyn and Staten Island having the least.</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The percentage distribution of three unique room types was as follows: Entire home/apt — 52.3%, Private room — 45.5%, Shared room — 2.2%.</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Williamsburg and Bedford-Stuyvesant were found to be more popular </a:t>
            </a:r>
            <a:r>
              <a:rPr lang="en-US" b="0" i="0" dirty="0" err="1">
                <a:solidFill>
                  <a:srgbClr val="134F5C"/>
                </a:solidFill>
                <a:effectLst/>
                <a:latin typeface="Montserrat" panose="00000500000000000000" pitchFamily="50" charset="0"/>
              </a:rPr>
              <a:t>neighbourhoods</a:t>
            </a:r>
            <a:r>
              <a:rPr lang="en-US" b="0" i="0" dirty="0">
                <a:solidFill>
                  <a:srgbClr val="134F5C"/>
                </a:solidFill>
                <a:effectLst/>
                <a:latin typeface="Montserrat" panose="00000500000000000000" pitchFamily="50" charset="0"/>
              </a:rPr>
              <a:t> in the Brooklyn borough.</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A statistical analysis shows that Manhattan has the most expensive price range with an average of 150 dollars followed by Brooklyn with an average of 90 dollars.</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Bronx provides the cheapest accommodation among all.</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The majority of the listings have a minimum night record below 10 but there is a considerate frequency of listings for the minimum night of 30.</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p:txBody>
      </p:sp>
    </p:spTree>
    <p:extLst>
      <p:ext uri="{BB962C8B-B14F-4D97-AF65-F5344CB8AC3E}">
        <p14:creationId xmlns:p14="http://schemas.microsoft.com/office/powerpoint/2010/main" val="3371299377"/>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315750" y="272274"/>
            <a:ext cx="8375904" cy="400110"/>
          </a:xfrm>
          <a:prstGeom prst="rect">
            <a:avLst/>
          </a:prstGeom>
          <a:noFill/>
        </p:spPr>
        <p:txBody>
          <a:bodyPr wrap="square">
            <a:spAutoFit/>
          </a:bodyPr>
          <a:lstStyle/>
          <a:p>
            <a:pPr algn="ctr"/>
            <a:r>
              <a:rPr kumimoji="0" lang="en-US" sz="2000" b="1" i="0" u="none" strike="noStrike" kern="0" cap="none" spc="0" normalizeH="0" baseline="0" noProof="0" dirty="0">
                <a:ln>
                  <a:noFill/>
                </a:ln>
                <a:solidFill>
                  <a:srgbClr val="C00000"/>
                </a:solidFill>
                <a:effectLst/>
                <a:uLnTx/>
                <a:uFillTx/>
                <a:latin typeface="Montserrat"/>
                <a:ea typeface="Montserrat"/>
                <a:cs typeface="Montserrat"/>
                <a:sym typeface="Montserrat"/>
              </a:rPr>
              <a:t>Top 10 key points to take away</a:t>
            </a:r>
            <a:endParaRPr lang="en-IN" sz="2000" dirty="0"/>
          </a:p>
        </p:txBody>
      </p:sp>
      <p:sp>
        <p:nvSpPr>
          <p:cNvPr id="11" name="TextBox 10">
            <a:extLst>
              <a:ext uri="{FF2B5EF4-FFF2-40B4-BE49-F238E27FC236}">
                <a16:creationId xmlns:a16="http://schemas.microsoft.com/office/drawing/2014/main" id="{C0804D48-0D32-5A54-5FCF-88C3EB0D64A6}"/>
              </a:ext>
            </a:extLst>
          </p:cNvPr>
          <p:cNvSpPr txBox="1"/>
          <p:nvPr/>
        </p:nvSpPr>
        <p:spPr>
          <a:xfrm>
            <a:off x="315750" y="910800"/>
            <a:ext cx="8653662" cy="1600438"/>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Brooklyn has more traffic than Manhattan which might be due to differences in the price distribution.</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It is evident that hosts are using simple and location-oriented keywords to differentiate their listings.</a:t>
            </a:r>
          </a:p>
          <a:p>
            <a:pPr marL="285750" indent="-285750" algn="just">
              <a:buFont typeface="Arial" panose="020B0604020202020204" pitchFamily="34" charset="0"/>
              <a:buChar char="•"/>
            </a:pPr>
            <a:endParaRPr lang="en-US" b="0" i="0" dirty="0">
              <a:solidFill>
                <a:srgbClr val="134F5C"/>
              </a:solidFill>
              <a:effectLst/>
              <a:latin typeface="Montserrat" panose="00000500000000000000" pitchFamily="50" charset="0"/>
            </a:endParaRPr>
          </a:p>
          <a:p>
            <a:pPr marL="285750" indent="-285750" algn="just">
              <a:buFont typeface="Arial" panose="020B0604020202020204" pitchFamily="34" charset="0"/>
              <a:buChar char="•"/>
            </a:pPr>
            <a:r>
              <a:rPr lang="en-US" b="0" i="0" dirty="0">
                <a:solidFill>
                  <a:srgbClr val="134F5C"/>
                </a:solidFill>
                <a:effectLst/>
                <a:latin typeface="Montserrat" panose="00000500000000000000" pitchFamily="50" charset="0"/>
              </a:rPr>
              <a:t>Several mentions of “private rooms” indicate the popularity of this room type in the city.</a:t>
            </a:r>
            <a:endParaRPr lang="en-US" dirty="0">
              <a:solidFill>
                <a:srgbClr val="134F5C"/>
              </a:solidFill>
              <a:latin typeface="Montserrat" panose="00000500000000000000" pitchFamily="50" charset="0"/>
            </a:endParaRPr>
          </a:p>
        </p:txBody>
      </p:sp>
    </p:spTree>
    <p:extLst>
      <p:ext uri="{BB962C8B-B14F-4D97-AF65-F5344CB8AC3E}">
        <p14:creationId xmlns:p14="http://schemas.microsoft.com/office/powerpoint/2010/main" val="2387926927"/>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032720"/>
            <a:ext cx="8512500" cy="617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9" name="TextBox 8">
            <a:extLst>
              <a:ext uri="{FF2B5EF4-FFF2-40B4-BE49-F238E27FC236}">
                <a16:creationId xmlns:a16="http://schemas.microsoft.com/office/drawing/2014/main" id="{CCB284AE-F524-A427-4861-4084EB3DABBA}"/>
              </a:ext>
            </a:extLst>
          </p:cNvPr>
          <p:cNvSpPr txBox="1"/>
          <p:nvPr/>
        </p:nvSpPr>
        <p:spPr>
          <a:xfrm>
            <a:off x="452346" y="1879032"/>
            <a:ext cx="8375904" cy="954107"/>
          </a:xfrm>
          <a:prstGeom prst="rect">
            <a:avLst/>
          </a:prstGeom>
          <a:noFill/>
        </p:spPr>
        <p:txBody>
          <a:bodyPr wrap="square">
            <a:spAutoFit/>
          </a:bodyPr>
          <a:lstStyle/>
          <a:p>
            <a:pPr algn="ctr"/>
            <a:r>
              <a:rPr kumimoji="0" lang="en-US" sz="2800" b="1" i="0" u="none" strike="noStrike" kern="0" cap="none" spc="0" normalizeH="0" baseline="0" noProof="0" dirty="0">
                <a:ln>
                  <a:noFill/>
                </a:ln>
                <a:solidFill>
                  <a:srgbClr val="C00000"/>
                </a:solidFill>
                <a:effectLst/>
                <a:uLnTx/>
                <a:uFillTx/>
                <a:latin typeface="Montserrat"/>
                <a:ea typeface="Montserrat"/>
                <a:cs typeface="Montserrat"/>
                <a:sym typeface="Montserrat"/>
              </a:rPr>
              <a:t>Thank You So Much Mentors </a:t>
            </a:r>
          </a:p>
          <a:p>
            <a:pPr algn="ctr"/>
            <a:r>
              <a:rPr kumimoji="0" lang="en-US" sz="2800" b="1" i="0" u="none" strike="noStrike" kern="0" cap="none" spc="0" normalizeH="0" baseline="0" noProof="0" dirty="0">
                <a:ln>
                  <a:noFill/>
                </a:ln>
                <a:solidFill>
                  <a:srgbClr val="C00000"/>
                </a:solidFill>
                <a:effectLst/>
                <a:uLnTx/>
                <a:uFillTx/>
                <a:latin typeface="Montserrat"/>
                <a:ea typeface="Montserrat"/>
                <a:cs typeface="Montserrat"/>
                <a:sym typeface="Montserrat"/>
              </a:rPr>
              <a:t>for all your guidance and help !</a:t>
            </a:r>
            <a:endParaRPr lang="en-IN" sz="2800" dirty="0"/>
          </a:p>
        </p:txBody>
      </p:sp>
    </p:spTree>
    <p:extLst>
      <p:ext uri="{BB962C8B-B14F-4D97-AF65-F5344CB8AC3E}">
        <p14:creationId xmlns:p14="http://schemas.microsoft.com/office/powerpoint/2010/main" val="3245617990"/>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40947"/>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r>
              <a:rPr lang="en-IN" b="1" dirty="0">
                <a:solidFill>
                  <a:srgbClr val="C00000"/>
                </a:solidFill>
                <a:latin typeface="Montserrat"/>
                <a:ea typeface="Montserrat"/>
                <a:cs typeface="Montserrat"/>
                <a:sym typeface="Montserrat"/>
              </a:rPr>
              <a:t>Data Pipeline</a:t>
            </a:r>
            <a:endParaRPr b="1" dirty="0">
              <a:solidFill>
                <a:srgbClr val="C00000"/>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C328D535-846A-1B53-B50F-0CD622A641FE}"/>
              </a:ext>
            </a:extLst>
          </p:cNvPr>
          <p:cNvSpPr>
            <a:spLocks noGrp="1"/>
          </p:cNvSpPr>
          <p:nvPr>
            <p:ph type="body" idx="1"/>
          </p:nvPr>
        </p:nvSpPr>
        <p:spPr>
          <a:xfrm>
            <a:off x="163017" y="994670"/>
            <a:ext cx="8520600" cy="3916225"/>
          </a:xfrm>
        </p:spPr>
        <p:txBody>
          <a:bodyPr/>
          <a:lstStyle/>
          <a:p>
            <a:pPr algn="just"/>
            <a:r>
              <a:rPr lang="en-GB" sz="1600" b="1" u="sng" dirty="0">
                <a:solidFill>
                  <a:schemeClr val="lt1"/>
                </a:solidFill>
                <a:latin typeface="Montserrat"/>
                <a:ea typeface="Montserrat"/>
                <a:cs typeface="Montserrat"/>
                <a:sym typeface="Montserrat"/>
              </a:rPr>
              <a:t>Defining problem statement</a:t>
            </a:r>
            <a:r>
              <a:rPr lang="en-GB" sz="1600" b="1" dirty="0">
                <a:solidFill>
                  <a:schemeClr val="lt1"/>
                </a:solidFill>
                <a:latin typeface="Montserrat"/>
                <a:ea typeface="Montserrat"/>
                <a:cs typeface="Montserrat"/>
                <a:sym typeface="Montserrat"/>
              </a:rPr>
              <a:t>– </a:t>
            </a:r>
            <a:r>
              <a:rPr lang="en-GB" sz="1600" dirty="0">
                <a:solidFill>
                  <a:schemeClr val="lt1"/>
                </a:solidFill>
                <a:latin typeface="Montserrat"/>
                <a:ea typeface="Montserrat"/>
                <a:cs typeface="Montserrat"/>
                <a:sym typeface="Montserrat"/>
              </a:rPr>
              <a:t>In this part, we try read working model of the business and understand the underlying problem in the given dataset which needs to be tackled.</a:t>
            </a:r>
          </a:p>
          <a:p>
            <a:pPr algn="just"/>
            <a:r>
              <a:rPr lang="en-GB" sz="1600" b="1" u="sng" dirty="0">
                <a:solidFill>
                  <a:schemeClr val="lt1"/>
                </a:solidFill>
                <a:latin typeface="Montserrat"/>
                <a:ea typeface="Montserrat"/>
                <a:cs typeface="Montserrat"/>
                <a:sym typeface="Montserrat"/>
              </a:rPr>
              <a:t>Data Summary </a:t>
            </a:r>
            <a:r>
              <a:rPr lang="en-GB" sz="1600" b="1" dirty="0">
                <a:solidFill>
                  <a:schemeClr val="lt1"/>
                </a:solidFill>
                <a:latin typeface="Montserrat"/>
                <a:ea typeface="Montserrat"/>
                <a:cs typeface="Montserrat"/>
                <a:sym typeface="Montserrat"/>
              </a:rPr>
              <a:t>– </a:t>
            </a:r>
            <a:r>
              <a:rPr lang="en-GB" sz="1600" dirty="0">
                <a:solidFill>
                  <a:schemeClr val="lt1"/>
                </a:solidFill>
                <a:latin typeface="Montserrat"/>
                <a:ea typeface="Montserrat"/>
                <a:cs typeface="Montserrat"/>
                <a:sym typeface="Montserrat"/>
              </a:rPr>
              <a:t>In this part, we take a look at data types, total number of records and null values.</a:t>
            </a:r>
          </a:p>
          <a:p>
            <a:pPr algn="just"/>
            <a:r>
              <a:rPr lang="en-GB" sz="1600" b="1" u="sng" dirty="0">
                <a:solidFill>
                  <a:schemeClr val="lt1"/>
                </a:solidFill>
                <a:latin typeface="Montserrat"/>
                <a:ea typeface="Montserrat"/>
                <a:cs typeface="Montserrat"/>
                <a:sym typeface="Montserrat"/>
              </a:rPr>
              <a:t>Data Cleaning</a:t>
            </a:r>
            <a:r>
              <a:rPr lang="en-GB" sz="1600" b="1" dirty="0">
                <a:solidFill>
                  <a:schemeClr val="lt1"/>
                </a:solidFill>
                <a:latin typeface="Montserrat"/>
                <a:ea typeface="Montserrat"/>
                <a:cs typeface="Montserrat"/>
                <a:sym typeface="Montserrat"/>
              </a:rPr>
              <a:t> – </a:t>
            </a:r>
            <a:r>
              <a:rPr lang="en-GB" sz="1600" dirty="0">
                <a:solidFill>
                  <a:schemeClr val="lt1"/>
                </a:solidFill>
                <a:latin typeface="Montserrat"/>
                <a:ea typeface="Montserrat"/>
                <a:cs typeface="Montserrat"/>
                <a:sym typeface="Montserrat"/>
              </a:rPr>
              <a:t>There are certain columns with lot of null values. We identify those columns and replace the null values with 0. We have also used </a:t>
            </a:r>
            <a:r>
              <a:rPr lang="en-GB" sz="1600" dirty="0" err="1">
                <a:solidFill>
                  <a:schemeClr val="lt1"/>
                </a:solidFill>
                <a:latin typeface="Montserrat"/>
                <a:ea typeface="Montserrat"/>
                <a:cs typeface="Montserrat"/>
                <a:sym typeface="Montserrat"/>
              </a:rPr>
              <a:t>fillna</a:t>
            </a:r>
            <a:r>
              <a:rPr lang="en-GB" sz="1600" dirty="0">
                <a:solidFill>
                  <a:schemeClr val="lt1"/>
                </a:solidFill>
                <a:latin typeface="Montserrat"/>
                <a:ea typeface="Montserrat"/>
                <a:cs typeface="Montserrat"/>
                <a:sym typeface="Montserrat"/>
              </a:rPr>
              <a:t>() function to replace null values in certain cases.</a:t>
            </a:r>
          </a:p>
          <a:p>
            <a:pPr algn="just"/>
            <a:r>
              <a:rPr lang="en-GB" sz="1600" b="1" u="sng" dirty="0">
                <a:solidFill>
                  <a:schemeClr val="lt1"/>
                </a:solidFill>
                <a:latin typeface="Montserrat"/>
                <a:ea typeface="Montserrat"/>
                <a:cs typeface="Montserrat"/>
                <a:sym typeface="Montserrat"/>
              </a:rPr>
              <a:t>Feature Selection</a:t>
            </a:r>
            <a:r>
              <a:rPr lang="en-GB" sz="1600" b="1" dirty="0">
                <a:solidFill>
                  <a:schemeClr val="lt1"/>
                </a:solidFill>
                <a:latin typeface="Montserrat"/>
                <a:ea typeface="Montserrat"/>
                <a:cs typeface="Montserrat"/>
                <a:sym typeface="Montserrat"/>
              </a:rPr>
              <a:t> – </a:t>
            </a:r>
            <a:r>
              <a:rPr lang="en-GB" sz="1600" dirty="0">
                <a:solidFill>
                  <a:schemeClr val="lt1"/>
                </a:solidFill>
                <a:latin typeface="Montserrat"/>
                <a:ea typeface="Montserrat"/>
                <a:cs typeface="Montserrat"/>
                <a:sym typeface="Montserrat"/>
              </a:rPr>
              <a:t>In this part, we select the columns which are most relevant for the objectives defined at the beginning of the EDA.</a:t>
            </a:r>
            <a:endParaRPr lang="en-GB" sz="1600" b="1" u="sng" dirty="0">
              <a:solidFill>
                <a:schemeClr val="lt1"/>
              </a:solidFill>
              <a:latin typeface="Montserrat"/>
              <a:ea typeface="Montserrat"/>
              <a:cs typeface="Montserrat"/>
              <a:sym typeface="Montserrat"/>
            </a:endParaRPr>
          </a:p>
          <a:p>
            <a:pPr algn="just"/>
            <a:r>
              <a:rPr lang="en-GB" sz="1600" b="1" u="sng" dirty="0">
                <a:solidFill>
                  <a:schemeClr val="lt1"/>
                </a:solidFill>
                <a:latin typeface="Montserrat"/>
                <a:ea typeface="Montserrat"/>
                <a:cs typeface="Montserrat"/>
                <a:sym typeface="Montserrat"/>
              </a:rPr>
              <a:t>EDA</a:t>
            </a:r>
            <a:r>
              <a:rPr lang="en-GB" sz="1600" b="1" dirty="0">
                <a:solidFill>
                  <a:schemeClr val="lt1"/>
                </a:solidFill>
                <a:latin typeface="Montserrat"/>
                <a:ea typeface="Montserrat"/>
                <a:cs typeface="Montserrat"/>
                <a:sym typeface="Montserrat"/>
              </a:rPr>
              <a:t> -  </a:t>
            </a:r>
            <a:r>
              <a:rPr lang="en-GB" sz="1600" dirty="0">
                <a:solidFill>
                  <a:schemeClr val="lt1"/>
                </a:solidFill>
                <a:latin typeface="Montserrat"/>
                <a:ea typeface="Montserrat"/>
                <a:cs typeface="Montserrat"/>
                <a:sym typeface="Montserrat"/>
              </a:rPr>
              <a:t>In this part, we perform Data Analysis and Visualizations on the selected features to gain insights in the data and present answers to the objectives defined.</a:t>
            </a:r>
          </a:p>
        </p:txBody>
      </p:sp>
    </p:spTree>
    <p:extLst>
      <p:ext uri="{BB962C8B-B14F-4D97-AF65-F5344CB8AC3E}">
        <p14:creationId xmlns:p14="http://schemas.microsoft.com/office/powerpoint/2010/main" val="3591045020"/>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0118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r>
              <a:rPr lang="en-IN" b="1" dirty="0">
                <a:solidFill>
                  <a:srgbClr val="C00000"/>
                </a:solidFill>
                <a:latin typeface="Montserrat"/>
                <a:ea typeface="Montserrat"/>
                <a:cs typeface="Montserrat"/>
                <a:sym typeface="Montserrat"/>
              </a:rPr>
              <a:t>NYC Airbnb : Exploratory Data Analysis</a:t>
            </a:r>
          </a:p>
        </p:txBody>
      </p:sp>
      <p:pic>
        <p:nvPicPr>
          <p:cNvPr id="4" name="Picture 3">
            <a:extLst>
              <a:ext uri="{FF2B5EF4-FFF2-40B4-BE49-F238E27FC236}">
                <a16:creationId xmlns:a16="http://schemas.microsoft.com/office/drawing/2014/main" id="{D5C72649-8FE3-67D7-738C-83AF78803DA8}"/>
              </a:ext>
            </a:extLst>
          </p:cNvPr>
          <p:cNvPicPr>
            <a:picLocks noChangeAspect="1"/>
          </p:cNvPicPr>
          <p:nvPr/>
        </p:nvPicPr>
        <p:blipFill>
          <a:blip r:embed="rId3"/>
          <a:stretch>
            <a:fillRect/>
          </a:stretch>
        </p:blipFill>
        <p:spPr>
          <a:xfrm>
            <a:off x="4458038" y="1676624"/>
            <a:ext cx="4388393" cy="2445099"/>
          </a:xfrm>
          <a:prstGeom prst="rect">
            <a:avLst/>
          </a:prstGeom>
        </p:spPr>
      </p:pic>
      <p:sp>
        <p:nvSpPr>
          <p:cNvPr id="6" name="TextBox 5">
            <a:extLst>
              <a:ext uri="{FF2B5EF4-FFF2-40B4-BE49-F238E27FC236}">
                <a16:creationId xmlns:a16="http://schemas.microsoft.com/office/drawing/2014/main" id="{C6B6F5A5-A43C-B5CE-13B6-2821D3995EB8}"/>
              </a:ext>
            </a:extLst>
          </p:cNvPr>
          <p:cNvSpPr txBox="1"/>
          <p:nvPr/>
        </p:nvSpPr>
        <p:spPr>
          <a:xfrm>
            <a:off x="4390982" y="4304327"/>
            <a:ext cx="4522506" cy="215444"/>
          </a:xfrm>
          <a:prstGeom prst="rect">
            <a:avLst/>
          </a:prstGeom>
          <a:noFill/>
        </p:spPr>
        <p:txBody>
          <a:bodyPr wrap="square" rtlCol="0">
            <a:spAutoFit/>
          </a:bodyPr>
          <a:lstStyle/>
          <a:p>
            <a:r>
              <a:rPr lang="en-IN" sz="800" dirty="0"/>
              <a:t>Image reference - </a:t>
            </a:r>
            <a:r>
              <a:rPr lang="en-US" sz="800" dirty="0">
                <a:hlinkClick r:id="rId4"/>
              </a:rPr>
              <a:t>Airbnb Goes Public, Rental Kingdom Worth $3.4 Billion | LATF USA NEWS</a:t>
            </a:r>
            <a:endParaRPr lang="en-IN" sz="800" dirty="0"/>
          </a:p>
        </p:txBody>
      </p:sp>
      <p:sp>
        <p:nvSpPr>
          <p:cNvPr id="7" name="TextBox 6">
            <a:extLst>
              <a:ext uri="{FF2B5EF4-FFF2-40B4-BE49-F238E27FC236}">
                <a16:creationId xmlns:a16="http://schemas.microsoft.com/office/drawing/2014/main" id="{CD281445-1C29-428A-B087-D2AC63536A7A}"/>
              </a:ext>
            </a:extLst>
          </p:cNvPr>
          <p:cNvSpPr txBox="1"/>
          <p:nvPr/>
        </p:nvSpPr>
        <p:spPr>
          <a:xfrm>
            <a:off x="181744" y="1181207"/>
            <a:ext cx="4000112" cy="3754874"/>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solidFill>
                <a:schemeClr val="bg2">
                  <a:lumMod val="25000"/>
                </a:schemeClr>
              </a:solidFill>
              <a:latin typeface="Montserrat" panose="00000500000000000000" pitchFamily="2" charset="0"/>
            </a:endParaRPr>
          </a:p>
          <a:p>
            <a:pPr marL="285750" indent="-285750" algn="just">
              <a:buFont typeface="Arial" panose="020B0604020202020204" pitchFamily="34" charset="0"/>
              <a:buChar char="•"/>
            </a:pPr>
            <a:r>
              <a:rPr lang="en-US" dirty="0">
                <a:solidFill>
                  <a:schemeClr val="bg2">
                    <a:lumMod val="25000"/>
                  </a:schemeClr>
                </a:solidFill>
                <a:latin typeface="Montserrat" panose="00000500000000000000" pitchFamily="2" charset="0"/>
              </a:rPr>
              <a:t>In this project, we will analyze the data descriptively and statistically to determine how the variables are correlated to generate hypotheses useful for future decision-making. </a:t>
            </a:r>
          </a:p>
          <a:p>
            <a:pPr marL="285750" indent="-285750" algn="just">
              <a:buFont typeface="Arial" panose="020B0604020202020204" pitchFamily="34" charset="0"/>
              <a:buChar char="•"/>
            </a:pPr>
            <a:endParaRPr lang="en-US" dirty="0">
              <a:solidFill>
                <a:schemeClr val="bg2">
                  <a:lumMod val="25000"/>
                </a:schemeClr>
              </a:solidFill>
              <a:latin typeface="Montserrat" panose="00000500000000000000" pitchFamily="2" charset="0"/>
            </a:endParaRPr>
          </a:p>
          <a:p>
            <a:pPr marL="285750" indent="-285750" algn="just">
              <a:buFont typeface="Arial" panose="020B0604020202020204" pitchFamily="34" charset="0"/>
              <a:buChar char="•"/>
            </a:pPr>
            <a:r>
              <a:rPr lang="en-US" dirty="0">
                <a:solidFill>
                  <a:schemeClr val="bg2">
                    <a:lumMod val="25000"/>
                  </a:schemeClr>
                </a:solidFill>
                <a:latin typeface="Montserrat" panose="00000500000000000000" pitchFamily="2" charset="0"/>
              </a:rPr>
              <a:t>It’s imperative to analyze the data carefully in order to obtain meaningful insights that can assist in and understanding customer and host behavior.</a:t>
            </a:r>
          </a:p>
          <a:p>
            <a:pPr marL="285750" indent="-285750" algn="just">
              <a:buFont typeface="Arial" panose="020B0604020202020204" pitchFamily="34" charset="0"/>
              <a:buChar char="•"/>
            </a:pPr>
            <a:endParaRPr lang="en-US" dirty="0">
              <a:solidFill>
                <a:schemeClr val="bg2">
                  <a:lumMod val="25000"/>
                </a:schemeClr>
              </a:solidFill>
              <a:latin typeface="Montserrat" panose="00000500000000000000" pitchFamily="2" charset="0"/>
            </a:endParaRPr>
          </a:p>
          <a:p>
            <a:pPr marL="285750" indent="-285750" algn="just">
              <a:buFont typeface="Arial" panose="020B0604020202020204" pitchFamily="34" charset="0"/>
              <a:buChar char="•"/>
            </a:pPr>
            <a:r>
              <a:rPr lang="en-US" dirty="0">
                <a:solidFill>
                  <a:schemeClr val="bg2">
                    <a:lumMod val="25000"/>
                  </a:schemeClr>
                </a:solidFill>
                <a:latin typeface="Montserrat" panose="00000500000000000000" pitchFamily="2" charset="0"/>
              </a:rPr>
              <a:t>To work on data, we will be using different tools like classifications of variables, histograms, textual mining, and measures of central tendency.</a:t>
            </a:r>
            <a:endParaRPr lang="en-IN" dirty="0">
              <a:solidFill>
                <a:schemeClr val="bg2">
                  <a:lumMod val="25000"/>
                </a:schemeClr>
              </a:solidFill>
              <a:latin typeface="Montserrat" panose="00000500000000000000" pitchFamily="2" charset="0"/>
            </a:endParaRPr>
          </a:p>
        </p:txBody>
      </p:sp>
      <p:sp>
        <p:nvSpPr>
          <p:cNvPr id="8" name="TextBox 7">
            <a:extLst>
              <a:ext uri="{FF2B5EF4-FFF2-40B4-BE49-F238E27FC236}">
                <a16:creationId xmlns:a16="http://schemas.microsoft.com/office/drawing/2014/main" id="{0EAD7AC2-04C2-8A58-91CE-C9CE95BC57DC}"/>
              </a:ext>
            </a:extLst>
          </p:cNvPr>
          <p:cNvSpPr txBox="1"/>
          <p:nvPr/>
        </p:nvSpPr>
        <p:spPr>
          <a:xfrm>
            <a:off x="207099" y="552536"/>
            <a:ext cx="8583498" cy="738664"/>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solidFill>
                <a:schemeClr val="bg2">
                  <a:lumMod val="25000"/>
                </a:schemeClr>
              </a:solidFill>
              <a:latin typeface="Montserrat" panose="00000500000000000000" pitchFamily="2" charset="0"/>
            </a:endParaRPr>
          </a:p>
          <a:p>
            <a:pPr algn="just"/>
            <a:r>
              <a:rPr lang="en-US" b="1" dirty="0">
                <a:solidFill>
                  <a:schemeClr val="bg2">
                    <a:lumMod val="25000"/>
                  </a:schemeClr>
                </a:solidFill>
                <a:latin typeface="Montserrat" panose="00000500000000000000" pitchFamily="2" charset="0"/>
              </a:rPr>
              <a:t>Airbnb, Inc based in San Francisco, California, operates an online marketplace focused on short-term homestays and experiences.</a:t>
            </a:r>
            <a:endParaRPr lang="en-IN" b="1" dirty="0">
              <a:solidFill>
                <a:schemeClr val="bg2">
                  <a:lumMod val="25000"/>
                </a:schemeClr>
              </a:solidFill>
              <a:latin typeface="Montserrat" panose="00000500000000000000" pitchFamily="2" charset="0"/>
            </a:endParaRPr>
          </a:p>
        </p:txBody>
      </p:sp>
    </p:spTree>
    <p:extLst>
      <p:ext uri="{BB962C8B-B14F-4D97-AF65-F5344CB8AC3E}">
        <p14:creationId xmlns:p14="http://schemas.microsoft.com/office/powerpoint/2010/main" val="3015870728"/>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r>
              <a:rPr lang="en-IN" b="1" dirty="0">
                <a:solidFill>
                  <a:srgbClr val="C00000"/>
                </a:solidFill>
                <a:latin typeface="Montserrat"/>
                <a:ea typeface="Montserrat"/>
                <a:cs typeface="Montserrat"/>
                <a:sym typeface="Montserrat"/>
              </a:rPr>
              <a:t>Data Summary</a:t>
            </a:r>
            <a:endParaRPr b="1" dirty="0">
              <a:solidFill>
                <a:srgbClr val="C00000"/>
              </a:solidFill>
              <a:latin typeface="Montserrat"/>
              <a:ea typeface="Montserrat"/>
              <a:cs typeface="Montserrat"/>
              <a:sym typeface="Montserrat"/>
            </a:endParaRPr>
          </a:p>
        </p:txBody>
      </p:sp>
      <p:pic>
        <p:nvPicPr>
          <p:cNvPr id="6" name="Picture 5">
            <a:extLst>
              <a:ext uri="{FF2B5EF4-FFF2-40B4-BE49-F238E27FC236}">
                <a16:creationId xmlns:a16="http://schemas.microsoft.com/office/drawing/2014/main" id="{E3FDB9CB-E730-7B70-8290-1ADA7820B5AA}"/>
              </a:ext>
            </a:extLst>
          </p:cNvPr>
          <p:cNvPicPr>
            <a:picLocks noChangeAspect="1"/>
          </p:cNvPicPr>
          <p:nvPr/>
        </p:nvPicPr>
        <p:blipFill rotWithShape="1">
          <a:blip r:embed="rId3"/>
          <a:srcRect t="2811" r="541"/>
          <a:stretch/>
        </p:blipFill>
        <p:spPr>
          <a:xfrm>
            <a:off x="1193545" y="1112120"/>
            <a:ext cx="7010263" cy="3595271"/>
          </a:xfrm>
          <a:prstGeom prst="rect">
            <a:avLst/>
          </a:prstGeom>
        </p:spPr>
      </p:pic>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r>
              <a:rPr lang="en-IN" b="1" dirty="0">
                <a:solidFill>
                  <a:srgbClr val="C00000"/>
                </a:solidFill>
                <a:latin typeface="Montserrat"/>
                <a:ea typeface="Montserrat"/>
                <a:cs typeface="Montserrat"/>
                <a:sym typeface="Montserrat"/>
              </a:rPr>
              <a:t>Data Summary</a:t>
            </a:r>
            <a:endParaRPr b="1" dirty="0">
              <a:solidFill>
                <a:srgbClr val="C00000"/>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2EFFD9B4-CC0A-80D7-10E2-827AF8356A44}"/>
              </a:ext>
            </a:extLst>
          </p:cNvPr>
          <p:cNvSpPr txBox="1"/>
          <p:nvPr/>
        </p:nvSpPr>
        <p:spPr>
          <a:xfrm>
            <a:off x="848422" y="1094368"/>
            <a:ext cx="7810500" cy="3754874"/>
          </a:xfrm>
          <a:prstGeom prst="rect">
            <a:avLst/>
          </a:prstGeom>
          <a:noFill/>
        </p:spPr>
        <p:txBody>
          <a:bodyPr wrap="square" rtlCol="0">
            <a:spAutoFit/>
          </a:bodyPr>
          <a:lstStyle/>
          <a:p>
            <a:pPr marL="285750" indent="-285750" algn="just">
              <a:buFont typeface="Arial" panose="020B0604020202020204" pitchFamily="34" charset="0"/>
              <a:buChar char="•"/>
            </a:pPr>
            <a:r>
              <a:rPr lang="en-IN" b="1" u="sng" dirty="0">
                <a:solidFill>
                  <a:schemeClr val="bg1">
                    <a:lumMod val="75000"/>
                  </a:schemeClr>
                </a:solidFill>
                <a:latin typeface="Montserrat" panose="00000500000000000000" pitchFamily="2" charset="0"/>
              </a:rPr>
              <a:t>id</a:t>
            </a:r>
            <a:r>
              <a:rPr lang="en-IN" b="1" dirty="0">
                <a:solidFill>
                  <a:schemeClr val="bg1">
                    <a:lumMod val="75000"/>
                  </a:schemeClr>
                </a:solidFill>
                <a:latin typeface="Montserrat" panose="00000500000000000000" pitchFamily="2" charset="0"/>
              </a:rPr>
              <a:t> -  </a:t>
            </a:r>
            <a:r>
              <a:rPr lang="en-IN" dirty="0">
                <a:solidFill>
                  <a:schemeClr val="bg1">
                    <a:lumMod val="75000"/>
                  </a:schemeClr>
                </a:solidFill>
                <a:latin typeface="Montserrat" panose="00000500000000000000" pitchFamily="2" charset="0"/>
              </a:rPr>
              <a:t>It’s a numeric column. This column contains a unique identifier for each rows. There are no missing values in id column.</a:t>
            </a:r>
          </a:p>
          <a:p>
            <a:pPr marL="285750" indent="-285750" algn="just">
              <a:buFont typeface="Arial" panose="020B0604020202020204" pitchFamily="34" charset="0"/>
              <a:buChar char="•"/>
            </a:pPr>
            <a:endParaRPr lang="en-IN" dirty="0">
              <a:solidFill>
                <a:schemeClr val="bg1">
                  <a:lumMod val="75000"/>
                </a:schemeClr>
              </a:solidFill>
              <a:latin typeface="Montserrat" panose="00000500000000000000" pitchFamily="2" charset="0"/>
            </a:endParaRPr>
          </a:p>
          <a:p>
            <a:pPr marL="285750" indent="-285750" algn="just">
              <a:buFont typeface="Arial" panose="020B0604020202020204" pitchFamily="34" charset="0"/>
              <a:buChar char="•"/>
            </a:pPr>
            <a:r>
              <a:rPr lang="en-IN" b="1" u="sng" dirty="0">
                <a:solidFill>
                  <a:schemeClr val="bg1">
                    <a:lumMod val="75000"/>
                  </a:schemeClr>
                </a:solidFill>
                <a:latin typeface="Montserrat" panose="00000500000000000000" pitchFamily="2" charset="0"/>
              </a:rPr>
              <a:t>name</a:t>
            </a:r>
            <a:r>
              <a:rPr lang="en-IN" b="1" dirty="0">
                <a:solidFill>
                  <a:schemeClr val="bg1">
                    <a:lumMod val="75000"/>
                  </a:schemeClr>
                </a:solidFill>
                <a:latin typeface="Montserrat" panose="00000500000000000000" pitchFamily="2" charset="0"/>
              </a:rPr>
              <a:t> – </a:t>
            </a:r>
            <a:r>
              <a:rPr lang="en-IN" dirty="0">
                <a:solidFill>
                  <a:schemeClr val="bg1">
                    <a:lumMod val="75000"/>
                  </a:schemeClr>
                </a:solidFill>
                <a:latin typeface="Montserrat" panose="00000500000000000000" pitchFamily="2" charset="0"/>
              </a:rPr>
              <a:t>It’s a string which identifies the name of the listing on Airbnb. It has 47906 unique values. 16 values are missing from name column. </a:t>
            </a:r>
          </a:p>
          <a:p>
            <a:pPr marL="285750" indent="-285750" algn="just">
              <a:buFont typeface="Arial" panose="020B0604020202020204" pitchFamily="34" charset="0"/>
              <a:buChar char="•"/>
            </a:pPr>
            <a:endParaRPr lang="en-IN" dirty="0">
              <a:solidFill>
                <a:schemeClr val="bg1">
                  <a:lumMod val="75000"/>
                </a:schemeClr>
              </a:solidFill>
              <a:latin typeface="Montserrat" panose="00000500000000000000" pitchFamily="2" charset="0"/>
            </a:endParaRPr>
          </a:p>
          <a:p>
            <a:pPr marL="285750" indent="-285750" algn="just">
              <a:buFont typeface="Arial" panose="020B0604020202020204" pitchFamily="34" charset="0"/>
              <a:buChar char="•"/>
            </a:pPr>
            <a:r>
              <a:rPr lang="en-IN" b="1" u="sng" dirty="0">
                <a:solidFill>
                  <a:schemeClr val="bg1">
                    <a:lumMod val="75000"/>
                  </a:schemeClr>
                </a:solidFill>
                <a:latin typeface="Montserrat" panose="00000500000000000000" pitchFamily="2" charset="0"/>
              </a:rPr>
              <a:t>host_id</a:t>
            </a:r>
            <a:r>
              <a:rPr lang="en-IN" b="1" dirty="0">
                <a:solidFill>
                  <a:schemeClr val="bg1">
                    <a:lumMod val="75000"/>
                  </a:schemeClr>
                </a:solidFill>
                <a:latin typeface="Montserrat" panose="00000500000000000000" pitchFamily="2" charset="0"/>
              </a:rPr>
              <a:t> – </a:t>
            </a:r>
            <a:r>
              <a:rPr lang="en-IN" dirty="0">
                <a:solidFill>
                  <a:schemeClr val="bg1">
                    <a:lumMod val="75000"/>
                  </a:schemeClr>
                </a:solidFill>
                <a:latin typeface="Montserrat" panose="00000500000000000000" pitchFamily="2" charset="0"/>
              </a:rPr>
              <a:t>It’s a numerical column which contains unique identifier for each </a:t>
            </a:r>
            <a:r>
              <a:rPr lang="en-IN" dirty="0" err="1">
                <a:solidFill>
                  <a:schemeClr val="bg1">
                    <a:lumMod val="75000"/>
                  </a:schemeClr>
                </a:solidFill>
                <a:latin typeface="Montserrat" panose="00000500000000000000" pitchFamily="2" charset="0"/>
              </a:rPr>
              <a:t>host_name</a:t>
            </a:r>
            <a:r>
              <a:rPr lang="en-IN" dirty="0">
                <a:solidFill>
                  <a:schemeClr val="bg1">
                    <a:lumMod val="75000"/>
                  </a:schemeClr>
                </a:solidFill>
                <a:latin typeface="Montserrat" panose="00000500000000000000" pitchFamily="2" charset="0"/>
              </a:rPr>
              <a:t>. It has 37457 unique values. host_id column has no missing values.</a:t>
            </a:r>
          </a:p>
          <a:p>
            <a:pPr marL="285750" indent="-285750" algn="just">
              <a:buFont typeface="Arial" panose="020B0604020202020204" pitchFamily="34" charset="0"/>
              <a:buChar char="•"/>
            </a:pPr>
            <a:endParaRPr lang="en-IN" dirty="0">
              <a:solidFill>
                <a:schemeClr val="bg1">
                  <a:lumMod val="75000"/>
                </a:schemeClr>
              </a:solidFill>
              <a:latin typeface="Montserrat" panose="00000500000000000000" pitchFamily="2" charset="0"/>
            </a:endParaRPr>
          </a:p>
          <a:p>
            <a:pPr marL="285750" indent="-285750" algn="just">
              <a:buFont typeface="Arial" panose="020B0604020202020204" pitchFamily="34" charset="0"/>
              <a:buChar char="•"/>
            </a:pPr>
            <a:r>
              <a:rPr lang="en-IN" b="1" u="sng" dirty="0" err="1">
                <a:solidFill>
                  <a:schemeClr val="bg1">
                    <a:lumMod val="75000"/>
                  </a:schemeClr>
                </a:solidFill>
                <a:latin typeface="Montserrat" panose="00000500000000000000" pitchFamily="2" charset="0"/>
              </a:rPr>
              <a:t>host_name</a:t>
            </a:r>
            <a:r>
              <a:rPr lang="en-IN" b="1" dirty="0">
                <a:solidFill>
                  <a:schemeClr val="bg1">
                    <a:lumMod val="75000"/>
                  </a:schemeClr>
                </a:solidFill>
                <a:latin typeface="Montserrat" panose="00000500000000000000" pitchFamily="2" charset="0"/>
              </a:rPr>
              <a:t> – </a:t>
            </a:r>
            <a:r>
              <a:rPr lang="en-IN" dirty="0">
                <a:solidFill>
                  <a:schemeClr val="bg1">
                    <a:lumMod val="75000"/>
                  </a:schemeClr>
                </a:solidFill>
                <a:latin typeface="Montserrat" panose="00000500000000000000" pitchFamily="2" charset="0"/>
              </a:rPr>
              <a:t>It is a string which identifies name of the host. There are 11453 unique values in this column. We have 21 missing values in </a:t>
            </a:r>
            <a:r>
              <a:rPr lang="en-IN" dirty="0" err="1">
                <a:solidFill>
                  <a:schemeClr val="bg1">
                    <a:lumMod val="75000"/>
                  </a:schemeClr>
                </a:solidFill>
                <a:latin typeface="Montserrat" panose="00000500000000000000" pitchFamily="2" charset="0"/>
              </a:rPr>
              <a:t>host_name</a:t>
            </a:r>
            <a:r>
              <a:rPr lang="en-IN" dirty="0">
                <a:solidFill>
                  <a:schemeClr val="bg1">
                    <a:lumMod val="75000"/>
                  </a:schemeClr>
                </a:solidFill>
                <a:latin typeface="Montserrat" panose="00000500000000000000" pitchFamily="2" charset="0"/>
              </a:rPr>
              <a:t>. </a:t>
            </a:r>
          </a:p>
          <a:p>
            <a:pPr marL="285750" indent="-285750" algn="just">
              <a:buFont typeface="Arial" panose="020B0604020202020204" pitchFamily="34" charset="0"/>
              <a:buChar char="•"/>
            </a:pPr>
            <a:endParaRPr lang="en-IN" dirty="0">
              <a:solidFill>
                <a:schemeClr val="bg1">
                  <a:lumMod val="75000"/>
                </a:schemeClr>
              </a:solidFill>
              <a:latin typeface="Montserrat" panose="00000500000000000000" pitchFamily="2" charset="0"/>
            </a:endParaRPr>
          </a:p>
          <a:p>
            <a:pPr marL="285750" indent="-285750" algn="just">
              <a:buFont typeface="Arial" panose="020B0604020202020204" pitchFamily="34" charset="0"/>
              <a:buChar char="•"/>
            </a:pPr>
            <a:r>
              <a:rPr lang="en-IN" b="1" u="sng" dirty="0" err="1">
                <a:solidFill>
                  <a:schemeClr val="bg1">
                    <a:lumMod val="75000"/>
                  </a:schemeClr>
                </a:solidFill>
                <a:latin typeface="Montserrat" panose="00000500000000000000" pitchFamily="2" charset="0"/>
              </a:rPr>
              <a:t>neighbourhood_group</a:t>
            </a:r>
            <a:r>
              <a:rPr lang="en-IN" b="1" dirty="0">
                <a:solidFill>
                  <a:schemeClr val="bg1">
                    <a:lumMod val="75000"/>
                  </a:schemeClr>
                </a:solidFill>
                <a:latin typeface="Montserrat" panose="00000500000000000000" pitchFamily="2" charset="0"/>
              </a:rPr>
              <a:t> – </a:t>
            </a:r>
            <a:r>
              <a:rPr lang="en-IN" dirty="0">
                <a:solidFill>
                  <a:schemeClr val="bg1">
                    <a:lumMod val="75000"/>
                  </a:schemeClr>
                </a:solidFill>
                <a:latin typeface="Montserrat" panose="00000500000000000000" pitchFamily="2" charset="0"/>
              </a:rPr>
              <a:t>This column has categorical values. It has 5 unique values, namely, Brooklyn,  Manhattan,  Queens,  Staten Island and Bronx. We do not have any null values in this column.</a:t>
            </a:r>
          </a:p>
          <a:p>
            <a:pPr marL="285750" indent="-285750" algn="just">
              <a:buFont typeface="Arial" panose="020B0604020202020204" pitchFamily="34" charset="0"/>
              <a:buChar char="•"/>
            </a:pPr>
            <a:endParaRPr lang="en-IN" dirty="0">
              <a:solidFill>
                <a:schemeClr val="bg1">
                  <a:lumMod val="75000"/>
                </a:schemeClr>
              </a:solidFill>
              <a:latin typeface="Montserrat" panose="00000500000000000000" pitchFamily="2" charset="0"/>
            </a:endParaRPr>
          </a:p>
          <a:p>
            <a:pPr marL="285750" indent="-285750" algn="just">
              <a:buFont typeface="Arial" panose="020B0604020202020204" pitchFamily="34" charset="0"/>
              <a:buChar char="•"/>
            </a:pPr>
            <a:endParaRPr lang="en-IN" dirty="0">
              <a:solidFill>
                <a:schemeClr val="bg1">
                  <a:lumMod val="75000"/>
                </a:schemeClr>
              </a:solidFill>
              <a:latin typeface="Montserrat" panose="00000500000000000000" pitchFamily="2" charset="0"/>
            </a:endParaRPr>
          </a:p>
        </p:txBody>
      </p:sp>
    </p:spTree>
    <p:extLst>
      <p:ext uri="{BB962C8B-B14F-4D97-AF65-F5344CB8AC3E}">
        <p14:creationId xmlns:p14="http://schemas.microsoft.com/office/powerpoint/2010/main" val="2841505069"/>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endParaRPr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r>
              <a:rPr lang="en-IN" b="1" dirty="0">
                <a:solidFill>
                  <a:srgbClr val="C00000"/>
                </a:solidFill>
                <a:latin typeface="Montserrat"/>
                <a:ea typeface="Montserrat"/>
                <a:cs typeface="Montserrat"/>
                <a:sym typeface="Montserrat"/>
              </a:rPr>
              <a:t>Data Summary</a:t>
            </a:r>
            <a:endParaRPr b="1" dirty="0">
              <a:solidFill>
                <a:srgbClr val="C00000"/>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2EFFD9B4-CC0A-80D7-10E2-827AF8356A44}"/>
              </a:ext>
            </a:extLst>
          </p:cNvPr>
          <p:cNvSpPr txBox="1"/>
          <p:nvPr/>
        </p:nvSpPr>
        <p:spPr>
          <a:xfrm>
            <a:off x="818686" y="860975"/>
            <a:ext cx="7810500" cy="4401205"/>
          </a:xfrm>
          <a:prstGeom prst="rect">
            <a:avLst/>
          </a:prstGeom>
          <a:noFill/>
        </p:spPr>
        <p:txBody>
          <a:bodyPr wrap="square" rtlCol="0">
            <a:spAutoFit/>
          </a:bodyPr>
          <a:lstStyle/>
          <a:p>
            <a:pPr algn="just"/>
            <a:endParaRPr lang="en-IN" dirty="0">
              <a:solidFill>
                <a:schemeClr val="bg1">
                  <a:lumMod val="75000"/>
                </a:schemeClr>
              </a:solidFill>
              <a:latin typeface="Montserrat" panose="00000500000000000000" pitchFamily="2" charset="0"/>
            </a:endParaRPr>
          </a:p>
          <a:p>
            <a:pPr marL="285750" indent="-285750" algn="just">
              <a:buFont typeface="Arial" panose="020B0604020202020204" pitchFamily="34" charset="0"/>
              <a:buChar char="•"/>
            </a:pPr>
            <a:r>
              <a:rPr lang="en-IN" b="1" u="sng" dirty="0">
                <a:solidFill>
                  <a:schemeClr val="bg1">
                    <a:lumMod val="75000"/>
                  </a:schemeClr>
                </a:solidFill>
                <a:latin typeface="Montserrat" panose="00000500000000000000" pitchFamily="2" charset="0"/>
              </a:rPr>
              <a:t>neighbourhood</a:t>
            </a:r>
            <a:r>
              <a:rPr lang="en-IN" b="1" dirty="0">
                <a:solidFill>
                  <a:schemeClr val="bg1">
                    <a:lumMod val="75000"/>
                  </a:schemeClr>
                </a:solidFill>
                <a:latin typeface="Montserrat" panose="00000500000000000000" pitchFamily="2" charset="0"/>
              </a:rPr>
              <a:t> – </a:t>
            </a:r>
            <a:r>
              <a:rPr lang="en-IN" dirty="0">
                <a:solidFill>
                  <a:schemeClr val="bg1">
                    <a:lumMod val="75000"/>
                  </a:schemeClr>
                </a:solidFill>
                <a:latin typeface="Montserrat" panose="00000500000000000000" pitchFamily="2" charset="0"/>
              </a:rPr>
              <a:t>This is again a categorical column which contains neighbourhoods belonging to above 5 neighbourhood groups. There are 221 unique neighbourhoods in this column. </a:t>
            </a:r>
          </a:p>
          <a:p>
            <a:pPr algn="just"/>
            <a:endParaRPr lang="en-IN" dirty="0">
              <a:solidFill>
                <a:schemeClr val="bg1">
                  <a:lumMod val="75000"/>
                </a:schemeClr>
              </a:solidFill>
              <a:latin typeface="Montserrat" panose="00000500000000000000" pitchFamily="2" charset="0"/>
            </a:endParaRPr>
          </a:p>
          <a:p>
            <a:pPr marL="285750" indent="-285750" algn="just">
              <a:buFont typeface="Arial" panose="020B0604020202020204" pitchFamily="34" charset="0"/>
              <a:buChar char="•"/>
            </a:pPr>
            <a:r>
              <a:rPr lang="en-IN" b="1" u="sng" dirty="0">
                <a:solidFill>
                  <a:schemeClr val="bg1">
                    <a:lumMod val="75000"/>
                  </a:schemeClr>
                </a:solidFill>
                <a:latin typeface="Montserrat" panose="00000500000000000000" pitchFamily="2" charset="0"/>
              </a:rPr>
              <a:t>latitude</a:t>
            </a:r>
            <a:r>
              <a:rPr lang="en-IN" b="1" dirty="0">
                <a:solidFill>
                  <a:schemeClr val="bg1">
                    <a:lumMod val="75000"/>
                  </a:schemeClr>
                </a:solidFill>
                <a:latin typeface="Montserrat" panose="00000500000000000000" pitchFamily="2" charset="0"/>
              </a:rPr>
              <a:t> – </a:t>
            </a:r>
            <a:r>
              <a:rPr lang="en-IN" dirty="0">
                <a:solidFill>
                  <a:schemeClr val="bg1">
                    <a:lumMod val="75000"/>
                  </a:schemeClr>
                </a:solidFill>
                <a:latin typeface="Montserrat" panose="00000500000000000000" pitchFamily="2" charset="0"/>
              </a:rPr>
              <a:t>This is numerical column which has latitude information of hosts. It has no missing values. We can use this information along with longitude information to plot the listings on graph/map.</a:t>
            </a:r>
          </a:p>
          <a:p>
            <a:pPr algn="just"/>
            <a:endParaRPr lang="en-IN" dirty="0">
              <a:solidFill>
                <a:schemeClr val="bg1">
                  <a:lumMod val="75000"/>
                </a:schemeClr>
              </a:solidFill>
              <a:latin typeface="Montserrat" panose="00000500000000000000" pitchFamily="2" charset="0"/>
            </a:endParaRPr>
          </a:p>
          <a:p>
            <a:pPr marL="285750" indent="-285750" algn="just">
              <a:buFont typeface="Arial" panose="020B0604020202020204" pitchFamily="34" charset="0"/>
              <a:buChar char="•"/>
            </a:pPr>
            <a:r>
              <a:rPr lang="en-IN" b="1" u="sng" dirty="0">
                <a:solidFill>
                  <a:schemeClr val="bg1">
                    <a:lumMod val="75000"/>
                  </a:schemeClr>
                </a:solidFill>
                <a:latin typeface="Montserrat" panose="00000500000000000000" pitchFamily="2" charset="0"/>
              </a:rPr>
              <a:t>longitude</a:t>
            </a:r>
            <a:r>
              <a:rPr lang="en-IN" b="1" dirty="0">
                <a:solidFill>
                  <a:schemeClr val="bg1">
                    <a:lumMod val="75000"/>
                  </a:schemeClr>
                </a:solidFill>
                <a:latin typeface="Montserrat" panose="00000500000000000000" pitchFamily="2" charset="0"/>
              </a:rPr>
              <a:t> - </a:t>
            </a:r>
            <a:r>
              <a:rPr lang="en-IN" dirty="0">
                <a:solidFill>
                  <a:schemeClr val="bg1">
                    <a:lumMod val="75000"/>
                  </a:schemeClr>
                </a:solidFill>
                <a:latin typeface="Montserrat" panose="00000500000000000000" pitchFamily="2" charset="0"/>
              </a:rPr>
              <a:t>This too, is a numerical column which has longitude information of hosts. It has no missing values.</a:t>
            </a:r>
          </a:p>
          <a:p>
            <a:pPr marL="285750" indent="-285750" algn="just">
              <a:buFont typeface="Arial" panose="020B0604020202020204" pitchFamily="34" charset="0"/>
              <a:buChar char="•"/>
            </a:pPr>
            <a:endParaRPr lang="en-IN" dirty="0">
              <a:solidFill>
                <a:schemeClr val="bg1">
                  <a:lumMod val="75000"/>
                </a:schemeClr>
              </a:solidFill>
              <a:latin typeface="Montserrat" panose="00000500000000000000" pitchFamily="2" charset="0"/>
            </a:endParaRPr>
          </a:p>
          <a:p>
            <a:pPr marL="285750" indent="-285750" algn="just">
              <a:buFont typeface="Arial" panose="020B0604020202020204" pitchFamily="34" charset="0"/>
              <a:buChar char="•"/>
            </a:pPr>
            <a:r>
              <a:rPr lang="en-IN" b="1" u="sng" dirty="0" err="1">
                <a:solidFill>
                  <a:schemeClr val="bg1">
                    <a:lumMod val="75000"/>
                  </a:schemeClr>
                </a:solidFill>
                <a:latin typeface="Montserrat" panose="00000500000000000000" pitchFamily="50" charset="0"/>
              </a:rPr>
              <a:t>room_type</a:t>
            </a:r>
            <a:r>
              <a:rPr lang="en-IN" b="1" u="sng" dirty="0">
                <a:solidFill>
                  <a:schemeClr val="bg1">
                    <a:lumMod val="75000"/>
                  </a:schemeClr>
                </a:solidFill>
                <a:latin typeface="Montserrat" panose="00000500000000000000" pitchFamily="50" charset="0"/>
              </a:rPr>
              <a:t> – </a:t>
            </a:r>
            <a:r>
              <a:rPr lang="en-IN" dirty="0">
                <a:solidFill>
                  <a:schemeClr val="bg1">
                    <a:lumMod val="75000"/>
                  </a:schemeClr>
                </a:solidFill>
                <a:latin typeface="Montserrat" panose="00000500000000000000" pitchFamily="50" charset="0"/>
              </a:rPr>
              <a:t>This is again a categorical column. It has three types of listings – entire apartment, private room and shared room. This column has no null values.</a:t>
            </a:r>
          </a:p>
          <a:p>
            <a:pPr algn="just"/>
            <a:endParaRPr lang="en-IN" dirty="0">
              <a:solidFill>
                <a:schemeClr val="bg1">
                  <a:lumMod val="75000"/>
                </a:schemeClr>
              </a:solidFill>
              <a:latin typeface="Montserrat" panose="00000500000000000000" pitchFamily="50" charset="0"/>
            </a:endParaRPr>
          </a:p>
          <a:p>
            <a:pPr marL="285750" indent="-285750" algn="just">
              <a:buFont typeface="Arial" panose="020B0604020202020204" pitchFamily="34" charset="0"/>
              <a:buChar char="•"/>
            </a:pPr>
            <a:r>
              <a:rPr lang="en-IN" b="1" u="sng" dirty="0">
                <a:solidFill>
                  <a:schemeClr val="bg1">
                    <a:lumMod val="75000"/>
                  </a:schemeClr>
                </a:solidFill>
                <a:latin typeface="Montserrat" panose="00000500000000000000" pitchFamily="50" charset="0"/>
              </a:rPr>
              <a:t>price – </a:t>
            </a:r>
            <a:r>
              <a:rPr lang="en-IN" dirty="0">
                <a:solidFill>
                  <a:schemeClr val="bg1">
                    <a:lumMod val="75000"/>
                  </a:schemeClr>
                </a:solidFill>
                <a:latin typeface="Montserrat" panose="00000500000000000000" pitchFamily="50" charset="0"/>
              </a:rPr>
              <a:t>This is a numerical column. It has information for price of all the listings in the given dataset. There are no missing values in this column. It is one of the most significant columns for EDA.</a:t>
            </a:r>
          </a:p>
          <a:p>
            <a:pPr marL="285750" indent="-285750" algn="just">
              <a:buFont typeface="Arial" panose="020B0604020202020204" pitchFamily="34" charset="0"/>
              <a:buChar char="•"/>
            </a:pPr>
            <a:endParaRPr lang="en-IN" dirty="0">
              <a:solidFill>
                <a:schemeClr val="bg1">
                  <a:lumMod val="75000"/>
                </a:schemeClr>
              </a:solidFill>
              <a:latin typeface="Montserrat" panose="00000500000000000000" pitchFamily="2" charset="0"/>
            </a:endParaRPr>
          </a:p>
          <a:p>
            <a:pPr marL="285750" indent="-285750" algn="just">
              <a:buFont typeface="Arial" panose="020B0604020202020204" pitchFamily="34" charset="0"/>
              <a:buChar char="•"/>
            </a:pPr>
            <a:endParaRPr lang="en-IN" dirty="0">
              <a:solidFill>
                <a:schemeClr val="bg1">
                  <a:lumMod val="75000"/>
                </a:schemeClr>
              </a:solidFill>
              <a:latin typeface="Montserrat" panose="00000500000000000000" pitchFamily="2" charset="0"/>
            </a:endParaRPr>
          </a:p>
        </p:txBody>
      </p:sp>
    </p:spTree>
    <p:extLst>
      <p:ext uri="{BB962C8B-B14F-4D97-AF65-F5344CB8AC3E}">
        <p14:creationId xmlns:p14="http://schemas.microsoft.com/office/powerpoint/2010/main" val="993451956"/>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Google Shape;60;p14">
            <a:extLst>
              <a:ext uri="{FF2B5EF4-FFF2-40B4-BE49-F238E27FC236}">
                <a16:creationId xmlns:a16="http://schemas.microsoft.com/office/drawing/2014/main" id="{C15EEAD4-9CF1-5A0E-4AED-EFF3152F28EA}"/>
              </a:ext>
            </a:extLst>
          </p:cNvPr>
          <p:cNvSpPr txBox="1">
            <a:spLocks/>
          </p:cNvSpPr>
          <p:nvPr/>
        </p:nvSpPr>
        <p:spPr>
          <a:xfrm>
            <a:off x="311700" y="288275"/>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endParaRPr lang="en-IN" sz="2800" b="1" dirty="0">
              <a:solidFill>
                <a:srgbClr val="C00000"/>
              </a:solidFill>
              <a:latin typeface="Montserrat"/>
              <a:ea typeface="Montserrat"/>
              <a:cs typeface="Montserrat"/>
              <a:sym typeface="Montserrat"/>
            </a:endParaRPr>
          </a:p>
          <a:p>
            <a:endParaRPr lang="en-IN" sz="2800" b="1" dirty="0">
              <a:solidFill>
                <a:srgbClr val="C00000"/>
              </a:solidFill>
              <a:latin typeface="Montserrat"/>
              <a:ea typeface="Montserrat"/>
              <a:cs typeface="Montserrat"/>
              <a:sym typeface="Montserrat"/>
            </a:endParaRPr>
          </a:p>
          <a:p>
            <a:endParaRPr lang="en-IN" sz="2800" b="1" dirty="0">
              <a:solidFill>
                <a:srgbClr val="C00000"/>
              </a:solidFill>
              <a:latin typeface="Montserrat"/>
              <a:ea typeface="Montserrat"/>
              <a:cs typeface="Montserrat"/>
              <a:sym typeface="Montserrat"/>
            </a:endParaRPr>
          </a:p>
          <a:p>
            <a:r>
              <a:rPr lang="en-IN" sz="2800" b="1" dirty="0">
                <a:solidFill>
                  <a:srgbClr val="C00000"/>
                </a:solidFill>
                <a:latin typeface="Montserrat"/>
                <a:ea typeface="Montserrat"/>
                <a:cs typeface="Montserrat"/>
                <a:sym typeface="Montserrat"/>
              </a:rPr>
              <a:t>Data Summary</a:t>
            </a:r>
          </a:p>
        </p:txBody>
      </p:sp>
      <p:sp>
        <p:nvSpPr>
          <p:cNvPr id="3" name="TextBox 2">
            <a:extLst>
              <a:ext uri="{FF2B5EF4-FFF2-40B4-BE49-F238E27FC236}">
                <a16:creationId xmlns:a16="http://schemas.microsoft.com/office/drawing/2014/main" id="{75FFAFC9-1D07-CBC6-1C70-3D4F44CE53AA}"/>
              </a:ext>
            </a:extLst>
          </p:cNvPr>
          <p:cNvSpPr txBox="1"/>
          <p:nvPr/>
        </p:nvSpPr>
        <p:spPr>
          <a:xfrm>
            <a:off x="698225" y="860975"/>
            <a:ext cx="8132050" cy="4185761"/>
          </a:xfrm>
          <a:prstGeom prst="rect">
            <a:avLst/>
          </a:prstGeom>
          <a:noFill/>
        </p:spPr>
        <p:txBody>
          <a:bodyPr wrap="square" rtlCol="0">
            <a:spAutoFit/>
          </a:bodyPr>
          <a:lstStyle/>
          <a:p>
            <a:pPr algn="just"/>
            <a:endParaRPr lang="en-IN" dirty="0">
              <a:solidFill>
                <a:schemeClr val="bg1">
                  <a:lumMod val="75000"/>
                </a:schemeClr>
              </a:solidFill>
              <a:latin typeface="Montserrat" panose="00000500000000000000" pitchFamily="50" charset="0"/>
            </a:endParaRPr>
          </a:p>
          <a:p>
            <a:pPr marL="285750" indent="-285750" algn="just">
              <a:buFont typeface="Arial" panose="020B0604020202020204" pitchFamily="34" charset="0"/>
              <a:buChar char="•"/>
            </a:pPr>
            <a:r>
              <a:rPr lang="en-IN" b="1" u="sng" dirty="0">
                <a:solidFill>
                  <a:schemeClr val="bg1">
                    <a:lumMod val="75000"/>
                  </a:schemeClr>
                </a:solidFill>
                <a:latin typeface="Montserrat" panose="00000500000000000000" pitchFamily="50" charset="0"/>
              </a:rPr>
              <a:t>minimum_nights – </a:t>
            </a:r>
            <a:r>
              <a:rPr lang="en-IN" dirty="0">
                <a:solidFill>
                  <a:schemeClr val="bg1">
                    <a:lumMod val="75000"/>
                  </a:schemeClr>
                </a:solidFill>
                <a:latin typeface="Montserrat" panose="00000500000000000000" pitchFamily="50" charset="0"/>
              </a:rPr>
              <a:t>This is a numerical column which tells about minimum number of nights stay at a particular listing. There are no missing values in this column as well.</a:t>
            </a:r>
          </a:p>
          <a:p>
            <a:pPr algn="just"/>
            <a:endParaRPr lang="en-IN" dirty="0">
              <a:solidFill>
                <a:schemeClr val="bg1">
                  <a:lumMod val="75000"/>
                </a:schemeClr>
              </a:solidFill>
              <a:latin typeface="Montserrat" panose="00000500000000000000" pitchFamily="50" charset="0"/>
            </a:endParaRPr>
          </a:p>
          <a:p>
            <a:pPr marL="285750" indent="-285750" algn="just">
              <a:buFont typeface="Arial" panose="020B0604020202020204" pitchFamily="34" charset="0"/>
              <a:buChar char="•"/>
            </a:pPr>
            <a:r>
              <a:rPr lang="en-IN" b="1" u="sng" dirty="0" err="1">
                <a:solidFill>
                  <a:schemeClr val="bg1">
                    <a:lumMod val="75000"/>
                  </a:schemeClr>
                </a:solidFill>
                <a:latin typeface="Montserrat" panose="00000500000000000000" pitchFamily="50" charset="0"/>
              </a:rPr>
              <a:t>number_of_reviews</a:t>
            </a:r>
            <a:r>
              <a:rPr lang="en-IN" b="1" u="sng" dirty="0">
                <a:solidFill>
                  <a:schemeClr val="bg1">
                    <a:lumMod val="75000"/>
                  </a:schemeClr>
                </a:solidFill>
                <a:latin typeface="Montserrat" panose="00000500000000000000" pitchFamily="50" charset="0"/>
              </a:rPr>
              <a:t> – </a:t>
            </a:r>
            <a:r>
              <a:rPr lang="en-IN" dirty="0">
                <a:solidFill>
                  <a:schemeClr val="bg1">
                    <a:lumMod val="75000"/>
                  </a:schemeClr>
                </a:solidFill>
                <a:latin typeface="Montserrat" panose="00000500000000000000" pitchFamily="50" charset="0"/>
              </a:rPr>
              <a:t>This is an important numerical column in dataset. It tells us about how many visitors reviewed the listing. We can use this information to find out traffic at a particular host and reasons behind it. There are no null values in this column.</a:t>
            </a:r>
          </a:p>
          <a:p>
            <a:pPr algn="just"/>
            <a:endParaRPr lang="en-IN" dirty="0">
              <a:solidFill>
                <a:schemeClr val="bg1">
                  <a:lumMod val="75000"/>
                </a:schemeClr>
              </a:solidFill>
              <a:latin typeface="Montserrat" panose="00000500000000000000" pitchFamily="50" charset="0"/>
            </a:endParaRPr>
          </a:p>
          <a:p>
            <a:pPr marL="285750" indent="-285750" algn="just">
              <a:buFont typeface="Arial" panose="020B0604020202020204" pitchFamily="34" charset="0"/>
              <a:buChar char="•"/>
            </a:pPr>
            <a:r>
              <a:rPr lang="en-IN" b="1" u="sng" dirty="0">
                <a:solidFill>
                  <a:schemeClr val="bg1">
                    <a:lumMod val="75000"/>
                  </a:schemeClr>
                </a:solidFill>
                <a:latin typeface="Montserrat" panose="00000500000000000000" pitchFamily="50" charset="0"/>
              </a:rPr>
              <a:t>last_review – </a:t>
            </a:r>
            <a:r>
              <a:rPr lang="en-IN" dirty="0">
                <a:solidFill>
                  <a:schemeClr val="bg1">
                    <a:lumMod val="75000"/>
                  </a:schemeClr>
                </a:solidFill>
                <a:latin typeface="Montserrat" panose="00000500000000000000" pitchFamily="50" charset="0"/>
              </a:rPr>
              <a:t>This column contains the date of the latest review for that listing. The value is in string format. For performing EDA, we can convert it into date format. There are 10052 missing values in this column. We can replace these values using </a:t>
            </a:r>
            <a:r>
              <a:rPr lang="en-GB" sz="1400" dirty="0" err="1">
                <a:solidFill>
                  <a:schemeClr val="lt1"/>
                </a:solidFill>
                <a:latin typeface="Montserrat"/>
                <a:ea typeface="Montserrat"/>
                <a:cs typeface="Montserrat"/>
                <a:sym typeface="Montserrat"/>
              </a:rPr>
              <a:t>fillna</a:t>
            </a:r>
            <a:r>
              <a:rPr lang="en-IN" dirty="0">
                <a:solidFill>
                  <a:schemeClr val="bg1">
                    <a:lumMod val="75000"/>
                  </a:schemeClr>
                </a:solidFill>
                <a:latin typeface="Montserrat" panose="00000500000000000000" pitchFamily="50" charset="0"/>
              </a:rPr>
              <a:t>() function.</a:t>
            </a:r>
          </a:p>
          <a:p>
            <a:pPr marL="285750" indent="-285750" algn="just">
              <a:buFont typeface="Arial" panose="020B0604020202020204" pitchFamily="34" charset="0"/>
              <a:buChar char="•"/>
            </a:pPr>
            <a:endParaRPr lang="en-IN" dirty="0">
              <a:solidFill>
                <a:schemeClr val="bg1">
                  <a:lumMod val="75000"/>
                </a:schemeClr>
              </a:solidFill>
              <a:latin typeface="Montserrat" panose="00000500000000000000" pitchFamily="50" charset="0"/>
            </a:endParaRPr>
          </a:p>
          <a:p>
            <a:pPr marL="285750" indent="-285750" algn="just">
              <a:buFont typeface="Arial" panose="020B0604020202020204" pitchFamily="34" charset="0"/>
              <a:buChar char="•"/>
            </a:pPr>
            <a:r>
              <a:rPr lang="en-IN" b="1" u="sng" dirty="0" err="1">
                <a:solidFill>
                  <a:schemeClr val="bg1">
                    <a:lumMod val="75000"/>
                  </a:schemeClr>
                </a:solidFill>
                <a:latin typeface="Montserrat" panose="00000500000000000000" pitchFamily="50" charset="0"/>
              </a:rPr>
              <a:t>reviews_per_month</a:t>
            </a:r>
            <a:r>
              <a:rPr lang="en-IN" b="1" u="sng" dirty="0">
                <a:solidFill>
                  <a:schemeClr val="bg1">
                    <a:lumMod val="75000"/>
                  </a:schemeClr>
                </a:solidFill>
                <a:latin typeface="Montserrat" panose="00000500000000000000" pitchFamily="50" charset="0"/>
              </a:rPr>
              <a:t> -  </a:t>
            </a:r>
            <a:r>
              <a:rPr lang="en-IN" dirty="0">
                <a:solidFill>
                  <a:schemeClr val="bg1">
                    <a:lumMod val="75000"/>
                  </a:schemeClr>
                </a:solidFill>
                <a:latin typeface="Montserrat" panose="00000500000000000000" pitchFamily="50" charset="0"/>
              </a:rPr>
              <a:t>This is a numerical column which gives number of reviews for a particular listing. This column has 10052 null values. We replace these values by 0 in the data cleaning stage. This is one of the important columns in EDA, as we can measure popularity of a listing using this information.</a:t>
            </a:r>
          </a:p>
          <a:p>
            <a:pPr marL="285750" indent="-285750" algn="just">
              <a:buFont typeface="Arial" panose="020B0604020202020204" pitchFamily="34" charset="0"/>
              <a:buChar char="•"/>
            </a:pPr>
            <a:endParaRPr lang="en-IN" dirty="0">
              <a:solidFill>
                <a:schemeClr val="bg1">
                  <a:lumMod val="75000"/>
                </a:schemeClr>
              </a:solidFill>
              <a:latin typeface="Montserrat" panose="00000500000000000000" pitchFamily="50" charset="0"/>
            </a:endParaRPr>
          </a:p>
        </p:txBody>
      </p:sp>
    </p:spTree>
    <p:extLst>
      <p:ext uri="{BB962C8B-B14F-4D97-AF65-F5344CB8AC3E}">
        <p14:creationId xmlns:p14="http://schemas.microsoft.com/office/powerpoint/2010/main" val="2468147452"/>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Google Shape;60;p14">
            <a:extLst>
              <a:ext uri="{FF2B5EF4-FFF2-40B4-BE49-F238E27FC236}">
                <a16:creationId xmlns:a16="http://schemas.microsoft.com/office/drawing/2014/main" id="{900C5910-D071-2EBC-DB0B-C8C2B756BA76}"/>
              </a:ext>
            </a:extLst>
          </p:cNvPr>
          <p:cNvSpPr txBox="1">
            <a:spLocks/>
          </p:cNvSpPr>
          <p:nvPr/>
        </p:nvSpPr>
        <p:spPr>
          <a:xfrm>
            <a:off x="311700" y="288275"/>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endParaRPr lang="en-IN" sz="2800" b="1" dirty="0">
              <a:solidFill>
                <a:srgbClr val="C00000"/>
              </a:solidFill>
              <a:latin typeface="Montserrat"/>
              <a:ea typeface="Montserrat"/>
              <a:cs typeface="Montserrat"/>
              <a:sym typeface="Montserrat"/>
            </a:endParaRPr>
          </a:p>
          <a:p>
            <a:endParaRPr lang="en-IN" sz="2800" b="1" dirty="0">
              <a:solidFill>
                <a:srgbClr val="C00000"/>
              </a:solidFill>
              <a:latin typeface="Montserrat"/>
              <a:ea typeface="Montserrat"/>
              <a:cs typeface="Montserrat"/>
              <a:sym typeface="Montserrat"/>
            </a:endParaRPr>
          </a:p>
          <a:p>
            <a:endParaRPr lang="en-IN" sz="2800" b="1" dirty="0">
              <a:solidFill>
                <a:srgbClr val="C00000"/>
              </a:solidFill>
              <a:latin typeface="Montserrat"/>
              <a:ea typeface="Montserrat"/>
              <a:cs typeface="Montserrat"/>
              <a:sym typeface="Montserrat"/>
            </a:endParaRPr>
          </a:p>
          <a:p>
            <a:r>
              <a:rPr lang="en-IN" sz="2800" b="1" dirty="0">
                <a:solidFill>
                  <a:srgbClr val="C00000"/>
                </a:solidFill>
                <a:latin typeface="Montserrat"/>
                <a:ea typeface="Montserrat"/>
                <a:cs typeface="Montserrat"/>
                <a:sym typeface="Montserrat"/>
              </a:rPr>
              <a:t>Data Summary </a:t>
            </a:r>
          </a:p>
        </p:txBody>
      </p:sp>
      <p:sp>
        <p:nvSpPr>
          <p:cNvPr id="3" name="TextBox 2">
            <a:extLst>
              <a:ext uri="{FF2B5EF4-FFF2-40B4-BE49-F238E27FC236}">
                <a16:creationId xmlns:a16="http://schemas.microsoft.com/office/drawing/2014/main" id="{AA717D5E-DC30-CDFC-FB6B-37004BB787F1}"/>
              </a:ext>
            </a:extLst>
          </p:cNvPr>
          <p:cNvSpPr txBox="1"/>
          <p:nvPr/>
        </p:nvSpPr>
        <p:spPr>
          <a:xfrm>
            <a:off x="415925" y="1013367"/>
            <a:ext cx="8312150" cy="2246769"/>
          </a:xfrm>
          <a:prstGeom prst="rect">
            <a:avLst/>
          </a:prstGeom>
          <a:noFill/>
        </p:spPr>
        <p:txBody>
          <a:bodyPr wrap="square" rtlCol="0">
            <a:spAutoFit/>
          </a:bodyPr>
          <a:lstStyle/>
          <a:p>
            <a:pPr algn="just"/>
            <a:endParaRPr lang="en-IN" dirty="0">
              <a:solidFill>
                <a:schemeClr val="bg1">
                  <a:lumMod val="75000"/>
                </a:schemeClr>
              </a:solidFill>
              <a:latin typeface="Montserrat" panose="00000500000000000000" pitchFamily="50" charset="0"/>
            </a:endParaRPr>
          </a:p>
          <a:p>
            <a:pPr marL="285750" indent="-285750" algn="just">
              <a:buFont typeface="Arial" panose="020B0604020202020204" pitchFamily="34" charset="0"/>
              <a:buChar char="•"/>
            </a:pPr>
            <a:r>
              <a:rPr lang="en-IN" b="1" u="sng" dirty="0">
                <a:solidFill>
                  <a:schemeClr val="bg1">
                    <a:lumMod val="75000"/>
                  </a:schemeClr>
                </a:solidFill>
                <a:latin typeface="Montserrat" panose="00000500000000000000" pitchFamily="50" charset="0"/>
              </a:rPr>
              <a:t>calculated_host_listings_count – </a:t>
            </a:r>
            <a:r>
              <a:rPr lang="en-IN" dirty="0">
                <a:solidFill>
                  <a:schemeClr val="bg1">
                    <a:lumMod val="75000"/>
                  </a:schemeClr>
                </a:solidFill>
                <a:latin typeface="Montserrat" panose="00000500000000000000" pitchFamily="50" charset="0"/>
              </a:rPr>
              <a:t>This is a numerical column. It shows number of listings on Airbnb by a particular host. There are no missing values in this column. We can use this column to find out maximum number of listings from a single host in given data.</a:t>
            </a:r>
          </a:p>
          <a:p>
            <a:pPr algn="just"/>
            <a:endParaRPr lang="en-IN" dirty="0">
              <a:solidFill>
                <a:schemeClr val="bg1">
                  <a:lumMod val="75000"/>
                </a:schemeClr>
              </a:solidFill>
              <a:latin typeface="Montserrat" panose="00000500000000000000" pitchFamily="50" charset="0"/>
            </a:endParaRPr>
          </a:p>
          <a:p>
            <a:pPr marL="285750" indent="-285750" algn="just">
              <a:buFont typeface="Arial" panose="020B0604020202020204" pitchFamily="34" charset="0"/>
              <a:buChar char="•"/>
            </a:pPr>
            <a:r>
              <a:rPr lang="en-IN" b="1" u="sng" dirty="0">
                <a:solidFill>
                  <a:schemeClr val="bg1">
                    <a:lumMod val="75000"/>
                  </a:schemeClr>
                </a:solidFill>
                <a:latin typeface="Montserrat" panose="00000500000000000000" pitchFamily="50" charset="0"/>
              </a:rPr>
              <a:t>availability_365 – </a:t>
            </a:r>
            <a:r>
              <a:rPr lang="en-IN" dirty="0">
                <a:solidFill>
                  <a:schemeClr val="bg1">
                    <a:lumMod val="75000"/>
                  </a:schemeClr>
                </a:solidFill>
                <a:latin typeface="Montserrat" panose="00000500000000000000" pitchFamily="50" charset="0"/>
              </a:rPr>
              <a:t>This is one more numerical column which has information about what is availability of a particular listing throughout the year. There are no missing values in this column. </a:t>
            </a:r>
          </a:p>
          <a:p>
            <a:pPr marL="285750" indent="-285750" algn="just">
              <a:buFont typeface="Arial" panose="020B0604020202020204" pitchFamily="34" charset="0"/>
              <a:buChar char="•"/>
            </a:pPr>
            <a:endParaRPr lang="en-IN" dirty="0">
              <a:solidFill>
                <a:schemeClr val="bg1">
                  <a:lumMod val="75000"/>
                </a:schemeClr>
              </a:solidFill>
            </a:endParaRPr>
          </a:p>
        </p:txBody>
      </p:sp>
    </p:spTree>
    <p:extLst>
      <p:ext uri="{BB962C8B-B14F-4D97-AF65-F5344CB8AC3E}">
        <p14:creationId xmlns:p14="http://schemas.microsoft.com/office/powerpoint/2010/main" val="159647907"/>
      </p:ext>
    </p:extLst>
  </p:cSld>
  <p:clrMapOvr>
    <a:masterClrMapping/>
  </p:clrMapOvr>
  <p:transition>
    <p:push dir="u"/>
  </p:transition>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2008</Words>
  <Application>Microsoft Office PowerPoint</Application>
  <PresentationFormat>On-screen Show (16:9)</PresentationFormat>
  <Paragraphs>203</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Montserrat</vt:lpstr>
      <vt:lpstr>source-serif-pro</vt:lpstr>
      <vt:lpstr>Simple Light</vt:lpstr>
      <vt:lpstr>Capstone Project  Airbnb Bookings Analysis  By:  Naghma Firdous </vt:lpstr>
      <vt:lpstr>   Let us go through steps involved in analyzing Airbnb NYC Data</vt:lpstr>
      <vt:lpstr>   Data Pipeline</vt:lpstr>
      <vt:lpstr>   NYC Airbnb : Exploratory Data Analysis</vt:lpstr>
      <vt:lpstr>   Data Summary</vt:lpstr>
      <vt:lpstr>   Data Summary</vt:lpstr>
      <vt:lpstr>   Data Summary</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Bookings Analysis  Team members Mukta Raut Naghma Firdous Kaibalya Deep</dc:title>
  <dc:creator>mukta raut</dc:creator>
  <cp:lastModifiedBy>Naghma Firdous</cp:lastModifiedBy>
  <cp:revision>18</cp:revision>
  <dcterms:modified xsi:type="dcterms:W3CDTF">2022-10-25T17:13:48Z</dcterms:modified>
</cp:coreProperties>
</file>