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3"/>
    <p:sldId id="259" r:id="rId4"/>
    <p:sldId id="344" r:id="rId5"/>
    <p:sldId id="342" r:id="rId6"/>
    <p:sldId id="345" r:id="rId7"/>
    <p:sldId id="346" r:id="rId8"/>
    <p:sldId id="347" r:id="rId9"/>
    <p:sldId id="348" r:id="rId10"/>
    <p:sldId id="354" r:id="rId11"/>
    <p:sldId id="361" r:id="rId12"/>
    <p:sldId id="362" r:id="rId13"/>
    <p:sldId id="352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EC"/>
    <a:srgbClr val="000000"/>
    <a:srgbClr val="595959"/>
    <a:srgbClr val="0091C4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20FA1-227D-476A-B0FB-D4A6DEAD64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20EF7-0CB7-4065-BABD-C1B0BA6B19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edel 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lnk Pag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1" Type="http://schemas.openxmlformats.org/officeDocument/2006/relationships/slideLayout" Target="../slideLayouts/slideLayout12.xml"/><Relationship Id="rId80" Type="http://schemas.openxmlformats.org/officeDocument/2006/relationships/image" Target="../media/image11.png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4.png"/><Relationship Id="rId3" Type="http://schemas.microsoft.com/office/2007/relationships/media" Target="file:///C:\Users\Mxn20101002121\Desktop\Group%2030%20Presentation\1.%20primaryNetwork.mov" TargetMode="External"/><Relationship Id="rId2" Type="http://schemas.openxmlformats.org/officeDocument/2006/relationships/video" Target="file:///C:\Users\Mxn20101002121\Desktop\Group%2030%20Presentation\1.%20primaryNetwork.mov" TargetMode="Externa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5.png"/><Relationship Id="rId3" Type="http://schemas.microsoft.com/office/2007/relationships/media" Target="file:///C:\Users\Mxn20101002121\Desktop\Group%2030%20Presentation\2.%20SeasonalEffect.mov" TargetMode="External"/><Relationship Id="rId2" Type="http://schemas.openxmlformats.org/officeDocument/2006/relationships/video" Target="file:///C:\Users\Mxn20101002121\Desktop\Group%2030%20Presentation\2.%20SeasonalEffect.mov" TargetMode="Externa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6.png"/><Relationship Id="rId3" Type="http://schemas.microsoft.com/office/2007/relationships/media" Target="file:///C:\Users\Mxn20101002121\Desktop\Group%2030%20Presentation\3.%20airlineComparsion.mov" TargetMode="External"/><Relationship Id="rId2" Type="http://schemas.openxmlformats.org/officeDocument/2006/relationships/video" Target="file:///C:\Users\Mxn20101002121\Desktop\Group%2030%20Presentation\3.%20airlineComparsion.mov" TargetMode="Externa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7.png"/><Relationship Id="rId3" Type="http://schemas.microsoft.com/office/2007/relationships/media" Target="file:///C:\Users\Mxn20101002121\Desktop\Group%2030%20Presentation\4.%20Airport%20Performance.mov" TargetMode="External"/><Relationship Id="rId2" Type="http://schemas.openxmlformats.org/officeDocument/2006/relationships/video" Target="file:///C:\Users\Mxn20101002121\Desktop\Group%2030%20Presentation\4.%20Airport%20Performance.mov" TargetMode="Externa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8.png"/><Relationship Id="rId3" Type="http://schemas.microsoft.com/office/2007/relationships/media" Target="file:///C:\Users\Mxn20101002121\Desktop\Group%2030%20Presentation\5.%20stats.mov" TargetMode="External"/><Relationship Id="rId2" Type="http://schemas.openxmlformats.org/officeDocument/2006/relationships/video" Target="file:///C:\Users\Mxn20101002121\Desktop\Group%2030%20Presentation\5.%20stats.mov" TargetMode="Externa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88900" y="-11906"/>
            <a:ext cx="12280900" cy="2015241"/>
            <a:chOff x="-88900" y="-11906"/>
            <a:chExt cx="12280900" cy="2015241"/>
          </a:xfrm>
        </p:grpSpPr>
        <p:sp>
          <p:nvSpPr>
            <p:cNvPr id="6" name="矩形 5"/>
            <p:cNvSpPr/>
            <p:nvPr/>
          </p:nvSpPr>
          <p:spPr>
            <a:xfrm>
              <a:off x="7976681" y="-3"/>
              <a:ext cx="4215319" cy="1765304"/>
            </a:xfrm>
            <a:custGeom>
              <a:avLst/>
              <a:gdLst>
                <a:gd name="connsiteX0" fmla="*/ 0 w 4215319"/>
                <a:gd name="connsiteY0" fmla="*/ 0 h 894948"/>
                <a:gd name="connsiteX1" fmla="*/ 4215319 w 4215319"/>
                <a:gd name="connsiteY1" fmla="*/ 0 h 894948"/>
                <a:gd name="connsiteX2" fmla="*/ 4215319 w 4215319"/>
                <a:gd name="connsiteY2" fmla="*/ 894948 h 894948"/>
                <a:gd name="connsiteX3" fmla="*/ 0 w 4215319"/>
                <a:gd name="connsiteY3" fmla="*/ 894948 h 894948"/>
                <a:gd name="connsiteX4" fmla="*/ 0 w 4215319"/>
                <a:gd name="connsiteY4" fmla="*/ 0 h 894948"/>
                <a:gd name="connsiteX0-1" fmla="*/ 0 w 4215319"/>
                <a:gd name="connsiteY0-2" fmla="*/ 0 h 1361876"/>
                <a:gd name="connsiteX1-3" fmla="*/ 4215319 w 4215319"/>
                <a:gd name="connsiteY1-4" fmla="*/ 0 h 1361876"/>
                <a:gd name="connsiteX2-5" fmla="*/ 4215319 w 4215319"/>
                <a:gd name="connsiteY2-6" fmla="*/ 1361876 h 1361876"/>
                <a:gd name="connsiteX3-7" fmla="*/ 0 w 4215319"/>
                <a:gd name="connsiteY3-8" fmla="*/ 894948 h 1361876"/>
                <a:gd name="connsiteX4-9" fmla="*/ 0 w 4215319"/>
                <a:gd name="connsiteY4-10" fmla="*/ 0 h 13618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15319" h="1361876">
                  <a:moveTo>
                    <a:pt x="0" y="0"/>
                  </a:moveTo>
                  <a:lnTo>
                    <a:pt x="4215319" y="0"/>
                  </a:lnTo>
                  <a:lnTo>
                    <a:pt x="4215319" y="1361876"/>
                  </a:lnTo>
                  <a:lnTo>
                    <a:pt x="0" y="894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0800000">
              <a:off x="-88900" y="-11906"/>
              <a:ext cx="12280900" cy="2015241"/>
            </a:xfrm>
            <a:custGeom>
              <a:avLst/>
              <a:gdLst>
                <a:gd name="connsiteX0" fmla="*/ 0 w 3822971"/>
                <a:gd name="connsiteY0" fmla="*/ 1167319 h 1167319"/>
                <a:gd name="connsiteX1" fmla="*/ 0 w 3822971"/>
                <a:gd name="connsiteY1" fmla="*/ 0 h 1167319"/>
                <a:gd name="connsiteX2" fmla="*/ 3822971 w 3822971"/>
                <a:gd name="connsiteY2" fmla="*/ 1167319 h 1167319"/>
                <a:gd name="connsiteX3" fmla="*/ 0 w 3822971"/>
                <a:gd name="connsiteY3" fmla="*/ 1167319 h 1167319"/>
                <a:gd name="connsiteX0-1" fmla="*/ 0 w 12179031"/>
                <a:gd name="connsiteY0-2" fmla="*/ 0 h 1225685"/>
                <a:gd name="connsiteX1-3" fmla="*/ 8356060 w 12179031"/>
                <a:gd name="connsiteY1-4" fmla="*/ 58366 h 1225685"/>
                <a:gd name="connsiteX2-5" fmla="*/ 12179031 w 12179031"/>
                <a:gd name="connsiteY2-6" fmla="*/ 1225685 h 1225685"/>
                <a:gd name="connsiteX3-7" fmla="*/ 0 w 12179031"/>
                <a:gd name="connsiteY3-8" fmla="*/ 0 h 1225685"/>
                <a:gd name="connsiteX0-9" fmla="*/ 0 w 12179031"/>
                <a:gd name="connsiteY0-10" fmla="*/ 612842 h 1838527"/>
                <a:gd name="connsiteX1-11" fmla="*/ 1 w 12179031"/>
                <a:gd name="connsiteY1-12" fmla="*/ 0 h 1838527"/>
                <a:gd name="connsiteX2-13" fmla="*/ 12179031 w 12179031"/>
                <a:gd name="connsiteY2-14" fmla="*/ 1838527 h 1838527"/>
                <a:gd name="connsiteX3-15" fmla="*/ 0 w 12179031"/>
                <a:gd name="connsiteY3-16" fmla="*/ 612842 h 1838527"/>
                <a:gd name="connsiteX0-17" fmla="*/ 0 w 12267836"/>
                <a:gd name="connsiteY0-18" fmla="*/ 612842 h 1677218"/>
                <a:gd name="connsiteX1-19" fmla="*/ 1 w 12267836"/>
                <a:gd name="connsiteY1-20" fmla="*/ 0 h 1677218"/>
                <a:gd name="connsiteX2-21" fmla="*/ 12267836 w 12267836"/>
                <a:gd name="connsiteY2-22" fmla="*/ 1677218 h 1677218"/>
                <a:gd name="connsiteX3-23" fmla="*/ 0 w 12267836"/>
                <a:gd name="connsiteY3-24" fmla="*/ 612842 h 1677218"/>
                <a:gd name="connsiteX0-25" fmla="*/ 0 w 12267836"/>
                <a:gd name="connsiteY0-26" fmla="*/ 612842 h 1706437"/>
                <a:gd name="connsiteX1-27" fmla="*/ 1 w 12267836"/>
                <a:gd name="connsiteY1-28" fmla="*/ 0 h 1706437"/>
                <a:gd name="connsiteX2-29" fmla="*/ 12267836 w 12267836"/>
                <a:gd name="connsiteY2-30" fmla="*/ 1706437 h 1706437"/>
                <a:gd name="connsiteX3-31" fmla="*/ 0 w 12267836"/>
                <a:gd name="connsiteY3-32" fmla="*/ 612842 h 17064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267836" h="1706437">
                  <a:moveTo>
                    <a:pt x="0" y="612842"/>
                  </a:moveTo>
                  <a:cubicBezTo>
                    <a:pt x="0" y="408561"/>
                    <a:pt x="1" y="204281"/>
                    <a:pt x="1" y="0"/>
                  </a:cubicBezTo>
                  <a:lnTo>
                    <a:pt x="12267836" y="1706437"/>
                  </a:lnTo>
                  <a:cubicBezTo>
                    <a:pt x="8208159" y="1297875"/>
                    <a:pt x="4059677" y="1021404"/>
                    <a:pt x="0" y="612842"/>
                  </a:cubicBezTo>
                  <a:close/>
                </a:path>
              </a:pathLst>
            </a:custGeom>
            <a:solidFill>
              <a:srgbClr val="00AD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/>
            <p:cNvSpPr/>
            <p:nvPr/>
          </p:nvSpPr>
          <p:spPr>
            <a:xfrm rot="10800000">
              <a:off x="-2" y="-2"/>
              <a:ext cx="8949447" cy="1016001"/>
            </a:xfrm>
            <a:custGeom>
              <a:avLst/>
              <a:gdLst>
                <a:gd name="connsiteX0" fmla="*/ 0 w 8949447"/>
                <a:gd name="connsiteY0" fmla="*/ 943583 h 943583"/>
                <a:gd name="connsiteX1" fmla="*/ 0 w 8949447"/>
                <a:gd name="connsiteY1" fmla="*/ 0 h 943583"/>
                <a:gd name="connsiteX2" fmla="*/ 8949447 w 8949447"/>
                <a:gd name="connsiteY2" fmla="*/ 943583 h 943583"/>
                <a:gd name="connsiteX3" fmla="*/ 0 w 8949447"/>
                <a:gd name="connsiteY3" fmla="*/ 943583 h 943583"/>
                <a:gd name="connsiteX0-1" fmla="*/ 0 w 8949447"/>
                <a:gd name="connsiteY0-2" fmla="*/ 992221 h 992221"/>
                <a:gd name="connsiteX1-3" fmla="*/ 1147863 w 8949447"/>
                <a:gd name="connsiteY1-4" fmla="*/ 0 h 992221"/>
                <a:gd name="connsiteX2-5" fmla="*/ 8949447 w 8949447"/>
                <a:gd name="connsiteY2-6" fmla="*/ 992221 h 992221"/>
                <a:gd name="connsiteX3-7" fmla="*/ 0 w 8949447"/>
                <a:gd name="connsiteY3-8" fmla="*/ 992221 h 992221"/>
                <a:gd name="connsiteX0-9" fmla="*/ 0 w 8949447"/>
                <a:gd name="connsiteY0-10" fmla="*/ 894945 h 894945"/>
                <a:gd name="connsiteX1-11" fmla="*/ 1021404 w 8949447"/>
                <a:gd name="connsiteY1-12" fmla="*/ 0 h 894945"/>
                <a:gd name="connsiteX2-13" fmla="*/ 8949447 w 8949447"/>
                <a:gd name="connsiteY2-14" fmla="*/ 894945 h 894945"/>
                <a:gd name="connsiteX3-15" fmla="*/ 0 w 8949447"/>
                <a:gd name="connsiteY3-16" fmla="*/ 894945 h 8949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949447" h="894945">
                  <a:moveTo>
                    <a:pt x="0" y="894945"/>
                  </a:moveTo>
                  <a:lnTo>
                    <a:pt x="1021404" y="0"/>
                  </a:lnTo>
                  <a:lnTo>
                    <a:pt x="8949447" y="894945"/>
                  </a:lnTo>
                  <a:lnTo>
                    <a:pt x="0" y="894945"/>
                  </a:lnTo>
                  <a:close/>
                </a:path>
              </a:pathLst>
            </a:custGeom>
            <a:solidFill>
              <a:srgbClr val="009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摘录 6"/>
            <p:cNvSpPr/>
            <p:nvPr/>
          </p:nvSpPr>
          <p:spPr>
            <a:xfrm rot="5400000">
              <a:off x="715018" y="-715022"/>
              <a:ext cx="1361876" cy="2791913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-1" fmla="*/ 0 w 10000"/>
                <a:gd name="connsiteY0-2" fmla="*/ 16020 h 16020"/>
                <a:gd name="connsiteX1-3" fmla="*/ 3500 w 10000"/>
                <a:gd name="connsiteY1-4" fmla="*/ 0 h 16020"/>
                <a:gd name="connsiteX2-5" fmla="*/ 10000 w 10000"/>
                <a:gd name="connsiteY2-6" fmla="*/ 16020 h 16020"/>
                <a:gd name="connsiteX3-7" fmla="*/ 0 w 10000"/>
                <a:gd name="connsiteY3-8" fmla="*/ 16020 h 16020"/>
                <a:gd name="connsiteX0-9" fmla="*/ 0 w 10000"/>
                <a:gd name="connsiteY0-10" fmla="*/ 14428 h 14428"/>
                <a:gd name="connsiteX1-11" fmla="*/ 3214 w 10000"/>
                <a:gd name="connsiteY1-12" fmla="*/ 0 h 14428"/>
                <a:gd name="connsiteX2-13" fmla="*/ 10000 w 10000"/>
                <a:gd name="connsiteY2-14" fmla="*/ 14428 h 14428"/>
                <a:gd name="connsiteX3-15" fmla="*/ 0 w 10000"/>
                <a:gd name="connsiteY3-16" fmla="*/ 14428 h 14428"/>
                <a:gd name="connsiteX0-17" fmla="*/ 0 w 10000"/>
                <a:gd name="connsiteY0-18" fmla="*/ 14279 h 14279"/>
                <a:gd name="connsiteX1-19" fmla="*/ 3143 w 10000"/>
                <a:gd name="connsiteY1-20" fmla="*/ 0 h 14279"/>
                <a:gd name="connsiteX2-21" fmla="*/ 10000 w 10000"/>
                <a:gd name="connsiteY2-22" fmla="*/ 14279 h 14279"/>
                <a:gd name="connsiteX3-23" fmla="*/ 0 w 10000"/>
                <a:gd name="connsiteY3-24" fmla="*/ 14279 h 14279"/>
                <a:gd name="connsiteX0-25" fmla="*/ 0 w 10000"/>
                <a:gd name="connsiteY0-26" fmla="*/ 14279 h 14279"/>
                <a:gd name="connsiteX1-27" fmla="*/ 3072 w 10000"/>
                <a:gd name="connsiteY1-28" fmla="*/ 0 h 14279"/>
                <a:gd name="connsiteX2-29" fmla="*/ 10000 w 10000"/>
                <a:gd name="connsiteY2-30" fmla="*/ 14279 h 14279"/>
                <a:gd name="connsiteX3-31" fmla="*/ 0 w 10000"/>
                <a:gd name="connsiteY3-32" fmla="*/ 14279 h 142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000" h="14279">
                  <a:moveTo>
                    <a:pt x="0" y="14279"/>
                  </a:moveTo>
                  <a:lnTo>
                    <a:pt x="3072" y="0"/>
                  </a:lnTo>
                  <a:lnTo>
                    <a:pt x="10000" y="14279"/>
                  </a:lnTo>
                  <a:lnTo>
                    <a:pt x="0" y="142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-19455" y="418491"/>
              <a:ext cx="2985985" cy="1244937"/>
            </a:xfrm>
            <a:custGeom>
              <a:avLst/>
              <a:gdLst>
                <a:gd name="connsiteX0" fmla="*/ 0 w 3210127"/>
                <a:gd name="connsiteY0" fmla="*/ 0 h 632298"/>
                <a:gd name="connsiteX1" fmla="*/ 3210127 w 3210127"/>
                <a:gd name="connsiteY1" fmla="*/ 0 h 632298"/>
                <a:gd name="connsiteX2" fmla="*/ 3210127 w 3210127"/>
                <a:gd name="connsiteY2" fmla="*/ 632298 h 632298"/>
                <a:gd name="connsiteX3" fmla="*/ 0 w 3210127"/>
                <a:gd name="connsiteY3" fmla="*/ 632298 h 632298"/>
                <a:gd name="connsiteX4" fmla="*/ 0 w 3210127"/>
                <a:gd name="connsiteY4" fmla="*/ 0 h 632298"/>
                <a:gd name="connsiteX0-1" fmla="*/ 0 w 3210127"/>
                <a:gd name="connsiteY0-2" fmla="*/ 933855 h 1566153"/>
                <a:gd name="connsiteX1-3" fmla="*/ 2830749 w 3210127"/>
                <a:gd name="connsiteY1-4" fmla="*/ 0 h 1566153"/>
                <a:gd name="connsiteX2-5" fmla="*/ 3210127 w 3210127"/>
                <a:gd name="connsiteY2-6" fmla="*/ 1566153 h 1566153"/>
                <a:gd name="connsiteX3-7" fmla="*/ 0 w 3210127"/>
                <a:gd name="connsiteY3-8" fmla="*/ 1566153 h 1566153"/>
                <a:gd name="connsiteX4-9" fmla="*/ 0 w 3210127"/>
                <a:gd name="connsiteY4-10" fmla="*/ 933855 h 1566153"/>
                <a:gd name="connsiteX0-11" fmla="*/ 0 w 2986391"/>
                <a:gd name="connsiteY0-12" fmla="*/ 933855 h 1566153"/>
                <a:gd name="connsiteX1-13" fmla="*/ 2830749 w 2986391"/>
                <a:gd name="connsiteY1-14" fmla="*/ 0 h 1566153"/>
                <a:gd name="connsiteX2-15" fmla="*/ 2986391 w 2986391"/>
                <a:gd name="connsiteY2-16" fmla="*/ 38911 h 1566153"/>
                <a:gd name="connsiteX3-17" fmla="*/ 0 w 2986391"/>
                <a:gd name="connsiteY3-18" fmla="*/ 1566153 h 1566153"/>
                <a:gd name="connsiteX4-19" fmla="*/ 0 w 2986391"/>
                <a:gd name="connsiteY4-20" fmla="*/ 933855 h 1566153"/>
                <a:gd name="connsiteX0-21" fmla="*/ 19455 w 3005846"/>
                <a:gd name="connsiteY0-22" fmla="*/ 933855 h 1235412"/>
                <a:gd name="connsiteX1-23" fmla="*/ 2850204 w 3005846"/>
                <a:gd name="connsiteY1-24" fmla="*/ 0 h 1235412"/>
                <a:gd name="connsiteX2-25" fmla="*/ 3005846 w 3005846"/>
                <a:gd name="connsiteY2-26" fmla="*/ 38911 h 1235412"/>
                <a:gd name="connsiteX3-27" fmla="*/ 0 w 3005846"/>
                <a:gd name="connsiteY3-28" fmla="*/ 1235412 h 1235412"/>
                <a:gd name="connsiteX4-29" fmla="*/ 19455 w 3005846"/>
                <a:gd name="connsiteY4-30" fmla="*/ 933855 h 1235412"/>
                <a:gd name="connsiteX0-31" fmla="*/ 19455 w 2947480"/>
                <a:gd name="connsiteY0-32" fmla="*/ 933855 h 1235412"/>
                <a:gd name="connsiteX1-33" fmla="*/ 2850204 w 2947480"/>
                <a:gd name="connsiteY1-34" fmla="*/ 0 h 1235412"/>
                <a:gd name="connsiteX2-35" fmla="*/ 2947480 w 2947480"/>
                <a:gd name="connsiteY2-36" fmla="*/ 38911 h 1235412"/>
                <a:gd name="connsiteX3-37" fmla="*/ 0 w 2947480"/>
                <a:gd name="connsiteY3-38" fmla="*/ 1235412 h 1235412"/>
                <a:gd name="connsiteX4-39" fmla="*/ 19455 w 2947480"/>
                <a:gd name="connsiteY4-40" fmla="*/ 933855 h 1235412"/>
                <a:gd name="connsiteX0-41" fmla="*/ 19455 w 2947480"/>
                <a:gd name="connsiteY0-42" fmla="*/ 933855 h 1235412"/>
                <a:gd name="connsiteX1-43" fmla="*/ 2821021 w 2947480"/>
                <a:gd name="connsiteY1-44" fmla="*/ 0 h 1235412"/>
                <a:gd name="connsiteX2-45" fmla="*/ 2947480 w 2947480"/>
                <a:gd name="connsiteY2-46" fmla="*/ 38911 h 1235412"/>
                <a:gd name="connsiteX3-47" fmla="*/ 0 w 2947480"/>
                <a:gd name="connsiteY3-48" fmla="*/ 1235412 h 1235412"/>
                <a:gd name="connsiteX4-49" fmla="*/ 19455 w 2947480"/>
                <a:gd name="connsiteY4-50" fmla="*/ 933855 h 1235412"/>
                <a:gd name="connsiteX0-51" fmla="*/ 19455 w 2966935"/>
                <a:gd name="connsiteY0-52" fmla="*/ 933855 h 1235412"/>
                <a:gd name="connsiteX1-53" fmla="*/ 2821021 w 2966935"/>
                <a:gd name="connsiteY1-54" fmla="*/ 0 h 1235412"/>
                <a:gd name="connsiteX2-55" fmla="*/ 2966935 w 2966935"/>
                <a:gd name="connsiteY2-56" fmla="*/ 29184 h 1235412"/>
                <a:gd name="connsiteX3-57" fmla="*/ 0 w 2966935"/>
                <a:gd name="connsiteY3-58" fmla="*/ 1235412 h 1235412"/>
                <a:gd name="connsiteX4-59" fmla="*/ 19455 w 2966935"/>
                <a:gd name="connsiteY4-60" fmla="*/ 933855 h 1235412"/>
                <a:gd name="connsiteX0-61" fmla="*/ 19455 w 2966935"/>
                <a:gd name="connsiteY0-62" fmla="*/ 933855 h 1235412"/>
                <a:gd name="connsiteX1-63" fmla="*/ 2786515 w 2966935"/>
                <a:gd name="connsiteY1-64" fmla="*/ 0 h 1235412"/>
                <a:gd name="connsiteX2-65" fmla="*/ 2966935 w 2966935"/>
                <a:gd name="connsiteY2-66" fmla="*/ 29184 h 1235412"/>
                <a:gd name="connsiteX3-67" fmla="*/ 0 w 2966935"/>
                <a:gd name="connsiteY3-68" fmla="*/ 1235412 h 1235412"/>
                <a:gd name="connsiteX4-69" fmla="*/ 19455 w 2966935"/>
                <a:gd name="connsiteY4-70" fmla="*/ 933855 h 1235412"/>
                <a:gd name="connsiteX0-71" fmla="*/ 19455 w 2966935"/>
                <a:gd name="connsiteY0-72" fmla="*/ 943380 h 1244937"/>
                <a:gd name="connsiteX1-73" fmla="*/ 2803183 w 2966935"/>
                <a:gd name="connsiteY1-74" fmla="*/ 0 h 1244937"/>
                <a:gd name="connsiteX2-75" fmla="*/ 2966935 w 2966935"/>
                <a:gd name="connsiteY2-76" fmla="*/ 38709 h 1244937"/>
                <a:gd name="connsiteX3-77" fmla="*/ 0 w 2966935"/>
                <a:gd name="connsiteY3-78" fmla="*/ 1244937 h 1244937"/>
                <a:gd name="connsiteX4-79" fmla="*/ 19455 w 2966935"/>
                <a:gd name="connsiteY4-80" fmla="*/ 943380 h 1244937"/>
                <a:gd name="connsiteX0-81" fmla="*/ 19455 w 2985985"/>
                <a:gd name="connsiteY0-82" fmla="*/ 943380 h 1244937"/>
                <a:gd name="connsiteX1-83" fmla="*/ 2803183 w 2985985"/>
                <a:gd name="connsiteY1-84" fmla="*/ 0 h 1244937"/>
                <a:gd name="connsiteX2-85" fmla="*/ 2985985 w 2985985"/>
                <a:gd name="connsiteY2-86" fmla="*/ 29184 h 1244937"/>
                <a:gd name="connsiteX3-87" fmla="*/ 0 w 2985985"/>
                <a:gd name="connsiteY3-88" fmla="*/ 1244937 h 1244937"/>
                <a:gd name="connsiteX4-89" fmla="*/ 19455 w 2985985"/>
                <a:gd name="connsiteY4-90" fmla="*/ 943380 h 12449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85985" h="1244937">
                  <a:moveTo>
                    <a:pt x="19455" y="943380"/>
                  </a:moveTo>
                  <a:lnTo>
                    <a:pt x="2803183" y="0"/>
                  </a:lnTo>
                  <a:lnTo>
                    <a:pt x="2985985" y="29184"/>
                  </a:lnTo>
                  <a:lnTo>
                    <a:pt x="0" y="1244937"/>
                  </a:lnTo>
                  <a:lnTo>
                    <a:pt x="19455" y="94338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60000">
            <a:off x="-295275" y="1631315"/>
            <a:ext cx="5748020" cy="533654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135630" y="1856105"/>
            <a:ext cx="86023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0091C4"/>
                </a:solidFill>
                <a:uFillTx/>
                <a:latin typeface="Impact" panose="020B0806030902050204" pitchFamily="34" charset="0"/>
                <a:sym typeface="+mn-ea"/>
              </a:rPr>
              <a:t>Flight Data Visualisation</a:t>
            </a:r>
            <a:endParaRPr lang="en-US" altLang="zh-CN" sz="6600" dirty="0">
              <a:solidFill>
                <a:srgbClr val="0091C4"/>
              </a:solidFill>
              <a:uFillTx/>
              <a:latin typeface="Impact" panose="020B080603090205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88785" y="3376930"/>
            <a:ext cx="1913890" cy="54356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>
                <a:solidFill>
                  <a:srgbClr val="0070C0"/>
                </a:solidFill>
                <a:latin typeface="Tahoma" panose="020B0604030504040204" charset="0"/>
                <a:ea typeface="华文中宋" panose="02010600040101010101" charset="-122"/>
              </a:rPr>
              <a:t>Group 30:</a:t>
            </a:r>
            <a:r>
              <a:rPr lang="en-US" altLang="zh-CN" sz="2400" b="1">
                <a:solidFill>
                  <a:srgbClr val="0070C0"/>
                </a:solidFill>
                <a:latin typeface="Tahoma" panose="020B0604030504040204" charset="0"/>
                <a:ea typeface="华文中宋" panose="02010600040101010101" charset="-122"/>
              </a:rPr>
              <a:t> </a:t>
            </a:r>
            <a:endParaRPr lang="en-US" altLang="zh-CN" sz="2000">
              <a:latin typeface="Times New Roman" panose="02020603050405020304" pitchFamily="18" charset="0"/>
              <a:ea typeface="华文中宋" panose="02010600040101010101" charset="-122"/>
            </a:endParaRPr>
          </a:p>
        </p:txBody>
      </p:sp>
      <p:graphicFrame>
        <p:nvGraphicFramePr>
          <p:cNvPr id="12" name="表格 11"/>
          <p:cNvGraphicFramePr/>
          <p:nvPr/>
        </p:nvGraphicFramePr>
        <p:xfrm>
          <a:off x="6948805" y="4028440"/>
          <a:ext cx="397891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670"/>
                <a:gridCol w="15392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Nagib  Shah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(470360839)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Xinan  Ma  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(470489934)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Alan   Shen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(</a:t>
                      </a:r>
                      <a:r>
                        <a:rPr sz="1800"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470194809</a:t>
                      </a:r>
                      <a:r>
                        <a:rPr lang="en-US" sz="1800"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)</a:t>
                      </a:r>
                      <a:endParaRPr lang="en-US" sz="1800">
                        <a:latin typeface="Times New Roman" panose="02020603050405020304" pitchFamily="18" charset="0"/>
                        <a:ea typeface="华文中宋" panose="02010600040101010101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Young Choi  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(470346338)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Qiushi Zhang  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(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470119101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)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Girishkumar Dhotarkar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(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470351620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)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611630" y="513080"/>
            <a:ext cx="2954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Evaluation</a:t>
            </a: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10"/>
          <p:cNvGrpSpPr/>
          <p:nvPr/>
        </p:nvGrpSpPr>
        <p:grpSpPr>
          <a:xfrm>
            <a:off x="9421520" y="6336738"/>
            <a:ext cx="2672396" cy="406253"/>
            <a:chOff x="9296866" y="93090"/>
            <a:chExt cx="2672396" cy="406253"/>
          </a:xfrm>
        </p:grpSpPr>
        <p:sp>
          <p:nvSpPr>
            <p:cNvPr id="12" name="文本框 11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13" name="图片 12" descr="2139314_123527066460_2"/>
            <p:cNvPicPr>
              <a:picLocks noChangeAspect="1"/>
            </p:cNvPicPr>
            <p:nvPr/>
          </p:nvPicPr>
          <p:blipFill>
            <a:blip r:embed="rId1" cstate="print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127227" y="1369728"/>
          <a:ext cx="10904352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725"/>
                <a:gridCol w="2829827"/>
                <a:gridCol w="4081112"/>
                <a:gridCol w="231968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sz="1600" kern="100" dirty="0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Data/ Visualisation</a:t>
                      </a:r>
                      <a:endParaRPr lang="zh-CN" altLang="en-US" sz="16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sz="1600" kern="100" dirty="0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Task(s)</a:t>
                      </a:r>
                      <a:endParaRPr lang="zh-CN" altLang="en-US" sz="16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sz="1600" kern="100" dirty="0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Evaluation</a:t>
                      </a:r>
                      <a:r>
                        <a:rPr lang="en-US" altLang="en-AU" sz="1600" kern="100" dirty="0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n </a:t>
                      </a:r>
                      <a:r>
                        <a:rPr lang="en-AU" sz="1600" kern="100" dirty="0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framework/ Methods</a:t>
                      </a:r>
                      <a:endParaRPr lang="en-AU" sz="1600" kern="100" dirty="0" smtClean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sz="1600" kern="100" dirty="0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Pros/ Cons Analysis</a:t>
                      </a:r>
                      <a:endParaRPr lang="zh-CN" altLang="en-US" sz="16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sz="1400" kern="1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Primary Interactive </a:t>
                      </a: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  <a:sym typeface="+mn-ea"/>
                        </a:rPr>
                        <a:t>Flight Network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400" kern="100" dirty="0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Identify critical routes </a:t>
                      </a:r>
                      <a:endParaRPr lang="zh-CN" altLang="en-US" sz="1400" kern="100" dirty="0" smtClean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400" kern="100" dirty="0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Identify critical airports/nodes</a:t>
                      </a:r>
                      <a:endParaRPr lang="zh-CN" altLang="en-US" sz="1400" kern="100" dirty="0" smtClean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400" kern="100" dirty="0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Summary of overall network</a:t>
                      </a:r>
                      <a:endParaRPr lang="zh-CN" altLang="en-US" sz="14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400" kern="100" dirty="0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Peer Review</a:t>
                      </a:r>
                      <a:endParaRPr lang="zh-CN" altLang="en-US" sz="1400" kern="100" dirty="0" smtClean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just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400" kern="100" dirty="0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Feedback from focus group (questionnaire)</a:t>
                      </a:r>
                      <a:endParaRPr lang="zh-CN" altLang="en-US" sz="1400" kern="100" dirty="0" smtClean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just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400" kern="100" dirty="0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Cross validation utilising past references</a:t>
                      </a:r>
                      <a:endParaRPr lang="zh-CN" altLang="en-US" sz="14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sz="1400" kern="100" dirty="0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Identify and document pros/cons and limitations</a:t>
                      </a:r>
                      <a:endParaRPr lang="zh-CN" altLang="en-US" sz="14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649730" y="359410"/>
            <a:ext cx="2346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rogress</a:t>
            </a:r>
            <a:endParaRPr kumimoji="0" lang="en-US" altLang="zh-CN" sz="3600" b="1" 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16230" y="273685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421520" y="6336738"/>
            <a:ext cx="2672396" cy="406253"/>
            <a:chOff x="9296866" y="93090"/>
            <a:chExt cx="2672396" cy="406253"/>
          </a:xfrm>
        </p:grpSpPr>
        <p:sp>
          <p:nvSpPr>
            <p:cNvPr id="28" name="文本框 27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29" name="图片 28" descr="2139314_123527066460_2"/>
            <p:cNvPicPr>
              <a:picLocks noChangeAspect="1"/>
            </p:cNvPicPr>
            <p:nvPr/>
          </p:nvPicPr>
          <p:blipFill>
            <a:blip r:embed="rId1" cstate="print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  <p:cxnSp>
        <p:nvCxnSpPr>
          <p:cNvPr id="30" name="OTLSHAPE_T_948fd1511b624908b46912904d3a38ba_RightVerticalConnector1"/>
          <p:cNvCxnSpPr/>
          <p:nvPr>
            <p:custDataLst>
              <p:tags r:id="rId2"/>
            </p:custDataLst>
          </p:nvPr>
        </p:nvCxnSpPr>
        <p:spPr>
          <a:xfrm rot="16200000" flipV="1">
            <a:off x="9558153" y="4524140"/>
            <a:ext cx="3384896" cy="21914"/>
          </a:xfrm>
          <a:prstGeom prst="line">
            <a:avLst/>
          </a:prstGeom>
          <a:ln w="158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948fd1511b624908b46912904d3a38ba_LeftVerticalConnector5"/>
          <p:cNvCxnSpPr/>
          <p:nvPr>
            <p:custDataLst>
              <p:tags r:id="rId3"/>
            </p:custDataLst>
          </p:nvPr>
        </p:nvCxnSpPr>
        <p:spPr>
          <a:xfrm>
            <a:off x="8939695" y="5960498"/>
            <a:ext cx="0" cy="28202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948fd1511b624908b46912904d3a38ba_LeftVerticalConnector4"/>
          <p:cNvCxnSpPr/>
          <p:nvPr>
            <p:custDataLst>
              <p:tags r:id="rId4"/>
            </p:custDataLst>
          </p:nvPr>
        </p:nvCxnSpPr>
        <p:spPr>
          <a:xfrm>
            <a:off x="8939695" y="5545335"/>
            <a:ext cx="0" cy="211963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948fd1511b624908b46912904d3a38ba_LeftVerticalConnector1"/>
          <p:cNvCxnSpPr/>
          <p:nvPr>
            <p:custDataLst>
              <p:tags r:id="rId5"/>
            </p:custDataLst>
          </p:nvPr>
        </p:nvCxnSpPr>
        <p:spPr>
          <a:xfrm>
            <a:off x="8939695" y="2890775"/>
            <a:ext cx="0" cy="182336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T_eba8ee2a1844408c91d25cc40be5eeb2_RightVerticalConnector1"/>
          <p:cNvCxnSpPr>
            <a:endCxn id="202" idx="0"/>
          </p:cNvCxnSpPr>
          <p:nvPr>
            <p:custDataLst>
              <p:tags r:id="rId6"/>
            </p:custDataLst>
          </p:nvPr>
        </p:nvCxnSpPr>
        <p:spPr>
          <a:xfrm rot="5400000">
            <a:off x="6686732" y="4452898"/>
            <a:ext cx="3149077" cy="24838"/>
          </a:xfrm>
          <a:prstGeom prst="line">
            <a:avLst/>
          </a:prstGeom>
          <a:ln w="158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OTLSHAPE_T_eba8ee2a1844408c91d25cc40be5eeb2_LeftVerticalConnector2"/>
          <p:cNvCxnSpPr>
            <a:endCxn id="143" idx="0"/>
          </p:cNvCxnSpPr>
          <p:nvPr>
            <p:custDataLst>
              <p:tags r:id="rId7"/>
            </p:custDataLst>
          </p:nvPr>
        </p:nvCxnSpPr>
        <p:spPr>
          <a:xfrm rot="16200000" flipH="1">
            <a:off x="5222747" y="4248553"/>
            <a:ext cx="2980178" cy="11203"/>
          </a:xfrm>
          <a:prstGeom prst="line">
            <a:avLst/>
          </a:prstGeom>
          <a:ln w="158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T_f3c770d8a6a24238a57b373ef9984550_LeftVerticalConnector1"/>
          <p:cNvCxnSpPr>
            <a:stCxn id="150" idx="0"/>
          </p:cNvCxnSpPr>
          <p:nvPr>
            <p:custDataLst>
              <p:tags r:id="rId8"/>
            </p:custDataLst>
          </p:nvPr>
        </p:nvCxnSpPr>
        <p:spPr>
          <a:xfrm flipH="1" flipV="1">
            <a:off x="1576705" y="2814955"/>
            <a:ext cx="11430" cy="695325"/>
          </a:xfrm>
          <a:prstGeom prst="line">
            <a:avLst/>
          </a:prstGeom>
          <a:ln w="222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TLSHAPE_M_6e3d36ba8f5f423faa7a0a57470ce910_Connector1"/>
          <p:cNvCxnSpPr/>
          <p:nvPr>
            <p:custDataLst>
              <p:tags r:id="rId9"/>
            </p:custDataLst>
          </p:nvPr>
        </p:nvCxnSpPr>
        <p:spPr>
          <a:xfrm>
            <a:off x="8299168" y="2954676"/>
            <a:ext cx="0" cy="15693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OTLSHAPE_M_df949dad64a44818984bde0d0c8fd3af_Connector1"/>
          <p:cNvCxnSpPr/>
          <p:nvPr>
            <p:custDataLst>
              <p:tags r:id="rId10"/>
            </p:custDataLst>
          </p:nvPr>
        </p:nvCxnSpPr>
        <p:spPr>
          <a:xfrm>
            <a:off x="3648812" y="2916175"/>
            <a:ext cx="0" cy="15693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OTLSHAPE_M_0a1ef519557c45f4942d0867047bbb8e_Connector1"/>
          <p:cNvCxnSpPr>
            <a:stCxn id="121" idx="0"/>
            <a:endCxn id="86" idx="0"/>
          </p:cNvCxnSpPr>
          <p:nvPr>
            <p:custDataLst>
              <p:tags r:id="rId11"/>
            </p:custDataLst>
          </p:nvPr>
        </p:nvCxnSpPr>
        <p:spPr>
          <a:xfrm>
            <a:off x="11351405" y="1691887"/>
            <a:ext cx="8890" cy="937895"/>
          </a:xfrm>
          <a:prstGeom prst="line">
            <a:avLst/>
          </a:prstGeom>
          <a:ln w="22225" cap="flat" cmpd="sng" algn="ctr">
            <a:solidFill>
              <a:srgbClr val="96D64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OTLSHAPE_M_213757f954204f9ca66f8bfc70d9e7b9_Connector1"/>
          <p:cNvCxnSpPr/>
          <p:nvPr>
            <p:custDataLst>
              <p:tags r:id="rId12"/>
            </p:custDataLst>
          </p:nvPr>
        </p:nvCxnSpPr>
        <p:spPr>
          <a:xfrm rot="16200000" flipH="1">
            <a:off x="6549938" y="2276428"/>
            <a:ext cx="338342" cy="135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OTLSHAPE_M_d5a61cb9fb68417288c9ebbc4eaced10_Connector1"/>
          <p:cNvCxnSpPr/>
          <p:nvPr>
            <p:custDataLst>
              <p:tags r:id="rId13"/>
            </p:custDataLst>
          </p:nvPr>
        </p:nvCxnSpPr>
        <p:spPr>
          <a:xfrm rot="5400000">
            <a:off x="2721870" y="2984742"/>
            <a:ext cx="1852211" cy="1925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TLSHAPE_TB_00000000000000000000000000000000_LeftEndCaps"/>
          <p:cNvSpPr txBox="1"/>
          <p:nvPr>
            <p:custDataLst>
              <p:tags r:id="rId14"/>
            </p:custDataLst>
          </p:nvPr>
        </p:nvSpPr>
        <p:spPr>
          <a:xfrm>
            <a:off x="115811" y="2584095"/>
            <a:ext cx="673735" cy="2457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spc="-38" dirty="0" smtClean="0">
                <a:solidFill>
                  <a:srgbClr val="FF4500"/>
                </a:solidFill>
                <a:latin typeface="Calibri" panose="020F0502020204030204" pitchFamily="34" charset="0"/>
              </a:rPr>
              <a:t>09/2017</a:t>
            </a:r>
            <a:endParaRPr lang="en-US" sz="1600" b="1" spc="-38" dirty="0" smtClean="0">
              <a:solidFill>
                <a:srgbClr val="FF4500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TB_00000000000000000000000000000000_RightEndCaps"/>
          <p:cNvSpPr txBox="1"/>
          <p:nvPr>
            <p:custDataLst>
              <p:tags r:id="rId15"/>
            </p:custDataLst>
          </p:nvPr>
        </p:nvSpPr>
        <p:spPr>
          <a:xfrm>
            <a:off x="11407533" y="2526344"/>
            <a:ext cx="673735" cy="2457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spc="-38" dirty="0" smtClean="0">
                <a:solidFill>
                  <a:srgbClr val="FF4500"/>
                </a:solidFill>
                <a:latin typeface="Calibri" panose="020F0502020204030204" pitchFamily="34" charset="0"/>
              </a:rPr>
              <a:t>11/2017</a:t>
            </a:r>
            <a:endParaRPr lang="en-US" sz="1600" b="1" spc="-38" dirty="0" smtClean="0">
              <a:solidFill>
                <a:srgbClr val="FF4500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TB_00000000000000000000000000000000_ScaleContainer"/>
          <p:cNvSpPr/>
          <p:nvPr>
            <p:custDataLst>
              <p:tags r:id="rId16"/>
            </p:custDataLst>
          </p:nvPr>
        </p:nvSpPr>
        <p:spPr>
          <a:xfrm>
            <a:off x="844465" y="2439290"/>
            <a:ext cx="10515600" cy="381000"/>
          </a:xfrm>
          <a:prstGeom prst="round2DiagRect">
            <a:avLst>
              <a:gd name="adj1" fmla="val 100000"/>
              <a:gd name="adj2" fmla="val 0"/>
            </a:avLst>
          </a:prstGeom>
          <a:gradFill flip="none" rotWithShape="1">
            <a:gsLst>
              <a:gs pos="0">
                <a:srgbClr val="505046"/>
              </a:gs>
              <a:gs pos="100000">
                <a:srgbClr val="7F7F70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TLSHAPE_TB_00000000000000000000000000000000_TimescaleInterval1"/>
          <p:cNvSpPr txBox="1"/>
          <p:nvPr>
            <p:custDataLst>
              <p:tags r:id="rId17"/>
            </p:custDataLst>
          </p:nvPr>
        </p:nvSpPr>
        <p:spPr>
          <a:xfrm>
            <a:off x="1073065" y="2606845"/>
            <a:ext cx="256032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15 Sep-21 Sep	</a:t>
            </a:r>
            <a:endParaRPr lang="en-US" sz="1200" b="1" spc="-26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8" name="OTLSHAPE_TB_00000000000000000000000000000000_Separator1"/>
          <p:cNvCxnSpPr/>
          <p:nvPr>
            <p:custDataLst>
              <p:tags r:id="rId18"/>
            </p:custDataLst>
          </p:nvPr>
        </p:nvCxnSpPr>
        <p:spPr>
          <a:xfrm>
            <a:off x="2291135" y="25829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TLSHAPE_TB_00000000000000000000000000000000_TimescaleInterval2"/>
          <p:cNvSpPr txBox="1"/>
          <p:nvPr>
            <p:custDataLst>
              <p:tags r:id="rId19"/>
            </p:custDataLst>
          </p:nvPr>
        </p:nvSpPr>
        <p:spPr>
          <a:xfrm>
            <a:off x="2460513" y="2606845"/>
            <a:ext cx="195118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22 Sep- 28 Sep</a:t>
            </a:r>
            <a:endParaRPr lang="en-US" sz="1200" b="1" spc="-26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0" name="OTLSHAPE_TB_00000000000000000000000000000000_Separator2"/>
          <p:cNvCxnSpPr/>
          <p:nvPr>
            <p:custDataLst>
              <p:tags r:id="rId20"/>
            </p:custDataLst>
          </p:nvPr>
        </p:nvCxnSpPr>
        <p:spPr>
          <a:xfrm>
            <a:off x="3633221" y="2592525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TLSHAPE_TB_00000000000000000000000000000000_TimescaleInterval3"/>
          <p:cNvSpPr txBox="1"/>
          <p:nvPr>
            <p:custDataLst>
              <p:tags r:id="rId21"/>
            </p:custDataLst>
          </p:nvPr>
        </p:nvSpPr>
        <p:spPr>
          <a:xfrm>
            <a:off x="3908478" y="2616471"/>
            <a:ext cx="267958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29 Sep-05 Oct</a:t>
            </a:r>
            <a:endParaRPr lang="en-US" sz="1200" b="1" spc="-26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2" name="OTLSHAPE_TB_00000000000000000000000000000000_Separator3"/>
          <p:cNvCxnSpPr/>
          <p:nvPr>
            <p:custDataLst>
              <p:tags r:id="rId22"/>
            </p:custDataLst>
          </p:nvPr>
        </p:nvCxnSpPr>
        <p:spPr>
          <a:xfrm>
            <a:off x="5158188" y="25829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TLSHAPE_TB_00000000000000000000000000000000_TimescaleInterval4"/>
          <p:cNvSpPr txBox="1"/>
          <p:nvPr>
            <p:custDataLst>
              <p:tags r:id="rId23"/>
            </p:custDataLst>
          </p:nvPr>
        </p:nvSpPr>
        <p:spPr>
          <a:xfrm>
            <a:off x="5423818" y="2606845"/>
            <a:ext cx="342900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06 Oct-12 Oct</a:t>
            </a:r>
            <a:endParaRPr lang="en-US" sz="1200" b="1" spc="-26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4" name="OTLSHAPE_TB_00000000000000000000000000000000_Separator4"/>
          <p:cNvCxnSpPr/>
          <p:nvPr>
            <p:custDataLst>
              <p:tags r:id="rId24"/>
            </p:custDataLst>
          </p:nvPr>
        </p:nvCxnSpPr>
        <p:spPr>
          <a:xfrm>
            <a:off x="6706498" y="25829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TLSHAPE_TB_00000000000000000000000000000000_TimescaleInterval5"/>
          <p:cNvSpPr txBox="1"/>
          <p:nvPr>
            <p:custDataLst>
              <p:tags r:id="rId25"/>
            </p:custDataLst>
          </p:nvPr>
        </p:nvSpPr>
        <p:spPr>
          <a:xfrm>
            <a:off x="6991380" y="2608446"/>
            <a:ext cx="256032" cy="18525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13 Oct-19 Oct</a:t>
            </a:r>
            <a:endParaRPr lang="en-US" sz="1200" b="1" spc="-26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6" name="OTLSHAPE_TB_00000000000000000000000000000000_Separator5"/>
          <p:cNvCxnSpPr/>
          <p:nvPr>
            <p:custDataLst>
              <p:tags r:id="rId26"/>
            </p:custDataLst>
          </p:nvPr>
        </p:nvCxnSpPr>
        <p:spPr>
          <a:xfrm>
            <a:off x="8286452" y="2573275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TLSHAPE_TB_00000000000000000000000000000000_TimescaleInterval6"/>
          <p:cNvSpPr txBox="1"/>
          <p:nvPr>
            <p:custDataLst>
              <p:tags r:id="rId27"/>
            </p:custDataLst>
          </p:nvPr>
        </p:nvSpPr>
        <p:spPr>
          <a:xfrm>
            <a:off x="8465456" y="2587594"/>
            <a:ext cx="195118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20 Oct-26 Oct</a:t>
            </a:r>
            <a:endParaRPr lang="en-US" sz="1200" b="1" spc="-26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8" name="OTLSHAPE_TB_00000000000000000000000000000000_Separator6"/>
          <p:cNvCxnSpPr/>
          <p:nvPr>
            <p:custDataLst>
              <p:tags r:id="rId28"/>
            </p:custDataLst>
          </p:nvPr>
        </p:nvCxnSpPr>
        <p:spPr>
          <a:xfrm>
            <a:off x="9667038" y="2582901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TLSHAPE_TB_00000000000000000000000000000000_TimescaleInterval7"/>
          <p:cNvSpPr txBox="1"/>
          <p:nvPr>
            <p:custDataLst>
              <p:tags r:id="rId29"/>
            </p:custDataLst>
          </p:nvPr>
        </p:nvSpPr>
        <p:spPr>
          <a:xfrm>
            <a:off x="10000035" y="2606846"/>
            <a:ext cx="267958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27 Oct-02 Nov</a:t>
            </a:r>
            <a:endParaRPr lang="en-US" sz="1200" b="1" spc="-26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4" name="OTLSHAPE_M_1f203f9e9d6e48e48b859edb0ea422a7_Title"/>
          <p:cNvSpPr txBox="1"/>
          <p:nvPr>
            <p:custDataLst>
              <p:tags r:id="rId30"/>
            </p:custDataLst>
          </p:nvPr>
        </p:nvSpPr>
        <p:spPr>
          <a:xfrm>
            <a:off x="537210" y="1643063"/>
            <a:ext cx="791845" cy="2152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b="1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Kick-Off</a:t>
            </a:r>
            <a:endParaRPr lang="en-US" sz="1400" b="1" spc="-12" dirty="0" smtClean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M_1f203f9e9d6e48e48b859edb0ea422a7_Date"/>
          <p:cNvSpPr txBox="1"/>
          <p:nvPr>
            <p:custDataLst>
              <p:tags r:id="rId31"/>
            </p:custDataLst>
          </p:nvPr>
        </p:nvSpPr>
        <p:spPr>
          <a:xfrm>
            <a:off x="543560" y="1858328"/>
            <a:ext cx="837565" cy="1841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15/Sep/17</a:t>
            </a:r>
            <a:endParaRPr lang="en-US" sz="1200" b="1" spc="-1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106" name="OTLSHAPE_M_1f203f9e9d6e48e48b859edb0ea422a7_Shape"/>
          <p:cNvSpPr/>
          <p:nvPr>
            <p:custDataLst>
              <p:tags r:id="rId32"/>
            </p:custDataLst>
          </p:nvPr>
        </p:nvSpPr>
        <p:spPr>
          <a:xfrm>
            <a:off x="838290" y="2156849"/>
            <a:ext cx="304800" cy="330200"/>
          </a:xfrm>
          <a:prstGeom prst="downArrow">
            <a:avLst/>
          </a:prstGeom>
          <a:solidFill>
            <a:srgbClr val="00ADE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TLSHAPE_M_808492e7fcfe49709015401b74fad24c_Title"/>
          <p:cNvSpPr txBox="1"/>
          <p:nvPr>
            <p:custDataLst>
              <p:tags r:id="rId33"/>
            </p:custDataLst>
          </p:nvPr>
        </p:nvSpPr>
        <p:spPr>
          <a:xfrm>
            <a:off x="3239135" y="1428115"/>
            <a:ext cx="854075" cy="4305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Submission</a:t>
            </a:r>
            <a:endParaRPr lang="en-US" sz="1400" b="1" spc="-6" dirty="0" smtClean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4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Report 1</a:t>
            </a:r>
            <a:endParaRPr lang="en-US" sz="1400" b="1" spc="-6" dirty="0" smtClean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M_808492e7fcfe49709015401b74fad24c_Date"/>
          <p:cNvSpPr txBox="1"/>
          <p:nvPr>
            <p:custDataLst>
              <p:tags r:id="rId34"/>
            </p:custDataLst>
          </p:nvPr>
        </p:nvSpPr>
        <p:spPr>
          <a:xfrm>
            <a:off x="3256280" y="1858328"/>
            <a:ext cx="819785" cy="1841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6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28/Sep/17</a:t>
            </a:r>
            <a:endParaRPr lang="en-US" sz="1200" b="1" spc="-6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112" name="OTLSHAPE_M_808492e7fcfe49709015401b74fad24c_Shape"/>
          <p:cNvSpPr/>
          <p:nvPr>
            <p:custDataLst>
              <p:tags r:id="rId35"/>
            </p:custDataLst>
          </p:nvPr>
        </p:nvSpPr>
        <p:spPr>
          <a:xfrm>
            <a:off x="3533860" y="2233316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00ADE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TLSHAPE_M_213757f954204f9ca66f8bfc70d9e7b9_Title"/>
          <p:cNvSpPr txBox="1"/>
          <p:nvPr>
            <p:custDataLst>
              <p:tags r:id="rId36"/>
            </p:custDataLst>
          </p:nvPr>
        </p:nvSpPr>
        <p:spPr>
          <a:xfrm>
            <a:off x="6273800" y="1682433"/>
            <a:ext cx="956945" cy="2152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Presentation</a:t>
            </a:r>
            <a:endParaRPr lang="en-US" sz="1400" b="1" dirty="0" smtClean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M_213757f954204f9ca66f8bfc70d9e7b9_Date"/>
          <p:cNvSpPr txBox="1"/>
          <p:nvPr>
            <p:custDataLst>
              <p:tags r:id="rId37"/>
            </p:custDataLst>
          </p:nvPr>
        </p:nvSpPr>
        <p:spPr>
          <a:xfrm>
            <a:off x="6325235" y="1939925"/>
            <a:ext cx="820420" cy="1841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12/Sep/17</a:t>
            </a:r>
            <a:endParaRPr lang="en-US" sz="1200" b="1" spc="-10" dirty="0" smtClean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115" name="OTLSHAPE_M_213757f954204f9ca66f8bfc70d9e7b9_Shape"/>
          <p:cNvSpPr/>
          <p:nvPr>
            <p:custDataLst>
              <p:tags r:id="rId38"/>
            </p:custDataLst>
          </p:nvPr>
        </p:nvSpPr>
        <p:spPr>
          <a:xfrm>
            <a:off x="6604850" y="2233417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00ADE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TLSHAPE_M_07b352c881f44a758dc5dd5d40c1f3c2_Shape"/>
          <p:cNvSpPr/>
          <p:nvPr>
            <p:custDataLst>
              <p:tags r:id="rId39"/>
            </p:custDataLst>
          </p:nvPr>
        </p:nvSpPr>
        <p:spPr>
          <a:xfrm>
            <a:off x="6614974" y="2819789"/>
            <a:ext cx="228600" cy="2540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TLSHAPE_M_0a1ef519557c45f4942d0867047bbb8e_Title"/>
          <p:cNvSpPr txBox="1"/>
          <p:nvPr>
            <p:custDataLst>
              <p:tags r:id="rId40"/>
            </p:custDataLst>
          </p:nvPr>
        </p:nvSpPr>
        <p:spPr>
          <a:xfrm>
            <a:off x="11001675" y="709030"/>
            <a:ext cx="943275" cy="6457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R</a:t>
            </a:r>
            <a:r>
              <a:rPr lang="en-US" sz="14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elease VA system &amp; Final Report</a:t>
            </a:r>
            <a:endParaRPr lang="en-US" sz="1400" b="1" spc="-8" dirty="0" smtClean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M_0a1ef519557c45f4942d0867047bbb8e_Shape"/>
          <p:cNvSpPr/>
          <p:nvPr>
            <p:custDataLst>
              <p:tags r:id="rId41"/>
            </p:custDataLst>
          </p:nvPr>
        </p:nvSpPr>
        <p:spPr>
          <a:xfrm rot="16200000">
            <a:off x="11351405" y="1577588"/>
            <a:ext cx="228600" cy="228600"/>
          </a:xfrm>
          <a:prstGeom prst="flowChartMerg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TLSHAPE_M_df949dad64a44818984bde0d0c8fd3af_Date"/>
          <p:cNvSpPr txBox="1"/>
          <p:nvPr>
            <p:custDataLst>
              <p:tags r:id="rId42"/>
            </p:custDataLst>
          </p:nvPr>
        </p:nvSpPr>
        <p:spPr>
          <a:xfrm>
            <a:off x="3238936" y="3087617"/>
            <a:ext cx="853003" cy="3689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6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Design Completed</a:t>
            </a:r>
            <a:endParaRPr lang="en-US" sz="1200" b="1" spc="-6" dirty="0" smtClean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124" name="OTLSHAPE_M_df949dad64a44818984bde0d0c8fd3af_Shape"/>
          <p:cNvSpPr/>
          <p:nvPr>
            <p:custDataLst>
              <p:tags r:id="rId43"/>
            </p:custDataLst>
          </p:nvPr>
        </p:nvSpPr>
        <p:spPr>
          <a:xfrm>
            <a:off x="3572612" y="2827275"/>
            <a:ext cx="152400" cy="177800"/>
          </a:xfrm>
          <a:prstGeom prst="plus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TLSHAPE_M_6e3d36ba8f5f423faa7a0a57470ce910_Shape"/>
          <p:cNvSpPr/>
          <p:nvPr>
            <p:custDataLst>
              <p:tags r:id="rId44"/>
            </p:custDataLst>
          </p:nvPr>
        </p:nvSpPr>
        <p:spPr>
          <a:xfrm>
            <a:off x="8203718" y="2875401"/>
            <a:ext cx="152400" cy="177800"/>
          </a:xfrm>
          <a:prstGeom prst="plus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T_f3c770d8a6a24238a57b373ef9984550_Shape"/>
          <p:cNvSpPr/>
          <p:nvPr>
            <p:custDataLst>
              <p:tags r:id="rId45"/>
            </p:custDataLst>
          </p:nvPr>
        </p:nvSpPr>
        <p:spPr>
          <a:xfrm>
            <a:off x="1381290" y="3839175"/>
            <a:ext cx="2189683" cy="184185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TLSHAPE_T_f3c770d8a6a24238a57b373ef9984550_ShapePercentage"/>
          <p:cNvSpPr/>
          <p:nvPr>
            <p:custDataLst>
              <p:tags r:id="rId46"/>
            </p:custDataLst>
          </p:nvPr>
        </p:nvSpPr>
        <p:spPr>
          <a:xfrm>
            <a:off x="1381290" y="3819925"/>
            <a:ext cx="2257060" cy="222686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TLSHAPE_T_f3c770d8a6a24238a57b373ef9984550_Title"/>
          <p:cNvSpPr txBox="1"/>
          <p:nvPr>
            <p:custDataLst>
              <p:tags r:id="rId47"/>
            </p:custDataLst>
          </p:nvPr>
        </p:nvSpPr>
        <p:spPr>
          <a:xfrm>
            <a:off x="396875" y="3816985"/>
            <a:ext cx="813435" cy="4305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400" b="1" spc="-6" dirty="0" smtClean="0">
                <a:solidFill>
                  <a:srgbClr val="282823"/>
                </a:solidFill>
                <a:latin typeface="Calibri" panose="020F0502020204030204" pitchFamily="34" charset="0"/>
              </a:rPr>
              <a:t>VA Design</a:t>
            </a:r>
            <a:endParaRPr lang="en-US" sz="1400" b="1" spc="-6" dirty="0" smtClean="0">
              <a:solidFill>
                <a:srgbClr val="282823"/>
              </a:solidFill>
              <a:latin typeface="Calibri" panose="020F0502020204030204" pitchFamily="34" charset="0"/>
            </a:endParaRPr>
          </a:p>
          <a:p>
            <a:pPr algn="r"/>
            <a:r>
              <a:rPr lang="en-US" sz="1400" b="1" spc="-6" dirty="0" smtClean="0">
                <a:solidFill>
                  <a:srgbClr val="282823"/>
                </a:solidFill>
                <a:latin typeface="Calibri" panose="020F0502020204030204" pitchFamily="34" charset="0"/>
              </a:rPr>
              <a:t>&amp; Report 1</a:t>
            </a:r>
            <a:endParaRPr lang="en-US" sz="1400" b="1" spc="-6" dirty="0" smtClean="0">
              <a:solidFill>
                <a:srgbClr val="282823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T_f3c770d8a6a24238a57b373ef9984550_TextPercentage"/>
          <p:cNvSpPr txBox="1"/>
          <p:nvPr>
            <p:custDataLst>
              <p:tags r:id="rId48"/>
            </p:custDataLst>
          </p:nvPr>
        </p:nvSpPr>
        <p:spPr>
          <a:xfrm>
            <a:off x="2358390" y="3823970"/>
            <a:ext cx="577215" cy="2152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b="1" spc="-10" dirty="0" smtClean="0">
                <a:solidFill>
                  <a:schemeClr val="lt1"/>
                </a:solidFill>
                <a:latin typeface="Calibri" panose="020F0502020204030204" pitchFamily="34" charset="0"/>
              </a:rPr>
              <a:t>100%</a:t>
            </a:r>
            <a:endParaRPr lang="en-US" sz="1400" b="1" spc="-10" dirty="0" smtClean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T_c3d685d5ae854fb185925e527e534f28_Shape"/>
          <p:cNvSpPr/>
          <p:nvPr>
            <p:custDataLst>
              <p:tags r:id="rId49"/>
            </p:custDataLst>
          </p:nvPr>
        </p:nvSpPr>
        <p:spPr>
          <a:xfrm>
            <a:off x="2935702" y="4203549"/>
            <a:ext cx="3782732" cy="252947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TLSHAPE_T_c3d685d5ae854fb185925e527e534f28_ShapePercentage"/>
          <p:cNvSpPr/>
          <p:nvPr>
            <p:custDataLst>
              <p:tags r:id="rId50"/>
            </p:custDataLst>
          </p:nvPr>
        </p:nvSpPr>
        <p:spPr>
          <a:xfrm>
            <a:off x="2906826" y="4203549"/>
            <a:ext cx="3676854" cy="262573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Flight Network                  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95%    </a:t>
            </a: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endParaRPr lang="en-US" sz="1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OTLSHAPE_T_c3d685d5ae854fb185925e527e534f28_Title"/>
          <p:cNvSpPr txBox="1"/>
          <p:nvPr>
            <p:custDataLst>
              <p:tags r:id="rId51"/>
            </p:custDataLst>
          </p:nvPr>
        </p:nvSpPr>
        <p:spPr>
          <a:xfrm>
            <a:off x="163830" y="4770438"/>
            <a:ext cx="2194560" cy="2152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400" b="1" spc="-10" dirty="0" smtClean="0">
                <a:solidFill>
                  <a:srgbClr val="282823"/>
                </a:solidFill>
                <a:latin typeface="Calibri" panose="020F0502020204030204" pitchFamily="34" charset="0"/>
              </a:rPr>
              <a:t>Development &amp; Unit Testing</a:t>
            </a:r>
            <a:endParaRPr lang="en-US" sz="1400" b="1" spc="-10" dirty="0" smtClean="0">
              <a:solidFill>
                <a:srgbClr val="282823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T_5d637a4d89a647e7b3d547461c00dc98_Shape"/>
          <p:cNvSpPr/>
          <p:nvPr>
            <p:custDataLst>
              <p:tags r:id="rId52"/>
            </p:custDataLst>
          </p:nvPr>
        </p:nvSpPr>
        <p:spPr>
          <a:xfrm>
            <a:off x="4093525" y="5636327"/>
            <a:ext cx="2624913" cy="215833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TLSHAPE_T_5d637a4d89a647e7b3d547461c00dc98_ShapePercentage"/>
          <p:cNvSpPr/>
          <p:nvPr>
            <p:custDataLst>
              <p:tags r:id="rId53"/>
            </p:custDataLst>
          </p:nvPr>
        </p:nvSpPr>
        <p:spPr>
          <a:xfrm>
            <a:off x="4052237" y="5636328"/>
            <a:ext cx="2541064" cy="215832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Calibri" panose="020F0502020204030204" pitchFamily="34" charset="0"/>
              </a:rPr>
              <a:t>95%</a:t>
            </a:r>
            <a:endParaRPr lang="en-US" sz="1400" b="1">
              <a:latin typeface="Calibri" panose="020F0502020204030204" pitchFamily="34" charset="0"/>
            </a:endParaRPr>
          </a:p>
        </p:txBody>
      </p:sp>
      <p:sp>
        <p:nvSpPr>
          <p:cNvPr id="145" name="OTLSHAPE_T_5d637a4d89a647e7b3d547461c00dc98_Title"/>
          <p:cNvSpPr txBox="1"/>
          <p:nvPr>
            <p:custDataLst>
              <p:tags r:id="rId54"/>
            </p:custDataLst>
          </p:nvPr>
        </p:nvSpPr>
        <p:spPr>
          <a:xfrm>
            <a:off x="148590" y="5660073"/>
            <a:ext cx="3759835" cy="2152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400" b="1" spc="-6" dirty="0" smtClean="0">
                <a:solidFill>
                  <a:srgbClr val="282823"/>
                </a:solidFill>
                <a:latin typeface="Calibri" panose="020F0502020204030204" pitchFamily="34" charset="0"/>
              </a:rPr>
              <a:t>I</a:t>
            </a:r>
            <a:r>
              <a:rPr lang="en-US" sz="1400" b="1" spc="-6" dirty="0" smtClean="0">
                <a:solidFill>
                  <a:srgbClr val="282823"/>
                </a:solidFill>
                <a:latin typeface="Calibri" panose="020F0502020204030204" pitchFamily="34" charset="0"/>
              </a:rPr>
              <a:t>ntegration Of VA System &amp; Presentation PPT</a:t>
            </a:r>
            <a:endParaRPr lang="en-US" sz="1400" b="1" spc="-6" dirty="0" smtClean="0">
              <a:solidFill>
                <a:srgbClr val="282823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T_ddc36248860c45f587292ea75ed0d69f_Shape"/>
          <p:cNvSpPr/>
          <p:nvPr>
            <p:custDataLst>
              <p:tags r:id="rId55"/>
            </p:custDataLst>
          </p:nvPr>
        </p:nvSpPr>
        <p:spPr>
          <a:xfrm>
            <a:off x="831943" y="3373005"/>
            <a:ext cx="7493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TLSHAPE_T_ddc36248860c45f587292ea75ed0d69f_ShapePercentage"/>
          <p:cNvSpPr/>
          <p:nvPr>
            <p:custDataLst>
              <p:tags r:id="rId56"/>
            </p:custDataLst>
          </p:nvPr>
        </p:nvSpPr>
        <p:spPr>
          <a:xfrm>
            <a:off x="850900" y="3401695"/>
            <a:ext cx="737235" cy="216535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TLSHAPE_T_ddc36248860c45f587292ea75ed0d69f_TextPercentage"/>
          <p:cNvSpPr txBox="1"/>
          <p:nvPr>
            <p:custDataLst>
              <p:tags r:id="rId57"/>
            </p:custDataLst>
          </p:nvPr>
        </p:nvSpPr>
        <p:spPr>
          <a:xfrm>
            <a:off x="982472" y="361847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dirty="0" smtClean="0">
                <a:solidFill>
                  <a:schemeClr val="lt1"/>
                </a:solidFill>
                <a:latin typeface="Calibri" panose="020F0502020204030204" pitchFamily="34" charset="0"/>
              </a:rPr>
              <a:t>20%</a:t>
            </a:r>
            <a:endParaRPr lang="en-US" sz="1000" spc="-1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OTLSHAPE_T_eba8ee2a1844408c91d25cc40be5eeb2_TextPercentage"/>
          <p:cNvSpPr txBox="1"/>
          <p:nvPr>
            <p:custDataLst>
              <p:tags r:id="rId58"/>
            </p:custDataLst>
          </p:nvPr>
        </p:nvSpPr>
        <p:spPr>
          <a:xfrm>
            <a:off x="6780758" y="6023405"/>
            <a:ext cx="36493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dirty="0" smtClean="0">
                <a:solidFill>
                  <a:schemeClr val="lt1"/>
                </a:solidFill>
                <a:latin typeface="Calibri" panose="020F0502020204030204" pitchFamily="34" charset="0"/>
              </a:rPr>
              <a:t>15%</a:t>
            </a:r>
            <a:endParaRPr lang="en-US" sz="1000" spc="-1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T_948fd1511b624908b46912904d3a38ba_Shape"/>
          <p:cNvSpPr/>
          <p:nvPr>
            <p:custDataLst>
              <p:tags r:id="rId59"/>
            </p:custDataLst>
          </p:nvPr>
        </p:nvSpPr>
        <p:spPr>
          <a:xfrm>
            <a:off x="8448706" y="6150546"/>
            <a:ext cx="2812751" cy="211756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>
                <a:latin typeface="Calibri" panose="020F0502020204030204" pitchFamily="34" charset="0"/>
              </a:rPr>
              <a:t>0%</a:t>
            </a:r>
            <a:endParaRPr lang="en-US" sz="1400" b="1">
              <a:latin typeface="Calibri" panose="020F0502020204030204" pitchFamily="34" charset="0"/>
            </a:endParaRPr>
          </a:p>
        </p:txBody>
      </p:sp>
      <p:sp>
        <p:nvSpPr>
          <p:cNvPr id="166" name="OTLSHAPE_T_948fd1511b624908b46912904d3a38ba_Title"/>
          <p:cNvSpPr txBox="1"/>
          <p:nvPr>
            <p:custDataLst>
              <p:tags r:id="rId60"/>
            </p:custDataLst>
          </p:nvPr>
        </p:nvSpPr>
        <p:spPr>
          <a:xfrm>
            <a:off x="5645785" y="6220778"/>
            <a:ext cx="2670175" cy="2152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400" b="1" spc="-6" dirty="0" smtClean="0">
                <a:solidFill>
                  <a:srgbClr val="282823"/>
                </a:solidFill>
                <a:latin typeface="Calibri" panose="020F0502020204030204" pitchFamily="34" charset="0"/>
              </a:rPr>
              <a:t>Documentation Final Report </a:t>
            </a:r>
            <a:endParaRPr lang="en-US" sz="1400" b="1" spc="-6" dirty="0" smtClean="0">
              <a:solidFill>
                <a:srgbClr val="282823"/>
              </a:solidFill>
              <a:latin typeface="Calibri" panose="020F0502020204030204" pitchFamily="34" charset="0"/>
            </a:endParaRPr>
          </a:p>
        </p:txBody>
      </p:sp>
      <p:sp>
        <p:nvSpPr>
          <p:cNvPr id="176" name="OTLSHAPE_T_ddc36248860c45f587292ea75ed0d69f_TextPercentage"/>
          <p:cNvSpPr txBox="1"/>
          <p:nvPr>
            <p:custDataLst>
              <p:tags r:id="rId61"/>
            </p:custDataLst>
          </p:nvPr>
        </p:nvSpPr>
        <p:spPr>
          <a:xfrm>
            <a:off x="1061085" y="3376613"/>
            <a:ext cx="439420" cy="2152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b="1" spc="-10" dirty="0" smtClean="0">
                <a:solidFill>
                  <a:schemeClr val="lt1"/>
                </a:solidFill>
                <a:latin typeface="Calibri" panose="020F0502020204030204" pitchFamily="34" charset="0"/>
              </a:rPr>
              <a:t>100%</a:t>
            </a:r>
            <a:endParaRPr lang="en-US" sz="1400" b="1" spc="-10" dirty="0" smtClean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83" name="OTLSHAPE_M_df949dad64a44818984bde0d0c8fd3af_Date"/>
          <p:cNvSpPr txBox="1"/>
          <p:nvPr>
            <p:custDataLst>
              <p:tags r:id="rId62"/>
            </p:custDataLst>
          </p:nvPr>
        </p:nvSpPr>
        <p:spPr>
          <a:xfrm>
            <a:off x="1060820" y="2896550"/>
            <a:ext cx="853003" cy="3689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6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Data Set Selection </a:t>
            </a:r>
            <a:endParaRPr lang="en-US" sz="1200" b="1" spc="-6" dirty="0" smtClean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184" name="OTLSHAPE_T_c3d685d5ae854fb185925e527e534f28_Shape"/>
          <p:cNvSpPr/>
          <p:nvPr>
            <p:custDataLst>
              <p:tags r:id="rId63"/>
            </p:custDataLst>
          </p:nvPr>
        </p:nvSpPr>
        <p:spPr>
          <a:xfrm>
            <a:off x="2914848" y="4481077"/>
            <a:ext cx="3793960" cy="235302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TLSHAPE_T_c3d685d5ae854fb185925e527e534f28_ShapePercentage"/>
          <p:cNvSpPr/>
          <p:nvPr>
            <p:custDataLst>
              <p:tags r:id="rId64"/>
            </p:custDataLst>
          </p:nvPr>
        </p:nvSpPr>
        <p:spPr>
          <a:xfrm>
            <a:off x="2885338" y="4456313"/>
            <a:ext cx="3659206" cy="206426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  <a:r>
              <a:rPr lang="en-US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Seasonal Effect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95%</a:t>
            </a:r>
            <a:endParaRPr lang="en-US" sz="1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OTLSHAPE_T_c3d685d5ae854fb185925e527e534f28_Shape"/>
          <p:cNvSpPr/>
          <p:nvPr>
            <p:custDataLst>
              <p:tags r:id="rId65"/>
            </p:custDataLst>
          </p:nvPr>
        </p:nvSpPr>
        <p:spPr>
          <a:xfrm>
            <a:off x="2884375" y="5287996"/>
            <a:ext cx="3834057" cy="256156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TLSHAPE_T_c3d685d5ae854fb185925e527e534f28_ShapePercentage"/>
          <p:cNvSpPr/>
          <p:nvPr>
            <p:custDataLst>
              <p:tags r:id="rId66"/>
            </p:custDataLst>
          </p:nvPr>
        </p:nvSpPr>
        <p:spPr>
          <a:xfrm>
            <a:off x="2855501" y="5287996"/>
            <a:ext cx="3718554" cy="24653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Correlation Matrix             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95%</a:t>
            </a:r>
            <a:endParaRPr lang="en-US" sz="1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OTLSHAPE_T_c3d685d5ae854fb185925e527e534f28_Shape"/>
          <p:cNvSpPr/>
          <p:nvPr>
            <p:custDataLst>
              <p:tags r:id="rId67"/>
            </p:custDataLst>
          </p:nvPr>
        </p:nvSpPr>
        <p:spPr>
          <a:xfrm>
            <a:off x="2863513" y="4747377"/>
            <a:ext cx="3835670" cy="25776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TLSHAPE_T_c3d685d5ae854fb185925e527e534f28_ShapePercentage"/>
          <p:cNvSpPr/>
          <p:nvPr>
            <p:custDataLst>
              <p:tags r:id="rId68"/>
            </p:custDataLst>
          </p:nvPr>
        </p:nvSpPr>
        <p:spPr>
          <a:xfrm>
            <a:off x="2834636" y="4747377"/>
            <a:ext cx="3749043" cy="248135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Airline Performance             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95%</a:t>
            </a:r>
            <a:endParaRPr lang="en-US" sz="1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TLSHAPE_T_c3d685d5ae854fb185925e527e534f28_Shape"/>
          <p:cNvSpPr/>
          <p:nvPr>
            <p:custDataLst>
              <p:tags r:id="rId69"/>
            </p:custDataLst>
          </p:nvPr>
        </p:nvSpPr>
        <p:spPr>
          <a:xfrm>
            <a:off x="2871535" y="5034531"/>
            <a:ext cx="3837273" cy="220863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TLSHAPE_T_c3d685d5ae854fb185925e527e534f28_ShapePercentage"/>
          <p:cNvSpPr/>
          <p:nvPr>
            <p:custDataLst>
              <p:tags r:id="rId70"/>
            </p:custDataLst>
          </p:nvPr>
        </p:nvSpPr>
        <p:spPr>
          <a:xfrm>
            <a:off x="2842659" y="5034530"/>
            <a:ext cx="3731395" cy="201613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Airport Performance             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95%</a:t>
            </a:r>
            <a:endParaRPr lang="en-US" sz="1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Left Brace 196"/>
          <p:cNvSpPr/>
          <p:nvPr/>
        </p:nvSpPr>
        <p:spPr>
          <a:xfrm>
            <a:off x="2435192" y="4138863"/>
            <a:ext cx="356134" cy="1414914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TLSHAPE_M_213757f954204f9ca66f8bfc70d9e7b9_Date"/>
          <p:cNvSpPr txBox="1"/>
          <p:nvPr>
            <p:custDataLst>
              <p:tags r:id="rId71"/>
            </p:custDataLst>
          </p:nvPr>
        </p:nvSpPr>
        <p:spPr>
          <a:xfrm>
            <a:off x="10993755" y="1347153"/>
            <a:ext cx="943610" cy="1841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02/Nov/17</a:t>
            </a:r>
            <a:endParaRPr lang="en-US" sz="1200" b="1" spc="-10" dirty="0" smtClean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202" name="OTLSHAPE_T_ddc36248860c45f587292ea75ed0d69f_ShapePercentage"/>
          <p:cNvSpPr/>
          <p:nvPr>
            <p:custDataLst>
              <p:tags r:id="rId72"/>
            </p:custDataLst>
          </p:nvPr>
        </p:nvSpPr>
        <p:spPr>
          <a:xfrm>
            <a:off x="5496025" y="5929165"/>
            <a:ext cx="2752826" cy="221381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TLSHAPE_T_ddc36248860c45f587292ea75ed0d69f_TextPercentage"/>
          <p:cNvSpPr txBox="1"/>
          <p:nvPr>
            <p:custDataLst>
              <p:tags r:id="rId73"/>
            </p:custDataLst>
          </p:nvPr>
        </p:nvSpPr>
        <p:spPr>
          <a:xfrm>
            <a:off x="7660105" y="6512469"/>
            <a:ext cx="32394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dirty="0" smtClean="0">
                <a:solidFill>
                  <a:schemeClr val="lt1"/>
                </a:solidFill>
                <a:latin typeface="Calibri" panose="020F0502020204030204" pitchFamily="34" charset="0"/>
              </a:rPr>
              <a:t>100%</a:t>
            </a:r>
            <a:endParaRPr lang="en-US" sz="1000" spc="-1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04" name="OTLSHAPE_T_ddc36248860c45f587292ea75ed0d69f_ShapePercentage"/>
          <p:cNvSpPr/>
          <p:nvPr>
            <p:custDataLst>
              <p:tags r:id="rId74"/>
            </p:custDataLst>
          </p:nvPr>
        </p:nvSpPr>
        <p:spPr>
          <a:xfrm>
            <a:off x="5508217" y="5942953"/>
            <a:ext cx="1094714" cy="207594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Calibri" panose="020F0502020204030204" pitchFamily="34" charset="0"/>
              </a:rPr>
              <a:t>40%</a:t>
            </a:r>
            <a:endParaRPr lang="en-US" sz="1400" b="1">
              <a:latin typeface="Calibri" panose="020F0502020204030204" pitchFamily="34" charset="0"/>
            </a:endParaRPr>
          </a:p>
        </p:txBody>
      </p:sp>
      <p:sp>
        <p:nvSpPr>
          <p:cNvPr id="209" name="OTLSHAPE_M_df949dad64a44818984bde0d0c8fd3af_Date"/>
          <p:cNvSpPr txBox="1"/>
          <p:nvPr>
            <p:custDataLst>
              <p:tags r:id="rId75"/>
            </p:custDataLst>
          </p:nvPr>
        </p:nvSpPr>
        <p:spPr>
          <a:xfrm>
            <a:off x="6179185" y="3125788"/>
            <a:ext cx="998855" cy="3689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6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Development Completed</a:t>
            </a:r>
            <a:endParaRPr lang="en-US" sz="1200" b="1" spc="-6" dirty="0" smtClean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211" name="OTLSHAPE_T_5d637a4d89a647e7b3d547461c00dc98_Title"/>
          <p:cNvSpPr txBox="1"/>
          <p:nvPr>
            <p:custDataLst>
              <p:tags r:id="rId76"/>
            </p:custDataLst>
          </p:nvPr>
        </p:nvSpPr>
        <p:spPr>
          <a:xfrm>
            <a:off x="4188795" y="5960538"/>
            <a:ext cx="1244870" cy="2152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400" b="1" spc="-6" dirty="0" smtClean="0">
                <a:solidFill>
                  <a:srgbClr val="282823"/>
                </a:solidFill>
                <a:latin typeface="Calibri" panose="020F0502020204030204" pitchFamily="34" charset="0"/>
              </a:rPr>
              <a:t>Evaluation</a:t>
            </a:r>
            <a:endParaRPr lang="en-US" sz="1400" b="1" spc="-6" dirty="0" smtClean="0">
              <a:solidFill>
                <a:srgbClr val="282823"/>
              </a:solidFill>
              <a:latin typeface="Calibri" panose="020F0502020204030204" pitchFamily="34" charset="0"/>
            </a:endParaRPr>
          </a:p>
        </p:txBody>
      </p:sp>
      <p:sp>
        <p:nvSpPr>
          <p:cNvPr id="215" name="OTLSHAPE_M_df949dad64a44818984bde0d0c8fd3af_Date"/>
          <p:cNvSpPr txBox="1"/>
          <p:nvPr>
            <p:custDataLst>
              <p:tags r:id="rId77"/>
            </p:custDataLst>
          </p:nvPr>
        </p:nvSpPr>
        <p:spPr>
          <a:xfrm>
            <a:off x="7902778" y="3087448"/>
            <a:ext cx="853003" cy="3689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6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Evaluation Complete</a:t>
            </a:r>
            <a:endParaRPr lang="en-US" sz="1200" b="1" spc="-6" dirty="0" smtClean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220" name="OTLSHAPE_M_07b352c881f44a758dc5dd5d40c1f3c2_Shape"/>
          <p:cNvSpPr/>
          <p:nvPr>
            <p:custDataLst>
              <p:tags r:id="rId78"/>
            </p:custDataLst>
          </p:nvPr>
        </p:nvSpPr>
        <p:spPr>
          <a:xfrm>
            <a:off x="11117993" y="2837435"/>
            <a:ext cx="228600" cy="2540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TLSHAPE_M_df949dad64a44818984bde0d0c8fd3af_Date"/>
          <p:cNvSpPr txBox="1"/>
          <p:nvPr>
            <p:custDataLst>
              <p:tags r:id="rId79"/>
            </p:custDataLst>
          </p:nvPr>
        </p:nvSpPr>
        <p:spPr>
          <a:xfrm>
            <a:off x="10731001" y="3110917"/>
            <a:ext cx="853003" cy="18415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6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Final Report</a:t>
            </a:r>
            <a:endParaRPr lang="en-US" sz="1200" b="1" spc="-6" dirty="0" smtClean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50430" y="290195"/>
            <a:ext cx="3557270" cy="1068070"/>
            <a:chOff x="11010" y="566"/>
            <a:chExt cx="5602" cy="1682"/>
          </a:xfrm>
        </p:grpSpPr>
        <p:sp>
          <p:nvSpPr>
            <p:cNvPr id="225" name="Rounded Rectangle 224"/>
            <p:cNvSpPr/>
            <p:nvPr/>
          </p:nvSpPr>
          <p:spPr>
            <a:xfrm>
              <a:off x="11010" y="566"/>
              <a:ext cx="5602" cy="168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1253" y="689"/>
              <a:ext cx="5079" cy="1364"/>
              <a:chOff x="14524" y="677"/>
              <a:chExt cx="5079" cy="1364"/>
            </a:xfrm>
          </p:grpSpPr>
          <p:pic>
            <p:nvPicPr>
              <p:cNvPr id="8195" name="Picture 3"/>
              <p:cNvPicPr>
                <a:picLocks noChangeAspect="1" noChangeArrowheads="1"/>
              </p:cNvPicPr>
              <p:nvPr/>
            </p:nvPicPr>
            <p:blipFill>
              <a:blip r:embed="rId80" cstate="print"/>
              <a:srcRect/>
              <a:stretch>
                <a:fillRect/>
              </a:stretch>
            </p:blipFill>
            <p:spPr bwMode="auto">
              <a:xfrm>
                <a:off x="14524" y="677"/>
                <a:ext cx="766" cy="13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26" name="TextBox 225"/>
              <p:cNvSpPr txBox="1"/>
              <p:nvPr/>
            </p:nvSpPr>
            <p:spPr>
              <a:xfrm>
                <a:off x="15436" y="677"/>
                <a:ext cx="4167" cy="13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Calibri" panose="020F0502020204030204" pitchFamily="34" charset="0"/>
                  </a:rPr>
                  <a:t>Project Status:</a:t>
                </a:r>
                <a:endParaRPr lang="en-US" sz="1600" b="1" dirty="0" smtClean="0">
                  <a:latin typeface="Calibri" panose="020F0502020204030204" pitchFamily="34" charset="0"/>
                </a:endParaRPr>
              </a:p>
              <a:p>
                <a:endParaRPr lang="en-US" b="1" dirty="0" smtClean="0">
                  <a:latin typeface="Calibri" panose="020F0502020204030204" pitchFamily="34" charset="0"/>
                </a:endParaRPr>
              </a:p>
              <a:p>
                <a:r>
                  <a:rPr lang="en-US" sz="1600" b="1" i="1" u="sng" dirty="0" smtClean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Green</a:t>
                </a:r>
                <a:r>
                  <a:rPr lang="en-US" sz="1600" b="1" u="sng" dirty="0" smtClean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sz="1600" b="1" u="sng" dirty="0" smtClean="0">
                    <a:latin typeface="Calibri" panose="020F0502020204030204" pitchFamily="34" charset="0"/>
                  </a:rPr>
                  <a:t>(Ahead of Schedule)</a:t>
                </a:r>
                <a:endParaRPr lang="en-US" sz="1600" b="1" u="sng" dirty="0" smtClean="0">
                  <a:latin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598930" y="451485"/>
            <a:ext cx="8275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Planning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421520" y="6336738"/>
            <a:ext cx="2672396" cy="406253"/>
            <a:chOff x="9296866" y="93090"/>
            <a:chExt cx="2672396" cy="406253"/>
          </a:xfrm>
        </p:grpSpPr>
        <p:sp>
          <p:nvSpPr>
            <p:cNvPr id="12" name="文本框 11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13" name="图片 12" descr="2139314_123527066460_2"/>
            <p:cNvPicPr>
              <a:picLocks noChangeAspect="1"/>
            </p:cNvPicPr>
            <p:nvPr/>
          </p:nvPicPr>
          <p:blipFill>
            <a:blip r:embed="rId1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88900" y="-11906"/>
            <a:ext cx="12280900" cy="2015241"/>
            <a:chOff x="-88900" y="-11906"/>
            <a:chExt cx="12280900" cy="2015241"/>
          </a:xfrm>
        </p:grpSpPr>
        <p:sp>
          <p:nvSpPr>
            <p:cNvPr id="6" name="矩形 5"/>
            <p:cNvSpPr/>
            <p:nvPr/>
          </p:nvSpPr>
          <p:spPr>
            <a:xfrm>
              <a:off x="7976681" y="-3"/>
              <a:ext cx="4215319" cy="1765304"/>
            </a:xfrm>
            <a:custGeom>
              <a:avLst/>
              <a:gdLst>
                <a:gd name="connsiteX0" fmla="*/ 0 w 4215319"/>
                <a:gd name="connsiteY0" fmla="*/ 0 h 894948"/>
                <a:gd name="connsiteX1" fmla="*/ 4215319 w 4215319"/>
                <a:gd name="connsiteY1" fmla="*/ 0 h 894948"/>
                <a:gd name="connsiteX2" fmla="*/ 4215319 w 4215319"/>
                <a:gd name="connsiteY2" fmla="*/ 894948 h 894948"/>
                <a:gd name="connsiteX3" fmla="*/ 0 w 4215319"/>
                <a:gd name="connsiteY3" fmla="*/ 894948 h 894948"/>
                <a:gd name="connsiteX4" fmla="*/ 0 w 4215319"/>
                <a:gd name="connsiteY4" fmla="*/ 0 h 894948"/>
                <a:gd name="connsiteX0-1" fmla="*/ 0 w 4215319"/>
                <a:gd name="connsiteY0-2" fmla="*/ 0 h 1361876"/>
                <a:gd name="connsiteX1-3" fmla="*/ 4215319 w 4215319"/>
                <a:gd name="connsiteY1-4" fmla="*/ 0 h 1361876"/>
                <a:gd name="connsiteX2-5" fmla="*/ 4215319 w 4215319"/>
                <a:gd name="connsiteY2-6" fmla="*/ 1361876 h 1361876"/>
                <a:gd name="connsiteX3-7" fmla="*/ 0 w 4215319"/>
                <a:gd name="connsiteY3-8" fmla="*/ 894948 h 1361876"/>
                <a:gd name="connsiteX4-9" fmla="*/ 0 w 4215319"/>
                <a:gd name="connsiteY4-10" fmla="*/ 0 h 13618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15319" h="1361876">
                  <a:moveTo>
                    <a:pt x="0" y="0"/>
                  </a:moveTo>
                  <a:lnTo>
                    <a:pt x="4215319" y="0"/>
                  </a:lnTo>
                  <a:lnTo>
                    <a:pt x="4215319" y="1361876"/>
                  </a:lnTo>
                  <a:lnTo>
                    <a:pt x="0" y="894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0800000">
              <a:off x="-88900" y="-11906"/>
              <a:ext cx="12280900" cy="2015241"/>
            </a:xfrm>
            <a:custGeom>
              <a:avLst/>
              <a:gdLst>
                <a:gd name="connsiteX0" fmla="*/ 0 w 3822971"/>
                <a:gd name="connsiteY0" fmla="*/ 1167319 h 1167319"/>
                <a:gd name="connsiteX1" fmla="*/ 0 w 3822971"/>
                <a:gd name="connsiteY1" fmla="*/ 0 h 1167319"/>
                <a:gd name="connsiteX2" fmla="*/ 3822971 w 3822971"/>
                <a:gd name="connsiteY2" fmla="*/ 1167319 h 1167319"/>
                <a:gd name="connsiteX3" fmla="*/ 0 w 3822971"/>
                <a:gd name="connsiteY3" fmla="*/ 1167319 h 1167319"/>
                <a:gd name="connsiteX0-1" fmla="*/ 0 w 12179031"/>
                <a:gd name="connsiteY0-2" fmla="*/ 0 h 1225685"/>
                <a:gd name="connsiteX1-3" fmla="*/ 8356060 w 12179031"/>
                <a:gd name="connsiteY1-4" fmla="*/ 58366 h 1225685"/>
                <a:gd name="connsiteX2-5" fmla="*/ 12179031 w 12179031"/>
                <a:gd name="connsiteY2-6" fmla="*/ 1225685 h 1225685"/>
                <a:gd name="connsiteX3-7" fmla="*/ 0 w 12179031"/>
                <a:gd name="connsiteY3-8" fmla="*/ 0 h 1225685"/>
                <a:gd name="connsiteX0-9" fmla="*/ 0 w 12179031"/>
                <a:gd name="connsiteY0-10" fmla="*/ 612842 h 1838527"/>
                <a:gd name="connsiteX1-11" fmla="*/ 1 w 12179031"/>
                <a:gd name="connsiteY1-12" fmla="*/ 0 h 1838527"/>
                <a:gd name="connsiteX2-13" fmla="*/ 12179031 w 12179031"/>
                <a:gd name="connsiteY2-14" fmla="*/ 1838527 h 1838527"/>
                <a:gd name="connsiteX3-15" fmla="*/ 0 w 12179031"/>
                <a:gd name="connsiteY3-16" fmla="*/ 612842 h 1838527"/>
                <a:gd name="connsiteX0-17" fmla="*/ 0 w 12267836"/>
                <a:gd name="connsiteY0-18" fmla="*/ 612842 h 1677218"/>
                <a:gd name="connsiteX1-19" fmla="*/ 1 w 12267836"/>
                <a:gd name="connsiteY1-20" fmla="*/ 0 h 1677218"/>
                <a:gd name="connsiteX2-21" fmla="*/ 12267836 w 12267836"/>
                <a:gd name="connsiteY2-22" fmla="*/ 1677218 h 1677218"/>
                <a:gd name="connsiteX3-23" fmla="*/ 0 w 12267836"/>
                <a:gd name="connsiteY3-24" fmla="*/ 612842 h 1677218"/>
                <a:gd name="connsiteX0-25" fmla="*/ 0 w 12267836"/>
                <a:gd name="connsiteY0-26" fmla="*/ 612842 h 1706437"/>
                <a:gd name="connsiteX1-27" fmla="*/ 1 w 12267836"/>
                <a:gd name="connsiteY1-28" fmla="*/ 0 h 1706437"/>
                <a:gd name="connsiteX2-29" fmla="*/ 12267836 w 12267836"/>
                <a:gd name="connsiteY2-30" fmla="*/ 1706437 h 1706437"/>
                <a:gd name="connsiteX3-31" fmla="*/ 0 w 12267836"/>
                <a:gd name="connsiteY3-32" fmla="*/ 612842 h 17064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267836" h="1706437">
                  <a:moveTo>
                    <a:pt x="0" y="612842"/>
                  </a:moveTo>
                  <a:cubicBezTo>
                    <a:pt x="0" y="408561"/>
                    <a:pt x="1" y="204281"/>
                    <a:pt x="1" y="0"/>
                  </a:cubicBezTo>
                  <a:lnTo>
                    <a:pt x="12267836" y="1706437"/>
                  </a:lnTo>
                  <a:cubicBezTo>
                    <a:pt x="8208159" y="1297875"/>
                    <a:pt x="4059677" y="1021404"/>
                    <a:pt x="0" y="612842"/>
                  </a:cubicBezTo>
                  <a:close/>
                </a:path>
              </a:pathLst>
            </a:custGeom>
            <a:solidFill>
              <a:srgbClr val="00AD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/>
            <p:cNvSpPr/>
            <p:nvPr/>
          </p:nvSpPr>
          <p:spPr>
            <a:xfrm rot="10800000">
              <a:off x="-2" y="-2"/>
              <a:ext cx="8949447" cy="1016001"/>
            </a:xfrm>
            <a:custGeom>
              <a:avLst/>
              <a:gdLst>
                <a:gd name="connsiteX0" fmla="*/ 0 w 8949447"/>
                <a:gd name="connsiteY0" fmla="*/ 943583 h 943583"/>
                <a:gd name="connsiteX1" fmla="*/ 0 w 8949447"/>
                <a:gd name="connsiteY1" fmla="*/ 0 h 943583"/>
                <a:gd name="connsiteX2" fmla="*/ 8949447 w 8949447"/>
                <a:gd name="connsiteY2" fmla="*/ 943583 h 943583"/>
                <a:gd name="connsiteX3" fmla="*/ 0 w 8949447"/>
                <a:gd name="connsiteY3" fmla="*/ 943583 h 943583"/>
                <a:gd name="connsiteX0-1" fmla="*/ 0 w 8949447"/>
                <a:gd name="connsiteY0-2" fmla="*/ 992221 h 992221"/>
                <a:gd name="connsiteX1-3" fmla="*/ 1147863 w 8949447"/>
                <a:gd name="connsiteY1-4" fmla="*/ 0 h 992221"/>
                <a:gd name="connsiteX2-5" fmla="*/ 8949447 w 8949447"/>
                <a:gd name="connsiteY2-6" fmla="*/ 992221 h 992221"/>
                <a:gd name="connsiteX3-7" fmla="*/ 0 w 8949447"/>
                <a:gd name="connsiteY3-8" fmla="*/ 992221 h 992221"/>
                <a:gd name="connsiteX0-9" fmla="*/ 0 w 8949447"/>
                <a:gd name="connsiteY0-10" fmla="*/ 894945 h 894945"/>
                <a:gd name="connsiteX1-11" fmla="*/ 1021404 w 8949447"/>
                <a:gd name="connsiteY1-12" fmla="*/ 0 h 894945"/>
                <a:gd name="connsiteX2-13" fmla="*/ 8949447 w 8949447"/>
                <a:gd name="connsiteY2-14" fmla="*/ 894945 h 894945"/>
                <a:gd name="connsiteX3-15" fmla="*/ 0 w 8949447"/>
                <a:gd name="connsiteY3-16" fmla="*/ 894945 h 8949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949447" h="894945">
                  <a:moveTo>
                    <a:pt x="0" y="894945"/>
                  </a:moveTo>
                  <a:lnTo>
                    <a:pt x="1021404" y="0"/>
                  </a:lnTo>
                  <a:lnTo>
                    <a:pt x="8949447" y="894945"/>
                  </a:lnTo>
                  <a:lnTo>
                    <a:pt x="0" y="894945"/>
                  </a:lnTo>
                  <a:close/>
                </a:path>
              </a:pathLst>
            </a:custGeom>
            <a:solidFill>
              <a:srgbClr val="009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摘录 6"/>
            <p:cNvSpPr/>
            <p:nvPr/>
          </p:nvSpPr>
          <p:spPr>
            <a:xfrm rot="5400000">
              <a:off x="715018" y="-715022"/>
              <a:ext cx="1361876" cy="2791913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-1" fmla="*/ 0 w 10000"/>
                <a:gd name="connsiteY0-2" fmla="*/ 16020 h 16020"/>
                <a:gd name="connsiteX1-3" fmla="*/ 3500 w 10000"/>
                <a:gd name="connsiteY1-4" fmla="*/ 0 h 16020"/>
                <a:gd name="connsiteX2-5" fmla="*/ 10000 w 10000"/>
                <a:gd name="connsiteY2-6" fmla="*/ 16020 h 16020"/>
                <a:gd name="connsiteX3-7" fmla="*/ 0 w 10000"/>
                <a:gd name="connsiteY3-8" fmla="*/ 16020 h 16020"/>
                <a:gd name="connsiteX0-9" fmla="*/ 0 w 10000"/>
                <a:gd name="connsiteY0-10" fmla="*/ 14428 h 14428"/>
                <a:gd name="connsiteX1-11" fmla="*/ 3214 w 10000"/>
                <a:gd name="connsiteY1-12" fmla="*/ 0 h 14428"/>
                <a:gd name="connsiteX2-13" fmla="*/ 10000 w 10000"/>
                <a:gd name="connsiteY2-14" fmla="*/ 14428 h 14428"/>
                <a:gd name="connsiteX3-15" fmla="*/ 0 w 10000"/>
                <a:gd name="connsiteY3-16" fmla="*/ 14428 h 14428"/>
                <a:gd name="connsiteX0-17" fmla="*/ 0 w 10000"/>
                <a:gd name="connsiteY0-18" fmla="*/ 14279 h 14279"/>
                <a:gd name="connsiteX1-19" fmla="*/ 3143 w 10000"/>
                <a:gd name="connsiteY1-20" fmla="*/ 0 h 14279"/>
                <a:gd name="connsiteX2-21" fmla="*/ 10000 w 10000"/>
                <a:gd name="connsiteY2-22" fmla="*/ 14279 h 14279"/>
                <a:gd name="connsiteX3-23" fmla="*/ 0 w 10000"/>
                <a:gd name="connsiteY3-24" fmla="*/ 14279 h 14279"/>
                <a:gd name="connsiteX0-25" fmla="*/ 0 w 10000"/>
                <a:gd name="connsiteY0-26" fmla="*/ 14279 h 14279"/>
                <a:gd name="connsiteX1-27" fmla="*/ 3072 w 10000"/>
                <a:gd name="connsiteY1-28" fmla="*/ 0 h 14279"/>
                <a:gd name="connsiteX2-29" fmla="*/ 10000 w 10000"/>
                <a:gd name="connsiteY2-30" fmla="*/ 14279 h 14279"/>
                <a:gd name="connsiteX3-31" fmla="*/ 0 w 10000"/>
                <a:gd name="connsiteY3-32" fmla="*/ 14279 h 142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000" h="14279">
                  <a:moveTo>
                    <a:pt x="0" y="14279"/>
                  </a:moveTo>
                  <a:lnTo>
                    <a:pt x="3072" y="0"/>
                  </a:lnTo>
                  <a:lnTo>
                    <a:pt x="10000" y="14279"/>
                  </a:lnTo>
                  <a:lnTo>
                    <a:pt x="0" y="142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-19455" y="418491"/>
              <a:ext cx="2985985" cy="1244937"/>
            </a:xfrm>
            <a:custGeom>
              <a:avLst/>
              <a:gdLst>
                <a:gd name="connsiteX0" fmla="*/ 0 w 3210127"/>
                <a:gd name="connsiteY0" fmla="*/ 0 h 632298"/>
                <a:gd name="connsiteX1" fmla="*/ 3210127 w 3210127"/>
                <a:gd name="connsiteY1" fmla="*/ 0 h 632298"/>
                <a:gd name="connsiteX2" fmla="*/ 3210127 w 3210127"/>
                <a:gd name="connsiteY2" fmla="*/ 632298 h 632298"/>
                <a:gd name="connsiteX3" fmla="*/ 0 w 3210127"/>
                <a:gd name="connsiteY3" fmla="*/ 632298 h 632298"/>
                <a:gd name="connsiteX4" fmla="*/ 0 w 3210127"/>
                <a:gd name="connsiteY4" fmla="*/ 0 h 632298"/>
                <a:gd name="connsiteX0-1" fmla="*/ 0 w 3210127"/>
                <a:gd name="connsiteY0-2" fmla="*/ 933855 h 1566153"/>
                <a:gd name="connsiteX1-3" fmla="*/ 2830749 w 3210127"/>
                <a:gd name="connsiteY1-4" fmla="*/ 0 h 1566153"/>
                <a:gd name="connsiteX2-5" fmla="*/ 3210127 w 3210127"/>
                <a:gd name="connsiteY2-6" fmla="*/ 1566153 h 1566153"/>
                <a:gd name="connsiteX3-7" fmla="*/ 0 w 3210127"/>
                <a:gd name="connsiteY3-8" fmla="*/ 1566153 h 1566153"/>
                <a:gd name="connsiteX4-9" fmla="*/ 0 w 3210127"/>
                <a:gd name="connsiteY4-10" fmla="*/ 933855 h 1566153"/>
                <a:gd name="connsiteX0-11" fmla="*/ 0 w 2986391"/>
                <a:gd name="connsiteY0-12" fmla="*/ 933855 h 1566153"/>
                <a:gd name="connsiteX1-13" fmla="*/ 2830749 w 2986391"/>
                <a:gd name="connsiteY1-14" fmla="*/ 0 h 1566153"/>
                <a:gd name="connsiteX2-15" fmla="*/ 2986391 w 2986391"/>
                <a:gd name="connsiteY2-16" fmla="*/ 38911 h 1566153"/>
                <a:gd name="connsiteX3-17" fmla="*/ 0 w 2986391"/>
                <a:gd name="connsiteY3-18" fmla="*/ 1566153 h 1566153"/>
                <a:gd name="connsiteX4-19" fmla="*/ 0 w 2986391"/>
                <a:gd name="connsiteY4-20" fmla="*/ 933855 h 1566153"/>
                <a:gd name="connsiteX0-21" fmla="*/ 19455 w 3005846"/>
                <a:gd name="connsiteY0-22" fmla="*/ 933855 h 1235412"/>
                <a:gd name="connsiteX1-23" fmla="*/ 2850204 w 3005846"/>
                <a:gd name="connsiteY1-24" fmla="*/ 0 h 1235412"/>
                <a:gd name="connsiteX2-25" fmla="*/ 3005846 w 3005846"/>
                <a:gd name="connsiteY2-26" fmla="*/ 38911 h 1235412"/>
                <a:gd name="connsiteX3-27" fmla="*/ 0 w 3005846"/>
                <a:gd name="connsiteY3-28" fmla="*/ 1235412 h 1235412"/>
                <a:gd name="connsiteX4-29" fmla="*/ 19455 w 3005846"/>
                <a:gd name="connsiteY4-30" fmla="*/ 933855 h 1235412"/>
                <a:gd name="connsiteX0-31" fmla="*/ 19455 w 2947480"/>
                <a:gd name="connsiteY0-32" fmla="*/ 933855 h 1235412"/>
                <a:gd name="connsiteX1-33" fmla="*/ 2850204 w 2947480"/>
                <a:gd name="connsiteY1-34" fmla="*/ 0 h 1235412"/>
                <a:gd name="connsiteX2-35" fmla="*/ 2947480 w 2947480"/>
                <a:gd name="connsiteY2-36" fmla="*/ 38911 h 1235412"/>
                <a:gd name="connsiteX3-37" fmla="*/ 0 w 2947480"/>
                <a:gd name="connsiteY3-38" fmla="*/ 1235412 h 1235412"/>
                <a:gd name="connsiteX4-39" fmla="*/ 19455 w 2947480"/>
                <a:gd name="connsiteY4-40" fmla="*/ 933855 h 1235412"/>
                <a:gd name="connsiteX0-41" fmla="*/ 19455 w 2947480"/>
                <a:gd name="connsiteY0-42" fmla="*/ 933855 h 1235412"/>
                <a:gd name="connsiteX1-43" fmla="*/ 2821021 w 2947480"/>
                <a:gd name="connsiteY1-44" fmla="*/ 0 h 1235412"/>
                <a:gd name="connsiteX2-45" fmla="*/ 2947480 w 2947480"/>
                <a:gd name="connsiteY2-46" fmla="*/ 38911 h 1235412"/>
                <a:gd name="connsiteX3-47" fmla="*/ 0 w 2947480"/>
                <a:gd name="connsiteY3-48" fmla="*/ 1235412 h 1235412"/>
                <a:gd name="connsiteX4-49" fmla="*/ 19455 w 2947480"/>
                <a:gd name="connsiteY4-50" fmla="*/ 933855 h 1235412"/>
                <a:gd name="connsiteX0-51" fmla="*/ 19455 w 2966935"/>
                <a:gd name="connsiteY0-52" fmla="*/ 933855 h 1235412"/>
                <a:gd name="connsiteX1-53" fmla="*/ 2821021 w 2966935"/>
                <a:gd name="connsiteY1-54" fmla="*/ 0 h 1235412"/>
                <a:gd name="connsiteX2-55" fmla="*/ 2966935 w 2966935"/>
                <a:gd name="connsiteY2-56" fmla="*/ 29184 h 1235412"/>
                <a:gd name="connsiteX3-57" fmla="*/ 0 w 2966935"/>
                <a:gd name="connsiteY3-58" fmla="*/ 1235412 h 1235412"/>
                <a:gd name="connsiteX4-59" fmla="*/ 19455 w 2966935"/>
                <a:gd name="connsiteY4-60" fmla="*/ 933855 h 1235412"/>
                <a:gd name="connsiteX0-61" fmla="*/ 19455 w 2966935"/>
                <a:gd name="connsiteY0-62" fmla="*/ 933855 h 1235412"/>
                <a:gd name="connsiteX1-63" fmla="*/ 2786515 w 2966935"/>
                <a:gd name="connsiteY1-64" fmla="*/ 0 h 1235412"/>
                <a:gd name="connsiteX2-65" fmla="*/ 2966935 w 2966935"/>
                <a:gd name="connsiteY2-66" fmla="*/ 29184 h 1235412"/>
                <a:gd name="connsiteX3-67" fmla="*/ 0 w 2966935"/>
                <a:gd name="connsiteY3-68" fmla="*/ 1235412 h 1235412"/>
                <a:gd name="connsiteX4-69" fmla="*/ 19455 w 2966935"/>
                <a:gd name="connsiteY4-70" fmla="*/ 933855 h 1235412"/>
                <a:gd name="connsiteX0-71" fmla="*/ 19455 w 2966935"/>
                <a:gd name="connsiteY0-72" fmla="*/ 943380 h 1244937"/>
                <a:gd name="connsiteX1-73" fmla="*/ 2803183 w 2966935"/>
                <a:gd name="connsiteY1-74" fmla="*/ 0 h 1244937"/>
                <a:gd name="connsiteX2-75" fmla="*/ 2966935 w 2966935"/>
                <a:gd name="connsiteY2-76" fmla="*/ 38709 h 1244937"/>
                <a:gd name="connsiteX3-77" fmla="*/ 0 w 2966935"/>
                <a:gd name="connsiteY3-78" fmla="*/ 1244937 h 1244937"/>
                <a:gd name="connsiteX4-79" fmla="*/ 19455 w 2966935"/>
                <a:gd name="connsiteY4-80" fmla="*/ 943380 h 1244937"/>
                <a:gd name="connsiteX0-81" fmla="*/ 19455 w 2985985"/>
                <a:gd name="connsiteY0-82" fmla="*/ 943380 h 1244937"/>
                <a:gd name="connsiteX1-83" fmla="*/ 2803183 w 2985985"/>
                <a:gd name="connsiteY1-84" fmla="*/ 0 h 1244937"/>
                <a:gd name="connsiteX2-85" fmla="*/ 2985985 w 2985985"/>
                <a:gd name="connsiteY2-86" fmla="*/ 29184 h 1244937"/>
                <a:gd name="connsiteX3-87" fmla="*/ 0 w 2985985"/>
                <a:gd name="connsiteY3-88" fmla="*/ 1244937 h 1244937"/>
                <a:gd name="connsiteX4-89" fmla="*/ 19455 w 2985985"/>
                <a:gd name="connsiteY4-90" fmla="*/ 943380 h 12449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85985" h="1244937">
                  <a:moveTo>
                    <a:pt x="19455" y="943380"/>
                  </a:moveTo>
                  <a:lnTo>
                    <a:pt x="2803183" y="0"/>
                  </a:lnTo>
                  <a:lnTo>
                    <a:pt x="2985985" y="29184"/>
                  </a:lnTo>
                  <a:lnTo>
                    <a:pt x="0" y="1244937"/>
                  </a:lnTo>
                  <a:lnTo>
                    <a:pt x="19455" y="94338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429836" y="4336998"/>
            <a:ext cx="361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THANK YOU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273175" y="3024505"/>
            <a:ext cx="51092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0091C4"/>
                </a:solidFill>
                <a:latin typeface="Impact" panose="020B0806030902050204" pitchFamily="34" charset="0"/>
              </a:rPr>
              <a:t>GROUP 30</a:t>
            </a:r>
            <a:endParaRPr lang="en-US" sz="9600" dirty="0">
              <a:solidFill>
                <a:srgbClr val="0091C4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696720" y="488315"/>
            <a:ext cx="35026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1555" y="1562735"/>
            <a:ext cx="8156575" cy="201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00"/>
              </a:lnSpc>
            </a:pPr>
            <a:r>
              <a:rPr lang="zh-CN" altLang="en-US" sz="2000" dirty="0">
                <a:latin typeface="Arial" panose="020B0604020202020204" pitchFamily="34" charset="0"/>
              </a:rPr>
              <a:t>The </a:t>
            </a:r>
            <a:r>
              <a:rPr lang="en-US" altLang="zh-CN" sz="2000" dirty="0">
                <a:latin typeface="Arial" panose="020B0604020202020204" pitchFamily="34" charset="0"/>
              </a:rPr>
              <a:t>Flight(delay) </a:t>
            </a:r>
            <a:r>
              <a:rPr lang="zh-CN" altLang="en-US" sz="2000" dirty="0">
                <a:latin typeface="Arial" panose="020B0604020202020204" pitchFamily="34" charset="0"/>
              </a:rPr>
              <a:t>dataset contains largely US domestic flight network and performance details consisting of approximately 120 million flight arrival and departure information, metrics, and statistics ranging from the years 1987 till 2008</a:t>
            </a:r>
            <a:r>
              <a:rPr lang="en-US" altLang="zh-CN" sz="2000" dirty="0">
                <a:latin typeface="Arial" panose="020B0604020202020204" pitchFamily="34" charset="0"/>
              </a:rPr>
              <a:t>, and </a:t>
            </a:r>
            <a:r>
              <a:rPr lang="zh-CN" altLang="en-US" sz="2000" dirty="0">
                <a:latin typeface="Arial" panose="020B0604020202020204" pitchFamily="34" charset="0"/>
              </a:rPr>
              <a:t>also contains airline, airport, and aircraft information</a:t>
            </a:r>
            <a:r>
              <a:rPr lang="en-US" altLang="zh-CN" sz="2000" dirty="0">
                <a:latin typeface="Arial" panose="020B0604020202020204" pitchFamily="34" charset="0"/>
              </a:rPr>
              <a:t>.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51555" y="3717949"/>
            <a:ext cx="8058785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60"/>
              </a:lnSpc>
              <a:defRPr/>
            </a:pP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 Visualization system for flight (delay) dataset </a:t>
            </a:r>
            <a:endParaRPr lang="en-US" altLang="zh-CN" dirty="0" smtClean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ts val="3060"/>
              </a:lnSpc>
              <a:defRPr/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Visualise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overview airline networks in US</a:t>
            </a:r>
            <a:endParaRPr lang="en-US" altLang="zh-CN" sz="2400" b="1" dirty="0" smtClean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060"/>
              </a:lnSpc>
              <a:defRPr/>
            </a:pP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Visualise 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best time of year for travelling with minimal flight delays. </a:t>
            </a:r>
            <a:endParaRPr kumimoji="0" lang="en-US" altLang="zh-CN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ts val="3060"/>
              </a:lnSpc>
              <a:defRPr/>
            </a:pP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Visualise </a:t>
            </a:r>
            <a:r>
              <a:rPr lang="zh-CN" altLang="en-US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performance of airports and carrier year on year</a:t>
            </a: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0">
              <a:lnSpc>
                <a:spcPts val="3060"/>
              </a:lnSpc>
              <a:defRPr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Visualise </a:t>
            </a:r>
            <a:r>
              <a:rPr lang="zh-CN" altLang="en-US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negative effect of specific incident or event on flight delay</a:t>
            </a:r>
            <a:r>
              <a:rPr lang="en-US" altLang="zh-CN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en-US" altLang="zh-CN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3060"/>
              </a:lnSpc>
              <a:defRPr/>
            </a:pP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Give traveling guide to hitchhikers based on visualization analysis.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338727" y="1682066"/>
            <a:ext cx="2019935" cy="1343660"/>
            <a:chOff x="1841" y="2835"/>
            <a:chExt cx="3181" cy="2116"/>
          </a:xfrm>
        </p:grpSpPr>
        <p:sp>
          <p:nvSpPr>
            <p:cNvPr id="16" name="Freeform 56"/>
            <p:cNvSpPr/>
            <p:nvPr/>
          </p:nvSpPr>
          <p:spPr bwMode="auto">
            <a:xfrm>
              <a:off x="1841" y="2835"/>
              <a:ext cx="3181" cy="2116"/>
            </a:xfrm>
            <a:custGeom>
              <a:avLst/>
              <a:gdLst>
                <a:gd name="T0" fmla="*/ 85 w 85"/>
                <a:gd name="T1" fmla="*/ 51 h 51"/>
                <a:gd name="T2" fmla="*/ 66 w 85"/>
                <a:gd name="T3" fmla="*/ 40 h 51"/>
                <a:gd name="T4" fmla="*/ 19 w 85"/>
                <a:gd name="T5" fmla="*/ 40 h 51"/>
                <a:gd name="T6" fmla="*/ 0 w 85"/>
                <a:gd name="T7" fmla="*/ 22 h 51"/>
                <a:gd name="T8" fmla="*/ 0 w 85"/>
                <a:gd name="T9" fmla="*/ 18 h 51"/>
                <a:gd name="T10" fmla="*/ 19 w 85"/>
                <a:gd name="T11" fmla="*/ 0 h 51"/>
                <a:gd name="T12" fmla="*/ 66 w 85"/>
                <a:gd name="T13" fmla="*/ 0 h 51"/>
                <a:gd name="T14" fmla="*/ 85 w 85"/>
                <a:gd name="T15" fmla="*/ 18 h 51"/>
                <a:gd name="T16" fmla="*/ 85 w 85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51">
                  <a:moveTo>
                    <a:pt x="85" y="51"/>
                  </a:moveTo>
                  <a:cubicBezTo>
                    <a:pt x="81" y="45"/>
                    <a:pt x="74" y="40"/>
                    <a:pt x="66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9" y="40"/>
                    <a:pt x="0" y="32"/>
                    <a:pt x="0" y="2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6" y="0"/>
                    <a:pt x="85" y="8"/>
                    <a:pt x="85" y="18"/>
                  </a:cubicBezTo>
                  <a:lnTo>
                    <a:pt x="85" y="5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algn="l"/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l"/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168" y="3244"/>
              <a:ext cx="252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</a:rPr>
                <a:t>Dataset</a:t>
              </a:r>
              <a:endParaRPr lang="en-US" altLang="zh-CN" sz="28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37102" y="3798036"/>
            <a:ext cx="2321560" cy="1623060"/>
            <a:chOff x="1603" y="6048"/>
            <a:chExt cx="3656" cy="2556"/>
          </a:xfrm>
        </p:grpSpPr>
        <p:sp>
          <p:nvSpPr>
            <p:cNvPr id="19" name="Freeform 53"/>
            <p:cNvSpPr/>
            <p:nvPr/>
          </p:nvSpPr>
          <p:spPr bwMode="auto">
            <a:xfrm>
              <a:off x="1603" y="6048"/>
              <a:ext cx="3657" cy="2556"/>
            </a:xfrm>
            <a:custGeom>
              <a:avLst/>
              <a:gdLst>
                <a:gd name="T0" fmla="*/ 112 w 112"/>
                <a:gd name="T1" fmla="*/ 69 h 69"/>
                <a:gd name="T2" fmla="*/ 87 w 112"/>
                <a:gd name="T3" fmla="*/ 55 h 69"/>
                <a:gd name="T4" fmla="*/ 25 w 112"/>
                <a:gd name="T5" fmla="*/ 55 h 69"/>
                <a:gd name="T6" fmla="*/ 0 w 112"/>
                <a:gd name="T7" fmla="*/ 30 h 69"/>
                <a:gd name="T8" fmla="*/ 0 w 112"/>
                <a:gd name="T9" fmla="*/ 25 h 69"/>
                <a:gd name="T10" fmla="*/ 25 w 112"/>
                <a:gd name="T11" fmla="*/ 0 h 69"/>
                <a:gd name="T12" fmla="*/ 87 w 112"/>
                <a:gd name="T13" fmla="*/ 0 h 69"/>
                <a:gd name="T14" fmla="*/ 112 w 112"/>
                <a:gd name="T15" fmla="*/ 25 h 69"/>
                <a:gd name="T16" fmla="*/ 112 w 112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69">
                  <a:moveTo>
                    <a:pt x="112" y="69"/>
                  </a:moveTo>
                  <a:cubicBezTo>
                    <a:pt x="107" y="61"/>
                    <a:pt x="98" y="55"/>
                    <a:pt x="87" y="55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11" y="55"/>
                    <a:pt x="0" y="43"/>
                    <a:pt x="0" y="3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01" y="0"/>
                    <a:pt x="112" y="11"/>
                    <a:pt x="112" y="25"/>
                  </a:cubicBezTo>
                  <a:lnTo>
                    <a:pt x="112" y="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Shape 454"/>
            <p:cNvSpPr/>
            <p:nvPr/>
          </p:nvSpPr>
          <p:spPr>
            <a:xfrm>
              <a:off x="2168" y="6653"/>
              <a:ext cx="769" cy="7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18" y="118870"/>
                  </a:moveTo>
                  <a:cubicBezTo>
                    <a:pt x="119718" y="118870"/>
                    <a:pt x="119718" y="118870"/>
                    <a:pt x="119718" y="118588"/>
                  </a:cubicBezTo>
                  <a:cubicBezTo>
                    <a:pt x="119718" y="118588"/>
                    <a:pt x="119718" y="118588"/>
                    <a:pt x="119999" y="118305"/>
                  </a:cubicBezTo>
                  <a:cubicBezTo>
                    <a:pt x="119999" y="118305"/>
                    <a:pt x="119999" y="118305"/>
                    <a:pt x="119999" y="118305"/>
                  </a:cubicBezTo>
                  <a:cubicBezTo>
                    <a:pt x="119999" y="118023"/>
                    <a:pt x="119999" y="118023"/>
                    <a:pt x="119999" y="117741"/>
                  </a:cubicBezTo>
                  <a:cubicBezTo>
                    <a:pt x="119999" y="117741"/>
                    <a:pt x="119999" y="117741"/>
                    <a:pt x="119999" y="117741"/>
                  </a:cubicBezTo>
                  <a:cubicBezTo>
                    <a:pt x="119999" y="117741"/>
                    <a:pt x="119999" y="117458"/>
                    <a:pt x="119999" y="117458"/>
                  </a:cubicBezTo>
                  <a:cubicBezTo>
                    <a:pt x="119999" y="117458"/>
                    <a:pt x="119999" y="117458"/>
                    <a:pt x="119999" y="117176"/>
                  </a:cubicBezTo>
                  <a:cubicBezTo>
                    <a:pt x="119999" y="117176"/>
                    <a:pt x="119999" y="117176"/>
                    <a:pt x="119999" y="117176"/>
                  </a:cubicBezTo>
                  <a:cubicBezTo>
                    <a:pt x="119999" y="117176"/>
                    <a:pt x="119999" y="116894"/>
                    <a:pt x="119999" y="116894"/>
                  </a:cubicBezTo>
                  <a:cubicBezTo>
                    <a:pt x="119999" y="116894"/>
                    <a:pt x="119999" y="116611"/>
                    <a:pt x="119999" y="116611"/>
                  </a:cubicBezTo>
                  <a:cubicBezTo>
                    <a:pt x="119999" y="116611"/>
                    <a:pt x="119999" y="116611"/>
                    <a:pt x="119999" y="116611"/>
                  </a:cubicBezTo>
                  <a:cubicBezTo>
                    <a:pt x="108450" y="80470"/>
                    <a:pt x="108450" y="80470"/>
                    <a:pt x="108450" y="80470"/>
                  </a:cubicBezTo>
                  <a:cubicBezTo>
                    <a:pt x="108169" y="80188"/>
                    <a:pt x="107887" y="79905"/>
                    <a:pt x="107605" y="79623"/>
                  </a:cubicBezTo>
                  <a:cubicBezTo>
                    <a:pt x="44788" y="16376"/>
                    <a:pt x="44788" y="16376"/>
                    <a:pt x="44788" y="16376"/>
                  </a:cubicBezTo>
                  <a:cubicBezTo>
                    <a:pt x="44507" y="16094"/>
                    <a:pt x="44507" y="16094"/>
                    <a:pt x="44225" y="15811"/>
                  </a:cubicBezTo>
                  <a:cubicBezTo>
                    <a:pt x="30422" y="1976"/>
                    <a:pt x="30422" y="1976"/>
                    <a:pt x="30422" y="1976"/>
                  </a:cubicBezTo>
                  <a:cubicBezTo>
                    <a:pt x="29295" y="847"/>
                    <a:pt x="27605" y="0"/>
                    <a:pt x="25915" y="0"/>
                  </a:cubicBezTo>
                  <a:cubicBezTo>
                    <a:pt x="24225" y="0"/>
                    <a:pt x="22535" y="847"/>
                    <a:pt x="21126" y="1976"/>
                  </a:cubicBezTo>
                  <a:cubicBezTo>
                    <a:pt x="1971" y="21458"/>
                    <a:pt x="1971" y="21458"/>
                    <a:pt x="1971" y="21458"/>
                  </a:cubicBezTo>
                  <a:cubicBezTo>
                    <a:pt x="563" y="22588"/>
                    <a:pt x="0" y="24282"/>
                    <a:pt x="0" y="25976"/>
                  </a:cubicBezTo>
                  <a:cubicBezTo>
                    <a:pt x="0" y="27670"/>
                    <a:pt x="563" y="29364"/>
                    <a:pt x="1971" y="30776"/>
                  </a:cubicBezTo>
                  <a:cubicBezTo>
                    <a:pt x="15211" y="44047"/>
                    <a:pt x="15211" y="44047"/>
                    <a:pt x="15211" y="44047"/>
                  </a:cubicBezTo>
                  <a:cubicBezTo>
                    <a:pt x="15492" y="44329"/>
                    <a:pt x="15492" y="44329"/>
                    <a:pt x="15492" y="44611"/>
                  </a:cubicBezTo>
                  <a:cubicBezTo>
                    <a:pt x="78591" y="108141"/>
                    <a:pt x="78591" y="108141"/>
                    <a:pt x="78591" y="108141"/>
                  </a:cubicBezTo>
                  <a:cubicBezTo>
                    <a:pt x="78873" y="108423"/>
                    <a:pt x="79436" y="108705"/>
                    <a:pt x="79718" y="108705"/>
                  </a:cubicBezTo>
                  <a:cubicBezTo>
                    <a:pt x="99436" y="114635"/>
                    <a:pt x="99436" y="114635"/>
                    <a:pt x="99436" y="114635"/>
                  </a:cubicBezTo>
                  <a:cubicBezTo>
                    <a:pt x="2535" y="114635"/>
                    <a:pt x="2535" y="114635"/>
                    <a:pt x="2535" y="114635"/>
                  </a:cubicBezTo>
                  <a:cubicBezTo>
                    <a:pt x="1126" y="114635"/>
                    <a:pt x="0" y="115764"/>
                    <a:pt x="0" y="117176"/>
                  </a:cubicBezTo>
                  <a:cubicBezTo>
                    <a:pt x="0" y="118870"/>
                    <a:pt x="1126" y="120000"/>
                    <a:pt x="2535" y="120000"/>
                  </a:cubicBezTo>
                  <a:cubicBezTo>
                    <a:pt x="117464" y="120000"/>
                    <a:pt x="117464" y="120000"/>
                    <a:pt x="117464" y="120000"/>
                  </a:cubicBezTo>
                  <a:cubicBezTo>
                    <a:pt x="117464" y="120000"/>
                    <a:pt x="117464" y="120000"/>
                    <a:pt x="117464" y="120000"/>
                  </a:cubicBezTo>
                  <a:cubicBezTo>
                    <a:pt x="117746" y="120000"/>
                    <a:pt x="117746" y="120000"/>
                    <a:pt x="118028" y="120000"/>
                  </a:cubicBezTo>
                  <a:cubicBezTo>
                    <a:pt x="118028" y="120000"/>
                    <a:pt x="118309" y="119717"/>
                    <a:pt x="118591" y="119717"/>
                  </a:cubicBezTo>
                  <a:cubicBezTo>
                    <a:pt x="118591" y="119717"/>
                    <a:pt x="118591" y="119717"/>
                    <a:pt x="118591" y="119717"/>
                  </a:cubicBezTo>
                  <a:cubicBezTo>
                    <a:pt x="118591" y="119717"/>
                    <a:pt x="118873" y="119717"/>
                    <a:pt x="118873" y="119435"/>
                  </a:cubicBezTo>
                  <a:cubicBezTo>
                    <a:pt x="118873" y="119435"/>
                    <a:pt x="118873" y="119435"/>
                    <a:pt x="118873" y="119435"/>
                  </a:cubicBezTo>
                  <a:cubicBezTo>
                    <a:pt x="119154" y="119435"/>
                    <a:pt x="119154" y="119152"/>
                    <a:pt x="119436" y="119152"/>
                  </a:cubicBezTo>
                  <a:cubicBezTo>
                    <a:pt x="119436" y="119152"/>
                    <a:pt x="119436" y="119152"/>
                    <a:pt x="119436" y="119152"/>
                  </a:cubicBezTo>
                  <a:cubicBezTo>
                    <a:pt x="119436" y="119152"/>
                    <a:pt x="119436" y="118870"/>
                    <a:pt x="119718" y="118870"/>
                  </a:cubicBezTo>
                  <a:close/>
                  <a:moveTo>
                    <a:pt x="113521" y="113223"/>
                  </a:moveTo>
                  <a:cubicBezTo>
                    <a:pt x="84225" y="104752"/>
                    <a:pt x="84225" y="104752"/>
                    <a:pt x="84225" y="104752"/>
                  </a:cubicBezTo>
                  <a:cubicBezTo>
                    <a:pt x="86197" y="97694"/>
                    <a:pt x="86197" y="97694"/>
                    <a:pt x="86197" y="97694"/>
                  </a:cubicBezTo>
                  <a:cubicBezTo>
                    <a:pt x="95211" y="97694"/>
                    <a:pt x="95211" y="97694"/>
                    <a:pt x="95211" y="97694"/>
                  </a:cubicBezTo>
                  <a:cubicBezTo>
                    <a:pt x="96901" y="97694"/>
                    <a:pt x="98028" y="96564"/>
                    <a:pt x="98028" y="95152"/>
                  </a:cubicBezTo>
                  <a:cubicBezTo>
                    <a:pt x="98028" y="85835"/>
                    <a:pt x="98028" y="85835"/>
                    <a:pt x="98028" y="85835"/>
                  </a:cubicBezTo>
                  <a:cubicBezTo>
                    <a:pt x="103943" y="84423"/>
                    <a:pt x="103943" y="84423"/>
                    <a:pt x="103943" y="84423"/>
                  </a:cubicBezTo>
                  <a:lnTo>
                    <a:pt x="113521" y="113223"/>
                  </a:lnTo>
                  <a:close/>
                  <a:moveTo>
                    <a:pt x="42253" y="21458"/>
                  </a:moveTo>
                  <a:cubicBezTo>
                    <a:pt x="100563" y="79905"/>
                    <a:pt x="100563" y="79905"/>
                    <a:pt x="100563" y="79905"/>
                  </a:cubicBezTo>
                  <a:cubicBezTo>
                    <a:pt x="96056" y="81035"/>
                    <a:pt x="96056" y="81035"/>
                    <a:pt x="96056" y="81035"/>
                  </a:cubicBezTo>
                  <a:cubicBezTo>
                    <a:pt x="39718" y="24282"/>
                    <a:pt x="39718" y="24282"/>
                    <a:pt x="39718" y="24282"/>
                  </a:cubicBezTo>
                  <a:lnTo>
                    <a:pt x="42253" y="21458"/>
                  </a:lnTo>
                  <a:close/>
                  <a:moveTo>
                    <a:pt x="35774" y="27952"/>
                  </a:moveTo>
                  <a:cubicBezTo>
                    <a:pt x="92676" y="84988"/>
                    <a:pt x="92676" y="84988"/>
                    <a:pt x="92676" y="84988"/>
                  </a:cubicBezTo>
                  <a:cubicBezTo>
                    <a:pt x="92676" y="92611"/>
                    <a:pt x="92676" y="92611"/>
                    <a:pt x="92676" y="92611"/>
                  </a:cubicBezTo>
                  <a:cubicBezTo>
                    <a:pt x="85352" y="92611"/>
                    <a:pt x="85352" y="92611"/>
                    <a:pt x="85352" y="92611"/>
                  </a:cubicBezTo>
                  <a:cubicBezTo>
                    <a:pt x="27887" y="35858"/>
                    <a:pt x="27887" y="35858"/>
                    <a:pt x="27887" y="35858"/>
                  </a:cubicBezTo>
                  <a:lnTo>
                    <a:pt x="35774" y="27952"/>
                  </a:lnTo>
                  <a:close/>
                  <a:moveTo>
                    <a:pt x="5352" y="25976"/>
                  </a:moveTo>
                  <a:cubicBezTo>
                    <a:pt x="5352" y="25976"/>
                    <a:pt x="5352" y="25411"/>
                    <a:pt x="5633" y="25129"/>
                  </a:cubicBezTo>
                  <a:cubicBezTo>
                    <a:pt x="25070" y="5647"/>
                    <a:pt x="25070" y="5647"/>
                    <a:pt x="25070" y="5647"/>
                  </a:cubicBezTo>
                  <a:cubicBezTo>
                    <a:pt x="25352" y="5364"/>
                    <a:pt x="25633" y="5364"/>
                    <a:pt x="25915" y="5364"/>
                  </a:cubicBezTo>
                  <a:cubicBezTo>
                    <a:pt x="26197" y="5364"/>
                    <a:pt x="26478" y="5364"/>
                    <a:pt x="26760" y="5647"/>
                  </a:cubicBezTo>
                  <a:cubicBezTo>
                    <a:pt x="38591" y="17788"/>
                    <a:pt x="38591" y="17788"/>
                    <a:pt x="38591" y="17788"/>
                  </a:cubicBezTo>
                  <a:cubicBezTo>
                    <a:pt x="17464" y="38964"/>
                    <a:pt x="17464" y="38964"/>
                    <a:pt x="17464" y="38964"/>
                  </a:cubicBezTo>
                  <a:cubicBezTo>
                    <a:pt x="5633" y="26823"/>
                    <a:pt x="5633" y="26823"/>
                    <a:pt x="5633" y="26823"/>
                  </a:cubicBezTo>
                  <a:cubicBezTo>
                    <a:pt x="5352" y="26541"/>
                    <a:pt x="5352" y="26258"/>
                    <a:pt x="5352" y="25976"/>
                  </a:cubicBezTo>
                  <a:close/>
                  <a:moveTo>
                    <a:pt x="24225" y="39529"/>
                  </a:moveTo>
                  <a:cubicBezTo>
                    <a:pt x="81408" y="96000"/>
                    <a:pt x="81408" y="96000"/>
                    <a:pt x="81408" y="96000"/>
                  </a:cubicBezTo>
                  <a:cubicBezTo>
                    <a:pt x="79718" y="101647"/>
                    <a:pt x="79718" y="101647"/>
                    <a:pt x="79718" y="101647"/>
                  </a:cubicBezTo>
                  <a:cubicBezTo>
                    <a:pt x="21126" y="42635"/>
                    <a:pt x="21126" y="42635"/>
                    <a:pt x="21126" y="42635"/>
                  </a:cubicBezTo>
                  <a:lnTo>
                    <a:pt x="24225" y="395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147" y="6627"/>
              <a:ext cx="154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</a:rPr>
                <a:t>Aim</a:t>
              </a:r>
              <a:endParaRPr lang="en-US" altLang="zh-CN" sz="28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332035" y="6245246"/>
            <a:ext cx="2672396" cy="406253"/>
            <a:chOff x="9296866" y="93090"/>
            <a:chExt cx="2672396" cy="406253"/>
          </a:xfrm>
        </p:grpSpPr>
        <p:sp>
          <p:nvSpPr>
            <p:cNvPr id="15" name="文本框 14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6" name="图片 5" descr="2139314_123527066460_2"/>
            <p:cNvPicPr>
              <a:picLocks noChangeAspect="1"/>
            </p:cNvPicPr>
            <p:nvPr/>
          </p:nvPicPr>
          <p:blipFill>
            <a:blip r:embed="rId1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533525" y="231140"/>
            <a:ext cx="4523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Visualization System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39780" y="6423025"/>
            <a:ext cx="120777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chemeClr val="tx1"/>
                </a:solidFill>
                <a:sym typeface="+mn-ea"/>
              </a:rPr>
              <a:t>Group 30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sym typeface="+mn-ea"/>
              </a:rPr>
              <a:t> </a:t>
            </a:r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 descr="va-over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5540" y="0"/>
            <a:ext cx="5922010" cy="685736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87827" y="6337243"/>
            <a:ext cx="2672396" cy="406253"/>
            <a:chOff x="9296866" y="93090"/>
            <a:chExt cx="2672396" cy="406253"/>
          </a:xfrm>
        </p:grpSpPr>
        <p:sp>
          <p:nvSpPr>
            <p:cNvPr id="14" name="文本框 13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16" name="图片 15" descr="2139314_123527066460_2"/>
            <p:cNvPicPr>
              <a:picLocks noChangeAspect="1"/>
            </p:cNvPicPr>
            <p:nvPr/>
          </p:nvPicPr>
          <p:blipFill>
            <a:blip r:embed="rId2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  <p:grpSp>
        <p:nvGrpSpPr>
          <p:cNvPr id="5" name="组合 4"/>
          <p:cNvGrpSpPr/>
          <p:nvPr/>
        </p:nvGrpSpPr>
        <p:grpSpPr>
          <a:xfrm>
            <a:off x="480061" y="2453435"/>
            <a:ext cx="5662832" cy="3018829"/>
            <a:chOff x="480061" y="2453435"/>
            <a:chExt cx="5662832" cy="3018829"/>
          </a:xfrm>
        </p:grpSpPr>
        <p:sp>
          <p:nvSpPr>
            <p:cNvPr id="4" name="矩形 3"/>
            <p:cNvSpPr/>
            <p:nvPr/>
          </p:nvSpPr>
          <p:spPr>
            <a:xfrm>
              <a:off x="480061" y="2453435"/>
              <a:ext cx="5662832" cy="3018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" name="表格 5"/>
            <p:cNvGraphicFramePr/>
            <p:nvPr/>
          </p:nvGraphicFramePr>
          <p:xfrm>
            <a:off x="721407" y="2627267"/>
            <a:ext cx="5300345" cy="2671164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2024668"/>
                  <a:gridCol w="2255184"/>
                  <a:gridCol w="1020493"/>
                </a:tblGrid>
                <a:tr h="510995">
                  <a:tc>
                    <a:txBody>
                      <a:bodyPr/>
                      <a:lstStyle/>
                      <a:p>
                        <a:pPr algn="l">
                          <a:buNone/>
                        </a:pPr>
                        <a:r>
                          <a:rPr lang="en-US" altLang="zh-CN" sz="1400" b="1" dirty="0" smtClean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Flight</a:t>
                        </a:r>
                        <a:r>
                          <a:rPr lang="en-US" altLang="zh-CN" sz="1400" b="1" baseline="0" dirty="0" smtClean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 Network</a:t>
                        </a:r>
                        <a:endParaRPr lang="zh-CN" alt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spcAft>
                            <a:spcPts val="0"/>
                          </a:spcAft>
                        </a:pPr>
                        <a:r>
                          <a:rPr lang="en-AU" sz="1400" b="1" dirty="0" smtClean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Geo-spatial Layout</a:t>
                        </a:r>
                        <a:endParaRPr lang="zh-CN" sz="1400" b="1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buNone/>
                        </a:pPr>
                        <a:r>
                          <a:rPr lang="en-AU" altLang="zh-CN" sz="1400" b="1" kern="1200" dirty="0" err="1" smtClean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NetworkX</a:t>
                        </a:r>
                        <a:br>
                          <a:rPr lang="en-AU" altLang="zh-CN" sz="1400" b="1" kern="1200" dirty="0" smtClean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a:br>
                        <a:r>
                          <a:rPr lang="en-AU" altLang="zh-CN" sz="1400" b="1" kern="1200" dirty="0" smtClean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ARCGIS</a:t>
                        </a:r>
                        <a:endParaRPr lang="zh-CN" altLang="en-US" sz="14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  <a:tr h="538251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lang="en-US" altLang="zh-CN" sz="1400" b="1" kern="1200" dirty="0" smtClean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Seasonal Effects</a:t>
                        </a:r>
                        <a:endParaRPr lang="en-US" altLang="zh-CN" sz="14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l" defTabSz="914400" rtl="0" eaLnBrk="1" latinLnBrk="0" hangingPunct="1">
                          <a:buNone/>
                        </a:pPr>
                        <a:r>
                          <a:rPr lang="en-AU" altLang="zh-CN" sz="1400" b="1" kern="1200" dirty="0" smtClean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Calendar Layout</a:t>
                        </a:r>
                        <a:endParaRPr lang="zh-CN" altLang="en-US" sz="14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l" defTabSz="914400" rtl="0" eaLnBrk="1" latinLnBrk="0" hangingPunct="1">
                          <a:buNone/>
                        </a:pPr>
                        <a:r>
                          <a:rPr lang="en-AU" altLang="zh-CN" sz="1400" b="1" kern="1200" dirty="0" smtClean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D3</a:t>
                        </a:r>
                        <a:endParaRPr lang="zh-CN" altLang="en-US" sz="14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  <a:tr h="538251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lang="en-US" altLang="zh-CN" sz="1400" b="1" kern="1200" dirty="0" smtClean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Airline Performance</a:t>
                        </a:r>
                        <a:endParaRPr lang="en-US" altLang="zh-CN" sz="14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l" defTabSz="914400" rtl="0" eaLnBrk="1" latinLnBrk="0" hangingPunct="1">
                          <a:buNone/>
                        </a:pPr>
                        <a:r>
                          <a:rPr lang="en-AU" altLang="zh-CN" sz="1400" b="1" kern="1200" dirty="0" smtClean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Bubble Chart Layout</a:t>
                        </a:r>
                        <a:endParaRPr lang="zh-CN" altLang="en-US" sz="14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l" defTabSz="914400" rtl="0" eaLnBrk="1" latinLnBrk="0" hangingPunct="1">
                          <a:buNone/>
                        </a:pPr>
                        <a:r>
                          <a:rPr lang="en-AU" altLang="zh-CN" sz="1400" b="1" kern="1200" dirty="0" smtClean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D3</a:t>
                        </a:r>
                        <a:endParaRPr lang="zh-CN" altLang="en-US" sz="14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  <a:tr h="538251">
                  <a:tc>
                    <a:txBody>
                      <a:bodyPr/>
                      <a:lstStyle/>
                      <a:p>
                        <a:pPr algn="l">
                          <a:buNone/>
                        </a:pPr>
                        <a:r>
                          <a:rPr lang="en-US" altLang="zh-CN" sz="1400" b="1" dirty="0" smtClean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Airport</a:t>
                        </a:r>
                        <a:r>
                          <a:rPr lang="en-US" altLang="zh-CN" sz="1400" b="1" baseline="0" dirty="0" smtClean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 Performance</a:t>
                        </a:r>
                        <a:endParaRPr lang="zh-CN" alt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buNone/>
                        </a:pPr>
                        <a:r>
                          <a:rPr lang="en-US" altLang="zh-CN" sz="14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Highlight</a:t>
                        </a:r>
                        <a:r>
                          <a:rPr lang="en-US" altLang="zh-CN" sz="1400" b="1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 Table with Map</a:t>
                        </a:r>
                        <a:endParaRPr lang="zh-CN" alt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buNone/>
                        </a:pPr>
                        <a:r>
                          <a:rPr lang="en-AU" altLang="zh-CN" sz="1400" b="1" kern="1200" dirty="0" smtClean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Tableau</a:t>
                        </a:r>
                        <a:endParaRPr lang="zh-CN" alt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  <a:tr h="538251">
                  <a:tc>
                    <a:txBody>
                      <a:bodyPr/>
                      <a:lstStyle/>
                      <a:p>
                        <a:pPr marL="0" algn="l" defTabSz="914400" rtl="0" eaLnBrk="1" latinLnBrk="0" hangingPunct="1">
                          <a:buNone/>
                        </a:pPr>
                        <a:r>
                          <a:rPr lang="en-US" altLang="zh-CN" sz="1400" b="1" kern="1200" dirty="0" smtClean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a:t>Statistical Analysis</a:t>
                        </a:r>
                        <a:endParaRPr lang="zh-CN" alt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l" defTabSz="914400" rtl="0" eaLnBrk="1" latinLnBrk="0" hangingPunct="1">
                          <a:buNone/>
                        </a:pPr>
                        <a:r>
                          <a:rPr lang="en-AU" altLang="zh-CN" sz="1400" b="1" kern="1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Correlation Matrix</a:t>
                        </a:r>
                        <a:endParaRPr lang="zh-CN" altLang="en-US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l" defTabSz="914400" rtl="0" eaLnBrk="1" latinLnBrk="0" hangingPunct="1">
                          <a:buNone/>
                        </a:pPr>
                        <a:r>
                          <a:rPr lang="en-AU" altLang="zh-CN" sz="1400" b="1" kern="1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R </a:t>
                        </a:r>
                        <a:endParaRPr lang="zh-CN" altLang="en-US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va-over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3570" y="392430"/>
            <a:ext cx="5026660" cy="582168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635760" y="218440"/>
            <a:ext cx="53378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Flight Network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primaryNetwork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70380" y="1060450"/>
            <a:ext cx="9004300" cy="5013325"/>
          </a:xfrm>
          <a:prstGeom prst="rect">
            <a:avLst/>
          </a:prstGeom>
          <a:ln w="34925">
            <a:solidFill>
              <a:srgbClr val="595959"/>
            </a:solidFill>
          </a:ln>
        </p:spPr>
      </p:pic>
      <p:grpSp>
        <p:nvGrpSpPr>
          <p:cNvPr id="12" name="组合 11"/>
          <p:cNvGrpSpPr/>
          <p:nvPr/>
        </p:nvGrpSpPr>
        <p:grpSpPr>
          <a:xfrm>
            <a:off x="9327735" y="6337243"/>
            <a:ext cx="2672396" cy="406253"/>
            <a:chOff x="9296866" y="93090"/>
            <a:chExt cx="2672396" cy="406253"/>
          </a:xfrm>
        </p:grpSpPr>
        <p:sp>
          <p:nvSpPr>
            <p:cNvPr id="13" name="文本框 12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14" name="图片 13" descr="2139314_123527066460_2"/>
            <p:cNvPicPr>
              <a:picLocks noChangeAspect="1"/>
            </p:cNvPicPr>
            <p:nvPr/>
          </p:nvPicPr>
          <p:blipFill>
            <a:blip r:embed="rId5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va-over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7060" y="487045"/>
            <a:ext cx="5050790" cy="584962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635760" y="231140"/>
            <a:ext cx="6219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Seasonal Effect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SeasonalEffects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97430" y="1107440"/>
            <a:ext cx="8308340" cy="5229225"/>
          </a:xfrm>
          <a:prstGeom prst="rect">
            <a:avLst/>
          </a:prstGeom>
          <a:ln w="34925">
            <a:solidFill>
              <a:srgbClr val="595959"/>
            </a:solidFill>
          </a:ln>
        </p:spPr>
      </p:pic>
      <p:grpSp>
        <p:nvGrpSpPr>
          <p:cNvPr id="12" name="组合 11"/>
          <p:cNvGrpSpPr/>
          <p:nvPr/>
        </p:nvGrpSpPr>
        <p:grpSpPr>
          <a:xfrm>
            <a:off x="9421520" y="6336738"/>
            <a:ext cx="2672396" cy="406253"/>
            <a:chOff x="9296866" y="93090"/>
            <a:chExt cx="2672396" cy="406253"/>
          </a:xfrm>
        </p:grpSpPr>
        <p:sp>
          <p:nvSpPr>
            <p:cNvPr id="13" name="文本框 12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14" name="图片 13" descr="2139314_123527066460_2"/>
            <p:cNvPicPr>
              <a:picLocks noChangeAspect="1"/>
            </p:cNvPicPr>
            <p:nvPr/>
          </p:nvPicPr>
          <p:blipFill>
            <a:blip r:embed="rId5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va-over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9290" y="470535"/>
            <a:ext cx="5050790" cy="584962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451610" y="311150"/>
            <a:ext cx="54165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Airline Performance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airlineComparsion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5965" y="1158240"/>
            <a:ext cx="5639435" cy="5353050"/>
          </a:xfrm>
          <a:prstGeom prst="rect">
            <a:avLst/>
          </a:prstGeom>
          <a:ln w="34925">
            <a:solidFill>
              <a:srgbClr val="595959"/>
            </a:solidFill>
          </a:ln>
        </p:spPr>
      </p:pic>
      <p:grpSp>
        <p:nvGrpSpPr>
          <p:cNvPr id="13" name="组合 12"/>
          <p:cNvGrpSpPr/>
          <p:nvPr/>
        </p:nvGrpSpPr>
        <p:grpSpPr>
          <a:xfrm>
            <a:off x="9398073" y="6320155"/>
            <a:ext cx="2672396" cy="406253"/>
            <a:chOff x="9296866" y="93090"/>
            <a:chExt cx="2672396" cy="406253"/>
          </a:xfrm>
        </p:grpSpPr>
        <p:sp>
          <p:nvSpPr>
            <p:cNvPr id="14" name="文本框 13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16" name="图片 15" descr="2139314_123527066460_2"/>
            <p:cNvPicPr>
              <a:picLocks noChangeAspect="1"/>
            </p:cNvPicPr>
            <p:nvPr/>
          </p:nvPicPr>
          <p:blipFill>
            <a:blip r:embed="rId5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va-over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785" y="487045"/>
            <a:ext cx="5050790" cy="584962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635760" y="231140"/>
            <a:ext cx="8275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Airports Performance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BestNWorse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51610" y="1158240"/>
            <a:ext cx="9615170" cy="5057775"/>
          </a:xfrm>
          <a:prstGeom prst="rect">
            <a:avLst/>
          </a:prstGeom>
          <a:ln w="34925">
            <a:solidFill>
              <a:srgbClr val="595959"/>
            </a:solidFill>
          </a:ln>
        </p:spPr>
      </p:pic>
      <p:grpSp>
        <p:nvGrpSpPr>
          <p:cNvPr id="12" name="组合 11"/>
          <p:cNvGrpSpPr/>
          <p:nvPr/>
        </p:nvGrpSpPr>
        <p:grpSpPr>
          <a:xfrm>
            <a:off x="9421520" y="6336738"/>
            <a:ext cx="2672396" cy="406253"/>
            <a:chOff x="9296866" y="93090"/>
            <a:chExt cx="2672396" cy="406253"/>
          </a:xfrm>
        </p:grpSpPr>
        <p:sp>
          <p:nvSpPr>
            <p:cNvPr id="13" name="文本框 12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14" name="图片 13" descr="2139314_123527066460_2"/>
            <p:cNvPicPr>
              <a:picLocks noChangeAspect="1"/>
            </p:cNvPicPr>
            <p:nvPr/>
          </p:nvPicPr>
          <p:blipFill>
            <a:blip r:embed="rId5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va-over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785" y="487045"/>
            <a:ext cx="5050790" cy="584962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451610" y="311150"/>
            <a:ext cx="54070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Statistical Analysis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stats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46480" y="2211705"/>
            <a:ext cx="10876915" cy="3071495"/>
          </a:xfrm>
          <a:prstGeom prst="rect">
            <a:avLst/>
          </a:prstGeom>
          <a:ln w="34925">
            <a:solidFill>
              <a:srgbClr val="595959"/>
            </a:solidFill>
          </a:ln>
        </p:spPr>
      </p:pic>
      <p:grpSp>
        <p:nvGrpSpPr>
          <p:cNvPr id="12" name="组合 11"/>
          <p:cNvGrpSpPr/>
          <p:nvPr/>
        </p:nvGrpSpPr>
        <p:grpSpPr>
          <a:xfrm>
            <a:off x="9421520" y="6336738"/>
            <a:ext cx="2672396" cy="406253"/>
            <a:chOff x="9296866" y="93090"/>
            <a:chExt cx="2672396" cy="406253"/>
          </a:xfrm>
        </p:grpSpPr>
        <p:sp>
          <p:nvSpPr>
            <p:cNvPr id="13" name="文本框 12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14" name="图片 13" descr="2139314_123527066460_2"/>
            <p:cNvPicPr>
              <a:picLocks noChangeAspect="1"/>
            </p:cNvPicPr>
            <p:nvPr/>
          </p:nvPicPr>
          <p:blipFill>
            <a:blip r:embed="rId5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6230" y="273685"/>
            <a:ext cx="1122680" cy="1024255"/>
            <a:chOff x="4023360" y="2438400"/>
            <a:chExt cx="1981200" cy="1981200"/>
          </a:xfrm>
        </p:grpSpPr>
        <p:sp>
          <p:nvSpPr>
            <p:cNvPr id="3" name="椭圆 2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290060" y="2805038"/>
              <a:ext cx="1447800" cy="1247923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438910" y="463232"/>
            <a:ext cx="4246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Implementation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421520" y="6336738"/>
            <a:ext cx="2672396" cy="406253"/>
            <a:chOff x="9296866" y="93090"/>
            <a:chExt cx="2672396" cy="406253"/>
          </a:xfrm>
        </p:grpSpPr>
        <p:sp>
          <p:nvSpPr>
            <p:cNvPr id="7" name="文本框 6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8" name="图片 7" descr="2139314_123527066460_2"/>
            <p:cNvPicPr>
              <a:picLocks noChangeAspect="1"/>
            </p:cNvPicPr>
            <p:nvPr/>
          </p:nvPicPr>
          <p:blipFill>
            <a:blip r:embed="rId2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  <p:sp>
        <p:nvSpPr>
          <p:cNvPr id="9" name="椭圆 8"/>
          <p:cNvSpPr/>
          <p:nvPr/>
        </p:nvSpPr>
        <p:spPr>
          <a:xfrm>
            <a:off x="4253767" y="6196521"/>
            <a:ext cx="83771" cy="140217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63867" y="6101167"/>
            <a:ext cx="416911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Extract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Load of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data 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8866" y="5682139"/>
            <a:ext cx="5206611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Cleanse data 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Indexes </a:t>
            </a:r>
            <a:endParaRPr lang="zh-CN" alt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539422" y="6131350"/>
            <a:ext cx="121716" cy="184666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58286" y="5054243"/>
            <a:ext cx="677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Develop &amp; test queries for each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visuali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ation 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89399" y="5148109"/>
            <a:ext cx="126831" cy="161169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77570" y="4161802"/>
            <a:ext cx="633212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Design, </a:t>
            </a:r>
            <a:r>
              <a:rPr lang="zh-CN" altLang="en-US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Develop </a:t>
            </a:r>
            <a:r>
              <a:rPr lang="zh-CN" altLang="en-US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code or use software tools to visualise </a:t>
            </a:r>
            <a:r>
              <a:rPr lang="en-US" altLang="zh-CN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 </a:t>
            </a:r>
            <a:r>
              <a:rPr lang="zh-CN" altLang="en-US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perform </a:t>
            </a:r>
            <a:r>
              <a:rPr lang="en-US" altLang="zh-CN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QA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03944" y="4172107"/>
            <a:ext cx="126831" cy="161169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287780" y="3292858"/>
            <a:ext cx="126831" cy="161169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492613" y="3473767"/>
            <a:ext cx="60360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Peer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review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 Prepare Initial</a:t>
            </a:r>
            <a:r>
              <a:rPr kumimoji="0" lang="en-US" altLang="zh-CN" sz="18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report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707013" y="2584197"/>
            <a:ext cx="126831" cy="161169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528652" y="1944235"/>
            <a:ext cx="44523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Deliver 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 System </a:t>
            </a:r>
            <a:r>
              <a:rPr lang="en-US" altLang="zh-CN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 Final Report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637036" y="1993340"/>
            <a:ext cx="126831" cy="161169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209692" y="1664321"/>
            <a:ext cx="126831" cy="161169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661550" y="2342825"/>
            <a:ext cx="44941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Evaluate visualisation 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 </a:t>
            </a:r>
            <a:r>
              <a:rPr lang="en-US" altLang="zh-CN" b="1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Presentation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770429" y="2868421"/>
            <a:ext cx="60360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Build &amp; Integrate visualisation system</a:t>
            </a:r>
            <a:r>
              <a:rPr lang="en-US" altLang="zh-CN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0" lang="en-US" altLang="zh-CN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OTLMARKERSHAPE" val="OTL"/>
</p:tagLst>
</file>

<file path=ppt/tags/tag10.xml><?xml version="1.0" encoding="utf-8"?>
<p:tagLst xmlns:p="http://schemas.openxmlformats.org/presentationml/2006/main">
  <p:tag name="OTLMARKERSHAPE" val="OTL"/>
</p:tagLst>
</file>

<file path=ppt/tags/tag11.xml><?xml version="1.0" encoding="utf-8"?>
<p:tagLst xmlns:p="http://schemas.openxmlformats.org/presentationml/2006/main">
  <p:tag name="OTLMARKERSHAPE" val="OTL"/>
</p:tagLst>
</file>

<file path=ppt/tags/tag12.xml><?xml version="1.0" encoding="utf-8"?>
<p:tagLst xmlns:p="http://schemas.openxmlformats.org/presentationml/2006/main">
  <p:tag name="OTLMARKERSHAPE" val="OTL"/>
</p:tagLst>
</file>

<file path=ppt/tags/tag13.xml><?xml version="1.0" encoding="utf-8"?>
<p:tagLst xmlns:p="http://schemas.openxmlformats.org/presentationml/2006/main">
  <p:tag name="OTLMARKERSHAPE" val="OTL"/>
</p:tagLst>
</file>

<file path=ppt/tags/tag14.xml><?xml version="1.0" encoding="utf-8"?>
<p:tagLst xmlns:p="http://schemas.openxmlformats.org/presentationml/2006/main">
  <p:tag name="OTLMARKERSHAPE" val="OTL"/>
</p:tagLst>
</file>

<file path=ppt/tags/tag15.xml><?xml version="1.0" encoding="utf-8"?>
<p:tagLst xmlns:p="http://schemas.openxmlformats.org/presentationml/2006/main">
  <p:tag name="OTLMARKERSHAPE" val="OTL"/>
</p:tagLst>
</file>

<file path=ppt/tags/tag16.xml><?xml version="1.0" encoding="utf-8"?>
<p:tagLst xmlns:p="http://schemas.openxmlformats.org/presentationml/2006/main">
  <p:tag name="OTLMARKERSHAPE" val="OTL"/>
</p:tagLst>
</file>

<file path=ppt/tags/tag17.xml><?xml version="1.0" encoding="utf-8"?>
<p:tagLst xmlns:p="http://schemas.openxmlformats.org/presentationml/2006/main">
  <p:tag name="OTLMARKERSHAPE" val="OTL"/>
</p:tagLst>
</file>

<file path=ppt/tags/tag18.xml><?xml version="1.0" encoding="utf-8"?>
<p:tagLst xmlns:p="http://schemas.openxmlformats.org/presentationml/2006/main">
  <p:tag name="OTLMARKERSHAPE" val="OTL"/>
</p:tagLst>
</file>

<file path=ppt/tags/tag19.xml><?xml version="1.0" encoding="utf-8"?>
<p:tagLst xmlns:p="http://schemas.openxmlformats.org/presentationml/2006/main">
  <p:tag name="OTLMARKERSHAPE" val="OTL"/>
</p:tagLst>
</file>

<file path=ppt/tags/tag2.xml><?xml version="1.0" encoding="utf-8"?>
<p:tagLst xmlns:p="http://schemas.openxmlformats.org/presentationml/2006/main">
  <p:tag name="OTLMARKERSHAPE" val="OTL"/>
</p:tagLst>
</file>

<file path=ppt/tags/tag20.xml><?xml version="1.0" encoding="utf-8"?>
<p:tagLst xmlns:p="http://schemas.openxmlformats.org/presentationml/2006/main">
  <p:tag name="OTLMARKERSHAPE" val="OTL"/>
</p:tagLst>
</file>

<file path=ppt/tags/tag21.xml><?xml version="1.0" encoding="utf-8"?>
<p:tagLst xmlns:p="http://schemas.openxmlformats.org/presentationml/2006/main">
  <p:tag name="OTLMARKERSHAPE" val="OTL"/>
</p:tagLst>
</file>

<file path=ppt/tags/tag22.xml><?xml version="1.0" encoding="utf-8"?>
<p:tagLst xmlns:p="http://schemas.openxmlformats.org/presentationml/2006/main">
  <p:tag name="OTLMARKERSHAPE" val="OTL"/>
</p:tagLst>
</file>

<file path=ppt/tags/tag23.xml><?xml version="1.0" encoding="utf-8"?>
<p:tagLst xmlns:p="http://schemas.openxmlformats.org/presentationml/2006/main">
  <p:tag name="OTLMARKERSHAPE" val="OTL"/>
</p:tagLst>
</file>

<file path=ppt/tags/tag24.xml><?xml version="1.0" encoding="utf-8"?>
<p:tagLst xmlns:p="http://schemas.openxmlformats.org/presentationml/2006/main">
  <p:tag name="OTLMARKERSHAPE" val="OTL"/>
</p:tagLst>
</file>

<file path=ppt/tags/tag25.xml><?xml version="1.0" encoding="utf-8"?>
<p:tagLst xmlns:p="http://schemas.openxmlformats.org/presentationml/2006/main">
  <p:tag name="OTLMARKERSHAPE" val="OTL"/>
</p:tagLst>
</file>

<file path=ppt/tags/tag26.xml><?xml version="1.0" encoding="utf-8"?>
<p:tagLst xmlns:p="http://schemas.openxmlformats.org/presentationml/2006/main">
  <p:tag name="OTLMARKERSHAPE" val="OTL"/>
</p:tagLst>
</file>

<file path=ppt/tags/tag27.xml><?xml version="1.0" encoding="utf-8"?>
<p:tagLst xmlns:p="http://schemas.openxmlformats.org/presentationml/2006/main">
  <p:tag name="OTLMARKERSHAPE" val="OTL"/>
</p:tagLst>
</file>

<file path=ppt/tags/tag28.xml><?xml version="1.0" encoding="utf-8"?>
<p:tagLst xmlns:p="http://schemas.openxmlformats.org/presentationml/2006/main">
  <p:tag name="OTLMARKERSHAPE" val="OTL"/>
</p:tagLst>
</file>

<file path=ppt/tags/tag29.xml><?xml version="1.0" encoding="utf-8"?>
<p:tagLst xmlns:p="http://schemas.openxmlformats.org/presentationml/2006/main">
  <p:tag name="OTLMARKERSHAPE" val="OTL"/>
</p:tagLst>
</file>

<file path=ppt/tags/tag3.xml><?xml version="1.0" encoding="utf-8"?>
<p:tagLst xmlns:p="http://schemas.openxmlformats.org/presentationml/2006/main">
  <p:tag name="OTLMARKERSHAPE" val="OTL"/>
</p:tagLst>
</file>

<file path=ppt/tags/tag30.xml><?xml version="1.0" encoding="utf-8"?>
<p:tagLst xmlns:p="http://schemas.openxmlformats.org/presentationml/2006/main">
  <p:tag name="OTLMARKERSHAPE" val="OTL"/>
</p:tagLst>
</file>

<file path=ppt/tags/tag31.xml><?xml version="1.0" encoding="utf-8"?>
<p:tagLst xmlns:p="http://schemas.openxmlformats.org/presentationml/2006/main">
  <p:tag name="OTLMARKERSHAPE" val="OTL"/>
</p:tagLst>
</file>

<file path=ppt/tags/tag32.xml><?xml version="1.0" encoding="utf-8"?>
<p:tagLst xmlns:p="http://schemas.openxmlformats.org/presentationml/2006/main">
  <p:tag name="OTLMARKERSHAPE" val="OTL"/>
</p:tagLst>
</file>

<file path=ppt/tags/tag33.xml><?xml version="1.0" encoding="utf-8"?>
<p:tagLst xmlns:p="http://schemas.openxmlformats.org/presentationml/2006/main">
  <p:tag name="OTLMARKERSHAPE" val="OTL"/>
</p:tagLst>
</file>

<file path=ppt/tags/tag34.xml><?xml version="1.0" encoding="utf-8"?>
<p:tagLst xmlns:p="http://schemas.openxmlformats.org/presentationml/2006/main">
  <p:tag name="OTLMARKERSHAPE" val="OTL"/>
</p:tagLst>
</file>

<file path=ppt/tags/tag35.xml><?xml version="1.0" encoding="utf-8"?>
<p:tagLst xmlns:p="http://schemas.openxmlformats.org/presentationml/2006/main">
  <p:tag name="OTLMARKERSHAPE" val="OTL"/>
</p:tagLst>
</file>

<file path=ppt/tags/tag36.xml><?xml version="1.0" encoding="utf-8"?>
<p:tagLst xmlns:p="http://schemas.openxmlformats.org/presentationml/2006/main">
  <p:tag name="OTLMARKERSHAPE" val="OTL"/>
</p:tagLst>
</file>

<file path=ppt/tags/tag37.xml><?xml version="1.0" encoding="utf-8"?>
<p:tagLst xmlns:p="http://schemas.openxmlformats.org/presentationml/2006/main">
  <p:tag name="OTLMARKERSHAPE" val="OTL"/>
</p:tagLst>
</file>

<file path=ppt/tags/tag38.xml><?xml version="1.0" encoding="utf-8"?>
<p:tagLst xmlns:p="http://schemas.openxmlformats.org/presentationml/2006/main">
  <p:tag name="OTLMARKERSHAPE" val="OTL"/>
</p:tagLst>
</file>

<file path=ppt/tags/tag39.xml><?xml version="1.0" encoding="utf-8"?>
<p:tagLst xmlns:p="http://schemas.openxmlformats.org/presentationml/2006/main">
  <p:tag name="OTLMARKERSHAPE" val="OTL"/>
</p:tagLst>
</file>

<file path=ppt/tags/tag4.xml><?xml version="1.0" encoding="utf-8"?>
<p:tagLst xmlns:p="http://schemas.openxmlformats.org/presentationml/2006/main">
  <p:tag name="OTLMARKERSHAPE" val="OTL"/>
</p:tagLst>
</file>

<file path=ppt/tags/tag40.xml><?xml version="1.0" encoding="utf-8"?>
<p:tagLst xmlns:p="http://schemas.openxmlformats.org/presentationml/2006/main">
  <p:tag name="OTLMARKERSHAPE" val="OTL"/>
</p:tagLst>
</file>

<file path=ppt/tags/tag41.xml><?xml version="1.0" encoding="utf-8"?>
<p:tagLst xmlns:p="http://schemas.openxmlformats.org/presentationml/2006/main">
  <p:tag name="OTLMARKERSHAPE" val="OTL"/>
</p:tagLst>
</file>

<file path=ppt/tags/tag42.xml><?xml version="1.0" encoding="utf-8"?>
<p:tagLst xmlns:p="http://schemas.openxmlformats.org/presentationml/2006/main">
  <p:tag name="OTLMARKERSHAPE" val="OTL"/>
</p:tagLst>
</file>

<file path=ppt/tags/tag43.xml><?xml version="1.0" encoding="utf-8"?>
<p:tagLst xmlns:p="http://schemas.openxmlformats.org/presentationml/2006/main">
  <p:tag name="OTLMARKERSHAPE" val="OTL"/>
</p:tagLst>
</file>

<file path=ppt/tags/tag44.xml><?xml version="1.0" encoding="utf-8"?>
<p:tagLst xmlns:p="http://schemas.openxmlformats.org/presentationml/2006/main">
  <p:tag name="OTLMARKERSHAPE" val="OTL"/>
</p:tagLst>
</file>

<file path=ppt/tags/tag45.xml><?xml version="1.0" encoding="utf-8"?>
<p:tagLst xmlns:p="http://schemas.openxmlformats.org/presentationml/2006/main">
  <p:tag name="OTLMARKERSHAPE" val="OTL"/>
</p:tagLst>
</file>

<file path=ppt/tags/tag46.xml><?xml version="1.0" encoding="utf-8"?>
<p:tagLst xmlns:p="http://schemas.openxmlformats.org/presentationml/2006/main">
  <p:tag name="OTLMARKERSHAPE" val="OTL"/>
</p:tagLst>
</file>

<file path=ppt/tags/tag47.xml><?xml version="1.0" encoding="utf-8"?>
<p:tagLst xmlns:p="http://schemas.openxmlformats.org/presentationml/2006/main">
  <p:tag name="OTLMARKERSHAPE" val="OTL"/>
</p:tagLst>
</file>

<file path=ppt/tags/tag48.xml><?xml version="1.0" encoding="utf-8"?>
<p:tagLst xmlns:p="http://schemas.openxmlformats.org/presentationml/2006/main">
  <p:tag name="OTLMARKERSHAPE" val="OTL"/>
</p:tagLst>
</file>

<file path=ppt/tags/tag49.xml><?xml version="1.0" encoding="utf-8"?>
<p:tagLst xmlns:p="http://schemas.openxmlformats.org/presentationml/2006/main">
  <p:tag name="OTLMARKERSHAPE" val="OTL"/>
</p:tagLst>
</file>

<file path=ppt/tags/tag5.xml><?xml version="1.0" encoding="utf-8"?>
<p:tagLst xmlns:p="http://schemas.openxmlformats.org/presentationml/2006/main">
  <p:tag name="OTLMARKERSHAPE" val="OTL"/>
</p:tagLst>
</file>

<file path=ppt/tags/tag50.xml><?xml version="1.0" encoding="utf-8"?>
<p:tagLst xmlns:p="http://schemas.openxmlformats.org/presentationml/2006/main">
  <p:tag name="OTLMARKERSHAPE" val="OTL"/>
</p:tagLst>
</file>

<file path=ppt/tags/tag51.xml><?xml version="1.0" encoding="utf-8"?>
<p:tagLst xmlns:p="http://schemas.openxmlformats.org/presentationml/2006/main">
  <p:tag name="OTLMARKERSHAPE" val="OTL"/>
</p:tagLst>
</file>

<file path=ppt/tags/tag52.xml><?xml version="1.0" encoding="utf-8"?>
<p:tagLst xmlns:p="http://schemas.openxmlformats.org/presentationml/2006/main">
  <p:tag name="OTLMARKERSHAPE" val="OTL"/>
</p:tagLst>
</file>

<file path=ppt/tags/tag53.xml><?xml version="1.0" encoding="utf-8"?>
<p:tagLst xmlns:p="http://schemas.openxmlformats.org/presentationml/2006/main">
  <p:tag name="OTLMARKERSHAPE" val="OTL"/>
</p:tagLst>
</file>

<file path=ppt/tags/tag54.xml><?xml version="1.0" encoding="utf-8"?>
<p:tagLst xmlns:p="http://schemas.openxmlformats.org/presentationml/2006/main">
  <p:tag name="OTLMARKERSHAPE" val="OTL"/>
</p:tagLst>
</file>

<file path=ppt/tags/tag55.xml><?xml version="1.0" encoding="utf-8"?>
<p:tagLst xmlns:p="http://schemas.openxmlformats.org/presentationml/2006/main">
  <p:tag name="OTLMARKERSHAPE" val="OTL"/>
</p:tagLst>
</file>

<file path=ppt/tags/tag56.xml><?xml version="1.0" encoding="utf-8"?>
<p:tagLst xmlns:p="http://schemas.openxmlformats.org/presentationml/2006/main">
  <p:tag name="OTLMARKERSHAPE" val="OTL"/>
</p:tagLst>
</file>

<file path=ppt/tags/tag57.xml><?xml version="1.0" encoding="utf-8"?>
<p:tagLst xmlns:p="http://schemas.openxmlformats.org/presentationml/2006/main">
  <p:tag name="OTLMARKERSHAPE" val="OTL"/>
</p:tagLst>
</file>

<file path=ppt/tags/tag58.xml><?xml version="1.0" encoding="utf-8"?>
<p:tagLst xmlns:p="http://schemas.openxmlformats.org/presentationml/2006/main">
  <p:tag name="OTLMARKERSHAPE" val="OTL"/>
</p:tagLst>
</file>

<file path=ppt/tags/tag59.xml><?xml version="1.0" encoding="utf-8"?>
<p:tagLst xmlns:p="http://schemas.openxmlformats.org/presentationml/2006/main">
  <p:tag name="OTLMARKERSHAPE" val="OTL"/>
</p:tagLst>
</file>

<file path=ppt/tags/tag6.xml><?xml version="1.0" encoding="utf-8"?>
<p:tagLst xmlns:p="http://schemas.openxmlformats.org/presentationml/2006/main">
  <p:tag name="OTLMARKERSHAPE" val="OTL"/>
</p:tagLst>
</file>

<file path=ppt/tags/tag60.xml><?xml version="1.0" encoding="utf-8"?>
<p:tagLst xmlns:p="http://schemas.openxmlformats.org/presentationml/2006/main">
  <p:tag name="OTLMARKERSHAPE" val="OTL"/>
</p:tagLst>
</file>

<file path=ppt/tags/tag61.xml><?xml version="1.0" encoding="utf-8"?>
<p:tagLst xmlns:p="http://schemas.openxmlformats.org/presentationml/2006/main">
  <p:tag name="OTLMARKERSHAPE" val="OTL"/>
</p:tagLst>
</file>

<file path=ppt/tags/tag62.xml><?xml version="1.0" encoding="utf-8"?>
<p:tagLst xmlns:p="http://schemas.openxmlformats.org/presentationml/2006/main">
  <p:tag name="OTLMARKERSHAPE" val="OTL"/>
</p:tagLst>
</file>

<file path=ppt/tags/tag63.xml><?xml version="1.0" encoding="utf-8"?>
<p:tagLst xmlns:p="http://schemas.openxmlformats.org/presentationml/2006/main">
  <p:tag name="OTLMARKERSHAPE" val="OTL"/>
</p:tagLst>
</file>

<file path=ppt/tags/tag64.xml><?xml version="1.0" encoding="utf-8"?>
<p:tagLst xmlns:p="http://schemas.openxmlformats.org/presentationml/2006/main">
  <p:tag name="OTLMARKERSHAPE" val="OTL"/>
</p:tagLst>
</file>

<file path=ppt/tags/tag65.xml><?xml version="1.0" encoding="utf-8"?>
<p:tagLst xmlns:p="http://schemas.openxmlformats.org/presentationml/2006/main">
  <p:tag name="OTLMARKERSHAPE" val="OTL"/>
</p:tagLst>
</file>

<file path=ppt/tags/tag66.xml><?xml version="1.0" encoding="utf-8"?>
<p:tagLst xmlns:p="http://schemas.openxmlformats.org/presentationml/2006/main">
  <p:tag name="OTLMARKERSHAPE" val="OTL"/>
</p:tagLst>
</file>

<file path=ppt/tags/tag67.xml><?xml version="1.0" encoding="utf-8"?>
<p:tagLst xmlns:p="http://schemas.openxmlformats.org/presentationml/2006/main">
  <p:tag name="OTLMARKERSHAPE" val="OTL"/>
</p:tagLst>
</file>

<file path=ppt/tags/tag68.xml><?xml version="1.0" encoding="utf-8"?>
<p:tagLst xmlns:p="http://schemas.openxmlformats.org/presentationml/2006/main">
  <p:tag name="OTLMARKERSHAPE" val="OTL"/>
</p:tagLst>
</file>

<file path=ppt/tags/tag69.xml><?xml version="1.0" encoding="utf-8"?>
<p:tagLst xmlns:p="http://schemas.openxmlformats.org/presentationml/2006/main">
  <p:tag name="OTLMARKERSHAPE" val="OTL"/>
</p:tagLst>
</file>

<file path=ppt/tags/tag7.xml><?xml version="1.0" encoding="utf-8"?>
<p:tagLst xmlns:p="http://schemas.openxmlformats.org/presentationml/2006/main">
  <p:tag name="OTLMARKERSHAPE" val="OTL"/>
</p:tagLst>
</file>

<file path=ppt/tags/tag70.xml><?xml version="1.0" encoding="utf-8"?>
<p:tagLst xmlns:p="http://schemas.openxmlformats.org/presentationml/2006/main">
  <p:tag name="OTLMARKERSHAPE" val="OTL"/>
</p:tagLst>
</file>

<file path=ppt/tags/tag71.xml><?xml version="1.0" encoding="utf-8"?>
<p:tagLst xmlns:p="http://schemas.openxmlformats.org/presentationml/2006/main">
  <p:tag name="OTLMARKERSHAPE" val="OTL"/>
</p:tagLst>
</file>

<file path=ppt/tags/tag72.xml><?xml version="1.0" encoding="utf-8"?>
<p:tagLst xmlns:p="http://schemas.openxmlformats.org/presentationml/2006/main">
  <p:tag name="OTLMARKERSHAPE" val="OTL"/>
</p:tagLst>
</file>

<file path=ppt/tags/tag73.xml><?xml version="1.0" encoding="utf-8"?>
<p:tagLst xmlns:p="http://schemas.openxmlformats.org/presentationml/2006/main">
  <p:tag name="OTLMARKERSHAPE" val="OTL"/>
</p:tagLst>
</file>

<file path=ppt/tags/tag74.xml><?xml version="1.0" encoding="utf-8"?>
<p:tagLst xmlns:p="http://schemas.openxmlformats.org/presentationml/2006/main">
  <p:tag name="OTLMARKERSHAPE" val="OTL"/>
</p:tagLst>
</file>

<file path=ppt/tags/tag75.xml><?xml version="1.0" encoding="utf-8"?>
<p:tagLst xmlns:p="http://schemas.openxmlformats.org/presentationml/2006/main">
  <p:tag name="OTLMARKERSHAPE" val="OTL"/>
</p:tagLst>
</file>

<file path=ppt/tags/tag76.xml><?xml version="1.0" encoding="utf-8"?>
<p:tagLst xmlns:p="http://schemas.openxmlformats.org/presentationml/2006/main">
  <p:tag name="OTLMARKERSHAPE" val="OTL"/>
</p:tagLst>
</file>

<file path=ppt/tags/tag77.xml><?xml version="1.0" encoding="utf-8"?>
<p:tagLst xmlns:p="http://schemas.openxmlformats.org/presentationml/2006/main">
  <p:tag name="OTLMARKERSHAPE" val="OTL"/>
</p:tagLst>
</file>

<file path=ppt/tags/tag78.xml><?xml version="1.0" encoding="utf-8"?>
<p:tagLst xmlns:p="http://schemas.openxmlformats.org/presentationml/2006/main">
  <p:tag name="OTLMARKERSHAPE" val="OTL"/>
</p:tagLst>
</file>

<file path=ppt/tags/tag8.xml><?xml version="1.0" encoding="utf-8"?>
<p:tagLst xmlns:p="http://schemas.openxmlformats.org/presentationml/2006/main">
  <p:tag name="OTLMARKERSHAPE" val="OTL"/>
</p:tagLst>
</file>

<file path=ppt/tags/tag9.xml><?xml version="1.0" encoding="utf-8"?>
<p:tagLst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主题​​">
  <a:themeElements>
    <a:clrScheme name="自定义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7B7B7B"/>
      </a:accent2>
      <a:accent3>
        <a:srgbClr val="0070C0"/>
      </a:accent3>
      <a:accent4>
        <a:srgbClr val="7B7B7B"/>
      </a:accent4>
      <a:accent5>
        <a:srgbClr val="0070C0"/>
      </a:accent5>
      <a:accent6>
        <a:srgbClr val="7B7B7B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3002</Words>
  <Application>WPS 演示</Application>
  <PresentationFormat>宽屏</PresentationFormat>
  <Paragraphs>274</Paragraphs>
  <Slides>13</Slides>
  <Notes>0</Notes>
  <HiddenSlides>0</HiddenSlides>
  <MMClips>5</MMClips>
  <ScaleCrop>false</ScaleCrop>
  <HeadingPairs>
    <vt:vector size="6" baseType="variant">
      <vt:variant>
        <vt:lpstr>已用的字体</vt:lpstr>
      </vt:variant>
      <vt:variant>
        <vt:i4>36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50" baseType="lpstr">
      <vt:lpstr>Arial</vt:lpstr>
      <vt:lpstr>宋体</vt:lpstr>
      <vt:lpstr>Wingdings</vt:lpstr>
      <vt:lpstr>Impact</vt:lpstr>
      <vt:lpstr>Tahoma</vt:lpstr>
      <vt:lpstr>华文中宋</vt:lpstr>
      <vt:lpstr>Times New Roman</vt:lpstr>
      <vt:lpstr>微软雅黑</vt:lpstr>
      <vt:lpstr>Arial</vt:lpstr>
      <vt:lpstr>Calibri</vt:lpstr>
      <vt:lpstr>Arial Black</vt:lpstr>
      <vt:lpstr>华文琥珀</vt:lpstr>
      <vt:lpstr>FontAwesome</vt:lpstr>
      <vt:lpstr>Lato</vt:lpstr>
      <vt:lpstr>黑体</vt:lpstr>
      <vt:lpstr>Symbol</vt:lpstr>
      <vt:lpstr>等线</vt:lpstr>
      <vt:lpstr>Segoe Print</vt:lpstr>
      <vt:lpstr>Arial Unicode MS</vt:lpstr>
      <vt:lpstr>等线 Light</vt:lpstr>
      <vt:lpstr>Calibri</vt:lpstr>
      <vt:lpstr>Century Gothic</vt:lpstr>
      <vt:lpstr>华文彩云</vt:lpstr>
      <vt:lpstr>华文隶书</vt:lpstr>
      <vt:lpstr>方正舒体</vt:lpstr>
      <vt:lpstr>ＤＦ中太楷書体</vt:lpstr>
      <vt:lpstr>BatangChe</vt:lpstr>
      <vt:lpstr>DFKai-SB</vt:lpstr>
      <vt:lpstr>Dotum</vt:lpstr>
      <vt:lpstr>Microsoft JhengHei UI</vt:lpstr>
      <vt:lpstr>MingLiU-ExtB</vt:lpstr>
      <vt:lpstr>SimSun-ExtB</vt:lpstr>
      <vt:lpstr>Arial Narrow</vt:lpstr>
      <vt:lpstr>Berlin Sans FB</vt:lpstr>
      <vt:lpstr>Bodoni Bk BT</vt:lpstr>
      <vt:lpstr>Bookman Old Style</vt:lpstr>
      <vt:lpstr>Office 主题​​</vt:lpstr>
      <vt:lpstr>Group 30: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FJW</dc:creator>
  <cp:lastModifiedBy>Mxn20101002121</cp:lastModifiedBy>
  <cp:revision>62</cp:revision>
  <dcterms:created xsi:type="dcterms:W3CDTF">2016-02-15T06:48:00Z</dcterms:created>
  <dcterms:modified xsi:type="dcterms:W3CDTF">2017-10-10T06:37:02Z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