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4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F569-88AB-4F5C-8FC0-0B3FD0DFC1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AE7C-AB18-45B4-96A5-FF325D50F9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F569-88AB-4F5C-8FC0-0B3FD0DFC1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AE7C-AB18-45B4-96A5-FF325D50F9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F569-88AB-4F5C-8FC0-0B3FD0DFC1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AE7C-AB18-45B4-96A5-FF325D50F9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F569-88AB-4F5C-8FC0-0B3FD0DFC1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AE7C-AB18-45B4-96A5-FF325D50F9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F569-88AB-4F5C-8FC0-0B3FD0DFC1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AE7C-AB18-45B4-96A5-FF325D50F9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F569-88AB-4F5C-8FC0-0B3FD0DFC1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AE7C-AB18-45B4-96A5-FF325D50F9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F569-88AB-4F5C-8FC0-0B3FD0DFC1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AE7C-AB18-45B4-96A5-FF325D50F9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F569-88AB-4F5C-8FC0-0B3FD0DFC1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AE7C-AB18-45B4-96A5-FF325D50F9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F569-88AB-4F5C-8FC0-0B3FD0DFC1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AE7C-AB18-45B4-96A5-FF325D50F9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F569-88AB-4F5C-8FC0-0B3FD0DFC1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AE7C-AB18-45B4-96A5-FF325D50F9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F569-88AB-4F5C-8FC0-0B3FD0DFC1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AE7C-AB18-45B4-96A5-FF325D50F9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AF569-88AB-4F5C-8FC0-0B3FD0DFC1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AAE7C-AB18-45B4-96A5-FF325D50F9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/>
        </p:nvSpPr>
        <p:spPr>
          <a:xfrm>
            <a:off x="78740" y="107315"/>
            <a:ext cx="1847215" cy="24149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</a:rPr>
              <a:t>The Data</a:t>
            </a:r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r>
              <a:rPr lang="en-US" altLang="zh-CN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From 1999 to 2008, ten years of data on commercial domestic flights forairports </a:t>
            </a:r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in the United States </a:t>
            </a:r>
            <a:r>
              <a:rPr lang="en-US" altLang="zh-CN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.</a:t>
            </a:r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1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Goals</a:t>
            </a:r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zh-CN" altLang="zh-CN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【</a:t>
            </a:r>
            <a:r>
              <a:rPr lang="en-US" altLang="zh-CN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Temporal exploration</a:t>
            </a:r>
            <a:r>
              <a:rPr lang="zh-CN" altLang="en-US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】</a:t>
            </a:r>
            <a:endParaRPr lang="zh-CN" altLang="en-US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• </a:t>
            </a:r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What is the best time for travelling?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• </a:t>
            </a:r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Time-lapse series of graph showing performance of airports (year to year)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• T</a:t>
            </a:r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he airline/airport delay and performance influenced by perticulare global events. e.g:1999 - 2000  &amp; 2001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zh-CN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【Spatial exploration】</a:t>
            </a:r>
            <a:endParaRPr lang="zh-CN" altLang="en-US" sz="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• </a:t>
            </a:r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Find the worse/best performing airports and airlines?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8740" y="2586355"/>
            <a:ext cx="1847215" cy="1414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</a:rPr>
              <a:t>Tools</a:t>
            </a:r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1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</a:rPr>
              <a:t>Group Members</a:t>
            </a:r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740" y="4065270"/>
            <a:ext cx="1847215" cy="19996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</a:rPr>
              <a:t>PROJECT LEARNED:</a:t>
            </a:r>
            <a:endParaRPr lang="en-US" altLang="zh-CN" sz="1000" b="1"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r>
              <a:rPr lang="en-US" altLang="zh-CN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• </a:t>
            </a:r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•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•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•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•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•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•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5" name="图片 4" descr="d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9845" y="107315"/>
            <a:ext cx="5681345" cy="29190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 descr="d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00" y="107315"/>
            <a:ext cx="2392680" cy="53301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 descr="d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845" y="3124200"/>
            <a:ext cx="2670810" cy="22491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870" y="3137535"/>
            <a:ext cx="1447800" cy="1124585"/>
          </a:xfrm>
          <a:prstGeom prst="rect">
            <a:avLst/>
          </a:prstGeom>
        </p:spPr>
      </p:pic>
      <p:pic>
        <p:nvPicPr>
          <p:cNvPr id="9" name="图片 8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245" y="3124200"/>
            <a:ext cx="1464945" cy="1137920"/>
          </a:xfrm>
          <a:prstGeom prst="rect">
            <a:avLst/>
          </a:prstGeom>
        </p:spPr>
      </p:pic>
      <p:pic>
        <p:nvPicPr>
          <p:cNvPr id="11" name="图片 10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245" y="4262120"/>
            <a:ext cx="1447800" cy="1124585"/>
          </a:xfrm>
          <a:prstGeom prst="rect">
            <a:avLst/>
          </a:prstGeom>
        </p:spPr>
      </p:pic>
      <p:pic>
        <p:nvPicPr>
          <p:cNvPr id="14" name="图片 13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445" y="3124200"/>
            <a:ext cx="1447800" cy="1124585"/>
          </a:xfrm>
          <a:prstGeom prst="rect">
            <a:avLst/>
          </a:prstGeom>
        </p:spPr>
      </p:pic>
      <p:pic>
        <p:nvPicPr>
          <p:cNvPr id="15" name="图片 14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445" y="4262120"/>
            <a:ext cx="1447800" cy="1124585"/>
          </a:xfrm>
          <a:prstGeom prst="rect">
            <a:avLst/>
          </a:prstGeom>
        </p:spPr>
      </p:pic>
      <p:pic>
        <p:nvPicPr>
          <p:cNvPr id="16" name="图片 15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245" y="3124200"/>
            <a:ext cx="1464945" cy="1137920"/>
          </a:xfrm>
          <a:prstGeom prst="rect">
            <a:avLst/>
          </a:prstGeom>
        </p:spPr>
      </p:pic>
      <p:pic>
        <p:nvPicPr>
          <p:cNvPr id="17" name="图片 16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445" y="3124200"/>
            <a:ext cx="1447800" cy="1124585"/>
          </a:xfrm>
          <a:prstGeom prst="rect">
            <a:avLst/>
          </a:prstGeom>
        </p:spPr>
      </p:pic>
      <p:pic>
        <p:nvPicPr>
          <p:cNvPr id="18" name="图片 17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445" y="4262120"/>
            <a:ext cx="1447800" cy="1124585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9148445" y="3110865"/>
            <a:ext cx="2912110" cy="2261870"/>
            <a:chOff x="14407" y="4899"/>
            <a:chExt cx="4586" cy="3562"/>
          </a:xfrm>
        </p:grpSpPr>
        <p:pic>
          <p:nvPicPr>
            <p:cNvPr id="19" name="图片 18" descr="d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87" y="6691"/>
              <a:ext cx="2280" cy="177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0" name="图片 19" descr="d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87" y="4899"/>
              <a:ext cx="2307" cy="179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1" name="图片 20" descr="d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07" y="4899"/>
              <a:ext cx="2280" cy="177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2" name="图片 21" descr="d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07" y="6691"/>
              <a:ext cx="2280" cy="177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pic>
        <p:nvPicPr>
          <p:cNvPr id="25" name="图片 24" descr="d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3110" y="5517515"/>
            <a:ext cx="10038080" cy="1250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6" name="图片 25" descr="d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4695" y="107315"/>
            <a:ext cx="1815465" cy="12014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7" name="图片 26" descr="d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3110" y="2900680"/>
            <a:ext cx="1816100" cy="11645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图片 27" descr="d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4695" y="1550035"/>
            <a:ext cx="1815465" cy="12014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9" name="图片 28" descr="d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3110" y="4208780"/>
            <a:ext cx="1816100" cy="11645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/>
        </p:nvSpPr>
        <p:spPr>
          <a:xfrm>
            <a:off x="78740" y="107315"/>
            <a:ext cx="1847215" cy="24149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</a:rPr>
              <a:t>The Data</a:t>
            </a:r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r>
              <a:rPr lang="en-US" altLang="zh-CN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From 1999 to 2008, ten years of data on commercial domestic flights forairports </a:t>
            </a:r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in the United States </a:t>
            </a:r>
            <a:r>
              <a:rPr lang="en-US" altLang="zh-CN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.</a:t>
            </a:r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1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Goals</a:t>
            </a:r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zh-CN" altLang="zh-CN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【</a:t>
            </a:r>
            <a:r>
              <a:rPr lang="en-US" altLang="zh-CN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Temporal exploration</a:t>
            </a:r>
            <a:r>
              <a:rPr lang="zh-CN" altLang="en-US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】</a:t>
            </a:r>
            <a:endParaRPr lang="zh-CN" altLang="en-US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• </a:t>
            </a:r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What is the best time for travelling?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• </a:t>
            </a:r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Time-lapse series of graph showing performance of airports (year to year)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• T</a:t>
            </a:r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he airline/airport delay and performance influenced by perticulare global events. e.g:1999 - 2000  &amp; 2001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zh-CN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【Spatial exploration】</a:t>
            </a:r>
            <a:endParaRPr lang="zh-CN" altLang="en-US" sz="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• </a:t>
            </a:r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Find the worse/best performing airports and airlines?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8740" y="2586355"/>
            <a:ext cx="1847215" cy="1414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740" y="4065270"/>
            <a:ext cx="1847215" cy="26149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</a:rPr>
              <a:t>PROJECT LEARNED:</a:t>
            </a:r>
            <a:endParaRPr lang="en-US" altLang="zh-CN" sz="1000" b="1"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r>
              <a:rPr lang="en-US" altLang="zh-CN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• </a:t>
            </a:r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•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•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•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•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•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•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5" name="图片 4" descr="d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9845" y="107315"/>
            <a:ext cx="5681345" cy="29190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 descr="d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00" y="107315"/>
            <a:ext cx="2392680" cy="53301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 descr="d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845" y="3124200"/>
            <a:ext cx="2670810" cy="22491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870" y="3137535"/>
            <a:ext cx="1447800" cy="1124585"/>
          </a:xfrm>
          <a:prstGeom prst="rect">
            <a:avLst/>
          </a:prstGeom>
        </p:spPr>
      </p:pic>
      <p:pic>
        <p:nvPicPr>
          <p:cNvPr id="9" name="图片 8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245" y="3124200"/>
            <a:ext cx="1464945" cy="1137920"/>
          </a:xfrm>
          <a:prstGeom prst="rect">
            <a:avLst/>
          </a:prstGeom>
        </p:spPr>
      </p:pic>
      <p:pic>
        <p:nvPicPr>
          <p:cNvPr id="11" name="图片 10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245" y="4262120"/>
            <a:ext cx="1447800" cy="1124585"/>
          </a:xfrm>
          <a:prstGeom prst="rect">
            <a:avLst/>
          </a:prstGeom>
        </p:spPr>
      </p:pic>
      <p:pic>
        <p:nvPicPr>
          <p:cNvPr id="14" name="图片 13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445" y="3124200"/>
            <a:ext cx="1447800" cy="1124585"/>
          </a:xfrm>
          <a:prstGeom prst="rect">
            <a:avLst/>
          </a:prstGeom>
        </p:spPr>
      </p:pic>
      <p:pic>
        <p:nvPicPr>
          <p:cNvPr id="15" name="图片 14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445" y="4262120"/>
            <a:ext cx="1447800" cy="1124585"/>
          </a:xfrm>
          <a:prstGeom prst="rect">
            <a:avLst/>
          </a:prstGeom>
        </p:spPr>
      </p:pic>
      <p:pic>
        <p:nvPicPr>
          <p:cNvPr id="16" name="图片 15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245" y="3124200"/>
            <a:ext cx="1464945" cy="1137920"/>
          </a:xfrm>
          <a:prstGeom prst="rect">
            <a:avLst/>
          </a:prstGeom>
        </p:spPr>
      </p:pic>
      <p:pic>
        <p:nvPicPr>
          <p:cNvPr id="17" name="图片 16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445" y="3124200"/>
            <a:ext cx="1447800" cy="1124585"/>
          </a:xfrm>
          <a:prstGeom prst="rect">
            <a:avLst/>
          </a:prstGeom>
        </p:spPr>
      </p:pic>
      <p:pic>
        <p:nvPicPr>
          <p:cNvPr id="18" name="图片 17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445" y="4262120"/>
            <a:ext cx="1447800" cy="1124585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9148445" y="3110865"/>
            <a:ext cx="2912110" cy="2261870"/>
            <a:chOff x="14407" y="4899"/>
            <a:chExt cx="4586" cy="3562"/>
          </a:xfrm>
        </p:grpSpPr>
        <p:pic>
          <p:nvPicPr>
            <p:cNvPr id="19" name="图片 18" descr="d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87" y="6691"/>
              <a:ext cx="2280" cy="177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0" name="图片 19" descr="d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87" y="4899"/>
              <a:ext cx="2307" cy="179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1" name="图片 20" descr="d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07" y="4899"/>
              <a:ext cx="2280" cy="177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2" name="图片 21" descr="d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07" y="6691"/>
              <a:ext cx="2280" cy="177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pic>
        <p:nvPicPr>
          <p:cNvPr id="25" name="图片 24" descr="d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3110" y="5517515"/>
            <a:ext cx="10038080" cy="1250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6" name="图片 25" descr="d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4695" y="107315"/>
            <a:ext cx="1815465" cy="12014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7" name="图片 26" descr="d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3110" y="2900680"/>
            <a:ext cx="1816100" cy="11645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图片 27" descr="d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4695" y="1550035"/>
            <a:ext cx="1815465" cy="12014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9" name="图片 28" descr="d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3110" y="4208780"/>
            <a:ext cx="1816100" cy="11645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0" name="矩形 29"/>
          <p:cNvSpPr/>
          <p:nvPr/>
        </p:nvSpPr>
        <p:spPr>
          <a:xfrm>
            <a:off x="80010" y="106680"/>
            <a:ext cx="1840230" cy="2423160"/>
          </a:xfrm>
          <a:prstGeom prst="rect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4455" y="991870"/>
            <a:ext cx="1841500" cy="645160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Data Information and Project Goals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85725" y="2586355"/>
            <a:ext cx="1840230" cy="1414780"/>
          </a:xfrm>
          <a:prstGeom prst="rect">
            <a:avLst/>
          </a:prstGeom>
          <a:solidFill>
            <a:schemeClr val="accent2">
              <a:lumMod val="75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8740" y="3026410"/>
            <a:ext cx="1841500" cy="337185"/>
          </a:xfrm>
          <a:prstGeom prst="rect">
            <a:avLst/>
          </a:prstGeom>
          <a:solidFill>
            <a:schemeClr val="bg1">
              <a:alpha val="68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600"/>
              <a:t>  Tips and Summary</a:t>
            </a:r>
            <a:endParaRPr lang="en-US" altLang="zh-CN" sz="1600"/>
          </a:p>
        </p:txBody>
      </p:sp>
      <p:sp>
        <p:nvSpPr>
          <p:cNvPr id="3" name="矩形 2"/>
          <p:cNvSpPr/>
          <p:nvPr/>
        </p:nvSpPr>
        <p:spPr>
          <a:xfrm>
            <a:off x="77470" y="4065905"/>
            <a:ext cx="1840230" cy="2682240"/>
          </a:xfrm>
          <a:prstGeom prst="rect">
            <a:avLst/>
          </a:prstGeom>
          <a:solidFill>
            <a:schemeClr val="accent2">
              <a:lumMod val="20000"/>
              <a:lumOff val="80000"/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470" y="5134610"/>
            <a:ext cx="1841500" cy="337185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600"/>
              <a:t>   Project Learned</a:t>
            </a:r>
            <a:endParaRPr lang="en-US" altLang="zh-CN" sz="1600"/>
          </a:p>
        </p:txBody>
      </p:sp>
      <p:sp>
        <p:nvSpPr>
          <p:cNvPr id="10" name="矩形 9"/>
          <p:cNvSpPr/>
          <p:nvPr/>
        </p:nvSpPr>
        <p:spPr>
          <a:xfrm>
            <a:off x="1991995" y="106680"/>
            <a:ext cx="1840230" cy="5330190"/>
          </a:xfrm>
          <a:prstGeom prst="rect">
            <a:avLst/>
          </a:prstGeom>
          <a:solidFill>
            <a:schemeClr val="accent6">
              <a:lumMod val="40000"/>
              <a:lumOff val="60000"/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004695" y="2449830"/>
            <a:ext cx="1841500" cy="64516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Simple Bar Charts and Line Charts</a:t>
            </a:r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3898900" y="136525"/>
            <a:ext cx="2392680" cy="5301615"/>
          </a:xfrm>
          <a:prstGeom prst="rect">
            <a:avLst/>
          </a:prstGeom>
          <a:solidFill>
            <a:schemeClr val="accent1">
              <a:lumMod val="20000"/>
              <a:lumOff val="80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3898900" y="2449830"/>
            <a:ext cx="2392680" cy="92202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D3 Calendar show from 1999 to 2008 flights delay.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6379845" y="136525"/>
            <a:ext cx="5664200" cy="2889885"/>
          </a:xfrm>
          <a:prstGeom prst="rect">
            <a:avLst/>
          </a:prstGeom>
          <a:solidFill>
            <a:schemeClr val="accent4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379845" y="1827530"/>
            <a:ext cx="5664200" cy="119888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The first main visulization shows the networks of each airports and airlines. Nodes identified in different colors by using k-core, and edges(airlines) in different weights affected by centrality. </a:t>
            </a:r>
            <a:endParaRPr lang="en-US" altLang="zh-CN"/>
          </a:p>
        </p:txBody>
      </p:sp>
      <p:sp>
        <p:nvSpPr>
          <p:cNvPr id="38" name="矩形 37"/>
          <p:cNvSpPr/>
          <p:nvPr/>
        </p:nvSpPr>
        <p:spPr>
          <a:xfrm>
            <a:off x="6379845" y="3110865"/>
            <a:ext cx="2671445" cy="2249170"/>
          </a:xfrm>
          <a:prstGeom prst="rect">
            <a:avLst/>
          </a:prstGeom>
          <a:solidFill>
            <a:schemeClr val="bg1">
              <a:lumMod val="75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291580" y="4001135"/>
            <a:ext cx="2759075" cy="92202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Correlation Matrix shows the correlation between delay reasons.</a:t>
            </a:r>
            <a:endParaRPr lang="en-US" altLang="zh-CN"/>
          </a:p>
        </p:txBody>
      </p:sp>
      <p:sp>
        <p:nvSpPr>
          <p:cNvPr id="40" name="矩形 39"/>
          <p:cNvSpPr/>
          <p:nvPr/>
        </p:nvSpPr>
        <p:spPr>
          <a:xfrm>
            <a:off x="9148445" y="3124200"/>
            <a:ext cx="2895600" cy="2249170"/>
          </a:xfrm>
          <a:prstGeom prst="rect">
            <a:avLst/>
          </a:prstGeom>
          <a:solidFill>
            <a:schemeClr val="bg1">
              <a:lumMod val="75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9148445" y="4001135"/>
            <a:ext cx="2913380" cy="368300"/>
          </a:xfrm>
          <a:prstGeom prst="rect">
            <a:avLst/>
          </a:prstGeom>
          <a:solidFill>
            <a:schemeClr val="bg1">
              <a:alpha val="89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Statistic Analysisi by using R</a:t>
            </a:r>
            <a:endParaRPr lang="en-US" altLang="zh-CN"/>
          </a:p>
        </p:txBody>
      </p:sp>
      <p:sp>
        <p:nvSpPr>
          <p:cNvPr id="42" name="矩形 41"/>
          <p:cNvSpPr/>
          <p:nvPr/>
        </p:nvSpPr>
        <p:spPr>
          <a:xfrm>
            <a:off x="2023110" y="5518150"/>
            <a:ext cx="10038715" cy="1229995"/>
          </a:xfrm>
          <a:prstGeom prst="rect">
            <a:avLst/>
          </a:prstGeom>
          <a:solidFill>
            <a:schemeClr val="tx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9148445" y="6102985"/>
            <a:ext cx="2913380" cy="64516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Bubble Charts for airlines comparison analysis 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4" name="图片 43" descr="D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9845" y="106680"/>
            <a:ext cx="5663565" cy="29197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78740" y="107315"/>
            <a:ext cx="1847215" cy="24149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</a:rPr>
              <a:t>The Data</a:t>
            </a:r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r>
              <a:rPr lang="en-US" altLang="zh-CN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From 1999 to 2008, ten years of data on commercial domestic flights forairports </a:t>
            </a:r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in the United States </a:t>
            </a:r>
            <a:r>
              <a:rPr lang="en-US" altLang="zh-CN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.</a:t>
            </a:r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1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Goals</a:t>
            </a:r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zh-CN" altLang="zh-CN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【</a:t>
            </a:r>
            <a:r>
              <a:rPr lang="en-US" altLang="zh-CN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Temporal exploration</a:t>
            </a:r>
            <a:r>
              <a:rPr lang="zh-CN" altLang="en-US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】</a:t>
            </a:r>
            <a:endParaRPr lang="zh-CN" altLang="en-US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• </a:t>
            </a:r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What is the best time for travelling?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• </a:t>
            </a:r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Time-lapse series of graph showing performance of airports (year to year)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• T</a:t>
            </a:r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he airline/airport delay and performance influenced by perticulare global events. e.g:1999 - 2000  &amp; 2001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zh-CN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【Spatial exploration】</a:t>
            </a:r>
            <a:endParaRPr lang="zh-CN" altLang="en-US" sz="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• </a:t>
            </a:r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Find the worse/best performing airports and airlines?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8740" y="2586355"/>
            <a:ext cx="1847215" cy="1414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740" y="4065270"/>
            <a:ext cx="1847215" cy="26149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</a:rPr>
              <a:t>PROJECT LEARNED:</a:t>
            </a:r>
            <a:endParaRPr lang="en-US" altLang="zh-CN" sz="1000" b="1"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r>
              <a:rPr lang="en-US" altLang="zh-CN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• </a:t>
            </a:r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•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•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•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•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•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•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6" name="图片 5" descr="d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00" y="107315"/>
            <a:ext cx="2392680" cy="53301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 descr="d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845" y="3124200"/>
            <a:ext cx="2670810" cy="22491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870" y="3137535"/>
            <a:ext cx="1447800" cy="1124585"/>
          </a:xfrm>
          <a:prstGeom prst="rect">
            <a:avLst/>
          </a:prstGeom>
        </p:spPr>
      </p:pic>
      <p:pic>
        <p:nvPicPr>
          <p:cNvPr id="9" name="图片 8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245" y="3124200"/>
            <a:ext cx="1464945" cy="1137920"/>
          </a:xfrm>
          <a:prstGeom prst="rect">
            <a:avLst/>
          </a:prstGeom>
        </p:spPr>
      </p:pic>
      <p:pic>
        <p:nvPicPr>
          <p:cNvPr id="11" name="图片 10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245" y="4262120"/>
            <a:ext cx="1447800" cy="1124585"/>
          </a:xfrm>
          <a:prstGeom prst="rect">
            <a:avLst/>
          </a:prstGeom>
        </p:spPr>
      </p:pic>
      <p:pic>
        <p:nvPicPr>
          <p:cNvPr id="14" name="图片 13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445" y="3124200"/>
            <a:ext cx="1447800" cy="1124585"/>
          </a:xfrm>
          <a:prstGeom prst="rect">
            <a:avLst/>
          </a:prstGeom>
        </p:spPr>
      </p:pic>
      <p:pic>
        <p:nvPicPr>
          <p:cNvPr id="15" name="图片 14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445" y="4262120"/>
            <a:ext cx="1447800" cy="1124585"/>
          </a:xfrm>
          <a:prstGeom prst="rect">
            <a:avLst/>
          </a:prstGeom>
        </p:spPr>
      </p:pic>
      <p:pic>
        <p:nvPicPr>
          <p:cNvPr id="16" name="图片 15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245" y="3124200"/>
            <a:ext cx="1464945" cy="1137920"/>
          </a:xfrm>
          <a:prstGeom prst="rect">
            <a:avLst/>
          </a:prstGeom>
        </p:spPr>
      </p:pic>
      <p:pic>
        <p:nvPicPr>
          <p:cNvPr id="17" name="图片 16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445" y="3124200"/>
            <a:ext cx="1447800" cy="1124585"/>
          </a:xfrm>
          <a:prstGeom prst="rect">
            <a:avLst/>
          </a:prstGeom>
        </p:spPr>
      </p:pic>
      <p:pic>
        <p:nvPicPr>
          <p:cNvPr id="18" name="图片 17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445" y="4262120"/>
            <a:ext cx="1447800" cy="1124585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9148445" y="3110865"/>
            <a:ext cx="2912110" cy="2261870"/>
            <a:chOff x="14407" y="4899"/>
            <a:chExt cx="4586" cy="3562"/>
          </a:xfrm>
        </p:grpSpPr>
        <p:pic>
          <p:nvPicPr>
            <p:cNvPr id="19" name="图片 18" descr="d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87" y="6691"/>
              <a:ext cx="2280" cy="177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0" name="图片 19" descr="d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87" y="4899"/>
              <a:ext cx="2307" cy="179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1" name="图片 20" descr="d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07" y="4899"/>
              <a:ext cx="2280" cy="177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2" name="图片 21" descr="d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07" y="6691"/>
              <a:ext cx="2280" cy="177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pic>
        <p:nvPicPr>
          <p:cNvPr id="25" name="图片 24" descr="d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3110" y="5517515"/>
            <a:ext cx="10038080" cy="1250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6" name="图片 25" descr="d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4695" y="107315"/>
            <a:ext cx="1815465" cy="12014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7" name="图片 26" descr="d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3110" y="2900680"/>
            <a:ext cx="1816100" cy="11645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图片 27" descr="d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4695" y="1550035"/>
            <a:ext cx="1815465" cy="12014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9" name="图片 28" descr="d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3110" y="4208780"/>
            <a:ext cx="1816100" cy="11645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0" name="矩形 29"/>
          <p:cNvSpPr/>
          <p:nvPr/>
        </p:nvSpPr>
        <p:spPr>
          <a:xfrm>
            <a:off x="80010" y="106680"/>
            <a:ext cx="1840230" cy="2423160"/>
          </a:xfrm>
          <a:prstGeom prst="rect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4455" y="991870"/>
            <a:ext cx="1841500" cy="645160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Data Information and Project Goals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85725" y="2586355"/>
            <a:ext cx="1840230" cy="1414780"/>
          </a:xfrm>
          <a:prstGeom prst="rect">
            <a:avLst/>
          </a:prstGeom>
          <a:solidFill>
            <a:schemeClr val="accent2">
              <a:lumMod val="75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8740" y="3026410"/>
            <a:ext cx="1841500" cy="337185"/>
          </a:xfrm>
          <a:prstGeom prst="rect">
            <a:avLst/>
          </a:prstGeom>
          <a:solidFill>
            <a:schemeClr val="bg1">
              <a:alpha val="68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600"/>
              <a:t>  Tips and Summary</a:t>
            </a:r>
            <a:endParaRPr lang="en-US" altLang="zh-CN" sz="1600"/>
          </a:p>
        </p:txBody>
      </p:sp>
      <p:sp>
        <p:nvSpPr>
          <p:cNvPr id="3" name="矩形 2"/>
          <p:cNvSpPr/>
          <p:nvPr/>
        </p:nvSpPr>
        <p:spPr>
          <a:xfrm>
            <a:off x="77470" y="4065905"/>
            <a:ext cx="1840230" cy="2682240"/>
          </a:xfrm>
          <a:prstGeom prst="rect">
            <a:avLst/>
          </a:prstGeom>
          <a:solidFill>
            <a:schemeClr val="accent2">
              <a:lumMod val="20000"/>
              <a:lumOff val="80000"/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470" y="5134610"/>
            <a:ext cx="1841500" cy="337185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600"/>
              <a:t>   Project Learned</a:t>
            </a:r>
            <a:endParaRPr lang="en-US" altLang="zh-CN" sz="1600"/>
          </a:p>
        </p:txBody>
      </p:sp>
      <p:sp>
        <p:nvSpPr>
          <p:cNvPr id="10" name="矩形 9"/>
          <p:cNvSpPr/>
          <p:nvPr/>
        </p:nvSpPr>
        <p:spPr>
          <a:xfrm>
            <a:off x="1991995" y="106680"/>
            <a:ext cx="1840230" cy="5330190"/>
          </a:xfrm>
          <a:prstGeom prst="rect">
            <a:avLst/>
          </a:prstGeom>
          <a:solidFill>
            <a:schemeClr val="accent6">
              <a:lumMod val="40000"/>
              <a:lumOff val="60000"/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004695" y="2449830"/>
            <a:ext cx="1841500" cy="64516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Simple Bar Charts and Line Charts</a:t>
            </a:r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3898900" y="136525"/>
            <a:ext cx="2392680" cy="5301615"/>
          </a:xfrm>
          <a:prstGeom prst="rect">
            <a:avLst/>
          </a:prstGeom>
          <a:solidFill>
            <a:schemeClr val="accent1">
              <a:lumMod val="20000"/>
              <a:lumOff val="80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3898900" y="2449830"/>
            <a:ext cx="2392680" cy="92202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D3 Calendar show from 1999 to 2008 flights delay.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6397625" y="106680"/>
            <a:ext cx="5664200" cy="2919730"/>
          </a:xfrm>
          <a:prstGeom prst="rect">
            <a:avLst/>
          </a:prstGeom>
          <a:solidFill>
            <a:schemeClr val="accent4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309360" y="2172970"/>
            <a:ext cx="5752465" cy="92202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The second main visulization is an interactive one, which shows the networks of each airports and airlines. Nodes sizes influenced  by persentage of delays. </a:t>
            </a:r>
            <a:endParaRPr lang="en-US" altLang="zh-CN"/>
          </a:p>
        </p:txBody>
      </p:sp>
      <p:sp>
        <p:nvSpPr>
          <p:cNvPr id="38" name="矩形 37"/>
          <p:cNvSpPr/>
          <p:nvPr/>
        </p:nvSpPr>
        <p:spPr>
          <a:xfrm>
            <a:off x="6379845" y="3110865"/>
            <a:ext cx="2671445" cy="2249170"/>
          </a:xfrm>
          <a:prstGeom prst="rect">
            <a:avLst/>
          </a:prstGeom>
          <a:solidFill>
            <a:schemeClr val="bg1">
              <a:lumMod val="75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291580" y="4001135"/>
            <a:ext cx="2759075" cy="92202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Correlation Matrix shows the correlation between delay reasons.</a:t>
            </a:r>
            <a:endParaRPr lang="en-US" altLang="zh-CN"/>
          </a:p>
        </p:txBody>
      </p:sp>
      <p:sp>
        <p:nvSpPr>
          <p:cNvPr id="40" name="矩形 39"/>
          <p:cNvSpPr/>
          <p:nvPr/>
        </p:nvSpPr>
        <p:spPr>
          <a:xfrm>
            <a:off x="9148445" y="3124200"/>
            <a:ext cx="2895600" cy="2249170"/>
          </a:xfrm>
          <a:prstGeom prst="rect">
            <a:avLst/>
          </a:prstGeom>
          <a:solidFill>
            <a:schemeClr val="bg1">
              <a:lumMod val="75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9148445" y="4001135"/>
            <a:ext cx="2913380" cy="368300"/>
          </a:xfrm>
          <a:prstGeom prst="rect">
            <a:avLst/>
          </a:prstGeom>
          <a:solidFill>
            <a:schemeClr val="bg1">
              <a:alpha val="89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Statistic Analysisi by using R</a:t>
            </a:r>
            <a:endParaRPr lang="en-US" altLang="zh-CN"/>
          </a:p>
        </p:txBody>
      </p:sp>
      <p:sp>
        <p:nvSpPr>
          <p:cNvPr id="42" name="矩形 41"/>
          <p:cNvSpPr/>
          <p:nvPr/>
        </p:nvSpPr>
        <p:spPr>
          <a:xfrm>
            <a:off x="2023110" y="5518150"/>
            <a:ext cx="10038715" cy="1229995"/>
          </a:xfrm>
          <a:prstGeom prst="rect">
            <a:avLst/>
          </a:prstGeom>
          <a:solidFill>
            <a:schemeClr val="tx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9148445" y="6102985"/>
            <a:ext cx="2913380" cy="64516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Bubble Charts for airlines comparison analysis 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2356</Words>
  <Application>WPS 演示</Application>
  <PresentationFormat>宽屏</PresentationFormat>
  <Paragraphs>161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Mxn20101002121</dc:creator>
  <cp:lastModifiedBy>Mxn20101002121</cp:lastModifiedBy>
  <cp:revision>20</cp:revision>
  <dcterms:created xsi:type="dcterms:W3CDTF">2017-09-20T05:11:00Z</dcterms:created>
  <dcterms:modified xsi:type="dcterms:W3CDTF">2017-09-28T02:13:06Z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