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55" r:id="rId2"/>
    <p:sldId id="259" r:id="rId3"/>
    <p:sldId id="344" r:id="rId4"/>
    <p:sldId id="356" r:id="rId5"/>
    <p:sldId id="357" r:id="rId6"/>
    <p:sldId id="358" r:id="rId7"/>
    <p:sldId id="359" r:id="rId8"/>
    <p:sldId id="348" r:id="rId9"/>
    <p:sldId id="354" r:id="rId10"/>
    <p:sldId id="360" r:id="rId11"/>
    <p:sldId id="321" r:id="rId12"/>
    <p:sldId id="352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FC24"/>
    <a:srgbClr val="000000"/>
    <a:srgbClr val="00ADEC"/>
    <a:srgbClr val="595959"/>
    <a:srgbClr val="0091C4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9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-76" y="-1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0FA1-227D-476A-B0FB-D4A6DEAD640B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0EF7-0CB7-4065-BABD-C1B0BA6B1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del 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lnk P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3E93-5D15-47B1-891B-C0778A354FBE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986-C0E4-4F11-BB61-AABC45317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image" Target="../media/image13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3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Mxn20101002121\Desktop\screenrecordings\SeasonalEffects.mov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997"/>
            <a:ext cx="12191999" cy="4659931"/>
          </a:xfrm>
          <a:prstGeom prst="rect">
            <a:avLst/>
          </a:prstGeom>
        </p:spPr>
      </p:pic>
      <p:pic>
        <p:nvPicPr>
          <p:cNvPr id="19" name="Cloud" descr="cloud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946"/>
            <a:ext cx="12192000" cy="464819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391775" y="148590"/>
            <a:ext cx="1640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 COMP 5048</a:t>
            </a:r>
          </a:p>
        </p:txBody>
      </p:sp>
      <p:pic>
        <p:nvPicPr>
          <p:cNvPr id="16" name="Plane" descr="下载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803131">
            <a:off x="489678" y="2266309"/>
            <a:ext cx="3912249" cy="3987098"/>
          </a:xfrm>
          <a:prstGeom prst="rect">
            <a:avLst/>
          </a:prstGeom>
        </p:spPr>
      </p:pic>
      <p:sp>
        <p:nvSpPr>
          <p:cNvPr id="23" name="文本框 25"/>
          <p:cNvSpPr txBox="1"/>
          <p:nvPr/>
        </p:nvSpPr>
        <p:spPr>
          <a:xfrm>
            <a:off x="3578380" y="1856105"/>
            <a:ext cx="8602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0091C4"/>
                </a:solidFill>
                <a:uFillTx/>
                <a:latin typeface="Impact" panose="020B0806030902050204" pitchFamily="34" charset="0"/>
                <a:sym typeface="+mn-ea"/>
              </a:rPr>
              <a:t>Flight Data Visualisation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7866814" y="2886042"/>
            <a:ext cx="1913890" cy="543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charset="0"/>
                <a:ea typeface="华文中宋" panose="02010600040101010101" charset="-122"/>
                <a:cs typeface="+mj-cs"/>
              </a:rPr>
              <a:t>Group 30: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charset="0"/>
                <a:ea typeface="华文中宋" panose="02010600040101010101" charset="-122"/>
                <a:cs typeface="+mj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charset="-122"/>
              <a:cs typeface="+mj-cs"/>
            </a:endParaRPr>
          </a:p>
        </p:txBody>
      </p:sp>
      <p:graphicFrame>
        <p:nvGraphicFramePr>
          <p:cNvPr id="27" name="表格 11"/>
          <p:cNvGraphicFramePr/>
          <p:nvPr/>
        </p:nvGraphicFramePr>
        <p:xfrm>
          <a:off x="8026834" y="3537552"/>
          <a:ext cx="397891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670"/>
                <a:gridCol w="15392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Nagib  Shah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(470360839)</a:t>
                      </a: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Xinan  Ma  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(470489934)</a:t>
                      </a:r>
                      <a:endParaRPr lang="zh-CN" altLang="en-US" b="1" i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Alan   Shen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sz="18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470194809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Young Choi  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(470346338)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Qiushi Zhang  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470119101</a:t>
                      </a: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Girishkumar Dhotarkar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lang="zh-CN" altLang="en-US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470351620</a:t>
                      </a:r>
                      <a:r>
                        <a:rPr lang="en-US" altLang="zh-CN" sz="1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zh-CN" alt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593E-6 7.19408E-7 L -0.10153 -0.00139 " pathEditMode="relative" rAng="0" ptsTypes="AA">
                                      <p:cBhvr>
                                        <p:cTn id="6" dur="1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23695" y="513080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Evaluation</a:t>
            </a:r>
          </a:p>
        </p:txBody>
      </p:sp>
      <p:grpSp>
        <p:nvGrpSpPr>
          <p:cNvPr id="3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2" name="文本框 11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3" name="图片 12" descr="2139314_123527066460_2"/>
            <p:cNvPicPr>
              <a:picLocks noChangeAspect="1"/>
            </p:cNvPicPr>
            <p:nvPr/>
          </p:nvPicPr>
          <p:blipFill>
            <a:blip r:embed="rId2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27227" y="1369728"/>
          <a:ext cx="10904352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25"/>
                <a:gridCol w="2829827"/>
                <a:gridCol w="4081112"/>
                <a:gridCol w="23196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Data/ Visualisation</a:t>
                      </a:r>
                      <a:endParaRPr lang="zh-CN" altLang="en-US" sz="1600" kern="1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Task(s)</a:t>
                      </a:r>
                      <a:endParaRPr lang="zh-CN" altLang="en-US" sz="1600" kern="1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r>
                        <a:rPr lang="en-US" alt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framework/ Methods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Pros/ Cons Analysis</a:t>
                      </a:r>
                      <a:endParaRPr lang="zh-CN" altLang="en-US" sz="1600" kern="1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Primary Interactive 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+mn-ea"/>
                        </a:rPr>
                        <a:t>Flight Network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critical routes </a:t>
                      </a:r>
                      <a:endParaRPr lang="zh-CN" altLang="en-US" sz="1400" kern="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critical airports/nodes</a:t>
                      </a:r>
                      <a:endParaRPr lang="zh-CN" altLang="en-US" sz="1400" kern="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of overall network</a:t>
                      </a:r>
                      <a:endParaRPr lang="zh-CN" altLang="en-US" sz="1400" kern="1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Peer Review</a:t>
                      </a:r>
                      <a:endParaRPr lang="zh-CN" altLang="en-US" sz="1400" kern="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 from focus group (questionnaire)</a:t>
                      </a:r>
                      <a:endParaRPr lang="zh-CN" altLang="en-US" sz="1400" kern="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4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validation utilising past references</a:t>
                      </a:r>
                      <a:endParaRPr lang="zh-CN" altLang="en-US" sz="1400" kern="1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and document pros/cons and limitations</a:t>
                      </a:r>
                      <a:endParaRPr lang="zh-CN" altLang="en-US" sz="1400" kern="1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ounded Rectangle 224"/>
          <p:cNvSpPr/>
          <p:nvPr/>
        </p:nvSpPr>
        <p:spPr>
          <a:xfrm>
            <a:off x="7623209" y="365761"/>
            <a:ext cx="2021306" cy="1068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1649730" y="359410"/>
            <a:ext cx="2346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rogress</a:t>
            </a:r>
            <a:endParaRPr kumimoji="0" lang="en-US" altLang="zh-CN" sz="3500" b="1" 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6230" y="273685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28" name="文本框 27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29" name="图片 28" descr="2139314_123527066460_2"/>
            <p:cNvPicPr>
              <a:picLocks noChangeAspect="1"/>
            </p:cNvPicPr>
            <p:nvPr/>
          </p:nvPicPr>
          <p:blipFill>
            <a:blip r:embed="rId88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cxnSp>
        <p:nvCxnSpPr>
          <p:cNvPr id="30" name="OTLSHAPE_T_948fd1511b624908b46912904d3a38ba_RightVerticalConnector1"/>
          <p:cNvCxnSpPr/>
          <p:nvPr>
            <p:custDataLst>
              <p:tags r:id="rId1"/>
            </p:custDataLst>
          </p:nvPr>
        </p:nvCxnSpPr>
        <p:spPr>
          <a:xfrm rot="16200000" flipV="1">
            <a:off x="9558153" y="4524140"/>
            <a:ext cx="3384896" cy="219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948fd1511b624908b46912904d3a38ba_LeftVerticalConnector5"/>
          <p:cNvCxnSpPr/>
          <p:nvPr>
            <p:custDataLst>
              <p:tags r:id="rId2"/>
            </p:custDataLst>
          </p:nvPr>
        </p:nvCxnSpPr>
        <p:spPr>
          <a:xfrm>
            <a:off x="8939695" y="5960498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948fd1511b624908b46912904d3a38ba_LeftVerticalConnector4"/>
          <p:cNvCxnSpPr/>
          <p:nvPr>
            <p:custDataLst>
              <p:tags r:id="rId3"/>
            </p:custDataLst>
          </p:nvPr>
        </p:nvCxnSpPr>
        <p:spPr>
          <a:xfrm>
            <a:off x="8939695" y="5545335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948fd1511b624908b46912904d3a38ba_LeftVerticalConnector1"/>
          <p:cNvCxnSpPr/>
          <p:nvPr>
            <p:custDataLst>
              <p:tags r:id="rId4"/>
            </p:custDataLst>
          </p:nvPr>
        </p:nvCxnSpPr>
        <p:spPr>
          <a:xfrm>
            <a:off x="8939695" y="2890775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eba8ee2a1844408c91d25cc40be5eeb2_RightVerticalConnector1"/>
          <p:cNvCxnSpPr>
            <a:endCxn id="202" idx="0"/>
          </p:cNvCxnSpPr>
          <p:nvPr>
            <p:custDataLst>
              <p:tags r:id="rId5"/>
            </p:custDataLst>
          </p:nvPr>
        </p:nvCxnSpPr>
        <p:spPr>
          <a:xfrm rot="5400000">
            <a:off x="6686732" y="4452898"/>
            <a:ext cx="3149077" cy="248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eba8ee2a1844408c91d25cc40be5eeb2_LeftVerticalConnector2"/>
          <p:cNvCxnSpPr>
            <a:endCxn id="143" idx="0"/>
          </p:cNvCxnSpPr>
          <p:nvPr>
            <p:custDataLst>
              <p:tags r:id="rId6"/>
            </p:custDataLst>
          </p:nvPr>
        </p:nvCxnSpPr>
        <p:spPr>
          <a:xfrm rot="16200000" flipH="1">
            <a:off x="5222747" y="4248553"/>
            <a:ext cx="2980178" cy="1120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f3c770d8a6a24238a57b373ef9984550_LeftVerticalConnector1"/>
          <p:cNvCxnSpPr/>
          <p:nvPr>
            <p:custDataLst>
              <p:tags r:id="rId7"/>
            </p:custDataLst>
          </p:nvPr>
        </p:nvCxnSpPr>
        <p:spPr>
          <a:xfrm flipV="1">
            <a:off x="1544915" y="2890775"/>
            <a:ext cx="0" cy="1050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M_6e3d36ba8f5f423faa7a0a57470ce910_Connector1"/>
          <p:cNvCxnSpPr/>
          <p:nvPr>
            <p:custDataLst>
              <p:tags r:id="rId8"/>
            </p:custDataLst>
          </p:nvPr>
        </p:nvCxnSpPr>
        <p:spPr>
          <a:xfrm>
            <a:off x="8299168" y="2954676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M_df949dad64a44818984bde0d0c8fd3af_Connector1"/>
          <p:cNvCxnSpPr/>
          <p:nvPr>
            <p:custDataLst>
              <p:tags r:id="rId9"/>
            </p:custDataLst>
          </p:nvPr>
        </p:nvCxnSpPr>
        <p:spPr>
          <a:xfrm>
            <a:off x="3648812" y="2916175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M_0a1ef519557c45f4942d0867047bbb8e_Connector1"/>
          <p:cNvCxnSpPr>
            <a:stCxn id="121" idx="0"/>
            <a:endCxn id="86" idx="0"/>
          </p:cNvCxnSpPr>
          <p:nvPr>
            <p:custDataLst>
              <p:tags r:id="rId10"/>
            </p:custDataLst>
          </p:nvPr>
        </p:nvCxnSpPr>
        <p:spPr>
          <a:xfrm rot="10800000" flipH="1" flipV="1">
            <a:off x="11351405" y="1691887"/>
            <a:ext cx="8660" cy="1008387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M_213757f954204f9ca66f8bfc70d9e7b9_Connector1"/>
          <p:cNvCxnSpPr/>
          <p:nvPr>
            <p:custDataLst>
              <p:tags r:id="rId11"/>
            </p:custDataLst>
          </p:nvPr>
        </p:nvCxnSpPr>
        <p:spPr>
          <a:xfrm rot="16200000" flipH="1">
            <a:off x="6549938" y="2276428"/>
            <a:ext cx="338342" cy="13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M_d5a61cb9fb68417288c9ebbc4eaced10_Connector1"/>
          <p:cNvCxnSpPr>
            <a:endCxn id="132" idx="0"/>
          </p:cNvCxnSpPr>
          <p:nvPr>
            <p:custDataLst>
              <p:tags r:id="rId12"/>
            </p:custDataLst>
          </p:nvPr>
        </p:nvCxnSpPr>
        <p:spPr>
          <a:xfrm rot="5400000">
            <a:off x="2721870" y="2995537"/>
            <a:ext cx="1852211" cy="192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TB_00000000000000000000000000000000_LeftEndCaps"/>
          <p:cNvSpPr txBox="1"/>
          <p:nvPr>
            <p:custDataLst>
              <p:tags r:id="rId13"/>
            </p:custDataLst>
          </p:nvPr>
        </p:nvSpPr>
        <p:spPr>
          <a:xfrm>
            <a:off x="115503" y="2599245"/>
            <a:ext cx="674351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38" dirty="0" smtClean="0">
                <a:solidFill>
                  <a:srgbClr val="FF4500"/>
                </a:solidFill>
                <a:latin typeface="Calibri" panose="020F0502020204030204" pitchFamily="34" charset="0"/>
              </a:rPr>
              <a:t>Sep/2017</a:t>
            </a:r>
            <a:endParaRPr lang="en-US" sz="1400" b="1" spc="-38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B_00000000000000000000000000000000_RightEndCaps"/>
          <p:cNvSpPr txBox="1"/>
          <p:nvPr>
            <p:custDataLst>
              <p:tags r:id="rId14"/>
            </p:custDataLst>
          </p:nvPr>
        </p:nvSpPr>
        <p:spPr>
          <a:xfrm>
            <a:off x="11393054" y="2541494"/>
            <a:ext cx="702693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38" dirty="0" smtClean="0">
                <a:solidFill>
                  <a:srgbClr val="FF4500"/>
                </a:solidFill>
                <a:latin typeface="Calibri" panose="020F0502020204030204" pitchFamily="34" charset="0"/>
              </a:rPr>
              <a:t>Nov/2017</a:t>
            </a:r>
            <a:endParaRPr lang="en-US" sz="1400" b="1" spc="-38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844465" y="2509775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073065" y="2606845"/>
            <a:ext cx="256032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15 Sep-21 Sep	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8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291135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460513" y="2606845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22 Sep- 28 Sep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0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3633221" y="259252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908478" y="2616471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29 Sep-05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2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5158188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5423818" y="2606845"/>
            <a:ext cx="342900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06 Oct-12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4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6706498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6991380" y="2608446"/>
            <a:ext cx="256032" cy="1852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13 Oct-19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6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8286452" y="257327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8465456" y="2587594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20 Oct-26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8" name="OTLSHAPE_TB_00000000000000000000000000000000_Separator6"/>
          <p:cNvCxnSpPr/>
          <p:nvPr>
            <p:custDataLst>
              <p:tags r:id="rId27"/>
            </p:custDataLst>
          </p:nvPr>
        </p:nvCxnSpPr>
        <p:spPr>
          <a:xfrm>
            <a:off x="9667038" y="258290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TB_00000000000000000000000000000000_TimescaleInterval7"/>
          <p:cNvSpPr txBox="1"/>
          <p:nvPr>
            <p:custDataLst>
              <p:tags r:id="rId28"/>
            </p:custDataLst>
          </p:nvPr>
        </p:nvSpPr>
        <p:spPr>
          <a:xfrm>
            <a:off x="10000035" y="2606846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27 Oct-02 Nov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OTLSHAPE_M_1f203f9e9d6e48e48b859edb0ea422a7_Title"/>
          <p:cNvSpPr txBox="1"/>
          <p:nvPr>
            <p:custDataLst>
              <p:tags r:id="rId29"/>
            </p:custDataLst>
          </p:nvPr>
        </p:nvSpPr>
        <p:spPr>
          <a:xfrm>
            <a:off x="856988" y="1741407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  <a:endParaRPr lang="en-US" sz="1100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1f203f9e9d6e48e48b859edb0ea422a7_Date"/>
          <p:cNvSpPr txBox="1"/>
          <p:nvPr>
            <p:custDataLst>
              <p:tags r:id="rId30"/>
            </p:custDataLst>
          </p:nvPr>
        </p:nvSpPr>
        <p:spPr>
          <a:xfrm>
            <a:off x="812369" y="1940802"/>
            <a:ext cx="69879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15/Sep/17</a:t>
            </a:r>
            <a:endParaRPr lang="en-US" sz="1000" spc="-1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OTLSHAPE_M_1f203f9e9d6e48e48b859edb0ea422a7_Shape"/>
          <p:cNvSpPr/>
          <p:nvPr>
            <p:custDataLst>
              <p:tags r:id="rId31"/>
            </p:custDataLst>
          </p:nvPr>
        </p:nvSpPr>
        <p:spPr>
          <a:xfrm>
            <a:off x="837020" y="2194949"/>
            <a:ext cx="304800" cy="33020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M_808492e7fcfe49709015401b74fad24c_Title"/>
          <p:cNvSpPr txBox="1"/>
          <p:nvPr>
            <p:custDataLst>
              <p:tags r:id="rId32"/>
            </p:custDataLst>
          </p:nvPr>
        </p:nvSpPr>
        <p:spPr>
          <a:xfrm>
            <a:off x="3333126" y="1559293"/>
            <a:ext cx="6604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Submission</a:t>
            </a:r>
          </a:p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Report 1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808492e7fcfe49709015401b74fad24c_Date"/>
          <p:cNvSpPr txBox="1"/>
          <p:nvPr>
            <p:custDataLst>
              <p:tags r:id="rId33"/>
            </p:custDataLst>
          </p:nvPr>
        </p:nvSpPr>
        <p:spPr>
          <a:xfrm>
            <a:off x="3357763" y="1931376"/>
            <a:ext cx="64634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28/Sep/17</a:t>
            </a:r>
            <a:endParaRPr lang="en-US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OTLSHAPE_M_808492e7fcfe49709015401b74fad24c_Shape"/>
          <p:cNvSpPr/>
          <p:nvPr>
            <p:custDataLst>
              <p:tags r:id="rId34"/>
            </p:custDataLst>
          </p:nvPr>
        </p:nvSpPr>
        <p:spPr>
          <a:xfrm>
            <a:off x="3529415" y="2357776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M_213757f954204f9ca66f8bfc70d9e7b9_Title"/>
          <p:cNvSpPr txBox="1"/>
          <p:nvPr>
            <p:custDataLst>
              <p:tags r:id="rId35"/>
            </p:custDataLst>
          </p:nvPr>
        </p:nvSpPr>
        <p:spPr>
          <a:xfrm>
            <a:off x="6369984" y="1719574"/>
            <a:ext cx="787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M_213757f954204f9ca66f8bfc70d9e7b9_Date"/>
          <p:cNvSpPr txBox="1"/>
          <p:nvPr>
            <p:custDataLst>
              <p:tags r:id="rId36"/>
            </p:custDataLst>
          </p:nvPr>
        </p:nvSpPr>
        <p:spPr>
          <a:xfrm>
            <a:off x="6427233" y="1945108"/>
            <a:ext cx="61845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12/Sep/17</a:t>
            </a:r>
          </a:p>
        </p:txBody>
      </p:sp>
      <p:sp>
        <p:nvSpPr>
          <p:cNvPr id="115" name="OTLSHAPE_M_213757f954204f9ca66f8bfc70d9e7b9_Shape"/>
          <p:cNvSpPr/>
          <p:nvPr>
            <p:custDataLst>
              <p:tags r:id="rId37"/>
            </p:custDataLst>
          </p:nvPr>
        </p:nvSpPr>
        <p:spPr>
          <a:xfrm>
            <a:off x="6605485" y="2367402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M_07b352c881f44a758dc5dd5d40c1f3c2_Shape"/>
          <p:cNvSpPr/>
          <p:nvPr>
            <p:custDataLst>
              <p:tags r:id="rId38"/>
            </p:custDataLst>
          </p:nvPr>
        </p:nvSpPr>
        <p:spPr>
          <a:xfrm>
            <a:off x="6614974" y="2819789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M_0a1ef519557c45f4942d0867047bbb8e_Title"/>
          <p:cNvSpPr txBox="1"/>
          <p:nvPr>
            <p:custDataLst>
              <p:tags r:id="rId39"/>
            </p:custDataLst>
          </p:nvPr>
        </p:nvSpPr>
        <p:spPr>
          <a:xfrm>
            <a:off x="11001675" y="778012"/>
            <a:ext cx="943275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Release VA system &amp; Final Report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M_0a1ef519557c45f4942d0867047bbb8e_Shape"/>
          <p:cNvSpPr/>
          <p:nvPr>
            <p:custDataLst>
              <p:tags r:id="rId40"/>
            </p:custDataLst>
          </p:nvPr>
        </p:nvSpPr>
        <p:spPr>
          <a:xfrm rot="16200000">
            <a:off x="11351405" y="1577588"/>
            <a:ext cx="228600" cy="2286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M_df949dad64a44818984bde0d0c8fd3af_Date"/>
          <p:cNvSpPr txBox="1"/>
          <p:nvPr>
            <p:custDataLst>
              <p:tags r:id="rId41"/>
            </p:custDataLst>
          </p:nvPr>
        </p:nvSpPr>
        <p:spPr>
          <a:xfrm>
            <a:off x="3353236" y="3073111"/>
            <a:ext cx="85300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Design Completed</a:t>
            </a:r>
            <a:endParaRPr lang="en-US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OTLSHAPE_M_df949dad64a44818984bde0d0c8fd3af_Shape"/>
          <p:cNvSpPr/>
          <p:nvPr>
            <p:custDataLst>
              <p:tags r:id="rId42"/>
            </p:custDataLst>
          </p:nvPr>
        </p:nvSpPr>
        <p:spPr>
          <a:xfrm>
            <a:off x="3572612" y="2827275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M_6e3d36ba8f5f423faa7a0a57470ce910_Shape"/>
          <p:cNvSpPr/>
          <p:nvPr>
            <p:custDataLst>
              <p:tags r:id="rId43"/>
            </p:custDataLst>
          </p:nvPr>
        </p:nvSpPr>
        <p:spPr>
          <a:xfrm>
            <a:off x="8203718" y="2875401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f3c770d8a6a24238a57b373ef9984550_Shape"/>
          <p:cNvSpPr/>
          <p:nvPr>
            <p:custDataLst>
              <p:tags r:id="rId44"/>
            </p:custDataLst>
          </p:nvPr>
        </p:nvSpPr>
        <p:spPr>
          <a:xfrm>
            <a:off x="1381290" y="3839175"/>
            <a:ext cx="2189683" cy="18418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T_f3c770d8a6a24238a57b373ef9984550_ShapePercentage"/>
          <p:cNvSpPr/>
          <p:nvPr>
            <p:custDataLst>
              <p:tags r:id="rId45"/>
            </p:custDataLst>
          </p:nvPr>
        </p:nvSpPr>
        <p:spPr>
          <a:xfrm>
            <a:off x="1381290" y="3819925"/>
            <a:ext cx="2257060" cy="22268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T_f3c770d8a6a24238a57b373ef9984550_Title"/>
          <p:cNvSpPr txBox="1"/>
          <p:nvPr>
            <p:custDataLst>
              <p:tags r:id="rId46"/>
            </p:custDataLst>
          </p:nvPr>
        </p:nvSpPr>
        <p:spPr>
          <a:xfrm>
            <a:off x="439458" y="3847748"/>
            <a:ext cx="9017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VA Design</a:t>
            </a:r>
          </a:p>
          <a:p>
            <a:pPr algn="r"/>
            <a:r>
              <a:rPr lang="en-US" sz="1200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&amp; Report 1</a:t>
            </a:r>
            <a:endParaRPr lang="en-US" sz="1200" spc="-6" dirty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f3c770d8a6a24238a57b373ef9984550_TextPercentage"/>
          <p:cNvSpPr txBox="1"/>
          <p:nvPr>
            <p:custDataLst>
              <p:tags r:id="rId47"/>
            </p:custDataLst>
          </p:nvPr>
        </p:nvSpPr>
        <p:spPr>
          <a:xfrm>
            <a:off x="3108926" y="3863263"/>
            <a:ext cx="2887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</a:t>
            </a:r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c3d685d5ae854fb185925e527e534f28_Shape"/>
          <p:cNvSpPr/>
          <p:nvPr>
            <p:custDataLst>
              <p:tags r:id="rId48"/>
            </p:custDataLst>
          </p:nvPr>
        </p:nvSpPr>
        <p:spPr>
          <a:xfrm>
            <a:off x="2935702" y="4203549"/>
            <a:ext cx="3782732" cy="252947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T_c3d685d5ae854fb185925e527e534f28_ShapePercentage"/>
          <p:cNvSpPr/>
          <p:nvPr>
            <p:custDataLst>
              <p:tags r:id="rId49"/>
            </p:custDataLst>
          </p:nvPr>
        </p:nvSpPr>
        <p:spPr>
          <a:xfrm>
            <a:off x="2906826" y="4203549"/>
            <a:ext cx="3676854" cy="26257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Flight Network                      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OTLSHAPE_T_c3d685d5ae854fb185925e527e534f28_Title"/>
          <p:cNvSpPr txBox="1"/>
          <p:nvPr>
            <p:custDataLst>
              <p:tags r:id="rId50"/>
            </p:custDataLst>
          </p:nvPr>
        </p:nvSpPr>
        <p:spPr>
          <a:xfrm>
            <a:off x="1443789" y="4693383"/>
            <a:ext cx="9144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10" dirty="0" smtClean="0">
                <a:solidFill>
                  <a:srgbClr val="282823"/>
                </a:solidFill>
                <a:latin typeface="Calibri" panose="020F0502020204030204" pitchFamily="34" charset="0"/>
              </a:rPr>
              <a:t>Development &amp; Unit Testing</a:t>
            </a:r>
            <a:endParaRPr lang="en-US" sz="1200" spc="-10" dirty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_5d637a4d89a647e7b3d547461c00dc98_Shape"/>
          <p:cNvSpPr/>
          <p:nvPr>
            <p:custDataLst>
              <p:tags r:id="rId51"/>
            </p:custDataLst>
          </p:nvPr>
        </p:nvSpPr>
        <p:spPr>
          <a:xfrm>
            <a:off x="4093525" y="5636327"/>
            <a:ext cx="2624913" cy="21583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TLSHAPE_T_5d637a4d89a647e7b3d547461c00dc98_ShapePercentage"/>
          <p:cNvSpPr/>
          <p:nvPr>
            <p:custDataLst>
              <p:tags r:id="rId52"/>
            </p:custDataLst>
          </p:nvPr>
        </p:nvSpPr>
        <p:spPr>
          <a:xfrm>
            <a:off x="4052237" y="5636328"/>
            <a:ext cx="2541064" cy="215832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TLSHAPE_T_5d637a4d89a647e7b3d547461c00dc98_Title"/>
          <p:cNvSpPr txBox="1"/>
          <p:nvPr>
            <p:custDataLst>
              <p:tags r:id="rId53"/>
            </p:custDataLst>
          </p:nvPr>
        </p:nvSpPr>
        <p:spPr>
          <a:xfrm>
            <a:off x="1280162" y="5673774"/>
            <a:ext cx="279614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Integration </a:t>
            </a:r>
            <a:r>
              <a:rPr lang="en-US" sz="1200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Of VA System &amp; </a:t>
            </a:r>
            <a:r>
              <a:rPr lang="en-US" sz="1200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Presentation PPT</a:t>
            </a:r>
            <a:endParaRPr lang="en-US" sz="1200" spc="-6" dirty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5d637a4d89a647e7b3d547461c00dc98_TextPercentage"/>
          <p:cNvSpPr txBox="1"/>
          <p:nvPr>
            <p:custDataLst>
              <p:tags r:id="rId54"/>
            </p:custDataLst>
          </p:nvPr>
        </p:nvSpPr>
        <p:spPr>
          <a:xfrm>
            <a:off x="6179419" y="5660415"/>
            <a:ext cx="56789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95%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ddc36248860c45f587292ea75ed0d69f_Shape"/>
          <p:cNvSpPr/>
          <p:nvPr>
            <p:custDataLst>
              <p:tags r:id="rId55"/>
            </p:custDataLst>
          </p:nvPr>
        </p:nvSpPr>
        <p:spPr>
          <a:xfrm>
            <a:off x="831943" y="3373005"/>
            <a:ext cx="7493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ddc36248860c45f587292ea75ed0d69f_ShapePercentage"/>
          <p:cNvSpPr/>
          <p:nvPr>
            <p:custDataLst>
              <p:tags r:id="rId56"/>
            </p:custDataLst>
          </p:nvPr>
        </p:nvSpPr>
        <p:spPr>
          <a:xfrm>
            <a:off x="851194" y="3401882"/>
            <a:ext cx="736975" cy="178718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ddc36248860c45f587292ea75ed0d69f_TextPercentage"/>
          <p:cNvSpPr txBox="1"/>
          <p:nvPr>
            <p:custDataLst>
              <p:tags r:id="rId57"/>
            </p:custDataLst>
          </p:nvPr>
        </p:nvSpPr>
        <p:spPr>
          <a:xfrm>
            <a:off x="982472" y="361847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T_eba8ee2a1844408c91d25cc40be5eeb2_TextPercentage"/>
          <p:cNvSpPr txBox="1"/>
          <p:nvPr>
            <p:custDataLst>
              <p:tags r:id="rId58"/>
            </p:custDataLst>
          </p:nvPr>
        </p:nvSpPr>
        <p:spPr>
          <a:xfrm>
            <a:off x="6780758" y="6023405"/>
            <a:ext cx="36493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948fd1511b624908b46912904d3a38ba_Shape"/>
          <p:cNvSpPr/>
          <p:nvPr>
            <p:custDataLst>
              <p:tags r:id="rId59"/>
            </p:custDataLst>
          </p:nvPr>
        </p:nvSpPr>
        <p:spPr>
          <a:xfrm>
            <a:off x="8439181" y="6150546"/>
            <a:ext cx="2812751" cy="21175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T_948fd1511b624908b46912904d3a38ba_Title"/>
          <p:cNvSpPr txBox="1"/>
          <p:nvPr>
            <p:custDataLst>
              <p:tags r:id="rId60"/>
            </p:custDataLst>
          </p:nvPr>
        </p:nvSpPr>
        <p:spPr>
          <a:xfrm>
            <a:off x="6343847" y="6236126"/>
            <a:ext cx="197238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Documentation Final Report </a:t>
            </a:r>
            <a:endParaRPr lang="en-US" sz="1200" spc="-6" dirty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T_ddc36248860c45f587292ea75ed0d69f_TextPercentage"/>
          <p:cNvSpPr txBox="1"/>
          <p:nvPr>
            <p:custDataLst>
              <p:tags r:id="rId61"/>
            </p:custDataLst>
          </p:nvPr>
        </p:nvSpPr>
        <p:spPr>
          <a:xfrm>
            <a:off x="1174282" y="3385864"/>
            <a:ext cx="32394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3" name="OTLSHAPE_M_df949dad64a44818984bde0d0c8fd3af_Date"/>
          <p:cNvSpPr txBox="1"/>
          <p:nvPr>
            <p:custDataLst>
              <p:tags r:id="rId62"/>
            </p:custDataLst>
          </p:nvPr>
        </p:nvSpPr>
        <p:spPr>
          <a:xfrm>
            <a:off x="1060820" y="2927129"/>
            <a:ext cx="85300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Dat</a:t>
            </a:r>
            <a:r>
              <a:rPr lang="en-US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a Set Selection </a:t>
            </a:r>
            <a:endParaRPr lang="en-US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4" name="OTLSHAPE_T_c3d685d5ae854fb185925e527e534f28_Shape"/>
          <p:cNvSpPr/>
          <p:nvPr>
            <p:custDataLst>
              <p:tags r:id="rId63"/>
            </p:custDataLst>
          </p:nvPr>
        </p:nvSpPr>
        <p:spPr>
          <a:xfrm>
            <a:off x="2914848" y="4481077"/>
            <a:ext cx="3793960" cy="235302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T_c3d685d5ae854fb185925e527e534f28_ShapePercentage"/>
          <p:cNvSpPr/>
          <p:nvPr>
            <p:custDataLst>
              <p:tags r:id="rId64"/>
            </p:custDataLst>
          </p:nvPr>
        </p:nvSpPr>
        <p:spPr>
          <a:xfrm>
            <a:off x="2885973" y="4481078"/>
            <a:ext cx="3659206" cy="20642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Seasonal Effect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6" name="OTLSHAPE_T_c3d685d5ae854fb185925e527e534f28_Shape"/>
          <p:cNvSpPr/>
          <p:nvPr>
            <p:custDataLst>
              <p:tags r:id="rId65"/>
            </p:custDataLst>
          </p:nvPr>
        </p:nvSpPr>
        <p:spPr>
          <a:xfrm>
            <a:off x="2884375" y="5287996"/>
            <a:ext cx="3834057" cy="256156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T_c3d685d5ae854fb185925e527e534f28_ShapePercentage"/>
          <p:cNvSpPr/>
          <p:nvPr>
            <p:custDataLst>
              <p:tags r:id="rId66"/>
            </p:custDataLst>
          </p:nvPr>
        </p:nvSpPr>
        <p:spPr>
          <a:xfrm>
            <a:off x="2855501" y="5287996"/>
            <a:ext cx="3718554" cy="24653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Correlatio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n Matrix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8" name="OTLSHAPE_T_c3d685d5ae854fb185925e527e534f28_Shape"/>
          <p:cNvSpPr/>
          <p:nvPr>
            <p:custDataLst>
              <p:tags r:id="rId67"/>
            </p:custDataLst>
          </p:nvPr>
        </p:nvSpPr>
        <p:spPr>
          <a:xfrm>
            <a:off x="2863513" y="4747377"/>
            <a:ext cx="3835670" cy="25776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T_c3d685d5ae854fb185925e527e534f28_ShapePercentage"/>
          <p:cNvSpPr/>
          <p:nvPr>
            <p:custDataLst>
              <p:tags r:id="rId68"/>
            </p:custDataLst>
          </p:nvPr>
        </p:nvSpPr>
        <p:spPr>
          <a:xfrm>
            <a:off x="2834636" y="4747377"/>
            <a:ext cx="3749043" cy="24813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Airline Performance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OTLSHAPE_T_c3d685d5ae854fb185925e527e534f28_Shape"/>
          <p:cNvSpPr/>
          <p:nvPr>
            <p:custDataLst>
              <p:tags r:id="rId69"/>
            </p:custDataLst>
          </p:nvPr>
        </p:nvSpPr>
        <p:spPr>
          <a:xfrm>
            <a:off x="2871535" y="5034531"/>
            <a:ext cx="3837273" cy="22086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T_c3d685d5ae854fb185925e527e534f28_ShapePercentage"/>
          <p:cNvSpPr/>
          <p:nvPr>
            <p:custDataLst>
              <p:tags r:id="rId70"/>
            </p:custDataLst>
          </p:nvPr>
        </p:nvSpPr>
        <p:spPr>
          <a:xfrm>
            <a:off x="2842659" y="5034530"/>
            <a:ext cx="3731395" cy="20161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Airport Performance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2" name="OTLSHAPE_T_eba8ee2a1844408c91d25cc40be5eeb2_TextPercentage"/>
          <p:cNvSpPr txBox="1"/>
          <p:nvPr>
            <p:custDataLst>
              <p:tags r:id="rId71"/>
            </p:custDataLst>
          </p:nvPr>
        </p:nvSpPr>
        <p:spPr>
          <a:xfrm>
            <a:off x="6288264" y="4260377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95%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T_eba8ee2a1844408c91d25cc40be5eeb2_TextPercentage"/>
          <p:cNvSpPr txBox="1"/>
          <p:nvPr>
            <p:custDataLst>
              <p:tags r:id="rId72"/>
            </p:custDataLst>
          </p:nvPr>
        </p:nvSpPr>
        <p:spPr>
          <a:xfrm>
            <a:off x="6296285" y="4537907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95%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T_eba8ee2a1844408c91d25cc40be5eeb2_TextPercentage"/>
          <p:cNvSpPr txBox="1"/>
          <p:nvPr>
            <p:custDataLst>
              <p:tags r:id="rId73"/>
            </p:custDataLst>
          </p:nvPr>
        </p:nvSpPr>
        <p:spPr>
          <a:xfrm>
            <a:off x="6325166" y="4797776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95%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T_eba8ee2a1844408c91d25cc40be5eeb2_TextPercentage"/>
          <p:cNvSpPr txBox="1"/>
          <p:nvPr>
            <p:custDataLst>
              <p:tags r:id="rId74"/>
            </p:custDataLst>
          </p:nvPr>
        </p:nvSpPr>
        <p:spPr>
          <a:xfrm>
            <a:off x="6286666" y="5067276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95%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T_eba8ee2a1844408c91d25cc40be5eeb2_TextPercentage"/>
          <p:cNvSpPr txBox="1"/>
          <p:nvPr>
            <p:custDataLst>
              <p:tags r:id="rId75"/>
            </p:custDataLst>
          </p:nvPr>
        </p:nvSpPr>
        <p:spPr>
          <a:xfrm>
            <a:off x="6277042" y="5346401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95%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Left Brace 196"/>
          <p:cNvSpPr/>
          <p:nvPr/>
        </p:nvSpPr>
        <p:spPr>
          <a:xfrm>
            <a:off x="2435192" y="4138863"/>
            <a:ext cx="356134" cy="1414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M_213757f954204f9ca66f8bfc70d9e7b9_Date"/>
          <p:cNvSpPr txBox="1"/>
          <p:nvPr>
            <p:custDataLst>
              <p:tags r:id="rId76"/>
            </p:custDataLst>
          </p:nvPr>
        </p:nvSpPr>
        <p:spPr>
          <a:xfrm>
            <a:off x="10988003" y="1327487"/>
            <a:ext cx="75481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02/Nov/17</a:t>
            </a:r>
            <a:endParaRPr lang="en-US" sz="1000" spc="-10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02" name="OTLSHAPE_T_ddc36248860c45f587292ea75ed0d69f_ShapePercentage"/>
          <p:cNvSpPr/>
          <p:nvPr>
            <p:custDataLst>
              <p:tags r:id="rId77"/>
            </p:custDataLst>
          </p:nvPr>
        </p:nvSpPr>
        <p:spPr>
          <a:xfrm>
            <a:off x="5496025" y="5929165"/>
            <a:ext cx="2752826" cy="22138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T_ddc36248860c45f587292ea75ed0d69f_TextPercentage"/>
          <p:cNvSpPr txBox="1"/>
          <p:nvPr>
            <p:custDataLst>
              <p:tags r:id="rId78"/>
            </p:custDataLst>
          </p:nvPr>
        </p:nvSpPr>
        <p:spPr>
          <a:xfrm>
            <a:off x="7660105" y="6512469"/>
            <a:ext cx="32394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_ddc36248860c45f587292ea75ed0d69f_ShapePercentage"/>
          <p:cNvSpPr/>
          <p:nvPr>
            <p:custDataLst>
              <p:tags r:id="rId79"/>
            </p:custDataLst>
          </p:nvPr>
        </p:nvSpPr>
        <p:spPr>
          <a:xfrm>
            <a:off x="5508217" y="5942953"/>
            <a:ext cx="1094714" cy="207594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T_eba8ee2a1844408c91d25cc40be5eeb2_TextPercentage"/>
          <p:cNvSpPr txBox="1"/>
          <p:nvPr>
            <p:custDataLst>
              <p:tags r:id="rId80"/>
            </p:custDataLst>
          </p:nvPr>
        </p:nvSpPr>
        <p:spPr>
          <a:xfrm>
            <a:off x="5940151" y="5991324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40%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M_df949dad64a44818984bde0d0c8fd3af_Date"/>
          <p:cNvSpPr txBox="1"/>
          <p:nvPr>
            <p:custDataLst>
              <p:tags r:id="rId81"/>
            </p:custDataLst>
          </p:nvPr>
        </p:nvSpPr>
        <p:spPr>
          <a:xfrm>
            <a:off x="6325839" y="3158133"/>
            <a:ext cx="85300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Development Completed</a:t>
            </a:r>
            <a:endParaRPr lang="en-US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1" name="OTLSHAPE_T_5d637a4d89a647e7b3d547461c00dc98_Title"/>
          <p:cNvSpPr txBox="1"/>
          <p:nvPr>
            <p:custDataLst>
              <p:tags r:id="rId82"/>
            </p:custDataLst>
          </p:nvPr>
        </p:nvSpPr>
        <p:spPr>
          <a:xfrm>
            <a:off x="4177365" y="5989807"/>
            <a:ext cx="124487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Evaluation</a:t>
            </a:r>
            <a:endParaRPr lang="en-US" sz="1200" spc="-6" dirty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M_df949dad64a44818984bde0d0c8fd3af_Date"/>
          <p:cNvSpPr txBox="1"/>
          <p:nvPr>
            <p:custDataLst>
              <p:tags r:id="rId83"/>
            </p:custDataLst>
          </p:nvPr>
        </p:nvSpPr>
        <p:spPr>
          <a:xfrm>
            <a:off x="7902778" y="3118027"/>
            <a:ext cx="85300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Evaluation Complete</a:t>
            </a:r>
            <a:endParaRPr lang="en-US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8" name="OTLSHAPE_T_eba8ee2a1844408c91d25cc40be5eeb2_TextPercentage"/>
          <p:cNvSpPr txBox="1"/>
          <p:nvPr>
            <p:custDataLst>
              <p:tags r:id="rId84"/>
            </p:custDataLst>
          </p:nvPr>
        </p:nvSpPr>
        <p:spPr>
          <a:xfrm>
            <a:off x="8469991" y="6211099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07b352c881f44a758dc5dd5d40c1f3c2_Shape"/>
          <p:cNvSpPr/>
          <p:nvPr>
            <p:custDataLst>
              <p:tags r:id="rId85"/>
            </p:custDataLst>
          </p:nvPr>
        </p:nvSpPr>
        <p:spPr>
          <a:xfrm>
            <a:off x="11117993" y="2837435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M_df949dad64a44818984bde0d0c8fd3af_Date"/>
          <p:cNvSpPr txBox="1"/>
          <p:nvPr>
            <p:custDataLst>
              <p:tags r:id="rId86"/>
            </p:custDataLst>
          </p:nvPr>
        </p:nvSpPr>
        <p:spPr>
          <a:xfrm>
            <a:off x="10731001" y="3126048"/>
            <a:ext cx="85300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Final Report</a:t>
            </a:r>
            <a:endParaRPr lang="en-US" sz="1000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89" cstate="print"/>
          <a:srcRect/>
          <a:stretch>
            <a:fillRect/>
          </a:stretch>
        </p:blipFill>
        <p:spPr bwMode="auto">
          <a:xfrm>
            <a:off x="9061884" y="481263"/>
            <a:ext cx="486377" cy="866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26" name="TextBox 225"/>
          <p:cNvSpPr txBox="1"/>
          <p:nvPr/>
        </p:nvSpPr>
        <p:spPr>
          <a:xfrm>
            <a:off x="7642458" y="490888"/>
            <a:ext cx="1559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Project Status:</a:t>
            </a:r>
          </a:p>
          <a:p>
            <a:endParaRPr lang="en-US" sz="1400" b="1" dirty="0" smtClean="0"/>
          </a:p>
          <a:p>
            <a:r>
              <a:rPr lang="en-US" sz="1400" b="1" i="1" u="sng" dirty="0" smtClean="0">
                <a:solidFill>
                  <a:srgbClr val="24FC24"/>
                </a:solidFill>
              </a:rPr>
              <a:t>Green</a:t>
            </a:r>
            <a:r>
              <a:rPr lang="en-US" sz="1400" b="1" u="sng" dirty="0" smtClean="0">
                <a:solidFill>
                  <a:srgbClr val="24FC24"/>
                </a:solidFill>
              </a:rPr>
              <a:t> </a:t>
            </a:r>
            <a:r>
              <a:rPr lang="en-US" sz="1400" b="1" u="sng" dirty="0" smtClean="0"/>
              <a:t>(Ahead of Schedule)</a:t>
            </a:r>
            <a:endParaRPr lang="en-US" sz="1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98930" y="451485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2" name="文本框 11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3" name="图片 12" descr="2139314_123527066460_2"/>
            <p:cNvPicPr>
              <a:picLocks noChangeAspect="1"/>
            </p:cNvPicPr>
            <p:nvPr/>
          </p:nvPicPr>
          <p:blipFill>
            <a:blip r:embed="rId2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429836" y="4336998"/>
            <a:ext cx="361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THANK YOU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73175" y="3024505"/>
            <a:ext cx="5109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91C4"/>
                </a:solidFill>
                <a:latin typeface="Impact" panose="020B0806030902050204" pitchFamily="34" charset="0"/>
              </a:rPr>
              <a:t>GROUP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696720" y="488315"/>
            <a:ext cx="3502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90057" y="1341354"/>
            <a:ext cx="8133514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Arial" panose="020B0604020202020204" pitchFamily="34" charset="0"/>
              </a:rPr>
              <a:t>The </a:t>
            </a:r>
            <a:r>
              <a:rPr lang="en-US" altLang="zh-CN" dirty="0" smtClean="0">
                <a:latin typeface="Arial" panose="020B0604020202020204" pitchFamily="34" charset="0"/>
              </a:rPr>
              <a:t>f</a:t>
            </a:r>
            <a:r>
              <a:rPr lang="en-US" altLang="zh-CN" dirty="0" smtClean="0">
                <a:latin typeface="Arial" panose="020B0604020202020204" pitchFamily="34" charset="0"/>
              </a:rPr>
              <a:t>light(delay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  <a:r>
              <a:rPr lang="zh-CN" altLang="en-US" dirty="0">
                <a:latin typeface="Arial" panose="020B0604020202020204" pitchFamily="34" charset="0"/>
              </a:rPr>
              <a:t>dataset contains largely US domestic </a:t>
            </a:r>
            <a:r>
              <a:rPr lang="zh-CN" altLang="en-US" dirty="0" smtClean="0">
                <a:latin typeface="Arial" panose="020B0604020202020204" pitchFamily="34" charset="0"/>
              </a:rPr>
              <a:t>flight</a:t>
            </a:r>
            <a:r>
              <a:rPr lang="en-US" altLang="zh-CN" dirty="0" smtClean="0"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network </a:t>
            </a:r>
            <a:r>
              <a:rPr lang="zh-CN" altLang="en-US" dirty="0" smtClean="0">
                <a:latin typeface="Arial" panose="020B0604020202020204" pitchFamily="34" charset="0"/>
              </a:rPr>
              <a:t>consisting </a:t>
            </a:r>
            <a:r>
              <a:rPr lang="zh-CN" altLang="en-US" dirty="0">
                <a:latin typeface="Arial" panose="020B0604020202020204" pitchFamily="34" charset="0"/>
              </a:rPr>
              <a:t>of approximately 120 million </a:t>
            </a:r>
            <a:r>
              <a:rPr lang="zh-CN" altLang="en-US" dirty="0" smtClean="0">
                <a:latin typeface="Arial" panose="020B0604020202020204" pitchFamily="34" charset="0"/>
              </a:rPr>
              <a:t>flight</a:t>
            </a:r>
            <a:r>
              <a:rPr lang="en-US" altLang="zh-CN" dirty="0" smtClean="0"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arrival and departure </a:t>
            </a:r>
            <a:r>
              <a:rPr lang="zh-CN" altLang="en-US" dirty="0" smtClean="0">
                <a:latin typeface="Arial" panose="020B0604020202020204" pitchFamily="34" charset="0"/>
              </a:rPr>
              <a:t>informationfrom </a:t>
            </a:r>
            <a:r>
              <a:rPr lang="zh-CN" altLang="en-US" dirty="0">
                <a:latin typeface="Arial" panose="020B0604020202020204" pitchFamily="34" charset="0"/>
              </a:rPr>
              <a:t>the years 1987 till </a:t>
            </a:r>
            <a:r>
              <a:rPr lang="zh-CN" altLang="en-US" dirty="0" smtClean="0">
                <a:latin typeface="Arial" panose="020B0604020202020204" pitchFamily="34" charset="0"/>
              </a:rPr>
              <a:t>2008</a:t>
            </a:r>
            <a:r>
              <a:rPr lang="en-US" altLang="zh-CN" dirty="0" smtClean="0">
                <a:latin typeface="Arial" panose="020B0604020202020204" pitchFamily="34" charset="0"/>
              </a:rPr>
              <a:t>.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Dataset primary have 3 different entities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ONTIME  (</a:t>
            </a:r>
            <a:r>
              <a:rPr lang="en-US" altLang="zh-CN" sz="1600" dirty="0" smtClean="0">
                <a:latin typeface="Arial" panose="020B0604020202020204" pitchFamily="34" charset="0"/>
              </a:rPr>
              <a:t>A</a:t>
            </a:r>
            <a:r>
              <a:rPr lang="zh-CN" altLang="en-US" sz="1600" dirty="0" smtClean="0">
                <a:latin typeface="Arial" panose="020B0604020202020204" pitchFamily="34" charset="0"/>
              </a:rPr>
              <a:t>rrival</a:t>
            </a:r>
            <a:r>
              <a:rPr lang="en-US" altLang="zh-CN" sz="1600" dirty="0" smtClean="0">
                <a:latin typeface="Arial" panose="020B0604020202020204" pitchFamily="34" charset="0"/>
              </a:rPr>
              <a:t>/</a:t>
            </a:r>
            <a:r>
              <a:rPr lang="zh-CN" altLang="en-US" sz="1600" dirty="0" smtClean="0">
                <a:latin typeface="Arial" panose="020B0604020202020204" pitchFamily="34" charset="0"/>
              </a:rPr>
              <a:t>departure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&amp; delay reasons transactions data)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AIRPORTS (Airport master data)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CARRIERS (Airline master Data)	</a:t>
            </a:r>
          </a:p>
          <a:p>
            <a:pPr fontAlgn="auto">
              <a:lnSpc>
                <a:spcPts val="3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</a:rPr>
              <a:t>             </a:t>
            </a:r>
          </a:p>
          <a:p>
            <a:pPr fontAlgn="auto">
              <a:lnSpc>
                <a:spcPts val="3000"/>
              </a:lnSpc>
            </a:pPr>
            <a:endParaRPr lang="en-US" altLang="zh-CN" sz="2000" dirty="0" smtClean="0">
              <a:latin typeface="Arial" panose="020B0604020202020204" pitchFamily="34" charset="0"/>
            </a:endParaRPr>
          </a:p>
          <a:p>
            <a:pPr fontAlgn="auto">
              <a:lnSpc>
                <a:spcPts val="3000"/>
              </a:lnSpc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484178" y="4083710"/>
            <a:ext cx="8058785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60"/>
              </a:lnSpc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Build Visualization(s) system for flight (delay) dataset </a:t>
            </a:r>
            <a:r>
              <a:rPr lang="en-US" altLang="zh-CN" dirty="0" smtClean="0">
                <a:latin typeface="Arial" panose="020B0604020202020204" pitchFamily="34" charset="0"/>
              </a:rPr>
              <a:t>to answer following: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overview airline networks in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 causing delay in flight network</a:t>
            </a:r>
            <a:endParaRPr lang="en-US" altLang="zh-CN" sz="16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0" lang="en-US" altLang="zh-CN" sz="16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60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Visualise </a:t>
            </a:r>
            <a:r>
              <a: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best time of year for travelling with minimal flight </a:t>
            </a:r>
            <a:r>
              <a:rPr kumimoji="0" lang="zh-CN" altLang="en-US" sz="160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delays</a:t>
            </a:r>
            <a:endParaRPr kumimoji="0" lang="en-US" altLang="zh-CN" sz="160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performance of airports and carrier year on </a:t>
            </a:r>
            <a:r>
              <a:rPr lang="zh-CN" altLang="en-US" sz="16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year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negative effect of specific incident or event on flight </a:t>
            </a:r>
            <a:r>
              <a:rPr lang="zh-CN" altLang="en-US" sz="16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delay</a:t>
            </a:r>
            <a:endParaRPr lang="en-US" altLang="zh-CN" sz="16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Give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traveling guide to hitchhikers based on visualization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29102" y="1460685"/>
            <a:ext cx="2019935" cy="1343660"/>
            <a:chOff x="1841" y="2835"/>
            <a:chExt cx="3181" cy="2116"/>
          </a:xfrm>
        </p:grpSpPr>
        <p:sp>
          <p:nvSpPr>
            <p:cNvPr id="16" name="Freeform 56"/>
            <p:cNvSpPr/>
            <p:nvPr/>
          </p:nvSpPr>
          <p:spPr bwMode="auto">
            <a:xfrm>
              <a:off x="1841" y="2835"/>
              <a:ext cx="3181" cy="2116"/>
            </a:xfrm>
            <a:custGeom>
              <a:avLst/>
              <a:gdLst>
                <a:gd name="T0" fmla="*/ 85 w 85"/>
                <a:gd name="T1" fmla="*/ 51 h 51"/>
                <a:gd name="T2" fmla="*/ 66 w 85"/>
                <a:gd name="T3" fmla="*/ 40 h 51"/>
                <a:gd name="T4" fmla="*/ 19 w 85"/>
                <a:gd name="T5" fmla="*/ 40 h 51"/>
                <a:gd name="T6" fmla="*/ 0 w 85"/>
                <a:gd name="T7" fmla="*/ 22 h 51"/>
                <a:gd name="T8" fmla="*/ 0 w 85"/>
                <a:gd name="T9" fmla="*/ 18 h 51"/>
                <a:gd name="T10" fmla="*/ 19 w 85"/>
                <a:gd name="T11" fmla="*/ 0 h 51"/>
                <a:gd name="T12" fmla="*/ 66 w 85"/>
                <a:gd name="T13" fmla="*/ 0 h 51"/>
                <a:gd name="T14" fmla="*/ 85 w 85"/>
                <a:gd name="T15" fmla="*/ 18 h 51"/>
                <a:gd name="T16" fmla="*/ 85 w 85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51">
                  <a:moveTo>
                    <a:pt x="85" y="51"/>
                  </a:moveTo>
                  <a:cubicBezTo>
                    <a:pt x="81" y="45"/>
                    <a:pt x="74" y="40"/>
                    <a:pt x="66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2"/>
                    <a:pt x="0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6" y="0"/>
                    <a:pt x="85" y="8"/>
                    <a:pt x="85" y="18"/>
                  </a:cubicBezTo>
                  <a:lnTo>
                    <a:pt x="85" y="5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/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68" y="3244"/>
              <a:ext cx="252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Dataset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01116" y="4020582"/>
            <a:ext cx="2177042" cy="1318909"/>
            <a:chOff x="1603" y="6048"/>
            <a:chExt cx="3657" cy="2556"/>
          </a:xfrm>
        </p:grpSpPr>
        <p:sp>
          <p:nvSpPr>
            <p:cNvPr id="19" name="Freeform 53"/>
            <p:cNvSpPr/>
            <p:nvPr/>
          </p:nvSpPr>
          <p:spPr bwMode="auto">
            <a:xfrm>
              <a:off x="1603" y="6048"/>
              <a:ext cx="3657" cy="2556"/>
            </a:xfrm>
            <a:custGeom>
              <a:avLst/>
              <a:gdLst>
                <a:gd name="T0" fmla="*/ 112 w 112"/>
                <a:gd name="T1" fmla="*/ 69 h 69"/>
                <a:gd name="T2" fmla="*/ 87 w 112"/>
                <a:gd name="T3" fmla="*/ 55 h 69"/>
                <a:gd name="T4" fmla="*/ 25 w 112"/>
                <a:gd name="T5" fmla="*/ 55 h 69"/>
                <a:gd name="T6" fmla="*/ 0 w 112"/>
                <a:gd name="T7" fmla="*/ 30 h 69"/>
                <a:gd name="T8" fmla="*/ 0 w 112"/>
                <a:gd name="T9" fmla="*/ 25 h 69"/>
                <a:gd name="T10" fmla="*/ 25 w 112"/>
                <a:gd name="T11" fmla="*/ 0 h 69"/>
                <a:gd name="T12" fmla="*/ 87 w 112"/>
                <a:gd name="T13" fmla="*/ 0 h 69"/>
                <a:gd name="T14" fmla="*/ 112 w 112"/>
                <a:gd name="T15" fmla="*/ 25 h 69"/>
                <a:gd name="T16" fmla="*/ 112 w 112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9">
                  <a:moveTo>
                    <a:pt x="112" y="69"/>
                  </a:moveTo>
                  <a:cubicBezTo>
                    <a:pt x="107" y="61"/>
                    <a:pt x="98" y="55"/>
                    <a:pt x="87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1" y="55"/>
                    <a:pt x="0" y="43"/>
                    <a:pt x="0" y="3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1" y="0"/>
                    <a:pt x="112" y="11"/>
                    <a:pt x="112" y="25"/>
                  </a:cubicBezTo>
                  <a:lnTo>
                    <a:pt x="112" y="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Shape 454"/>
            <p:cNvSpPr/>
            <p:nvPr/>
          </p:nvSpPr>
          <p:spPr>
            <a:xfrm>
              <a:off x="2168" y="6653"/>
              <a:ext cx="769" cy="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8" y="118870"/>
                  </a:moveTo>
                  <a:cubicBezTo>
                    <a:pt x="119718" y="118870"/>
                    <a:pt x="119718" y="118870"/>
                    <a:pt x="119718" y="118588"/>
                  </a:cubicBezTo>
                  <a:cubicBezTo>
                    <a:pt x="119718" y="118588"/>
                    <a:pt x="119718" y="118588"/>
                    <a:pt x="119999" y="118305"/>
                  </a:cubicBezTo>
                  <a:cubicBezTo>
                    <a:pt x="119999" y="118305"/>
                    <a:pt x="119999" y="118305"/>
                    <a:pt x="119999" y="118305"/>
                  </a:cubicBezTo>
                  <a:cubicBezTo>
                    <a:pt x="119999" y="118023"/>
                    <a:pt x="119999" y="118023"/>
                    <a:pt x="119999" y="117741"/>
                  </a:cubicBezTo>
                  <a:cubicBezTo>
                    <a:pt x="119999" y="117741"/>
                    <a:pt x="119999" y="117741"/>
                    <a:pt x="119999" y="117741"/>
                  </a:cubicBezTo>
                  <a:cubicBezTo>
                    <a:pt x="119999" y="117741"/>
                    <a:pt x="119999" y="117458"/>
                    <a:pt x="119999" y="117458"/>
                  </a:cubicBezTo>
                  <a:cubicBezTo>
                    <a:pt x="119999" y="117458"/>
                    <a:pt x="119999" y="117458"/>
                    <a:pt x="119999" y="117176"/>
                  </a:cubicBezTo>
                  <a:cubicBezTo>
                    <a:pt x="119999" y="117176"/>
                    <a:pt x="119999" y="117176"/>
                    <a:pt x="119999" y="117176"/>
                  </a:cubicBezTo>
                  <a:cubicBezTo>
                    <a:pt x="119999" y="117176"/>
                    <a:pt x="119999" y="116894"/>
                    <a:pt x="119999" y="116894"/>
                  </a:cubicBezTo>
                  <a:cubicBezTo>
                    <a:pt x="119999" y="116894"/>
                    <a:pt x="119999" y="116611"/>
                    <a:pt x="119999" y="116611"/>
                  </a:cubicBezTo>
                  <a:cubicBezTo>
                    <a:pt x="119999" y="116611"/>
                    <a:pt x="119999" y="116611"/>
                    <a:pt x="119999" y="116611"/>
                  </a:cubicBezTo>
                  <a:cubicBezTo>
                    <a:pt x="108450" y="80470"/>
                    <a:pt x="108450" y="80470"/>
                    <a:pt x="108450" y="80470"/>
                  </a:cubicBezTo>
                  <a:cubicBezTo>
                    <a:pt x="108169" y="80188"/>
                    <a:pt x="107887" y="79905"/>
                    <a:pt x="107605" y="79623"/>
                  </a:cubicBezTo>
                  <a:cubicBezTo>
                    <a:pt x="44788" y="16376"/>
                    <a:pt x="44788" y="16376"/>
                    <a:pt x="44788" y="16376"/>
                  </a:cubicBezTo>
                  <a:cubicBezTo>
                    <a:pt x="44507" y="16094"/>
                    <a:pt x="44507" y="16094"/>
                    <a:pt x="44225" y="15811"/>
                  </a:cubicBezTo>
                  <a:cubicBezTo>
                    <a:pt x="30422" y="1976"/>
                    <a:pt x="30422" y="1976"/>
                    <a:pt x="30422" y="1976"/>
                  </a:cubicBezTo>
                  <a:cubicBezTo>
                    <a:pt x="29295" y="847"/>
                    <a:pt x="27605" y="0"/>
                    <a:pt x="25915" y="0"/>
                  </a:cubicBezTo>
                  <a:cubicBezTo>
                    <a:pt x="24225" y="0"/>
                    <a:pt x="22535" y="847"/>
                    <a:pt x="21126" y="1976"/>
                  </a:cubicBezTo>
                  <a:cubicBezTo>
                    <a:pt x="1971" y="21458"/>
                    <a:pt x="1971" y="21458"/>
                    <a:pt x="1971" y="21458"/>
                  </a:cubicBezTo>
                  <a:cubicBezTo>
                    <a:pt x="563" y="22588"/>
                    <a:pt x="0" y="24282"/>
                    <a:pt x="0" y="25976"/>
                  </a:cubicBezTo>
                  <a:cubicBezTo>
                    <a:pt x="0" y="27670"/>
                    <a:pt x="563" y="29364"/>
                    <a:pt x="1971" y="30776"/>
                  </a:cubicBezTo>
                  <a:cubicBezTo>
                    <a:pt x="15211" y="44047"/>
                    <a:pt x="15211" y="44047"/>
                    <a:pt x="15211" y="44047"/>
                  </a:cubicBezTo>
                  <a:cubicBezTo>
                    <a:pt x="15492" y="44329"/>
                    <a:pt x="15492" y="44329"/>
                    <a:pt x="15492" y="44611"/>
                  </a:cubicBezTo>
                  <a:cubicBezTo>
                    <a:pt x="78591" y="108141"/>
                    <a:pt x="78591" y="108141"/>
                    <a:pt x="78591" y="108141"/>
                  </a:cubicBezTo>
                  <a:cubicBezTo>
                    <a:pt x="78873" y="108423"/>
                    <a:pt x="79436" y="108705"/>
                    <a:pt x="79718" y="108705"/>
                  </a:cubicBezTo>
                  <a:cubicBezTo>
                    <a:pt x="99436" y="114635"/>
                    <a:pt x="99436" y="114635"/>
                    <a:pt x="99436" y="114635"/>
                  </a:cubicBezTo>
                  <a:cubicBezTo>
                    <a:pt x="2535" y="114635"/>
                    <a:pt x="2535" y="114635"/>
                    <a:pt x="2535" y="114635"/>
                  </a:cubicBezTo>
                  <a:cubicBezTo>
                    <a:pt x="1126" y="114635"/>
                    <a:pt x="0" y="115764"/>
                    <a:pt x="0" y="117176"/>
                  </a:cubicBezTo>
                  <a:cubicBezTo>
                    <a:pt x="0" y="118870"/>
                    <a:pt x="1126" y="120000"/>
                    <a:pt x="2535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746" y="120000"/>
                    <a:pt x="117746" y="120000"/>
                    <a:pt x="118028" y="120000"/>
                  </a:cubicBezTo>
                  <a:cubicBezTo>
                    <a:pt x="118028" y="120000"/>
                    <a:pt x="118309" y="119717"/>
                    <a:pt x="118591" y="119717"/>
                  </a:cubicBezTo>
                  <a:cubicBezTo>
                    <a:pt x="118591" y="119717"/>
                    <a:pt x="118591" y="119717"/>
                    <a:pt x="118591" y="119717"/>
                  </a:cubicBezTo>
                  <a:cubicBezTo>
                    <a:pt x="118591" y="119717"/>
                    <a:pt x="118873" y="119717"/>
                    <a:pt x="118873" y="119435"/>
                  </a:cubicBezTo>
                  <a:cubicBezTo>
                    <a:pt x="118873" y="119435"/>
                    <a:pt x="118873" y="119435"/>
                    <a:pt x="118873" y="119435"/>
                  </a:cubicBezTo>
                  <a:cubicBezTo>
                    <a:pt x="119154" y="119435"/>
                    <a:pt x="119154" y="119152"/>
                    <a:pt x="119436" y="119152"/>
                  </a:cubicBezTo>
                  <a:cubicBezTo>
                    <a:pt x="119436" y="119152"/>
                    <a:pt x="119436" y="119152"/>
                    <a:pt x="119436" y="119152"/>
                  </a:cubicBezTo>
                  <a:cubicBezTo>
                    <a:pt x="119436" y="119152"/>
                    <a:pt x="119436" y="118870"/>
                    <a:pt x="119718" y="118870"/>
                  </a:cubicBezTo>
                  <a:close/>
                  <a:moveTo>
                    <a:pt x="113521" y="113223"/>
                  </a:moveTo>
                  <a:cubicBezTo>
                    <a:pt x="84225" y="104752"/>
                    <a:pt x="84225" y="104752"/>
                    <a:pt x="84225" y="104752"/>
                  </a:cubicBezTo>
                  <a:cubicBezTo>
                    <a:pt x="86197" y="97694"/>
                    <a:pt x="86197" y="97694"/>
                    <a:pt x="86197" y="97694"/>
                  </a:cubicBezTo>
                  <a:cubicBezTo>
                    <a:pt x="95211" y="97694"/>
                    <a:pt x="95211" y="97694"/>
                    <a:pt x="95211" y="97694"/>
                  </a:cubicBezTo>
                  <a:cubicBezTo>
                    <a:pt x="96901" y="97694"/>
                    <a:pt x="98028" y="96564"/>
                    <a:pt x="98028" y="95152"/>
                  </a:cubicBezTo>
                  <a:cubicBezTo>
                    <a:pt x="98028" y="85835"/>
                    <a:pt x="98028" y="85835"/>
                    <a:pt x="98028" y="85835"/>
                  </a:cubicBezTo>
                  <a:cubicBezTo>
                    <a:pt x="103943" y="84423"/>
                    <a:pt x="103943" y="84423"/>
                    <a:pt x="103943" y="84423"/>
                  </a:cubicBezTo>
                  <a:lnTo>
                    <a:pt x="113521" y="113223"/>
                  </a:lnTo>
                  <a:close/>
                  <a:moveTo>
                    <a:pt x="42253" y="21458"/>
                  </a:moveTo>
                  <a:cubicBezTo>
                    <a:pt x="100563" y="79905"/>
                    <a:pt x="100563" y="79905"/>
                    <a:pt x="100563" y="79905"/>
                  </a:cubicBezTo>
                  <a:cubicBezTo>
                    <a:pt x="96056" y="81035"/>
                    <a:pt x="96056" y="81035"/>
                    <a:pt x="96056" y="81035"/>
                  </a:cubicBezTo>
                  <a:cubicBezTo>
                    <a:pt x="39718" y="24282"/>
                    <a:pt x="39718" y="24282"/>
                    <a:pt x="39718" y="24282"/>
                  </a:cubicBezTo>
                  <a:lnTo>
                    <a:pt x="42253" y="21458"/>
                  </a:lnTo>
                  <a:close/>
                  <a:moveTo>
                    <a:pt x="35774" y="27952"/>
                  </a:moveTo>
                  <a:cubicBezTo>
                    <a:pt x="92676" y="84988"/>
                    <a:pt x="92676" y="84988"/>
                    <a:pt x="92676" y="84988"/>
                  </a:cubicBezTo>
                  <a:cubicBezTo>
                    <a:pt x="92676" y="92611"/>
                    <a:pt x="92676" y="92611"/>
                    <a:pt x="92676" y="92611"/>
                  </a:cubicBezTo>
                  <a:cubicBezTo>
                    <a:pt x="85352" y="92611"/>
                    <a:pt x="85352" y="92611"/>
                    <a:pt x="85352" y="92611"/>
                  </a:cubicBezTo>
                  <a:cubicBezTo>
                    <a:pt x="27887" y="35858"/>
                    <a:pt x="27887" y="35858"/>
                    <a:pt x="27887" y="35858"/>
                  </a:cubicBezTo>
                  <a:lnTo>
                    <a:pt x="35774" y="27952"/>
                  </a:lnTo>
                  <a:close/>
                  <a:moveTo>
                    <a:pt x="5352" y="25976"/>
                  </a:moveTo>
                  <a:cubicBezTo>
                    <a:pt x="5352" y="25976"/>
                    <a:pt x="5352" y="25411"/>
                    <a:pt x="5633" y="25129"/>
                  </a:cubicBezTo>
                  <a:cubicBezTo>
                    <a:pt x="25070" y="5647"/>
                    <a:pt x="25070" y="5647"/>
                    <a:pt x="25070" y="5647"/>
                  </a:cubicBezTo>
                  <a:cubicBezTo>
                    <a:pt x="25352" y="5364"/>
                    <a:pt x="25633" y="5364"/>
                    <a:pt x="25915" y="5364"/>
                  </a:cubicBezTo>
                  <a:cubicBezTo>
                    <a:pt x="26197" y="5364"/>
                    <a:pt x="26478" y="5364"/>
                    <a:pt x="26760" y="5647"/>
                  </a:cubicBezTo>
                  <a:cubicBezTo>
                    <a:pt x="38591" y="17788"/>
                    <a:pt x="38591" y="17788"/>
                    <a:pt x="38591" y="17788"/>
                  </a:cubicBezTo>
                  <a:cubicBezTo>
                    <a:pt x="17464" y="38964"/>
                    <a:pt x="17464" y="38964"/>
                    <a:pt x="17464" y="38964"/>
                  </a:cubicBezTo>
                  <a:cubicBezTo>
                    <a:pt x="5633" y="26823"/>
                    <a:pt x="5633" y="26823"/>
                    <a:pt x="5633" y="26823"/>
                  </a:cubicBezTo>
                  <a:cubicBezTo>
                    <a:pt x="5352" y="26541"/>
                    <a:pt x="5352" y="26258"/>
                    <a:pt x="5352" y="25976"/>
                  </a:cubicBezTo>
                  <a:close/>
                  <a:moveTo>
                    <a:pt x="24225" y="39529"/>
                  </a:moveTo>
                  <a:cubicBezTo>
                    <a:pt x="81408" y="96000"/>
                    <a:pt x="81408" y="96000"/>
                    <a:pt x="81408" y="96000"/>
                  </a:cubicBezTo>
                  <a:cubicBezTo>
                    <a:pt x="79718" y="101647"/>
                    <a:pt x="79718" y="101647"/>
                    <a:pt x="79718" y="101647"/>
                  </a:cubicBezTo>
                  <a:cubicBezTo>
                    <a:pt x="21126" y="42635"/>
                    <a:pt x="21126" y="42635"/>
                    <a:pt x="21126" y="42635"/>
                  </a:cubicBezTo>
                  <a:lnTo>
                    <a:pt x="24225" y="395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47" y="6627"/>
              <a:ext cx="154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Aim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89786" y="6451747"/>
            <a:ext cx="2672396" cy="406253"/>
            <a:chOff x="9296866" y="93090"/>
            <a:chExt cx="2672396" cy="406253"/>
          </a:xfrm>
        </p:grpSpPr>
        <p:sp>
          <p:nvSpPr>
            <p:cNvPr id="15" name="文本框 14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6" name="图片 5" descr="2139314_123527066460_2"/>
            <p:cNvPicPr>
              <a:picLocks noChangeAspect="1"/>
            </p:cNvPicPr>
            <p:nvPr/>
          </p:nvPicPr>
          <p:blipFill>
            <a:blip r:embed="rId2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33525" y="231140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Visualization System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39780" y="6423025"/>
            <a:ext cx="12077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sym typeface="+mn-ea"/>
              </a:rPr>
              <a:t>Group 30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sym typeface="+mn-ea"/>
              </a:rPr>
              <a:t> 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pic>
        <p:nvPicPr>
          <p:cNvPr id="2" name="图片 1" descr="va-over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87" y="0"/>
            <a:ext cx="6208763" cy="68573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87827" y="6337243"/>
            <a:ext cx="2672396" cy="406253"/>
            <a:chOff x="9296866" y="93090"/>
            <a:chExt cx="2672396" cy="406253"/>
          </a:xfrm>
        </p:grpSpPr>
        <p:sp>
          <p:nvSpPr>
            <p:cNvPr id="14" name="文本框 13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6" name="图片 15" descr="2139314_123527066460_2"/>
            <p:cNvPicPr>
              <a:picLocks noChangeAspect="1"/>
            </p:cNvPicPr>
            <p:nvPr/>
          </p:nvPicPr>
          <p:blipFill>
            <a:blip r:embed="rId3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grpSp>
        <p:nvGrpSpPr>
          <p:cNvPr id="5" name="组合 4"/>
          <p:cNvGrpSpPr/>
          <p:nvPr/>
        </p:nvGrpSpPr>
        <p:grpSpPr>
          <a:xfrm>
            <a:off x="935114" y="1880780"/>
            <a:ext cx="4958301" cy="3824520"/>
            <a:chOff x="480061" y="2453435"/>
            <a:chExt cx="7213595" cy="3277671"/>
          </a:xfrm>
        </p:grpSpPr>
        <p:sp>
          <p:nvSpPr>
            <p:cNvPr id="4" name="矩形 3"/>
            <p:cNvSpPr/>
            <p:nvPr/>
          </p:nvSpPr>
          <p:spPr>
            <a:xfrm>
              <a:off x="480061" y="2453435"/>
              <a:ext cx="5662832" cy="3018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表格 5"/>
            <p:cNvGraphicFramePr/>
            <p:nvPr/>
          </p:nvGraphicFramePr>
          <p:xfrm>
            <a:off x="721406" y="2646358"/>
            <a:ext cx="6972250" cy="3084748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1476556"/>
                  <a:gridCol w="2105891"/>
                  <a:gridCol w="1209964"/>
                </a:tblGrid>
                <a:tr h="567930"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AU" sz="1600" b="1" u="sng" kern="1200" dirty="0" smtClean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rPr>
                          <a:t>Visualisation</a:t>
                        </a:r>
                        <a:endParaRPr lang="zh-CN" altLang="en-US" sz="16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spcAft>
                            <a:spcPts val="0"/>
                          </a:spcAft>
                        </a:pPr>
                        <a:r>
                          <a:rPr lang="en-AU" sz="1600" b="1" u="sng" kern="1200" dirty="0" smtClean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rPr>
                          <a:t>Layout</a:t>
                        </a:r>
                        <a:endParaRPr lang="zh-CN" sz="1600" b="1" i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AU" sz="1600" b="1" u="sng" kern="1200" dirty="0" smtClean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rPr>
                          <a:t>Tool / Software</a:t>
                        </a:r>
                        <a:endParaRPr lang="zh-CN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lumMod val="75000"/>
                        </a:schemeClr>
                      </a:solidFill>
                    </a:tcPr>
                  </a:tc>
                </a:tr>
                <a:tr h="567930"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US" altLang="zh-CN" sz="14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Flight</a:t>
                        </a:r>
                        <a:r>
                          <a:rPr lang="en-US" altLang="zh-CN" sz="1400" b="1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Network</a:t>
                        </a:r>
                        <a:endParaRPr lang="zh-CN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spcAft>
                            <a:spcPts val="0"/>
                          </a:spcAft>
                        </a:pPr>
                        <a:r>
                          <a:rPr lang="en-AU" sz="1400" b="1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Geo-spatial Layout</a:t>
                        </a:r>
                        <a:endParaRPr lang="zh-CN" sz="1400" b="1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NetworkX</a:t>
                        </a:r>
                        <a:b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a:b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ARCGIS</a:t>
                        </a:r>
                        <a:endParaRPr lang="zh-CN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61309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lang="en-US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Seasonal Effects</a:t>
                        </a:r>
                        <a:endPara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Calendar Layout</a:t>
                        </a:r>
                        <a:endParaRPr lang="zh-CN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D3</a:t>
                        </a:r>
                        <a:endParaRPr lang="zh-CN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61309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lang="en-US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Airline Performance</a:t>
                        </a:r>
                        <a:endPara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Bubble Chart Layout</a:t>
                        </a:r>
                        <a:endParaRPr lang="zh-CN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D3</a:t>
                        </a:r>
                        <a:endParaRPr lang="zh-CN" alt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613090"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US" altLang="zh-CN" sz="14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Airport</a:t>
                        </a:r>
                        <a:r>
                          <a:rPr lang="en-US" altLang="zh-CN" sz="1400" b="1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Performance</a:t>
                        </a:r>
                        <a:endParaRPr lang="zh-CN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US" altLang="zh-CN" sz="14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Map Layout</a:t>
                        </a:r>
                        <a:endParaRPr lang="zh-CN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Tableau</a:t>
                        </a:r>
                        <a:endParaRPr lang="zh-CN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613090"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US" altLang="zh-CN" sz="1400" b="1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a:t>Statistical Analysis</a:t>
                        </a:r>
                        <a:endParaRPr lang="zh-CN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Correlation Matrix</a:t>
                        </a:r>
                        <a:endParaRPr lang="zh-CN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>
                          <a:buNone/>
                        </a:pPr>
                        <a:r>
                          <a:rPr lang="en-AU" altLang="zh-CN" sz="1400" b="1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 </a:t>
                        </a:r>
                        <a:endParaRPr lang="zh-CN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5337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Flight Network</a:t>
            </a:r>
          </a:p>
        </p:txBody>
      </p:sp>
      <p:grpSp>
        <p:nvGrpSpPr>
          <p:cNvPr id="3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9327735" y="6337243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2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pic>
        <p:nvPicPr>
          <p:cNvPr id="15" name="图片 1" descr="va-over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02" y="1126156"/>
            <a:ext cx="6208763" cy="5476775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3157" y="1588168"/>
            <a:ext cx="3003185" cy="13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3"/>
          <p:cNvSpPr/>
          <p:nvPr/>
        </p:nvSpPr>
        <p:spPr>
          <a:xfrm>
            <a:off x="9865895" y="1707526"/>
            <a:ext cx="1944304" cy="2248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5"/>
          <p:cNvGraphicFramePr/>
          <p:nvPr/>
        </p:nvGraphicFramePr>
        <p:xfrm>
          <a:off x="9755492" y="1797881"/>
          <a:ext cx="2176626" cy="1787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626"/>
              </a:tblGrid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Analysis Technique / Algorithm </a:t>
                      </a:r>
                      <a:r>
                        <a:rPr lang="en-A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Used</a:t>
                      </a:r>
                      <a:endParaRPr lang="zh-CN" altLang="en-US" sz="16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K-core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3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Betweenness centrality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1723" y="1927872"/>
            <a:ext cx="6063916" cy="312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00950" y="2538924"/>
            <a:ext cx="6014688" cy="311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621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Seasonal Effect</a:t>
            </a:r>
          </a:p>
        </p:txBody>
      </p:sp>
      <p:grpSp>
        <p:nvGrpSpPr>
          <p:cNvPr id="3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3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pic>
        <p:nvPicPr>
          <p:cNvPr id="15" name="图片 1" descr="va-over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416" y="952902"/>
            <a:ext cx="6208763" cy="5702333"/>
          </a:xfrm>
          <a:prstGeom prst="rect">
            <a:avLst/>
          </a:prstGeom>
        </p:spPr>
      </p:pic>
      <p:graphicFrame>
        <p:nvGraphicFramePr>
          <p:cNvPr id="17" name="表格 5"/>
          <p:cNvGraphicFramePr/>
          <p:nvPr/>
        </p:nvGraphicFramePr>
        <p:xfrm>
          <a:off x="9755492" y="1797881"/>
          <a:ext cx="2176626" cy="114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626"/>
              </a:tblGrid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Analysis Technique / Algorithm </a:t>
                      </a:r>
                      <a:r>
                        <a:rPr lang="en-A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Used</a:t>
                      </a:r>
                      <a:endParaRPr lang="zh-CN" altLang="en-US" sz="16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SeasonalEffects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xmlns="" r:link="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2631708" y="2531445"/>
            <a:ext cx="1949918" cy="1366788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Airline Performance</a:t>
            </a:r>
          </a:p>
        </p:txBody>
      </p:sp>
      <p:grpSp>
        <p:nvGrpSpPr>
          <p:cNvPr id="3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9398073" y="6320155"/>
            <a:ext cx="2672396" cy="406253"/>
            <a:chOff x="9296866" y="93090"/>
            <a:chExt cx="2672396" cy="406253"/>
          </a:xfrm>
        </p:grpSpPr>
        <p:sp>
          <p:nvSpPr>
            <p:cNvPr id="14" name="文本框 13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6" name="图片 15" descr="2139314_123527066460_2"/>
            <p:cNvPicPr>
              <a:picLocks noChangeAspect="1"/>
            </p:cNvPicPr>
            <p:nvPr/>
          </p:nvPicPr>
          <p:blipFill>
            <a:blip r:embed="rId2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pic>
        <p:nvPicPr>
          <p:cNvPr id="15" name="图片 1" descr="va-over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43" y="1010655"/>
            <a:ext cx="6208763" cy="564040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6446" y="1406792"/>
            <a:ext cx="1077877" cy="230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表格 5"/>
          <p:cNvGraphicFramePr/>
          <p:nvPr/>
        </p:nvGraphicFramePr>
        <p:xfrm>
          <a:off x="9755492" y="1797881"/>
          <a:ext cx="217662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626"/>
              </a:tblGrid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Analysis Technique / Algorithm </a:t>
                      </a:r>
                      <a:r>
                        <a:rPr lang="en-A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Used</a:t>
                      </a:r>
                      <a:endParaRPr lang="zh-CN" altLang="en-US" sz="16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Force Directed algorithm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Airports Performance</a:t>
            </a:r>
          </a:p>
        </p:txBody>
      </p:sp>
      <p:grpSp>
        <p:nvGrpSpPr>
          <p:cNvPr id="3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2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pic>
        <p:nvPicPr>
          <p:cNvPr id="15" name="图片 1" descr="va-over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69" y="933652"/>
            <a:ext cx="6208763" cy="577515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9835" y="2829827"/>
            <a:ext cx="3047751" cy="158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表格 5"/>
          <p:cNvGraphicFramePr/>
          <p:nvPr/>
        </p:nvGraphicFramePr>
        <p:xfrm>
          <a:off x="9755492" y="1797881"/>
          <a:ext cx="2176626" cy="114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626"/>
              </a:tblGrid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Analysis Technique / Algorithm </a:t>
                      </a:r>
                      <a:r>
                        <a:rPr lang="en-A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Used</a:t>
                      </a:r>
                      <a:endParaRPr lang="zh-CN" altLang="en-US" sz="16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Statistical analysis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Statistical Analysis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2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pic>
        <p:nvPicPr>
          <p:cNvPr id="15" name="图片 1" descr="va-over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70" y="1010653"/>
            <a:ext cx="6208763" cy="562115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0314" y="5361272"/>
            <a:ext cx="6173152" cy="12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表格 5"/>
          <p:cNvGraphicFramePr/>
          <p:nvPr/>
        </p:nvGraphicFramePr>
        <p:xfrm>
          <a:off x="9755492" y="1797881"/>
          <a:ext cx="2176626" cy="114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626"/>
              </a:tblGrid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Analysis Technique / Algorithm </a:t>
                      </a:r>
                      <a:r>
                        <a:rPr lang="en-A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Used</a:t>
                      </a:r>
                      <a:endParaRPr lang="zh-CN" altLang="en-US" sz="16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67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A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Correlation Matrix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230" y="273685"/>
            <a:ext cx="1122680" cy="1024255"/>
            <a:chOff x="4023360" y="2438400"/>
            <a:chExt cx="1981200" cy="1981200"/>
          </a:xfrm>
        </p:grpSpPr>
        <p:sp>
          <p:nvSpPr>
            <p:cNvPr id="3" name="椭圆 2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90060" y="2805038"/>
              <a:ext cx="1447800" cy="124792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8910" y="463232"/>
            <a:ext cx="4246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Implementation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7" name="文本框 6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8" name="图片 7" descr="2139314_123527066460_2"/>
            <p:cNvPicPr>
              <a:picLocks noChangeAspect="1"/>
            </p:cNvPicPr>
            <p:nvPr/>
          </p:nvPicPr>
          <p:blipFill>
            <a:blip r:embed="rId3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sp>
        <p:nvSpPr>
          <p:cNvPr id="9" name="椭圆 8"/>
          <p:cNvSpPr/>
          <p:nvPr/>
        </p:nvSpPr>
        <p:spPr>
          <a:xfrm>
            <a:off x="4253767" y="6196521"/>
            <a:ext cx="83771" cy="140217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3866" y="6101167"/>
            <a:ext cx="44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Extract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Load of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8866" y="5682139"/>
            <a:ext cx="581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Cleanse data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Indexes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39422" y="6131350"/>
            <a:ext cx="121716" cy="184666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8286" y="5054243"/>
            <a:ext cx="74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 &amp; test queries for each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ation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9399" y="5148109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7570" y="4161802"/>
            <a:ext cx="633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Design,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or use software tools to visualise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perform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QA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3944" y="4172107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87780" y="3292858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92613" y="3473767"/>
            <a:ext cx="62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Peer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review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Prepare Initial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report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07013" y="2584197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8652" y="1876858"/>
            <a:ext cx="46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Deliver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 System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Final Report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37036" y="1993340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9692" y="1664321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61550" y="2342825"/>
            <a:ext cx="688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Evaluate visualisation 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Presentation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70429" y="2868421"/>
            <a:ext cx="603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 </a:t>
            </a:r>
            <a:r>
              <a:rPr lang="en-US" altLang="zh-CN" b="1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Integrate visualisation </a:t>
            </a:r>
            <a:r>
              <a:rPr lang="en-US" altLang="zh-CN" b="1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7B7B7B"/>
      </a:accent2>
      <a:accent3>
        <a:srgbClr val="0070C0"/>
      </a:accent3>
      <a:accent4>
        <a:srgbClr val="7B7B7B"/>
      </a:accent4>
      <a:accent5>
        <a:srgbClr val="0070C0"/>
      </a:accent5>
      <a:accent6>
        <a:srgbClr val="7B7B7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504</Words>
  <Application>WPS 演示</Application>
  <PresentationFormat>Custom</PresentationFormat>
  <Paragraphs>164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Girishkumar Dhotarkar</cp:lastModifiedBy>
  <cp:revision>112</cp:revision>
  <dcterms:created xsi:type="dcterms:W3CDTF">2016-02-15T06:48:00Z</dcterms:created>
  <dcterms:modified xsi:type="dcterms:W3CDTF">2017-10-09T14:07:53Z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