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5090155" r:id="rId2"/>
    <p:sldId id="15090158" r:id="rId3"/>
    <p:sldId id="15090156" r:id="rId4"/>
    <p:sldId id="15090142" r:id="rId5"/>
    <p:sldId id="15090144" r:id="rId6"/>
    <p:sldId id="15090159" r:id="rId7"/>
    <p:sldId id="15090176" r:id="rId8"/>
    <p:sldId id="15090177" r:id="rId9"/>
    <p:sldId id="15090178" r:id="rId10"/>
    <p:sldId id="15090179" r:id="rId11"/>
    <p:sldId id="15090180" r:id="rId12"/>
    <p:sldId id="15090175" r:id="rId13"/>
    <p:sldId id="882924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0802" y="108186"/>
            <a:ext cx="261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16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18" name="文本框 7"/>
          <p:cNvSpPr txBox="1"/>
          <p:nvPr/>
        </p:nvSpPr>
        <p:spPr>
          <a:xfrm>
            <a:off x="365525" y="4778692"/>
            <a:ext cx="346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STAT 5003  Survey Data </a:t>
            </a:r>
            <a:r>
              <a:rPr lang="en-US" altLang="zh-CN" b="1" dirty="0" err="1" smtClean="0">
                <a:solidFill>
                  <a:schemeClr val="bg1"/>
                </a:solidFill>
              </a:rPr>
              <a:t>Analyss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1" name="null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1115" y="2035810"/>
            <a:ext cx="4033520" cy="1461770"/>
          </a:xfrm>
          <a:prstGeom prst="rect">
            <a:avLst/>
          </a:prstGeom>
        </p:spPr>
      </p:pic>
      <p:pic>
        <p:nvPicPr>
          <p:cNvPr id="23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01520"/>
            <a:ext cx="4962525" cy="2713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395" y="2174240"/>
            <a:ext cx="4398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Adaptive Sampling for positive-unlabelled learning 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525" y="4160878"/>
            <a:ext cx="38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Stat 5003 </a:t>
            </a:r>
            <a:r>
              <a:rPr lang="en-AU" dirty="0" smtClean="0">
                <a:solidFill>
                  <a:schemeClr val="bg1"/>
                </a:solidFill>
              </a:rPr>
              <a:t>– predict </a:t>
            </a:r>
            <a:r>
              <a:rPr lang="en-AU" dirty="0" err="1" smtClean="0">
                <a:solidFill>
                  <a:schemeClr val="bg1"/>
                </a:solidFill>
              </a:rPr>
              <a:t>Akt</a:t>
            </a:r>
            <a:r>
              <a:rPr lang="en-AU" dirty="0" smtClean="0">
                <a:solidFill>
                  <a:schemeClr val="bg1"/>
                </a:solidFill>
              </a:rPr>
              <a:t> and </a:t>
            </a:r>
            <a:r>
              <a:rPr lang="en-AU" dirty="0" err="1" smtClean="0">
                <a:solidFill>
                  <a:schemeClr val="bg1"/>
                </a:solidFill>
              </a:rPr>
              <a:t>mTOR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111014" y="3730385"/>
            <a:ext cx="390785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Group members:</a:t>
            </a:r>
          </a:p>
          <a:p>
            <a:endParaRPr lang="en-AU" b="1" dirty="0" smtClean="0"/>
          </a:p>
          <a:p>
            <a:pPr lvl="1"/>
            <a:r>
              <a:rPr lang="en-US" altLang="zh-CN" dirty="0" err="1">
                <a:latin typeface="+mj-lt"/>
                <a:cs typeface="Times New Roman" panose="02020603050405020304" pitchFamily="18" charset="0"/>
              </a:rPr>
              <a:t>Nagib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Shah   (nsha9343)</a:t>
            </a:r>
          </a:p>
          <a:p>
            <a:pPr lvl="1"/>
            <a:r>
              <a:rPr lang="en-US" altLang="zh-CN" dirty="0">
                <a:latin typeface="+mj-lt"/>
                <a:cs typeface="Times New Roman" panose="02020603050405020304" pitchFamily="18" charset="0"/>
              </a:rPr>
              <a:t>Ling Qi          (liqi6811)</a:t>
            </a:r>
          </a:p>
          <a:p>
            <a:pPr lvl="1"/>
            <a:r>
              <a:rPr lang="en-US" altLang="zh-CN" dirty="0">
                <a:latin typeface="+mj-lt"/>
                <a:cs typeface="Times New Roman" panose="02020603050405020304" pitchFamily="18" charset="0"/>
              </a:rPr>
              <a:t>Young Choi  (ycho8487)</a:t>
            </a:r>
          </a:p>
          <a:p>
            <a:pPr lvl="1"/>
            <a:r>
              <a:rPr lang="en-US" altLang="zh-CN" dirty="0" err="1">
                <a:latin typeface="+mj-lt"/>
                <a:cs typeface="Times New Roman" panose="02020603050405020304" pitchFamily="18" charset="0"/>
              </a:rPr>
              <a:t>Xinan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Ma     (xima3772)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0009" y="257937"/>
            <a:ext cx="410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Delta analysis: 2016 - 2017 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Advanced topic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64143" y="1511166"/>
            <a:ext cx="184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Execution time?? </a:t>
            </a:r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48450" y="184150"/>
            <a:ext cx="2322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16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307762069"/>
              </p:ext>
            </p:extLst>
          </p:nvPr>
        </p:nvGraphicFramePr>
        <p:xfrm>
          <a:off x="942340" y="1819275"/>
          <a:ext cx="7457440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225"/>
                <a:gridCol w="4514215"/>
              </a:tblGrid>
              <a:tr h="74422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sym typeface="+mn-ea"/>
                        </a:rPr>
                        <a:t>Group members’ contribution</a:t>
                      </a:r>
                      <a:endParaRPr lang="en-AU" altLang="en-US" sz="24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Nagib</a:t>
                      </a: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Shah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Data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Preparation</a:t>
                      </a:r>
                      <a:r>
                        <a:rPr lang="en-US" altLang="zh-CN" sz="1800" baseline="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/ Feature Extraction / Feature Selection / Motif / Presentation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Ling Qi 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Data Preparation /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Model</a:t>
                      </a:r>
                      <a:r>
                        <a:rPr lang="en-US" altLang="zh-CN" sz="1800" baseline="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Evaluation / Model Build / Prediction Result / Delta Analysis /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Presentation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Young Choi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Xinan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Ma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altLang="zh-CN" dirty="0" smtClean="0"/>
                        <a:t>Sourcing references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4144" y="-170832"/>
            <a:ext cx="9428198" cy="36930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62269" y="1274323"/>
            <a:ext cx="58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2"/>
                </a:solidFill>
                <a:latin typeface="Humnst777 Blk BT" panose="020B0803030504030204" pitchFamily="34" charset="0"/>
              </a:rPr>
              <a:t>THANK YOU </a:t>
            </a:r>
            <a:endParaRPr lang="zh-CN" altLang="en-US" sz="7200" b="1" dirty="0">
              <a:solidFill>
                <a:schemeClr val="bg2"/>
              </a:solidFill>
              <a:latin typeface="Humnst777 Blk BT" panose="020B08030305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9807" y="4413623"/>
            <a:ext cx="2966513" cy="169277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Humnst777 Blk BT" panose="020B0803030504030204" pitchFamily="34" charset="0"/>
              </a:rPr>
              <a:t>Group 16</a:t>
            </a:r>
          </a:p>
          <a:p>
            <a:endParaRPr lang="en-US" altLang="zh-CN" sz="1000" b="1" dirty="0" smtClean="0">
              <a:latin typeface="Goudy Old Style" panose="02020502050305020303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Nagib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Shah   (nsha9343)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 Qi         (liqi6811)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Young Choi  (ycho8487)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    (xima3772)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8"/>
            <a:ext cx="2201086" cy="761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2090" y="196850"/>
            <a:ext cx="230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70202" y="1133944"/>
            <a:ext cx="840285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en-AU" sz="3600" b="1" dirty="0" smtClean="0"/>
              <a:t> </a:t>
            </a:r>
            <a:r>
              <a:rPr lang="en-AU" sz="2800" dirty="0" smtClean="0"/>
              <a:t>objective is to </a:t>
            </a:r>
            <a:r>
              <a:rPr lang="en-AU" sz="2800" dirty="0" smtClean="0"/>
              <a:t>predict unlabelled data, based on partially labelled </a:t>
            </a:r>
            <a:r>
              <a:rPr lang="en-AU" sz="2800" dirty="0" err="1" smtClean="0"/>
              <a:t>Akt</a:t>
            </a:r>
            <a:r>
              <a:rPr lang="en-AU" sz="2800" dirty="0" smtClean="0"/>
              <a:t> and </a:t>
            </a:r>
            <a:r>
              <a:rPr lang="en-AU" sz="2800" dirty="0" err="1" smtClean="0"/>
              <a:t>mTOR</a:t>
            </a:r>
            <a:r>
              <a:rPr lang="en-US" sz="2800" dirty="0" smtClean="0"/>
              <a:t> data. </a:t>
            </a:r>
            <a:endParaRPr lang="en-US" altLang="en-AU" sz="2800" dirty="0" smtClean="0"/>
          </a:p>
          <a:p>
            <a:endParaRPr lang="en-AU" sz="2800" dirty="0"/>
          </a:p>
          <a:p>
            <a:endParaRPr lang="en-AU" sz="2000" dirty="0"/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38470" y="196850"/>
            <a:ext cx="344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767" y="1364281"/>
            <a:ext cx="7719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given </a:t>
            </a:r>
            <a:r>
              <a:rPr lang="en-AU" dirty="0"/>
              <a:t>main </a:t>
            </a:r>
            <a:r>
              <a:rPr lang="en-AU" dirty="0" err="1"/>
              <a:t>phosphoproteomics</a:t>
            </a:r>
            <a:r>
              <a:rPr lang="en-AU" dirty="0"/>
              <a:t> </a:t>
            </a:r>
            <a:r>
              <a:rPr lang="en-AU" dirty="0" smtClean="0"/>
              <a:t>dataset has 12062 rows and 16 columns. </a:t>
            </a:r>
            <a:r>
              <a:rPr lang="en-AU" dirty="0"/>
              <a:t>Rows are phosphorylation sites and columns are specific characteristics of each phosphorylation site including</a:t>
            </a:r>
            <a:r>
              <a:rPr lang="en-AU" dirty="0" smtClean="0"/>
              <a:t>: Identifier, </a:t>
            </a:r>
            <a:r>
              <a:rPr lang="en-AU" dirty="0" err="1"/>
              <a:t>Seq</a:t>
            </a:r>
            <a:r>
              <a:rPr lang="en-AU" dirty="0"/>
              <a:t> </a:t>
            </a:r>
            <a:r>
              <a:rPr lang="en-AU" dirty="0" smtClean="0"/>
              <a:t>Window, </a:t>
            </a:r>
            <a:r>
              <a:rPr lang="en-GB" dirty="0"/>
              <a:t>15s, 30s, 1m, 2m, 5m, 10m, 20m, </a:t>
            </a:r>
            <a:r>
              <a:rPr lang="en-GB" dirty="0" smtClean="0"/>
              <a:t>60m, </a:t>
            </a:r>
            <a:r>
              <a:rPr lang="en-AU" dirty="0" err="1"/>
              <a:t>Avg</a:t>
            </a:r>
            <a:r>
              <a:rPr lang="en-AU" dirty="0"/>
              <a:t> </a:t>
            </a:r>
            <a:r>
              <a:rPr lang="en-AU" dirty="0" smtClean="0"/>
              <a:t>Fold, AUC, </a:t>
            </a:r>
            <a:r>
              <a:rPr lang="en-AU" dirty="0"/>
              <a:t>Ins 1, Ins </a:t>
            </a:r>
            <a:r>
              <a:rPr lang="en-AU" dirty="0" smtClean="0"/>
              <a:t>2, LY, MK</a:t>
            </a:r>
          </a:p>
          <a:p>
            <a:endParaRPr lang="en-AU" dirty="0"/>
          </a:p>
          <a:p>
            <a:r>
              <a:rPr lang="en-AU" dirty="0" smtClean="0"/>
              <a:t>22 known </a:t>
            </a:r>
            <a:r>
              <a:rPr lang="en-AU" dirty="0" err="1" smtClean="0"/>
              <a:t>Akt</a:t>
            </a:r>
            <a:r>
              <a:rPr lang="en-AU" dirty="0" smtClean="0"/>
              <a:t> substrates were given with there identifiers. </a:t>
            </a:r>
          </a:p>
          <a:p>
            <a:endParaRPr lang="en-AU" dirty="0"/>
          </a:p>
          <a:p>
            <a:r>
              <a:rPr lang="en-AU" dirty="0" smtClean="0"/>
              <a:t>26 known </a:t>
            </a:r>
            <a:r>
              <a:rPr lang="en-AU" dirty="0" err="1" smtClean="0"/>
              <a:t>mTOR</a:t>
            </a:r>
            <a:r>
              <a:rPr lang="en-AU" dirty="0" smtClean="0"/>
              <a:t> </a:t>
            </a:r>
            <a:r>
              <a:rPr lang="en-AU" dirty="0"/>
              <a:t>substrates were given with </a:t>
            </a:r>
            <a:r>
              <a:rPr lang="en-AU" dirty="0" smtClean="0"/>
              <a:t>there identifiers.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2150" y="184150"/>
            <a:ext cx="3141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6392" y="1597794"/>
            <a:ext cx="375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Data </a:t>
            </a:r>
            <a:r>
              <a:rPr lang="en-AU" dirty="0" err="1" smtClean="0"/>
              <a:t>analysize</a:t>
            </a:r>
            <a:r>
              <a:rPr lang="en-AU" dirty="0" smtClean="0"/>
              <a:t> : </a:t>
            </a:r>
          </a:p>
          <a:p>
            <a:endParaRPr lang="en-AU" dirty="0"/>
          </a:p>
          <a:p>
            <a:r>
              <a:rPr lang="en-AU" dirty="0" err="1" smtClean="0"/>
              <a:t>Xxxxx</a:t>
            </a:r>
            <a:endParaRPr lang="en-AU" dirty="0" smtClean="0"/>
          </a:p>
          <a:p>
            <a:r>
              <a:rPr lang="en-AU" dirty="0" smtClean="0"/>
              <a:t>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Feature extraction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3394" y="1645920"/>
            <a:ext cx="29559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Seq</a:t>
            </a:r>
            <a:r>
              <a:rPr lang="en-AU" dirty="0" smtClean="0"/>
              <a:t> window transformation : 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Fitting score extraction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Feature selection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Model Evaluation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50771" y="1713297"/>
            <a:ext cx="776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Model evaluation results showing GBM and SVM Polynomial are the best models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Model build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2388" y="1410153"/>
            <a:ext cx="8082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Model evaluation results showing GBM and SVM Polynomial are the best models, so</a:t>
            </a:r>
          </a:p>
          <a:p>
            <a:r>
              <a:rPr lang="en-AU" dirty="0" smtClean="0"/>
              <a:t>We built 2 models with different </a:t>
            </a:r>
            <a:r>
              <a:rPr lang="en-AU" dirty="0" err="1" smtClean="0"/>
              <a:t>inbalance</a:t>
            </a:r>
            <a:r>
              <a:rPr lang="en-AU" dirty="0" smtClean="0"/>
              <a:t> technic: </a:t>
            </a:r>
          </a:p>
          <a:p>
            <a:endParaRPr lang="en-AU" dirty="0"/>
          </a:p>
          <a:p>
            <a:pPr marL="342900" indent="-342900">
              <a:buAutoNum type="arabicParenR"/>
            </a:pPr>
            <a:r>
              <a:rPr lang="en-AU" dirty="0" smtClean="0"/>
              <a:t>SVM – bagging </a:t>
            </a:r>
          </a:p>
          <a:p>
            <a:pPr marL="342900" indent="-342900">
              <a:buAutoNum type="arabicParenR"/>
            </a:pPr>
            <a:r>
              <a:rPr lang="en-AU" dirty="0" smtClean="0"/>
              <a:t>GBM – boosting </a:t>
            </a:r>
          </a:p>
          <a:p>
            <a:pPr marL="342900" indent="-342900">
              <a:buAutoNum type="arabicParenR"/>
            </a:pPr>
            <a:endParaRPr lang="en-AU" dirty="0"/>
          </a:p>
          <a:p>
            <a:r>
              <a:rPr lang="en-AU" dirty="0" smtClean="0"/>
              <a:t>Adaptive sampling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80953" y="257937"/>
            <a:ext cx="33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Prediction outcomes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93019" y="1472665"/>
            <a:ext cx="81735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Results showing GBM is better model based on accuracy on labelled data, any other</a:t>
            </a:r>
          </a:p>
          <a:p>
            <a:r>
              <a:rPr lang="en-AU" dirty="0" smtClean="0"/>
              <a:t>Validation/evaluation technic?? </a:t>
            </a:r>
          </a:p>
          <a:p>
            <a:endParaRPr lang="en-AU" dirty="0"/>
          </a:p>
          <a:p>
            <a:r>
              <a:rPr lang="en-AU" dirty="0" smtClean="0"/>
              <a:t>Threshold of probability value for </a:t>
            </a:r>
            <a:r>
              <a:rPr lang="en-AU" dirty="0" err="1" smtClean="0"/>
              <a:t>Akt</a:t>
            </a:r>
            <a:r>
              <a:rPr lang="en-AU" dirty="0" smtClean="0"/>
              <a:t>: ??? 90% or 80%? Or do we need to consider</a:t>
            </a:r>
          </a:p>
          <a:p>
            <a:r>
              <a:rPr lang="en-AU" dirty="0" smtClean="0"/>
              <a:t>Labelled data ranking? </a:t>
            </a:r>
          </a:p>
          <a:p>
            <a:endParaRPr lang="en-AU" dirty="0"/>
          </a:p>
          <a:p>
            <a:r>
              <a:rPr lang="en-AU" dirty="0" smtClean="0"/>
              <a:t>Threshold of probability value for </a:t>
            </a:r>
            <a:r>
              <a:rPr lang="en-AU" dirty="0" err="1" smtClean="0"/>
              <a:t>mTOR</a:t>
            </a:r>
            <a:r>
              <a:rPr lang="en-AU" dirty="0" smtClean="0"/>
              <a:t>: </a:t>
            </a:r>
            <a:r>
              <a:rPr lang="en-AU" dirty="0"/>
              <a:t>??? 90% or 80%? Or do we need to consider</a:t>
            </a:r>
          </a:p>
          <a:p>
            <a:r>
              <a:rPr lang="en-AU" dirty="0"/>
              <a:t>Labelled data ranking? 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Based on above threshold, we got ??? </a:t>
            </a:r>
            <a:r>
              <a:rPr lang="en-AU" dirty="0" err="1" smtClean="0"/>
              <a:t>Akt</a:t>
            </a:r>
            <a:r>
              <a:rPr lang="en-AU" dirty="0" smtClean="0"/>
              <a:t>, ??? </a:t>
            </a:r>
            <a:r>
              <a:rPr lang="en-AU" dirty="0" err="1" smtClean="0"/>
              <a:t>mTOR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400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Humnst777 Blk BT</vt:lpstr>
      <vt:lpstr>Arial</vt:lpstr>
      <vt:lpstr>Calibri</vt:lpstr>
      <vt:lpstr>Goudy Old Style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Langley.Ma</dc:creator>
  <cp:lastModifiedBy>Ling</cp:lastModifiedBy>
  <cp:revision>68</cp:revision>
  <dcterms:created xsi:type="dcterms:W3CDTF">2017-09-09T21:08:00Z</dcterms:created>
  <dcterms:modified xsi:type="dcterms:W3CDTF">2017-10-23T04:09:50Z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