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15090155" r:id="rId2"/>
    <p:sldId id="15090158" r:id="rId3"/>
    <p:sldId id="15090156" r:id="rId4"/>
    <p:sldId id="15090142" r:id="rId5"/>
    <p:sldId id="15090144" r:id="rId6"/>
    <p:sldId id="15090159" r:id="rId7"/>
    <p:sldId id="15090176" r:id="rId8"/>
    <p:sldId id="15090177" r:id="rId9"/>
    <p:sldId id="15090181" r:id="rId10"/>
    <p:sldId id="15090178" r:id="rId11"/>
    <p:sldId id="15090183" r:id="rId12"/>
    <p:sldId id="15090184" r:id="rId13"/>
    <p:sldId id="15090182" r:id="rId14"/>
    <p:sldId id="15090175" r:id="rId15"/>
    <p:sldId id="882924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794F4-13A4-4C57-977C-3F68AC117E43}" type="datetimeFigureOut">
              <a:rPr lang="en-AU" smtClean="0"/>
              <a:t>30/10/2017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CE117-F73A-4E09-80A5-18716F57A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76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CE117-F73A-4E09-80A5-18716F57A97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34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CE117-F73A-4E09-80A5-18716F57A97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CE117-F73A-4E09-80A5-18716F57A97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45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0802" y="108186"/>
            <a:ext cx="261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16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18" name="文本框 7"/>
          <p:cNvSpPr txBox="1"/>
          <p:nvPr/>
        </p:nvSpPr>
        <p:spPr>
          <a:xfrm>
            <a:off x="365525" y="4778692"/>
            <a:ext cx="346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STAT 5003  Survey Data </a:t>
            </a:r>
            <a:r>
              <a:rPr lang="en-US" altLang="zh-CN" b="1" dirty="0" err="1" smtClean="0">
                <a:solidFill>
                  <a:schemeClr val="bg1"/>
                </a:solidFill>
              </a:rPr>
              <a:t>Analyss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1" name="null.png" descr="desc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1115" y="2035810"/>
            <a:ext cx="4033520" cy="1461770"/>
          </a:xfrm>
          <a:prstGeom prst="rect">
            <a:avLst/>
          </a:prstGeom>
        </p:spPr>
      </p:pic>
      <p:pic>
        <p:nvPicPr>
          <p:cNvPr id="23" name="null.png" descr="desc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01520"/>
            <a:ext cx="4962525" cy="2713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395" y="2174240"/>
            <a:ext cx="4398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</a:rPr>
              <a:t>Adaptive Sampling for positive-unlabelled learning 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525" y="4160878"/>
            <a:ext cx="38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Stat 5003 </a:t>
            </a:r>
            <a:r>
              <a:rPr lang="en-AU" dirty="0" smtClean="0">
                <a:solidFill>
                  <a:schemeClr val="bg1"/>
                </a:solidFill>
              </a:rPr>
              <a:t>– predict </a:t>
            </a:r>
            <a:r>
              <a:rPr lang="en-AU" dirty="0" err="1" smtClean="0">
                <a:solidFill>
                  <a:schemeClr val="bg1"/>
                </a:solidFill>
              </a:rPr>
              <a:t>Akt</a:t>
            </a:r>
            <a:r>
              <a:rPr lang="en-AU" dirty="0" smtClean="0">
                <a:solidFill>
                  <a:schemeClr val="bg1"/>
                </a:solidFill>
              </a:rPr>
              <a:t> and </a:t>
            </a:r>
            <a:r>
              <a:rPr lang="en-AU" dirty="0" err="1" smtClean="0">
                <a:solidFill>
                  <a:schemeClr val="bg1"/>
                </a:solidFill>
              </a:rPr>
              <a:t>mTOR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111014" y="3730385"/>
            <a:ext cx="390785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Group members:</a:t>
            </a:r>
          </a:p>
          <a:p>
            <a:endParaRPr lang="en-AU" b="1" dirty="0" smtClean="0"/>
          </a:p>
          <a:p>
            <a:pPr lvl="1"/>
            <a:r>
              <a:rPr lang="en-US" altLang="zh-CN" dirty="0" err="1">
                <a:latin typeface="+mj-lt"/>
                <a:cs typeface="Times New Roman" panose="02020603050405020304" pitchFamily="18" charset="0"/>
              </a:rPr>
              <a:t>Nagib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 Shah   (nsha9343)</a:t>
            </a:r>
          </a:p>
          <a:p>
            <a:pPr lvl="1"/>
            <a:r>
              <a:rPr lang="en-US" altLang="zh-CN" dirty="0">
                <a:latin typeface="+mj-lt"/>
                <a:cs typeface="Times New Roman" panose="02020603050405020304" pitchFamily="18" charset="0"/>
              </a:rPr>
              <a:t>Ling Qi          (liqi6811)</a:t>
            </a:r>
          </a:p>
          <a:p>
            <a:pPr lvl="1"/>
            <a:r>
              <a:rPr lang="en-US" altLang="zh-CN" dirty="0">
                <a:latin typeface="+mj-lt"/>
                <a:cs typeface="Times New Roman" panose="02020603050405020304" pitchFamily="18" charset="0"/>
              </a:rPr>
              <a:t>Young Choi  (ycho8487)</a:t>
            </a:r>
          </a:p>
          <a:p>
            <a:pPr lvl="1"/>
            <a:r>
              <a:rPr lang="en-US" altLang="zh-CN" dirty="0" err="1">
                <a:latin typeface="+mj-lt"/>
                <a:cs typeface="Times New Roman" panose="02020603050405020304" pitchFamily="18" charset="0"/>
              </a:rPr>
              <a:t>Xinan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 Ma     (xima3772)</a:t>
            </a:r>
            <a:endParaRPr lang="zh-CN" altLang="en-US" dirty="0">
              <a:latin typeface="+mj-lt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3992" y="257937"/>
            <a:ext cx="472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Benchmarking and Evaluation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5086" y="1275371"/>
            <a:ext cx="801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flow chart illustrates the process we undertook to benchmark 2016 versus 2017</a:t>
            </a:r>
          </a:p>
          <a:p>
            <a:r>
              <a:rPr lang="en-AU" dirty="0"/>
              <a:t> </a:t>
            </a:r>
            <a:r>
              <a:rPr lang="en-AU" dirty="0" smtClean="0"/>
              <a:t>                                                            prediction results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6" y="2402517"/>
            <a:ext cx="7892022" cy="2078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3992" y="257937"/>
            <a:ext cx="472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Benchmarking and Evaluation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5086" y="1275371"/>
            <a:ext cx="801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This flow chart illustrates the process we use simulation data set for performance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18" y="1776822"/>
            <a:ext cx="7565457" cy="39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3992" y="257937"/>
            <a:ext cx="472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Benchmarking and Evaluation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5086" y="1275371"/>
            <a:ext cx="801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Our simulation result is following the same probability distribution as the actual data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2" y="2106541"/>
            <a:ext cx="4445228" cy="2743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270" y="2106541"/>
            <a:ext cx="444522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41493" y="257937"/>
            <a:ext cx="200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Conclusion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932" y="1519537"/>
            <a:ext cx="8337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Our Phase 1 prediction achieved a good result, especially for the </a:t>
            </a:r>
            <a:r>
              <a:rPr lang="en-AU" dirty="0" err="1" smtClean="0"/>
              <a:t>Akt</a:t>
            </a:r>
            <a:r>
              <a:rPr lang="en-AU" dirty="0" smtClean="0"/>
              <a:t> model.  </a:t>
            </a:r>
          </a:p>
          <a:p>
            <a:r>
              <a:rPr lang="en-AU" dirty="0" smtClean="0"/>
              <a:t>The 2017 vs 2016 distribution histogram shows that the majority of deltas are</a:t>
            </a:r>
          </a:p>
          <a:p>
            <a:r>
              <a:rPr lang="en-AU" dirty="0" smtClean="0"/>
              <a:t>within -5% to 5%. The spread is around -15% to 12%. </a:t>
            </a:r>
          </a:p>
          <a:p>
            <a:r>
              <a:rPr lang="en-AU" dirty="0" smtClean="0"/>
              <a:t>However, </a:t>
            </a:r>
            <a:r>
              <a:rPr lang="en-AU" dirty="0" err="1" smtClean="0"/>
              <a:t>mTOR</a:t>
            </a:r>
            <a:r>
              <a:rPr lang="en-AU" dirty="0" smtClean="0"/>
              <a:t> prediction result is showing a spread from -35% to 25% </a:t>
            </a:r>
          </a:p>
          <a:p>
            <a:endParaRPr lang="en-AU" dirty="0"/>
          </a:p>
          <a:p>
            <a:r>
              <a:rPr lang="en-AU" dirty="0" smtClean="0"/>
              <a:t>From the phase </a:t>
            </a:r>
            <a:r>
              <a:rPr lang="en-AU" dirty="0"/>
              <a:t>1</a:t>
            </a:r>
            <a:r>
              <a:rPr lang="en-AU" dirty="0" smtClean="0"/>
              <a:t> result, we set up a negative threshold to create a negative sub-set and </a:t>
            </a:r>
          </a:p>
          <a:p>
            <a:r>
              <a:rPr lang="en-AU" dirty="0" smtClean="0"/>
              <a:t>use that sub-set as negative pool for random selection. Combined with positive data </a:t>
            </a:r>
          </a:p>
          <a:p>
            <a:r>
              <a:rPr lang="en-AU" dirty="0" smtClean="0"/>
              <a:t>do the prediction model again, iterative 1000 time and average the probability value</a:t>
            </a:r>
          </a:p>
          <a:p>
            <a:r>
              <a:rPr lang="en-AU" dirty="0"/>
              <a:t>a</a:t>
            </a:r>
            <a:r>
              <a:rPr lang="en-AU" dirty="0" smtClean="0"/>
              <a:t>s a result of adaptive sampling approach. </a:t>
            </a:r>
          </a:p>
          <a:p>
            <a:endParaRPr lang="en-AU" dirty="0"/>
          </a:p>
          <a:p>
            <a:r>
              <a:rPr lang="en-AU" dirty="0" smtClean="0"/>
              <a:t>The adaptive sampling approach improved </a:t>
            </a:r>
            <a:r>
              <a:rPr lang="en-AU" dirty="0" err="1" smtClean="0"/>
              <a:t>mTOR</a:t>
            </a:r>
            <a:r>
              <a:rPr lang="en-AU" dirty="0" smtClean="0"/>
              <a:t> prediction result. Now we can see </a:t>
            </a:r>
          </a:p>
          <a:p>
            <a:r>
              <a:rPr lang="en-AU" dirty="0" smtClean="0"/>
              <a:t>That the majority of deltas are between -5% to 5%. The spread of deltas and the total </a:t>
            </a:r>
          </a:p>
          <a:p>
            <a:r>
              <a:rPr lang="en-AU" dirty="0" smtClean="0"/>
              <a:t>count of larger deltas was smaller than the Phase I result. </a:t>
            </a:r>
          </a:p>
        </p:txBody>
      </p:sp>
    </p:spTree>
    <p:extLst>
      <p:ext uri="{BB962C8B-B14F-4D97-AF65-F5344CB8AC3E}">
        <p14:creationId xmlns:p14="http://schemas.microsoft.com/office/powerpoint/2010/main" val="28439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48450" y="184150"/>
            <a:ext cx="2322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16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307762069"/>
              </p:ext>
            </p:extLst>
          </p:nvPr>
        </p:nvGraphicFramePr>
        <p:xfrm>
          <a:off x="942340" y="1819275"/>
          <a:ext cx="7457440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225"/>
                <a:gridCol w="4514215"/>
              </a:tblGrid>
              <a:tr h="744220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sym typeface="+mn-ea"/>
                        </a:rPr>
                        <a:t>Group members’ contribution</a:t>
                      </a:r>
                      <a:endParaRPr lang="en-AU" altLang="en-US" sz="24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Nagib</a:t>
                      </a:r>
                      <a:r>
                        <a:rPr lang="en-US" altLang="zh-CN" sz="1800" dirty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Shah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Data 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Preparation</a:t>
                      </a:r>
                      <a:r>
                        <a:rPr lang="en-US" altLang="zh-CN" sz="1800" baseline="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 / Feature Extraction / Feature Selection / Motif / Presentation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Ling Qi 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Data Preparation / 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Model</a:t>
                      </a:r>
                      <a:r>
                        <a:rPr lang="en-US" altLang="zh-CN" sz="1800" baseline="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 Evaluation / Model Build / Prediction Result / Delta Analysis / 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Presentation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Young Choi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442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Xinan</a:t>
                      </a:r>
                      <a:r>
                        <a:rPr lang="en-US" altLang="zh-CN" sz="1800" dirty="0" smtClean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latin typeface="+mj-lt"/>
                          <a:cs typeface="Times New Roman" panose="02020603050405020304" pitchFamily="18" charset="0"/>
                          <a:sym typeface="+mn-ea"/>
                        </a:rPr>
                        <a:t>Ma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altLang="zh-CN" dirty="0" smtClean="0"/>
                        <a:t>Sourcing references</a:t>
                      </a:r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 descr="desc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4144" y="-170832"/>
            <a:ext cx="9428198" cy="36930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62269" y="1274323"/>
            <a:ext cx="581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2"/>
                </a:solidFill>
                <a:latin typeface="Humnst777 Blk BT" panose="020B0803030504030204" pitchFamily="34" charset="0"/>
              </a:rPr>
              <a:t>THANK YOU </a:t>
            </a:r>
            <a:endParaRPr lang="zh-CN" altLang="en-US" sz="7200" b="1" dirty="0">
              <a:solidFill>
                <a:schemeClr val="bg2"/>
              </a:solidFill>
              <a:latin typeface="Humnst777 Blk BT" panose="020B08030305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9807" y="4413623"/>
            <a:ext cx="2966513" cy="169277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Humnst777 Blk BT" panose="020B0803030504030204" pitchFamily="34" charset="0"/>
              </a:rPr>
              <a:t>Group 16</a:t>
            </a:r>
          </a:p>
          <a:p>
            <a:endParaRPr lang="en-US" altLang="zh-CN" sz="1000" b="1" dirty="0" smtClean="0">
              <a:latin typeface="Goudy Old Style" panose="02020502050305020303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Nagib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Shah   (nsha9343)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 Qi         (liqi6811)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Young Choi  (ycho8487)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    (xima3772)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18"/>
            <a:ext cx="2201086" cy="761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2090" y="196850"/>
            <a:ext cx="230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AU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zh-CN" altLang="en-US" sz="32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70202" y="1133944"/>
            <a:ext cx="840285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en-AU" sz="3600" b="1" dirty="0" smtClean="0"/>
              <a:t> </a:t>
            </a:r>
            <a:r>
              <a:rPr lang="en-AU" sz="2800" dirty="0" smtClean="0"/>
              <a:t>objective is to </a:t>
            </a:r>
            <a:r>
              <a:rPr lang="en-AU" sz="2800" dirty="0" smtClean="0"/>
              <a:t>predict unlabelled data, based on partially labelled </a:t>
            </a:r>
            <a:r>
              <a:rPr lang="en-AU" sz="2800" dirty="0" err="1" smtClean="0"/>
              <a:t>Akt</a:t>
            </a:r>
            <a:r>
              <a:rPr lang="en-AU" sz="2800" dirty="0" smtClean="0"/>
              <a:t> and </a:t>
            </a:r>
            <a:r>
              <a:rPr lang="en-AU" sz="2800" dirty="0" err="1" smtClean="0"/>
              <a:t>mTOR</a:t>
            </a:r>
            <a:r>
              <a:rPr lang="en-US" sz="2800" dirty="0" smtClean="0"/>
              <a:t> data. </a:t>
            </a:r>
            <a:endParaRPr lang="en-US" altLang="en-AU" sz="2800" dirty="0" smtClean="0"/>
          </a:p>
          <a:p>
            <a:endParaRPr lang="en-AU" sz="2800" dirty="0"/>
          </a:p>
          <a:p>
            <a:endParaRPr lang="en-AU" sz="2000" dirty="0"/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38470" y="196850"/>
            <a:ext cx="3441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of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1767" y="1364281"/>
            <a:ext cx="7719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given </a:t>
            </a:r>
            <a:r>
              <a:rPr lang="en-AU" dirty="0"/>
              <a:t>main </a:t>
            </a:r>
            <a:r>
              <a:rPr lang="en-AU" dirty="0" err="1"/>
              <a:t>phosphoproteomics</a:t>
            </a:r>
            <a:r>
              <a:rPr lang="en-AU" dirty="0"/>
              <a:t> </a:t>
            </a:r>
            <a:r>
              <a:rPr lang="en-AU" dirty="0" smtClean="0"/>
              <a:t>dataset has 12062 rows and 16 columns. </a:t>
            </a:r>
            <a:r>
              <a:rPr lang="en-AU" dirty="0"/>
              <a:t>Rows are phosphorylation sites and columns are specific characteristics of each phosphorylation site including</a:t>
            </a:r>
            <a:r>
              <a:rPr lang="en-AU" dirty="0" smtClean="0"/>
              <a:t>: Identifier, </a:t>
            </a:r>
            <a:r>
              <a:rPr lang="en-AU" dirty="0" err="1"/>
              <a:t>Seq</a:t>
            </a:r>
            <a:r>
              <a:rPr lang="en-AU" dirty="0"/>
              <a:t> </a:t>
            </a:r>
            <a:r>
              <a:rPr lang="en-AU" dirty="0" smtClean="0"/>
              <a:t>Window, </a:t>
            </a:r>
            <a:r>
              <a:rPr lang="en-GB" dirty="0"/>
              <a:t>15s, 30s, 1m, 2m, 5m, 10m, 20m, </a:t>
            </a:r>
            <a:r>
              <a:rPr lang="en-GB" dirty="0" smtClean="0"/>
              <a:t>60m, </a:t>
            </a:r>
            <a:r>
              <a:rPr lang="en-AU" dirty="0" err="1"/>
              <a:t>Avg</a:t>
            </a:r>
            <a:r>
              <a:rPr lang="en-AU" dirty="0"/>
              <a:t> </a:t>
            </a:r>
            <a:r>
              <a:rPr lang="en-AU" dirty="0" smtClean="0"/>
              <a:t>Fold, AUC, </a:t>
            </a:r>
            <a:r>
              <a:rPr lang="en-AU" dirty="0"/>
              <a:t>Ins 1, Ins </a:t>
            </a:r>
            <a:r>
              <a:rPr lang="en-AU" dirty="0" smtClean="0"/>
              <a:t>2, LY, MK</a:t>
            </a:r>
          </a:p>
          <a:p>
            <a:endParaRPr lang="en-AU" dirty="0"/>
          </a:p>
          <a:p>
            <a:r>
              <a:rPr lang="en-AU" dirty="0" smtClean="0"/>
              <a:t>22 known </a:t>
            </a:r>
            <a:r>
              <a:rPr lang="en-AU" dirty="0" err="1" smtClean="0"/>
              <a:t>Akt</a:t>
            </a:r>
            <a:r>
              <a:rPr lang="en-AU" dirty="0" smtClean="0"/>
              <a:t> substrates were given with there identifiers. </a:t>
            </a:r>
          </a:p>
          <a:p>
            <a:endParaRPr lang="en-AU" dirty="0"/>
          </a:p>
          <a:p>
            <a:r>
              <a:rPr lang="en-AU" dirty="0" smtClean="0"/>
              <a:t>26 known </a:t>
            </a:r>
            <a:r>
              <a:rPr lang="en-AU" dirty="0" err="1" smtClean="0"/>
              <a:t>mTOR</a:t>
            </a:r>
            <a:r>
              <a:rPr lang="en-AU" dirty="0" smtClean="0"/>
              <a:t> </a:t>
            </a:r>
            <a:r>
              <a:rPr lang="en-AU" dirty="0"/>
              <a:t>substrates were given with </a:t>
            </a:r>
            <a:r>
              <a:rPr lang="en-AU" dirty="0" smtClean="0"/>
              <a:t>there identifiers.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72150" y="184150"/>
            <a:ext cx="3141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zh-CN" sz="32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6392" y="1597794"/>
            <a:ext cx="375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Data </a:t>
            </a:r>
            <a:r>
              <a:rPr lang="en-AU" dirty="0" err="1" smtClean="0"/>
              <a:t>analysize</a:t>
            </a:r>
            <a:r>
              <a:rPr lang="en-AU" dirty="0" smtClean="0"/>
              <a:t> : </a:t>
            </a:r>
          </a:p>
          <a:p>
            <a:endParaRPr lang="en-AU" dirty="0"/>
          </a:p>
          <a:p>
            <a:r>
              <a:rPr lang="en-AU" dirty="0" err="1" smtClean="0"/>
              <a:t>Xxxxx</a:t>
            </a:r>
            <a:endParaRPr lang="en-AU" dirty="0" smtClean="0"/>
          </a:p>
          <a:p>
            <a:r>
              <a:rPr lang="en-AU" dirty="0" smtClean="0"/>
              <a:t>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1601" y="257937"/>
            <a:ext cx="308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Feature extraction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3394" y="1645920"/>
            <a:ext cx="29559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Seq</a:t>
            </a:r>
            <a:r>
              <a:rPr lang="en-AU" dirty="0" smtClean="0"/>
              <a:t> window transformation : 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Fitting score extraction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1601" y="257937"/>
            <a:ext cx="308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Feature selection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01601" y="257937"/>
            <a:ext cx="308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Model Evaluation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50771" y="1713297"/>
            <a:ext cx="776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Model evaluation results showing GBM and SVM Polynomial are the best models 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40995" y="257937"/>
            <a:ext cx="464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Positive Unlabelled Learning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2337497" y="3451590"/>
            <a:ext cx="1247694" cy="4620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22 known </a:t>
            </a:r>
            <a:r>
              <a:rPr lang="en-AU" sz="1200" dirty="0" err="1" smtClean="0"/>
              <a:t>Akt</a:t>
            </a:r>
            <a:endParaRPr lang="en-A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74054" y="1132569"/>
            <a:ext cx="3180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Problems we need to solve are: </a:t>
            </a:r>
          </a:p>
          <a:p>
            <a:pPr marL="342900" indent="-342900">
              <a:buAutoNum type="arabicParenR"/>
            </a:pPr>
            <a:r>
              <a:rPr lang="en-AU" dirty="0" smtClean="0"/>
              <a:t>Unbalanced data </a:t>
            </a:r>
          </a:p>
          <a:p>
            <a:pPr marL="342900" indent="-342900">
              <a:buAutoNum type="arabicParenR"/>
            </a:pPr>
            <a:r>
              <a:rPr lang="en-AU" dirty="0" smtClean="0"/>
              <a:t>Semi-supervised learning</a:t>
            </a:r>
          </a:p>
          <a:p>
            <a:pPr marL="342900" indent="-342900">
              <a:buAutoNum type="arabicParenR"/>
            </a:pPr>
            <a:r>
              <a:rPr lang="en-AU" dirty="0" smtClean="0"/>
              <a:t>Adaptive sampling 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404260" y="2422128"/>
            <a:ext cx="1467993" cy="6829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rgbClr val="FF0000"/>
                </a:solidFill>
              </a:rPr>
              <a:t>12k + </a:t>
            </a:r>
            <a:r>
              <a:rPr lang="en-AU" sz="1200" dirty="0" err="1" smtClean="0">
                <a:solidFill>
                  <a:srgbClr val="FF0000"/>
                </a:solidFill>
              </a:rPr>
              <a:t>unlabeld</a:t>
            </a:r>
            <a:r>
              <a:rPr lang="en-AU" sz="1200" dirty="0" smtClean="0">
                <a:solidFill>
                  <a:srgbClr val="FF0000"/>
                </a:solidFill>
              </a:rPr>
              <a:t> data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7693" y="3498683"/>
            <a:ext cx="1247694" cy="46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Randomly select 22</a:t>
            </a:r>
            <a:endParaRPr lang="en-AU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017" y="4422707"/>
            <a:ext cx="3665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- We built model.</a:t>
            </a:r>
          </a:p>
          <a:p>
            <a:r>
              <a:rPr lang="en-AU" dirty="0" smtClean="0"/>
              <a:t>- Predicted full data set.</a:t>
            </a:r>
          </a:p>
          <a:p>
            <a:r>
              <a:rPr lang="en-AU" dirty="0" smtClean="0"/>
              <a:t>- Saved the results.</a:t>
            </a:r>
          </a:p>
          <a:p>
            <a:r>
              <a:rPr lang="en-AU" dirty="0" smtClean="0"/>
              <a:t>- Iterated the sample process 1000  times. </a:t>
            </a:r>
          </a:p>
          <a:p>
            <a:r>
              <a:rPr lang="en-AU" dirty="0" smtClean="0"/>
              <a:t>- Average the probability value</a:t>
            </a:r>
          </a:p>
        </p:txBody>
      </p:sp>
      <p:cxnSp>
        <p:nvCxnSpPr>
          <p:cNvPr id="27" name="Straight Arrow Connector 26"/>
          <p:cNvCxnSpPr>
            <a:endCxn id="16" idx="0"/>
          </p:cNvCxnSpPr>
          <p:nvPr/>
        </p:nvCxnSpPr>
        <p:spPr>
          <a:xfrm>
            <a:off x="1121540" y="3177670"/>
            <a:ext cx="0" cy="32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117124" y="4247576"/>
            <a:ext cx="1839804" cy="18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4" idx="4"/>
          </p:cNvCxnSpPr>
          <p:nvPr/>
        </p:nvCxnSpPr>
        <p:spPr>
          <a:xfrm flipV="1">
            <a:off x="2961344" y="3913602"/>
            <a:ext cx="0" cy="34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96" y="1460342"/>
            <a:ext cx="4445228" cy="219309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882" y="3665035"/>
            <a:ext cx="4445228" cy="2541212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16" idx="4"/>
          </p:cNvCxnSpPr>
          <p:nvPr/>
        </p:nvCxnSpPr>
        <p:spPr>
          <a:xfrm flipV="1">
            <a:off x="1121540" y="3960695"/>
            <a:ext cx="0" cy="29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16379" y="1017774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Phase I result: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527260"/>
            <a:ext cx="9212094" cy="97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5862" y="6488668"/>
            <a:ext cx="1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Group16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42" y="6504057"/>
            <a:ext cx="12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STAT5003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08186"/>
            <a:ext cx="2201086" cy="7611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40995" y="257937"/>
            <a:ext cx="464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bg1">
                    <a:lumMod val="95000"/>
                  </a:schemeClr>
                </a:solidFill>
                <a:latin typeface="Humnst777 Blk BT" panose="020B0803030504030204" pitchFamily="34" charset="0"/>
              </a:rPr>
              <a:t>Positive Unlabelled Learning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Humnst777 Blk BT" panose="020B08030305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49039" y="3730384"/>
            <a:ext cx="243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" y="1708708"/>
            <a:ext cx="3954780" cy="3950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1971" y="1356914"/>
            <a:ext cx="211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Akt</a:t>
            </a:r>
            <a:r>
              <a:rPr lang="en-AU" dirty="0" smtClean="0"/>
              <a:t> probability value</a:t>
            </a:r>
            <a:endParaRPr lang="en-AU" dirty="0"/>
          </a:p>
        </p:txBody>
      </p:sp>
      <p:cxnSp>
        <p:nvCxnSpPr>
          <p:cNvPr id="19" name="Straight Connector 18"/>
          <p:cNvCxnSpPr>
            <a:stCxn id="12" idx="2"/>
          </p:cNvCxnSpPr>
          <p:nvPr/>
        </p:nvCxnSpPr>
        <p:spPr>
          <a:xfrm>
            <a:off x="2203911" y="2103799"/>
            <a:ext cx="0" cy="11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77727" y="215981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50%</a:t>
            </a:r>
            <a:endParaRPr lang="en-AU" sz="1200" dirty="0"/>
          </a:p>
        </p:txBody>
      </p:sp>
      <p:sp>
        <p:nvSpPr>
          <p:cNvPr id="30" name="Oval 29"/>
          <p:cNvSpPr/>
          <p:nvPr/>
        </p:nvSpPr>
        <p:spPr>
          <a:xfrm>
            <a:off x="637265" y="2742404"/>
            <a:ext cx="1247694" cy="4620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22 known </a:t>
            </a:r>
            <a:r>
              <a:rPr lang="en-AU" sz="1200" dirty="0" err="1" smtClean="0"/>
              <a:t>Akt</a:t>
            </a:r>
            <a:endParaRPr lang="en-AU" sz="1200" dirty="0"/>
          </a:p>
        </p:txBody>
      </p:sp>
      <p:sp>
        <p:nvSpPr>
          <p:cNvPr id="32" name="Oval 31"/>
          <p:cNvSpPr/>
          <p:nvPr/>
        </p:nvSpPr>
        <p:spPr>
          <a:xfrm>
            <a:off x="2591443" y="2700021"/>
            <a:ext cx="1247694" cy="46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Randomly select 22 </a:t>
            </a:r>
            <a:endParaRPr lang="en-AU" sz="1200" dirty="0"/>
          </a:p>
        </p:txBody>
      </p:sp>
      <p:cxnSp>
        <p:nvCxnSpPr>
          <p:cNvPr id="26" name="Straight Arrow Connector 25"/>
          <p:cNvCxnSpPr>
            <a:stCxn id="20" idx="3"/>
          </p:cNvCxnSpPr>
          <p:nvPr/>
        </p:nvCxnSpPr>
        <p:spPr>
          <a:xfrm flipV="1">
            <a:off x="2430095" y="2298313"/>
            <a:ext cx="17512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0"/>
          </p:cNvCxnSpPr>
          <p:nvPr/>
        </p:nvCxnSpPr>
        <p:spPr>
          <a:xfrm>
            <a:off x="3215290" y="2367822"/>
            <a:ext cx="0" cy="33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2" idx="4"/>
          </p:cNvCxnSpPr>
          <p:nvPr/>
        </p:nvCxnSpPr>
        <p:spPr>
          <a:xfrm flipV="1">
            <a:off x="3215290" y="3162033"/>
            <a:ext cx="0" cy="30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0" idx="4"/>
          </p:cNvCxnSpPr>
          <p:nvPr/>
        </p:nvCxnSpPr>
        <p:spPr>
          <a:xfrm flipV="1">
            <a:off x="1261112" y="3204416"/>
            <a:ext cx="0" cy="26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61112" y="3470509"/>
            <a:ext cx="1954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41607" y="3750533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 smtClean="0"/>
              <a:t>We picked 22 from negative subset generated from Phase I 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Build model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Predict </a:t>
            </a:r>
            <a:r>
              <a:rPr lang="en-AU" dirty="0"/>
              <a:t>full data </a:t>
            </a:r>
            <a:r>
              <a:rPr lang="en-AU" dirty="0" smtClean="0"/>
              <a:t>set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Saved </a:t>
            </a:r>
            <a:r>
              <a:rPr lang="en-AU" dirty="0"/>
              <a:t>the </a:t>
            </a:r>
            <a:r>
              <a:rPr lang="en-AU" dirty="0" smtClean="0"/>
              <a:t>result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Iterate </a:t>
            </a:r>
            <a:r>
              <a:rPr lang="en-AU" dirty="0"/>
              <a:t>the sample process 1000 </a:t>
            </a:r>
            <a:r>
              <a:rPr lang="en-AU" dirty="0" smtClean="0"/>
              <a:t>times.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Average </a:t>
            </a:r>
            <a:r>
              <a:rPr lang="en-AU" dirty="0"/>
              <a:t>the probability value. </a:t>
            </a:r>
            <a:endParaRPr lang="en-AU" dirty="0" smtClean="0"/>
          </a:p>
          <a:p>
            <a:endParaRPr lang="en-AU" dirty="0"/>
          </a:p>
          <a:p>
            <a:r>
              <a:rPr lang="en-AU" sz="1600" i="1" dirty="0" err="1" smtClean="0"/>
              <a:t>mTOR</a:t>
            </a:r>
            <a:r>
              <a:rPr lang="en-AU" sz="1600" i="1" dirty="0" smtClean="0"/>
              <a:t> negative subset threshold set up at 80% </a:t>
            </a:r>
            <a:endParaRPr lang="en-AU" sz="1600" i="1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882" y="1308103"/>
            <a:ext cx="4445228" cy="236517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716379" y="1017774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Phase II result:</a:t>
            </a:r>
            <a:endParaRPr lang="en-AU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996" y="3864679"/>
            <a:ext cx="4445228" cy="256687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591443" y="2367006"/>
            <a:ext cx="117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Negative subset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191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10309</TotalTime>
  <Words>618</Words>
  <Application>Microsoft Office PowerPoint</Application>
  <PresentationFormat>On-screen Show (4:3)</PresentationFormat>
  <Paragraphs>131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Humnst777 Blk BT</vt:lpstr>
      <vt:lpstr>Arial</vt:lpstr>
      <vt:lpstr>Calibri</vt:lpstr>
      <vt:lpstr>Goudy Old Style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Langley.Ma</dc:creator>
  <cp:lastModifiedBy>Ling</cp:lastModifiedBy>
  <cp:revision>87</cp:revision>
  <dcterms:created xsi:type="dcterms:W3CDTF">2017-09-09T21:08:00Z</dcterms:created>
  <dcterms:modified xsi:type="dcterms:W3CDTF">2017-10-30T07:03:12Z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