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7" r:id="rId3"/>
    <p:sldId id="258" r:id="rId4"/>
    <p:sldId id="271" r:id="rId5"/>
    <p:sldId id="265" r:id="rId6"/>
    <p:sldId id="264" r:id="rId7"/>
    <p:sldId id="263" r:id="rId8"/>
    <p:sldId id="279" r:id="rId9"/>
    <p:sldId id="278" r:id="rId10"/>
    <p:sldId id="270" r:id="rId11"/>
    <p:sldId id="280" r:id="rId12"/>
    <p:sldId id="281" r:id="rId13"/>
    <p:sldId id="268" r:id="rId14"/>
    <p:sldId id="282" r:id="rId15"/>
    <p:sldId id="272" r:id="rId16"/>
    <p:sldId id="277"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5321" autoAdjust="0"/>
  </p:normalViewPr>
  <p:slideViewPr>
    <p:cSldViewPr snapToGrid="0">
      <p:cViewPr varScale="1">
        <p:scale>
          <a:sx n="87" d="100"/>
          <a:sy n="87" d="100"/>
        </p:scale>
        <p:origin x="518" y="72"/>
      </p:cViewPr>
      <p:guideLst>
        <p:guide orient="horz" pos="2160"/>
        <p:guide pos="3840"/>
      </p:guideLst>
    </p:cSldViewPr>
  </p:slideViewPr>
  <p:outlineViewPr>
    <p:cViewPr>
      <p:scale>
        <a:sx n="33" d="100"/>
        <a:sy n="33" d="100"/>
      </p:scale>
      <p:origin x="0" y="46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7C3A22-3492-4500-A67C-4B2EF17E620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31BCFAE-B67D-4543-9D0B-5E275F4B1949}">
      <dgm:prSet phldrT="[Text]"/>
      <dgm:spPr/>
      <dgm:t>
        <a:bodyPr/>
        <a:lstStyle/>
        <a:p>
          <a:r>
            <a:rPr lang="en-US" dirty="0"/>
            <a:t>WEDOCTOR</a:t>
          </a:r>
        </a:p>
      </dgm:t>
    </dgm:pt>
    <dgm:pt modelId="{73699F37-0482-447F-A68F-8EE8A3BB1E49}" type="parTrans" cxnId="{195EF411-A018-47A5-8B97-BE22E7311DEE}">
      <dgm:prSet/>
      <dgm:spPr/>
      <dgm:t>
        <a:bodyPr/>
        <a:lstStyle/>
        <a:p>
          <a:endParaRPr lang="en-US"/>
        </a:p>
      </dgm:t>
    </dgm:pt>
    <dgm:pt modelId="{13F7D0BD-1AD8-47EC-8F3D-4E3122C06188}" type="sibTrans" cxnId="{195EF411-A018-47A5-8B97-BE22E7311DEE}">
      <dgm:prSet/>
      <dgm:spPr/>
      <dgm:t>
        <a:bodyPr/>
        <a:lstStyle/>
        <a:p>
          <a:endParaRPr lang="en-US"/>
        </a:p>
      </dgm:t>
    </dgm:pt>
    <dgm:pt modelId="{E65BC7C0-66E5-4217-8A0B-30392CA4FD23}">
      <dgm:prSet phldrT="[Text]"/>
      <dgm:spPr/>
      <dgm:t>
        <a:bodyPr/>
        <a:lstStyle/>
        <a:p>
          <a:r>
            <a:rPr lang="en-US" dirty="0"/>
            <a:t>CAREPATRON</a:t>
          </a:r>
        </a:p>
      </dgm:t>
    </dgm:pt>
    <dgm:pt modelId="{725245F9-9BB6-45D1-9D21-C6A810FC2603}" type="parTrans" cxnId="{0667A886-8160-4EF0-BC64-44486AEAE267}">
      <dgm:prSet/>
      <dgm:spPr/>
      <dgm:t>
        <a:bodyPr/>
        <a:lstStyle/>
        <a:p>
          <a:endParaRPr lang="en-US"/>
        </a:p>
      </dgm:t>
    </dgm:pt>
    <dgm:pt modelId="{8ADBA75D-D39E-494C-B985-64DEA7B34ABE}" type="sibTrans" cxnId="{0667A886-8160-4EF0-BC64-44486AEAE267}">
      <dgm:prSet/>
      <dgm:spPr/>
      <dgm:t>
        <a:bodyPr/>
        <a:lstStyle/>
        <a:p>
          <a:endParaRPr lang="en-US"/>
        </a:p>
      </dgm:t>
    </dgm:pt>
    <dgm:pt modelId="{F4EC7398-25EA-41AA-9A26-F3DF02573DAB}">
      <dgm:prSet phldrT="[Text]" phldr="1"/>
      <dgm:spPr/>
      <dgm:t>
        <a:bodyPr/>
        <a:lstStyle/>
        <a:p>
          <a:endParaRPr lang="en-US" dirty="0"/>
        </a:p>
      </dgm:t>
    </dgm:pt>
    <dgm:pt modelId="{70D8C057-3675-496B-BF86-7764F5921001}" type="parTrans" cxnId="{E2DD3C88-1466-403B-A3F4-5E709FE2B0A2}">
      <dgm:prSet/>
      <dgm:spPr/>
      <dgm:t>
        <a:bodyPr/>
        <a:lstStyle/>
        <a:p>
          <a:endParaRPr lang="en-US"/>
        </a:p>
      </dgm:t>
    </dgm:pt>
    <dgm:pt modelId="{8880311B-0F40-4DB1-B8B0-A4962C4CFA00}" type="sibTrans" cxnId="{E2DD3C88-1466-403B-A3F4-5E709FE2B0A2}">
      <dgm:prSet/>
      <dgm:spPr/>
      <dgm:t>
        <a:bodyPr/>
        <a:lstStyle/>
        <a:p>
          <a:endParaRPr lang="en-US"/>
        </a:p>
      </dgm:t>
    </dgm:pt>
    <dgm:pt modelId="{B88161BC-48C8-485B-AFEB-270FD2A9B15D}">
      <dgm:prSet phldrT="[Text]"/>
      <dgm:spPr/>
      <dgm:t>
        <a:bodyPr/>
        <a:lstStyle/>
        <a:p>
          <a:r>
            <a:rPr lang="en-US" dirty="0"/>
            <a:t>AMWELL</a:t>
          </a:r>
        </a:p>
      </dgm:t>
    </dgm:pt>
    <dgm:pt modelId="{D6F87F2F-0E54-45C2-AA67-2B710F77E713}" type="parTrans" cxnId="{A9697D6B-FB6E-4C6A-8864-E1249729D3A2}">
      <dgm:prSet/>
      <dgm:spPr/>
      <dgm:t>
        <a:bodyPr/>
        <a:lstStyle/>
        <a:p>
          <a:endParaRPr lang="en-US"/>
        </a:p>
      </dgm:t>
    </dgm:pt>
    <dgm:pt modelId="{0247CD71-DE7A-4CA4-BD08-8510D79465A1}" type="sibTrans" cxnId="{A9697D6B-FB6E-4C6A-8864-E1249729D3A2}">
      <dgm:prSet/>
      <dgm:spPr/>
      <dgm:t>
        <a:bodyPr/>
        <a:lstStyle/>
        <a:p>
          <a:endParaRPr lang="en-US"/>
        </a:p>
      </dgm:t>
    </dgm:pt>
    <dgm:pt modelId="{617F523D-B1A3-45DE-AF60-9CD4A4672D0D}">
      <dgm:prSet phldrT="[Text]"/>
      <dgm:spPr/>
      <dgm:t>
        <a:bodyPr/>
        <a:lstStyle/>
        <a:p>
          <a:r>
            <a:rPr lang="en-US" dirty="0"/>
            <a:t>Widely used in Boston</a:t>
          </a:r>
        </a:p>
      </dgm:t>
    </dgm:pt>
    <dgm:pt modelId="{0D8CC334-F40B-4900-9212-68C2DE36FE6A}" type="parTrans" cxnId="{D18D9BAC-9A98-4096-8643-4B4B5BEA9117}">
      <dgm:prSet/>
      <dgm:spPr/>
      <dgm:t>
        <a:bodyPr/>
        <a:lstStyle/>
        <a:p>
          <a:endParaRPr lang="en-US"/>
        </a:p>
      </dgm:t>
    </dgm:pt>
    <dgm:pt modelId="{CBC7E49F-25D2-4232-9738-F7C159E3567B}" type="sibTrans" cxnId="{D18D9BAC-9A98-4096-8643-4B4B5BEA9117}">
      <dgm:prSet/>
      <dgm:spPr/>
      <dgm:t>
        <a:bodyPr/>
        <a:lstStyle/>
        <a:p>
          <a:endParaRPr lang="en-US"/>
        </a:p>
      </dgm:t>
    </dgm:pt>
    <dgm:pt modelId="{CB40745A-09DC-4DFE-B0A4-E92B0FDB515C}">
      <dgm:prSet phldrT="[Text]" phldr="1"/>
      <dgm:spPr/>
      <dgm:t>
        <a:bodyPr/>
        <a:lstStyle/>
        <a:p>
          <a:endParaRPr lang="en-US"/>
        </a:p>
      </dgm:t>
    </dgm:pt>
    <dgm:pt modelId="{88DABE89-163A-4B6F-875C-C097CEACBA65}" type="parTrans" cxnId="{3C7675A1-DAAD-4843-AB1F-3363BDE2E58F}">
      <dgm:prSet/>
      <dgm:spPr/>
      <dgm:t>
        <a:bodyPr/>
        <a:lstStyle/>
        <a:p>
          <a:endParaRPr lang="en-US"/>
        </a:p>
      </dgm:t>
    </dgm:pt>
    <dgm:pt modelId="{927310CC-498B-4B8A-A344-8D4F20B25E4D}" type="sibTrans" cxnId="{3C7675A1-DAAD-4843-AB1F-3363BDE2E58F}">
      <dgm:prSet/>
      <dgm:spPr/>
      <dgm:t>
        <a:bodyPr/>
        <a:lstStyle/>
        <a:p>
          <a:endParaRPr lang="en-US"/>
        </a:p>
      </dgm:t>
    </dgm:pt>
    <dgm:pt modelId="{7715925A-937E-407C-A6DC-1F73C7AC4537}">
      <dgm:prSet phldrT="[Text]"/>
      <dgm:spPr/>
      <dgm:t>
        <a:bodyPr/>
        <a:lstStyle/>
        <a:p>
          <a:r>
            <a:rPr lang="en-US" dirty="0"/>
            <a:t>Widely used in China to provide telehealth services.</a:t>
          </a:r>
        </a:p>
      </dgm:t>
    </dgm:pt>
    <dgm:pt modelId="{BE19356F-BB26-42F4-A2F2-2626554C112B}" type="sibTrans" cxnId="{D7970967-6F72-4CCA-974B-45281BB9375F}">
      <dgm:prSet/>
      <dgm:spPr/>
      <dgm:t>
        <a:bodyPr/>
        <a:lstStyle/>
        <a:p>
          <a:endParaRPr lang="en-US"/>
        </a:p>
      </dgm:t>
    </dgm:pt>
    <dgm:pt modelId="{7FF7701C-EFCA-416B-93BC-D144880D92B7}" type="parTrans" cxnId="{D7970967-6F72-4CCA-974B-45281BB9375F}">
      <dgm:prSet/>
      <dgm:spPr/>
      <dgm:t>
        <a:bodyPr/>
        <a:lstStyle/>
        <a:p>
          <a:endParaRPr lang="en-US"/>
        </a:p>
      </dgm:t>
    </dgm:pt>
    <dgm:pt modelId="{AACC6B17-28AD-4DC6-B4D8-42D53A6FBA9E}">
      <dgm:prSet phldrT="[Text]"/>
      <dgm:spPr/>
      <dgm:t>
        <a:bodyPr/>
        <a:lstStyle/>
        <a:p>
          <a:endParaRPr lang="en-US" dirty="0"/>
        </a:p>
      </dgm:t>
    </dgm:pt>
    <dgm:pt modelId="{4EE69E88-E98B-46FD-AA01-4F9AF98E80FE}" type="parTrans" cxnId="{486EC841-BA27-4A17-80EB-D327ED1D405A}">
      <dgm:prSet/>
      <dgm:spPr/>
      <dgm:t>
        <a:bodyPr/>
        <a:lstStyle/>
        <a:p>
          <a:endParaRPr lang="en-US"/>
        </a:p>
      </dgm:t>
    </dgm:pt>
    <dgm:pt modelId="{3ADE7514-30DA-488E-B819-80EE8D370B93}" type="sibTrans" cxnId="{486EC841-BA27-4A17-80EB-D327ED1D405A}">
      <dgm:prSet/>
      <dgm:spPr/>
      <dgm:t>
        <a:bodyPr/>
        <a:lstStyle/>
        <a:p>
          <a:endParaRPr lang="en-US"/>
        </a:p>
      </dgm:t>
    </dgm:pt>
    <dgm:pt modelId="{57599309-BAC7-4869-A60E-8638D7A2AF62}">
      <dgm:prSet phldrT="[Text]"/>
      <dgm:spPr/>
      <dgm:t>
        <a:bodyPr/>
        <a:lstStyle/>
        <a:p>
          <a:r>
            <a:rPr lang="en-US" dirty="0"/>
            <a:t>Has 27 internet hospitals and has linked its appointment making system to 7800 hospitals across China.</a:t>
          </a:r>
        </a:p>
      </dgm:t>
    </dgm:pt>
    <dgm:pt modelId="{7F038F97-A814-4FD5-B7ED-2A4575F7E990}" type="parTrans" cxnId="{FCAD3326-4229-4B97-BBE3-A160948AA74D}">
      <dgm:prSet/>
      <dgm:spPr/>
      <dgm:t>
        <a:bodyPr/>
        <a:lstStyle/>
        <a:p>
          <a:endParaRPr lang="en-US"/>
        </a:p>
      </dgm:t>
    </dgm:pt>
    <dgm:pt modelId="{0257268F-FFA5-4938-8C47-7D4560070942}" type="sibTrans" cxnId="{FCAD3326-4229-4B97-BBE3-A160948AA74D}">
      <dgm:prSet/>
      <dgm:spPr/>
      <dgm:t>
        <a:bodyPr/>
        <a:lstStyle/>
        <a:p>
          <a:endParaRPr lang="en-US"/>
        </a:p>
      </dgm:t>
    </dgm:pt>
    <dgm:pt modelId="{D3EED860-BEAE-4CB3-B1EE-573DD54D150F}">
      <dgm:prSet phldrT="[Text]"/>
      <dgm:spPr/>
      <dgm:t>
        <a:bodyPr/>
        <a:lstStyle/>
        <a:p>
          <a:r>
            <a:rPr lang="en-US" dirty="0"/>
            <a:t>Each doctor is registered and filed and each prescription is reviewed by a pharmacist. </a:t>
          </a:r>
        </a:p>
      </dgm:t>
    </dgm:pt>
    <dgm:pt modelId="{64D70560-4D66-40AD-AF10-D009400C1FC0}" type="parTrans" cxnId="{E0639C0C-396C-47AF-8239-91D8D823163E}">
      <dgm:prSet/>
      <dgm:spPr/>
      <dgm:t>
        <a:bodyPr/>
        <a:lstStyle/>
        <a:p>
          <a:endParaRPr lang="en-US"/>
        </a:p>
      </dgm:t>
    </dgm:pt>
    <dgm:pt modelId="{AC630760-A8F6-4818-91D8-3BBCFE7FF87D}" type="sibTrans" cxnId="{E0639C0C-396C-47AF-8239-91D8D823163E}">
      <dgm:prSet/>
      <dgm:spPr/>
      <dgm:t>
        <a:bodyPr/>
        <a:lstStyle/>
        <a:p>
          <a:endParaRPr lang="en-US"/>
        </a:p>
      </dgm:t>
    </dgm:pt>
    <dgm:pt modelId="{962E5ACF-6C49-4ABD-BFE6-3D482EA07AB4}">
      <dgm:prSet phldrT="[Text]"/>
      <dgm:spPr/>
      <dgm:t>
        <a:bodyPr/>
        <a:lstStyle/>
        <a:p>
          <a:r>
            <a:rPr lang="en-US" dirty="0"/>
            <a:t>Patient portal that allows patients to have access to their medical records.</a:t>
          </a:r>
        </a:p>
      </dgm:t>
    </dgm:pt>
    <dgm:pt modelId="{18CBF782-AED9-40F3-8E62-453F7333BC4D}" type="parTrans" cxnId="{25FB5456-492E-459A-8480-45D6564AC071}">
      <dgm:prSet/>
      <dgm:spPr/>
      <dgm:t>
        <a:bodyPr/>
        <a:lstStyle/>
        <a:p>
          <a:endParaRPr lang="en-US"/>
        </a:p>
      </dgm:t>
    </dgm:pt>
    <dgm:pt modelId="{4EFB640E-60AB-4C21-94A5-704FE7E343B5}" type="sibTrans" cxnId="{25FB5456-492E-459A-8480-45D6564AC071}">
      <dgm:prSet/>
      <dgm:spPr/>
      <dgm:t>
        <a:bodyPr/>
        <a:lstStyle/>
        <a:p>
          <a:endParaRPr lang="en-US"/>
        </a:p>
      </dgm:t>
    </dgm:pt>
    <dgm:pt modelId="{7634364C-2583-44A5-A412-BD3D7B8916F6}">
      <dgm:prSet phldrT="[Text]"/>
      <dgm:spPr/>
      <dgm:t>
        <a:bodyPr/>
        <a:lstStyle/>
        <a:p>
          <a:r>
            <a:rPr lang="en-US" dirty="0"/>
            <a:t>Integrated with a mobile friendly app accessible through all devices. </a:t>
          </a:r>
        </a:p>
      </dgm:t>
    </dgm:pt>
    <dgm:pt modelId="{1F4B4239-7C77-47C6-9E9A-2EAC45CB1303}" type="parTrans" cxnId="{26577A51-7649-4384-B90A-49DF23AEC880}">
      <dgm:prSet/>
      <dgm:spPr/>
      <dgm:t>
        <a:bodyPr/>
        <a:lstStyle/>
        <a:p>
          <a:endParaRPr lang="en-US"/>
        </a:p>
      </dgm:t>
    </dgm:pt>
    <dgm:pt modelId="{08CFC64D-CE1C-4F4D-80A4-160F4949274E}" type="sibTrans" cxnId="{26577A51-7649-4384-B90A-49DF23AEC880}">
      <dgm:prSet/>
      <dgm:spPr/>
      <dgm:t>
        <a:bodyPr/>
        <a:lstStyle/>
        <a:p>
          <a:endParaRPr lang="en-US"/>
        </a:p>
      </dgm:t>
    </dgm:pt>
    <dgm:pt modelId="{A6E7B95F-0DDC-4E98-8E2D-E6C8FE576371}">
      <dgm:prSet phldrT="[Text]"/>
      <dgm:spPr/>
      <dgm:t>
        <a:bodyPr/>
        <a:lstStyle/>
        <a:p>
          <a:r>
            <a:rPr lang="en-US" dirty="0"/>
            <a:t>Allows patients to set healthcare appointments and reduces no-shows by sending reminders. </a:t>
          </a:r>
        </a:p>
      </dgm:t>
    </dgm:pt>
    <dgm:pt modelId="{724AB9D1-368B-466C-A3BC-3F569EDB4345}" type="parTrans" cxnId="{7E8F200F-45A4-4708-9F44-043032995F3F}">
      <dgm:prSet/>
      <dgm:spPr/>
      <dgm:t>
        <a:bodyPr/>
        <a:lstStyle/>
        <a:p>
          <a:endParaRPr lang="en-US"/>
        </a:p>
      </dgm:t>
    </dgm:pt>
    <dgm:pt modelId="{0BDFB99C-A661-41EF-ADB5-0C4A7BC2A62B}" type="sibTrans" cxnId="{7E8F200F-45A4-4708-9F44-043032995F3F}">
      <dgm:prSet/>
      <dgm:spPr/>
      <dgm:t>
        <a:bodyPr/>
        <a:lstStyle/>
        <a:p>
          <a:endParaRPr lang="en-US"/>
        </a:p>
      </dgm:t>
    </dgm:pt>
    <dgm:pt modelId="{22BA45AB-5A18-45C2-915D-498B90055A46}">
      <dgm:prSet phldrT="[Text]"/>
      <dgm:spPr/>
      <dgm:t>
        <a:bodyPr/>
        <a:lstStyle/>
        <a:p>
          <a:r>
            <a:rPr lang="en-US" dirty="0"/>
            <a:t>Connects patients with clinicians through secure video</a:t>
          </a:r>
        </a:p>
      </dgm:t>
    </dgm:pt>
    <dgm:pt modelId="{F2D47C74-6C94-4B02-892D-F92DF67EE4EE}" type="parTrans" cxnId="{70025090-7F50-412E-90F5-36CD6E341071}">
      <dgm:prSet/>
      <dgm:spPr/>
      <dgm:t>
        <a:bodyPr/>
        <a:lstStyle/>
        <a:p>
          <a:endParaRPr lang="en-US"/>
        </a:p>
      </dgm:t>
    </dgm:pt>
    <dgm:pt modelId="{2CE29B80-C02D-403F-8D4D-90A534998B3A}" type="sibTrans" cxnId="{70025090-7F50-412E-90F5-36CD6E341071}">
      <dgm:prSet/>
      <dgm:spPr/>
      <dgm:t>
        <a:bodyPr/>
        <a:lstStyle/>
        <a:p>
          <a:endParaRPr lang="en-US"/>
        </a:p>
      </dgm:t>
    </dgm:pt>
    <dgm:pt modelId="{031AD063-CCD3-48B6-9AD8-A414B142ED5B}" type="pres">
      <dgm:prSet presAssocID="{4C7C3A22-3492-4500-A67C-4B2EF17E6202}" presName="diagram" presStyleCnt="0">
        <dgm:presLayoutVars>
          <dgm:dir/>
          <dgm:resizeHandles val="exact"/>
        </dgm:presLayoutVars>
      </dgm:prSet>
      <dgm:spPr/>
    </dgm:pt>
    <dgm:pt modelId="{DA3B904F-94AB-47AA-9D05-9F8FE3AC3DA8}" type="pres">
      <dgm:prSet presAssocID="{331BCFAE-B67D-4543-9D0B-5E275F4B1949}" presName="node" presStyleLbl="node1" presStyleIdx="0" presStyleCnt="3" custScaleY="102220" custLinFactNeighborX="-15068" custLinFactNeighborY="38248">
        <dgm:presLayoutVars>
          <dgm:bulletEnabled val="1"/>
        </dgm:presLayoutVars>
      </dgm:prSet>
      <dgm:spPr/>
    </dgm:pt>
    <dgm:pt modelId="{A8342426-99A2-4B07-BDE9-DA37D3C8639B}" type="pres">
      <dgm:prSet presAssocID="{13F7D0BD-1AD8-47EC-8F3D-4E3122C06188}" presName="sibTrans" presStyleCnt="0"/>
      <dgm:spPr/>
    </dgm:pt>
    <dgm:pt modelId="{82137D2D-714C-4034-83A6-E587699FA9FC}" type="pres">
      <dgm:prSet presAssocID="{E65BC7C0-66E5-4217-8A0B-30392CA4FD23}" presName="node" presStyleLbl="node1" presStyleIdx="1" presStyleCnt="3" custLinFactNeighborX="29564" custLinFactNeighborY="27268">
        <dgm:presLayoutVars>
          <dgm:bulletEnabled val="1"/>
        </dgm:presLayoutVars>
      </dgm:prSet>
      <dgm:spPr/>
    </dgm:pt>
    <dgm:pt modelId="{0D3D0C51-ACD9-49E5-BC59-4879F97A70C0}" type="pres">
      <dgm:prSet presAssocID="{8ADBA75D-D39E-494C-B985-64DEA7B34ABE}" presName="sibTrans" presStyleCnt="0"/>
      <dgm:spPr/>
    </dgm:pt>
    <dgm:pt modelId="{ED04C435-87BC-40C4-B946-638FDF6D5395}" type="pres">
      <dgm:prSet presAssocID="{B88161BC-48C8-485B-AFEB-270FD2A9B15D}" presName="node" presStyleLbl="node1" presStyleIdx="2" presStyleCnt="3" custLinFactNeighborX="37398" custLinFactNeighborY="-3962">
        <dgm:presLayoutVars>
          <dgm:bulletEnabled val="1"/>
        </dgm:presLayoutVars>
      </dgm:prSet>
      <dgm:spPr/>
    </dgm:pt>
  </dgm:ptLst>
  <dgm:cxnLst>
    <dgm:cxn modelId="{303FA700-8635-4036-A9F8-0DE1B1495B02}" type="presOf" srcId="{617F523D-B1A3-45DE-AF60-9CD4A4672D0D}" destId="{ED04C435-87BC-40C4-B946-638FDF6D5395}" srcOrd="0" destOrd="1" presId="urn:microsoft.com/office/officeart/2005/8/layout/default"/>
    <dgm:cxn modelId="{3C486709-385E-439C-A96A-5CDAF6EF11AB}" type="presOf" srcId="{22BA45AB-5A18-45C2-915D-498B90055A46}" destId="{ED04C435-87BC-40C4-B946-638FDF6D5395}" srcOrd="0" destOrd="2" presId="urn:microsoft.com/office/officeart/2005/8/layout/default"/>
    <dgm:cxn modelId="{E0639C0C-396C-47AF-8239-91D8D823163E}" srcId="{331BCFAE-B67D-4543-9D0B-5E275F4B1949}" destId="{D3EED860-BEAE-4CB3-B1EE-573DD54D150F}" srcOrd="2" destOrd="0" parTransId="{64D70560-4D66-40AD-AF10-D009400C1FC0}" sibTransId="{AC630760-A8F6-4818-91D8-3BBCFE7FF87D}"/>
    <dgm:cxn modelId="{7E8F200F-45A4-4708-9F44-043032995F3F}" srcId="{E65BC7C0-66E5-4217-8A0B-30392CA4FD23}" destId="{A6E7B95F-0DDC-4E98-8E2D-E6C8FE576371}" srcOrd="2" destOrd="0" parTransId="{724AB9D1-368B-466C-A3BC-3F569EDB4345}" sibTransId="{0BDFB99C-A661-41EF-ADB5-0C4A7BC2A62B}"/>
    <dgm:cxn modelId="{42E09A11-503F-454E-A854-6673B965907C}" type="presOf" srcId="{962E5ACF-6C49-4ABD-BFE6-3D482EA07AB4}" destId="{82137D2D-714C-4034-83A6-E587699FA9FC}" srcOrd="0" destOrd="1" presId="urn:microsoft.com/office/officeart/2005/8/layout/default"/>
    <dgm:cxn modelId="{195EF411-A018-47A5-8B97-BE22E7311DEE}" srcId="{4C7C3A22-3492-4500-A67C-4B2EF17E6202}" destId="{331BCFAE-B67D-4543-9D0B-5E275F4B1949}" srcOrd="0" destOrd="0" parTransId="{73699F37-0482-447F-A68F-8EE8A3BB1E49}" sibTransId="{13F7D0BD-1AD8-47EC-8F3D-4E3122C06188}"/>
    <dgm:cxn modelId="{6BD99523-0F63-41D2-9631-22A0CC2A7470}" type="presOf" srcId="{F4EC7398-25EA-41AA-9A26-F3DF02573DAB}" destId="{82137D2D-714C-4034-83A6-E587699FA9FC}" srcOrd="0" destOrd="4" presId="urn:microsoft.com/office/officeart/2005/8/layout/default"/>
    <dgm:cxn modelId="{C9A7E923-7288-494F-86FD-28F75B0BC9AD}" type="presOf" srcId="{E65BC7C0-66E5-4217-8A0B-30392CA4FD23}" destId="{82137D2D-714C-4034-83A6-E587699FA9FC}" srcOrd="0" destOrd="0" presId="urn:microsoft.com/office/officeart/2005/8/layout/default"/>
    <dgm:cxn modelId="{7B5B6924-C511-4E18-A669-FA8C123A2C11}" type="presOf" srcId="{D3EED860-BEAE-4CB3-B1EE-573DD54D150F}" destId="{DA3B904F-94AB-47AA-9D05-9F8FE3AC3DA8}" srcOrd="0" destOrd="3" presId="urn:microsoft.com/office/officeart/2005/8/layout/default"/>
    <dgm:cxn modelId="{637DA325-B6A4-4691-B4A1-F4AEA9A517FF}" type="presOf" srcId="{A6E7B95F-0DDC-4E98-8E2D-E6C8FE576371}" destId="{82137D2D-714C-4034-83A6-E587699FA9FC}" srcOrd="0" destOrd="3" presId="urn:microsoft.com/office/officeart/2005/8/layout/default"/>
    <dgm:cxn modelId="{FCAD3326-4229-4B97-BBE3-A160948AA74D}" srcId="{331BCFAE-B67D-4543-9D0B-5E275F4B1949}" destId="{57599309-BAC7-4869-A60E-8638D7A2AF62}" srcOrd="1" destOrd="0" parTransId="{7F038F97-A814-4FD5-B7ED-2A4575F7E990}" sibTransId="{0257268F-FFA5-4938-8C47-7D4560070942}"/>
    <dgm:cxn modelId="{B7FCCC28-5B93-4AAE-B611-1A7ABCC74239}" type="presOf" srcId="{AACC6B17-28AD-4DC6-B4D8-42D53A6FBA9E}" destId="{DA3B904F-94AB-47AA-9D05-9F8FE3AC3DA8}" srcOrd="0" destOrd="4" presId="urn:microsoft.com/office/officeart/2005/8/layout/default"/>
    <dgm:cxn modelId="{7B708331-DBAF-4F6B-BA90-C5828FE70D79}" type="presOf" srcId="{4C7C3A22-3492-4500-A67C-4B2EF17E6202}" destId="{031AD063-CCD3-48B6-9AD8-A414B142ED5B}" srcOrd="0" destOrd="0" presId="urn:microsoft.com/office/officeart/2005/8/layout/default"/>
    <dgm:cxn modelId="{486EC841-BA27-4A17-80EB-D327ED1D405A}" srcId="{331BCFAE-B67D-4543-9D0B-5E275F4B1949}" destId="{AACC6B17-28AD-4DC6-B4D8-42D53A6FBA9E}" srcOrd="3" destOrd="0" parTransId="{4EE69E88-E98B-46FD-AA01-4F9AF98E80FE}" sibTransId="{3ADE7514-30DA-488E-B819-80EE8D370B93}"/>
    <dgm:cxn modelId="{D7970967-6F72-4CCA-974B-45281BB9375F}" srcId="{331BCFAE-B67D-4543-9D0B-5E275F4B1949}" destId="{7715925A-937E-407C-A6DC-1F73C7AC4537}" srcOrd="0" destOrd="0" parTransId="{7FF7701C-EFCA-416B-93BC-D144880D92B7}" sibTransId="{BE19356F-BB26-42F4-A2F2-2626554C112B}"/>
    <dgm:cxn modelId="{A9697D6B-FB6E-4C6A-8864-E1249729D3A2}" srcId="{4C7C3A22-3492-4500-A67C-4B2EF17E6202}" destId="{B88161BC-48C8-485B-AFEB-270FD2A9B15D}" srcOrd="2" destOrd="0" parTransId="{D6F87F2F-0E54-45C2-AA67-2B710F77E713}" sibTransId="{0247CD71-DE7A-4CA4-BD08-8510D79465A1}"/>
    <dgm:cxn modelId="{26577A51-7649-4384-B90A-49DF23AEC880}" srcId="{E65BC7C0-66E5-4217-8A0B-30392CA4FD23}" destId="{7634364C-2583-44A5-A412-BD3D7B8916F6}" srcOrd="1" destOrd="0" parTransId="{1F4B4239-7C77-47C6-9E9A-2EAC45CB1303}" sibTransId="{08CFC64D-CE1C-4F4D-80A4-160F4949274E}"/>
    <dgm:cxn modelId="{37DE9C55-1124-4D9F-9F0F-71BFAA9FBD77}" type="presOf" srcId="{CB40745A-09DC-4DFE-B0A4-E92B0FDB515C}" destId="{ED04C435-87BC-40C4-B946-638FDF6D5395}" srcOrd="0" destOrd="3" presId="urn:microsoft.com/office/officeart/2005/8/layout/default"/>
    <dgm:cxn modelId="{25FB5456-492E-459A-8480-45D6564AC071}" srcId="{E65BC7C0-66E5-4217-8A0B-30392CA4FD23}" destId="{962E5ACF-6C49-4ABD-BFE6-3D482EA07AB4}" srcOrd="0" destOrd="0" parTransId="{18CBF782-AED9-40F3-8E62-453F7333BC4D}" sibTransId="{4EFB640E-60AB-4C21-94A5-704FE7E343B5}"/>
    <dgm:cxn modelId="{57289977-2CBF-4D68-B352-5CA3A930DCDA}" type="presOf" srcId="{57599309-BAC7-4869-A60E-8638D7A2AF62}" destId="{DA3B904F-94AB-47AA-9D05-9F8FE3AC3DA8}" srcOrd="0" destOrd="2" presId="urn:microsoft.com/office/officeart/2005/8/layout/default"/>
    <dgm:cxn modelId="{0667A886-8160-4EF0-BC64-44486AEAE267}" srcId="{4C7C3A22-3492-4500-A67C-4B2EF17E6202}" destId="{E65BC7C0-66E5-4217-8A0B-30392CA4FD23}" srcOrd="1" destOrd="0" parTransId="{725245F9-9BB6-45D1-9D21-C6A810FC2603}" sibTransId="{8ADBA75D-D39E-494C-B985-64DEA7B34ABE}"/>
    <dgm:cxn modelId="{E2DD3C88-1466-403B-A3F4-5E709FE2B0A2}" srcId="{E65BC7C0-66E5-4217-8A0B-30392CA4FD23}" destId="{F4EC7398-25EA-41AA-9A26-F3DF02573DAB}" srcOrd="3" destOrd="0" parTransId="{70D8C057-3675-496B-BF86-7764F5921001}" sibTransId="{8880311B-0F40-4DB1-B8B0-A4962C4CFA00}"/>
    <dgm:cxn modelId="{70025090-7F50-412E-90F5-36CD6E341071}" srcId="{B88161BC-48C8-485B-AFEB-270FD2A9B15D}" destId="{22BA45AB-5A18-45C2-915D-498B90055A46}" srcOrd="1" destOrd="0" parTransId="{F2D47C74-6C94-4B02-892D-F92DF67EE4EE}" sibTransId="{2CE29B80-C02D-403F-8D4D-90A534998B3A}"/>
    <dgm:cxn modelId="{1305EC95-092A-4911-B2E8-1A19CAD7DD49}" type="presOf" srcId="{7634364C-2583-44A5-A412-BD3D7B8916F6}" destId="{82137D2D-714C-4034-83A6-E587699FA9FC}" srcOrd="0" destOrd="2" presId="urn:microsoft.com/office/officeart/2005/8/layout/default"/>
    <dgm:cxn modelId="{30E6F29E-1B49-4D38-B725-52B0B108997B}" type="presOf" srcId="{331BCFAE-B67D-4543-9D0B-5E275F4B1949}" destId="{DA3B904F-94AB-47AA-9D05-9F8FE3AC3DA8}" srcOrd="0" destOrd="0" presId="urn:microsoft.com/office/officeart/2005/8/layout/default"/>
    <dgm:cxn modelId="{3C7675A1-DAAD-4843-AB1F-3363BDE2E58F}" srcId="{B88161BC-48C8-485B-AFEB-270FD2A9B15D}" destId="{CB40745A-09DC-4DFE-B0A4-E92B0FDB515C}" srcOrd="2" destOrd="0" parTransId="{88DABE89-163A-4B6F-875C-C097CEACBA65}" sibTransId="{927310CC-498B-4B8A-A344-8D4F20B25E4D}"/>
    <dgm:cxn modelId="{D18D9BAC-9A98-4096-8643-4B4B5BEA9117}" srcId="{B88161BC-48C8-485B-AFEB-270FD2A9B15D}" destId="{617F523D-B1A3-45DE-AF60-9CD4A4672D0D}" srcOrd="0" destOrd="0" parTransId="{0D8CC334-F40B-4900-9212-68C2DE36FE6A}" sibTransId="{CBC7E49F-25D2-4232-9738-F7C159E3567B}"/>
    <dgm:cxn modelId="{63CBD4AC-8FAA-42F3-BF14-8927EFA59188}" type="presOf" srcId="{B88161BC-48C8-485B-AFEB-270FD2A9B15D}" destId="{ED04C435-87BC-40C4-B946-638FDF6D5395}" srcOrd="0" destOrd="0" presId="urn:microsoft.com/office/officeart/2005/8/layout/default"/>
    <dgm:cxn modelId="{EEB6FBC9-B5C2-4C39-8449-1E8A6A3A6F13}" type="presOf" srcId="{7715925A-937E-407C-A6DC-1F73C7AC4537}" destId="{DA3B904F-94AB-47AA-9D05-9F8FE3AC3DA8}" srcOrd="0" destOrd="1" presId="urn:microsoft.com/office/officeart/2005/8/layout/default"/>
    <dgm:cxn modelId="{48AAA719-85E0-4575-B3FC-C3211284E410}" type="presParOf" srcId="{031AD063-CCD3-48B6-9AD8-A414B142ED5B}" destId="{DA3B904F-94AB-47AA-9D05-9F8FE3AC3DA8}" srcOrd="0" destOrd="0" presId="urn:microsoft.com/office/officeart/2005/8/layout/default"/>
    <dgm:cxn modelId="{CE85CD9B-D520-4F0C-AA46-CD987D3144FB}" type="presParOf" srcId="{031AD063-CCD3-48B6-9AD8-A414B142ED5B}" destId="{A8342426-99A2-4B07-BDE9-DA37D3C8639B}" srcOrd="1" destOrd="0" presId="urn:microsoft.com/office/officeart/2005/8/layout/default"/>
    <dgm:cxn modelId="{45E9150C-2D71-4776-A696-D5EA1E71CF88}" type="presParOf" srcId="{031AD063-CCD3-48B6-9AD8-A414B142ED5B}" destId="{82137D2D-714C-4034-83A6-E587699FA9FC}" srcOrd="2" destOrd="0" presId="urn:microsoft.com/office/officeart/2005/8/layout/default"/>
    <dgm:cxn modelId="{05AC7A30-7772-44CF-90C6-B6E82B198341}" type="presParOf" srcId="{031AD063-CCD3-48B6-9AD8-A414B142ED5B}" destId="{0D3D0C51-ACD9-49E5-BC59-4879F97A70C0}" srcOrd="3" destOrd="0" presId="urn:microsoft.com/office/officeart/2005/8/layout/default"/>
    <dgm:cxn modelId="{78669D2D-D88A-4026-A0BA-2F29FA6E296C}" type="presParOf" srcId="{031AD063-CCD3-48B6-9AD8-A414B142ED5B}" destId="{ED04C435-87BC-40C4-B946-638FDF6D539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316AA-DBE9-475D-B159-3AF5F1BD0F52}"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C6FF3A2E-51C0-47A2-B6F1-6448616022FC}">
      <dgm:prSet phldrT="[Text]"/>
      <dgm:spPr/>
      <dgm:t>
        <a:bodyPr/>
        <a:lstStyle/>
        <a:p>
          <a:r>
            <a:rPr lang="en-US" dirty="0"/>
            <a:t>TELADOC</a:t>
          </a:r>
        </a:p>
      </dgm:t>
    </dgm:pt>
    <dgm:pt modelId="{6DA87E70-BD99-44D2-9B0D-3507D52F67EF}" type="parTrans" cxnId="{E0128824-7DAC-4379-A240-6CF1859EDABA}">
      <dgm:prSet/>
      <dgm:spPr/>
      <dgm:t>
        <a:bodyPr/>
        <a:lstStyle/>
        <a:p>
          <a:endParaRPr lang="en-US"/>
        </a:p>
      </dgm:t>
    </dgm:pt>
    <dgm:pt modelId="{02C9C311-F7C8-4A39-A41F-A41DEC1CAE42}" type="sibTrans" cxnId="{E0128824-7DAC-4379-A240-6CF1859EDABA}">
      <dgm:prSet/>
      <dgm:spPr/>
      <dgm:t>
        <a:bodyPr/>
        <a:lstStyle/>
        <a:p>
          <a:endParaRPr lang="en-US"/>
        </a:p>
      </dgm:t>
    </dgm:pt>
    <dgm:pt modelId="{2E58F555-EE14-4A3E-BADB-9C1C1A461F57}">
      <dgm:prSet phldrT="[Text]"/>
      <dgm:spPr/>
      <dgm:t>
        <a:bodyPr/>
        <a:lstStyle/>
        <a:p>
          <a:r>
            <a:rPr lang="en-US" dirty="0"/>
            <a:t>Is a multinational telehealth company situated in the United States. </a:t>
          </a:r>
        </a:p>
      </dgm:t>
    </dgm:pt>
    <dgm:pt modelId="{CC134061-8298-4922-94C6-8B3A4EE0B052}" type="parTrans" cxnId="{1A7CBBDE-DCF2-4221-A4D8-5BC27B1B1372}">
      <dgm:prSet/>
      <dgm:spPr/>
      <dgm:t>
        <a:bodyPr/>
        <a:lstStyle/>
        <a:p>
          <a:endParaRPr lang="en-US"/>
        </a:p>
      </dgm:t>
    </dgm:pt>
    <dgm:pt modelId="{619FB319-686E-49FD-835D-C2C9C12894A3}" type="sibTrans" cxnId="{1A7CBBDE-DCF2-4221-A4D8-5BC27B1B1372}">
      <dgm:prSet/>
      <dgm:spPr/>
      <dgm:t>
        <a:bodyPr/>
        <a:lstStyle/>
        <a:p>
          <a:endParaRPr lang="en-US"/>
        </a:p>
      </dgm:t>
    </dgm:pt>
    <dgm:pt modelId="{5730AE6B-1172-41BF-A267-EDAB39502EE5}">
      <dgm:prSet phldrT="[Text]"/>
      <dgm:spPr/>
      <dgm:t>
        <a:bodyPr/>
        <a:lstStyle/>
        <a:p>
          <a:r>
            <a:rPr lang="en-US" dirty="0"/>
            <a:t>HEALTH TAP</a:t>
          </a:r>
        </a:p>
      </dgm:t>
    </dgm:pt>
    <dgm:pt modelId="{6C921807-5DB8-413E-9014-EDF1D577A349}" type="parTrans" cxnId="{1AE2E782-F64F-44C8-9DB7-E1AAB7003A5A}">
      <dgm:prSet/>
      <dgm:spPr/>
      <dgm:t>
        <a:bodyPr/>
        <a:lstStyle/>
        <a:p>
          <a:endParaRPr lang="en-US"/>
        </a:p>
      </dgm:t>
    </dgm:pt>
    <dgm:pt modelId="{1E7AEBBA-7E88-4AB5-A98D-692A23C99FA5}" type="sibTrans" cxnId="{1AE2E782-F64F-44C8-9DB7-E1AAB7003A5A}">
      <dgm:prSet/>
      <dgm:spPr/>
      <dgm:t>
        <a:bodyPr/>
        <a:lstStyle/>
        <a:p>
          <a:endParaRPr lang="en-US"/>
        </a:p>
      </dgm:t>
    </dgm:pt>
    <dgm:pt modelId="{006A42D3-8EC3-4F3D-A893-B91D6CD8BC3C}">
      <dgm:prSet phldrT="[Text]"/>
      <dgm:spPr/>
      <dgm:t>
        <a:bodyPr/>
        <a:lstStyle/>
        <a:p>
          <a:r>
            <a:rPr lang="en-US" dirty="0"/>
            <a:t>Is a medical group and </a:t>
          </a:r>
          <a:r>
            <a:rPr lang="en-US" dirty="0" err="1"/>
            <a:t>technologfy</a:t>
          </a:r>
          <a:r>
            <a:rPr lang="en-US" dirty="0"/>
            <a:t> company delivering telehealth virtual healthcare via the web and health apps. </a:t>
          </a:r>
        </a:p>
      </dgm:t>
    </dgm:pt>
    <dgm:pt modelId="{BC65A209-C7E5-4876-B93E-08B2385F21EB}" type="parTrans" cxnId="{D75EABFA-8C2A-41CE-8909-EEC519C97931}">
      <dgm:prSet/>
      <dgm:spPr/>
      <dgm:t>
        <a:bodyPr/>
        <a:lstStyle/>
        <a:p>
          <a:endParaRPr lang="en-US"/>
        </a:p>
      </dgm:t>
    </dgm:pt>
    <dgm:pt modelId="{6AE24602-BF4C-43AB-A131-61335B0A78A4}" type="sibTrans" cxnId="{D75EABFA-8C2A-41CE-8909-EEC519C97931}">
      <dgm:prSet/>
      <dgm:spPr/>
      <dgm:t>
        <a:bodyPr/>
        <a:lstStyle/>
        <a:p>
          <a:endParaRPr lang="en-US"/>
        </a:p>
      </dgm:t>
    </dgm:pt>
    <dgm:pt modelId="{817445D3-D029-4973-BD87-D3E232F8F2FE}">
      <dgm:prSet phldrT="[Text]" phldr="1"/>
      <dgm:spPr/>
      <dgm:t>
        <a:bodyPr/>
        <a:lstStyle/>
        <a:p>
          <a:endParaRPr lang="en-US" dirty="0"/>
        </a:p>
      </dgm:t>
    </dgm:pt>
    <dgm:pt modelId="{BABF00EC-4B55-46EA-B89A-C41FA3C19865}" type="parTrans" cxnId="{CC3B58B6-8DFA-4202-B74D-637F11B74154}">
      <dgm:prSet/>
      <dgm:spPr/>
      <dgm:t>
        <a:bodyPr/>
        <a:lstStyle/>
        <a:p>
          <a:endParaRPr lang="en-US"/>
        </a:p>
      </dgm:t>
    </dgm:pt>
    <dgm:pt modelId="{513770B9-D35A-4D24-B31F-94AE8244A01C}" type="sibTrans" cxnId="{CC3B58B6-8DFA-4202-B74D-637F11B74154}">
      <dgm:prSet/>
      <dgm:spPr/>
      <dgm:t>
        <a:bodyPr/>
        <a:lstStyle/>
        <a:p>
          <a:endParaRPr lang="en-US"/>
        </a:p>
      </dgm:t>
    </dgm:pt>
    <dgm:pt modelId="{8F72F4F5-E857-4BDB-BF78-B7AFFC637761}">
      <dgm:prSet phldrT="[Text]"/>
      <dgm:spPr/>
      <dgm:t>
        <a:bodyPr/>
        <a:lstStyle/>
        <a:p>
          <a:endParaRPr lang="en-US" dirty="0"/>
        </a:p>
      </dgm:t>
    </dgm:pt>
    <dgm:pt modelId="{7C324B2E-3399-45C0-BD42-993D44C44033}" type="parTrans" cxnId="{FE82F19D-C3D0-4392-A82C-BFD61725DC95}">
      <dgm:prSet/>
      <dgm:spPr/>
      <dgm:t>
        <a:bodyPr/>
        <a:lstStyle/>
        <a:p>
          <a:endParaRPr lang="en-US"/>
        </a:p>
      </dgm:t>
    </dgm:pt>
    <dgm:pt modelId="{92A48D1D-BB11-4288-BAFF-1B1A35AD5BAC}" type="sibTrans" cxnId="{FE82F19D-C3D0-4392-A82C-BFD61725DC95}">
      <dgm:prSet/>
      <dgm:spPr/>
      <dgm:t>
        <a:bodyPr/>
        <a:lstStyle/>
        <a:p>
          <a:endParaRPr lang="en-US"/>
        </a:p>
      </dgm:t>
    </dgm:pt>
    <dgm:pt modelId="{1D3C0802-5FC5-4BA0-A063-96031B826E35}">
      <dgm:prSet phldrT="[Text]"/>
      <dgm:spPr/>
      <dgm:t>
        <a:bodyPr/>
        <a:lstStyle/>
        <a:p>
          <a:endParaRPr lang="en-US" dirty="0"/>
        </a:p>
      </dgm:t>
    </dgm:pt>
    <dgm:pt modelId="{61C29E4E-A153-4C00-891F-CD17E021A368}" type="parTrans" cxnId="{F9F69AE6-93D0-47F9-8727-4C3E5FF04556}">
      <dgm:prSet/>
      <dgm:spPr/>
    </dgm:pt>
    <dgm:pt modelId="{7A793061-73CE-455F-ACAD-426B95BE7484}" type="sibTrans" cxnId="{F9F69AE6-93D0-47F9-8727-4C3E5FF04556}">
      <dgm:prSet/>
      <dgm:spPr/>
    </dgm:pt>
    <dgm:pt modelId="{24B66A67-BEAB-495F-96F3-88E391DF406E}">
      <dgm:prSet phldrT="[Text]"/>
      <dgm:spPr/>
      <dgm:t>
        <a:bodyPr/>
        <a:lstStyle/>
        <a:p>
          <a:r>
            <a:rPr lang="en-US" dirty="0"/>
            <a:t>Primary Services include telehealth, medical opinions AI and analytics, telehealth devices and licensable </a:t>
          </a:r>
          <a:r>
            <a:rPr lang="en-US" dirty="0" err="1"/>
            <a:t>platfrom</a:t>
          </a:r>
          <a:r>
            <a:rPr lang="en-US" dirty="0"/>
            <a:t> services.</a:t>
          </a:r>
        </a:p>
      </dgm:t>
    </dgm:pt>
    <dgm:pt modelId="{DA077F59-B32B-41D9-91C5-69591D48FB56}" type="parTrans" cxnId="{88D631D8-5CB7-4871-BDBC-D146CB8DACCC}">
      <dgm:prSet/>
      <dgm:spPr/>
    </dgm:pt>
    <dgm:pt modelId="{2C69A24E-66F9-4350-B73D-1B02EA1EEA34}" type="sibTrans" cxnId="{88D631D8-5CB7-4871-BDBC-D146CB8DACCC}">
      <dgm:prSet/>
      <dgm:spPr/>
    </dgm:pt>
    <dgm:pt modelId="{7EAAA0ED-F0B2-4D73-9D71-68FC3D39F6CA}">
      <dgm:prSet phldrT="[Text]"/>
      <dgm:spPr/>
      <dgm:t>
        <a:bodyPr/>
        <a:lstStyle/>
        <a:p>
          <a:r>
            <a:rPr lang="en-US" dirty="0"/>
            <a:t>It is the oldest telehealth platform in the united states. </a:t>
          </a:r>
        </a:p>
      </dgm:t>
    </dgm:pt>
    <dgm:pt modelId="{562CDFCB-73D6-4D91-80FB-349D96343F65}" type="parTrans" cxnId="{BE549730-FF91-4FFC-B95D-9D8D03257716}">
      <dgm:prSet/>
      <dgm:spPr/>
    </dgm:pt>
    <dgm:pt modelId="{AF728ACC-BFFB-4DBC-A6E2-D9F80A1AD502}" type="sibTrans" cxnId="{BE549730-FF91-4FFC-B95D-9D8D03257716}">
      <dgm:prSet/>
      <dgm:spPr/>
    </dgm:pt>
    <dgm:pt modelId="{20615BFE-C5F4-46A6-B312-13824AD8D507}">
      <dgm:prSet phldrT="[Text]"/>
      <dgm:spPr/>
      <dgm:t>
        <a:bodyPr/>
        <a:lstStyle/>
        <a:p>
          <a:r>
            <a:rPr lang="en-US" dirty="0"/>
            <a:t>In early </a:t>
          </a:r>
          <a:r>
            <a:rPr lang="en-US" dirty="0" err="1"/>
            <a:t>Jnauary</a:t>
          </a:r>
          <a:r>
            <a:rPr lang="en-US" dirty="0"/>
            <a:t> 2023, Teladoc launched a </a:t>
          </a:r>
          <a:r>
            <a:rPr lang="en-US" dirty="0" err="1"/>
            <a:t>newapp</a:t>
          </a:r>
          <a:r>
            <a:rPr lang="en-US" dirty="0"/>
            <a:t> that offered all services and programs for its members in one place. </a:t>
          </a:r>
        </a:p>
      </dgm:t>
    </dgm:pt>
    <dgm:pt modelId="{23B5DAD2-BA74-4571-B607-E5D8A3E0A01A}" type="parTrans" cxnId="{88391A69-5A73-4896-8F79-B2B3E5E23661}">
      <dgm:prSet/>
      <dgm:spPr/>
    </dgm:pt>
    <dgm:pt modelId="{A2FE4A73-9079-4045-9004-038FB43B2B91}" type="sibTrans" cxnId="{88391A69-5A73-4896-8F79-B2B3E5E23661}">
      <dgm:prSet/>
      <dgm:spPr/>
    </dgm:pt>
    <dgm:pt modelId="{0797B85C-F1EF-43F3-B0C7-F0F7495D1B5C}">
      <dgm:prSet phldrT="[Text]"/>
      <dgm:spPr/>
      <dgm:t>
        <a:bodyPr/>
        <a:lstStyle/>
        <a:p>
          <a:r>
            <a:rPr lang="en-US" dirty="0"/>
            <a:t>Their customers include health consumers in the U.S health systems, </a:t>
          </a:r>
          <a:r>
            <a:rPr lang="en-US" dirty="0" err="1"/>
            <a:t>insuarance</a:t>
          </a:r>
          <a:r>
            <a:rPr lang="en-US" dirty="0"/>
            <a:t> companies and self insured employers. </a:t>
          </a:r>
        </a:p>
      </dgm:t>
    </dgm:pt>
    <dgm:pt modelId="{95F1BB7E-290C-4ABA-921C-8A81D373BAEA}" type="parTrans" cxnId="{8A45F142-B589-42C7-9A3F-FC4EC597156C}">
      <dgm:prSet/>
      <dgm:spPr/>
    </dgm:pt>
    <dgm:pt modelId="{CC480491-3EFF-4087-833A-8AA34F055E32}" type="sibTrans" cxnId="{8A45F142-B589-42C7-9A3F-FC4EC597156C}">
      <dgm:prSet/>
      <dgm:spPr/>
    </dgm:pt>
    <dgm:pt modelId="{5322BDF5-D2C8-442A-A7FD-E9FD809DD56E}">
      <dgm:prSet phldrT="[Text]"/>
      <dgm:spPr/>
      <dgm:t>
        <a:bodyPr/>
        <a:lstStyle/>
        <a:p>
          <a:r>
            <a:rPr lang="en-US" dirty="0"/>
            <a:t>It offers the option to immediately connect to, schedule an appointment for a consultation via video conference, </a:t>
          </a:r>
          <a:r>
            <a:rPr lang="en-US" dirty="0" err="1"/>
            <a:t>phonecall</a:t>
          </a:r>
          <a:r>
            <a:rPr lang="en-US" dirty="0"/>
            <a:t> or text cat via web or mobile application. </a:t>
          </a:r>
        </a:p>
      </dgm:t>
    </dgm:pt>
    <dgm:pt modelId="{E00C93AC-354E-4161-99AE-045B0F91B5E3}" type="parTrans" cxnId="{BF9EDBC4-36F7-4808-8C23-EAE55CC113B3}">
      <dgm:prSet/>
      <dgm:spPr/>
    </dgm:pt>
    <dgm:pt modelId="{2EB218BE-8E94-4219-AF83-F996FAC33D6E}" type="sibTrans" cxnId="{BF9EDBC4-36F7-4808-8C23-EAE55CC113B3}">
      <dgm:prSet/>
      <dgm:spPr/>
    </dgm:pt>
    <dgm:pt modelId="{6FF875A3-4955-4131-9496-52B701DFE20E}" type="pres">
      <dgm:prSet presAssocID="{318316AA-DBE9-475D-B159-3AF5F1BD0F52}" presName="diagram" presStyleCnt="0">
        <dgm:presLayoutVars>
          <dgm:dir/>
          <dgm:resizeHandles val="exact"/>
        </dgm:presLayoutVars>
      </dgm:prSet>
      <dgm:spPr/>
    </dgm:pt>
    <dgm:pt modelId="{37653FD7-7DFE-4862-B1A5-554B6016EDAF}" type="pres">
      <dgm:prSet presAssocID="{C6FF3A2E-51C0-47A2-B6F1-6448616022FC}" presName="node" presStyleLbl="node1" presStyleIdx="0" presStyleCnt="2">
        <dgm:presLayoutVars>
          <dgm:bulletEnabled val="1"/>
        </dgm:presLayoutVars>
      </dgm:prSet>
      <dgm:spPr/>
    </dgm:pt>
    <dgm:pt modelId="{B756EE4E-CB21-4C44-9E45-865D9F3A9248}" type="pres">
      <dgm:prSet presAssocID="{02C9C311-F7C8-4A39-A41F-A41DEC1CAE42}" presName="sibTrans" presStyleCnt="0"/>
      <dgm:spPr/>
    </dgm:pt>
    <dgm:pt modelId="{D6404E88-74BC-44DE-9055-16FA020D6CF7}" type="pres">
      <dgm:prSet presAssocID="{5730AE6B-1172-41BF-A267-EDAB39502EE5}" presName="node" presStyleLbl="node1" presStyleIdx="1" presStyleCnt="2">
        <dgm:presLayoutVars>
          <dgm:bulletEnabled val="1"/>
        </dgm:presLayoutVars>
      </dgm:prSet>
      <dgm:spPr/>
    </dgm:pt>
  </dgm:ptLst>
  <dgm:cxnLst>
    <dgm:cxn modelId="{D9F9E21A-8BE7-4D89-BFCF-EB5B88A55170}" type="presOf" srcId="{2E58F555-EE14-4A3E-BADB-9C1C1A461F57}" destId="{37653FD7-7DFE-4862-B1A5-554B6016EDAF}" srcOrd="0" destOrd="1" presId="urn:microsoft.com/office/officeart/2005/8/layout/default"/>
    <dgm:cxn modelId="{E0128824-7DAC-4379-A240-6CF1859EDABA}" srcId="{318316AA-DBE9-475D-B159-3AF5F1BD0F52}" destId="{C6FF3A2E-51C0-47A2-B6F1-6448616022FC}" srcOrd="0" destOrd="0" parTransId="{6DA87E70-BD99-44D2-9B0D-3507D52F67EF}" sibTransId="{02C9C311-F7C8-4A39-A41F-A41DEC1CAE42}"/>
    <dgm:cxn modelId="{BE549730-FF91-4FFC-B95D-9D8D03257716}" srcId="{C6FF3A2E-51C0-47A2-B6F1-6448616022FC}" destId="{7EAAA0ED-F0B2-4D73-9D71-68FC3D39F6CA}" srcOrd="2" destOrd="0" parTransId="{562CDFCB-73D6-4D91-80FB-349D96343F65}" sibTransId="{AF728ACC-BFFB-4DBC-A6E2-D9F80A1AD502}"/>
    <dgm:cxn modelId="{28E72E34-7816-4270-9295-C48466A483FA}" type="presOf" srcId="{5730AE6B-1172-41BF-A267-EDAB39502EE5}" destId="{D6404E88-74BC-44DE-9055-16FA020D6CF7}" srcOrd="0" destOrd="0" presId="urn:microsoft.com/office/officeart/2005/8/layout/default"/>
    <dgm:cxn modelId="{8A45F142-B589-42C7-9A3F-FC4EC597156C}" srcId="{5730AE6B-1172-41BF-A267-EDAB39502EE5}" destId="{0797B85C-F1EF-43F3-B0C7-F0F7495D1B5C}" srcOrd="1" destOrd="0" parTransId="{95F1BB7E-290C-4ABA-921C-8A81D373BAEA}" sibTransId="{CC480491-3EFF-4087-833A-8AA34F055E32}"/>
    <dgm:cxn modelId="{88391A69-5A73-4896-8F79-B2B3E5E23661}" srcId="{C6FF3A2E-51C0-47A2-B6F1-6448616022FC}" destId="{20615BFE-C5F4-46A6-B312-13824AD8D507}" srcOrd="3" destOrd="0" parTransId="{23B5DAD2-BA74-4571-B607-E5D8A3E0A01A}" sibTransId="{A2FE4A73-9079-4045-9004-038FB43B2B91}"/>
    <dgm:cxn modelId="{9CB4CE6B-4303-4CA9-90D6-0DA58A726D04}" type="presOf" srcId="{5322BDF5-D2C8-442A-A7FD-E9FD809DD56E}" destId="{D6404E88-74BC-44DE-9055-16FA020D6CF7}" srcOrd="0" destOrd="3" presId="urn:microsoft.com/office/officeart/2005/8/layout/default"/>
    <dgm:cxn modelId="{5C6D5B72-6E80-4ABF-A3C9-9C7571F69545}" type="presOf" srcId="{24B66A67-BEAB-495F-96F3-88E391DF406E}" destId="{37653FD7-7DFE-4862-B1A5-554B6016EDAF}" srcOrd="0" destOrd="2" presId="urn:microsoft.com/office/officeart/2005/8/layout/default"/>
    <dgm:cxn modelId="{7CBB3353-9ACF-487D-A514-0CB5B1D79BE6}" type="presOf" srcId="{7EAAA0ED-F0B2-4D73-9D71-68FC3D39F6CA}" destId="{37653FD7-7DFE-4862-B1A5-554B6016EDAF}" srcOrd="0" destOrd="3" presId="urn:microsoft.com/office/officeart/2005/8/layout/default"/>
    <dgm:cxn modelId="{1AE2E782-F64F-44C8-9DB7-E1AAB7003A5A}" srcId="{318316AA-DBE9-475D-B159-3AF5F1BD0F52}" destId="{5730AE6B-1172-41BF-A267-EDAB39502EE5}" srcOrd="1" destOrd="0" parTransId="{6C921807-5DB8-413E-9014-EDF1D577A349}" sibTransId="{1E7AEBBA-7E88-4AB5-A98D-692A23C99FA5}"/>
    <dgm:cxn modelId="{8400E58D-0FF1-487D-A8C1-248E08D7EB19}" type="presOf" srcId="{8F72F4F5-E857-4BDB-BF78-B7AFFC637761}" destId="{37653FD7-7DFE-4862-B1A5-554B6016EDAF}" srcOrd="0" destOrd="6" presId="urn:microsoft.com/office/officeart/2005/8/layout/default"/>
    <dgm:cxn modelId="{E727BF98-72F1-418D-974F-CC514DEB7764}" type="presOf" srcId="{0797B85C-F1EF-43F3-B0C7-F0F7495D1B5C}" destId="{D6404E88-74BC-44DE-9055-16FA020D6CF7}" srcOrd="0" destOrd="2" presId="urn:microsoft.com/office/officeart/2005/8/layout/default"/>
    <dgm:cxn modelId="{FE82F19D-C3D0-4392-A82C-BFD61725DC95}" srcId="{C6FF3A2E-51C0-47A2-B6F1-6448616022FC}" destId="{8F72F4F5-E857-4BDB-BF78-B7AFFC637761}" srcOrd="5" destOrd="0" parTransId="{7C324B2E-3399-45C0-BD42-993D44C44033}" sibTransId="{92A48D1D-BB11-4288-BAFF-1B1A35AD5BAC}"/>
    <dgm:cxn modelId="{7C8885B2-CE36-43EF-BCFC-315029A9A317}" type="presOf" srcId="{C6FF3A2E-51C0-47A2-B6F1-6448616022FC}" destId="{37653FD7-7DFE-4862-B1A5-554B6016EDAF}" srcOrd="0" destOrd="0" presId="urn:microsoft.com/office/officeart/2005/8/layout/default"/>
    <dgm:cxn modelId="{CC3B58B6-8DFA-4202-B74D-637F11B74154}" srcId="{5730AE6B-1172-41BF-A267-EDAB39502EE5}" destId="{817445D3-D029-4973-BD87-D3E232F8F2FE}" srcOrd="3" destOrd="0" parTransId="{BABF00EC-4B55-46EA-B89A-C41FA3C19865}" sibTransId="{513770B9-D35A-4D24-B31F-94AE8244A01C}"/>
    <dgm:cxn modelId="{BF9EDBC4-36F7-4808-8C23-EAE55CC113B3}" srcId="{5730AE6B-1172-41BF-A267-EDAB39502EE5}" destId="{5322BDF5-D2C8-442A-A7FD-E9FD809DD56E}" srcOrd="2" destOrd="0" parTransId="{E00C93AC-354E-4161-99AE-045B0F91B5E3}" sibTransId="{2EB218BE-8E94-4219-AF83-F996FAC33D6E}"/>
    <dgm:cxn modelId="{14BBE5D1-6A18-41F9-8D90-3EB19AB97C4D}" type="presOf" srcId="{817445D3-D029-4973-BD87-D3E232F8F2FE}" destId="{D6404E88-74BC-44DE-9055-16FA020D6CF7}" srcOrd="0" destOrd="4" presId="urn:microsoft.com/office/officeart/2005/8/layout/default"/>
    <dgm:cxn modelId="{EB6F98D5-167A-4015-98E5-E31B8B2CC6A1}" type="presOf" srcId="{1D3C0802-5FC5-4BA0-A063-96031B826E35}" destId="{37653FD7-7DFE-4862-B1A5-554B6016EDAF}" srcOrd="0" destOrd="5" presId="urn:microsoft.com/office/officeart/2005/8/layout/default"/>
    <dgm:cxn modelId="{88D631D8-5CB7-4871-BDBC-D146CB8DACCC}" srcId="{C6FF3A2E-51C0-47A2-B6F1-6448616022FC}" destId="{24B66A67-BEAB-495F-96F3-88E391DF406E}" srcOrd="1" destOrd="0" parTransId="{DA077F59-B32B-41D9-91C5-69591D48FB56}" sibTransId="{2C69A24E-66F9-4350-B73D-1B02EA1EEA34}"/>
    <dgm:cxn modelId="{7ADE1EDD-D9D9-4127-9EDF-5EDCD54B8875}" type="presOf" srcId="{20615BFE-C5F4-46A6-B312-13824AD8D507}" destId="{37653FD7-7DFE-4862-B1A5-554B6016EDAF}" srcOrd="0" destOrd="4" presId="urn:microsoft.com/office/officeart/2005/8/layout/default"/>
    <dgm:cxn modelId="{1A7CBBDE-DCF2-4221-A4D8-5BC27B1B1372}" srcId="{C6FF3A2E-51C0-47A2-B6F1-6448616022FC}" destId="{2E58F555-EE14-4A3E-BADB-9C1C1A461F57}" srcOrd="0" destOrd="0" parTransId="{CC134061-8298-4922-94C6-8B3A4EE0B052}" sibTransId="{619FB319-686E-49FD-835D-C2C9C12894A3}"/>
    <dgm:cxn modelId="{D44F0FE2-A567-42E3-8D70-BCDCE8F5F104}" type="presOf" srcId="{006A42D3-8EC3-4F3D-A893-B91D6CD8BC3C}" destId="{D6404E88-74BC-44DE-9055-16FA020D6CF7}" srcOrd="0" destOrd="1" presId="urn:microsoft.com/office/officeart/2005/8/layout/default"/>
    <dgm:cxn modelId="{F9F69AE6-93D0-47F9-8727-4C3E5FF04556}" srcId="{C6FF3A2E-51C0-47A2-B6F1-6448616022FC}" destId="{1D3C0802-5FC5-4BA0-A063-96031B826E35}" srcOrd="4" destOrd="0" parTransId="{61C29E4E-A153-4C00-891F-CD17E021A368}" sibTransId="{7A793061-73CE-455F-ACAD-426B95BE7484}"/>
    <dgm:cxn modelId="{295CC7EA-482C-4545-AC51-1B7D82E35E15}" type="presOf" srcId="{318316AA-DBE9-475D-B159-3AF5F1BD0F52}" destId="{6FF875A3-4955-4131-9496-52B701DFE20E}" srcOrd="0" destOrd="0" presId="urn:microsoft.com/office/officeart/2005/8/layout/default"/>
    <dgm:cxn modelId="{D75EABFA-8C2A-41CE-8909-EEC519C97931}" srcId="{5730AE6B-1172-41BF-A267-EDAB39502EE5}" destId="{006A42D3-8EC3-4F3D-A893-B91D6CD8BC3C}" srcOrd="0" destOrd="0" parTransId="{BC65A209-C7E5-4876-B93E-08B2385F21EB}" sibTransId="{6AE24602-BF4C-43AB-A131-61335B0A78A4}"/>
    <dgm:cxn modelId="{04B777C5-5A72-4383-BC69-DB26F506F9CE}" type="presParOf" srcId="{6FF875A3-4955-4131-9496-52B701DFE20E}" destId="{37653FD7-7DFE-4862-B1A5-554B6016EDAF}" srcOrd="0" destOrd="0" presId="urn:microsoft.com/office/officeart/2005/8/layout/default"/>
    <dgm:cxn modelId="{D61FA507-F06B-43D3-B679-357B99F12917}" type="presParOf" srcId="{6FF875A3-4955-4131-9496-52B701DFE20E}" destId="{B756EE4E-CB21-4C44-9E45-865D9F3A9248}" srcOrd="1" destOrd="0" presId="urn:microsoft.com/office/officeart/2005/8/layout/default"/>
    <dgm:cxn modelId="{9FA9096F-E1DC-467F-9E6B-5846E6427A20}" type="presParOf" srcId="{6FF875A3-4955-4131-9496-52B701DFE20E}" destId="{D6404E88-74BC-44DE-9055-16FA020D6CF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B904F-94AB-47AA-9D05-9F8FE3AC3DA8}">
      <dsp:nvSpPr>
        <dsp:cNvPr id="0" name=""/>
        <dsp:cNvSpPr/>
      </dsp:nvSpPr>
      <dsp:spPr>
        <a:xfrm>
          <a:off x="0" y="951876"/>
          <a:ext cx="4114167" cy="2523301"/>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WEDOCTOR</a:t>
          </a:r>
        </a:p>
        <a:p>
          <a:pPr marL="171450" lvl="1" indent="-171450" algn="l" defTabSz="755650">
            <a:lnSpc>
              <a:spcPct val="90000"/>
            </a:lnSpc>
            <a:spcBef>
              <a:spcPct val="0"/>
            </a:spcBef>
            <a:spcAft>
              <a:spcPct val="15000"/>
            </a:spcAft>
            <a:buChar char="•"/>
          </a:pPr>
          <a:r>
            <a:rPr lang="en-US" sz="1700" kern="1200" dirty="0"/>
            <a:t>Widely used in China to provide telehealth services.</a:t>
          </a:r>
        </a:p>
        <a:p>
          <a:pPr marL="171450" lvl="1" indent="-171450" algn="l" defTabSz="755650">
            <a:lnSpc>
              <a:spcPct val="90000"/>
            </a:lnSpc>
            <a:spcBef>
              <a:spcPct val="0"/>
            </a:spcBef>
            <a:spcAft>
              <a:spcPct val="15000"/>
            </a:spcAft>
            <a:buChar char="•"/>
          </a:pPr>
          <a:r>
            <a:rPr lang="en-US" sz="1700" kern="1200" dirty="0"/>
            <a:t>Has 27 internet hospitals and has linked its appointment making system to 7800 hospitals across China.</a:t>
          </a:r>
        </a:p>
        <a:p>
          <a:pPr marL="171450" lvl="1" indent="-171450" algn="l" defTabSz="755650">
            <a:lnSpc>
              <a:spcPct val="90000"/>
            </a:lnSpc>
            <a:spcBef>
              <a:spcPct val="0"/>
            </a:spcBef>
            <a:spcAft>
              <a:spcPct val="15000"/>
            </a:spcAft>
            <a:buChar char="•"/>
          </a:pPr>
          <a:r>
            <a:rPr lang="en-US" sz="1700" kern="1200" dirty="0"/>
            <a:t>Each doctor is registered and filed and each prescription is reviewed by a pharmacist. </a:t>
          </a:r>
        </a:p>
        <a:p>
          <a:pPr marL="171450" lvl="1" indent="-171450" algn="l" defTabSz="755650">
            <a:lnSpc>
              <a:spcPct val="90000"/>
            </a:lnSpc>
            <a:spcBef>
              <a:spcPct val="0"/>
            </a:spcBef>
            <a:spcAft>
              <a:spcPct val="15000"/>
            </a:spcAft>
            <a:buChar char="•"/>
          </a:pPr>
          <a:endParaRPr lang="en-US" sz="1700" kern="1200" dirty="0"/>
        </a:p>
      </dsp:txBody>
      <dsp:txXfrm>
        <a:off x="0" y="951876"/>
        <a:ext cx="4114167" cy="2523301"/>
      </dsp:txXfrm>
    </dsp:sp>
    <dsp:sp modelId="{82137D2D-714C-4034-83A6-E587699FA9FC}">
      <dsp:nvSpPr>
        <dsp:cNvPr id="0" name=""/>
        <dsp:cNvSpPr/>
      </dsp:nvSpPr>
      <dsp:spPr>
        <a:xfrm>
          <a:off x="4527694" y="708235"/>
          <a:ext cx="4114167" cy="246850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CAREPATRON</a:t>
          </a:r>
        </a:p>
        <a:p>
          <a:pPr marL="171450" lvl="1" indent="-171450" algn="l" defTabSz="755650">
            <a:lnSpc>
              <a:spcPct val="90000"/>
            </a:lnSpc>
            <a:spcBef>
              <a:spcPct val="0"/>
            </a:spcBef>
            <a:spcAft>
              <a:spcPct val="15000"/>
            </a:spcAft>
            <a:buChar char="•"/>
          </a:pPr>
          <a:r>
            <a:rPr lang="en-US" sz="1700" kern="1200" dirty="0"/>
            <a:t>Patient portal that allows patients to have access to their medical records.</a:t>
          </a:r>
        </a:p>
        <a:p>
          <a:pPr marL="171450" lvl="1" indent="-171450" algn="l" defTabSz="755650">
            <a:lnSpc>
              <a:spcPct val="90000"/>
            </a:lnSpc>
            <a:spcBef>
              <a:spcPct val="0"/>
            </a:spcBef>
            <a:spcAft>
              <a:spcPct val="15000"/>
            </a:spcAft>
            <a:buChar char="•"/>
          </a:pPr>
          <a:r>
            <a:rPr lang="en-US" sz="1700" kern="1200" dirty="0"/>
            <a:t>Integrated with a mobile friendly app accessible through all devices. </a:t>
          </a:r>
        </a:p>
        <a:p>
          <a:pPr marL="171450" lvl="1" indent="-171450" algn="l" defTabSz="755650">
            <a:lnSpc>
              <a:spcPct val="90000"/>
            </a:lnSpc>
            <a:spcBef>
              <a:spcPct val="0"/>
            </a:spcBef>
            <a:spcAft>
              <a:spcPct val="15000"/>
            </a:spcAft>
            <a:buChar char="•"/>
          </a:pPr>
          <a:r>
            <a:rPr lang="en-US" sz="1700" kern="1200" dirty="0"/>
            <a:t>Allows patients to set healthcare appointments and reduces no-shows by sending reminders. </a:t>
          </a:r>
        </a:p>
        <a:p>
          <a:pPr marL="171450" lvl="1" indent="-171450" algn="l" defTabSz="755650">
            <a:lnSpc>
              <a:spcPct val="90000"/>
            </a:lnSpc>
            <a:spcBef>
              <a:spcPct val="0"/>
            </a:spcBef>
            <a:spcAft>
              <a:spcPct val="15000"/>
            </a:spcAft>
            <a:buChar char="•"/>
          </a:pPr>
          <a:endParaRPr lang="en-US" sz="1700" kern="1200" dirty="0"/>
        </a:p>
      </dsp:txBody>
      <dsp:txXfrm>
        <a:off x="4527694" y="708235"/>
        <a:ext cx="4114167" cy="2468500"/>
      </dsp:txXfrm>
    </dsp:sp>
    <dsp:sp modelId="{ED04C435-87BC-40C4-B946-638FDF6D5395}">
      <dsp:nvSpPr>
        <dsp:cNvPr id="0" name=""/>
        <dsp:cNvSpPr/>
      </dsp:nvSpPr>
      <dsp:spPr>
        <a:xfrm>
          <a:off x="3802463" y="2844640"/>
          <a:ext cx="4114167" cy="2468500"/>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AMWELL</a:t>
          </a:r>
        </a:p>
        <a:p>
          <a:pPr marL="171450" lvl="1" indent="-171450" algn="l" defTabSz="755650">
            <a:lnSpc>
              <a:spcPct val="90000"/>
            </a:lnSpc>
            <a:spcBef>
              <a:spcPct val="0"/>
            </a:spcBef>
            <a:spcAft>
              <a:spcPct val="15000"/>
            </a:spcAft>
            <a:buChar char="•"/>
          </a:pPr>
          <a:r>
            <a:rPr lang="en-US" sz="1700" kern="1200" dirty="0"/>
            <a:t>Widely used in Boston</a:t>
          </a:r>
        </a:p>
        <a:p>
          <a:pPr marL="171450" lvl="1" indent="-171450" algn="l" defTabSz="755650">
            <a:lnSpc>
              <a:spcPct val="90000"/>
            </a:lnSpc>
            <a:spcBef>
              <a:spcPct val="0"/>
            </a:spcBef>
            <a:spcAft>
              <a:spcPct val="15000"/>
            </a:spcAft>
            <a:buChar char="•"/>
          </a:pPr>
          <a:r>
            <a:rPr lang="en-US" sz="1700" kern="1200" dirty="0"/>
            <a:t>Connects patients with clinicians through secure video</a:t>
          </a:r>
        </a:p>
        <a:p>
          <a:pPr marL="171450" lvl="1" indent="-171450" algn="l" defTabSz="755650">
            <a:lnSpc>
              <a:spcPct val="90000"/>
            </a:lnSpc>
            <a:spcBef>
              <a:spcPct val="0"/>
            </a:spcBef>
            <a:spcAft>
              <a:spcPct val="15000"/>
            </a:spcAft>
            <a:buChar char="•"/>
          </a:pPr>
          <a:endParaRPr lang="en-US" sz="1700" kern="1200"/>
        </a:p>
      </dsp:txBody>
      <dsp:txXfrm>
        <a:off x="3802463" y="2844640"/>
        <a:ext cx="4114167" cy="2468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53FD7-7DFE-4862-B1A5-554B6016EDAF}">
      <dsp:nvSpPr>
        <dsp:cNvPr id="0" name=""/>
        <dsp:cNvSpPr/>
      </dsp:nvSpPr>
      <dsp:spPr>
        <a:xfrm>
          <a:off x="1172" y="287672"/>
          <a:ext cx="4570883" cy="274253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TELADOC</a:t>
          </a:r>
        </a:p>
        <a:p>
          <a:pPr marL="114300" lvl="1" indent="-114300" algn="l" defTabSz="622300">
            <a:lnSpc>
              <a:spcPct val="90000"/>
            </a:lnSpc>
            <a:spcBef>
              <a:spcPct val="0"/>
            </a:spcBef>
            <a:spcAft>
              <a:spcPct val="15000"/>
            </a:spcAft>
            <a:buChar char="•"/>
          </a:pPr>
          <a:r>
            <a:rPr lang="en-US" sz="1400" kern="1200" dirty="0"/>
            <a:t>Is a multinational telehealth company situated in the United States. </a:t>
          </a:r>
        </a:p>
        <a:p>
          <a:pPr marL="114300" lvl="1" indent="-114300" algn="l" defTabSz="622300">
            <a:lnSpc>
              <a:spcPct val="90000"/>
            </a:lnSpc>
            <a:spcBef>
              <a:spcPct val="0"/>
            </a:spcBef>
            <a:spcAft>
              <a:spcPct val="15000"/>
            </a:spcAft>
            <a:buChar char="•"/>
          </a:pPr>
          <a:r>
            <a:rPr lang="en-US" sz="1400" kern="1200" dirty="0"/>
            <a:t>Primary Services include telehealth, medical opinions AI and analytics, telehealth devices and licensable </a:t>
          </a:r>
          <a:r>
            <a:rPr lang="en-US" sz="1400" kern="1200" dirty="0" err="1"/>
            <a:t>platfrom</a:t>
          </a:r>
          <a:r>
            <a:rPr lang="en-US" sz="1400" kern="1200" dirty="0"/>
            <a:t> services.</a:t>
          </a:r>
        </a:p>
        <a:p>
          <a:pPr marL="114300" lvl="1" indent="-114300" algn="l" defTabSz="622300">
            <a:lnSpc>
              <a:spcPct val="90000"/>
            </a:lnSpc>
            <a:spcBef>
              <a:spcPct val="0"/>
            </a:spcBef>
            <a:spcAft>
              <a:spcPct val="15000"/>
            </a:spcAft>
            <a:buChar char="•"/>
          </a:pPr>
          <a:r>
            <a:rPr lang="en-US" sz="1400" kern="1200" dirty="0"/>
            <a:t>It is the oldest telehealth platform in the united states. </a:t>
          </a:r>
        </a:p>
        <a:p>
          <a:pPr marL="114300" lvl="1" indent="-114300" algn="l" defTabSz="622300">
            <a:lnSpc>
              <a:spcPct val="90000"/>
            </a:lnSpc>
            <a:spcBef>
              <a:spcPct val="0"/>
            </a:spcBef>
            <a:spcAft>
              <a:spcPct val="15000"/>
            </a:spcAft>
            <a:buChar char="•"/>
          </a:pPr>
          <a:r>
            <a:rPr lang="en-US" sz="1400" kern="1200" dirty="0"/>
            <a:t>In early </a:t>
          </a:r>
          <a:r>
            <a:rPr lang="en-US" sz="1400" kern="1200" dirty="0" err="1"/>
            <a:t>Jnauary</a:t>
          </a:r>
          <a:r>
            <a:rPr lang="en-US" sz="1400" kern="1200" dirty="0"/>
            <a:t> 2023, Teladoc launched a </a:t>
          </a:r>
          <a:r>
            <a:rPr lang="en-US" sz="1400" kern="1200" dirty="0" err="1"/>
            <a:t>newapp</a:t>
          </a:r>
          <a:r>
            <a:rPr lang="en-US" sz="1400" kern="1200" dirty="0"/>
            <a:t> that offered all services and programs for its members in one place. </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endParaRPr lang="en-US" sz="1400" kern="1200" dirty="0"/>
        </a:p>
      </dsp:txBody>
      <dsp:txXfrm>
        <a:off x="1172" y="287672"/>
        <a:ext cx="4570883" cy="2742530"/>
      </dsp:txXfrm>
    </dsp:sp>
    <dsp:sp modelId="{D6404E88-74BC-44DE-9055-16FA020D6CF7}">
      <dsp:nvSpPr>
        <dsp:cNvPr id="0" name=""/>
        <dsp:cNvSpPr/>
      </dsp:nvSpPr>
      <dsp:spPr>
        <a:xfrm>
          <a:off x="5029144" y="287672"/>
          <a:ext cx="4570883" cy="2742530"/>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HEALTH TAP</a:t>
          </a:r>
        </a:p>
        <a:p>
          <a:pPr marL="114300" lvl="1" indent="-114300" algn="l" defTabSz="622300">
            <a:lnSpc>
              <a:spcPct val="90000"/>
            </a:lnSpc>
            <a:spcBef>
              <a:spcPct val="0"/>
            </a:spcBef>
            <a:spcAft>
              <a:spcPct val="15000"/>
            </a:spcAft>
            <a:buChar char="•"/>
          </a:pPr>
          <a:r>
            <a:rPr lang="en-US" sz="1400" kern="1200" dirty="0"/>
            <a:t>Is a medical group and </a:t>
          </a:r>
          <a:r>
            <a:rPr lang="en-US" sz="1400" kern="1200" dirty="0" err="1"/>
            <a:t>technologfy</a:t>
          </a:r>
          <a:r>
            <a:rPr lang="en-US" sz="1400" kern="1200" dirty="0"/>
            <a:t> company delivering telehealth virtual healthcare via the web and health apps. </a:t>
          </a:r>
        </a:p>
        <a:p>
          <a:pPr marL="114300" lvl="1" indent="-114300" algn="l" defTabSz="622300">
            <a:lnSpc>
              <a:spcPct val="90000"/>
            </a:lnSpc>
            <a:spcBef>
              <a:spcPct val="0"/>
            </a:spcBef>
            <a:spcAft>
              <a:spcPct val="15000"/>
            </a:spcAft>
            <a:buChar char="•"/>
          </a:pPr>
          <a:r>
            <a:rPr lang="en-US" sz="1400" kern="1200" dirty="0"/>
            <a:t>Their customers include health consumers in the U.S health systems, </a:t>
          </a:r>
          <a:r>
            <a:rPr lang="en-US" sz="1400" kern="1200" dirty="0" err="1"/>
            <a:t>insuarance</a:t>
          </a:r>
          <a:r>
            <a:rPr lang="en-US" sz="1400" kern="1200" dirty="0"/>
            <a:t> companies and self insured employers. </a:t>
          </a:r>
        </a:p>
        <a:p>
          <a:pPr marL="114300" lvl="1" indent="-114300" algn="l" defTabSz="622300">
            <a:lnSpc>
              <a:spcPct val="90000"/>
            </a:lnSpc>
            <a:spcBef>
              <a:spcPct val="0"/>
            </a:spcBef>
            <a:spcAft>
              <a:spcPct val="15000"/>
            </a:spcAft>
            <a:buChar char="•"/>
          </a:pPr>
          <a:r>
            <a:rPr lang="en-US" sz="1400" kern="1200" dirty="0"/>
            <a:t>It offers the option to immediately connect to, schedule an appointment for a consultation via video conference, </a:t>
          </a:r>
          <a:r>
            <a:rPr lang="en-US" sz="1400" kern="1200" dirty="0" err="1"/>
            <a:t>phonecall</a:t>
          </a:r>
          <a:r>
            <a:rPr lang="en-US" sz="1400" kern="1200" dirty="0"/>
            <a:t> or text cat via web or mobile application. </a:t>
          </a:r>
        </a:p>
        <a:p>
          <a:pPr marL="114300" lvl="1" indent="-114300" algn="l" defTabSz="622300">
            <a:lnSpc>
              <a:spcPct val="90000"/>
            </a:lnSpc>
            <a:spcBef>
              <a:spcPct val="0"/>
            </a:spcBef>
            <a:spcAft>
              <a:spcPct val="15000"/>
            </a:spcAft>
            <a:buChar char="•"/>
          </a:pPr>
          <a:endParaRPr lang="en-US" sz="1400" kern="1200"/>
        </a:p>
      </dsp:txBody>
      <dsp:txXfrm>
        <a:off x="5029144" y="287672"/>
        <a:ext cx="4570883" cy="274253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00B9BD07-6DE0-4F5D-AA23-672F96E6E5F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056707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07866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8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91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2861278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8120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5905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213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585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2021211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5FAE1C-47D0-494D-BBBC-74279CBF825C}"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73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5FAE1C-47D0-494D-BBBC-74279CBF825C}"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566175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5FAE1C-47D0-494D-BBBC-74279CBF825C}"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B9BD07-6DE0-4F5D-AA23-672F96E6E5F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86334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5FAE1C-47D0-494D-BBBC-74279CBF825C}"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B9BD07-6DE0-4F5D-AA23-672F96E6E5F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6502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FAE1C-47D0-494D-BBBC-74279CBF825C}"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90095241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298887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5FAE1C-47D0-494D-BBBC-74279CBF825C}"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9BD07-6DE0-4F5D-AA23-672F96E6E5F2}" type="slidenum">
              <a:rPr lang="en-US" smtClean="0"/>
              <a:t>‹#›</a:t>
            </a:fld>
            <a:endParaRPr lang="en-US"/>
          </a:p>
        </p:txBody>
      </p:sp>
    </p:spTree>
    <p:extLst>
      <p:ext uri="{BB962C8B-B14F-4D97-AF65-F5344CB8AC3E}">
        <p14:creationId xmlns:p14="http://schemas.microsoft.com/office/powerpoint/2010/main" val="165664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5FAE1C-47D0-494D-BBBC-74279CBF825C}" type="datetimeFigureOut">
              <a:rPr lang="en-US" smtClean="0"/>
              <a:t>1/29/2024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B9BD07-6DE0-4F5D-AA23-672F96E6E5F2}" type="slidenum">
              <a:rPr lang="en-US" smtClean="0"/>
              <a:t>‹#›</a:t>
            </a:fld>
            <a:endParaRPr lang="en-US"/>
          </a:p>
        </p:txBody>
      </p:sp>
    </p:spTree>
    <p:extLst>
      <p:ext uri="{BB962C8B-B14F-4D97-AF65-F5344CB8AC3E}">
        <p14:creationId xmlns:p14="http://schemas.microsoft.com/office/powerpoint/2010/main" val="1631696123"/>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D127-5251-498F-BE06-AEBCF9B00B88}"/>
              </a:ext>
            </a:extLst>
          </p:cNvPr>
          <p:cNvSpPr>
            <a:spLocks noGrp="1"/>
          </p:cNvSpPr>
          <p:nvPr>
            <p:ph type="ctrTitle"/>
          </p:nvPr>
        </p:nvSpPr>
        <p:spPr>
          <a:xfrm>
            <a:off x="2692398" y="2533597"/>
            <a:ext cx="6815669" cy="446794"/>
          </a:xfrm>
        </p:spPr>
        <p:txBody>
          <a:bodyPr>
            <a:normAutofit fontScale="90000"/>
          </a:bodyPr>
          <a:lstStyle/>
          <a:p>
            <a:r>
              <a:rPr lang="en-US" sz="2400" b="1" dirty="0">
                <a:latin typeface="Cambria"/>
                <a:cs typeface="Cambria"/>
              </a:rPr>
              <a:t>PROJECT A</a:t>
            </a:r>
          </a:p>
        </p:txBody>
      </p:sp>
      <p:sp>
        <p:nvSpPr>
          <p:cNvPr id="3" name="Subtitle 2">
            <a:extLst>
              <a:ext uri="{FF2B5EF4-FFF2-40B4-BE49-F238E27FC236}">
                <a16:creationId xmlns:a16="http://schemas.microsoft.com/office/drawing/2014/main" id="{4444ACC4-9FA8-4D2B-B032-EBD6C4F60C3F}"/>
              </a:ext>
            </a:extLst>
          </p:cNvPr>
          <p:cNvSpPr>
            <a:spLocks noGrp="1"/>
          </p:cNvSpPr>
          <p:nvPr>
            <p:ph type="subTitle" idx="1"/>
          </p:nvPr>
        </p:nvSpPr>
        <p:spPr>
          <a:xfrm>
            <a:off x="2614005" y="3470002"/>
            <a:ext cx="6894062" cy="1867468"/>
          </a:xfrm>
        </p:spPr>
        <p:txBody>
          <a:bodyPr>
            <a:normAutofit fontScale="92500" lnSpcReduction="10000"/>
          </a:bodyPr>
          <a:lstStyle/>
          <a:p>
            <a:r>
              <a:rPr lang="en-US" sz="2000" b="1" dirty="0">
                <a:latin typeface="Cambria"/>
                <a:cs typeface="Cambria"/>
              </a:rPr>
              <a:t>PROJECT TITLE:TELEMEDICINE FOR SPECIALIZED CONSULTATIONS </a:t>
            </a:r>
          </a:p>
          <a:p>
            <a:r>
              <a:rPr lang="en-US" sz="2000" b="1" dirty="0">
                <a:latin typeface="Cambria"/>
                <a:cs typeface="Cambria"/>
              </a:rPr>
              <a:t>PRESENTER:IVY LIJAGULU NAGIDE</a:t>
            </a:r>
          </a:p>
          <a:p>
            <a:r>
              <a:rPr lang="en-US" sz="2000" b="1" dirty="0">
                <a:latin typeface="Cambria"/>
                <a:cs typeface="Cambria"/>
              </a:rPr>
              <a:t>REGNO:SCII/00643/2020</a:t>
            </a:r>
          </a:p>
          <a:p>
            <a:r>
              <a:rPr lang="en-US" sz="2000" b="1" dirty="0">
                <a:latin typeface="Cambria"/>
                <a:cs typeface="Cambria"/>
              </a:rPr>
              <a:t>DATE:31/1/2024</a:t>
            </a:r>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l="-64" t="-37" r="-64" b="-37"/>
          <a:stretch>
            <a:fillRect/>
          </a:stretch>
        </p:blipFill>
        <p:spPr bwMode="auto">
          <a:xfrm>
            <a:off x="5769449" y="1870140"/>
            <a:ext cx="653102" cy="663457"/>
          </a:xfrm>
          <a:prstGeom prst="rect">
            <a:avLst/>
          </a:prstGeom>
          <a:solidFill>
            <a:srgbClr val="FFFFFF"/>
          </a:solidFill>
        </p:spPr>
      </p:pic>
    </p:spTree>
    <p:extLst>
      <p:ext uri="{BB962C8B-B14F-4D97-AF65-F5344CB8AC3E}">
        <p14:creationId xmlns:p14="http://schemas.microsoft.com/office/powerpoint/2010/main" val="110416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F909-7251-44F3-8FBF-B16821282A00}"/>
              </a:ext>
            </a:extLst>
          </p:cNvPr>
          <p:cNvSpPr>
            <a:spLocks noGrp="1"/>
          </p:cNvSpPr>
          <p:nvPr>
            <p:ph type="title"/>
          </p:nvPr>
        </p:nvSpPr>
        <p:spPr>
          <a:xfrm>
            <a:off x="1140856" y="608644"/>
            <a:ext cx="9601196" cy="1303867"/>
          </a:xfrm>
        </p:spPr>
        <p:txBody>
          <a:bodyPr>
            <a:normAutofit/>
          </a:bodyPr>
          <a:lstStyle/>
          <a:p>
            <a:r>
              <a:rPr lang="en-US" sz="2400" b="1" dirty="0">
                <a:latin typeface="Cambria"/>
                <a:cs typeface="Cambria"/>
              </a:rPr>
              <a:t>LITERATURE REVIEW</a:t>
            </a:r>
          </a:p>
        </p:txBody>
      </p:sp>
      <p:sp>
        <p:nvSpPr>
          <p:cNvPr id="3" name="Content Placeholder 2">
            <a:extLst>
              <a:ext uri="{FF2B5EF4-FFF2-40B4-BE49-F238E27FC236}">
                <a16:creationId xmlns:a16="http://schemas.microsoft.com/office/drawing/2014/main" id="{C0C6D3E3-C72A-4A8F-BC4C-E2EA6E1F7A35}"/>
              </a:ext>
            </a:extLst>
          </p:cNvPr>
          <p:cNvSpPr>
            <a:spLocks noGrp="1"/>
          </p:cNvSpPr>
          <p:nvPr>
            <p:ph idx="1"/>
          </p:nvPr>
        </p:nvSpPr>
        <p:spPr>
          <a:xfrm>
            <a:off x="1295402" y="1661375"/>
            <a:ext cx="9601196" cy="4673164"/>
          </a:xfrm>
        </p:spPr>
        <p:txBody>
          <a:bodyPr>
            <a:normAutofit/>
          </a:bodyPr>
          <a:lstStyle/>
          <a:p>
            <a:pPr marL="0" indent="0">
              <a:buNone/>
            </a:pPr>
            <a:endParaRPr lang="en-US" sz="2400" b="1" dirty="0">
              <a:solidFill>
                <a:schemeClr val="tx1"/>
              </a:solidFill>
              <a:latin typeface="Cambria"/>
              <a:cs typeface="Cambria"/>
            </a:endParaRPr>
          </a:p>
          <a:p>
            <a:endParaRPr lang="en-US" sz="2400" b="1" dirty="0">
              <a:latin typeface="Cambria"/>
              <a:cs typeface="Cambria"/>
            </a:endParaRPr>
          </a:p>
          <a:p>
            <a:endParaRPr lang="en-US" sz="2400" b="1" dirty="0">
              <a:latin typeface="Cambria"/>
              <a:cs typeface="Cambria"/>
            </a:endParaRPr>
          </a:p>
          <a:p>
            <a:pPr algn="ctr"/>
            <a:endParaRPr lang="en-US" sz="2400" b="1" dirty="0">
              <a:latin typeface="Cambria"/>
              <a:cs typeface="Cambria"/>
            </a:endParaRPr>
          </a:p>
          <a:p>
            <a:endParaRPr lang="en-US" sz="2400" b="1" dirty="0">
              <a:latin typeface="Cambria"/>
              <a:cs typeface="Cambria"/>
            </a:endParaRPr>
          </a:p>
        </p:txBody>
      </p:sp>
      <p:graphicFrame>
        <p:nvGraphicFramePr>
          <p:cNvPr id="6" name="Diagram 5">
            <a:extLst>
              <a:ext uri="{FF2B5EF4-FFF2-40B4-BE49-F238E27FC236}">
                <a16:creationId xmlns:a16="http://schemas.microsoft.com/office/drawing/2014/main" id="{AFB32EC8-F494-3C14-3BC7-6BCFEB674CD4}"/>
              </a:ext>
            </a:extLst>
          </p:cNvPr>
          <p:cNvGraphicFramePr/>
          <p:nvPr>
            <p:extLst>
              <p:ext uri="{D42A27DB-BD31-4B8C-83A1-F6EECF244321}">
                <p14:modId xmlns:p14="http://schemas.microsoft.com/office/powerpoint/2010/main" val="3600964622"/>
              </p:ext>
            </p:extLst>
          </p:nvPr>
        </p:nvGraphicFramePr>
        <p:xfrm>
          <a:off x="2032000" y="719666"/>
          <a:ext cx="8641862"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9936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Cambria"/>
                <a:cs typeface="Cambria"/>
              </a:rPr>
              <a:t>LITERATURE REVIEW cont.</a:t>
            </a:r>
            <a:endParaRPr lang="en-US" sz="2400" dirty="0"/>
          </a:p>
        </p:txBody>
      </p:sp>
      <p:graphicFrame>
        <p:nvGraphicFramePr>
          <p:cNvPr id="7" name="Content Placeholder 6">
            <a:extLst>
              <a:ext uri="{FF2B5EF4-FFF2-40B4-BE49-F238E27FC236}">
                <a16:creationId xmlns:a16="http://schemas.microsoft.com/office/drawing/2014/main" id="{BA246F0D-C0F2-84CA-E087-F61CCF413CB1}"/>
              </a:ext>
            </a:extLst>
          </p:cNvPr>
          <p:cNvGraphicFramePr>
            <a:graphicFrameLocks noGrp="1"/>
          </p:cNvGraphicFramePr>
          <p:nvPr>
            <p:ph idx="1"/>
            <p:extLst>
              <p:ext uri="{D42A27DB-BD31-4B8C-83A1-F6EECF244321}">
                <p14:modId xmlns:p14="http://schemas.microsoft.com/office/powerpoint/2010/main" val="3625806139"/>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34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BA69E-2815-5763-4EF1-EF6834F0AFEF}"/>
              </a:ext>
            </a:extLst>
          </p:cNvPr>
          <p:cNvSpPr>
            <a:spLocks noGrp="1"/>
          </p:cNvSpPr>
          <p:nvPr>
            <p:ph type="title"/>
          </p:nvPr>
        </p:nvSpPr>
        <p:spPr/>
        <p:txBody>
          <a:bodyPr>
            <a:normAutofit/>
          </a:bodyPr>
          <a:lstStyle/>
          <a:p>
            <a:r>
              <a:rPr lang="en-US" sz="2400" b="1" dirty="0">
                <a:latin typeface="Cambria" panose="02040503050406030204" pitchFamily="18" charset="0"/>
                <a:ea typeface="Cambria" panose="02040503050406030204" pitchFamily="18" charset="0"/>
              </a:rPr>
              <a:t>LITERATURE REVIEW</a:t>
            </a:r>
          </a:p>
        </p:txBody>
      </p:sp>
      <p:sp>
        <p:nvSpPr>
          <p:cNvPr id="3" name="Content Placeholder 2">
            <a:extLst>
              <a:ext uri="{FF2B5EF4-FFF2-40B4-BE49-F238E27FC236}">
                <a16:creationId xmlns:a16="http://schemas.microsoft.com/office/drawing/2014/main" id="{27EE2247-D87B-92ED-27D3-31BA38FDCA9A}"/>
              </a:ext>
            </a:extLst>
          </p:cNvPr>
          <p:cNvSpPr>
            <a:spLocks noGrp="1"/>
          </p:cNvSpPr>
          <p:nvPr>
            <p:ph idx="1"/>
          </p:nvPr>
        </p:nvSpPr>
        <p:spPr/>
        <p:txBody>
          <a:bodyPr>
            <a:normAutofit/>
          </a:bodyPr>
          <a:lstStyle/>
          <a:p>
            <a:pPr marL="0" indent="0">
              <a:buNone/>
            </a:pPr>
            <a:r>
              <a:rPr lang="en-US" dirty="0"/>
              <a:t>Gaps in the existing systems</a:t>
            </a:r>
          </a:p>
          <a:p>
            <a:pPr>
              <a:buFont typeface="Arial" panose="020B0604020202020204" pitchFamily="34" charset="0"/>
              <a:buChar char="•"/>
            </a:pPr>
            <a:r>
              <a:rPr lang="en-US" dirty="0"/>
              <a:t>Do not prioritize patient education on these medical conditions </a:t>
            </a:r>
          </a:p>
          <a:p>
            <a:pPr>
              <a:buFont typeface="Arial" panose="020B0604020202020204" pitchFamily="34" charset="0"/>
              <a:buChar char="•"/>
            </a:pPr>
            <a:r>
              <a:rPr lang="en-US" dirty="0"/>
              <a:t>Lack telerehabilitation services for patients undergoing post-surgical and post injury rehabilitation. </a:t>
            </a:r>
          </a:p>
          <a:p>
            <a:pPr>
              <a:buFont typeface="Arial" panose="020B0604020202020204" pitchFamily="34" charset="0"/>
              <a:buChar char="•"/>
            </a:pPr>
            <a:r>
              <a:rPr lang="en-US" dirty="0"/>
              <a:t>Platforms may not be used by non- natives who do not understand the native languages</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544637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1051423"/>
          </a:xfrm>
        </p:spPr>
        <p:txBody>
          <a:bodyPr>
            <a:normAutofit/>
          </a:bodyPr>
          <a:lstStyle/>
          <a:p>
            <a:r>
              <a:rPr lang="en-US" sz="2400" b="1" dirty="0">
                <a:latin typeface="Cambria"/>
                <a:cs typeface="Cambria"/>
              </a:rPr>
              <a:t>METHODOLOGY/DEVELOPMENT TOOLS</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610636"/>
          </a:xfrm>
        </p:spPr>
        <p:txBody>
          <a:bodyPr>
            <a:normAutofit/>
          </a:bodyPr>
          <a:lstStyle/>
          <a:p>
            <a:pPr marL="0" lvl="0" indent="0">
              <a:buNone/>
            </a:pPr>
            <a:endParaRPr lang="en-US" sz="2400" b="1" dirty="0">
              <a:latin typeface="Cambria"/>
              <a:cs typeface="Cambria"/>
            </a:endParaRPr>
          </a:p>
          <a:p>
            <a:pPr marL="0" lvl="0" indent="0">
              <a:buNone/>
            </a:pPr>
            <a:endParaRPr lang="en-US" sz="2400" b="1" dirty="0">
              <a:latin typeface="Cambria"/>
              <a:cs typeface="Cambria"/>
            </a:endParaRPr>
          </a:p>
          <a:p>
            <a:pPr marL="0" lvl="0" indent="0">
              <a:buNone/>
            </a:pPr>
            <a:endParaRPr lang="en-US" sz="2400" b="1" dirty="0">
              <a:latin typeface="Cambria"/>
              <a:cs typeface="Cambria"/>
            </a:endParaRPr>
          </a:p>
          <a:p>
            <a:endParaRPr lang="en-US" sz="2400" b="1" dirty="0">
              <a:latin typeface="Cambria"/>
              <a:cs typeface="Cambria"/>
            </a:endParaRPr>
          </a:p>
        </p:txBody>
      </p:sp>
      <p:pic>
        <p:nvPicPr>
          <p:cNvPr id="5" name="Picture 4">
            <a:extLst>
              <a:ext uri="{FF2B5EF4-FFF2-40B4-BE49-F238E27FC236}">
                <a16:creationId xmlns:a16="http://schemas.microsoft.com/office/drawing/2014/main" id="{61AA1499-8616-682B-5ADC-E677156AC789}"/>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a:off x="1295402" y="2508606"/>
            <a:ext cx="5029200" cy="3474720"/>
          </a:xfrm>
          <a:prstGeom prst="rect">
            <a:avLst/>
          </a:prstGeom>
        </p:spPr>
      </p:pic>
    </p:spTree>
    <p:extLst>
      <p:ext uri="{BB962C8B-B14F-4D97-AF65-F5344CB8AC3E}">
        <p14:creationId xmlns:p14="http://schemas.microsoft.com/office/powerpoint/2010/main" val="90983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1051423"/>
          </a:xfrm>
        </p:spPr>
        <p:txBody>
          <a:bodyPr>
            <a:normAutofit/>
          </a:bodyPr>
          <a:lstStyle/>
          <a:p>
            <a:r>
              <a:rPr lang="en-US" sz="2400" b="1" dirty="0">
                <a:latin typeface="Cambria"/>
                <a:cs typeface="Cambria"/>
              </a:rPr>
              <a:t>METHODOLOGY/DEVELOPMENT TOOLS</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2060333" y="1265232"/>
            <a:ext cx="9497094" cy="4610636"/>
          </a:xfrm>
        </p:spPr>
        <p:txBody>
          <a:bodyPr>
            <a:normAutofit/>
          </a:bodyPr>
          <a:lstStyle/>
          <a:p>
            <a:pPr marL="0" lvl="0" indent="0">
              <a:buNone/>
            </a:pPr>
            <a:endParaRPr lang="en-US" sz="2400" b="1" dirty="0">
              <a:latin typeface="Cambria"/>
              <a:cs typeface="Cambria"/>
            </a:endParaRPr>
          </a:p>
          <a:p>
            <a:pPr marL="0" lvl="0" indent="0">
              <a:buNone/>
            </a:pPr>
            <a:endParaRPr lang="en-US" sz="2400" b="1" dirty="0">
              <a:latin typeface="Cambria"/>
              <a:cs typeface="Cambria"/>
            </a:endParaRPr>
          </a:p>
          <a:p>
            <a:pPr marL="0" lvl="0" indent="0">
              <a:buNone/>
            </a:pPr>
            <a:endParaRPr lang="en-US" sz="2400" b="1" dirty="0">
              <a:latin typeface="Cambria"/>
              <a:cs typeface="Cambria"/>
            </a:endParaRPr>
          </a:p>
          <a:p>
            <a:endParaRPr lang="en-US" sz="2400" b="1" dirty="0">
              <a:latin typeface="Cambria"/>
              <a:cs typeface="Cambria"/>
            </a:endParaRPr>
          </a:p>
        </p:txBody>
      </p:sp>
      <p:sp>
        <p:nvSpPr>
          <p:cNvPr id="7" name="TextBox 6">
            <a:extLst>
              <a:ext uri="{FF2B5EF4-FFF2-40B4-BE49-F238E27FC236}">
                <a16:creationId xmlns:a16="http://schemas.microsoft.com/office/drawing/2014/main" id="{836F797F-796E-77AB-D0FC-EF1912F410A9}"/>
              </a:ext>
            </a:extLst>
          </p:cNvPr>
          <p:cNvSpPr txBox="1"/>
          <p:nvPr/>
        </p:nvSpPr>
        <p:spPr>
          <a:xfrm>
            <a:off x="3039940" y="1661746"/>
            <a:ext cx="6060098" cy="4706353"/>
          </a:xfrm>
          <a:prstGeom prst="rect">
            <a:avLst/>
          </a:prstGeom>
          <a:noFill/>
        </p:spPr>
        <p:txBody>
          <a:bodyPr wrap="square">
            <a:spAutoFit/>
          </a:bodyPr>
          <a:lstStyle/>
          <a:p>
            <a:pPr marL="342900" marR="0" lvl="0" indent="-342900" algn="just">
              <a:lnSpc>
                <a:spcPct val="150000"/>
              </a:lnSpc>
              <a:spcBef>
                <a:spcPts val="0"/>
              </a:spcBef>
              <a:spcAft>
                <a:spcPts val="120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Concept- This involves the definition of the project scope and priorities in collaboration with medical experts and stakeholders to define the overall vision and objectives of the telehealth system. </a:t>
            </a:r>
            <a:endParaRPr lang="en-US" sz="1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20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Inception</a:t>
            </a:r>
            <a:r>
              <a:rPr lang="en-US" sz="1200" b="1" dirty="0">
                <a:solidFill>
                  <a:srgbClr val="000000"/>
                </a:solidFill>
                <a:effectLst/>
                <a:latin typeface="Times New Roman" panose="02020603050405020304" pitchFamily="18" charset="0"/>
                <a:ea typeface="Times New Roman" panose="02020603050405020304" pitchFamily="18" charset="0"/>
              </a:rPr>
              <a:t>- </a:t>
            </a:r>
            <a:r>
              <a:rPr lang="en-US" sz="1200" dirty="0">
                <a:solidFill>
                  <a:srgbClr val="000000"/>
                </a:solidFill>
                <a:effectLst/>
                <a:latin typeface="Times New Roman" panose="02020603050405020304" pitchFamily="18" charset="0"/>
                <a:ea typeface="Times New Roman" panose="02020603050405020304" pitchFamily="18" charset="0"/>
              </a:rPr>
              <a:t>this involves building the agile team according to project requirements. Here, the team is created and each member is assigned specific roles. Build the Agile team according to project requirements </a:t>
            </a:r>
            <a:endParaRPr lang="en-US" sz="1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20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Iteration-This is the phase in which the system is developed. It involves the creation of code for the telehealth system while factoring in customer and user feedback. </a:t>
            </a:r>
            <a:endParaRPr lang="en-US" sz="1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20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Release-In this phase the code created for the telehealth system is tested  and troubleshooting any issues that may arise in the use of the telehealth system</a:t>
            </a:r>
            <a:endParaRPr lang="en-US" sz="1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120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Maintenance- This stage involves providing ongoing tech support to ensure the telehealth system remains serviceable.</a:t>
            </a:r>
            <a:endParaRPr lang="en-US" sz="1100"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rPr>
              <a:t>Retirement- This is the end of the product lifespan. This involves deployment of the final release of the telehealth system.</a:t>
            </a:r>
            <a:endParaRPr lang="en-US" sz="1100" dirty="0">
              <a:solidFill>
                <a:srgbClr val="0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2132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lvl="0">
              <a:buFont typeface="Wingdings" panose="05000000000000000000" pitchFamily="2" charset="2"/>
              <a:buChar char="Ø"/>
            </a:pPr>
            <a:endParaRPr lang="en-US" sz="2400" b="1" dirty="0">
              <a:latin typeface="Cambria"/>
              <a:cs typeface="Cambria"/>
            </a:endParaRPr>
          </a:p>
          <a:p>
            <a:pPr marL="0" lvl="0" indent="0">
              <a:buNone/>
            </a:pPr>
            <a:endParaRPr lang="en-US" sz="2400" b="1" dirty="0">
              <a:latin typeface="Cambria"/>
              <a:cs typeface="Cambria"/>
            </a:endParaRPr>
          </a:p>
          <a:p>
            <a:endParaRPr lang="en-US" sz="2400" b="1" dirty="0">
              <a:latin typeface="Cambria"/>
              <a:cs typeface="Cambria"/>
            </a:endParaRPr>
          </a:p>
        </p:txBody>
      </p:sp>
      <p:pic>
        <p:nvPicPr>
          <p:cNvPr id="9" name="Picture 8">
            <a:extLst>
              <a:ext uri="{FF2B5EF4-FFF2-40B4-BE49-F238E27FC236}">
                <a16:creationId xmlns:a16="http://schemas.microsoft.com/office/drawing/2014/main" id="{49B536E6-EDAE-7217-E05B-1EEB707C1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681" y="1079771"/>
            <a:ext cx="3521413" cy="5062032"/>
          </a:xfrm>
          <a:prstGeom prst="rect">
            <a:avLst/>
          </a:prstGeom>
        </p:spPr>
      </p:pic>
      <p:sp>
        <p:nvSpPr>
          <p:cNvPr id="10" name="TextBox 9">
            <a:extLst>
              <a:ext uri="{FF2B5EF4-FFF2-40B4-BE49-F238E27FC236}">
                <a16:creationId xmlns:a16="http://schemas.microsoft.com/office/drawing/2014/main" id="{7D2A95FC-FF48-1527-4F14-09F829956346}"/>
              </a:ext>
            </a:extLst>
          </p:cNvPr>
          <p:cNvSpPr txBox="1"/>
          <p:nvPr/>
        </p:nvSpPr>
        <p:spPr>
          <a:xfrm>
            <a:off x="3122578" y="5593563"/>
            <a:ext cx="1085938" cy="369332"/>
          </a:xfrm>
          <a:prstGeom prst="rect">
            <a:avLst/>
          </a:prstGeom>
          <a:noFill/>
        </p:spPr>
        <p:txBody>
          <a:bodyPr wrap="none" rtlCol="0">
            <a:spAutoFit/>
          </a:bodyPr>
          <a:lstStyle/>
          <a:p>
            <a:r>
              <a:rPr lang="en-US" dirty="0"/>
              <a:t>Flowchart</a:t>
            </a:r>
          </a:p>
        </p:txBody>
      </p:sp>
    </p:spTree>
    <p:extLst>
      <p:ext uri="{BB962C8B-B14F-4D97-AF65-F5344CB8AC3E}">
        <p14:creationId xmlns:p14="http://schemas.microsoft.com/office/powerpoint/2010/main" val="667655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191300" y="519800"/>
            <a:ext cx="9601196" cy="1051423"/>
          </a:xfrm>
        </p:spPr>
        <p:txBody>
          <a:bodyPr>
            <a:normAutofit/>
          </a:bodyPr>
          <a:lstStyle/>
          <a:p>
            <a:r>
              <a:rPr lang="en-US" sz="2400" b="1" dirty="0">
                <a:latin typeface="Cambria"/>
                <a:cs typeface="Cambria"/>
              </a:rPr>
              <a:t>SYSTEM ANALYSIS AND REQUIREMENTS MODELING cont.’</a:t>
            </a: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571223"/>
            <a:ext cx="9497094" cy="4098583"/>
          </a:xfrm>
        </p:spPr>
        <p:txBody>
          <a:bodyPr>
            <a:normAutofit/>
          </a:bodyPr>
          <a:lstStyle/>
          <a:p>
            <a:pPr marL="0" lvl="0" indent="0">
              <a:buNone/>
            </a:pPr>
            <a:endParaRPr lang="en-US" sz="2400" b="1" dirty="0">
              <a:latin typeface="Cambria"/>
              <a:cs typeface="Cambria"/>
            </a:endParaRPr>
          </a:p>
          <a:p>
            <a:endParaRPr lang="en-US" sz="2400" b="1" dirty="0">
              <a:latin typeface="Cambria"/>
              <a:cs typeface="Cambria"/>
            </a:endParaRPr>
          </a:p>
        </p:txBody>
      </p:sp>
      <p:pic>
        <p:nvPicPr>
          <p:cNvPr id="5" name="Picture 4">
            <a:extLst>
              <a:ext uri="{FF2B5EF4-FFF2-40B4-BE49-F238E27FC236}">
                <a16:creationId xmlns:a16="http://schemas.microsoft.com/office/drawing/2014/main" id="{C18AB205-0C16-D1FA-64C0-5C8DB5590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322" y="1492092"/>
            <a:ext cx="5433647" cy="4668716"/>
          </a:xfrm>
          <a:prstGeom prst="rect">
            <a:avLst/>
          </a:prstGeom>
        </p:spPr>
      </p:pic>
      <p:sp>
        <p:nvSpPr>
          <p:cNvPr id="6" name="TextBox 5">
            <a:extLst>
              <a:ext uri="{FF2B5EF4-FFF2-40B4-BE49-F238E27FC236}">
                <a16:creationId xmlns:a16="http://schemas.microsoft.com/office/drawing/2014/main" id="{D9282531-B327-3A1B-55E5-7732539E2521}"/>
              </a:ext>
            </a:extLst>
          </p:cNvPr>
          <p:cNvSpPr txBox="1"/>
          <p:nvPr/>
        </p:nvSpPr>
        <p:spPr>
          <a:xfrm>
            <a:off x="6673362" y="5336931"/>
            <a:ext cx="1796454" cy="369332"/>
          </a:xfrm>
          <a:prstGeom prst="rect">
            <a:avLst/>
          </a:prstGeom>
          <a:noFill/>
        </p:spPr>
        <p:txBody>
          <a:bodyPr wrap="none" rtlCol="0">
            <a:spAutoFit/>
          </a:bodyPr>
          <a:lstStyle/>
          <a:p>
            <a:r>
              <a:rPr lang="en-US" dirty="0"/>
              <a:t>Dataflow diagram</a:t>
            </a:r>
          </a:p>
        </p:txBody>
      </p:sp>
    </p:spTree>
    <p:extLst>
      <p:ext uri="{BB962C8B-B14F-4D97-AF65-F5344CB8AC3E}">
        <p14:creationId xmlns:p14="http://schemas.microsoft.com/office/powerpoint/2010/main" val="1898825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637174"/>
            <a:ext cx="9601196" cy="1051423"/>
          </a:xfrm>
        </p:spPr>
        <p:txBody>
          <a:bodyPr>
            <a:normAutofit/>
          </a:bodyPr>
          <a:lstStyle/>
          <a:p>
            <a:r>
              <a:rPr lang="en-US" sz="2400" b="1" dirty="0">
                <a:latin typeface="Cambria"/>
                <a:cs typeface="Cambria"/>
              </a:rPr>
              <a:t>REFERENCES</a:t>
            </a:r>
            <a:br>
              <a:rPr lang="en-US" sz="2400" b="1" dirty="0">
                <a:latin typeface="Cambria"/>
                <a:cs typeface="Cambria"/>
              </a:rPr>
            </a:br>
            <a:endParaRPr lang="en-US" sz="2400" b="1" dirty="0">
              <a:latin typeface="Cambria"/>
              <a:cs typeface="Cambria"/>
            </a:endParaRPr>
          </a:p>
        </p:txBody>
      </p:sp>
      <p:sp>
        <p:nvSpPr>
          <p:cNvPr id="10" name="Content Placeholder 9">
            <a:extLst>
              <a:ext uri="{FF2B5EF4-FFF2-40B4-BE49-F238E27FC236}">
                <a16:creationId xmlns:a16="http://schemas.microsoft.com/office/drawing/2014/main" id="{34E88D30-7302-69A4-C8A7-39D143E3ADA5}"/>
              </a:ext>
            </a:extLst>
          </p:cNvPr>
          <p:cNvSpPr>
            <a:spLocks noGrp="1"/>
          </p:cNvSpPr>
          <p:nvPr>
            <p:ph idx="1"/>
          </p:nvPr>
        </p:nvSpPr>
        <p:spPr/>
        <p:txBody>
          <a:bodyPr/>
          <a:lstStyle/>
          <a:p>
            <a:pPr algn="ctr"/>
            <a:r>
              <a:rPr lang="en-US" dirty="0"/>
              <a:t> </a:t>
            </a:r>
          </a:p>
        </p:txBody>
      </p:sp>
      <p:pic>
        <p:nvPicPr>
          <p:cNvPr id="12" name="Picture 11">
            <a:extLst>
              <a:ext uri="{FF2B5EF4-FFF2-40B4-BE49-F238E27FC236}">
                <a16:creationId xmlns:a16="http://schemas.microsoft.com/office/drawing/2014/main" id="{6676E66B-ADB9-1428-E3D6-EF8A32AE10F4}"/>
              </a:ext>
            </a:extLst>
          </p:cNvPr>
          <p:cNvPicPr>
            <a:picLocks noChangeAspect="1"/>
          </p:cNvPicPr>
          <p:nvPr/>
        </p:nvPicPr>
        <p:blipFill>
          <a:blip r:embed="rId2"/>
          <a:stretch>
            <a:fillRect/>
          </a:stretch>
        </p:blipFill>
        <p:spPr>
          <a:xfrm>
            <a:off x="3006969" y="1055077"/>
            <a:ext cx="6286499" cy="5046786"/>
          </a:xfrm>
          <a:prstGeom prst="rect">
            <a:avLst/>
          </a:prstGeom>
        </p:spPr>
      </p:pic>
    </p:spTree>
    <p:extLst>
      <p:ext uri="{BB962C8B-B14F-4D97-AF65-F5344CB8AC3E}">
        <p14:creationId xmlns:p14="http://schemas.microsoft.com/office/powerpoint/2010/main" val="385799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311079" y="517436"/>
            <a:ext cx="9601196" cy="721276"/>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INTRODUCTION </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1295401" y="2014330"/>
            <a:ext cx="9601196" cy="3861538"/>
          </a:xfrm>
        </p:spPr>
        <p:txBody>
          <a:bodyPr>
            <a:normAutofit/>
          </a:bodyPr>
          <a:lstStyle/>
          <a:p>
            <a:r>
              <a:rPr lang="en-US" dirty="0"/>
              <a:t> Geographic barriers, congestion in major hospitals, and the need for specialized medical care often hinder timely and convenient access to healthcare services. </a:t>
            </a:r>
          </a:p>
          <a:p>
            <a:r>
              <a:rPr lang="en-GB" dirty="0"/>
              <a:t>Recognizing these challenges, we propose the development of a state-of-the-art telemedicine platform that is designed to address these matters and provide a solution that enhances patient care, empowers healthcare professionals, and advances the field of healthcare technology</a:t>
            </a:r>
          </a:p>
          <a:p>
            <a:r>
              <a:rPr lang="en-GB" dirty="0"/>
              <a:t> The significance of this project is weighed by the huge impact it is going to have on the healthcare industry at large. </a:t>
            </a:r>
            <a:endParaRPr lang="en-US" dirty="0"/>
          </a:p>
        </p:txBody>
      </p:sp>
    </p:spTree>
    <p:extLst>
      <p:ext uri="{BB962C8B-B14F-4D97-AF65-F5344CB8AC3E}">
        <p14:creationId xmlns:p14="http://schemas.microsoft.com/office/powerpoint/2010/main" val="187293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8E5C-B5C2-4268-944B-5435C757912B}"/>
              </a:ext>
            </a:extLst>
          </p:cNvPr>
          <p:cNvSpPr>
            <a:spLocks noGrp="1"/>
          </p:cNvSpPr>
          <p:nvPr>
            <p:ph type="title"/>
          </p:nvPr>
        </p:nvSpPr>
        <p:spPr>
          <a:xfrm>
            <a:off x="1760258" y="1526159"/>
            <a:ext cx="9601196" cy="859920"/>
          </a:xfrm>
        </p:spPr>
        <p:txBody>
          <a:bodyPr/>
          <a:lstStyle/>
          <a:p>
            <a:r>
              <a:rPr lang="en-US" sz="2400" b="1" dirty="0">
                <a:latin typeface="Cambria"/>
                <a:cs typeface="Cambria"/>
              </a:rPr>
              <a:t>BACKGROUND STUDY</a:t>
            </a:r>
          </a:p>
        </p:txBody>
      </p:sp>
      <p:sp>
        <p:nvSpPr>
          <p:cNvPr id="3" name="Content Placeholder 2">
            <a:extLst>
              <a:ext uri="{FF2B5EF4-FFF2-40B4-BE49-F238E27FC236}">
                <a16:creationId xmlns:a16="http://schemas.microsoft.com/office/drawing/2014/main" id="{361C6258-C8E6-4263-BF78-7DEB6B6A30BC}"/>
              </a:ext>
            </a:extLst>
          </p:cNvPr>
          <p:cNvSpPr>
            <a:spLocks noGrp="1"/>
          </p:cNvSpPr>
          <p:nvPr>
            <p:ph idx="1"/>
          </p:nvPr>
        </p:nvSpPr>
        <p:spPr>
          <a:xfrm>
            <a:off x="1295401" y="1043188"/>
            <a:ext cx="9601196" cy="5512157"/>
          </a:xfrm>
        </p:spPr>
        <p:txBody>
          <a:bodyPr>
            <a:normAutofit/>
          </a:bodyPr>
          <a:lstStyle/>
          <a:p>
            <a:pPr lvl="0">
              <a:buFont typeface="Wingdings" panose="05000000000000000000" pitchFamily="2" charset="2"/>
              <a:buChar char="Ø"/>
            </a:pPr>
            <a:endParaRPr lang="en-US" sz="2400" b="1" dirty="0">
              <a:latin typeface="Cambria"/>
              <a:cs typeface="Cambria"/>
            </a:endParaRPr>
          </a:p>
          <a:p>
            <a:pPr lvl="0">
              <a:buFont typeface="Wingdings" panose="05000000000000000000" pitchFamily="2" charset="2"/>
              <a:buChar char="Ø"/>
            </a:pPr>
            <a:endParaRPr lang="en-US" sz="2400" b="1" dirty="0">
              <a:latin typeface="Cambria"/>
              <a:cs typeface="Cambria"/>
            </a:endParaRPr>
          </a:p>
          <a:p>
            <a:r>
              <a:rPr lang="en-GB" dirty="0"/>
              <a:t>Telehealth, in particular, is a critical tool that can come in handy in bridging the geographical and logistical gaps that have impaired healthcare access since time immemorial.</a:t>
            </a:r>
          </a:p>
          <a:p>
            <a:r>
              <a:rPr lang="en-GB" dirty="0"/>
              <a:t>The complexity of many medical conditions and the demand for expertise across diverse fields make it necessary to come up with more advanced and comprehensive solutions. </a:t>
            </a:r>
          </a:p>
          <a:p>
            <a:r>
              <a:rPr lang="en-GB" dirty="0"/>
              <a:t>Language and Cultural Diversity increases the need for multilingual support and real-time translation services within a telemedicine platform since language and cultural differences can create barriers to effective medical care</a:t>
            </a:r>
            <a:endParaRPr lang="en-US" dirty="0"/>
          </a:p>
        </p:txBody>
      </p:sp>
    </p:spTree>
    <p:extLst>
      <p:ext uri="{BB962C8B-B14F-4D97-AF65-F5344CB8AC3E}">
        <p14:creationId xmlns:p14="http://schemas.microsoft.com/office/powerpoint/2010/main" val="3807269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F8865-281E-42C3-B6A1-8FFA00D83E8A}"/>
              </a:ext>
            </a:extLst>
          </p:cNvPr>
          <p:cNvSpPr>
            <a:spLocks noGrp="1"/>
          </p:cNvSpPr>
          <p:nvPr>
            <p:ph type="title"/>
          </p:nvPr>
        </p:nvSpPr>
        <p:spPr>
          <a:xfrm>
            <a:off x="1295401" y="548797"/>
            <a:ext cx="9601196" cy="912780"/>
          </a:xfrm>
        </p:spPr>
        <p:txBody>
          <a:bodyPr>
            <a:normAutofit fontScale="90000"/>
          </a:bodyPr>
          <a:lstStyle/>
          <a:p>
            <a:br>
              <a:rPr lang="en-US" sz="2400" b="1" dirty="0">
                <a:latin typeface="Cambria"/>
                <a:cs typeface="Cambria"/>
              </a:rPr>
            </a:br>
            <a:br>
              <a:rPr lang="en-US" sz="2400" b="1" dirty="0">
                <a:latin typeface="Cambria"/>
                <a:cs typeface="Cambria"/>
              </a:rPr>
            </a:br>
            <a:r>
              <a:rPr lang="en-US" sz="2400" b="1" dirty="0">
                <a:latin typeface="Cambria"/>
                <a:cs typeface="Cambria"/>
              </a:rPr>
              <a:t>PROBLEM STATEMENT</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07C4135C-E7A0-490F-9315-C4891FAE1848}"/>
              </a:ext>
            </a:extLst>
          </p:cNvPr>
          <p:cNvSpPr>
            <a:spLocks noGrp="1"/>
          </p:cNvSpPr>
          <p:nvPr>
            <p:ph idx="1"/>
          </p:nvPr>
        </p:nvSpPr>
        <p:spPr>
          <a:xfrm>
            <a:off x="1295401" y="1788612"/>
            <a:ext cx="9601196" cy="3861538"/>
          </a:xfrm>
        </p:spPr>
        <p:txBody>
          <a:bodyPr>
            <a:normAutofit lnSpcReduction="10000"/>
          </a:bodyPr>
          <a:lstStyle/>
          <a:p>
            <a:r>
              <a:rPr lang="en-GB" dirty="0"/>
              <a:t>Many people especially those living in remote and rural areas fail to have access to specialized medical care due to issues such as poor road networks and long distances to the nearest healthcare facilities. This results in delays in diagnosis, treatment, and ongoing care. </a:t>
            </a:r>
          </a:p>
          <a:p>
            <a:r>
              <a:rPr lang="en-GB" dirty="0"/>
              <a:t>The traditional system for scheduling appointments, getting second opinions, and obtaining medical records contains a lot of time-consuming processes that lead to patient frustration. </a:t>
            </a:r>
          </a:p>
          <a:p>
            <a:r>
              <a:rPr lang="en-GB" dirty="0"/>
              <a:t>In addition, language and cultural diversities affect further the access of specialized medical care. Language barriers can impair effective communication, diagnosis, and treatment</a:t>
            </a:r>
            <a:r>
              <a:rPr lang="en-GB" sz="1800" dirty="0">
                <a:latin typeface="Times New Roman" panose="02020603050405020304" pitchFamily="18" charset="0"/>
              </a:rPr>
              <a:t>. </a:t>
            </a:r>
            <a:endParaRPr lang="en-GB" dirty="0"/>
          </a:p>
          <a:p>
            <a:endParaRPr lang="en-US" dirty="0"/>
          </a:p>
        </p:txBody>
      </p:sp>
    </p:spTree>
    <p:extLst>
      <p:ext uri="{BB962C8B-B14F-4D97-AF65-F5344CB8AC3E}">
        <p14:creationId xmlns:p14="http://schemas.microsoft.com/office/powerpoint/2010/main" val="162999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F041-4C23-4A02-BCAB-D5134CF2E0D8}"/>
              </a:ext>
            </a:extLst>
          </p:cNvPr>
          <p:cNvSpPr>
            <a:spLocks noGrp="1"/>
          </p:cNvSpPr>
          <p:nvPr>
            <p:ph type="title"/>
          </p:nvPr>
        </p:nvSpPr>
        <p:spPr>
          <a:xfrm>
            <a:off x="1119577" y="564478"/>
            <a:ext cx="9601196" cy="950067"/>
          </a:xfrm>
        </p:spPr>
        <p:txBody>
          <a:bodyPr>
            <a:normAutofit/>
          </a:bodyPr>
          <a:lstStyle/>
          <a:p>
            <a:r>
              <a:rPr lang="en-US" sz="2400" b="1" dirty="0">
                <a:latin typeface="Cambria"/>
                <a:cs typeface="Cambria"/>
              </a:rPr>
              <a:t>OBJECTIVES</a:t>
            </a:r>
          </a:p>
        </p:txBody>
      </p:sp>
      <p:sp>
        <p:nvSpPr>
          <p:cNvPr id="3" name="Content Placeholder 2">
            <a:extLst>
              <a:ext uri="{FF2B5EF4-FFF2-40B4-BE49-F238E27FC236}">
                <a16:creationId xmlns:a16="http://schemas.microsoft.com/office/drawing/2014/main" id="{39F4E792-0D0D-4096-9906-2F4EAC811293}"/>
              </a:ext>
            </a:extLst>
          </p:cNvPr>
          <p:cNvSpPr>
            <a:spLocks noGrp="1"/>
          </p:cNvSpPr>
          <p:nvPr>
            <p:ph idx="1"/>
          </p:nvPr>
        </p:nvSpPr>
        <p:spPr>
          <a:xfrm>
            <a:off x="1295402" y="1683026"/>
            <a:ext cx="9601196" cy="4412974"/>
          </a:xfrm>
        </p:spPr>
        <p:txBody>
          <a:bodyPr>
            <a:normAutofit/>
          </a:bodyPr>
          <a:lstStyle/>
          <a:p>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2A27AA3D-7F35-1FC3-4E53-C10196433AAB}"/>
              </a:ext>
            </a:extLst>
          </p:cNvPr>
          <p:cNvSpPr txBox="1"/>
          <p:nvPr/>
        </p:nvSpPr>
        <p:spPr>
          <a:xfrm>
            <a:off x="3039979" y="1603054"/>
            <a:ext cx="6112042" cy="4254563"/>
          </a:xfrm>
          <a:prstGeom prst="rect">
            <a:avLst/>
          </a:prstGeom>
          <a:noFill/>
        </p:spPr>
        <p:txBody>
          <a:bodyPr wrap="square">
            <a:spAutoFit/>
          </a:bodyPr>
          <a:lstStyle/>
          <a:p>
            <a:pPr marL="0" marR="0" algn="just">
              <a:lnSpc>
                <a:spcPct val="150000"/>
              </a:lnSpc>
              <a:spcBef>
                <a:spcPts val="0"/>
              </a:spcBef>
              <a:spcAft>
                <a:spcPts val="0"/>
              </a:spcAft>
            </a:pPr>
            <a:r>
              <a:rPr lang="en-GB" sz="1400" dirty="0">
                <a:effectLst/>
                <a:latin typeface="Times New Roman" panose="02020603050405020304" pitchFamily="18" charset="0"/>
                <a:ea typeface="Times New Roman" panose="02020603050405020304" pitchFamily="18" charset="0"/>
              </a:rPr>
              <a:t>Major objectives </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design, develop, test and implement a comprehensive telemedicine platform for specialised consultations. </a:t>
            </a:r>
            <a:endParaRPr lang="en-US" sz="1400" u="none" strike="noStrike" dirty="0">
              <a:effectLst/>
              <a:latin typeface="Arial" panose="020B0604020202020204" pitchFamily="34" charset="0"/>
              <a:ea typeface="Arial" panose="020B0604020202020204" pitchFamily="34" charset="0"/>
            </a:endParaRPr>
          </a:p>
          <a:p>
            <a:pPr marL="0" marR="0" algn="just">
              <a:lnSpc>
                <a:spcPct val="150000"/>
              </a:lnSpc>
              <a:spcBef>
                <a:spcPts val="0"/>
              </a:spcBef>
              <a:spcAft>
                <a:spcPts val="0"/>
              </a:spcAft>
            </a:pPr>
            <a:r>
              <a:rPr lang="en-GB" sz="1400" dirty="0">
                <a:effectLst/>
                <a:latin typeface="Times New Roman" panose="02020603050405020304" pitchFamily="18" charset="0"/>
                <a:ea typeface="Times New Roman" panose="02020603050405020304" pitchFamily="18" charset="0"/>
              </a:rPr>
              <a:t>Specific objectives </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implement secure data storage and medical management systems to ensure security of medical data.</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design and implement a multilingual support system and real time language translation to curb language barrier. </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design and implement telerehabilitation services for video consultations. </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create educational medical resources to equip patients with knowledge on medical conditions.</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To design and implement a payment and subscription system for patients and healthcare professionals. </a:t>
            </a:r>
            <a:endParaRPr lang="en-US" sz="14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13581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SCOPE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1458474"/>
            <a:ext cx="9601196" cy="4800658"/>
          </a:xfrm>
        </p:spPr>
        <p:txBody>
          <a:bodyPr>
            <a:normAutofit/>
          </a:bodyPr>
          <a:lstStyle/>
          <a:p>
            <a:pPr marL="0" indent="0">
              <a:buNone/>
            </a:pPr>
            <a:endParaRPr lang="en-US" sz="2400" b="1" dirty="0">
              <a:latin typeface="Cambria"/>
              <a:cs typeface="Cambria"/>
            </a:endParaRPr>
          </a:p>
          <a:p>
            <a:pPr marL="0" indent="0">
              <a:buNone/>
            </a:pPr>
            <a:endParaRPr lang="en-US" sz="2400" b="1" dirty="0">
              <a:latin typeface="Cambria"/>
              <a:cs typeface="Cambria"/>
            </a:endParaRPr>
          </a:p>
          <a:p>
            <a:endParaRPr lang="en-US" sz="2400" b="1" dirty="0">
              <a:latin typeface="Cambria"/>
              <a:cs typeface="Cambria"/>
            </a:endParaRPr>
          </a:p>
          <a:p>
            <a:endParaRPr lang="en-US" sz="2400" b="1" dirty="0">
              <a:latin typeface="Cambria"/>
              <a:cs typeface="Cambria"/>
            </a:endParaRPr>
          </a:p>
        </p:txBody>
      </p:sp>
      <p:sp>
        <p:nvSpPr>
          <p:cNvPr id="5" name="TextBox 4">
            <a:extLst>
              <a:ext uri="{FF2B5EF4-FFF2-40B4-BE49-F238E27FC236}">
                <a16:creationId xmlns:a16="http://schemas.microsoft.com/office/drawing/2014/main" id="{6D801BD5-3A59-D905-3055-387993EEA3C9}"/>
              </a:ext>
            </a:extLst>
          </p:cNvPr>
          <p:cNvSpPr txBox="1"/>
          <p:nvPr/>
        </p:nvSpPr>
        <p:spPr>
          <a:xfrm>
            <a:off x="2895600" y="2014542"/>
            <a:ext cx="6112042" cy="3608488"/>
          </a:xfrm>
          <a:prstGeom prst="rect">
            <a:avLst/>
          </a:prstGeom>
          <a:noFill/>
        </p:spPr>
        <p:txBody>
          <a:bodyPr wrap="square">
            <a:spAutoFit/>
          </a:bodyPr>
          <a:lstStyle/>
          <a:p>
            <a:pPr marL="0" marR="0" algn="just">
              <a:lnSpc>
                <a:spcPct val="150000"/>
              </a:lnSpc>
              <a:spcBef>
                <a:spcPts val="0"/>
              </a:spcBef>
              <a:spcAft>
                <a:spcPts val="0"/>
              </a:spcAft>
            </a:pPr>
            <a:r>
              <a:rPr lang="en-GB" sz="1400" dirty="0">
                <a:effectLst/>
                <a:latin typeface="Times New Roman" panose="02020603050405020304" pitchFamily="18" charset="0"/>
                <a:ea typeface="Times New Roman" panose="02020603050405020304" pitchFamily="18" charset="0"/>
              </a:rPr>
              <a:t>The project will be developed as a web-based platform accessible countrywide and potentially worldwide. The platform will include core features up to and including;</a:t>
            </a:r>
            <a:endParaRPr lang="en-US" sz="1400"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Virtual waiting rooms</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Multilingual support and real-time language translation</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Telerehabilitation services that include video consultations. </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Secure medical records. Secure data storage, encryption and access controls will be implemented to ensure data privacy within the platform. </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Educational resources. A library of educational resources will be provided to equip patients with information about certain conditions their causes, treatment and preventive measures. </a:t>
            </a:r>
            <a:endParaRPr lang="en-US" sz="1400" u="none" strike="noStrike" dirty="0">
              <a:effectLst/>
              <a:latin typeface="Arial" panose="020B0604020202020204" pitchFamily="34" charset="0"/>
              <a:ea typeface="Arial" panose="020B0604020202020204" pitchFamily="34" charset="0"/>
            </a:endParaRPr>
          </a:p>
          <a:p>
            <a:pPr marL="342900" marR="0" lvl="0" indent="-342900" algn="just">
              <a:lnSpc>
                <a:spcPct val="150000"/>
              </a:lnSpc>
              <a:spcBef>
                <a:spcPts val="0"/>
              </a:spcBef>
              <a:spcAft>
                <a:spcPts val="0"/>
              </a:spcAft>
              <a:buFont typeface="+mj-lt"/>
              <a:buAutoNum type="arabicPeriod"/>
            </a:pPr>
            <a:r>
              <a:rPr lang="en-GB" sz="1400" u="none" strike="noStrike" dirty="0">
                <a:effectLst/>
                <a:latin typeface="Times New Roman" panose="02020603050405020304" pitchFamily="18" charset="0"/>
                <a:ea typeface="Times New Roman" panose="02020603050405020304" pitchFamily="18" charset="0"/>
              </a:rPr>
              <a:t>Payment and subscription models will be incorporated to facilitate payment</a:t>
            </a:r>
            <a:r>
              <a:rPr lang="en-GB" sz="1200" u="none" strike="noStrike" dirty="0">
                <a:effectLst/>
                <a:latin typeface="Times New Roman" panose="02020603050405020304" pitchFamily="18" charset="0"/>
                <a:ea typeface="Times New Roman" panose="02020603050405020304" pitchFamily="18" charset="0"/>
              </a:rPr>
              <a:t>. </a:t>
            </a:r>
            <a:endParaRPr lang="en-US" sz="1100"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07809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F1FF-FB9B-47F8-ACC5-23C4948572AE}"/>
              </a:ext>
            </a:extLst>
          </p:cNvPr>
          <p:cNvSpPr>
            <a:spLocks noGrp="1"/>
          </p:cNvSpPr>
          <p:nvPr>
            <p:ph type="title"/>
          </p:nvPr>
        </p:nvSpPr>
        <p:spPr>
          <a:xfrm>
            <a:off x="1295402" y="982132"/>
            <a:ext cx="9601196" cy="1058703"/>
          </a:xfrm>
        </p:spPr>
        <p:txBody>
          <a:bodyPr/>
          <a:lstStyle/>
          <a:p>
            <a:r>
              <a:rPr lang="en-US" sz="2400" b="1" dirty="0">
                <a:latin typeface="Cambria"/>
                <a:cs typeface="Cambria"/>
              </a:rPr>
              <a:t>JUSTIFICATION</a:t>
            </a:r>
          </a:p>
        </p:txBody>
      </p:sp>
      <p:sp>
        <p:nvSpPr>
          <p:cNvPr id="3" name="Content Placeholder 2">
            <a:extLst>
              <a:ext uri="{FF2B5EF4-FFF2-40B4-BE49-F238E27FC236}">
                <a16:creationId xmlns:a16="http://schemas.microsoft.com/office/drawing/2014/main" id="{3C34EFA2-3559-434E-B961-58DC33357E17}"/>
              </a:ext>
            </a:extLst>
          </p:cNvPr>
          <p:cNvSpPr>
            <a:spLocks noGrp="1"/>
          </p:cNvSpPr>
          <p:nvPr>
            <p:ph idx="1"/>
          </p:nvPr>
        </p:nvSpPr>
        <p:spPr/>
        <p:txBody>
          <a:bodyPr>
            <a:normAutofit fontScale="92500" lnSpcReduction="10000"/>
          </a:bodyPr>
          <a:lstStyle/>
          <a:p>
            <a:r>
              <a:rPr lang="en-US" dirty="0"/>
              <a:t>This platform aims at improving access to specialized medical care especially for individuals who are in remote and rural areas. </a:t>
            </a:r>
          </a:p>
          <a:p>
            <a:r>
              <a:rPr lang="en-US" dirty="0"/>
              <a:t>The platform aims to improve effective communication by offering multilingual support and real-time language translation. </a:t>
            </a:r>
          </a:p>
          <a:p>
            <a:r>
              <a:rPr lang="en-US" dirty="0"/>
              <a:t>The platform incorporates telerehabilitation services for patients undergoing post-injury and post-surgical rehabilitation. </a:t>
            </a:r>
          </a:p>
          <a:p>
            <a:r>
              <a:rPr lang="en-US" dirty="0"/>
              <a:t>The project has commercial potential because it can be monetized through subscriptions and partnerships with healthcare providers as well as pharmaceutical companies. ,</a:t>
            </a:r>
          </a:p>
        </p:txBody>
      </p:sp>
    </p:spTree>
    <p:extLst>
      <p:ext uri="{BB962C8B-B14F-4D97-AF65-F5344CB8AC3E}">
        <p14:creationId xmlns:p14="http://schemas.microsoft.com/office/powerpoint/2010/main" val="241130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94" y="815356"/>
            <a:ext cx="10277341" cy="461665"/>
          </a:xfrm>
          <a:prstGeom prst="rect">
            <a:avLst/>
          </a:prstGeom>
          <a:noFill/>
        </p:spPr>
        <p:txBody>
          <a:bodyPr wrap="square" rtlCol="0">
            <a:spAutoFit/>
          </a:bodyPr>
          <a:lstStyle/>
          <a:p>
            <a:pPr algn="ctr"/>
            <a:r>
              <a:rPr lang="en-US" sz="2400" b="1" dirty="0">
                <a:latin typeface="Cambria"/>
                <a:cs typeface="Cambria"/>
              </a:rPr>
              <a:t>COST/REQUIREMENTS</a:t>
            </a:r>
          </a:p>
        </p:txBody>
      </p:sp>
      <p:graphicFrame>
        <p:nvGraphicFramePr>
          <p:cNvPr id="3" name="Content Placeholder 2">
            <a:extLst>
              <a:ext uri="{FF2B5EF4-FFF2-40B4-BE49-F238E27FC236}">
                <a16:creationId xmlns:a16="http://schemas.microsoft.com/office/drawing/2014/main" id="{1298F2C3-843A-1910-A612-D4873CDEC469}"/>
              </a:ext>
            </a:extLst>
          </p:cNvPr>
          <p:cNvGraphicFramePr>
            <a:graphicFrameLocks noGrp="1"/>
          </p:cNvGraphicFramePr>
          <p:nvPr>
            <p:ph idx="1"/>
          </p:nvPr>
        </p:nvGraphicFramePr>
        <p:xfrm>
          <a:off x="3901440" y="2927571"/>
          <a:ext cx="4389120" cy="2616327"/>
        </p:xfrm>
        <a:graphic>
          <a:graphicData uri="http://schemas.openxmlformats.org/drawingml/2006/table">
            <a:tbl>
              <a:tblPr>
                <a:tableStyleId>{5C22544A-7EE6-4342-B048-85BDC9FD1C3A}</a:tableStyleId>
              </a:tblPr>
              <a:tblGrid>
                <a:gridCol w="1463040">
                  <a:extLst>
                    <a:ext uri="{9D8B030D-6E8A-4147-A177-3AD203B41FA5}">
                      <a16:colId xmlns:a16="http://schemas.microsoft.com/office/drawing/2014/main" val="1871966511"/>
                    </a:ext>
                  </a:extLst>
                </a:gridCol>
                <a:gridCol w="1463040">
                  <a:extLst>
                    <a:ext uri="{9D8B030D-6E8A-4147-A177-3AD203B41FA5}">
                      <a16:colId xmlns:a16="http://schemas.microsoft.com/office/drawing/2014/main" val="2758862125"/>
                    </a:ext>
                  </a:extLst>
                </a:gridCol>
                <a:gridCol w="1463040">
                  <a:extLst>
                    <a:ext uri="{9D8B030D-6E8A-4147-A177-3AD203B41FA5}">
                      <a16:colId xmlns:a16="http://schemas.microsoft.com/office/drawing/2014/main" val="2206148555"/>
                    </a:ext>
                  </a:extLst>
                </a:gridCol>
              </a:tblGrid>
              <a:tr h="0">
                <a:tc>
                  <a:txBody>
                    <a:bodyPr/>
                    <a:lstStyle/>
                    <a:p>
                      <a:pPr marL="0" marR="0" algn="just">
                        <a:lnSpc>
                          <a:spcPct val="150000"/>
                        </a:lnSpc>
                        <a:spcBef>
                          <a:spcPts val="0"/>
                        </a:spcBef>
                        <a:spcAft>
                          <a:spcPts val="0"/>
                        </a:spcAft>
                      </a:pPr>
                      <a:r>
                        <a:rPr lang="en-GB" sz="1200">
                          <a:effectLst/>
                        </a:rPr>
                        <a:t>COMPONENTS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UNITS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COSTS </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876677173"/>
                  </a:ext>
                </a:extLst>
              </a:tr>
              <a:tr h="0">
                <a:tc>
                  <a:txBody>
                    <a:bodyPr/>
                    <a:lstStyle/>
                    <a:p>
                      <a:pPr marL="0" marR="0" algn="just">
                        <a:lnSpc>
                          <a:spcPct val="150000"/>
                        </a:lnSpc>
                        <a:spcBef>
                          <a:spcPts val="0"/>
                        </a:spcBef>
                        <a:spcAft>
                          <a:spcPts val="0"/>
                        </a:spcAft>
                      </a:pPr>
                      <a:r>
                        <a:rPr lang="en-GB" sz="1200">
                          <a:effectLst/>
                        </a:rPr>
                        <a:t>Computer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1</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60,000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867968917"/>
                  </a:ext>
                </a:extLst>
              </a:tr>
              <a:tr h="0">
                <a:tc>
                  <a:txBody>
                    <a:bodyPr/>
                    <a:lstStyle/>
                    <a:p>
                      <a:pPr marL="0" marR="0" algn="just">
                        <a:lnSpc>
                          <a:spcPct val="150000"/>
                        </a:lnSpc>
                        <a:spcBef>
                          <a:spcPts val="0"/>
                        </a:spcBef>
                        <a:spcAft>
                          <a:spcPts val="0"/>
                        </a:spcAft>
                      </a:pPr>
                      <a:r>
                        <a:rPr lang="en-GB" sz="1200">
                          <a:effectLst/>
                        </a:rPr>
                        <a:t>Internet</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N/A</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3,500 monthly</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899371605"/>
                  </a:ext>
                </a:extLst>
              </a:tr>
              <a:tr h="0">
                <a:tc>
                  <a:txBody>
                    <a:bodyPr/>
                    <a:lstStyle/>
                    <a:p>
                      <a:pPr marL="0" marR="0" algn="just">
                        <a:lnSpc>
                          <a:spcPct val="150000"/>
                        </a:lnSpc>
                        <a:spcBef>
                          <a:spcPts val="0"/>
                        </a:spcBef>
                        <a:spcAft>
                          <a:spcPts val="0"/>
                        </a:spcAft>
                      </a:pPr>
                      <a:r>
                        <a:rPr lang="en-GB" sz="1200">
                          <a:effectLst/>
                        </a:rPr>
                        <a:t>Hard disk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N/A</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20000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718022556"/>
                  </a:ext>
                </a:extLst>
              </a:tr>
              <a:tr h="0">
                <a:tc>
                  <a:txBody>
                    <a:bodyPr/>
                    <a:lstStyle/>
                    <a:p>
                      <a:pPr marL="0" marR="0" algn="just">
                        <a:lnSpc>
                          <a:spcPct val="150000"/>
                        </a:lnSpc>
                        <a:spcBef>
                          <a:spcPts val="0"/>
                        </a:spcBef>
                        <a:spcAft>
                          <a:spcPts val="0"/>
                        </a:spcAft>
                      </a:pPr>
                      <a:r>
                        <a:rPr lang="en-GB" sz="1200">
                          <a:effectLst/>
                        </a:rPr>
                        <a:t>Legal consultation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N/A</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10,000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3978858083"/>
                  </a:ext>
                </a:extLst>
              </a:tr>
              <a:tr h="0">
                <a:tc>
                  <a:txBody>
                    <a:bodyPr/>
                    <a:lstStyle/>
                    <a:p>
                      <a:pPr marL="0" marR="0" algn="just">
                        <a:lnSpc>
                          <a:spcPct val="150000"/>
                        </a:lnSpc>
                        <a:spcBef>
                          <a:spcPts val="0"/>
                        </a:spcBef>
                        <a:spcAft>
                          <a:spcPts val="0"/>
                        </a:spcAft>
                      </a:pPr>
                      <a:r>
                        <a:rPr lang="en-GB" sz="1200">
                          <a:effectLst/>
                        </a:rPr>
                        <a:t>Miscellaneous costs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N/A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5,000</a:t>
                      </a:r>
                      <a:endParaRPr lang="en-US" sz="110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1170989697"/>
                  </a:ext>
                </a:extLst>
              </a:tr>
              <a:tr h="0">
                <a:tc>
                  <a:txBody>
                    <a:bodyPr/>
                    <a:lstStyle/>
                    <a:p>
                      <a:pPr marL="0" marR="0" algn="just">
                        <a:lnSpc>
                          <a:spcPct val="150000"/>
                        </a:lnSpc>
                        <a:spcBef>
                          <a:spcPts val="0"/>
                        </a:spcBef>
                        <a:spcAft>
                          <a:spcPts val="0"/>
                        </a:spcAft>
                      </a:pPr>
                      <a:r>
                        <a:rPr lang="en-GB" sz="1200">
                          <a:effectLst/>
                        </a:rPr>
                        <a:t>TOTAL</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a:effectLst/>
                        </a:rPr>
                        <a:t> </a:t>
                      </a:r>
                      <a:endParaRPr lang="en-US" sz="1100">
                        <a:effectLst/>
                        <a:latin typeface="Arial" panose="020B0604020202020204" pitchFamily="34" charset="0"/>
                        <a:ea typeface="Arial" panose="020B0604020202020204" pitchFamily="34" charset="0"/>
                      </a:endParaRPr>
                    </a:p>
                  </a:txBody>
                  <a:tcPr marL="63500" marR="63500" marT="63500" marB="63500"/>
                </a:tc>
                <a:tc>
                  <a:txBody>
                    <a:bodyPr/>
                    <a:lstStyle/>
                    <a:p>
                      <a:pPr marL="0" marR="0" algn="just">
                        <a:lnSpc>
                          <a:spcPct val="150000"/>
                        </a:lnSpc>
                        <a:spcBef>
                          <a:spcPts val="0"/>
                        </a:spcBef>
                        <a:spcAft>
                          <a:spcPts val="0"/>
                        </a:spcAft>
                      </a:pPr>
                      <a:r>
                        <a:rPr lang="en-GB" sz="1200" dirty="0">
                          <a:effectLst/>
                        </a:rPr>
                        <a:t>98,500</a:t>
                      </a:r>
                      <a:endParaRPr lang="en-US" sz="1100" dirty="0">
                        <a:effectLst/>
                        <a:latin typeface="Arial" panose="020B0604020202020204" pitchFamily="34" charset="0"/>
                        <a:ea typeface="Arial" panose="020B0604020202020204" pitchFamily="34" charset="0"/>
                      </a:endParaRPr>
                    </a:p>
                  </a:txBody>
                  <a:tcPr marL="63500" marR="63500" marT="63500" marB="63500"/>
                </a:tc>
                <a:extLst>
                  <a:ext uri="{0D108BD9-81ED-4DB2-BD59-A6C34878D82A}">
                    <a16:rowId xmlns:a16="http://schemas.microsoft.com/office/drawing/2014/main" val="2061180100"/>
                  </a:ext>
                </a:extLst>
              </a:tr>
            </a:tbl>
          </a:graphicData>
        </a:graphic>
      </p:graphicFrame>
    </p:spTree>
    <p:extLst>
      <p:ext uri="{BB962C8B-B14F-4D97-AF65-F5344CB8AC3E}">
        <p14:creationId xmlns:p14="http://schemas.microsoft.com/office/powerpoint/2010/main" val="406358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5E463-7D82-46C7-8909-B4EFDBF6D194}"/>
              </a:ext>
            </a:extLst>
          </p:cNvPr>
          <p:cNvSpPr>
            <a:spLocks noGrp="1"/>
          </p:cNvSpPr>
          <p:nvPr>
            <p:ph type="title"/>
          </p:nvPr>
        </p:nvSpPr>
        <p:spPr>
          <a:xfrm>
            <a:off x="1295402" y="982132"/>
            <a:ext cx="9601196" cy="952685"/>
          </a:xfrm>
        </p:spPr>
        <p:txBody>
          <a:bodyPr>
            <a:normAutofit/>
          </a:bodyPr>
          <a:lstStyle/>
          <a:p>
            <a:r>
              <a:rPr lang="en-US" sz="2400" b="1" dirty="0">
                <a:latin typeface="Cambria"/>
                <a:cs typeface="Cambria"/>
              </a:rPr>
              <a:t>PROJECT SCHEDULE</a:t>
            </a:r>
            <a:br>
              <a:rPr lang="en-US" sz="2400" b="1" dirty="0">
                <a:latin typeface="Cambria"/>
                <a:cs typeface="Cambria"/>
              </a:rPr>
            </a:br>
            <a:endParaRPr lang="en-US" sz="2400" b="1" dirty="0">
              <a:latin typeface="Cambria"/>
              <a:cs typeface="Cambria"/>
            </a:endParaRPr>
          </a:p>
        </p:txBody>
      </p:sp>
      <p:sp>
        <p:nvSpPr>
          <p:cNvPr id="3" name="Content Placeholder 2">
            <a:extLst>
              <a:ext uri="{FF2B5EF4-FFF2-40B4-BE49-F238E27FC236}">
                <a16:creationId xmlns:a16="http://schemas.microsoft.com/office/drawing/2014/main" id="{87D5949E-EE0A-4A19-B2EB-B3F2C66D6865}"/>
              </a:ext>
            </a:extLst>
          </p:cNvPr>
          <p:cNvSpPr>
            <a:spLocks noGrp="1"/>
          </p:cNvSpPr>
          <p:nvPr>
            <p:ph idx="1"/>
          </p:nvPr>
        </p:nvSpPr>
        <p:spPr>
          <a:xfrm>
            <a:off x="1295402" y="2033555"/>
            <a:ext cx="9601196" cy="3636251"/>
          </a:xfrm>
        </p:spPr>
        <p:txBody>
          <a:bodyPr/>
          <a:lstStyle/>
          <a:p>
            <a:pPr marL="0" indent="0">
              <a:buNone/>
            </a:pPr>
            <a:endParaRPr lang="en-US" sz="2400" b="1" dirty="0">
              <a:latin typeface="Cambria"/>
              <a:cs typeface="Cambria"/>
            </a:endParaRPr>
          </a:p>
          <a:p>
            <a:endParaRPr lang="en-US" sz="2400" b="1" dirty="0">
              <a:latin typeface="Cambria"/>
              <a:cs typeface="Cambria"/>
            </a:endParaRPr>
          </a:p>
        </p:txBody>
      </p:sp>
      <p:pic>
        <p:nvPicPr>
          <p:cNvPr id="4" name="image2.png">
            <a:extLst>
              <a:ext uri="{FF2B5EF4-FFF2-40B4-BE49-F238E27FC236}">
                <a16:creationId xmlns:a16="http://schemas.microsoft.com/office/drawing/2014/main" id="{4F30E704-8EE8-EB31-8F21-5C2D5E4ED914}"/>
              </a:ext>
            </a:extLst>
          </p:cNvPr>
          <p:cNvPicPr/>
          <p:nvPr/>
        </p:nvPicPr>
        <p:blipFill>
          <a:blip r:embed="rId2"/>
          <a:srcRect/>
          <a:stretch>
            <a:fillRect/>
          </a:stretch>
        </p:blipFill>
        <p:spPr>
          <a:xfrm>
            <a:off x="2428630" y="2650246"/>
            <a:ext cx="8324361" cy="3118298"/>
          </a:xfrm>
          <a:prstGeom prst="rect">
            <a:avLst/>
          </a:prstGeom>
          <a:ln/>
        </p:spPr>
      </p:pic>
    </p:spTree>
    <p:extLst>
      <p:ext uri="{BB962C8B-B14F-4D97-AF65-F5344CB8AC3E}">
        <p14:creationId xmlns:p14="http://schemas.microsoft.com/office/powerpoint/2010/main" val="59685933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2808</TotalTime>
  <Words>1085</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vt:lpstr>
      <vt:lpstr>Garamond</vt:lpstr>
      <vt:lpstr>Times New Roman</vt:lpstr>
      <vt:lpstr>Wingdings</vt:lpstr>
      <vt:lpstr>Organic</vt:lpstr>
      <vt:lpstr>PROJECT A</vt:lpstr>
      <vt:lpstr>  INTRODUCTION  </vt:lpstr>
      <vt:lpstr>BACKGROUND STUDY</vt:lpstr>
      <vt:lpstr>  PROBLEM STATEMENT </vt:lpstr>
      <vt:lpstr>OBJECTIVES</vt:lpstr>
      <vt:lpstr>SCOPE </vt:lpstr>
      <vt:lpstr>JUSTIFICATION</vt:lpstr>
      <vt:lpstr>PowerPoint Presentation</vt:lpstr>
      <vt:lpstr>PROJECT SCHEDULE </vt:lpstr>
      <vt:lpstr>LITERATURE REVIEW</vt:lpstr>
      <vt:lpstr>LITERATURE REVIEW cont.</vt:lpstr>
      <vt:lpstr>LITERATURE REVIEW</vt:lpstr>
      <vt:lpstr>METHODOLOGY/DEVELOPMENT TOOLS </vt:lpstr>
      <vt:lpstr>METHODOLOGY/DEVELOPMENT TOOLS </vt:lpstr>
      <vt:lpstr>SYSTEM ANALYSIS AND REQUIREMENTS MODELING </vt:lpstr>
      <vt:lpstr>SYSTEM ANALYSIS AND REQUIREMENTS MODELING cont.’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PRESENTATION</dc:title>
  <dc:creator>VINNY</dc:creator>
  <cp:lastModifiedBy>Ivy Nagide</cp:lastModifiedBy>
  <cp:revision>51</cp:revision>
  <dcterms:created xsi:type="dcterms:W3CDTF">2018-07-03T20:09:46Z</dcterms:created>
  <dcterms:modified xsi:type="dcterms:W3CDTF">2024-01-29T18:09:19Z</dcterms:modified>
</cp:coreProperties>
</file>