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61" r:id="rId4"/>
    <p:sldId id="262" r:id="rId5"/>
    <p:sldId id="265" r:id="rId6"/>
    <p:sldId id="264"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2/6/2020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2/6/2020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2/6/2020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2/6/2020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2/6/2020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2/6/2020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2/6/2020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2/6/2020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2/6/2020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2/6/2020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2/6/2020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2/6/2020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2272773"/>
          </a:xfrm>
        </p:spPr>
        <p:txBody>
          <a:bodyPr>
            <a:normAutofit/>
          </a:bodyPr>
          <a:lstStyle/>
          <a:p>
            <a:r>
              <a:rPr lang="en-US" sz="4400" dirty="0"/>
              <a:t>Capstone Project</a:t>
            </a:r>
            <a:br>
              <a:rPr lang="en-US" sz="4400" dirty="0"/>
            </a:br>
            <a:br>
              <a:rPr lang="en-US" sz="4400" dirty="0"/>
            </a:br>
            <a:br>
              <a:rPr lang="en-US" sz="4400" dirty="0"/>
            </a:br>
            <a:r>
              <a:rPr lang="en-US" sz="2000" dirty="0"/>
              <a:t>Open a Grocery store in Toronto , Canada</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Nagesh Gosika, 6</a:t>
            </a:r>
            <a:r>
              <a:rPr lang="en-US" baseline="30000" dirty="0">
                <a:solidFill>
                  <a:schemeClr val="tx1">
                    <a:lumMod val="85000"/>
                    <a:lumOff val="15000"/>
                  </a:schemeClr>
                </a:solidFill>
              </a:rPr>
              <a:t>th</a:t>
            </a:r>
            <a:r>
              <a:rPr lang="en-US" dirty="0">
                <a:solidFill>
                  <a:schemeClr val="tx1">
                    <a:lumMod val="85000"/>
                    <a:lumOff val="15000"/>
                  </a:schemeClr>
                </a:solidFill>
              </a:rPr>
              <a:t> Feb 2020</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2000" b="1" i="1" dirty="0">
                <a:solidFill>
                  <a:srgbClr val="FFFFFF"/>
                </a:solidFill>
                <a:latin typeface="Arial" panose="020B0604020202020204" pitchFamily="34" charset="0"/>
                <a:cs typeface="Arial" panose="020B0604020202020204" pitchFamily="34" charset="0"/>
              </a:rPr>
              <a:t>Background :</a:t>
            </a:r>
            <a:r>
              <a:rPr lang="en-US" sz="2000" i="1" dirty="0">
                <a:solidFill>
                  <a:srgbClr val="FFFFFF"/>
                </a:solidFill>
                <a:latin typeface="Arial" panose="020B0604020202020204" pitchFamily="34" charset="0"/>
                <a:cs typeface="Arial" panose="020B0604020202020204" pitchFamily="34" charset="0"/>
              </a:rPr>
              <a:t> Location of the grocery store is one of the most important decisions that will determine whether the store will be a success or a failure.</a:t>
            </a:r>
            <a:br>
              <a:rPr lang="en-US" sz="2000" i="1" dirty="0">
                <a:solidFill>
                  <a:srgbClr val="FFFFFF"/>
                </a:solidFill>
                <a:latin typeface="Arial" panose="020B0604020202020204" pitchFamily="34" charset="0"/>
                <a:cs typeface="Arial" panose="020B0604020202020204" pitchFamily="34" charset="0"/>
              </a:rPr>
            </a:br>
            <a:br>
              <a:rPr lang="en-US" sz="2000" i="1" dirty="0">
                <a:solidFill>
                  <a:srgbClr val="FFFFFF"/>
                </a:solidFill>
                <a:latin typeface="Arial" panose="020B0604020202020204" pitchFamily="34" charset="0"/>
                <a:cs typeface="Arial" panose="020B0604020202020204" pitchFamily="34" charset="0"/>
              </a:rPr>
            </a:br>
            <a:br>
              <a:rPr lang="en-US" sz="2000" i="1" dirty="0">
                <a:solidFill>
                  <a:srgbClr val="FFFFFF"/>
                </a:solidFill>
                <a:latin typeface="Arial" panose="020B0604020202020204" pitchFamily="34" charset="0"/>
                <a:cs typeface="Arial" panose="020B0604020202020204" pitchFamily="34" charset="0"/>
              </a:rPr>
            </a:br>
            <a:r>
              <a:rPr lang="en-US" sz="2000" b="1" i="1" dirty="0">
                <a:solidFill>
                  <a:srgbClr val="FFFFFF"/>
                </a:solidFill>
                <a:latin typeface="Arial" panose="020B0604020202020204" pitchFamily="34" charset="0"/>
                <a:cs typeface="Arial" panose="020B0604020202020204" pitchFamily="34" charset="0"/>
              </a:rPr>
              <a:t>Objective: </a:t>
            </a:r>
            <a:r>
              <a:rPr lang="en-US" sz="2000" i="1" dirty="0">
                <a:solidFill>
                  <a:srgbClr val="FFFFFF"/>
                </a:solidFill>
                <a:latin typeface="Arial" panose="020B0604020202020204" pitchFamily="34" charset="0"/>
                <a:cs typeface="Arial" panose="020B0604020202020204" pitchFamily="34" charset="0"/>
              </a:rPr>
              <a:t>To study and analyze the neighborhoods of Toronto city and group them into similar clusters and, to analyze those clusters to find out those neighborhoods that are more profitable to open a new grocery store. </a:t>
            </a:r>
            <a:br>
              <a:rPr lang="en-US" sz="2000" i="1" dirty="0">
                <a:solidFill>
                  <a:srgbClr val="FFFFFF"/>
                </a:solidFill>
                <a:latin typeface="Arial" panose="020B0604020202020204" pitchFamily="34" charset="0"/>
                <a:cs typeface="Arial" panose="020B0604020202020204" pitchFamily="34" charset="0"/>
              </a:rPr>
            </a:br>
            <a:br>
              <a:rPr lang="en-US" sz="2000" i="1" dirty="0">
                <a:solidFill>
                  <a:srgbClr val="FFFFFF"/>
                </a:solidFill>
                <a:latin typeface="Arial" panose="020B0604020202020204" pitchFamily="34" charset="0"/>
                <a:cs typeface="Arial" panose="020B0604020202020204" pitchFamily="34" charset="0"/>
              </a:rPr>
            </a:br>
            <a:br>
              <a:rPr lang="en-US" sz="2000" i="1" dirty="0">
                <a:solidFill>
                  <a:srgbClr val="FFFFFF"/>
                </a:solidFill>
                <a:latin typeface="Arial" panose="020B0604020202020204" pitchFamily="34" charset="0"/>
                <a:cs typeface="Arial" panose="020B0604020202020204" pitchFamily="34" charset="0"/>
              </a:rPr>
            </a:br>
            <a:br>
              <a:rPr lang="en-US" sz="2000" b="1" i="1" dirty="0">
                <a:solidFill>
                  <a:srgbClr val="FFFFFF"/>
                </a:solidFill>
                <a:latin typeface="Arial" panose="020B0604020202020204" pitchFamily="34" charset="0"/>
                <a:cs typeface="Arial" panose="020B0604020202020204" pitchFamily="34" charset="0"/>
              </a:rPr>
            </a:br>
            <a:r>
              <a:rPr lang="en-US" sz="2000" b="1" i="1" dirty="0">
                <a:solidFill>
                  <a:srgbClr val="FFFFFF"/>
                </a:solidFill>
                <a:latin typeface="Arial" panose="020B0604020202020204" pitchFamily="34" charset="0"/>
                <a:cs typeface="Arial" panose="020B0604020202020204" pitchFamily="34" charset="0"/>
              </a:rPr>
              <a:t>Business Question: </a:t>
            </a:r>
            <a:r>
              <a:rPr lang="en-US" sz="2000" i="1" dirty="0">
                <a:solidFill>
                  <a:srgbClr val="FFFFFF"/>
                </a:solidFill>
                <a:latin typeface="Arial" panose="020B0604020202020204" pitchFamily="34" charset="0"/>
                <a:cs typeface="Arial" panose="020B0604020202020204" pitchFamily="34" charset="0"/>
              </a:rPr>
              <a:t>In the city of Toronto, Canada, if a retailer is looking to open a new grocery store, where would you recommend that they open it?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The Battle of </a:t>
            </a:r>
            <a:r>
              <a:rPr lang="en-US" dirty="0" err="1">
                <a:solidFill>
                  <a:srgbClr val="FFFFFF"/>
                </a:solidFill>
              </a:rPr>
              <a:t>Neighbourhood</a:t>
            </a:r>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br>
              <a:rPr lang="en-US" sz="2000" i="1" dirty="0">
                <a:solidFill>
                  <a:srgbClr val="FFFFFF"/>
                </a:solidFill>
                <a:latin typeface="Arial" panose="020B0604020202020204" pitchFamily="34" charset="0"/>
                <a:cs typeface="Arial" panose="020B0604020202020204" pitchFamily="34" charset="0"/>
              </a:rPr>
            </a:br>
            <a:r>
              <a:rPr lang="en-US" sz="2000" b="1" i="1" dirty="0">
                <a:solidFill>
                  <a:srgbClr val="FFFFFF"/>
                </a:solidFill>
                <a:latin typeface="Arial" panose="020B0604020202020204" pitchFamily="34" charset="0"/>
                <a:cs typeface="Arial" panose="020B0604020202020204" pitchFamily="34" charset="0"/>
              </a:rPr>
              <a:t>a) Toronto City data. Description: </a:t>
            </a:r>
            <a:r>
              <a:rPr lang="en-US" sz="2000" i="1" dirty="0">
                <a:solidFill>
                  <a:srgbClr val="FFFFFF"/>
                </a:solidFill>
                <a:latin typeface="Arial" panose="020B0604020202020204" pitchFamily="34" charset="0"/>
                <a:cs typeface="Arial" panose="020B0604020202020204" pitchFamily="34" charset="0"/>
              </a:rPr>
              <a:t>The data contains the postal code, borough &amp; the name of all the neighborhoods present in Toronto.</a:t>
            </a:r>
            <a:br>
              <a:rPr lang="en-US" sz="2000" i="1" dirty="0">
                <a:solidFill>
                  <a:srgbClr val="FFFFFF"/>
                </a:solidFill>
                <a:latin typeface="Arial" panose="020B0604020202020204" pitchFamily="34" charset="0"/>
                <a:cs typeface="Arial" panose="020B0604020202020204" pitchFamily="34" charset="0"/>
              </a:rPr>
            </a:br>
            <a:br>
              <a:rPr lang="en-US" sz="2000" i="1" dirty="0">
                <a:solidFill>
                  <a:srgbClr val="FFFFFF"/>
                </a:solidFill>
                <a:latin typeface="Arial" panose="020B0604020202020204" pitchFamily="34" charset="0"/>
                <a:cs typeface="Arial" panose="020B0604020202020204" pitchFamily="34" charset="0"/>
              </a:rPr>
            </a:br>
            <a:br>
              <a:rPr lang="en-US" sz="2000" i="1" dirty="0">
                <a:solidFill>
                  <a:srgbClr val="FFFFFF"/>
                </a:solidFill>
                <a:latin typeface="Arial" panose="020B0604020202020204" pitchFamily="34" charset="0"/>
                <a:cs typeface="Arial" panose="020B0604020202020204" pitchFamily="34" charset="0"/>
              </a:rPr>
            </a:br>
            <a:br>
              <a:rPr lang="en-US" sz="2000" b="1" i="1" dirty="0">
                <a:solidFill>
                  <a:srgbClr val="FFFFFF"/>
                </a:solidFill>
                <a:latin typeface="Arial" panose="020B0604020202020204" pitchFamily="34" charset="0"/>
                <a:cs typeface="Arial" panose="020B0604020202020204" pitchFamily="34" charset="0"/>
              </a:rPr>
            </a:br>
            <a:r>
              <a:rPr lang="en-US" sz="2000" b="1" i="1" dirty="0">
                <a:solidFill>
                  <a:srgbClr val="FFFFFF"/>
                </a:solidFill>
                <a:latin typeface="Arial" panose="020B0604020202020204" pitchFamily="34" charset="0"/>
                <a:cs typeface="Arial" panose="020B0604020202020204" pitchFamily="34" charset="0"/>
              </a:rPr>
              <a:t>b) </a:t>
            </a:r>
            <a:r>
              <a:rPr lang="en-US" sz="2000" b="1" i="1" dirty="0" err="1">
                <a:solidFill>
                  <a:srgbClr val="FFFFFF"/>
                </a:solidFill>
                <a:latin typeface="Arial" panose="020B0604020202020204" pitchFamily="34" charset="0"/>
                <a:cs typeface="Arial" panose="020B0604020202020204" pitchFamily="34" charset="0"/>
              </a:rPr>
              <a:t>Geospace</a:t>
            </a:r>
            <a:r>
              <a:rPr lang="en-US" sz="2000" b="1" i="1" dirty="0">
                <a:solidFill>
                  <a:srgbClr val="FFFFFF"/>
                </a:solidFill>
                <a:latin typeface="Arial" panose="020B0604020202020204" pitchFamily="34" charset="0"/>
                <a:cs typeface="Arial" panose="020B0604020202020204" pitchFamily="34" charset="0"/>
              </a:rPr>
              <a:t> data for each neighborhood in Toronto City. Description: </a:t>
            </a:r>
            <a:r>
              <a:rPr lang="en-US" sz="2000" i="1" dirty="0">
                <a:solidFill>
                  <a:srgbClr val="FFFFFF"/>
                </a:solidFill>
                <a:latin typeface="Arial" panose="020B0604020202020204" pitchFamily="34" charset="0"/>
                <a:cs typeface="Arial" panose="020B0604020202020204" pitchFamily="34" charset="0"/>
              </a:rPr>
              <a:t>The data contains the geographical coordinates i.e. latitudes and longitudes of the neighborhoods. </a:t>
            </a:r>
            <a:br>
              <a:rPr lang="en-US" sz="2000" i="1" dirty="0">
                <a:solidFill>
                  <a:srgbClr val="FFFFFF"/>
                </a:solidFill>
                <a:latin typeface="Arial" panose="020B0604020202020204" pitchFamily="34" charset="0"/>
                <a:cs typeface="Arial" panose="020B0604020202020204" pitchFamily="34" charset="0"/>
              </a:rPr>
            </a:br>
            <a:br>
              <a:rPr lang="en-US" sz="2000" i="1" dirty="0">
                <a:solidFill>
                  <a:srgbClr val="FFFFFF"/>
                </a:solidFill>
                <a:latin typeface="Arial" panose="020B0604020202020204" pitchFamily="34" charset="0"/>
                <a:cs typeface="Arial" panose="020B0604020202020204" pitchFamily="34" charset="0"/>
              </a:rPr>
            </a:br>
            <a:br>
              <a:rPr lang="en-US" sz="2000" i="1" dirty="0">
                <a:solidFill>
                  <a:srgbClr val="FFFFFF"/>
                </a:solidFill>
                <a:latin typeface="Arial" panose="020B0604020202020204" pitchFamily="34" charset="0"/>
                <a:cs typeface="Arial" panose="020B0604020202020204" pitchFamily="34" charset="0"/>
              </a:rPr>
            </a:br>
            <a:br>
              <a:rPr lang="en-US" sz="2000" b="1" i="1" dirty="0">
                <a:solidFill>
                  <a:srgbClr val="FFFFFF"/>
                </a:solidFill>
                <a:latin typeface="Arial" panose="020B0604020202020204" pitchFamily="34" charset="0"/>
                <a:cs typeface="Arial" panose="020B0604020202020204" pitchFamily="34" charset="0"/>
              </a:rPr>
            </a:br>
            <a:r>
              <a:rPr lang="en-US" sz="2000" b="1" i="1" dirty="0">
                <a:solidFill>
                  <a:srgbClr val="FFFFFF"/>
                </a:solidFill>
                <a:latin typeface="Arial" panose="020B0604020202020204" pitchFamily="34" charset="0"/>
                <a:cs typeface="Arial" panose="020B0604020202020204" pitchFamily="34" charset="0"/>
              </a:rPr>
              <a:t>c) Venue data, particularly data related to grocery store. Description: </a:t>
            </a:r>
            <a:r>
              <a:rPr lang="en-US" sz="2000" i="1" dirty="0" err="1">
                <a:solidFill>
                  <a:srgbClr val="FFFFFF"/>
                </a:solidFill>
                <a:latin typeface="Arial" panose="020B0604020202020204" pitchFamily="34" charset="0"/>
                <a:cs typeface="Arial" panose="020B0604020202020204" pitchFamily="34" charset="0"/>
              </a:rPr>
              <a:t>FourSquare's</a:t>
            </a:r>
            <a:r>
              <a:rPr lang="en-US" sz="2000" i="1" dirty="0">
                <a:solidFill>
                  <a:srgbClr val="FFFFFF"/>
                </a:solidFill>
                <a:latin typeface="Arial" panose="020B0604020202020204" pitchFamily="34" charset="0"/>
                <a:cs typeface="Arial" panose="020B0604020202020204" pitchFamily="34" charset="0"/>
              </a:rPr>
              <a:t> explore API gives details such as names, categories and locations (latitude and longitude).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Data for The Battle of </a:t>
            </a:r>
            <a:r>
              <a:rPr lang="en-US" dirty="0" err="1">
                <a:solidFill>
                  <a:srgbClr val="FFFFFF"/>
                </a:solidFill>
              </a:rPr>
              <a:t>Neighbourhood</a:t>
            </a:r>
            <a:endParaRPr lang="en-US" dirty="0">
              <a:solidFill>
                <a:srgbClr val="FFFFFF"/>
              </a:solidFill>
            </a:endParaRPr>
          </a:p>
        </p:txBody>
      </p:sp>
    </p:spTree>
    <p:extLst>
      <p:ext uri="{BB962C8B-B14F-4D97-AF65-F5344CB8AC3E}">
        <p14:creationId xmlns:p14="http://schemas.microsoft.com/office/powerpoint/2010/main" val="2929578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br>
              <a:rPr lang="en-US" sz="2000" i="1" dirty="0">
                <a:solidFill>
                  <a:srgbClr val="FFFFFF"/>
                </a:solidFill>
                <a:latin typeface="Arial" panose="020B0604020202020204" pitchFamily="34" charset="0"/>
                <a:cs typeface="Arial" panose="020B0604020202020204" pitchFamily="34" charset="0"/>
              </a:rPr>
            </a:br>
            <a:r>
              <a:rPr lang="en-US" sz="2000" i="1" dirty="0">
                <a:solidFill>
                  <a:srgbClr val="FFFFFF"/>
                </a:solidFill>
                <a:latin typeface="Arial" panose="020B0604020202020204" pitchFamily="34" charset="0"/>
                <a:cs typeface="Arial" panose="020B0604020202020204" pitchFamily="34" charset="0"/>
              </a:rPr>
              <a:t>1.Web scraping Wikipedia page for neighborhoods list.</a:t>
            </a:r>
            <a:br>
              <a:rPr lang="en-US" sz="2000" i="1" dirty="0">
                <a:solidFill>
                  <a:srgbClr val="FFFFFF"/>
                </a:solidFill>
                <a:latin typeface="Arial" panose="020B0604020202020204" pitchFamily="34" charset="0"/>
                <a:cs typeface="Arial" panose="020B0604020202020204" pitchFamily="34" charset="0"/>
              </a:rPr>
            </a:br>
            <a:br>
              <a:rPr lang="en-US" sz="2000" i="1" dirty="0">
                <a:solidFill>
                  <a:srgbClr val="FFFFFF"/>
                </a:solidFill>
                <a:latin typeface="Arial" panose="020B0604020202020204" pitchFamily="34" charset="0"/>
                <a:cs typeface="Arial" panose="020B0604020202020204" pitchFamily="34" charset="0"/>
              </a:rPr>
            </a:br>
            <a:r>
              <a:rPr lang="en-US" sz="2000" i="1" dirty="0">
                <a:solidFill>
                  <a:srgbClr val="FFFFFF"/>
                </a:solidFill>
                <a:latin typeface="Arial" panose="020B0604020202020204" pitchFamily="34" charset="0"/>
                <a:cs typeface="Arial" panose="020B0604020202020204" pitchFamily="34" charset="0"/>
              </a:rPr>
              <a:t>2. Get  latitude and longitude coordinates using Geocoder.</a:t>
            </a:r>
            <a:br>
              <a:rPr lang="en-US" sz="2000" i="1" dirty="0">
                <a:solidFill>
                  <a:srgbClr val="FFFFFF"/>
                </a:solidFill>
                <a:latin typeface="Arial" panose="020B0604020202020204" pitchFamily="34" charset="0"/>
                <a:cs typeface="Arial" panose="020B0604020202020204" pitchFamily="34" charset="0"/>
              </a:rPr>
            </a:br>
            <a:br>
              <a:rPr lang="en-US" sz="2000" i="1" dirty="0">
                <a:solidFill>
                  <a:srgbClr val="FFFFFF"/>
                </a:solidFill>
                <a:latin typeface="Arial" panose="020B0604020202020204" pitchFamily="34" charset="0"/>
                <a:cs typeface="Arial" panose="020B0604020202020204" pitchFamily="34" charset="0"/>
              </a:rPr>
            </a:br>
            <a:r>
              <a:rPr lang="en-US" sz="2000" i="1" dirty="0">
                <a:solidFill>
                  <a:srgbClr val="FFFFFF"/>
                </a:solidFill>
                <a:latin typeface="Arial" panose="020B0604020202020204" pitchFamily="34" charset="0"/>
                <a:cs typeface="Arial" panose="020B0604020202020204" pitchFamily="34" charset="0"/>
              </a:rPr>
              <a:t>3. Use Foursquare API to get venue data. </a:t>
            </a:r>
            <a:br>
              <a:rPr lang="en-US" sz="2000" i="1" dirty="0">
                <a:solidFill>
                  <a:srgbClr val="FFFFFF"/>
                </a:solidFill>
                <a:latin typeface="Arial" panose="020B0604020202020204" pitchFamily="34" charset="0"/>
                <a:cs typeface="Arial" panose="020B0604020202020204" pitchFamily="34" charset="0"/>
              </a:rPr>
            </a:br>
            <a:br>
              <a:rPr lang="en-US" sz="2000" i="1" dirty="0">
                <a:solidFill>
                  <a:srgbClr val="FFFFFF"/>
                </a:solidFill>
                <a:latin typeface="Arial" panose="020B0604020202020204" pitchFamily="34" charset="0"/>
                <a:cs typeface="Arial" panose="020B0604020202020204" pitchFamily="34" charset="0"/>
              </a:rPr>
            </a:br>
            <a:r>
              <a:rPr lang="en-US" sz="2000" i="1" dirty="0">
                <a:solidFill>
                  <a:srgbClr val="FFFFFF"/>
                </a:solidFill>
                <a:latin typeface="Arial" panose="020B0604020202020204" pitchFamily="34" charset="0"/>
                <a:cs typeface="Arial" panose="020B0604020202020204" pitchFamily="34" charset="0"/>
              </a:rPr>
              <a:t>4. Filter venue category by Grocery Stores.</a:t>
            </a:r>
            <a:br>
              <a:rPr lang="en-US" sz="2000" i="1" dirty="0">
                <a:solidFill>
                  <a:srgbClr val="FFFFFF"/>
                </a:solidFill>
                <a:latin typeface="Arial" panose="020B0604020202020204" pitchFamily="34" charset="0"/>
                <a:cs typeface="Arial" panose="020B0604020202020204" pitchFamily="34" charset="0"/>
              </a:rPr>
            </a:br>
            <a:br>
              <a:rPr lang="en-US" sz="2000" i="1" dirty="0">
                <a:solidFill>
                  <a:srgbClr val="FFFFFF"/>
                </a:solidFill>
                <a:latin typeface="Arial" panose="020B0604020202020204" pitchFamily="34" charset="0"/>
                <a:cs typeface="Arial" panose="020B0604020202020204" pitchFamily="34" charset="0"/>
              </a:rPr>
            </a:br>
            <a:r>
              <a:rPr lang="en-US" sz="2000" i="1" dirty="0">
                <a:solidFill>
                  <a:srgbClr val="FFFFFF"/>
                </a:solidFill>
                <a:latin typeface="Arial" panose="020B0604020202020204" pitchFamily="34" charset="0"/>
                <a:cs typeface="Arial" panose="020B0604020202020204" pitchFamily="34" charset="0"/>
              </a:rPr>
              <a:t>5. Perform clustering on the data by using k-means clustering.</a:t>
            </a:r>
            <a:br>
              <a:rPr lang="en-US" sz="2000" i="1" dirty="0">
                <a:solidFill>
                  <a:srgbClr val="FFFFFF"/>
                </a:solidFill>
                <a:latin typeface="Arial" panose="020B0604020202020204" pitchFamily="34" charset="0"/>
                <a:cs typeface="Arial" panose="020B0604020202020204" pitchFamily="34" charset="0"/>
              </a:rPr>
            </a:br>
            <a:br>
              <a:rPr lang="en-US" sz="2000" i="1" dirty="0">
                <a:solidFill>
                  <a:srgbClr val="FFFFFF"/>
                </a:solidFill>
                <a:latin typeface="Arial" panose="020B0604020202020204" pitchFamily="34" charset="0"/>
                <a:cs typeface="Arial" panose="020B0604020202020204" pitchFamily="34" charset="0"/>
              </a:rPr>
            </a:br>
            <a:r>
              <a:rPr lang="en-US" sz="2000" i="1" dirty="0">
                <a:solidFill>
                  <a:srgbClr val="FFFFFF"/>
                </a:solidFill>
                <a:latin typeface="Arial" panose="020B0604020202020204" pitchFamily="34" charset="0"/>
                <a:cs typeface="Arial" panose="020B0604020202020204" pitchFamily="34" charset="0"/>
              </a:rPr>
              <a:t>6. Visualize the clusters in a map using Folium.</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Methodology for The Battle of </a:t>
            </a:r>
            <a:r>
              <a:rPr lang="en-US" dirty="0" err="1">
                <a:solidFill>
                  <a:srgbClr val="FFFFFF"/>
                </a:solidFill>
              </a:rPr>
              <a:t>Neighbourhood</a:t>
            </a:r>
            <a:endParaRPr lang="en-US" dirty="0">
              <a:solidFill>
                <a:srgbClr val="FFFFFF"/>
              </a:solidFill>
            </a:endParaRPr>
          </a:p>
        </p:txBody>
      </p:sp>
    </p:spTree>
    <p:extLst>
      <p:ext uri="{BB962C8B-B14F-4D97-AF65-F5344CB8AC3E}">
        <p14:creationId xmlns:p14="http://schemas.microsoft.com/office/powerpoint/2010/main" val="781666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fontScale="90000"/>
          </a:bodyPr>
          <a:lstStyle/>
          <a:p>
            <a:pPr lvl="0"/>
            <a:r>
              <a:rPr lang="en-US" sz="2400" b="1" i="1" dirty="0">
                <a:solidFill>
                  <a:srgbClr val="FFFFFF"/>
                </a:solidFill>
                <a:latin typeface="Arial" panose="020B0604020202020204" pitchFamily="34" charset="0"/>
                <a:cs typeface="Arial" panose="020B0604020202020204" pitchFamily="34" charset="0"/>
              </a:rPr>
              <a:t>RESULTS</a:t>
            </a:r>
            <a:br>
              <a:rPr lang="en-US" sz="2400" i="1" dirty="0">
                <a:solidFill>
                  <a:srgbClr val="FFFFFF"/>
                </a:solidFill>
                <a:latin typeface="Arial" panose="020B0604020202020204" pitchFamily="34" charset="0"/>
                <a:cs typeface="Arial" panose="020B0604020202020204" pitchFamily="34" charset="0"/>
              </a:rPr>
            </a:br>
            <a:br>
              <a:rPr lang="en-US" sz="2400" i="1" dirty="0">
                <a:solidFill>
                  <a:srgbClr val="FFFFFF"/>
                </a:solidFill>
                <a:latin typeface="Arial" panose="020B0604020202020204" pitchFamily="34" charset="0"/>
                <a:cs typeface="Arial" panose="020B0604020202020204" pitchFamily="34" charset="0"/>
              </a:rPr>
            </a:br>
            <a:br>
              <a:rPr lang="en-US" sz="2400" i="1" dirty="0">
                <a:solidFill>
                  <a:srgbClr val="FFFFFF"/>
                </a:solidFill>
                <a:latin typeface="Arial" panose="020B0604020202020204" pitchFamily="34" charset="0"/>
                <a:cs typeface="Arial" panose="020B0604020202020204" pitchFamily="34" charset="0"/>
              </a:rPr>
            </a:br>
            <a:r>
              <a:rPr lang="en-US" sz="2400" i="1" dirty="0">
                <a:solidFill>
                  <a:srgbClr val="FFFFFF"/>
                </a:solidFill>
                <a:latin typeface="Arial" panose="020B0604020202020204" pitchFamily="34" charset="0"/>
                <a:cs typeface="Arial" panose="020B0604020202020204" pitchFamily="34" charset="0"/>
              </a:rPr>
              <a:t>We have reached at the end of the analysis. In this section we will record all the findings from the above K-means clustering &amp; visualization of the Toronto dataset.  </a:t>
            </a:r>
            <a:br>
              <a:rPr lang="en-US" sz="2400" i="1" dirty="0">
                <a:solidFill>
                  <a:srgbClr val="FFFFFF"/>
                </a:solidFill>
                <a:latin typeface="Arial" panose="020B0604020202020204" pitchFamily="34" charset="0"/>
                <a:cs typeface="Arial" panose="020B0604020202020204" pitchFamily="34" charset="0"/>
              </a:rPr>
            </a:br>
            <a:br>
              <a:rPr lang="en-US" sz="2400" i="1" dirty="0">
                <a:solidFill>
                  <a:srgbClr val="FFFFFF"/>
                </a:solidFill>
                <a:latin typeface="Arial" panose="020B0604020202020204" pitchFamily="34" charset="0"/>
                <a:cs typeface="Arial" panose="020B0604020202020204" pitchFamily="34" charset="0"/>
              </a:rPr>
            </a:br>
            <a:r>
              <a:rPr lang="en-US" sz="2400" i="1" dirty="0">
                <a:solidFill>
                  <a:srgbClr val="FFFFFF"/>
                </a:solidFill>
                <a:latin typeface="Arial" panose="020B0604020202020204" pitchFamily="34" charset="0"/>
                <a:cs typeface="Arial" panose="020B0604020202020204" pitchFamily="34" charset="0"/>
              </a:rPr>
              <a:t>Firstly, let’s document the results from the k-means clustering. The clustering shows that neighborhoods are categorized into five clusters based on the frequency of occurrence for “Grocery Store”:  </a:t>
            </a:r>
            <a:br>
              <a:rPr lang="en-US" sz="2400" i="1" dirty="0">
                <a:solidFill>
                  <a:srgbClr val="FFFFFF"/>
                </a:solidFill>
                <a:latin typeface="Arial" panose="020B0604020202020204" pitchFamily="34" charset="0"/>
                <a:cs typeface="Arial" panose="020B0604020202020204" pitchFamily="34" charset="0"/>
              </a:rPr>
            </a:br>
            <a:br>
              <a:rPr lang="en-US" sz="2400" i="1" dirty="0">
                <a:solidFill>
                  <a:srgbClr val="FFFFFF"/>
                </a:solidFill>
                <a:latin typeface="Arial" panose="020B0604020202020204" pitchFamily="34" charset="0"/>
                <a:cs typeface="Arial" panose="020B0604020202020204" pitchFamily="34" charset="0"/>
              </a:rPr>
            </a:br>
            <a:r>
              <a:rPr lang="en-US" sz="2400" i="1" dirty="0">
                <a:solidFill>
                  <a:srgbClr val="FFFFFF"/>
                </a:solidFill>
                <a:latin typeface="Arial" panose="020B0604020202020204" pitchFamily="34" charset="0"/>
                <a:cs typeface="Arial" panose="020B0604020202020204" pitchFamily="34" charset="0"/>
              </a:rPr>
              <a:t>Cluster 0: Neighborhoods with high concentration of grocery stores.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Results for The Battle of </a:t>
            </a:r>
            <a:r>
              <a:rPr lang="en-US" dirty="0" err="1">
                <a:solidFill>
                  <a:srgbClr val="FFFFFF"/>
                </a:solidFill>
              </a:rPr>
              <a:t>Neighbourhood</a:t>
            </a:r>
            <a:endParaRPr lang="en-US" dirty="0">
              <a:solidFill>
                <a:srgbClr val="FFFFFF"/>
              </a:solidFill>
            </a:endParaRPr>
          </a:p>
        </p:txBody>
      </p:sp>
    </p:spTree>
    <p:extLst>
      <p:ext uri="{BB962C8B-B14F-4D97-AF65-F5344CB8AC3E}">
        <p14:creationId xmlns:p14="http://schemas.microsoft.com/office/powerpoint/2010/main" val="492242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910702"/>
          </a:xfrm>
        </p:spPr>
        <p:txBody>
          <a:bodyPr anchor="ctr">
            <a:normAutofit/>
          </a:bodyPr>
          <a:lstStyle/>
          <a:p>
            <a:pPr lvl="0"/>
            <a:r>
              <a:rPr lang="en-US" sz="3200" b="1" i="1" dirty="0">
                <a:solidFill>
                  <a:srgbClr val="FFFFFF"/>
                </a:solidFill>
                <a:latin typeface="Arial" panose="020B0604020202020204" pitchFamily="34" charset="0"/>
                <a:cs typeface="Arial" panose="020B0604020202020204" pitchFamily="34" charset="0"/>
              </a:rPr>
              <a:t>Answer to business question: </a:t>
            </a:r>
            <a:r>
              <a:rPr lang="en-US" sz="3200" i="1" dirty="0">
                <a:solidFill>
                  <a:srgbClr val="FFFFFF"/>
                </a:solidFill>
                <a:latin typeface="Arial" panose="020B0604020202020204" pitchFamily="34" charset="0"/>
                <a:cs typeface="Arial" panose="020B0604020202020204" pitchFamily="34" charset="0"/>
              </a:rPr>
              <a:t>“In the city of Toronto, Canada, if a retailer is looking to open a new grocery store, where would you recommend that they open it? </a:t>
            </a:r>
            <a:br>
              <a:rPr lang="en-US" sz="2000" i="1" dirty="0">
                <a:solidFill>
                  <a:srgbClr val="FFFFFF"/>
                </a:solidFill>
                <a:latin typeface="Arial" panose="020B0604020202020204" pitchFamily="34" charset="0"/>
                <a:cs typeface="Arial" panose="020B0604020202020204" pitchFamily="34" charset="0"/>
              </a:rPr>
            </a:br>
            <a:br>
              <a:rPr lang="en-US" sz="2000" i="1" dirty="0">
                <a:solidFill>
                  <a:srgbClr val="FFFFFF"/>
                </a:solidFill>
                <a:latin typeface="Arial" panose="020B0604020202020204" pitchFamily="34" charset="0"/>
                <a:cs typeface="Arial" panose="020B0604020202020204" pitchFamily="34" charset="0"/>
              </a:rPr>
            </a:br>
            <a:br>
              <a:rPr lang="en-US" sz="2000" i="1" dirty="0">
                <a:solidFill>
                  <a:srgbClr val="FFFFFF"/>
                </a:solidFill>
                <a:latin typeface="Arial" panose="020B0604020202020204" pitchFamily="34" charset="0"/>
                <a:cs typeface="Arial" panose="020B0604020202020204" pitchFamily="34" charset="0"/>
              </a:rPr>
            </a:br>
            <a:br>
              <a:rPr lang="en-US" sz="2000" b="1" i="1" dirty="0">
                <a:solidFill>
                  <a:srgbClr val="FFFFFF"/>
                </a:solidFill>
                <a:latin typeface="Arial" panose="020B0604020202020204" pitchFamily="34" charset="0"/>
                <a:cs typeface="Arial" panose="020B0604020202020204" pitchFamily="34" charset="0"/>
              </a:rPr>
            </a:br>
            <a:r>
              <a:rPr lang="en-US" sz="3200" b="1" i="1" dirty="0">
                <a:solidFill>
                  <a:srgbClr val="FFFFFF"/>
                </a:solidFill>
                <a:latin typeface="Arial" panose="020B0604020202020204" pitchFamily="34" charset="0"/>
                <a:cs typeface="Arial" panose="020B0604020202020204" pitchFamily="34" charset="0"/>
              </a:rPr>
              <a:t>The grocery store could be opened in the neighborhoods of cluster 0 </a:t>
            </a:r>
            <a:r>
              <a:rPr lang="en-US" sz="3200" i="1" dirty="0">
                <a:solidFill>
                  <a:srgbClr val="FFFFFF"/>
                </a:solidFill>
                <a:latin typeface="Arial" panose="020B0604020202020204" pitchFamily="34" charset="0"/>
                <a:cs typeface="Arial" panose="020B0604020202020204" pitchFamily="34" charset="0"/>
              </a:rPr>
              <a:t>as they are </a:t>
            </a:r>
            <a:r>
              <a:rPr lang="en-US" sz="3200" i="1" dirty="0" err="1">
                <a:solidFill>
                  <a:srgbClr val="FFFFFF"/>
                </a:solidFill>
                <a:latin typeface="Arial" panose="020B0604020202020204" pitchFamily="34" charset="0"/>
                <a:cs typeface="Arial" panose="020B0604020202020204" pitchFamily="34" charset="0"/>
              </a:rPr>
              <a:t>are</a:t>
            </a:r>
            <a:r>
              <a:rPr lang="en-US" sz="3200" i="1" dirty="0">
                <a:solidFill>
                  <a:srgbClr val="FFFFFF"/>
                </a:solidFill>
                <a:latin typeface="Arial" panose="020B0604020202020204" pitchFamily="34" charset="0"/>
                <a:cs typeface="Arial" panose="020B0604020202020204" pitchFamily="34" charset="0"/>
              </a:rPr>
              <a:t> the most profitable locations.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Conclusion for The Battle of </a:t>
            </a:r>
            <a:r>
              <a:rPr lang="en-US" dirty="0" err="1">
                <a:solidFill>
                  <a:srgbClr val="FFFFFF"/>
                </a:solidFill>
              </a:rPr>
              <a:t>Neighbourhood</a:t>
            </a:r>
            <a:endParaRPr lang="en-US" dirty="0">
              <a:solidFill>
                <a:srgbClr val="FFFFFF"/>
              </a:solidFill>
            </a:endParaRPr>
          </a:p>
        </p:txBody>
      </p:sp>
    </p:spTree>
    <p:extLst>
      <p:ext uri="{BB962C8B-B14F-4D97-AF65-F5344CB8AC3E}">
        <p14:creationId xmlns:p14="http://schemas.microsoft.com/office/powerpoint/2010/main" val="4228312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br>
              <a:rPr lang="en-US" sz="2000" i="1" dirty="0">
                <a:solidFill>
                  <a:srgbClr val="FFFFFF"/>
                </a:solidFill>
                <a:latin typeface="Arial" panose="020B0604020202020204" pitchFamily="34" charset="0"/>
                <a:cs typeface="Arial" panose="020B0604020202020204" pitchFamily="34" charset="0"/>
              </a:rPr>
            </a:br>
            <a:r>
              <a:rPr lang="en-US" sz="8800" i="1" dirty="0">
                <a:solidFill>
                  <a:srgbClr val="FFFFFF"/>
                </a:solidFill>
                <a:latin typeface="Arial" panose="020B0604020202020204" pitchFamily="34" charset="0"/>
                <a:cs typeface="Arial" panose="020B0604020202020204" pitchFamily="34" charset="0"/>
              </a:rPr>
              <a:t>THANK YOU</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The Battle of </a:t>
            </a:r>
            <a:r>
              <a:rPr lang="en-US" dirty="0" err="1">
                <a:solidFill>
                  <a:srgbClr val="FFFFFF"/>
                </a:solidFill>
              </a:rPr>
              <a:t>Neighbourhood</a:t>
            </a:r>
            <a:endParaRPr lang="en-US" dirty="0">
              <a:solidFill>
                <a:srgbClr val="FFFFFF"/>
              </a:solidFill>
            </a:endParaRPr>
          </a:p>
        </p:txBody>
      </p:sp>
    </p:spTree>
    <p:extLst>
      <p:ext uri="{BB962C8B-B14F-4D97-AF65-F5344CB8AC3E}">
        <p14:creationId xmlns:p14="http://schemas.microsoft.com/office/powerpoint/2010/main" val="4275932823"/>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{6D96D242-5E0D-45D5-86E8-9378438A7182}tf56160789</Template>
  <TotalTime>0</TotalTime>
  <Words>478</Words>
  <Application>Microsoft Office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Bookman Old Style</vt:lpstr>
      <vt:lpstr>Calibri</vt:lpstr>
      <vt:lpstr>Franklin Gothic Book</vt:lpstr>
      <vt:lpstr>1_RetrospectVTI</vt:lpstr>
      <vt:lpstr>Capstone Project   Open a Grocery store in Toronto , Canada</vt:lpstr>
      <vt:lpstr>Background : Location of the grocery store is one of the most important decisions that will determine whether the store will be a success or a failure.   Objective: To study and analyze the neighborhoods of Toronto city and group them into similar clusters and, to analyze those clusters to find out those neighborhoods that are more profitable to open a new grocery store.     Business Question: In the city of Toronto, Canada, if a retailer is looking to open a new grocery store, where would you recommend that they open it? </vt:lpstr>
      <vt:lpstr> a) Toronto City data. Description: The data contains the postal code, borough &amp; the name of all the neighborhoods present in Toronto.    b) Geospace data for each neighborhood in Toronto City. Description: The data contains the geographical coordinates i.e. latitudes and longitudes of the neighborhoods.     c) Venue data, particularly data related to grocery store. Description: FourSquare's explore API gives details such as names, categories and locations (latitude and longitude).</vt:lpstr>
      <vt:lpstr> 1.Web scraping Wikipedia page for neighborhoods list.  2. Get  latitude and longitude coordinates using Geocoder.  3. Use Foursquare API to get venue data.   4. Filter venue category by Grocery Stores.  5. Perform clustering on the data by using k-means clustering.  6. Visualize the clusters in a map using Folium.</vt:lpstr>
      <vt:lpstr>RESULTS   We have reached at the end of the analysis. In this section we will record all the findings from the above K-means clustering &amp; visualization of the Toronto dataset.    Firstly, let’s document the results from the k-means clustering. The clustering shows that neighborhoods are categorized into five clusters based on the frequency of occurrence for “Grocery Store”:    Cluster 0: Neighborhoods with high concentration of grocery stores.</vt:lpstr>
      <vt:lpstr>Answer to business question: “In the city of Toronto, Canada, if a retailer is looking to open a new grocery store, where would you recommend that they open it?     The grocery store could be opened in the neighborhoods of cluster 0 as they are are the most profitable locations.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2020-02-06T05:54:13Z</dcterms:created>
  <dcterms:modified xsi:type="dcterms:W3CDTF">2020-02-06T06:24:41Z</dcterms:modified>
</cp:coreProperties>
</file>