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4" r:id="rId3"/>
    <p:sldId id="257" r:id="rId4"/>
    <p:sldId id="263" r:id="rId5"/>
    <p:sldId id="262" r:id="rId6"/>
    <p:sldId id="261" r:id="rId7"/>
    <p:sldId id="260" r:id="rId8"/>
    <p:sldId id="259" r:id="rId9"/>
    <p:sldId id="258"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t>12/9/2021</a:t>
            </a:fld>
            <a:endParaRPr lang="en-US"/>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1694815" y="454025"/>
            <a:ext cx="8802370" cy="3969385"/>
          </a:xfrm>
          <a:prstGeom prst="rect">
            <a:avLst/>
          </a:prstGeom>
          <a:noFill/>
          <a:ln w="9525">
            <a:noFill/>
          </a:ln>
        </p:spPr>
        <p:txBody>
          <a:bodyPr wrap="square">
            <a:spAutoFit/>
          </a:bodyPr>
          <a:lstStyle/>
          <a:p>
            <a:pPr indent="0" algn="ctr"/>
            <a:r>
              <a:rPr lang="en-US" b="1">
                <a:latin typeface="Times New Roman" panose="02020603050405020304" charset="0"/>
                <a:cs typeface="Calibri" panose="020F0502020204030204" charset="0"/>
              </a:rPr>
              <a:t>2021-2022</a:t>
            </a:r>
          </a:p>
          <a:p>
            <a:pPr indent="0" algn="ctr"/>
            <a:r>
              <a:rPr lang="en-US" b="1">
                <a:latin typeface="Times New Roman" panose="02020603050405020304" charset="0"/>
                <a:cs typeface="Calibri" panose="020F0502020204030204" charset="0"/>
              </a:rPr>
              <a:t>CSE 305 – SOFTWARE ENGINEERING COURSE PROJECT</a:t>
            </a:r>
          </a:p>
          <a:p>
            <a:pPr indent="0" algn="ctr"/>
            <a:r>
              <a:rPr lang="tr-TR" b="1">
                <a:latin typeface="Times New Roman" panose="02020603050405020304" charset="0"/>
                <a:cs typeface="Calibri" panose="020F0502020204030204" charset="0"/>
              </a:rPr>
              <a:t>MIDTERM PRESENTATION</a:t>
            </a:r>
            <a:endParaRPr lang="en-US" b="1">
              <a:latin typeface="Times New Roman" panose="02020603050405020304" charset="0"/>
              <a:cs typeface="Calibri" panose="020F0502020204030204" charset="0"/>
            </a:endParaRPr>
          </a:p>
          <a:p>
            <a:pPr indent="0" algn="ctr"/>
            <a:r>
              <a:rPr lang="en-US" b="1">
                <a:latin typeface="Times New Roman" panose="02020603050405020304" charset="0"/>
                <a:cs typeface="Calibri" panose="020F0502020204030204" charset="0"/>
              </a:rPr>
              <a:t> </a:t>
            </a:r>
          </a:p>
          <a:p>
            <a:pPr indent="0" algn="ctr"/>
            <a:r>
              <a:rPr lang="en-US" b="1">
                <a:latin typeface="Times New Roman" panose="02020603050405020304" charset="0"/>
                <a:cs typeface="Calibri" panose="020F0502020204030204" charset="0"/>
              </a:rPr>
              <a:t> </a:t>
            </a:r>
            <a:endParaRPr lang="en-US" b="0">
              <a:solidFill>
                <a:srgbClr val="2F5496"/>
              </a:solidFill>
              <a:latin typeface="Times New Roman" panose="02020603050405020304" charset="0"/>
              <a:cs typeface="等线 Light" charset="0"/>
            </a:endParaRPr>
          </a:p>
          <a:p>
            <a:pPr indent="0" algn="ctr"/>
            <a:r>
              <a:rPr lang="en-US" b="0">
                <a:solidFill>
                  <a:srgbClr val="2F5496"/>
                </a:solidFill>
                <a:latin typeface="Times New Roman" panose="02020603050405020304" charset="0"/>
                <a:cs typeface="等线 Light" charset="0"/>
              </a:rPr>
              <a:t>ELIHAN TECH</a:t>
            </a:r>
            <a:endParaRPr lang="en-US" b="1">
              <a:latin typeface="Times New Roman" panose="02020603050405020304" charset="0"/>
              <a:cs typeface="Calibri" panose="020F0502020204030204" charset="0"/>
            </a:endParaRPr>
          </a:p>
          <a:p>
            <a:pPr indent="0" algn="ctr"/>
            <a:r>
              <a:rPr lang="en-US" b="1">
                <a:latin typeface="Times New Roman" panose="02020603050405020304" charset="0"/>
                <a:cs typeface="Calibri" panose="020F0502020204030204" charset="0"/>
              </a:rPr>
              <a:t> </a:t>
            </a:r>
          </a:p>
          <a:p>
            <a:pPr indent="0" algn="ctr"/>
            <a:r>
              <a:rPr lang="en-US" b="1">
                <a:latin typeface="Times New Roman" panose="02020603050405020304" charset="0"/>
                <a:cs typeface="Calibri" panose="020F0502020204030204" charset="0"/>
              </a:rPr>
              <a:t> </a:t>
            </a:r>
          </a:p>
          <a:p>
            <a:pPr indent="0" algn="ctr"/>
            <a:r>
              <a:rPr lang="en-US" b="1">
                <a:latin typeface="Times New Roman" panose="02020603050405020304" charset="0"/>
                <a:cs typeface="Calibri" panose="020F0502020204030204" charset="0"/>
              </a:rPr>
              <a:t>Elize Hamitoğlu 181805052</a:t>
            </a:r>
          </a:p>
          <a:p>
            <a:pPr indent="0" algn="ctr"/>
            <a:r>
              <a:rPr lang="en-US" b="1">
                <a:latin typeface="Times New Roman" panose="02020603050405020304" charset="0"/>
                <a:cs typeface="Calibri" panose="020F0502020204030204" charset="0"/>
              </a:rPr>
              <a:t>&amp;</a:t>
            </a:r>
          </a:p>
          <a:p>
            <a:pPr indent="0" algn="ctr"/>
            <a:r>
              <a:rPr lang="en-US" b="1">
                <a:latin typeface="Times New Roman" panose="02020603050405020304" charset="0"/>
                <a:cs typeface="Calibri" panose="020F0502020204030204" charset="0"/>
              </a:rPr>
              <a:t>Nagihan Baz 171805024</a:t>
            </a:r>
          </a:p>
          <a:p>
            <a:pPr indent="0" algn="ctr"/>
            <a:r>
              <a:rPr lang="en-US" b="1">
                <a:latin typeface="Times New Roman" panose="02020603050405020304" charset="0"/>
                <a:cs typeface="Calibri" panose="020F0502020204030204" charset="0"/>
              </a:rPr>
              <a:t> </a:t>
            </a:r>
          </a:p>
          <a:p>
            <a:pPr indent="0" algn="ctr"/>
            <a:r>
              <a:rPr lang="en-US" b="1">
                <a:latin typeface="Times New Roman" panose="02020603050405020304" charset="0"/>
                <a:cs typeface="Calibri" panose="020F0502020204030204" charset="0"/>
              </a:rPr>
              <a:t> </a:t>
            </a:r>
          </a:p>
          <a:p>
            <a:pPr indent="0" algn="ctr"/>
            <a:r>
              <a:rPr lang="en-US" b="1">
                <a:latin typeface="Times New Roman" panose="02020603050405020304" charset="0"/>
                <a:cs typeface="Calibri" panose="020F0502020204030204" charset="0"/>
              </a:rPr>
              <a:t> </a:t>
            </a:r>
            <a:endParaRPr lang="en-US"/>
          </a:p>
        </p:txBody>
      </p:sp>
      <p:pic>
        <p:nvPicPr>
          <p:cNvPr id="4" name="Picture 3"/>
          <p:cNvPicPr/>
          <p:nvPr/>
        </p:nvPicPr>
        <p:blipFill>
          <a:blip r:embed="rId2"/>
          <a:stretch>
            <a:fillRect/>
          </a:stretch>
        </p:blipFill>
        <p:spPr>
          <a:xfrm>
            <a:off x="4283710" y="4736465"/>
            <a:ext cx="3623945" cy="126365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What are the highlights of the product backlog</a:t>
            </a:r>
            <a:br>
              <a:rPr lang="en-US" sz="4000"/>
            </a:br>
            <a:r>
              <a:rPr lang="en-US" sz="4000"/>
              <a:t>and sprint planning strategies?</a:t>
            </a:r>
          </a:p>
        </p:txBody>
      </p:sp>
      <p:sp>
        <p:nvSpPr>
          <p:cNvPr id="3" name="Content Placeholder 2"/>
          <p:cNvSpPr>
            <a:spLocks noGrp="1"/>
          </p:cNvSpPr>
          <p:nvPr>
            <p:ph idx="1"/>
          </p:nvPr>
        </p:nvSpPr>
        <p:spPr/>
        <p:txBody>
          <a:bodyPr/>
          <a:lstStyle/>
          <a:p>
            <a:endParaRPr lang="en-US"/>
          </a:p>
          <a:p>
            <a:r>
              <a:rPr lang="tr-TR" altLang="en-US">
                <a:solidFill>
                  <a:schemeClr val="accent2">
                    <a:lumMod val="75000"/>
                  </a:schemeClr>
                </a:solidFill>
              </a:rPr>
              <a:t>Second Sprint</a:t>
            </a:r>
          </a:p>
          <a:p>
            <a:pPr>
              <a:buFont typeface="Wingdings" panose="05000000000000000000" charset="0"/>
              <a:buChar char="Ø"/>
            </a:pPr>
            <a:r>
              <a:rPr lang="tr-TR" altLang="en-US"/>
              <a:t>Horoscope</a:t>
            </a:r>
          </a:p>
          <a:p>
            <a:pPr>
              <a:buFont typeface="Wingdings" panose="05000000000000000000" charset="0"/>
              <a:buChar char="Ø"/>
            </a:pPr>
            <a:r>
              <a:rPr lang="tr-TR" altLang="en-US"/>
              <a:t>Tarot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What are the highlights of the product backlog</a:t>
            </a:r>
            <a:br>
              <a:rPr lang="en-US" sz="4000"/>
            </a:br>
            <a:r>
              <a:rPr lang="en-US" sz="4000"/>
              <a:t>and sprint planning strategies?</a:t>
            </a:r>
          </a:p>
        </p:txBody>
      </p:sp>
      <p:sp>
        <p:nvSpPr>
          <p:cNvPr id="3" name="Content Placeholder 2"/>
          <p:cNvSpPr>
            <a:spLocks noGrp="1"/>
          </p:cNvSpPr>
          <p:nvPr>
            <p:ph idx="1"/>
          </p:nvPr>
        </p:nvSpPr>
        <p:spPr/>
        <p:txBody>
          <a:bodyPr/>
          <a:lstStyle/>
          <a:p>
            <a:endParaRPr lang="en-US"/>
          </a:p>
          <a:p>
            <a:r>
              <a:rPr lang="tr-TR" altLang="en-US">
                <a:solidFill>
                  <a:schemeClr val="accent2">
                    <a:lumMod val="75000"/>
                  </a:schemeClr>
                </a:solidFill>
              </a:rPr>
              <a:t>Third Sprint</a:t>
            </a:r>
          </a:p>
          <a:p>
            <a:pPr>
              <a:buFont typeface="Wingdings" panose="05000000000000000000" charset="0"/>
              <a:buChar char="Ø"/>
            </a:pPr>
            <a:r>
              <a:rPr lang="tr-TR" altLang="en-US"/>
              <a:t>Announcement</a:t>
            </a:r>
          </a:p>
          <a:p>
            <a:pPr>
              <a:buFont typeface="Wingdings" panose="05000000000000000000" charset="0"/>
              <a:buChar char="Ø"/>
            </a:pPr>
            <a:r>
              <a:rPr lang="tr-TR" altLang="en-US"/>
              <a:t>Test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What are the highlights of the product backlog</a:t>
            </a:r>
            <a:br>
              <a:rPr lang="en-US" sz="4000"/>
            </a:br>
            <a:r>
              <a:rPr lang="en-US" sz="4000"/>
              <a:t>and sprint planning strategies?</a:t>
            </a:r>
          </a:p>
        </p:txBody>
      </p:sp>
      <p:sp>
        <p:nvSpPr>
          <p:cNvPr id="3" name="Content Placeholder 2"/>
          <p:cNvSpPr>
            <a:spLocks noGrp="1"/>
          </p:cNvSpPr>
          <p:nvPr>
            <p:ph idx="1"/>
          </p:nvPr>
        </p:nvSpPr>
        <p:spPr/>
        <p:txBody>
          <a:bodyPr/>
          <a:lstStyle/>
          <a:p>
            <a:endParaRPr lang="en-US"/>
          </a:p>
          <a:p>
            <a:r>
              <a:rPr lang="tr-TR" altLang="en-US">
                <a:solidFill>
                  <a:schemeClr val="accent2">
                    <a:lumMod val="75000"/>
                  </a:schemeClr>
                </a:solidFill>
              </a:rPr>
              <a:t>Fourth Sprint</a:t>
            </a:r>
          </a:p>
          <a:p>
            <a:pPr>
              <a:buFont typeface="Wingdings" panose="05000000000000000000" charset="0"/>
              <a:buChar char="Ø"/>
            </a:pPr>
            <a:r>
              <a:rPr lang="tr-TR" altLang="en-US"/>
              <a:t>Game</a:t>
            </a:r>
          </a:p>
          <a:p>
            <a:pPr>
              <a:buFont typeface="Wingdings" panose="05000000000000000000" charset="0"/>
              <a:buChar char="Ø"/>
            </a:pPr>
            <a:r>
              <a:rPr lang="tr-TR" altLang="en-US"/>
              <a:t>Delete User</a:t>
            </a:r>
          </a:p>
          <a:p>
            <a:pPr>
              <a:buFont typeface="Wingdings" panose="05000000000000000000" charset="0"/>
              <a:buChar char="Ø"/>
            </a:pPr>
            <a:r>
              <a:rPr lang="tr-TR" altLang="en-US"/>
              <a:t>Learn Zodiac Sign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700088"/>
            <a:ext cx="10972800" cy="1143000"/>
          </a:xfrm>
        </p:spPr>
        <p:txBody>
          <a:bodyPr/>
          <a:lstStyle/>
          <a:p>
            <a:r>
              <a:rPr lang="tr-TR" altLang="en-US" sz="3200">
                <a:cs typeface="+mj-lt"/>
                <a:sym typeface="+mn-ea"/>
              </a:rPr>
              <a:t>What did we learn about interacting with the customer,teamwork and other non-technical aspects </a:t>
            </a:r>
            <a:br>
              <a:rPr lang="tr-TR" altLang="en-US" sz="3200">
                <a:cs typeface="+mj-lt"/>
                <a:sym typeface="+mn-ea"/>
              </a:rPr>
            </a:br>
            <a:r>
              <a:rPr lang="tr-TR" altLang="en-US" sz="3200">
                <a:cs typeface="+mj-lt"/>
                <a:sym typeface="+mn-ea"/>
              </a:rPr>
              <a:t>of the project?</a:t>
            </a:r>
            <a:br>
              <a:rPr lang="tr-TR" altLang="en-US" sz="3600">
                <a:latin typeface="Times New Roman" panose="02020603050405020304" charset="0"/>
                <a:cs typeface="Times New Roman" panose="02020603050405020304" charset="0"/>
              </a:rPr>
            </a:br>
            <a:endParaRPr lang="tr-TR" altLang="en-US" sz="36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49275" y="2239010"/>
            <a:ext cx="10972800" cy="3908425"/>
          </a:xfrm>
        </p:spPr>
        <p:txBody>
          <a:bodyPr/>
          <a:lstStyle/>
          <a:p>
            <a:r>
              <a:rPr lang="en-US"/>
              <a:t>Agile project management</a:t>
            </a:r>
          </a:p>
          <a:p>
            <a:r>
              <a:rPr lang="en-US"/>
              <a:t>We discovered our strengths.</a:t>
            </a:r>
          </a:p>
          <a:p>
            <a:r>
              <a:rPr lang="en-US"/>
              <a:t>The importance of different</a:t>
            </a:r>
            <a:r>
              <a:rPr lang="tr-TR" altLang="en-US"/>
              <a:t> ideas.</a:t>
            </a:r>
          </a:p>
          <a:p>
            <a:r>
              <a:rPr lang="tr-TR" altLang="en-US"/>
              <a:t>Feedback from customers improved the project.</a:t>
            </a:r>
          </a:p>
          <a:p>
            <a:endParaRPr lang="tr-TR"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E784647-4C3B-4C2A-BE47-A432E842D5FF}"/>
              </a:ext>
            </a:extLst>
          </p:cNvPr>
          <p:cNvSpPr>
            <a:spLocks noGrp="1"/>
          </p:cNvSpPr>
          <p:nvPr>
            <p:ph idx="1"/>
          </p:nvPr>
        </p:nvSpPr>
        <p:spPr>
          <a:xfrm>
            <a:off x="609600" y="2711726"/>
            <a:ext cx="10972800" cy="1434548"/>
          </a:xfrm>
        </p:spPr>
        <p:txBody>
          <a:bodyPr/>
          <a:lstStyle/>
          <a:p>
            <a:pPr marL="0" indent="0" algn="ctr">
              <a:buNone/>
            </a:pPr>
            <a:r>
              <a:rPr lang="en-GB" sz="6000" noProof="1">
                <a:latin typeface="Times New Roman" panose="02020603050405020304" pitchFamily="18" charset="0"/>
                <a:cs typeface="Times New Roman" panose="02020603050405020304" pitchFamily="18" charset="0"/>
              </a:rPr>
              <a:t>Thank</a:t>
            </a:r>
            <a:r>
              <a:rPr lang="en-GB" sz="6000" dirty="0">
                <a:latin typeface="Times New Roman" panose="02020603050405020304" pitchFamily="18" charset="0"/>
                <a:cs typeface="Times New Roman" panose="02020603050405020304" pitchFamily="18" charset="0"/>
              </a:rPr>
              <a:t> you for listening.</a:t>
            </a:r>
          </a:p>
        </p:txBody>
      </p:sp>
    </p:spTree>
    <p:extLst>
      <p:ext uri="{BB962C8B-B14F-4D97-AF65-F5344CB8AC3E}">
        <p14:creationId xmlns:p14="http://schemas.microsoft.com/office/powerpoint/2010/main" val="1762513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97468"/>
            <a:ext cx="10972800" cy="1143000"/>
          </a:xfrm>
        </p:spPr>
        <p:txBody>
          <a:bodyPr/>
          <a:lstStyle/>
          <a:p>
            <a:r>
              <a:rPr lang="tr-TR" altLang="en-US"/>
              <a:t>Look At The Sky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tr-TR" altLang="en-US"/>
              <a:t>Content</a:t>
            </a:r>
          </a:p>
        </p:txBody>
      </p:sp>
      <p:sp>
        <p:nvSpPr>
          <p:cNvPr id="5" name="Content Placeholder 4"/>
          <p:cNvSpPr>
            <a:spLocks noGrp="1"/>
          </p:cNvSpPr>
          <p:nvPr>
            <p:ph idx="1"/>
          </p:nvPr>
        </p:nvSpPr>
        <p:spPr/>
        <p:txBody>
          <a:bodyPr/>
          <a:lstStyle/>
          <a:p>
            <a:pPr marL="0" indent="0">
              <a:buNone/>
            </a:pPr>
            <a:r>
              <a:rPr lang="en-US" sz="2400">
                <a:latin typeface="Times New Roman" panose="02020603050405020304" charset="0"/>
                <a:cs typeface="Times New Roman" panose="02020603050405020304" charset="0"/>
              </a:rPr>
              <a:t>• What is the purpose of the project?</a:t>
            </a:r>
          </a:p>
          <a:p>
            <a:pPr marL="0" indent="0">
              <a:buNone/>
            </a:pPr>
            <a:r>
              <a:rPr lang="en-US" sz="2400">
                <a:latin typeface="Times New Roman" panose="02020603050405020304" charset="0"/>
                <a:cs typeface="Times New Roman" panose="02020603050405020304" charset="0"/>
              </a:rPr>
              <a:t>• Who are the users of the project and what are their needs?</a:t>
            </a:r>
          </a:p>
          <a:p>
            <a:pPr marL="0" indent="0">
              <a:buNone/>
            </a:pPr>
            <a:r>
              <a:rPr 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sym typeface="+mn-ea"/>
              </a:rPr>
              <a:t>What are the main functional requirements of the project?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sym typeface="+mn-ea"/>
              </a:rPr>
              <a:t>Use-Case Diagram</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What are the main non-functional requirements of the</a:t>
            </a:r>
          </a:p>
          <a:p>
            <a:pPr marL="0" indent="0">
              <a:buNone/>
            </a:pPr>
            <a:r>
              <a:rPr lang="en-US" sz="2400">
                <a:latin typeface="Times New Roman" panose="02020603050405020304" charset="0"/>
                <a:cs typeface="Times New Roman" panose="02020603050405020304" charset="0"/>
              </a:rPr>
              <a:t>project?</a:t>
            </a:r>
          </a:p>
          <a:p>
            <a:pPr marL="0" indent="0">
              <a:buNone/>
            </a:pPr>
            <a:r>
              <a:rPr lang="en-US" sz="2400">
                <a:latin typeface="Times New Roman" panose="02020603050405020304" charset="0"/>
                <a:cs typeface="Times New Roman" panose="02020603050405020304" charset="0"/>
              </a:rPr>
              <a:t>• What are the highlights of the product backlog and sprint</a:t>
            </a:r>
          </a:p>
          <a:p>
            <a:pPr marL="0" indent="0">
              <a:buNone/>
            </a:pPr>
            <a:r>
              <a:rPr lang="en-US" sz="2400">
                <a:latin typeface="Times New Roman" panose="02020603050405020304" charset="0"/>
                <a:cs typeface="Times New Roman" panose="02020603050405020304" charset="0"/>
              </a:rPr>
              <a:t>planning strategies?</a:t>
            </a:r>
          </a:p>
          <a:p>
            <a:pPr marL="0" indent="0">
              <a:buNone/>
            </a:pPr>
            <a:r>
              <a:rPr lang="en-US" sz="2400">
                <a:latin typeface="Times New Roman" panose="02020603050405020304" charset="0"/>
                <a:cs typeface="Times New Roman" panose="02020603050405020304" charset="0"/>
              </a:rPr>
              <a:t>• </a:t>
            </a:r>
            <a:r>
              <a:rPr lang="tr-TR" altLang="en-US" sz="2400">
                <a:latin typeface="Times New Roman" panose="02020603050405020304" charset="0"/>
                <a:cs typeface="Times New Roman" panose="02020603050405020304" charset="0"/>
              </a:rPr>
              <a:t>What did we learn about interacting with the customer, teamwork and other non-technical aspects of the project?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What is the purpose of the project?</a:t>
            </a:r>
          </a:p>
        </p:txBody>
      </p:sp>
      <p:sp>
        <p:nvSpPr>
          <p:cNvPr id="5" name="Content Placeholder 4"/>
          <p:cNvSpPr>
            <a:spLocks noGrp="1"/>
          </p:cNvSpPr>
          <p:nvPr>
            <p:ph sz="half" idx="1"/>
          </p:nvPr>
        </p:nvSpPr>
        <p:spPr/>
        <p:txBody>
          <a:bodyPr/>
          <a:lstStyle/>
          <a:p>
            <a:r>
              <a:rPr lang="en-US"/>
              <a:t>Our project is a website. Its name is Look at the sky. Its purpose is for astrologers who are interested in fortune-telling and people who are interested in astrology</a:t>
            </a:r>
            <a:r>
              <a:rPr lang="tr-TR" altLang="en-US"/>
              <a:t>.</a:t>
            </a:r>
          </a:p>
          <a:p>
            <a:endParaRPr lang="tr-TR" altLang="en-US"/>
          </a:p>
        </p:txBody>
      </p:sp>
      <p:pic>
        <p:nvPicPr>
          <p:cNvPr id="8" name="Content Placeholder 7" descr="horoscopeball"/>
          <p:cNvPicPr>
            <a:picLocks noGrp="1" noChangeAspect="1"/>
          </p:cNvPicPr>
          <p:nvPr>
            <p:ph sz="half" idx="2"/>
          </p:nvPr>
        </p:nvPicPr>
        <p:blipFill>
          <a:blip r:embed="rId2"/>
          <a:stretch>
            <a:fillRect/>
          </a:stretch>
        </p:blipFill>
        <p:spPr>
          <a:xfrm>
            <a:off x="6276975" y="1764665"/>
            <a:ext cx="5376545" cy="37103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a:latin typeface="Times New Roman" panose="02020603050405020304" charset="0"/>
                <a:cs typeface="Times New Roman" panose="02020603050405020304" charset="0"/>
                <a:sym typeface="+mn-ea"/>
              </a:rPr>
              <a:t>Who are the users of the project and what are their needs?</a:t>
            </a:r>
            <a:br>
              <a:rPr lang="en-US" sz="3600">
                <a:latin typeface="Times New Roman" panose="02020603050405020304" charset="0"/>
                <a:cs typeface="Times New Roman" panose="02020603050405020304" charset="0"/>
              </a:rPr>
            </a:br>
            <a:endParaRPr lang="en-US" sz="3600">
              <a:latin typeface="Times New Roman" panose="02020603050405020304" charset="0"/>
              <a:cs typeface="Times New Roman" panose="02020603050405020304" charset="0"/>
            </a:endParaRPr>
          </a:p>
        </p:txBody>
      </p:sp>
      <p:sp>
        <p:nvSpPr>
          <p:cNvPr id="5" name="Content Placeholder 4"/>
          <p:cNvSpPr>
            <a:spLocks noGrp="1"/>
          </p:cNvSpPr>
          <p:nvPr>
            <p:ph sz="half" idx="1"/>
          </p:nvPr>
        </p:nvSpPr>
        <p:spPr/>
        <p:txBody>
          <a:bodyPr/>
          <a:lstStyle/>
          <a:p>
            <a:r>
              <a:rPr lang="en-US" sz="2400"/>
              <a:t>Users who log in will be able to observe the characteristics of their sign and the effect of the sky on people, and they will be able to access weekly horoscope comments, relationship compatibility between signs, and financial and health problems that may occur.</a:t>
            </a:r>
          </a:p>
          <a:p>
            <a:endParaRPr lang="en-US" sz="2400"/>
          </a:p>
        </p:txBody>
      </p:sp>
      <p:pic>
        <p:nvPicPr>
          <p:cNvPr id="6" name="Content Placeholder 5" descr="hands"/>
          <p:cNvPicPr>
            <a:picLocks noGrp="1" noChangeAspect="1"/>
          </p:cNvPicPr>
          <p:nvPr>
            <p:ph sz="half" idx="2"/>
          </p:nvPr>
        </p:nvPicPr>
        <p:blipFill>
          <a:blip r:embed="rId2"/>
          <a:stretch>
            <a:fillRect/>
          </a:stretch>
        </p:blipFill>
        <p:spPr>
          <a:xfrm>
            <a:off x="6118225" y="1737360"/>
            <a:ext cx="5669280" cy="42525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a:latin typeface="Times New Roman" panose="02020603050405020304" charset="0"/>
                <a:cs typeface="Times New Roman" panose="02020603050405020304" charset="0"/>
                <a:sym typeface="+mn-ea"/>
              </a:rPr>
              <a:t>What are the main functional requirements of the project?</a:t>
            </a:r>
          </a:p>
        </p:txBody>
      </p:sp>
      <p:sp>
        <p:nvSpPr>
          <p:cNvPr id="5" name="Content Placeholder 4"/>
          <p:cNvSpPr>
            <a:spLocks noGrp="1"/>
          </p:cNvSpPr>
          <p:nvPr>
            <p:ph idx="1"/>
          </p:nvPr>
        </p:nvSpPr>
        <p:spPr/>
        <p:txBody>
          <a:bodyPr/>
          <a:lstStyle/>
          <a:p>
            <a:r>
              <a:rPr lang="en-US" sz="2600"/>
              <a:t>The Look At The Sky allow</a:t>
            </a:r>
            <a:r>
              <a:rPr lang="tr-TR" altLang="en-US" sz="2600"/>
              <a:t>s</a:t>
            </a:r>
            <a:r>
              <a:rPr lang="en-US" sz="2600"/>
              <a:t> Admin to update announcements.</a:t>
            </a:r>
          </a:p>
          <a:p>
            <a:r>
              <a:rPr lang="en-US" sz="2600"/>
              <a:t>The Look At The Sky allow</a:t>
            </a:r>
            <a:r>
              <a:rPr lang="tr-TR" altLang="en-US" sz="2600"/>
              <a:t>s</a:t>
            </a:r>
            <a:r>
              <a:rPr lang="en-US" sz="2600"/>
              <a:t> Admin to delete users.</a:t>
            </a:r>
          </a:p>
          <a:p>
            <a:r>
              <a:rPr lang="en-US" sz="2600"/>
              <a:t>The Look At The Sky allow</a:t>
            </a:r>
            <a:r>
              <a:rPr lang="tr-TR" altLang="en-US" sz="2600"/>
              <a:t>s</a:t>
            </a:r>
            <a:r>
              <a:rPr lang="en-US" sz="2600"/>
              <a:t> user to play a game.</a:t>
            </a:r>
          </a:p>
          <a:p>
            <a:r>
              <a:rPr lang="en-US" sz="2600"/>
              <a:t>The Look At The Sky allow</a:t>
            </a:r>
            <a:r>
              <a:rPr lang="tr-TR" altLang="en-US" sz="2600"/>
              <a:t>s</a:t>
            </a:r>
            <a:r>
              <a:rPr lang="en-US" sz="2600"/>
              <a:t> user to test his/her sixth-senses.</a:t>
            </a:r>
          </a:p>
          <a:p>
            <a:r>
              <a:rPr lang="en-US" sz="2600"/>
              <a:t>The Look At The Sky allow</a:t>
            </a:r>
            <a:r>
              <a:rPr lang="tr-TR" altLang="en-US" sz="2600"/>
              <a:t>s</a:t>
            </a:r>
            <a:r>
              <a:rPr lang="en-US" sz="2600"/>
              <a:t> user to comment and report.</a:t>
            </a:r>
          </a:p>
          <a:p>
            <a:r>
              <a:rPr lang="en-US" sz="2600"/>
              <a:t>The Look At The Sky allow</a:t>
            </a:r>
            <a:r>
              <a:rPr lang="tr-TR" altLang="en-US" sz="2600"/>
              <a:t>s </a:t>
            </a:r>
            <a:r>
              <a:rPr lang="en-US" sz="2600"/>
              <a:t>to everyone can find their zodiac sign.</a:t>
            </a:r>
          </a:p>
          <a:p>
            <a:r>
              <a:rPr lang="en-US" sz="2600"/>
              <a:t>The Look At The Sky allow</a:t>
            </a:r>
            <a:r>
              <a:rPr lang="tr-TR" altLang="en-US" sz="2600"/>
              <a:t>s</a:t>
            </a:r>
            <a:r>
              <a:rPr lang="en-US" sz="2600"/>
              <a:t> to everyone the registration and during that it checks emails if its already exist.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32727"/>
            <a:ext cx="10972800" cy="1143000"/>
          </a:xfrm>
        </p:spPr>
        <p:txBody>
          <a:bodyPr/>
          <a:lstStyle/>
          <a:p>
            <a:r>
              <a:rPr lang="en-US">
                <a:latin typeface="Times New Roman" panose="02020603050405020304" charset="0"/>
                <a:cs typeface="Times New Roman" panose="02020603050405020304" charset="0"/>
                <a:sym typeface="+mn-ea"/>
              </a:rPr>
              <a:t>Use-Case Diagram</a:t>
            </a:r>
            <a:endParaRPr lang="en-US"/>
          </a:p>
        </p:txBody>
      </p:sp>
      <p:pic>
        <p:nvPicPr>
          <p:cNvPr id="19" name="Resim 19"/>
          <p:cNvPicPr>
            <a:picLocks noGrp="1" noChangeAspect="1"/>
          </p:cNvPicPr>
          <p:nvPr>
            <p:ph idx="1"/>
          </p:nvPr>
        </p:nvPicPr>
        <p:blipFill>
          <a:blip r:embed="rId2" cstate="print">
            <a:extLst>
              <a:ext uri="{28A0092B-C50C-407E-A947-70E740481C1C}">
                <a14:useLocalDpi xmlns:a14="http://schemas.microsoft.com/office/drawing/2010/main" val="0"/>
              </a:ext>
            </a:extLst>
          </a:blip>
          <a:srcRect b="5870"/>
          <a:stretch>
            <a:fillRect/>
          </a:stretch>
        </p:blipFill>
        <p:spPr>
          <a:xfrm>
            <a:off x="2874010" y="910590"/>
            <a:ext cx="6172200" cy="585470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8000" y="456883"/>
            <a:ext cx="10972800" cy="1143000"/>
          </a:xfrm>
        </p:spPr>
        <p:txBody>
          <a:bodyPr/>
          <a:lstStyle/>
          <a:p>
            <a:r>
              <a:rPr lang="en-US" sz="3200">
                <a:latin typeface="Times New Roman" panose="02020603050405020304" charset="0"/>
                <a:cs typeface="Times New Roman" panose="02020603050405020304" charset="0"/>
                <a:sym typeface="+mn-ea"/>
              </a:rPr>
              <a:t>What are the main non-functional requirements of the</a:t>
            </a:r>
            <a:br>
              <a:rPr lang="en-US" sz="3200">
                <a:latin typeface="Times New Roman" panose="02020603050405020304" charset="0"/>
                <a:cs typeface="Times New Roman" panose="02020603050405020304" charset="0"/>
              </a:rPr>
            </a:br>
            <a:r>
              <a:rPr lang="en-US" sz="3200">
                <a:latin typeface="Times New Roman" panose="02020603050405020304" charset="0"/>
                <a:cs typeface="Times New Roman" panose="02020603050405020304" charset="0"/>
                <a:sym typeface="+mn-ea"/>
              </a:rPr>
              <a:t>project?</a:t>
            </a:r>
            <a:br>
              <a:rPr lang="en-US" sz="3200">
                <a:latin typeface="Times New Roman" panose="02020603050405020304" charset="0"/>
                <a:cs typeface="Times New Roman" panose="02020603050405020304" charset="0"/>
              </a:rPr>
            </a:br>
            <a:endParaRPr lang="en-US" sz="3200">
              <a:latin typeface="Times New Roman" panose="02020603050405020304" charset="0"/>
              <a:cs typeface="Times New Roman" panose="02020603050405020304" charset="0"/>
            </a:endParaRPr>
          </a:p>
        </p:txBody>
      </p:sp>
      <p:sp>
        <p:nvSpPr>
          <p:cNvPr id="5" name="Content Placeholder 4"/>
          <p:cNvSpPr>
            <a:spLocks noGrp="1"/>
          </p:cNvSpPr>
          <p:nvPr>
            <p:ph idx="1"/>
          </p:nvPr>
        </p:nvSpPr>
        <p:spPr>
          <a:xfrm>
            <a:off x="609600" y="1488440"/>
            <a:ext cx="10972800" cy="4525963"/>
          </a:xfrm>
        </p:spPr>
        <p:txBody>
          <a:bodyPr/>
          <a:lstStyle/>
          <a:p>
            <a:pPr marL="0" indent="0">
              <a:buNone/>
            </a:pPr>
            <a:r>
              <a:rPr lang="en-US" sz="2200">
                <a:solidFill>
                  <a:schemeClr val="accent1">
                    <a:lumMod val="50000"/>
                  </a:schemeClr>
                </a:solidFill>
              </a:rPr>
              <a:t>Product Requirements: </a:t>
            </a:r>
          </a:p>
          <a:p>
            <a:r>
              <a:rPr lang="en-US" sz="2200" u="sng"/>
              <a:t>Performance Requirements:</a:t>
            </a:r>
          </a:p>
          <a:p>
            <a:r>
              <a:rPr lang="en-US" sz="2200"/>
              <a:t>Available 7/24.</a:t>
            </a:r>
          </a:p>
          <a:p>
            <a:r>
              <a:rPr lang="en-US" sz="2200"/>
              <a:t>Run fast enough on any operating system for personal computer.</a:t>
            </a:r>
          </a:p>
          <a:p>
            <a:r>
              <a:rPr lang="en-US" sz="2200" u="sng"/>
              <a:t>Security Requirements:</a:t>
            </a:r>
            <a:endParaRPr lang="en-US" sz="2200"/>
          </a:p>
          <a:p>
            <a:r>
              <a:rPr lang="en-US" sz="2200"/>
              <a:t>If someone does not enter long time, that user is going be removed from the system.</a:t>
            </a:r>
          </a:p>
          <a:p>
            <a:r>
              <a:rPr lang="en-US" sz="2200" u="sng"/>
              <a:t>Usability Requirements:</a:t>
            </a:r>
          </a:p>
          <a:p>
            <a:r>
              <a:rPr lang="en-US" sz="2200"/>
              <a:t>User-friendly interface.</a:t>
            </a:r>
          </a:p>
          <a:p>
            <a:r>
              <a:rPr lang="en-US" sz="2200"/>
              <a:t>The platform can be used by any people.</a:t>
            </a:r>
          </a:p>
          <a:p>
            <a:pPr marL="0" indent="0">
              <a:buNone/>
            </a:pPr>
            <a:r>
              <a:rPr lang="en-US" sz="2200">
                <a:solidFill>
                  <a:schemeClr val="accent1">
                    <a:lumMod val="50000"/>
                  </a:schemeClr>
                </a:solidFill>
              </a:rPr>
              <a:t>Organizational Requirements:</a:t>
            </a:r>
          </a:p>
          <a:p>
            <a:r>
              <a:rPr lang="en-US" sz="2200" u="sng"/>
              <a:t>Operational Requirements:</a:t>
            </a:r>
          </a:p>
          <a:p>
            <a:r>
              <a:rPr lang="en-US" sz="2200"/>
              <a:t>Look At The Sky work</a:t>
            </a:r>
            <a:r>
              <a:rPr lang="tr-TR" altLang="en-US" sz="2200"/>
              <a:t>s</a:t>
            </a:r>
            <a:r>
              <a:rPr lang="en-US" sz="2200"/>
              <a:t> well in any Internet browser.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a:t>What are the highlights of the product backlog</a:t>
            </a:r>
            <a:br>
              <a:rPr lang="en-US" sz="4000"/>
            </a:br>
            <a:r>
              <a:rPr lang="en-US" sz="4000"/>
              <a:t>and sprint planning strategies?</a:t>
            </a:r>
          </a:p>
        </p:txBody>
      </p:sp>
      <p:sp>
        <p:nvSpPr>
          <p:cNvPr id="5" name="Content Placeholder 4"/>
          <p:cNvSpPr>
            <a:spLocks noGrp="1"/>
          </p:cNvSpPr>
          <p:nvPr>
            <p:ph idx="1"/>
          </p:nvPr>
        </p:nvSpPr>
        <p:spPr/>
        <p:txBody>
          <a:bodyPr/>
          <a:lstStyle/>
          <a:p>
            <a:endParaRPr lang="en-US"/>
          </a:p>
          <a:p>
            <a:r>
              <a:rPr lang="tr-TR" altLang="en-US">
                <a:solidFill>
                  <a:schemeClr val="accent2">
                    <a:lumMod val="75000"/>
                  </a:schemeClr>
                </a:solidFill>
              </a:rPr>
              <a:t>First Sprint</a:t>
            </a:r>
          </a:p>
          <a:p>
            <a:pPr>
              <a:buFont typeface="Wingdings" panose="05000000000000000000" charset="0"/>
              <a:buChar char="Ø"/>
            </a:pPr>
            <a:r>
              <a:rPr lang="tr-TR" altLang="en-US"/>
              <a:t>Log In</a:t>
            </a:r>
          </a:p>
          <a:p>
            <a:pPr>
              <a:buFont typeface="Wingdings" panose="05000000000000000000" charset="0"/>
              <a:buChar char="Ø"/>
            </a:pPr>
            <a:r>
              <a:rPr lang="tr-TR" altLang="en-US"/>
              <a:t>Log Out</a:t>
            </a:r>
          </a:p>
          <a:p>
            <a:pPr>
              <a:buFont typeface="Wingdings" panose="05000000000000000000" charset="0"/>
              <a:buChar char="Ø"/>
            </a:pPr>
            <a:endParaRPr lang="tr-TR" altLang="en-US"/>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553</Words>
  <Application>Microsoft Office PowerPoint</Application>
  <PresentationFormat>Geniş ekran</PresentationFormat>
  <Paragraphs>78</Paragraphs>
  <Slides>14</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14</vt:i4>
      </vt:variant>
    </vt:vector>
  </HeadingPairs>
  <TitlesOfParts>
    <vt:vector size="18" baseType="lpstr">
      <vt:lpstr>Arial</vt:lpstr>
      <vt:lpstr>Times New Roman</vt:lpstr>
      <vt:lpstr>Wingdings</vt:lpstr>
      <vt:lpstr>Default Design</vt:lpstr>
      <vt:lpstr>PowerPoint Sunusu</vt:lpstr>
      <vt:lpstr>Look At The Sky</vt:lpstr>
      <vt:lpstr>Content</vt:lpstr>
      <vt:lpstr>What is the purpose of the project?</vt:lpstr>
      <vt:lpstr>Who are the users of the project and what are their needs? </vt:lpstr>
      <vt:lpstr>What are the main functional requirements of the project?</vt:lpstr>
      <vt:lpstr>Use-Case Diagram</vt:lpstr>
      <vt:lpstr>What are the main non-functional requirements of the project? </vt:lpstr>
      <vt:lpstr>What are the highlights of the product backlog and sprint planning strategies?</vt:lpstr>
      <vt:lpstr>What are the highlights of the product backlog and sprint planning strategies?</vt:lpstr>
      <vt:lpstr>What are the highlights of the product backlog and sprint planning strategies?</vt:lpstr>
      <vt:lpstr>What are the highlights of the product backlog and sprint planning strategies?</vt:lpstr>
      <vt:lpstr>What did we learn about interacting with the customer,teamwork and other non-technical aspects  of the project? </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Nagihan Baz</cp:lastModifiedBy>
  <cp:revision>7</cp:revision>
  <dcterms:created xsi:type="dcterms:W3CDTF">2021-12-03T14:55:11Z</dcterms:created>
  <dcterms:modified xsi:type="dcterms:W3CDTF">2021-12-09T19:31:20Z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2869D122A2414AF58D723C56F9A36275</vt:lpwstr>
  </property>
  <property fmtid="{D5CDD505-2E9C-101B-9397-08002B2CF9AE}" pid="3" name="KSOProductBuildVer">
    <vt:lpwstr>1033-11.2.0.10308</vt:lpwstr>
  </property>
</Properties>
</file>