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11"/>
  </p:notesMasterIdLst>
  <p:handoutMasterIdLst>
    <p:handoutMasterId r:id="rId12"/>
  </p:handoutMasterIdLst>
  <p:sldIdLst>
    <p:sldId id="287" r:id="rId2"/>
    <p:sldId id="319" r:id="rId3"/>
    <p:sldId id="323" r:id="rId4"/>
    <p:sldId id="320" r:id="rId5"/>
    <p:sldId id="321" r:id="rId6"/>
    <p:sldId id="322" r:id="rId7"/>
    <p:sldId id="324" r:id="rId8"/>
    <p:sldId id="318" r:id="rId9"/>
    <p:sldId id="294" r:id="rId10"/>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A30DE-DD1E-4203-AB79-D6136D8B303A}" v="363" dt="2024-03-06T14:54:37.285"/>
    <p1510:client id="{47B9B391-6CD2-4E07-A108-881213864745}" v="762" dt="2024-03-06T16:21:49.309"/>
    <p1510:client id="{5FBEC65C-C661-439F-B0B0-FFB9ECB55722}" v="82" dt="2024-03-07T08:50:43.200"/>
    <p1510:client id="{B2601F33-5ACC-49C9-89FB-709B9E564066}" v="15" dt="2024-03-07T07:41:44.538"/>
    <p1510:client id="{CAB9DAFE-6A42-47BD-B39E-1BD496596588}" v="184" dt="2024-03-07T08:04:33.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err="1"/>
              <a:t>xvs</a:t>
            </a:r>
            <a:endParaRPr lang="en-IN"/>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3/7/2024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p>
        </p:txBody>
      </p:sp>
      <p:sp>
        <p:nvSpPr>
          <p:cNvPr id="4" name="Date Placeholder 3"/>
          <p:cNvSpPr>
            <a:spLocks noGrp="1"/>
          </p:cNvSpPr>
          <p:nvPr>
            <p:ph type="dt" sz="half" idx="10"/>
          </p:nvPr>
        </p:nvSpPr>
        <p:spPr/>
        <p:txBody>
          <a:bodyPr/>
          <a:lstStyle/>
          <a:p>
            <a:fld id="{B42A4A78-AB98-4C27-A03B-1FDB5F943EB5}"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3E0C0-228A-4082-81D2-A22D1B3A4D51}"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138729-B38B-4E7B-A4F9-C7D61D129B30}"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D00544-B2CB-480A-8E68-8A818093FCE5}"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689255-858F-4E3D-94A1-E1E39F87E4E8}" type="datetime4">
              <a:rPr lang="en-US" smtClean="0"/>
              <a:pPr/>
              <a:t>March 7,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March 7,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E3FEEA-94A0-4780-8034-6B4F50182C72}" type="datetime4">
              <a:rPr lang="en-US" smtClean="0"/>
              <a:pPr/>
              <a:t>March 7,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March 7,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March 7,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March 7,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lIns="91440" tIns="45720" rIns="91440" bIns="45720" anchor="t">
            <a:spAutoFit/>
          </a:bodyPr>
          <a:lstStyle/>
          <a:p>
            <a:pPr marL="12065" marR="5080" algn="ctr">
              <a:lnSpc>
                <a:spcPct val="101600"/>
              </a:lnSpc>
              <a:spcBef>
                <a:spcPts val="70"/>
              </a:spcBef>
            </a:pPr>
            <a:r>
              <a:rPr lang="en-IN" sz="2000" b="1" spc="-25" dirty="0">
                <a:latin typeface="Times New Roman"/>
                <a:cs typeface="Times New Roman"/>
              </a:rPr>
              <a:t>DEPARTMENT </a:t>
            </a:r>
            <a:r>
              <a:rPr lang="en-IN" sz="2000" b="1" spc="-5" dirty="0">
                <a:latin typeface="Times New Roman"/>
                <a:cs typeface="Times New Roman"/>
              </a:rPr>
              <a:t>OF COMPUTER SCIENCE</a:t>
            </a:r>
            <a:r>
              <a:rPr lang="en-IN" sz="2000" b="1" spc="-125" dirty="0">
                <a:latin typeface="Times New Roman"/>
                <a:cs typeface="Times New Roman"/>
              </a:rPr>
              <a:t> </a:t>
            </a:r>
            <a:r>
              <a:rPr lang="en-IN" sz="2000" b="1" dirty="0">
                <a:latin typeface="Times New Roman"/>
                <a:cs typeface="Times New Roman"/>
              </a:rPr>
              <a:t>&amp;  </a:t>
            </a:r>
            <a:r>
              <a:rPr lang="en-IN" sz="2000" b="1" spc="-5" dirty="0">
                <a:latin typeface="Times New Roman"/>
                <a:cs typeface="Times New Roman"/>
              </a:rPr>
              <a:t>ENGINEERING </a:t>
            </a:r>
            <a:endParaRPr lang="en-US"/>
          </a:p>
          <a:p>
            <a:pPr marL="12065" marR="5080" algn="ctr">
              <a:lnSpc>
                <a:spcPct val="101600"/>
              </a:lnSpc>
              <a:spcBef>
                <a:spcPts val="70"/>
              </a:spcBef>
            </a:pPr>
            <a:r>
              <a:rPr lang="en-IN" sz="2000" b="1" spc="-5" dirty="0">
                <a:latin typeface="Times New Roman"/>
                <a:cs typeface="Times New Roman"/>
              </a:rPr>
              <a:t>SCHOOL OF COMPUTING  </a:t>
            </a:r>
            <a:endParaRPr lang="en-IN" sz="2000" b="1" spc="-5" dirty="0">
              <a:latin typeface="Times New Roman" pitchFamily="18" charset="0"/>
              <a:cs typeface="Times New Roman" pitchFamily="18" charset="0"/>
            </a:endParaRPr>
          </a:p>
          <a:p>
            <a:pPr marL="12065" marR="5080" algn="ctr">
              <a:lnSpc>
                <a:spcPct val="101600"/>
              </a:lnSpc>
              <a:spcBef>
                <a:spcPts val="70"/>
              </a:spcBef>
            </a:pPr>
            <a:r>
              <a:rPr lang="en-IN" sz="2000" b="1">
                <a:latin typeface="Times New Roman" pitchFamily="18" charset="0"/>
                <a:cs typeface="Times New Roman" pitchFamily="18" charset="0"/>
              </a:rPr>
              <a:t>10214CS602 </a:t>
            </a:r>
            <a:r>
              <a:rPr lang="en-IN" sz="2000" b="1" spc="-5">
                <a:latin typeface="Times New Roman" pitchFamily="18" charset="0"/>
                <a:cs typeface="Times New Roman" pitchFamily="18" charset="0"/>
              </a:rPr>
              <a:t>MINOR PROJECT -2</a:t>
            </a:r>
          </a:p>
          <a:p>
            <a:pPr marL="12065" marR="5080" algn="ctr">
              <a:lnSpc>
                <a:spcPct val="101600"/>
              </a:lnSpc>
              <a:spcBef>
                <a:spcPts val="70"/>
              </a:spcBef>
            </a:pPr>
            <a:r>
              <a:rPr lang="en-IN" sz="2000" b="1" spc="-5">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a:latin typeface="Times New Roman" pitchFamily="18" charset="0"/>
                <a:cs typeface="Times New Roman" pitchFamily="18" charset="0"/>
              </a:rPr>
              <a:t>INITIAL REVIEW</a:t>
            </a:r>
            <a:endParaRPr lang="en-IN" sz="2400" b="1">
              <a:latin typeface="Times New Roman" pitchFamily="18" charset="0"/>
              <a:cs typeface="Times New Roman" pitchFamily="18" charset="0"/>
            </a:endParaRPr>
          </a:p>
          <a:p>
            <a:pPr marL="758190"/>
            <a:r>
              <a:rPr lang="en-IN" sz="2000" b="1" dirty="0">
                <a:latin typeface="Times New Roman"/>
                <a:cs typeface="Times New Roman"/>
              </a:rPr>
              <a:t>                                                                                                                                      </a:t>
            </a:r>
            <a:endParaRPr lang="en-IN" sz="2000" b="1" dirty="0">
              <a:latin typeface="Times New Roman" pitchFamily="18" charset="0"/>
              <a:cs typeface="Times New Roman" pitchFamily="18" charset="0"/>
            </a:endParaRPr>
          </a:p>
          <a:p>
            <a:pPr marL="758190"/>
            <a:endParaRPr lang="en-IN" sz="2000" b="1">
              <a:latin typeface="Times New Roman" pitchFamily="18" charset="0"/>
              <a:cs typeface="Times New Roman" pitchFamily="18" charset="0"/>
            </a:endParaRPr>
          </a:p>
          <a:p>
            <a:pPr marL="758190"/>
            <a:r>
              <a:rPr lang="en-IN" sz="2000" b="1" dirty="0">
                <a:latin typeface="Times New Roman"/>
                <a:cs typeface="Times New Roman"/>
              </a:rPr>
              <a:t>                                                                                                                                                         </a:t>
            </a:r>
            <a:endParaRPr lang="en-IN" sz="2000" b="1" dirty="0">
              <a:latin typeface="Times New Roman" pitchFamily="18" charset="0"/>
              <a:cs typeface="Times New Roman" pitchFamily="18" charset="0"/>
            </a:endParaRPr>
          </a:p>
          <a:p>
            <a:pPr marL="758190"/>
            <a:r>
              <a:rPr lang="en-IN" sz="2000" b="1">
                <a:latin typeface="Times New Roman"/>
                <a:cs typeface="Times New Roman"/>
              </a:rPr>
              <a:t>                              </a:t>
            </a:r>
            <a:r>
              <a:rPr lang="en-IN" sz="2800" b="1">
                <a:latin typeface="Times New Roman"/>
                <a:cs typeface="Times New Roman"/>
              </a:rPr>
              <a:t>“</a:t>
            </a:r>
            <a:r>
              <a:rPr lang="en-IN" sz="2000" b="1">
                <a:latin typeface="Times New Roman"/>
                <a:cs typeface="Times New Roman"/>
              </a:rPr>
              <a:t> </a:t>
            </a:r>
            <a:r>
              <a:rPr lang="en-IN" sz="2800" b="1">
                <a:latin typeface="Times New Roman"/>
                <a:ea typeface="+mn-lt"/>
                <a:cs typeface="Times New Roman"/>
              </a:rPr>
              <a:t>CROP YIELD FORECASTING USING MECHINE LEARNING</a:t>
            </a:r>
            <a:r>
              <a:rPr lang="en-IN" sz="2800" b="1" spc="-5" dirty="0">
                <a:latin typeface="Times New Roman"/>
                <a:ea typeface="+mn-lt"/>
                <a:cs typeface="Times New Roman"/>
              </a:rPr>
              <a:t>”</a:t>
            </a:r>
            <a:endParaRPr lang="en-IN" sz="2000" dirty="0">
              <a:latin typeface="Times New Roman"/>
              <a:cs typeface="Times New Roman"/>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15663"/>
          </a:xfrm>
          <a:prstGeom prst="rect">
            <a:avLst/>
          </a:prstGeom>
        </p:spPr>
        <p:txBody>
          <a:bodyPr lIns="91440" tIns="45720" rIns="91440" bIns="45720" anchor="t">
            <a:spAutoFit/>
          </a:bodyPr>
          <a:lstStyle/>
          <a:p>
            <a:r>
              <a:rPr lang="en-IN" sz="2000" dirty="0">
                <a:latin typeface="Times New Roman"/>
                <a:cs typeface="Times New Roman"/>
              </a:rPr>
              <a:t>1.C.YELLA KRISHNA REDDY (VTU20114.)(21UECM0272.)</a:t>
            </a:r>
          </a:p>
          <a:p>
            <a:r>
              <a:rPr lang="en-IN" sz="2000" dirty="0">
                <a:latin typeface="Times New Roman"/>
                <a:cs typeface="Times New Roman"/>
              </a:rPr>
              <a:t>2.C.YELLA NAGI REDDY (VTU20113.)(21UECM0273.)</a:t>
            </a:r>
          </a:p>
          <a:p>
            <a:r>
              <a:rPr lang="en-IN" sz="2000" dirty="0">
                <a:latin typeface="Times New Roman"/>
                <a:cs typeface="Times New Roman"/>
              </a:rPr>
              <a:t>3.T.SAI KUMAR REDDY (VTU19969.)(21UECMO249</a:t>
            </a:r>
            <a:r>
              <a:rPr lang="en-IN" sz="2000" dirty="0">
                <a:latin typeface="Calibri"/>
                <a:cs typeface="Calibri"/>
              </a:rPr>
              <a:t>.)</a:t>
            </a:r>
            <a:endParaRPr lang="en-IN" sz="2000" dirty="0">
              <a:cs typeface="Calibri"/>
            </a:endParaRP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a:latin typeface="Times New Roman" pitchFamily="18" charset="0"/>
                <a:cs typeface="Times New Roman" pitchFamily="18" charset="0"/>
              </a:rPr>
              <a:t>SUPERVISED BY</a:t>
            </a:r>
          </a:p>
        </p:txBody>
      </p:sp>
      <p:sp>
        <p:nvSpPr>
          <p:cNvPr id="34" name="TextBox 33"/>
          <p:cNvSpPr txBox="1"/>
          <p:nvPr/>
        </p:nvSpPr>
        <p:spPr>
          <a:xfrm>
            <a:off x="11884301" y="7199210"/>
            <a:ext cx="5884154" cy="400110"/>
          </a:xfrm>
          <a:prstGeom prst="rect">
            <a:avLst/>
          </a:prstGeom>
          <a:noFill/>
        </p:spPr>
        <p:txBody>
          <a:bodyPr wrap="square" lIns="91440" tIns="45720" rIns="91440" bIns="45720" rtlCol="0" anchor="t">
            <a:spAutoFit/>
          </a:bodyPr>
          <a:lstStyle/>
          <a:p>
            <a:r>
              <a:rPr lang="en-IN" sz="2000" b="1">
                <a:latin typeface="Calibri"/>
                <a:cs typeface="Times New Roman"/>
              </a:rPr>
              <a:t>MRS J.SWAPNA  (ASSISTANT PROFESSOR)</a:t>
            </a:r>
            <a:endParaRPr lang="en-US" sz="2000">
              <a:latin typeface="Calibri"/>
              <a:cs typeface="Calibri"/>
            </a:endParaRP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dirty="0"/>
              <a:t>DEPARTMENT OF COMPUTER SCIENCE &amp; ENGINEERING   / </a:t>
            </a:r>
            <a:r>
              <a:rPr lang="en-IN" sz="1100" b="1" dirty="0">
                <a:solidFill>
                  <a:schemeClr val="bg1"/>
                </a:solidFill>
                <a:latin typeface="Calibri"/>
                <a:cs typeface="Times New Roman"/>
              </a:rPr>
              <a:t>CROP YIELD FORECASTING USING MECHINE LEARNING</a:t>
            </a:r>
            <a:endParaRPr lang="en-IN" sz="1100">
              <a:solidFill>
                <a:schemeClr val="bg1"/>
              </a:solidFill>
              <a:latin typeface="Calibri"/>
              <a:cs typeface="Calibri"/>
            </a:endParaRPr>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March 7,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121296" y="502999"/>
            <a:ext cx="1238803" cy="932946"/>
          </a:xfrm>
          <a:prstGeom prst="rect">
            <a:avLst/>
          </a:prstGeom>
          <a:noFill/>
        </p:spPr>
      </p:pic>
      <p:pic>
        <p:nvPicPr>
          <p:cNvPr id="6" name="Picture 5">
            <a:extLst>
              <a:ext uri="{FF2B5EF4-FFF2-40B4-BE49-F238E27FC236}">
                <a16:creationId xmlns:a16="http://schemas.microsoft.com/office/drawing/2014/main" id="{F2D79E25-395C-9E78-BF50-E9842469DE33}"/>
              </a:ext>
            </a:extLst>
          </p:cNvPr>
          <p:cNvPicPr>
            <a:picLocks noChangeAspect="1"/>
          </p:cNvPicPr>
          <p:nvPr/>
        </p:nvPicPr>
        <p:blipFill>
          <a:blip r:embed="rId5"/>
          <a:stretch>
            <a:fillRect/>
          </a:stretch>
        </p:blipFill>
        <p:spPr>
          <a:xfrm>
            <a:off x="16376326" y="313184"/>
            <a:ext cx="1632118" cy="11250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A34B8-D035-23FE-3985-E87A0AAC80B8}"/>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id="{91B3ADCA-67AE-42DE-EF52-89EBF58A9F57}"/>
              </a:ext>
            </a:extLst>
          </p:cNvPr>
          <p:cNvSpPr>
            <a:spLocks noGrp="1"/>
          </p:cNvSpPr>
          <p:nvPr>
            <p:ph type="ftr" sz="quarter" idx="11"/>
          </p:nvPr>
        </p:nvSpPr>
        <p:spPr/>
        <p:txBody>
          <a:bodyPr/>
          <a:lstStyle/>
          <a:p>
            <a:r>
              <a:rPr lang="en-IN" dirty="0"/>
              <a:t>DEPARTMENT OF COMPUTER SCIENCE &amp; ENGINEERING   / </a:t>
            </a:r>
            <a:r>
              <a:rPr lang="en-IN" sz="1100" b="1" dirty="0">
                <a:solidFill>
                  <a:schemeClr val="bg1"/>
                </a:solidFill>
              </a:rPr>
              <a:t>CROP YIELD FORECASTING USING MECHINE LEARNING</a:t>
            </a:r>
            <a:endParaRPr lang="en-IN" sz="1100" dirty="0">
              <a:solidFill>
                <a:srgbClr val="000000"/>
              </a:solidFill>
            </a:endParaRPr>
          </a:p>
          <a:p>
            <a:endParaRPr lang="en-IN" dirty="0">
              <a:cs typeface="Calibri"/>
            </a:endParaRPr>
          </a:p>
        </p:txBody>
      </p:sp>
      <p:sp>
        <p:nvSpPr>
          <p:cNvPr id="4" name="Slide Number Placeholder 3">
            <a:extLst>
              <a:ext uri="{FF2B5EF4-FFF2-40B4-BE49-F238E27FC236}">
                <a16:creationId xmlns:a16="http://schemas.microsoft.com/office/drawing/2014/main" id="{22E67759-03ED-C594-5362-A96BE418F4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6" name="TextBox 5">
            <a:extLst>
              <a:ext uri="{FF2B5EF4-FFF2-40B4-BE49-F238E27FC236}">
                <a16:creationId xmlns:a16="http://schemas.microsoft.com/office/drawing/2014/main" id="{27F6FFE9-5EA4-B70C-B9AA-53FA2D6C1045}"/>
              </a:ext>
            </a:extLst>
          </p:cNvPr>
          <p:cNvSpPr txBox="1"/>
          <p:nvPr/>
        </p:nvSpPr>
        <p:spPr>
          <a:xfrm>
            <a:off x="1645921" y="1039450"/>
            <a:ext cx="9144000" cy="707886"/>
          </a:xfrm>
          <a:prstGeom prst="rect">
            <a:avLst/>
          </a:prstGeom>
          <a:noFill/>
        </p:spPr>
        <p:txBody>
          <a:bodyPr wrap="square">
            <a:spAutoFit/>
          </a:bodyPr>
          <a:lstStyle/>
          <a:p>
            <a:r>
              <a:rPr lang="en-IN" sz="4000" b="1" spc="-5">
                <a:latin typeface="Times New Roman" panose="02020603050405020304" pitchFamily="18" charset="0"/>
                <a:cs typeface="Times New Roman" panose="02020603050405020304" pitchFamily="18" charset="0"/>
              </a:rPr>
              <a:t>PROJECT TITLE</a:t>
            </a:r>
            <a:r>
              <a:rPr lang="en-IN" sz="4000" b="1" spc="-120">
                <a:latin typeface="Times New Roman" panose="02020603050405020304" pitchFamily="18" charset="0"/>
                <a:cs typeface="Times New Roman" panose="02020603050405020304" pitchFamily="18" charset="0"/>
              </a:rPr>
              <a:t> </a:t>
            </a:r>
            <a:r>
              <a:rPr lang="en-IN" sz="4000" b="1" spc="-20">
                <a:latin typeface="Times New Roman" panose="02020603050405020304" pitchFamily="18" charset="0"/>
                <a:cs typeface="Times New Roman" panose="02020603050405020304" pitchFamily="18" charset="0"/>
              </a:rPr>
              <a:t>JUSTIFICATION</a:t>
            </a:r>
            <a:endParaRPr lang="en-IN" sz="4000"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4E05F02-3505-41DC-3F1A-FDE2AFC468BD}"/>
              </a:ext>
            </a:extLst>
          </p:cNvPr>
          <p:cNvSpPr txBox="1"/>
          <p:nvPr/>
        </p:nvSpPr>
        <p:spPr>
          <a:xfrm>
            <a:off x="1645921" y="2315497"/>
            <a:ext cx="15432711" cy="6340197"/>
          </a:xfrm>
          <a:prstGeom prst="rect">
            <a:avLst/>
          </a:prstGeom>
          <a:noFill/>
        </p:spPr>
        <p:txBody>
          <a:bodyPr wrap="square" lIns="91440" tIns="45720" rIns="91440" bIns="45720" rtlCol="0" anchor="t">
            <a:spAutoFit/>
          </a:bodyPr>
          <a:lstStyle/>
          <a:p>
            <a:pPr marL="1028700" lvl="1" indent="-571500">
              <a:lnSpc>
                <a:spcPct val="150000"/>
              </a:lnSpc>
              <a:buFont typeface="Wingdings,Sans-Serif"/>
              <a:buChar char="Ø"/>
            </a:pPr>
            <a:r>
              <a:rPr lang="en-IN" sz="2800" dirty="0">
                <a:ea typeface="+mn-lt"/>
                <a:cs typeface="+mn-lt"/>
              </a:rPr>
              <a:t>Weather condition plays a major role for the enhancement of yield in agriculture. In this project, Logistic regression algorithm is proposed to predict the weather and to select the suitable crop. </a:t>
            </a:r>
            <a:endParaRPr lang="en-US" sz="2800" dirty="0">
              <a:ea typeface="+mn-lt"/>
              <a:cs typeface="+mn-lt"/>
            </a:endParaRPr>
          </a:p>
          <a:p>
            <a:pPr marL="1028700" lvl="1" indent="-571500">
              <a:lnSpc>
                <a:spcPct val="150000"/>
              </a:lnSpc>
              <a:buFont typeface="Wingdings,Sans-Serif"/>
              <a:buChar char="Ø"/>
            </a:pPr>
            <a:r>
              <a:rPr lang="en-IN" sz="2800" dirty="0">
                <a:ea typeface="+mn-lt"/>
                <a:cs typeface="+mn-lt"/>
              </a:rPr>
              <a:t>The parameter like temperature, humidity, rainfall, nitrogen, phosphorous, potassium, pH are analysed to predict the weather by which the preferable crops are selected.</a:t>
            </a:r>
            <a:endParaRPr lang="en-IN" dirty="0"/>
          </a:p>
          <a:p>
            <a:pPr marL="914400" lvl="1" indent="-457200">
              <a:lnSpc>
                <a:spcPct val="150000"/>
              </a:lnSpc>
              <a:buFont typeface="Wingdings,Sans-Serif"/>
              <a:buChar char="Ø"/>
            </a:pPr>
            <a:r>
              <a:rPr lang="en-IN" sz="2800" dirty="0">
                <a:cs typeface="Calibri"/>
              </a:rPr>
              <a:t>The result of the prediction will made available to the farmer. Thus for such kind of data analytics in crop prediction, there are different techniques or algorithm is used, and with the help of those algorithms we can predict the crop yield. </a:t>
            </a:r>
            <a:endParaRPr lang="en-US" sz="2800" dirty="0">
              <a:cs typeface="Calibri"/>
            </a:endParaRPr>
          </a:p>
          <a:p>
            <a:pPr marL="914400" lvl="1" indent="-457200">
              <a:lnSpc>
                <a:spcPct val="150000"/>
              </a:lnSpc>
              <a:buFont typeface="Wingdings,Sans-Serif"/>
              <a:buChar char="Ø"/>
            </a:pPr>
            <a:r>
              <a:rPr lang="en-IN" sz="2800" dirty="0">
                <a:cs typeface="Calibri"/>
              </a:rPr>
              <a:t>The main concept is to increase the throughput of the agriculture sector with the machine learning models. </a:t>
            </a:r>
          </a:p>
          <a:p>
            <a:pPr marL="571500" indent="-571500">
              <a:buFont typeface="Arial"/>
              <a:buChar char="•"/>
            </a:pPr>
            <a:endParaRPr lang="en-IN" sz="2800">
              <a:cs typeface="Calibri"/>
            </a:endParaRPr>
          </a:p>
        </p:txBody>
      </p:sp>
    </p:spTree>
    <p:extLst>
      <p:ext uri="{BB962C8B-B14F-4D97-AF65-F5344CB8AC3E}">
        <p14:creationId xmlns:p14="http://schemas.microsoft.com/office/powerpoint/2010/main" val="314778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A1664F-48B1-62F9-2F0F-704A98F450C1}"/>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id="{D892B495-C3B4-DAD4-783F-6F63A964170D}"/>
              </a:ext>
            </a:extLst>
          </p:cNvPr>
          <p:cNvSpPr>
            <a:spLocks noGrp="1"/>
          </p:cNvSpPr>
          <p:nvPr>
            <p:ph type="ftr" sz="quarter" idx="11"/>
          </p:nvPr>
        </p:nvSpPr>
        <p:spPr/>
        <p:txBody>
          <a:bodyPr/>
          <a:lstStyle/>
          <a:p>
            <a:r>
              <a:rPr lang="en-IN" dirty="0"/>
              <a:t>DEPARTMENT OF COMPUTER SCIENCE &amp; ENGINEERING   / </a:t>
            </a:r>
            <a:r>
              <a:rPr lang="en-IN" sz="1100" b="1" dirty="0">
                <a:solidFill>
                  <a:schemeClr val="bg1"/>
                </a:solidFill>
              </a:rPr>
              <a:t>CROP YIELD FORECASTING USING MECHINE LEARNING</a:t>
            </a:r>
            <a:endParaRPr lang="en-IN" sz="1100" dirty="0">
              <a:solidFill>
                <a:schemeClr val="bg1"/>
              </a:solidFill>
            </a:endParaRPr>
          </a:p>
          <a:p>
            <a:endParaRPr lang="en-IN" dirty="0">
              <a:cs typeface="Calibri"/>
            </a:endParaRPr>
          </a:p>
        </p:txBody>
      </p:sp>
      <p:sp>
        <p:nvSpPr>
          <p:cNvPr id="4" name="Slide Number Placeholder 3">
            <a:extLst>
              <a:ext uri="{FF2B5EF4-FFF2-40B4-BE49-F238E27FC236}">
                <a16:creationId xmlns:a16="http://schemas.microsoft.com/office/drawing/2014/main" id="{51CBBACB-59F1-12B5-1B48-78BCCE24CE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Box 5">
            <a:extLst>
              <a:ext uri="{FF2B5EF4-FFF2-40B4-BE49-F238E27FC236}">
                <a16:creationId xmlns:a16="http://schemas.microsoft.com/office/drawing/2014/main" id="{1D448587-496B-6DDB-7D30-49C92FDD3B70}"/>
              </a:ext>
            </a:extLst>
          </p:cNvPr>
          <p:cNvSpPr txBox="1"/>
          <p:nvPr/>
        </p:nvSpPr>
        <p:spPr>
          <a:xfrm>
            <a:off x="2378447" y="907676"/>
            <a:ext cx="14290861" cy="72635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Wingdings"/>
              <a:buChar char="Ø"/>
            </a:pPr>
            <a:r>
              <a:rPr lang="en-IN" sz="2800">
                <a:ea typeface="+mn-lt"/>
                <a:cs typeface="+mn-lt"/>
              </a:rPr>
              <a:t>Addressing the vital need for accurate crop yield predictions is crucial for sustainable agriculture.</a:t>
            </a:r>
            <a:endParaRPr lang="en-IN" sz="2800">
              <a:latin typeface="Times New Roman"/>
              <a:cs typeface="Times New Roman"/>
            </a:endParaRPr>
          </a:p>
          <a:p>
            <a:pPr algn="just">
              <a:buFont typeface="Wingdings"/>
              <a:buChar char="Ø"/>
            </a:pPr>
            <a:r>
              <a:rPr lang="en-IN" sz="2800">
                <a:ea typeface="+mn-lt"/>
                <a:cs typeface="+mn-lt"/>
              </a:rPr>
              <a:t>Enhancing predictive capabilities ensures better planning and resource allocation for farmers.</a:t>
            </a:r>
            <a:endParaRPr lang="en-IN">
              <a:cs typeface="Calibri"/>
            </a:endParaRPr>
          </a:p>
          <a:p>
            <a:pPr algn="just">
              <a:buFont typeface="Wingdings"/>
              <a:buChar char="Ø"/>
            </a:pPr>
            <a:r>
              <a:rPr lang="en-IN" sz="2800">
                <a:ea typeface="+mn-lt"/>
                <a:cs typeface="+mn-lt"/>
              </a:rPr>
              <a:t>Acknowledges the direct impact of weather conditions on crop growth and productivity.</a:t>
            </a:r>
            <a:endParaRPr lang="en-IN">
              <a:cs typeface="Calibri"/>
            </a:endParaRPr>
          </a:p>
          <a:p>
            <a:pPr algn="just">
              <a:buFont typeface="Wingdings"/>
              <a:buChar char="Ø"/>
            </a:pPr>
            <a:r>
              <a:rPr lang="en-IN" sz="2800">
                <a:ea typeface="+mn-lt"/>
                <a:cs typeface="+mn-lt"/>
              </a:rPr>
              <a:t>Leveraging weather data provides a more comprehensive understanding of the factors influencing crop yield.</a:t>
            </a:r>
            <a:endParaRPr lang="en-IN">
              <a:cs typeface="Calibri"/>
            </a:endParaRPr>
          </a:p>
          <a:p>
            <a:pPr algn="just">
              <a:buFont typeface="Wingdings"/>
              <a:buChar char="Ø"/>
            </a:pPr>
            <a:r>
              <a:rPr lang="en-IN" sz="2800">
                <a:ea typeface="+mn-lt"/>
                <a:cs typeface="+mn-lt"/>
              </a:rPr>
              <a:t>Aligns with the paradigm of precision agriculture by integrating weather data for precise predictions.</a:t>
            </a:r>
            <a:endParaRPr lang="en-IN">
              <a:cs typeface="Calibri"/>
            </a:endParaRPr>
          </a:p>
          <a:p>
            <a:pPr algn="just">
              <a:buFont typeface="Wingdings"/>
              <a:buChar char="Ø"/>
            </a:pPr>
            <a:r>
              <a:rPr lang="en-IN" sz="2800">
                <a:ea typeface="+mn-lt"/>
                <a:cs typeface="+mn-lt"/>
              </a:rPr>
              <a:t>Allows farmers to adopt targeted strategies for crop management, minimizing resource wastage.</a:t>
            </a:r>
            <a:endParaRPr lang="en-IN">
              <a:cs typeface="Calibri"/>
            </a:endParaRPr>
          </a:p>
          <a:p>
            <a:pPr algn="just">
              <a:buFont typeface="Wingdings"/>
              <a:buChar char="Ø"/>
            </a:pPr>
            <a:r>
              <a:rPr lang="en-IN" sz="2800">
                <a:ea typeface="+mn-lt"/>
                <a:cs typeface="+mn-lt"/>
              </a:rPr>
              <a:t>Encourages a data-driven approach for farmers to make informed decisions.</a:t>
            </a:r>
            <a:endParaRPr lang="en-IN">
              <a:cs typeface="Calibri"/>
            </a:endParaRPr>
          </a:p>
          <a:p>
            <a:pPr algn="just">
              <a:buFont typeface="Wingdings"/>
              <a:buChar char="Ø"/>
            </a:pPr>
            <a:r>
              <a:rPr lang="en-IN" sz="2800">
                <a:ea typeface="+mn-lt"/>
                <a:cs typeface="+mn-lt"/>
              </a:rPr>
              <a:t>Harnessing weather-related data empowers farmers to adapt strategies based on real-time conditions.</a:t>
            </a:r>
            <a:endParaRPr lang="en-IN">
              <a:cs typeface="Calibri"/>
            </a:endParaRPr>
          </a:p>
          <a:p>
            <a:pPr algn="just">
              <a:buFont typeface="Wingdings"/>
              <a:buChar char="Ø"/>
            </a:pPr>
            <a:r>
              <a:rPr lang="en-IN" sz="2800">
                <a:ea typeface="+mn-lt"/>
                <a:cs typeface="+mn-lt"/>
              </a:rPr>
              <a:t>Aims to optimize the use of resources such as water, fertilizers, and pesticides through accurate predictions.</a:t>
            </a:r>
            <a:endParaRPr lang="en-IN">
              <a:cs typeface="Calibri"/>
            </a:endParaRPr>
          </a:p>
          <a:p>
            <a:pPr marL="457200" indent="-457200" algn="just">
              <a:buFont typeface="Wingdings"/>
              <a:buChar char="Ø"/>
            </a:pPr>
            <a:r>
              <a:rPr lang="en-IN" sz="2800">
                <a:ea typeface="+mn-lt"/>
                <a:cs typeface="+mn-lt"/>
              </a:rPr>
              <a:t>Reduces environmental impact by minimizing unnecessary application of resources.</a:t>
            </a:r>
            <a:endParaRPr lang="en-IN">
              <a:cs typeface="Calibri"/>
            </a:endParaRPr>
          </a:p>
          <a:p>
            <a:pPr algn="l"/>
            <a:endParaRPr lang="en-GB">
              <a:cs typeface="Calibri"/>
            </a:endParaRPr>
          </a:p>
        </p:txBody>
      </p:sp>
    </p:spTree>
    <p:extLst>
      <p:ext uri="{BB962C8B-B14F-4D97-AF65-F5344CB8AC3E}">
        <p14:creationId xmlns:p14="http://schemas.microsoft.com/office/powerpoint/2010/main" val="90079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300B1-5598-BE82-F202-5E0EB0806FA4}"/>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id="{8183B2A4-7F05-F543-5AB2-7ECF5840A969}"/>
              </a:ext>
            </a:extLst>
          </p:cNvPr>
          <p:cNvSpPr>
            <a:spLocks noGrp="1"/>
          </p:cNvSpPr>
          <p:nvPr>
            <p:ph type="ftr" sz="quarter" idx="11"/>
          </p:nvPr>
        </p:nvSpPr>
        <p:spPr/>
        <p:txBody>
          <a:bodyPr/>
          <a:lstStyle/>
          <a:p>
            <a:r>
              <a:rPr lang="en-IN" dirty="0"/>
              <a:t>DEPARTMENT OF COMPUTER SCIENCE &amp; ENGINEERING   / </a:t>
            </a:r>
            <a:r>
              <a:rPr lang="en-IN" sz="1100" b="1" dirty="0">
                <a:solidFill>
                  <a:schemeClr val="bg1"/>
                </a:solidFill>
              </a:rPr>
              <a:t>CROP YIELD FORECASTING USING MECHINE LEARNING</a:t>
            </a:r>
            <a:endParaRPr lang="en-IN" sz="1100" dirty="0">
              <a:solidFill>
                <a:srgbClr val="000000"/>
              </a:solidFill>
            </a:endParaRPr>
          </a:p>
          <a:p>
            <a:endParaRPr lang="en-IN" dirty="0">
              <a:cs typeface="Calibri"/>
            </a:endParaRPr>
          </a:p>
        </p:txBody>
      </p:sp>
      <p:sp>
        <p:nvSpPr>
          <p:cNvPr id="4" name="Slide Number Placeholder 3">
            <a:extLst>
              <a:ext uri="{FF2B5EF4-FFF2-40B4-BE49-F238E27FC236}">
                <a16:creationId xmlns:a16="http://schemas.microsoft.com/office/drawing/2014/main" id="{5D009501-FB32-C988-4976-7C69440091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Box 5">
            <a:extLst>
              <a:ext uri="{FF2B5EF4-FFF2-40B4-BE49-F238E27FC236}">
                <a16:creationId xmlns:a16="http://schemas.microsoft.com/office/drawing/2014/main" id="{20C9B3CB-9605-D3F0-35D9-9F801A3703E6}"/>
              </a:ext>
            </a:extLst>
          </p:cNvPr>
          <p:cNvSpPr txBox="1"/>
          <p:nvPr/>
        </p:nvSpPr>
        <p:spPr>
          <a:xfrm>
            <a:off x="1445342" y="980456"/>
            <a:ext cx="9144000" cy="1323439"/>
          </a:xfrm>
          <a:prstGeom prst="rect">
            <a:avLst/>
          </a:prstGeom>
          <a:noFill/>
        </p:spPr>
        <p:txBody>
          <a:bodyPr wrap="square">
            <a:spAutoFit/>
          </a:bodyPr>
          <a:lstStyle/>
          <a:p>
            <a:r>
              <a:rPr lang="en-IN" sz="4000" b="1" spc="-5">
                <a:latin typeface="Times New Roman" panose="02020603050405020304" pitchFamily="18" charset="0"/>
                <a:cs typeface="Times New Roman" panose="02020603050405020304" pitchFamily="18" charset="0"/>
              </a:rPr>
              <a:t>OBJECTIVE </a:t>
            </a:r>
            <a:r>
              <a:rPr lang="en-IN" sz="4000" b="1">
                <a:latin typeface="Times New Roman" panose="02020603050405020304" pitchFamily="18" charset="0"/>
                <a:cs typeface="Times New Roman" panose="02020603050405020304" pitchFamily="18" charset="0"/>
              </a:rPr>
              <a:t>&amp; </a:t>
            </a:r>
            <a:r>
              <a:rPr lang="en-IN" sz="4000" b="1" spc="-5">
                <a:latin typeface="Times New Roman" panose="02020603050405020304" pitchFamily="18" charset="0"/>
                <a:cs typeface="Times New Roman" panose="02020603050405020304" pitchFamily="18" charset="0"/>
              </a:rPr>
              <a:t>SCOPE OF THE</a:t>
            </a:r>
            <a:r>
              <a:rPr lang="en-IN" sz="4000" b="1" spc="-215">
                <a:latin typeface="Times New Roman" panose="02020603050405020304" pitchFamily="18" charset="0"/>
                <a:cs typeface="Times New Roman" panose="02020603050405020304" pitchFamily="18" charset="0"/>
              </a:rPr>
              <a:t> </a:t>
            </a:r>
            <a:r>
              <a:rPr lang="en-IN" sz="4000" b="1" spc="-5">
                <a:latin typeface="Times New Roman" panose="02020603050405020304" pitchFamily="18" charset="0"/>
                <a:cs typeface="Times New Roman" panose="02020603050405020304" pitchFamily="18" charset="0"/>
              </a:rPr>
              <a:t>PROJECT</a:t>
            </a:r>
            <a:endParaRPr lang="en-IN" sz="4000"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D320C95-CECA-3B29-9A8E-C8DB772E0000}"/>
              </a:ext>
            </a:extLst>
          </p:cNvPr>
          <p:cNvSpPr txBox="1"/>
          <p:nvPr/>
        </p:nvSpPr>
        <p:spPr>
          <a:xfrm>
            <a:off x="1645921" y="2315497"/>
            <a:ext cx="15432711" cy="6124754"/>
          </a:xfrm>
          <a:prstGeom prst="rect">
            <a:avLst/>
          </a:prstGeom>
          <a:noFill/>
        </p:spPr>
        <p:txBody>
          <a:bodyPr wrap="square" lIns="91440" tIns="45720" rIns="91440" bIns="45720" rtlCol="0" anchor="t">
            <a:spAutoFit/>
          </a:bodyPr>
          <a:lstStyle/>
          <a:p>
            <a:pPr lvl="1">
              <a:lnSpc>
                <a:spcPct val="150000"/>
              </a:lnSpc>
            </a:pPr>
            <a:r>
              <a:rPr lang="en-IN" sz="4000" b="1">
                <a:latin typeface="Calibri"/>
                <a:cs typeface="Times New Roman"/>
              </a:rPr>
              <a:t>1.OBJECTIVE OF THE PROJECT:</a:t>
            </a:r>
            <a:endParaRPr lang="en-US" sz="4000">
              <a:latin typeface="Calibri"/>
              <a:cs typeface="Times New Roman"/>
            </a:endParaRPr>
          </a:p>
          <a:p>
            <a:pPr marL="457200" indent="-457200" algn="just">
              <a:buFont typeface="Wingdings,Sans-Serif"/>
              <a:buChar char="Ø"/>
            </a:pPr>
            <a:r>
              <a:rPr lang="en-IN" sz="2800">
                <a:latin typeface="Calibri"/>
                <a:cs typeface="Times New Roman"/>
              </a:rPr>
              <a:t>The primary goal of this project is to design and implement a prototype to predict a climatic conditions and which crop is </a:t>
            </a:r>
            <a:r>
              <a:rPr lang="en-US" sz="2800">
                <a:latin typeface="Calibri"/>
                <a:cs typeface="Times New Roman"/>
              </a:rPr>
              <a:t>suitable</a:t>
            </a:r>
            <a:r>
              <a:rPr lang="en-IN" sz="2800">
                <a:latin typeface="Calibri"/>
                <a:cs typeface="Times New Roman"/>
              </a:rPr>
              <a:t> for land accurately. </a:t>
            </a:r>
            <a:endParaRPr lang="en-US" sz="2800">
              <a:latin typeface="Calibri"/>
              <a:cs typeface="Times New Roman"/>
            </a:endParaRPr>
          </a:p>
          <a:p>
            <a:pPr marL="457200" indent="-457200" algn="just">
              <a:buFont typeface="Wingdings,Sans-Serif"/>
              <a:buChar char="Ø"/>
            </a:pPr>
            <a:r>
              <a:rPr lang="en-IN" sz="2800">
                <a:latin typeface="Calibri"/>
                <a:cs typeface="Times New Roman"/>
              </a:rPr>
              <a:t>To enhance crop yield prediction based on weather conditions, consider employing machine learning models trained on historical weather data and crop yield outcomes.</a:t>
            </a:r>
            <a:endParaRPr lang="en-US" sz="2800">
              <a:latin typeface="Calibri"/>
              <a:cs typeface="Times New Roman"/>
            </a:endParaRPr>
          </a:p>
          <a:p>
            <a:pPr algn="just"/>
            <a:r>
              <a:rPr lang="en-IN" sz="4000" b="1">
                <a:latin typeface="Calibri"/>
                <a:cs typeface="Times New Roman"/>
              </a:rPr>
              <a:t>    2.Scope of the project:</a:t>
            </a:r>
          </a:p>
          <a:p>
            <a:pPr marL="457200" indent="-457200" algn="just">
              <a:buFont typeface="Wingdings,Sans-Serif"/>
              <a:buChar char="Ø"/>
            </a:pPr>
            <a:r>
              <a:rPr lang="en-US" sz="2800">
                <a:latin typeface="Times New Roman"/>
                <a:cs typeface="Times New Roman"/>
              </a:rPr>
              <a:t>The project's scope extends to various domains, including environmental science, </a:t>
            </a:r>
            <a:r>
              <a:rPr lang="en-IN" sz="2800">
                <a:latin typeface="Times New Roman"/>
                <a:cs typeface="Times New Roman"/>
              </a:rPr>
              <a:t>The amount of crops harvested varies every year due to changes in climate and other operational as well as economic factors.</a:t>
            </a:r>
            <a:endParaRPr lang="en-US" sz="2800">
              <a:latin typeface="Times New Roman"/>
              <a:cs typeface="Times New Roman"/>
            </a:endParaRPr>
          </a:p>
          <a:p>
            <a:pPr marL="457200" indent="-457200" algn="just">
              <a:buFont typeface="Wingdings,Sans-Serif"/>
              <a:buChar char="Ø"/>
            </a:pPr>
            <a:r>
              <a:rPr lang="en-IN" sz="2800">
                <a:latin typeface="Times New Roman"/>
                <a:cs typeface="Times New Roman"/>
              </a:rPr>
              <a:t>Predicting the amount of crops a land will produce will result in more efficient field operations and management.</a:t>
            </a:r>
            <a:endParaRPr lang="en-US" sz="2800">
              <a:latin typeface="Times New Roman"/>
              <a:cs typeface="Times New Roman"/>
            </a:endParaRPr>
          </a:p>
          <a:p>
            <a:pPr marL="457200" indent="-457200" algn="just">
              <a:buFont typeface="Wingdings,Sans-Serif"/>
              <a:buChar char="Ø"/>
            </a:pPr>
            <a:r>
              <a:rPr lang="en-IN" sz="2800">
                <a:latin typeface="Times New Roman"/>
                <a:cs typeface="Times New Roman"/>
              </a:rPr>
              <a:t>An accurate crop yield prediction model can help farmers to decide on what to grow and when to grow. </a:t>
            </a:r>
          </a:p>
          <a:p>
            <a:pPr algn="just"/>
            <a:endParaRPr lang="en-IN" sz="4000" b="1">
              <a:latin typeface="Calibri"/>
              <a:cs typeface="Times New Roman"/>
            </a:endParaRPr>
          </a:p>
        </p:txBody>
      </p:sp>
    </p:spTree>
    <p:extLst>
      <p:ext uri="{BB962C8B-B14F-4D97-AF65-F5344CB8AC3E}">
        <p14:creationId xmlns:p14="http://schemas.microsoft.com/office/powerpoint/2010/main" val="287467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72725-B7C6-223D-C223-330E64D9E22A}"/>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id="{FAFF13D2-AAAE-460F-A12E-B21A464BC420}"/>
              </a:ext>
            </a:extLst>
          </p:cNvPr>
          <p:cNvSpPr>
            <a:spLocks noGrp="1"/>
          </p:cNvSpPr>
          <p:nvPr>
            <p:ph type="ftr" sz="quarter" idx="11"/>
          </p:nvPr>
        </p:nvSpPr>
        <p:spPr/>
        <p:txBody>
          <a:bodyPr/>
          <a:lstStyle/>
          <a:p>
            <a:r>
              <a:rPr lang="en-IN" dirty="0"/>
              <a:t>DEPARTMENT OF COMPUTER SCIENCE &amp; ENGINEERING   / </a:t>
            </a:r>
            <a:r>
              <a:rPr lang="en-IN" sz="1100" b="1" dirty="0">
                <a:solidFill>
                  <a:schemeClr val="bg1"/>
                </a:solidFill>
              </a:rPr>
              <a:t>CROP YIELD FORECASTING USING MECHINE LEARNING</a:t>
            </a:r>
            <a:endParaRPr lang="en-IN" sz="1100" dirty="0">
              <a:solidFill>
                <a:schemeClr val="bg1"/>
              </a:solidFill>
            </a:endParaRPr>
          </a:p>
          <a:p>
            <a:endParaRPr lang="en-IN" dirty="0">
              <a:cs typeface="Calibri"/>
            </a:endParaRPr>
          </a:p>
        </p:txBody>
      </p:sp>
      <p:sp>
        <p:nvSpPr>
          <p:cNvPr id="4" name="Slide Number Placeholder 3">
            <a:extLst>
              <a:ext uri="{FF2B5EF4-FFF2-40B4-BE49-F238E27FC236}">
                <a16:creationId xmlns:a16="http://schemas.microsoft.com/office/drawing/2014/main" id="{C8EC5B28-1F55-45CC-8512-A84E6C6E7F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Box 5">
            <a:extLst>
              <a:ext uri="{FF2B5EF4-FFF2-40B4-BE49-F238E27FC236}">
                <a16:creationId xmlns:a16="http://schemas.microsoft.com/office/drawing/2014/main" id="{882BC6FD-1CD0-E38D-DE0F-7DCC2AEEDF07}"/>
              </a:ext>
            </a:extLst>
          </p:cNvPr>
          <p:cNvSpPr txBox="1"/>
          <p:nvPr/>
        </p:nvSpPr>
        <p:spPr>
          <a:xfrm>
            <a:off x="1297858" y="1275424"/>
            <a:ext cx="9144000" cy="1323439"/>
          </a:xfrm>
          <a:prstGeom prst="rect">
            <a:avLst/>
          </a:prstGeom>
          <a:noFill/>
        </p:spPr>
        <p:txBody>
          <a:bodyPr wrap="square">
            <a:spAutoFit/>
          </a:bodyPr>
          <a:lstStyle/>
          <a:p>
            <a:pPr marL="12700">
              <a:lnSpc>
                <a:spcPct val="100000"/>
              </a:lnSpc>
              <a:spcBef>
                <a:spcPts val="100"/>
              </a:spcBef>
            </a:pPr>
            <a:r>
              <a:rPr lang="en-IN" sz="4000" b="1" spc="-15">
                <a:latin typeface="Times New Roman"/>
                <a:cs typeface="Times New Roman"/>
              </a:rPr>
              <a:t>TOOLS </a:t>
            </a:r>
            <a:r>
              <a:rPr lang="en-IN" sz="4000" b="1" spc="-25">
                <a:latin typeface="Times New Roman"/>
                <a:cs typeface="Times New Roman"/>
              </a:rPr>
              <a:t>TO </a:t>
            </a:r>
            <a:r>
              <a:rPr lang="en-IN" sz="4000" b="1" spc="-5">
                <a:latin typeface="Times New Roman"/>
                <a:cs typeface="Times New Roman"/>
              </a:rPr>
              <a:t>BE USED IN THE</a:t>
            </a:r>
            <a:r>
              <a:rPr lang="en-IN" sz="4000" b="1" spc="-130">
                <a:latin typeface="Times New Roman"/>
                <a:cs typeface="Times New Roman"/>
              </a:rPr>
              <a:t> </a:t>
            </a:r>
            <a:r>
              <a:rPr lang="en-IN" sz="4000" b="1" spc="-5">
                <a:latin typeface="Times New Roman"/>
                <a:cs typeface="Times New Roman"/>
              </a:rPr>
              <a:t>PROJECT</a:t>
            </a:r>
            <a:endParaRPr lang="en-IN" sz="4000">
              <a:latin typeface="Times New Roman"/>
              <a:cs typeface="Times New Roman"/>
            </a:endParaRPr>
          </a:p>
        </p:txBody>
      </p:sp>
      <p:sp>
        <p:nvSpPr>
          <p:cNvPr id="5" name="TextBox 4">
            <a:extLst>
              <a:ext uri="{FF2B5EF4-FFF2-40B4-BE49-F238E27FC236}">
                <a16:creationId xmlns:a16="http://schemas.microsoft.com/office/drawing/2014/main" id="{580A3076-3678-F3D4-DC85-A7690B450398}"/>
              </a:ext>
            </a:extLst>
          </p:cNvPr>
          <p:cNvSpPr txBox="1"/>
          <p:nvPr/>
        </p:nvSpPr>
        <p:spPr>
          <a:xfrm>
            <a:off x="1785937" y="3088621"/>
            <a:ext cx="27432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dirty="0">
                <a:cs typeface="Calibri"/>
              </a:rPr>
              <a:t>GOOGLE COLAB</a:t>
            </a:r>
            <a:endParaRPr lang="en-US">
              <a:cs typeface="Calibri"/>
            </a:endParaRPr>
          </a:p>
          <a:p>
            <a:pPr marL="457200" indent="-457200">
              <a:buFont typeface="Wingdings"/>
              <a:buChar char="Ø"/>
            </a:pPr>
            <a:r>
              <a:rPr lang="en-GB" sz="2800" dirty="0">
                <a:cs typeface="Calibri"/>
              </a:rPr>
              <a:t>PYTHON</a:t>
            </a:r>
          </a:p>
          <a:p>
            <a:pPr marL="457200" indent="-457200">
              <a:buFont typeface="Wingdings"/>
              <a:buChar char="Ø"/>
            </a:pPr>
            <a:r>
              <a:rPr lang="en-GB" sz="2800" dirty="0">
                <a:cs typeface="Calibri"/>
              </a:rPr>
              <a:t>VISUAL STUDIO CODE</a:t>
            </a:r>
          </a:p>
          <a:p>
            <a:pPr marL="457200" indent="-457200">
              <a:buFont typeface="Wingdings"/>
              <a:buChar char="Ø"/>
            </a:pPr>
            <a:endParaRPr lang="en-GB" sz="2800" dirty="0">
              <a:cs typeface="Calibri"/>
            </a:endParaRPr>
          </a:p>
        </p:txBody>
      </p:sp>
    </p:spTree>
    <p:extLst>
      <p:ext uri="{BB962C8B-B14F-4D97-AF65-F5344CB8AC3E}">
        <p14:creationId xmlns:p14="http://schemas.microsoft.com/office/powerpoint/2010/main" val="410648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31B3F-5390-9584-E40A-64475B97255B}"/>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id="{4B588CDB-E9A0-B6CF-D92A-62CA7CEFEADC}"/>
              </a:ext>
            </a:extLst>
          </p:cNvPr>
          <p:cNvSpPr>
            <a:spLocks noGrp="1"/>
          </p:cNvSpPr>
          <p:nvPr>
            <p:ph type="ftr" sz="quarter" idx="11"/>
          </p:nvPr>
        </p:nvSpPr>
        <p:spPr/>
        <p:txBody>
          <a:bodyPr/>
          <a:lstStyle/>
          <a:p>
            <a:r>
              <a:rPr lang="en-IN" dirty="0"/>
              <a:t>DEPARTMENT OF COMPUTER SCIENCE &amp; ENGINEERING   / </a:t>
            </a:r>
            <a:r>
              <a:rPr lang="en-IN" sz="1100" b="1" dirty="0">
                <a:solidFill>
                  <a:schemeClr val="bg1"/>
                </a:solidFill>
              </a:rPr>
              <a:t>CROP YIELD FORECASTING USING MECHINE LEARNING</a:t>
            </a:r>
            <a:endParaRPr lang="en-IN" sz="1100" dirty="0">
              <a:solidFill>
                <a:schemeClr val="bg1"/>
              </a:solidFill>
            </a:endParaRPr>
          </a:p>
          <a:p>
            <a:endParaRPr lang="en-IN" sz="1400" dirty="0">
              <a:solidFill>
                <a:srgbClr val="000000"/>
              </a:solidFill>
            </a:endParaRPr>
          </a:p>
          <a:p>
            <a:endParaRPr lang="en-IN" dirty="0">
              <a:cs typeface="Calibri"/>
            </a:endParaRPr>
          </a:p>
        </p:txBody>
      </p:sp>
      <p:sp>
        <p:nvSpPr>
          <p:cNvPr id="4" name="Slide Number Placeholder 3">
            <a:extLst>
              <a:ext uri="{FF2B5EF4-FFF2-40B4-BE49-F238E27FC236}">
                <a16:creationId xmlns:a16="http://schemas.microsoft.com/office/drawing/2014/main" id="{17069AD1-BBC1-CB59-6F23-D1C0BE48E0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6" name="TextBox 5">
            <a:extLst>
              <a:ext uri="{FF2B5EF4-FFF2-40B4-BE49-F238E27FC236}">
                <a16:creationId xmlns:a16="http://schemas.microsoft.com/office/drawing/2014/main" id="{9E7A0952-D922-790E-593D-0DFBEDBF5D13}"/>
              </a:ext>
            </a:extLst>
          </p:cNvPr>
          <p:cNvSpPr txBox="1"/>
          <p:nvPr/>
        </p:nvSpPr>
        <p:spPr>
          <a:xfrm>
            <a:off x="1312606" y="995204"/>
            <a:ext cx="9144000" cy="1323439"/>
          </a:xfrm>
          <a:prstGeom prst="rect">
            <a:avLst/>
          </a:prstGeom>
          <a:noFill/>
        </p:spPr>
        <p:txBody>
          <a:bodyPr wrap="square">
            <a:spAutoFit/>
          </a:bodyPr>
          <a:lstStyle/>
          <a:p>
            <a:r>
              <a:rPr lang="en-IN" sz="4000" b="1" spc="-30">
                <a:latin typeface="Times New Roman" panose="02020603050405020304" pitchFamily="18" charset="0"/>
                <a:cs typeface="Times New Roman" panose="02020603050405020304" pitchFamily="18" charset="0"/>
              </a:rPr>
              <a:t>SOCIETAL IMPORTANCE </a:t>
            </a:r>
            <a:r>
              <a:rPr lang="en-IN" sz="4000" b="1" spc="-5">
                <a:latin typeface="Times New Roman" panose="02020603050405020304" pitchFamily="18" charset="0"/>
                <a:cs typeface="Times New Roman" panose="02020603050405020304" pitchFamily="18" charset="0"/>
              </a:rPr>
              <a:t>OF THE</a:t>
            </a:r>
            <a:r>
              <a:rPr lang="en-IN" sz="4000" b="1" spc="-270">
                <a:latin typeface="Times New Roman" panose="02020603050405020304" pitchFamily="18" charset="0"/>
                <a:cs typeface="Times New Roman" panose="02020603050405020304" pitchFamily="18" charset="0"/>
              </a:rPr>
              <a:t> </a:t>
            </a:r>
            <a:r>
              <a:rPr lang="en-IN" sz="4000" b="1" spc="-5">
                <a:latin typeface="Times New Roman" panose="02020603050405020304" pitchFamily="18" charset="0"/>
                <a:cs typeface="Times New Roman" panose="02020603050405020304" pitchFamily="18" charset="0"/>
              </a:rPr>
              <a:t>PROJECT</a:t>
            </a:r>
            <a:endParaRPr lang="en-IN" sz="4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B05E78-79FD-3320-477B-98E9BF609DA2}"/>
              </a:ext>
            </a:extLst>
          </p:cNvPr>
          <p:cNvSpPr txBox="1"/>
          <p:nvPr/>
        </p:nvSpPr>
        <p:spPr>
          <a:xfrm>
            <a:off x="1298482" y="2193551"/>
            <a:ext cx="15635566"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a:ea typeface="+mn-lt"/>
                <a:cs typeface="+mn-lt"/>
              </a:rPr>
              <a:t>Accurate crop yield predictions empower farmers with foresight, enabling them to make informed decisions about planting, harvesting, and resource allocation.</a:t>
            </a:r>
            <a:endParaRPr lang="en-US" sz="2800">
              <a:cs typeface="Calibri"/>
            </a:endParaRPr>
          </a:p>
          <a:p>
            <a:pPr marL="457200" indent="-457200">
              <a:buFont typeface="Wingdings"/>
              <a:buChar char="Ø"/>
            </a:pPr>
            <a:r>
              <a:rPr lang="en-GB" sz="2800">
                <a:ea typeface="+mn-lt"/>
                <a:cs typeface="+mn-lt"/>
              </a:rPr>
              <a:t>Improved crop yield forecasting helps mitigate the impact of food shortages, contributing to overall food security by ensuring a stable and sufficient food supply.</a:t>
            </a:r>
            <a:endParaRPr lang="en-GB" sz="2800">
              <a:cs typeface="Calibri"/>
            </a:endParaRPr>
          </a:p>
          <a:p>
            <a:pPr marL="457200" indent="-457200">
              <a:buFont typeface="Wingdings"/>
              <a:buChar char="Ø"/>
            </a:pPr>
            <a:r>
              <a:rPr lang="en-GB" sz="2800">
                <a:ea typeface="+mn-lt"/>
                <a:cs typeface="+mn-lt"/>
              </a:rPr>
              <a:t>By harnessing the power of weather data for crop yield predictions, the project aids farmers in optimizing the use of resources such as water, fertilizers, and pesticides.</a:t>
            </a:r>
            <a:endParaRPr lang="en-GB" sz="2800">
              <a:cs typeface="Calibri"/>
            </a:endParaRPr>
          </a:p>
          <a:p>
            <a:pPr marL="457200" indent="-457200">
              <a:buFont typeface="Wingdings"/>
              <a:buChar char="Ø"/>
            </a:pPr>
            <a:r>
              <a:rPr lang="en-GB" sz="2800">
                <a:ea typeface="+mn-lt"/>
                <a:cs typeface="+mn-lt"/>
              </a:rPr>
              <a:t>Efficient resource allocation not only maximizes agricultural output but also minimizes environmental impact, promoting sustainable farming practices.</a:t>
            </a:r>
            <a:endParaRPr lang="en-GB" sz="2800">
              <a:cs typeface="Calibri"/>
            </a:endParaRPr>
          </a:p>
          <a:p>
            <a:pPr marL="457200" indent="-457200">
              <a:buFont typeface="Wingdings"/>
              <a:buChar char="Ø"/>
            </a:pPr>
            <a:r>
              <a:rPr lang="en-GB" sz="2800">
                <a:ea typeface="+mn-lt"/>
                <a:cs typeface="+mn-lt"/>
              </a:rPr>
              <a:t>Reliable predictions lead to increased efficiency in farming operations, reducing uncertainties for farmers and allowing them to plan for market demands effectively.</a:t>
            </a:r>
            <a:endParaRPr lang="en-GB" sz="2800">
              <a:cs typeface="Calibri"/>
            </a:endParaRPr>
          </a:p>
          <a:p>
            <a:pPr marL="457200" indent="-457200">
              <a:buFont typeface="Wingdings"/>
              <a:buChar char="Ø"/>
            </a:pPr>
            <a:r>
              <a:rPr lang="en-GB" sz="2800">
                <a:ea typeface="+mn-lt"/>
                <a:cs typeface="+mn-lt"/>
              </a:rPr>
              <a:t>Enhanced agricultural productivity contributes to economic growth at both individual and community levels, fostering sustainable rural development.</a:t>
            </a:r>
            <a:endParaRPr lang="en-GB" sz="2800">
              <a:cs typeface="Calibri"/>
            </a:endParaRPr>
          </a:p>
          <a:p>
            <a:pPr marL="457200" indent="-457200">
              <a:buFont typeface="Wingdings"/>
              <a:buChar char="Ø"/>
            </a:pPr>
            <a:endParaRPr lang="en-GB" sz="2800">
              <a:cs typeface="Calibri"/>
            </a:endParaRPr>
          </a:p>
        </p:txBody>
      </p:sp>
    </p:spTree>
    <p:extLst>
      <p:ext uri="{BB962C8B-B14F-4D97-AF65-F5344CB8AC3E}">
        <p14:creationId xmlns:p14="http://schemas.microsoft.com/office/powerpoint/2010/main" val="378867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5A950-DAC2-11DE-4C68-7745AF1D1F48}"/>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id="{C125FDC3-30BB-528B-6DB0-739420F062D5}"/>
              </a:ext>
            </a:extLst>
          </p:cNvPr>
          <p:cNvSpPr>
            <a:spLocks noGrp="1"/>
          </p:cNvSpPr>
          <p:nvPr>
            <p:ph type="ftr" sz="quarter" idx="11"/>
          </p:nvPr>
        </p:nvSpPr>
        <p:spPr/>
        <p:txBody>
          <a:bodyPr/>
          <a:lstStyle/>
          <a:p>
            <a:r>
              <a:rPr lang="en-IN" dirty="0"/>
              <a:t>DEPARTMENT OF COMPUTER SCIENCE &amp; ENGINEERING   / </a:t>
            </a:r>
            <a:r>
              <a:rPr lang="en-IN" dirty="0">
                <a:solidFill>
                  <a:schemeClr val="bg1"/>
                </a:solidFill>
              </a:rPr>
              <a:t>CROP YIELD FORECASTING USING MECHINE LEARNING</a:t>
            </a:r>
            <a:endParaRPr lang="en-IN" dirty="0">
              <a:cs typeface="Calibri"/>
            </a:endParaRPr>
          </a:p>
          <a:p>
            <a:endParaRPr lang="en-IN" dirty="0">
              <a:cs typeface="Calibri"/>
            </a:endParaRPr>
          </a:p>
          <a:p>
            <a:endParaRPr lang="en-IN" dirty="0">
              <a:cs typeface="Calibri"/>
            </a:endParaRPr>
          </a:p>
        </p:txBody>
      </p:sp>
      <p:sp>
        <p:nvSpPr>
          <p:cNvPr id="4" name="Slide Number Placeholder 3">
            <a:extLst>
              <a:ext uri="{FF2B5EF4-FFF2-40B4-BE49-F238E27FC236}">
                <a16:creationId xmlns:a16="http://schemas.microsoft.com/office/drawing/2014/main" id="{1D1C25C5-53BC-9AA1-B390-B64242D300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8" name="TextBox 7">
            <a:extLst>
              <a:ext uri="{FF2B5EF4-FFF2-40B4-BE49-F238E27FC236}">
                <a16:creationId xmlns:a16="http://schemas.microsoft.com/office/drawing/2014/main" id="{C628B7B8-C861-F772-83C6-CF3B94FB2334}"/>
              </a:ext>
            </a:extLst>
          </p:cNvPr>
          <p:cNvSpPr txBox="1"/>
          <p:nvPr/>
        </p:nvSpPr>
        <p:spPr>
          <a:xfrm>
            <a:off x="1890992" y="987518"/>
            <a:ext cx="14778317"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a:cs typeface="Calibri"/>
              </a:rPr>
              <a:t>The project serves as a crucial tool for adapting to the challenges posed by climate change. Farmers can anticipate and adapt to changing weather patterns, reducing the vulnerability of crops to extreme conditions.</a:t>
            </a:r>
            <a:endParaRPr lang="en-US"/>
          </a:p>
          <a:p>
            <a:pPr marL="457200" indent="-457200">
              <a:buFont typeface="Wingdings"/>
              <a:buChar char="Ø"/>
            </a:pPr>
            <a:r>
              <a:rPr lang="en-GB" sz="2800">
                <a:cs typeface="Calibri"/>
              </a:rPr>
              <a:t>Building climate-resilient agriculture is vital for ensuring the long-term viability of farming communities in the face of unpredictable climatic shifts.</a:t>
            </a:r>
          </a:p>
          <a:p>
            <a:pPr marL="457200" indent="-457200">
              <a:buFont typeface="Wingdings"/>
              <a:buChar char="Ø"/>
            </a:pPr>
            <a:r>
              <a:rPr lang="en-GB" sz="2800">
                <a:cs typeface="Calibri"/>
              </a:rPr>
              <a:t>The implementation of advanced technology for crop yield prediction fosters a culture of innovation in agriculture.</a:t>
            </a:r>
          </a:p>
          <a:p>
            <a:pPr marL="457200" indent="-457200">
              <a:buFont typeface="Wingdings"/>
              <a:buChar char="Ø"/>
            </a:pPr>
            <a:r>
              <a:rPr lang="en-GB" sz="2800">
                <a:cs typeface="Calibri"/>
              </a:rPr>
              <a:t>By incorporating these technological solutions, the project contributes to the education and upskilling of farmers, empowering them with tools to navigate modern agricultural challenges.</a:t>
            </a:r>
          </a:p>
          <a:p>
            <a:pPr marL="457200" indent="-457200">
              <a:buFont typeface="Wingdings"/>
              <a:buChar char="Ø"/>
            </a:pPr>
            <a:r>
              <a:rPr lang="en-GB" sz="2800">
                <a:cs typeface="Calibri"/>
              </a:rPr>
              <a:t>As a part of the global effort to achieve sustainable development goals, this project contributes to ensuring a stable and resilient global food supply chain.</a:t>
            </a:r>
          </a:p>
          <a:p>
            <a:pPr marL="457200" indent="-457200">
              <a:buFont typeface="Wingdings"/>
              <a:buChar char="Ø"/>
            </a:pPr>
            <a:r>
              <a:rPr lang="en-GB" sz="2800">
                <a:cs typeface="Calibri"/>
              </a:rPr>
              <a:t>Collaborative efforts and data-sharing can facilitate the adoption of these technologies across borders, creating a more interconnected and resilient global agricultural network.</a:t>
            </a:r>
            <a:endParaRPr lang="en-GB">
              <a:cs typeface="Calibri"/>
            </a:endParaRPr>
          </a:p>
          <a:p>
            <a:pPr marL="457200" indent="-457200">
              <a:buFont typeface="Wingdings"/>
              <a:buChar char="Ø"/>
            </a:pPr>
            <a:r>
              <a:rPr lang="en-IN" sz="2800">
                <a:cs typeface="Calibri"/>
              </a:rPr>
              <a:t>The crop selection system to select crops for the yield based on predicted weather parameter.  The proposed techniques helps the farmer in decision making of which crop should cultivate in the field.</a:t>
            </a:r>
            <a:endParaRPr lang="en-GB">
              <a:cs typeface="Calibri"/>
            </a:endParaRPr>
          </a:p>
        </p:txBody>
      </p:sp>
    </p:spTree>
    <p:extLst>
      <p:ext uri="{BB962C8B-B14F-4D97-AF65-F5344CB8AC3E}">
        <p14:creationId xmlns:p14="http://schemas.microsoft.com/office/powerpoint/2010/main" val="336091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a:t>
            </a:r>
            <a:r>
              <a:rPr lang="en-IN" sz="1100" b="1" dirty="0">
                <a:solidFill>
                  <a:schemeClr val="bg1"/>
                </a:solidFill>
              </a:rPr>
              <a:t>CROP YIELD FORECASTING USING MECHINE LEARNING</a:t>
            </a:r>
            <a:endParaRPr lang="en-IN" sz="1100" dirty="0">
              <a:solidFill>
                <a:schemeClr val="bg1"/>
              </a:solidFill>
            </a:endParaRPr>
          </a:p>
          <a:p>
            <a:endParaRPr lang="en-IN" sz="1400" dirty="0">
              <a:solidFill>
                <a:srgbClr val="000000"/>
              </a:solidFill>
            </a:endParaRPr>
          </a:p>
          <a:p>
            <a:endParaRPr lang="en-IN" dirty="0">
              <a:cs typeface="Calibri"/>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a:latin typeface="Times New Roman" pitchFamily="18" charset="0"/>
                <a:cs typeface="Times New Roman" pitchFamily="18" charset="0"/>
              </a:rPr>
              <a:t>TIMELINE OF THE PROJECT</a:t>
            </a:r>
            <a:endParaRPr lang="en-IN" sz="3600"/>
          </a:p>
        </p:txBody>
      </p:sp>
      <p:sp>
        <p:nvSpPr>
          <p:cNvPr id="9" name="TextBox 8"/>
          <p:cNvSpPr txBox="1"/>
          <p:nvPr/>
        </p:nvSpPr>
        <p:spPr>
          <a:xfrm>
            <a:off x="4114800" y="8395855"/>
            <a:ext cx="7024255" cy="461665"/>
          </a:xfrm>
          <a:prstGeom prst="rect">
            <a:avLst/>
          </a:prstGeom>
          <a:noFill/>
        </p:spPr>
        <p:txBody>
          <a:bodyPr wrap="square" lIns="91440" tIns="45720" rIns="91440" bIns="45720" rtlCol="0" anchor="t">
            <a:spAutoFit/>
          </a:bodyPr>
          <a:lstStyle/>
          <a:p>
            <a:endParaRPr lang="en-IN" sz="2400" dirty="0">
              <a:cs typeface="Calibri"/>
            </a:endParaRPr>
          </a:p>
        </p:txBody>
      </p:sp>
      <p:sp>
        <p:nvSpPr>
          <p:cNvPr id="10" name="TextBox 9"/>
          <p:cNvSpPr txBox="1"/>
          <p:nvPr/>
        </p:nvSpPr>
        <p:spPr>
          <a:xfrm>
            <a:off x="893618" y="1787236"/>
            <a:ext cx="4509655" cy="461665"/>
          </a:xfrm>
          <a:prstGeom prst="rect">
            <a:avLst/>
          </a:prstGeom>
          <a:noFill/>
        </p:spPr>
        <p:txBody>
          <a:bodyPr wrap="square" lIns="91440" tIns="45720" rIns="91440" bIns="45720" rtlCol="0" anchor="t">
            <a:spAutoFit/>
          </a:bodyPr>
          <a:lstStyle/>
          <a:p>
            <a:endParaRPr lang="en-IN" sz="2400" dirty="0">
              <a:cs typeface="Calibri"/>
            </a:endParaRPr>
          </a:p>
        </p:txBody>
      </p:sp>
      <p:pic>
        <p:nvPicPr>
          <p:cNvPr id="5" name="Picture 4">
            <a:extLst>
              <a:ext uri="{FF2B5EF4-FFF2-40B4-BE49-F238E27FC236}">
                <a16:creationId xmlns:a16="http://schemas.microsoft.com/office/drawing/2014/main" id="{6F274659-2BBB-FDBA-A6F0-C38463D0584F}"/>
              </a:ext>
            </a:extLst>
          </p:cNvPr>
          <p:cNvPicPr>
            <a:picLocks noChangeAspect="1"/>
          </p:cNvPicPr>
          <p:nvPr/>
        </p:nvPicPr>
        <p:blipFill>
          <a:blip r:embed="rId3"/>
          <a:stretch>
            <a:fillRect/>
          </a:stretch>
        </p:blipFill>
        <p:spPr>
          <a:xfrm>
            <a:off x="4467225" y="3123724"/>
            <a:ext cx="9353550" cy="4039550"/>
          </a:xfrm>
          <a:prstGeom prst="rect">
            <a:avLst/>
          </a:prstGeom>
        </p:spPr>
      </p:pic>
      <p:sp>
        <p:nvSpPr>
          <p:cNvPr id="6" name="TextBox 5">
            <a:extLst>
              <a:ext uri="{FF2B5EF4-FFF2-40B4-BE49-F238E27FC236}">
                <a16:creationId xmlns:a16="http://schemas.microsoft.com/office/drawing/2014/main" id="{7BF19C1A-4873-EE32-ADB6-531BBB61EC6D}"/>
              </a:ext>
            </a:extLst>
          </p:cNvPr>
          <p:cNvSpPr txBox="1"/>
          <p:nvPr/>
        </p:nvSpPr>
        <p:spPr>
          <a:xfrm>
            <a:off x="5534304" y="1609445"/>
            <a:ext cx="62058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Gantt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063580" y="6972606"/>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dirty="0"/>
              <a:t>DEPARTMENT OF COMPUTER SCIENCE &amp; ENGINEERING   / </a:t>
            </a:r>
            <a:r>
              <a:rPr lang="en-IN" sz="1100" b="1" dirty="0">
                <a:solidFill>
                  <a:schemeClr val="bg1"/>
                </a:solidFill>
              </a:rPr>
              <a:t>CROP YIELD FORECASTING USING MECHINE LEARNING</a:t>
            </a:r>
            <a:endParaRPr lang="en-IN" sz="1100" dirty="0">
              <a:solidFill>
                <a:srgbClr val="000000"/>
              </a:solidFill>
            </a:endParaRPr>
          </a:p>
          <a:p>
            <a:endParaRPr lang="en-IN" sz="1400" dirty="0">
              <a:solidFill>
                <a:srgbClr val="000000"/>
              </a:solidFill>
            </a:endParaRPr>
          </a:p>
          <a:p>
            <a:endParaRPr lang="en-IN" dirty="0">
              <a:cs typeface="Calibri"/>
            </a:endParaRP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March 7,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14000" y="7216304"/>
            <a:ext cx="1160907" cy="969050"/>
          </a:xfrm>
          <a:prstGeom prst="rect">
            <a:avLst/>
          </a:prstGeom>
          <a:noFill/>
        </p:spPr>
      </p:pic>
      <p:pic>
        <p:nvPicPr>
          <p:cNvPr id="3" name="Picture 2">
            <a:extLst>
              <a:ext uri="{FF2B5EF4-FFF2-40B4-BE49-F238E27FC236}">
                <a16:creationId xmlns:a16="http://schemas.microsoft.com/office/drawing/2014/main" id="{3354F33A-9CB3-D842-1875-4FF8341BA4AC}"/>
              </a:ext>
            </a:extLst>
          </p:cNvPr>
          <p:cNvPicPr>
            <a:picLocks noChangeAspect="1"/>
          </p:cNvPicPr>
          <p:nvPr/>
        </p:nvPicPr>
        <p:blipFill>
          <a:blip r:embed="rId4"/>
          <a:stretch>
            <a:fillRect/>
          </a:stretch>
        </p:blipFill>
        <p:spPr>
          <a:xfrm>
            <a:off x="16774907" y="7080119"/>
            <a:ext cx="1380357" cy="110523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Custom</PresentationFormat>
  <Slides>9</Slides>
  <Notes>2</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revision>76</cp:revision>
  <dcterms:modified xsi:type="dcterms:W3CDTF">2024-03-07T09:03:15Z</dcterms:modified>
</cp:coreProperties>
</file>