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0"/>
  </p:notesMasterIdLst>
  <p:handoutMasterIdLst>
    <p:handoutMasterId r:id="rId31"/>
  </p:handoutMasterIdLst>
  <p:sldIdLst>
    <p:sldId id="287" r:id="rId2"/>
    <p:sldId id="295" r:id="rId3"/>
    <p:sldId id="296" r:id="rId4"/>
    <p:sldId id="320" r:id="rId5"/>
    <p:sldId id="321" r:id="rId6"/>
    <p:sldId id="297" r:id="rId7"/>
    <p:sldId id="318" r:id="rId8"/>
    <p:sldId id="298" r:id="rId9"/>
    <p:sldId id="299" r:id="rId10"/>
    <p:sldId id="322" r:id="rId11"/>
    <p:sldId id="301" r:id="rId12"/>
    <p:sldId id="302" r:id="rId13"/>
    <p:sldId id="303" r:id="rId14"/>
    <p:sldId id="323" r:id="rId15"/>
    <p:sldId id="304" r:id="rId16"/>
    <p:sldId id="324" r:id="rId17"/>
    <p:sldId id="305" r:id="rId18"/>
    <p:sldId id="325" r:id="rId19"/>
    <p:sldId id="307" r:id="rId20"/>
    <p:sldId id="308" r:id="rId21"/>
    <p:sldId id="309" r:id="rId22"/>
    <p:sldId id="310" r:id="rId23"/>
    <p:sldId id="311" r:id="rId24"/>
    <p:sldId id="312" r:id="rId25"/>
    <p:sldId id="313" r:id="rId26"/>
    <p:sldId id="315" r:id="rId27"/>
    <p:sldId id="317" r:id="rId28"/>
    <p:sldId id="294" r:id="rId29"/>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p:cViewPr varScale="1">
        <p:scale>
          <a:sx n="53" d="100"/>
          <a:sy n="53" d="100"/>
        </p:scale>
        <p:origin x="3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4/4/2024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1362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4,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4,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4,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4,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10214CS601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SUMMER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REVIEW-1</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a:ea typeface="+mn-lt"/>
                <a:cs typeface="Times New Roman"/>
              </a:rPr>
              <a:t>CROP YIELD FORECASTING USING MECHINE LEARNING”</a:t>
            </a:r>
            <a:endParaRPr lang="en-IN" sz="2800" b="1"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323439"/>
          </a:xfrm>
          <a:prstGeom prst="rect">
            <a:avLst/>
          </a:prstGeom>
        </p:spPr>
        <p:txBody>
          <a:bodyPr>
            <a:spAutoFit/>
          </a:bodyPr>
          <a:lstStyle/>
          <a:p>
            <a:r>
              <a:rPr lang="en-IN" sz="2000" dirty="0">
                <a:latin typeface="Times New Roman"/>
                <a:cs typeface="Times New Roman"/>
              </a:rPr>
              <a:t>1.C.YELLA KRISHNA REDDY   (VTU20114)   (21UECM0272.)</a:t>
            </a:r>
          </a:p>
          <a:p>
            <a:r>
              <a:rPr lang="en-IN" sz="2000" dirty="0">
                <a:latin typeface="Times New Roman"/>
                <a:cs typeface="Times New Roman"/>
              </a:rPr>
              <a:t>2.C.YELLA NAGI REDDY           (VTU20113)   (21UECM0273.)</a:t>
            </a:r>
          </a:p>
          <a:p>
            <a:r>
              <a:rPr lang="en-IN" sz="2000" dirty="0">
                <a:latin typeface="Times New Roman"/>
                <a:cs typeface="Times New Roman"/>
              </a:rPr>
              <a:t>3.T.SAI KUMAR REDDY             (VTU19969)   (21UECMO249</a:t>
            </a:r>
            <a:r>
              <a:rPr lang="en-IN" sz="2000" dirty="0">
                <a:latin typeface="Calibri"/>
                <a:cs typeface="Calibri"/>
              </a:rPr>
              <a:t>.)</a:t>
            </a:r>
            <a:endParaRPr lang="en-IN" sz="2000" dirty="0">
              <a:cs typeface="Calibri"/>
            </a:endParaRPr>
          </a:p>
          <a:p>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70854" y="7199210"/>
            <a:ext cx="5884154" cy="707886"/>
          </a:xfrm>
          <a:prstGeom prst="rect">
            <a:avLst/>
          </a:prstGeom>
          <a:noFill/>
        </p:spPr>
        <p:txBody>
          <a:bodyPr wrap="square" rtlCol="0">
            <a:spAutoFit/>
          </a:bodyPr>
          <a:lstStyle/>
          <a:p>
            <a:r>
              <a:rPr lang="en-IN" sz="2000" b="1" strike="noStrike" spc="-1" dirty="0">
                <a:solidFill>
                  <a:srgbClr val="000000"/>
                </a:solidFill>
                <a:latin typeface="Times New Roman"/>
                <a:ea typeface="DejaVu Sans"/>
              </a:rPr>
              <a:t>MRS J.SWAPNA  (ASSISTANT PROFESSOR)</a:t>
            </a:r>
            <a:endParaRPr lang="en-IN" sz="2000" b="0" strike="noStrike" spc="-1" dirty="0">
              <a:latin typeface="Arial"/>
            </a:endParaRPr>
          </a:p>
          <a:p>
            <a:endParaRPr lang="en-IN" sz="2000" dirty="0"/>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4,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3432191875"/>
              </p:ext>
            </p:extLst>
          </p:nvPr>
        </p:nvGraphicFramePr>
        <p:xfrm>
          <a:off x="665018" y="1556898"/>
          <a:ext cx="16957964" cy="7632550"/>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277470">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sv-SE" dirty="0"/>
                        <a:t> </a:t>
                      </a:r>
                      <a:r>
                        <a:rPr lang="en-IN" dirty="0"/>
                        <a:t>S. </a:t>
                      </a:r>
                      <a:r>
                        <a:rPr lang="en-IN" dirty="0" err="1"/>
                        <a:t>Apipattanavis</a:t>
                      </a:r>
                      <a:endParaRPr lang="en-IN" dirty="0"/>
                    </a:p>
                  </a:txBody>
                  <a:tcPr/>
                </a:tc>
                <a:tc>
                  <a:txBody>
                    <a:bodyPr/>
                    <a:lstStyle/>
                    <a:p>
                      <a:r>
                        <a:rPr lang="en-IN" dirty="0"/>
                        <a:t>weather generators and crop models for assessment of climate forecast outcomes,” Agricultural and forest meteorology, vol. 150, no. 2, pp. 166–174, 2020.</a:t>
                      </a:r>
                    </a:p>
                  </a:txBody>
                  <a:tcPr/>
                </a:tc>
                <a:tc>
                  <a:txBody>
                    <a:bodyPr/>
                    <a:lstStyle/>
                    <a:p>
                      <a:pPr algn="ctr"/>
                      <a:r>
                        <a:rPr lang="en-US" sz="3600" dirty="0"/>
                        <a:t>2020</a:t>
                      </a:r>
                      <a:endParaRPr lang="en-IN" sz="3600" dirty="0"/>
                    </a:p>
                  </a:txBody>
                  <a:tcPr/>
                </a:tc>
                <a:tc>
                  <a:txBody>
                    <a:bodyPr/>
                    <a:lstStyle/>
                    <a:p>
                      <a:r>
                        <a:rPr lang="en-IN" dirty="0"/>
                        <a:t>The history of agriculture in India dates back to the Indus Valley Civilization Era and weather conditions.</a:t>
                      </a:r>
                    </a:p>
                  </a:txBody>
                  <a:tcPr/>
                </a:tc>
                <a:extLst>
                  <a:ext uri="{0D108BD9-81ED-4DB2-BD59-A6C34878D82A}">
                    <a16:rowId xmlns:a16="http://schemas.microsoft.com/office/drawing/2014/main" val="10001"/>
                  </a:ext>
                </a:extLst>
              </a:tr>
              <a:tr h="818396">
                <a:tc>
                  <a:txBody>
                    <a:bodyPr/>
                    <a:lstStyle/>
                    <a:p>
                      <a:r>
                        <a:rPr lang="en-IN" dirty="0"/>
                        <a:t>E. Manjula and S. </a:t>
                      </a:r>
                      <a:r>
                        <a:rPr lang="en-IN" dirty="0" err="1"/>
                        <a:t>Djodiltachoumy</a:t>
                      </a:r>
                      <a:r>
                        <a:rPr lang="en-IN" dirty="0"/>
                        <a:t>.</a:t>
                      </a:r>
                    </a:p>
                  </a:txBody>
                  <a:tcPr/>
                </a:tc>
                <a:tc>
                  <a:txBody>
                    <a:bodyPr/>
                    <a:lstStyle/>
                    <a:p>
                      <a:r>
                        <a:rPr lang="en-IN" dirty="0"/>
                        <a:t>A Model for Prediction of Crop Yield", International Journal of Computational Intelligence and Informatics, vol. 6, no. 4, pp. 2349-6363, 2021</a:t>
                      </a:r>
                    </a:p>
                  </a:txBody>
                  <a:tcPr/>
                </a:tc>
                <a:tc>
                  <a:txBody>
                    <a:bodyPr/>
                    <a:lstStyle/>
                    <a:p>
                      <a:pPr algn="ctr"/>
                      <a:r>
                        <a:rPr lang="en-US" sz="3600" dirty="0"/>
                        <a:t>2021</a:t>
                      </a:r>
                      <a:endParaRPr lang="en-IN" sz="3600"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dirty="0"/>
                        <a:t>Research aimed to propose and implement a rule-based system to predict the crop yield production from the collection of past data by applying association rule mining on agriculture data 2021.</a:t>
                      </a:r>
                    </a:p>
                    <a:p>
                      <a:endParaRPr lang="en-IN" dirty="0"/>
                    </a:p>
                  </a:txBody>
                  <a:tcPr/>
                </a:tc>
                <a:extLst>
                  <a:ext uri="{0D108BD9-81ED-4DB2-BD59-A6C34878D82A}">
                    <a16:rowId xmlns:a16="http://schemas.microsoft.com/office/drawing/2014/main" val="10002"/>
                  </a:ext>
                </a:extLst>
              </a:tr>
            </a:tbl>
          </a:graphicData>
        </a:graphic>
      </p:graphicFrame>
      <p:sp>
        <p:nvSpPr>
          <p:cNvPr id="6" name="Footer Placeholder 3">
            <a:extLst>
              <a:ext uri="{FF2B5EF4-FFF2-40B4-BE49-F238E27FC236}">
                <a16:creationId xmlns:a16="http://schemas.microsoft.com/office/drawing/2014/main" id="{E4444D6E-2DAA-C182-C716-A8C50F83FC4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19056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7" name="AutoShape 2" descr="An intelligent decision support system for crop... | F1000Research">
            <a:extLst>
              <a:ext uri="{FF2B5EF4-FFF2-40B4-BE49-F238E27FC236}">
                <a16:creationId xmlns:a16="http://schemas.microsoft.com/office/drawing/2014/main" id="{B0AEFF15-C0C7-1F5F-20B1-C3A7C0EE19C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F3B06A1-3720-31E8-1981-0204233F62E3}"/>
              </a:ext>
            </a:extLst>
          </p:cNvPr>
          <p:cNvPicPr>
            <a:picLocks noChangeAspect="1"/>
          </p:cNvPicPr>
          <p:nvPr/>
        </p:nvPicPr>
        <p:blipFill>
          <a:blip r:embed="rId2"/>
          <a:stretch>
            <a:fillRect/>
          </a:stretch>
        </p:blipFill>
        <p:spPr>
          <a:xfrm>
            <a:off x="4966055" y="2132213"/>
            <a:ext cx="7703300" cy="6534299"/>
          </a:xfrm>
          <a:prstGeom prst="rect">
            <a:avLst/>
          </a:prstGeom>
        </p:spPr>
      </p:pic>
      <p:sp>
        <p:nvSpPr>
          <p:cNvPr id="10" name="TextBox 9">
            <a:extLst>
              <a:ext uri="{FF2B5EF4-FFF2-40B4-BE49-F238E27FC236}">
                <a16:creationId xmlns:a16="http://schemas.microsoft.com/office/drawing/2014/main" id="{D1ED6160-3413-008E-D77B-64C33664CD6C}"/>
              </a:ext>
            </a:extLst>
          </p:cNvPr>
          <p:cNvSpPr txBox="1"/>
          <p:nvPr/>
        </p:nvSpPr>
        <p:spPr>
          <a:xfrm>
            <a:off x="1008529" y="1465729"/>
            <a:ext cx="547295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MODULE 1: DECISION TREE</a:t>
            </a:r>
            <a:endParaRPr lang="en-IN" sz="2800" b="1" dirty="0"/>
          </a:p>
        </p:txBody>
      </p:sp>
      <p:sp>
        <p:nvSpPr>
          <p:cNvPr id="6" name="Footer Placeholder 3">
            <a:extLst>
              <a:ext uri="{FF2B5EF4-FFF2-40B4-BE49-F238E27FC236}">
                <a16:creationId xmlns:a16="http://schemas.microsoft.com/office/drawing/2014/main" id="{B20C0555-5774-E85D-5F0F-21411760DE3C}"/>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403412" y="698563"/>
            <a:ext cx="17077764" cy="3754874"/>
          </a:xfrm>
          <a:prstGeom prst="rect">
            <a:avLst/>
          </a:prstGeom>
        </p:spPr>
        <p:txBody>
          <a:bodyPr wrap="square">
            <a:spAutoFit/>
          </a:bodyPr>
          <a:lstStyle/>
          <a:p>
            <a:pPr algn="ctr"/>
            <a:endParaRPr lang="en-US" sz="28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r>
              <a:rPr lang="en-IN" sz="2400" dirty="0"/>
              <a:t>The demand for agriculture food production is increasing rapidly and without using modern technologies, chances are less to meet the agriculture demand. The machine learning technologies has gained positive accuracy factor . The project reviews LR algorithm in predicting crop yield by using the parameters. The dataset are stored in the csv format. Supervised machine learning model logistic regression is used to train the desired dataset.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2777008-3D0F-7516-A65E-FB77321EDE03}"/>
              </a:ext>
            </a:extLst>
          </p:cNvPr>
          <p:cNvPicPr>
            <a:picLocks noChangeAspect="1"/>
          </p:cNvPicPr>
          <p:nvPr/>
        </p:nvPicPr>
        <p:blipFill>
          <a:blip r:embed="rId2"/>
          <a:stretch>
            <a:fillRect/>
          </a:stretch>
        </p:blipFill>
        <p:spPr>
          <a:xfrm>
            <a:off x="4612341" y="3499365"/>
            <a:ext cx="7888752" cy="5295011"/>
          </a:xfrm>
          <a:prstGeom prst="rect">
            <a:avLst/>
          </a:prstGeom>
        </p:spPr>
      </p:pic>
      <p:sp>
        <p:nvSpPr>
          <p:cNvPr id="9" name="TextBox 8">
            <a:extLst>
              <a:ext uri="{FF2B5EF4-FFF2-40B4-BE49-F238E27FC236}">
                <a16:creationId xmlns:a16="http://schemas.microsoft.com/office/drawing/2014/main" id="{809BCA84-6853-1C22-18BC-EB9A78E3F179}"/>
              </a:ext>
            </a:extLst>
          </p:cNvPr>
          <p:cNvSpPr txBox="1"/>
          <p:nvPr/>
        </p:nvSpPr>
        <p:spPr>
          <a:xfrm>
            <a:off x="4262717" y="327247"/>
            <a:ext cx="9574307" cy="461665"/>
          </a:xfrm>
          <a:prstGeom prst="rect">
            <a:avLst/>
          </a:prstGeom>
          <a:noFill/>
        </p:spPr>
        <p:txBody>
          <a:bodyPr wrap="square" rtlCol="0">
            <a:spAutoFit/>
          </a:bodyPr>
          <a:lstStyle/>
          <a:p>
            <a:r>
              <a:rPr lang="en-US" sz="2400" b="1" dirty="0"/>
              <a:t>MODULE 1: COLLECTION AND PROCESSING OF DATA</a:t>
            </a:r>
            <a:endParaRPr lang="en-IN" sz="2400" b="1" dirty="0"/>
          </a:p>
        </p:txBody>
      </p:sp>
      <p:sp>
        <p:nvSpPr>
          <p:cNvPr id="5" name="Footer Placeholder 3">
            <a:extLst>
              <a:ext uri="{FF2B5EF4-FFF2-40B4-BE49-F238E27FC236}">
                <a16:creationId xmlns:a16="http://schemas.microsoft.com/office/drawing/2014/main" id="{017D201C-634E-62F2-F3C4-A296DDC66938}"/>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721136" y="656998"/>
            <a:ext cx="16631681" cy="1938992"/>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r>
              <a:rPr lang="en-IN" sz="2800" dirty="0">
                <a:latin typeface="Times New Roman" panose="02020603050405020304" pitchFamily="18" charset="0"/>
                <a:cs typeface="Times New Roman" panose="02020603050405020304" pitchFamily="18" charset="0"/>
              </a:rPr>
              <a:t>Collecting the data related to various crops and  areas to get the information about various factors like item harvesting, temperature, pesticides used and average yield. </a:t>
            </a:r>
            <a:endParaRPr lang="en-US"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85662A24-323A-D5BE-39E9-5453141B8C25}"/>
              </a:ext>
            </a:extLst>
          </p:cNvPr>
          <p:cNvPicPr>
            <a:picLocks noChangeAspect="1"/>
          </p:cNvPicPr>
          <p:nvPr/>
        </p:nvPicPr>
        <p:blipFill>
          <a:blip r:embed="rId2"/>
          <a:stretch>
            <a:fillRect/>
          </a:stretch>
        </p:blipFill>
        <p:spPr>
          <a:xfrm>
            <a:off x="5903260" y="2810435"/>
            <a:ext cx="5798560" cy="6014991"/>
          </a:xfrm>
          <a:prstGeom prst="rect">
            <a:avLst/>
          </a:prstGeom>
        </p:spPr>
      </p:pic>
      <p:sp>
        <p:nvSpPr>
          <p:cNvPr id="6" name="Footer Placeholder 3">
            <a:extLst>
              <a:ext uri="{FF2B5EF4-FFF2-40B4-BE49-F238E27FC236}">
                <a16:creationId xmlns:a16="http://schemas.microsoft.com/office/drawing/2014/main" id="{90AE4933-CC39-BAC3-A144-2F1137A170F1}"/>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TextBox 4"/>
          <p:cNvSpPr txBox="1"/>
          <p:nvPr/>
        </p:nvSpPr>
        <p:spPr>
          <a:xfrm>
            <a:off x="1002890" y="131490"/>
            <a:ext cx="16895618" cy="150810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Module 2- </a:t>
            </a:r>
            <a:r>
              <a:rPr lang="en-IN" sz="3200" b="1" dirty="0">
                <a:latin typeface="Times New Roman" panose="02020603050405020304" pitchFamily="18" charset="0"/>
                <a:cs typeface="Times New Roman" panose="02020603050405020304" pitchFamily="18" charset="0"/>
              </a:rPr>
              <a:t>Machine Learning Algorithms</a:t>
            </a:r>
          </a:p>
          <a:p>
            <a:endParaRPr lang="en-IN" dirty="0"/>
          </a:p>
          <a:p>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BB6BBB05-5F85-909C-CC5F-B45F934113D2}"/>
              </a:ext>
            </a:extLst>
          </p:cNvPr>
          <p:cNvSpPr txBox="1"/>
          <p:nvPr/>
        </p:nvSpPr>
        <p:spPr>
          <a:xfrm>
            <a:off x="1116339" y="885542"/>
            <a:ext cx="16782169" cy="9448740"/>
          </a:xfrm>
          <a:prstGeom prst="rect">
            <a:avLst/>
          </a:prstGeom>
          <a:noFill/>
        </p:spPr>
        <p:txBody>
          <a:bodyPr wrap="square">
            <a:spAutoFit/>
          </a:bodyPr>
          <a:lstStyle/>
          <a:p>
            <a:pPr algn="just">
              <a:buFont typeface="+mj-lt"/>
              <a:buAutoNum type="arabicPeriod"/>
            </a:pPr>
            <a:r>
              <a:rPr lang="en-US" sz="3200" b="1" i="0" dirty="0">
                <a:effectLst/>
                <a:latin typeface="Times New Roman" panose="02020603050405020304" pitchFamily="18" charset="0"/>
                <a:cs typeface="Times New Roman" panose="02020603050405020304" pitchFamily="18" charset="0"/>
              </a:rPr>
              <a:t>Logistic Regression:</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Logistic regression models the relationship between the target variable (e.g., water quality</a:t>
            </a:r>
            <a:r>
              <a:rPr lang="en-US" sz="3200" dirty="0">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parameter) and the independent variables (features) using a linear equation. It is a simple and interpretable algorithm but may not capture complex nonlinear </a:t>
            </a:r>
            <a:r>
              <a:rPr lang="en-US" sz="3200" b="0" i="0" dirty="0" err="1">
                <a:effectLst/>
                <a:latin typeface="Times New Roman" panose="02020603050405020304" pitchFamily="18" charset="0"/>
                <a:cs typeface="Times New Roman" panose="02020603050405020304" pitchFamily="18" charset="0"/>
              </a:rPr>
              <a:t>patrn</a:t>
            </a:r>
            <a:r>
              <a:rPr lang="en-US" sz="3200" b="0" i="0" dirty="0">
                <a:effectLst/>
                <a:latin typeface="Times New Roman" panose="02020603050405020304" pitchFamily="18" charset="0"/>
                <a:cs typeface="Times New Roman" panose="02020603050405020304" pitchFamily="18" charset="0"/>
              </a:rPr>
              <a:t>.</a:t>
            </a:r>
          </a:p>
          <a:p>
            <a:pPr algn="just"/>
            <a:r>
              <a:rPr lang="en-US" sz="3200" b="1" i="0" dirty="0">
                <a:effectLst/>
                <a:latin typeface="Times New Roman" panose="02020603050405020304" pitchFamily="18" charset="0"/>
                <a:cs typeface="Times New Roman" panose="02020603050405020304" pitchFamily="18" charset="0"/>
              </a:rPr>
              <a:t>2.Decision Trees:</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Decision trees recursively split the data based on features to make predictions. They can capture complex relationships in the data and are easy to understand. Random Forest, an ensemble of decision trees, is often used to improve predictive performance.</a:t>
            </a:r>
          </a:p>
          <a:p>
            <a:pPr algn="just"/>
            <a:r>
              <a:rPr lang="en-US" sz="3200" b="1" dirty="0">
                <a:effectLst/>
                <a:latin typeface="Times New Roman" panose="02020603050405020304" pitchFamily="18" charset="0"/>
                <a:cs typeface="Times New Roman" panose="02020603050405020304" pitchFamily="18" charset="0"/>
              </a:rPr>
              <a:t>3.Random Forest:</a:t>
            </a:r>
            <a:endParaRPr lang="en-US" sz="3200" dirty="0">
              <a:effectLst/>
              <a:latin typeface="Times New Roman" panose="02020603050405020304" pitchFamily="18" charset="0"/>
              <a:cs typeface="Times New Roman" panose="02020603050405020304" pitchFamily="18" charset="0"/>
            </a:endParaRPr>
          </a:p>
          <a:p>
            <a:r>
              <a:rPr lang="en-US" sz="3200" b="0" i="0" dirty="0">
                <a:solidFill>
                  <a:srgbClr val="0F0F0F"/>
                </a:solidFill>
                <a:effectLst/>
                <a:latin typeface="Times New Roman" panose="02020603050405020304" pitchFamily="18" charset="0"/>
                <a:cs typeface="Times New Roman" panose="02020603050405020304" pitchFamily="18" charset="0"/>
              </a:rPr>
              <a:t>Random Forest is an ensemble learning method, meaning it builds a model by combining the predictions of multiple base models. In the case of Random Forest, the base models are decision trees</a:t>
            </a:r>
            <a:r>
              <a:rPr lang="en-US" sz="3200" dirty="0">
                <a:solidFill>
                  <a:srgbClr val="0F0F0F"/>
                </a:solidFill>
                <a:latin typeface="Times New Roman" panose="02020603050405020304" pitchFamily="18" charset="0"/>
                <a:cs typeface="Times New Roman" panose="02020603050405020304" pitchFamily="18" charset="0"/>
              </a:rPr>
              <a:t>.</a:t>
            </a:r>
          </a:p>
          <a:p>
            <a:pPr algn="just"/>
            <a:r>
              <a:rPr lang="en-US" sz="3200" b="1" i="0" dirty="0">
                <a:effectLst/>
                <a:latin typeface="Times New Roman" panose="02020603050405020304" pitchFamily="18" charset="0"/>
                <a:cs typeface="Times New Roman" panose="02020603050405020304" pitchFamily="18" charset="0"/>
              </a:rPr>
              <a:t>4.K-Nearest Neighbors (KNN):</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KNN is a non-parametric algorithm that makes predictions based on the majority class of its k-nearest neighbors. It is simple to implement and can be effective for small to medium-sized datasets.</a:t>
            </a:r>
          </a:p>
          <a:p>
            <a:br>
              <a:rPr lang="en-US" sz="3200" dirty="0"/>
            </a:br>
            <a:endParaRPr lang="en-IN" sz="3200" dirty="0"/>
          </a:p>
          <a:p>
            <a:br>
              <a:rPr lang="en-US" sz="3200" b="0" i="0" dirty="0">
                <a:solidFill>
                  <a:srgbClr val="0F0F0F"/>
                </a:solidFill>
                <a:effectLst/>
                <a:latin typeface="Söhne"/>
              </a:rPr>
            </a:br>
            <a:endParaRPr lang="en-US" sz="3200" b="0" i="0" dirty="0">
              <a:effectLst/>
              <a:latin typeface="Times New Roman" panose="02020603050405020304" pitchFamily="18" charset="0"/>
              <a:cs typeface="Times New Roman" panose="02020603050405020304" pitchFamily="18" charset="0"/>
            </a:endParaRPr>
          </a:p>
        </p:txBody>
      </p:sp>
      <p:sp>
        <p:nvSpPr>
          <p:cNvPr id="9" name="TextBox 8" hidden="1">
            <a:extLst>
              <a:ext uri="{FF2B5EF4-FFF2-40B4-BE49-F238E27FC236}">
                <a16:creationId xmlns:a16="http://schemas.microsoft.com/office/drawing/2014/main" id="{B782CF42-F45C-7698-5AFF-E5EA45F939FA}"/>
              </a:ext>
            </a:extLst>
          </p:cNvPr>
          <p:cNvSpPr txBox="1"/>
          <p:nvPr/>
        </p:nvSpPr>
        <p:spPr>
          <a:xfrm>
            <a:off x="1002890" y="7224679"/>
            <a:ext cx="16208478" cy="2616101"/>
          </a:xfrm>
          <a:prstGeom prst="rect">
            <a:avLst/>
          </a:prstGeom>
          <a:noFill/>
        </p:spPr>
        <p:txBody>
          <a:bodyPr wrap="square">
            <a:spAutoFit/>
          </a:bodyPr>
          <a:lstStyle/>
          <a:p>
            <a:pPr algn="just"/>
            <a:r>
              <a:rPr lang="en-US" sz="3200" b="1" i="0" dirty="0">
                <a:effectLst/>
                <a:latin typeface="Times New Roman" panose="02020603050405020304" pitchFamily="18" charset="0"/>
                <a:cs typeface="Times New Roman" panose="02020603050405020304" pitchFamily="18" charset="0"/>
              </a:rPr>
              <a:t>4.K-Nearest Neighbors (KNN):</a:t>
            </a:r>
            <a:endParaRPr lang="en-US" sz="3200" dirty="0">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KNN is a non-parametric algorithm that makes predictions based on the majority class of its k-nearest neighbors. It is simple to implement and can be effective for small to medium-sized datasets.</a:t>
            </a:r>
          </a:p>
          <a:p>
            <a:br>
              <a:rPr lang="en-US" dirty="0"/>
            </a:br>
            <a:endParaRPr lang="en-IN" dirty="0"/>
          </a:p>
        </p:txBody>
      </p:sp>
      <p:sp>
        <p:nvSpPr>
          <p:cNvPr id="6" name="Footer Placeholder 3">
            <a:extLst>
              <a:ext uri="{FF2B5EF4-FFF2-40B4-BE49-F238E27FC236}">
                <a16:creationId xmlns:a16="http://schemas.microsoft.com/office/drawing/2014/main" id="{6094A4BC-A6B1-8E69-D739-F4CA4B47E189}"/>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2447074-F88B-2536-5C3B-5F3744E5F534}"/>
              </a:ext>
            </a:extLst>
          </p:cNvPr>
          <p:cNvPicPr>
            <a:picLocks noChangeAspect="1"/>
          </p:cNvPicPr>
          <p:nvPr/>
        </p:nvPicPr>
        <p:blipFill>
          <a:blip r:embed="rId2"/>
          <a:stretch>
            <a:fillRect/>
          </a:stretch>
        </p:blipFill>
        <p:spPr>
          <a:xfrm>
            <a:off x="281417" y="2245659"/>
            <a:ext cx="8042312" cy="5608006"/>
          </a:xfrm>
          <a:prstGeom prst="rect">
            <a:avLst/>
          </a:prstGeom>
        </p:spPr>
      </p:pic>
      <p:pic>
        <p:nvPicPr>
          <p:cNvPr id="14" name="Picture 13">
            <a:extLst>
              <a:ext uri="{FF2B5EF4-FFF2-40B4-BE49-F238E27FC236}">
                <a16:creationId xmlns:a16="http://schemas.microsoft.com/office/drawing/2014/main" id="{B959F197-A6F7-8138-D23F-C38BD5ACA936}"/>
              </a:ext>
            </a:extLst>
          </p:cNvPr>
          <p:cNvPicPr>
            <a:picLocks noChangeAspect="1"/>
          </p:cNvPicPr>
          <p:nvPr/>
        </p:nvPicPr>
        <p:blipFill>
          <a:blip r:embed="rId3"/>
          <a:stretch>
            <a:fillRect/>
          </a:stretch>
        </p:blipFill>
        <p:spPr>
          <a:xfrm>
            <a:off x="9144000" y="2245659"/>
            <a:ext cx="8960224" cy="5479228"/>
          </a:xfrm>
          <a:prstGeom prst="rect">
            <a:avLst/>
          </a:prstGeom>
        </p:spPr>
      </p:pic>
      <p:sp>
        <p:nvSpPr>
          <p:cNvPr id="15" name="TextBox 14">
            <a:extLst>
              <a:ext uri="{FF2B5EF4-FFF2-40B4-BE49-F238E27FC236}">
                <a16:creationId xmlns:a16="http://schemas.microsoft.com/office/drawing/2014/main" id="{011DAE05-7225-7871-8AE2-CE1094F979AB}"/>
              </a:ext>
            </a:extLst>
          </p:cNvPr>
          <p:cNvSpPr txBox="1"/>
          <p:nvPr/>
        </p:nvSpPr>
        <p:spPr>
          <a:xfrm>
            <a:off x="2030506" y="8296835"/>
            <a:ext cx="3498772" cy="369332"/>
          </a:xfrm>
          <a:prstGeom prst="rect">
            <a:avLst/>
          </a:prstGeom>
          <a:noFill/>
        </p:spPr>
        <p:txBody>
          <a:bodyPr wrap="square" rtlCol="0">
            <a:spAutoFit/>
          </a:bodyPr>
          <a:lstStyle/>
          <a:p>
            <a:r>
              <a:rPr lang="en-US" b="1" dirty="0"/>
              <a:t>FIG 1 : LOGISTIC REGRESSION</a:t>
            </a:r>
            <a:endParaRPr lang="en-IN" b="1" dirty="0"/>
          </a:p>
        </p:txBody>
      </p:sp>
      <p:sp>
        <p:nvSpPr>
          <p:cNvPr id="16" name="TextBox 15">
            <a:extLst>
              <a:ext uri="{FF2B5EF4-FFF2-40B4-BE49-F238E27FC236}">
                <a16:creationId xmlns:a16="http://schemas.microsoft.com/office/drawing/2014/main" id="{6596257F-C87B-EE78-EBD1-D42543C4A1E0}"/>
              </a:ext>
            </a:extLst>
          </p:cNvPr>
          <p:cNvSpPr txBox="1"/>
          <p:nvPr/>
        </p:nvSpPr>
        <p:spPr>
          <a:xfrm>
            <a:off x="12088906" y="8131926"/>
            <a:ext cx="3498772" cy="369332"/>
          </a:xfrm>
          <a:prstGeom prst="rect">
            <a:avLst/>
          </a:prstGeom>
          <a:noFill/>
        </p:spPr>
        <p:txBody>
          <a:bodyPr wrap="square" rtlCol="0">
            <a:spAutoFit/>
          </a:bodyPr>
          <a:lstStyle/>
          <a:p>
            <a:r>
              <a:rPr lang="en-US" b="1" dirty="0"/>
              <a:t>FIG 2: DECISION TREE CLASSIFIER</a:t>
            </a:r>
            <a:endParaRPr lang="en-IN" b="1" dirty="0"/>
          </a:p>
        </p:txBody>
      </p:sp>
      <p:sp>
        <p:nvSpPr>
          <p:cNvPr id="6" name="Footer Placeholder 3">
            <a:extLst>
              <a:ext uri="{FF2B5EF4-FFF2-40B4-BE49-F238E27FC236}">
                <a16:creationId xmlns:a16="http://schemas.microsoft.com/office/drawing/2014/main" id="{C0325138-2226-15FD-DEC9-72AD1344617F}"/>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AC421-0973-6CE2-526A-CB20A09DFC9B}"/>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a:extLst>
              <a:ext uri="{FF2B5EF4-FFF2-40B4-BE49-F238E27FC236}">
                <a16:creationId xmlns:a16="http://schemas.microsoft.com/office/drawing/2014/main" id="{E8F7ABB8-08F9-A399-C48F-3CB0863C4F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6" name="Picture 5">
            <a:extLst>
              <a:ext uri="{FF2B5EF4-FFF2-40B4-BE49-F238E27FC236}">
                <a16:creationId xmlns:a16="http://schemas.microsoft.com/office/drawing/2014/main" id="{ED9429B9-4E75-FDC9-9F50-15F4E1EE95B2}"/>
              </a:ext>
            </a:extLst>
          </p:cNvPr>
          <p:cNvPicPr>
            <a:picLocks noChangeAspect="1"/>
          </p:cNvPicPr>
          <p:nvPr/>
        </p:nvPicPr>
        <p:blipFill>
          <a:blip r:embed="rId2"/>
          <a:stretch>
            <a:fillRect/>
          </a:stretch>
        </p:blipFill>
        <p:spPr>
          <a:xfrm>
            <a:off x="793376" y="1586753"/>
            <a:ext cx="7678271" cy="6373905"/>
          </a:xfrm>
          <a:prstGeom prst="rect">
            <a:avLst/>
          </a:prstGeom>
        </p:spPr>
      </p:pic>
      <p:pic>
        <p:nvPicPr>
          <p:cNvPr id="8" name="Picture 7">
            <a:extLst>
              <a:ext uri="{FF2B5EF4-FFF2-40B4-BE49-F238E27FC236}">
                <a16:creationId xmlns:a16="http://schemas.microsoft.com/office/drawing/2014/main" id="{4FB51CF7-D6A4-879F-3FA0-F38AC89E28EA}"/>
              </a:ext>
            </a:extLst>
          </p:cNvPr>
          <p:cNvPicPr>
            <a:picLocks noChangeAspect="1"/>
          </p:cNvPicPr>
          <p:nvPr/>
        </p:nvPicPr>
        <p:blipFill>
          <a:blip r:embed="rId3"/>
          <a:stretch>
            <a:fillRect/>
          </a:stretch>
        </p:blipFill>
        <p:spPr>
          <a:xfrm>
            <a:off x="9144000" y="1586753"/>
            <a:ext cx="8892988" cy="6373904"/>
          </a:xfrm>
          <a:prstGeom prst="rect">
            <a:avLst/>
          </a:prstGeom>
        </p:spPr>
      </p:pic>
      <p:sp>
        <p:nvSpPr>
          <p:cNvPr id="9" name="TextBox 8">
            <a:extLst>
              <a:ext uri="{FF2B5EF4-FFF2-40B4-BE49-F238E27FC236}">
                <a16:creationId xmlns:a16="http://schemas.microsoft.com/office/drawing/2014/main" id="{21A1AA03-7D05-D4B5-FEC3-8FCB07212510}"/>
              </a:ext>
            </a:extLst>
          </p:cNvPr>
          <p:cNvSpPr txBox="1"/>
          <p:nvPr/>
        </p:nvSpPr>
        <p:spPr>
          <a:xfrm>
            <a:off x="2584817" y="8350624"/>
            <a:ext cx="3708407" cy="369332"/>
          </a:xfrm>
          <a:prstGeom prst="rect">
            <a:avLst/>
          </a:prstGeom>
          <a:noFill/>
        </p:spPr>
        <p:txBody>
          <a:bodyPr wrap="square" rtlCol="0">
            <a:spAutoFit/>
          </a:bodyPr>
          <a:lstStyle/>
          <a:p>
            <a:r>
              <a:rPr lang="en-US" b="1" dirty="0"/>
              <a:t>FIG 3: RANDOM FOREST CLASSIFIERS</a:t>
            </a:r>
            <a:endParaRPr lang="en-IN" b="1" dirty="0"/>
          </a:p>
        </p:txBody>
      </p:sp>
      <p:sp>
        <p:nvSpPr>
          <p:cNvPr id="10" name="TextBox 9">
            <a:extLst>
              <a:ext uri="{FF2B5EF4-FFF2-40B4-BE49-F238E27FC236}">
                <a16:creationId xmlns:a16="http://schemas.microsoft.com/office/drawing/2014/main" id="{3FF68B65-BB7E-2B09-1B7E-065B18C2CBE1}"/>
              </a:ext>
            </a:extLst>
          </p:cNvPr>
          <p:cNvSpPr txBox="1"/>
          <p:nvPr/>
        </p:nvSpPr>
        <p:spPr>
          <a:xfrm flipH="1">
            <a:off x="11681967" y="8350624"/>
            <a:ext cx="3967428" cy="369332"/>
          </a:xfrm>
          <a:prstGeom prst="rect">
            <a:avLst/>
          </a:prstGeom>
          <a:noFill/>
        </p:spPr>
        <p:txBody>
          <a:bodyPr wrap="square" rtlCol="0">
            <a:spAutoFit/>
          </a:bodyPr>
          <a:lstStyle/>
          <a:p>
            <a:r>
              <a:rPr lang="en-US" b="1" dirty="0"/>
              <a:t>FIG 4: K- NEAREST NEIGHBOURS</a:t>
            </a:r>
            <a:endParaRPr lang="en-IN" b="1" dirty="0"/>
          </a:p>
        </p:txBody>
      </p:sp>
      <p:sp>
        <p:nvSpPr>
          <p:cNvPr id="5" name="Footer Placeholder 3">
            <a:extLst>
              <a:ext uri="{FF2B5EF4-FFF2-40B4-BE49-F238E27FC236}">
                <a16:creationId xmlns:a16="http://schemas.microsoft.com/office/drawing/2014/main" id="{0B47E7BF-14EE-0B81-0149-E8AEF1F09083}"/>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112337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6" name="Rectangle 5"/>
          <p:cNvSpPr/>
          <p:nvPr/>
        </p:nvSpPr>
        <p:spPr>
          <a:xfrm>
            <a:off x="524435" y="779929"/>
            <a:ext cx="12942183"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9" name="Picture 8">
            <a:extLst>
              <a:ext uri="{FF2B5EF4-FFF2-40B4-BE49-F238E27FC236}">
                <a16:creationId xmlns:a16="http://schemas.microsoft.com/office/drawing/2014/main" id="{261E72AD-AC50-B91B-A604-822B5678812C}"/>
              </a:ext>
            </a:extLst>
          </p:cNvPr>
          <p:cNvPicPr>
            <a:picLocks noChangeAspect="1"/>
          </p:cNvPicPr>
          <p:nvPr/>
        </p:nvPicPr>
        <p:blipFill>
          <a:blip r:embed="rId2"/>
          <a:stretch>
            <a:fillRect/>
          </a:stretch>
        </p:blipFill>
        <p:spPr>
          <a:xfrm>
            <a:off x="2696136" y="1580087"/>
            <a:ext cx="12680576" cy="6757089"/>
          </a:xfrm>
          <a:prstGeom prst="rect">
            <a:avLst/>
          </a:prstGeom>
        </p:spPr>
      </p:pic>
      <p:sp>
        <p:nvSpPr>
          <p:cNvPr id="10" name="TextBox 9">
            <a:extLst>
              <a:ext uri="{FF2B5EF4-FFF2-40B4-BE49-F238E27FC236}">
                <a16:creationId xmlns:a16="http://schemas.microsoft.com/office/drawing/2014/main" id="{AF5BDAE4-3587-35C5-8BFD-4BE7AD63D4D2}"/>
              </a:ext>
            </a:extLst>
          </p:cNvPr>
          <p:cNvSpPr txBox="1"/>
          <p:nvPr/>
        </p:nvSpPr>
        <p:spPr>
          <a:xfrm>
            <a:off x="7476565" y="8727141"/>
            <a:ext cx="4249270" cy="369332"/>
          </a:xfrm>
          <a:prstGeom prst="rect">
            <a:avLst/>
          </a:prstGeom>
          <a:noFill/>
        </p:spPr>
        <p:txBody>
          <a:bodyPr wrap="square" rtlCol="0">
            <a:spAutoFit/>
          </a:bodyPr>
          <a:lstStyle/>
          <a:p>
            <a:r>
              <a:rPr lang="en-US" b="1" dirty="0"/>
              <a:t>FIG 1:  OUTPUT FOR ALGORITHMS </a:t>
            </a:r>
            <a:endParaRPr lang="en-IN" b="1" dirty="0"/>
          </a:p>
        </p:txBody>
      </p:sp>
      <p:sp>
        <p:nvSpPr>
          <p:cNvPr id="5" name="Footer Placeholder 3">
            <a:extLst>
              <a:ext uri="{FF2B5EF4-FFF2-40B4-BE49-F238E27FC236}">
                <a16:creationId xmlns:a16="http://schemas.microsoft.com/office/drawing/2014/main" id="{F13430A4-BA56-E5F1-0B34-728697500286}"/>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C179C-5765-AF21-BCDC-9BD2BE3B9B94}"/>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a:extLst>
              <a:ext uri="{FF2B5EF4-FFF2-40B4-BE49-F238E27FC236}">
                <a16:creationId xmlns:a16="http://schemas.microsoft.com/office/drawing/2014/main" id="{7209B0AA-D02B-1CC7-349C-C5BE0D8C3E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6" name="Picture 5">
            <a:extLst>
              <a:ext uri="{FF2B5EF4-FFF2-40B4-BE49-F238E27FC236}">
                <a16:creationId xmlns:a16="http://schemas.microsoft.com/office/drawing/2014/main" id="{E4AF92DE-2462-B562-274A-ECCD47D0CB43}"/>
              </a:ext>
            </a:extLst>
          </p:cNvPr>
          <p:cNvPicPr>
            <a:picLocks noChangeAspect="1"/>
          </p:cNvPicPr>
          <p:nvPr/>
        </p:nvPicPr>
        <p:blipFill>
          <a:blip r:embed="rId2"/>
          <a:stretch>
            <a:fillRect/>
          </a:stretch>
        </p:blipFill>
        <p:spPr>
          <a:xfrm>
            <a:off x="1851989" y="1855695"/>
            <a:ext cx="13643505" cy="5499846"/>
          </a:xfrm>
          <a:prstGeom prst="rect">
            <a:avLst/>
          </a:prstGeom>
        </p:spPr>
      </p:pic>
      <p:sp>
        <p:nvSpPr>
          <p:cNvPr id="7" name="TextBox 6">
            <a:extLst>
              <a:ext uri="{FF2B5EF4-FFF2-40B4-BE49-F238E27FC236}">
                <a16:creationId xmlns:a16="http://schemas.microsoft.com/office/drawing/2014/main" id="{8F11699F-5C42-4230-0728-CC0BE5F50019}"/>
              </a:ext>
            </a:extLst>
          </p:cNvPr>
          <p:cNvSpPr txBox="1"/>
          <p:nvPr/>
        </p:nvSpPr>
        <p:spPr>
          <a:xfrm>
            <a:off x="6615953" y="7920318"/>
            <a:ext cx="3792071" cy="369332"/>
          </a:xfrm>
          <a:prstGeom prst="rect">
            <a:avLst/>
          </a:prstGeom>
          <a:noFill/>
        </p:spPr>
        <p:txBody>
          <a:bodyPr wrap="square" rtlCol="0">
            <a:spAutoFit/>
          </a:bodyPr>
          <a:lstStyle/>
          <a:p>
            <a:r>
              <a:rPr lang="en-US" b="1" dirty="0"/>
              <a:t>FIG 2 : OUTPUT FOR ALGORITHMS</a:t>
            </a:r>
            <a:endParaRPr lang="en-IN" b="1" dirty="0"/>
          </a:p>
        </p:txBody>
      </p:sp>
      <p:sp>
        <p:nvSpPr>
          <p:cNvPr id="5" name="Footer Placeholder 3">
            <a:extLst>
              <a:ext uri="{FF2B5EF4-FFF2-40B4-BE49-F238E27FC236}">
                <a16:creationId xmlns:a16="http://schemas.microsoft.com/office/drawing/2014/main" id="{58785AC1-9E4B-9839-044A-6C1DB4BF4066}"/>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3768361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
        <p:nvSpPr>
          <p:cNvPr id="7" name="Footer Placeholder 3">
            <a:extLst>
              <a:ext uri="{FF2B5EF4-FFF2-40B4-BE49-F238E27FC236}">
                <a16:creationId xmlns:a16="http://schemas.microsoft.com/office/drawing/2014/main" id="{C3CCEAF6-8D3E-D511-F546-8AF94F7D7E48}"/>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
        <p:nvSpPr>
          <p:cNvPr id="6" name="Footer Placeholder 3">
            <a:extLst>
              <a:ext uri="{FF2B5EF4-FFF2-40B4-BE49-F238E27FC236}">
                <a16:creationId xmlns:a16="http://schemas.microsoft.com/office/drawing/2014/main" id="{E598E988-60E1-2404-6C1B-231F60AD4467}"/>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402189" y="1753008"/>
            <a:ext cx="16916400" cy="2308324"/>
          </a:xfrm>
          <a:prstGeom prst="rect">
            <a:avLst/>
          </a:prstGeom>
          <a:noFill/>
        </p:spPr>
        <p:txBody>
          <a:bodyPr wrap="square" rtlCol="0">
            <a:spAutoFit/>
          </a:bodyPr>
          <a:lstStyle/>
          <a:p>
            <a:pPr algn="just"/>
            <a:r>
              <a:rPr lang="en-IN" sz="2400" dirty="0"/>
              <a:t>Datasets are used in the comma-separate value(csv) format. The data set are taken from the government website data.govt.in that consist of temperature, pH, rainfall, nitrogen and other factor values. The training dataset is a portion of our actual dataset that is fed into the machine learning model to discover and learn pattern. The information preprocessing is used to improve the quality of data and to make it more suitable for specific data mining task. The standardization which convert data into a standard format that computer can easily understand and use. The supporting configuration is for reading the format and finally grouped together to get a output.</a:t>
            </a:r>
          </a:p>
        </p:txBody>
      </p:sp>
      <p:sp>
        <p:nvSpPr>
          <p:cNvPr id="9" name="TextBox 8">
            <a:extLst>
              <a:ext uri="{FF2B5EF4-FFF2-40B4-BE49-F238E27FC236}">
                <a16:creationId xmlns:a16="http://schemas.microsoft.com/office/drawing/2014/main" id="{74B90010-E0A8-E4D1-9FA2-D06AA9310D03}"/>
              </a:ext>
            </a:extLst>
          </p:cNvPr>
          <p:cNvSpPr txBox="1"/>
          <p:nvPr/>
        </p:nvSpPr>
        <p:spPr>
          <a:xfrm>
            <a:off x="7207624" y="8533993"/>
            <a:ext cx="2796988"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Fig: Architecture Diagram</a:t>
            </a:r>
          </a:p>
        </p:txBody>
      </p:sp>
      <p:pic>
        <p:nvPicPr>
          <p:cNvPr id="10" name="Picture 9">
            <a:extLst>
              <a:ext uri="{FF2B5EF4-FFF2-40B4-BE49-F238E27FC236}">
                <a16:creationId xmlns:a16="http://schemas.microsoft.com/office/drawing/2014/main" id="{D67E39FA-FF7E-685C-50F1-1218CD538172}"/>
              </a:ext>
            </a:extLst>
          </p:cNvPr>
          <p:cNvPicPr>
            <a:picLocks noChangeAspect="1"/>
          </p:cNvPicPr>
          <p:nvPr/>
        </p:nvPicPr>
        <p:blipFill>
          <a:blip r:embed="rId2"/>
          <a:stretch>
            <a:fillRect/>
          </a:stretch>
        </p:blipFill>
        <p:spPr>
          <a:xfrm>
            <a:off x="4315968" y="4544706"/>
            <a:ext cx="11082528" cy="2686425"/>
          </a:xfrm>
          <a:prstGeom prst="rect">
            <a:avLst/>
          </a:prstGeom>
        </p:spPr>
      </p:pic>
      <p:sp>
        <p:nvSpPr>
          <p:cNvPr id="11" name="Footer Placeholder 3">
            <a:extLst>
              <a:ext uri="{FF2B5EF4-FFF2-40B4-BE49-F238E27FC236}">
                <a16:creationId xmlns:a16="http://schemas.microsoft.com/office/drawing/2014/main" id="{1B804E20-226C-2963-4B95-9D83F662058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1" name="Picture 10">
            <a:extLst>
              <a:ext uri="{FF2B5EF4-FFF2-40B4-BE49-F238E27FC236}">
                <a16:creationId xmlns:a16="http://schemas.microsoft.com/office/drawing/2014/main" id="{AF1307F9-6E94-C4FE-DEA6-5AE9C051A042}"/>
              </a:ext>
            </a:extLst>
          </p:cNvPr>
          <p:cNvPicPr>
            <a:picLocks noChangeAspect="1"/>
          </p:cNvPicPr>
          <p:nvPr/>
        </p:nvPicPr>
        <p:blipFill rotWithShape="1">
          <a:blip r:embed="rId2"/>
          <a:srcRect t="3596" r="323"/>
          <a:stretch/>
        </p:blipFill>
        <p:spPr>
          <a:xfrm>
            <a:off x="4465122" y="3845859"/>
            <a:ext cx="7851682" cy="4815515"/>
          </a:xfrm>
          <a:prstGeom prst="rect">
            <a:avLst/>
          </a:prstGeom>
          <a:ln>
            <a:noFill/>
          </a:ln>
          <a:effectLst>
            <a:softEdge rad="112500"/>
          </a:effectLst>
        </p:spPr>
      </p:pic>
      <p:sp>
        <p:nvSpPr>
          <p:cNvPr id="13" name="TextBox 12">
            <a:extLst>
              <a:ext uri="{FF2B5EF4-FFF2-40B4-BE49-F238E27FC236}">
                <a16:creationId xmlns:a16="http://schemas.microsoft.com/office/drawing/2014/main" id="{0B9EC480-881B-CE77-DF31-E1F4D0F14BC9}"/>
              </a:ext>
            </a:extLst>
          </p:cNvPr>
          <p:cNvSpPr txBox="1"/>
          <p:nvPr/>
        </p:nvSpPr>
        <p:spPr>
          <a:xfrm>
            <a:off x="6857999" y="8767482"/>
            <a:ext cx="3065929"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Data-Flow Diagram</a:t>
            </a:r>
          </a:p>
        </p:txBody>
      </p:sp>
      <p:sp>
        <p:nvSpPr>
          <p:cNvPr id="14" name="TextBox 13">
            <a:extLst>
              <a:ext uri="{FF2B5EF4-FFF2-40B4-BE49-F238E27FC236}">
                <a16:creationId xmlns:a16="http://schemas.microsoft.com/office/drawing/2014/main" id="{69C53DF8-4DC3-4710-92DE-3CCC443B10E6}"/>
              </a:ext>
            </a:extLst>
          </p:cNvPr>
          <p:cNvSpPr txBox="1"/>
          <p:nvPr/>
        </p:nvSpPr>
        <p:spPr>
          <a:xfrm>
            <a:off x="774378" y="1763069"/>
            <a:ext cx="15366444" cy="1938992"/>
          </a:xfrm>
          <a:prstGeom prst="rect">
            <a:avLst/>
          </a:prstGeom>
          <a:noFill/>
        </p:spPr>
        <p:txBody>
          <a:bodyPr wrap="square" rtlCol="0">
            <a:spAutoFit/>
          </a:bodyPr>
          <a:lstStyle/>
          <a:p>
            <a:pPr algn="just"/>
            <a:r>
              <a:rPr lang="en-US" sz="2400" b="0" i="0" dirty="0">
                <a:solidFill>
                  <a:srgbClr val="0F0F0F"/>
                </a:solidFill>
                <a:effectLst/>
                <a:latin typeface="Times New Roman" panose="02020603050405020304" pitchFamily="18" charset="0"/>
                <a:cs typeface="Times New Roman" panose="02020603050405020304" pitchFamily="18" charset="0"/>
              </a:rPr>
              <a:t>The Data Flow Diagram for the efficient crop yield prediction on weather condition project outlines the flow of information and activities within the system. At the center of the diagram is the main process, which represents the core functionality of predicting weather condition. External entities, such as Users and Sensor Stations, interact with the system. Users input data, including historical weather conditions samples and information about the sensor stations they monitor. These inputs are then processed by the system, which involves activities like feature selection, model training, and prediction generation.</a:t>
            </a:r>
            <a:endParaRPr lang="en-IN" sz="2400" dirty="0">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956867DA-2133-73B6-B865-859F7DACD986}"/>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7" name="Picture 6">
            <a:extLst>
              <a:ext uri="{FF2B5EF4-FFF2-40B4-BE49-F238E27FC236}">
                <a16:creationId xmlns:a16="http://schemas.microsoft.com/office/drawing/2014/main" id="{800E079A-A0EC-ED38-3ABA-9DC38C6568FA}"/>
              </a:ext>
            </a:extLst>
          </p:cNvPr>
          <p:cNvPicPr>
            <a:picLocks noChangeAspect="1"/>
          </p:cNvPicPr>
          <p:nvPr/>
        </p:nvPicPr>
        <p:blipFill>
          <a:blip r:embed="rId2"/>
          <a:stretch>
            <a:fillRect/>
          </a:stretch>
        </p:blipFill>
        <p:spPr>
          <a:xfrm>
            <a:off x="5110565" y="1781901"/>
            <a:ext cx="5966438" cy="5735646"/>
          </a:xfrm>
          <a:prstGeom prst="rect">
            <a:avLst/>
          </a:prstGeom>
        </p:spPr>
      </p:pic>
      <p:sp>
        <p:nvSpPr>
          <p:cNvPr id="8" name="TextBox 7">
            <a:extLst>
              <a:ext uri="{FF2B5EF4-FFF2-40B4-BE49-F238E27FC236}">
                <a16:creationId xmlns:a16="http://schemas.microsoft.com/office/drawing/2014/main" id="{43967E51-5D70-BEB4-D95D-C5522900E47E}"/>
              </a:ext>
            </a:extLst>
          </p:cNvPr>
          <p:cNvSpPr txBox="1"/>
          <p:nvPr/>
        </p:nvSpPr>
        <p:spPr>
          <a:xfrm>
            <a:off x="6433073" y="7719983"/>
            <a:ext cx="332142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Use Case Diagram</a:t>
            </a:r>
          </a:p>
        </p:txBody>
      </p:sp>
      <p:sp>
        <p:nvSpPr>
          <p:cNvPr id="10" name="Footer Placeholder 3">
            <a:extLst>
              <a:ext uri="{FF2B5EF4-FFF2-40B4-BE49-F238E27FC236}">
                <a16:creationId xmlns:a16="http://schemas.microsoft.com/office/drawing/2014/main" id="{E37D85BF-5C2A-7B5F-69BE-5F2C9E55A00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11" name="TextBox 10">
            <a:extLst>
              <a:ext uri="{FF2B5EF4-FFF2-40B4-BE49-F238E27FC236}">
                <a16:creationId xmlns:a16="http://schemas.microsoft.com/office/drawing/2014/main" id="{A24FE3C3-2A09-D017-1C5D-5F1C3AE6CFD9}"/>
              </a:ext>
            </a:extLst>
          </p:cNvPr>
          <p:cNvSpPr txBox="1"/>
          <p:nvPr/>
        </p:nvSpPr>
        <p:spPr>
          <a:xfrm>
            <a:off x="6323345" y="6962702"/>
            <a:ext cx="3321423"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Fig: Class Diagram</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6543271-27F7-9656-99E0-DE3535AA9899}"/>
              </a:ext>
            </a:extLst>
          </p:cNvPr>
          <p:cNvPicPr>
            <a:picLocks noChangeAspect="1"/>
          </p:cNvPicPr>
          <p:nvPr/>
        </p:nvPicPr>
        <p:blipFill>
          <a:blip r:embed="rId2"/>
          <a:stretch>
            <a:fillRect/>
          </a:stretch>
        </p:blipFill>
        <p:spPr>
          <a:xfrm>
            <a:off x="4946153" y="1757065"/>
            <a:ext cx="7125694" cy="4258269"/>
          </a:xfrm>
          <a:prstGeom prst="rect">
            <a:avLst/>
          </a:prstGeom>
        </p:spPr>
      </p:pic>
      <p:sp>
        <p:nvSpPr>
          <p:cNvPr id="13" name="Footer Placeholder 3">
            <a:extLst>
              <a:ext uri="{FF2B5EF4-FFF2-40B4-BE49-F238E27FC236}">
                <a16:creationId xmlns:a16="http://schemas.microsoft.com/office/drawing/2014/main" id="{7EB51270-D6EC-FB5D-D56B-9F1717A5BD25}"/>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sp>
        <p:nvSpPr>
          <p:cNvPr id="10" name="TextBox 9">
            <a:extLst>
              <a:ext uri="{FF2B5EF4-FFF2-40B4-BE49-F238E27FC236}">
                <a16:creationId xmlns:a16="http://schemas.microsoft.com/office/drawing/2014/main" id="{4D91B819-CC9F-242A-7CEB-3E8AF7689DED}"/>
              </a:ext>
            </a:extLst>
          </p:cNvPr>
          <p:cNvSpPr txBox="1"/>
          <p:nvPr/>
        </p:nvSpPr>
        <p:spPr>
          <a:xfrm>
            <a:off x="7758953" y="7960659"/>
            <a:ext cx="3402106"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Activity Diagram</a:t>
            </a:r>
          </a:p>
          <a:p>
            <a:endParaRPr lang="en-IN" sz="2400" b="1" dirty="0"/>
          </a:p>
        </p:txBody>
      </p:sp>
      <p:pic>
        <p:nvPicPr>
          <p:cNvPr id="7" name="Picture 6">
            <a:extLst>
              <a:ext uri="{FF2B5EF4-FFF2-40B4-BE49-F238E27FC236}">
                <a16:creationId xmlns:a16="http://schemas.microsoft.com/office/drawing/2014/main" id="{4E38E54F-0815-1606-0495-EF8D4EE05FEE}"/>
              </a:ext>
            </a:extLst>
          </p:cNvPr>
          <p:cNvPicPr>
            <a:picLocks noChangeAspect="1"/>
          </p:cNvPicPr>
          <p:nvPr/>
        </p:nvPicPr>
        <p:blipFill>
          <a:blip r:embed="rId2"/>
          <a:stretch>
            <a:fillRect/>
          </a:stretch>
        </p:blipFill>
        <p:spPr>
          <a:xfrm>
            <a:off x="5943600" y="1495343"/>
            <a:ext cx="6163056" cy="6465315"/>
          </a:xfrm>
          <a:prstGeom prst="rect">
            <a:avLst/>
          </a:prstGeom>
        </p:spPr>
      </p:pic>
      <p:sp>
        <p:nvSpPr>
          <p:cNvPr id="8" name="Footer Placeholder 3">
            <a:extLst>
              <a:ext uri="{FF2B5EF4-FFF2-40B4-BE49-F238E27FC236}">
                <a16:creationId xmlns:a16="http://schemas.microsoft.com/office/drawing/2014/main" id="{0840C3ED-DEE1-3B0F-A806-65A66E905B61}"/>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sp>
        <p:nvSpPr>
          <p:cNvPr id="9" name="TextBox 8">
            <a:extLst>
              <a:ext uri="{FF2B5EF4-FFF2-40B4-BE49-F238E27FC236}">
                <a16:creationId xmlns:a16="http://schemas.microsoft.com/office/drawing/2014/main" id="{0A15BD5F-F936-1375-C210-027B55AA4B54}"/>
              </a:ext>
            </a:extLst>
          </p:cNvPr>
          <p:cNvSpPr txBox="1"/>
          <p:nvPr/>
        </p:nvSpPr>
        <p:spPr>
          <a:xfrm>
            <a:off x="6575612" y="7194176"/>
            <a:ext cx="303903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Fig: Sequence Diagram</a:t>
            </a:r>
          </a:p>
        </p:txBody>
      </p:sp>
      <p:pic>
        <p:nvPicPr>
          <p:cNvPr id="7" name="Picture 6">
            <a:extLst>
              <a:ext uri="{FF2B5EF4-FFF2-40B4-BE49-F238E27FC236}">
                <a16:creationId xmlns:a16="http://schemas.microsoft.com/office/drawing/2014/main" id="{E057362D-D2DE-D6B2-8830-4C737A5534AD}"/>
              </a:ext>
            </a:extLst>
          </p:cNvPr>
          <p:cNvPicPr>
            <a:picLocks noChangeAspect="1"/>
          </p:cNvPicPr>
          <p:nvPr/>
        </p:nvPicPr>
        <p:blipFill>
          <a:blip r:embed="rId2"/>
          <a:stretch>
            <a:fillRect/>
          </a:stretch>
        </p:blipFill>
        <p:spPr>
          <a:xfrm>
            <a:off x="4754880" y="1536192"/>
            <a:ext cx="9144000" cy="5483995"/>
          </a:xfrm>
          <a:prstGeom prst="rect">
            <a:avLst/>
          </a:prstGeom>
        </p:spPr>
      </p:pic>
      <p:sp>
        <p:nvSpPr>
          <p:cNvPr id="10" name="Footer Placeholder 3">
            <a:extLst>
              <a:ext uri="{FF2B5EF4-FFF2-40B4-BE49-F238E27FC236}">
                <a16:creationId xmlns:a16="http://schemas.microsoft.com/office/drawing/2014/main" id="{5EADB244-E8A8-7DB8-E20C-4150DB64FF93}"/>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sp>
        <p:nvSpPr>
          <p:cNvPr id="7" name="TextBox 6"/>
          <p:cNvSpPr txBox="1"/>
          <p:nvPr/>
        </p:nvSpPr>
        <p:spPr>
          <a:xfrm>
            <a:off x="852055" y="1537855"/>
            <a:ext cx="2265218" cy="369332"/>
          </a:xfrm>
          <a:prstGeom prst="rect">
            <a:avLst/>
          </a:prstGeom>
          <a:noFill/>
        </p:spPr>
        <p:txBody>
          <a:bodyPr wrap="square" rtlCol="0">
            <a:spAutoFit/>
          </a:bodyPr>
          <a:lstStyle/>
          <a:p>
            <a:r>
              <a:rPr lang="en-IN" dirty="0" err="1"/>
              <a:t>Eg</a:t>
            </a:r>
            <a:r>
              <a:rPr lang="en-IN" dirty="0"/>
              <a:t>,</a:t>
            </a:r>
          </a:p>
        </p:txBody>
      </p:sp>
      <p:pic>
        <p:nvPicPr>
          <p:cNvPr id="9" name="Picture 8">
            <a:extLst>
              <a:ext uri="{FF2B5EF4-FFF2-40B4-BE49-F238E27FC236}">
                <a16:creationId xmlns:a16="http://schemas.microsoft.com/office/drawing/2014/main" id="{B870F149-9294-7E6E-192C-146DD656CA09}"/>
              </a:ext>
            </a:extLst>
          </p:cNvPr>
          <p:cNvPicPr>
            <a:picLocks noChangeAspect="1"/>
          </p:cNvPicPr>
          <p:nvPr/>
        </p:nvPicPr>
        <p:blipFill rotWithShape="1">
          <a:blip r:embed="rId2"/>
          <a:srcRect l="982"/>
          <a:stretch/>
        </p:blipFill>
        <p:spPr>
          <a:xfrm>
            <a:off x="3563471" y="2084294"/>
            <a:ext cx="10851776" cy="5459506"/>
          </a:xfrm>
          <a:prstGeom prst="rect">
            <a:avLst/>
          </a:prstGeom>
        </p:spPr>
      </p:pic>
      <p:sp>
        <p:nvSpPr>
          <p:cNvPr id="11" name="TextBox 10">
            <a:extLst>
              <a:ext uri="{FF2B5EF4-FFF2-40B4-BE49-F238E27FC236}">
                <a16:creationId xmlns:a16="http://schemas.microsoft.com/office/drawing/2014/main" id="{C3B1A9CF-43CB-2E49-79EC-08471A95B954}"/>
              </a:ext>
            </a:extLst>
          </p:cNvPr>
          <p:cNvSpPr txBox="1"/>
          <p:nvPr/>
        </p:nvSpPr>
        <p:spPr>
          <a:xfrm>
            <a:off x="6199094" y="7705165"/>
            <a:ext cx="3644153"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Fig: </a:t>
            </a:r>
            <a:r>
              <a:rPr lang="en-IN" b="1" dirty="0">
                <a:latin typeface="Times New Roman" panose="02020603050405020304" pitchFamily="18" charset="0"/>
                <a:cs typeface="Times New Roman" panose="02020603050405020304" pitchFamily="18" charset="0"/>
              </a:rPr>
              <a:t> E R </a:t>
            </a:r>
            <a:r>
              <a:rPr lang="en-IN" sz="1800" b="1" dirty="0">
                <a:latin typeface="Times New Roman" panose="02020603050405020304" pitchFamily="18" charset="0"/>
                <a:cs typeface="Times New Roman" panose="02020603050405020304" pitchFamily="18" charset="0"/>
              </a:rPr>
              <a:t>Diagram</a:t>
            </a:r>
          </a:p>
        </p:txBody>
      </p:sp>
      <p:sp>
        <p:nvSpPr>
          <p:cNvPr id="6" name="Footer Placeholder 3">
            <a:extLst>
              <a:ext uri="{FF2B5EF4-FFF2-40B4-BE49-F238E27FC236}">
                <a16:creationId xmlns:a16="http://schemas.microsoft.com/office/drawing/2014/main" id="{9C24C548-D41C-3057-6E94-9A79C43BFCC5}"/>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353291" y="2078182"/>
            <a:ext cx="17373600" cy="5262979"/>
          </a:xfrm>
          <a:prstGeom prst="rect">
            <a:avLst/>
          </a:prstGeom>
          <a:noFill/>
        </p:spPr>
        <p:txBody>
          <a:bodyPr wrap="square" rtlCol="0">
            <a:spAutoFit/>
          </a:bodyPr>
          <a:lstStyle/>
          <a:p>
            <a:endParaRPr lang="en-IN" sz="2800" dirty="0"/>
          </a:p>
          <a:p>
            <a:endParaRPr lang="en-IN" sz="2800" dirty="0"/>
          </a:p>
          <a:p>
            <a:r>
              <a:rPr lang="en-IN" sz="2800" dirty="0"/>
              <a:t>[1] L. </a:t>
            </a:r>
            <a:r>
              <a:rPr lang="en-IN" sz="2800" dirty="0" err="1"/>
              <a:t>Madhusudhan</a:t>
            </a:r>
            <a:r>
              <a:rPr lang="en-IN" sz="2800" dirty="0"/>
              <a:t>, “Agriculture role on </a:t>
            </a:r>
            <a:r>
              <a:rPr lang="en-IN" sz="2800" dirty="0" err="1"/>
              <a:t>indian</a:t>
            </a:r>
            <a:r>
              <a:rPr lang="en-IN" sz="2800" dirty="0"/>
              <a:t> economy,” Business and Economics Journal, vol. 6, no. 4, p. 1, 2019.</a:t>
            </a:r>
          </a:p>
          <a:p>
            <a:endParaRPr lang="en-IN" sz="2800" dirty="0"/>
          </a:p>
          <a:p>
            <a:r>
              <a:rPr lang="en-IN" sz="2800" dirty="0"/>
              <a:t>[2] V. Kumar, V. Dave, R. </a:t>
            </a:r>
            <a:r>
              <a:rPr lang="en-IN" sz="2800" dirty="0" err="1"/>
              <a:t>Bhadauriya</a:t>
            </a:r>
            <a:r>
              <a:rPr lang="en-IN" sz="2800" dirty="0"/>
              <a:t>, and S. Chaudhary, “</a:t>
            </a:r>
            <a:r>
              <a:rPr lang="en-IN" sz="2800" dirty="0" err="1"/>
              <a:t>Krishimantra</a:t>
            </a:r>
            <a:r>
              <a:rPr lang="en-IN" sz="2800" dirty="0"/>
              <a:t>: agricultural recommendation system,” in Proceedings of the 3rd ACM Symposium on Computing for Development. ACM, 2021, p. 45.</a:t>
            </a:r>
          </a:p>
          <a:p>
            <a:endParaRPr lang="en-IN" sz="2800" dirty="0"/>
          </a:p>
          <a:p>
            <a:r>
              <a:rPr lang="en-IN" sz="2800" dirty="0"/>
              <a:t>[3] A. Srinivasan, Handbook of precision agriculture: principles and applications. CRC press, 2022. </a:t>
            </a:r>
          </a:p>
          <a:p>
            <a:endParaRPr lang="en-IN" sz="2800" dirty="0"/>
          </a:p>
          <a:p>
            <a:r>
              <a:rPr lang="en-IN" sz="2800" dirty="0"/>
              <a:t>[4] K. Kaur, “Machine learning: applications in </a:t>
            </a:r>
            <a:r>
              <a:rPr lang="en-IN" sz="2800" dirty="0" err="1"/>
              <a:t>indian</a:t>
            </a:r>
            <a:r>
              <a:rPr lang="en-IN" sz="2800" dirty="0"/>
              <a:t> agriculture,” International Journal of Advanced Research in Computer and Communication Engineering, vol. 5, no. 4, pp. 342–344, 2020.</a:t>
            </a:r>
          </a:p>
          <a:p>
            <a:endParaRPr lang="en-IN" sz="2800" dirty="0"/>
          </a:p>
        </p:txBody>
      </p:sp>
      <p:sp>
        <p:nvSpPr>
          <p:cNvPr id="7" name="Footer Placeholder 3">
            <a:extLst>
              <a:ext uri="{FF2B5EF4-FFF2-40B4-BE49-F238E27FC236}">
                <a16:creationId xmlns:a16="http://schemas.microsoft.com/office/drawing/2014/main" id="{08FD0080-026E-E068-B618-DD8D567C3584}"/>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4,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
        <p:nvSpPr>
          <p:cNvPr id="2" name="Footer Placeholder 3">
            <a:extLst>
              <a:ext uri="{FF2B5EF4-FFF2-40B4-BE49-F238E27FC236}">
                <a16:creationId xmlns:a16="http://schemas.microsoft.com/office/drawing/2014/main" id="{410E6399-0AD7-BF06-E7A9-431E4149DBCA}"/>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0" y="132101"/>
            <a:ext cx="18166976" cy="10057049"/>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marL="1028700" lvl="1" indent="-571500">
              <a:lnSpc>
                <a:spcPct val="150000"/>
              </a:lnSpc>
              <a:buFont typeface="Arial" panose="020B0604020202020204" pitchFamily="34" charset="0"/>
              <a:buChar char="•"/>
            </a:pPr>
            <a:r>
              <a:rPr lang="en-IN" sz="2800" b="1" dirty="0">
                <a:latin typeface="Times New Roman" pitchFamily="18" charset="0"/>
                <a:cs typeface="Times New Roman" pitchFamily="18" charset="0"/>
              </a:rPr>
              <a:t>ABSTRACT</a:t>
            </a:r>
            <a:r>
              <a:rPr lang="en-IN" sz="2800" dirty="0">
                <a:latin typeface="Times New Roman" pitchFamily="18" charset="0"/>
                <a:cs typeface="Times New Roman" pitchFamily="18" charset="0"/>
              </a:rPr>
              <a:t>:</a:t>
            </a:r>
          </a:p>
          <a:p>
            <a:pPr marL="1028700" lvl="1" indent="-571500">
              <a:lnSpc>
                <a:spcPct val="150000"/>
              </a:lnSpc>
              <a:buFont typeface="Wingdings" panose="05000000000000000000" pitchFamily="2" charset="2"/>
              <a:buChar char="Ø"/>
            </a:pPr>
            <a:r>
              <a:rPr lang="en-IN" sz="2800" dirty="0"/>
              <a:t>Weather condition plays a major role for the enhancement of yield in agriculture. In this project, Logistic regression algorithm is proposed to predict the weather and to select the suitable crop. </a:t>
            </a:r>
          </a:p>
          <a:p>
            <a:pPr marL="1028700" lvl="1" indent="-571500">
              <a:lnSpc>
                <a:spcPct val="150000"/>
              </a:lnSpc>
              <a:buFont typeface="Wingdings" panose="05000000000000000000" pitchFamily="2" charset="2"/>
              <a:buChar char="Ø"/>
            </a:pPr>
            <a:r>
              <a:rPr lang="en-IN" sz="2800" dirty="0"/>
              <a:t>The parameter like temperature, humidity, rainfall, nitrogen, phosphorous, potassium, pH are analysed to predict the weather by which the preferable crops are selected.</a:t>
            </a:r>
          </a:p>
          <a:p>
            <a:pPr marL="914400" lvl="1" indent="-457200">
              <a:lnSpc>
                <a:spcPct val="150000"/>
              </a:lnSpc>
              <a:buFont typeface="Arial" panose="020B0604020202020204" pitchFamily="34" charset="0"/>
              <a:buChar char="•"/>
            </a:pPr>
            <a:r>
              <a:rPr lang="en-IN" sz="2800" b="1" dirty="0">
                <a:latin typeface="Times New Roman" pitchFamily="18" charset="0"/>
                <a:cs typeface="Times New Roman" pitchFamily="18" charset="0"/>
              </a:rPr>
              <a:t>INTRODUCTION</a:t>
            </a:r>
            <a:r>
              <a:rPr lang="en-IN" sz="2800" dirty="0">
                <a:latin typeface="Times New Roman" pitchFamily="18" charset="0"/>
                <a:cs typeface="Times New Roman" pitchFamily="18" charset="0"/>
              </a:rPr>
              <a:t> :</a:t>
            </a:r>
          </a:p>
          <a:p>
            <a:pPr marL="914400" lvl="1" indent="-457200">
              <a:lnSpc>
                <a:spcPct val="150000"/>
              </a:lnSpc>
              <a:buFont typeface="Wingdings" panose="05000000000000000000" pitchFamily="2" charset="2"/>
              <a:buChar char="Ø"/>
            </a:pPr>
            <a:r>
              <a:rPr lang="en-IN" sz="2800" dirty="0"/>
              <a:t>The impact of climate change in India, most of the agriculture crop are badly affected in term of their performance over a period of last decades. Predicting the crop yield in advance of its harvest would help the policy makers and farmers for taking appropriate measure for marketing and storage. </a:t>
            </a:r>
          </a:p>
          <a:p>
            <a:pPr marL="914400" lvl="1" indent="-457200">
              <a:lnSpc>
                <a:spcPct val="150000"/>
              </a:lnSpc>
              <a:buFont typeface="Wingdings" panose="05000000000000000000" pitchFamily="2" charset="2"/>
              <a:buChar char="Ø"/>
            </a:pPr>
            <a:r>
              <a:rPr lang="en-IN" sz="2800" dirty="0"/>
              <a:t>The result of the prediction will made available to the farmer. Thus for such kind of data analytics in crop prediction, there are different techniques or algorithm is used, and with the help of those algorithms we can predict the crop yield. </a:t>
            </a:r>
          </a:p>
          <a:p>
            <a:pPr marL="914400" lvl="1" indent="-457200">
              <a:lnSpc>
                <a:spcPct val="150000"/>
              </a:lnSpc>
              <a:buFont typeface="Wingdings" panose="05000000000000000000" pitchFamily="2" charset="2"/>
              <a:buChar char="Ø"/>
            </a:pPr>
            <a:r>
              <a:rPr lang="en-IN" sz="2800" dirty="0"/>
              <a:t>The main concept is to increase the throughput of the agriculture sector with the machine learning models. </a:t>
            </a:r>
            <a:endParaRPr lang="en-IN" sz="3600" b="1" dirty="0">
              <a:latin typeface="Times New Roman" pitchFamily="18" charset="0"/>
              <a:cs typeface="Times New Roman" pitchFamily="18" charset="0"/>
            </a:endParaRPr>
          </a:p>
          <a:p>
            <a:pPr lvl="1">
              <a:lnSpc>
                <a:spcPct val="150000"/>
              </a:lnSpc>
            </a:pPr>
            <a:endParaRPr lang="en-IN" sz="3600" b="1" dirty="0">
              <a:latin typeface="Times New Roman" pitchFamily="18" charset="0"/>
              <a:cs typeface="Times New Roman" pitchFamily="18" charset="0"/>
            </a:endParaRPr>
          </a:p>
        </p:txBody>
      </p:sp>
      <p:sp>
        <p:nvSpPr>
          <p:cNvPr id="6" name="Footer Placeholder 3">
            <a:extLst>
              <a:ext uri="{FF2B5EF4-FFF2-40B4-BE49-F238E27FC236}">
                <a16:creationId xmlns:a16="http://schemas.microsoft.com/office/drawing/2014/main" id="{932D7B32-A5E5-F616-8B4F-CDA3ACF23200}"/>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0" y="349625"/>
            <a:ext cx="18166976" cy="925650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marL="1028700" lvl="1" indent="-571500">
              <a:lnSpc>
                <a:spcPct val="150000"/>
              </a:lnSpc>
              <a:buFont typeface="Arial" panose="020B0604020202020204" pitchFamily="34" charset="0"/>
              <a:buChar char="•"/>
            </a:pPr>
            <a:r>
              <a:rPr lang="en-IN" sz="2800" b="1" dirty="0">
                <a:latin typeface="Times New Roman" pitchFamily="18" charset="0"/>
                <a:cs typeface="Times New Roman" pitchFamily="18" charset="0"/>
              </a:rPr>
              <a:t>PURPOSE</a:t>
            </a:r>
            <a:r>
              <a:rPr lang="en-IN" sz="2800" dirty="0">
                <a:latin typeface="Times New Roman" pitchFamily="18" charset="0"/>
                <a:cs typeface="Times New Roman" pitchFamily="18" charset="0"/>
              </a:rPr>
              <a:t>:</a:t>
            </a:r>
          </a:p>
          <a:p>
            <a:pPr marL="1028700" lvl="1" indent="-571500">
              <a:lnSpc>
                <a:spcPct val="150000"/>
              </a:lnSpc>
              <a:buFont typeface="Wingdings" panose="05000000000000000000" pitchFamily="2" charset="2"/>
              <a:buChar char="Ø"/>
            </a:pPr>
            <a:r>
              <a:rPr lang="en-IN" sz="2800" dirty="0"/>
              <a:t>Weather prediction is the important responsibility in agriculture, however it is the tough process to predict manually. Too many elements affect agriculture productivity since it is not dependent on a single factor. </a:t>
            </a:r>
          </a:p>
          <a:p>
            <a:pPr marL="1028700" lvl="1" indent="-571500">
              <a:lnSpc>
                <a:spcPct val="150000"/>
              </a:lnSpc>
              <a:buFont typeface="Wingdings" panose="05000000000000000000" pitchFamily="2" charset="2"/>
              <a:buChar char="Ø"/>
            </a:pPr>
            <a:r>
              <a:rPr lang="en-IN" sz="2800" dirty="0"/>
              <a:t>The logistic regression is the simple supervised machine learning algorithm which train the dataset and that dataset will predict the suitable crop for the yield. Thus the main objective of our paper is to predict the suitable crop based on weather condition.</a:t>
            </a:r>
          </a:p>
          <a:p>
            <a:pPr marL="914400" lvl="1" indent="-457200">
              <a:lnSpc>
                <a:spcPct val="150000"/>
              </a:lnSpc>
              <a:buFont typeface="Arial" panose="020B0604020202020204" pitchFamily="34" charset="0"/>
              <a:buChar char="•"/>
            </a:pPr>
            <a:r>
              <a:rPr lang="en-IN" sz="2800" b="1" dirty="0">
                <a:latin typeface="Times New Roman" pitchFamily="18" charset="0"/>
                <a:cs typeface="Times New Roman" pitchFamily="18" charset="0"/>
              </a:rPr>
              <a:t>METHOD</a:t>
            </a:r>
            <a:r>
              <a:rPr lang="en-IN" sz="2800" dirty="0">
                <a:latin typeface="Times New Roman" pitchFamily="18" charset="0"/>
                <a:cs typeface="Times New Roman" pitchFamily="18" charset="0"/>
              </a:rPr>
              <a:t> :</a:t>
            </a:r>
          </a:p>
          <a:p>
            <a:pPr marL="1028700" lvl="1" indent="-571500">
              <a:lnSpc>
                <a:spcPct val="150000"/>
              </a:lnSpc>
              <a:buFont typeface="Wingdings" panose="05000000000000000000" pitchFamily="2" charset="2"/>
              <a:buChar char="Ø"/>
            </a:pPr>
            <a:r>
              <a:rPr lang="en-IN" sz="2800" dirty="0"/>
              <a:t>Logistic regression is one of the most popular machine learning algorithm, which comes under the supervised machine learning techniques which is used for solving classification problem and it predict the output in the form of categorial or discrete value.</a:t>
            </a:r>
          </a:p>
          <a:p>
            <a:pPr marL="1028700" lvl="1" indent="-571500">
              <a:lnSpc>
                <a:spcPct val="150000"/>
              </a:lnSpc>
              <a:buFont typeface="Wingdings" panose="05000000000000000000" pitchFamily="2" charset="2"/>
              <a:buChar char="Ø"/>
            </a:pPr>
            <a:r>
              <a:rPr lang="en-IN" sz="2800" dirty="0"/>
              <a:t> The categorial data is encoded through one hot encoding. Then the data is normalized through the min-max scalar.</a:t>
            </a:r>
          </a:p>
          <a:p>
            <a:pPr marL="1028700" lvl="1" indent="-571500">
              <a:lnSpc>
                <a:spcPct val="150000"/>
              </a:lnSpc>
              <a:buFont typeface="Wingdings" panose="05000000000000000000" pitchFamily="2" charset="2"/>
              <a:buChar char="Ø"/>
            </a:pPr>
            <a:r>
              <a:rPr lang="en-IN" sz="2800" dirty="0"/>
              <a:t> Data about rainfall, temperature, humidity, nitrogen, potassium and other factors are collected and analysed. Data preprocessing in done on the csv file format.</a:t>
            </a:r>
            <a:endParaRPr lang="en-IN" sz="2800" b="1" dirty="0">
              <a:latin typeface="Times New Roman" pitchFamily="18" charset="0"/>
              <a:cs typeface="Times New Roman" pitchFamily="18" charset="0"/>
            </a:endParaRPr>
          </a:p>
        </p:txBody>
      </p:sp>
      <p:sp>
        <p:nvSpPr>
          <p:cNvPr id="6" name="Footer Placeholder 3">
            <a:extLst>
              <a:ext uri="{FF2B5EF4-FFF2-40B4-BE49-F238E27FC236}">
                <a16:creationId xmlns:a16="http://schemas.microsoft.com/office/drawing/2014/main" id="{5D2EA21D-B52D-1EB5-F478-BE7C4D5ABD71}"/>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41372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5" name="Rectangle 4"/>
          <p:cNvSpPr/>
          <p:nvPr/>
        </p:nvSpPr>
        <p:spPr>
          <a:xfrm>
            <a:off x="0" y="349625"/>
            <a:ext cx="18166976" cy="925650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marL="914400" lvl="1" indent="-457200">
              <a:lnSpc>
                <a:spcPct val="150000"/>
              </a:lnSpc>
              <a:buFont typeface="Arial" panose="020B0604020202020204" pitchFamily="34" charset="0"/>
              <a:buChar char="•"/>
            </a:pPr>
            <a:r>
              <a:rPr lang="en-IN" sz="2800" b="1" dirty="0">
                <a:latin typeface="Times New Roman" pitchFamily="18" charset="0"/>
                <a:cs typeface="Times New Roman" pitchFamily="18" charset="0"/>
              </a:rPr>
              <a:t>RESULT</a:t>
            </a:r>
            <a:r>
              <a:rPr lang="en-IN" sz="2800" dirty="0">
                <a:latin typeface="Times New Roman" pitchFamily="18" charset="0"/>
                <a:cs typeface="Times New Roman" pitchFamily="18" charset="0"/>
              </a:rPr>
              <a:t> :</a:t>
            </a:r>
          </a:p>
          <a:p>
            <a:pPr marL="914400" lvl="1" indent="-457200">
              <a:lnSpc>
                <a:spcPct val="150000"/>
              </a:lnSpc>
              <a:buFont typeface="Wingdings" panose="05000000000000000000" pitchFamily="2" charset="2"/>
              <a:buChar char="Ø"/>
            </a:pPr>
            <a:r>
              <a:rPr lang="en-IN" sz="2800" dirty="0"/>
              <a:t>The demand for agriculture food production is increasing rapidly and without using modern technologies, chances are less to meet the agriculture demand. The machine learning technologies has gained positive accuracy factor . The project reviews LR algorithm in predicting crop yield by using the parameters. </a:t>
            </a:r>
          </a:p>
          <a:p>
            <a:pPr marL="914400" lvl="1" indent="-457200">
              <a:lnSpc>
                <a:spcPct val="150000"/>
              </a:lnSpc>
              <a:buFont typeface="Wingdings" panose="05000000000000000000" pitchFamily="2" charset="2"/>
              <a:buChar char="Ø"/>
            </a:pPr>
            <a:r>
              <a:rPr lang="en-IN" sz="2800" dirty="0"/>
              <a:t>The dataset are stored in the csv format. Supervised machine learning model logistic regression is used to train the desired dataset. Python language is used for coding and Visual studio code software is used to run the program. The HTML program coding in the VS code will create a screen and the preferable crop is displayed on it. </a:t>
            </a:r>
          </a:p>
          <a:p>
            <a:pPr marL="914400" lvl="1" indent="-457200">
              <a:lnSpc>
                <a:spcPct val="150000"/>
              </a:lnSpc>
              <a:buFont typeface="Arial" panose="020B0604020202020204" pitchFamily="34" charset="0"/>
              <a:buChar char="•"/>
            </a:pPr>
            <a:r>
              <a:rPr lang="en-US" sz="2800" b="1" dirty="0">
                <a:latin typeface="Times New Roman" pitchFamily="18" charset="0"/>
                <a:cs typeface="Times New Roman" pitchFamily="18" charset="0"/>
              </a:rPr>
              <a:t>CONCLUSION:</a:t>
            </a:r>
          </a:p>
          <a:p>
            <a:pPr marL="914400" lvl="1" indent="-457200">
              <a:lnSpc>
                <a:spcPct val="150000"/>
              </a:lnSpc>
              <a:buFont typeface="Wingdings" panose="05000000000000000000" pitchFamily="2" charset="2"/>
              <a:buChar char="Ø"/>
            </a:pPr>
            <a:r>
              <a:rPr lang="en-IN" sz="2800" dirty="0"/>
              <a:t>The crop selection system to select crops for the yield based on predicted weather parameter. Logistic regression algorithm is used for the prediction model, the crop yield prediction and its accuracy of prediction is obtained of about 97%. The proposed techniques helps the farmer in decision making of which crop should cultivate in the field. The future is bright with the implementation of machine learning algorithms in the field of crop production and we hope to implement more advanced algorithms so that the system becomes more efficient and will give high accuracy</a:t>
            </a: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9" name="Footer Placeholder 3">
            <a:extLst>
              <a:ext uri="{FF2B5EF4-FFF2-40B4-BE49-F238E27FC236}">
                <a16:creationId xmlns:a16="http://schemas.microsoft.com/office/drawing/2014/main" id="{88DE9A96-F94A-3C9C-6B66-8AA348FAF3BB}"/>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extLst>
      <p:ext uri="{BB962C8B-B14F-4D97-AF65-F5344CB8AC3E}">
        <p14:creationId xmlns:p14="http://schemas.microsoft.com/office/powerpoint/2010/main" val="404645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806898" y="451550"/>
            <a:ext cx="16940775" cy="8148834"/>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nSpc>
                <a:spcPct val="150000"/>
              </a:lnSpc>
            </a:pPr>
            <a:r>
              <a:rPr lang="en-IN" sz="2800" b="1" dirty="0">
                <a:latin typeface="Times New Roman" pitchFamily="18" charset="0"/>
                <a:cs typeface="Times New Roman" pitchFamily="18" charset="0"/>
              </a:rPr>
              <a:t>1</a:t>
            </a:r>
            <a:r>
              <a:rPr lang="en-IN" sz="3600" b="1" dirty="0">
                <a:latin typeface="Times New Roman" pitchFamily="18" charset="0"/>
                <a:cs typeface="Times New Roman" pitchFamily="18" charset="0"/>
              </a:rPr>
              <a:t>.</a:t>
            </a:r>
            <a:r>
              <a:rPr lang="en-IN" sz="2800" b="1" dirty="0">
                <a:latin typeface="Times New Roman" pitchFamily="18" charset="0"/>
                <a:cs typeface="Times New Roman" pitchFamily="18" charset="0"/>
              </a:rPr>
              <a:t>AIM OF THE PROJECT:</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primary goal of this project is to design and implement a prototype to predict a climatic conditions and which crop is </a:t>
            </a:r>
            <a:r>
              <a:rPr lang="en-US" sz="2800" dirty="0">
                <a:latin typeface="Times New Roman" panose="02020603050405020304" pitchFamily="18" charset="0"/>
                <a:cs typeface="Times New Roman" panose="02020603050405020304" pitchFamily="18" charset="0"/>
              </a:rPr>
              <a:t>suitable</a:t>
            </a:r>
            <a:r>
              <a:rPr lang="en-IN" sz="2800" dirty="0">
                <a:latin typeface="Times New Roman" panose="02020603050405020304" pitchFamily="18" charset="0"/>
                <a:cs typeface="Times New Roman" panose="02020603050405020304" pitchFamily="18" charset="0"/>
              </a:rPr>
              <a:t> for land accurately. </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 enhance crop yield prediction based on weather conditions, consider employing machine learning models trained on historical weather data and crop yield outcomes.</a:t>
            </a:r>
          </a:p>
          <a:p>
            <a:pPr algn="just"/>
            <a:r>
              <a:rPr lang="en-IN" sz="3200" b="1" dirty="0">
                <a:latin typeface="Times New Roman" panose="02020603050405020304" pitchFamily="18" charset="0"/>
                <a:cs typeface="Times New Roman" panose="02020603050405020304" pitchFamily="18" charset="0"/>
              </a:rPr>
              <a:t>    2.Scope of the project:</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project's scope extends to various domains, including environmental science, </a:t>
            </a:r>
            <a:r>
              <a:rPr lang="en-IN" sz="2800" dirty="0">
                <a:latin typeface="Times New Roman" panose="02020603050405020304" pitchFamily="18" charset="0"/>
                <a:cs typeface="Times New Roman" panose="02020603050405020304" pitchFamily="18" charset="0"/>
              </a:rPr>
              <a:t>The amount of crops harvested varies every year due to changes in climate and other operational as well as economic factors.</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Predicting the amount of crops a land will produce will result in more efficient field operations and management.</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An accurate crop yield prediction model can help farmers to decide on what to grow and when to grow. There are different approaches to crop yield prediction</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weather forecasting enables you to properly plan your farm operations, such as planting, irrigation, fertilizer application, pruning/weeding, harvesting or livestock mating, since farming and agriculture as a whole chiefly depend on seasons and </a:t>
            </a:r>
            <a:r>
              <a:rPr lang="en-IN" sz="2800" dirty="0" err="1">
                <a:latin typeface="Times New Roman" panose="02020603050405020304" pitchFamily="18" charset="0"/>
                <a:cs typeface="Times New Roman" panose="02020603050405020304" pitchFamily="18" charset="0"/>
              </a:rPr>
              <a:t>weathe</a:t>
            </a:r>
            <a:r>
              <a:rPr lang="en-US" sz="2800" dirty="0">
                <a:latin typeface="Times New Roman" panose="02020603050405020304" pitchFamily="18" charset="0"/>
                <a:cs typeface="Times New Roman" panose="02020603050405020304" pitchFamily="18" charset="0"/>
              </a:rPr>
              <a:t> </a:t>
            </a:r>
            <a:endParaRPr lang="en-IN" sz="28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p:txBody>
      </p:sp>
      <p:sp>
        <p:nvSpPr>
          <p:cNvPr id="6" name="Footer Placeholder 3">
            <a:extLst>
              <a:ext uri="{FF2B5EF4-FFF2-40B4-BE49-F238E27FC236}">
                <a16:creationId xmlns:a16="http://schemas.microsoft.com/office/drawing/2014/main" id="{72BA0085-E574-D9E2-76DB-9773EF767B6B}"/>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sp>
        <p:nvSpPr>
          <p:cNvPr id="10" name="TextBox 9"/>
          <p:cNvSpPr txBox="1"/>
          <p:nvPr/>
        </p:nvSpPr>
        <p:spPr>
          <a:xfrm>
            <a:off x="6692900" y="1449890"/>
            <a:ext cx="3189717" cy="584775"/>
          </a:xfrm>
          <a:prstGeom prst="rect">
            <a:avLst/>
          </a:prstGeom>
          <a:noFill/>
        </p:spPr>
        <p:txBody>
          <a:bodyPr wrap="square" rtlCol="0">
            <a:spAutoFit/>
          </a:bodyPr>
          <a:lstStyle/>
          <a:p>
            <a:r>
              <a:rPr lang="en-IN" sz="3200" b="1" dirty="0"/>
              <a:t> GANTT CHART</a:t>
            </a:r>
            <a:endParaRPr lang="en-IN" sz="2400" b="1" dirty="0"/>
          </a:p>
        </p:txBody>
      </p:sp>
      <p:graphicFrame>
        <p:nvGraphicFramePr>
          <p:cNvPr id="6" name="Table 5">
            <a:extLst>
              <a:ext uri="{FF2B5EF4-FFF2-40B4-BE49-F238E27FC236}">
                <a16:creationId xmlns:a16="http://schemas.microsoft.com/office/drawing/2014/main" id="{70321BAD-1254-C6D8-76B1-3A4CB241D775}"/>
              </a:ext>
            </a:extLst>
          </p:cNvPr>
          <p:cNvGraphicFramePr>
            <a:graphicFrameLocks noGrp="1"/>
          </p:cNvGraphicFramePr>
          <p:nvPr>
            <p:extLst>
              <p:ext uri="{D42A27DB-BD31-4B8C-83A1-F6EECF244321}">
                <p14:modId xmlns:p14="http://schemas.microsoft.com/office/powerpoint/2010/main" val="3009464089"/>
              </p:ext>
            </p:extLst>
          </p:nvPr>
        </p:nvGraphicFramePr>
        <p:xfrm>
          <a:off x="486527" y="2149572"/>
          <a:ext cx="16582273" cy="6246524"/>
        </p:xfrm>
        <a:graphic>
          <a:graphicData uri="http://schemas.openxmlformats.org/drawingml/2006/table">
            <a:tbl>
              <a:tblPr firstRow="1" bandRow="1">
                <a:tableStyleId>{5C22544A-7EE6-4342-B048-85BDC9FD1C3A}</a:tableStyleId>
              </a:tblPr>
              <a:tblGrid>
                <a:gridCol w="2889493">
                  <a:extLst>
                    <a:ext uri="{9D8B030D-6E8A-4147-A177-3AD203B41FA5}">
                      <a16:colId xmlns:a16="http://schemas.microsoft.com/office/drawing/2014/main" val="1159036768"/>
                    </a:ext>
                  </a:extLst>
                </a:gridCol>
                <a:gridCol w="967407">
                  <a:extLst>
                    <a:ext uri="{9D8B030D-6E8A-4147-A177-3AD203B41FA5}">
                      <a16:colId xmlns:a16="http://schemas.microsoft.com/office/drawing/2014/main" val="1899293580"/>
                    </a:ext>
                  </a:extLst>
                </a:gridCol>
                <a:gridCol w="939941">
                  <a:extLst>
                    <a:ext uri="{9D8B030D-6E8A-4147-A177-3AD203B41FA5}">
                      <a16:colId xmlns:a16="http://schemas.microsoft.com/office/drawing/2014/main" val="2428247317"/>
                    </a:ext>
                  </a:extLst>
                </a:gridCol>
                <a:gridCol w="922090">
                  <a:extLst>
                    <a:ext uri="{9D8B030D-6E8A-4147-A177-3AD203B41FA5}">
                      <a16:colId xmlns:a16="http://schemas.microsoft.com/office/drawing/2014/main" val="3221659973"/>
                    </a:ext>
                  </a:extLst>
                </a:gridCol>
                <a:gridCol w="922090">
                  <a:extLst>
                    <a:ext uri="{9D8B030D-6E8A-4147-A177-3AD203B41FA5}">
                      <a16:colId xmlns:a16="http://schemas.microsoft.com/office/drawing/2014/main" val="2496193259"/>
                    </a:ext>
                  </a:extLst>
                </a:gridCol>
                <a:gridCol w="922090">
                  <a:extLst>
                    <a:ext uri="{9D8B030D-6E8A-4147-A177-3AD203B41FA5}">
                      <a16:colId xmlns:a16="http://schemas.microsoft.com/office/drawing/2014/main" val="406300153"/>
                    </a:ext>
                  </a:extLst>
                </a:gridCol>
                <a:gridCol w="922090">
                  <a:extLst>
                    <a:ext uri="{9D8B030D-6E8A-4147-A177-3AD203B41FA5}">
                      <a16:colId xmlns:a16="http://schemas.microsoft.com/office/drawing/2014/main" val="4132483426"/>
                    </a:ext>
                  </a:extLst>
                </a:gridCol>
                <a:gridCol w="922090">
                  <a:extLst>
                    <a:ext uri="{9D8B030D-6E8A-4147-A177-3AD203B41FA5}">
                      <a16:colId xmlns:a16="http://schemas.microsoft.com/office/drawing/2014/main" val="1109811708"/>
                    </a:ext>
                  </a:extLst>
                </a:gridCol>
                <a:gridCol w="922090">
                  <a:extLst>
                    <a:ext uri="{9D8B030D-6E8A-4147-A177-3AD203B41FA5}">
                      <a16:colId xmlns:a16="http://schemas.microsoft.com/office/drawing/2014/main" val="3104897494"/>
                    </a:ext>
                  </a:extLst>
                </a:gridCol>
                <a:gridCol w="922090">
                  <a:extLst>
                    <a:ext uri="{9D8B030D-6E8A-4147-A177-3AD203B41FA5}">
                      <a16:colId xmlns:a16="http://schemas.microsoft.com/office/drawing/2014/main" val="305555839"/>
                    </a:ext>
                  </a:extLst>
                </a:gridCol>
                <a:gridCol w="922090">
                  <a:extLst>
                    <a:ext uri="{9D8B030D-6E8A-4147-A177-3AD203B41FA5}">
                      <a16:colId xmlns:a16="http://schemas.microsoft.com/office/drawing/2014/main" val="3324972368"/>
                    </a:ext>
                  </a:extLst>
                </a:gridCol>
                <a:gridCol w="922090">
                  <a:extLst>
                    <a:ext uri="{9D8B030D-6E8A-4147-A177-3AD203B41FA5}">
                      <a16:colId xmlns:a16="http://schemas.microsoft.com/office/drawing/2014/main" val="1178331320"/>
                    </a:ext>
                  </a:extLst>
                </a:gridCol>
                <a:gridCol w="922090">
                  <a:extLst>
                    <a:ext uri="{9D8B030D-6E8A-4147-A177-3AD203B41FA5}">
                      <a16:colId xmlns:a16="http://schemas.microsoft.com/office/drawing/2014/main" val="2210624739"/>
                    </a:ext>
                  </a:extLst>
                </a:gridCol>
                <a:gridCol w="922090">
                  <a:extLst>
                    <a:ext uri="{9D8B030D-6E8A-4147-A177-3AD203B41FA5}">
                      <a16:colId xmlns:a16="http://schemas.microsoft.com/office/drawing/2014/main" val="3797728533"/>
                    </a:ext>
                  </a:extLst>
                </a:gridCol>
                <a:gridCol w="1642442">
                  <a:extLst>
                    <a:ext uri="{9D8B030D-6E8A-4147-A177-3AD203B41FA5}">
                      <a16:colId xmlns:a16="http://schemas.microsoft.com/office/drawing/2014/main" val="1580287886"/>
                    </a:ext>
                  </a:extLst>
                </a:gridCol>
              </a:tblGrid>
              <a:tr h="889349">
                <a:tc rowSpan="2">
                  <a:txBody>
                    <a:bodyPr/>
                    <a:lstStyle/>
                    <a:p>
                      <a:endParaRPr lang="en-US" dirty="0"/>
                    </a:p>
                    <a:p>
                      <a:pPr algn="ctr"/>
                      <a:r>
                        <a:rPr lang="en-US" dirty="0"/>
                        <a:t>TASK NAME</a:t>
                      </a:r>
                      <a:endParaRPr lang="en-IN" dirty="0"/>
                    </a:p>
                  </a:txBody>
                  <a:tcPr anchor="ctr">
                    <a:solidFill>
                      <a:srgbClr val="00B050"/>
                    </a:solidFill>
                  </a:tcPr>
                </a:tc>
                <a:tc gridSpan="4">
                  <a:txBody>
                    <a:bodyPr/>
                    <a:lstStyle/>
                    <a:p>
                      <a:pPr algn="ctr"/>
                      <a:r>
                        <a:rPr lang="en-US" dirty="0"/>
                        <a:t>      FEBRAURY  2024</a:t>
                      </a:r>
                      <a:endParaRPr lang="en-IN" dirty="0"/>
                    </a:p>
                  </a:txBody>
                  <a:tcPr anchor="ctr">
                    <a:solidFill>
                      <a:srgbClr val="FF0000"/>
                    </a:solidFill>
                  </a:tcPr>
                </a:tc>
                <a:tc hMerge="1">
                  <a:txBody>
                    <a:bodyPr/>
                    <a:lstStyle/>
                    <a:p>
                      <a:pPr algn="ctr"/>
                      <a:endParaRPr lang="en-IN" dirty="0"/>
                    </a:p>
                  </a:txBody>
                  <a:tcPr anchor="ctr">
                    <a:solidFill>
                      <a:srgbClr val="FF0000"/>
                    </a:solidFill>
                  </a:tcPr>
                </a:tc>
                <a:tc hMerge="1">
                  <a:txBody>
                    <a:bodyPr/>
                    <a:lstStyle/>
                    <a:p>
                      <a:pPr algn="ctr"/>
                      <a:endParaRPr lang="en-IN" dirty="0"/>
                    </a:p>
                  </a:txBody>
                  <a:tcPr anchor="ctr">
                    <a:solidFill>
                      <a:srgbClr val="FF0000"/>
                    </a:solidFill>
                  </a:tcPr>
                </a:tc>
                <a:tc hMerge="1">
                  <a:txBody>
                    <a:bodyPr/>
                    <a:lstStyle/>
                    <a:p>
                      <a:pPr algn="ctr"/>
                      <a:endParaRPr lang="en-IN" dirty="0"/>
                    </a:p>
                  </a:txBody>
                  <a:tcPr anchor="ctr">
                    <a:solidFill>
                      <a:srgbClr val="FF0000"/>
                    </a:solidFill>
                  </a:tcPr>
                </a:tc>
                <a:tc gridSpan="4">
                  <a:txBody>
                    <a:bodyPr/>
                    <a:lstStyle/>
                    <a:p>
                      <a:pPr algn="ctr"/>
                      <a:r>
                        <a:rPr lang="en-US" dirty="0"/>
                        <a:t>MARCH 2024</a:t>
                      </a:r>
                      <a:endParaRPr lang="en-IN" dirty="0"/>
                    </a:p>
                  </a:txBody>
                  <a:tcPr anchor="ctr">
                    <a:solidFill>
                      <a:srgbClr val="00B0F0"/>
                    </a:solidFill>
                  </a:tcPr>
                </a:tc>
                <a:tc hMerge="1">
                  <a:txBody>
                    <a:bodyPr/>
                    <a:lstStyle/>
                    <a:p>
                      <a:pPr algn="ctr"/>
                      <a:endParaRPr lang="en-IN" dirty="0"/>
                    </a:p>
                  </a:txBody>
                  <a:tcPr anchor="ctr">
                    <a:solidFill>
                      <a:srgbClr val="00B0F0"/>
                    </a:solidFill>
                  </a:tcPr>
                </a:tc>
                <a:tc hMerge="1">
                  <a:txBody>
                    <a:bodyPr/>
                    <a:lstStyle/>
                    <a:p>
                      <a:pPr algn="ctr"/>
                      <a:endParaRPr lang="en-IN" dirty="0"/>
                    </a:p>
                  </a:txBody>
                  <a:tcPr anchor="ctr">
                    <a:solidFill>
                      <a:srgbClr val="00B0F0"/>
                    </a:solidFill>
                  </a:tcPr>
                </a:tc>
                <a:tc hMerge="1">
                  <a:txBody>
                    <a:bodyPr/>
                    <a:lstStyle/>
                    <a:p>
                      <a:pPr algn="ctr"/>
                      <a:endParaRPr lang="en-IN" dirty="0"/>
                    </a:p>
                  </a:txBody>
                  <a:tcPr anchor="ctr">
                    <a:solidFill>
                      <a:srgbClr val="00B0F0"/>
                    </a:solidFill>
                  </a:tcPr>
                </a:tc>
                <a:tc gridSpan="4">
                  <a:txBody>
                    <a:bodyPr/>
                    <a:lstStyle/>
                    <a:p>
                      <a:pPr algn="ctr"/>
                      <a:r>
                        <a:rPr lang="en-US" dirty="0"/>
                        <a:t>APRIL 2024</a:t>
                      </a:r>
                      <a:endParaRPr lang="en-IN" dirty="0"/>
                    </a:p>
                  </a:txBody>
                  <a:tcPr anchor="ctr">
                    <a:solidFill>
                      <a:srgbClr val="7030A0"/>
                    </a:solidFill>
                  </a:tcPr>
                </a:tc>
                <a:tc hMerge="1">
                  <a:txBody>
                    <a:bodyPr/>
                    <a:lstStyle/>
                    <a:p>
                      <a:pPr algn="ctr"/>
                      <a:endParaRPr lang="en-IN" dirty="0"/>
                    </a:p>
                  </a:txBody>
                  <a:tcPr anchor="ctr">
                    <a:solidFill>
                      <a:srgbClr val="7030A0"/>
                    </a:solidFill>
                  </a:tcPr>
                </a:tc>
                <a:tc hMerge="1">
                  <a:txBody>
                    <a:bodyPr/>
                    <a:lstStyle/>
                    <a:p>
                      <a:pPr algn="ctr"/>
                      <a:endParaRPr lang="en-IN" dirty="0"/>
                    </a:p>
                  </a:txBody>
                  <a:tcPr anchor="ctr">
                    <a:solidFill>
                      <a:srgbClr val="7030A0"/>
                    </a:solidFill>
                  </a:tcPr>
                </a:tc>
                <a:tc hMerge="1">
                  <a:txBody>
                    <a:bodyPr/>
                    <a:lstStyle/>
                    <a:p>
                      <a:pPr algn="ctr"/>
                      <a:endParaRPr lang="en-IN" dirty="0"/>
                    </a:p>
                  </a:txBody>
                  <a:tcPr anchor="ctr">
                    <a:solidFill>
                      <a:srgbClr val="7030A0"/>
                    </a:solidFill>
                  </a:tcPr>
                </a:tc>
                <a:tc gridSpan="2">
                  <a:txBody>
                    <a:bodyPr/>
                    <a:lstStyle/>
                    <a:p>
                      <a:pPr algn="ctr"/>
                      <a:r>
                        <a:rPr lang="en-US" dirty="0"/>
                        <a:t>  MAY  2024</a:t>
                      </a:r>
                      <a:endParaRPr lang="en-IN" dirty="0"/>
                    </a:p>
                  </a:txBody>
                  <a:tcPr anchor="ctr">
                    <a:solidFill>
                      <a:srgbClr val="0070C0"/>
                    </a:solidFill>
                  </a:tcPr>
                </a:tc>
                <a:tc hMerge="1">
                  <a:txBody>
                    <a:bodyPr/>
                    <a:lstStyle/>
                    <a:p>
                      <a:pPr algn="ctr"/>
                      <a:endParaRPr lang="en-IN" dirty="0"/>
                    </a:p>
                  </a:txBody>
                  <a:tcPr anchor="ctr">
                    <a:solidFill>
                      <a:srgbClr val="0070C0"/>
                    </a:solidFill>
                  </a:tcPr>
                </a:tc>
                <a:extLst>
                  <a:ext uri="{0D108BD9-81ED-4DB2-BD59-A6C34878D82A}">
                    <a16:rowId xmlns:a16="http://schemas.microsoft.com/office/drawing/2014/main" val="3639336096"/>
                  </a:ext>
                </a:extLst>
              </a:tr>
              <a:tr h="898808">
                <a:tc vMerge="1">
                  <a:txBody>
                    <a:bodyPr/>
                    <a:lstStyle/>
                    <a:p>
                      <a:r>
                        <a:rPr lang="en-US" dirty="0"/>
                        <a:t>TASK NAME</a:t>
                      </a:r>
                      <a:endParaRPr lang="en-IN" dirty="0"/>
                    </a:p>
                  </a:txBody>
                  <a:tcPr>
                    <a:solidFill>
                      <a:schemeClr val="bg2">
                        <a:lumMod val="75000"/>
                      </a:schemeClr>
                    </a:solidFill>
                  </a:tcPr>
                </a:tc>
                <a:tc>
                  <a:txBody>
                    <a:bodyPr/>
                    <a:lstStyle/>
                    <a:p>
                      <a:pPr algn="ctr"/>
                      <a:r>
                        <a:rPr lang="en-US" sz="1800" dirty="0"/>
                        <a:t>WEEK1</a:t>
                      </a:r>
                      <a:endParaRPr lang="en-IN" sz="1800" dirty="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tc>
                  <a:txBody>
                    <a:bodyPr/>
                    <a:lstStyle/>
                    <a:p>
                      <a:pPr algn="ctr"/>
                      <a:r>
                        <a:rPr lang="en-US" sz="1800" dirty="0"/>
                        <a:t>WEEK3</a:t>
                      </a:r>
                      <a:endParaRPr lang="en-IN" sz="1800" dirty="0"/>
                    </a:p>
                  </a:txBody>
                  <a:tcPr anchor="ctr">
                    <a:solidFill>
                      <a:schemeClr val="bg2">
                        <a:lumMod val="75000"/>
                      </a:schemeClr>
                    </a:solidFill>
                  </a:tcPr>
                </a:tc>
                <a:tc>
                  <a:txBody>
                    <a:bodyPr/>
                    <a:lstStyle/>
                    <a:p>
                      <a:pPr algn="ctr"/>
                      <a:r>
                        <a:rPr lang="en-US" sz="1800" dirty="0"/>
                        <a:t>WEEK4</a:t>
                      </a:r>
                      <a:endParaRPr lang="en-IN" sz="1800" dirty="0"/>
                    </a:p>
                  </a:txBody>
                  <a:tcPr anchor="ctr">
                    <a:solidFill>
                      <a:schemeClr val="bg2">
                        <a:lumMod val="75000"/>
                      </a:schemeClr>
                    </a:solidFill>
                  </a:tcPr>
                </a:tc>
                <a:tc>
                  <a:txBody>
                    <a:bodyPr/>
                    <a:lstStyle/>
                    <a:p>
                      <a:pPr algn="ctr"/>
                      <a:r>
                        <a:rPr lang="en-US" sz="1800"/>
                        <a:t>WEEK1</a:t>
                      </a:r>
                      <a:endParaRPr lang="en-IN" sz="180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tc>
                  <a:txBody>
                    <a:bodyPr/>
                    <a:lstStyle/>
                    <a:p>
                      <a:pPr algn="ctr"/>
                      <a:r>
                        <a:rPr lang="en-US" sz="1800" dirty="0"/>
                        <a:t>WEEK3</a:t>
                      </a:r>
                      <a:endParaRPr lang="en-IN" sz="1800" dirty="0"/>
                    </a:p>
                  </a:txBody>
                  <a:tcPr anchor="ctr">
                    <a:solidFill>
                      <a:schemeClr val="bg2">
                        <a:lumMod val="75000"/>
                      </a:schemeClr>
                    </a:solidFill>
                  </a:tcPr>
                </a:tc>
                <a:tc>
                  <a:txBody>
                    <a:bodyPr/>
                    <a:lstStyle/>
                    <a:p>
                      <a:pPr algn="ctr"/>
                      <a:r>
                        <a:rPr lang="en-US" sz="1800" dirty="0"/>
                        <a:t>WEEK4</a:t>
                      </a:r>
                      <a:endParaRPr lang="en-IN" sz="1800" dirty="0"/>
                    </a:p>
                  </a:txBody>
                  <a:tcPr anchor="ctr">
                    <a:solidFill>
                      <a:schemeClr val="bg2">
                        <a:lumMod val="75000"/>
                      </a:schemeClr>
                    </a:solidFill>
                  </a:tcPr>
                </a:tc>
                <a:tc>
                  <a:txBody>
                    <a:bodyPr/>
                    <a:lstStyle/>
                    <a:p>
                      <a:pPr algn="ctr"/>
                      <a:r>
                        <a:rPr lang="en-US" sz="1800" dirty="0"/>
                        <a:t>WEEK 1 </a:t>
                      </a:r>
                      <a:endParaRPr lang="en-IN" sz="1800" dirty="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tc>
                  <a:txBody>
                    <a:bodyPr/>
                    <a:lstStyle/>
                    <a:p>
                      <a:pPr algn="ctr"/>
                      <a:r>
                        <a:rPr lang="en-US" sz="1800" dirty="0"/>
                        <a:t>WEEK3</a:t>
                      </a:r>
                      <a:endParaRPr lang="en-IN" sz="1800" dirty="0"/>
                    </a:p>
                  </a:txBody>
                  <a:tcPr anchor="ctr">
                    <a:solidFill>
                      <a:schemeClr val="bg2">
                        <a:lumMod val="75000"/>
                      </a:schemeClr>
                    </a:solidFill>
                  </a:tcPr>
                </a:tc>
                <a:tc>
                  <a:txBody>
                    <a:bodyPr/>
                    <a:lstStyle/>
                    <a:p>
                      <a:pPr algn="ctr"/>
                      <a:r>
                        <a:rPr lang="en-US" sz="1800" dirty="0"/>
                        <a:t>WEEK4</a:t>
                      </a:r>
                      <a:endParaRPr lang="en-IN" sz="1800" dirty="0"/>
                    </a:p>
                  </a:txBody>
                  <a:tcPr anchor="ctr">
                    <a:solidFill>
                      <a:schemeClr val="bg2">
                        <a:lumMod val="75000"/>
                      </a:schemeClr>
                    </a:solidFill>
                  </a:tcPr>
                </a:tc>
                <a:tc>
                  <a:txBody>
                    <a:bodyPr/>
                    <a:lstStyle/>
                    <a:p>
                      <a:pPr algn="ctr"/>
                      <a:r>
                        <a:rPr lang="en-US" sz="1800" dirty="0"/>
                        <a:t>WEEK1</a:t>
                      </a:r>
                      <a:endParaRPr lang="en-IN" sz="1800" dirty="0"/>
                    </a:p>
                  </a:txBody>
                  <a:tcPr anchor="ctr">
                    <a:solidFill>
                      <a:schemeClr val="bg2">
                        <a:lumMod val="75000"/>
                      </a:schemeClr>
                    </a:solidFill>
                  </a:tcPr>
                </a:tc>
                <a:tc>
                  <a:txBody>
                    <a:bodyPr/>
                    <a:lstStyle/>
                    <a:p>
                      <a:pPr algn="ctr"/>
                      <a:r>
                        <a:rPr lang="en-US" sz="1800" dirty="0"/>
                        <a:t>WEEK2</a:t>
                      </a:r>
                      <a:endParaRPr lang="en-IN" sz="1800" dirty="0"/>
                    </a:p>
                  </a:txBody>
                  <a:tcPr anchor="ctr">
                    <a:solidFill>
                      <a:schemeClr val="bg2">
                        <a:lumMod val="75000"/>
                      </a:schemeClr>
                    </a:solidFill>
                  </a:tcPr>
                </a:tc>
                <a:extLst>
                  <a:ext uri="{0D108BD9-81ED-4DB2-BD59-A6C34878D82A}">
                    <a16:rowId xmlns:a16="http://schemas.microsoft.com/office/drawing/2014/main" val="920777853"/>
                  </a:ext>
                </a:extLst>
              </a:tr>
              <a:tr h="889349">
                <a:tc>
                  <a:txBody>
                    <a:bodyPr/>
                    <a:lstStyle/>
                    <a:p>
                      <a:r>
                        <a:rPr lang="en-US" dirty="0"/>
                        <a:t>PLANNING</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extLst>
                  <a:ext uri="{0D108BD9-81ED-4DB2-BD59-A6C34878D82A}">
                    <a16:rowId xmlns:a16="http://schemas.microsoft.com/office/drawing/2014/main" val="529473747"/>
                  </a:ext>
                </a:extLst>
              </a:tr>
              <a:tr h="900971">
                <a:tc>
                  <a:txBody>
                    <a:bodyPr/>
                    <a:lstStyle/>
                    <a:p>
                      <a:r>
                        <a:rPr lang="en-US" dirty="0"/>
                        <a:t>RESEARCH</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extLst>
                  <a:ext uri="{0D108BD9-81ED-4DB2-BD59-A6C34878D82A}">
                    <a16:rowId xmlns:a16="http://schemas.microsoft.com/office/drawing/2014/main" val="2006576963"/>
                  </a:ext>
                </a:extLst>
              </a:tr>
              <a:tr h="889349">
                <a:tc>
                  <a:txBody>
                    <a:bodyPr/>
                    <a:lstStyle/>
                    <a:p>
                      <a:r>
                        <a:rPr lang="en-US" dirty="0"/>
                        <a:t>DESIGN</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extLst>
                  <a:ext uri="{0D108BD9-81ED-4DB2-BD59-A6C34878D82A}">
                    <a16:rowId xmlns:a16="http://schemas.microsoft.com/office/drawing/2014/main" val="1522677841"/>
                  </a:ext>
                </a:extLst>
              </a:tr>
              <a:tr h="889349">
                <a:tc>
                  <a:txBody>
                    <a:bodyPr/>
                    <a:lstStyle/>
                    <a:p>
                      <a:r>
                        <a:rPr lang="en-US" dirty="0"/>
                        <a:t>IMPLEMENTATION</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extLst>
                  <a:ext uri="{0D108BD9-81ED-4DB2-BD59-A6C34878D82A}">
                    <a16:rowId xmlns:a16="http://schemas.microsoft.com/office/drawing/2014/main" val="91534333"/>
                  </a:ext>
                </a:extLst>
              </a:tr>
              <a:tr h="889349">
                <a:tc>
                  <a:txBody>
                    <a:bodyPr/>
                    <a:lstStyle/>
                    <a:p>
                      <a:r>
                        <a:rPr lang="en-US" dirty="0"/>
                        <a:t>FOLLOW UP</a:t>
                      </a:r>
                      <a:endParaRPr lang="en-IN" dirty="0"/>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a:p>
                  </a:txBody>
                  <a:tcPr>
                    <a:solidFill>
                      <a:schemeClr val="bg2">
                        <a:lumMod val="75000"/>
                      </a:schemeClr>
                    </a:solidFill>
                  </a:tcPr>
                </a:tc>
                <a:tc>
                  <a:txBody>
                    <a:bodyPr/>
                    <a:lstStyle/>
                    <a:p>
                      <a:endParaRPr lang="en-IN" dirty="0"/>
                    </a:p>
                  </a:txBody>
                  <a:tcPr>
                    <a:solidFill>
                      <a:schemeClr val="bg2">
                        <a:lumMod val="75000"/>
                      </a:schemeClr>
                    </a:solidFill>
                  </a:tcPr>
                </a:tc>
                <a:extLst>
                  <a:ext uri="{0D108BD9-81ED-4DB2-BD59-A6C34878D82A}">
                    <a16:rowId xmlns:a16="http://schemas.microsoft.com/office/drawing/2014/main" val="4004756957"/>
                  </a:ext>
                </a:extLst>
              </a:tr>
            </a:tbl>
          </a:graphicData>
        </a:graphic>
      </p:graphicFrame>
      <p:sp>
        <p:nvSpPr>
          <p:cNvPr id="7" name="Rectangle 6">
            <a:extLst>
              <a:ext uri="{FF2B5EF4-FFF2-40B4-BE49-F238E27FC236}">
                <a16:creationId xmlns:a16="http://schemas.microsoft.com/office/drawing/2014/main" id="{9BD3E3AD-85A0-CE4A-5546-F68209A35B29}"/>
              </a:ext>
            </a:extLst>
          </p:cNvPr>
          <p:cNvSpPr/>
          <p:nvPr/>
        </p:nvSpPr>
        <p:spPr>
          <a:xfrm>
            <a:off x="3532644" y="4201160"/>
            <a:ext cx="2837329"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07BF233-24B8-F317-0C1F-FD685DF89044}"/>
              </a:ext>
            </a:extLst>
          </p:cNvPr>
          <p:cNvSpPr/>
          <p:nvPr/>
        </p:nvSpPr>
        <p:spPr>
          <a:xfrm>
            <a:off x="6337453" y="5143500"/>
            <a:ext cx="3958691" cy="4235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E58AC4-DC34-318C-49E7-6D624A9C2C30}"/>
              </a:ext>
            </a:extLst>
          </p:cNvPr>
          <p:cNvSpPr/>
          <p:nvPr/>
        </p:nvSpPr>
        <p:spPr>
          <a:xfrm>
            <a:off x="9920752" y="6057900"/>
            <a:ext cx="3189249" cy="36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8A8F657-778B-5682-4C4B-B6C175696845}"/>
              </a:ext>
            </a:extLst>
          </p:cNvPr>
          <p:cNvSpPr/>
          <p:nvPr/>
        </p:nvSpPr>
        <p:spPr>
          <a:xfrm>
            <a:off x="11898352" y="6908800"/>
            <a:ext cx="3189249" cy="31378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2D05B4D-6896-FE11-E954-FA6CA615D645}"/>
              </a:ext>
            </a:extLst>
          </p:cNvPr>
          <p:cNvSpPr/>
          <p:nvPr/>
        </p:nvSpPr>
        <p:spPr>
          <a:xfrm>
            <a:off x="13925542" y="7884501"/>
            <a:ext cx="2660657" cy="360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3">
            <a:extLst>
              <a:ext uri="{FF2B5EF4-FFF2-40B4-BE49-F238E27FC236}">
                <a16:creationId xmlns:a16="http://schemas.microsoft.com/office/drawing/2014/main" id="{C587C266-C3E2-6E00-77D3-50ED80DBB502}"/>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205856" y="1423479"/>
            <a:ext cx="16227644" cy="7232749"/>
          </a:xfrm>
          <a:prstGeom prst="rect">
            <a:avLst/>
          </a:prstGeom>
        </p:spPr>
        <p:txBody>
          <a:bodyPr wrap="square">
            <a:spAutoFit/>
          </a:bodyPr>
          <a:lstStyle/>
          <a:p>
            <a:pPr marL="285750" indent="-285750">
              <a:buFont typeface="Wingdings" panose="05000000000000000000" pitchFamily="2" charset="2"/>
              <a:buChar char="Ø"/>
            </a:pPr>
            <a:r>
              <a:rPr lang="en-IN" sz="2900" dirty="0"/>
              <a:t>The impact of climate change in India, most of the agriculture crop are badly affected in term of their performance over a period of last decades. Predicting the crop yield in advance of its harvest would help the policy makers and farmers for taking appropriate measure for marketing and storage. </a:t>
            </a:r>
          </a:p>
          <a:p>
            <a:pPr marL="285750" indent="-285750">
              <a:buFont typeface="Wingdings" panose="05000000000000000000" pitchFamily="2" charset="2"/>
              <a:buChar char="Ø"/>
            </a:pPr>
            <a:r>
              <a:rPr lang="en-IN" sz="2900" dirty="0"/>
              <a:t>The result of the prediction will made available to the farmer. Thus for such kind of data analytics in crop prediction, there are different techniques or algorithm is used, and with the help of those algorithms we can predict the crop yield. The main concept is to increase the throughput of the agriculture sector with the machine learning models. </a:t>
            </a:r>
          </a:p>
          <a:p>
            <a:pPr marL="285750" indent="-285750">
              <a:buFont typeface="Wingdings" panose="05000000000000000000" pitchFamily="2" charset="2"/>
              <a:buChar char="Ø"/>
            </a:pPr>
            <a:r>
              <a:rPr lang="en-IN" sz="2900" dirty="0"/>
              <a:t>Machine learning model are trained using the datasets, and the expected result are based on previous experience. We can determine the parameter for the model during the training phase by evaluating past data. </a:t>
            </a:r>
          </a:p>
          <a:p>
            <a:pPr marL="285750" indent="-285750">
              <a:buFont typeface="Wingdings" panose="05000000000000000000" pitchFamily="2" charset="2"/>
              <a:buChar char="Ø"/>
            </a:pPr>
            <a:r>
              <a:rPr lang="en-IN" sz="2900" dirty="0"/>
              <a:t>A portion of the previous data is considered in the evaluation. Weather prediction is the important responsibility in agriculture, however it is the tough process to predict manually. Too many elements affect agriculture productivity since it is not dependent on a single factor. </a:t>
            </a:r>
          </a:p>
          <a:p>
            <a:pPr marL="285750" indent="-285750">
              <a:buFont typeface="Wingdings" panose="05000000000000000000" pitchFamily="2" charset="2"/>
              <a:buChar char="Ø"/>
            </a:pPr>
            <a:r>
              <a:rPr lang="en-IN" sz="2900" dirty="0"/>
              <a:t>The logistic regression is the simple supervised machine learning algorithm which train the dataset and that dataset will predict the suitable crop for the yield..</a:t>
            </a:r>
          </a:p>
          <a:p>
            <a:pPr marL="285750" indent="-285750">
              <a:buFont typeface="Wingdings" panose="05000000000000000000" pitchFamily="2" charset="2"/>
              <a:buChar char="Ø"/>
            </a:pPr>
            <a:r>
              <a:rPr lang="en-IN" sz="2900" dirty="0"/>
              <a:t> Thus the main objective of our paper is to predict the suitable crop based on weather condition</a:t>
            </a:r>
          </a:p>
        </p:txBody>
      </p:sp>
      <p:sp>
        <p:nvSpPr>
          <p:cNvPr id="7" name="Footer Placeholder 3">
            <a:extLst>
              <a:ext uri="{FF2B5EF4-FFF2-40B4-BE49-F238E27FC236}">
                <a16:creationId xmlns:a16="http://schemas.microsoft.com/office/drawing/2014/main" id="{786E7E23-2322-7F32-516C-B2B7B2F05BF0}"/>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1554773803"/>
              </p:ext>
            </p:extLst>
          </p:nvPr>
        </p:nvGraphicFramePr>
        <p:xfrm>
          <a:off x="955962" y="2433918"/>
          <a:ext cx="16957964" cy="6749119"/>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628479">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sv-SE" dirty="0"/>
                        <a:t>. M. Paras</a:t>
                      </a:r>
                      <a:endParaRPr lang="en-IN" dirty="0"/>
                    </a:p>
                  </a:txBody>
                  <a:tcPr/>
                </a:tc>
                <a:tc>
                  <a:txBody>
                    <a:bodyPr/>
                    <a:lstStyle/>
                    <a:p>
                      <a:r>
                        <a:rPr lang="en-IN" dirty="0"/>
                        <a:t>A feature based neural network model for weather forecasting,” International Journal of Computational Intelligence, vol. 4, no. 3, pp. 209–216, 2019</a:t>
                      </a:r>
                    </a:p>
                  </a:txBody>
                  <a:tcPr/>
                </a:tc>
                <a:tc>
                  <a:txBody>
                    <a:bodyPr/>
                    <a:lstStyle/>
                    <a:p>
                      <a:pPr algn="ctr"/>
                      <a:r>
                        <a:rPr lang="en-US" sz="3600" dirty="0"/>
                        <a:t>2019</a:t>
                      </a:r>
                      <a:endParaRPr lang="en-IN" sz="3600" dirty="0"/>
                    </a:p>
                  </a:txBody>
                  <a:tcPr/>
                </a:tc>
                <a:tc>
                  <a:txBody>
                    <a:bodyPr/>
                    <a:lstStyle/>
                    <a:p>
                      <a:r>
                        <a:rPr lang="en-IN" dirty="0"/>
                        <a:t>Has theoretically described various machine learning techniques that can be applied in various forecasting areas.</a:t>
                      </a:r>
                    </a:p>
                  </a:txBody>
                  <a:tcPr/>
                </a:tc>
                <a:extLst>
                  <a:ext uri="{0D108BD9-81ED-4DB2-BD59-A6C34878D82A}">
                    <a16:rowId xmlns:a16="http://schemas.microsoft.com/office/drawing/2014/main" val="10001"/>
                  </a:ext>
                </a:extLst>
              </a:tr>
              <a:tr h="818396">
                <a:tc>
                  <a:txBody>
                    <a:bodyPr/>
                    <a:lstStyle/>
                    <a:p>
                      <a:r>
                        <a:rPr lang="en-IN" dirty="0"/>
                        <a:t>A. </a:t>
                      </a:r>
                      <a:r>
                        <a:rPr lang="en-IN" dirty="0" err="1"/>
                        <a:t>Chlingaryan</a:t>
                      </a:r>
                      <a:endParaRPr lang="en-IN" dirty="0"/>
                    </a:p>
                  </a:txBody>
                  <a:tcPr/>
                </a:tc>
                <a:tc>
                  <a:txBody>
                    <a:bodyPr/>
                    <a:lstStyle/>
                    <a:p>
                      <a:r>
                        <a:rPr lang="en-IN" dirty="0"/>
                        <a:t>Machine learning approaches for crop yield prediction and nitrogen status estimation in precision </a:t>
                      </a:r>
                      <a:r>
                        <a:rPr lang="en-IN" dirty="0" err="1"/>
                        <a:t>agriculture:vol</a:t>
                      </a:r>
                      <a:r>
                        <a:rPr lang="en-IN" dirty="0"/>
                        <a:t>. 151, pp. 61–69, 2022</a:t>
                      </a:r>
                    </a:p>
                  </a:txBody>
                  <a:tcPr/>
                </a:tc>
                <a:tc>
                  <a:txBody>
                    <a:bodyPr/>
                    <a:lstStyle/>
                    <a:p>
                      <a:pPr algn="ctr"/>
                      <a:r>
                        <a:rPr lang="en-US" sz="3600" dirty="0"/>
                        <a:t>2022</a:t>
                      </a:r>
                      <a:endParaRPr lang="en-IN" sz="3600" dirty="0"/>
                    </a:p>
                  </a:txBody>
                  <a:tcPr/>
                </a:tc>
                <a:tc>
                  <a:txBody>
                    <a:bodyPr/>
                    <a:lstStyle/>
                    <a:p>
                      <a:r>
                        <a:rPr lang="en-IN" dirty="0"/>
                        <a:t>Have implemented crop yield prediction using only random forest </a:t>
                      </a:r>
                      <a:r>
                        <a:rPr lang="en-US" dirty="0"/>
                        <a:t>classifier.</a:t>
                      </a:r>
                      <a:endParaRPr lang="en-IN" dirty="0"/>
                    </a:p>
                  </a:txBody>
                  <a:tcPr/>
                </a:tc>
                <a:extLst>
                  <a:ext uri="{0D108BD9-81ED-4DB2-BD59-A6C34878D82A}">
                    <a16:rowId xmlns:a16="http://schemas.microsoft.com/office/drawing/2014/main" val="10002"/>
                  </a:ext>
                </a:extLst>
              </a:tr>
            </a:tbl>
          </a:graphicData>
        </a:graphic>
      </p:graphicFrame>
      <p:sp>
        <p:nvSpPr>
          <p:cNvPr id="7" name="Footer Placeholder 3">
            <a:extLst>
              <a:ext uri="{FF2B5EF4-FFF2-40B4-BE49-F238E27FC236}">
                <a16:creationId xmlns:a16="http://schemas.microsoft.com/office/drawing/2014/main" id="{8B2E5990-F36B-5209-EEEA-7B372E6E58C2}"/>
              </a:ext>
            </a:extLst>
          </p:cNvPr>
          <p:cNvSpPr>
            <a:spLocks noGrp="1"/>
          </p:cNvSpPr>
          <p:nvPr>
            <p:ph type="ftr" sz="quarter" idx="11"/>
          </p:nvPr>
        </p:nvSpPr>
        <p:spPr>
          <a:xfrm>
            <a:off x="5529278" y="9689678"/>
            <a:ext cx="8351314" cy="547688"/>
          </a:xfrm>
        </p:spPr>
        <p:txBody>
          <a:bodyPr/>
          <a:lstStyle/>
          <a:p>
            <a:r>
              <a:rPr lang="en-IN" dirty="0"/>
              <a:t>DEPARTMENT OF COMPUTER SCIENCE &amp; ENGINEERING   / </a:t>
            </a:r>
            <a:r>
              <a:rPr lang="en-IN" sz="1050" b="1" dirty="0">
                <a:latin typeface="Times New Roman"/>
                <a:ea typeface="+mn-lt"/>
                <a:cs typeface="Times New Roman"/>
              </a:rPr>
              <a:t>CROP YIELD FORECASTING USING MECHINE LEARNING</a:t>
            </a:r>
            <a:endParaRPr lang="en-IN" sz="105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641</TotalTime>
  <Words>2663</Words>
  <Application>Microsoft Office PowerPoint</Application>
  <PresentationFormat>Custom</PresentationFormat>
  <Paragraphs>272</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Times New Roman</vt:lpstr>
      <vt:lpstr>Söhne</vt:lpstr>
      <vt:lpstr>Wingdings</vt:lpstr>
      <vt:lpstr>Arial</vt:lpstr>
      <vt:lpstr>Calibri Light</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Krishna Reddy</cp:lastModifiedBy>
  <cp:revision>19</cp:revision>
  <dcterms:modified xsi:type="dcterms:W3CDTF">2024-04-04T02:54:16Z</dcterms:modified>
</cp:coreProperties>
</file>