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228" y="10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6600" b="1" dirty="0">
                <a:solidFill>
                  <a:schemeClr val="bg1"/>
                </a:solidFill>
                <a:latin typeface="Verdana" panose="020B0604030504040204" pitchFamily="34" charset="0"/>
                <a:ea typeface="Verdana" panose="020B0604030504040204" pitchFamily="34" charset="0"/>
              </a:rPr>
              <a:t>CROP YIELD FORECASTING USING MACHINE LEARNING</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 MINOR PROJECT II</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2178" name="Text Box 130"/>
          <p:cNvSpPr txBox="1">
            <a:spLocks noChangeArrowheads="1"/>
          </p:cNvSpPr>
          <p:nvPr/>
        </p:nvSpPr>
        <p:spPr bwMode="auto">
          <a:xfrm>
            <a:off x="8275427" y="362553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160696" y="10293785"/>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988450" y="1226022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156399" y="993668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8160695"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274207" y="16995338"/>
            <a:ext cx="6801488" cy="4893647"/>
          </a:xfrm>
          <a:prstGeom prst="rect">
            <a:avLst/>
          </a:prstGeom>
          <a:solidFill>
            <a:schemeClr val="accent1">
              <a:lumMod val="75000"/>
            </a:schemeClr>
          </a:solidFill>
          <a:ln>
            <a:noFill/>
          </a:ln>
          <a:effectLst/>
        </p:spPr>
        <p:txBody>
          <a:bodyPr wrap="square" lIns="228600" tIns="228600" rIns="228600" bIns="228600">
            <a:spAutoFit/>
          </a:bodyPr>
          <a:lstStyle/>
          <a:p>
            <a:pPr marL="514350" indent="-514350">
              <a:buAutoNum type="arabicPeriod"/>
            </a:pPr>
            <a:r>
              <a:rPr lang="en-US" sz="3200" dirty="0">
                <a:solidFill>
                  <a:schemeClr val="bg1"/>
                </a:solidFill>
                <a:latin typeface="Calibri" pitchFamily="34" charset="0"/>
              </a:rPr>
              <a:t>Vtu 20114/C. Yella Krishna Reddy</a:t>
            </a:r>
          </a:p>
          <a:p>
            <a:pPr marL="514350" indent="-514350">
              <a:buAutoNum type="arabicPeriod"/>
            </a:pPr>
            <a:r>
              <a:rPr lang="en-US" sz="3200" dirty="0">
                <a:solidFill>
                  <a:schemeClr val="bg1"/>
                </a:solidFill>
                <a:latin typeface="Calibri" pitchFamily="34" charset="0"/>
              </a:rPr>
              <a:t>Vtu 20113/C. Yella Nagi Reddy</a:t>
            </a:r>
          </a:p>
          <a:p>
            <a:pPr marL="514350" indent="-514350">
              <a:buAutoNum type="arabicPeriod" startAt="3"/>
            </a:pPr>
            <a:r>
              <a:rPr lang="en-US" sz="3200" dirty="0">
                <a:solidFill>
                  <a:schemeClr val="bg1"/>
                </a:solidFill>
                <a:latin typeface="Calibri" pitchFamily="34" charset="0"/>
              </a:rPr>
              <a:t>Vtu 19969/T. Sai Kumar Reddy</a:t>
            </a:r>
          </a:p>
          <a:p>
            <a:pPr marL="514350" indent="-514350">
              <a:buAutoNum type="arabicPeriod"/>
            </a:pPr>
            <a:r>
              <a:rPr lang="en-US" sz="3200" dirty="0">
                <a:solidFill>
                  <a:schemeClr val="bg1"/>
                </a:solidFill>
                <a:latin typeface="Calibri" pitchFamily="34" charset="0"/>
              </a:rPr>
              <a:t>6304251008</a:t>
            </a:r>
          </a:p>
          <a:p>
            <a:pPr marL="514350" indent="-514350">
              <a:buAutoNum type="arabicPeriod"/>
            </a:pPr>
            <a:r>
              <a:rPr lang="en-US" sz="3200" dirty="0">
                <a:solidFill>
                  <a:schemeClr val="bg1"/>
                </a:solidFill>
                <a:latin typeface="Calibri" pitchFamily="34" charset="0"/>
              </a:rPr>
              <a:t>6302955947</a:t>
            </a:r>
          </a:p>
          <a:p>
            <a:pPr marL="514350" indent="-514350">
              <a:buAutoNum type="arabicPeriod"/>
            </a:pPr>
            <a:r>
              <a:rPr lang="en-US" sz="3200" dirty="0">
                <a:solidFill>
                  <a:schemeClr val="bg1"/>
                </a:solidFill>
                <a:latin typeface="Calibri" pitchFamily="34" charset="0"/>
              </a:rPr>
              <a:t>9100102967</a:t>
            </a:r>
          </a:p>
          <a:p>
            <a:r>
              <a:rPr lang="en-US" sz="3200" dirty="0">
                <a:solidFill>
                  <a:schemeClr val="bg1"/>
                </a:solidFill>
                <a:latin typeface="Calibri" pitchFamily="34" charset="0"/>
              </a:rPr>
              <a:t>1. vtu20114@veltech.edu.in</a:t>
            </a:r>
          </a:p>
          <a:p>
            <a:r>
              <a:rPr lang="en-US" sz="3200" dirty="0">
                <a:solidFill>
                  <a:schemeClr val="bg1"/>
                </a:solidFill>
                <a:latin typeface="Calibri" pitchFamily="34" charset="0"/>
              </a:rPr>
              <a:t>2. vtu20113@veltech.edu.in</a:t>
            </a:r>
          </a:p>
          <a:p>
            <a:r>
              <a:rPr lang="en-US" sz="3200" dirty="0">
                <a:solidFill>
                  <a:schemeClr val="bg1"/>
                </a:solidFill>
                <a:latin typeface="Calibri" pitchFamily="34" charset="0"/>
              </a:rPr>
              <a:t>3. vtu19969@veltech.edu.in</a:t>
            </a:r>
          </a:p>
        </p:txBody>
      </p:sp>
      <p:sp>
        <p:nvSpPr>
          <p:cNvPr id="2242" name="Text Box 194"/>
          <p:cNvSpPr txBox="1">
            <a:spLocks noChangeArrowheads="1"/>
          </p:cNvSpPr>
          <p:nvPr/>
        </p:nvSpPr>
        <p:spPr bwMode="auto">
          <a:xfrm>
            <a:off x="295763" y="4493766"/>
            <a:ext cx="7010400" cy="9325630"/>
          </a:xfrm>
          <a:prstGeom prst="rect">
            <a:avLst/>
          </a:prstGeom>
          <a:solidFill>
            <a:schemeClr val="accent1">
              <a:lumMod val="75000"/>
            </a:schemeClr>
          </a:solidFill>
          <a:ln>
            <a:noFill/>
          </a:ln>
          <a:effectLst/>
        </p:spPr>
        <p:txBody>
          <a:bodyPr wrap="square" lIns="228600" tIns="228600" rIns="228600" bIns="228600">
            <a:spAutoFit/>
          </a:bodyPr>
          <a:lstStyle/>
          <a:p>
            <a:pPr algn="just" eaLnBrk="1" hangingPunct="1"/>
            <a:r>
              <a:rPr lang="en-IN" dirty="0">
                <a:solidFill>
                  <a:schemeClr val="bg1"/>
                </a:solidFill>
                <a:latin typeface="Arial" panose="020B0604020202020204" pitchFamily="34" charset="0"/>
              </a:rPr>
              <a:t>T</a:t>
            </a:r>
            <a:r>
              <a:rPr lang="en-IN" b="0" i="0" dirty="0">
                <a:solidFill>
                  <a:schemeClr val="bg1"/>
                </a:solidFill>
                <a:effectLst/>
                <a:latin typeface="Arial" panose="020B0604020202020204" pitchFamily="34" charset="0"/>
              </a:rPr>
              <a:t>he impact of climate change in India, majority of the agricultural crops are being badly affected in terms of their performance over a period of last two decades. Predicting the crop yield well ahead of its harvest would help the policy makers and farmers for taking appropriate measures for marketing and storage. Such predictions will also help the associated industries for planning the logistics of their business. Several methods of predicting and modeling crop yields have been developed in the past with varying rate of success, as these don’t take into account characteristics of the weather, a n d are mostly empirical. In the present study a software tool named ‘Crop Advisor’ has been developed as an user friendly web page for predicting the influence of climatic parameters on the crop yields.C4.5 algorithm is used to find out the most influencing climatic parameter on the crop yields of selected crops in selected districts of Madhya Pradesh. This software provides an indication of relative influence of different climatic parameters on the crop yield</a:t>
            </a:r>
            <a:r>
              <a:rPr lang="en-IN" dirty="0">
                <a:solidFill>
                  <a:schemeClr val="bg1"/>
                </a:solidFill>
                <a:latin typeface="Arial" panose="020B0604020202020204" pitchFamily="34" charset="0"/>
              </a:rPr>
              <a:t>.</a:t>
            </a:r>
            <a:endParaRPr lang="en-US" dirty="0">
              <a:solidFill>
                <a:schemeClr val="bg1"/>
              </a:solidFill>
              <a:latin typeface="Calibri" pitchFamily="34" charset="0"/>
            </a:endParaRPr>
          </a:p>
        </p:txBody>
      </p:sp>
      <p:sp>
        <p:nvSpPr>
          <p:cNvPr id="2243" name="Text Box 195"/>
          <p:cNvSpPr txBox="1">
            <a:spLocks noChangeArrowheads="1"/>
          </p:cNvSpPr>
          <p:nvPr/>
        </p:nvSpPr>
        <p:spPr bwMode="auto">
          <a:xfrm>
            <a:off x="8275427" y="18382216"/>
            <a:ext cx="10969625" cy="2954655"/>
          </a:xfrm>
          <a:prstGeom prst="rect">
            <a:avLst/>
          </a:prstGeom>
          <a:solidFill>
            <a:schemeClr val="bg1"/>
          </a:solidFill>
          <a:ln>
            <a:noFill/>
          </a:ln>
          <a:effectLst/>
        </p:spPr>
        <p:txBody>
          <a:bodyPr lIns="182880" tIns="182880" rIns="182880" bIns="182880">
            <a:spAutoFit/>
          </a:bodyPr>
          <a:lstStyle/>
          <a:p>
            <a:pPr marL="342900" indent="-342900" algn="just">
              <a:buFont typeface="Wingdings" panose="05000000000000000000" pitchFamily="2" charset="2"/>
              <a:buChar char="Ø"/>
            </a:pPr>
            <a:r>
              <a:rPr lang="en-IN" dirty="0">
                <a:latin typeface="Times New Roman" pitchFamily="18" charset="0"/>
                <a:cs typeface="Times New Roman" pitchFamily="18" charset="0"/>
              </a:rPr>
              <a:t>As the project progresses, its potential to empower farmers with predictive insights for optimizing crop yields while adhering to sustainability principles becomes increasingly evident. The outcomes are anticipated to go beyond academic contributions, fostering positive changes in agricultural landscapes, promoting resource </a:t>
            </a:r>
            <a:r>
              <a:rPr lang="en-IN" dirty="0">
                <a:latin typeface="+mj-lt"/>
                <a:cs typeface="Times New Roman" pitchFamily="18" charset="0"/>
              </a:rPr>
              <a:t>efficiency</a:t>
            </a:r>
            <a:r>
              <a:rPr lang="en-IN" dirty="0">
                <a:latin typeface="Times New Roman" pitchFamily="18" charset="0"/>
                <a:cs typeface="Times New Roman" pitchFamily="18" charset="0"/>
              </a:rPr>
              <a:t>, and supporting global efforts towards sustainable food production.</a:t>
            </a:r>
          </a:p>
          <a:p>
            <a:pPr algn="just"/>
            <a:endParaRPr lang="en-US" dirty="0">
              <a:latin typeface="Times New Roman" pitchFamily="18" charset="0"/>
              <a:cs typeface="Times New Roman" pitchFamily="18" charset="0"/>
            </a:endParaRPr>
          </a:p>
        </p:txBody>
      </p:sp>
      <p:sp>
        <p:nvSpPr>
          <p:cNvPr id="2244" name="Text Box 196"/>
          <p:cNvSpPr txBox="1">
            <a:spLocks noChangeArrowheads="1"/>
          </p:cNvSpPr>
          <p:nvPr/>
        </p:nvSpPr>
        <p:spPr bwMode="auto">
          <a:xfrm>
            <a:off x="32156400" y="10814066"/>
            <a:ext cx="10969625" cy="1477328"/>
          </a:xfrm>
          <a:prstGeom prst="rect">
            <a:avLst/>
          </a:prstGeom>
          <a:solidFill>
            <a:schemeClr val="bg1"/>
          </a:solidFill>
          <a:ln>
            <a:noFill/>
          </a:ln>
          <a:effectLst/>
        </p:spPr>
        <p:txBody>
          <a:bodyPr lIns="182880" tIns="182880" rIns="182880" bIns="182880">
            <a:spAutoFit/>
          </a:bodyPr>
          <a:lstStyle/>
          <a:p>
            <a:pPr eaLnBrk="1" hangingPunct="1"/>
            <a:r>
              <a:rPr lang="en-US" dirty="0">
                <a:solidFill>
                  <a:prstClr val="black"/>
                </a:solidFill>
                <a:latin typeface="Calibri" pitchFamily="34" charset="0"/>
              </a:rPr>
              <a:t>The system use the set of policies and service of customer and database consumer privacy law and regulation may protect an individual animals and there belief from the loss of failure and privacy in the decline and the private customer in the order.</a:t>
            </a:r>
          </a:p>
        </p:txBody>
      </p:sp>
      <p:sp>
        <p:nvSpPr>
          <p:cNvPr id="2245" name="Text Box 197"/>
          <p:cNvSpPr txBox="1">
            <a:spLocks noChangeArrowheads="1"/>
          </p:cNvSpPr>
          <p:nvPr/>
        </p:nvSpPr>
        <p:spPr bwMode="auto">
          <a:xfrm>
            <a:off x="8305130" y="11192768"/>
            <a:ext cx="10969625" cy="6370975"/>
          </a:xfrm>
          <a:prstGeom prst="rect">
            <a:avLst/>
          </a:prstGeom>
          <a:solidFill>
            <a:schemeClr val="bg1"/>
          </a:solidFill>
          <a:ln>
            <a:noFill/>
          </a:ln>
          <a:effectLst/>
        </p:spPr>
        <p:txBody>
          <a:bodyPr lIns="182880" tIns="182880" rIns="182880" bIns="182880">
            <a:spAutoFit/>
          </a:bodyPr>
          <a:lstStyle/>
          <a:p>
            <a:pPr marL="469900" marR="48895" lvl="1" algn="just">
              <a:lnSpc>
                <a:spcPts val="2690"/>
              </a:lnSpc>
              <a:spcBef>
                <a:spcPts val="1495"/>
              </a:spcBef>
            </a:pPr>
            <a:r>
              <a:rPr lang="en-US" sz="2400" spc="-5" dirty="0">
                <a:latin typeface="+mj-lt"/>
                <a:cs typeface="Times New Roman"/>
              </a:rPr>
              <a:t>Step 1 : Upload Paddy Crop Dataset</a:t>
            </a:r>
          </a:p>
          <a:p>
            <a:pPr marL="469900" marR="48895" lvl="1" algn="just">
              <a:lnSpc>
                <a:spcPts val="2690"/>
              </a:lnSpc>
              <a:spcBef>
                <a:spcPts val="1495"/>
              </a:spcBef>
            </a:pPr>
            <a:r>
              <a:rPr lang="en-IN" sz="2400" spc="-5" dirty="0">
                <a:latin typeface="+mj-lt"/>
                <a:cs typeface="Times New Roman"/>
              </a:rPr>
              <a:t>•  using this module we will upload dataset to application </a:t>
            </a:r>
          </a:p>
          <a:p>
            <a:pPr marL="469900" marR="48895" lvl="1" algn="just">
              <a:lnSpc>
                <a:spcPts val="2690"/>
              </a:lnSpc>
              <a:spcBef>
                <a:spcPts val="1495"/>
              </a:spcBef>
            </a:pPr>
            <a:r>
              <a:rPr lang="en-IN" sz="2400" spc="-5" dirty="0">
                <a:latin typeface="+mj-lt"/>
                <a:cs typeface="Times New Roman"/>
              </a:rPr>
              <a:t>• Preprocess Dataset in above dataset we can see we have numeric and non-numeric values and deep learning algorithms only take numeric data so we need to process dataset to remove missing and non-numeric values so by using this model we will remove such data.</a:t>
            </a:r>
          </a:p>
          <a:p>
            <a:pPr marL="469900" marR="48895" lvl="1" algn="just">
              <a:lnSpc>
                <a:spcPts val="2690"/>
              </a:lnSpc>
              <a:spcBef>
                <a:spcPts val="1495"/>
              </a:spcBef>
            </a:pPr>
            <a:r>
              <a:rPr lang="en-IN" spc="-5" dirty="0">
                <a:latin typeface="+mj-lt"/>
                <a:cs typeface="Times New Roman"/>
              </a:rPr>
              <a:t>Step 2 : Train RNN Algorithm</a:t>
            </a:r>
          </a:p>
          <a:p>
            <a:pPr marL="469900" marR="48895" lvl="1" algn="just">
              <a:lnSpc>
                <a:spcPts val="2690"/>
              </a:lnSpc>
              <a:spcBef>
                <a:spcPts val="1495"/>
              </a:spcBef>
            </a:pPr>
            <a:r>
              <a:rPr lang="en-IN" sz="2400" spc="-5" dirty="0">
                <a:latin typeface="+mj-lt"/>
                <a:cs typeface="Times New Roman"/>
              </a:rPr>
              <a:t>• Now process data will be input to RNN algorithm to trained crop yield prediction model</a:t>
            </a:r>
          </a:p>
          <a:p>
            <a:pPr marL="469900" marR="48895" lvl="1" algn="just">
              <a:lnSpc>
                <a:spcPts val="2690"/>
              </a:lnSpc>
              <a:spcBef>
                <a:spcPts val="1495"/>
              </a:spcBef>
            </a:pPr>
            <a:r>
              <a:rPr lang="en-IN" spc="-5" dirty="0">
                <a:latin typeface="+mj-lt"/>
                <a:cs typeface="Times New Roman"/>
              </a:rPr>
              <a:t>Step 3 : R</a:t>
            </a:r>
            <a:r>
              <a:rPr lang="en-IN" sz="2400" spc="-5" dirty="0">
                <a:latin typeface="+mj-lt"/>
                <a:cs typeface="Times New Roman"/>
              </a:rPr>
              <a:t>un Proposed DQN Model: </a:t>
            </a:r>
          </a:p>
          <a:p>
            <a:pPr marL="812800" marR="48895" lvl="1" indent="-342900" algn="just">
              <a:lnSpc>
                <a:spcPts val="2690"/>
              </a:lnSpc>
              <a:spcBef>
                <a:spcPts val="1495"/>
              </a:spcBef>
              <a:buFont typeface="Arial" panose="020B0604020202020204" pitchFamily="34" charset="0"/>
              <a:buChar char="•"/>
            </a:pPr>
            <a:r>
              <a:rPr lang="en-IN" sz="2400" spc="-5" dirty="0">
                <a:latin typeface="+mj-lt"/>
                <a:cs typeface="Times New Roman"/>
              </a:rPr>
              <a:t>this algorithm environment/AGENT function will initialize RNN model and then its STATE will read test data and call ACTION to perform prediction and based on predicted accuracy rewards or penalty will be applied.</a:t>
            </a:r>
          </a:p>
        </p:txBody>
      </p:sp>
      <p:sp>
        <p:nvSpPr>
          <p:cNvPr id="2246" name="Text Box 198"/>
          <p:cNvSpPr txBox="1">
            <a:spLocks noChangeArrowheads="1"/>
          </p:cNvSpPr>
          <p:nvPr/>
        </p:nvSpPr>
        <p:spPr bwMode="auto">
          <a:xfrm>
            <a:off x="32004000" y="13131760"/>
            <a:ext cx="10969625" cy="4062651"/>
          </a:xfrm>
          <a:prstGeom prst="rect">
            <a:avLst/>
          </a:prstGeom>
          <a:solidFill>
            <a:schemeClr val="bg1"/>
          </a:solidFill>
          <a:ln>
            <a:noFill/>
          </a:ln>
          <a:effectLst/>
        </p:spPr>
        <p:txBody>
          <a:bodyPr lIns="182880" tIns="182880" rIns="182880" bIns="182880">
            <a:spAutoFit/>
          </a:bodyPr>
          <a:lstStyle/>
          <a:p>
            <a:pPr marL="342900" indent="-342900" algn="just">
              <a:buFont typeface="Wingdings" panose="05000000000000000000" pitchFamily="2" charset="2"/>
              <a:buChar char="Ø"/>
            </a:pPr>
            <a:r>
              <a:rPr lang="en-IN" dirty="0">
                <a:latin typeface="Times New Roman" pitchFamily="18" charset="0"/>
                <a:cs typeface="Times New Roman" pitchFamily="18" charset="0"/>
              </a:rPr>
              <a:t>the project on "</a:t>
            </a:r>
            <a:r>
              <a:rPr lang="en-US" b="0" i="0" dirty="0">
                <a:effectLst/>
                <a:highlight>
                  <a:srgbClr val="FFFFFF"/>
                </a:highlight>
                <a:latin typeface="Times New Roman" panose="02020603050405020304" pitchFamily="18" charset="0"/>
                <a:cs typeface="Times New Roman" panose="02020603050405020304" pitchFamily="18" charset="0"/>
              </a:rPr>
              <a:t>CROP YIELD FORECASTING USING MACHINE</a:t>
            </a:r>
            <a:br>
              <a:rPr lang="en-US" dirty="0">
                <a:latin typeface="Times New Roman" panose="02020603050405020304" pitchFamily="18" charset="0"/>
                <a:cs typeface="Times New Roman" panose="02020603050405020304" pitchFamily="18" charset="0"/>
              </a:rPr>
            </a:br>
            <a:r>
              <a:rPr lang="en-US" b="0" i="0" dirty="0">
                <a:effectLst/>
                <a:highlight>
                  <a:srgbClr val="FFFFFF"/>
                </a:highlight>
                <a:latin typeface="Times New Roman" panose="02020603050405020304" pitchFamily="18" charset="0"/>
                <a:cs typeface="Times New Roman" panose="02020603050405020304" pitchFamily="18" charset="0"/>
              </a:rPr>
              <a:t>LEARNING</a:t>
            </a:r>
            <a:r>
              <a:rPr lang="en-IN" dirty="0">
                <a:latin typeface="Times New Roman" pitchFamily="18" charset="0"/>
                <a:cs typeface="Times New Roman" pitchFamily="18" charset="0"/>
              </a:rPr>
              <a:t>" represents a significant stride towards revolutionizing agricultural practices. The integration of advanced deep reinforcement learning techniques for crop yield prediction not only bridges existing gaps in conventional methods but also aligns with the imperative of sustainability in modern agriculture.</a:t>
            </a:r>
          </a:p>
          <a:p>
            <a:pPr marL="342900" indent="-342900" algn="just">
              <a:buFont typeface="Wingdings" panose="05000000000000000000" pitchFamily="2" charset="2"/>
              <a:buChar char="Ø"/>
            </a:pPr>
            <a:r>
              <a:rPr lang="en-IN" dirty="0">
                <a:latin typeface="Times New Roman" pitchFamily="18" charset="0"/>
                <a:cs typeface="Times New Roman" pitchFamily="18" charset="0"/>
              </a:rPr>
              <a:t>The literature review underscored the necessity for sophisticated models capable of adapting to the dynamic nature of agrarian environments. The project responds to this need by developing a model that leverages deep reinforcement learning, allowing it to learn and optimize predictions over time, considering factors such as climate, soil quality, and crop management practices.</a:t>
            </a:r>
            <a:endParaRPr lang="en-US" dirty="0">
              <a:latin typeface="Times New Roman" pitchFamily="18" charset="0"/>
              <a:cs typeface="Times New Roman" pitchFamily="18" charset="0"/>
            </a:endParaRPr>
          </a:p>
        </p:txBody>
      </p:sp>
      <p:sp>
        <p:nvSpPr>
          <p:cNvPr id="2247" name="Text Box 199"/>
          <p:cNvSpPr txBox="1">
            <a:spLocks noChangeArrowheads="1"/>
          </p:cNvSpPr>
          <p:nvPr/>
        </p:nvSpPr>
        <p:spPr bwMode="auto">
          <a:xfrm>
            <a:off x="8329079" y="4399893"/>
            <a:ext cx="10969625" cy="5909310"/>
          </a:xfrm>
          <a:prstGeom prst="rect">
            <a:avLst/>
          </a:prstGeom>
          <a:solidFill>
            <a:schemeClr val="bg1"/>
          </a:solidFill>
          <a:ln>
            <a:noFill/>
          </a:ln>
          <a:effectLst/>
        </p:spPr>
        <p:txBody>
          <a:bodyPr wrap="square" lIns="182880" tIns="182880" rIns="182880" bIns="182880">
            <a:spAutoFit/>
          </a:bodyPr>
          <a:lstStyle/>
          <a:p>
            <a:pPr algn="just" eaLnBrk="1" hangingPunct="1"/>
            <a:r>
              <a:rPr lang="en-IN" b="0" i="0" dirty="0">
                <a:effectLst/>
                <a:latin typeface="Arial" panose="020B0604020202020204" pitchFamily="34" charset="0"/>
              </a:rPr>
              <a:t>Agriculture is fundamental to human survival. For populated developing</a:t>
            </a:r>
          </a:p>
          <a:p>
            <a:pPr algn="just" eaLnBrk="1" hangingPunct="1"/>
            <a:r>
              <a:rPr lang="en-IN" b="0" i="0" dirty="0">
                <a:effectLst/>
                <a:latin typeface="Arial" panose="020B0604020202020204" pitchFamily="34" charset="0"/>
              </a:rPr>
              <a:t>countries like India, it is even more imperative to increase the productivity of</a:t>
            </a:r>
          </a:p>
          <a:p>
            <a:pPr algn="just" eaLnBrk="1" hangingPunct="1"/>
            <a:r>
              <a:rPr lang="en-IN" b="0" i="0" dirty="0">
                <a:effectLst/>
                <a:latin typeface="Arial" panose="020B0604020202020204" pitchFamily="34" charset="0"/>
              </a:rPr>
              <a:t>crops, fruits and vegetables. Not only productivity, the quality of produce needs to stay high for better public health. However, both productivity and quality of food gets hampered by factors such as spread of diseases that could have been prevented with early diagnosis. Many of these diseases are infectious leading to total loss of crop yield. Given the vast geographical spread of agricultural lands , low education levels of farmers coupled with limited awareness and lack of access to plant pathologists, human assisted disease diagnosis is not effective and cannot keep up with the exorbitant requirements. To overcome the shortfall of human assisted disease diagnosis, it is imperative to build automation around crop disease diagnosis with technology and introduce low cost and accurate machine assisted diagnosis diagnosis, it is imperative to build automation around crop disease diagnosis with technology and introduce low cost and accurate machine easily access</a:t>
            </a:r>
            <a:endParaRPr lang="en-US" dirty="0">
              <a:solidFill>
                <a:schemeClr val="tx1"/>
              </a:solidFill>
              <a:latin typeface="Calibri" pitchFamily="34" charset="0"/>
            </a:endParaRPr>
          </a:p>
        </p:txBody>
      </p:sp>
      <p:sp>
        <p:nvSpPr>
          <p:cNvPr id="2248" name="Text Box 200"/>
          <p:cNvSpPr txBox="1">
            <a:spLocks noChangeArrowheads="1"/>
          </p:cNvSpPr>
          <p:nvPr/>
        </p:nvSpPr>
        <p:spPr bwMode="auto">
          <a:xfrm>
            <a:off x="32004000" y="18478143"/>
            <a:ext cx="10969625" cy="3077766"/>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a:latin typeface="Calibri" pitchFamily="34" charset="0"/>
              </a:rPr>
              <a:t>Supervisor Name : Mrs.J.Swapna/  Assistant Professor</a:t>
            </a:r>
          </a:p>
          <a:p>
            <a:pPr marL="0" indent="0">
              <a:spcAft>
                <a:spcPct val="50000"/>
              </a:spcAft>
            </a:pPr>
            <a:r>
              <a:rPr lang="en-US" sz="3200" dirty="0">
                <a:latin typeface="Calibri" pitchFamily="34" charset="0"/>
              </a:rPr>
              <a:t>Phone Number:  9585674456</a:t>
            </a:r>
          </a:p>
          <a:p>
            <a:pPr marL="0" indent="0">
              <a:spcAft>
                <a:spcPct val="50000"/>
              </a:spcAft>
            </a:pPr>
            <a:r>
              <a:rPr lang="en-US" sz="3200" dirty="0">
                <a:latin typeface="Calibri" pitchFamily="34" charset="0"/>
              </a:rPr>
              <a:t>Email:swapna@velteh.edu.in</a:t>
            </a:r>
          </a:p>
          <a:p>
            <a:pPr marL="0" indent="0">
              <a:spcAft>
                <a:spcPct val="50000"/>
              </a:spcAft>
            </a:pPr>
            <a:endParaRPr lang="en-US" sz="3200" dirty="0">
              <a:latin typeface="Calibri" pitchFamily="34" charset="0"/>
            </a:endParaRPr>
          </a:p>
        </p:txBody>
      </p:sp>
      <p:sp>
        <p:nvSpPr>
          <p:cNvPr id="67" name="Text Box 241"/>
          <p:cNvSpPr txBox="1">
            <a:spLocks noChangeArrowheads="1"/>
          </p:cNvSpPr>
          <p:nvPr/>
        </p:nvSpPr>
        <p:spPr bwMode="auto">
          <a:xfrm>
            <a:off x="23317199" y="9312354"/>
            <a:ext cx="3523325"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Input Image For Processing</a:t>
            </a:r>
            <a:endParaRPr lang="en-US" sz="2000" dirty="0">
              <a:solidFill>
                <a:schemeClr val="accent1">
                  <a:lumMod val="50000"/>
                </a:schemeClr>
              </a:solidFill>
              <a:latin typeface="Calibri" pitchFamily="34" charset="0"/>
            </a:endParaRP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63" y="187771"/>
            <a:ext cx="4220675" cy="2153650"/>
          </a:xfrm>
          <a:prstGeom prst="rect">
            <a:avLst/>
          </a:prstGeom>
        </p:spPr>
      </p:pic>
      <p:sp>
        <p:nvSpPr>
          <p:cNvPr id="6" name="Text Box 241">
            <a:extLst>
              <a:ext uri="{FF2B5EF4-FFF2-40B4-BE49-F238E27FC236}">
                <a16:creationId xmlns:a16="http://schemas.microsoft.com/office/drawing/2014/main" id="{FB0FFD3E-BF2F-C58E-267A-2168C374EB82}"/>
              </a:ext>
            </a:extLst>
          </p:cNvPr>
          <p:cNvSpPr txBox="1">
            <a:spLocks noChangeArrowheads="1"/>
          </p:cNvSpPr>
          <p:nvPr/>
        </p:nvSpPr>
        <p:spPr bwMode="auto">
          <a:xfrm>
            <a:off x="23636439" y="15326833"/>
            <a:ext cx="391606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Output Image After Processing</a:t>
            </a:r>
            <a:endParaRPr lang="en-US" sz="2000" dirty="0">
              <a:solidFill>
                <a:schemeClr val="accent1">
                  <a:lumMod val="50000"/>
                </a:schemeClr>
              </a:solidFill>
              <a:latin typeface="Calibri" pitchFamily="34" charset="0"/>
            </a:endParaRPr>
          </a:p>
        </p:txBody>
      </p:sp>
      <p:sp>
        <p:nvSpPr>
          <p:cNvPr id="2" name="AutoShape 2">
            <a:extLst>
              <a:ext uri="{FF2B5EF4-FFF2-40B4-BE49-F238E27FC236}">
                <a16:creationId xmlns:a16="http://schemas.microsoft.com/office/drawing/2014/main" id="{A368130B-DCD5-7B87-70A2-2B2ED989083D}"/>
              </a:ext>
            </a:extLst>
          </p:cNvPr>
          <p:cNvSpPr>
            <a:spLocks noChangeAspect="1" noChangeArrowheads="1"/>
          </p:cNvSpPr>
          <p:nvPr/>
        </p:nvSpPr>
        <p:spPr bwMode="auto">
          <a:xfrm>
            <a:off x="21793199" y="10820399"/>
            <a:ext cx="3916059" cy="3916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AA187193-459D-9A32-202F-38FC28869E4F}"/>
              </a:ext>
            </a:extLst>
          </p:cNvPr>
          <p:cNvPicPr>
            <a:picLocks noChangeAspect="1"/>
          </p:cNvPicPr>
          <p:nvPr/>
        </p:nvPicPr>
        <p:blipFill>
          <a:blip r:embed="rId3"/>
          <a:stretch>
            <a:fillRect/>
          </a:stretch>
        </p:blipFill>
        <p:spPr>
          <a:xfrm>
            <a:off x="19984854" y="4100225"/>
            <a:ext cx="10963763" cy="5076825"/>
          </a:xfrm>
          <a:prstGeom prst="rect">
            <a:avLst/>
          </a:prstGeom>
        </p:spPr>
      </p:pic>
      <p:pic>
        <p:nvPicPr>
          <p:cNvPr id="7" name="Picture 6">
            <a:extLst>
              <a:ext uri="{FF2B5EF4-FFF2-40B4-BE49-F238E27FC236}">
                <a16:creationId xmlns:a16="http://schemas.microsoft.com/office/drawing/2014/main" id="{F01E4BC8-DA0A-65FD-77F0-28BC49AC8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0677" y="9840067"/>
            <a:ext cx="11044020" cy="5305425"/>
          </a:xfrm>
          <a:prstGeom prst="rect">
            <a:avLst/>
          </a:prstGeom>
        </p:spPr>
      </p:pic>
      <p:pic>
        <p:nvPicPr>
          <p:cNvPr id="9" name="Picture 8">
            <a:extLst>
              <a:ext uri="{FF2B5EF4-FFF2-40B4-BE49-F238E27FC236}">
                <a16:creationId xmlns:a16="http://schemas.microsoft.com/office/drawing/2014/main" id="{2D55A7F7-3C94-205E-342A-D25DE0809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91218" y="15997290"/>
            <a:ext cx="10969625" cy="4769852"/>
          </a:xfrm>
          <a:prstGeom prst="rect">
            <a:avLst/>
          </a:prstGeom>
        </p:spPr>
      </p:pic>
      <p:sp>
        <p:nvSpPr>
          <p:cNvPr id="11" name="TextBox 10">
            <a:extLst>
              <a:ext uri="{FF2B5EF4-FFF2-40B4-BE49-F238E27FC236}">
                <a16:creationId xmlns:a16="http://schemas.microsoft.com/office/drawing/2014/main" id="{343E623C-795A-4281-6CDB-61BCDDFC2FB0}"/>
              </a:ext>
            </a:extLst>
          </p:cNvPr>
          <p:cNvSpPr txBox="1"/>
          <p:nvPr/>
        </p:nvSpPr>
        <p:spPr>
          <a:xfrm>
            <a:off x="23751228" y="20944216"/>
            <a:ext cx="5074309" cy="461665"/>
          </a:xfrm>
          <a:prstGeom prst="rect">
            <a:avLst/>
          </a:prstGeom>
          <a:noFill/>
        </p:spPr>
        <p:txBody>
          <a:bodyPr wrap="square" rtlCol="0">
            <a:spAutoFit/>
          </a:bodyPr>
          <a:lstStyle/>
          <a:p>
            <a:r>
              <a:rPr lang="en-US" dirty="0"/>
              <a:t>Fig :System Architecture </a:t>
            </a:r>
            <a:endParaRPr lang="en-IN" dirty="0"/>
          </a:p>
        </p:txBody>
      </p:sp>
      <p:pic>
        <p:nvPicPr>
          <p:cNvPr id="13" name="Picture 12">
            <a:extLst>
              <a:ext uri="{FF2B5EF4-FFF2-40B4-BE49-F238E27FC236}">
                <a16:creationId xmlns:a16="http://schemas.microsoft.com/office/drawing/2014/main" id="{253D9A05-BF68-3374-256C-22D2C01F5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88450" y="4091970"/>
            <a:ext cx="10210800" cy="4823938"/>
          </a:xfrm>
          <a:prstGeom prst="rect">
            <a:avLst/>
          </a:prstGeom>
        </p:spPr>
      </p:pic>
      <p:sp>
        <p:nvSpPr>
          <p:cNvPr id="15" name="TextBox 14">
            <a:extLst>
              <a:ext uri="{FF2B5EF4-FFF2-40B4-BE49-F238E27FC236}">
                <a16:creationId xmlns:a16="http://schemas.microsoft.com/office/drawing/2014/main" id="{EF608C54-5484-E300-D941-FE8EEAE751AB}"/>
              </a:ext>
            </a:extLst>
          </p:cNvPr>
          <p:cNvSpPr txBox="1"/>
          <p:nvPr/>
        </p:nvSpPr>
        <p:spPr>
          <a:xfrm>
            <a:off x="35583892" y="9177050"/>
            <a:ext cx="3962400" cy="461665"/>
          </a:xfrm>
          <a:prstGeom prst="rect">
            <a:avLst/>
          </a:prstGeom>
          <a:noFill/>
        </p:spPr>
        <p:txBody>
          <a:bodyPr wrap="square" rtlCol="0">
            <a:spAutoFit/>
          </a:bodyPr>
          <a:lstStyle/>
          <a:p>
            <a:r>
              <a:rPr lang="en-US" dirty="0"/>
              <a:t>Fig: Data flow Diagram </a:t>
            </a:r>
            <a:endParaRPr lang="en-IN" dirty="0"/>
          </a:p>
        </p:txBody>
      </p:sp>
      <p:pic>
        <p:nvPicPr>
          <p:cNvPr id="4" name="Picture 2">
            <a:extLst>
              <a:ext uri="{FF2B5EF4-FFF2-40B4-BE49-F238E27FC236}">
                <a16:creationId xmlns:a16="http://schemas.microsoft.com/office/drawing/2014/main" id="{0D168B67-C6F2-9552-6D92-45A4A9854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4F4BE716-2FDE-60FD-4B0F-BCA0C02DF2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3B2E02B511674EAF5300884FA82617" ma:contentTypeVersion="4" ma:contentTypeDescription="Create a new document." ma:contentTypeScope="" ma:versionID="5674a0b92c888b68a06668d4d4ae4da1">
  <xsd:schema xmlns:xsd="http://www.w3.org/2001/XMLSchema" xmlns:xs="http://www.w3.org/2001/XMLSchema" xmlns:p="http://schemas.microsoft.com/office/2006/metadata/properties" xmlns:ns3="ff70754e-bd0c-45f8-89d2-1271bdd293ad" targetNamespace="http://schemas.microsoft.com/office/2006/metadata/properties" ma:root="true" ma:fieldsID="a38e6755b45cf1d0cc0b78886bfd8186" ns3:_="">
    <xsd:import namespace="ff70754e-bd0c-45f8-89d2-1271bdd293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70754e-bd0c-45f8-89d2-1271bdd29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BBD226-39F5-4C65-B17A-5DB8CBE9D694}">
  <ds:schemaRefs>
    <ds:schemaRef ds:uri="http://schemas.microsoft.com/office/infopath/2007/PartnerControls"/>
    <ds:schemaRef ds:uri="ff70754e-bd0c-45f8-89d2-1271bdd293ad"/>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91E2D51-B8FF-476E-83DF-4C376B58085E}">
  <ds:schemaRefs>
    <ds:schemaRef ds:uri="http://schemas.microsoft.com/sharepoint/v3/contenttype/forms"/>
  </ds:schemaRefs>
</ds:datastoreItem>
</file>

<file path=customXml/itemProps3.xml><?xml version="1.0" encoding="utf-8"?>
<ds:datastoreItem xmlns:ds="http://schemas.openxmlformats.org/officeDocument/2006/customXml" ds:itemID="{43C5EE29-5D1E-41B7-B5AA-0A81D5FF41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70754e-bd0c-45f8-89d2-1271bdd293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1910</TotalTime>
  <Words>848</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Verdana</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Krishna Reddy</cp:lastModifiedBy>
  <cp:revision>59</cp:revision>
  <dcterms:created xsi:type="dcterms:W3CDTF">2008-05-03T03:01:56Z</dcterms:created>
  <dcterms:modified xsi:type="dcterms:W3CDTF">2024-04-24T14:31:15Z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0x010100593B2E02B511674EAF5300884FA82617</vt:lpwstr>
  </property>
</Properties>
</file>