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61" r:id="rId2"/>
    <p:sldId id="414" r:id="rId3"/>
    <p:sldId id="415" r:id="rId4"/>
    <p:sldId id="416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39" r:id="rId28"/>
    <p:sldId id="440" r:id="rId29"/>
    <p:sldId id="441" r:id="rId30"/>
    <p:sldId id="442" r:id="rId31"/>
    <p:sldId id="443" r:id="rId32"/>
    <p:sldId id="444" r:id="rId33"/>
    <p:sldId id="445" r:id="rId34"/>
    <p:sldId id="446" r:id="rId35"/>
    <p:sldId id="447" r:id="rId36"/>
    <p:sldId id="448" r:id="rId37"/>
    <p:sldId id="449" r:id="rId38"/>
    <p:sldId id="450" r:id="rId39"/>
    <p:sldId id="451" r:id="rId40"/>
    <p:sldId id="452" r:id="rId41"/>
    <p:sldId id="453" r:id="rId42"/>
    <p:sldId id="454" r:id="rId43"/>
    <p:sldId id="455" r:id="rId44"/>
    <p:sldId id="456" r:id="rId45"/>
    <p:sldId id="457" r:id="rId46"/>
    <p:sldId id="458" r:id="rId47"/>
    <p:sldId id="459" r:id="rId48"/>
    <p:sldId id="460" r:id="rId49"/>
    <p:sldId id="461" r:id="rId50"/>
    <p:sldId id="462" r:id="rId51"/>
    <p:sldId id="463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tralczyk, Rene" initials="PR" lastIdx="1" clrIdx="0">
    <p:extLst>
      <p:ext uri="{19B8F6BF-5375-455C-9EA6-DF929625EA0E}">
        <p15:presenceInfo xmlns:p15="http://schemas.microsoft.com/office/powerpoint/2012/main" userId="S::Rene.Pietralczyk@CVSHealth.com::bb38fead-ab1a-4018-bd0b-9338024740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3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1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1254" y="6375760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4948233" y="6204230"/>
            <a:ext cx="2202937" cy="319913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rgbClr val="7D3F9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902826" y="1382595"/>
            <a:ext cx="10386349" cy="2011680"/>
          </a:xfrm>
        </p:spPr>
        <p:txBody>
          <a:bodyPr rIns="0" anchor="b" anchorCtr="0"/>
          <a:lstStyle>
            <a:lvl1pPr algn="ctr">
              <a:lnSpc>
                <a:spcPct val="90000"/>
              </a:lnSpc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07247" y="3540894"/>
            <a:ext cx="10177508" cy="347472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00026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D - Co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1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547508" y="381422"/>
            <a:ext cx="2162843" cy="418678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43505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algn="ctr">
              <a:lnSpc>
                <a:spcPct val="80000"/>
              </a:lnSpc>
              <a:defRPr sz="6600" b="1" baseline="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1254" y="6375760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4" name="Freeform 5"/>
          <p:cNvSpPr>
            <a:spLocks noChangeAspect="1" noEditPoints="1"/>
          </p:cNvSpPr>
          <p:nvPr userDrawn="1"/>
        </p:nvSpPr>
        <p:spPr bwMode="auto">
          <a:xfrm>
            <a:off x="6205728" y="6298130"/>
            <a:ext cx="1637120" cy="237744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rgbClr val="7D3F9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4694303" y="6190761"/>
            <a:ext cx="1271083" cy="429768"/>
          </a:xfrm>
          <a:solidFill>
            <a:schemeClr val="bg2"/>
          </a:solidFill>
        </p:spPr>
        <p:txBody>
          <a:bodyPr anchor="ctr"/>
          <a:lstStyle>
            <a:lvl1pPr algn="ctr">
              <a:defRPr sz="75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PARTNER LOGO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060704" y="4361688"/>
            <a:ext cx="10082784" cy="795528"/>
          </a:xfrm>
        </p:spPr>
        <p:txBody>
          <a:bodyPr rIns="0" anchor="b" anchorCtr="0"/>
          <a:lstStyle>
            <a:lvl1pPr algn="ctr">
              <a:lnSpc>
                <a:spcPct val="90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6048" y="5266944"/>
            <a:ext cx="9912096" cy="347472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6673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57360" y="378059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r>
              <a:rPr lang="en-US" sz="4800" b="1" dirty="0">
                <a:solidFill>
                  <a:srgbClr val="868686"/>
                </a:solidFill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7930" y="1784351"/>
            <a:ext cx="8588452" cy="3982707"/>
          </a:xfrm>
        </p:spPr>
        <p:txBody>
          <a:bodyPr/>
          <a:lstStyle>
            <a:lvl1pPr>
              <a:spcBef>
                <a:spcPts val="1800"/>
              </a:spcBef>
              <a:spcAft>
                <a:spcPts val="0"/>
              </a:spcAft>
              <a:defRPr sz="18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177800" indent="-177800">
              <a:spcBef>
                <a:spcPts val="600"/>
              </a:spcBef>
              <a:buFont typeface="Arial" panose="020B0604020202020204" pitchFamily="34" charset="0"/>
              <a:buChar char="•"/>
              <a:defRPr sz="1400" baseline="0"/>
            </a:lvl3pPr>
            <a:lvl4pPr marL="342900" indent="-165100">
              <a:spcBef>
                <a:spcPts val="600"/>
              </a:spcBef>
              <a:buFont typeface="Arial" panose="020B0604020202020204" pitchFamily="34" charset="0"/>
              <a:buChar char="–"/>
              <a:defRPr sz="1400" baseline="0"/>
            </a:lvl4pPr>
            <a:lvl5pPr marL="520700" indent="-1778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5pPr>
            <a:lvl6pPr marL="685800" indent="-165100">
              <a:spcBef>
                <a:spcPts val="600"/>
              </a:spcBef>
              <a:buFont typeface="Arial" panose="020B0604020202020204" pitchFamily="34" charset="0"/>
              <a:buChar char="–"/>
              <a:defRPr baseline="0"/>
            </a:lvl6pPr>
            <a:lvl7pPr marL="863600" indent="-177800">
              <a:spcBef>
                <a:spcPts val="600"/>
              </a:spcBef>
              <a:buFont typeface="Arial" panose="020B0604020202020204" pitchFamily="34" charset="0"/>
              <a:buChar char="•"/>
              <a:defRPr/>
            </a:lvl7pPr>
            <a:lvl8pPr marL="1028700" indent="-165100">
              <a:spcBef>
                <a:spcPts val="600"/>
              </a:spcBef>
              <a:buFont typeface="Arial" panose="020B0604020202020204" pitchFamily="34" charset="0"/>
              <a:buChar char="–"/>
              <a:defRPr/>
            </a:lvl8pPr>
            <a:lvl9pPr marL="1206500" indent="-177800">
              <a:spcBef>
                <a:spcPts val="600"/>
              </a:spcBef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4044317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57360" y="378059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r>
              <a:rPr lang="en-US" sz="4800" b="1" dirty="0">
                <a:solidFill>
                  <a:srgbClr val="868686"/>
                </a:solidFill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D3DA619-C657-4377-909C-6D3A110F5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13651" y="1784350"/>
            <a:ext cx="4145280" cy="3614737"/>
          </a:xfrm>
          <a:prstGeom prst="rect">
            <a:avLst/>
          </a:prstGeom>
        </p:spPr>
        <p:txBody>
          <a:bodyPr/>
          <a:lstStyle>
            <a:lvl1pPr>
              <a:spcAft>
                <a:spcPts val="1800"/>
              </a:spcAft>
              <a:defRPr sz="2000" b="1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400" b="1">
                <a:solidFill>
                  <a:schemeClr val="tx2"/>
                </a:solidFill>
                <a:latin typeface="+mn-lt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400" i="1">
                <a:solidFill>
                  <a:schemeClr val="tx2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header</a:t>
            </a:r>
          </a:p>
          <a:p>
            <a:pPr lvl="1"/>
            <a:r>
              <a:rPr lang="en-US" dirty="0"/>
              <a:t>Tab to Time then tab to Agenda item</a:t>
            </a:r>
          </a:p>
          <a:p>
            <a:pPr lvl="2"/>
            <a:r>
              <a:rPr lang="en-US" dirty="0"/>
              <a:t>Speaker name and topic</a:t>
            </a:r>
          </a:p>
          <a:p>
            <a:pPr lvl="3"/>
            <a:r>
              <a:rPr lang="en-US" dirty="0"/>
              <a:t>Additional information</a:t>
            </a:r>
          </a:p>
        </p:txBody>
      </p:sp>
      <p:sp>
        <p:nvSpPr>
          <p:cNvPr id="7" name="Text Placeholder 19">
            <a:extLst>
              <a:ext uri="{FF2B5EF4-FFF2-40B4-BE49-F238E27FC236}">
                <a16:creationId xmlns:a16="http://schemas.microsoft.com/office/drawing/2014/main" id="{99D62640-4C2F-4EEE-8702-E19D55A971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3091" y="1784350"/>
            <a:ext cx="4145280" cy="3614737"/>
          </a:xfrm>
          <a:prstGeom prst="rect">
            <a:avLst/>
          </a:prstGeom>
        </p:spPr>
        <p:txBody>
          <a:bodyPr/>
          <a:lstStyle>
            <a:lvl1pPr>
              <a:spcAft>
                <a:spcPts val="1800"/>
              </a:spcAft>
              <a:defRPr sz="2000" b="1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400" b="1">
                <a:solidFill>
                  <a:schemeClr val="tx2"/>
                </a:solidFill>
                <a:latin typeface="+mn-lt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400" i="1">
                <a:solidFill>
                  <a:schemeClr val="tx2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header</a:t>
            </a:r>
          </a:p>
          <a:p>
            <a:pPr lvl="1"/>
            <a:r>
              <a:rPr lang="en-US" dirty="0"/>
              <a:t>Tab to Time then tab to Agenda item</a:t>
            </a:r>
          </a:p>
          <a:p>
            <a:pPr lvl="2"/>
            <a:r>
              <a:rPr lang="en-US" dirty="0"/>
              <a:t>Speaker name and topic</a:t>
            </a:r>
          </a:p>
          <a:p>
            <a:pPr lvl="3"/>
            <a:r>
              <a:rPr lang="en-US" dirty="0"/>
              <a:t>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79810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0" y="3022967"/>
            <a:ext cx="7315200" cy="812066"/>
          </a:xfrm>
        </p:spPr>
        <p:txBody>
          <a:bodyPr rIns="0" anchor="ctr"/>
          <a:lstStyle>
            <a:lvl1pPr algn="ctr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3686373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0" y="3022967"/>
            <a:ext cx="7315200" cy="812066"/>
          </a:xfrm>
        </p:spPr>
        <p:txBody>
          <a:bodyPr rIns="0" anchor="ctr"/>
          <a:lstStyle>
            <a:lvl1pPr algn="ctr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338335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0" y="6257926"/>
            <a:ext cx="12192000" cy="600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0" y="3022967"/>
            <a:ext cx="7315200" cy="812066"/>
          </a:xfrm>
        </p:spPr>
        <p:txBody>
          <a:bodyPr rIns="0" anchor="ctr"/>
          <a:lstStyle>
            <a:lvl1pPr algn="ctr">
              <a:defRPr sz="3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3859703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70063"/>
            <a:ext cx="9666451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324928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30" y="530351"/>
            <a:ext cx="9667725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70063"/>
            <a:ext cx="9678523" cy="3977640"/>
          </a:xfrm>
        </p:spPr>
        <p:txBody>
          <a:bodyPr/>
          <a:lstStyle>
            <a:lvl1pPr>
              <a:buClr>
                <a:schemeClr val="tx1"/>
              </a:buClr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baseline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baseline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4pPr>
            <a:lvl5pPr marL="515938" indent="-173038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5pPr>
            <a:lvl6pPr marL="74295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914400" indent="-165100">
              <a:buFont typeface="Arial" panose="020B0604020202020204" pitchFamily="34" charset="0"/>
              <a:buChar char="•"/>
              <a:defRPr/>
            </a:lvl7pPr>
            <a:lvl8pPr marL="1092200" indent="-177800">
              <a:buFont typeface="Arial" panose="020B0604020202020204" pitchFamily="34" charset="0"/>
              <a:buChar char="–"/>
              <a:defRPr/>
            </a:lvl8pPr>
            <a:lvl9pPr marL="1257300" indent="-16510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42131580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30" y="530351"/>
            <a:ext cx="9667725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two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30" y="1770064"/>
            <a:ext cx="5238479" cy="3978889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6388609" y="1770064"/>
            <a:ext cx="5238479" cy="3978889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4207373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30" y="530351"/>
            <a:ext cx="9667725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three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30" y="1770063"/>
            <a:ext cx="3434085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85850" indent="-225425">
              <a:buFont typeface="Arial" panose="020B0604020202020204" pitchFamily="34" charset="0"/>
              <a:buChar char="–"/>
              <a:defRPr/>
            </a:lvl8pPr>
            <a:lvl9pPr marL="1203325" indent="-117475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376928" y="1770063"/>
            <a:ext cx="3434085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85850" indent="-225425">
              <a:buFont typeface="Arial" panose="020B0604020202020204" pitchFamily="34" charset="0"/>
              <a:buChar char="–"/>
              <a:defRPr/>
            </a:lvl8pPr>
            <a:lvl9pPr marL="1203325" indent="-117475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8180832" y="1770063"/>
            <a:ext cx="3434085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85850" indent="-225425">
              <a:buFont typeface="Arial" panose="020B0604020202020204" pitchFamily="34" charset="0"/>
              <a:buChar char="–"/>
              <a:defRPr/>
            </a:lvl8pPr>
            <a:lvl9pPr marL="1203325" indent="-117475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58470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1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1254" y="6375760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4948233" y="6204230"/>
            <a:ext cx="2202937" cy="319913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902826" y="1382595"/>
            <a:ext cx="10386349" cy="2011680"/>
          </a:xfrm>
        </p:spPr>
        <p:txBody>
          <a:bodyPr rIns="0" anchor="b" anchorCtr="0"/>
          <a:lstStyle>
            <a:lvl1pPr algn="ctr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07247" y="3540894"/>
            <a:ext cx="10177508" cy="347472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4074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30" y="530351"/>
            <a:ext cx="9667725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four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30" y="1770063"/>
            <a:ext cx="2506108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407762" y="1770063"/>
            <a:ext cx="2506108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6257594" y="1770063"/>
            <a:ext cx="2506108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9107425" y="1770063"/>
            <a:ext cx="2506108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8811435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 Journey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30" y="530351"/>
            <a:ext cx="10583869" cy="71323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five column journey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062567" y="3505200"/>
            <a:ext cx="1670304" cy="224375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159125" y="3505200"/>
            <a:ext cx="1670304" cy="224375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5255684" y="3505200"/>
            <a:ext cx="1670304" cy="224375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7352243" y="3505200"/>
            <a:ext cx="1670304" cy="224375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3" hasCustomPrompt="1"/>
          </p:nvPr>
        </p:nvSpPr>
        <p:spPr bwMode="gray">
          <a:xfrm>
            <a:off x="9448800" y="3505200"/>
            <a:ext cx="1670304" cy="224375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</p:spTree>
    <p:extLst>
      <p:ext uri="{BB962C8B-B14F-4D97-AF65-F5344CB8AC3E}">
        <p14:creationId xmlns:p14="http://schemas.microsoft.com/office/powerpoint/2010/main" val="29099876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chart layout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70035" y="1752602"/>
            <a:ext cx="9051932" cy="297573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077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chart with text layout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7654" y="1764793"/>
            <a:ext cx="7174287" cy="2975735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8" y="1767531"/>
            <a:ext cx="3439040" cy="2971800"/>
          </a:xfrm>
        </p:spPr>
        <p:txBody>
          <a:bodyPr/>
          <a:lstStyle>
            <a:lvl1pPr>
              <a:buClrTx/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Tx/>
              <a:buNone/>
              <a:defRPr baseline="0">
                <a:solidFill>
                  <a:schemeClr val="tx2"/>
                </a:solidFill>
              </a:defRPr>
            </a:lvl2pPr>
            <a:lvl3pPr marL="177800" indent="-177800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400" baseline="0">
                <a:solidFill>
                  <a:schemeClr val="tx2"/>
                </a:solidFill>
              </a:defRPr>
            </a:lvl3pPr>
            <a:lvl4pPr marL="342900" indent="-165100">
              <a:buClrTx/>
              <a:buFont typeface="Arial" panose="020B0604020202020204" pitchFamily="34" charset="0"/>
              <a:buChar char="–"/>
              <a:defRPr sz="1400">
                <a:solidFill>
                  <a:schemeClr val="tx2"/>
                </a:solidFill>
              </a:defRPr>
            </a:lvl4pPr>
            <a:lvl5pPr marL="515938" indent="-173038">
              <a:buClrTx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  <a:lvl6pPr marL="687388" indent="-171450">
              <a:buClrTx/>
              <a:buFont typeface="Arial" panose="020B0604020202020204" pitchFamily="34" charset="0"/>
              <a:buChar char="–"/>
              <a:defRPr sz="1400">
                <a:solidFill>
                  <a:schemeClr val="tx2"/>
                </a:solidFill>
              </a:defRPr>
            </a:lvl6pPr>
            <a:lvl7pPr marL="860425" indent="-173038">
              <a:buClrTx/>
              <a:buFont typeface="Arial" panose="020B0604020202020204" pitchFamily="34" charset="0"/>
              <a:buChar char="•"/>
              <a:defRPr/>
            </a:lvl7pPr>
            <a:lvl8pPr marL="1031875" indent="-171450">
              <a:buClrTx/>
              <a:buFont typeface="Arial" panose="020B0604020202020204" pitchFamily="34" charset="0"/>
              <a:buChar char="–"/>
              <a:defRPr/>
            </a:lvl8pPr>
            <a:lvl9pPr marL="1203325" indent="-171450">
              <a:buClrTx/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0378116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comparison slide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53475" y="3838340"/>
            <a:ext cx="3493917" cy="1910612"/>
          </a:xfrm>
          <a:noFill/>
        </p:spPr>
        <p:txBody>
          <a:bodyPr lIns="0" tIns="0" rIns="0" bIns="0"/>
          <a:lstStyle>
            <a:lvl1pPr marL="0" indent="0" algn="ctr"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tx2"/>
                </a:solidFill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600">
                <a:solidFill>
                  <a:schemeClr val="tx2"/>
                </a:solidFill>
              </a:defRPr>
            </a:lvl2pPr>
            <a:lvl3pPr marL="457200" indent="-174625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5pPr>
            <a:lvl6pPr marL="977900" indent="-177800">
              <a:buClrTx/>
              <a:defRPr sz="1600"/>
            </a:lvl6pPr>
            <a:lvl7pPr marL="1143000" indent="-165100">
              <a:buClrTx/>
              <a:defRPr sz="1600"/>
            </a:lvl7pPr>
            <a:lvl8pPr marL="1320800" indent="-177800"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380298" y="3838340"/>
            <a:ext cx="3493917" cy="1910612"/>
          </a:xfrm>
          <a:noFill/>
        </p:spPr>
        <p:txBody>
          <a:bodyPr lIns="0" tIns="0" rIns="0" bIns="0"/>
          <a:lstStyle>
            <a:lvl1pPr marL="0" indent="0" algn="ctr"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bg1"/>
                </a:solidFill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600">
                <a:solidFill>
                  <a:schemeClr val="bg1"/>
                </a:solidFill>
              </a:defRPr>
            </a:lvl2pPr>
            <a:lvl3pPr marL="457200" indent="-174625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bg1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bg1"/>
                </a:solidFill>
              </a:defRPr>
            </a:lvl5pPr>
            <a:lvl6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6pPr>
            <a:lvl7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7pPr>
            <a:lvl8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10400464" y="6352940"/>
            <a:ext cx="1243203" cy="180538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0888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5FE79D5-35B2-49F2-B15D-DA1A165F3786}"/>
              </a:ext>
            </a:extLst>
          </p:cNvPr>
          <p:cNvSpPr/>
          <p:nvPr userDrawn="1"/>
        </p:nvSpPr>
        <p:spPr>
          <a:xfrm>
            <a:off x="4062895" y="0"/>
            <a:ext cx="4058151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E8E372-A3D9-43BC-A3BE-4011C8DA5B98}"/>
              </a:ext>
            </a:extLst>
          </p:cNvPr>
          <p:cNvSpPr/>
          <p:nvPr userDrawn="1"/>
        </p:nvSpPr>
        <p:spPr>
          <a:xfrm>
            <a:off x="8121048" y="0"/>
            <a:ext cx="407095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4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846992" y="3137284"/>
            <a:ext cx="2368913" cy="2611669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 algn="ctr">
              <a:buClrTx/>
              <a:buFontTx/>
              <a:buNone/>
              <a:defRPr lang="en-US" sz="1600" dirty="0" smtClean="0">
                <a:solidFill>
                  <a:schemeClr val="tx2"/>
                </a:solidFill>
              </a:defRPr>
            </a:lvl2pPr>
            <a:lvl3pPr>
              <a:buClrTx/>
              <a:defRPr lang="en-US" sz="160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dirty="0">
                <a:solidFill>
                  <a:schemeClr val="tx2"/>
                </a:solidFill>
              </a:defRPr>
            </a:lvl5pPr>
            <a:lvl6pPr>
              <a:buClrTx/>
              <a:defRPr sz="1600"/>
            </a:lvl6pPr>
            <a:lvl7pPr>
              <a:buClrTx/>
              <a:defRPr sz="1600"/>
            </a:lvl7pPr>
            <a:lvl8pPr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4907514" y="3137284"/>
            <a:ext cx="2368913" cy="2611669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bg1"/>
                </a:solidFill>
              </a:defRPr>
            </a:lvl1pPr>
            <a:lvl2pPr marL="0" indent="0" algn="ctr">
              <a:buClrTx/>
              <a:buFontTx/>
              <a:buNone/>
              <a:defRPr lang="en-US" sz="1600" baseline="0" dirty="0" smtClean="0">
                <a:solidFill>
                  <a:schemeClr val="bg1"/>
                </a:solidFill>
              </a:defRPr>
            </a:lvl2pPr>
            <a:lvl3pPr>
              <a:buClrTx/>
              <a:defRPr lang="en-US" sz="1600" baseline="0" dirty="0" smtClean="0">
                <a:solidFill>
                  <a:schemeClr val="bg1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bg1"/>
                </a:solidFill>
              </a:defRPr>
            </a:lvl4pPr>
            <a:lvl5pPr>
              <a:buClrTx/>
              <a:defRPr lang="en-US" sz="1600" baseline="0" dirty="0">
                <a:solidFill>
                  <a:schemeClr val="bg1"/>
                </a:solidFill>
              </a:defRPr>
            </a:lvl5pPr>
            <a:lvl6pPr>
              <a:buClrTx/>
              <a:defRPr sz="1600" baseline="0">
                <a:solidFill>
                  <a:schemeClr val="bg1"/>
                </a:solidFill>
              </a:defRPr>
            </a:lvl6pPr>
            <a:lvl7pPr>
              <a:buClrTx/>
              <a:defRPr sz="1600" baseline="0">
                <a:solidFill>
                  <a:schemeClr val="bg1"/>
                </a:solidFill>
              </a:defRPr>
            </a:lvl7pPr>
            <a:lvl8pPr>
              <a:buClrTx/>
              <a:defRPr sz="1600" baseline="0">
                <a:solidFill>
                  <a:schemeClr val="bg1"/>
                </a:solidFill>
              </a:defRPr>
            </a:lvl8pPr>
            <a:lvl9pPr>
              <a:buClrTx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18" hasCustomPrompt="1"/>
          </p:nvPr>
        </p:nvSpPr>
        <p:spPr bwMode="gray">
          <a:xfrm>
            <a:off x="8972066" y="3137284"/>
            <a:ext cx="2368913" cy="2611669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bg1"/>
                </a:solidFill>
              </a:defRPr>
            </a:lvl1pPr>
            <a:lvl2pPr marL="0" indent="0" algn="ctr">
              <a:buClrTx/>
              <a:buFontTx/>
              <a:buNone/>
              <a:defRPr lang="en-US" sz="1600" dirty="0" smtClean="0">
                <a:solidFill>
                  <a:schemeClr val="bg1"/>
                </a:solidFill>
              </a:defRPr>
            </a:lvl2pPr>
            <a:lvl3pPr>
              <a:buClrTx/>
              <a:defRPr lang="en-US" sz="1600" baseline="0" dirty="0" smtClean="0">
                <a:solidFill>
                  <a:schemeClr val="bg1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bg1"/>
                </a:solidFill>
              </a:defRPr>
            </a:lvl4pPr>
            <a:lvl5pPr>
              <a:buClrTx/>
              <a:defRPr lang="en-US" sz="1600" baseline="0" dirty="0">
                <a:solidFill>
                  <a:schemeClr val="bg1"/>
                </a:solidFill>
              </a:defRPr>
            </a:lvl5pPr>
            <a:lvl6pPr>
              <a:buClrTx/>
              <a:defRPr sz="1600" baseline="0">
                <a:solidFill>
                  <a:schemeClr val="bg1"/>
                </a:solidFill>
              </a:defRPr>
            </a:lvl6pPr>
            <a:lvl7pPr>
              <a:buClrTx/>
              <a:defRPr sz="1600">
                <a:solidFill>
                  <a:schemeClr val="bg1"/>
                </a:solidFill>
              </a:defRPr>
            </a:lvl7pPr>
            <a:lvl8pPr>
              <a:buClrTx/>
              <a:defRPr sz="1600" baseline="0">
                <a:solidFill>
                  <a:schemeClr val="bg1"/>
                </a:solidFill>
              </a:defRPr>
            </a:lvl8pPr>
            <a:lvl9pPr>
              <a:buClrTx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First-level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10400464" y="6352940"/>
            <a:ext cx="1243203" cy="180538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4001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30" y="530351"/>
            <a:ext cx="4953871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70063"/>
            <a:ext cx="4953872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1768" y="0"/>
            <a:ext cx="6100232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4861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-1" y="0"/>
            <a:ext cx="6091767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92901" y="530351"/>
            <a:ext cx="4881033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692900" y="1773581"/>
            <a:ext cx="4847249" cy="3977640"/>
          </a:xfrm>
        </p:spPr>
        <p:txBody>
          <a:bodyPr/>
          <a:lstStyle>
            <a:lvl1pPr>
              <a:buClrTx/>
              <a:defRPr cap="none" baseline="0">
                <a:solidFill>
                  <a:schemeClr val="tx2"/>
                </a:solidFill>
              </a:defRPr>
            </a:lvl1pPr>
            <a:lvl2pPr>
              <a:buClrTx/>
              <a:defRPr>
                <a:solidFill>
                  <a:schemeClr val="tx2"/>
                </a:solidFill>
              </a:defRPr>
            </a:lvl2pPr>
            <a:lvl3pPr>
              <a:buClrTx/>
              <a:defRPr>
                <a:solidFill>
                  <a:schemeClr val="tx2"/>
                </a:solidFill>
              </a:defRPr>
            </a:lvl3pPr>
            <a:lvl4pPr>
              <a:buClrTx/>
              <a:defRPr>
                <a:solidFill>
                  <a:schemeClr val="tx2"/>
                </a:solidFill>
              </a:defRPr>
            </a:lvl4pPr>
            <a:lvl5pPr>
              <a:buClrTx/>
              <a:defRPr>
                <a:solidFill>
                  <a:schemeClr val="tx2"/>
                </a:solidFill>
              </a:defRPr>
            </a:lvl5pPr>
            <a:lvl6pPr>
              <a:buClrTx/>
              <a:defRPr/>
            </a:lvl6pPr>
            <a:lvl7pPr>
              <a:buClrTx/>
              <a:defRPr/>
            </a:lvl7pPr>
            <a:lvl8pPr>
              <a:buClrTx/>
              <a:defRPr/>
            </a:lvl8pPr>
            <a:lvl9pPr>
              <a:buClrTx/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7582584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nfograph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8" y="530351"/>
            <a:ext cx="4953872" cy="71323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text, infographic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30" y="1773581"/>
            <a:ext cx="4953871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10400464" y="6352940"/>
            <a:ext cx="1243203" cy="180538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02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nfograph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92900" y="530351"/>
            <a:ext cx="4881032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text, infographic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692901" y="1773581"/>
            <a:ext cx="4881033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09696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D57F1C3-026C-4E29-99D9-D207AB9AE85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 dirty="0"/>
              <a:t>BE SURE IMAGE IS </a:t>
            </a:r>
            <a:br>
              <a:rPr lang="en-US" dirty="0"/>
            </a:br>
            <a:r>
              <a:rPr lang="en-US" dirty="0"/>
              <a:t>DARK ENOUGH SO TYPE AND </a:t>
            </a:r>
            <a:br>
              <a:rPr lang="en-US" dirty="0"/>
            </a:br>
            <a:r>
              <a:rPr lang="en-US" dirty="0"/>
              <a:t>LOGO ARE READABLE</a:t>
            </a:r>
          </a:p>
          <a:p>
            <a:br>
              <a:rPr lang="en-US" dirty="0"/>
            </a:br>
            <a:r>
              <a:rPr lang="en-US" dirty="0"/>
              <a:t>Be sure to send image to </a:t>
            </a:r>
            <a:br>
              <a:rPr lang="en-US" dirty="0"/>
            </a:br>
            <a:r>
              <a:rPr lang="en-US" dirty="0"/>
              <a:t>back so logo sits on top of 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1516927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930" y="3765543"/>
            <a:ext cx="3582951" cy="1262324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550016" y="6104647"/>
            <a:ext cx="2202937" cy="319913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534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1768" y="0"/>
            <a:ext cx="6100233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1764792"/>
            <a:ext cx="4953872" cy="146304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quote with image. Image should reflect the content of the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7930" y="3590383"/>
            <a:ext cx="4953871" cy="18491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25921192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867" y="2180108"/>
            <a:ext cx="7170764" cy="146304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869" y="4020923"/>
            <a:ext cx="4573191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9231305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 on 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557929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743595-4496-5147-A886-7D133864DF76}" type="slidenum">
              <a:rPr lang="en-US" sz="1000" b="1" smtClean="0">
                <a:solidFill>
                  <a:prstClr val="white"/>
                </a:solidFill>
                <a:latin typeface="Arial"/>
                <a:ea typeface="Open Sans" panose="020B0606030504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00" b="1" dirty="0">
              <a:solidFill>
                <a:prstClr val="white"/>
              </a:solidFill>
              <a:latin typeface="Arial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859761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prstClr val="white"/>
                </a:solidFill>
                <a:latin typeface="Arial"/>
                <a:cs typeface="Arial" panose="020B0604020202020204" pitchFamily="34" charset="0"/>
              </a:rPr>
              <a:t>©2020 Aetna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867" y="2180108"/>
            <a:ext cx="7170764" cy="14630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869" y="4020923"/>
            <a:ext cx="4573191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10400464" y="6352940"/>
            <a:ext cx="1243203" cy="180538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4439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499872" y="378059"/>
            <a:ext cx="536964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r>
              <a:rPr lang="en-US" sz="4800" b="1" dirty="0">
                <a:solidFill>
                  <a:srgbClr val="868686"/>
                </a:solidFill>
                <a:cs typeface="Arial" panose="020B0604020202020204" pitchFamily="34" charset="0"/>
              </a:rPr>
              <a:t>Next steps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975104" y="2054488"/>
            <a:ext cx="2511552" cy="3694464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36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algn="l">
              <a:buClrTx/>
              <a:defRPr/>
            </a:lvl7pPr>
            <a:lvl8pPr algn="l">
              <a:buClrTx/>
              <a:defRPr/>
            </a:lvl8pPr>
            <a:lvl9pPr algn="l">
              <a:buClrTx/>
              <a:defRPr/>
            </a:lvl9pPr>
          </a:lstStyle>
          <a:p>
            <a:pPr lvl="0"/>
            <a:r>
              <a:rPr lang="en-US" dirty="0"/>
              <a:t>1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840224" y="2054488"/>
            <a:ext cx="2511552" cy="3694464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36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algn="l">
              <a:buClrTx/>
              <a:defRPr/>
            </a:lvl7pPr>
            <a:lvl8pPr algn="l">
              <a:buClrTx/>
              <a:defRPr/>
            </a:lvl8pPr>
            <a:lvl9pPr algn="l">
              <a:buClrTx/>
              <a:defRPr/>
            </a:lvl9pPr>
          </a:lstStyle>
          <a:p>
            <a:pPr lvl="0"/>
            <a:r>
              <a:rPr lang="en-US" dirty="0"/>
              <a:t>2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7668768" y="2054488"/>
            <a:ext cx="2511552" cy="3694464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36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algn="l">
              <a:buClrTx/>
              <a:defRPr/>
            </a:lvl7pPr>
            <a:lvl8pPr algn="l">
              <a:buClrTx/>
              <a:defRPr/>
            </a:lvl8pPr>
            <a:lvl9pPr algn="l">
              <a:buClrTx/>
              <a:defRPr/>
            </a:lvl9pPr>
          </a:lstStyle>
          <a:p>
            <a:pPr lvl="0"/>
            <a:r>
              <a:rPr lang="en-US" dirty="0"/>
              <a:t>3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</p:txBody>
      </p:sp>
    </p:spTree>
    <p:extLst>
      <p:ext uri="{BB962C8B-B14F-4D97-AF65-F5344CB8AC3E}">
        <p14:creationId xmlns:p14="http://schemas.microsoft.com/office/powerpoint/2010/main" val="8515132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499873" y="378059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r>
              <a:rPr lang="en-US" sz="4800" b="1" dirty="0">
                <a:solidFill>
                  <a:srgbClr val="868686"/>
                </a:solidFill>
                <a:cs typeface="Arial" panose="020B0604020202020204" pitchFamily="34" charset="0"/>
              </a:rPr>
              <a:t>In closing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30" y="1770063"/>
            <a:ext cx="8588452" cy="3977640"/>
          </a:xfrm>
        </p:spPr>
        <p:txBody>
          <a:bodyPr/>
          <a:lstStyle>
            <a:lvl1pPr>
              <a:buClrTx/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Tx/>
              <a:buFontTx/>
              <a:buNone/>
              <a:defRPr baseline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3pPr>
            <a:lvl4pPr marL="344488" indent="-173038">
              <a:buClrTx/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4pPr>
            <a:lvl5pPr marL="515938" indent="-171450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687388" indent="-171450">
              <a:buClrTx/>
              <a:buFont typeface="Arial" panose="020B0604020202020204" pitchFamily="34" charset="0"/>
              <a:buChar char="–"/>
              <a:defRPr/>
            </a:lvl6pPr>
            <a:lvl7pPr marL="860425" indent="-173038">
              <a:buClrTx/>
              <a:buFont typeface="Arial" panose="020B0604020202020204" pitchFamily="34" charset="0"/>
              <a:buChar char="•"/>
              <a:defRPr baseline="0"/>
            </a:lvl7pPr>
            <a:lvl8pPr marL="1031875" indent="-171450">
              <a:buClrTx/>
              <a:buFont typeface="Arial" panose="020B0604020202020204" pitchFamily="34" charset="0"/>
              <a:buChar char="–"/>
              <a:defRPr/>
            </a:lvl8pPr>
            <a:lvl9pPr marL="1203325" indent="-171450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8755703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960810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859761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prstClr val="white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10400464" y="6352940"/>
            <a:ext cx="1243203" cy="180538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7769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85136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054037" y="2941079"/>
            <a:ext cx="6083929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5400" b="1" dirty="0">
                <a:solidFill>
                  <a:srgbClr val="7D3F98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600871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AD57F1C3-026C-4E29-99D9-D207AB9AE85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 dirty="0"/>
              <a:t>BE SURE IMAGE IS </a:t>
            </a:r>
            <a:br>
              <a:rPr lang="en-US" dirty="0"/>
            </a:br>
            <a:r>
              <a:rPr lang="en-US" dirty="0"/>
              <a:t>DARK ENOUGH SO TYPE AND </a:t>
            </a:r>
            <a:br>
              <a:rPr lang="en-US" dirty="0"/>
            </a:br>
            <a:r>
              <a:rPr lang="en-US" dirty="0"/>
              <a:t>LOGO ARE READABLE</a:t>
            </a:r>
          </a:p>
          <a:p>
            <a:br>
              <a:rPr lang="en-US" dirty="0"/>
            </a:br>
            <a:r>
              <a:rPr lang="en-US" dirty="0"/>
              <a:t>Be sure to send image to </a:t>
            </a:r>
            <a:br>
              <a:rPr lang="en-US" dirty="0"/>
            </a:br>
            <a:r>
              <a:rPr lang="en-US" dirty="0"/>
              <a:t>back so logo sits on top of 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053571" y="1196075"/>
            <a:ext cx="4112940" cy="1444752"/>
          </a:xfrm>
        </p:spPr>
        <p:txBody>
          <a:bodyPr/>
          <a:lstStyle>
            <a:lvl1pPr algn="l">
              <a:lnSpc>
                <a:spcPct val="80000"/>
              </a:lnSpc>
              <a:spcBef>
                <a:spcPts val="0"/>
              </a:spcBef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Closing slide</a:t>
            </a:r>
          </a:p>
        </p:txBody>
      </p:sp>
    </p:spTree>
    <p:extLst>
      <p:ext uri="{BB962C8B-B14F-4D97-AF65-F5344CB8AC3E}">
        <p14:creationId xmlns:p14="http://schemas.microsoft.com/office/powerpoint/2010/main" val="384203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43505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algn="ctr">
              <a:lnSpc>
                <a:spcPct val="80000"/>
              </a:lnSpc>
              <a:defRPr sz="6600" b="1" baseline="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475144-A8AF-4C31-A022-05A109EC64D7}"/>
              </a:ext>
            </a:extLst>
          </p:cNvPr>
          <p:cNvSpPr/>
          <p:nvPr userDrawn="1"/>
        </p:nvSpPr>
        <p:spPr>
          <a:xfrm>
            <a:off x="0" y="4350555"/>
            <a:ext cx="12192000" cy="2507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1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1254" y="6375760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4948233" y="6204230"/>
            <a:ext cx="2202937" cy="319913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060704" y="4361688"/>
            <a:ext cx="10082784" cy="795528"/>
          </a:xfrm>
        </p:spPr>
        <p:txBody>
          <a:bodyPr rIns="0" anchor="b" anchorCtr="0"/>
          <a:lstStyle>
            <a:lvl1pPr algn="ctr"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6048" y="5266944"/>
            <a:ext cx="9912096" cy="347472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8622402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etna logo 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1268719-E45D-4DB9-A5CE-3920E9240B44}"/>
              </a:ext>
            </a:extLst>
          </p:cNvPr>
          <p:cNvSpPr/>
          <p:nvPr userDrawn="1"/>
        </p:nvSpPr>
        <p:spPr>
          <a:xfrm>
            <a:off x="0" y="5779008"/>
            <a:ext cx="12192000" cy="107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3032955" y="2928939"/>
            <a:ext cx="6053667" cy="896937"/>
          </a:xfrm>
          <a:custGeom>
            <a:avLst/>
            <a:gdLst>
              <a:gd name="T0" fmla="*/ 657 w 740"/>
              <a:gd name="T1" fmla="*/ 27 h 144"/>
              <a:gd name="T2" fmla="*/ 649 w 740"/>
              <a:gd name="T3" fmla="*/ 50 h 144"/>
              <a:gd name="T4" fmla="*/ 664 w 740"/>
              <a:gd name="T5" fmla="*/ 74 h 144"/>
              <a:gd name="T6" fmla="*/ 705 w 740"/>
              <a:gd name="T7" fmla="*/ 142 h 144"/>
              <a:gd name="T8" fmla="*/ 641 w 740"/>
              <a:gd name="T9" fmla="*/ 108 h 144"/>
              <a:gd name="T10" fmla="*/ 669 w 740"/>
              <a:gd name="T11" fmla="*/ 121 h 144"/>
              <a:gd name="T12" fmla="*/ 326 w 740"/>
              <a:gd name="T13" fmla="*/ 95 h 144"/>
              <a:gd name="T14" fmla="*/ 392 w 740"/>
              <a:gd name="T15" fmla="*/ 60 h 144"/>
              <a:gd name="T16" fmla="*/ 268 w 740"/>
              <a:gd name="T17" fmla="*/ 74 h 144"/>
              <a:gd name="T18" fmla="*/ 180 w 740"/>
              <a:gd name="T19" fmla="*/ 33 h 144"/>
              <a:gd name="T20" fmla="*/ 233 w 740"/>
              <a:gd name="T21" fmla="*/ 72 h 144"/>
              <a:gd name="T22" fmla="*/ 170 w 740"/>
              <a:gd name="T23" fmla="*/ 108 h 144"/>
              <a:gd name="T24" fmla="*/ 267 w 740"/>
              <a:gd name="T25" fmla="*/ 110 h 144"/>
              <a:gd name="T26" fmla="*/ 350 w 740"/>
              <a:gd name="T27" fmla="*/ 144 h 144"/>
              <a:gd name="T28" fmla="*/ 356 w 740"/>
              <a:gd name="T29" fmla="*/ 121 h 144"/>
              <a:gd name="T30" fmla="*/ 227 w 740"/>
              <a:gd name="T31" fmla="*/ 93 h 144"/>
              <a:gd name="T32" fmla="*/ 222 w 740"/>
              <a:gd name="T33" fmla="*/ 122 h 144"/>
              <a:gd name="T34" fmla="*/ 358 w 740"/>
              <a:gd name="T35" fmla="*/ 60 h 144"/>
              <a:gd name="T36" fmla="*/ 592 w 740"/>
              <a:gd name="T37" fmla="*/ 90 h 144"/>
              <a:gd name="T38" fmla="*/ 489 w 740"/>
              <a:gd name="T39" fmla="*/ 30 h 144"/>
              <a:gd name="T40" fmla="*/ 527 w 740"/>
              <a:gd name="T41" fmla="*/ 142 h 144"/>
              <a:gd name="T42" fmla="*/ 539 w 740"/>
              <a:gd name="T43" fmla="*/ 50 h 144"/>
              <a:gd name="T44" fmla="*/ 556 w 740"/>
              <a:gd name="T45" fmla="*/ 142 h 144"/>
              <a:gd name="T46" fmla="*/ 473 w 740"/>
              <a:gd name="T47" fmla="*/ 117 h 144"/>
              <a:gd name="T48" fmla="*/ 413 w 740"/>
              <a:gd name="T49" fmla="*/ 108 h 144"/>
              <a:gd name="T50" fmla="*/ 401 w 740"/>
              <a:gd name="T51" fmla="*/ 35 h 144"/>
              <a:gd name="T52" fmla="*/ 449 w 740"/>
              <a:gd name="T53" fmla="*/ 30 h 144"/>
              <a:gd name="T54" fmla="*/ 448 w 740"/>
              <a:gd name="T55" fmla="*/ 54 h 144"/>
              <a:gd name="T56" fmla="*/ 473 w 740"/>
              <a:gd name="T57" fmla="*/ 117 h 144"/>
              <a:gd name="T58" fmla="*/ 79 w 740"/>
              <a:gd name="T59" fmla="*/ 43 h 144"/>
              <a:gd name="T60" fmla="*/ 125 w 740"/>
              <a:gd name="T61" fmla="*/ 22 h 144"/>
              <a:gd name="T62" fmla="*/ 79 w 740"/>
              <a:gd name="T63" fmla="*/ 144 h 144"/>
              <a:gd name="T64" fmla="*/ 32 w 740"/>
              <a:gd name="T65" fmla="*/ 22 h 144"/>
              <a:gd name="T66" fmla="*/ 723 w 740"/>
              <a:gd name="T67" fmla="*/ 27 h 144"/>
              <a:gd name="T68" fmla="*/ 718 w 740"/>
              <a:gd name="T69" fmla="*/ 41 h 144"/>
              <a:gd name="T70" fmla="*/ 711 w 740"/>
              <a:gd name="T71" fmla="*/ 29 h 144"/>
              <a:gd name="T72" fmla="*/ 730 w 740"/>
              <a:gd name="T73" fmla="*/ 27 h 144"/>
              <a:gd name="T74" fmla="*/ 733 w 740"/>
              <a:gd name="T75" fmla="*/ 39 h 144"/>
              <a:gd name="T76" fmla="*/ 740 w 740"/>
              <a:gd name="T77" fmla="*/ 27 h 144"/>
              <a:gd name="T78" fmla="*/ 738 w 740"/>
              <a:gd name="T79" fmla="*/ 36 h 144"/>
              <a:gd name="T80" fmla="*/ 736 w 740"/>
              <a:gd name="T81" fmla="*/ 36 h 144"/>
              <a:gd name="T82" fmla="*/ 730 w 740"/>
              <a:gd name="T83" fmla="*/ 36 h 144"/>
              <a:gd name="T84" fmla="*/ 728 w 740"/>
              <a:gd name="T85" fmla="*/ 36 h 144"/>
              <a:gd name="T86" fmla="*/ 725 w 740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40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23" y="27"/>
                  <a:pt x="723" y="27"/>
                  <a:pt x="723" y="27"/>
                </a:cubicBezTo>
                <a:cubicBezTo>
                  <a:pt x="723" y="29"/>
                  <a:pt x="723" y="29"/>
                  <a:pt x="723" y="29"/>
                </a:cubicBezTo>
                <a:cubicBezTo>
                  <a:pt x="718" y="29"/>
                  <a:pt x="718" y="29"/>
                  <a:pt x="718" y="29"/>
                </a:cubicBezTo>
                <a:cubicBezTo>
                  <a:pt x="718" y="41"/>
                  <a:pt x="718" y="41"/>
                  <a:pt x="718" y="41"/>
                </a:cubicBezTo>
                <a:cubicBezTo>
                  <a:pt x="715" y="41"/>
                  <a:pt x="715" y="41"/>
                  <a:pt x="715" y="41"/>
                </a:cubicBezTo>
                <a:cubicBezTo>
                  <a:pt x="715" y="29"/>
                  <a:pt x="715" y="29"/>
                  <a:pt x="715" y="29"/>
                </a:cubicBezTo>
                <a:cubicBezTo>
                  <a:pt x="711" y="29"/>
                  <a:pt x="711" y="29"/>
                  <a:pt x="711" y="29"/>
                </a:cubicBezTo>
                <a:lnTo>
                  <a:pt x="711" y="27"/>
                </a:lnTo>
                <a:close/>
                <a:moveTo>
                  <a:pt x="725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1" y="33"/>
                  <a:pt x="731" y="33"/>
                  <a:pt x="731" y="33"/>
                </a:cubicBezTo>
                <a:cubicBezTo>
                  <a:pt x="732" y="35"/>
                  <a:pt x="733" y="39"/>
                  <a:pt x="733" y="39"/>
                </a:cubicBezTo>
                <a:cubicBezTo>
                  <a:pt x="733" y="39"/>
                  <a:pt x="733" y="39"/>
                  <a:pt x="733" y="39"/>
                </a:cubicBezTo>
                <a:cubicBezTo>
                  <a:pt x="733" y="39"/>
                  <a:pt x="734" y="35"/>
                  <a:pt x="734" y="33"/>
                </a:cubicBezTo>
                <a:cubicBezTo>
                  <a:pt x="736" y="27"/>
                  <a:pt x="736" y="27"/>
                  <a:pt x="736" y="27"/>
                </a:cubicBezTo>
                <a:cubicBezTo>
                  <a:pt x="740" y="27"/>
                  <a:pt x="740" y="27"/>
                  <a:pt x="740" y="27"/>
                </a:cubicBezTo>
                <a:cubicBezTo>
                  <a:pt x="740" y="41"/>
                  <a:pt x="740" y="41"/>
                  <a:pt x="740" y="41"/>
                </a:cubicBezTo>
                <a:cubicBezTo>
                  <a:pt x="738" y="41"/>
                  <a:pt x="738" y="41"/>
                  <a:pt x="738" y="41"/>
                </a:cubicBezTo>
                <a:cubicBezTo>
                  <a:pt x="738" y="36"/>
                  <a:pt x="738" y="36"/>
                  <a:pt x="738" y="36"/>
                </a:cubicBezTo>
                <a:cubicBezTo>
                  <a:pt x="738" y="33"/>
                  <a:pt x="738" y="29"/>
                  <a:pt x="738" y="29"/>
                </a:cubicBezTo>
                <a:cubicBezTo>
                  <a:pt x="738" y="29"/>
                  <a:pt x="738" y="29"/>
                  <a:pt x="738" y="29"/>
                </a:cubicBezTo>
                <a:cubicBezTo>
                  <a:pt x="738" y="29"/>
                  <a:pt x="737" y="33"/>
                  <a:pt x="736" y="36"/>
                </a:cubicBezTo>
                <a:cubicBezTo>
                  <a:pt x="734" y="41"/>
                  <a:pt x="734" y="41"/>
                  <a:pt x="734" y="41"/>
                </a:cubicBezTo>
                <a:cubicBezTo>
                  <a:pt x="732" y="41"/>
                  <a:pt x="732" y="41"/>
                  <a:pt x="732" y="41"/>
                </a:cubicBezTo>
                <a:cubicBezTo>
                  <a:pt x="730" y="36"/>
                  <a:pt x="730" y="36"/>
                  <a:pt x="730" y="36"/>
                </a:cubicBezTo>
                <a:cubicBezTo>
                  <a:pt x="729" y="33"/>
                  <a:pt x="728" y="29"/>
                  <a:pt x="728" y="29"/>
                </a:cubicBezTo>
                <a:cubicBezTo>
                  <a:pt x="728" y="29"/>
                  <a:pt x="728" y="29"/>
                  <a:pt x="728" y="29"/>
                </a:cubicBezTo>
                <a:cubicBezTo>
                  <a:pt x="728" y="29"/>
                  <a:pt x="728" y="33"/>
                  <a:pt x="728" y="36"/>
                </a:cubicBezTo>
                <a:cubicBezTo>
                  <a:pt x="728" y="41"/>
                  <a:pt x="728" y="41"/>
                  <a:pt x="728" y="41"/>
                </a:cubicBezTo>
                <a:cubicBezTo>
                  <a:pt x="725" y="41"/>
                  <a:pt x="725" y="41"/>
                  <a:pt x="725" y="41"/>
                </a:cubicBezTo>
                <a:lnTo>
                  <a:pt x="725" y="27"/>
                </a:lnTo>
                <a:close/>
              </a:path>
            </a:pathLst>
          </a:custGeom>
          <a:solidFill>
            <a:srgbClr val="7D3F9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1187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etna logo on 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268719-E45D-4DB9-A5CE-3920E9240B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D3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3032955" y="2928939"/>
            <a:ext cx="6053667" cy="896937"/>
          </a:xfrm>
          <a:custGeom>
            <a:avLst/>
            <a:gdLst>
              <a:gd name="T0" fmla="*/ 657 w 740"/>
              <a:gd name="T1" fmla="*/ 27 h 144"/>
              <a:gd name="T2" fmla="*/ 649 w 740"/>
              <a:gd name="T3" fmla="*/ 50 h 144"/>
              <a:gd name="T4" fmla="*/ 664 w 740"/>
              <a:gd name="T5" fmla="*/ 74 h 144"/>
              <a:gd name="T6" fmla="*/ 705 w 740"/>
              <a:gd name="T7" fmla="*/ 142 h 144"/>
              <a:gd name="T8" fmla="*/ 641 w 740"/>
              <a:gd name="T9" fmla="*/ 108 h 144"/>
              <a:gd name="T10" fmla="*/ 669 w 740"/>
              <a:gd name="T11" fmla="*/ 121 h 144"/>
              <a:gd name="T12" fmla="*/ 326 w 740"/>
              <a:gd name="T13" fmla="*/ 95 h 144"/>
              <a:gd name="T14" fmla="*/ 392 w 740"/>
              <a:gd name="T15" fmla="*/ 60 h 144"/>
              <a:gd name="T16" fmla="*/ 268 w 740"/>
              <a:gd name="T17" fmla="*/ 74 h 144"/>
              <a:gd name="T18" fmla="*/ 180 w 740"/>
              <a:gd name="T19" fmla="*/ 33 h 144"/>
              <a:gd name="T20" fmla="*/ 233 w 740"/>
              <a:gd name="T21" fmla="*/ 72 h 144"/>
              <a:gd name="T22" fmla="*/ 170 w 740"/>
              <a:gd name="T23" fmla="*/ 108 h 144"/>
              <a:gd name="T24" fmla="*/ 267 w 740"/>
              <a:gd name="T25" fmla="*/ 110 h 144"/>
              <a:gd name="T26" fmla="*/ 350 w 740"/>
              <a:gd name="T27" fmla="*/ 144 h 144"/>
              <a:gd name="T28" fmla="*/ 356 w 740"/>
              <a:gd name="T29" fmla="*/ 121 h 144"/>
              <a:gd name="T30" fmla="*/ 227 w 740"/>
              <a:gd name="T31" fmla="*/ 93 h 144"/>
              <a:gd name="T32" fmla="*/ 222 w 740"/>
              <a:gd name="T33" fmla="*/ 122 h 144"/>
              <a:gd name="T34" fmla="*/ 358 w 740"/>
              <a:gd name="T35" fmla="*/ 60 h 144"/>
              <a:gd name="T36" fmla="*/ 592 w 740"/>
              <a:gd name="T37" fmla="*/ 90 h 144"/>
              <a:gd name="T38" fmla="*/ 489 w 740"/>
              <a:gd name="T39" fmla="*/ 30 h 144"/>
              <a:gd name="T40" fmla="*/ 527 w 740"/>
              <a:gd name="T41" fmla="*/ 142 h 144"/>
              <a:gd name="T42" fmla="*/ 539 w 740"/>
              <a:gd name="T43" fmla="*/ 50 h 144"/>
              <a:gd name="T44" fmla="*/ 556 w 740"/>
              <a:gd name="T45" fmla="*/ 142 h 144"/>
              <a:gd name="T46" fmla="*/ 473 w 740"/>
              <a:gd name="T47" fmla="*/ 117 h 144"/>
              <a:gd name="T48" fmla="*/ 413 w 740"/>
              <a:gd name="T49" fmla="*/ 108 h 144"/>
              <a:gd name="T50" fmla="*/ 401 w 740"/>
              <a:gd name="T51" fmla="*/ 35 h 144"/>
              <a:gd name="T52" fmla="*/ 449 w 740"/>
              <a:gd name="T53" fmla="*/ 30 h 144"/>
              <a:gd name="T54" fmla="*/ 448 w 740"/>
              <a:gd name="T55" fmla="*/ 54 h 144"/>
              <a:gd name="T56" fmla="*/ 473 w 740"/>
              <a:gd name="T57" fmla="*/ 117 h 144"/>
              <a:gd name="T58" fmla="*/ 79 w 740"/>
              <a:gd name="T59" fmla="*/ 43 h 144"/>
              <a:gd name="T60" fmla="*/ 125 w 740"/>
              <a:gd name="T61" fmla="*/ 22 h 144"/>
              <a:gd name="T62" fmla="*/ 79 w 740"/>
              <a:gd name="T63" fmla="*/ 144 h 144"/>
              <a:gd name="T64" fmla="*/ 32 w 740"/>
              <a:gd name="T65" fmla="*/ 22 h 144"/>
              <a:gd name="T66" fmla="*/ 723 w 740"/>
              <a:gd name="T67" fmla="*/ 27 h 144"/>
              <a:gd name="T68" fmla="*/ 718 w 740"/>
              <a:gd name="T69" fmla="*/ 41 h 144"/>
              <a:gd name="T70" fmla="*/ 711 w 740"/>
              <a:gd name="T71" fmla="*/ 29 h 144"/>
              <a:gd name="T72" fmla="*/ 730 w 740"/>
              <a:gd name="T73" fmla="*/ 27 h 144"/>
              <a:gd name="T74" fmla="*/ 733 w 740"/>
              <a:gd name="T75" fmla="*/ 39 h 144"/>
              <a:gd name="T76" fmla="*/ 740 w 740"/>
              <a:gd name="T77" fmla="*/ 27 h 144"/>
              <a:gd name="T78" fmla="*/ 738 w 740"/>
              <a:gd name="T79" fmla="*/ 36 h 144"/>
              <a:gd name="T80" fmla="*/ 736 w 740"/>
              <a:gd name="T81" fmla="*/ 36 h 144"/>
              <a:gd name="T82" fmla="*/ 730 w 740"/>
              <a:gd name="T83" fmla="*/ 36 h 144"/>
              <a:gd name="T84" fmla="*/ 728 w 740"/>
              <a:gd name="T85" fmla="*/ 36 h 144"/>
              <a:gd name="T86" fmla="*/ 725 w 740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40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23" y="27"/>
                  <a:pt x="723" y="27"/>
                  <a:pt x="723" y="27"/>
                </a:cubicBezTo>
                <a:cubicBezTo>
                  <a:pt x="723" y="29"/>
                  <a:pt x="723" y="29"/>
                  <a:pt x="723" y="29"/>
                </a:cubicBezTo>
                <a:cubicBezTo>
                  <a:pt x="718" y="29"/>
                  <a:pt x="718" y="29"/>
                  <a:pt x="718" y="29"/>
                </a:cubicBezTo>
                <a:cubicBezTo>
                  <a:pt x="718" y="41"/>
                  <a:pt x="718" y="41"/>
                  <a:pt x="718" y="41"/>
                </a:cubicBezTo>
                <a:cubicBezTo>
                  <a:pt x="715" y="41"/>
                  <a:pt x="715" y="41"/>
                  <a:pt x="715" y="41"/>
                </a:cubicBezTo>
                <a:cubicBezTo>
                  <a:pt x="715" y="29"/>
                  <a:pt x="715" y="29"/>
                  <a:pt x="715" y="29"/>
                </a:cubicBezTo>
                <a:cubicBezTo>
                  <a:pt x="711" y="29"/>
                  <a:pt x="711" y="29"/>
                  <a:pt x="711" y="29"/>
                </a:cubicBezTo>
                <a:lnTo>
                  <a:pt x="711" y="27"/>
                </a:lnTo>
                <a:close/>
                <a:moveTo>
                  <a:pt x="725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1" y="33"/>
                  <a:pt x="731" y="33"/>
                  <a:pt x="731" y="33"/>
                </a:cubicBezTo>
                <a:cubicBezTo>
                  <a:pt x="732" y="35"/>
                  <a:pt x="733" y="39"/>
                  <a:pt x="733" y="39"/>
                </a:cubicBezTo>
                <a:cubicBezTo>
                  <a:pt x="733" y="39"/>
                  <a:pt x="733" y="39"/>
                  <a:pt x="733" y="39"/>
                </a:cubicBezTo>
                <a:cubicBezTo>
                  <a:pt x="733" y="39"/>
                  <a:pt x="734" y="35"/>
                  <a:pt x="734" y="33"/>
                </a:cubicBezTo>
                <a:cubicBezTo>
                  <a:pt x="736" y="27"/>
                  <a:pt x="736" y="27"/>
                  <a:pt x="736" y="27"/>
                </a:cubicBezTo>
                <a:cubicBezTo>
                  <a:pt x="740" y="27"/>
                  <a:pt x="740" y="27"/>
                  <a:pt x="740" y="27"/>
                </a:cubicBezTo>
                <a:cubicBezTo>
                  <a:pt x="740" y="41"/>
                  <a:pt x="740" y="41"/>
                  <a:pt x="740" y="41"/>
                </a:cubicBezTo>
                <a:cubicBezTo>
                  <a:pt x="738" y="41"/>
                  <a:pt x="738" y="41"/>
                  <a:pt x="738" y="41"/>
                </a:cubicBezTo>
                <a:cubicBezTo>
                  <a:pt x="738" y="36"/>
                  <a:pt x="738" y="36"/>
                  <a:pt x="738" y="36"/>
                </a:cubicBezTo>
                <a:cubicBezTo>
                  <a:pt x="738" y="33"/>
                  <a:pt x="738" y="29"/>
                  <a:pt x="738" y="29"/>
                </a:cubicBezTo>
                <a:cubicBezTo>
                  <a:pt x="738" y="29"/>
                  <a:pt x="738" y="29"/>
                  <a:pt x="738" y="29"/>
                </a:cubicBezTo>
                <a:cubicBezTo>
                  <a:pt x="738" y="29"/>
                  <a:pt x="737" y="33"/>
                  <a:pt x="736" y="36"/>
                </a:cubicBezTo>
                <a:cubicBezTo>
                  <a:pt x="734" y="41"/>
                  <a:pt x="734" y="41"/>
                  <a:pt x="734" y="41"/>
                </a:cubicBezTo>
                <a:cubicBezTo>
                  <a:pt x="732" y="41"/>
                  <a:pt x="732" y="41"/>
                  <a:pt x="732" y="41"/>
                </a:cubicBezTo>
                <a:cubicBezTo>
                  <a:pt x="730" y="36"/>
                  <a:pt x="730" y="36"/>
                  <a:pt x="730" y="36"/>
                </a:cubicBezTo>
                <a:cubicBezTo>
                  <a:pt x="729" y="33"/>
                  <a:pt x="728" y="29"/>
                  <a:pt x="728" y="29"/>
                </a:cubicBezTo>
                <a:cubicBezTo>
                  <a:pt x="728" y="29"/>
                  <a:pt x="728" y="29"/>
                  <a:pt x="728" y="29"/>
                </a:cubicBezTo>
                <a:cubicBezTo>
                  <a:pt x="728" y="29"/>
                  <a:pt x="728" y="33"/>
                  <a:pt x="728" y="36"/>
                </a:cubicBezTo>
                <a:cubicBezTo>
                  <a:pt x="728" y="41"/>
                  <a:pt x="728" y="41"/>
                  <a:pt x="728" y="41"/>
                </a:cubicBezTo>
                <a:cubicBezTo>
                  <a:pt x="725" y="41"/>
                  <a:pt x="725" y="41"/>
                  <a:pt x="725" y="41"/>
                </a:cubicBezTo>
                <a:lnTo>
                  <a:pt x="72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181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793" y="388062"/>
            <a:ext cx="9457359" cy="73152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1324" y="1222520"/>
            <a:ext cx="1129448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45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|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9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36" imgH="336" progId="TCLayout.ActiveDocument.1">
                  <p:embed/>
                </p:oleObj>
              </mc:Choice>
              <mc:Fallback>
                <p:oleObj name="think-cell Slide" r:id="rId3" imgW="336" imgH="336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1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9" descr="Violet (transparent background)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347" y="6438903"/>
            <a:ext cx="53671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450968" y="1222375"/>
            <a:ext cx="11294829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94" y="388063"/>
            <a:ext cx="9457359" cy="73161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319" y="1895473"/>
            <a:ext cx="9452851" cy="4343400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9B6A854-730C-4665-8218-F7FC6C903FF1}" type="datetime1">
              <a:rPr lang="en-US">
                <a:solidFill>
                  <a:srgbClr val="000000"/>
                </a:solidFill>
              </a:rPr>
              <a:pPr/>
              <a:t>11/20/2023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Capitol - For Internal Use Only - Confidential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7892C99-7E50-4912-ABC8-E78F8BDEADF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40207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Header |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793" y="388062"/>
            <a:ext cx="9457359" cy="73152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60242" y="1600200"/>
            <a:ext cx="9444909" cy="4636008"/>
          </a:xfrm>
        </p:spPr>
        <p:txBody>
          <a:bodyPr/>
          <a:lstStyle>
            <a:lvl1pPr>
              <a:spcBef>
                <a:spcPts val="1350"/>
              </a:spcBef>
              <a:defRPr sz="1350" b="1" i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0" indent="0">
              <a:spcBef>
                <a:spcPts val="900"/>
              </a:spcBef>
              <a:buFontTx/>
              <a:buNone/>
              <a:defRPr sz="1350"/>
            </a:lvl2pPr>
            <a:lvl3pPr marL="150059" indent="-150059">
              <a:spcBef>
                <a:spcPts val="450"/>
              </a:spcBef>
              <a:buFont typeface="Arial"/>
              <a:buChar char="•"/>
              <a:defRPr sz="1350"/>
            </a:lvl3pPr>
            <a:lvl4pPr marL="298927" indent="-150059">
              <a:buFont typeface="Lucida Grande"/>
              <a:buChar char="-"/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 </a:t>
            </a:r>
          </a:p>
          <a:p>
            <a:pPr lvl="2"/>
            <a:r>
              <a:rPr lang="en-US" dirty="0"/>
              <a:t>Second-level</a:t>
            </a:r>
          </a:p>
          <a:p>
            <a:pPr lvl="3"/>
            <a:r>
              <a:rPr lang="en-US" dirty="0"/>
              <a:t>Third-level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1324" y="1222520"/>
            <a:ext cx="1129448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28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3928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2" y="5882600"/>
            <a:ext cx="10977033" cy="418596"/>
          </a:xfrm>
        </p:spPr>
        <p:txBody>
          <a:bodyPr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75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footnotes if needed</a:t>
            </a:r>
          </a:p>
        </p:txBody>
      </p:sp>
    </p:spTree>
    <p:extLst>
      <p:ext uri="{BB962C8B-B14F-4D97-AF65-F5344CB8AC3E}">
        <p14:creationId xmlns:p14="http://schemas.microsoft.com/office/powerpoint/2010/main" val="2457213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43505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algn="ctr">
              <a:lnSpc>
                <a:spcPct val="80000"/>
              </a:lnSpc>
              <a:defRPr sz="6600" b="1" baseline="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1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1254" y="6375760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4948233" y="6204230"/>
            <a:ext cx="2202937" cy="319913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rgbClr val="7D3F9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1060704" y="4361688"/>
            <a:ext cx="10082784" cy="795528"/>
          </a:xfrm>
        </p:spPr>
        <p:txBody>
          <a:bodyPr rIns="0" anchor="b" anchorCtr="0"/>
          <a:lstStyle>
            <a:lvl1pPr algn="ctr">
              <a:lnSpc>
                <a:spcPct val="90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6048" y="5266944"/>
            <a:ext cx="9912096" cy="347472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75619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D57F1C3-026C-4E29-99D9-D207AB9AE85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1768" y="0"/>
            <a:ext cx="6100232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  <a:latin typeface="+mn-lt"/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7932" y="1077090"/>
            <a:ext cx="5078753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931" y="3325706"/>
            <a:ext cx="5078755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547509" y="6016711"/>
            <a:ext cx="2202937" cy="319913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rgbClr val="7D3F9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22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A - Co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475144-A8AF-4C31-A022-05A109EC64D7}"/>
              </a:ext>
            </a:extLst>
          </p:cNvPr>
          <p:cNvSpPr/>
          <p:nvPr userDrawn="1"/>
        </p:nvSpPr>
        <p:spPr>
          <a:xfrm>
            <a:off x="0" y="4350555"/>
            <a:ext cx="12192000" cy="2507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43505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algn="ctr">
              <a:lnSpc>
                <a:spcPct val="80000"/>
              </a:lnSpc>
              <a:defRPr sz="6600" b="1" baseline="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1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1254" y="6375760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8" name="Freeform 5"/>
          <p:cNvSpPr>
            <a:spLocks noChangeAspect="1" noEditPoints="1"/>
          </p:cNvSpPr>
          <p:nvPr userDrawn="1"/>
        </p:nvSpPr>
        <p:spPr bwMode="auto">
          <a:xfrm>
            <a:off x="4413504" y="6298130"/>
            <a:ext cx="1637120" cy="237744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237754" y="6192974"/>
            <a:ext cx="1271083" cy="420624"/>
          </a:xfrm>
          <a:solidFill>
            <a:schemeClr val="bg2"/>
          </a:solidFill>
        </p:spPr>
        <p:txBody>
          <a:bodyPr anchor="ctr"/>
          <a:lstStyle>
            <a:lvl1pPr algn="ctr">
              <a:defRPr sz="75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PARTNER LOGO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060704" y="4361688"/>
            <a:ext cx="10082784" cy="795528"/>
          </a:xfrm>
        </p:spPr>
        <p:txBody>
          <a:bodyPr rIns="0" anchor="b" anchorCtr="0"/>
          <a:lstStyle>
            <a:lvl1pPr algn="ctr"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6048" y="5266944"/>
            <a:ext cx="9912096" cy="347472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211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B - Co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475144-A8AF-4C31-A022-05A109EC64D7}"/>
              </a:ext>
            </a:extLst>
          </p:cNvPr>
          <p:cNvSpPr/>
          <p:nvPr userDrawn="1"/>
        </p:nvSpPr>
        <p:spPr>
          <a:xfrm>
            <a:off x="0" y="4350555"/>
            <a:ext cx="12192000" cy="2507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43505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algn="ctr">
              <a:lnSpc>
                <a:spcPct val="80000"/>
              </a:lnSpc>
              <a:defRPr sz="6600" b="1" baseline="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1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1254" y="6375760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20" name="Freeform 5"/>
          <p:cNvSpPr>
            <a:spLocks noChangeAspect="1" noEditPoints="1"/>
          </p:cNvSpPr>
          <p:nvPr userDrawn="1"/>
        </p:nvSpPr>
        <p:spPr bwMode="auto">
          <a:xfrm>
            <a:off x="6205728" y="6298130"/>
            <a:ext cx="1637120" cy="237744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4694303" y="6190761"/>
            <a:ext cx="1271083" cy="429768"/>
          </a:xfrm>
          <a:solidFill>
            <a:schemeClr val="bg2"/>
          </a:solidFill>
        </p:spPr>
        <p:txBody>
          <a:bodyPr anchor="ctr"/>
          <a:lstStyle>
            <a:lvl1pPr algn="ctr">
              <a:defRPr sz="75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PARTNER LOGO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1060704" y="4361688"/>
            <a:ext cx="10082784" cy="795528"/>
          </a:xfrm>
        </p:spPr>
        <p:txBody>
          <a:bodyPr rIns="0" anchor="b" anchorCtr="0"/>
          <a:lstStyle>
            <a:lvl1pPr algn="ctr"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6048" y="5266944"/>
            <a:ext cx="9912096" cy="347472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9566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C - Co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1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547508" y="381422"/>
            <a:ext cx="2162843" cy="418678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43505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algn="ctr">
              <a:lnSpc>
                <a:spcPct val="80000"/>
              </a:lnSpc>
              <a:defRPr sz="6600" b="1" baseline="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1254" y="6375760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5" name="Freeform 5"/>
          <p:cNvSpPr>
            <a:spLocks noChangeAspect="1" noEditPoints="1"/>
          </p:cNvSpPr>
          <p:nvPr userDrawn="1"/>
        </p:nvSpPr>
        <p:spPr bwMode="auto">
          <a:xfrm>
            <a:off x="4413504" y="6298130"/>
            <a:ext cx="1637120" cy="237744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rgbClr val="7D3F9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237754" y="6192974"/>
            <a:ext cx="1271083" cy="420624"/>
          </a:xfrm>
          <a:solidFill>
            <a:schemeClr val="bg2"/>
          </a:solidFill>
        </p:spPr>
        <p:txBody>
          <a:bodyPr anchor="ctr"/>
          <a:lstStyle>
            <a:lvl1pPr algn="ctr">
              <a:defRPr sz="75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PARTNER LOGO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060704" y="4361688"/>
            <a:ext cx="10082784" cy="795528"/>
          </a:xfrm>
        </p:spPr>
        <p:txBody>
          <a:bodyPr rIns="0" anchor="b" anchorCtr="0"/>
          <a:lstStyle>
            <a:lvl1pPr algn="ctr">
              <a:lnSpc>
                <a:spcPct val="90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6048" y="5266944"/>
            <a:ext cx="9912096" cy="347472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2392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10400464" y="6352940"/>
            <a:ext cx="1243203" cy="180538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rgbClr val="7D3F9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7930" y="530351"/>
            <a:ext cx="9667725" cy="7132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57930" y="1785938"/>
            <a:ext cx="9642308" cy="39776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4851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800"/>
        </a:spcBef>
        <a:buClrTx/>
        <a:buFont typeface="Arial"/>
        <a:buNone/>
        <a:defRPr sz="14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171450" indent="-171450" algn="l" defTabSz="457200" rtl="0" eaLnBrk="1" latinLnBrk="0" hangingPunct="1">
        <a:spcBef>
          <a:spcPts val="12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342900" indent="-171450" algn="l" defTabSz="457200" rtl="0" eaLnBrk="1" latinLnBrk="0" hangingPunct="1">
        <a:spcBef>
          <a:spcPts val="600"/>
        </a:spcBef>
        <a:buClrTx/>
        <a:buFont typeface="Lucida Grande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514350" indent="-171450" algn="l" defTabSz="457200" rtl="0" eaLnBrk="1" latinLnBrk="0" hangingPunct="1">
        <a:spcBef>
          <a:spcPts val="6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85800" indent="-17145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857250" indent="-17145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028700" indent="-16510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206500" indent="-177800" algn="l" defTabSz="457200" rtl="0" eaLnBrk="1" latinLnBrk="0" hangingPunct="1">
        <a:spcBef>
          <a:spcPts val="6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371600" indent="-16510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1125">
          <p15:clr>
            <a:srgbClr val="F26B43"/>
          </p15:clr>
        </p15:guide>
        <p15:guide id="5" orient="horz" pos="3631">
          <p15:clr>
            <a:srgbClr val="F26B43"/>
          </p15:clr>
        </p15:guide>
        <p15:guide id="6" orient="horz" pos="411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Alabama </a:t>
            </a:r>
            <a:r>
              <a:rPr lang="en-US" sz="2800" dirty="0">
                <a:solidFill>
                  <a:schemeClr val="tx1"/>
                </a:solidFill>
              </a:rPr>
              <a:t>– Region 12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1" y="77973"/>
            <a:ext cx="12954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3E1988B-2171-464C-A23B-851A0698AF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0847765"/>
              </p:ext>
            </p:extLst>
          </p:nvPr>
        </p:nvGraphicFramePr>
        <p:xfrm>
          <a:off x="703908" y="914400"/>
          <a:ext cx="959261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$50.00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$545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 / 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40% / 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40% / 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108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Florida </a:t>
            </a:r>
            <a:r>
              <a:rPr lang="en-US" sz="2800" dirty="0">
                <a:solidFill>
                  <a:schemeClr val="tx1"/>
                </a:solidFill>
              </a:rPr>
              <a:t>– Region 11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4CF6C2E-D1F4-4D61-893D-61117A4ED8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1401268"/>
              </p:ext>
            </p:extLst>
          </p:nvPr>
        </p:nvGraphicFramePr>
        <p:xfrm>
          <a:off x="703908" y="914400"/>
          <a:ext cx="959261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$52.50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$545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 / 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13272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40% / 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40% / 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406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Georgia </a:t>
            </a:r>
            <a:r>
              <a:rPr lang="en-US" sz="2800" dirty="0">
                <a:solidFill>
                  <a:schemeClr val="tx1"/>
                </a:solidFill>
              </a:rPr>
              <a:t>– Region 10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2121D2C-206F-42FD-8D35-091F539D53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592377"/>
              </p:ext>
            </p:extLst>
          </p:nvPr>
        </p:nvGraphicFramePr>
        <p:xfrm>
          <a:off x="703908" y="914400"/>
          <a:ext cx="959261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$52.60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$545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 / 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42% / 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42% / 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181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Hawaii </a:t>
            </a:r>
            <a:r>
              <a:rPr lang="en-US" sz="2800" dirty="0">
                <a:solidFill>
                  <a:schemeClr val="tx1"/>
                </a:solidFill>
              </a:rPr>
              <a:t>– Region 33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132DF54-FA49-4C82-A050-A4953E8694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323876"/>
              </p:ext>
            </p:extLst>
          </p:nvPr>
        </p:nvGraphicFramePr>
        <p:xfrm>
          <a:off x="703908" y="914400"/>
          <a:ext cx="959261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$37.00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$545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$21/ 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36% / 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36% / 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19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Idaho </a:t>
            </a:r>
            <a:r>
              <a:rPr lang="en-US" sz="2800" dirty="0">
                <a:solidFill>
                  <a:schemeClr val="tx1"/>
                </a:solidFill>
              </a:rPr>
              <a:t>– Region 31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3D7F887-9DF8-4CEC-8251-23019EF55F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5127492"/>
              </p:ext>
            </p:extLst>
          </p:nvPr>
        </p:nvGraphicFramePr>
        <p:xfrm>
          <a:off x="703908" y="914400"/>
          <a:ext cx="959261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$43.50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$545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 / $18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 / 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 / 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 / 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297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Illinois </a:t>
            </a:r>
            <a:r>
              <a:rPr lang="en-US" sz="2800" dirty="0">
                <a:solidFill>
                  <a:schemeClr val="tx1"/>
                </a:solidFill>
              </a:rPr>
              <a:t>– Region 17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5A437EA-C7F4-46CA-A00D-46C3689D4B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6123015"/>
              </p:ext>
            </p:extLst>
          </p:nvPr>
        </p:nvGraphicFramePr>
        <p:xfrm>
          <a:off x="703908" y="914400"/>
          <a:ext cx="959261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$39.40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$545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 / 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46% / 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46% / 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512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Indiana </a:t>
            </a:r>
            <a:r>
              <a:rPr lang="en-US" sz="2800" dirty="0">
                <a:solidFill>
                  <a:schemeClr val="tx1"/>
                </a:solidFill>
              </a:rPr>
              <a:t>– Region 15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4E7FAF8-8742-4630-9007-01D8BAA351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669603"/>
              </p:ext>
            </p:extLst>
          </p:nvPr>
        </p:nvGraphicFramePr>
        <p:xfrm>
          <a:off x="703908" y="914400"/>
          <a:ext cx="959261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$41.60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$545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 / 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40% / 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40% / 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632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Iowa </a:t>
            </a:r>
            <a:r>
              <a:rPr lang="en-US" sz="2800" dirty="0">
                <a:solidFill>
                  <a:schemeClr val="tx1"/>
                </a:solidFill>
              </a:rPr>
              <a:t>– Region 25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2E1D433-13B8-44A7-9395-8B0C57BF9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0585713"/>
              </p:ext>
            </p:extLst>
          </p:nvPr>
        </p:nvGraphicFramePr>
        <p:xfrm>
          <a:off x="703908" y="914400"/>
          <a:ext cx="959261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$41.00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$545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 / 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 / 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 / 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209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Kansas </a:t>
            </a:r>
            <a:r>
              <a:rPr lang="en-US" sz="2800" dirty="0">
                <a:solidFill>
                  <a:schemeClr val="tx1"/>
                </a:solidFill>
              </a:rPr>
              <a:t>– Region 24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501A6D7-7F24-494A-A6A8-69889D3AF5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3251472"/>
              </p:ext>
            </p:extLst>
          </p:nvPr>
        </p:nvGraphicFramePr>
        <p:xfrm>
          <a:off x="703908" y="914400"/>
          <a:ext cx="959261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$43.50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$545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 / 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36% / 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36% / 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962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Kentucky </a:t>
            </a:r>
            <a:r>
              <a:rPr lang="en-US" sz="2800" dirty="0">
                <a:solidFill>
                  <a:schemeClr val="tx1"/>
                </a:solidFill>
              </a:rPr>
              <a:t>– Region 15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3DE84D7-BCC3-4ADD-9756-D5954E3FA4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634780"/>
              </p:ext>
            </p:extLst>
          </p:nvPr>
        </p:nvGraphicFramePr>
        <p:xfrm>
          <a:off x="703908" y="914400"/>
          <a:ext cx="959261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$41.60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$545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 / 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40% / 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40% / 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046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Louisiana </a:t>
            </a:r>
            <a:r>
              <a:rPr lang="en-US" sz="2800" dirty="0">
                <a:solidFill>
                  <a:schemeClr val="tx1"/>
                </a:solidFill>
              </a:rPr>
              <a:t>– Region 21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8DE6E4C5-5E59-4196-8EE8-556DC0E122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1964290"/>
              </p:ext>
            </p:extLst>
          </p:nvPr>
        </p:nvGraphicFramePr>
        <p:xfrm>
          <a:off x="703908" y="914400"/>
          <a:ext cx="959261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$52.10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$545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 / $18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 / 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36% / 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36% / 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32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Alaska </a:t>
            </a:r>
            <a:r>
              <a:rPr lang="en-US" sz="2800" dirty="0">
                <a:solidFill>
                  <a:schemeClr val="tx1"/>
                </a:solidFill>
              </a:rPr>
              <a:t>– Region 34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39A4EB82-814A-489D-ACD7-BC103B0531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3528426"/>
              </p:ext>
            </p:extLst>
          </p:nvPr>
        </p:nvGraphicFramePr>
        <p:xfrm>
          <a:off x="703908" y="914400"/>
          <a:ext cx="959261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$43.30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$545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24075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 / 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36% / 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36% / 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30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Maine </a:t>
            </a:r>
            <a:r>
              <a:rPr lang="en-US" sz="2800" dirty="0">
                <a:solidFill>
                  <a:schemeClr val="tx1"/>
                </a:solidFill>
              </a:rPr>
              <a:t>– Region 1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3D6D669-FB44-458A-BDBE-C224A895CE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7055495"/>
              </p:ext>
            </p:extLst>
          </p:nvPr>
        </p:nvGraphicFramePr>
        <p:xfrm>
          <a:off x="703908" y="914400"/>
          <a:ext cx="959261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$44.90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$545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 / 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36% / 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36% / 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685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Maryland </a:t>
            </a:r>
            <a:r>
              <a:rPr lang="en-US" sz="2800" dirty="0">
                <a:solidFill>
                  <a:schemeClr val="tx1"/>
                </a:solidFill>
              </a:rPr>
              <a:t>– Region 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B317E28-0C73-4092-92E2-1FDC2B5BB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776050"/>
              </p:ext>
            </p:extLst>
          </p:nvPr>
        </p:nvGraphicFramePr>
        <p:xfrm>
          <a:off x="703908" y="929640"/>
          <a:ext cx="959261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1721690670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78083806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754326068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2398348084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74882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$42.50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89457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$545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8393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709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58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22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 / 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826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538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35% / 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35% / 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130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786526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472893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47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340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Massachusetts </a:t>
            </a:r>
            <a:r>
              <a:rPr lang="en-US" sz="2800" dirty="0">
                <a:solidFill>
                  <a:schemeClr val="tx1"/>
                </a:solidFill>
              </a:rPr>
              <a:t>– Region 2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B3282C23-D19C-43F8-933C-31CDE56585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8701142"/>
              </p:ext>
            </p:extLst>
          </p:nvPr>
        </p:nvGraphicFramePr>
        <p:xfrm>
          <a:off x="703908" y="914400"/>
          <a:ext cx="959261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32.90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$50.90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$545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 / 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36% / 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36% / 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344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Michigan </a:t>
            </a:r>
            <a:r>
              <a:rPr lang="en-US" sz="2800" dirty="0">
                <a:solidFill>
                  <a:schemeClr val="tx1"/>
                </a:solidFill>
              </a:rPr>
              <a:t>– Region 13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8B8F8C5E-211D-4CB0-966C-7684E0F43B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4065897"/>
              </p:ext>
            </p:extLst>
          </p:nvPr>
        </p:nvGraphicFramePr>
        <p:xfrm>
          <a:off x="703908" y="914400"/>
          <a:ext cx="9592618" cy="5002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3086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$40.40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$545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 / 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117289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40% / 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40% / 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202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Minnesota </a:t>
            </a:r>
            <a:r>
              <a:rPr lang="en-US" sz="2800" dirty="0">
                <a:solidFill>
                  <a:schemeClr val="tx1"/>
                </a:solidFill>
              </a:rPr>
              <a:t>– Region 25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A09B7717-AACA-4B78-95BB-A20308D08E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4501405"/>
              </p:ext>
            </p:extLst>
          </p:nvPr>
        </p:nvGraphicFramePr>
        <p:xfrm>
          <a:off x="703908" y="914400"/>
          <a:ext cx="959261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$41.00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$545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 / 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 / 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 / 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402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Mississippi </a:t>
            </a:r>
            <a:r>
              <a:rPr lang="en-US" sz="2800" dirty="0">
                <a:solidFill>
                  <a:schemeClr val="tx1"/>
                </a:solidFill>
              </a:rPr>
              <a:t>– Region 20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D22CF7E-BBFF-406B-B733-71F835D2E4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8448793"/>
              </p:ext>
            </p:extLst>
          </p:nvPr>
        </p:nvGraphicFramePr>
        <p:xfrm>
          <a:off x="703908" y="914400"/>
          <a:ext cx="959261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$48.20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$545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 / 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40% / 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40% / 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375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Missouri</a:t>
            </a:r>
            <a:r>
              <a:rPr lang="en-US" sz="2800" dirty="0">
                <a:solidFill>
                  <a:schemeClr val="tx1"/>
                </a:solidFill>
              </a:rPr>
              <a:t>– Region 18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59BA957-A673-4DA7-9007-E17A3F5F6B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9843507"/>
              </p:ext>
            </p:extLst>
          </p:nvPr>
        </p:nvGraphicFramePr>
        <p:xfrm>
          <a:off x="703908" y="914400"/>
          <a:ext cx="9592618" cy="5002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3086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$50.50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$545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 / $18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 / 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40% / 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40% / 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508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Montana </a:t>
            </a:r>
            <a:r>
              <a:rPr lang="en-US" sz="2800" dirty="0">
                <a:solidFill>
                  <a:schemeClr val="tx1"/>
                </a:solidFill>
              </a:rPr>
              <a:t>– Region 25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63BE924-46D9-4696-917B-201F4425A2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6827114"/>
              </p:ext>
            </p:extLst>
          </p:nvPr>
        </p:nvGraphicFramePr>
        <p:xfrm>
          <a:off x="703908" y="914400"/>
          <a:ext cx="959261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$41.00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$545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 / 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 / 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 / 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995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Nebraska </a:t>
            </a:r>
            <a:r>
              <a:rPr lang="en-US" sz="2800" dirty="0">
                <a:solidFill>
                  <a:schemeClr val="tx1"/>
                </a:solidFill>
              </a:rPr>
              <a:t>– Region 25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42BFF90-18D8-4F21-AAD6-642BB0D9B7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7197455"/>
              </p:ext>
            </p:extLst>
          </p:nvPr>
        </p:nvGraphicFramePr>
        <p:xfrm>
          <a:off x="703908" y="914400"/>
          <a:ext cx="959261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$41.00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$545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 / 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 / 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 / 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910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Nevada </a:t>
            </a:r>
            <a:r>
              <a:rPr lang="en-US" sz="2800" dirty="0">
                <a:solidFill>
                  <a:schemeClr val="tx1"/>
                </a:solidFill>
              </a:rPr>
              <a:t>– Region 29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779AAE3-3B1C-4759-AEF8-8729E9AD68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7381395"/>
              </p:ext>
            </p:extLst>
          </p:nvPr>
        </p:nvGraphicFramePr>
        <p:xfrm>
          <a:off x="703908" y="914400"/>
          <a:ext cx="959261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$36.70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$545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 / 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42% / 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42% / 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47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Arizona </a:t>
            </a:r>
            <a:r>
              <a:rPr lang="en-US" sz="2800" dirty="0">
                <a:solidFill>
                  <a:schemeClr val="tx1"/>
                </a:solidFill>
              </a:rPr>
              <a:t>– Region 28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AA94E28-42CA-4265-AD6D-F76738CDD3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947954"/>
              </p:ext>
            </p:extLst>
          </p:nvPr>
        </p:nvGraphicFramePr>
        <p:xfrm>
          <a:off x="703908" y="914400"/>
          <a:ext cx="959261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$50.40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$545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 / 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46% / 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46% / 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466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New Hampshire </a:t>
            </a:r>
            <a:r>
              <a:rPr lang="en-US" sz="2800" dirty="0">
                <a:solidFill>
                  <a:schemeClr val="tx1"/>
                </a:solidFill>
              </a:rPr>
              <a:t>– Region 1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8ED5A76E-F7FF-48C0-932C-509182FC55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1798238"/>
              </p:ext>
            </p:extLst>
          </p:nvPr>
        </p:nvGraphicFramePr>
        <p:xfrm>
          <a:off x="703908" y="914400"/>
          <a:ext cx="959261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$44.90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$545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 / 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36% / 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36% / 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754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New Jersey </a:t>
            </a:r>
            <a:r>
              <a:rPr lang="en-US" sz="2800" dirty="0">
                <a:solidFill>
                  <a:schemeClr val="tx1"/>
                </a:solidFill>
              </a:rPr>
              <a:t>– Region 4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814A20F-255B-45F5-9015-F55C7165BB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072555"/>
              </p:ext>
            </p:extLst>
          </p:nvPr>
        </p:nvGraphicFramePr>
        <p:xfrm>
          <a:off x="703908" y="914400"/>
          <a:ext cx="959261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$53.10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$545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 / 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40% / 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40% / 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447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New Mexico </a:t>
            </a:r>
            <a:r>
              <a:rPr lang="en-US" sz="2800" dirty="0">
                <a:solidFill>
                  <a:schemeClr val="tx1"/>
                </a:solidFill>
              </a:rPr>
              <a:t>– Region 26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9D46E5C2-5AE4-4CFA-941A-389A2C3EEA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3244363"/>
              </p:ext>
            </p:extLst>
          </p:nvPr>
        </p:nvGraphicFramePr>
        <p:xfrm>
          <a:off x="703908" y="914400"/>
          <a:ext cx="959261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$34.70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$545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 / 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35% / 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35% / 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439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New York </a:t>
            </a:r>
            <a:r>
              <a:rPr lang="en-US" sz="2800" dirty="0">
                <a:solidFill>
                  <a:schemeClr val="tx1"/>
                </a:solidFill>
              </a:rPr>
              <a:t>– Region 3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3F8D117-F619-4F3E-BCFC-4EC5ACF6A5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5411198"/>
              </p:ext>
            </p:extLst>
          </p:nvPr>
        </p:nvGraphicFramePr>
        <p:xfrm>
          <a:off x="703908" y="914400"/>
          <a:ext cx="959261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$66.10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$545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 / $18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 / 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36% / 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36% / 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376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North Carolina </a:t>
            </a:r>
            <a:r>
              <a:rPr lang="en-US" sz="2800" dirty="0">
                <a:solidFill>
                  <a:schemeClr val="tx1"/>
                </a:solidFill>
              </a:rPr>
              <a:t>– Region 8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9EB8C76-835F-41DD-AC73-F1A84F7E92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8076707"/>
              </p:ext>
            </p:extLst>
          </p:nvPr>
        </p:nvGraphicFramePr>
        <p:xfrm>
          <a:off x="703908" y="914400"/>
          <a:ext cx="959261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$52.30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$545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 / 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40% / 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40% / 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535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North Dakota </a:t>
            </a:r>
            <a:r>
              <a:rPr lang="en-US" sz="2800" dirty="0">
                <a:solidFill>
                  <a:schemeClr val="tx1"/>
                </a:solidFill>
              </a:rPr>
              <a:t>– Region 25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2D4EE212-CD71-438A-AF87-C2AB014203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4154454"/>
              </p:ext>
            </p:extLst>
          </p:nvPr>
        </p:nvGraphicFramePr>
        <p:xfrm>
          <a:off x="703908" y="914400"/>
          <a:ext cx="959261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$41.00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$545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 / 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 / 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 / 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1708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Ohio </a:t>
            </a:r>
            <a:r>
              <a:rPr lang="en-US" sz="2800" dirty="0">
                <a:solidFill>
                  <a:schemeClr val="tx1"/>
                </a:solidFill>
              </a:rPr>
              <a:t>– Region 14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355B82B-457F-47B5-9A47-971D631E3E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0241289"/>
              </p:ext>
            </p:extLst>
          </p:nvPr>
        </p:nvGraphicFramePr>
        <p:xfrm>
          <a:off x="703908" y="914400"/>
          <a:ext cx="959261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$44.10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$545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 / 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46% / 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46% / 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448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Oklahoma </a:t>
            </a:r>
            <a:r>
              <a:rPr lang="en-US" sz="2800" dirty="0">
                <a:solidFill>
                  <a:schemeClr val="tx1"/>
                </a:solidFill>
              </a:rPr>
              <a:t>– Region 23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7DDAE416-0AFC-4955-A1B9-54AE5389A3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8674958"/>
              </p:ext>
            </p:extLst>
          </p:nvPr>
        </p:nvGraphicFramePr>
        <p:xfrm>
          <a:off x="703908" y="914400"/>
          <a:ext cx="959261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$56.90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$545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 / 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36% / 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36% / 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8862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Oregon </a:t>
            </a:r>
            <a:r>
              <a:rPr lang="en-US" sz="2800" dirty="0">
                <a:solidFill>
                  <a:schemeClr val="tx1"/>
                </a:solidFill>
              </a:rPr>
              <a:t>– Region 30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353EFF9-D428-4A81-8214-93E229819A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0324646"/>
              </p:ext>
            </p:extLst>
          </p:nvPr>
        </p:nvGraphicFramePr>
        <p:xfrm>
          <a:off x="703908" y="914400"/>
          <a:ext cx="959261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$44.10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$545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 / 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40% / 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40% / 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6937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Pennsylvania </a:t>
            </a:r>
            <a:r>
              <a:rPr lang="en-US" sz="2800" dirty="0">
                <a:solidFill>
                  <a:schemeClr val="tx1"/>
                </a:solidFill>
              </a:rPr>
              <a:t>– Region 6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8748CD6-A3A8-4CF5-A635-2B93FCB89A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3988890"/>
              </p:ext>
            </p:extLst>
          </p:nvPr>
        </p:nvGraphicFramePr>
        <p:xfrm>
          <a:off x="703908" y="914400"/>
          <a:ext cx="959261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$40.70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$545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 / $18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 / 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35% / 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35% / 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612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Arkansas </a:t>
            </a:r>
            <a:r>
              <a:rPr lang="en-US" sz="2800" dirty="0">
                <a:solidFill>
                  <a:schemeClr val="tx1"/>
                </a:solidFill>
              </a:rPr>
              <a:t>– Region 19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A5DC7A4-8C67-4380-9DAA-CB6B866890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2714932"/>
              </p:ext>
            </p:extLst>
          </p:nvPr>
        </p:nvGraphicFramePr>
        <p:xfrm>
          <a:off x="703908" y="914400"/>
          <a:ext cx="959261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$37.50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$545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 / 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40% / 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40% / 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231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Rhode Island </a:t>
            </a:r>
            <a:r>
              <a:rPr lang="en-US" sz="2800" dirty="0">
                <a:solidFill>
                  <a:schemeClr val="tx1"/>
                </a:solidFill>
              </a:rPr>
              <a:t>– Region 2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FBF857D0-04D9-4A45-BAF0-F7C20A0B42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796788"/>
              </p:ext>
            </p:extLst>
          </p:nvPr>
        </p:nvGraphicFramePr>
        <p:xfrm>
          <a:off x="703908" y="914400"/>
          <a:ext cx="959261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$50.90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$545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 / 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36% / 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36% / 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328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South Carolina </a:t>
            </a:r>
            <a:r>
              <a:rPr lang="en-US" sz="2800" dirty="0">
                <a:solidFill>
                  <a:schemeClr val="tx1"/>
                </a:solidFill>
              </a:rPr>
              <a:t>– Region 9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52D8CD8-0E25-417A-A5FE-B296777D4E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89197"/>
              </p:ext>
            </p:extLst>
          </p:nvPr>
        </p:nvGraphicFramePr>
        <p:xfrm>
          <a:off x="703908" y="914400"/>
          <a:ext cx="959261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$53.20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$545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 / 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13272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40% / 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40% / 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1587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South Dakota </a:t>
            </a:r>
            <a:r>
              <a:rPr lang="en-US" sz="2800" dirty="0">
                <a:solidFill>
                  <a:schemeClr val="tx1"/>
                </a:solidFill>
              </a:rPr>
              <a:t>– Region 25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4461D91-3221-4B8C-92D5-85189CC927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999504"/>
              </p:ext>
            </p:extLst>
          </p:nvPr>
        </p:nvGraphicFramePr>
        <p:xfrm>
          <a:off x="703908" y="914400"/>
          <a:ext cx="959261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$41.00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$545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 / 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 / 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 / 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0999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Tennessee </a:t>
            </a:r>
            <a:r>
              <a:rPr lang="en-US" sz="2800" dirty="0">
                <a:solidFill>
                  <a:schemeClr val="tx1"/>
                </a:solidFill>
              </a:rPr>
              <a:t>– Region 12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A8E66D96-D0F3-4E10-B8C5-6F28E9DFC3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2855481"/>
              </p:ext>
            </p:extLst>
          </p:nvPr>
        </p:nvGraphicFramePr>
        <p:xfrm>
          <a:off x="703908" y="914400"/>
          <a:ext cx="959261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$50.00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$545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 / 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40% / 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40% / 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9187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Texas </a:t>
            </a:r>
            <a:r>
              <a:rPr lang="en-US" sz="2800" dirty="0">
                <a:solidFill>
                  <a:schemeClr val="tx1"/>
                </a:solidFill>
              </a:rPr>
              <a:t>– Region 22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6E81C1E-149E-44BD-B67A-8C37D626FD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3560814"/>
              </p:ext>
            </p:extLst>
          </p:nvPr>
        </p:nvGraphicFramePr>
        <p:xfrm>
          <a:off x="703908" y="914400"/>
          <a:ext cx="959261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$40.50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$545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 / 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40% / 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40% / 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7887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Utah </a:t>
            </a:r>
            <a:r>
              <a:rPr lang="en-US" sz="2800" dirty="0">
                <a:solidFill>
                  <a:schemeClr val="tx1"/>
                </a:solidFill>
              </a:rPr>
              <a:t>– Region 31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3CE3C8A7-3479-44DD-AB28-3FB71B720D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6981606"/>
              </p:ext>
            </p:extLst>
          </p:nvPr>
        </p:nvGraphicFramePr>
        <p:xfrm>
          <a:off x="703908" y="914400"/>
          <a:ext cx="959261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$43.50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$545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 / 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 / 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 / 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5216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Vermont </a:t>
            </a:r>
            <a:r>
              <a:rPr lang="en-US" sz="2800" dirty="0">
                <a:solidFill>
                  <a:schemeClr val="tx1"/>
                </a:solidFill>
              </a:rPr>
              <a:t>– Region 2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33729D57-8B51-454A-8960-413AF75451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5397843"/>
              </p:ext>
            </p:extLst>
          </p:nvPr>
        </p:nvGraphicFramePr>
        <p:xfrm>
          <a:off x="703908" y="914400"/>
          <a:ext cx="959261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32.90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$50.90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$545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 / 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36% / 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36% / 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947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Virginia </a:t>
            </a:r>
            <a:r>
              <a:rPr lang="en-US" sz="2800" dirty="0">
                <a:solidFill>
                  <a:schemeClr val="tx1"/>
                </a:solidFill>
              </a:rPr>
              <a:t>– Region 7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4B3191C-8604-48A7-9D38-630DEDB842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4389049"/>
              </p:ext>
            </p:extLst>
          </p:nvPr>
        </p:nvGraphicFramePr>
        <p:xfrm>
          <a:off x="703908" y="914400"/>
          <a:ext cx="959261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$39.40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$545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 / 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46% / 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46% / 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798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Washington </a:t>
            </a:r>
            <a:r>
              <a:rPr lang="en-US" sz="2800" dirty="0">
                <a:solidFill>
                  <a:schemeClr val="tx1"/>
                </a:solidFill>
              </a:rPr>
              <a:t>– Region 30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D23978A-1FE1-448F-A538-FE739E7178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527903"/>
              </p:ext>
            </p:extLst>
          </p:nvPr>
        </p:nvGraphicFramePr>
        <p:xfrm>
          <a:off x="703908" y="914400"/>
          <a:ext cx="959261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$44.10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$545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 / 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40% / 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40% / 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7038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West Virginia </a:t>
            </a:r>
            <a:r>
              <a:rPr lang="en-US" sz="2800" dirty="0">
                <a:solidFill>
                  <a:schemeClr val="tx1"/>
                </a:solidFill>
              </a:rPr>
              <a:t>– Region 6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2C3F778-8363-4EAB-9968-9C6B5D634E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3582353"/>
              </p:ext>
            </p:extLst>
          </p:nvPr>
        </p:nvGraphicFramePr>
        <p:xfrm>
          <a:off x="703908" y="914400"/>
          <a:ext cx="959261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$40.70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$545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 / 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35% / 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35% / 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45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California </a:t>
            </a:r>
            <a:r>
              <a:rPr lang="en-US" sz="2800" dirty="0">
                <a:solidFill>
                  <a:schemeClr val="tx1"/>
                </a:solidFill>
              </a:rPr>
              <a:t>– Region 32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09B0E36-A98E-4A60-A760-B955E6EB67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7409872"/>
              </p:ext>
            </p:extLst>
          </p:nvPr>
        </p:nvGraphicFramePr>
        <p:xfrm>
          <a:off x="703908" y="914400"/>
          <a:ext cx="959261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$55.20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$545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 / 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36% / 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36% / 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017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Wisconsin </a:t>
            </a:r>
            <a:r>
              <a:rPr lang="en-US" sz="2800" dirty="0">
                <a:solidFill>
                  <a:schemeClr val="tx1"/>
                </a:solidFill>
              </a:rPr>
              <a:t>– Region 16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2E39339-F7A8-452C-8925-0744617308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687716"/>
              </p:ext>
            </p:extLst>
          </p:nvPr>
        </p:nvGraphicFramePr>
        <p:xfrm>
          <a:off x="703908" y="914400"/>
          <a:ext cx="959261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$45.60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$545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 / 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30% / 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30% / 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5525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Wyoming </a:t>
            </a:r>
            <a:r>
              <a:rPr lang="en-US" sz="2800" dirty="0">
                <a:solidFill>
                  <a:schemeClr val="tx1"/>
                </a:solidFill>
              </a:rPr>
              <a:t>– Region 25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8A5DBD00-19FF-4346-B8EF-E52285BB52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3125851"/>
              </p:ext>
            </p:extLst>
          </p:nvPr>
        </p:nvGraphicFramePr>
        <p:xfrm>
          <a:off x="703908" y="914400"/>
          <a:ext cx="959261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392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$41.00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$545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 / 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 / 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 / 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07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Colorado </a:t>
            </a:r>
            <a:r>
              <a:rPr lang="en-US" sz="2800" dirty="0">
                <a:solidFill>
                  <a:schemeClr val="tx1"/>
                </a:solidFill>
              </a:rPr>
              <a:t>– Region 27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33817F9-DBD4-4A54-877F-F810CA0E0B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5025015"/>
              </p:ext>
            </p:extLst>
          </p:nvPr>
        </p:nvGraphicFramePr>
        <p:xfrm>
          <a:off x="703908" y="914400"/>
          <a:ext cx="959261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$59.50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$545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 / 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40% / 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40% / 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13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Connecticut </a:t>
            </a:r>
            <a:r>
              <a:rPr lang="en-US" sz="2800" dirty="0">
                <a:solidFill>
                  <a:schemeClr val="tx1"/>
                </a:solidFill>
              </a:rPr>
              <a:t>– Region 2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AFC7176-E725-4C8C-831C-B68868863D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6260032"/>
              </p:ext>
            </p:extLst>
          </p:nvPr>
        </p:nvGraphicFramePr>
        <p:xfrm>
          <a:off x="703908" y="914400"/>
          <a:ext cx="959261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$50.90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$545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 / 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36% / 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36% / 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89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Delaware </a:t>
            </a:r>
            <a:r>
              <a:rPr lang="en-US" sz="2800" dirty="0">
                <a:solidFill>
                  <a:schemeClr val="tx1"/>
                </a:solidFill>
              </a:rPr>
              <a:t>– Region 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66A92BF-2226-461A-B0A8-DD9E7B6BBB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5139048"/>
              </p:ext>
            </p:extLst>
          </p:nvPr>
        </p:nvGraphicFramePr>
        <p:xfrm>
          <a:off x="703908" y="914400"/>
          <a:ext cx="959261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$42.50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$545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 / 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35% / 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35% / 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057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District of Columbia </a:t>
            </a:r>
            <a:r>
              <a:rPr lang="en-US" sz="2800" dirty="0">
                <a:solidFill>
                  <a:schemeClr val="tx1"/>
                </a:solidFill>
              </a:rPr>
              <a:t>– Region 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8277BB-1952-4D3B-84FB-771AE6B83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254073"/>
              </p:ext>
            </p:extLst>
          </p:nvPr>
        </p:nvGraphicFramePr>
        <p:xfrm>
          <a:off x="703908" y="929640"/>
          <a:ext cx="9455349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972">
                  <a:extLst>
                    <a:ext uri="{9D8B030D-6E8A-4147-A177-3AD203B41FA5}">
                      <a16:colId xmlns:a16="http://schemas.microsoft.com/office/drawing/2014/main" val="1721690670"/>
                    </a:ext>
                  </a:extLst>
                </a:gridCol>
                <a:gridCol w="2295503">
                  <a:extLst>
                    <a:ext uri="{9D8B030D-6E8A-4147-A177-3AD203B41FA5}">
                      <a16:colId xmlns:a16="http://schemas.microsoft.com/office/drawing/2014/main" val="1178083806"/>
                    </a:ext>
                  </a:extLst>
                </a:gridCol>
                <a:gridCol w="2487190">
                  <a:extLst>
                    <a:ext uri="{9D8B030D-6E8A-4147-A177-3AD203B41FA5}">
                      <a16:colId xmlns:a16="http://schemas.microsoft.com/office/drawing/2014/main" val="754326068"/>
                    </a:ext>
                  </a:extLst>
                </a:gridCol>
                <a:gridCol w="2714684">
                  <a:extLst>
                    <a:ext uri="{9D8B030D-6E8A-4147-A177-3AD203B41FA5}">
                      <a16:colId xmlns:a16="http://schemas.microsoft.com/office/drawing/2014/main" val="2398348084"/>
                    </a:ext>
                  </a:extLst>
                </a:gridCol>
              </a:tblGrid>
              <a:tr h="3035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748827"/>
                  </a:ext>
                </a:extLst>
              </a:tr>
              <a:tr h="30359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$42.50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894571"/>
                  </a:ext>
                </a:extLst>
              </a:tr>
              <a:tr h="5161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$545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83938"/>
                  </a:ext>
                </a:extLst>
              </a:tr>
              <a:tr h="5161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709409"/>
                  </a:ext>
                </a:extLst>
              </a:tr>
              <a:tr h="303598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58161"/>
                  </a:ext>
                </a:extLst>
              </a:tr>
              <a:tr h="30359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22099"/>
                  </a:ext>
                </a:extLst>
              </a:tr>
              <a:tr h="30359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 / 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826899"/>
                  </a:ext>
                </a:extLst>
              </a:tr>
              <a:tr h="30359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16% /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538000"/>
                  </a:ext>
                </a:extLst>
              </a:tr>
              <a:tr h="30359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35% / 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35% / 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130258"/>
                  </a:ext>
                </a:extLst>
              </a:tr>
              <a:tr h="30359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786526"/>
                  </a:ext>
                </a:extLst>
              </a:tr>
              <a:tr h="75899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472893"/>
                  </a:ext>
                </a:extLst>
              </a:tr>
              <a:tr h="75899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47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5595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etna_PPT_EVERYDAY_Template">
  <a:themeElements>
    <a:clrScheme name="Custom 9">
      <a:dk1>
        <a:srgbClr val="000000"/>
      </a:dk1>
      <a:lt1>
        <a:sysClr val="window" lastClr="FFFFFF"/>
      </a:lt1>
      <a:dk2>
        <a:srgbClr val="3F3F3F"/>
      </a:dk2>
      <a:lt2>
        <a:srgbClr val="C0C0C0"/>
      </a:lt2>
      <a:accent1>
        <a:srgbClr val="563D82"/>
      </a:accent1>
      <a:accent2>
        <a:srgbClr val="7D3F98"/>
      </a:accent2>
      <a:accent3>
        <a:srgbClr val="B18CC1"/>
      </a:accent3>
      <a:accent4>
        <a:srgbClr val="B9AFD6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VS Heal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2"/>
        </a:solidFill>
        <a:ln>
          <a:noFill/>
          <a:miter lim="800000"/>
        </a:ln>
        <a:effectLst/>
      </a:spPr>
      <a:bodyPr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smtClean="0">
            <a:solidFill>
              <a:schemeClr val="tx2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10926</Words>
  <Application>Microsoft Office PowerPoint</Application>
  <PresentationFormat>Widescreen</PresentationFormat>
  <Paragraphs>2306</Paragraphs>
  <Slides>51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Lucida Grande</vt:lpstr>
      <vt:lpstr>Open Sans</vt:lpstr>
      <vt:lpstr>Aetna_PPT_EVERYDAY_Template</vt:lpstr>
      <vt:lpstr>think-cell Slide</vt:lpstr>
      <vt:lpstr>2024 SilverScript Choice PDP Design Alabama – Region 12</vt:lpstr>
      <vt:lpstr>2024 SilverScript Choice PDP Design Alaska – Region 34</vt:lpstr>
      <vt:lpstr>2024 SilverScript Choice PDP Design Arizona – Region 28</vt:lpstr>
      <vt:lpstr>2024 SilverScript Choice PDP Design Arkansas – Region 19</vt:lpstr>
      <vt:lpstr>2024 SilverScript Choice PDP Design California – Region 32</vt:lpstr>
      <vt:lpstr>2024 SilverScript Choice PDP Design Colorado – Region 27</vt:lpstr>
      <vt:lpstr>2024 SilverScript Choice PDP Design Connecticut – Region 2</vt:lpstr>
      <vt:lpstr>2024 SilverScript Choice PDP Design Delaware – Region 5</vt:lpstr>
      <vt:lpstr>2024 SilverScript Choice PDP Design District of Columbia – Region 5</vt:lpstr>
      <vt:lpstr>2024 SilverScript Choice PDP Design Florida – Region 11</vt:lpstr>
      <vt:lpstr>2024 SilverScript Choice PDP Design Georgia – Region 10</vt:lpstr>
      <vt:lpstr>2024 SilverScript Choice PDP Design Hawaii – Region 33</vt:lpstr>
      <vt:lpstr>2024 SilverScript Choice PDP Design Idaho – Region 31</vt:lpstr>
      <vt:lpstr>2024 SilverScript Choice PDP Design Illinois – Region 17</vt:lpstr>
      <vt:lpstr>2024 SilverScript Choice PDP Design Indiana – Region 15</vt:lpstr>
      <vt:lpstr>2024 SilverScript Choice PDP Design Iowa – Region 25</vt:lpstr>
      <vt:lpstr>2024 SilverScript Choice PDP Design Kansas – Region 24</vt:lpstr>
      <vt:lpstr>2024 SilverScript Choice PDP Design Kentucky – Region 15</vt:lpstr>
      <vt:lpstr>2024 SilverScript Choice PDP Design Louisiana – Region 21</vt:lpstr>
      <vt:lpstr>2024 SilverScript Choice PDP Design Maine – Region 1</vt:lpstr>
      <vt:lpstr>2024 SilverScript Choice PDP Design Maryland – Region 5</vt:lpstr>
      <vt:lpstr>2024 SilverScript Choice PDP Design Massachusetts – Region 2</vt:lpstr>
      <vt:lpstr>2024 SilverScript Choice PDP Design Michigan – Region 13</vt:lpstr>
      <vt:lpstr>2024 SilverScript Choice PDP Design Minnesota – Region 25</vt:lpstr>
      <vt:lpstr>2024 SilverScript Choice PDP Design Mississippi – Region 20</vt:lpstr>
      <vt:lpstr>2024 SilverScript Choice PDP Design Missouri– Region 18</vt:lpstr>
      <vt:lpstr>2024 SilverScript Choice PDP Design Montana – Region 25</vt:lpstr>
      <vt:lpstr>2024 SilverScript Choice PDP Design Nebraska – Region 25</vt:lpstr>
      <vt:lpstr>2024 SilverScript Choice PDP Design Nevada – Region 29</vt:lpstr>
      <vt:lpstr>2024 SilverScript Choice PDP Design New Hampshire – Region 1</vt:lpstr>
      <vt:lpstr>2024 SilverScript Choice PDP Design New Jersey – Region 4</vt:lpstr>
      <vt:lpstr>2024 SilverScript Choice PDP Design New Mexico – Region 26</vt:lpstr>
      <vt:lpstr>2024 SilverScript Choice PDP Design New York – Region 3</vt:lpstr>
      <vt:lpstr>2024 SilverScript Choice PDP Design North Carolina – Region 8</vt:lpstr>
      <vt:lpstr>2024 SilverScript Choice PDP Design North Dakota – Region 25</vt:lpstr>
      <vt:lpstr>2024 SilverScript Choice PDP Design Ohio – Region 14</vt:lpstr>
      <vt:lpstr>2024 SilverScript Choice PDP Design Oklahoma – Region 23</vt:lpstr>
      <vt:lpstr>2024 SilverScript Choice PDP Design Oregon – Region 30</vt:lpstr>
      <vt:lpstr>2024 SilverScript Choice PDP Design Pennsylvania – Region 6</vt:lpstr>
      <vt:lpstr>2024 SilverScript Choice PDP Design Rhode Island – Region 2</vt:lpstr>
      <vt:lpstr>2024 SilverScript Choice PDP Design South Carolina – Region 9</vt:lpstr>
      <vt:lpstr>2024 SilverScript Choice PDP Design South Dakota – Region 25</vt:lpstr>
      <vt:lpstr>2024 SilverScript Choice PDP Design Tennessee – Region 12</vt:lpstr>
      <vt:lpstr>2024 SilverScript Choice PDP Design Texas – Region 22</vt:lpstr>
      <vt:lpstr>2024 SilverScript Choice PDP Design Utah – Region 31</vt:lpstr>
      <vt:lpstr>2024 SilverScript Choice PDP Design Vermont – Region 2</vt:lpstr>
      <vt:lpstr>2024 SilverScript Choice PDP Design Virginia – Region 7</vt:lpstr>
      <vt:lpstr>2024 SilverScript Choice PDP Design Washington – Region 30</vt:lpstr>
      <vt:lpstr>2024 SilverScript Choice PDP Design West Virginia – Region 6</vt:lpstr>
      <vt:lpstr>2024 SilverScript Choice PDP Design Wisconsin – Region 16</vt:lpstr>
      <vt:lpstr>2024 SilverScript Choice PDP Design Wyoming – Region 25</vt:lpstr>
    </vt:vector>
  </TitlesOfParts>
  <Company>CVS 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 SilverScript SmartRx PDP Design State - Region</dc:title>
  <dc:creator>Pietralczyk, Rene</dc:creator>
  <cp:lastModifiedBy>Kristoff, Angel T</cp:lastModifiedBy>
  <cp:revision>65</cp:revision>
  <dcterms:created xsi:type="dcterms:W3CDTF">2020-07-23T16:48:32Z</dcterms:created>
  <dcterms:modified xsi:type="dcterms:W3CDTF">2023-11-20T14:20:24Z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7599526-06ca-49cc-9fa9-5307800a949a_Enabled">
    <vt:lpwstr>true</vt:lpwstr>
  </property>
  <property fmtid="{D5CDD505-2E9C-101B-9397-08002B2CF9AE}" pid="3" name="MSIP_Label_67599526-06ca-49cc-9fa9-5307800a949a_SetDate">
    <vt:lpwstr>2021-09-15T12:18:59Z</vt:lpwstr>
  </property>
  <property fmtid="{D5CDD505-2E9C-101B-9397-08002B2CF9AE}" pid="4" name="MSIP_Label_67599526-06ca-49cc-9fa9-5307800a949a_Method">
    <vt:lpwstr>Standard</vt:lpwstr>
  </property>
  <property fmtid="{D5CDD505-2E9C-101B-9397-08002B2CF9AE}" pid="5" name="MSIP_Label_67599526-06ca-49cc-9fa9-5307800a949a_Name">
    <vt:lpwstr>67599526-06ca-49cc-9fa9-5307800a949a</vt:lpwstr>
  </property>
  <property fmtid="{D5CDD505-2E9C-101B-9397-08002B2CF9AE}" pid="6" name="MSIP_Label_67599526-06ca-49cc-9fa9-5307800a949a_SiteId">
    <vt:lpwstr>fabb61b8-3afe-4e75-b934-a47f782b8cd7</vt:lpwstr>
  </property>
  <property fmtid="{D5CDD505-2E9C-101B-9397-08002B2CF9AE}" pid="7" name="MSIP_Label_67599526-06ca-49cc-9fa9-5307800a949a_ActionId">
    <vt:lpwstr>5707c850-6898-477f-84aa-d7eff5156b62</vt:lpwstr>
  </property>
  <property fmtid="{D5CDD505-2E9C-101B-9397-08002B2CF9AE}" pid="8" name="MSIP_Label_67599526-06ca-49cc-9fa9-5307800a949a_ContentBits">
    <vt:lpwstr>0</vt:lpwstr>
  </property>
</Properties>
</file>