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1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080423-AECA-22DF-DD0A-B100D122D7E2}" name="Hayes, Kimberly G" initials="HKG" userId="S::Kimberly.Hayes2@CVSHealth.com::aa176e5c-ca41-455e-b693-37609ebc4ca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tralczyk, Rene" initials="PR" lastIdx="1" clrIdx="0">
    <p:extLst>
      <p:ext uri="{19B8F6BF-5375-455C-9EA6-DF929625EA0E}">
        <p15:presenceInfo xmlns:p15="http://schemas.microsoft.com/office/powerpoint/2012/main" userId="S::Rene.Pietralczyk@CVSHealth.com::bb38fead-ab1a-4018-bd0b-933802474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8/10/relationships/authors" Target="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6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002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D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8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3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667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0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30" y="1784351"/>
            <a:ext cx="8588452" cy="3982707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4431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0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9810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68637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3833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85970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6645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32492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7852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74295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914400" indent="-165100">
              <a:buFont typeface="Arial" panose="020B0604020202020204" pitchFamily="34" charset="0"/>
              <a:buChar char="•"/>
              <a:defRPr/>
            </a:lvl7pPr>
            <a:lvl8pPr marL="1092200" indent="-177800">
              <a:buFont typeface="Arial" panose="020B0604020202020204" pitchFamily="34" charset="0"/>
              <a:buChar char="–"/>
              <a:defRPr/>
            </a:lvl8pPr>
            <a:lvl9pPr marL="1257300" indent="-16510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13158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4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8609" y="1770064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07373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6928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0832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847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6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4074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07762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7594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7425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81143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10583869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2567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9125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55684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52243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48800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2909987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2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0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4" y="1764793"/>
            <a:ext cx="7174287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37811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5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57200" indent="-174625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8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174625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8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21048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2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>
              <a:buClrTx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 baseline="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6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00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4953871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4953872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86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6091767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1" y="530351"/>
            <a:ext cx="4881033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0" y="1773581"/>
            <a:ext cx="4847249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758258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8" y="530351"/>
            <a:ext cx="4953872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0" y="1773581"/>
            <a:ext cx="495387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0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0" y="530351"/>
            <a:ext cx="4881032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1" y="1773581"/>
            <a:ext cx="488103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0969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1516927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3765543"/>
            <a:ext cx="3582951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550016" y="6104647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953872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30" y="3590383"/>
            <a:ext cx="4953871" cy="18491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592119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9" y="402092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923130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29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3595-4496-5147-A886-7D133864DF76}" type="slidenum">
              <a:rPr lang="en-US" sz="1000" b="1" smtClean="0">
                <a:solidFill>
                  <a:prstClr val="white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1" dirty="0">
              <a:solidFill>
                <a:prstClr val="white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1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©2020 Aetna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9" y="402092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43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2" y="378059"/>
            <a:ext cx="536964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510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4022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8768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</p:spTree>
    <p:extLst>
      <p:ext uri="{BB962C8B-B14F-4D97-AF65-F5344CB8AC3E}">
        <p14:creationId xmlns:p14="http://schemas.microsoft.com/office/powerpoint/2010/main" val="851513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3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0" y="1770063"/>
            <a:ext cx="8588452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4488" indent="-173038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15938" indent="-171450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/>
            </a:lvl6pPr>
            <a:lvl7pPr marL="860425" indent="-173038">
              <a:buClrTx/>
              <a:buFont typeface="Arial" panose="020B0604020202020204" pitchFamily="34" charset="0"/>
              <a:buChar char="•"/>
              <a:defRPr baseline="0"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75570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6081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1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prstClr val="white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769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513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054037" y="2941079"/>
            <a:ext cx="608392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7D3F98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00871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053571" y="1196075"/>
            <a:ext cx="4112940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38420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62240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5" y="2928939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8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5" y="2928939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18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1324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1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Violet (transparent background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47" y="6438903"/>
            <a:ext cx="53671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450968" y="1222375"/>
            <a:ext cx="1129482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94" y="388063"/>
            <a:ext cx="9457359" cy="73161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319" y="1895473"/>
            <a:ext cx="9452851" cy="434340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9B6A854-730C-4665-8218-F7FC6C903FF1}" type="datetime1">
              <a:rPr lang="en-US">
                <a:solidFill>
                  <a:srgbClr val="000000"/>
                </a:solidFill>
              </a:rPr>
              <a:pPr/>
              <a:t>8/19/2025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Capitol - For Internal Use Only - 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892C99-7E50-4912-ABC8-E78F8BDEADF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020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0242" y="1600200"/>
            <a:ext cx="9444909" cy="4636008"/>
          </a:xfrm>
        </p:spPr>
        <p:txBody>
          <a:bodyPr/>
          <a:lstStyle>
            <a:lvl1pPr>
              <a:spcBef>
                <a:spcPts val="1350"/>
              </a:spcBef>
              <a:defRPr sz="135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900"/>
              </a:spcBef>
              <a:buFontTx/>
              <a:buNone/>
              <a:defRPr sz="1350"/>
            </a:lvl2pPr>
            <a:lvl3pPr marL="150059" indent="-150059">
              <a:spcBef>
                <a:spcPts val="450"/>
              </a:spcBef>
              <a:buFont typeface="Arial"/>
              <a:buChar char="•"/>
              <a:defRPr sz="1350"/>
            </a:lvl3pPr>
            <a:lvl4pPr marL="298927" indent="-150059">
              <a:buFont typeface="Lucida Grande"/>
              <a:buChar char="-"/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1324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5882600"/>
            <a:ext cx="10977033" cy="418596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75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footnotes if needed</a:t>
            </a:r>
          </a:p>
        </p:txBody>
      </p:sp>
    </p:spTree>
    <p:extLst>
      <p:ext uri="{BB962C8B-B14F-4D97-AF65-F5344CB8AC3E}">
        <p14:creationId xmlns:p14="http://schemas.microsoft.com/office/powerpoint/2010/main" val="245721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561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7932" y="1077090"/>
            <a:ext cx="5078753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1" y="3325706"/>
            <a:ext cx="5078755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47509" y="6016711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A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21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B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3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66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C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8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392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30" y="530351"/>
            <a:ext cx="9667725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30" y="1785938"/>
            <a:ext cx="9642308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85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1125">
          <p15:clr>
            <a:srgbClr val="F26B43"/>
          </p15:clr>
        </p15:guide>
        <p15:guide id="5" orient="horz" pos="3631">
          <p15:clr>
            <a:srgbClr val="F26B43"/>
          </p15:clr>
        </p15:guide>
        <p15:guide id="6" orient="horz" pos="41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Alabama </a:t>
            </a:r>
            <a:r>
              <a:rPr lang="en-US" sz="2800" dirty="0">
                <a:solidFill>
                  <a:schemeClr val="tx1"/>
                </a:solidFill>
              </a:rPr>
              <a:t>– Region 12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1" y="77973"/>
            <a:ext cx="12954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3E1988B-2171-464C-A23B-851A0698A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245892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$97.30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10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Florida </a:t>
            </a:r>
            <a:r>
              <a:rPr lang="en-US" sz="2800" dirty="0">
                <a:solidFill>
                  <a:schemeClr val="tx1"/>
                </a:solidFill>
              </a:rPr>
              <a:t>– Region 11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4CF6C2E-D1F4-4D61-893D-61117A4ED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49944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$98.30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13272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0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Georgia </a:t>
            </a:r>
            <a:r>
              <a:rPr lang="en-US" sz="2800" dirty="0">
                <a:solidFill>
                  <a:schemeClr val="tx1"/>
                </a:solidFill>
              </a:rPr>
              <a:t>– Region 10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2121D2C-206F-42FD-8D35-091F539D5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56456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$100.70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453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18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Hawaii </a:t>
            </a:r>
            <a:r>
              <a:rPr lang="en-US" sz="2800" dirty="0">
                <a:solidFill>
                  <a:schemeClr val="tx1"/>
                </a:solidFill>
              </a:rPr>
              <a:t>– Region 33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132DF54-FA49-4C82-A050-A4953E869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42374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$14.70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Idaho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3D7F887-9DF8-4CEC-8251-23019EF55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463090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$27.70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Illinois </a:t>
            </a:r>
            <a:r>
              <a:rPr lang="en-US" sz="2800" dirty="0">
                <a:solidFill>
                  <a:schemeClr val="tx1"/>
                </a:solidFill>
              </a:rPr>
              <a:t>– Region 17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5A437EA-C7F4-46CA-A00D-46C3689D4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770299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$94.90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1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Indiana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4E7FAF8-8742-4630-9007-01D8BAA35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615059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$29.70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Iowa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E1D433-13B8-44A7-9395-8B0C57BF9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7826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$29.70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0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Kansas </a:t>
            </a:r>
            <a:r>
              <a:rPr lang="en-US" sz="2800" dirty="0">
                <a:solidFill>
                  <a:schemeClr val="tx1"/>
                </a:solidFill>
              </a:rPr>
              <a:t>– Region 24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501A6D7-7F24-494A-A6A8-69889D3AF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039584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$88.30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6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Kentucky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3DE84D7-BCC3-4ADD-9756-D5954E3FA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29440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$29.70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Louisiana </a:t>
            </a:r>
            <a:r>
              <a:rPr lang="en-US" sz="2800" dirty="0">
                <a:solidFill>
                  <a:schemeClr val="tx1"/>
                </a:solidFill>
              </a:rPr>
              <a:t>– Region 21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DE6E4C5-5E59-4196-8EE8-556DC0E12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755629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2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Alaska </a:t>
            </a:r>
            <a:r>
              <a:rPr lang="en-US" sz="2800" dirty="0">
                <a:solidFill>
                  <a:schemeClr val="tx1"/>
                </a:solidFill>
              </a:rPr>
              <a:t>– Region 34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9A4EB82-814A-489D-ACD7-BC103B053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601852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$94.90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24075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Maine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3D6D669-FB44-458A-BDBE-C224A895C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60751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$94.90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8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Maryland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317E28-0C73-4092-92E2-1FDC2B5B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01387"/>
              </p:ext>
            </p:extLst>
          </p:nvPr>
        </p:nvGraphicFramePr>
        <p:xfrm>
          <a:off x="703908" y="92964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1721690670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78083806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754326068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2398348084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88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$97.40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945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393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0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2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8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3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86526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4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Massachusetts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3282C23-D19C-43F8-933C-31CDE5658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92005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32.90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$32.70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4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Michigan </a:t>
            </a:r>
            <a:r>
              <a:rPr lang="en-US" sz="2800" dirty="0">
                <a:solidFill>
                  <a:schemeClr val="tx1"/>
                </a:solidFill>
              </a:rPr>
              <a:t>– Region 13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B8F8C5E-211D-4CB0-966C-7684E0F43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237260"/>
              </p:ext>
            </p:extLst>
          </p:nvPr>
        </p:nvGraphicFramePr>
        <p:xfrm>
          <a:off x="703908" y="914400"/>
          <a:ext cx="9592618" cy="402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3086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$78.30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1172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0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Minnesota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09B7717-AACA-4B78-95BB-A20308D08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66195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$29.70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0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Mississippi </a:t>
            </a:r>
            <a:r>
              <a:rPr lang="en-US" sz="2800" dirty="0">
                <a:solidFill>
                  <a:schemeClr val="tx1"/>
                </a:solidFill>
              </a:rPr>
              <a:t>– Region 20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D22CF7E-BBFF-406B-B733-71F835D2E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218139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$98.30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37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Missouri</a:t>
            </a:r>
            <a:r>
              <a:rPr lang="en-US" sz="2800" dirty="0">
                <a:solidFill>
                  <a:schemeClr val="tx1"/>
                </a:solidFill>
              </a:rPr>
              <a:t>– Region 18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59BA957-A673-4DA7-9007-E17A3F5F6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87332"/>
              </p:ext>
            </p:extLst>
          </p:nvPr>
        </p:nvGraphicFramePr>
        <p:xfrm>
          <a:off x="703908" y="914400"/>
          <a:ext cx="9592618" cy="402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3086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$94.90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0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Montana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63BE924-46D9-4696-917B-201F4425A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56727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$29.70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99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Nebraska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42BFF90-18D8-4F21-AAD6-642BB0D9B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197912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$29.70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91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Nevada </a:t>
            </a:r>
            <a:r>
              <a:rPr lang="en-US" sz="2800" dirty="0">
                <a:solidFill>
                  <a:schemeClr val="tx1"/>
                </a:solidFill>
              </a:rPr>
              <a:t>– Region 29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779AAE3-3B1C-4759-AEF8-8729E9AD6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438679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$97.40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4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Arizona </a:t>
            </a:r>
            <a:r>
              <a:rPr lang="en-US" sz="2800" dirty="0">
                <a:solidFill>
                  <a:schemeClr val="tx1"/>
                </a:solidFill>
              </a:rPr>
              <a:t>– Region 28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AA94E28-42CA-4265-AD6D-F76738CDD3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453825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$94.90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6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Hampshire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ED5A76E-F7FF-48C0-932C-509182FC5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354055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$94.90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5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Jersey </a:t>
            </a:r>
            <a:r>
              <a:rPr lang="en-US" sz="2800" dirty="0">
                <a:solidFill>
                  <a:schemeClr val="tx1"/>
                </a:solidFill>
              </a:rPr>
              <a:t>– Region 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814A20F-255B-45F5-9015-F55C7165B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210610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$97.40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47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Mexico </a:t>
            </a:r>
            <a:r>
              <a:rPr lang="en-US" sz="2800" dirty="0">
                <a:solidFill>
                  <a:schemeClr val="tx1"/>
                </a:solidFill>
              </a:rPr>
              <a:t>– Region 26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D46E5C2-5AE4-4CFA-941A-389A2C3EE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132839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$104.00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3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York </a:t>
            </a:r>
            <a:r>
              <a:rPr lang="en-US" sz="2800" dirty="0">
                <a:solidFill>
                  <a:schemeClr val="tx1"/>
                </a:solidFill>
              </a:rPr>
              <a:t>– Region 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3F8D117-F619-4F3E-BCFC-4EC5ACF6A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503649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$116.00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37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Carolina </a:t>
            </a:r>
            <a:r>
              <a:rPr lang="en-US" sz="2800" dirty="0">
                <a:solidFill>
                  <a:schemeClr val="tx1"/>
                </a:solidFill>
              </a:rPr>
              <a:t>– Region 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9EB8C76-835F-41DD-AC73-F1A84F7E9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64950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$90.20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35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D4EE212-CD71-438A-AF87-C2AB01420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787403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$29.70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70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Ohio </a:t>
            </a:r>
            <a:r>
              <a:rPr lang="en-US" sz="2800" dirty="0">
                <a:solidFill>
                  <a:schemeClr val="tx1"/>
                </a:solidFill>
              </a:rPr>
              <a:t>– Region 14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355B82B-457F-47B5-9A47-971D631E3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380743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$90.30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448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Oklahoma </a:t>
            </a:r>
            <a:r>
              <a:rPr lang="en-US" sz="2800" dirty="0">
                <a:solidFill>
                  <a:schemeClr val="tx1"/>
                </a:solidFill>
              </a:rPr>
              <a:t>– Region 23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DDAE416-0AFC-4955-A1B9-54AE5389A3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441521"/>
              </p:ext>
            </p:extLst>
          </p:nvPr>
        </p:nvGraphicFramePr>
        <p:xfrm>
          <a:off x="703908" y="914400"/>
          <a:ext cx="9592618" cy="357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7606221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 SilverScript Choice plan will </a:t>
                      </a:r>
                      <a:r>
                        <a:rPr lang="en-US" sz="1400" b="1" dirty="0">
                          <a:latin typeface="+mn-lt"/>
                        </a:rPr>
                        <a:t>not</a:t>
                      </a:r>
                      <a:r>
                        <a:rPr lang="en-US" sz="1400" dirty="0">
                          <a:latin typeface="+mn-lt"/>
                        </a:rPr>
                        <a:t> be offered in Oklahoma for the 2026 plan year. </a:t>
                      </a:r>
                    </a:p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>
                    <a:solidFill>
                      <a:srgbClr val="E9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886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Oregon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353EFF9-D428-4A81-8214-93E229819A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898070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$85.90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3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Pennsylvania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8748CD6-A3A8-4CF5-A635-2B93FCB89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283533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$22.70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1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Arkansas </a:t>
            </a:r>
            <a:r>
              <a:rPr lang="en-US" sz="2800" dirty="0">
                <a:solidFill>
                  <a:schemeClr val="tx1"/>
                </a:solidFill>
              </a:rPr>
              <a:t>– Region 19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5DC7A4-8C67-4380-9DAA-CB6B86689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857590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$73.50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Not offered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Not offered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Not offered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Not offered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Not offered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3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Rhode Island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BF857D0-04D9-4A45-BAF0-F7C20A0B4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69029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$32.70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2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Carolina </a:t>
            </a:r>
            <a:r>
              <a:rPr lang="en-US" sz="2800" dirty="0">
                <a:solidFill>
                  <a:schemeClr val="tx1"/>
                </a:solidFill>
              </a:rPr>
              <a:t>– Region 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52D8CD8-0E25-417A-A5FE-B296777D4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75862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$98.40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13272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58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4461D91-3221-4B8C-92D5-85189CC92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58836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$29.70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99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Tennessee </a:t>
            </a:r>
            <a:r>
              <a:rPr lang="en-US" sz="2800" dirty="0">
                <a:solidFill>
                  <a:schemeClr val="tx1"/>
                </a:solidFill>
              </a:rPr>
              <a:t>– Region 12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8E66D96-D0F3-4E10-B8C5-6F28E9DFC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7139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$97.30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918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Texas </a:t>
            </a:r>
            <a:r>
              <a:rPr lang="en-US" sz="2800" dirty="0">
                <a:solidFill>
                  <a:schemeClr val="tx1"/>
                </a:solidFill>
              </a:rPr>
              <a:t>– Region 22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6E81C1E-149E-44BD-B67A-8C37D626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29440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$94.80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88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Utah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CE3C8A7-3479-44DD-AB28-3FB71B720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01129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$27.70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21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Vermont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3729D57-8B51-454A-8960-413AF7545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28719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$32.70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Virginia </a:t>
            </a:r>
            <a:r>
              <a:rPr lang="en-US" sz="2800" dirty="0">
                <a:solidFill>
                  <a:schemeClr val="tx1"/>
                </a:solidFill>
              </a:rPr>
              <a:t>– Region 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4B3191C-8604-48A7-9D38-630DEDB84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62599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$78.20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79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Washington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D23978A-1FE1-448F-A538-FE739E717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92122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$85.90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03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West Virginia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2C3F778-8363-4EAB-9968-9C6B5D634E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413036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$22.70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5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California </a:t>
            </a:r>
            <a:r>
              <a:rPr lang="en-US" sz="2800" dirty="0">
                <a:solidFill>
                  <a:schemeClr val="tx1"/>
                </a:solidFill>
              </a:rPr>
              <a:t>– Region 32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9B0E36-A98E-4A60-A760-B955E6EB6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84825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$103.60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1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Wisconsin </a:t>
            </a:r>
            <a:r>
              <a:rPr lang="en-US" sz="2800" dirty="0">
                <a:solidFill>
                  <a:schemeClr val="tx1"/>
                </a:solidFill>
              </a:rPr>
              <a:t>– Region 16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E39339-F7A8-452C-8925-0744617308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17604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$26.70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52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Wyoming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A5DBD00-19FF-4346-B8EF-E52285BB52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56379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392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$29.70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2405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Colorado </a:t>
            </a:r>
            <a:r>
              <a:rPr lang="en-US" sz="2800" dirty="0">
                <a:solidFill>
                  <a:schemeClr val="tx1"/>
                </a:solidFill>
              </a:rPr>
              <a:t>– Region 27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33817F9-DBD4-4A54-877F-F810CA0E0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188167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$105.10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1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Connecticut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AFC7176-E725-4C8C-831C-B68868863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60464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$32.70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Delaware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66A92BF-2226-461A-B0A8-DD9E7B6BB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4607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$97.40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5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2026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District of Columbia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8277BB-1952-4D3B-84FB-771AE6B8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43508"/>
              </p:ext>
            </p:extLst>
          </p:nvPr>
        </p:nvGraphicFramePr>
        <p:xfrm>
          <a:off x="703908" y="929640"/>
          <a:ext cx="9455349" cy="423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72">
                  <a:extLst>
                    <a:ext uri="{9D8B030D-6E8A-4147-A177-3AD203B41FA5}">
                      <a16:colId xmlns:a16="http://schemas.microsoft.com/office/drawing/2014/main" val="1721690670"/>
                    </a:ext>
                  </a:extLst>
                </a:gridCol>
                <a:gridCol w="2295503">
                  <a:extLst>
                    <a:ext uri="{9D8B030D-6E8A-4147-A177-3AD203B41FA5}">
                      <a16:colId xmlns:a16="http://schemas.microsoft.com/office/drawing/2014/main" val="1178083806"/>
                    </a:ext>
                  </a:extLst>
                </a:gridCol>
                <a:gridCol w="2487190">
                  <a:extLst>
                    <a:ext uri="{9D8B030D-6E8A-4147-A177-3AD203B41FA5}">
                      <a16:colId xmlns:a16="http://schemas.microsoft.com/office/drawing/2014/main" val="754326068"/>
                    </a:ext>
                  </a:extLst>
                </a:gridCol>
                <a:gridCol w="2714684">
                  <a:extLst>
                    <a:ext uri="{9D8B030D-6E8A-4147-A177-3AD203B41FA5}">
                      <a16:colId xmlns:a16="http://schemas.microsoft.com/office/drawing/2014/main" val="2398348084"/>
                    </a:ext>
                  </a:extLst>
                </a:gridCol>
              </a:tblGrid>
              <a:tr h="303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8827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$97.40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94571"/>
                  </a:ext>
                </a:extLst>
              </a:tr>
              <a:tr h="5161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$615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3938"/>
                  </a:ext>
                </a:extLst>
              </a:tr>
              <a:tr h="5161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09409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8161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22099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6899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8000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30258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86526"/>
                  </a:ext>
                </a:extLst>
              </a:tr>
              <a:tr h="7589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$2,100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59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tna_PPT_EVERYDAY_Template">
  <a:themeElements>
    <a:clrScheme name="Custom 9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>
            <a:solidFill>
              <a:schemeClr val="tx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6510</Words>
  <Application>Microsoft Office PowerPoint</Application>
  <PresentationFormat>Widescreen</PresentationFormat>
  <Paragraphs>1969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Lucida Grande</vt:lpstr>
      <vt:lpstr>Open Sans</vt:lpstr>
      <vt:lpstr>Aetna_PPT_EVERYDAY_Template</vt:lpstr>
      <vt:lpstr>think-cell Slide</vt:lpstr>
      <vt:lpstr>2026 SilverScript Choice PDP Design Alabama – Region 12</vt:lpstr>
      <vt:lpstr>2026 SilverScript Choice PDP Design Alaska – Region 34</vt:lpstr>
      <vt:lpstr>2026 SilverScript Choice PDP Design Arizona – Region 28</vt:lpstr>
      <vt:lpstr>2026 SilverScript Choice PDP Design Arkansas – Region 19</vt:lpstr>
      <vt:lpstr>2026 SilverScript Choice PDP Design California – Region 32</vt:lpstr>
      <vt:lpstr>2026 SilverScript Choice PDP Design Colorado – Region 27</vt:lpstr>
      <vt:lpstr>2026 SilverScript Choice PDP Design Connecticut – Region 2</vt:lpstr>
      <vt:lpstr>2026 SilverScript Choice PDP Design Delaware – Region 5</vt:lpstr>
      <vt:lpstr>2026 SilverScript Choice PDP Design District of Columbia – Region 5</vt:lpstr>
      <vt:lpstr>2026 SilverScript Choice PDP Design Florida – Region 11</vt:lpstr>
      <vt:lpstr>2026 SilverScript Choice PDP Design Georgia – Region 10</vt:lpstr>
      <vt:lpstr>2026 SilverScript Choice PDP Design Hawaii – Region 33</vt:lpstr>
      <vt:lpstr>2026 SilverScript Choice PDP Design Idaho – Region 31</vt:lpstr>
      <vt:lpstr>2026 SilverScript Choice PDP Design Illinois – Region 17</vt:lpstr>
      <vt:lpstr>2026 SilverScript Choice PDP Design Indiana – Region 15</vt:lpstr>
      <vt:lpstr>2026 SilverScript Choice PDP Design Iowa – Region 25</vt:lpstr>
      <vt:lpstr>2026 SilverScript Choice PDP Design Kansas – Region 24</vt:lpstr>
      <vt:lpstr>2026 SilverScript Choice PDP Design Kentucky – Region 15</vt:lpstr>
      <vt:lpstr>2026 SilverScript Choice PDP Design Louisiana – Region 21</vt:lpstr>
      <vt:lpstr>2026 SilverScript Choice PDP Design Maine – Region 1</vt:lpstr>
      <vt:lpstr>2026 SilverScript Choice PDP Design Maryland – Region 5</vt:lpstr>
      <vt:lpstr>2026 SilverScript Choice PDP Design Massachusetts – Region 2</vt:lpstr>
      <vt:lpstr>2026 SilverScript Choice PDP Design Michigan – Region 13</vt:lpstr>
      <vt:lpstr>2026 SilverScript Choice PDP Design Minnesota – Region 25</vt:lpstr>
      <vt:lpstr>2026 SilverScript Choice PDP Design Mississippi – Region 20</vt:lpstr>
      <vt:lpstr>2026 SilverScript Choice PDP Design Missouri– Region 18</vt:lpstr>
      <vt:lpstr>2026 SilverScript Choice PDP Design Montana – Region 25</vt:lpstr>
      <vt:lpstr>2026 SilverScript Choice PDP Design Nebraska – Region 25</vt:lpstr>
      <vt:lpstr>2026 SilverScript Choice PDP Design Nevada – Region 29</vt:lpstr>
      <vt:lpstr>2026 SilverScript Choice PDP Design New Hampshire – Region 1</vt:lpstr>
      <vt:lpstr>2026 SilverScript Choice PDP Design New Jersey – Region 4</vt:lpstr>
      <vt:lpstr>2026 SilverScript Choice PDP Design New Mexico – Region 26</vt:lpstr>
      <vt:lpstr>2026 SilverScript Choice PDP Design New York – Region 3</vt:lpstr>
      <vt:lpstr>2026 SilverScript Choice PDP Design North Carolina – Region 8</vt:lpstr>
      <vt:lpstr>2026 SilverScript Choice PDP Design North Dakota – Region 25</vt:lpstr>
      <vt:lpstr>2026 SilverScript Choice PDP Design Ohio – Region 14</vt:lpstr>
      <vt:lpstr>2026 SilverScript Choice PDP Design Oklahoma – Region 23</vt:lpstr>
      <vt:lpstr>2026 SilverScript Choice PDP Design Oregon – Region 30</vt:lpstr>
      <vt:lpstr>2026 SilverScript Choice PDP Design Pennsylvania – Region 6</vt:lpstr>
      <vt:lpstr>2026 SilverScript Choice PDP Design Rhode Island – Region 2</vt:lpstr>
      <vt:lpstr>2026 SilverScript Choice PDP Design South Carolina – Region 9</vt:lpstr>
      <vt:lpstr>2026 SilverScript Choice PDP Design South Dakota – Region 25</vt:lpstr>
      <vt:lpstr>2026 SilverScript Choice PDP Design Tennessee – Region 12</vt:lpstr>
      <vt:lpstr>2026 SilverScript Choice PDP Design Texas – Region 22</vt:lpstr>
      <vt:lpstr>2026 SilverScript Choice PDP Design Utah – Region 31</vt:lpstr>
      <vt:lpstr>2026 SilverScript Choice PDP Design Vermont – Region 2</vt:lpstr>
      <vt:lpstr>2026 SilverScript Choice PDP Design Virginia – Region 7</vt:lpstr>
      <vt:lpstr>2026 SilverScript Choice PDP Design Washington – Region 30</vt:lpstr>
      <vt:lpstr>2026 SilverScript Choice PDP Design West Virginia – Region 6</vt:lpstr>
      <vt:lpstr>2026 SilverScript Choice PDP Design Wisconsin – Region 16</vt:lpstr>
      <vt:lpstr>2026 SilverScript Choice PDP Design Wyoming – Region 25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SilverScript SmartRx PDP Design State - Region</dc:title>
  <dc:creator>Pietralczyk, Rene</dc:creator>
  <cp:lastModifiedBy>Kristoff, Angel T</cp:lastModifiedBy>
  <cp:revision>76</cp:revision>
  <dcterms:created xsi:type="dcterms:W3CDTF">2020-07-23T16:48:32Z</dcterms:created>
  <dcterms:modified xsi:type="dcterms:W3CDTF">2025-08-19T18:29:46Z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2021-09-15T12:18:59Z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5707c850-6898-477f-84aa-d7eff5156b62</vt:lpwstr>
  </property>
  <property fmtid="{D5CDD505-2E9C-101B-9397-08002B2CF9AE}" pid="8" name="MSIP_Label_67599526-06ca-49cc-9fa9-5307800a949a_ContentBits">
    <vt:lpwstr>0</vt:lpwstr>
  </property>
</Properties>
</file>