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378" y="3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David P." userId="20e1b754-7c82-452e-87a9-eda7a2902935" providerId="ADAL" clId="{74C38D2A-713F-40FA-82BE-E2638F4B6AD9}"/>
    <pc:docChg chg="modSld">
      <pc:chgData name="Davis, David P." userId="20e1b754-7c82-452e-87a9-eda7a2902935" providerId="ADAL" clId="{74C38D2A-713F-40FA-82BE-E2638F4B6AD9}" dt="2025-04-28T20:21:47.741" v="1" actId="1076"/>
      <pc:docMkLst>
        <pc:docMk/>
      </pc:docMkLst>
      <pc:sldChg chg="modSp mod">
        <pc:chgData name="Davis, David P." userId="20e1b754-7c82-452e-87a9-eda7a2902935" providerId="ADAL" clId="{74C38D2A-713F-40FA-82BE-E2638F4B6AD9}" dt="2025-04-28T20:21:47.741" v="1" actId="1076"/>
        <pc:sldMkLst>
          <pc:docMk/>
          <pc:sldMk cId="0" sldId="296"/>
        </pc:sldMkLst>
        <pc:spChg chg="mod">
          <ac:chgData name="Davis, David P." userId="20e1b754-7c82-452e-87a9-eda7a2902935" providerId="ADAL" clId="{74C38D2A-713F-40FA-82BE-E2638F4B6AD9}" dt="2025-04-28T20:21:47.741" v="1" actId="1076"/>
          <ac:spMkLst>
            <pc:docMk/>
            <pc:sldMk cId="0" sldId="296"/>
            <ac:spMk id="1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6" y="2125980"/>
            <a:ext cx="10368598" cy="1440180"/>
          </a:xfrm>
          <a:prstGeom prst="rect">
            <a:avLst/>
          </a:prstGeom>
        </p:spPr>
        <p:txBody>
          <a:bodyPr wrap="square" lIns="0" tIns="0" rIns="0" bIns="0">
            <a:spAutoFit/>
          </a:bodyPr>
          <a:lstStyle>
            <a:lvl1pPr>
              <a:defRPr sz="1400" b="1" i="0">
                <a:solidFill>
                  <a:srgbClr val="CC0000"/>
                </a:solidFill>
                <a:latin typeface="CVS Health Sans"/>
                <a:cs typeface="CVS Health Sans"/>
              </a:defRPr>
            </a:lvl1pPr>
          </a:lstStyle>
          <a:p>
            <a:endParaRPr/>
          </a:p>
        </p:txBody>
      </p:sp>
      <p:sp>
        <p:nvSpPr>
          <p:cNvPr id="3" name="Holder 3"/>
          <p:cNvSpPr>
            <a:spLocks noGrp="1"/>
          </p:cNvSpPr>
          <p:nvPr>
            <p:ph type="subTitle" idx="4"/>
          </p:nvPr>
        </p:nvSpPr>
        <p:spPr>
          <a:xfrm>
            <a:off x="1829752" y="3840480"/>
            <a:ext cx="8538845" cy="1714500"/>
          </a:xfrm>
          <a:prstGeom prst="rect">
            <a:avLst/>
          </a:prstGeom>
        </p:spPr>
        <p:txBody>
          <a:bodyPr wrap="square" lIns="0" tIns="0" rIns="0" bIns="0">
            <a:spAutoFit/>
          </a:bodyPr>
          <a:lstStyle>
            <a:lvl1pPr>
              <a:defRPr sz="1400" b="1" i="0">
                <a:solidFill>
                  <a:srgbClr val="3E3E3E"/>
                </a:solidFill>
                <a:latin typeface="CVS Health Sans"/>
                <a:cs typeface="CVS Health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6" name="Holder 6"/>
          <p:cNvSpPr>
            <a:spLocks noGrp="1"/>
          </p:cNvSpPr>
          <p:nvPr>
            <p:ph type="sldNum" sz="quarter" idx="7"/>
          </p:nvPr>
        </p:nvSpPr>
        <p:spPr/>
        <p:txBody>
          <a:bodyPr lIns="0" tIns="0" rIns="0" bIns="0"/>
          <a:lstStyle>
            <a:lvl1pPr>
              <a:defRPr sz="800" b="0" i="0">
                <a:solidFill>
                  <a:srgbClr val="3E3E3E"/>
                </a:solidFill>
                <a:latin typeface="CVS Health Sans"/>
                <a:cs typeface="CVS Health Sans"/>
              </a:defRPr>
            </a:lvl1pPr>
          </a:lstStyle>
          <a:p>
            <a:pPr marL="38100">
              <a:lnSpc>
                <a:spcPts val="1050"/>
              </a:lnSpc>
            </a:pPr>
            <a:fld id="{81D60167-4931-47E6-BA6A-407CBD079E47}" type="slidenum">
              <a:rPr sz="1000" b="0" spc="-25" dirty="0">
                <a:latin typeface="CVS Health Sans Medium"/>
                <a:cs typeface="CVS Health Sans Medium"/>
              </a:rPr>
              <a:t>‹#›</a:t>
            </a:fld>
            <a:endParaRPr sz="1000">
              <a:latin typeface="CVS Health Sans Medium"/>
              <a:cs typeface="CVS Health Sans Mediu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CC0000"/>
                </a:solidFill>
                <a:latin typeface="CVS Health Sans"/>
                <a:cs typeface="CVS Health Sans"/>
              </a:defRPr>
            </a:lvl1pPr>
          </a:lstStyle>
          <a:p>
            <a:endParaRPr/>
          </a:p>
        </p:txBody>
      </p:sp>
      <p:sp>
        <p:nvSpPr>
          <p:cNvPr id="3" name="Holder 3"/>
          <p:cNvSpPr>
            <a:spLocks noGrp="1"/>
          </p:cNvSpPr>
          <p:nvPr>
            <p:ph type="body" idx="1"/>
          </p:nvPr>
        </p:nvSpPr>
        <p:spPr/>
        <p:txBody>
          <a:bodyPr lIns="0" tIns="0" rIns="0" bIns="0"/>
          <a:lstStyle>
            <a:lvl1pPr>
              <a:defRPr sz="1400" b="1" i="0">
                <a:solidFill>
                  <a:srgbClr val="3E3E3E"/>
                </a:solidFill>
                <a:latin typeface="CVS Health Sans"/>
                <a:cs typeface="CVS Health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6" name="Holder 6"/>
          <p:cNvSpPr>
            <a:spLocks noGrp="1"/>
          </p:cNvSpPr>
          <p:nvPr>
            <p:ph type="sldNum" sz="quarter" idx="7"/>
          </p:nvPr>
        </p:nvSpPr>
        <p:spPr/>
        <p:txBody>
          <a:bodyPr lIns="0" tIns="0" rIns="0" bIns="0"/>
          <a:lstStyle>
            <a:lvl1pPr>
              <a:defRPr sz="800" b="0" i="0">
                <a:solidFill>
                  <a:srgbClr val="3E3E3E"/>
                </a:solidFill>
                <a:latin typeface="CVS Health Sans"/>
                <a:cs typeface="CVS Health Sans"/>
              </a:defRPr>
            </a:lvl1pPr>
          </a:lstStyle>
          <a:p>
            <a:pPr marL="38100">
              <a:lnSpc>
                <a:spcPts val="1050"/>
              </a:lnSpc>
            </a:pPr>
            <a:fld id="{81D60167-4931-47E6-BA6A-407CBD079E47}" type="slidenum">
              <a:rPr sz="1000" b="0" spc="-25" dirty="0">
                <a:latin typeface="CVS Health Sans Medium"/>
                <a:cs typeface="CVS Health Sans Medium"/>
              </a:rPr>
              <a:t>‹#›</a:t>
            </a:fld>
            <a:endParaRPr sz="1000">
              <a:latin typeface="CVS Health Sans Medium"/>
              <a:cs typeface="CVS Health Sans Mediu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CC0000"/>
                </a:solidFill>
                <a:latin typeface="CVS Health Sans"/>
                <a:cs typeface="CVS Health Sans"/>
              </a:defRPr>
            </a:lvl1pPr>
          </a:lstStyle>
          <a:p>
            <a:endParaRPr/>
          </a:p>
        </p:txBody>
      </p:sp>
      <p:sp>
        <p:nvSpPr>
          <p:cNvPr id="3" name="Holder 3"/>
          <p:cNvSpPr>
            <a:spLocks noGrp="1"/>
          </p:cNvSpPr>
          <p:nvPr>
            <p:ph sz="half" idx="2"/>
          </p:nvPr>
        </p:nvSpPr>
        <p:spPr>
          <a:xfrm>
            <a:off x="609917" y="1577340"/>
            <a:ext cx="5306282"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0" y="1577340"/>
            <a:ext cx="5306282"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7" name="Holder 7"/>
          <p:cNvSpPr>
            <a:spLocks noGrp="1"/>
          </p:cNvSpPr>
          <p:nvPr>
            <p:ph type="sldNum" sz="quarter" idx="7"/>
          </p:nvPr>
        </p:nvSpPr>
        <p:spPr/>
        <p:txBody>
          <a:bodyPr lIns="0" tIns="0" rIns="0" bIns="0"/>
          <a:lstStyle>
            <a:lvl1pPr>
              <a:defRPr sz="800" b="0" i="0">
                <a:solidFill>
                  <a:srgbClr val="3E3E3E"/>
                </a:solidFill>
                <a:latin typeface="CVS Health Sans"/>
                <a:cs typeface="CVS Health Sans"/>
              </a:defRPr>
            </a:lvl1pPr>
          </a:lstStyle>
          <a:p>
            <a:pPr marL="38100">
              <a:lnSpc>
                <a:spcPts val="1050"/>
              </a:lnSpc>
            </a:pPr>
            <a:fld id="{81D60167-4931-47E6-BA6A-407CBD079E47}" type="slidenum">
              <a:rPr sz="1000" b="0" spc="-25" dirty="0">
                <a:latin typeface="CVS Health Sans Medium"/>
                <a:cs typeface="CVS Health Sans Medium"/>
              </a:rPr>
              <a:t>‹#›</a:t>
            </a:fld>
            <a:endParaRPr sz="1000">
              <a:latin typeface="CVS Health Sans Medium"/>
              <a:cs typeface="CVS Health Sans Mediu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3523" cy="6858000"/>
          </a:xfrm>
          <a:prstGeom prst="rect">
            <a:avLst/>
          </a:prstGeom>
        </p:spPr>
      </p:pic>
      <p:sp>
        <p:nvSpPr>
          <p:cNvPr id="2" name="Holder 2"/>
          <p:cNvSpPr>
            <a:spLocks noGrp="1"/>
          </p:cNvSpPr>
          <p:nvPr>
            <p:ph type="title"/>
          </p:nvPr>
        </p:nvSpPr>
        <p:spPr/>
        <p:txBody>
          <a:bodyPr lIns="0" tIns="0" rIns="0" bIns="0"/>
          <a:lstStyle>
            <a:lvl1pPr>
              <a:defRPr sz="1400" b="1" i="0">
                <a:solidFill>
                  <a:srgbClr val="CC0000"/>
                </a:solidFill>
                <a:latin typeface="CVS Health Sans"/>
                <a:cs typeface="CVS Health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5" name="Holder 5"/>
          <p:cNvSpPr>
            <a:spLocks noGrp="1"/>
          </p:cNvSpPr>
          <p:nvPr>
            <p:ph type="sldNum" sz="quarter" idx="7"/>
          </p:nvPr>
        </p:nvSpPr>
        <p:spPr/>
        <p:txBody>
          <a:bodyPr lIns="0" tIns="0" rIns="0" bIns="0"/>
          <a:lstStyle>
            <a:lvl1pPr>
              <a:defRPr sz="800" b="0" i="0">
                <a:solidFill>
                  <a:srgbClr val="3E3E3E"/>
                </a:solidFill>
                <a:latin typeface="CVS Health Sans"/>
                <a:cs typeface="CVS Health Sans"/>
              </a:defRPr>
            </a:lvl1pPr>
          </a:lstStyle>
          <a:p>
            <a:pPr marL="38100">
              <a:lnSpc>
                <a:spcPts val="1050"/>
              </a:lnSpc>
            </a:pPr>
            <a:fld id="{81D60167-4931-47E6-BA6A-407CBD079E47}" type="slidenum">
              <a:rPr sz="1000" b="0" spc="-25" dirty="0">
                <a:latin typeface="CVS Health Sans Medium"/>
                <a:cs typeface="CVS Health Sans Medium"/>
              </a:rPr>
              <a:t>‹#›</a:t>
            </a:fld>
            <a:endParaRPr sz="1000">
              <a:latin typeface="CVS Health Sans Medium"/>
              <a:cs typeface="CVS Health Sans Medium"/>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4" name="Holder 4"/>
          <p:cNvSpPr>
            <a:spLocks noGrp="1"/>
          </p:cNvSpPr>
          <p:nvPr>
            <p:ph type="sldNum" sz="quarter" idx="7"/>
          </p:nvPr>
        </p:nvSpPr>
        <p:spPr/>
        <p:txBody>
          <a:bodyPr lIns="0" tIns="0" rIns="0" bIns="0"/>
          <a:lstStyle>
            <a:lvl1pPr>
              <a:defRPr sz="800" b="0" i="0">
                <a:solidFill>
                  <a:srgbClr val="3E3E3E"/>
                </a:solidFill>
                <a:latin typeface="CVS Health Sans"/>
                <a:cs typeface="CVS Health Sans"/>
              </a:defRPr>
            </a:lvl1pPr>
          </a:lstStyle>
          <a:p>
            <a:pPr marL="38100">
              <a:lnSpc>
                <a:spcPts val="1050"/>
              </a:lnSpc>
            </a:pPr>
            <a:fld id="{81D60167-4931-47E6-BA6A-407CBD079E47}" type="slidenum">
              <a:rPr sz="1000" b="0" spc="-25" dirty="0">
                <a:latin typeface="CVS Health Sans Medium"/>
                <a:cs typeface="CVS Health Sans Medium"/>
              </a:rPr>
              <a:t>‹#›</a:t>
            </a:fld>
            <a:endParaRPr sz="1000">
              <a:latin typeface="CVS Health Sans Medium"/>
              <a:cs typeface="CVS Health Sans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976595" y="6378628"/>
            <a:ext cx="609600" cy="148590"/>
          </a:xfrm>
          <a:custGeom>
            <a:avLst/>
            <a:gdLst/>
            <a:ahLst/>
            <a:cxnLst/>
            <a:rect l="l" t="t" r="r" b="b"/>
            <a:pathLst>
              <a:path w="609600" h="148590">
                <a:moveTo>
                  <a:pt x="309671" y="41930"/>
                </a:moveTo>
                <a:lnTo>
                  <a:pt x="289727" y="45973"/>
                </a:lnTo>
                <a:lnTo>
                  <a:pt x="273867" y="57135"/>
                </a:lnTo>
                <a:lnTo>
                  <a:pt x="263393" y="73966"/>
                </a:lnTo>
                <a:lnTo>
                  <a:pt x="259627" y="95101"/>
                </a:lnTo>
                <a:lnTo>
                  <a:pt x="263393" y="116061"/>
                </a:lnTo>
                <a:lnTo>
                  <a:pt x="273867" y="132884"/>
                </a:lnTo>
                <a:lnTo>
                  <a:pt x="289727" y="144038"/>
                </a:lnTo>
                <a:lnTo>
                  <a:pt x="309671" y="148077"/>
                </a:lnTo>
                <a:lnTo>
                  <a:pt x="320293" y="146952"/>
                </a:lnTo>
                <a:lnTo>
                  <a:pt x="330220" y="143480"/>
                </a:lnTo>
                <a:lnTo>
                  <a:pt x="339072" y="137850"/>
                </a:lnTo>
                <a:lnTo>
                  <a:pt x="342411" y="134418"/>
                </a:lnTo>
                <a:lnTo>
                  <a:pt x="311821" y="134418"/>
                </a:lnTo>
                <a:lnTo>
                  <a:pt x="297466" y="131488"/>
                </a:lnTo>
                <a:lnTo>
                  <a:pt x="286269" y="123328"/>
                </a:lnTo>
                <a:lnTo>
                  <a:pt x="278993" y="110884"/>
                </a:lnTo>
                <a:lnTo>
                  <a:pt x="276398" y="95101"/>
                </a:lnTo>
                <a:lnTo>
                  <a:pt x="278990" y="79479"/>
                </a:lnTo>
                <a:lnTo>
                  <a:pt x="279018" y="79309"/>
                </a:lnTo>
                <a:lnTo>
                  <a:pt x="286248" y="67017"/>
                </a:lnTo>
                <a:lnTo>
                  <a:pt x="286336" y="66866"/>
                </a:lnTo>
                <a:lnTo>
                  <a:pt x="297464" y="58767"/>
                </a:lnTo>
                <a:lnTo>
                  <a:pt x="297266" y="58767"/>
                </a:lnTo>
                <a:lnTo>
                  <a:pt x="311821" y="55783"/>
                </a:lnTo>
                <a:lnTo>
                  <a:pt x="342596" y="55783"/>
                </a:lnTo>
                <a:lnTo>
                  <a:pt x="339072" y="52162"/>
                </a:lnTo>
                <a:lnTo>
                  <a:pt x="330220" y="46532"/>
                </a:lnTo>
                <a:lnTo>
                  <a:pt x="320293" y="43059"/>
                </a:lnTo>
                <a:lnTo>
                  <a:pt x="309671" y="41930"/>
                </a:lnTo>
                <a:close/>
              </a:path>
              <a:path w="609600" h="148590">
                <a:moveTo>
                  <a:pt x="362896" y="130248"/>
                </a:moveTo>
                <a:lnTo>
                  <a:pt x="346468" y="130248"/>
                </a:lnTo>
                <a:lnTo>
                  <a:pt x="346468" y="145248"/>
                </a:lnTo>
                <a:lnTo>
                  <a:pt x="376575" y="145248"/>
                </a:lnTo>
                <a:lnTo>
                  <a:pt x="376575" y="132099"/>
                </a:lnTo>
                <a:lnTo>
                  <a:pt x="362896" y="132099"/>
                </a:lnTo>
                <a:lnTo>
                  <a:pt x="362896" y="130248"/>
                </a:lnTo>
                <a:close/>
              </a:path>
              <a:path w="609600" h="148590">
                <a:moveTo>
                  <a:pt x="342596" y="55783"/>
                </a:moveTo>
                <a:lnTo>
                  <a:pt x="311821" y="55783"/>
                </a:lnTo>
                <a:lnTo>
                  <a:pt x="326098" y="58767"/>
                </a:lnTo>
                <a:lnTo>
                  <a:pt x="337239" y="67017"/>
                </a:lnTo>
                <a:lnTo>
                  <a:pt x="344383" y="79309"/>
                </a:lnTo>
                <a:lnTo>
                  <a:pt x="344482" y="79479"/>
                </a:lnTo>
                <a:lnTo>
                  <a:pt x="347066" y="95101"/>
                </a:lnTo>
                <a:lnTo>
                  <a:pt x="344507" y="110723"/>
                </a:lnTo>
                <a:lnTo>
                  <a:pt x="337306" y="123185"/>
                </a:lnTo>
                <a:lnTo>
                  <a:pt x="326101" y="131488"/>
                </a:lnTo>
                <a:lnTo>
                  <a:pt x="325915" y="131488"/>
                </a:lnTo>
                <a:lnTo>
                  <a:pt x="311821" y="134418"/>
                </a:lnTo>
                <a:lnTo>
                  <a:pt x="342411" y="134418"/>
                </a:lnTo>
                <a:lnTo>
                  <a:pt x="346468" y="130248"/>
                </a:lnTo>
                <a:lnTo>
                  <a:pt x="362896" y="130248"/>
                </a:lnTo>
                <a:lnTo>
                  <a:pt x="362896" y="59762"/>
                </a:lnTo>
                <a:lnTo>
                  <a:pt x="346468" y="59762"/>
                </a:lnTo>
                <a:lnTo>
                  <a:pt x="342596" y="55783"/>
                </a:lnTo>
                <a:close/>
              </a:path>
              <a:path w="609600" h="148590">
                <a:moveTo>
                  <a:pt x="376575" y="44869"/>
                </a:moveTo>
                <a:lnTo>
                  <a:pt x="346468" y="44869"/>
                </a:lnTo>
                <a:lnTo>
                  <a:pt x="346468" y="59762"/>
                </a:lnTo>
                <a:lnTo>
                  <a:pt x="362896" y="59762"/>
                </a:lnTo>
                <a:lnTo>
                  <a:pt x="362896" y="58101"/>
                </a:lnTo>
                <a:lnTo>
                  <a:pt x="376575" y="58101"/>
                </a:lnTo>
                <a:lnTo>
                  <a:pt x="376575" y="44869"/>
                </a:lnTo>
                <a:close/>
              </a:path>
              <a:path w="609600" h="148590">
                <a:moveTo>
                  <a:pt x="196770" y="42060"/>
                </a:moveTo>
                <a:lnTo>
                  <a:pt x="175352" y="45977"/>
                </a:lnTo>
                <a:lnTo>
                  <a:pt x="158576" y="56925"/>
                </a:lnTo>
                <a:lnTo>
                  <a:pt x="147636" y="73701"/>
                </a:lnTo>
                <a:lnTo>
                  <a:pt x="143724" y="95101"/>
                </a:lnTo>
                <a:lnTo>
                  <a:pt x="147611" y="116505"/>
                </a:lnTo>
                <a:lnTo>
                  <a:pt x="158509" y="133288"/>
                </a:lnTo>
                <a:lnTo>
                  <a:pt x="175276" y="144243"/>
                </a:lnTo>
                <a:lnTo>
                  <a:pt x="196770" y="148162"/>
                </a:lnTo>
                <a:lnTo>
                  <a:pt x="212876" y="146090"/>
                </a:lnTo>
                <a:lnTo>
                  <a:pt x="226608" y="140155"/>
                </a:lnTo>
                <a:lnTo>
                  <a:pt x="233084" y="134610"/>
                </a:lnTo>
                <a:lnTo>
                  <a:pt x="197367" y="134610"/>
                </a:lnTo>
                <a:lnTo>
                  <a:pt x="182184" y="132142"/>
                </a:lnTo>
                <a:lnTo>
                  <a:pt x="170971" y="125193"/>
                </a:lnTo>
                <a:lnTo>
                  <a:pt x="163757" y="114441"/>
                </a:lnTo>
                <a:lnTo>
                  <a:pt x="160570" y="100569"/>
                </a:lnTo>
                <a:lnTo>
                  <a:pt x="247665" y="100569"/>
                </a:lnTo>
                <a:lnTo>
                  <a:pt x="247665" y="93399"/>
                </a:lnTo>
                <a:lnTo>
                  <a:pt x="246644" y="87421"/>
                </a:lnTo>
                <a:lnTo>
                  <a:pt x="160570" y="87421"/>
                </a:lnTo>
                <a:lnTo>
                  <a:pt x="164008" y="74669"/>
                </a:lnTo>
                <a:lnTo>
                  <a:pt x="171278" y="64561"/>
                </a:lnTo>
                <a:lnTo>
                  <a:pt x="182243" y="57904"/>
                </a:lnTo>
                <a:lnTo>
                  <a:pt x="196770" y="55505"/>
                </a:lnTo>
                <a:lnTo>
                  <a:pt x="232750" y="55505"/>
                </a:lnTo>
                <a:lnTo>
                  <a:pt x="217852" y="45777"/>
                </a:lnTo>
                <a:lnTo>
                  <a:pt x="196770" y="42060"/>
                </a:lnTo>
                <a:close/>
              </a:path>
              <a:path w="609600" h="148590">
                <a:moveTo>
                  <a:pt x="245335" y="118376"/>
                </a:moveTo>
                <a:lnTo>
                  <a:pt x="228815" y="118376"/>
                </a:lnTo>
                <a:lnTo>
                  <a:pt x="223480" y="125193"/>
                </a:lnTo>
                <a:lnTo>
                  <a:pt x="216557" y="130246"/>
                </a:lnTo>
                <a:lnTo>
                  <a:pt x="207814" y="133482"/>
                </a:lnTo>
                <a:lnTo>
                  <a:pt x="197367" y="134610"/>
                </a:lnTo>
                <a:lnTo>
                  <a:pt x="233084" y="134610"/>
                </a:lnTo>
                <a:lnTo>
                  <a:pt x="237562" y="130776"/>
                </a:lnTo>
                <a:lnTo>
                  <a:pt x="245335" y="118376"/>
                </a:lnTo>
                <a:close/>
              </a:path>
              <a:path w="609600" h="148590">
                <a:moveTo>
                  <a:pt x="232750" y="55505"/>
                </a:moveTo>
                <a:lnTo>
                  <a:pt x="196770" y="55505"/>
                </a:lnTo>
                <a:lnTo>
                  <a:pt x="210975" y="58132"/>
                </a:lnTo>
                <a:lnTo>
                  <a:pt x="221389" y="65168"/>
                </a:lnTo>
                <a:lnTo>
                  <a:pt x="228095" y="75352"/>
                </a:lnTo>
                <a:lnTo>
                  <a:pt x="231178" y="87421"/>
                </a:lnTo>
                <a:lnTo>
                  <a:pt x="246644" y="87421"/>
                </a:lnTo>
                <a:lnTo>
                  <a:pt x="244089" y="72461"/>
                </a:lnTo>
                <a:lnTo>
                  <a:pt x="233888" y="56249"/>
                </a:lnTo>
                <a:lnTo>
                  <a:pt x="232750" y="55505"/>
                </a:lnTo>
                <a:close/>
              </a:path>
              <a:path w="609600" h="148590">
                <a:moveTo>
                  <a:pt x="46414" y="131695"/>
                </a:moveTo>
                <a:lnTo>
                  <a:pt x="0" y="131695"/>
                </a:lnTo>
                <a:lnTo>
                  <a:pt x="0" y="145248"/>
                </a:lnTo>
                <a:lnTo>
                  <a:pt x="46414" y="145248"/>
                </a:lnTo>
                <a:lnTo>
                  <a:pt x="46414" y="131695"/>
                </a:lnTo>
                <a:close/>
              </a:path>
              <a:path w="609600" h="148590">
                <a:moveTo>
                  <a:pt x="136914" y="131695"/>
                </a:moveTo>
                <a:lnTo>
                  <a:pt x="90500" y="131695"/>
                </a:lnTo>
                <a:lnTo>
                  <a:pt x="90500" y="145248"/>
                </a:lnTo>
                <a:lnTo>
                  <a:pt x="136914" y="145248"/>
                </a:lnTo>
                <a:lnTo>
                  <a:pt x="136914" y="131695"/>
                </a:lnTo>
                <a:close/>
              </a:path>
              <a:path w="609600" h="148590">
                <a:moveTo>
                  <a:pt x="31600" y="13551"/>
                </a:moveTo>
                <a:lnTo>
                  <a:pt x="14695" y="13551"/>
                </a:lnTo>
                <a:lnTo>
                  <a:pt x="14695" y="131695"/>
                </a:lnTo>
                <a:lnTo>
                  <a:pt x="31600" y="131695"/>
                </a:lnTo>
                <a:lnTo>
                  <a:pt x="31600" y="73781"/>
                </a:lnTo>
                <a:lnTo>
                  <a:pt x="122219" y="73781"/>
                </a:lnTo>
                <a:lnTo>
                  <a:pt x="122219" y="60614"/>
                </a:lnTo>
                <a:lnTo>
                  <a:pt x="31600" y="60614"/>
                </a:lnTo>
                <a:lnTo>
                  <a:pt x="31600" y="13551"/>
                </a:lnTo>
                <a:close/>
              </a:path>
              <a:path w="609600" h="148590">
                <a:moveTo>
                  <a:pt x="122219" y="73781"/>
                </a:moveTo>
                <a:lnTo>
                  <a:pt x="105195" y="73781"/>
                </a:lnTo>
                <a:lnTo>
                  <a:pt x="105195" y="131695"/>
                </a:lnTo>
                <a:lnTo>
                  <a:pt x="122219" y="131695"/>
                </a:lnTo>
                <a:lnTo>
                  <a:pt x="122219" y="73781"/>
                </a:lnTo>
                <a:close/>
              </a:path>
              <a:path w="609600" h="148590">
                <a:moveTo>
                  <a:pt x="122219" y="13551"/>
                </a:moveTo>
                <a:lnTo>
                  <a:pt x="105195" y="13551"/>
                </a:lnTo>
                <a:lnTo>
                  <a:pt x="105195" y="60614"/>
                </a:lnTo>
                <a:lnTo>
                  <a:pt x="122219" y="60614"/>
                </a:lnTo>
                <a:lnTo>
                  <a:pt x="122219" y="13551"/>
                </a:lnTo>
                <a:close/>
              </a:path>
              <a:path w="609600" h="148590">
                <a:moveTo>
                  <a:pt x="46295" y="0"/>
                </a:moveTo>
                <a:lnTo>
                  <a:pt x="0" y="0"/>
                </a:lnTo>
                <a:lnTo>
                  <a:pt x="0" y="13551"/>
                </a:lnTo>
                <a:lnTo>
                  <a:pt x="46295" y="13551"/>
                </a:lnTo>
                <a:lnTo>
                  <a:pt x="46295" y="0"/>
                </a:lnTo>
                <a:close/>
              </a:path>
              <a:path w="609600" h="148590">
                <a:moveTo>
                  <a:pt x="136914" y="0"/>
                </a:moveTo>
                <a:lnTo>
                  <a:pt x="90500" y="0"/>
                </a:lnTo>
                <a:lnTo>
                  <a:pt x="90500" y="13551"/>
                </a:lnTo>
                <a:lnTo>
                  <a:pt x="136914" y="13551"/>
                </a:lnTo>
                <a:lnTo>
                  <a:pt x="136914" y="0"/>
                </a:lnTo>
                <a:close/>
              </a:path>
              <a:path w="609600" h="148590">
                <a:moveTo>
                  <a:pt x="535294" y="132099"/>
                </a:moveTo>
                <a:lnTo>
                  <a:pt x="491507" y="132099"/>
                </a:lnTo>
                <a:lnTo>
                  <a:pt x="491507" y="145269"/>
                </a:lnTo>
                <a:lnTo>
                  <a:pt x="535294" y="145269"/>
                </a:lnTo>
                <a:lnTo>
                  <a:pt x="535294" y="132099"/>
                </a:lnTo>
                <a:close/>
              </a:path>
              <a:path w="609600" h="148590">
                <a:moveTo>
                  <a:pt x="609426" y="132099"/>
                </a:moveTo>
                <a:lnTo>
                  <a:pt x="565580" y="132099"/>
                </a:lnTo>
                <a:lnTo>
                  <a:pt x="565580" y="145269"/>
                </a:lnTo>
                <a:lnTo>
                  <a:pt x="609426" y="145269"/>
                </a:lnTo>
                <a:lnTo>
                  <a:pt x="609426" y="132099"/>
                </a:lnTo>
                <a:close/>
              </a:path>
              <a:path w="609600" h="148590">
                <a:moveTo>
                  <a:pt x="521554" y="0"/>
                </a:moveTo>
                <a:lnTo>
                  <a:pt x="491447" y="0"/>
                </a:lnTo>
                <a:lnTo>
                  <a:pt x="491447" y="13166"/>
                </a:lnTo>
                <a:lnTo>
                  <a:pt x="505187" y="13166"/>
                </a:lnTo>
                <a:lnTo>
                  <a:pt x="505187" y="132099"/>
                </a:lnTo>
                <a:lnTo>
                  <a:pt x="521554" y="132099"/>
                </a:lnTo>
                <a:lnTo>
                  <a:pt x="521554" y="87143"/>
                </a:lnTo>
                <a:lnTo>
                  <a:pt x="523531" y="73420"/>
                </a:lnTo>
                <a:lnTo>
                  <a:pt x="529305" y="63621"/>
                </a:lnTo>
                <a:lnTo>
                  <a:pt x="538641" y="57742"/>
                </a:lnTo>
                <a:lnTo>
                  <a:pt x="548819" y="56168"/>
                </a:lnTo>
                <a:lnTo>
                  <a:pt x="521554" y="56168"/>
                </a:lnTo>
                <a:lnTo>
                  <a:pt x="521554" y="0"/>
                </a:lnTo>
                <a:close/>
              </a:path>
              <a:path w="609600" h="148590">
                <a:moveTo>
                  <a:pt x="585056" y="55783"/>
                </a:moveTo>
                <a:lnTo>
                  <a:pt x="551303" y="55783"/>
                </a:lnTo>
                <a:lnTo>
                  <a:pt x="562853" y="57742"/>
                </a:lnTo>
                <a:lnTo>
                  <a:pt x="571665" y="63621"/>
                </a:lnTo>
                <a:lnTo>
                  <a:pt x="577285" y="73420"/>
                </a:lnTo>
                <a:lnTo>
                  <a:pt x="579259" y="87143"/>
                </a:lnTo>
                <a:lnTo>
                  <a:pt x="579259" y="132099"/>
                </a:lnTo>
                <a:lnTo>
                  <a:pt x="595687" y="132099"/>
                </a:lnTo>
                <a:lnTo>
                  <a:pt x="595687" y="87143"/>
                </a:lnTo>
                <a:lnTo>
                  <a:pt x="592906" y="69556"/>
                </a:lnTo>
                <a:lnTo>
                  <a:pt x="585056" y="55783"/>
                </a:lnTo>
                <a:close/>
              </a:path>
              <a:path w="609600" h="148590">
                <a:moveTo>
                  <a:pt x="553214" y="42019"/>
                </a:moveTo>
                <a:lnTo>
                  <a:pt x="543202" y="43003"/>
                </a:lnTo>
                <a:lnTo>
                  <a:pt x="534584" y="45821"/>
                </a:lnTo>
                <a:lnTo>
                  <a:pt x="527367" y="50275"/>
                </a:lnTo>
                <a:lnTo>
                  <a:pt x="521554" y="56168"/>
                </a:lnTo>
                <a:lnTo>
                  <a:pt x="548819" y="56168"/>
                </a:lnTo>
                <a:lnTo>
                  <a:pt x="551303" y="55783"/>
                </a:lnTo>
                <a:lnTo>
                  <a:pt x="585056" y="55783"/>
                </a:lnTo>
                <a:lnTo>
                  <a:pt x="584733" y="55216"/>
                </a:lnTo>
                <a:lnTo>
                  <a:pt x="571418" y="45558"/>
                </a:lnTo>
                <a:lnTo>
                  <a:pt x="553214" y="42019"/>
                </a:lnTo>
                <a:close/>
              </a:path>
              <a:path w="609600" h="148590">
                <a:moveTo>
                  <a:pt x="412596" y="0"/>
                </a:moveTo>
                <a:lnTo>
                  <a:pt x="382549" y="0"/>
                </a:lnTo>
                <a:lnTo>
                  <a:pt x="382549" y="13166"/>
                </a:lnTo>
                <a:lnTo>
                  <a:pt x="396228" y="13166"/>
                </a:lnTo>
                <a:lnTo>
                  <a:pt x="396336" y="120015"/>
                </a:lnTo>
                <a:lnTo>
                  <a:pt x="397421" y="129206"/>
                </a:lnTo>
                <a:lnTo>
                  <a:pt x="397512" y="129972"/>
                </a:lnTo>
                <a:lnTo>
                  <a:pt x="397633" y="131001"/>
                </a:lnTo>
                <a:lnTo>
                  <a:pt x="402045" y="139612"/>
                </a:lnTo>
                <a:lnTo>
                  <a:pt x="409853" y="144907"/>
                </a:lnTo>
                <a:lnTo>
                  <a:pt x="410160" y="144907"/>
                </a:lnTo>
                <a:lnTo>
                  <a:pt x="421212" y="146630"/>
                </a:lnTo>
                <a:lnTo>
                  <a:pt x="424032" y="146630"/>
                </a:lnTo>
                <a:lnTo>
                  <a:pt x="427231" y="146148"/>
                </a:lnTo>
                <a:lnTo>
                  <a:pt x="430218" y="145269"/>
                </a:lnTo>
                <a:lnTo>
                  <a:pt x="430218" y="132893"/>
                </a:lnTo>
                <a:lnTo>
                  <a:pt x="415947" y="132893"/>
                </a:lnTo>
                <a:lnTo>
                  <a:pt x="412596" y="129206"/>
                </a:lnTo>
                <a:lnTo>
                  <a:pt x="412596" y="0"/>
                </a:lnTo>
                <a:close/>
              </a:path>
              <a:path w="609600" h="148590">
                <a:moveTo>
                  <a:pt x="461759" y="58101"/>
                </a:moveTo>
                <a:lnTo>
                  <a:pt x="445331" y="58101"/>
                </a:lnTo>
                <a:lnTo>
                  <a:pt x="445331" y="120015"/>
                </a:lnTo>
                <a:lnTo>
                  <a:pt x="472964" y="146630"/>
                </a:lnTo>
                <a:lnTo>
                  <a:pt x="474872" y="146630"/>
                </a:lnTo>
                <a:lnTo>
                  <a:pt x="478400" y="146148"/>
                </a:lnTo>
                <a:lnTo>
                  <a:pt x="478704" y="146148"/>
                </a:lnTo>
                <a:lnTo>
                  <a:pt x="481990" y="145269"/>
                </a:lnTo>
                <a:lnTo>
                  <a:pt x="482308" y="145269"/>
                </a:lnTo>
                <a:lnTo>
                  <a:pt x="482308" y="132893"/>
                </a:lnTo>
                <a:lnTo>
                  <a:pt x="465650" y="132893"/>
                </a:lnTo>
                <a:lnTo>
                  <a:pt x="461759" y="129972"/>
                </a:lnTo>
                <a:lnTo>
                  <a:pt x="461759" y="58101"/>
                </a:lnTo>
                <a:close/>
              </a:path>
              <a:path w="609600" h="148590">
                <a:moveTo>
                  <a:pt x="430218" y="132099"/>
                </a:moveTo>
                <a:lnTo>
                  <a:pt x="427828" y="132631"/>
                </a:lnTo>
                <a:lnTo>
                  <a:pt x="425395" y="132893"/>
                </a:lnTo>
                <a:lnTo>
                  <a:pt x="430218" y="132893"/>
                </a:lnTo>
                <a:lnTo>
                  <a:pt x="430218" y="132099"/>
                </a:lnTo>
                <a:close/>
              </a:path>
              <a:path w="609600" h="148590">
                <a:moveTo>
                  <a:pt x="482308" y="132099"/>
                </a:moveTo>
                <a:lnTo>
                  <a:pt x="479500" y="132631"/>
                </a:lnTo>
                <a:lnTo>
                  <a:pt x="476693" y="132893"/>
                </a:lnTo>
                <a:lnTo>
                  <a:pt x="482308" y="132893"/>
                </a:lnTo>
                <a:lnTo>
                  <a:pt x="482308" y="132099"/>
                </a:lnTo>
                <a:close/>
              </a:path>
              <a:path w="609600" h="148590">
                <a:moveTo>
                  <a:pt x="482308" y="44869"/>
                </a:moveTo>
                <a:lnTo>
                  <a:pt x="429621" y="44869"/>
                </a:lnTo>
                <a:lnTo>
                  <a:pt x="429621" y="58101"/>
                </a:lnTo>
                <a:lnTo>
                  <a:pt x="482308" y="58101"/>
                </a:lnTo>
                <a:lnTo>
                  <a:pt x="482308" y="44869"/>
                </a:lnTo>
                <a:close/>
              </a:path>
              <a:path w="609600" h="148590">
                <a:moveTo>
                  <a:pt x="461759" y="19339"/>
                </a:moveTo>
                <a:lnTo>
                  <a:pt x="445331" y="19339"/>
                </a:lnTo>
                <a:lnTo>
                  <a:pt x="445331" y="44869"/>
                </a:lnTo>
                <a:lnTo>
                  <a:pt x="461759" y="44869"/>
                </a:lnTo>
                <a:lnTo>
                  <a:pt x="461759" y="19339"/>
                </a:lnTo>
                <a:close/>
              </a:path>
            </a:pathLst>
          </a:custGeom>
          <a:solidFill>
            <a:srgbClr val="000000"/>
          </a:solidFill>
        </p:spPr>
        <p:txBody>
          <a:bodyPr wrap="square" lIns="0" tIns="0" rIns="0" bIns="0" rtlCol="0"/>
          <a:lstStyle/>
          <a:p>
            <a:endParaRPr/>
          </a:p>
        </p:txBody>
      </p:sp>
      <p:sp>
        <p:nvSpPr>
          <p:cNvPr id="17" name="bg object 17"/>
          <p:cNvSpPr/>
          <p:nvPr/>
        </p:nvSpPr>
        <p:spPr>
          <a:xfrm>
            <a:off x="10356672" y="6374574"/>
            <a:ext cx="606425" cy="153670"/>
          </a:xfrm>
          <a:custGeom>
            <a:avLst/>
            <a:gdLst/>
            <a:ahLst/>
            <a:cxnLst/>
            <a:rect l="l" t="t" r="r" b="b"/>
            <a:pathLst>
              <a:path w="606425" h="153670">
                <a:moveTo>
                  <a:pt x="186397" y="52209"/>
                </a:moveTo>
                <a:lnTo>
                  <a:pt x="149250" y="6565"/>
                </a:lnTo>
                <a:lnTo>
                  <a:pt x="133985" y="190"/>
                </a:lnTo>
                <a:lnTo>
                  <a:pt x="133781" y="190"/>
                </a:lnTo>
                <a:lnTo>
                  <a:pt x="125387" y="1765"/>
                </a:lnTo>
                <a:lnTo>
                  <a:pt x="125628" y="1765"/>
                </a:lnTo>
                <a:lnTo>
                  <a:pt x="118364" y="6565"/>
                </a:lnTo>
                <a:lnTo>
                  <a:pt x="93294" y="31546"/>
                </a:lnTo>
                <a:lnTo>
                  <a:pt x="68072" y="6565"/>
                </a:lnTo>
                <a:lnTo>
                  <a:pt x="64008" y="2489"/>
                </a:lnTo>
                <a:lnTo>
                  <a:pt x="62357" y="1765"/>
                </a:lnTo>
                <a:lnTo>
                  <a:pt x="58534" y="190"/>
                </a:lnTo>
                <a:lnTo>
                  <a:pt x="46672" y="190"/>
                </a:lnTo>
                <a:lnTo>
                  <a:pt x="41148" y="2489"/>
                </a:lnTo>
                <a:lnTo>
                  <a:pt x="37109" y="6565"/>
                </a:lnTo>
                <a:lnTo>
                  <a:pt x="6362" y="36995"/>
                </a:lnTo>
                <a:lnTo>
                  <a:pt x="1600" y="44107"/>
                </a:lnTo>
                <a:lnTo>
                  <a:pt x="0" y="52209"/>
                </a:lnTo>
                <a:lnTo>
                  <a:pt x="1600" y="60299"/>
                </a:lnTo>
                <a:lnTo>
                  <a:pt x="6362" y="67424"/>
                </a:lnTo>
                <a:lnTo>
                  <a:pt x="93294" y="153174"/>
                </a:lnTo>
                <a:lnTo>
                  <a:pt x="179971" y="67424"/>
                </a:lnTo>
                <a:lnTo>
                  <a:pt x="184772" y="60299"/>
                </a:lnTo>
                <a:lnTo>
                  <a:pt x="186397" y="52209"/>
                </a:lnTo>
                <a:close/>
              </a:path>
              <a:path w="606425" h="153670">
                <a:moveTo>
                  <a:pt x="348399" y="92760"/>
                </a:moveTo>
                <a:lnTo>
                  <a:pt x="303999" y="92760"/>
                </a:lnTo>
                <a:lnTo>
                  <a:pt x="301574" y="103060"/>
                </a:lnTo>
                <a:lnTo>
                  <a:pt x="296506" y="110578"/>
                </a:lnTo>
                <a:lnTo>
                  <a:pt x="289013" y="115201"/>
                </a:lnTo>
                <a:lnTo>
                  <a:pt x="279323" y="116776"/>
                </a:lnTo>
                <a:lnTo>
                  <a:pt x="266788" y="114223"/>
                </a:lnTo>
                <a:lnTo>
                  <a:pt x="257721" y="106616"/>
                </a:lnTo>
                <a:lnTo>
                  <a:pt x="252222" y="94068"/>
                </a:lnTo>
                <a:lnTo>
                  <a:pt x="250367" y="76695"/>
                </a:lnTo>
                <a:lnTo>
                  <a:pt x="252095" y="59029"/>
                </a:lnTo>
                <a:lnTo>
                  <a:pt x="257263" y="46443"/>
                </a:lnTo>
                <a:lnTo>
                  <a:pt x="265887" y="38900"/>
                </a:lnTo>
                <a:lnTo>
                  <a:pt x="277964" y="36398"/>
                </a:lnTo>
                <a:lnTo>
                  <a:pt x="288010" y="37833"/>
                </a:lnTo>
                <a:lnTo>
                  <a:pt x="295529" y="42113"/>
                </a:lnTo>
                <a:lnTo>
                  <a:pt x="300469" y="49136"/>
                </a:lnTo>
                <a:lnTo>
                  <a:pt x="302818" y="58864"/>
                </a:lnTo>
                <a:lnTo>
                  <a:pt x="347548" y="58864"/>
                </a:lnTo>
                <a:lnTo>
                  <a:pt x="341376" y="33807"/>
                </a:lnTo>
                <a:lnTo>
                  <a:pt x="327317" y="15328"/>
                </a:lnTo>
                <a:lnTo>
                  <a:pt x="305803" y="3911"/>
                </a:lnTo>
                <a:lnTo>
                  <a:pt x="277304" y="0"/>
                </a:lnTo>
                <a:lnTo>
                  <a:pt x="246430" y="5308"/>
                </a:lnTo>
                <a:lnTo>
                  <a:pt x="223012" y="20548"/>
                </a:lnTo>
                <a:lnTo>
                  <a:pt x="208127" y="44691"/>
                </a:lnTo>
                <a:lnTo>
                  <a:pt x="202920" y="76695"/>
                </a:lnTo>
                <a:lnTo>
                  <a:pt x="208127" y="108496"/>
                </a:lnTo>
                <a:lnTo>
                  <a:pt x="223100" y="132588"/>
                </a:lnTo>
                <a:lnTo>
                  <a:pt x="246837" y="147853"/>
                </a:lnTo>
                <a:lnTo>
                  <a:pt x="278358" y="153174"/>
                </a:lnTo>
                <a:lnTo>
                  <a:pt x="306705" y="149110"/>
                </a:lnTo>
                <a:lnTo>
                  <a:pt x="328218" y="137287"/>
                </a:lnTo>
                <a:lnTo>
                  <a:pt x="342315" y="118300"/>
                </a:lnTo>
                <a:lnTo>
                  <a:pt x="348399" y="92760"/>
                </a:lnTo>
                <a:close/>
              </a:path>
              <a:path w="606425" h="153670">
                <a:moveTo>
                  <a:pt x="483641" y="4064"/>
                </a:moveTo>
                <a:lnTo>
                  <a:pt x="437464" y="4064"/>
                </a:lnTo>
                <a:lnTo>
                  <a:pt x="411048" y="97802"/>
                </a:lnTo>
                <a:lnTo>
                  <a:pt x="386384" y="4064"/>
                </a:lnTo>
                <a:lnTo>
                  <a:pt x="338429" y="4064"/>
                </a:lnTo>
                <a:lnTo>
                  <a:pt x="387553" y="149136"/>
                </a:lnTo>
                <a:lnTo>
                  <a:pt x="434327" y="149136"/>
                </a:lnTo>
                <a:lnTo>
                  <a:pt x="483641" y="4064"/>
                </a:lnTo>
                <a:close/>
              </a:path>
              <a:path w="606425" h="153670">
                <a:moveTo>
                  <a:pt x="606120" y="103225"/>
                </a:moveTo>
                <a:lnTo>
                  <a:pt x="587349" y="69329"/>
                </a:lnTo>
                <a:lnTo>
                  <a:pt x="545465" y="55575"/>
                </a:lnTo>
                <a:lnTo>
                  <a:pt x="531380" y="51904"/>
                </a:lnTo>
                <a:lnTo>
                  <a:pt x="523748" y="50571"/>
                </a:lnTo>
                <a:lnTo>
                  <a:pt x="523748" y="36233"/>
                </a:lnTo>
                <a:lnTo>
                  <a:pt x="528650" y="32931"/>
                </a:lnTo>
                <a:lnTo>
                  <a:pt x="549973" y="32931"/>
                </a:lnTo>
                <a:lnTo>
                  <a:pt x="556031" y="36969"/>
                </a:lnTo>
                <a:lnTo>
                  <a:pt x="557606" y="45694"/>
                </a:lnTo>
                <a:lnTo>
                  <a:pt x="601992" y="45694"/>
                </a:lnTo>
                <a:lnTo>
                  <a:pt x="596519" y="26212"/>
                </a:lnTo>
                <a:lnTo>
                  <a:pt x="583958" y="11874"/>
                </a:lnTo>
                <a:lnTo>
                  <a:pt x="564781" y="3022"/>
                </a:lnTo>
                <a:lnTo>
                  <a:pt x="539394" y="0"/>
                </a:lnTo>
                <a:lnTo>
                  <a:pt x="513410" y="3276"/>
                </a:lnTo>
                <a:lnTo>
                  <a:pt x="494182" y="12598"/>
                </a:lnTo>
                <a:lnTo>
                  <a:pt x="482257" y="27190"/>
                </a:lnTo>
                <a:lnTo>
                  <a:pt x="478155" y="46266"/>
                </a:lnTo>
                <a:lnTo>
                  <a:pt x="479196" y="56451"/>
                </a:lnTo>
                <a:lnTo>
                  <a:pt x="509397" y="86385"/>
                </a:lnTo>
                <a:lnTo>
                  <a:pt x="545884" y="96570"/>
                </a:lnTo>
                <a:lnTo>
                  <a:pt x="553935" y="99148"/>
                </a:lnTo>
                <a:lnTo>
                  <a:pt x="558723" y="102603"/>
                </a:lnTo>
                <a:lnTo>
                  <a:pt x="560311" y="108051"/>
                </a:lnTo>
                <a:lnTo>
                  <a:pt x="560311" y="114465"/>
                </a:lnTo>
                <a:lnTo>
                  <a:pt x="554062" y="118516"/>
                </a:lnTo>
                <a:lnTo>
                  <a:pt x="542709" y="118516"/>
                </a:lnTo>
                <a:lnTo>
                  <a:pt x="534238" y="117754"/>
                </a:lnTo>
                <a:lnTo>
                  <a:pt x="528002" y="115227"/>
                </a:lnTo>
                <a:lnTo>
                  <a:pt x="523748" y="110680"/>
                </a:lnTo>
                <a:lnTo>
                  <a:pt x="521208" y="103797"/>
                </a:lnTo>
                <a:lnTo>
                  <a:pt x="475399" y="103797"/>
                </a:lnTo>
                <a:lnTo>
                  <a:pt x="481368" y="124587"/>
                </a:lnTo>
                <a:lnTo>
                  <a:pt x="494474" y="140119"/>
                </a:lnTo>
                <a:lnTo>
                  <a:pt x="514388" y="149821"/>
                </a:lnTo>
                <a:lnTo>
                  <a:pt x="540778" y="153174"/>
                </a:lnTo>
                <a:lnTo>
                  <a:pt x="568896" y="149809"/>
                </a:lnTo>
                <a:lnTo>
                  <a:pt x="589368" y="140042"/>
                </a:lnTo>
                <a:lnTo>
                  <a:pt x="601878" y="124345"/>
                </a:lnTo>
                <a:lnTo>
                  <a:pt x="606120" y="103225"/>
                </a:lnTo>
                <a:close/>
              </a:path>
            </a:pathLst>
          </a:custGeom>
          <a:solidFill>
            <a:srgbClr val="CC0000"/>
          </a:solidFill>
        </p:spPr>
        <p:txBody>
          <a:bodyPr wrap="square" lIns="0" tIns="0" rIns="0" bIns="0" rtlCol="0"/>
          <a:lstStyle/>
          <a:p>
            <a:endParaRPr/>
          </a:p>
        </p:txBody>
      </p:sp>
      <p:sp>
        <p:nvSpPr>
          <p:cNvPr id="18" name="bg object 18"/>
          <p:cNvSpPr/>
          <p:nvPr/>
        </p:nvSpPr>
        <p:spPr>
          <a:xfrm>
            <a:off x="11595221" y="6494558"/>
            <a:ext cx="31115" cy="30480"/>
          </a:xfrm>
          <a:custGeom>
            <a:avLst/>
            <a:gdLst/>
            <a:ahLst/>
            <a:cxnLst/>
            <a:rect l="l" t="t" r="r" b="b"/>
            <a:pathLst>
              <a:path w="31115" h="30479">
                <a:moveTo>
                  <a:pt x="23177" y="0"/>
                </a:moveTo>
                <a:lnTo>
                  <a:pt x="6570" y="352"/>
                </a:lnTo>
                <a:lnTo>
                  <a:pt x="0" y="7163"/>
                </a:lnTo>
                <a:lnTo>
                  <a:pt x="28" y="8489"/>
                </a:lnTo>
                <a:lnTo>
                  <a:pt x="149" y="14020"/>
                </a:lnTo>
                <a:lnTo>
                  <a:pt x="196" y="16190"/>
                </a:lnTo>
                <a:lnTo>
                  <a:pt x="319" y="21828"/>
                </a:lnTo>
                <a:lnTo>
                  <a:pt x="358" y="23609"/>
                </a:lnTo>
                <a:lnTo>
                  <a:pt x="7228" y="30132"/>
                </a:lnTo>
                <a:lnTo>
                  <a:pt x="15531" y="29956"/>
                </a:lnTo>
                <a:lnTo>
                  <a:pt x="16085" y="29956"/>
                </a:lnTo>
                <a:lnTo>
                  <a:pt x="24312" y="29641"/>
                </a:lnTo>
                <a:lnTo>
                  <a:pt x="26459" y="27360"/>
                </a:lnTo>
                <a:lnTo>
                  <a:pt x="8363" y="27360"/>
                </a:lnTo>
                <a:lnTo>
                  <a:pt x="3942" y="21828"/>
                </a:lnTo>
                <a:lnTo>
                  <a:pt x="3942" y="7807"/>
                </a:lnTo>
                <a:lnTo>
                  <a:pt x="9079" y="2744"/>
                </a:lnTo>
                <a:lnTo>
                  <a:pt x="26067" y="2744"/>
                </a:lnTo>
                <a:lnTo>
                  <a:pt x="23177" y="0"/>
                </a:lnTo>
                <a:close/>
              </a:path>
              <a:path w="31115" h="30479">
                <a:moveTo>
                  <a:pt x="26067" y="2744"/>
                </a:moveTo>
                <a:lnTo>
                  <a:pt x="21982" y="2744"/>
                </a:lnTo>
                <a:lnTo>
                  <a:pt x="26380" y="7163"/>
                </a:lnTo>
                <a:lnTo>
                  <a:pt x="27000" y="7807"/>
                </a:lnTo>
                <a:lnTo>
                  <a:pt x="27000" y="22339"/>
                </a:lnTo>
                <a:lnTo>
                  <a:pt x="21982" y="27360"/>
                </a:lnTo>
                <a:lnTo>
                  <a:pt x="26459" y="27360"/>
                </a:lnTo>
                <a:lnTo>
                  <a:pt x="30584" y="22978"/>
                </a:lnTo>
                <a:lnTo>
                  <a:pt x="30304" y="16531"/>
                </a:lnTo>
                <a:lnTo>
                  <a:pt x="30210" y="14020"/>
                </a:lnTo>
                <a:lnTo>
                  <a:pt x="30090" y="8489"/>
                </a:lnTo>
                <a:lnTo>
                  <a:pt x="30047" y="6523"/>
                </a:lnTo>
                <a:lnTo>
                  <a:pt x="26067" y="2744"/>
                </a:lnTo>
                <a:close/>
              </a:path>
              <a:path w="31115" h="30479">
                <a:moveTo>
                  <a:pt x="20248" y="7163"/>
                </a:moveTo>
                <a:lnTo>
                  <a:pt x="9796" y="7163"/>
                </a:lnTo>
                <a:lnTo>
                  <a:pt x="9796" y="23609"/>
                </a:lnTo>
                <a:lnTo>
                  <a:pt x="12544" y="23609"/>
                </a:lnTo>
                <a:lnTo>
                  <a:pt x="12604" y="16531"/>
                </a:lnTo>
                <a:lnTo>
                  <a:pt x="18102" y="16531"/>
                </a:lnTo>
                <a:lnTo>
                  <a:pt x="17980" y="16339"/>
                </a:lnTo>
                <a:lnTo>
                  <a:pt x="20549" y="16190"/>
                </a:lnTo>
                <a:lnTo>
                  <a:pt x="22309" y="14212"/>
                </a:lnTo>
                <a:lnTo>
                  <a:pt x="12544" y="14212"/>
                </a:lnTo>
                <a:lnTo>
                  <a:pt x="12544" y="9403"/>
                </a:lnTo>
                <a:lnTo>
                  <a:pt x="22241" y="9403"/>
                </a:lnTo>
                <a:lnTo>
                  <a:pt x="22221" y="8489"/>
                </a:lnTo>
                <a:lnTo>
                  <a:pt x="20248" y="7163"/>
                </a:lnTo>
                <a:close/>
              </a:path>
              <a:path w="31115" h="30479">
                <a:moveTo>
                  <a:pt x="18102" y="16531"/>
                </a:moveTo>
                <a:lnTo>
                  <a:pt x="15172" y="16531"/>
                </a:lnTo>
                <a:lnTo>
                  <a:pt x="19495" y="23609"/>
                </a:lnTo>
                <a:lnTo>
                  <a:pt x="22603" y="23609"/>
                </a:lnTo>
                <a:lnTo>
                  <a:pt x="18102" y="16531"/>
                </a:lnTo>
                <a:close/>
              </a:path>
              <a:path w="31115" h="30479">
                <a:moveTo>
                  <a:pt x="22241" y="9403"/>
                </a:moveTo>
                <a:lnTo>
                  <a:pt x="17502" y="9403"/>
                </a:lnTo>
                <a:lnTo>
                  <a:pt x="19473" y="9637"/>
                </a:lnTo>
                <a:lnTo>
                  <a:pt x="19473" y="14020"/>
                </a:lnTo>
                <a:lnTo>
                  <a:pt x="17681" y="14212"/>
                </a:lnTo>
                <a:lnTo>
                  <a:pt x="22342" y="14212"/>
                </a:lnTo>
                <a:lnTo>
                  <a:pt x="22241" y="9403"/>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a:xfrm>
            <a:off x="3309365" y="790143"/>
            <a:ext cx="1750695" cy="240030"/>
          </a:xfrm>
          <a:prstGeom prst="rect">
            <a:avLst/>
          </a:prstGeom>
        </p:spPr>
        <p:txBody>
          <a:bodyPr wrap="square" lIns="0" tIns="0" rIns="0" bIns="0">
            <a:spAutoFit/>
          </a:bodyPr>
          <a:lstStyle>
            <a:lvl1pPr>
              <a:defRPr sz="1400" b="1" i="0">
                <a:solidFill>
                  <a:srgbClr val="CC0000"/>
                </a:solidFill>
                <a:latin typeface="CVS Health Sans"/>
                <a:cs typeface="CVS Health Sans"/>
              </a:defRPr>
            </a:lvl1pPr>
          </a:lstStyle>
          <a:p>
            <a:endParaRPr/>
          </a:p>
        </p:txBody>
      </p:sp>
      <p:sp>
        <p:nvSpPr>
          <p:cNvPr id="3" name="Holder 3"/>
          <p:cNvSpPr>
            <a:spLocks noGrp="1"/>
          </p:cNvSpPr>
          <p:nvPr>
            <p:ph type="body" idx="1"/>
          </p:nvPr>
        </p:nvSpPr>
        <p:spPr>
          <a:xfrm>
            <a:off x="5587110" y="2406701"/>
            <a:ext cx="6178550" cy="1704975"/>
          </a:xfrm>
          <a:prstGeom prst="rect">
            <a:avLst/>
          </a:prstGeom>
        </p:spPr>
        <p:txBody>
          <a:bodyPr wrap="square" lIns="0" tIns="0" rIns="0" bIns="0">
            <a:spAutoFit/>
          </a:bodyPr>
          <a:lstStyle>
            <a:lvl1pPr>
              <a:defRPr sz="1400" b="1" i="0">
                <a:solidFill>
                  <a:srgbClr val="3E3E3E"/>
                </a:solidFill>
                <a:latin typeface="CVS Health Sans"/>
                <a:cs typeface="CVS Health Sans"/>
              </a:defRPr>
            </a:lvl1pPr>
          </a:lstStyle>
          <a:p>
            <a:endParaRPr/>
          </a:p>
        </p:txBody>
      </p:sp>
      <p:sp>
        <p:nvSpPr>
          <p:cNvPr id="4" name="Holder 4"/>
          <p:cNvSpPr>
            <a:spLocks noGrp="1"/>
          </p:cNvSpPr>
          <p:nvPr>
            <p:ph type="ftr" sz="quarter" idx="5"/>
          </p:nvPr>
        </p:nvSpPr>
        <p:spPr>
          <a:xfrm>
            <a:off x="4147439" y="6377940"/>
            <a:ext cx="3903472"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7" y="6377940"/>
            <a:ext cx="28056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6" name="Holder 6"/>
          <p:cNvSpPr>
            <a:spLocks noGrp="1"/>
          </p:cNvSpPr>
          <p:nvPr>
            <p:ph type="sldNum" sz="quarter" idx="7"/>
          </p:nvPr>
        </p:nvSpPr>
        <p:spPr>
          <a:xfrm>
            <a:off x="519988" y="6425730"/>
            <a:ext cx="3832225" cy="154304"/>
          </a:xfrm>
          <a:prstGeom prst="rect">
            <a:avLst/>
          </a:prstGeom>
        </p:spPr>
        <p:txBody>
          <a:bodyPr wrap="square" lIns="0" tIns="0" rIns="0" bIns="0">
            <a:spAutoFit/>
          </a:bodyPr>
          <a:lstStyle>
            <a:lvl1pPr>
              <a:defRPr sz="800" b="0" i="0">
                <a:solidFill>
                  <a:srgbClr val="3E3E3E"/>
                </a:solidFill>
                <a:latin typeface="CVS Health Sans"/>
                <a:cs typeface="CVS Health Sans"/>
              </a:defRPr>
            </a:lvl1pPr>
          </a:lstStyle>
          <a:p>
            <a:pPr marL="38100">
              <a:lnSpc>
                <a:spcPts val="1050"/>
              </a:lnSpc>
            </a:pPr>
            <a:fld id="{81D60167-4931-47E6-BA6A-407CBD079E47}" type="slidenum">
              <a:rPr sz="1000" b="0" spc="-25" dirty="0">
                <a:latin typeface="CVS Health Sans Medium"/>
                <a:cs typeface="CVS Health Sans Medium"/>
              </a:rPr>
              <a:t>‹#›</a:t>
            </a:fld>
            <a:endParaRPr sz="1000">
              <a:latin typeface="CVS Health Sans Medium"/>
              <a:cs typeface="CVS Health Sans Medium"/>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1.jpg"/></Relationships>
</file>

<file path=ppt/slides/_rels/slide11.xml.rels><?xml version="1.0" encoding="UTF-8" standalone="yes"?>
<Relationships xmlns="http://schemas.openxmlformats.org/package/2006/relationships"><Relationship Id="rId8" Type="http://schemas.openxmlformats.org/officeDocument/2006/relationships/image" Target="../media/image47.jp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54.jp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57.jp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8.jpg"/><Relationship Id="rId5" Type="http://schemas.openxmlformats.org/officeDocument/2006/relationships/image" Target="../media/image53.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etnao365.sharepoint.com/sites/What%27sYourDestination" TargetMode="External"/><Relationship Id="rId2" Type="http://schemas.openxmlformats.org/officeDocument/2006/relationships/hyperlink" Target="https://heartbeat.cvshealth.com/sites/my-work-life/career-development"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9.png"/><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5.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aetnao365.sharepoint.com/sites/What%27sYourDestination"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heartbeat.cvshealth.com/sites/my-work-life/career-development/SitePageModern/435813/cd-development-planning-tools"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7.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25.png"/><Relationship Id="rId7" Type="http://schemas.openxmlformats.org/officeDocument/2006/relationships/image" Target="../media/image28.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jp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png"/><Relationship Id="rId10" Type="http://schemas.openxmlformats.org/officeDocument/2006/relationships/image" Target="../media/image37.jpg"/><Relationship Id="rId4" Type="http://schemas.openxmlformats.org/officeDocument/2006/relationships/image" Target="../media/image31.png"/><Relationship Id="rId9" Type="http://schemas.openxmlformats.org/officeDocument/2006/relationships/image" Target="../media/image36.jp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9.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634198" y="432482"/>
            <a:ext cx="1703705" cy="347345"/>
            <a:chOff x="1634198" y="432482"/>
            <a:chExt cx="1703705" cy="347345"/>
          </a:xfrm>
        </p:grpSpPr>
        <p:sp>
          <p:nvSpPr>
            <p:cNvPr id="3" name="object 3"/>
            <p:cNvSpPr/>
            <p:nvPr/>
          </p:nvSpPr>
          <p:spPr>
            <a:xfrm>
              <a:off x="1960653" y="441681"/>
              <a:ext cx="1377315" cy="335915"/>
            </a:xfrm>
            <a:custGeom>
              <a:avLst/>
              <a:gdLst/>
              <a:ahLst/>
              <a:cxnLst/>
              <a:rect l="l" t="t" r="r" b="b"/>
              <a:pathLst>
                <a:path w="1377314" h="335915">
                  <a:moveTo>
                    <a:pt x="699545" y="94961"/>
                  </a:moveTo>
                  <a:lnTo>
                    <a:pt x="654493" y="104117"/>
                  </a:lnTo>
                  <a:lnTo>
                    <a:pt x="618663" y="129395"/>
                  </a:lnTo>
                  <a:lnTo>
                    <a:pt x="595004" y="167512"/>
                  </a:lnTo>
                  <a:lnTo>
                    <a:pt x="586462" y="215183"/>
                  </a:lnTo>
                  <a:lnTo>
                    <a:pt x="595004" y="262844"/>
                  </a:lnTo>
                  <a:lnTo>
                    <a:pt x="618663" y="300943"/>
                  </a:lnTo>
                  <a:lnTo>
                    <a:pt x="654493" y="326204"/>
                  </a:lnTo>
                  <a:lnTo>
                    <a:pt x="699545" y="335352"/>
                  </a:lnTo>
                  <a:lnTo>
                    <a:pt x="723539" y="332803"/>
                  </a:lnTo>
                  <a:lnTo>
                    <a:pt x="745965" y="324940"/>
                  </a:lnTo>
                  <a:lnTo>
                    <a:pt x="765962" y="312189"/>
                  </a:lnTo>
                  <a:lnTo>
                    <a:pt x="773504" y="304419"/>
                  </a:lnTo>
                  <a:lnTo>
                    <a:pt x="704403" y="304419"/>
                  </a:lnTo>
                  <a:lnTo>
                    <a:pt x="671974" y="297783"/>
                  </a:lnTo>
                  <a:lnTo>
                    <a:pt x="646681" y="279303"/>
                  </a:lnTo>
                  <a:lnTo>
                    <a:pt x="630243" y="251121"/>
                  </a:lnTo>
                  <a:lnTo>
                    <a:pt x="624381" y="215376"/>
                  </a:lnTo>
                  <a:lnTo>
                    <a:pt x="630236" y="179997"/>
                  </a:lnTo>
                  <a:lnTo>
                    <a:pt x="630300" y="179613"/>
                  </a:lnTo>
                  <a:lnTo>
                    <a:pt x="646833" y="151433"/>
                  </a:lnTo>
                  <a:lnTo>
                    <a:pt x="672145" y="132963"/>
                  </a:lnTo>
                  <a:lnTo>
                    <a:pt x="704403" y="126333"/>
                  </a:lnTo>
                  <a:lnTo>
                    <a:pt x="773923" y="126333"/>
                  </a:lnTo>
                  <a:lnTo>
                    <a:pt x="765962" y="118132"/>
                  </a:lnTo>
                  <a:lnTo>
                    <a:pt x="745965" y="105381"/>
                  </a:lnTo>
                  <a:lnTo>
                    <a:pt x="723539" y="97516"/>
                  </a:lnTo>
                  <a:lnTo>
                    <a:pt x="699545" y="94961"/>
                  </a:lnTo>
                  <a:close/>
                </a:path>
                <a:path w="1377314" h="335915">
                  <a:moveTo>
                    <a:pt x="819779" y="294975"/>
                  </a:moveTo>
                  <a:lnTo>
                    <a:pt x="782670" y="294975"/>
                  </a:lnTo>
                  <a:lnTo>
                    <a:pt x="782670" y="328944"/>
                  </a:lnTo>
                  <a:lnTo>
                    <a:pt x="850681" y="328944"/>
                  </a:lnTo>
                  <a:lnTo>
                    <a:pt x="850681" y="299166"/>
                  </a:lnTo>
                  <a:lnTo>
                    <a:pt x="819779" y="299166"/>
                  </a:lnTo>
                  <a:lnTo>
                    <a:pt x="819779" y="294975"/>
                  </a:lnTo>
                  <a:close/>
                </a:path>
                <a:path w="1377314" h="335915">
                  <a:moveTo>
                    <a:pt x="773923" y="126333"/>
                  </a:moveTo>
                  <a:lnTo>
                    <a:pt x="704403" y="126333"/>
                  </a:lnTo>
                  <a:lnTo>
                    <a:pt x="736654" y="133091"/>
                  </a:lnTo>
                  <a:lnTo>
                    <a:pt x="761821" y="151774"/>
                  </a:lnTo>
                  <a:lnTo>
                    <a:pt x="778183" y="179997"/>
                  </a:lnTo>
                  <a:lnTo>
                    <a:pt x="783987" y="215183"/>
                  </a:lnTo>
                  <a:lnTo>
                    <a:pt x="784019" y="215376"/>
                  </a:lnTo>
                  <a:lnTo>
                    <a:pt x="778240" y="250755"/>
                  </a:lnTo>
                  <a:lnTo>
                    <a:pt x="761973" y="278978"/>
                  </a:lnTo>
                  <a:lnTo>
                    <a:pt x="736661" y="297783"/>
                  </a:lnTo>
                  <a:lnTo>
                    <a:pt x="736240" y="297783"/>
                  </a:lnTo>
                  <a:lnTo>
                    <a:pt x="704403" y="304419"/>
                  </a:lnTo>
                  <a:lnTo>
                    <a:pt x="773504" y="304419"/>
                  </a:lnTo>
                  <a:lnTo>
                    <a:pt x="782670" y="294975"/>
                  </a:lnTo>
                  <a:lnTo>
                    <a:pt x="819779" y="294975"/>
                  </a:lnTo>
                  <a:lnTo>
                    <a:pt x="819779" y="135345"/>
                  </a:lnTo>
                  <a:lnTo>
                    <a:pt x="782670" y="135345"/>
                  </a:lnTo>
                  <a:lnTo>
                    <a:pt x="773923" y="126333"/>
                  </a:lnTo>
                  <a:close/>
                </a:path>
                <a:path w="1377314" h="335915">
                  <a:moveTo>
                    <a:pt x="850681" y="101615"/>
                  </a:moveTo>
                  <a:lnTo>
                    <a:pt x="782670" y="101615"/>
                  </a:lnTo>
                  <a:lnTo>
                    <a:pt x="782670" y="135345"/>
                  </a:lnTo>
                  <a:lnTo>
                    <a:pt x="819779" y="135345"/>
                  </a:lnTo>
                  <a:lnTo>
                    <a:pt x="819779" y="131582"/>
                  </a:lnTo>
                  <a:lnTo>
                    <a:pt x="850681" y="131582"/>
                  </a:lnTo>
                  <a:lnTo>
                    <a:pt x="850681" y="101615"/>
                  </a:lnTo>
                  <a:close/>
                </a:path>
                <a:path w="1377314" h="335915">
                  <a:moveTo>
                    <a:pt x="444502" y="95255"/>
                  </a:moveTo>
                  <a:lnTo>
                    <a:pt x="396119" y="104125"/>
                  </a:lnTo>
                  <a:lnTo>
                    <a:pt x="358223" y="128919"/>
                  </a:lnTo>
                  <a:lnTo>
                    <a:pt x="333509" y="166911"/>
                  </a:lnTo>
                  <a:lnTo>
                    <a:pt x="324673" y="215376"/>
                  </a:lnTo>
                  <a:lnTo>
                    <a:pt x="333452" y="263851"/>
                  </a:lnTo>
                  <a:lnTo>
                    <a:pt x="358071" y="301859"/>
                  </a:lnTo>
                  <a:lnTo>
                    <a:pt x="395948" y="326668"/>
                  </a:lnTo>
                  <a:lnTo>
                    <a:pt x="444502" y="335545"/>
                  </a:lnTo>
                  <a:lnTo>
                    <a:pt x="480886" y="330852"/>
                  </a:lnTo>
                  <a:lnTo>
                    <a:pt x="511906" y="317410"/>
                  </a:lnTo>
                  <a:lnTo>
                    <a:pt x="526536" y="304853"/>
                  </a:lnTo>
                  <a:lnTo>
                    <a:pt x="445852" y="304853"/>
                  </a:lnTo>
                  <a:lnTo>
                    <a:pt x="411553" y="299264"/>
                  </a:lnTo>
                  <a:lnTo>
                    <a:pt x="386224" y="283525"/>
                  </a:lnTo>
                  <a:lnTo>
                    <a:pt x="369927" y="259177"/>
                  </a:lnTo>
                  <a:lnTo>
                    <a:pt x="362727" y="227759"/>
                  </a:lnTo>
                  <a:lnTo>
                    <a:pt x="559474" y="227759"/>
                  </a:lnTo>
                  <a:lnTo>
                    <a:pt x="559474" y="211521"/>
                  </a:lnTo>
                  <a:lnTo>
                    <a:pt x="557168" y="197983"/>
                  </a:lnTo>
                  <a:lnTo>
                    <a:pt x="362727" y="197983"/>
                  </a:lnTo>
                  <a:lnTo>
                    <a:pt x="370494" y="169104"/>
                  </a:lnTo>
                  <a:lnTo>
                    <a:pt x="386915" y="146212"/>
                  </a:lnTo>
                  <a:lnTo>
                    <a:pt x="411686" y="131136"/>
                  </a:lnTo>
                  <a:lnTo>
                    <a:pt x="444502" y="125704"/>
                  </a:lnTo>
                  <a:lnTo>
                    <a:pt x="525780" y="125704"/>
                  </a:lnTo>
                  <a:lnTo>
                    <a:pt x="492127" y="103672"/>
                  </a:lnTo>
                  <a:lnTo>
                    <a:pt x="444502" y="95255"/>
                  </a:lnTo>
                  <a:close/>
                </a:path>
                <a:path w="1377314" h="335915">
                  <a:moveTo>
                    <a:pt x="554211" y="268088"/>
                  </a:moveTo>
                  <a:lnTo>
                    <a:pt x="516892" y="268088"/>
                  </a:lnTo>
                  <a:lnTo>
                    <a:pt x="505058" y="283366"/>
                  </a:lnTo>
                  <a:lnTo>
                    <a:pt x="489202" y="294969"/>
                  </a:lnTo>
                  <a:lnTo>
                    <a:pt x="469450" y="302298"/>
                  </a:lnTo>
                  <a:lnTo>
                    <a:pt x="445852" y="304853"/>
                  </a:lnTo>
                  <a:lnTo>
                    <a:pt x="526536" y="304853"/>
                  </a:lnTo>
                  <a:lnTo>
                    <a:pt x="536652" y="296171"/>
                  </a:lnTo>
                  <a:lnTo>
                    <a:pt x="554211" y="268088"/>
                  </a:lnTo>
                  <a:close/>
                </a:path>
                <a:path w="1377314" h="335915">
                  <a:moveTo>
                    <a:pt x="525780" y="125704"/>
                  </a:moveTo>
                  <a:lnTo>
                    <a:pt x="444502" y="125704"/>
                  </a:lnTo>
                  <a:lnTo>
                    <a:pt x="476591" y="131652"/>
                  </a:lnTo>
                  <a:lnTo>
                    <a:pt x="500116" y="147588"/>
                  </a:lnTo>
                  <a:lnTo>
                    <a:pt x="515265" y="170652"/>
                  </a:lnTo>
                  <a:lnTo>
                    <a:pt x="522230" y="197983"/>
                  </a:lnTo>
                  <a:lnTo>
                    <a:pt x="557168" y="197983"/>
                  </a:lnTo>
                  <a:lnTo>
                    <a:pt x="551396" y="164104"/>
                  </a:lnTo>
                  <a:lnTo>
                    <a:pt x="528353" y="127388"/>
                  </a:lnTo>
                  <a:lnTo>
                    <a:pt x="525780" y="125704"/>
                  </a:lnTo>
                  <a:close/>
                </a:path>
                <a:path w="1377314" h="335915">
                  <a:moveTo>
                    <a:pt x="104850" y="298251"/>
                  </a:moveTo>
                  <a:lnTo>
                    <a:pt x="0" y="298251"/>
                  </a:lnTo>
                  <a:lnTo>
                    <a:pt x="0" y="328944"/>
                  </a:lnTo>
                  <a:lnTo>
                    <a:pt x="104850" y="328944"/>
                  </a:lnTo>
                  <a:lnTo>
                    <a:pt x="104850" y="298251"/>
                  </a:lnTo>
                  <a:close/>
                </a:path>
                <a:path w="1377314" h="335915">
                  <a:moveTo>
                    <a:pt x="309289" y="298251"/>
                  </a:moveTo>
                  <a:lnTo>
                    <a:pt x="204438" y="298251"/>
                  </a:lnTo>
                  <a:lnTo>
                    <a:pt x="204438" y="328944"/>
                  </a:lnTo>
                  <a:lnTo>
                    <a:pt x="309289" y="328944"/>
                  </a:lnTo>
                  <a:lnTo>
                    <a:pt x="309289" y="298251"/>
                  </a:lnTo>
                  <a:close/>
                </a:path>
                <a:path w="1377314" h="335915">
                  <a:moveTo>
                    <a:pt x="71384" y="30689"/>
                  </a:moveTo>
                  <a:lnTo>
                    <a:pt x="33196" y="30689"/>
                  </a:lnTo>
                  <a:lnTo>
                    <a:pt x="33196" y="298251"/>
                  </a:lnTo>
                  <a:lnTo>
                    <a:pt x="71384" y="298251"/>
                  </a:lnTo>
                  <a:lnTo>
                    <a:pt x="71384" y="167092"/>
                  </a:lnTo>
                  <a:lnTo>
                    <a:pt x="276093" y="167092"/>
                  </a:lnTo>
                  <a:lnTo>
                    <a:pt x="276093" y="137273"/>
                  </a:lnTo>
                  <a:lnTo>
                    <a:pt x="71384" y="137273"/>
                  </a:lnTo>
                  <a:lnTo>
                    <a:pt x="71384" y="30689"/>
                  </a:lnTo>
                  <a:close/>
                </a:path>
                <a:path w="1377314" h="335915">
                  <a:moveTo>
                    <a:pt x="276093" y="167092"/>
                  </a:moveTo>
                  <a:lnTo>
                    <a:pt x="237634" y="167092"/>
                  </a:lnTo>
                  <a:lnTo>
                    <a:pt x="237634" y="298251"/>
                  </a:lnTo>
                  <a:lnTo>
                    <a:pt x="276093" y="298251"/>
                  </a:lnTo>
                  <a:lnTo>
                    <a:pt x="276093" y="167092"/>
                  </a:lnTo>
                  <a:close/>
                </a:path>
                <a:path w="1377314" h="335915">
                  <a:moveTo>
                    <a:pt x="276093" y="30689"/>
                  </a:moveTo>
                  <a:lnTo>
                    <a:pt x="237634" y="30689"/>
                  </a:lnTo>
                  <a:lnTo>
                    <a:pt x="237634" y="137273"/>
                  </a:lnTo>
                  <a:lnTo>
                    <a:pt x="276093" y="137273"/>
                  </a:lnTo>
                  <a:lnTo>
                    <a:pt x="276093" y="30689"/>
                  </a:lnTo>
                  <a:close/>
                </a:path>
                <a:path w="1377314" h="335915">
                  <a:moveTo>
                    <a:pt x="104580" y="0"/>
                  </a:moveTo>
                  <a:lnTo>
                    <a:pt x="0" y="0"/>
                  </a:lnTo>
                  <a:lnTo>
                    <a:pt x="0" y="30689"/>
                  </a:lnTo>
                  <a:lnTo>
                    <a:pt x="104580" y="30689"/>
                  </a:lnTo>
                  <a:lnTo>
                    <a:pt x="104580" y="0"/>
                  </a:lnTo>
                  <a:close/>
                </a:path>
                <a:path w="1377314" h="335915">
                  <a:moveTo>
                    <a:pt x="309289" y="0"/>
                  </a:moveTo>
                  <a:lnTo>
                    <a:pt x="204438" y="0"/>
                  </a:lnTo>
                  <a:lnTo>
                    <a:pt x="204438" y="30689"/>
                  </a:lnTo>
                  <a:lnTo>
                    <a:pt x="309289" y="30689"/>
                  </a:lnTo>
                  <a:lnTo>
                    <a:pt x="309289" y="0"/>
                  </a:lnTo>
                  <a:close/>
                </a:path>
                <a:path w="1377314" h="335915">
                  <a:moveTo>
                    <a:pt x="1209225" y="299166"/>
                  </a:moveTo>
                  <a:lnTo>
                    <a:pt x="1110312" y="299166"/>
                  </a:lnTo>
                  <a:lnTo>
                    <a:pt x="1110312" y="328992"/>
                  </a:lnTo>
                  <a:lnTo>
                    <a:pt x="1209225" y="328992"/>
                  </a:lnTo>
                  <a:lnTo>
                    <a:pt x="1209225" y="299166"/>
                  </a:lnTo>
                  <a:close/>
                </a:path>
                <a:path w="1377314" h="335915">
                  <a:moveTo>
                    <a:pt x="1376690" y="299166"/>
                  </a:moveTo>
                  <a:lnTo>
                    <a:pt x="1277641" y="299166"/>
                  </a:lnTo>
                  <a:lnTo>
                    <a:pt x="1277641" y="328992"/>
                  </a:lnTo>
                  <a:lnTo>
                    <a:pt x="1376690" y="328992"/>
                  </a:lnTo>
                  <a:lnTo>
                    <a:pt x="1376690" y="299166"/>
                  </a:lnTo>
                  <a:close/>
                </a:path>
                <a:path w="1377314" h="335915">
                  <a:moveTo>
                    <a:pt x="1178188" y="0"/>
                  </a:moveTo>
                  <a:lnTo>
                    <a:pt x="1110177" y="0"/>
                  </a:lnTo>
                  <a:lnTo>
                    <a:pt x="1110177" y="29819"/>
                  </a:lnTo>
                  <a:lnTo>
                    <a:pt x="1141214" y="29819"/>
                  </a:lnTo>
                  <a:lnTo>
                    <a:pt x="1141214" y="299166"/>
                  </a:lnTo>
                  <a:lnTo>
                    <a:pt x="1178188" y="299166"/>
                  </a:lnTo>
                  <a:lnTo>
                    <a:pt x="1178188" y="197353"/>
                  </a:lnTo>
                  <a:lnTo>
                    <a:pt x="1182654" y="166276"/>
                  </a:lnTo>
                  <a:lnTo>
                    <a:pt x="1195697" y="144083"/>
                  </a:lnTo>
                  <a:lnTo>
                    <a:pt x="1216786" y="130770"/>
                  </a:lnTo>
                  <a:lnTo>
                    <a:pt x="1239779" y="127204"/>
                  </a:lnTo>
                  <a:lnTo>
                    <a:pt x="1178188" y="127204"/>
                  </a:lnTo>
                  <a:lnTo>
                    <a:pt x="1178188" y="0"/>
                  </a:lnTo>
                  <a:close/>
                </a:path>
                <a:path w="1377314" h="335915">
                  <a:moveTo>
                    <a:pt x="1321638" y="126333"/>
                  </a:moveTo>
                  <a:lnTo>
                    <a:pt x="1245390" y="126333"/>
                  </a:lnTo>
                  <a:lnTo>
                    <a:pt x="1271482" y="130770"/>
                  </a:lnTo>
                  <a:lnTo>
                    <a:pt x="1291389" y="144083"/>
                  </a:lnTo>
                  <a:lnTo>
                    <a:pt x="1304084" y="166276"/>
                  </a:lnTo>
                  <a:lnTo>
                    <a:pt x="1308543" y="197353"/>
                  </a:lnTo>
                  <a:lnTo>
                    <a:pt x="1308543" y="299166"/>
                  </a:lnTo>
                  <a:lnTo>
                    <a:pt x="1345653" y="299166"/>
                  </a:lnTo>
                  <a:lnTo>
                    <a:pt x="1345653" y="197353"/>
                  </a:lnTo>
                  <a:lnTo>
                    <a:pt x="1339371" y="157525"/>
                  </a:lnTo>
                  <a:lnTo>
                    <a:pt x="1321638" y="126333"/>
                  </a:lnTo>
                  <a:close/>
                </a:path>
                <a:path w="1377314" h="335915">
                  <a:moveTo>
                    <a:pt x="1249708" y="95161"/>
                  </a:moveTo>
                  <a:lnTo>
                    <a:pt x="1227090" y="97389"/>
                  </a:lnTo>
                  <a:lnTo>
                    <a:pt x="1207623" y="103771"/>
                  </a:lnTo>
                  <a:lnTo>
                    <a:pt x="1191318" y="113859"/>
                  </a:lnTo>
                  <a:lnTo>
                    <a:pt x="1178188" y="127204"/>
                  </a:lnTo>
                  <a:lnTo>
                    <a:pt x="1239779" y="127204"/>
                  </a:lnTo>
                  <a:lnTo>
                    <a:pt x="1245390" y="126333"/>
                  </a:lnTo>
                  <a:lnTo>
                    <a:pt x="1321638" y="126333"/>
                  </a:lnTo>
                  <a:lnTo>
                    <a:pt x="1320907" y="125048"/>
                  </a:lnTo>
                  <a:lnTo>
                    <a:pt x="1290830" y="103175"/>
                  </a:lnTo>
                  <a:lnTo>
                    <a:pt x="1249708" y="95161"/>
                  </a:lnTo>
                  <a:close/>
                </a:path>
                <a:path w="1377314" h="335915">
                  <a:moveTo>
                    <a:pt x="932052" y="0"/>
                  </a:moveTo>
                  <a:lnTo>
                    <a:pt x="864175" y="0"/>
                  </a:lnTo>
                  <a:lnTo>
                    <a:pt x="864175" y="29819"/>
                  </a:lnTo>
                  <a:lnTo>
                    <a:pt x="895077" y="29819"/>
                  </a:lnTo>
                  <a:lnTo>
                    <a:pt x="895140" y="270257"/>
                  </a:lnTo>
                  <a:lnTo>
                    <a:pt x="898251" y="296679"/>
                  </a:lnTo>
                  <a:lnTo>
                    <a:pt x="908218" y="316181"/>
                  </a:lnTo>
                  <a:lnTo>
                    <a:pt x="925648" y="328032"/>
                  </a:lnTo>
                  <a:lnTo>
                    <a:pt x="951521" y="332076"/>
                  </a:lnTo>
                  <a:lnTo>
                    <a:pt x="957880" y="332076"/>
                  </a:lnTo>
                  <a:lnTo>
                    <a:pt x="965113" y="330982"/>
                  </a:lnTo>
                  <a:lnTo>
                    <a:pt x="971860" y="328992"/>
                  </a:lnTo>
                  <a:lnTo>
                    <a:pt x="971860" y="300964"/>
                  </a:lnTo>
                  <a:lnTo>
                    <a:pt x="955623" y="300964"/>
                  </a:lnTo>
                  <a:lnTo>
                    <a:pt x="945146" y="299263"/>
                  </a:lnTo>
                  <a:lnTo>
                    <a:pt x="937821" y="293710"/>
                  </a:lnTo>
                  <a:lnTo>
                    <a:pt x="933481" y="283549"/>
                  </a:lnTo>
                  <a:lnTo>
                    <a:pt x="932052" y="268040"/>
                  </a:lnTo>
                  <a:lnTo>
                    <a:pt x="932052" y="0"/>
                  </a:lnTo>
                  <a:close/>
                </a:path>
                <a:path w="1377314" h="335915">
                  <a:moveTo>
                    <a:pt x="1089531" y="101615"/>
                  </a:moveTo>
                  <a:lnTo>
                    <a:pt x="970511" y="101615"/>
                  </a:lnTo>
                  <a:lnTo>
                    <a:pt x="970511" y="131435"/>
                  </a:lnTo>
                  <a:lnTo>
                    <a:pt x="1006001" y="131435"/>
                  </a:lnTo>
                  <a:lnTo>
                    <a:pt x="1006001" y="271798"/>
                  </a:lnTo>
                  <a:lnTo>
                    <a:pt x="1009497" y="298221"/>
                  </a:lnTo>
                  <a:lnTo>
                    <a:pt x="1020406" y="316982"/>
                  </a:lnTo>
                  <a:lnTo>
                    <a:pt x="1039361" y="328173"/>
                  </a:lnTo>
                  <a:lnTo>
                    <a:pt x="1068430" y="332076"/>
                  </a:lnTo>
                  <a:lnTo>
                    <a:pt x="1072726" y="332076"/>
                  </a:lnTo>
                  <a:lnTo>
                    <a:pt x="1082109" y="330789"/>
                  </a:lnTo>
                  <a:lnTo>
                    <a:pt x="1089531" y="328799"/>
                  </a:lnTo>
                  <a:lnTo>
                    <a:pt x="1089531" y="300964"/>
                  </a:lnTo>
                  <a:lnTo>
                    <a:pt x="1070631" y="300964"/>
                  </a:lnTo>
                  <a:lnTo>
                    <a:pt x="1058367" y="299542"/>
                  </a:lnTo>
                  <a:lnTo>
                    <a:pt x="1049824" y="294637"/>
                  </a:lnTo>
                  <a:lnTo>
                    <a:pt x="1044772" y="285216"/>
                  </a:lnTo>
                  <a:lnTo>
                    <a:pt x="1043110" y="270257"/>
                  </a:lnTo>
                  <a:lnTo>
                    <a:pt x="1043110" y="131582"/>
                  </a:lnTo>
                  <a:lnTo>
                    <a:pt x="1089531" y="131582"/>
                  </a:lnTo>
                  <a:lnTo>
                    <a:pt x="1089531" y="101615"/>
                  </a:lnTo>
                  <a:close/>
                </a:path>
                <a:path w="1377314" h="335915">
                  <a:moveTo>
                    <a:pt x="971860" y="299263"/>
                  </a:moveTo>
                  <a:lnTo>
                    <a:pt x="971430" y="299263"/>
                  </a:lnTo>
                  <a:lnTo>
                    <a:pt x="966461" y="300371"/>
                  </a:lnTo>
                  <a:lnTo>
                    <a:pt x="960965" y="300964"/>
                  </a:lnTo>
                  <a:lnTo>
                    <a:pt x="971860" y="300964"/>
                  </a:lnTo>
                  <a:lnTo>
                    <a:pt x="971860" y="299263"/>
                  </a:lnTo>
                  <a:close/>
                </a:path>
                <a:path w="1377314" h="335915">
                  <a:moveTo>
                    <a:pt x="1089531" y="299263"/>
                  </a:moveTo>
                  <a:lnTo>
                    <a:pt x="1089019" y="299263"/>
                  </a:lnTo>
                  <a:lnTo>
                    <a:pt x="1083188" y="300371"/>
                  </a:lnTo>
                  <a:lnTo>
                    <a:pt x="1076846" y="300964"/>
                  </a:lnTo>
                  <a:lnTo>
                    <a:pt x="1089531" y="300964"/>
                  </a:lnTo>
                  <a:lnTo>
                    <a:pt x="1089531" y="299263"/>
                  </a:lnTo>
                  <a:close/>
                </a:path>
                <a:path w="1377314" h="335915">
                  <a:moveTo>
                    <a:pt x="1043110" y="43798"/>
                  </a:moveTo>
                  <a:lnTo>
                    <a:pt x="1006001" y="43798"/>
                  </a:lnTo>
                  <a:lnTo>
                    <a:pt x="1006001" y="101615"/>
                  </a:lnTo>
                  <a:lnTo>
                    <a:pt x="1043110" y="101615"/>
                  </a:lnTo>
                  <a:lnTo>
                    <a:pt x="1043110" y="43798"/>
                  </a:lnTo>
                  <a:close/>
                </a:path>
              </a:pathLst>
            </a:custGeom>
            <a:solidFill>
              <a:srgbClr val="000000"/>
            </a:solidFill>
          </p:spPr>
          <p:txBody>
            <a:bodyPr wrap="square" lIns="0" tIns="0" rIns="0" bIns="0" rtlCol="0"/>
            <a:lstStyle/>
            <a:p>
              <a:endParaRPr/>
            </a:p>
          </p:txBody>
        </p:sp>
        <p:sp>
          <p:nvSpPr>
            <p:cNvPr id="4" name="object 4"/>
            <p:cNvSpPr/>
            <p:nvPr/>
          </p:nvSpPr>
          <p:spPr>
            <a:xfrm>
              <a:off x="1634198" y="432482"/>
              <a:ext cx="295910" cy="347345"/>
            </a:xfrm>
            <a:custGeom>
              <a:avLst/>
              <a:gdLst/>
              <a:ahLst/>
              <a:cxnLst/>
              <a:rect l="l" t="t" r="r" b="b"/>
              <a:pathLst>
                <a:path w="295910" h="347345">
                  <a:moveTo>
                    <a:pt x="144564" y="0"/>
                  </a:moveTo>
                  <a:lnTo>
                    <a:pt x="85847" y="7429"/>
                  </a:lnTo>
                  <a:lnTo>
                    <a:pt x="42414" y="28543"/>
                  </a:lnTo>
                  <a:lnTo>
                    <a:pt x="15470" y="61583"/>
                  </a:lnTo>
                  <a:lnTo>
                    <a:pt x="6220" y="104789"/>
                  </a:lnTo>
                  <a:lnTo>
                    <a:pt x="8554" y="127841"/>
                  </a:lnTo>
                  <a:lnTo>
                    <a:pt x="27478" y="165817"/>
                  </a:lnTo>
                  <a:lnTo>
                    <a:pt x="76777" y="195649"/>
                  </a:lnTo>
                  <a:lnTo>
                    <a:pt x="133539" y="212283"/>
                  </a:lnTo>
                  <a:lnTo>
                    <a:pt x="159216" y="218701"/>
                  </a:lnTo>
                  <a:lnTo>
                    <a:pt x="177404" y="224544"/>
                  </a:lnTo>
                  <a:lnTo>
                    <a:pt x="188227" y="232365"/>
                  </a:lnTo>
                  <a:lnTo>
                    <a:pt x="191808" y="244716"/>
                  </a:lnTo>
                  <a:lnTo>
                    <a:pt x="189200" y="254538"/>
                  </a:lnTo>
                  <a:lnTo>
                    <a:pt x="181539" y="262007"/>
                  </a:lnTo>
                  <a:lnTo>
                    <a:pt x="169070" y="266757"/>
                  </a:lnTo>
                  <a:lnTo>
                    <a:pt x="152040" y="268421"/>
                  </a:lnTo>
                  <a:lnTo>
                    <a:pt x="132906" y="266667"/>
                  </a:lnTo>
                  <a:lnTo>
                    <a:pt x="118820" y="260965"/>
                  </a:lnTo>
                  <a:lnTo>
                    <a:pt x="109203" y="250656"/>
                  </a:lnTo>
                  <a:lnTo>
                    <a:pt x="103474" y="235079"/>
                  </a:lnTo>
                  <a:lnTo>
                    <a:pt x="0" y="235079"/>
                  </a:lnTo>
                  <a:lnTo>
                    <a:pt x="13463" y="282170"/>
                  </a:lnTo>
                  <a:lnTo>
                    <a:pt x="43077" y="317321"/>
                  </a:lnTo>
                  <a:lnTo>
                    <a:pt x="88069" y="339310"/>
                  </a:lnTo>
                  <a:lnTo>
                    <a:pt x="147668" y="346912"/>
                  </a:lnTo>
                  <a:lnTo>
                    <a:pt x="199847" y="342010"/>
                  </a:lnTo>
                  <a:lnTo>
                    <a:pt x="241059" y="327682"/>
                  </a:lnTo>
                  <a:lnTo>
                    <a:pt x="270942" y="304490"/>
                  </a:lnTo>
                  <a:lnTo>
                    <a:pt x="289137" y="273001"/>
                  </a:lnTo>
                  <a:lnTo>
                    <a:pt x="295282" y="233778"/>
                  </a:lnTo>
                  <a:lnTo>
                    <a:pt x="292760" y="210246"/>
                  </a:lnTo>
                  <a:lnTo>
                    <a:pt x="271822" y="172395"/>
                  </a:lnTo>
                  <a:lnTo>
                    <a:pt x="235125" y="147699"/>
                  </a:lnTo>
                  <a:lnTo>
                    <a:pt x="187472" y="133194"/>
                  </a:lnTo>
                  <a:lnTo>
                    <a:pt x="158261" y="125851"/>
                  </a:lnTo>
                  <a:lnTo>
                    <a:pt x="137178" y="120310"/>
                  </a:lnTo>
                  <a:lnTo>
                    <a:pt x="121808" y="114881"/>
                  </a:lnTo>
                  <a:lnTo>
                    <a:pt x="112401" y="107711"/>
                  </a:lnTo>
                  <a:lnTo>
                    <a:pt x="109209" y="96942"/>
                  </a:lnTo>
                  <a:lnTo>
                    <a:pt x="111292" y="87167"/>
                  </a:lnTo>
                  <a:lnTo>
                    <a:pt x="117564" y="80178"/>
                  </a:lnTo>
                  <a:lnTo>
                    <a:pt x="128058" y="75981"/>
                  </a:lnTo>
                  <a:lnTo>
                    <a:pt x="142810" y="74581"/>
                  </a:lnTo>
                  <a:lnTo>
                    <a:pt x="159828" y="76321"/>
                  </a:lnTo>
                  <a:lnTo>
                    <a:pt x="172536" y="81629"/>
                  </a:lnTo>
                  <a:lnTo>
                    <a:pt x="181102" y="90641"/>
                  </a:lnTo>
                  <a:lnTo>
                    <a:pt x="185695" y="103490"/>
                  </a:lnTo>
                  <a:lnTo>
                    <a:pt x="285971" y="103490"/>
                  </a:lnTo>
                  <a:lnTo>
                    <a:pt x="273596" y="59369"/>
                  </a:lnTo>
                  <a:lnTo>
                    <a:pt x="245235" y="26900"/>
                  </a:lnTo>
                  <a:lnTo>
                    <a:pt x="201890" y="6853"/>
                  </a:lnTo>
                  <a:lnTo>
                    <a:pt x="144564" y="0"/>
                  </a:lnTo>
                  <a:close/>
                </a:path>
              </a:pathLst>
            </a:custGeom>
            <a:solidFill>
              <a:srgbClr val="CC0000"/>
            </a:solidFill>
          </p:spPr>
          <p:txBody>
            <a:bodyPr wrap="square" lIns="0" tIns="0" rIns="0" bIns="0" rtlCol="0"/>
            <a:lstStyle/>
            <a:p>
              <a:endParaRPr/>
            </a:p>
          </p:txBody>
        </p:sp>
      </p:grpSp>
      <p:sp>
        <p:nvSpPr>
          <p:cNvPr id="5" name="object 5"/>
          <p:cNvSpPr/>
          <p:nvPr/>
        </p:nvSpPr>
        <p:spPr>
          <a:xfrm>
            <a:off x="560273" y="432485"/>
            <a:ext cx="1092835" cy="347345"/>
          </a:xfrm>
          <a:custGeom>
            <a:avLst/>
            <a:gdLst/>
            <a:ahLst/>
            <a:cxnLst/>
            <a:rect l="l" t="t" r="r" b="b"/>
            <a:pathLst>
              <a:path w="1092835" h="347345">
                <a:moveTo>
                  <a:pt x="421106" y="118059"/>
                </a:moveTo>
                <a:lnTo>
                  <a:pt x="417550" y="99910"/>
                </a:lnTo>
                <a:lnTo>
                  <a:pt x="417512" y="99720"/>
                </a:lnTo>
                <a:lnTo>
                  <a:pt x="406844" y="83781"/>
                </a:lnTo>
                <a:lnTo>
                  <a:pt x="406730" y="83604"/>
                </a:lnTo>
                <a:lnTo>
                  <a:pt x="394423" y="71450"/>
                </a:lnTo>
                <a:lnTo>
                  <a:pt x="336994" y="14744"/>
                </a:lnTo>
                <a:lnTo>
                  <a:pt x="320916" y="4064"/>
                </a:lnTo>
                <a:lnTo>
                  <a:pt x="321081" y="4064"/>
                </a:lnTo>
                <a:lnTo>
                  <a:pt x="302666" y="431"/>
                </a:lnTo>
                <a:lnTo>
                  <a:pt x="302196" y="431"/>
                </a:lnTo>
                <a:lnTo>
                  <a:pt x="283997" y="3873"/>
                </a:lnTo>
                <a:lnTo>
                  <a:pt x="267766" y="14478"/>
                </a:lnTo>
                <a:lnTo>
                  <a:pt x="210743" y="71450"/>
                </a:lnTo>
                <a:lnTo>
                  <a:pt x="153631" y="14744"/>
                </a:lnTo>
                <a:lnTo>
                  <a:pt x="146164" y="8597"/>
                </a:lnTo>
                <a:lnTo>
                  <a:pt x="137706" y="4064"/>
                </a:lnTo>
                <a:lnTo>
                  <a:pt x="128524" y="1257"/>
                </a:lnTo>
                <a:lnTo>
                  <a:pt x="120332" y="431"/>
                </a:lnTo>
                <a:lnTo>
                  <a:pt x="118478" y="431"/>
                </a:lnTo>
                <a:lnTo>
                  <a:pt x="14363" y="83781"/>
                </a:lnTo>
                <a:lnTo>
                  <a:pt x="38" y="118059"/>
                </a:lnTo>
                <a:lnTo>
                  <a:pt x="0" y="118237"/>
                </a:lnTo>
                <a:lnTo>
                  <a:pt x="3556" y="136385"/>
                </a:lnTo>
                <a:lnTo>
                  <a:pt x="3594" y="136563"/>
                </a:lnTo>
                <a:lnTo>
                  <a:pt x="14236" y="152501"/>
                </a:lnTo>
                <a:lnTo>
                  <a:pt x="14363" y="152692"/>
                </a:lnTo>
                <a:lnTo>
                  <a:pt x="210743" y="346913"/>
                </a:lnTo>
                <a:lnTo>
                  <a:pt x="406717" y="152501"/>
                </a:lnTo>
                <a:lnTo>
                  <a:pt x="421068" y="118237"/>
                </a:lnTo>
                <a:lnTo>
                  <a:pt x="421106" y="118059"/>
                </a:lnTo>
                <a:close/>
              </a:path>
              <a:path w="1092835" h="347345">
                <a:moveTo>
                  <a:pt x="787031" y="210083"/>
                </a:moveTo>
                <a:lnTo>
                  <a:pt x="686714" y="210083"/>
                </a:lnTo>
                <a:lnTo>
                  <a:pt x="681240" y="233400"/>
                </a:lnTo>
                <a:lnTo>
                  <a:pt x="669785" y="250444"/>
                </a:lnTo>
                <a:lnTo>
                  <a:pt x="652868" y="260908"/>
                </a:lnTo>
                <a:lnTo>
                  <a:pt x="630974" y="264477"/>
                </a:lnTo>
                <a:lnTo>
                  <a:pt x="602653" y="258673"/>
                </a:lnTo>
                <a:lnTo>
                  <a:pt x="582180" y="241452"/>
                </a:lnTo>
                <a:lnTo>
                  <a:pt x="569747" y="213042"/>
                </a:lnTo>
                <a:lnTo>
                  <a:pt x="565556" y="173697"/>
                </a:lnTo>
                <a:lnTo>
                  <a:pt x="569455" y="133705"/>
                </a:lnTo>
                <a:lnTo>
                  <a:pt x="581152" y="105194"/>
                </a:lnTo>
                <a:lnTo>
                  <a:pt x="600633" y="88112"/>
                </a:lnTo>
                <a:lnTo>
                  <a:pt x="627900" y="82435"/>
                </a:lnTo>
                <a:lnTo>
                  <a:pt x="650608" y="85699"/>
                </a:lnTo>
                <a:lnTo>
                  <a:pt x="667575" y="95364"/>
                </a:lnTo>
                <a:lnTo>
                  <a:pt x="678751" y="111302"/>
                </a:lnTo>
                <a:lnTo>
                  <a:pt x="684047" y="133311"/>
                </a:lnTo>
                <a:lnTo>
                  <a:pt x="785088" y="133311"/>
                </a:lnTo>
                <a:lnTo>
                  <a:pt x="775411" y="86753"/>
                </a:lnTo>
                <a:lnTo>
                  <a:pt x="754164" y="49606"/>
                </a:lnTo>
                <a:lnTo>
                  <a:pt x="721906" y="22415"/>
                </a:lnTo>
                <a:lnTo>
                  <a:pt x="679145" y="5689"/>
                </a:lnTo>
                <a:lnTo>
                  <a:pt x="626402" y="0"/>
                </a:lnTo>
                <a:lnTo>
                  <a:pt x="578180" y="5410"/>
                </a:lnTo>
                <a:lnTo>
                  <a:pt x="537044" y="21145"/>
                </a:lnTo>
                <a:lnTo>
                  <a:pt x="503758" y="46545"/>
                </a:lnTo>
                <a:lnTo>
                  <a:pt x="479056" y="80886"/>
                </a:lnTo>
                <a:lnTo>
                  <a:pt x="463677" y="123507"/>
                </a:lnTo>
                <a:lnTo>
                  <a:pt x="458393" y="173697"/>
                </a:lnTo>
                <a:lnTo>
                  <a:pt x="463677" y="223532"/>
                </a:lnTo>
                <a:lnTo>
                  <a:pt x="479082" y="265976"/>
                </a:lnTo>
                <a:lnTo>
                  <a:pt x="503961" y="300278"/>
                </a:lnTo>
                <a:lnTo>
                  <a:pt x="537641" y="325691"/>
                </a:lnTo>
                <a:lnTo>
                  <a:pt x="579475" y="341490"/>
                </a:lnTo>
                <a:lnTo>
                  <a:pt x="628777" y="346913"/>
                </a:lnTo>
                <a:lnTo>
                  <a:pt x="681215" y="340982"/>
                </a:lnTo>
                <a:lnTo>
                  <a:pt x="723925" y="323646"/>
                </a:lnTo>
                <a:lnTo>
                  <a:pt x="756246" y="295579"/>
                </a:lnTo>
                <a:lnTo>
                  <a:pt x="777506" y="257505"/>
                </a:lnTo>
                <a:lnTo>
                  <a:pt x="787031" y="210083"/>
                </a:lnTo>
                <a:close/>
              </a:path>
              <a:path w="1092835" h="347345">
                <a:moveTo>
                  <a:pt x="1092517" y="9207"/>
                </a:moveTo>
                <a:lnTo>
                  <a:pt x="988212" y="9207"/>
                </a:lnTo>
                <a:lnTo>
                  <a:pt x="928535" y="221500"/>
                </a:lnTo>
                <a:lnTo>
                  <a:pt x="872845" y="9207"/>
                </a:lnTo>
                <a:lnTo>
                  <a:pt x="764501" y="9207"/>
                </a:lnTo>
                <a:lnTo>
                  <a:pt x="875461" y="337756"/>
                </a:lnTo>
                <a:lnTo>
                  <a:pt x="981113" y="337756"/>
                </a:lnTo>
                <a:lnTo>
                  <a:pt x="1092517" y="9207"/>
                </a:lnTo>
                <a:close/>
              </a:path>
            </a:pathLst>
          </a:custGeom>
          <a:solidFill>
            <a:srgbClr val="CC0000"/>
          </a:solidFill>
        </p:spPr>
        <p:txBody>
          <a:bodyPr wrap="square" lIns="0" tIns="0" rIns="0" bIns="0" rtlCol="0"/>
          <a:lstStyle/>
          <a:p>
            <a:endParaRPr/>
          </a:p>
        </p:txBody>
      </p:sp>
      <p:pic>
        <p:nvPicPr>
          <p:cNvPr id="6" name="object 6"/>
          <p:cNvPicPr/>
          <p:nvPr/>
        </p:nvPicPr>
        <p:blipFill>
          <a:blip r:embed="rId2" cstate="print"/>
          <a:stretch>
            <a:fillRect/>
          </a:stretch>
        </p:blipFill>
        <p:spPr>
          <a:xfrm>
            <a:off x="3358529" y="704629"/>
            <a:ext cx="67876" cy="67441"/>
          </a:xfrm>
          <a:prstGeom prst="rect">
            <a:avLst/>
          </a:prstGeom>
        </p:spPr>
      </p:pic>
      <p:sp>
        <p:nvSpPr>
          <p:cNvPr id="7" name="object 7"/>
          <p:cNvSpPr txBox="1"/>
          <p:nvPr/>
        </p:nvSpPr>
        <p:spPr>
          <a:xfrm>
            <a:off x="476199" y="2459812"/>
            <a:ext cx="3547745" cy="2526030"/>
          </a:xfrm>
          <a:prstGeom prst="rect">
            <a:avLst/>
          </a:prstGeom>
        </p:spPr>
        <p:txBody>
          <a:bodyPr vert="horz" wrap="square" lIns="0" tIns="81280" rIns="0" bIns="0" rtlCol="0">
            <a:spAutoFit/>
          </a:bodyPr>
          <a:lstStyle/>
          <a:p>
            <a:pPr marL="12700" marR="266065">
              <a:lnSpc>
                <a:spcPts val="4320"/>
              </a:lnSpc>
              <a:spcBef>
                <a:spcPts val="640"/>
              </a:spcBef>
            </a:pPr>
            <a:r>
              <a:rPr sz="4000" b="1" spc="-10" dirty="0">
                <a:solidFill>
                  <a:srgbClr val="3E3E3E"/>
                </a:solidFill>
                <a:latin typeface="CVS Health Sans"/>
                <a:cs typeface="CVS Health Sans"/>
              </a:rPr>
              <a:t>Career </a:t>
            </a:r>
            <a:r>
              <a:rPr sz="4000" b="1" dirty="0">
                <a:solidFill>
                  <a:srgbClr val="3E3E3E"/>
                </a:solidFill>
                <a:latin typeface="CVS Health Sans"/>
                <a:cs typeface="CVS Health Sans"/>
              </a:rPr>
              <a:t>Mapping</a:t>
            </a:r>
            <a:r>
              <a:rPr sz="4000" b="1" spc="-180" dirty="0">
                <a:solidFill>
                  <a:srgbClr val="3E3E3E"/>
                </a:solidFill>
                <a:latin typeface="CVS Health Sans"/>
                <a:cs typeface="CVS Health Sans"/>
              </a:rPr>
              <a:t> </a:t>
            </a:r>
            <a:r>
              <a:rPr sz="4000" b="1" spc="-20" dirty="0">
                <a:solidFill>
                  <a:srgbClr val="3E3E3E"/>
                </a:solidFill>
                <a:latin typeface="CVS Health Sans"/>
                <a:cs typeface="CVS Health Sans"/>
              </a:rPr>
              <a:t>Info </a:t>
            </a:r>
            <a:r>
              <a:rPr sz="4000" b="1" spc="-10" dirty="0">
                <a:solidFill>
                  <a:srgbClr val="3E3E3E"/>
                </a:solidFill>
                <a:latin typeface="CVS Health Sans"/>
                <a:cs typeface="CVS Health Sans"/>
              </a:rPr>
              <a:t>Guide</a:t>
            </a:r>
            <a:endParaRPr sz="4000" dirty="0">
              <a:latin typeface="CVS Health Sans"/>
              <a:cs typeface="CVS Health Sans"/>
            </a:endParaRPr>
          </a:p>
          <a:p>
            <a:pPr marL="83185" marR="5080">
              <a:lnSpc>
                <a:spcPts val="1550"/>
              </a:lnSpc>
              <a:spcBef>
                <a:spcPts val="1590"/>
              </a:spcBef>
            </a:pPr>
            <a:r>
              <a:rPr sz="1300" dirty="0">
                <a:solidFill>
                  <a:srgbClr val="3E3E3E"/>
                </a:solidFill>
                <a:latin typeface="CVS Health Sans"/>
                <a:cs typeface="CVS Health Sans"/>
              </a:rPr>
              <a:t>Own</a:t>
            </a:r>
            <a:r>
              <a:rPr sz="1300" spc="-30" dirty="0">
                <a:solidFill>
                  <a:srgbClr val="3E3E3E"/>
                </a:solidFill>
                <a:latin typeface="CVS Health Sans"/>
                <a:cs typeface="CVS Health Sans"/>
              </a:rPr>
              <a:t> </a:t>
            </a:r>
            <a:r>
              <a:rPr sz="1300" dirty="0">
                <a:solidFill>
                  <a:srgbClr val="3E3E3E"/>
                </a:solidFill>
                <a:latin typeface="CVS Health Sans"/>
                <a:cs typeface="CVS Health Sans"/>
              </a:rPr>
              <a:t>your</a:t>
            </a:r>
            <a:r>
              <a:rPr sz="1300" spc="-5" dirty="0">
                <a:solidFill>
                  <a:srgbClr val="3E3E3E"/>
                </a:solidFill>
                <a:latin typeface="CVS Health Sans"/>
                <a:cs typeface="CVS Health Sans"/>
              </a:rPr>
              <a:t> </a:t>
            </a:r>
            <a:r>
              <a:rPr sz="1300" dirty="0">
                <a:solidFill>
                  <a:srgbClr val="3E3E3E"/>
                </a:solidFill>
                <a:latin typeface="CVS Health Sans"/>
                <a:cs typeface="CVS Health Sans"/>
              </a:rPr>
              <a:t>career!</a:t>
            </a:r>
            <a:r>
              <a:rPr sz="1300" spc="-20" dirty="0">
                <a:solidFill>
                  <a:srgbClr val="3E3E3E"/>
                </a:solidFill>
                <a:latin typeface="CVS Health Sans"/>
                <a:cs typeface="CVS Health Sans"/>
              </a:rPr>
              <a:t> </a:t>
            </a:r>
            <a:r>
              <a:rPr sz="1300" dirty="0">
                <a:solidFill>
                  <a:srgbClr val="3E3E3E"/>
                </a:solidFill>
                <a:latin typeface="CVS Health Sans"/>
                <a:cs typeface="CVS Health Sans"/>
              </a:rPr>
              <a:t>Use</a:t>
            </a:r>
            <a:r>
              <a:rPr sz="1300" spc="-70" dirty="0">
                <a:solidFill>
                  <a:srgbClr val="3E3E3E"/>
                </a:solidFill>
                <a:latin typeface="CVS Health Sans"/>
                <a:cs typeface="CVS Health Sans"/>
              </a:rPr>
              <a:t> </a:t>
            </a:r>
            <a:r>
              <a:rPr sz="1300" dirty="0">
                <a:solidFill>
                  <a:srgbClr val="3E3E3E"/>
                </a:solidFill>
                <a:latin typeface="CVS Health Sans"/>
                <a:cs typeface="CVS Health Sans"/>
              </a:rPr>
              <a:t>the</a:t>
            </a:r>
            <a:r>
              <a:rPr sz="1300" spc="-40" dirty="0">
                <a:solidFill>
                  <a:srgbClr val="3E3E3E"/>
                </a:solidFill>
                <a:latin typeface="CVS Health Sans"/>
                <a:cs typeface="CVS Health Sans"/>
              </a:rPr>
              <a:t> </a:t>
            </a:r>
            <a:r>
              <a:rPr sz="1300" dirty="0">
                <a:solidFill>
                  <a:srgbClr val="3E3E3E"/>
                </a:solidFill>
                <a:latin typeface="CVS Health Sans"/>
                <a:cs typeface="CVS Health Sans"/>
              </a:rPr>
              <a:t>Career</a:t>
            </a:r>
            <a:r>
              <a:rPr sz="1300" spc="-35" dirty="0">
                <a:solidFill>
                  <a:srgbClr val="3E3E3E"/>
                </a:solidFill>
                <a:latin typeface="CVS Health Sans"/>
                <a:cs typeface="CVS Health Sans"/>
              </a:rPr>
              <a:t> </a:t>
            </a:r>
            <a:r>
              <a:rPr sz="1300" spc="-10" dirty="0">
                <a:solidFill>
                  <a:srgbClr val="3E3E3E"/>
                </a:solidFill>
                <a:latin typeface="CVS Health Sans"/>
                <a:cs typeface="CVS Health Sans"/>
              </a:rPr>
              <a:t>Mapping </a:t>
            </a:r>
            <a:r>
              <a:rPr sz="1300" dirty="0">
                <a:solidFill>
                  <a:srgbClr val="3E3E3E"/>
                </a:solidFill>
                <a:latin typeface="CVS Health Sans"/>
                <a:cs typeface="CVS Health Sans"/>
              </a:rPr>
              <a:t>Info</a:t>
            </a:r>
            <a:r>
              <a:rPr sz="1300" spc="-30" dirty="0">
                <a:solidFill>
                  <a:srgbClr val="3E3E3E"/>
                </a:solidFill>
                <a:latin typeface="CVS Health Sans"/>
                <a:cs typeface="CVS Health Sans"/>
              </a:rPr>
              <a:t> </a:t>
            </a:r>
            <a:r>
              <a:rPr sz="1300" dirty="0">
                <a:solidFill>
                  <a:srgbClr val="3E3E3E"/>
                </a:solidFill>
                <a:latin typeface="CVS Health Sans"/>
                <a:cs typeface="CVS Health Sans"/>
              </a:rPr>
              <a:t>Guide</a:t>
            </a:r>
            <a:r>
              <a:rPr sz="1300" spc="-15" dirty="0">
                <a:solidFill>
                  <a:srgbClr val="3E3E3E"/>
                </a:solidFill>
                <a:latin typeface="CVS Health Sans"/>
                <a:cs typeface="CVS Health Sans"/>
              </a:rPr>
              <a:t> </a:t>
            </a:r>
            <a:r>
              <a:rPr sz="1300" dirty="0">
                <a:solidFill>
                  <a:srgbClr val="3E3E3E"/>
                </a:solidFill>
                <a:latin typeface="CVS Health Sans"/>
                <a:cs typeface="CVS Health Sans"/>
              </a:rPr>
              <a:t>to</a:t>
            </a:r>
            <a:r>
              <a:rPr sz="1300" spc="-25" dirty="0">
                <a:solidFill>
                  <a:srgbClr val="3E3E3E"/>
                </a:solidFill>
                <a:latin typeface="CVS Health Sans"/>
                <a:cs typeface="CVS Health Sans"/>
              </a:rPr>
              <a:t> </a:t>
            </a:r>
            <a:r>
              <a:rPr sz="1300" dirty="0">
                <a:solidFill>
                  <a:srgbClr val="3E3E3E"/>
                </a:solidFill>
                <a:latin typeface="CVS Health Sans"/>
                <a:cs typeface="CVS Health Sans"/>
              </a:rPr>
              <a:t>explore,</a:t>
            </a:r>
            <a:r>
              <a:rPr sz="1300" spc="-65" dirty="0">
                <a:solidFill>
                  <a:srgbClr val="3E3E3E"/>
                </a:solidFill>
                <a:latin typeface="CVS Health Sans"/>
                <a:cs typeface="CVS Health Sans"/>
              </a:rPr>
              <a:t> </a:t>
            </a:r>
            <a:r>
              <a:rPr sz="1300" dirty="0">
                <a:solidFill>
                  <a:srgbClr val="3E3E3E"/>
                </a:solidFill>
                <a:latin typeface="CVS Health Sans"/>
                <a:cs typeface="CVS Health Sans"/>
              </a:rPr>
              <a:t>engage</a:t>
            </a:r>
            <a:r>
              <a:rPr sz="1300" spc="-45" dirty="0">
                <a:solidFill>
                  <a:srgbClr val="3E3E3E"/>
                </a:solidFill>
                <a:latin typeface="CVS Health Sans"/>
                <a:cs typeface="CVS Health Sans"/>
              </a:rPr>
              <a:t> </a:t>
            </a:r>
            <a:r>
              <a:rPr sz="1300" dirty="0">
                <a:solidFill>
                  <a:srgbClr val="3E3E3E"/>
                </a:solidFill>
                <a:latin typeface="CVS Health Sans"/>
                <a:cs typeface="CVS Health Sans"/>
              </a:rPr>
              <a:t>and</a:t>
            </a:r>
            <a:r>
              <a:rPr sz="1300" spc="-35" dirty="0">
                <a:solidFill>
                  <a:srgbClr val="3E3E3E"/>
                </a:solidFill>
                <a:latin typeface="CVS Health Sans"/>
                <a:cs typeface="CVS Health Sans"/>
              </a:rPr>
              <a:t> </a:t>
            </a:r>
            <a:r>
              <a:rPr sz="1300" spc="-10" dirty="0">
                <a:solidFill>
                  <a:srgbClr val="3E3E3E"/>
                </a:solidFill>
                <a:latin typeface="CVS Health Sans"/>
                <a:cs typeface="CVS Health Sans"/>
              </a:rPr>
              <a:t>execute</a:t>
            </a:r>
            <a:r>
              <a:rPr sz="1300" spc="-45" dirty="0">
                <a:solidFill>
                  <a:srgbClr val="3E3E3E"/>
                </a:solidFill>
                <a:latin typeface="CVS Health Sans"/>
                <a:cs typeface="CVS Health Sans"/>
              </a:rPr>
              <a:t> </a:t>
            </a:r>
            <a:r>
              <a:rPr sz="1300" spc="-25" dirty="0">
                <a:solidFill>
                  <a:srgbClr val="3E3E3E"/>
                </a:solidFill>
                <a:latin typeface="CVS Health Sans"/>
                <a:cs typeface="CVS Health Sans"/>
              </a:rPr>
              <a:t>on </a:t>
            </a:r>
            <a:r>
              <a:rPr sz="1300" dirty="0">
                <a:solidFill>
                  <a:srgbClr val="3E3E3E"/>
                </a:solidFill>
                <a:latin typeface="CVS Health Sans"/>
                <a:cs typeface="CVS Health Sans"/>
              </a:rPr>
              <a:t>your</a:t>
            </a:r>
            <a:r>
              <a:rPr sz="1300" spc="-15" dirty="0">
                <a:solidFill>
                  <a:srgbClr val="3E3E3E"/>
                </a:solidFill>
                <a:latin typeface="CVS Health Sans"/>
                <a:cs typeface="CVS Health Sans"/>
              </a:rPr>
              <a:t> </a:t>
            </a:r>
            <a:r>
              <a:rPr sz="1300" dirty="0">
                <a:solidFill>
                  <a:srgbClr val="3E3E3E"/>
                </a:solidFill>
                <a:latin typeface="CVS Health Sans"/>
                <a:cs typeface="CVS Health Sans"/>
              </a:rPr>
              <a:t>career</a:t>
            </a:r>
            <a:r>
              <a:rPr sz="1300" spc="-45" dirty="0">
                <a:solidFill>
                  <a:srgbClr val="3E3E3E"/>
                </a:solidFill>
                <a:latin typeface="CVS Health Sans"/>
                <a:cs typeface="CVS Health Sans"/>
              </a:rPr>
              <a:t> </a:t>
            </a:r>
            <a:r>
              <a:rPr sz="1300" dirty="0">
                <a:solidFill>
                  <a:srgbClr val="3E3E3E"/>
                </a:solidFill>
                <a:latin typeface="CVS Health Sans"/>
                <a:cs typeface="CVS Health Sans"/>
              </a:rPr>
              <a:t>goals</a:t>
            </a:r>
            <a:r>
              <a:rPr sz="1300" spc="-55" dirty="0">
                <a:solidFill>
                  <a:srgbClr val="3E3E3E"/>
                </a:solidFill>
                <a:latin typeface="CVS Health Sans"/>
                <a:cs typeface="CVS Health Sans"/>
              </a:rPr>
              <a:t> </a:t>
            </a:r>
            <a:r>
              <a:rPr sz="1300" dirty="0">
                <a:solidFill>
                  <a:srgbClr val="3E3E3E"/>
                </a:solidFill>
                <a:latin typeface="CVS Health Sans"/>
                <a:cs typeface="CVS Health Sans"/>
              </a:rPr>
              <a:t>and</a:t>
            </a:r>
            <a:r>
              <a:rPr sz="1300" spc="-40" dirty="0">
                <a:solidFill>
                  <a:srgbClr val="3E3E3E"/>
                </a:solidFill>
                <a:latin typeface="CVS Health Sans"/>
                <a:cs typeface="CVS Health Sans"/>
              </a:rPr>
              <a:t> </a:t>
            </a:r>
            <a:r>
              <a:rPr sz="1300" spc="-10" dirty="0">
                <a:solidFill>
                  <a:srgbClr val="3E3E3E"/>
                </a:solidFill>
                <a:latin typeface="CVS Health Sans"/>
                <a:cs typeface="CVS Health Sans"/>
              </a:rPr>
              <a:t>aspirations.</a:t>
            </a:r>
            <a:endParaRPr sz="1300" dirty="0">
              <a:latin typeface="CVS Health Sans"/>
              <a:cs typeface="CVS Health Sans"/>
            </a:endParaRPr>
          </a:p>
        </p:txBody>
      </p:sp>
      <p:grpSp>
        <p:nvGrpSpPr>
          <p:cNvPr id="8" name="object 8"/>
          <p:cNvGrpSpPr/>
          <p:nvPr/>
        </p:nvGrpSpPr>
        <p:grpSpPr>
          <a:xfrm>
            <a:off x="5614415" y="1271016"/>
            <a:ext cx="5194300" cy="4316095"/>
            <a:chOff x="5614415" y="1271016"/>
            <a:chExt cx="5194300" cy="4316095"/>
          </a:xfrm>
        </p:grpSpPr>
        <p:pic>
          <p:nvPicPr>
            <p:cNvPr id="9" name="object 9"/>
            <p:cNvPicPr/>
            <p:nvPr/>
          </p:nvPicPr>
          <p:blipFill>
            <a:blip r:embed="rId3" cstate="print"/>
            <a:stretch>
              <a:fillRect/>
            </a:stretch>
          </p:blipFill>
          <p:spPr>
            <a:xfrm>
              <a:off x="5614415" y="1271016"/>
              <a:ext cx="5193792" cy="4315968"/>
            </a:xfrm>
            <a:prstGeom prst="rect">
              <a:avLst/>
            </a:prstGeom>
          </p:spPr>
        </p:pic>
        <p:pic>
          <p:nvPicPr>
            <p:cNvPr id="10" name="object 10"/>
            <p:cNvPicPr/>
            <p:nvPr/>
          </p:nvPicPr>
          <p:blipFill>
            <a:blip r:embed="rId4" cstate="print"/>
            <a:stretch>
              <a:fillRect/>
            </a:stretch>
          </p:blipFill>
          <p:spPr>
            <a:xfrm>
              <a:off x="6816851" y="1650492"/>
              <a:ext cx="470916" cy="681227"/>
            </a:xfrm>
            <a:prstGeom prst="rect">
              <a:avLst/>
            </a:prstGeom>
          </p:spPr>
        </p:pic>
      </p:grpSp>
      <p:sp>
        <p:nvSpPr>
          <p:cNvPr id="11" name="object 11"/>
          <p:cNvSpPr txBox="1"/>
          <p:nvPr/>
        </p:nvSpPr>
        <p:spPr>
          <a:xfrm>
            <a:off x="6177153" y="2371471"/>
            <a:ext cx="1873250" cy="509270"/>
          </a:xfrm>
          <a:prstGeom prst="rect">
            <a:avLst/>
          </a:prstGeom>
        </p:spPr>
        <p:txBody>
          <a:bodyPr vert="horz" wrap="square" lIns="0" tIns="10795" rIns="0" bIns="0" rtlCol="0">
            <a:spAutoFit/>
          </a:bodyPr>
          <a:lstStyle/>
          <a:p>
            <a:pPr marL="12700" marR="5080">
              <a:lnSpc>
                <a:spcPct val="102600"/>
              </a:lnSpc>
              <a:spcBef>
                <a:spcPts val="85"/>
              </a:spcBef>
            </a:pPr>
            <a:r>
              <a:rPr sz="1550" dirty="0">
                <a:solidFill>
                  <a:srgbClr val="3E3E3E"/>
                </a:solidFill>
                <a:latin typeface="CVS Health Sans Cd"/>
                <a:cs typeface="CVS Health Sans Cd"/>
              </a:rPr>
              <a:t>Call</a:t>
            </a:r>
            <a:r>
              <a:rPr sz="1550" spc="35" dirty="0">
                <a:solidFill>
                  <a:srgbClr val="3E3E3E"/>
                </a:solidFill>
                <a:latin typeface="CVS Health Sans Cd"/>
                <a:cs typeface="CVS Health Sans Cd"/>
              </a:rPr>
              <a:t> </a:t>
            </a:r>
            <a:r>
              <a:rPr sz="1550" dirty="0">
                <a:solidFill>
                  <a:srgbClr val="3E3E3E"/>
                </a:solidFill>
                <a:latin typeface="CVS Health Sans Cd"/>
                <a:cs typeface="CVS Health Sans Cd"/>
              </a:rPr>
              <a:t>Center</a:t>
            </a:r>
            <a:r>
              <a:rPr sz="1550" spc="105" dirty="0">
                <a:solidFill>
                  <a:srgbClr val="3E3E3E"/>
                </a:solidFill>
                <a:latin typeface="CVS Health Sans Cd"/>
                <a:cs typeface="CVS Health Sans Cd"/>
              </a:rPr>
              <a:t> </a:t>
            </a:r>
            <a:r>
              <a:rPr sz="1550" dirty="0">
                <a:solidFill>
                  <a:srgbClr val="3E3E3E"/>
                </a:solidFill>
                <a:latin typeface="CVS Health Sans Cd"/>
                <a:cs typeface="CVS Health Sans Cd"/>
              </a:rPr>
              <a:t>Operations</a:t>
            </a:r>
            <a:r>
              <a:rPr sz="1550" spc="155" dirty="0">
                <a:solidFill>
                  <a:srgbClr val="3E3E3E"/>
                </a:solidFill>
                <a:latin typeface="CVS Health Sans Cd"/>
                <a:cs typeface="CVS Health Sans Cd"/>
              </a:rPr>
              <a:t> </a:t>
            </a:r>
            <a:r>
              <a:rPr sz="1550" spc="-50" dirty="0">
                <a:solidFill>
                  <a:srgbClr val="3E3E3E"/>
                </a:solidFill>
                <a:latin typeface="CVS Health Sans Cd"/>
                <a:cs typeface="CVS Health Sans Cd"/>
              </a:rPr>
              <a:t>&amp; </a:t>
            </a:r>
            <a:r>
              <a:rPr sz="1550" dirty="0">
                <a:solidFill>
                  <a:srgbClr val="3E3E3E"/>
                </a:solidFill>
                <a:latin typeface="CVS Health Sans Cd"/>
                <a:cs typeface="CVS Health Sans Cd"/>
              </a:rPr>
              <a:t>Participant</a:t>
            </a:r>
            <a:r>
              <a:rPr sz="1550" spc="135" dirty="0">
                <a:solidFill>
                  <a:srgbClr val="3E3E3E"/>
                </a:solidFill>
                <a:latin typeface="CVS Health Sans Cd"/>
                <a:cs typeface="CVS Health Sans Cd"/>
              </a:rPr>
              <a:t> </a:t>
            </a:r>
            <a:r>
              <a:rPr sz="1550" spc="-10" dirty="0">
                <a:solidFill>
                  <a:srgbClr val="3E3E3E"/>
                </a:solidFill>
                <a:latin typeface="CVS Health Sans Cd"/>
                <a:cs typeface="CVS Health Sans Cd"/>
              </a:rPr>
              <a:t>Services</a:t>
            </a:r>
            <a:endParaRPr sz="1550">
              <a:latin typeface="CVS Health Sans Cd"/>
              <a:cs typeface="CVS Health Sans Cd"/>
            </a:endParaRPr>
          </a:p>
        </p:txBody>
      </p:sp>
      <p:sp>
        <p:nvSpPr>
          <p:cNvPr id="12" name="object 12"/>
          <p:cNvSpPr txBox="1"/>
          <p:nvPr/>
        </p:nvSpPr>
        <p:spPr>
          <a:xfrm>
            <a:off x="8107806" y="3576269"/>
            <a:ext cx="2508250" cy="267335"/>
          </a:xfrm>
          <a:prstGeom prst="rect">
            <a:avLst/>
          </a:prstGeom>
        </p:spPr>
        <p:txBody>
          <a:bodyPr vert="horz" wrap="square" lIns="0" tIns="17145" rIns="0" bIns="0" rtlCol="0">
            <a:spAutoFit/>
          </a:bodyPr>
          <a:lstStyle/>
          <a:p>
            <a:pPr marL="12700">
              <a:lnSpc>
                <a:spcPct val="100000"/>
              </a:lnSpc>
              <a:spcBef>
                <a:spcPts val="135"/>
              </a:spcBef>
            </a:pPr>
            <a:r>
              <a:rPr sz="1550" dirty="0">
                <a:solidFill>
                  <a:srgbClr val="3E3E3E"/>
                </a:solidFill>
                <a:latin typeface="CVS Health Sans Cd"/>
                <a:cs typeface="CVS Health Sans Cd"/>
              </a:rPr>
              <a:t>Strategy</a:t>
            </a:r>
            <a:r>
              <a:rPr sz="1550" spc="90" dirty="0">
                <a:solidFill>
                  <a:srgbClr val="3E3E3E"/>
                </a:solidFill>
                <a:latin typeface="CVS Health Sans Cd"/>
                <a:cs typeface="CVS Health Sans Cd"/>
              </a:rPr>
              <a:t> </a:t>
            </a:r>
            <a:r>
              <a:rPr sz="1550" dirty="0">
                <a:solidFill>
                  <a:srgbClr val="3E3E3E"/>
                </a:solidFill>
                <a:latin typeface="CVS Health Sans Cd"/>
                <a:cs typeface="CVS Health Sans Cd"/>
              </a:rPr>
              <a:t>and</a:t>
            </a:r>
            <a:r>
              <a:rPr sz="1550" spc="55" dirty="0">
                <a:solidFill>
                  <a:srgbClr val="3E3E3E"/>
                </a:solidFill>
                <a:latin typeface="CVS Health Sans Cd"/>
                <a:cs typeface="CVS Health Sans Cd"/>
              </a:rPr>
              <a:t> </a:t>
            </a:r>
            <a:r>
              <a:rPr sz="1550" dirty="0">
                <a:solidFill>
                  <a:srgbClr val="3E3E3E"/>
                </a:solidFill>
                <a:latin typeface="CVS Health Sans Cd"/>
                <a:cs typeface="CVS Health Sans Cd"/>
              </a:rPr>
              <a:t>Member</a:t>
            </a:r>
            <a:r>
              <a:rPr sz="1550" spc="95" dirty="0">
                <a:solidFill>
                  <a:srgbClr val="3E3E3E"/>
                </a:solidFill>
                <a:latin typeface="CVS Health Sans Cd"/>
                <a:cs typeface="CVS Health Sans Cd"/>
              </a:rPr>
              <a:t> </a:t>
            </a:r>
            <a:r>
              <a:rPr sz="1550" spc="-10" dirty="0">
                <a:solidFill>
                  <a:srgbClr val="3E3E3E"/>
                </a:solidFill>
                <a:latin typeface="CVS Health Sans Cd"/>
                <a:cs typeface="CVS Health Sans Cd"/>
              </a:rPr>
              <a:t>Experience</a:t>
            </a:r>
            <a:endParaRPr sz="1550">
              <a:latin typeface="CVS Health Sans Cd"/>
              <a:cs typeface="CVS Health Sans Cd"/>
            </a:endParaRPr>
          </a:p>
        </p:txBody>
      </p:sp>
      <p:sp>
        <p:nvSpPr>
          <p:cNvPr id="13" name="object 13"/>
          <p:cNvSpPr txBox="1"/>
          <p:nvPr/>
        </p:nvSpPr>
        <p:spPr>
          <a:xfrm>
            <a:off x="6948043" y="4951552"/>
            <a:ext cx="2804795" cy="267335"/>
          </a:xfrm>
          <a:prstGeom prst="rect">
            <a:avLst/>
          </a:prstGeom>
        </p:spPr>
        <p:txBody>
          <a:bodyPr vert="horz" wrap="square" lIns="0" tIns="17145" rIns="0" bIns="0" rtlCol="0">
            <a:spAutoFit/>
          </a:bodyPr>
          <a:lstStyle/>
          <a:p>
            <a:pPr marL="12700">
              <a:lnSpc>
                <a:spcPct val="100000"/>
              </a:lnSpc>
              <a:spcBef>
                <a:spcPts val="135"/>
              </a:spcBef>
            </a:pPr>
            <a:r>
              <a:rPr sz="1550" dirty="0">
                <a:solidFill>
                  <a:srgbClr val="3E3E3E"/>
                </a:solidFill>
                <a:latin typeface="CVS Health Sans Cd"/>
                <a:cs typeface="CVS Health Sans Cd"/>
              </a:rPr>
              <a:t>Member</a:t>
            </a:r>
            <a:r>
              <a:rPr sz="1550" spc="165" dirty="0">
                <a:solidFill>
                  <a:srgbClr val="3E3E3E"/>
                </a:solidFill>
                <a:latin typeface="CVS Health Sans Cd"/>
                <a:cs typeface="CVS Health Sans Cd"/>
              </a:rPr>
              <a:t> </a:t>
            </a:r>
            <a:r>
              <a:rPr sz="1550" dirty="0">
                <a:solidFill>
                  <a:srgbClr val="3E3E3E"/>
                </a:solidFill>
                <a:latin typeface="CVS Health Sans Cd"/>
                <a:cs typeface="CVS Health Sans Cd"/>
              </a:rPr>
              <a:t>Communications</a:t>
            </a:r>
            <a:r>
              <a:rPr sz="1550" spc="180" dirty="0">
                <a:solidFill>
                  <a:srgbClr val="3E3E3E"/>
                </a:solidFill>
                <a:latin typeface="CVS Health Sans Cd"/>
                <a:cs typeface="CVS Health Sans Cd"/>
              </a:rPr>
              <a:t> </a:t>
            </a:r>
            <a:r>
              <a:rPr sz="1550" spc="-10" dirty="0">
                <a:solidFill>
                  <a:srgbClr val="3E3E3E"/>
                </a:solidFill>
                <a:latin typeface="CVS Health Sans Cd"/>
                <a:cs typeface="CVS Health Sans Cd"/>
              </a:rPr>
              <a:t>Operations</a:t>
            </a:r>
            <a:endParaRPr sz="1550">
              <a:latin typeface="CVS Health Sans Cd"/>
              <a:cs typeface="CVS Health Sans Cd"/>
            </a:endParaRPr>
          </a:p>
        </p:txBody>
      </p:sp>
      <p:sp>
        <p:nvSpPr>
          <p:cNvPr id="14" name="object 14"/>
          <p:cNvSpPr txBox="1">
            <a:spLocks noGrp="1"/>
          </p:cNvSpPr>
          <p:nvPr>
            <p:ph type="title"/>
          </p:nvPr>
        </p:nvSpPr>
        <p:spPr>
          <a:xfrm>
            <a:off x="8519921" y="2166315"/>
            <a:ext cx="1480185" cy="509905"/>
          </a:xfrm>
          <a:prstGeom prst="rect">
            <a:avLst/>
          </a:prstGeom>
        </p:spPr>
        <p:txBody>
          <a:bodyPr vert="horz" wrap="square" lIns="0" tIns="17145" rIns="0" bIns="0" rtlCol="0">
            <a:spAutoFit/>
          </a:bodyPr>
          <a:lstStyle/>
          <a:p>
            <a:pPr marL="12700">
              <a:lnSpc>
                <a:spcPct val="100000"/>
              </a:lnSpc>
              <a:spcBef>
                <a:spcPts val="135"/>
              </a:spcBef>
            </a:pPr>
            <a:r>
              <a:rPr sz="1550" b="0" dirty="0">
                <a:solidFill>
                  <a:srgbClr val="3E3E3E"/>
                </a:solidFill>
                <a:latin typeface="CVS Health Sans Cd"/>
                <a:cs typeface="CVS Health Sans Cd"/>
              </a:rPr>
              <a:t>Client</a:t>
            </a:r>
            <a:r>
              <a:rPr sz="1550" b="0" spc="65" dirty="0">
                <a:solidFill>
                  <a:srgbClr val="3E3E3E"/>
                </a:solidFill>
                <a:latin typeface="CVS Health Sans Cd"/>
                <a:cs typeface="CVS Health Sans Cd"/>
              </a:rPr>
              <a:t> </a:t>
            </a:r>
            <a:r>
              <a:rPr sz="1550" b="0" dirty="0">
                <a:solidFill>
                  <a:srgbClr val="3E3E3E"/>
                </a:solidFill>
                <a:latin typeface="CVS Health Sans Cd"/>
                <a:cs typeface="CVS Health Sans Cd"/>
              </a:rPr>
              <a:t>Operations</a:t>
            </a:r>
            <a:r>
              <a:rPr sz="1550" b="0" spc="180" dirty="0">
                <a:solidFill>
                  <a:srgbClr val="3E3E3E"/>
                </a:solidFill>
                <a:latin typeface="CVS Health Sans Cd"/>
                <a:cs typeface="CVS Health Sans Cd"/>
              </a:rPr>
              <a:t> </a:t>
            </a:r>
            <a:r>
              <a:rPr sz="1550" b="0" spc="-50" dirty="0">
                <a:solidFill>
                  <a:srgbClr val="3E3E3E"/>
                </a:solidFill>
                <a:latin typeface="CVS Health Sans Cd"/>
                <a:cs typeface="CVS Health Sans Cd"/>
              </a:rPr>
              <a:t>&amp;</a:t>
            </a:r>
            <a:endParaRPr sz="1550">
              <a:latin typeface="CVS Health Sans Cd"/>
              <a:cs typeface="CVS Health Sans Cd"/>
            </a:endParaRPr>
          </a:p>
          <a:p>
            <a:pPr marL="12700">
              <a:lnSpc>
                <a:spcPct val="100000"/>
              </a:lnSpc>
              <a:spcBef>
                <a:spcPts val="50"/>
              </a:spcBef>
            </a:pPr>
            <a:r>
              <a:rPr sz="1550" b="0" dirty="0">
                <a:solidFill>
                  <a:srgbClr val="3E3E3E"/>
                </a:solidFill>
                <a:latin typeface="CVS Health Sans Cd"/>
                <a:cs typeface="CVS Health Sans Cd"/>
              </a:rPr>
              <a:t>Quality</a:t>
            </a:r>
            <a:r>
              <a:rPr sz="1550" b="0" spc="110" dirty="0">
                <a:solidFill>
                  <a:srgbClr val="3E3E3E"/>
                </a:solidFill>
                <a:latin typeface="CVS Health Sans Cd"/>
                <a:cs typeface="CVS Health Sans Cd"/>
              </a:rPr>
              <a:t> </a:t>
            </a:r>
            <a:r>
              <a:rPr sz="1550" b="0" dirty="0">
                <a:solidFill>
                  <a:srgbClr val="3E3E3E"/>
                </a:solidFill>
                <a:latin typeface="CVS Health Sans Cd"/>
                <a:cs typeface="CVS Health Sans Cd"/>
              </a:rPr>
              <a:t>and</a:t>
            </a:r>
            <a:r>
              <a:rPr sz="1550" b="0" spc="70" dirty="0">
                <a:solidFill>
                  <a:srgbClr val="3E3E3E"/>
                </a:solidFill>
                <a:latin typeface="CVS Health Sans Cd"/>
                <a:cs typeface="CVS Health Sans Cd"/>
              </a:rPr>
              <a:t> </a:t>
            </a:r>
            <a:r>
              <a:rPr sz="1550" b="0" spc="-20" dirty="0">
                <a:solidFill>
                  <a:srgbClr val="3E3E3E"/>
                </a:solidFill>
                <a:latin typeface="CVS Health Sans Cd"/>
                <a:cs typeface="CVS Health Sans Cd"/>
              </a:rPr>
              <a:t>Audit</a:t>
            </a:r>
            <a:endParaRPr sz="1550">
              <a:latin typeface="CVS Health Sans Cd"/>
              <a:cs typeface="CVS Health Sans Cd"/>
            </a:endParaRPr>
          </a:p>
        </p:txBody>
      </p:sp>
      <p:sp>
        <p:nvSpPr>
          <p:cNvPr id="15" name="object 15"/>
          <p:cNvSpPr txBox="1"/>
          <p:nvPr/>
        </p:nvSpPr>
        <p:spPr>
          <a:xfrm>
            <a:off x="6333871" y="3823792"/>
            <a:ext cx="1410970" cy="267335"/>
          </a:xfrm>
          <a:prstGeom prst="rect">
            <a:avLst/>
          </a:prstGeom>
        </p:spPr>
        <p:txBody>
          <a:bodyPr vert="horz" wrap="square" lIns="0" tIns="17145" rIns="0" bIns="0" rtlCol="0">
            <a:spAutoFit/>
          </a:bodyPr>
          <a:lstStyle/>
          <a:p>
            <a:pPr marL="12700">
              <a:lnSpc>
                <a:spcPct val="100000"/>
              </a:lnSpc>
              <a:spcBef>
                <a:spcPts val="135"/>
              </a:spcBef>
            </a:pPr>
            <a:r>
              <a:rPr sz="1550" dirty="0">
                <a:solidFill>
                  <a:srgbClr val="3E3E3E"/>
                </a:solidFill>
                <a:latin typeface="CVS Health Sans Cd"/>
                <a:cs typeface="CVS Health Sans Cd"/>
              </a:rPr>
              <a:t>Resource</a:t>
            </a:r>
            <a:r>
              <a:rPr sz="1550" spc="114" dirty="0">
                <a:solidFill>
                  <a:srgbClr val="3E3E3E"/>
                </a:solidFill>
                <a:latin typeface="CVS Health Sans Cd"/>
                <a:cs typeface="CVS Health Sans Cd"/>
              </a:rPr>
              <a:t> </a:t>
            </a:r>
            <a:r>
              <a:rPr sz="1550" spc="-10" dirty="0">
                <a:solidFill>
                  <a:srgbClr val="3E3E3E"/>
                </a:solidFill>
                <a:latin typeface="CVS Health Sans Cd"/>
                <a:cs typeface="CVS Health Sans Cd"/>
              </a:rPr>
              <a:t>Planning</a:t>
            </a:r>
            <a:endParaRPr sz="1550">
              <a:latin typeface="CVS Health Sans Cd"/>
              <a:cs typeface="CVS Health Sans Cd"/>
            </a:endParaRPr>
          </a:p>
        </p:txBody>
      </p:sp>
      <p:grpSp>
        <p:nvGrpSpPr>
          <p:cNvPr id="16" name="object 16"/>
          <p:cNvGrpSpPr/>
          <p:nvPr/>
        </p:nvGrpSpPr>
        <p:grpSpPr>
          <a:xfrm>
            <a:off x="6761988" y="1449324"/>
            <a:ext cx="2743200" cy="3456940"/>
            <a:chOff x="6761988" y="1449324"/>
            <a:chExt cx="2743200" cy="3456940"/>
          </a:xfrm>
        </p:grpSpPr>
        <p:pic>
          <p:nvPicPr>
            <p:cNvPr id="17" name="object 17"/>
            <p:cNvPicPr/>
            <p:nvPr/>
          </p:nvPicPr>
          <p:blipFill>
            <a:blip r:embed="rId4" cstate="print"/>
            <a:stretch>
              <a:fillRect/>
            </a:stretch>
          </p:blipFill>
          <p:spPr>
            <a:xfrm>
              <a:off x="8956548" y="1449324"/>
              <a:ext cx="466344" cy="681227"/>
            </a:xfrm>
            <a:prstGeom prst="rect">
              <a:avLst/>
            </a:prstGeom>
          </p:spPr>
        </p:pic>
        <p:pic>
          <p:nvPicPr>
            <p:cNvPr id="18" name="object 18"/>
            <p:cNvPicPr/>
            <p:nvPr/>
          </p:nvPicPr>
          <p:blipFill>
            <a:blip r:embed="rId4" cstate="print"/>
            <a:stretch>
              <a:fillRect/>
            </a:stretch>
          </p:blipFill>
          <p:spPr>
            <a:xfrm>
              <a:off x="6761988" y="3081528"/>
              <a:ext cx="466344" cy="681228"/>
            </a:xfrm>
            <a:prstGeom prst="rect">
              <a:avLst/>
            </a:prstGeom>
          </p:spPr>
        </p:pic>
        <p:pic>
          <p:nvPicPr>
            <p:cNvPr id="19" name="object 19"/>
            <p:cNvPicPr/>
            <p:nvPr/>
          </p:nvPicPr>
          <p:blipFill>
            <a:blip r:embed="rId4" cstate="print"/>
            <a:stretch>
              <a:fillRect/>
            </a:stretch>
          </p:blipFill>
          <p:spPr>
            <a:xfrm>
              <a:off x="9038844" y="2770632"/>
              <a:ext cx="466344" cy="681227"/>
            </a:xfrm>
            <a:prstGeom prst="rect">
              <a:avLst/>
            </a:prstGeom>
          </p:spPr>
        </p:pic>
        <p:pic>
          <p:nvPicPr>
            <p:cNvPr id="20" name="object 20"/>
            <p:cNvPicPr/>
            <p:nvPr/>
          </p:nvPicPr>
          <p:blipFill>
            <a:blip r:embed="rId4" cstate="print"/>
            <a:stretch>
              <a:fillRect/>
            </a:stretch>
          </p:blipFill>
          <p:spPr>
            <a:xfrm>
              <a:off x="7978140" y="4224528"/>
              <a:ext cx="466344" cy="681228"/>
            </a:xfrm>
            <a:prstGeom prst="rect">
              <a:avLst/>
            </a:prstGeom>
          </p:spPr>
        </p:pic>
      </p:grpSp>
      <p:sp>
        <p:nvSpPr>
          <p:cNvPr id="21" name="object 21"/>
          <p:cNvSpPr txBox="1"/>
          <p:nvPr/>
        </p:nvSpPr>
        <p:spPr>
          <a:xfrm>
            <a:off x="436575" y="2212289"/>
            <a:ext cx="289242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3E3E3E"/>
                </a:solidFill>
                <a:latin typeface="CVS Health Sans"/>
                <a:cs typeface="CVS Health Sans"/>
              </a:rPr>
              <a:t>The</a:t>
            </a:r>
            <a:r>
              <a:rPr sz="1400" spc="-35" dirty="0">
                <a:solidFill>
                  <a:srgbClr val="3E3E3E"/>
                </a:solidFill>
                <a:latin typeface="CVS Health Sans"/>
                <a:cs typeface="CVS Health Sans"/>
              </a:rPr>
              <a:t> </a:t>
            </a:r>
            <a:r>
              <a:rPr sz="1400" dirty="0">
                <a:solidFill>
                  <a:srgbClr val="3E3E3E"/>
                </a:solidFill>
                <a:latin typeface="CVS Health Sans"/>
                <a:cs typeface="CVS Health Sans"/>
              </a:rPr>
              <a:t>Caremark</a:t>
            </a:r>
            <a:r>
              <a:rPr sz="1400" spc="-60" dirty="0">
                <a:solidFill>
                  <a:srgbClr val="3E3E3E"/>
                </a:solidFill>
                <a:latin typeface="CVS Health Sans"/>
                <a:cs typeface="CVS Health Sans"/>
              </a:rPr>
              <a:t> </a:t>
            </a:r>
            <a:r>
              <a:rPr sz="1400" dirty="0">
                <a:solidFill>
                  <a:srgbClr val="3E3E3E"/>
                </a:solidFill>
                <a:latin typeface="CVS Health Sans"/>
                <a:cs typeface="CVS Health Sans"/>
              </a:rPr>
              <a:t>Member</a:t>
            </a:r>
            <a:r>
              <a:rPr sz="1400" spc="-5" dirty="0">
                <a:solidFill>
                  <a:srgbClr val="3E3E3E"/>
                </a:solidFill>
                <a:latin typeface="CVS Health Sans"/>
                <a:cs typeface="CVS Health Sans"/>
              </a:rPr>
              <a:t> </a:t>
            </a:r>
            <a:r>
              <a:rPr sz="1400" spc="-10" dirty="0">
                <a:solidFill>
                  <a:srgbClr val="3E3E3E"/>
                </a:solidFill>
                <a:latin typeface="CVS Health Sans"/>
                <a:cs typeface="CVS Health Sans"/>
              </a:rPr>
              <a:t>Operations</a:t>
            </a:r>
            <a:endParaRPr sz="1400">
              <a:latin typeface="CVS Health Sans"/>
              <a:cs typeface="CVS Health Sans"/>
            </a:endParaRPr>
          </a:p>
        </p:txBody>
      </p:sp>
      <p:sp>
        <p:nvSpPr>
          <p:cNvPr id="22" name="object 22"/>
          <p:cNvSpPr txBox="1"/>
          <p:nvPr/>
        </p:nvSpPr>
        <p:spPr>
          <a:xfrm>
            <a:off x="546912"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 y="914400"/>
            <a:ext cx="12189460" cy="5280660"/>
            <a:chOff x="4572" y="914400"/>
            <a:chExt cx="12189460" cy="5280660"/>
          </a:xfrm>
        </p:grpSpPr>
        <p:pic>
          <p:nvPicPr>
            <p:cNvPr id="3" name="object 3"/>
            <p:cNvPicPr/>
            <p:nvPr/>
          </p:nvPicPr>
          <p:blipFill>
            <a:blip r:embed="rId2" cstate="print"/>
            <a:stretch>
              <a:fillRect/>
            </a:stretch>
          </p:blipFill>
          <p:spPr>
            <a:xfrm>
              <a:off x="4572" y="4713732"/>
              <a:ext cx="12188951" cy="1481328"/>
            </a:xfrm>
            <a:prstGeom prst="rect">
              <a:avLst/>
            </a:prstGeom>
          </p:spPr>
        </p:pic>
        <p:sp>
          <p:nvSpPr>
            <p:cNvPr id="4" name="object 4"/>
            <p:cNvSpPr/>
            <p:nvPr/>
          </p:nvSpPr>
          <p:spPr>
            <a:xfrm>
              <a:off x="548640" y="914400"/>
              <a:ext cx="3914140" cy="1289685"/>
            </a:xfrm>
            <a:custGeom>
              <a:avLst/>
              <a:gdLst/>
              <a:ahLst/>
              <a:cxnLst/>
              <a:rect l="l" t="t" r="r" b="b"/>
              <a:pathLst>
                <a:path w="3914140" h="1289685">
                  <a:moveTo>
                    <a:pt x="3913632" y="0"/>
                  </a:moveTo>
                  <a:lnTo>
                    <a:pt x="0" y="0"/>
                  </a:lnTo>
                  <a:lnTo>
                    <a:pt x="0" y="1289303"/>
                  </a:lnTo>
                  <a:lnTo>
                    <a:pt x="3913632" y="1289303"/>
                  </a:lnTo>
                  <a:lnTo>
                    <a:pt x="3913632" y="0"/>
                  </a:lnTo>
                  <a:close/>
                </a:path>
              </a:pathLst>
            </a:custGeom>
            <a:solidFill>
              <a:srgbClr val="E9E9E9"/>
            </a:solidFill>
          </p:spPr>
          <p:txBody>
            <a:bodyPr wrap="square" lIns="0" tIns="0" rIns="0" bIns="0" rtlCol="0"/>
            <a:lstStyle/>
            <a:p>
              <a:endParaRPr/>
            </a:p>
          </p:txBody>
        </p:sp>
      </p:grpSp>
      <p:sp>
        <p:nvSpPr>
          <p:cNvPr id="5" name="object 5"/>
          <p:cNvSpPr txBox="1">
            <a:spLocks noGrp="1"/>
          </p:cNvSpPr>
          <p:nvPr>
            <p:ph type="title"/>
          </p:nvPr>
        </p:nvSpPr>
        <p:spPr>
          <a:xfrm>
            <a:off x="545388" y="467690"/>
            <a:ext cx="6019800" cy="421005"/>
          </a:xfrm>
          <a:prstGeom prst="rect">
            <a:avLst/>
          </a:prstGeom>
        </p:spPr>
        <p:txBody>
          <a:bodyPr vert="horz" wrap="square" lIns="0" tIns="12065" rIns="0" bIns="0" rtlCol="0">
            <a:spAutoFit/>
          </a:bodyPr>
          <a:lstStyle/>
          <a:p>
            <a:pPr marL="12700">
              <a:lnSpc>
                <a:spcPct val="100000"/>
              </a:lnSpc>
              <a:spcBef>
                <a:spcPts val="95"/>
              </a:spcBef>
            </a:pPr>
            <a:r>
              <a:rPr sz="2600" dirty="0">
                <a:solidFill>
                  <a:srgbClr val="3E3E3E"/>
                </a:solidFill>
              </a:rPr>
              <a:t>Member</a:t>
            </a:r>
            <a:r>
              <a:rPr sz="2600" spc="-70" dirty="0">
                <a:solidFill>
                  <a:srgbClr val="3E3E3E"/>
                </a:solidFill>
              </a:rPr>
              <a:t> </a:t>
            </a:r>
            <a:r>
              <a:rPr sz="2600" spc="-10" dirty="0">
                <a:solidFill>
                  <a:srgbClr val="3E3E3E"/>
                </a:solidFill>
              </a:rPr>
              <a:t>Communications</a:t>
            </a:r>
            <a:r>
              <a:rPr sz="2600" spc="-70" dirty="0">
                <a:solidFill>
                  <a:srgbClr val="3E3E3E"/>
                </a:solidFill>
              </a:rPr>
              <a:t> </a:t>
            </a:r>
            <a:r>
              <a:rPr sz="2600" spc="-10" dirty="0">
                <a:solidFill>
                  <a:srgbClr val="3E3E3E"/>
                </a:solidFill>
              </a:rPr>
              <a:t>Operations</a:t>
            </a:r>
            <a:endParaRPr sz="2600"/>
          </a:p>
        </p:txBody>
      </p:sp>
      <p:sp>
        <p:nvSpPr>
          <p:cNvPr id="6" name="object 6"/>
          <p:cNvSpPr txBox="1"/>
          <p:nvPr/>
        </p:nvSpPr>
        <p:spPr>
          <a:xfrm>
            <a:off x="601776" y="957529"/>
            <a:ext cx="3792854" cy="1202690"/>
          </a:xfrm>
          <a:prstGeom prst="rect">
            <a:avLst/>
          </a:prstGeom>
        </p:spPr>
        <p:txBody>
          <a:bodyPr vert="horz" wrap="square" lIns="0" tIns="14604" rIns="0" bIns="0" rtlCol="0">
            <a:spAutoFit/>
          </a:bodyPr>
          <a:lstStyle/>
          <a:p>
            <a:pPr marL="12700" marR="5080">
              <a:lnSpc>
                <a:spcPct val="100099"/>
              </a:lnSpc>
              <a:spcBef>
                <a:spcPts val="114"/>
              </a:spcBef>
            </a:pPr>
            <a:r>
              <a:rPr sz="1100" b="1" dirty="0">
                <a:solidFill>
                  <a:srgbClr val="3E3E3E"/>
                </a:solidFill>
                <a:latin typeface="CVS Health Sans"/>
                <a:cs typeface="CVS Health Sans"/>
              </a:rPr>
              <a:t>Member</a:t>
            </a:r>
            <a:r>
              <a:rPr sz="1100" b="1" spc="-50" dirty="0">
                <a:solidFill>
                  <a:srgbClr val="3E3E3E"/>
                </a:solidFill>
                <a:latin typeface="CVS Health Sans"/>
                <a:cs typeface="CVS Health Sans"/>
              </a:rPr>
              <a:t> </a:t>
            </a:r>
            <a:r>
              <a:rPr sz="1100" b="1" dirty="0">
                <a:solidFill>
                  <a:srgbClr val="3E3E3E"/>
                </a:solidFill>
                <a:latin typeface="CVS Health Sans"/>
                <a:cs typeface="CVS Health Sans"/>
              </a:rPr>
              <a:t>Communications</a:t>
            </a:r>
            <a:r>
              <a:rPr sz="1100" b="1" spc="-65" dirty="0">
                <a:solidFill>
                  <a:srgbClr val="3E3E3E"/>
                </a:solidFill>
                <a:latin typeface="CVS Health Sans"/>
                <a:cs typeface="CVS Health Sans"/>
              </a:rPr>
              <a:t> </a:t>
            </a:r>
            <a:r>
              <a:rPr sz="1100" b="1" dirty="0">
                <a:solidFill>
                  <a:srgbClr val="3E3E3E"/>
                </a:solidFill>
                <a:latin typeface="CVS Health Sans"/>
                <a:cs typeface="CVS Health Sans"/>
              </a:rPr>
              <a:t>Operations</a:t>
            </a:r>
            <a:r>
              <a:rPr sz="1100" b="1" spc="-30" dirty="0">
                <a:solidFill>
                  <a:srgbClr val="3E3E3E"/>
                </a:solidFill>
                <a:latin typeface="CVS Health Sans"/>
                <a:cs typeface="CVS Health Sans"/>
              </a:rPr>
              <a:t> </a:t>
            </a:r>
            <a:r>
              <a:rPr sz="1100" dirty="0">
                <a:solidFill>
                  <a:srgbClr val="3E3E3E"/>
                </a:solidFill>
                <a:latin typeface="CVS Health Sans"/>
                <a:cs typeface="CVS Health Sans"/>
              </a:rPr>
              <a:t>provides</a:t>
            </a:r>
            <a:r>
              <a:rPr sz="1100" spc="-40" dirty="0">
                <a:solidFill>
                  <a:srgbClr val="3E3E3E"/>
                </a:solidFill>
                <a:latin typeface="CVS Health Sans"/>
                <a:cs typeface="CVS Health Sans"/>
              </a:rPr>
              <a:t> </a:t>
            </a:r>
            <a:r>
              <a:rPr sz="1100" spc="-50" dirty="0">
                <a:solidFill>
                  <a:srgbClr val="3E3E3E"/>
                </a:solidFill>
                <a:latin typeface="CVS Health Sans"/>
                <a:cs typeface="CVS Health Sans"/>
              </a:rPr>
              <a:t>a </a:t>
            </a:r>
            <a:r>
              <a:rPr sz="1100" spc="-10" dirty="0">
                <a:solidFill>
                  <a:srgbClr val="3E3E3E"/>
                </a:solidFill>
                <a:latin typeface="CVS Health Sans"/>
                <a:cs typeface="CVS Health Sans"/>
              </a:rPr>
              <a:t>consultative</a:t>
            </a:r>
            <a:r>
              <a:rPr sz="1100" spc="-30" dirty="0">
                <a:solidFill>
                  <a:srgbClr val="3E3E3E"/>
                </a:solidFill>
                <a:latin typeface="CVS Health Sans"/>
                <a:cs typeface="CVS Health Sans"/>
              </a:rPr>
              <a:t> </a:t>
            </a:r>
            <a:r>
              <a:rPr sz="1100" dirty="0">
                <a:solidFill>
                  <a:srgbClr val="3E3E3E"/>
                </a:solidFill>
                <a:latin typeface="CVS Health Sans"/>
                <a:cs typeface="CVS Health Sans"/>
              </a:rPr>
              <a:t>approach</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15" dirty="0">
                <a:solidFill>
                  <a:srgbClr val="3E3E3E"/>
                </a:solidFill>
                <a:latin typeface="CVS Health Sans"/>
                <a:cs typeface="CVS Health Sans"/>
              </a:rPr>
              <a:t> </a:t>
            </a:r>
            <a:r>
              <a:rPr sz="1100" dirty="0">
                <a:solidFill>
                  <a:srgbClr val="3E3E3E"/>
                </a:solidFill>
                <a:latin typeface="CVS Health Sans"/>
                <a:cs typeface="CVS Health Sans"/>
              </a:rPr>
              <a:t>communications</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while </a:t>
            </a:r>
            <a:r>
              <a:rPr sz="1100" dirty="0">
                <a:solidFill>
                  <a:srgbClr val="3E3E3E"/>
                </a:solidFill>
                <a:latin typeface="CVS Health Sans"/>
                <a:cs typeface="CVS Health Sans"/>
              </a:rPr>
              <a:t>ensuring</a:t>
            </a:r>
            <a:r>
              <a:rPr sz="1100" spc="-65" dirty="0">
                <a:solidFill>
                  <a:srgbClr val="3E3E3E"/>
                </a:solidFill>
                <a:latin typeface="CVS Health Sans"/>
                <a:cs typeface="CVS Health Sans"/>
              </a:rPr>
              <a:t> </a:t>
            </a:r>
            <a:r>
              <a:rPr sz="1100" dirty="0">
                <a:solidFill>
                  <a:srgbClr val="3E3E3E"/>
                </a:solidFill>
                <a:latin typeface="CVS Health Sans"/>
                <a:cs typeface="CVS Health Sans"/>
              </a:rPr>
              <a:t>accuracy,</a:t>
            </a:r>
            <a:r>
              <a:rPr sz="1100" spc="5" dirty="0">
                <a:solidFill>
                  <a:srgbClr val="3E3E3E"/>
                </a:solidFill>
                <a:latin typeface="CVS Health Sans"/>
                <a:cs typeface="CVS Health Sans"/>
              </a:rPr>
              <a:t> </a:t>
            </a:r>
            <a:r>
              <a:rPr sz="1100" dirty="0">
                <a:solidFill>
                  <a:srgbClr val="3E3E3E"/>
                </a:solidFill>
                <a:latin typeface="CVS Health Sans"/>
                <a:cs typeface="CVS Health Sans"/>
              </a:rPr>
              <a:t>timeliness,</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adherence</a:t>
            </a:r>
            <a:r>
              <a:rPr sz="1100" spc="-70" dirty="0">
                <a:solidFill>
                  <a:srgbClr val="3E3E3E"/>
                </a:solidFill>
                <a:latin typeface="CVS Health Sans"/>
                <a:cs typeface="CVS Health Sans"/>
              </a:rPr>
              <a:t> </a:t>
            </a:r>
            <a:r>
              <a:rPr sz="1100" dirty="0">
                <a:solidFill>
                  <a:srgbClr val="3E3E3E"/>
                </a:solidFill>
                <a:latin typeface="CVS Health Sans"/>
                <a:cs typeface="CVS Health Sans"/>
              </a:rPr>
              <a:t>to</a:t>
            </a:r>
            <a:r>
              <a:rPr sz="1100" spc="-25" dirty="0">
                <a:solidFill>
                  <a:srgbClr val="3E3E3E"/>
                </a:solidFill>
                <a:latin typeface="CVS Health Sans"/>
                <a:cs typeface="CVS Health Sans"/>
              </a:rPr>
              <a:t> </a:t>
            </a:r>
            <a:r>
              <a:rPr sz="1100" dirty="0">
                <a:solidFill>
                  <a:srgbClr val="3E3E3E"/>
                </a:solidFill>
                <a:latin typeface="CVS Health Sans"/>
                <a:cs typeface="CVS Health Sans"/>
              </a:rPr>
              <a:t>state</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federal</a:t>
            </a:r>
            <a:r>
              <a:rPr sz="1100" spc="-50" dirty="0">
                <a:solidFill>
                  <a:srgbClr val="3E3E3E"/>
                </a:solidFill>
                <a:latin typeface="CVS Health Sans"/>
                <a:cs typeface="CVS Health Sans"/>
              </a:rPr>
              <a:t> </a:t>
            </a:r>
            <a:r>
              <a:rPr sz="1100" dirty="0">
                <a:solidFill>
                  <a:srgbClr val="3E3E3E"/>
                </a:solidFill>
                <a:latin typeface="CVS Health Sans"/>
                <a:cs typeface="CVS Health Sans"/>
              </a:rPr>
              <a:t>guidelines.</a:t>
            </a:r>
            <a:r>
              <a:rPr sz="1100" spc="-6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0" dirty="0">
                <a:solidFill>
                  <a:srgbClr val="3E3E3E"/>
                </a:solidFill>
                <a:latin typeface="CVS Health Sans"/>
                <a:cs typeface="CVS Health Sans"/>
              </a:rPr>
              <a:t> </a:t>
            </a:r>
            <a:r>
              <a:rPr sz="1100" dirty="0">
                <a:solidFill>
                  <a:srgbClr val="3E3E3E"/>
                </a:solidFill>
                <a:latin typeface="CVS Health Sans"/>
                <a:cs typeface="CVS Health Sans"/>
              </a:rPr>
              <a:t>work</a:t>
            </a:r>
            <a:r>
              <a:rPr sz="1100" spc="-15" dirty="0">
                <a:solidFill>
                  <a:srgbClr val="3E3E3E"/>
                </a:solidFill>
                <a:latin typeface="CVS Health Sans"/>
                <a:cs typeface="CVS Health Sans"/>
              </a:rPr>
              <a:t> </a:t>
            </a:r>
            <a:r>
              <a:rPr sz="1100" dirty="0">
                <a:solidFill>
                  <a:srgbClr val="3E3E3E"/>
                </a:solidFill>
                <a:latin typeface="CVS Health Sans"/>
                <a:cs typeface="CVS Health Sans"/>
              </a:rPr>
              <a:t>is</a:t>
            </a:r>
            <a:r>
              <a:rPr sz="1100" spc="5" dirty="0">
                <a:solidFill>
                  <a:srgbClr val="3E3E3E"/>
                </a:solidFill>
                <a:latin typeface="CVS Health Sans"/>
                <a:cs typeface="CVS Health Sans"/>
              </a:rPr>
              <a:t> </a:t>
            </a:r>
            <a:r>
              <a:rPr sz="1100" dirty="0">
                <a:solidFill>
                  <a:srgbClr val="3E3E3E"/>
                </a:solidFill>
                <a:latin typeface="CVS Health Sans"/>
                <a:cs typeface="CVS Health Sans"/>
              </a:rPr>
              <a:t>highly</a:t>
            </a:r>
            <a:r>
              <a:rPr sz="1100" spc="-5" dirty="0">
                <a:solidFill>
                  <a:srgbClr val="3E3E3E"/>
                </a:solidFill>
                <a:latin typeface="CVS Health Sans"/>
                <a:cs typeface="CVS Health Sans"/>
              </a:rPr>
              <a:t> </a:t>
            </a:r>
            <a:r>
              <a:rPr sz="1100" dirty="0">
                <a:solidFill>
                  <a:srgbClr val="3E3E3E"/>
                </a:solidFill>
                <a:latin typeface="CVS Health Sans"/>
                <a:cs typeface="CVS Health Sans"/>
              </a:rPr>
              <a:t>driven</a:t>
            </a:r>
            <a:r>
              <a:rPr sz="1100" spc="5" dirty="0">
                <a:solidFill>
                  <a:srgbClr val="3E3E3E"/>
                </a:solidFill>
                <a:latin typeface="CVS Health Sans"/>
                <a:cs typeface="CVS Health Sans"/>
              </a:rPr>
              <a:t> </a:t>
            </a:r>
            <a:r>
              <a:rPr sz="1100" dirty="0">
                <a:solidFill>
                  <a:srgbClr val="3E3E3E"/>
                </a:solidFill>
                <a:latin typeface="CVS Health Sans"/>
                <a:cs typeface="CVS Health Sans"/>
              </a:rPr>
              <a:t>by</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regulatory </a:t>
            </a:r>
            <a:r>
              <a:rPr sz="1100" dirty="0">
                <a:solidFill>
                  <a:srgbClr val="3E3E3E"/>
                </a:solidFill>
                <a:latin typeface="CVS Health Sans"/>
                <a:cs typeface="CVS Health Sans"/>
              </a:rPr>
              <a:t>compliance</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timelines,</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directly</a:t>
            </a:r>
            <a:r>
              <a:rPr sz="1100" spc="-50" dirty="0">
                <a:solidFill>
                  <a:srgbClr val="3E3E3E"/>
                </a:solidFill>
                <a:latin typeface="CVS Health Sans"/>
                <a:cs typeface="CVS Health Sans"/>
              </a:rPr>
              <a:t> </a:t>
            </a:r>
            <a:r>
              <a:rPr sz="1100" dirty="0">
                <a:solidFill>
                  <a:srgbClr val="3E3E3E"/>
                </a:solidFill>
                <a:latin typeface="CVS Health Sans"/>
                <a:cs typeface="CVS Health Sans"/>
              </a:rPr>
              <a:t>serves</a:t>
            </a:r>
            <a:r>
              <a:rPr sz="1100" spc="-85" dirty="0">
                <a:solidFill>
                  <a:srgbClr val="3E3E3E"/>
                </a:solidFill>
                <a:latin typeface="CVS Health Sans"/>
                <a:cs typeface="CVS Health Sans"/>
              </a:rPr>
              <a:t> </a:t>
            </a:r>
            <a:r>
              <a:rPr sz="1100" spc="-25" dirty="0">
                <a:solidFill>
                  <a:srgbClr val="3E3E3E"/>
                </a:solidFill>
                <a:latin typeface="CVS Health Sans"/>
                <a:cs typeface="CVS Health Sans"/>
              </a:rPr>
              <a:t>our </a:t>
            </a:r>
            <a:r>
              <a:rPr sz="1100" dirty="0">
                <a:solidFill>
                  <a:srgbClr val="3E3E3E"/>
                </a:solidFill>
                <a:latin typeface="CVS Health Sans"/>
                <a:cs typeface="CVS Health Sans"/>
              </a:rPr>
              <a:t>members</a:t>
            </a:r>
            <a:r>
              <a:rPr sz="1100" spc="-90"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inform</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them</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changes</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info</a:t>
            </a:r>
            <a:r>
              <a:rPr sz="1100" spc="-15" dirty="0">
                <a:solidFill>
                  <a:srgbClr val="3E3E3E"/>
                </a:solidFill>
                <a:latin typeface="CVS Health Sans"/>
                <a:cs typeface="CVS Health Sans"/>
              </a:rPr>
              <a:t> </a:t>
            </a:r>
            <a:r>
              <a:rPr sz="1100" dirty="0">
                <a:solidFill>
                  <a:srgbClr val="3E3E3E"/>
                </a:solidFill>
                <a:latin typeface="CVS Health Sans"/>
                <a:cs typeface="CVS Health Sans"/>
              </a:rPr>
              <a:t>about</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their </a:t>
            </a:r>
            <a:r>
              <a:rPr sz="1100" dirty="0">
                <a:solidFill>
                  <a:srgbClr val="3E3E3E"/>
                </a:solidFill>
                <a:latin typeface="CVS Health Sans"/>
                <a:cs typeface="CVS Health Sans"/>
              </a:rPr>
              <a:t>PBM</a:t>
            </a:r>
            <a:r>
              <a:rPr sz="1100" spc="-35" dirty="0">
                <a:solidFill>
                  <a:srgbClr val="3E3E3E"/>
                </a:solidFill>
                <a:latin typeface="CVS Health Sans"/>
                <a:cs typeface="CVS Health Sans"/>
              </a:rPr>
              <a:t> </a:t>
            </a:r>
            <a:r>
              <a:rPr sz="1100" dirty="0">
                <a:solidFill>
                  <a:srgbClr val="3E3E3E"/>
                </a:solidFill>
                <a:latin typeface="CVS Health Sans"/>
                <a:cs typeface="CVS Health Sans"/>
              </a:rPr>
              <a:t>benefits.</a:t>
            </a:r>
            <a:r>
              <a:rPr sz="1100" spc="-60" dirty="0">
                <a:solidFill>
                  <a:srgbClr val="3E3E3E"/>
                </a:solidFill>
                <a:latin typeface="CVS Health Sans"/>
                <a:cs typeface="CVS Health Sans"/>
              </a:rPr>
              <a:t> </a:t>
            </a:r>
            <a:r>
              <a:rPr sz="1100" dirty="0">
                <a:solidFill>
                  <a:srgbClr val="3E3E3E"/>
                </a:solidFill>
                <a:latin typeface="CVS Health Sans"/>
                <a:cs typeface="CVS Health Sans"/>
              </a:rPr>
              <a:t>Communications may</a:t>
            </a:r>
            <a:r>
              <a:rPr sz="1100" spc="-10" dirty="0">
                <a:solidFill>
                  <a:srgbClr val="3E3E3E"/>
                </a:solidFill>
                <a:latin typeface="CVS Health Sans"/>
                <a:cs typeface="CVS Health Sans"/>
              </a:rPr>
              <a:t> </a:t>
            </a:r>
            <a:r>
              <a:rPr sz="1100" dirty="0">
                <a:solidFill>
                  <a:srgbClr val="3E3E3E"/>
                </a:solidFill>
                <a:latin typeface="CVS Health Sans"/>
                <a:cs typeface="CVS Health Sans"/>
              </a:rPr>
              <a:t>be</a:t>
            </a:r>
            <a:r>
              <a:rPr sz="1100" spc="-10" dirty="0">
                <a:solidFill>
                  <a:srgbClr val="3E3E3E"/>
                </a:solidFill>
                <a:latin typeface="CVS Health Sans"/>
                <a:cs typeface="CVS Health Sans"/>
              </a:rPr>
              <a:t> </a:t>
            </a:r>
            <a:r>
              <a:rPr sz="1100" dirty="0">
                <a:solidFill>
                  <a:srgbClr val="3E3E3E"/>
                </a:solidFill>
                <a:latin typeface="CVS Health Sans"/>
                <a:cs typeface="CVS Health Sans"/>
              </a:rPr>
              <a:t>mail</a:t>
            </a:r>
            <a:r>
              <a:rPr sz="1100" spc="-10" dirty="0">
                <a:solidFill>
                  <a:srgbClr val="3E3E3E"/>
                </a:solidFill>
                <a:latin typeface="CVS Health Sans"/>
                <a:cs typeface="CVS Health Sans"/>
              </a:rPr>
              <a:t> </a:t>
            </a:r>
            <a:r>
              <a:rPr sz="1100" dirty="0">
                <a:solidFill>
                  <a:srgbClr val="3E3E3E"/>
                </a:solidFill>
                <a:latin typeface="CVS Health Sans"/>
                <a:cs typeface="CVS Health Sans"/>
              </a:rPr>
              <a:t>or</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digital.</a:t>
            </a:r>
            <a:endParaRPr sz="1100">
              <a:latin typeface="CVS Health Sans"/>
              <a:cs typeface="CVS Health Sans"/>
            </a:endParaRPr>
          </a:p>
        </p:txBody>
      </p:sp>
      <p:pic>
        <p:nvPicPr>
          <p:cNvPr id="7" name="object 7"/>
          <p:cNvPicPr/>
          <p:nvPr/>
        </p:nvPicPr>
        <p:blipFill>
          <a:blip r:embed="rId3" cstate="print"/>
          <a:stretch>
            <a:fillRect/>
          </a:stretch>
        </p:blipFill>
        <p:spPr>
          <a:xfrm>
            <a:off x="-127000" y="948553"/>
            <a:ext cx="12447524" cy="4466704"/>
          </a:xfrm>
          <a:prstGeom prst="rect">
            <a:avLst/>
          </a:prstGeom>
        </p:spPr>
      </p:pic>
      <p:sp>
        <p:nvSpPr>
          <p:cNvPr id="8" name="object 8"/>
          <p:cNvSpPr txBox="1"/>
          <p:nvPr/>
        </p:nvSpPr>
        <p:spPr>
          <a:xfrm>
            <a:off x="879754" y="3712209"/>
            <a:ext cx="985519" cy="751205"/>
          </a:xfrm>
          <a:prstGeom prst="rect">
            <a:avLst/>
          </a:prstGeom>
        </p:spPr>
        <p:txBody>
          <a:bodyPr vert="horz" wrap="square" lIns="0" tIns="26669" rIns="0" bIns="0" rtlCol="0">
            <a:spAutoFit/>
          </a:bodyPr>
          <a:lstStyle/>
          <a:p>
            <a:pPr marL="122555" marR="114935" algn="ctr">
              <a:lnSpc>
                <a:spcPct val="94800"/>
              </a:lnSpc>
              <a:spcBef>
                <a:spcPts val="209"/>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105 </a:t>
            </a:r>
            <a:r>
              <a:rPr sz="1000" spc="-10" dirty="0">
                <a:solidFill>
                  <a:srgbClr val="3E3E3E"/>
                </a:solidFill>
                <a:latin typeface="CVS Health Sans"/>
                <a:cs typeface="CVS Health Sans"/>
              </a:rPr>
              <a:t>Coordinator, Member</a:t>
            </a:r>
            <a:endParaRPr sz="1000">
              <a:latin typeface="CVS Health Sans"/>
              <a:cs typeface="CVS Health Sans"/>
            </a:endParaRPr>
          </a:p>
          <a:p>
            <a:pPr marL="12065" marR="5080" algn="ctr">
              <a:lnSpc>
                <a:spcPts val="1010"/>
              </a:lnSpc>
            </a:pPr>
            <a:r>
              <a:rPr sz="1000" spc="-10" dirty="0">
                <a:solidFill>
                  <a:srgbClr val="3E3E3E"/>
                </a:solidFill>
                <a:latin typeface="CVS Health Sans"/>
                <a:cs typeface="CVS Health Sans"/>
              </a:rPr>
              <a:t>Communication Services</a:t>
            </a:r>
            <a:endParaRPr sz="1000">
              <a:latin typeface="CVS Health Sans"/>
              <a:cs typeface="CVS Health Sans"/>
            </a:endParaRPr>
          </a:p>
        </p:txBody>
      </p:sp>
      <p:sp>
        <p:nvSpPr>
          <p:cNvPr id="9" name="object 9"/>
          <p:cNvSpPr txBox="1"/>
          <p:nvPr/>
        </p:nvSpPr>
        <p:spPr>
          <a:xfrm>
            <a:off x="4529709" y="2756991"/>
            <a:ext cx="1169670" cy="907415"/>
          </a:xfrm>
          <a:prstGeom prst="rect">
            <a:avLst/>
          </a:prstGeom>
        </p:spPr>
        <p:txBody>
          <a:bodyPr vert="horz" wrap="square" lIns="0" tIns="11430" rIns="0" bIns="0" rtlCol="0">
            <a:spAutoFit/>
          </a:bodyPr>
          <a:lstStyle/>
          <a:p>
            <a:pPr algn="ctr">
              <a:lnSpc>
                <a:spcPct val="100000"/>
              </a:lnSpc>
              <a:spcBef>
                <a:spcPts val="9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108</a:t>
            </a:r>
            <a:endParaRPr sz="1200">
              <a:latin typeface="CVS Health Sans"/>
              <a:cs typeface="CVS Health Sans"/>
            </a:endParaRPr>
          </a:p>
          <a:p>
            <a:pPr marL="76200" marR="71120" indent="5715" algn="ctr">
              <a:lnSpc>
                <a:spcPct val="85000"/>
              </a:lnSpc>
              <a:spcBef>
                <a:spcPts val="200"/>
              </a:spcBef>
            </a:pPr>
            <a:r>
              <a:rPr sz="1000" dirty="0">
                <a:solidFill>
                  <a:srgbClr val="3E3E3E"/>
                </a:solidFill>
                <a:latin typeface="CVS Health Sans"/>
                <a:cs typeface="CVS Health Sans"/>
              </a:rPr>
              <a:t>Senior</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Analyst, Member Communication/ </a:t>
            </a:r>
            <a:r>
              <a:rPr sz="1000" dirty="0">
                <a:solidFill>
                  <a:srgbClr val="3E3E3E"/>
                </a:solidFill>
                <a:latin typeface="CVS Health Sans"/>
                <a:cs typeface="CVS Health Sans"/>
              </a:rPr>
              <a:t>PBM</a:t>
            </a:r>
            <a:r>
              <a:rPr sz="1000" spc="-20" dirty="0">
                <a:solidFill>
                  <a:srgbClr val="3E3E3E"/>
                </a:solidFill>
                <a:latin typeface="CVS Health Sans"/>
                <a:cs typeface="CVS Health Sans"/>
              </a:rPr>
              <a:t> </a:t>
            </a:r>
            <a:r>
              <a:rPr sz="1000" spc="-10" dirty="0">
                <a:solidFill>
                  <a:srgbClr val="3E3E3E"/>
                </a:solidFill>
                <a:latin typeface="CVS Health Sans"/>
                <a:cs typeface="CVS Health Sans"/>
              </a:rPr>
              <a:t>Marketing</a:t>
            </a:r>
            <a:endParaRPr sz="1000">
              <a:latin typeface="CVS Health Sans"/>
              <a:cs typeface="CVS Health Sans"/>
            </a:endParaRPr>
          </a:p>
          <a:p>
            <a:pPr algn="ctr">
              <a:lnSpc>
                <a:spcPct val="100000"/>
              </a:lnSpc>
              <a:spcBef>
                <a:spcPts val="30"/>
              </a:spcBef>
            </a:pPr>
            <a:r>
              <a:rPr sz="1000" dirty="0">
                <a:solidFill>
                  <a:srgbClr val="3E3E3E"/>
                </a:solidFill>
                <a:latin typeface="CVS Health Sans"/>
                <a:cs typeface="CVS Health Sans"/>
              </a:rPr>
              <a:t>Associate</a:t>
            </a:r>
            <a:r>
              <a:rPr sz="1000" spc="-45" dirty="0">
                <a:solidFill>
                  <a:srgbClr val="3E3E3E"/>
                </a:solidFill>
                <a:latin typeface="CVS Health Sans"/>
                <a:cs typeface="CVS Health Sans"/>
              </a:rPr>
              <a:t> </a:t>
            </a:r>
            <a:r>
              <a:rPr sz="1000" spc="-10" dirty="0">
                <a:solidFill>
                  <a:srgbClr val="3E3E3E"/>
                </a:solidFill>
                <a:latin typeface="CVS Health Sans"/>
                <a:cs typeface="CVS Health Sans"/>
              </a:rPr>
              <a:t>Manager</a:t>
            </a:r>
            <a:endParaRPr sz="1000">
              <a:latin typeface="CVS Health Sans"/>
              <a:cs typeface="CVS Health Sans"/>
            </a:endParaRPr>
          </a:p>
        </p:txBody>
      </p:sp>
      <p:sp>
        <p:nvSpPr>
          <p:cNvPr id="10" name="object 10"/>
          <p:cNvSpPr txBox="1"/>
          <p:nvPr/>
        </p:nvSpPr>
        <p:spPr>
          <a:xfrm>
            <a:off x="6755130" y="2599689"/>
            <a:ext cx="1216025" cy="645795"/>
          </a:xfrm>
          <a:prstGeom prst="rect">
            <a:avLst/>
          </a:prstGeom>
        </p:spPr>
        <p:txBody>
          <a:bodyPr vert="horz" wrap="square" lIns="0" tIns="24130" rIns="0" bIns="0" rtlCol="0">
            <a:spAutoFit/>
          </a:bodyPr>
          <a:lstStyle/>
          <a:p>
            <a:pPr marL="12065" marR="5080" indent="-635" algn="ctr">
              <a:lnSpc>
                <a:spcPct val="96300"/>
              </a:lnSpc>
              <a:spcBef>
                <a:spcPts val="190"/>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109 </a:t>
            </a:r>
            <a:r>
              <a:rPr sz="1000" dirty="0">
                <a:solidFill>
                  <a:srgbClr val="3E3E3E"/>
                </a:solidFill>
                <a:latin typeface="CVS Health Sans"/>
                <a:cs typeface="CVS Health Sans"/>
              </a:rPr>
              <a:t>Manager</a:t>
            </a:r>
            <a:r>
              <a:rPr sz="1000" spc="-20" dirty="0">
                <a:solidFill>
                  <a:srgbClr val="3E3E3E"/>
                </a:solidFill>
                <a:latin typeface="CVS Health Sans"/>
                <a:cs typeface="CVS Health Sans"/>
              </a:rPr>
              <a:t> </a:t>
            </a:r>
            <a:r>
              <a:rPr sz="1000" spc="-10" dirty="0">
                <a:solidFill>
                  <a:srgbClr val="3E3E3E"/>
                </a:solidFill>
                <a:latin typeface="CVS Health Sans"/>
                <a:cs typeface="CVS Health Sans"/>
              </a:rPr>
              <a:t>(Individual Contributor) Manager</a:t>
            </a:r>
            <a:endParaRPr sz="1000">
              <a:latin typeface="CVS Health Sans"/>
              <a:cs typeface="CVS Health Sans"/>
            </a:endParaRPr>
          </a:p>
        </p:txBody>
      </p:sp>
      <p:sp>
        <p:nvSpPr>
          <p:cNvPr id="11" name="object 11"/>
          <p:cNvSpPr txBox="1"/>
          <p:nvPr/>
        </p:nvSpPr>
        <p:spPr>
          <a:xfrm>
            <a:off x="8578342" y="2474467"/>
            <a:ext cx="1388110" cy="645795"/>
          </a:xfrm>
          <a:prstGeom prst="rect">
            <a:avLst/>
          </a:prstGeom>
        </p:spPr>
        <p:txBody>
          <a:bodyPr vert="horz" wrap="square" lIns="0" tIns="17145" rIns="0" bIns="0" rtlCol="0">
            <a:spAutoFit/>
          </a:bodyPr>
          <a:lstStyle/>
          <a:p>
            <a:pPr marL="635" algn="ctr">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110</a:t>
            </a:r>
            <a:endParaRPr sz="1150">
              <a:latin typeface="CVS Health Sans"/>
              <a:cs typeface="CVS Health Sans"/>
            </a:endParaRPr>
          </a:p>
          <a:p>
            <a:pPr marL="12700" marR="5080" indent="1270" algn="ctr">
              <a:lnSpc>
                <a:spcPct val="93000"/>
              </a:lnSpc>
              <a:spcBef>
                <a:spcPts val="114"/>
              </a:spcBef>
            </a:pPr>
            <a:r>
              <a:rPr sz="1000" dirty="0">
                <a:solidFill>
                  <a:srgbClr val="3E3E3E"/>
                </a:solidFill>
                <a:latin typeface="CVS Health Sans"/>
                <a:cs typeface="CVS Health Sans"/>
              </a:rPr>
              <a:t>Senior</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Manager </a:t>
            </a:r>
            <a:r>
              <a:rPr sz="1000" dirty="0">
                <a:solidFill>
                  <a:srgbClr val="3E3E3E"/>
                </a:solidFill>
                <a:latin typeface="CVS Health Sans"/>
                <a:cs typeface="CVS Health Sans"/>
              </a:rPr>
              <a:t>(Individual</a:t>
            </a:r>
            <a:r>
              <a:rPr sz="1000" spc="-65" dirty="0">
                <a:solidFill>
                  <a:srgbClr val="3E3E3E"/>
                </a:solidFill>
                <a:latin typeface="CVS Health Sans"/>
                <a:cs typeface="CVS Health Sans"/>
              </a:rPr>
              <a:t> </a:t>
            </a:r>
            <a:r>
              <a:rPr sz="1000" spc="-10" dirty="0">
                <a:solidFill>
                  <a:srgbClr val="3E3E3E"/>
                </a:solidFill>
                <a:latin typeface="CVS Health Sans"/>
                <a:cs typeface="CVS Health Sans"/>
              </a:rPr>
              <a:t>Contributor) </a:t>
            </a:r>
            <a:r>
              <a:rPr sz="1000" dirty="0">
                <a:solidFill>
                  <a:srgbClr val="3E3E3E"/>
                </a:solidFill>
                <a:latin typeface="CVS Health Sans"/>
                <a:cs typeface="CVS Health Sans"/>
              </a:rPr>
              <a:t>Senior</a:t>
            </a:r>
            <a:r>
              <a:rPr sz="1000" spc="-40" dirty="0">
                <a:solidFill>
                  <a:srgbClr val="3E3E3E"/>
                </a:solidFill>
                <a:latin typeface="CVS Health Sans"/>
                <a:cs typeface="CVS Health Sans"/>
              </a:rPr>
              <a:t> </a:t>
            </a:r>
            <a:r>
              <a:rPr sz="1000" spc="-10" dirty="0">
                <a:solidFill>
                  <a:srgbClr val="3E3E3E"/>
                </a:solidFill>
                <a:latin typeface="CVS Health Sans"/>
                <a:cs typeface="CVS Health Sans"/>
              </a:rPr>
              <a:t>Manager</a:t>
            </a:r>
            <a:endParaRPr sz="1000">
              <a:latin typeface="CVS Health Sans"/>
              <a:cs typeface="CVS Health Sans"/>
            </a:endParaRPr>
          </a:p>
        </p:txBody>
      </p:sp>
      <p:sp>
        <p:nvSpPr>
          <p:cNvPr id="12" name="object 12"/>
          <p:cNvSpPr txBox="1"/>
          <p:nvPr/>
        </p:nvSpPr>
        <p:spPr>
          <a:xfrm>
            <a:off x="10446257" y="1905761"/>
            <a:ext cx="827405" cy="361950"/>
          </a:xfrm>
          <a:prstGeom prst="rect">
            <a:avLst/>
          </a:prstGeom>
        </p:spPr>
        <p:txBody>
          <a:bodyPr vert="horz" wrap="square" lIns="0" tIns="17145" rIns="0" bIns="0" rtlCol="0">
            <a:spAutoFit/>
          </a:bodyPr>
          <a:lstStyle/>
          <a:p>
            <a:pPr marL="72390">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111</a:t>
            </a:r>
            <a:endParaRPr sz="1150">
              <a:latin typeface="CVS Health Sans"/>
              <a:cs typeface="CVS Health Sans"/>
            </a:endParaRPr>
          </a:p>
          <a:p>
            <a:pPr marL="12700">
              <a:lnSpc>
                <a:spcPct val="100000"/>
              </a:lnSpc>
              <a:spcBef>
                <a:spcPts val="30"/>
              </a:spcBef>
            </a:pPr>
            <a:r>
              <a:rPr sz="1000" dirty="0">
                <a:solidFill>
                  <a:srgbClr val="3E3E3E"/>
                </a:solidFill>
                <a:latin typeface="CVS Health Sans"/>
                <a:cs typeface="CVS Health Sans"/>
              </a:rPr>
              <a:t>Lead</a:t>
            </a:r>
            <a:r>
              <a:rPr sz="1000" spc="-35" dirty="0">
                <a:solidFill>
                  <a:srgbClr val="3E3E3E"/>
                </a:solidFill>
                <a:latin typeface="CVS Health Sans"/>
                <a:cs typeface="CVS Health Sans"/>
              </a:rPr>
              <a:t> </a:t>
            </a:r>
            <a:r>
              <a:rPr sz="1000" spc="-10" dirty="0">
                <a:solidFill>
                  <a:srgbClr val="3E3E3E"/>
                </a:solidFill>
                <a:latin typeface="CVS Health Sans"/>
                <a:cs typeface="CVS Health Sans"/>
              </a:rPr>
              <a:t>Director</a:t>
            </a:r>
            <a:endParaRPr sz="1000">
              <a:latin typeface="CVS Health Sans"/>
              <a:cs typeface="CVS Health Sans"/>
            </a:endParaRPr>
          </a:p>
        </p:txBody>
      </p:sp>
      <p:sp>
        <p:nvSpPr>
          <p:cNvPr id="13" name="object 13"/>
          <p:cNvSpPr txBox="1"/>
          <p:nvPr/>
        </p:nvSpPr>
        <p:spPr>
          <a:xfrm>
            <a:off x="2835655" y="3637864"/>
            <a:ext cx="1033144" cy="646430"/>
          </a:xfrm>
          <a:prstGeom prst="rect">
            <a:avLst/>
          </a:prstGeom>
        </p:spPr>
        <p:txBody>
          <a:bodyPr vert="horz" wrap="square" lIns="0" tIns="18415" rIns="0" bIns="0" rtlCol="0">
            <a:spAutoFit/>
          </a:bodyPr>
          <a:lstStyle/>
          <a:p>
            <a:pPr marL="12065" marR="5080" indent="-3175" algn="ctr">
              <a:lnSpc>
                <a:spcPct val="96000"/>
              </a:lnSpc>
              <a:spcBef>
                <a:spcPts val="145"/>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107 </a:t>
            </a:r>
            <a:r>
              <a:rPr sz="1000" dirty="0">
                <a:solidFill>
                  <a:srgbClr val="3E3E3E"/>
                </a:solidFill>
                <a:latin typeface="CVS Health Sans"/>
                <a:cs typeface="CVS Health Sans"/>
              </a:rPr>
              <a:t>Analyst,</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Member Communication Supervisor</a:t>
            </a:r>
            <a:endParaRPr sz="1000">
              <a:latin typeface="CVS Health Sans"/>
              <a:cs typeface="CVS Health Sans"/>
            </a:endParaRPr>
          </a:p>
        </p:txBody>
      </p:sp>
      <p:pic>
        <p:nvPicPr>
          <p:cNvPr id="14" name="object 14"/>
          <p:cNvPicPr/>
          <p:nvPr/>
        </p:nvPicPr>
        <p:blipFill>
          <a:blip r:embed="rId4" cstate="print"/>
          <a:stretch>
            <a:fillRect/>
          </a:stretch>
        </p:blipFill>
        <p:spPr>
          <a:xfrm>
            <a:off x="2894076" y="2487167"/>
            <a:ext cx="914400" cy="1142999"/>
          </a:xfrm>
          <a:prstGeom prst="rect">
            <a:avLst/>
          </a:prstGeom>
        </p:spPr>
      </p:pic>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10</a:t>
            </a:fld>
            <a:endParaRPr sz="1000">
              <a:latin typeface="CVS Health Sans Medium"/>
              <a:cs typeface="CVS Health Sans Medium"/>
            </a:endParaRPr>
          </a:p>
        </p:txBody>
      </p:sp>
      <p:sp>
        <p:nvSpPr>
          <p:cNvPr id="16" name="object 16"/>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7000" y="2395727"/>
            <a:ext cx="12447905" cy="3799840"/>
            <a:chOff x="-127000" y="2395727"/>
            <a:chExt cx="12447905" cy="3799840"/>
          </a:xfrm>
        </p:grpSpPr>
        <p:pic>
          <p:nvPicPr>
            <p:cNvPr id="3" name="object 3"/>
            <p:cNvPicPr/>
            <p:nvPr/>
          </p:nvPicPr>
          <p:blipFill>
            <a:blip r:embed="rId2" cstate="print"/>
            <a:stretch>
              <a:fillRect/>
            </a:stretch>
          </p:blipFill>
          <p:spPr>
            <a:xfrm>
              <a:off x="4572" y="4713732"/>
              <a:ext cx="12188951" cy="1481328"/>
            </a:xfrm>
            <a:prstGeom prst="rect">
              <a:avLst/>
            </a:prstGeom>
          </p:spPr>
        </p:pic>
        <p:pic>
          <p:nvPicPr>
            <p:cNvPr id="4" name="object 4"/>
            <p:cNvPicPr/>
            <p:nvPr/>
          </p:nvPicPr>
          <p:blipFill>
            <a:blip r:embed="rId3" cstate="print"/>
            <a:stretch>
              <a:fillRect/>
            </a:stretch>
          </p:blipFill>
          <p:spPr>
            <a:xfrm>
              <a:off x="-127000" y="2395727"/>
              <a:ext cx="12447524" cy="3019529"/>
            </a:xfrm>
            <a:prstGeom prst="rect">
              <a:avLst/>
            </a:prstGeom>
          </p:spPr>
        </p:pic>
      </p:grpSp>
      <p:sp>
        <p:nvSpPr>
          <p:cNvPr id="5" name="object 5"/>
          <p:cNvSpPr txBox="1">
            <a:spLocks noGrp="1"/>
          </p:cNvSpPr>
          <p:nvPr>
            <p:ph type="title"/>
          </p:nvPr>
        </p:nvSpPr>
        <p:spPr>
          <a:xfrm>
            <a:off x="545388" y="467690"/>
            <a:ext cx="5386705" cy="421005"/>
          </a:xfrm>
          <a:prstGeom prst="rect">
            <a:avLst/>
          </a:prstGeom>
        </p:spPr>
        <p:txBody>
          <a:bodyPr vert="horz" wrap="square" lIns="0" tIns="12065" rIns="0" bIns="0" rtlCol="0">
            <a:spAutoFit/>
          </a:bodyPr>
          <a:lstStyle/>
          <a:p>
            <a:pPr marL="12700">
              <a:lnSpc>
                <a:spcPct val="100000"/>
              </a:lnSpc>
              <a:spcBef>
                <a:spcPts val="95"/>
              </a:spcBef>
            </a:pPr>
            <a:r>
              <a:rPr sz="2600" dirty="0">
                <a:solidFill>
                  <a:srgbClr val="3E3E3E"/>
                </a:solidFill>
              </a:rPr>
              <a:t>Strategy</a:t>
            </a:r>
            <a:r>
              <a:rPr sz="2600" spc="-100" dirty="0">
                <a:solidFill>
                  <a:srgbClr val="3E3E3E"/>
                </a:solidFill>
              </a:rPr>
              <a:t> </a:t>
            </a:r>
            <a:r>
              <a:rPr sz="2600" dirty="0">
                <a:solidFill>
                  <a:srgbClr val="3E3E3E"/>
                </a:solidFill>
              </a:rPr>
              <a:t>and</a:t>
            </a:r>
            <a:r>
              <a:rPr sz="2600" spc="-80" dirty="0">
                <a:solidFill>
                  <a:srgbClr val="3E3E3E"/>
                </a:solidFill>
              </a:rPr>
              <a:t> </a:t>
            </a:r>
            <a:r>
              <a:rPr sz="2600" dirty="0">
                <a:solidFill>
                  <a:srgbClr val="3E3E3E"/>
                </a:solidFill>
              </a:rPr>
              <a:t>Member</a:t>
            </a:r>
            <a:r>
              <a:rPr sz="2600" spc="-55" dirty="0">
                <a:solidFill>
                  <a:srgbClr val="3E3E3E"/>
                </a:solidFill>
              </a:rPr>
              <a:t> </a:t>
            </a:r>
            <a:r>
              <a:rPr sz="2600" spc="-10" dirty="0">
                <a:solidFill>
                  <a:srgbClr val="3E3E3E"/>
                </a:solidFill>
              </a:rPr>
              <a:t>Experience</a:t>
            </a:r>
            <a:endParaRPr sz="2600"/>
          </a:p>
        </p:txBody>
      </p:sp>
      <p:sp>
        <p:nvSpPr>
          <p:cNvPr id="6" name="object 6"/>
          <p:cNvSpPr txBox="1"/>
          <p:nvPr/>
        </p:nvSpPr>
        <p:spPr>
          <a:xfrm>
            <a:off x="548640" y="914400"/>
            <a:ext cx="3914140" cy="1106805"/>
          </a:xfrm>
          <a:prstGeom prst="rect">
            <a:avLst/>
          </a:prstGeom>
          <a:solidFill>
            <a:srgbClr val="E9E9E9"/>
          </a:solidFill>
        </p:spPr>
        <p:txBody>
          <a:bodyPr vert="horz" wrap="square" lIns="0" tIns="50165" rIns="0" bIns="0" rtlCol="0">
            <a:spAutoFit/>
          </a:bodyPr>
          <a:lstStyle/>
          <a:p>
            <a:pPr marL="102235" marR="92710">
              <a:lnSpc>
                <a:spcPct val="100400"/>
              </a:lnSpc>
              <a:spcBef>
                <a:spcPts val="395"/>
              </a:spcBef>
            </a:pPr>
            <a:r>
              <a:rPr sz="1100" b="1" dirty="0">
                <a:solidFill>
                  <a:srgbClr val="3E3E3E"/>
                </a:solidFill>
                <a:latin typeface="CVS Health Sans"/>
                <a:cs typeface="CVS Health Sans"/>
              </a:rPr>
              <a:t>Strategy</a:t>
            </a:r>
            <a:r>
              <a:rPr sz="1100" b="1" spc="-20" dirty="0">
                <a:solidFill>
                  <a:srgbClr val="3E3E3E"/>
                </a:solidFill>
                <a:latin typeface="CVS Health Sans"/>
                <a:cs typeface="CVS Health Sans"/>
              </a:rPr>
              <a:t> </a:t>
            </a:r>
            <a:r>
              <a:rPr sz="1100" b="1" dirty="0">
                <a:solidFill>
                  <a:srgbClr val="3E3E3E"/>
                </a:solidFill>
                <a:latin typeface="CVS Health Sans"/>
                <a:cs typeface="CVS Health Sans"/>
              </a:rPr>
              <a:t>and</a:t>
            </a:r>
            <a:r>
              <a:rPr sz="1100" b="1" spc="30" dirty="0">
                <a:solidFill>
                  <a:srgbClr val="3E3E3E"/>
                </a:solidFill>
                <a:latin typeface="CVS Health Sans"/>
                <a:cs typeface="CVS Health Sans"/>
              </a:rPr>
              <a:t> </a:t>
            </a:r>
            <a:r>
              <a:rPr sz="1100" b="1" dirty="0">
                <a:solidFill>
                  <a:srgbClr val="3E3E3E"/>
                </a:solidFill>
                <a:latin typeface="CVS Health Sans"/>
                <a:cs typeface="CVS Health Sans"/>
              </a:rPr>
              <a:t>Member</a:t>
            </a:r>
            <a:r>
              <a:rPr sz="1100" b="1" spc="-50" dirty="0">
                <a:solidFill>
                  <a:srgbClr val="3E3E3E"/>
                </a:solidFill>
                <a:latin typeface="CVS Health Sans"/>
                <a:cs typeface="CVS Health Sans"/>
              </a:rPr>
              <a:t> </a:t>
            </a:r>
            <a:r>
              <a:rPr sz="1100" b="1" dirty="0">
                <a:solidFill>
                  <a:srgbClr val="3E3E3E"/>
                </a:solidFill>
                <a:latin typeface="CVS Health Sans"/>
                <a:cs typeface="CVS Health Sans"/>
              </a:rPr>
              <a:t>Experience</a:t>
            </a:r>
            <a:r>
              <a:rPr sz="1100" b="1" spc="-85" dirty="0">
                <a:solidFill>
                  <a:srgbClr val="3E3E3E"/>
                </a:solidFill>
                <a:latin typeface="CVS Health Sans"/>
                <a:cs typeface="CVS Health Sans"/>
              </a:rPr>
              <a:t> </a:t>
            </a:r>
            <a:r>
              <a:rPr sz="1100" dirty="0">
                <a:solidFill>
                  <a:srgbClr val="3E3E3E"/>
                </a:solidFill>
                <a:latin typeface="CVS Health Sans"/>
                <a:cs typeface="CVS Health Sans"/>
              </a:rPr>
              <a:t>focuses</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on </a:t>
            </a:r>
            <a:r>
              <a:rPr sz="1100" spc="-10" dirty="0">
                <a:solidFill>
                  <a:srgbClr val="3E3E3E"/>
                </a:solidFill>
                <a:latin typeface="CVS Health Sans"/>
                <a:cs typeface="CVS Health Sans"/>
              </a:rPr>
              <a:t>understanding,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measuring</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enhancing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efficiency</a:t>
            </a:r>
            <a:r>
              <a:rPr sz="1100" spc="-15"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agent</a:t>
            </a:r>
            <a:r>
              <a:rPr sz="1100" spc="-5"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110"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organization</a:t>
            </a:r>
            <a:r>
              <a:rPr sz="1100" spc="-20" dirty="0">
                <a:solidFill>
                  <a:srgbClr val="3E3E3E"/>
                </a:solidFill>
                <a:latin typeface="CVS Health Sans"/>
                <a:cs typeface="CVS Health Sans"/>
              </a:rPr>
              <a:t> </a:t>
            </a:r>
            <a:r>
              <a:rPr sz="1100" dirty="0">
                <a:solidFill>
                  <a:srgbClr val="3E3E3E"/>
                </a:solidFill>
                <a:latin typeface="CVS Health Sans"/>
                <a:cs typeface="CVS Health Sans"/>
              </a:rPr>
              <a:t>includes</a:t>
            </a:r>
            <a:r>
              <a:rPr sz="1100" spc="-5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5" dirty="0">
                <a:solidFill>
                  <a:srgbClr val="3E3E3E"/>
                </a:solidFill>
                <a:latin typeface="CVS Health Sans"/>
                <a:cs typeface="CVS Health Sans"/>
              </a:rPr>
              <a:t> </a:t>
            </a:r>
            <a:r>
              <a:rPr sz="1100" dirty="0">
                <a:solidFill>
                  <a:srgbClr val="3E3E3E"/>
                </a:solidFill>
                <a:latin typeface="CVS Health Sans"/>
                <a:cs typeface="CVS Health Sans"/>
              </a:rPr>
              <a:t>User</a:t>
            </a:r>
            <a:r>
              <a:rPr sz="1100" spc="-30" dirty="0">
                <a:solidFill>
                  <a:srgbClr val="3E3E3E"/>
                </a:solidFill>
                <a:latin typeface="CVS Health Sans"/>
                <a:cs typeface="CVS Health Sans"/>
              </a:rPr>
              <a:t> </a:t>
            </a:r>
            <a:r>
              <a:rPr sz="1100" dirty="0">
                <a:solidFill>
                  <a:srgbClr val="3E3E3E"/>
                </a:solidFill>
                <a:latin typeface="CVS Health Sans"/>
                <a:cs typeface="CVS Health Sans"/>
              </a:rPr>
              <a:t>Acceptance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Testing, </a:t>
            </a:r>
            <a:r>
              <a:rPr sz="1100" dirty="0">
                <a:solidFill>
                  <a:srgbClr val="3E3E3E"/>
                </a:solidFill>
                <a:latin typeface="CVS Health Sans"/>
                <a:cs typeface="CVS Health Sans"/>
              </a:rPr>
              <a:t>Service</a:t>
            </a:r>
            <a:r>
              <a:rPr sz="1100" spc="-45" dirty="0">
                <a:solidFill>
                  <a:srgbClr val="3E3E3E"/>
                </a:solidFill>
                <a:latin typeface="CVS Health Sans"/>
                <a:cs typeface="CVS Health Sans"/>
              </a:rPr>
              <a:t> </a:t>
            </a:r>
            <a:r>
              <a:rPr sz="1100" dirty="0">
                <a:solidFill>
                  <a:srgbClr val="3E3E3E"/>
                </a:solidFill>
                <a:latin typeface="CVS Health Sans"/>
                <a:cs typeface="CVS Health Sans"/>
              </a:rPr>
              <a:t>(Executive)</a:t>
            </a:r>
            <a:r>
              <a:rPr sz="1100" spc="-35" dirty="0">
                <a:solidFill>
                  <a:srgbClr val="3E3E3E"/>
                </a:solidFill>
                <a:latin typeface="CVS Health Sans"/>
                <a:cs typeface="CVS Health Sans"/>
              </a:rPr>
              <a:t> </a:t>
            </a:r>
            <a:r>
              <a:rPr sz="1100" dirty="0">
                <a:solidFill>
                  <a:srgbClr val="3E3E3E"/>
                </a:solidFill>
                <a:latin typeface="CVS Health Sans"/>
                <a:cs typeface="CVS Health Sans"/>
              </a:rPr>
              <a:t>Recovery,</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CSAT/Colleague </a:t>
            </a:r>
            <a:r>
              <a:rPr sz="1100" dirty="0">
                <a:solidFill>
                  <a:srgbClr val="3E3E3E"/>
                </a:solidFill>
                <a:latin typeface="CVS Health Sans"/>
                <a:cs typeface="CVS Health Sans"/>
              </a:rPr>
              <a:t>Engagement,</a:t>
            </a:r>
            <a:r>
              <a:rPr sz="1100" spc="-70" dirty="0">
                <a:solidFill>
                  <a:srgbClr val="3E3E3E"/>
                </a:solidFill>
                <a:latin typeface="CVS Health Sans"/>
                <a:cs typeface="CVS Health Sans"/>
              </a:rPr>
              <a:t> </a:t>
            </a:r>
            <a:r>
              <a:rPr sz="1100" dirty="0">
                <a:solidFill>
                  <a:srgbClr val="3E3E3E"/>
                </a:solidFill>
                <a:latin typeface="CVS Health Sans"/>
                <a:cs typeface="CVS Health Sans"/>
              </a:rPr>
              <a:t>IVR/AI</a:t>
            </a:r>
            <a:r>
              <a:rPr sz="1100" spc="30"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80" dirty="0">
                <a:solidFill>
                  <a:srgbClr val="3E3E3E"/>
                </a:solidFill>
                <a:latin typeface="CVS Health Sans"/>
                <a:cs typeface="CVS Health Sans"/>
              </a:rPr>
              <a:t> </a:t>
            </a:r>
            <a:r>
              <a:rPr sz="1100" spc="-10" dirty="0">
                <a:solidFill>
                  <a:srgbClr val="3E3E3E"/>
                </a:solidFill>
                <a:latin typeface="CVS Health Sans"/>
                <a:cs typeface="CVS Health Sans"/>
              </a:rPr>
              <a:t>Reporting/Analytics.</a:t>
            </a:r>
            <a:endParaRPr sz="1100">
              <a:latin typeface="CVS Health Sans"/>
              <a:cs typeface="CVS Health Sans"/>
            </a:endParaRPr>
          </a:p>
        </p:txBody>
      </p:sp>
      <p:sp>
        <p:nvSpPr>
          <p:cNvPr id="7" name="object 7"/>
          <p:cNvSpPr txBox="1"/>
          <p:nvPr/>
        </p:nvSpPr>
        <p:spPr>
          <a:xfrm>
            <a:off x="588365" y="3796410"/>
            <a:ext cx="2082800" cy="828675"/>
          </a:xfrm>
          <a:prstGeom prst="rect">
            <a:avLst/>
          </a:prstGeom>
        </p:spPr>
        <p:txBody>
          <a:bodyPr vert="horz" wrap="square" lIns="0" tIns="17145" rIns="0" bIns="0" rtlCol="0">
            <a:spAutoFit/>
          </a:bodyPr>
          <a:lstStyle/>
          <a:p>
            <a:pPr marL="671195">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106</a:t>
            </a:r>
            <a:endParaRPr sz="1150">
              <a:latin typeface="CVS Health Sans"/>
              <a:cs typeface="CVS Health Sans"/>
            </a:endParaRPr>
          </a:p>
          <a:p>
            <a:pPr marL="108585" marR="5080" indent="-96520">
              <a:lnSpc>
                <a:spcPct val="102099"/>
              </a:lnSpc>
              <a:spcBef>
                <a:spcPts val="5"/>
              </a:spcBef>
            </a:pPr>
            <a:r>
              <a:rPr sz="1000" dirty="0">
                <a:solidFill>
                  <a:srgbClr val="3E3E3E"/>
                </a:solidFill>
                <a:latin typeface="CVS Health Sans"/>
                <a:cs typeface="CVS Health Sans"/>
              </a:rPr>
              <a:t>Sr.</a:t>
            </a:r>
            <a:r>
              <a:rPr sz="1000" spc="-20" dirty="0">
                <a:solidFill>
                  <a:srgbClr val="3E3E3E"/>
                </a:solidFill>
                <a:latin typeface="CVS Health Sans"/>
                <a:cs typeface="CVS Health Sans"/>
              </a:rPr>
              <a:t> </a:t>
            </a:r>
            <a:r>
              <a:rPr sz="1000" dirty="0">
                <a:solidFill>
                  <a:srgbClr val="3E3E3E"/>
                </a:solidFill>
                <a:latin typeface="CVS Health Sans"/>
                <a:cs typeface="CVS Health Sans"/>
              </a:rPr>
              <a:t>Coordinator</a:t>
            </a:r>
            <a:r>
              <a:rPr sz="1000" spc="10" dirty="0">
                <a:solidFill>
                  <a:srgbClr val="3E3E3E"/>
                </a:solidFill>
                <a:latin typeface="CVS Health Sans"/>
                <a:cs typeface="CVS Health Sans"/>
              </a:rPr>
              <a:t> </a:t>
            </a:r>
            <a:r>
              <a:rPr sz="1000" dirty="0">
                <a:solidFill>
                  <a:srgbClr val="3E3E3E"/>
                </a:solidFill>
                <a:latin typeface="CVS Health Sans"/>
                <a:cs typeface="CVS Health Sans"/>
              </a:rPr>
              <a:t>–</a:t>
            </a:r>
            <a:r>
              <a:rPr sz="1000" spc="-40" dirty="0">
                <a:solidFill>
                  <a:srgbClr val="3E3E3E"/>
                </a:solidFill>
                <a:latin typeface="CVS Health Sans"/>
                <a:cs typeface="CVS Health Sans"/>
              </a:rPr>
              <a:t> </a:t>
            </a:r>
            <a:r>
              <a:rPr sz="1000" dirty="0">
                <a:solidFill>
                  <a:srgbClr val="3E3E3E"/>
                </a:solidFill>
                <a:latin typeface="CVS Health Sans"/>
                <a:cs typeface="CVS Health Sans"/>
              </a:rPr>
              <a:t>User</a:t>
            </a:r>
            <a:r>
              <a:rPr sz="1000" spc="-25" dirty="0">
                <a:solidFill>
                  <a:srgbClr val="3E3E3E"/>
                </a:solidFill>
                <a:latin typeface="CVS Health Sans"/>
                <a:cs typeface="CVS Health Sans"/>
              </a:rPr>
              <a:t> </a:t>
            </a:r>
            <a:r>
              <a:rPr sz="1000" spc="-10" dirty="0">
                <a:solidFill>
                  <a:srgbClr val="3E3E3E"/>
                </a:solidFill>
                <a:latin typeface="CVS Health Sans"/>
                <a:cs typeface="CVS Health Sans"/>
              </a:rPr>
              <a:t>Provisioning </a:t>
            </a:r>
            <a:r>
              <a:rPr sz="1000" dirty="0">
                <a:solidFill>
                  <a:srgbClr val="3E3E3E"/>
                </a:solidFill>
                <a:latin typeface="CVS Health Sans"/>
                <a:cs typeface="CVS Health Sans"/>
              </a:rPr>
              <a:t>Sr.</a:t>
            </a:r>
            <a:r>
              <a:rPr sz="1000" spc="-35" dirty="0">
                <a:solidFill>
                  <a:srgbClr val="3E3E3E"/>
                </a:solidFill>
                <a:latin typeface="CVS Health Sans"/>
                <a:cs typeface="CVS Health Sans"/>
              </a:rPr>
              <a:t> </a:t>
            </a:r>
            <a:r>
              <a:rPr sz="1000" dirty="0">
                <a:solidFill>
                  <a:srgbClr val="3E3E3E"/>
                </a:solidFill>
                <a:latin typeface="CVS Health Sans"/>
                <a:cs typeface="CVS Health Sans"/>
              </a:rPr>
              <a:t>Cdr.,</a:t>
            </a:r>
            <a:r>
              <a:rPr sz="1000" spc="15" dirty="0">
                <a:solidFill>
                  <a:srgbClr val="3E3E3E"/>
                </a:solidFill>
                <a:latin typeface="CVS Health Sans"/>
                <a:cs typeface="CVS Health Sans"/>
              </a:rPr>
              <a:t> </a:t>
            </a:r>
            <a:r>
              <a:rPr sz="1000" dirty="0">
                <a:solidFill>
                  <a:srgbClr val="3E3E3E"/>
                </a:solidFill>
                <a:latin typeface="CVS Health Sans"/>
                <a:cs typeface="CVS Health Sans"/>
              </a:rPr>
              <a:t>Enrollment</a:t>
            </a:r>
            <a:r>
              <a:rPr sz="1000" spc="-70" dirty="0">
                <a:solidFill>
                  <a:srgbClr val="3E3E3E"/>
                </a:solidFill>
                <a:latin typeface="CVS Health Sans"/>
                <a:cs typeface="CVS Health Sans"/>
              </a:rPr>
              <a:t> </a:t>
            </a:r>
            <a:r>
              <a:rPr sz="1000" spc="-10" dirty="0">
                <a:solidFill>
                  <a:srgbClr val="3E3E3E"/>
                </a:solidFill>
                <a:latin typeface="CVS Health Sans"/>
                <a:cs typeface="CVS Health Sans"/>
              </a:rPr>
              <a:t>Operations</a:t>
            </a:r>
            <a:r>
              <a:rPr sz="1000" dirty="0">
                <a:solidFill>
                  <a:srgbClr val="3E3E3E"/>
                </a:solidFill>
                <a:latin typeface="CVS Health Sans"/>
                <a:cs typeface="CVS Health Sans"/>
              </a:rPr>
              <a:t> Sr.</a:t>
            </a:r>
            <a:r>
              <a:rPr sz="1000" spc="-25" dirty="0">
                <a:solidFill>
                  <a:srgbClr val="3E3E3E"/>
                </a:solidFill>
                <a:latin typeface="CVS Health Sans"/>
                <a:cs typeface="CVS Health Sans"/>
              </a:rPr>
              <a:t> </a:t>
            </a:r>
            <a:r>
              <a:rPr sz="1000" dirty="0">
                <a:solidFill>
                  <a:srgbClr val="3E3E3E"/>
                </a:solidFill>
                <a:latin typeface="CVS Health Sans"/>
                <a:cs typeface="CVS Health Sans"/>
              </a:rPr>
              <a:t>Rep</a:t>
            </a:r>
            <a:r>
              <a:rPr sz="1000" spc="-10" dirty="0">
                <a:solidFill>
                  <a:srgbClr val="3E3E3E"/>
                </a:solidFill>
                <a:latin typeface="CVS Health Sans"/>
                <a:cs typeface="CVS Health Sans"/>
              </a:rPr>
              <a:t> </a:t>
            </a:r>
            <a:r>
              <a:rPr sz="1000" dirty="0">
                <a:solidFill>
                  <a:srgbClr val="3E3E3E"/>
                </a:solidFill>
                <a:latin typeface="CVS Health Sans"/>
                <a:cs typeface="CVS Health Sans"/>
              </a:rPr>
              <a:t>Member</a:t>
            </a:r>
            <a:r>
              <a:rPr sz="1000" spc="-30" dirty="0">
                <a:solidFill>
                  <a:srgbClr val="3E3E3E"/>
                </a:solidFill>
                <a:latin typeface="CVS Health Sans"/>
                <a:cs typeface="CVS Health Sans"/>
              </a:rPr>
              <a:t> </a:t>
            </a:r>
            <a:r>
              <a:rPr sz="1000" dirty="0">
                <a:solidFill>
                  <a:srgbClr val="3E3E3E"/>
                </a:solidFill>
                <a:latin typeface="CVS Health Sans"/>
                <a:cs typeface="CVS Health Sans"/>
              </a:rPr>
              <a:t>Advocate,</a:t>
            </a:r>
            <a:r>
              <a:rPr sz="1000" spc="-25" dirty="0">
                <a:solidFill>
                  <a:srgbClr val="3E3E3E"/>
                </a:solidFill>
                <a:latin typeface="CVS Health Sans"/>
                <a:cs typeface="CVS Health Sans"/>
              </a:rPr>
              <a:t> SRU</a:t>
            </a:r>
            <a:endParaRPr sz="1000">
              <a:latin typeface="CVS Health Sans"/>
              <a:cs typeface="CVS Health Sans"/>
            </a:endParaRPr>
          </a:p>
          <a:p>
            <a:pPr marL="369570">
              <a:lnSpc>
                <a:spcPct val="100000"/>
              </a:lnSpc>
              <a:spcBef>
                <a:spcPts val="25"/>
              </a:spcBef>
            </a:pPr>
            <a:r>
              <a:rPr sz="1000" dirty="0">
                <a:solidFill>
                  <a:srgbClr val="3E3E3E"/>
                </a:solidFill>
                <a:latin typeface="CVS Health Sans"/>
                <a:cs typeface="CVS Health Sans"/>
              </a:rPr>
              <a:t>Sr.</a:t>
            </a:r>
            <a:r>
              <a:rPr sz="1000" spc="-35" dirty="0">
                <a:solidFill>
                  <a:srgbClr val="3E3E3E"/>
                </a:solidFill>
                <a:latin typeface="CVS Health Sans"/>
                <a:cs typeface="CVS Health Sans"/>
              </a:rPr>
              <a:t> </a:t>
            </a:r>
            <a:r>
              <a:rPr sz="1000" dirty="0">
                <a:solidFill>
                  <a:srgbClr val="3E3E3E"/>
                </a:solidFill>
                <a:latin typeface="CVS Health Sans"/>
                <a:cs typeface="CVS Health Sans"/>
              </a:rPr>
              <a:t>Coordinator</a:t>
            </a:r>
            <a:r>
              <a:rPr sz="1000" spc="-10" dirty="0">
                <a:solidFill>
                  <a:srgbClr val="3E3E3E"/>
                </a:solidFill>
                <a:latin typeface="CVS Health Sans"/>
                <a:cs typeface="CVS Health Sans"/>
              </a:rPr>
              <a:t> Quality</a:t>
            </a:r>
            <a:endParaRPr sz="1000">
              <a:latin typeface="CVS Health Sans"/>
              <a:cs typeface="CVS Health Sans"/>
            </a:endParaRPr>
          </a:p>
        </p:txBody>
      </p:sp>
      <p:sp>
        <p:nvSpPr>
          <p:cNvPr id="8" name="object 8"/>
          <p:cNvSpPr txBox="1"/>
          <p:nvPr/>
        </p:nvSpPr>
        <p:spPr>
          <a:xfrm>
            <a:off x="5011039" y="2386025"/>
            <a:ext cx="1826895" cy="934719"/>
          </a:xfrm>
          <a:prstGeom prst="rect">
            <a:avLst/>
          </a:prstGeom>
        </p:spPr>
        <p:txBody>
          <a:bodyPr vert="horz" wrap="square" lIns="0" tIns="11430" rIns="0" bIns="0" rtlCol="0">
            <a:spAutoFit/>
          </a:bodyPr>
          <a:lstStyle/>
          <a:p>
            <a:pPr marL="635" algn="ctr">
              <a:lnSpc>
                <a:spcPct val="100000"/>
              </a:lnSpc>
              <a:spcBef>
                <a:spcPts val="9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108</a:t>
            </a:r>
            <a:endParaRPr sz="1200">
              <a:latin typeface="CVS Health Sans"/>
              <a:cs typeface="CVS Health Sans"/>
            </a:endParaRPr>
          </a:p>
          <a:p>
            <a:pPr marL="12700" marR="12700" algn="ctr">
              <a:lnSpc>
                <a:spcPct val="102000"/>
              </a:lnSpc>
            </a:pPr>
            <a:r>
              <a:rPr sz="1000" dirty="0">
                <a:solidFill>
                  <a:srgbClr val="3E3E3E"/>
                </a:solidFill>
                <a:latin typeface="CVS Health Sans"/>
                <a:cs typeface="CVS Health Sans"/>
              </a:rPr>
              <a:t>Sr. Analyst,</a:t>
            </a:r>
            <a:r>
              <a:rPr sz="1000" spc="-35" dirty="0">
                <a:solidFill>
                  <a:srgbClr val="3E3E3E"/>
                </a:solidFill>
                <a:latin typeface="CVS Health Sans"/>
                <a:cs typeface="CVS Health Sans"/>
              </a:rPr>
              <a:t> </a:t>
            </a:r>
            <a:r>
              <a:rPr sz="1000" dirty="0">
                <a:solidFill>
                  <a:srgbClr val="3E3E3E"/>
                </a:solidFill>
                <a:latin typeface="CVS Health Sans"/>
                <a:cs typeface="CVS Health Sans"/>
              </a:rPr>
              <a:t>Business</a:t>
            </a:r>
            <a:r>
              <a:rPr sz="1000" spc="-50" dirty="0">
                <a:solidFill>
                  <a:srgbClr val="3E3E3E"/>
                </a:solidFill>
                <a:latin typeface="CVS Health Sans"/>
                <a:cs typeface="CVS Health Sans"/>
              </a:rPr>
              <a:t> </a:t>
            </a:r>
            <a:r>
              <a:rPr sz="1000" spc="-10" dirty="0">
                <a:solidFill>
                  <a:srgbClr val="3E3E3E"/>
                </a:solidFill>
                <a:latin typeface="CVS Health Sans"/>
                <a:cs typeface="CVS Health Sans"/>
              </a:rPr>
              <a:t>Analytics </a:t>
            </a:r>
            <a:r>
              <a:rPr sz="1000" dirty="0">
                <a:solidFill>
                  <a:srgbClr val="3E3E3E"/>
                </a:solidFill>
                <a:latin typeface="CVS Health Sans"/>
                <a:cs typeface="CVS Health Sans"/>
              </a:rPr>
              <a:t>Sr. Analyst</a:t>
            </a:r>
            <a:r>
              <a:rPr sz="1000" spc="-40" dirty="0">
                <a:solidFill>
                  <a:srgbClr val="3E3E3E"/>
                </a:solidFill>
                <a:latin typeface="CVS Health Sans"/>
                <a:cs typeface="CVS Health Sans"/>
              </a:rPr>
              <a:t> </a:t>
            </a:r>
            <a:r>
              <a:rPr sz="1000" spc="-20" dirty="0">
                <a:solidFill>
                  <a:srgbClr val="3E3E3E"/>
                </a:solidFill>
                <a:latin typeface="CVS Health Sans"/>
                <a:cs typeface="CVS Health Sans"/>
              </a:rPr>
              <a:t>PQ/QA</a:t>
            </a:r>
            <a:endParaRPr sz="1000">
              <a:latin typeface="CVS Health Sans"/>
              <a:cs typeface="CVS Health Sans"/>
            </a:endParaRPr>
          </a:p>
          <a:p>
            <a:pPr marL="12065" marR="5080" algn="ctr">
              <a:lnSpc>
                <a:spcPct val="85600"/>
              </a:lnSpc>
              <a:spcBef>
                <a:spcPts val="195"/>
              </a:spcBef>
            </a:pPr>
            <a:r>
              <a:rPr sz="1000" dirty="0">
                <a:solidFill>
                  <a:srgbClr val="3E3E3E"/>
                </a:solidFill>
                <a:latin typeface="CVS Health Sans"/>
                <a:cs typeface="CVS Health Sans"/>
              </a:rPr>
              <a:t>Sr.</a:t>
            </a:r>
            <a:r>
              <a:rPr sz="1000" spc="-15" dirty="0">
                <a:solidFill>
                  <a:srgbClr val="3E3E3E"/>
                </a:solidFill>
                <a:latin typeface="CVS Health Sans"/>
                <a:cs typeface="CVS Health Sans"/>
              </a:rPr>
              <a:t> </a:t>
            </a:r>
            <a:r>
              <a:rPr sz="1000" dirty="0">
                <a:solidFill>
                  <a:srgbClr val="3E3E3E"/>
                </a:solidFill>
                <a:latin typeface="CVS Health Sans"/>
                <a:cs typeface="CVS Health Sans"/>
              </a:rPr>
              <a:t>Analyst</a:t>
            </a:r>
            <a:r>
              <a:rPr sz="1000" spc="-60" dirty="0">
                <a:solidFill>
                  <a:srgbClr val="3E3E3E"/>
                </a:solidFill>
                <a:latin typeface="CVS Health Sans"/>
                <a:cs typeface="CVS Health Sans"/>
              </a:rPr>
              <a:t> </a:t>
            </a:r>
            <a:r>
              <a:rPr sz="1000" dirty="0">
                <a:solidFill>
                  <a:srgbClr val="3E3E3E"/>
                </a:solidFill>
                <a:latin typeface="CVS Health Sans"/>
                <a:cs typeface="CVS Health Sans"/>
              </a:rPr>
              <a:t>Reporting</a:t>
            </a:r>
            <a:r>
              <a:rPr sz="1000" spc="-5" dirty="0">
                <a:solidFill>
                  <a:srgbClr val="3E3E3E"/>
                </a:solidFill>
                <a:latin typeface="CVS Health Sans"/>
                <a:cs typeface="CVS Health Sans"/>
              </a:rPr>
              <a:t> </a:t>
            </a:r>
            <a:r>
              <a:rPr sz="1000" spc="-10" dirty="0">
                <a:solidFill>
                  <a:srgbClr val="3E3E3E"/>
                </a:solidFill>
                <a:latin typeface="CVS Health Sans"/>
                <a:cs typeface="CVS Health Sans"/>
              </a:rPr>
              <a:t>Strategy, </a:t>
            </a:r>
            <a:r>
              <a:rPr sz="1000" dirty="0">
                <a:solidFill>
                  <a:srgbClr val="3E3E3E"/>
                </a:solidFill>
                <a:latin typeface="CVS Health Sans"/>
                <a:cs typeface="CVS Health Sans"/>
              </a:rPr>
              <a:t>Business</a:t>
            </a:r>
            <a:r>
              <a:rPr sz="1000" spc="-30" dirty="0">
                <a:solidFill>
                  <a:srgbClr val="3E3E3E"/>
                </a:solidFill>
                <a:latin typeface="CVS Health Sans"/>
                <a:cs typeface="CVS Health Sans"/>
              </a:rPr>
              <a:t> </a:t>
            </a:r>
            <a:r>
              <a:rPr sz="1000" dirty="0">
                <a:solidFill>
                  <a:srgbClr val="3E3E3E"/>
                </a:solidFill>
                <a:latin typeface="CVS Health Sans"/>
                <a:cs typeface="CVS Health Sans"/>
              </a:rPr>
              <a:t>Analytics,</a:t>
            </a:r>
            <a:r>
              <a:rPr sz="1000" spc="-45" dirty="0">
                <a:solidFill>
                  <a:srgbClr val="3E3E3E"/>
                </a:solidFill>
                <a:latin typeface="CVS Health Sans"/>
                <a:cs typeface="CVS Health Sans"/>
              </a:rPr>
              <a:t> </a:t>
            </a:r>
            <a:r>
              <a:rPr sz="1000" spc="-10" dirty="0">
                <a:solidFill>
                  <a:srgbClr val="3E3E3E"/>
                </a:solidFill>
                <a:latin typeface="CVS Health Sans"/>
                <a:cs typeface="CVS Health Sans"/>
              </a:rPr>
              <a:t>Vendor Trans</a:t>
            </a:r>
            <a:endParaRPr sz="1000">
              <a:latin typeface="CVS Health Sans"/>
              <a:cs typeface="CVS Health Sans"/>
            </a:endParaRPr>
          </a:p>
        </p:txBody>
      </p:sp>
      <p:grpSp>
        <p:nvGrpSpPr>
          <p:cNvPr id="9" name="object 9"/>
          <p:cNvGrpSpPr/>
          <p:nvPr/>
        </p:nvGrpSpPr>
        <p:grpSpPr>
          <a:xfrm>
            <a:off x="5568696" y="1385278"/>
            <a:ext cx="708660" cy="951230"/>
            <a:chOff x="5568696" y="1385278"/>
            <a:chExt cx="708660" cy="951230"/>
          </a:xfrm>
        </p:grpSpPr>
        <p:sp>
          <p:nvSpPr>
            <p:cNvPr id="10" name="object 10"/>
            <p:cNvSpPr/>
            <p:nvPr/>
          </p:nvSpPr>
          <p:spPr>
            <a:xfrm>
              <a:off x="5673866" y="1385278"/>
              <a:ext cx="506095" cy="643890"/>
            </a:xfrm>
            <a:custGeom>
              <a:avLst/>
              <a:gdLst/>
              <a:ahLst/>
              <a:cxnLst/>
              <a:rect l="l" t="t" r="r" b="b"/>
              <a:pathLst>
                <a:path w="506095" h="643889">
                  <a:moveTo>
                    <a:pt x="249862" y="0"/>
                  </a:moveTo>
                  <a:lnTo>
                    <a:pt x="192619" y="4815"/>
                  </a:lnTo>
                  <a:lnTo>
                    <a:pt x="146676" y="18864"/>
                  </a:lnTo>
                  <a:lnTo>
                    <a:pt x="111258" y="41546"/>
                  </a:lnTo>
                  <a:lnTo>
                    <a:pt x="85591" y="72264"/>
                  </a:lnTo>
                  <a:lnTo>
                    <a:pt x="66333" y="111533"/>
                  </a:lnTo>
                  <a:lnTo>
                    <a:pt x="52509" y="158624"/>
                  </a:lnTo>
                  <a:lnTo>
                    <a:pt x="42540" y="211609"/>
                  </a:lnTo>
                  <a:lnTo>
                    <a:pt x="34846" y="268563"/>
                  </a:lnTo>
                  <a:lnTo>
                    <a:pt x="27847" y="327557"/>
                  </a:lnTo>
                  <a:lnTo>
                    <a:pt x="20072" y="378558"/>
                  </a:lnTo>
                  <a:lnTo>
                    <a:pt x="10809" y="430951"/>
                  </a:lnTo>
                  <a:lnTo>
                    <a:pt x="3102" y="481993"/>
                  </a:lnTo>
                  <a:lnTo>
                    <a:pt x="0" y="528941"/>
                  </a:lnTo>
                  <a:lnTo>
                    <a:pt x="4546" y="569052"/>
                  </a:lnTo>
                  <a:lnTo>
                    <a:pt x="48775" y="617794"/>
                  </a:lnTo>
                  <a:lnTo>
                    <a:pt x="117253" y="632678"/>
                  </a:lnTo>
                  <a:lnTo>
                    <a:pt x="184004" y="640321"/>
                  </a:lnTo>
                  <a:lnTo>
                    <a:pt x="234621" y="643137"/>
                  </a:lnTo>
                  <a:lnTo>
                    <a:pt x="254695" y="643539"/>
                  </a:lnTo>
                  <a:lnTo>
                    <a:pt x="274767" y="643137"/>
                  </a:lnTo>
                  <a:lnTo>
                    <a:pt x="325378" y="640321"/>
                  </a:lnTo>
                  <a:lnTo>
                    <a:pt x="392124" y="632678"/>
                  </a:lnTo>
                  <a:lnTo>
                    <a:pt x="460600" y="617794"/>
                  </a:lnTo>
                  <a:lnTo>
                    <a:pt x="502813" y="569052"/>
                  </a:lnTo>
                  <a:lnTo>
                    <a:pt x="505476" y="528941"/>
                  </a:lnTo>
                  <a:lnTo>
                    <a:pt x="500342" y="481993"/>
                  </a:lnTo>
                  <a:lnTo>
                    <a:pt x="490781" y="430951"/>
                  </a:lnTo>
                  <a:lnTo>
                    <a:pt x="480167" y="378558"/>
                  </a:lnTo>
                  <a:lnTo>
                    <a:pt x="471872" y="327557"/>
                  </a:lnTo>
                  <a:lnTo>
                    <a:pt x="465021" y="270427"/>
                  </a:lnTo>
                  <a:lnTo>
                    <a:pt x="457270" y="215468"/>
                  </a:lnTo>
                  <a:lnTo>
                    <a:pt x="447104" y="164458"/>
                  </a:lnTo>
                  <a:lnTo>
                    <a:pt x="433008" y="119176"/>
                  </a:lnTo>
                  <a:lnTo>
                    <a:pt x="413468" y="81398"/>
                  </a:lnTo>
                  <a:lnTo>
                    <a:pt x="386968" y="52904"/>
                  </a:lnTo>
                  <a:lnTo>
                    <a:pt x="367651" y="40622"/>
                  </a:lnTo>
                  <a:lnTo>
                    <a:pt x="344652" y="24011"/>
                  </a:lnTo>
                  <a:lnTo>
                    <a:pt x="317555" y="11187"/>
                  </a:lnTo>
                  <a:lnTo>
                    <a:pt x="286059" y="2925"/>
                  </a:lnTo>
                  <a:lnTo>
                    <a:pt x="249862" y="0"/>
                  </a:lnTo>
                  <a:close/>
                </a:path>
              </a:pathLst>
            </a:custGeom>
            <a:solidFill>
              <a:srgbClr val="58331F"/>
            </a:solidFill>
          </p:spPr>
          <p:txBody>
            <a:bodyPr wrap="square" lIns="0" tIns="0" rIns="0" bIns="0" rtlCol="0"/>
            <a:lstStyle/>
            <a:p>
              <a:endParaRPr/>
            </a:p>
          </p:txBody>
        </p:sp>
        <p:sp>
          <p:nvSpPr>
            <p:cNvPr id="11" name="object 11"/>
            <p:cNvSpPr/>
            <p:nvPr/>
          </p:nvSpPr>
          <p:spPr>
            <a:xfrm>
              <a:off x="5734810" y="1411699"/>
              <a:ext cx="375920" cy="711835"/>
            </a:xfrm>
            <a:custGeom>
              <a:avLst/>
              <a:gdLst/>
              <a:ahLst/>
              <a:cxnLst/>
              <a:rect l="l" t="t" r="r" b="b"/>
              <a:pathLst>
                <a:path w="375920" h="711835">
                  <a:moveTo>
                    <a:pt x="9569" y="239261"/>
                  </a:moveTo>
                  <a:lnTo>
                    <a:pt x="4434" y="239455"/>
                  </a:lnTo>
                  <a:lnTo>
                    <a:pt x="1430" y="245589"/>
                  </a:lnTo>
                  <a:lnTo>
                    <a:pt x="0" y="259123"/>
                  </a:lnTo>
                  <a:lnTo>
                    <a:pt x="829" y="269336"/>
                  </a:lnTo>
                  <a:lnTo>
                    <a:pt x="3340" y="277957"/>
                  </a:lnTo>
                  <a:lnTo>
                    <a:pt x="6951" y="286714"/>
                  </a:lnTo>
                  <a:lnTo>
                    <a:pt x="11053" y="297842"/>
                  </a:lnTo>
                  <a:lnTo>
                    <a:pt x="25122" y="334932"/>
                  </a:lnTo>
                  <a:lnTo>
                    <a:pt x="40295" y="346995"/>
                  </a:lnTo>
                  <a:lnTo>
                    <a:pt x="41901" y="353364"/>
                  </a:lnTo>
                  <a:lnTo>
                    <a:pt x="43736" y="358806"/>
                  </a:lnTo>
                  <a:lnTo>
                    <a:pt x="45572" y="362596"/>
                  </a:lnTo>
                  <a:lnTo>
                    <a:pt x="45572" y="362832"/>
                  </a:lnTo>
                  <a:lnTo>
                    <a:pt x="73284" y="409096"/>
                  </a:lnTo>
                  <a:lnTo>
                    <a:pt x="103116" y="436384"/>
                  </a:lnTo>
                  <a:lnTo>
                    <a:pt x="109720" y="441293"/>
                  </a:lnTo>
                  <a:lnTo>
                    <a:pt x="109720" y="477700"/>
                  </a:lnTo>
                  <a:lnTo>
                    <a:pt x="95235" y="515995"/>
                  </a:lnTo>
                  <a:lnTo>
                    <a:pt x="80751" y="530888"/>
                  </a:lnTo>
                  <a:lnTo>
                    <a:pt x="45572" y="563741"/>
                  </a:lnTo>
                  <a:lnTo>
                    <a:pt x="40983" y="569167"/>
                  </a:lnTo>
                  <a:lnTo>
                    <a:pt x="35691" y="574844"/>
                  </a:lnTo>
                  <a:lnTo>
                    <a:pt x="29940" y="580522"/>
                  </a:lnTo>
                  <a:lnTo>
                    <a:pt x="14089" y="610313"/>
                  </a:lnTo>
                  <a:lnTo>
                    <a:pt x="47851" y="669423"/>
                  </a:lnTo>
                  <a:lnTo>
                    <a:pt x="87717" y="692714"/>
                  </a:lnTo>
                  <a:lnTo>
                    <a:pt x="136410" y="707811"/>
                  </a:lnTo>
                  <a:lnTo>
                    <a:pt x="189056" y="711699"/>
                  </a:lnTo>
                  <a:lnTo>
                    <a:pt x="240164" y="708046"/>
                  </a:lnTo>
                  <a:lnTo>
                    <a:pt x="287543" y="693731"/>
                  </a:lnTo>
                  <a:lnTo>
                    <a:pt x="326773" y="671523"/>
                  </a:lnTo>
                  <a:lnTo>
                    <a:pt x="353434" y="644191"/>
                  </a:lnTo>
                  <a:lnTo>
                    <a:pt x="363106" y="614507"/>
                  </a:lnTo>
                  <a:lnTo>
                    <a:pt x="351370" y="585240"/>
                  </a:lnTo>
                  <a:lnTo>
                    <a:pt x="289531" y="526626"/>
                  </a:lnTo>
                  <a:lnTo>
                    <a:pt x="288368" y="525447"/>
                  </a:lnTo>
                  <a:lnTo>
                    <a:pt x="287221" y="524503"/>
                  </a:lnTo>
                  <a:lnTo>
                    <a:pt x="286074" y="523323"/>
                  </a:lnTo>
                  <a:lnTo>
                    <a:pt x="284239" y="521672"/>
                  </a:lnTo>
                  <a:lnTo>
                    <a:pt x="284468" y="521420"/>
                  </a:lnTo>
                  <a:lnTo>
                    <a:pt x="283092" y="519533"/>
                  </a:lnTo>
                  <a:lnTo>
                    <a:pt x="281470" y="517882"/>
                  </a:lnTo>
                  <a:lnTo>
                    <a:pt x="280094" y="515995"/>
                  </a:lnTo>
                  <a:lnTo>
                    <a:pt x="265609" y="477700"/>
                  </a:lnTo>
                  <a:lnTo>
                    <a:pt x="265609" y="441293"/>
                  </a:lnTo>
                  <a:lnTo>
                    <a:pt x="272222" y="436384"/>
                  </a:lnTo>
                  <a:lnTo>
                    <a:pt x="278293" y="431581"/>
                  </a:lnTo>
                  <a:lnTo>
                    <a:pt x="312432" y="395447"/>
                  </a:lnTo>
                  <a:lnTo>
                    <a:pt x="329757" y="362832"/>
                  </a:lnTo>
                  <a:lnTo>
                    <a:pt x="329757" y="362596"/>
                  </a:lnTo>
                  <a:lnTo>
                    <a:pt x="331608" y="358806"/>
                  </a:lnTo>
                  <a:lnTo>
                    <a:pt x="333443" y="353364"/>
                  </a:lnTo>
                  <a:lnTo>
                    <a:pt x="335279" y="346995"/>
                  </a:lnTo>
                  <a:lnTo>
                    <a:pt x="339883" y="346759"/>
                  </a:lnTo>
                  <a:lnTo>
                    <a:pt x="359767" y="311183"/>
                  </a:lnTo>
                  <a:lnTo>
                    <a:pt x="364295" y="297842"/>
                  </a:lnTo>
                  <a:lnTo>
                    <a:pt x="368393" y="286714"/>
                  </a:lnTo>
                  <a:lnTo>
                    <a:pt x="371998" y="277957"/>
                  </a:lnTo>
                  <a:lnTo>
                    <a:pt x="374507" y="269336"/>
                  </a:lnTo>
                  <a:lnTo>
                    <a:pt x="375336" y="259123"/>
                  </a:lnTo>
                  <a:lnTo>
                    <a:pt x="374350" y="249835"/>
                  </a:lnTo>
                  <a:lnTo>
                    <a:pt x="24418" y="249835"/>
                  </a:lnTo>
                  <a:lnTo>
                    <a:pt x="23960" y="249363"/>
                  </a:lnTo>
                  <a:lnTo>
                    <a:pt x="23730" y="248891"/>
                  </a:lnTo>
                  <a:lnTo>
                    <a:pt x="16208" y="243056"/>
                  </a:lnTo>
                  <a:lnTo>
                    <a:pt x="9569" y="239261"/>
                  </a:lnTo>
                  <a:close/>
                </a:path>
                <a:path w="375920" h="711835">
                  <a:moveTo>
                    <a:pt x="192268" y="0"/>
                  </a:moveTo>
                  <a:lnTo>
                    <a:pt x="183076" y="0"/>
                  </a:lnTo>
                  <a:lnTo>
                    <a:pt x="129457" y="7448"/>
                  </a:lnTo>
                  <a:lnTo>
                    <a:pt x="90299" y="24435"/>
                  </a:lnTo>
                  <a:lnTo>
                    <a:pt x="44686" y="83271"/>
                  </a:lnTo>
                  <a:lnTo>
                    <a:pt x="32891" y="123243"/>
                  </a:lnTo>
                  <a:lnTo>
                    <a:pt x="24877" y="168999"/>
                  </a:lnTo>
                  <a:lnTo>
                    <a:pt x="23960" y="178923"/>
                  </a:lnTo>
                  <a:lnTo>
                    <a:pt x="23960" y="187211"/>
                  </a:lnTo>
                  <a:lnTo>
                    <a:pt x="23698" y="199071"/>
                  </a:lnTo>
                  <a:lnTo>
                    <a:pt x="23243" y="212464"/>
                  </a:lnTo>
                  <a:lnTo>
                    <a:pt x="23088" y="227055"/>
                  </a:lnTo>
                  <a:lnTo>
                    <a:pt x="23595" y="239261"/>
                  </a:lnTo>
                  <a:lnTo>
                    <a:pt x="23603" y="239455"/>
                  </a:lnTo>
                  <a:lnTo>
                    <a:pt x="23730" y="242506"/>
                  </a:lnTo>
                  <a:lnTo>
                    <a:pt x="24330" y="248891"/>
                  </a:lnTo>
                  <a:lnTo>
                    <a:pt x="24418" y="249835"/>
                  </a:lnTo>
                  <a:lnTo>
                    <a:pt x="350911" y="249835"/>
                  </a:lnTo>
                  <a:lnTo>
                    <a:pt x="351547" y="243056"/>
                  </a:lnTo>
                  <a:lnTo>
                    <a:pt x="351599" y="242506"/>
                  </a:lnTo>
                  <a:lnTo>
                    <a:pt x="352247" y="227055"/>
                  </a:lnTo>
                  <a:lnTo>
                    <a:pt x="352092" y="212464"/>
                  </a:lnTo>
                  <a:lnTo>
                    <a:pt x="351633" y="199071"/>
                  </a:lnTo>
                  <a:lnTo>
                    <a:pt x="351370" y="187211"/>
                  </a:lnTo>
                  <a:lnTo>
                    <a:pt x="351370" y="178923"/>
                  </a:lnTo>
                  <a:lnTo>
                    <a:pt x="350911" y="173025"/>
                  </a:lnTo>
                  <a:lnTo>
                    <a:pt x="342438" y="123243"/>
                  </a:lnTo>
                  <a:lnTo>
                    <a:pt x="330644" y="83271"/>
                  </a:lnTo>
                  <a:lnTo>
                    <a:pt x="285035" y="24435"/>
                  </a:lnTo>
                  <a:lnTo>
                    <a:pt x="245881" y="7448"/>
                  </a:lnTo>
                  <a:lnTo>
                    <a:pt x="192268" y="0"/>
                  </a:lnTo>
                  <a:close/>
                </a:path>
                <a:path w="375920" h="711835">
                  <a:moveTo>
                    <a:pt x="365772" y="239261"/>
                  </a:moveTo>
                  <a:lnTo>
                    <a:pt x="359129" y="243056"/>
                  </a:lnTo>
                  <a:lnTo>
                    <a:pt x="351599" y="248891"/>
                  </a:lnTo>
                  <a:lnTo>
                    <a:pt x="351370" y="249363"/>
                  </a:lnTo>
                  <a:lnTo>
                    <a:pt x="350911" y="249835"/>
                  </a:lnTo>
                  <a:lnTo>
                    <a:pt x="374350" y="249835"/>
                  </a:lnTo>
                  <a:lnTo>
                    <a:pt x="373899" y="245589"/>
                  </a:lnTo>
                  <a:lnTo>
                    <a:pt x="370903" y="239455"/>
                  </a:lnTo>
                  <a:lnTo>
                    <a:pt x="365772" y="239261"/>
                  </a:lnTo>
                  <a:close/>
                </a:path>
              </a:pathLst>
            </a:custGeom>
            <a:solidFill>
              <a:srgbClr val="E4B18D"/>
            </a:solidFill>
          </p:spPr>
          <p:txBody>
            <a:bodyPr wrap="square" lIns="0" tIns="0" rIns="0" bIns="0" rtlCol="0"/>
            <a:lstStyle/>
            <a:p>
              <a:endParaRPr/>
            </a:p>
          </p:txBody>
        </p:sp>
        <p:sp>
          <p:nvSpPr>
            <p:cNvPr id="12" name="object 12"/>
            <p:cNvSpPr/>
            <p:nvPr/>
          </p:nvSpPr>
          <p:spPr>
            <a:xfrm>
              <a:off x="5845845" y="1853307"/>
              <a:ext cx="154305" cy="55244"/>
            </a:xfrm>
            <a:custGeom>
              <a:avLst/>
              <a:gdLst/>
              <a:ahLst/>
              <a:cxnLst/>
              <a:rect l="l" t="t" r="r" b="b"/>
              <a:pathLst>
                <a:path w="154304" h="55244">
                  <a:moveTo>
                    <a:pt x="0" y="0"/>
                  </a:moveTo>
                  <a:lnTo>
                    <a:pt x="0" y="8759"/>
                  </a:lnTo>
                  <a:lnTo>
                    <a:pt x="11327" y="21438"/>
                  </a:lnTo>
                  <a:lnTo>
                    <a:pt x="49342" y="52354"/>
                  </a:lnTo>
                  <a:lnTo>
                    <a:pt x="70225" y="54658"/>
                  </a:lnTo>
                  <a:lnTo>
                    <a:pt x="83391" y="54658"/>
                  </a:lnTo>
                  <a:lnTo>
                    <a:pt x="129701" y="34111"/>
                  </a:lnTo>
                  <a:lnTo>
                    <a:pt x="75956" y="34111"/>
                  </a:lnTo>
                  <a:lnTo>
                    <a:pt x="63472" y="33390"/>
                  </a:lnTo>
                  <a:lnTo>
                    <a:pt x="63119" y="33390"/>
                  </a:lnTo>
                  <a:lnTo>
                    <a:pt x="51923" y="31714"/>
                  </a:lnTo>
                  <a:lnTo>
                    <a:pt x="51730" y="31714"/>
                  </a:lnTo>
                  <a:lnTo>
                    <a:pt x="43200" y="29818"/>
                  </a:lnTo>
                  <a:lnTo>
                    <a:pt x="43070" y="29818"/>
                  </a:lnTo>
                  <a:lnTo>
                    <a:pt x="38651" y="28433"/>
                  </a:lnTo>
                  <a:lnTo>
                    <a:pt x="38207" y="28198"/>
                  </a:lnTo>
                  <a:lnTo>
                    <a:pt x="37519" y="27490"/>
                  </a:lnTo>
                  <a:lnTo>
                    <a:pt x="26862" y="20293"/>
                  </a:lnTo>
                  <a:lnTo>
                    <a:pt x="17056" y="13296"/>
                  </a:lnTo>
                  <a:lnTo>
                    <a:pt x="8101" y="6524"/>
                  </a:lnTo>
                  <a:lnTo>
                    <a:pt x="0" y="0"/>
                  </a:lnTo>
                  <a:close/>
                </a:path>
                <a:path w="154304" h="55244">
                  <a:moveTo>
                    <a:pt x="154176" y="0"/>
                  </a:moveTo>
                  <a:lnTo>
                    <a:pt x="145901" y="6358"/>
                  </a:lnTo>
                  <a:lnTo>
                    <a:pt x="136752" y="13031"/>
                  </a:lnTo>
                  <a:lnTo>
                    <a:pt x="126707" y="20061"/>
                  </a:lnTo>
                  <a:lnTo>
                    <a:pt x="115739" y="27490"/>
                  </a:lnTo>
                  <a:lnTo>
                    <a:pt x="115295" y="27962"/>
                  </a:lnTo>
                  <a:lnTo>
                    <a:pt x="114836" y="28198"/>
                  </a:lnTo>
                  <a:lnTo>
                    <a:pt x="114607" y="28433"/>
                  </a:lnTo>
                  <a:lnTo>
                    <a:pt x="110389" y="29818"/>
                  </a:lnTo>
                  <a:lnTo>
                    <a:pt x="101504" y="31714"/>
                  </a:lnTo>
                  <a:lnTo>
                    <a:pt x="89508" y="33390"/>
                  </a:lnTo>
                  <a:lnTo>
                    <a:pt x="75956" y="34111"/>
                  </a:lnTo>
                  <a:lnTo>
                    <a:pt x="129701" y="34111"/>
                  </a:lnTo>
                  <a:lnTo>
                    <a:pt x="130439" y="33525"/>
                  </a:lnTo>
                  <a:lnTo>
                    <a:pt x="142618" y="22108"/>
                  </a:lnTo>
                  <a:lnTo>
                    <a:pt x="154176" y="9719"/>
                  </a:lnTo>
                  <a:lnTo>
                    <a:pt x="154176" y="0"/>
                  </a:lnTo>
                  <a:close/>
                </a:path>
              </a:pathLst>
            </a:custGeom>
            <a:solidFill>
              <a:srgbClr val="B87850"/>
            </a:solidFill>
          </p:spPr>
          <p:txBody>
            <a:bodyPr wrap="square" lIns="0" tIns="0" rIns="0" bIns="0" rtlCol="0"/>
            <a:lstStyle/>
            <a:p>
              <a:endParaRPr/>
            </a:p>
          </p:txBody>
        </p:sp>
        <p:sp>
          <p:nvSpPr>
            <p:cNvPr id="13" name="object 13"/>
            <p:cNvSpPr/>
            <p:nvPr/>
          </p:nvSpPr>
          <p:spPr>
            <a:xfrm>
              <a:off x="5568696" y="1957103"/>
              <a:ext cx="708660" cy="379730"/>
            </a:xfrm>
            <a:custGeom>
              <a:avLst/>
              <a:gdLst/>
              <a:ahLst/>
              <a:cxnLst/>
              <a:rect l="l" t="t" r="r" b="b"/>
              <a:pathLst>
                <a:path w="708660" h="379730">
                  <a:moveTo>
                    <a:pt x="224212" y="0"/>
                  </a:moveTo>
                  <a:lnTo>
                    <a:pt x="42728" y="74497"/>
                  </a:lnTo>
                  <a:lnTo>
                    <a:pt x="11629" y="100277"/>
                  </a:lnTo>
                  <a:lnTo>
                    <a:pt x="0" y="139527"/>
                  </a:lnTo>
                  <a:lnTo>
                    <a:pt x="0" y="193926"/>
                  </a:lnTo>
                  <a:lnTo>
                    <a:pt x="1206" y="240686"/>
                  </a:lnTo>
                  <a:lnTo>
                    <a:pt x="4824" y="287247"/>
                  </a:lnTo>
                  <a:lnTo>
                    <a:pt x="10854" y="333499"/>
                  </a:lnTo>
                  <a:lnTo>
                    <a:pt x="19296" y="379330"/>
                  </a:lnTo>
                  <a:lnTo>
                    <a:pt x="689173" y="379330"/>
                  </a:lnTo>
                  <a:lnTo>
                    <a:pt x="697615" y="333499"/>
                  </a:lnTo>
                  <a:lnTo>
                    <a:pt x="703648" y="287247"/>
                  </a:lnTo>
                  <a:lnTo>
                    <a:pt x="707268" y="240686"/>
                  </a:lnTo>
                  <a:lnTo>
                    <a:pt x="708475" y="193926"/>
                  </a:lnTo>
                  <a:lnTo>
                    <a:pt x="708475" y="139527"/>
                  </a:lnTo>
                  <a:lnTo>
                    <a:pt x="696847" y="100277"/>
                  </a:lnTo>
                  <a:lnTo>
                    <a:pt x="665740" y="74497"/>
                  </a:lnTo>
                  <a:lnTo>
                    <a:pt x="484033" y="235"/>
                  </a:lnTo>
                  <a:lnTo>
                    <a:pt x="354237" y="94832"/>
                  </a:lnTo>
                  <a:lnTo>
                    <a:pt x="224212" y="0"/>
                  </a:lnTo>
                  <a:close/>
                </a:path>
              </a:pathLst>
            </a:custGeom>
            <a:solidFill>
              <a:srgbClr val="E9E9E9"/>
            </a:solidFill>
          </p:spPr>
          <p:txBody>
            <a:bodyPr wrap="square" lIns="0" tIns="0" rIns="0" bIns="0" rtlCol="0"/>
            <a:lstStyle/>
            <a:p>
              <a:endParaRPr/>
            </a:p>
          </p:txBody>
        </p:sp>
        <p:sp>
          <p:nvSpPr>
            <p:cNvPr id="14" name="object 14"/>
            <p:cNvSpPr/>
            <p:nvPr/>
          </p:nvSpPr>
          <p:spPr>
            <a:xfrm>
              <a:off x="5723070" y="1398489"/>
              <a:ext cx="377190" cy="354965"/>
            </a:xfrm>
            <a:custGeom>
              <a:avLst/>
              <a:gdLst/>
              <a:ahLst/>
              <a:cxnLst/>
              <a:rect l="l" t="t" r="r" b="b"/>
              <a:pathLst>
                <a:path w="377189" h="354964">
                  <a:moveTo>
                    <a:pt x="198701" y="0"/>
                  </a:moveTo>
                  <a:lnTo>
                    <a:pt x="139189" y="5180"/>
                  </a:lnTo>
                  <a:lnTo>
                    <a:pt x="91427" y="20309"/>
                  </a:lnTo>
                  <a:lnTo>
                    <a:pt x="54621" y="44764"/>
                  </a:lnTo>
                  <a:lnTo>
                    <a:pt x="27975" y="77926"/>
                  </a:lnTo>
                  <a:lnTo>
                    <a:pt x="10338" y="120286"/>
                  </a:lnTo>
                  <a:lnTo>
                    <a:pt x="1637" y="170289"/>
                  </a:lnTo>
                  <a:lnTo>
                    <a:pt x="0" y="219440"/>
                  </a:lnTo>
                  <a:lnTo>
                    <a:pt x="2317" y="268587"/>
                  </a:lnTo>
                  <a:lnTo>
                    <a:pt x="7044" y="314712"/>
                  </a:lnTo>
                  <a:lnTo>
                    <a:pt x="12634" y="354795"/>
                  </a:lnTo>
                  <a:lnTo>
                    <a:pt x="32637" y="302640"/>
                  </a:lnTo>
                  <a:lnTo>
                    <a:pt x="42184" y="276162"/>
                  </a:lnTo>
                  <a:lnTo>
                    <a:pt x="66185" y="240403"/>
                  </a:lnTo>
                  <a:lnTo>
                    <a:pt x="104922" y="213901"/>
                  </a:lnTo>
                  <a:lnTo>
                    <a:pt x="151820" y="192062"/>
                  </a:lnTo>
                  <a:lnTo>
                    <a:pt x="200307" y="170289"/>
                  </a:lnTo>
                  <a:lnTo>
                    <a:pt x="230436" y="154925"/>
                  </a:lnTo>
                  <a:lnTo>
                    <a:pt x="256052" y="140980"/>
                  </a:lnTo>
                  <a:lnTo>
                    <a:pt x="280515" y="126946"/>
                  </a:lnTo>
                  <a:lnTo>
                    <a:pt x="286125" y="129844"/>
                  </a:lnTo>
                  <a:lnTo>
                    <a:pt x="299274" y="139293"/>
                  </a:lnTo>
                  <a:lnTo>
                    <a:pt x="314443" y="156424"/>
                  </a:lnTo>
                  <a:lnTo>
                    <a:pt x="326110" y="182367"/>
                  </a:lnTo>
                  <a:lnTo>
                    <a:pt x="338341" y="222928"/>
                  </a:lnTo>
                  <a:lnTo>
                    <a:pt x="347797" y="243212"/>
                  </a:lnTo>
                  <a:lnTo>
                    <a:pt x="355403" y="253149"/>
                  </a:lnTo>
                  <a:lnTo>
                    <a:pt x="362084" y="262668"/>
                  </a:lnTo>
                  <a:lnTo>
                    <a:pt x="364086" y="261013"/>
                  </a:lnTo>
                  <a:lnTo>
                    <a:pt x="368644" y="251742"/>
                  </a:lnTo>
                  <a:lnTo>
                    <a:pt x="373589" y="228393"/>
                  </a:lnTo>
                  <a:lnTo>
                    <a:pt x="376752" y="184506"/>
                  </a:lnTo>
                  <a:lnTo>
                    <a:pt x="376531" y="148868"/>
                  </a:lnTo>
                  <a:lnTo>
                    <a:pt x="354000" y="80617"/>
                  </a:lnTo>
                  <a:lnTo>
                    <a:pt x="321292" y="44050"/>
                  </a:lnTo>
                  <a:lnTo>
                    <a:pt x="269196" y="12076"/>
                  </a:lnTo>
                  <a:lnTo>
                    <a:pt x="236388" y="3151"/>
                  </a:lnTo>
                  <a:lnTo>
                    <a:pt x="198701" y="0"/>
                  </a:lnTo>
                  <a:close/>
                </a:path>
              </a:pathLst>
            </a:custGeom>
            <a:solidFill>
              <a:srgbClr val="58331F"/>
            </a:solidFill>
          </p:spPr>
          <p:txBody>
            <a:bodyPr wrap="square" lIns="0" tIns="0" rIns="0" bIns="0" rtlCol="0"/>
            <a:lstStyle/>
            <a:p>
              <a:endParaRPr/>
            </a:p>
          </p:txBody>
        </p:sp>
        <p:sp>
          <p:nvSpPr>
            <p:cNvPr id="15" name="object 15"/>
            <p:cNvSpPr/>
            <p:nvPr/>
          </p:nvSpPr>
          <p:spPr>
            <a:xfrm>
              <a:off x="5798121" y="1644471"/>
              <a:ext cx="244475" cy="37465"/>
            </a:xfrm>
            <a:custGeom>
              <a:avLst/>
              <a:gdLst/>
              <a:ahLst/>
              <a:cxnLst/>
              <a:rect l="l" t="t" r="r" b="b"/>
              <a:pathLst>
                <a:path w="244475" h="37464">
                  <a:moveTo>
                    <a:pt x="86258" y="21247"/>
                  </a:moveTo>
                  <a:lnTo>
                    <a:pt x="80467" y="15405"/>
                  </a:lnTo>
                  <a:lnTo>
                    <a:pt x="76606" y="12966"/>
                  </a:lnTo>
                  <a:lnTo>
                    <a:pt x="73507" y="10998"/>
                  </a:lnTo>
                  <a:lnTo>
                    <a:pt x="35636" y="1727"/>
                  </a:lnTo>
                  <a:lnTo>
                    <a:pt x="28282" y="1981"/>
                  </a:lnTo>
                  <a:lnTo>
                    <a:pt x="29044" y="1981"/>
                  </a:lnTo>
                  <a:lnTo>
                    <a:pt x="22898" y="3048"/>
                  </a:lnTo>
                  <a:lnTo>
                    <a:pt x="0" y="25641"/>
                  </a:lnTo>
                  <a:lnTo>
                    <a:pt x="1155" y="26123"/>
                  </a:lnTo>
                  <a:lnTo>
                    <a:pt x="7874" y="21488"/>
                  </a:lnTo>
                  <a:lnTo>
                    <a:pt x="14198" y="19113"/>
                  </a:lnTo>
                  <a:lnTo>
                    <a:pt x="21107" y="17106"/>
                  </a:lnTo>
                  <a:lnTo>
                    <a:pt x="25514" y="15887"/>
                  </a:lnTo>
                  <a:lnTo>
                    <a:pt x="30149" y="14173"/>
                  </a:lnTo>
                  <a:lnTo>
                    <a:pt x="34772" y="13195"/>
                  </a:lnTo>
                  <a:lnTo>
                    <a:pt x="33159" y="15633"/>
                  </a:lnTo>
                  <a:lnTo>
                    <a:pt x="32385" y="18072"/>
                  </a:lnTo>
                  <a:lnTo>
                    <a:pt x="32296" y="18326"/>
                  </a:lnTo>
                  <a:lnTo>
                    <a:pt x="32219" y="30276"/>
                  </a:lnTo>
                  <a:lnTo>
                    <a:pt x="38950" y="37109"/>
                  </a:lnTo>
                  <a:lnTo>
                    <a:pt x="55422" y="37109"/>
                  </a:lnTo>
                  <a:lnTo>
                    <a:pt x="61912" y="30276"/>
                  </a:lnTo>
                  <a:lnTo>
                    <a:pt x="61836" y="18072"/>
                  </a:lnTo>
                  <a:lnTo>
                    <a:pt x="61137" y="15887"/>
                  </a:lnTo>
                  <a:lnTo>
                    <a:pt x="61048" y="15633"/>
                  </a:lnTo>
                  <a:lnTo>
                    <a:pt x="60972" y="15405"/>
                  </a:lnTo>
                  <a:lnTo>
                    <a:pt x="59512" y="13195"/>
                  </a:lnTo>
                  <a:lnTo>
                    <a:pt x="59359" y="12966"/>
                  </a:lnTo>
                  <a:lnTo>
                    <a:pt x="60972" y="13195"/>
                  </a:lnTo>
                  <a:lnTo>
                    <a:pt x="62611" y="13195"/>
                  </a:lnTo>
                  <a:lnTo>
                    <a:pt x="64236" y="13690"/>
                  </a:lnTo>
                  <a:lnTo>
                    <a:pt x="71424" y="15151"/>
                  </a:lnTo>
                  <a:lnTo>
                    <a:pt x="78841" y="18072"/>
                  </a:lnTo>
                  <a:lnTo>
                    <a:pt x="85572" y="22225"/>
                  </a:lnTo>
                  <a:lnTo>
                    <a:pt x="86258" y="21247"/>
                  </a:lnTo>
                  <a:close/>
                </a:path>
                <a:path w="244475" h="37464">
                  <a:moveTo>
                    <a:pt x="244106" y="22542"/>
                  </a:moveTo>
                  <a:lnTo>
                    <a:pt x="242608" y="14287"/>
                  </a:lnTo>
                  <a:lnTo>
                    <a:pt x="242493" y="13589"/>
                  </a:lnTo>
                  <a:lnTo>
                    <a:pt x="239318" y="10845"/>
                  </a:lnTo>
                  <a:lnTo>
                    <a:pt x="238785" y="10388"/>
                  </a:lnTo>
                  <a:lnTo>
                    <a:pt x="235064" y="7162"/>
                  </a:lnTo>
                  <a:lnTo>
                    <a:pt x="227406" y="3492"/>
                  </a:lnTo>
                  <a:lnTo>
                    <a:pt x="221208" y="1181"/>
                  </a:lnTo>
                  <a:lnTo>
                    <a:pt x="215544" y="279"/>
                  </a:lnTo>
                  <a:lnTo>
                    <a:pt x="219252" y="279"/>
                  </a:lnTo>
                  <a:lnTo>
                    <a:pt x="208470" y="0"/>
                  </a:lnTo>
                  <a:lnTo>
                    <a:pt x="202133" y="279"/>
                  </a:lnTo>
                  <a:lnTo>
                    <a:pt x="194017" y="749"/>
                  </a:lnTo>
                  <a:lnTo>
                    <a:pt x="185661" y="2349"/>
                  </a:lnTo>
                  <a:lnTo>
                    <a:pt x="170827" y="8763"/>
                  </a:lnTo>
                  <a:lnTo>
                    <a:pt x="163639" y="12903"/>
                  </a:lnTo>
                  <a:lnTo>
                    <a:pt x="157848" y="18186"/>
                  </a:lnTo>
                  <a:lnTo>
                    <a:pt x="158534" y="19100"/>
                  </a:lnTo>
                  <a:lnTo>
                    <a:pt x="165265" y="15430"/>
                  </a:lnTo>
                  <a:lnTo>
                    <a:pt x="172681" y="12687"/>
                  </a:lnTo>
                  <a:lnTo>
                    <a:pt x="180098" y="11061"/>
                  </a:lnTo>
                  <a:lnTo>
                    <a:pt x="183121" y="10604"/>
                  </a:lnTo>
                  <a:lnTo>
                    <a:pt x="184746" y="10388"/>
                  </a:lnTo>
                  <a:lnTo>
                    <a:pt x="183121" y="12903"/>
                  </a:lnTo>
                  <a:lnTo>
                    <a:pt x="182270" y="15430"/>
                  </a:lnTo>
                  <a:lnTo>
                    <a:pt x="182194" y="26898"/>
                  </a:lnTo>
                  <a:lnTo>
                    <a:pt x="188683" y="33324"/>
                  </a:lnTo>
                  <a:lnTo>
                    <a:pt x="205155" y="33324"/>
                  </a:lnTo>
                  <a:lnTo>
                    <a:pt x="211886" y="26898"/>
                  </a:lnTo>
                  <a:lnTo>
                    <a:pt x="211797" y="15659"/>
                  </a:lnTo>
                  <a:lnTo>
                    <a:pt x="211099" y="13589"/>
                  </a:lnTo>
                  <a:lnTo>
                    <a:pt x="211023" y="13360"/>
                  </a:lnTo>
                  <a:lnTo>
                    <a:pt x="210947" y="13131"/>
                  </a:lnTo>
                  <a:lnTo>
                    <a:pt x="209321" y="10845"/>
                  </a:lnTo>
                  <a:lnTo>
                    <a:pt x="214185" y="11747"/>
                  </a:lnTo>
                  <a:lnTo>
                    <a:pt x="218592" y="13360"/>
                  </a:lnTo>
                  <a:lnTo>
                    <a:pt x="222999" y="14287"/>
                  </a:lnTo>
                  <a:lnTo>
                    <a:pt x="229730" y="16103"/>
                  </a:lnTo>
                  <a:lnTo>
                    <a:pt x="236232" y="18643"/>
                  </a:lnTo>
                  <a:lnTo>
                    <a:pt x="242951" y="22999"/>
                  </a:lnTo>
                  <a:lnTo>
                    <a:pt x="244106" y="22542"/>
                  </a:lnTo>
                  <a:close/>
                </a:path>
              </a:pathLst>
            </a:custGeom>
            <a:solidFill>
              <a:srgbClr val="000000"/>
            </a:solidFill>
          </p:spPr>
          <p:txBody>
            <a:bodyPr wrap="square" lIns="0" tIns="0" rIns="0" bIns="0" rtlCol="0"/>
            <a:lstStyle/>
            <a:p>
              <a:endParaRPr/>
            </a:p>
          </p:txBody>
        </p:sp>
        <p:sp>
          <p:nvSpPr>
            <p:cNvPr id="16" name="object 16"/>
            <p:cNvSpPr/>
            <p:nvPr/>
          </p:nvSpPr>
          <p:spPr>
            <a:xfrm>
              <a:off x="5893567" y="1741961"/>
              <a:ext cx="59055" cy="15240"/>
            </a:xfrm>
            <a:custGeom>
              <a:avLst/>
              <a:gdLst/>
              <a:ahLst/>
              <a:cxnLst/>
              <a:rect l="l" t="t" r="r" b="b"/>
              <a:pathLst>
                <a:path w="59054" h="15239">
                  <a:moveTo>
                    <a:pt x="48180" y="0"/>
                  </a:moveTo>
                  <a:lnTo>
                    <a:pt x="43132" y="0"/>
                  </a:lnTo>
                  <a:lnTo>
                    <a:pt x="39232" y="1556"/>
                  </a:lnTo>
                  <a:lnTo>
                    <a:pt x="35561" y="3554"/>
                  </a:lnTo>
                  <a:lnTo>
                    <a:pt x="34184" y="4434"/>
                  </a:lnTo>
                  <a:lnTo>
                    <a:pt x="30972" y="4891"/>
                  </a:lnTo>
                  <a:lnTo>
                    <a:pt x="27760" y="4891"/>
                  </a:lnTo>
                  <a:lnTo>
                    <a:pt x="24548" y="4434"/>
                  </a:lnTo>
                  <a:lnTo>
                    <a:pt x="23172" y="3554"/>
                  </a:lnTo>
                  <a:lnTo>
                    <a:pt x="19501" y="1556"/>
                  </a:lnTo>
                  <a:lnTo>
                    <a:pt x="15601" y="0"/>
                  </a:lnTo>
                  <a:lnTo>
                    <a:pt x="10553" y="0"/>
                  </a:lnTo>
                  <a:lnTo>
                    <a:pt x="7571" y="1336"/>
                  </a:lnTo>
                  <a:lnTo>
                    <a:pt x="6194" y="1777"/>
                  </a:lnTo>
                  <a:lnTo>
                    <a:pt x="0" y="4214"/>
                  </a:lnTo>
                  <a:lnTo>
                    <a:pt x="4129" y="7548"/>
                  </a:lnTo>
                  <a:lnTo>
                    <a:pt x="6194" y="8885"/>
                  </a:lnTo>
                  <a:lnTo>
                    <a:pt x="11242" y="12660"/>
                  </a:lnTo>
                  <a:lnTo>
                    <a:pt x="16289" y="10882"/>
                  </a:lnTo>
                  <a:lnTo>
                    <a:pt x="24090" y="14437"/>
                  </a:lnTo>
                  <a:lnTo>
                    <a:pt x="25696" y="14877"/>
                  </a:lnTo>
                  <a:lnTo>
                    <a:pt x="27302" y="15097"/>
                  </a:lnTo>
                  <a:lnTo>
                    <a:pt x="30972" y="15097"/>
                  </a:lnTo>
                  <a:lnTo>
                    <a:pt x="34184" y="14657"/>
                  </a:lnTo>
                  <a:lnTo>
                    <a:pt x="39002" y="12439"/>
                  </a:lnTo>
                  <a:lnTo>
                    <a:pt x="42673" y="10882"/>
                  </a:lnTo>
                  <a:lnTo>
                    <a:pt x="50244" y="12219"/>
                  </a:lnTo>
                  <a:lnTo>
                    <a:pt x="56668" y="6432"/>
                  </a:lnTo>
                  <a:lnTo>
                    <a:pt x="58733" y="4214"/>
                  </a:lnTo>
                  <a:lnTo>
                    <a:pt x="52539" y="1777"/>
                  </a:lnTo>
                  <a:lnTo>
                    <a:pt x="51162" y="1336"/>
                  </a:lnTo>
                  <a:lnTo>
                    <a:pt x="48180" y="0"/>
                  </a:lnTo>
                  <a:close/>
                </a:path>
              </a:pathLst>
            </a:custGeom>
            <a:solidFill>
              <a:srgbClr val="B87850"/>
            </a:solidFill>
          </p:spPr>
          <p:txBody>
            <a:bodyPr wrap="square" lIns="0" tIns="0" rIns="0" bIns="0" rtlCol="0"/>
            <a:lstStyle/>
            <a:p>
              <a:endParaRPr/>
            </a:p>
          </p:txBody>
        </p:sp>
        <p:sp>
          <p:nvSpPr>
            <p:cNvPr id="17" name="object 17"/>
            <p:cNvSpPr/>
            <p:nvPr/>
          </p:nvSpPr>
          <p:spPr>
            <a:xfrm>
              <a:off x="5788939" y="1604390"/>
              <a:ext cx="267970" cy="22860"/>
            </a:xfrm>
            <a:custGeom>
              <a:avLst/>
              <a:gdLst/>
              <a:ahLst/>
              <a:cxnLst/>
              <a:rect l="l" t="t" r="r" b="b"/>
              <a:pathLst>
                <a:path w="267970" h="22860">
                  <a:moveTo>
                    <a:pt x="102781" y="11112"/>
                  </a:moveTo>
                  <a:lnTo>
                    <a:pt x="94894" y="9093"/>
                  </a:lnTo>
                  <a:lnTo>
                    <a:pt x="76263" y="4775"/>
                  </a:lnTo>
                  <a:lnTo>
                    <a:pt x="54406" y="863"/>
                  </a:lnTo>
                  <a:lnTo>
                    <a:pt x="36868" y="0"/>
                  </a:lnTo>
                  <a:lnTo>
                    <a:pt x="23761" y="4457"/>
                  </a:lnTo>
                  <a:lnTo>
                    <a:pt x="11899" y="11988"/>
                  </a:lnTo>
                  <a:lnTo>
                    <a:pt x="3314" y="19075"/>
                  </a:lnTo>
                  <a:lnTo>
                    <a:pt x="0" y="22225"/>
                  </a:lnTo>
                  <a:lnTo>
                    <a:pt x="3403" y="20967"/>
                  </a:lnTo>
                  <a:lnTo>
                    <a:pt x="12103" y="18122"/>
                  </a:lnTo>
                  <a:lnTo>
                    <a:pt x="23863" y="14998"/>
                  </a:lnTo>
                  <a:lnTo>
                    <a:pt x="36398" y="12979"/>
                  </a:lnTo>
                  <a:lnTo>
                    <a:pt x="53505" y="13868"/>
                  </a:lnTo>
                  <a:lnTo>
                    <a:pt x="75082" y="17195"/>
                  </a:lnTo>
                  <a:lnTo>
                    <a:pt x="93573" y="20777"/>
                  </a:lnTo>
                  <a:lnTo>
                    <a:pt x="101409" y="22453"/>
                  </a:lnTo>
                  <a:lnTo>
                    <a:pt x="102450" y="13868"/>
                  </a:lnTo>
                  <a:lnTo>
                    <a:pt x="102565" y="12979"/>
                  </a:lnTo>
                  <a:lnTo>
                    <a:pt x="102679" y="11988"/>
                  </a:lnTo>
                  <a:lnTo>
                    <a:pt x="102781" y="11112"/>
                  </a:lnTo>
                  <a:close/>
                </a:path>
                <a:path w="267970" h="22860">
                  <a:moveTo>
                    <a:pt x="267970" y="22225"/>
                  </a:moveTo>
                  <a:lnTo>
                    <a:pt x="264731" y="19075"/>
                  </a:lnTo>
                  <a:lnTo>
                    <a:pt x="257429" y="12979"/>
                  </a:lnTo>
                  <a:lnTo>
                    <a:pt x="256247" y="11988"/>
                  </a:lnTo>
                  <a:lnTo>
                    <a:pt x="244411" y="4457"/>
                  </a:lnTo>
                  <a:lnTo>
                    <a:pt x="231114" y="0"/>
                  </a:lnTo>
                  <a:lnTo>
                    <a:pt x="213372" y="863"/>
                  </a:lnTo>
                  <a:lnTo>
                    <a:pt x="191541" y="4775"/>
                  </a:lnTo>
                  <a:lnTo>
                    <a:pt x="173012" y="9093"/>
                  </a:lnTo>
                  <a:lnTo>
                    <a:pt x="165188" y="11112"/>
                  </a:lnTo>
                  <a:lnTo>
                    <a:pt x="166535" y="22225"/>
                  </a:lnTo>
                  <a:lnTo>
                    <a:pt x="166573" y="22453"/>
                  </a:lnTo>
                  <a:lnTo>
                    <a:pt x="174917" y="20777"/>
                  </a:lnTo>
                  <a:lnTo>
                    <a:pt x="194259" y="17195"/>
                  </a:lnTo>
                  <a:lnTo>
                    <a:pt x="216001" y="13868"/>
                  </a:lnTo>
                  <a:lnTo>
                    <a:pt x="231571" y="12979"/>
                  </a:lnTo>
                  <a:lnTo>
                    <a:pt x="242671" y="14998"/>
                  </a:lnTo>
                  <a:lnTo>
                    <a:pt x="254584" y="18122"/>
                  </a:lnTo>
                  <a:lnTo>
                    <a:pt x="264083" y="20967"/>
                  </a:lnTo>
                  <a:lnTo>
                    <a:pt x="267970" y="22225"/>
                  </a:lnTo>
                  <a:close/>
                </a:path>
              </a:pathLst>
            </a:custGeom>
            <a:solidFill>
              <a:srgbClr val="58331F"/>
            </a:solidFill>
          </p:spPr>
          <p:txBody>
            <a:bodyPr wrap="square" lIns="0" tIns="0" rIns="0" bIns="0" rtlCol="0"/>
            <a:lstStyle/>
            <a:p>
              <a:endParaRPr/>
            </a:p>
          </p:txBody>
        </p:sp>
        <p:sp>
          <p:nvSpPr>
            <p:cNvPr id="18" name="object 18"/>
            <p:cNvSpPr/>
            <p:nvPr/>
          </p:nvSpPr>
          <p:spPr>
            <a:xfrm>
              <a:off x="5866035" y="1793042"/>
              <a:ext cx="116205" cy="37465"/>
            </a:xfrm>
            <a:custGeom>
              <a:avLst/>
              <a:gdLst/>
              <a:ahLst/>
              <a:cxnLst/>
              <a:rect l="l" t="t" r="r" b="b"/>
              <a:pathLst>
                <a:path w="116204" h="37464">
                  <a:moveTo>
                    <a:pt x="0" y="1949"/>
                  </a:moveTo>
                  <a:lnTo>
                    <a:pt x="2768" y="3789"/>
                  </a:lnTo>
                  <a:lnTo>
                    <a:pt x="12360" y="13225"/>
                  </a:lnTo>
                  <a:lnTo>
                    <a:pt x="22342" y="22375"/>
                  </a:lnTo>
                  <a:lnTo>
                    <a:pt x="33276" y="30134"/>
                  </a:lnTo>
                  <a:lnTo>
                    <a:pt x="45380" y="35086"/>
                  </a:lnTo>
                  <a:lnTo>
                    <a:pt x="52852" y="36510"/>
                  </a:lnTo>
                  <a:lnTo>
                    <a:pt x="53174" y="36510"/>
                  </a:lnTo>
                  <a:lnTo>
                    <a:pt x="59888" y="36926"/>
                  </a:lnTo>
                  <a:lnTo>
                    <a:pt x="67079" y="36510"/>
                  </a:lnTo>
                  <a:lnTo>
                    <a:pt x="74396" y="35322"/>
                  </a:lnTo>
                  <a:lnTo>
                    <a:pt x="74625" y="35086"/>
                  </a:lnTo>
                  <a:lnTo>
                    <a:pt x="75787" y="34850"/>
                  </a:lnTo>
                  <a:lnTo>
                    <a:pt x="76935" y="34394"/>
                  </a:lnTo>
                  <a:lnTo>
                    <a:pt x="77164" y="34394"/>
                  </a:lnTo>
                  <a:lnTo>
                    <a:pt x="78541" y="34174"/>
                  </a:lnTo>
                  <a:lnTo>
                    <a:pt x="79932" y="33246"/>
                  </a:lnTo>
                  <a:lnTo>
                    <a:pt x="80391" y="33246"/>
                  </a:lnTo>
                  <a:lnTo>
                    <a:pt x="80391" y="33010"/>
                  </a:lnTo>
                  <a:lnTo>
                    <a:pt x="81768" y="32318"/>
                  </a:lnTo>
                  <a:lnTo>
                    <a:pt x="82970" y="31642"/>
                  </a:lnTo>
                  <a:lnTo>
                    <a:pt x="78770" y="31642"/>
                  </a:lnTo>
                  <a:lnTo>
                    <a:pt x="65417" y="30478"/>
                  </a:lnTo>
                  <a:lnTo>
                    <a:pt x="57858" y="29349"/>
                  </a:lnTo>
                  <a:lnTo>
                    <a:pt x="50017" y="27462"/>
                  </a:lnTo>
                  <a:lnTo>
                    <a:pt x="43945" y="25015"/>
                  </a:lnTo>
                  <a:lnTo>
                    <a:pt x="41694" y="22205"/>
                  </a:lnTo>
                  <a:lnTo>
                    <a:pt x="41924" y="21513"/>
                  </a:lnTo>
                  <a:lnTo>
                    <a:pt x="42841" y="20130"/>
                  </a:lnTo>
                  <a:lnTo>
                    <a:pt x="46298" y="19673"/>
                  </a:lnTo>
                  <a:lnTo>
                    <a:pt x="54759" y="18770"/>
                  </a:lnTo>
                  <a:lnTo>
                    <a:pt x="65790" y="17480"/>
                  </a:lnTo>
                  <a:lnTo>
                    <a:pt x="96971" y="10237"/>
                  </a:lnTo>
                  <a:lnTo>
                    <a:pt x="108489" y="5865"/>
                  </a:lnTo>
                  <a:lnTo>
                    <a:pt x="109300" y="5394"/>
                  </a:lnTo>
                  <a:lnTo>
                    <a:pt x="61731" y="5394"/>
                  </a:lnTo>
                  <a:lnTo>
                    <a:pt x="56853" y="3333"/>
                  </a:lnTo>
                  <a:lnTo>
                    <a:pt x="3456" y="3333"/>
                  </a:lnTo>
                  <a:lnTo>
                    <a:pt x="0" y="1949"/>
                  </a:lnTo>
                  <a:close/>
                </a:path>
                <a:path w="116204" h="37464">
                  <a:moveTo>
                    <a:pt x="84233" y="30134"/>
                  </a:moveTo>
                  <a:lnTo>
                    <a:pt x="83924" y="30134"/>
                  </a:lnTo>
                  <a:lnTo>
                    <a:pt x="78770" y="31642"/>
                  </a:lnTo>
                  <a:lnTo>
                    <a:pt x="82970" y="31642"/>
                  </a:lnTo>
                  <a:lnTo>
                    <a:pt x="83389" y="31406"/>
                  </a:lnTo>
                  <a:lnTo>
                    <a:pt x="84233" y="30134"/>
                  </a:lnTo>
                  <a:close/>
                </a:path>
                <a:path w="116204" h="37464">
                  <a:moveTo>
                    <a:pt x="81239" y="0"/>
                  </a:moveTo>
                  <a:lnTo>
                    <a:pt x="73429" y="0"/>
                  </a:lnTo>
                  <a:lnTo>
                    <a:pt x="71967" y="363"/>
                  </a:lnTo>
                  <a:lnTo>
                    <a:pt x="71807" y="363"/>
                  </a:lnTo>
                  <a:lnTo>
                    <a:pt x="70021" y="565"/>
                  </a:lnTo>
                  <a:lnTo>
                    <a:pt x="67956" y="1257"/>
                  </a:lnTo>
                  <a:lnTo>
                    <a:pt x="65876" y="2405"/>
                  </a:lnTo>
                  <a:lnTo>
                    <a:pt x="60739" y="4975"/>
                  </a:lnTo>
                  <a:lnTo>
                    <a:pt x="60888" y="4975"/>
                  </a:lnTo>
                  <a:lnTo>
                    <a:pt x="61731" y="5394"/>
                  </a:lnTo>
                  <a:lnTo>
                    <a:pt x="109300" y="5394"/>
                  </a:lnTo>
                  <a:lnTo>
                    <a:pt x="115632" y="1713"/>
                  </a:lnTo>
                  <a:lnTo>
                    <a:pt x="111945" y="1713"/>
                  </a:lnTo>
                  <a:lnTo>
                    <a:pt x="100702" y="1021"/>
                  </a:lnTo>
                  <a:lnTo>
                    <a:pt x="100837" y="1021"/>
                  </a:lnTo>
                  <a:lnTo>
                    <a:pt x="81239" y="0"/>
                  </a:lnTo>
                  <a:close/>
                </a:path>
                <a:path w="116204" h="37464">
                  <a:moveTo>
                    <a:pt x="48731" y="0"/>
                  </a:moveTo>
                  <a:lnTo>
                    <a:pt x="47486" y="0"/>
                  </a:lnTo>
                  <a:lnTo>
                    <a:pt x="44792" y="363"/>
                  </a:lnTo>
                  <a:lnTo>
                    <a:pt x="23374" y="2232"/>
                  </a:lnTo>
                  <a:lnTo>
                    <a:pt x="10539" y="3097"/>
                  </a:lnTo>
                  <a:lnTo>
                    <a:pt x="5751" y="3097"/>
                  </a:lnTo>
                  <a:lnTo>
                    <a:pt x="3456" y="3333"/>
                  </a:lnTo>
                  <a:lnTo>
                    <a:pt x="56853" y="3333"/>
                  </a:lnTo>
                  <a:lnTo>
                    <a:pt x="55214" y="2641"/>
                  </a:lnTo>
                  <a:lnTo>
                    <a:pt x="55506" y="2641"/>
                  </a:lnTo>
                  <a:lnTo>
                    <a:pt x="54711" y="2232"/>
                  </a:lnTo>
                  <a:lnTo>
                    <a:pt x="51590" y="1021"/>
                  </a:lnTo>
                  <a:lnTo>
                    <a:pt x="48731" y="0"/>
                  </a:lnTo>
                  <a:close/>
                </a:path>
                <a:path w="116204" h="37464">
                  <a:moveTo>
                    <a:pt x="115632" y="1478"/>
                  </a:moveTo>
                  <a:lnTo>
                    <a:pt x="114026" y="1713"/>
                  </a:lnTo>
                  <a:lnTo>
                    <a:pt x="115632" y="1713"/>
                  </a:lnTo>
                  <a:lnTo>
                    <a:pt x="115632" y="1478"/>
                  </a:lnTo>
                  <a:close/>
                </a:path>
              </a:pathLst>
            </a:custGeom>
            <a:solidFill>
              <a:srgbClr val="C93C3B"/>
            </a:solidFill>
          </p:spPr>
          <p:txBody>
            <a:bodyPr wrap="square" lIns="0" tIns="0" rIns="0" bIns="0" rtlCol="0"/>
            <a:lstStyle/>
            <a:p>
              <a:endParaRPr/>
            </a:p>
          </p:txBody>
        </p:sp>
        <p:pic>
          <p:nvPicPr>
            <p:cNvPr id="19" name="object 19"/>
            <p:cNvPicPr/>
            <p:nvPr/>
          </p:nvPicPr>
          <p:blipFill>
            <a:blip r:embed="rId4" cstate="print"/>
            <a:stretch>
              <a:fillRect/>
            </a:stretch>
          </p:blipFill>
          <p:spPr>
            <a:xfrm>
              <a:off x="6073439" y="2113742"/>
              <a:ext cx="108290" cy="88698"/>
            </a:xfrm>
            <a:prstGeom prst="rect">
              <a:avLst/>
            </a:prstGeom>
          </p:spPr>
        </p:pic>
      </p:grpSp>
      <p:grpSp>
        <p:nvGrpSpPr>
          <p:cNvPr id="20" name="object 20"/>
          <p:cNvGrpSpPr/>
          <p:nvPr/>
        </p:nvGrpSpPr>
        <p:grpSpPr>
          <a:xfrm>
            <a:off x="7370064" y="1007989"/>
            <a:ext cx="4339590" cy="1388110"/>
            <a:chOff x="7370064" y="1007989"/>
            <a:chExt cx="4339590" cy="1388110"/>
          </a:xfrm>
        </p:grpSpPr>
        <p:pic>
          <p:nvPicPr>
            <p:cNvPr id="21" name="object 21"/>
            <p:cNvPicPr/>
            <p:nvPr/>
          </p:nvPicPr>
          <p:blipFill>
            <a:blip r:embed="rId5" cstate="print"/>
            <a:stretch>
              <a:fillRect/>
            </a:stretch>
          </p:blipFill>
          <p:spPr>
            <a:xfrm>
              <a:off x="7370064" y="1445384"/>
              <a:ext cx="749988" cy="950384"/>
            </a:xfrm>
            <a:prstGeom prst="rect">
              <a:avLst/>
            </a:prstGeom>
          </p:spPr>
        </p:pic>
        <p:sp>
          <p:nvSpPr>
            <p:cNvPr id="22" name="object 22"/>
            <p:cNvSpPr/>
            <p:nvPr/>
          </p:nvSpPr>
          <p:spPr>
            <a:xfrm>
              <a:off x="9241870" y="1354735"/>
              <a:ext cx="448309" cy="589915"/>
            </a:xfrm>
            <a:custGeom>
              <a:avLst/>
              <a:gdLst/>
              <a:ahLst/>
              <a:cxnLst/>
              <a:rect l="l" t="t" r="r" b="b"/>
              <a:pathLst>
                <a:path w="448309" h="589914">
                  <a:moveTo>
                    <a:pt x="220366" y="0"/>
                  </a:moveTo>
                  <a:lnTo>
                    <a:pt x="175942" y="7115"/>
                  </a:lnTo>
                  <a:lnTo>
                    <a:pt x="133692" y="22949"/>
                  </a:lnTo>
                  <a:lnTo>
                    <a:pt x="95416" y="45956"/>
                  </a:lnTo>
                  <a:lnTo>
                    <a:pt x="62913" y="74593"/>
                  </a:lnTo>
                  <a:lnTo>
                    <a:pt x="24561" y="131504"/>
                  </a:lnTo>
                  <a:lnTo>
                    <a:pt x="7049" y="186443"/>
                  </a:lnTo>
                  <a:lnTo>
                    <a:pt x="2556" y="229648"/>
                  </a:lnTo>
                  <a:lnTo>
                    <a:pt x="3262" y="251356"/>
                  </a:lnTo>
                  <a:lnTo>
                    <a:pt x="7624" y="274089"/>
                  </a:lnTo>
                  <a:lnTo>
                    <a:pt x="15612" y="295974"/>
                  </a:lnTo>
                  <a:lnTo>
                    <a:pt x="26920" y="316856"/>
                  </a:lnTo>
                  <a:lnTo>
                    <a:pt x="41245" y="336581"/>
                  </a:lnTo>
                  <a:lnTo>
                    <a:pt x="24379" y="349758"/>
                  </a:lnTo>
                  <a:lnTo>
                    <a:pt x="11359" y="366723"/>
                  </a:lnTo>
                  <a:lnTo>
                    <a:pt x="2970" y="386711"/>
                  </a:lnTo>
                  <a:lnTo>
                    <a:pt x="0" y="408955"/>
                  </a:lnTo>
                  <a:lnTo>
                    <a:pt x="2806" y="430591"/>
                  </a:lnTo>
                  <a:lnTo>
                    <a:pt x="10746" y="450167"/>
                  </a:lnTo>
                  <a:lnTo>
                    <a:pt x="23100" y="466940"/>
                  </a:lnTo>
                  <a:lnTo>
                    <a:pt x="39147" y="480169"/>
                  </a:lnTo>
                  <a:lnTo>
                    <a:pt x="34131" y="495198"/>
                  </a:lnTo>
                  <a:lnTo>
                    <a:pt x="30820" y="511080"/>
                  </a:lnTo>
                  <a:lnTo>
                    <a:pt x="28994" y="527092"/>
                  </a:lnTo>
                  <a:lnTo>
                    <a:pt x="28434" y="542510"/>
                  </a:lnTo>
                  <a:lnTo>
                    <a:pt x="33891" y="567254"/>
                  </a:lnTo>
                  <a:lnTo>
                    <a:pt x="47801" y="581620"/>
                  </a:lnTo>
                  <a:lnTo>
                    <a:pt x="66476" y="588279"/>
                  </a:lnTo>
                  <a:lnTo>
                    <a:pt x="86226" y="589905"/>
                  </a:lnTo>
                  <a:lnTo>
                    <a:pt x="104243" y="584085"/>
                  </a:lnTo>
                  <a:lnTo>
                    <a:pt x="118898" y="568197"/>
                  </a:lnTo>
                  <a:lnTo>
                    <a:pt x="128749" y="544602"/>
                  </a:lnTo>
                  <a:lnTo>
                    <a:pt x="132354" y="515664"/>
                  </a:lnTo>
                  <a:lnTo>
                    <a:pt x="132648" y="498037"/>
                  </a:lnTo>
                  <a:lnTo>
                    <a:pt x="132163" y="489728"/>
                  </a:lnTo>
                  <a:lnTo>
                    <a:pt x="130498" y="481812"/>
                  </a:lnTo>
                  <a:lnTo>
                    <a:pt x="144474" y="470775"/>
                  </a:lnTo>
                  <a:lnTo>
                    <a:pt x="155087" y="456912"/>
                  </a:lnTo>
                  <a:lnTo>
                    <a:pt x="162553" y="440728"/>
                  </a:lnTo>
                  <a:lnTo>
                    <a:pt x="167090" y="422725"/>
                  </a:lnTo>
                  <a:lnTo>
                    <a:pt x="187856" y="429719"/>
                  </a:lnTo>
                  <a:lnTo>
                    <a:pt x="208797" y="435248"/>
                  </a:lnTo>
                  <a:lnTo>
                    <a:pt x="229738" y="439245"/>
                  </a:lnTo>
                  <a:lnTo>
                    <a:pt x="250504" y="441647"/>
                  </a:lnTo>
                  <a:lnTo>
                    <a:pt x="299188" y="439817"/>
                  </a:lnTo>
                  <a:lnTo>
                    <a:pt x="341317" y="427500"/>
                  </a:lnTo>
                  <a:lnTo>
                    <a:pt x="376739" y="406268"/>
                  </a:lnTo>
                  <a:lnTo>
                    <a:pt x="405300" y="377696"/>
                  </a:lnTo>
                  <a:lnTo>
                    <a:pt x="426848" y="343357"/>
                  </a:lnTo>
                  <a:lnTo>
                    <a:pt x="441230" y="304823"/>
                  </a:lnTo>
                  <a:lnTo>
                    <a:pt x="448294" y="263669"/>
                  </a:lnTo>
                  <a:lnTo>
                    <a:pt x="447888" y="221466"/>
                  </a:lnTo>
                  <a:lnTo>
                    <a:pt x="441221" y="189582"/>
                  </a:lnTo>
                  <a:lnTo>
                    <a:pt x="429184" y="161310"/>
                  </a:lnTo>
                  <a:lnTo>
                    <a:pt x="413741" y="136846"/>
                  </a:lnTo>
                  <a:lnTo>
                    <a:pt x="396856" y="116384"/>
                  </a:lnTo>
                  <a:lnTo>
                    <a:pt x="386986" y="96237"/>
                  </a:lnTo>
                  <a:lnTo>
                    <a:pt x="369819" y="69869"/>
                  </a:lnTo>
                  <a:lnTo>
                    <a:pt x="344091" y="42186"/>
                  </a:lnTo>
                  <a:lnTo>
                    <a:pt x="308538" y="18099"/>
                  </a:lnTo>
                  <a:lnTo>
                    <a:pt x="265164" y="3146"/>
                  </a:lnTo>
                  <a:lnTo>
                    <a:pt x="220366" y="0"/>
                  </a:lnTo>
                  <a:close/>
                </a:path>
              </a:pathLst>
            </a:custGeom>
            <a:solidFill>
              <a:srgbClr val="000000"/>
            </a:solidFill>
          </p:spPr>
          <p:txBody>
            <a:bodyPr wrap="square" lIns="0" tIns="0" rIns="0" bIns="0" rtlCol="0"/>
            <a:lstStyle/>
            <a:p>
              <a:endParaRPr/>
            </a:p>
          </p:txBody>
        </p:sp>
        <p:sp>
          <p:nvSpPr>
            <p:cNvPr id="23" name="object 23"/>
            <p:cNvSpPr/>
            <p:nvPr/>
          </p:nvSpPr>
          <p:spPr>
            <a:xfrm>
              <a:off x="9259458" y="1391934"/>
              <a:ext cx="382905" cy="702310"/>
            </a:xfrm>
            <a:custGeom>
              <a:avLst/>
              <a:gdLst/>
              <a:ahLst/>
              <a:cxnLst/>
              <a:rect l="l" t="t" r="r" b="b"/>
              <a:pathLst>
                <a:path w="382904" h="702310">
                  <a:moveTo>
                    <a:pt x="9742" y="235892"/>
                  </a:moveTo>
                  <a:lnTo>
                    <a:pt x="4512" y="236127"/>
                  </a:lnTo>
                  <a:lnTo>
                    <a:pt x="1457" y="242308"/>
                  </a:lnTo>
                  <a:lnTo>
                    <a:pt x="0" y="255530"/>
                  </a:lnTo>
                  <a:lnTo>
                    <a:pt x="846" y="265541"/>
                  </a:lnTo>
                  <a:lnTo>
                    <a:pt x="3401" y="274021"/>
                  </a:lnTo>
                  <a:lnTo>
                    <a:pt x="7072" y="282650"/>
                  </a:lnTo>
                  <a:lnTo>
                    <a:pt x="11252" y="293629"/>
                  </a:lnTo>
                  <a:lnTo>
                    <a:pt x="25577" y="330464"/>
                  </a:lnTo>
                  <a:lnTo>
                    <a:pt x="41034" y="342124"/>
                  </a:lnTo>
                  <a:lnTo>
                    <a:pt x="42679" y="348646"/>
                  </a:lnTo>
                  <a:lnTo>
                    <a:pt x="44551" y="353783"/>
                  </a:lnTo>
                  <a:lnTo>
                    <a:pt x="46423" y="357504"/>
                  </a:lnTo>
                  <a:lnTo>
                    <a:pt x="46423" y="357745"/>
                  </a:lnTo>
                  <a:lnTo>
                    <a:pt x="74656" y="403492"/>
                  </a:lnTo>
                  <a:lnTo>
                    <a:pt x="105042" y="430346"/>
                  </a:lnTo>
                  <a:lnTo>
                    <a:pt x="111765" y="435160"/>
                  </a:lnTo>
                  <a:lnTo>
                    <a:pt x="111765" y="471073"/>
                  </a:lnTo>
                  <a:lnTo>
                    <a:pt x="97019" y="509095"/>
                  </a:lnTo>
                  <a:lnTo>
                    <a:pt x="82256" y="523557"/>
                  </a:lnTo>
                  <a:lnTo>
                    <a:pt x="46423" y="555960"/>
                  </a:lnTo>
                  <a:lnTo>
                    <a:pt x="41744" y="561322"/>
                  </a:lnTo>
                  <a:lnTo>
                    <a:pt x="36355" y="566927"/>
                  </a:lnTo>
                  <a:lnTo>
                    <a:pt x="30498" y="572531"/>
                  </a:lnTo>
                  <a:lnTo>
                    <a:pt x="14350" y="601922"/>
                  </a:lnTo>
                  <a:lnTo>
                    <a:pt x="48736" y="660236"/>
                  </a:lnTo>
                  <a:lnTo>
                    <a:pt x="89342" y="683214"/>
                  </a:lnTo>
                  <a:lnTo>
                    <a:pt x="138940" y="698109"/>
                  </a:lnTo>
                  <a:lnTo>
                    <a:pt x="192565" y="701947"/>
                  </a:lnTo>
                  <a:lnTo>
                    <a:pt x="244627" y="698344"/>
                  </a:lnTo>
                  <a:lnTo>
                    <a:pt x="292891" y="684221"/>
                  </a:lnTo>
                  <a:lnTo>
                    <a:pt x="332855" y="662310"/>
                  </a:lnTo>
                  <a:lnTo>
                    <a:pt x="360016" y="635345"/>
                  </a:lnTo>
                  <a:lnTo>
                    <a:pt x="369873" y="606059"/>
                  </a:lnTo>
                  <a:lnTo>
                    <a:pt x="357923" y="577185"/>
                  </a:lnTo>
                  <a:lnTo>
                    <a:pt x="294919" y="519354"/>
                  </a:lnTo>
                  <a:lnTo>
                    <a:pt x="293742" y="518194"/>
                  </a:lnTo>
                  <a:lnTo>
                    <a:pt x="292580" y="517260"/>
                  </a:lnTo>
                  <a:lnTo>
                    <a:pt x="291402" y="516085"/>
                  </a:lnTo>
                  <a:lnTo>
                    <a:pt x="289531" y="514458"/>
                  </a:lnTo>
                  <a:lnTo>
                    <a:pt x="289757" y="514217"/>
                  </a:lnTo>
                  <a:lnTo>
                    <a:pt x="285320" y="509095"/>
                  </a:lnTo>
                  <a:lnTo>
                    <a:pt x="281275" y="503108"/>
                  </a:lnTo>
                  <a:lnTo>
                    <a:pt x="277910" y="496705"/>
                  </a:lnTo>
                  <a:lnTo>
                    <a:pt x="275205" y="489907"/>
                  </a:lnTo>
                  <a:lnTo>
                    <a:pt x="273138" y="482732"/>
                  </a:lnTo>
                  <a:lnTo>
                    <a:pt x="271493" y="477144"/>
                  </a:lnTo>
                  <a:lnTo>
                    <a:pt x="270557" y="471073"/>
                  </a:lnTo>
                  <a:lnTo>
                    <a:pt x="270557" y="435160"/>
                  </a:lnTo>
                  <a:lnTo>
                    <a:pt x="277290" y="430346"/>
                  </a:lnTo>
                  <a:lnTo>
                    <a:pt x="283472" y="425660"/>
                  </a:lnTo>
                  <a:lnTo>
                    <a:pt x="318249" y="390015"/>
                  </a:lnTo>
                  <a:lnTo>
                    <a:pt x="335900" y="357745"/>
                  </a:lnTo>
                  <a:lnTo>
                    <a:pt x="335900" y="357504"/>
                  </a:lnTo>
                  <a:lnTo>
                    <a:pt x="337772" y="353783"/>
                  </a:lnTo>
                  <a:lnTo>
                    <a:pt x="339643" y="348646"/>
                  </a:lnTo>
                  <a:lnTo>
                    <a:pt x="341531" y="342124"/>
                  </a:lnTo>
                  <a:lnTo>
                    <a:pt x="346210" y="341882"/>
                  </a:lnTo>
                  <a:lnTo>
                    <a:pt x="366464" y="306817"/>
                  </a:lnTo>
                  <a:lnTo>
                    <a:pt x="371074" y="293629"/>
                  </a:lnTo>
                  <a:lnTo>
                    <a:pt x="375251" y="282650"/>
                  </a:lnTo>
                  <a:lnTo>
                    <a:pt x="378928" y="274021"/>
                  </a:lnTo>
                  <a:lnTo>
                    <a:pt x="381483" y="265541"/>
                  </a:lnTo>
                  <a:lnTo>
                    <a:pt x="382325" y="255530"/>
                  </a:lnTo>
                  <a:lnTo>
                    <a:pt x="381303" y="246270"/>
                  </a:lnTo>
                  <a:lnTo>
                    <a:pt x="24884" y="246270"/>
                  </a:lnTo>
                  <a:lnTo>
                    <a:pt x="24174" y="245577"/>
                  </a:lnTo>
                  <a:lnTo>
                    <a:pt x="16508" y="239683"/>
                  </a:lnTo>
                  <a:lnTo>
                    <a:pt x="9742" y="235892"/>
                  </a:lnTo>
                  <a:close/>
                </a:path>
                <a:path w="382904" h="702310">
                  <a:moveTo>
                    <a:pt x="195840" y="0"/>
                  </a:moveTo>
                  <a:lnTo>
                    <a:pt x="186482" y="0"/>
                  </a:lnTo>
                  <a:lnTo>
                    <a:pt x="131870" y="7254"/>
                  </a:lnTo>
                  <a:lnTo>
                    <a:pt x="91985" y="23950"/>
                  </a:lnTo>
                  <a:lnTo>
                    <a:pt x="45524" y="81942"/>
                  </a:lnTo>
                  <a:lnTo>
                    <a:pt x="33511" y="121373"/>
                  </a:lnTo>
                  <a:lnTo>
                    <a:pt x="25351" y="166520"/>
                  </a:lnTo>
                  <a:lnTo>
                    <a:pt x="24416" y="176312"/>
                  </a:lnTo>
                  <a:lnTo>
                    <a:pt x="24416" y="184702"/>
                  </a:lnTo>
                  <a:lnTo>
                    <a:pt x="24149" y="196272"/>
                  </a:lnTo>
                  <a:lnTo>
                    <a:pt x="23684" y="209419"/>
                  </a:lnTo>
                  <a:lnTo>
                    <a:pt x="23524" y="223791"/>
                  </a:lnTo>
                  <a:lnTo>
                    <a:pt x="24040" y="235892"/>
                  </a:lnTo>
                  <a:lnTo>
                    <a:pt x="24050" y="236127"/>
                  </a:lnTo>
                  <a:lnTo>
                    <a:pt x="24174" y="239039"/>
                  </a:lnTo>
                  <a:lnTo>
                    <a:pt x="24416" y="241374"/>
                  </a:lnTo>
                  <a:lnTo>
                    <a:pt x="24642" y="243935"/>
                  </a:lnTo>
                  <a:lnTo>
                    <a:pt x="24812" y="245577"/>
                  </a:lnTo>
                  <a:lnTo>
                    <a:pt x="24884" y="246270"/>
                  </a:lnTo>
                  <a:lnTo>
                    <a:pt x="357455" y="246270"/>
                  </a:lnTo>
                  <a:lnTo>
                    <a:pt x="358087" y="239683"/>
                  </a:lnTo>
                  <a:lnTo>
                    <a:pt x="358149" y="239039"/>
                  </a:lnTo>
                  <a:lnTo>
                    <a:pt x="358808" y="223791"/>
                  </a:lnTo>
                  <a:lnTo>
                    <a:pt x="358653" y="209419"/>
                  </a:lnTo>
                  <a:lnTo>
                    <a:pt x="358190" y="196272"/>
                  </a:lnTo>
                  <a:lnTo>
                    <a:pt x="357923" y="184702"/>
                  </a:lnTo>
                  <a:lnTo>
                    <a:pt x="357923" y="176312"/>
                  </a:lnTo>
                  <a:lnTo>
                    <a:pt x="357455" y="170482"/>
                  </a:lnTo>
                  <a:lnTo>
                    <a:pt x="348822" y="121373"/>
                  </a:lnTo>
                  <a:lnTo>
                    <a:pt x="336806" y="81942"/>
                  </a:lnTo>
                  <a:lnTo>
                    <a:pt x="290345" y="23950"/>
                  </a:lnTo>
                  <a:lnTo>
                    <a:pt x="250458" y="7254"/>
                  </a:lnTo>
                  <a:lnTo>
                    <a:pt x="195840" y="0"/>
                  </a:lnTo>
                  <a:close/>
                </a:path>
                <a:path w="382904" h="702310">
                  <a:moveTo>
                    <a:pt x="372581" y="235892"/>
                  </a:moveTo>
                  <a:lnTo>
                    <a:pt x="365814" y="239683"/>
                  </a:lnTo>
                  <a:lnTo>
                    <a:pt x="358149" y="245577"/>
                  </a:lnTo>
                  <a:lnTo>
                    <a:pt x="357455" y="246270"/>
                  </a:lnTo>
                  <a:lnTo>
                    <a:pt x="381303" y="246270"/>
                  </a:lnTo>
                  <a:lnTo>
                    <a:pt x="380866" y="242308"/>
                  </a:lnTo>
                  <a:lnTo>
                    <a:pt x="377811" y="236127"/>
                  </a:lnTo>
                  <a:lnTo>
                    <a:pt x="372581" y="235892"/>
                  </a:lnTo>
                  <a:close/>
                </a:path>
              </a:pathLst>
            </a:custGeom>
            <a:solidFill>
              <a:srgbClr val="E4B18D"/>
            </a:solidFill>
          </p:spPr>
          <p:txBody>
            <a:bodyPr wrap="square" lIns="0" tIns="0" rIns="0" bIns="0" rtlCol="0"/>
            <a:lstStyle/>
            <a:p>
              <a:endParaRPr/>
            </a:p>
          </p:txBody>
        </p:sp>
        <p:sp>
          <p:nvSpPr>
            <p:cNvPr id="24" name="object 24"/>
            <p:cNvSpPr/>
            <p:nvPr/>
          </p:nvSpPr>
          <p:spPr>
            <a:xfrm>
              <a:off x="9371804" y="1826756"/>
              <a:ext cx="159385" cy="54610"/>
            </a:xfrm>
            <a:custGeom>
              <a:avLst/>
              <a:gdLst/>
              <a:ahLst/>
              <a:cxnLst/>
              <a:rect l="l" t="t" r="r" b="b"/>
              <a:pathLst>
                <a:path w="159384" h="54610">
                  <a:moveTo>
                    <a:pt x="0" y="0"/>
                  </a:moveTo>
                  <a:lnTo>
                    <a:pt x="0" y="8680"/>
                  </a:lnTo>
                  <a:lnTo>
                    <a:pt x="11661" y="21208"/>
                  </a:lnTo>
                  <a:lnTo>
                    <a:pt x="50806" y="52001"/>
                  </a:lnTo>
                  <a:lnTo>
                    <a:pt x="72310" y="54046"/>
                  </a:lnTo>
                  <a:lnTo>
                    <a:pt x="85868" y="54046"/>
                  </a:lnTo>
                  <a:lnTo>
                    <a:pt x="133704" y="33738"/>
                  </a:lnTo>
                  <a:lnTo>
                    <a:pt x="78201" y="33738"/>
                  </a:lnTo>
                  <a:lnTo>
                    <a:pt x="64760" y="33026"/>
                  </a:lnTo>
                  <a:lnTo>
                    <a:pt x="39108" y="27651"/>
                  </a:lnTo>
                  <a:lnTo>
                    <a:pt x="38641" y="27409"/>
                  </a:lnTo>
                  <a:lnTo>
                    <a:pt x="27659" y="20162"/>
                  </a:lnTo>
                  <a:lnTo>
                    <a:pt x="17559" y="13179"/>
                  </a:lnTo>
                  <a:lnTo>
                    <a:pt x="8340" y="6459"/>
                  </a:lnTo>
                  <a:lnTo>
                    <a:pt x="0" y="0"/>
                  </a:lnTo>
                  <a:close/>
                </a:path>
                <a:path w="159384" h="54610">
                  <a:moveTo>
                    <a:pt x="158759" y="0"/>
                  </a:moveTo>
                  <a:lnTo>
                    <a:pt x="119182" y="27409"/>
                  </a:lnTo>
                  <a:lnTo>
                    <a:pt x="118246" y="27876"/>
                  </a:lnTo>
                  <a:lnTo>
                    <a:pt x="118020" y="28118"/>
                  </a:lnTo>
                  <a:lnTo>
                    <a:pt x="113677" y="29492"/>
                  </a:lnTo>
                  <a:lnTo>
                    <a:pt x="104524" y="31369"/>
                  </a:lnTo>
                  <a:lnTo>
                    <a:pt x="92164" y="33026"/>
                  </a:lnTo>
                  <a:lnTo>
                    <a:pt x="78201" y="33738"/>
                  </a:lnTo>
                  <a:lnTo>
                    <a:pt x="133704" y="33738"/>
                  </a:lnTo>
                  <a:lnTo>
                    <a:pt x="134320" y="33265"/>
                  </a:lnTo>
                  <a:lnTo>
                    <a:pt x="146857" y="21901"/>
                  </a:lnTo>
                  <a:lnTo>
                    <a:pt x="158759" y="9614"/>
                  </a:lnTo>
                  <a:lnTo>
                    <a:pt x="158759" y="0"/>
                  </a:lnTo>
                  <a:close/>
                </a:path>
              </a:pathLst>
            </a:custGeom>
            <a:solidFill>
              <a:srgbClr val="B87850"/>
            </a:solidFill>
          </p:spPr>
          <p:txBody>
            <a:bodyPr wrap="square" lIns="0" tIns="0" rIns="0" bIns="0" rtlCol="0"/>
            <a:lstStyle/>
            <a:p>
              <a:endParaRPr/>
            </a:p>
          </p:txBody>
        </p:sp>
        <p:sp>
          <p:nvSpPr>
            <p:cNvPr id="25" name="object 25"/>
            <p:cNvSpPr/>
            <p:nvPr/>
          </p:nvSpPr>
          <p:spPr>
            <a:xfrm>
              <a:off x="9323400" y="1626247"/>
              <a:ext cx="248285" cy="36830"/>
            </a:xfrm>
            <a:custGeom>
              <a:avLst/>
              <a:gdLst/>
              <a:ahLst/>
              <a:cxnLst/>
              <a:rect l="l" t="t" r="r" b="b"/>
              <a:pathLst>
                <a:path w="248284" h="36830">
                  <a:moveTo>
                    <a:pt x="87122" y="20739"/>
                  </a:moveTo>
                  <a:lnTo>
                    <a:pt x="50812" y="2641"/>
                  </a:lnTo>
                  <a:lnTo>
                    <a:pt x="35991" y="1930"/>
                  </a:lnTo>
                  <a:lnTo>
                    <a:pt x="28689" y="2171"/>
                  </a:lnTo>
                  <a:lnTo>
                    <a:pt x="29362" y="2171"/>
                  </a:lnTo>
                  <a:lnTo>
                    <a:pt x="23114" y="3200"/>
                  </a:lnTo>
                  <a:lnTo>
                    <a:pt x="0" y="24980"/>
                  </a:lnTo>
                  <a:lnTo>
                    <a:pt x="1168" y="25438"/>
                  </a:lnTo>
                  <a:lnTo>
                    <a:pt x="7962" y="20980"/>
                  </a:lnTo>
                  <a:lnTo>
                    <a:pt x="14363" y="18681"/>
                  </a:lnTo>
                  <a:lnTo>
                    <a:pt x="21310" y="16751"/>
                  </a:lnTo>
                  <a:lnTo>
                    <a:pt x="25768" y="15570"/>
                  </a:lnTo>
                  <a:lnTo>
                    <a:pt x="30441" y="14173"/>
                  </a:lnTo>
                  <a:lnTo>
                    <a:pt x="35115" y="12992"/>
                  </a:lnTo>
                  <a:lnTo>
                    <a:pt x="33489" y="15328"/>
                  </a:lnTo>
                  <a:lnTo>
                    <a:pt x="32905" y="17678"/>
                  </a:lnTo>
                  <a:lnTo>
                    <a:pt x="32778" y="29438"/>
                  </a:lnTo>
                  <a:lnTo>
                    <a:pt x="39344" y="36245"/>
                  </a:lnTo>
                  <a:lnTo>
                    <a:pt x="55968" y="36245"/>
                  </a:lnTo>
                  <a:lnTo>
                    <a:pt x="62534" y="29438"/>
                  </a:lnTo>
                  <a:lnTo>
                    <a:pt x="62445" y="17678"/>
                  </a:lnTo>
                  <a:lnTo>
                    <a:pt x="61747" y="15570"/>
                  </a:lnTo>
                  <a:lnTo>
                    <a:pt x="61671" y="15328"/>
                  </a:lnTo>
                  <a:lnTo>
                    <a:pt x="61595" y="15100"/>
                  </a:lnTo>
                  <a:lnTo>
                    <a:pt x="60121" y="12992"/>
                  </a:lnTo>
                  <a:lnTo>
                    <a:pt x="59944" y="12750"/>
                  </a:lnTo>
                  <a:lnTo>
                    <a:pt x="61595" y="12992"/>
                  </a:lnTo>
                  <a:lnTo>
                    <a:pt x="63220" y="12992"/>
                  </a:lnTo>
                  <a:lnTo>
                    <a:pt x="64871" y="13462"/>
                  </a:lnTo>
                  <a:lnTo>
                    <a:pt x="72351" y="14859"/>
                  </a:lnTo>
                  <a:lnTo>
                    <a:pt x="79616" y="17678"/>
                  </a:lnTo>
                  <a:lnTo>
                    <a:pt x="86410" y="21691"/>
                  </a:lnTo>
                  <a:lnTo>
                    <a:pt x="87122" y="20739"/>
                  </a:lnTo>
                  <a:close/>
                </a:path>
                <a:path w="248284" h="36830">
                  <a:moveTo>
                    <a:pt x="247815" y="23202"/>
                  </a:moveTo>
                  <a:lnTo>
                    <a:pt x="245567" y="16865"/>
                  </a:lnTo>
                  <a:lnTo>
                    <a:pt x="241668" y="11430"/>
                  </a:lnTo>
                  <a:lnTo>
                    <a:pt x="241325" y="11125"/>
                  </a:lnTo>
                  <a:lnTo>
                    <a:pt x="241071" y="10896"/>
                  </a:lnTo>
                  <a:lnTo>
                    <a:pt x="236613" y="6959"/>
                  </a:lnTo>
                  <a:lnTo>
                    <a:pt x="230949" y="3556"/>
                  </a:lnTo>
                  <a:lnTo>
                    <a:pt x="224701" y="1270"/>
                  </a:lnTo>
                  <a:lnTo>
                    <a:pt x="218465" y="241"/>
                  </a:lnTo>
                  <a:lnTo>
                    <a:pt x="219075" y="241"/>
                  </a:lnTo>
                  <a:lnTo>
                    <a:pt x="211912" y="0"/>
                  </a:lnTo>
                  <a:lnTo>
                    <a:pt x="205651" y="241"/>
                  </a:lnTo>
                  <a:lnTo>
                    <a:pt x="197231" y="723"/>
                  </a:lnTo>
                  <a:lnTo>
                    <a:pt x="188798" y="2387"/>
                  </a:lnTo>
                  <a:lnTo>
                    <a:pt x="173812" y="9004"/>
                  </a:lnTo>
                  <a:lnTo>
                    <a:pt x="166547" y="13271"/>
                  </a:lnTo>
                  <a:lnTo>
                    <a:pt x="160693" y="18707"/>
                  </a:lnTo>
                  <a:lnTo>
                    <a:pt x="161404" y="19646"/>
                  </a:lnTo>
                  <a:lnTo>
                    <a:pt x="168198" y="15862"/>
                  </a:lnTo>
                  <a:lnTo>
                    <a:pt x="175679" y="13030"/>
                  </a:lnTo>
                  <a:lnTo>
                    <a:pt x="182930" y="11430"/>
                  </a:lnTo>
                  <a:lnTo>
                    <a:pt x="184581" y="11125"/>
                  </a:lnTo>
                  <a:lnTo>
                    <a:pt x="186220" y="11125"/>
                  </a:lnTo>
                  <a:lnTo>
                    <a:pt x="187858" y="10896"/>
                  </a:lnTo>
                  <a:lnTo>
                    <a:pt x="186220" y="13271"/>
                  </a:lnTo>
                  <a:lnTo>
                    <a:pt x="185356" y="15862"/>
                  </a:lnTo>
                  <a:lnTo>
                    <a:pt x="185280" y="27698"/>
                  </a:lnTo>
                  <a:lnTo>
                    <a:pt x="192074" y="34315"/>
                  </a:lnTo>
                  <a:lnTo>
                    <a:pt x="208470" y="34315"/>
                  </a:lnTo>
                  <a:lnTo>
                    <a:pt x="215252" y="27698"/>
                  </a:lnTo>
                  <a:lnTo>
                    <a:pt x="215176" y="16103"/>
                  </a:lnTo>
                  <a:lnTo>
                    <a:pt x="214401" y="13741"/>
                  </a:lnTo>
                  <a:lnTo>
                    <a:pt x="214325" y="13500"/>
                  </a:lnTo>
                  <a:lnTo>
                    <a:pt x="212686" y="11125"/>
                  </a:lnTo>
                  <a:lnTo>
                    <a:pt x="217601" y="12077"/>
                  </a:lnTo>
                  <a:lnTo>
                    <a:pt x="222046" y="13741"/>
                  </a:lnTo>
                  <a:lnTo>
                    <a:pt x="226504" y="14681"/>
                  </a:lnTo>
                  <a:lnTo>
                    <a:pt x="233299" y="16573"/>
                  </a:lnTo>
                  <a:lnTo>
                    <a:pt x="239839" y="19177"/>
                  </a:lnTo>
                  <a:lnTo>
                    <a:pt x="246634" y="23672"/>
                  </a:lnTo>
                  <a:lnTo>
                    <a:pt x="247815" y="23202"/>
                  </a:lnTo>
                  <a:close/>
                </a:path>
              </a:pathLst>
            </a:custGeom>
            <a:solidFill>
              <a:srgbClr val="000000"/>
            </a:solidFill>
          </p:spPr>
          <p:txBody>
            <a:bodyPr wrap="square" lIns="0" tIns="0" rIns="0" bIns="0" rtlCol="0"/>
            <a:lstStyle/>
            <a:p>
              <a:endParaRPr/>
            </a:p>
          </p:txBody>
        </p:sp>
        <p:sp>
          <p:nvSpPr>
            <p:cNvPr id="26" name="object 26"/>
            <p:cNvSpPr/>
            <p:nvPr/>
          </p:nvSpPr>
          <p:spPr>
            <a:xfrm>
              <a:off x="9422143" y="1722399"/>
              <a:ext cx="58419" cy="17780"/>
            </a:xfrm>
            <a:custGeom>
              <a:avLst/>
              <a:gdLst/>
              <a:ahLst/>
              <a:cxnLst/>
              <a:rect l="l" t="t" r="r" b="b"/>
              <a:pathLst>
                <a:path w="58420" h="17780">
                  <a:moveTo>
                    <a:pt x="46288" y="0"/>
                  </a:moveTo>
                  <a:lnTo>
                    <a:pt x="42658" y="0"/>
                  </a:lnTo>
                  <a:lnTo>
                    <a:pt x="38802" y="1803"/>
                  </a:lnTo>
                  <a:lnTo>
                    <a:pt x="33800" y="5121"/>
                  </a:lnTo>
                  <a:lnTo>
                    <a:pt x="30622" y="5636"/>
                  </a:lnTo>
                  <a:lnTo>
                    <a:pt x="27460" y="5636"/>
                  </a:lnTo>
                  <a:lnTo>
                    <a:pt x="24281" y="5121"/>
                  </a:lnTo>
                  <a:lnTo>
                    <a:pt x="22910" y="4106"/>
                  </a:lnTo>
                  <a:lnTo>
                    <a:pt x="19280" y="1803"/>
                  </a:lnTo>
                  <a:lnTo>
                    <a:pt x="15424" y="0"/>
                  </a:lnTo>
                  <a:lnTo>
                    <a:pt x="12019" y="0"/>
                  </a:lnTo>
                  <a:lnTo>
                    <a:pt x="10664" y="257"/>
                  </a:lnTo>
                  <a:lnTo>
                    <a:pt x="7486" y="1546"/>
                  </a:lnTo>
                  <a:lnTo>
                    <a:pt x="6130" y="2302"/>
                  </a:lnTo>
                  <a:lnTo>
                    <a:pt x="0" y="4863"/>
                  </a:lnTo>
                  <a:lnTo>
                    <a:pt x="4081" y="8696"/>
                  </a:lnTo>
                  <a:lnTo>
                    <a:pt x="6130" y="10242"/>
                  </a:lnTo>
                  <a:lnTo>
                    <a:pt x="11116" y="14590"/>
                  </a:lnTo>
                  <a:lnTo>
                    <a:pt x="16101" y="12545"/>
                  </a:lnTo>
                  <a:lnTo>
                    <a:pt x="24055" y="16893"/>
                  </a:lnTo>
                  <a:lnTo>
                    <a:pt x="27218" y="17392"/>
                  </a:lnTo>
                  <a:lnTo>
                    <a:pt x="30622" y="17392"/>
                  </a:lnTo>
                  <a:lnTo>
                    <a:pt x="34026" y="16893"/>
                  </a:lnTo>
                  <a:lnTo>
                    <a:pt x="38576" y="14333"/>
                  </a:lnTo>
                  <a:lnTo>
                    <a:pt x="42206" y="12545"/>
                  </a:lnTo>
                  <a:lnTo>
                    <a:pt x="49692" y="14075"/>
                  </a:lnTo>
                  <a:lnTo>
                    <a:pt x="53323" y="10242"/>
                  </a:lnTo>
                  <a:lnTo>
                    <a:pt x="56259" y="7424"/>
                  </a:lnTo>
                  <a:lnTo>
                    <a:pt x="58082" y="4863"/>
                  </a:lnTo>
                  <a:lnTo>
                    <a:pt x="52177" y="2302"/>
                  </a:lnTo>
                  <a:lnTo>
                    <a:pt x="47643" y="257"/>
                  </a:lnTo>
                  <a:lnTo>
                    <a:pt x="46288" y="0"/>
                  </a:lnTo>
                  <a:close/>
                </a:path>
              </a:pathLst>
            </a:custGeom>
            <a:solidFill>
              <a:srgbClr val="B87850"/>
            </a:solidFill>
          </p:spPr>
          <p:txBody>
            <a:bodyPr wrap="square" lIns="0" tIns="0" rIns="0" bIns="0" rtlCol="0"/>
            <a:lstStyle/>
            <a:p>
              <a:endParaRPr/>
            </a:p>
          </p:txBody>
        </p:sp>
        <p:sp>
          <p:nvSpPr>
            <p:cNvPr id="27" name="object 27"/>
            <p:cNvSpPr/>
            <p:nvPr/>
          </p:nvSpPr>
          <p:spPr>
            <a:xfrm>
              <a:off x="9313710" y="1587334"/>
              <a:ext cx="273050" cy="23495"/>
            </a:xfrm>
            <a:custGeom>
              <a:avLst/>
              <a:gdLst/>
              <a:ahLst/>
              <a:cxnLst/>
              <a:rect l="l" t="t" r="r" b="b"/>
              <a:pathLst>
                <a:path w="273050" h="23494">
                  <a:moveTo>
                    <a:pt x="104559" y="11366"/>
                  </a:moveTo>
                  <a:lnTo>
                    <a:pt x="96532" y="9296"/>
                  </a:lnTo>
                  <a:lnTo>
                    <a:pt x="77571" y="4889"/>
                  </a:lnTo>
                  <a:lnTo>
                    <a:pt x="55346" y="876"/>
                  </a:lnTo>
                  <a:lnTo>
                    <a:pt x="37503" y="0"/>
                  </a:lnTo>
                  <a:lnTo>
                    <a:pt x="24180" y="4559"/>
                  </a:lnTo>
                  <a:lnTo>
                    <a:pt x="12115" y="12268"/>
                  </a:lnTo>
                  <a:lnTo>
                    <a:pt x="3378" y="19532"/>
                  </a:lnTo>
                  <a:lnTo>
                    <a:pt x="0" y="22758"/>
                  </a:lnTo>
                  <a:lnTo>
                    <a:pt x="3467" y="21475"/>
                  </a:lnTo>
                  <a:lnTo>
                    <a:pt x="12319" y="18542"/>
                  </a:lnTo>
                  <a:lnTo>
                    <a:pt x="24269" y="15354"/>
                  </a:lnTo>
                  <a:lnTo>
                    <a:pt x="37033" y="13271"/>
                  </a:lnTo>
                  <a:lnTo>
                    <a:pt x="54432" y="14185"/>
                  </a:lnTo>
                  <a:lnTo>
                    <a:pt x="76377" y="17602"/>
                  </a:lnTo>
                  <a:lnTo>
                    <a:pt x="95173" y="21272"/>
                  </a:lnTo>
                  <a:lnTo>
                    <a:pt x="103149" y="22987"/>
                  </a:lnTo>
                  <a:lnTo>
                    <a:pt x="104216" y="14185"/>
                  </a:lnTo>
                  <a:lnTo>
                    <a:pt x="104330" y="13271"/>
                  </a:lnTo>
                  <a:lnTo>
                    <a:pt x="104444" y="12268"/>
                  </a:lnTo>
                  <a:lnTo>
                    <a:pt x="104559" y="11366"/>
                  </a:lnTo>
                  <a:close/>
                </a:path>
                <a:path w="273050" h="23494">
                  <a:moveTo>
                    <a:pt x="272999" y="22758"/>
                  </a:moveTo>
                  <a:lnTo>
                    <a:pt x="235496" y="0"/>
                  </a:lnTo>
                  <a:lnTo>
                    <a:pt x="217462" y="876"/>
                  </a:lnTo>
                  <a:lnTo>
                    <a:pt x="195249" y="4889"/>
                  </a:lnTo>
                  <a:lnTo>
                    <a:pt x="176403" y="9296"/>
                  </a:lnTo>
                  <a:lnTo>
                    <a:pt x="168440" y="11366"/>
                  </a:lnTo>
                  <a:lnTo>
                    <a:pt x="169824" y="22758"/>
                  </a:lnTo>
                  <a:lnTo>
                    <a:pt x="169849" y="22987"/>
                  </a:lnTo>
                  <a:lnTo>
                    <a:pt x="178346" y="21272"/>
                  </a:lnTo>
                  <a:lnTo>
                    <a:pt x="198018" y="17602"/>
                  </a:lnTo>
                  <a:lnTo>
                    <a:pt x="220141" y="14185"/>
                  </a:lnTo>
                  <a:lnTo>
                    <a:pt x="235966" y="13271"/>
                  </a:lnTo>
                  <a:lnTo>
                    <a:pt x="247256" y="15354"/>
                  </a:lnTo>
                  <a:lnTo>
                    <a:pt x="259372" y="18542"/>
                  </a:lnTo>
                  <a:lnTo>
                    <a:pt x="269036" y="21475"/>
                  </a:lnTo>
                  <a:lnTo>
                    <a:pt x="272999" y="22758"/>
                  </a:lnTo>
                  <a:close/>
                </a:path>
              </a:pathLst>
            </a:custGeom>
            <a:solidFill>
              <a:srgbClr val="000000"/>
            </a:solidFill>
          </p:spPr>
          <p:txBody>
            <a:bodyPr wrap="square" lIns="0" tIns="0" rIns="0" bIns="0" rtlCol="0"/>
            <a:lstStyle/>
            <a:p>
              <a:endParaRPr/>
            </a:p>
          </p:txBody>
        </p:sp>
        <p:sp>
          <p:nvSpPr>
            <p:cNvPr id="28" name="object 28"/>
            <p:cNvSpPr/>
            <p:nvPr/>
          </p:nvSpPr>
          <p:spPr>
            <a:xfrm>
              <a:off x="9391165" y="1772645"/>
              <a:ext cx="118110" cy="38100"/>
            </a:xfrm>
            <a:custGeom>
              <a:avLst/>
              <a:gdLst/>
              <a:ahLst/>
              <a:cxnLst/>
              <a:rect l="l" t="t" r="r" b="b"/>
              <a:pathLst>
                <a:path w="118109" h="38100">
                  <a:moveTo>
                    <a:pt x="0" y="2125"/>
                  </a:moveTo>
                  <a:lnTo>
                    <a:pt x="2823" y="4010"/>
                  </a:lnTo>
                  <a:lnTo>
                    <a:pt x="12533" y="13595"/>
                  </a:lnTo>
                  <a:lnTo>
                    <a:pt x="22821" y="23071"/>
                  </a:lnTo>
                  <a:lnTo>
                    <a:pt x="33992" y="31089"/>
                  </a:lnTo>
                  <a:lnTo>
                    <a:pt x="46353" y="36299"/>
                  </a:lnTo>
                  <a:lnTo>
                    <a:pt x="53861" y="37590"/>
                  </a:lnTo>
                  <a:lnTo>
                    <a:pt x="61257" y="37978"/>
                  </a:lnTo>
                  <a:lnTo>
                    <a:pt x="67577" y="37590"/>
                  </a:lnTo>
                  <a:lnTo>
                    <a:pt x="68229" y="37590"/>
                  </a:lnTo>
                  <a:lnTo>
                    <a:pt x="75991" y="36299"/>
                  </a:lnTo>
                  <a:lnTo>
                    <a:pt x="76217" y="36299"/>
                  </a:lnTo>
                  <a:lnTo>
                    <a:pt x="78572" y="35365"/>
                  </a:lnTo>
                  <a:lnTo>
                    <a:pt x="78814" y="35365"/>
                  </a:lnTo>
                  <a:lnTo>
                    <a:pt x="80218" y="35123"/>
                  </a:lnTo>
                  <a:lnTo>
                    <a:pt x="81638" y="34173"/>
                  </a:lnTo>
                  <a:lnTo>
                    <a:pt x="82106" y="34173"/>
                  </a:lnTo>
                  <a:lnTo>
                    <a:pt x="82106" y="33948"/>
                  </a:lnTo>
                  <a:lnTo>
                    <a:pt x="83509" y="33239"/>
                  </a:lnTo>
                  <a:lnTo>
                    <a:pt x="84749" y="32531"/>
                  </a:lnTo>
                  <a:lnTo>
                    <a:pt x="80460" y="32531"/>
                  </a:lnTo>
                  <a:lnTo>
                    <a:pt x="66811" y="31355"/>
                  </a:lnTo>
                  <a:lnTo>
                    <a:pt x="59092" y="30192"/>
                  </a:lnTo>
                  <a:lnTo>
                    <a:pt x="51082" y="28259"/>
                  </a:lnTo>
                  <a:lnTo>
                    <a:pt x="44878" y="25752"/>
                  </a:lnTo>
                  <a:lnTo>
                    <a:pt x="42577" y="22868"/>
                  </a:lnTo>
                  <a:lnTo>
                    <a:pt x="42819" y="22159"/>
                  </a:lnTo>
                  <a:lnTo>
                    <a:pt x="43755" y="20742"/>
                  </a:lnTo>
                  <a:lnTo>
                    <a:pt x="47288" y="20275"/>
                  </a:lnTo>
                  <a:lnTo>
                    <a:pt x="56029" y="19352"/>
                  </a:lnTo>
                  <a:lnTo>
                    <a:pt x="67285" y="18035"/>
                  </a:lnTo>
                  <a:lnTo>
                    <a:pt x="78719" y="16364"/>
                  </a:lnTo>
                  <a:lnTo>
                    <a:pt x="87995" y="14381"/>
                  </a:lnTo>
                  <a:lnTo>
                    <a:pt x="91044" y="13914"/>
                  </a:lnTo>
                  <a:lnTo>
                    <a:pt x="94803" y="12497"/>
                  </a:lnTo>
                  <a:lnTo>
                    <a:pt x="99272" y="10612"/>
                  </a:lnTo>
                  <a:lnTo>
                    <a:pt x="110808" y="6135"/>
                  </a:lnTo>
                  <a:lnTo>
                    <a:pt x="111609" y="5668"/>
                  </a:lnTo>
                  <a:lnTo>
                    <a:pt x="63051" y="5668"/>
                  </a:lnTo>
                  <a:lnTo>
                    <a:pt x="58038" y="3542"/>
                  </a:lnTo>
                  <a:lnTo>
                    <a:pt x="3533" y="3542"/>
                  </a:lnTo>
                  <a:lnTo>
                    <a:pt x="0" y="2125"/>
                  </a:lnTo>
                  <a:close/>
                </a:path>
                <a:path w="118109" h="38100">
                  <a:moveTo>
                    <a:pt x="86107" y="30872"/>
                  </a:moveTo>
                  <a:lnTo>
                    <a:pt x="80460" y="32531"/>
                  </a:lnTo>
                  <a:lnTo>
                    <a:pt x="84749" y="32531"/>
                  </a:lnTo>
                  <a:lnTo>
                    <a:pt x="85171" y="32289"/>
                  </a:lnTo>
                  <a:lnTo>
                    <a:pt x="86107" y="30872"/>
                  </a:lnTo>
                  <a:close/>
                </a:path>
                <a:path w="118109" h="38100">
                  <a:moveTo>
                    <a:pt x="78105" y="0"/>
                  </a:moveTo>
                  <a:lnTo>
                    <a:pt x="76927" y="0"/>
                  </a:lnTo>
                  <a:lnTo>
                    <a:pt x="75523" y="241"/>
                  </a:lnTo>
                  <a:lnTo>
                    <a:pt x="73635" y="483"/>
                  </a:lnTo>
                  <a:lnTo>
                    <a:pt x="71522" y="950"/>
                  </a:lnTo>
                  <a:lnTo>
                    <a:pt x="69408" y="1658"/>
                  </a:lnTo>
                  <a:lnTo>
                    <a:pt x="67279" y="2592"/>
                  </a:lnTo>
                  <a:lnTo>
                    <a:pt x="62022" y="5232"/>
                  </a:lnTo>
                  <a:lnTo>
                    <a:pt x="62206" y="5232"/>
                  </a:lnTo>
                  <a:lnTo>
                    <a:pt x="63051" y="5668"/>
                  </a:lnTo>
                  <a:lnTo>
                    <a:pt x="111609" y="5668"/>
                  </a:lnTo>
                  <a:lnTo>
                    <a:pt x="117687" y="2125"/>
                  </a:lnTo>
                  <a:lnTo>
                    <a:pt x="114342" y="2125"/>
                  </a:lnTo>
                  <a:lnTo>
                    <a:pt x="101530" y="1229"/>
                  </a:lnTo>
                  <a:lnTo>
                    <a:pt x="78105" y="0"/>
                  </a:lnTo>
                  <a:close/>
                </a:path>
                <a:path w="118109" h="38100">
                  <a:moveTo>
                    <a:pt x="57468" y="3301"/>
                  </a:moveTo>
                  <a:lnTo>
                    <a:pt x="5888" y="3301"/>
                  </a:lnTo>
                  <a:lnTo>
                    <a:pt x="3533" y="3542"/>
                  </a:lnTo>
                  <a:lnTo>
                    <a:pt x="58038" y="3542"/>
                  </a:lnTo>
                  <a:lnTo>
                    <a:pt x="57468" y="3301"/>
                  </a:lnTo>
                  <a:close/>
                </a:path>
                <a:path w="118109" h="38100">
                  <a:moveTo>
                    <a:pt x="49402" y="0"/>
                  </a:moveTo>
                  <a:lnTo>
                    <a:pt x="46111" y="483"/>
                  </a:lnTo>
                  <a:lnTo>
                    <a:pt x="23882" y="2423"/>
                  </a:lnTo>
                  <a:lnTo>
                    <a:pt x="10878" y="3301"/>
                  </a:lnTo>
                  <a:lnTo>
                    <a:pt x="57163" y="3301"/>
                  </a:lnTo>
                  <a:lnTo>
                    <a:pt x="56695" y="2834"/>
                  </a:lnTo>
                  <a:lnTo>
                    <a:pt x="56227" y="2592"/>
                  </a:lnTo>
                  <a:lnTo>
                    <a:pt x="55759" y="2592"/>
                  </a:lnTo>
                  <a:lnTo>
                    <a:pt x="52776" y="1229"/>
                  </a:lnTo>
                  <a:lnTo>
                    <a:pt x="49402" y="0"/>
                  </a:lnTo>
                  <a:close/>
                </a:path>
                <a:path w="118109" h="38100">
                  <a:moveTo>
                    <a:pt x="118101" y="1658"/>
                  </a:moveTo>
                  <a:lnTo>
                    <a:pt x="116455" y="1884"/>
                  </a:lnTo>
                  <a:lnTo>
                    <a:pt x="114342" y="2125"/>
                  </a:lnTo>
                  <a:lnTo>
                    <a:pt x="117687" y="2125"/>
                  </a:lnTo>
                  <a:lnTo>
                    <a:pt x="118101" y="1884"/>
                  </a:lnTo>
                  <a:lnTo>
                    <a:pt x="118101" y="1658"/>
                  </a:lnTo>
                  <a:close/>
                </a:path>
              </a:pathLst>
            </a:custGeom>
            <a:solidFill>
              <a:srgbClr val="C93C3B"/>
            </a:solidFill>
          </p:spPr>
          <p:txBody>
            <a:bodyPr wrap="square" lIns="0" tIns="0" rIns="0" bIns="0" rtlCol="0"/>
            <a:lstStyle/>
            <a:p>
              <a:endParaRPr/>
            </a:p>
          </p:txBody>
        </p:sp>
        <p:sp>
          <p:nvSpPr>
            <p:cNvPr id="29" name="object 29"/>
            <p:cNvSpPr/>
            <p:nvPr/>
          </p:nvSpPr>
          <p:spPr>
            <a:xfrm>
              <a:off x="9089136" y="1931114"/>
              <a:ext cx="722630" cy="373380"/>
            </a:xfrm>
            <a:custGeom>
              <a:avLst/>
              <a:gdLst/>
              <a:ahLst/>
              <a:cxnLst/>
              <a:rect l="l" t="t" r="r" b="b"/>
              <a:pathLst>
                <a:path w="722629" h="373380">
                  <a:moveTo>
                    <a:pt x="228539" y="0"/>
                  </a:moveTo>
                  <a:lnTo>
                    <a:pt x="43553" y="73066"/>
                  </a:lnTo>
                  <a:lnTo>
                    <a:pt x="11854" y="98426"/>
                  </a:lnTo>
                  <a:lnTo>
                    <a:pt x="0" y="137049"/>
                  </a:lnTo>
                  <a:lnTo>
                    <a:pt x="0" y="190806"/>
                  </a:lnTo>
                  <a:lnTo>
                    <a:pt x="1229" y="236677"/>
                  </a:lnTo>
                  <a:lnTo>
                    <a:pt x="4917" y="282418"/>
                  </a:lnTo>
                  <a:lnTo>
                    <a:pt x="11063" y="327898"/>
                  </a:lnTo>
                  <a:lnTo>
                    <a:pt x="19669" y="372986"/>
                  </a:lnTo>
                  <a:lnTo>
                    <a:pt x="702493" y="372986"/>
                  </a:lnTo>
                  <a:lnTo>
                    <a:pt x="711100" y="327898"/>
                  </a:lnTo>
                  <a:lnTo>
                    <a:pt x="717246" y="282418"/>
                  </a:lnTo>
                  <a:lnTo>
                    <a:pt x="720932" y="236677"/>
                  </a:lnTo>
                  <a:lnTo>
                    <a:pt x="722160" y="190806"/>
                  </a:lnTo>
                  <a:lnTo>
                    <a:pt x="722160" y="137049"/>
                  </a:lnTo>
                  <a:lnTo>
                    <a:pt x="719077" y="116648"/>
                  </a:lnTo>
                  <a:lnTo>
                    <a:pt x="710308" y="98426"/>
                  </a:lnTo>
                  <a:lnTo>
                    <a:pt x="703026" y="90523"/>
                  </a:lnTo>
                  <a:lnTo>
                    <a:pt x="357563" y="90523"/>
                  </a:lnTo>
                  <a:lnTo>
                    <a:pt x="315479" y="83122"/>
                  </a:lnTo>
                  <a:lnTo>
                    <a:pt x="278709" y="64315"/>
                  </a:lnTo>
                  <a:lnTo>
                    <a:pt x="249291" y="36102"/>
                  </a:lnTo>
                  <a:lnTo>
                    <a:pt x="229006" y="241"/>
                  </a:lnTo>
                  <a:lnTo>
                    <a:pt x="228539" y="0"/>
                  </a:lnTo>
                  <a:close/>
                </a:path>
                <a:path w="722629" h="373380">
                  <a:moveTo>
                    <a:pt x="493379" y="0"/>
                  </a:moveTo>
                  <a:lnTo>
                    <a:pt x="492444" y="467"/>
                  </a:lnTo>
                  <a:lnTo>
                    <a:pt x="472405" y="36102"/>
                  </a:lnTo>
                  <a:lnTo>
                    <a:pt x="443002" y="64315"/>
                  </a:lnTo>
                  <a:lnTo>
                    <a:pt x="406405" y="83122"/>
                  </a:lnTo>
                  <a:lnTo>
                    <a:pt x="406049" y="83122"/>
                  </a:lnTo>
                  <a:lnTo>
                    <a:pt x="364823" y="90523"/>
                  </a:lnTo>
                  <a:lnTo>
                    <a:pt x="703026" y="90523"/>
                  </a:lnTo>
                  <a:lnTo>
                    <a:pt x="696575" y="83521"/>
                  </a:lnTo>
                  <a:lnTo>
                    <a:pt x="678598" y="73066"/>
                  </a:lnTo>
                  <a:lnTo>
                    <a:pt x="493379" y="0"/>
                  </a:lnTo>
                  <a:close/>
                </a:path>
              </a:pathLst>
            </a:custGeom>
            <a:solidFill>
              <a:srgbClr val="E9E9E9"/>
            </a:solidFill>
          </p:spPr>
          <p:txBody>
            <a:bodyPr wrap="square" lIns="0" tIns="0" rIns="0" bIns="0" rtlCol="0"/>
            <a:lstStyle/>
            <a:p>
              <a:endParaRPr/>
            </a:p>
          </p:txBody>
        </p:sp>
        <p:sp>
          <p:nvSpPr>
            <p:cNvPr id="30" name="object 30"/>
            <p:cNvSpPr/>
            <p:nvPr/>
          </p:nvSpPr>
          <p:spPr>
            <a:xfrm>
              <a:off x="9271128" y="1364879"/>
              <a:ext cx="403225" cy="274955"/>
            </a:xfrm>
            <a:custGeom>
              <a:avLst/>
              <a:gdLst/>
              <a:ahLst/>
              <a:cxnLst/>
              <a:rect l="l" t="t" r="r" b="b"/>
              <a:pathLst>
                <a:path w="403225" h="274955">
                  <a:moveTo>
                    <a:pt x="205790" y="0"/>
                  </a:moveTo>
                  <a:lnTo>
                    <a:pt x="99047" y="17570"/>
                  </a:lnTo>
                  <a:lnTo>
                    <a:pt x="56065" y="46139"/>
                  </a:lnTo>
                  <a:lnTo>
                    <a:pt x="5598" y="129029"/>
                  </a:lnTo>
                  <a:lnTo>
                    <a:pt x="0" y="264822"/>
                  </a:lnTo>
                  <a:lnTo>
                    <a:pt x="13310" y="274420"/>
                  </a:lnTo>
                  <a:lnTo>
                    <a:pt x="27846" y="220905"/>
                  </a:lnTo>
                  <a:lnTo>
                    <a:pt x="53700" y="185364"/>
                  </a:lnTo>
                  <a:lnTo>
                    <a:pt x="78982" y="165142"/>
                  </a:lnTo>
                  <a:lnTo>
                    <a:pt x="91802" y="157582"/>
                  </a:lnTo>
                  <a:lnTo>
                    <a:pt x="111564" y="145407"/>
                  </a:lnTo>
                  <a:lnTo>
                    <a:pt x="134435" y="136894"/>
                  </a:lnTo>
                  <a:lnTo>
                    <a:pt x="158355" y="131409"/>
                  </a:lnTo>
                  <a:lnTo>
                    <a:pt x="181266" y="128320"/>
                  </a:lnTo>
                  <a:lnTo>
                    <a:pt x="188453" y="139673"/>
                  </a:lnTo>
                  <a:lnTo>
                    <a:pt x="203398" y="151529"/>
                  </a:lnTo>
                  <a:lnTo>
                    <a:pt x="228766" y="161672"/>
                  </a:lnTo>
                  <a:lnTo>
                    <a:pt x="267228" y="167889"/>
                  </a:lnTo>
                  <a:lnTo>
                    <a:pt x="310766" y="176175"/>
                  </a:lnTo>
                  <a:lnTo>
                    <a:pt x="334705" y="193087"/>
                  </a:lnTo>
                  <a:lnTo>
                    <a:pt x="345109" y="219350"/>
                  </a:lnTo>
                  <a:lnTo>
                    <a:pt x="348044" y="255691"/>
                  </a:lnTo>
                  <a:lnTo>
                    <a:pt x="402706" y="247735"/>
                  </a:lnTo>
                  <a:lnTo>
                    <a:pt x="394232" y="176812"/>
                  </a:lnTo>
                  <a:lnTo>
                    <a:pt x="356980" y="112749"/>
                  </a:lnTo>
                  <a:lnTo>
                    <a:pt x="311403" y="53915"/>
                  </a:lnTo>
                  <a:lnTo>
                    <a:pt x="276630" y="26143"/>
                  </a:lnTo>
                  <a:lnTo>
                    <a:pt x="241769" y="10306"/>
                  </a:lnTo>
                  <a:lnTo>
                    <a:pt x="205790" y="0"/>
                  </a:lnTo>
                  <a:close/>
                </a:path>
              </a:pathLst>
            </a:custGeom>
            <a:solidFill>
              <a:srgbClr val="000000"/>
            </a:solidFill>
          </p:spPr>
          <p:txBody>
            <a:bodyPr wrap="square" lIns="0" tIns="0" rIns="0" bIns="0" rtlCol="0"/>
            <a:lstStyle/>
            <a:p>
              <a:endParaRPr/>
            </a:p>
          </p:txBody>
        </p:sp>
        <p:pic>
          <p:nvPicPr>
            <p:cNvPr id="31" name="object 31"/>
            <p:cNvPicPr/>
            <p:nvPr/>
          </p:nvPicPr>
          <p:blipFill>
            <a:blip r:embed="rId6" cstate="print"/>
            <a:stretch>
              <a:fillRect/>
            </a:stretch>
          </p:blipFill>
          <p:spPr>
            <a:xfrm>
              <a:off x="9602199" y="2083784"/>
              <a:ext cx="108420" cy="88903"/>
            </a:xfrm>
            <a:prstGeom prst="rect">
              <a:avLst/>
            </a:prstGeom>
          </p:spPr>
        </p:pic>
        <p:pic>
          <p:nvPicPr>
            <p:cNvPr id="32" name="object 32"/>
            <p:cNvPicPr/>
            <p:nvPr/>
          </p:nvPicPr>
          <p:blipFill>
            <a:blip r:embed="rId7" cstate="print"/>
            <a:stretch>
              <a:fillRect/>
            </a:stretch>
          </p:blipFill>
          <p:spPr>
            <a:xfrm>
              <a:off x="10508569" y="1007989"/>
              <a:ext cx="1200640" cy="866753"/>
            </a:xfrm>
            <a:prstGeom prst="rect">
              <a:avLst/>
            </a:prstGeom>
          </p:spPr>
        </p:pic>
      </p:grpSp>
      <p:sp>
        <p:nvSpPr>
          <p:cNvPr id="33" name="object 33"/>
          <p:cNvSpPr txBox="1"/>
          <p:nvPr/>
        </p:nvSpPr>
        <p:spPr>
          <a:xfrm>
            <a:off x="7240651" y="2471115"/>
            <a:ext cx="1010285" cy="646430"/>
          </a:xfrm>
          <a:prstGeom prst="rect">
            <a:avLst/>
          </a:prstGeom>
        </p:spPr>
        <p:txBody>
          <a:bodyPr vert="horz" wrap="square" lIns="0" tIns="18415" rIns="0" bIns="0" rtlCol="0">
            <a:spAutoFit/>
          </a:bodyPr>
          <a:lstStyle/>
          <a:p>
            <a:pPr marL="12700" marR="5080" indent="3810" algn="ctr">
              <a:lnSpc>
                <a:spcPct val="96000"/>
              </a:lnSpc>
              <a:spcBef>
                <a:spcPts val="145"/>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109 </a:t>
            </a:r>
            <a:r>
              <a:rPr sz="1000" dirty="0">
                <a:solidFill>
                  <a:srgbClr val="3E3E3E"/>
                </a:solidFill>
                <a:latin typeface="CVS Health Sans"/>
                <a:cs typeface="CVS Health Sans"/>
              </a:rPr>
              <a:t>Manager,</a:t>
            </a:r>
            <a:r>
              <a:rPr sz="1000" spc="-45" dirty="0">
                <a:solidFill>
                  <a:srgbClr val="3E3E3E"/>
                </a:solidFill>
                <a:latin typeface="CVS Health Sans"/>
                <a:cs typeface="CVS Health Sans"/>
              </a:rPr>
              <a:t> </a:t>
            </a:r>
            <a:r>
              <a:rPr sz="1000" spc="-20" dirty="0">
                <a:solidFill>
                  <a:srgbClr val="3E3E3E"/>
                </a:solidFill>
                <a:latin typeface="CVS Health Sans"/>
                <a:cs typeface="CVS Health Sans"/>
              </a:rPr>
              <a:t>User </a:t>
            </a:r>
            <a:r>
              <a:rPr sz="1000" spc="-10" dirty="0">
                <a:solidFill>
                  <a:srgbClr val="3E3E3E"/>
                </a:solidFill>
                <a:latin typeface="CVS Health Sans"/>
                <a:cs typeface="CVS Health Sans"/>
              </a:rPr>
              <a:t>Provisioning </a:t>
            </a:r>
            <a:r>
              <a:rPr sz="1000" dirty="0">
                <a:solidFill>
                  <a:srgbClr val="3E3E3E"/>
                </a:solidFill>
                <a:latin typeface="CVS Health Sans"/>
                <a:cs typeface="CVS Health Sans"/>
              </a:rPr>
              <a:t>Manager</a:t>
            </a:r>
            <a:r>
              <a:rPr sz="1000" spc="-20" dirty="0">
                <a:solidFill>
                  <a:srgbClr val="3E3E3E"/>
                </a:solidFill>
                <a:latin typeface="CVS Health Sans"/>
                <a:cs typeface="CVS Health Sans"/>
              </a:rPr>
              <a:t> </a:t>
            </a:r>
            <a:r>
              <a:rPr sz="1000" spc="-10" dirty="0">
                <a:solidFill>
                  <a:srgbClr val="3E3E3E"/>
                </a:solidFill>
                <a:latin typeface="CVS Health Sans"/>
                <a:cs typeface="CVS Health Sans"/>
              </a:rPr>
              <a:t>Quality</a:t>
            </a:r>
            <a:endParaRPr sz="1000">
              <a:latin typeface="CVS Health Sans"/>
              <a:cs typeface="CVS Health Sans"/>
            </a:endParaRPr>
          </a:p>
        </p:txBody>
      </p:sp>
      <p:sp>
        <p:nvSpPr>
          <p:cNvPr id="34" name="object 34"/>
          <p:cNvSpPr txBox="1"/>
          <p:nvPr/>
        </p:nvSpPr>
        <p:spPr>
          <a:xfrm>
            <a:off x="8429625" y="2403728"/>
            <a:ext cx="2040255" cy="934085"/>
          </a:xfrm>
          <a:prstGeom prst="rect">
            <a:avLst/>
          </a:prstGeom>
        </p:spPr>
        <p:txBody>
          <a:bodyPr vert="horz" wrap="square" lIns="0" tIns="17145" rIns="0" bIns="0" rtlCol="0">
            <a:spAutoFit/>
          </a:bodyPr>
          <a:lstStyle/>
          <a:p>
            <a:pPr marL="6350" algn="ctr">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110</a:t>
            </a:r>
            <a:endParaRPr sz="1150" dirty="0">
              <a:latin typeface="CVS Health Sans"/>
              <a:cs typeface="CVS Health Sans"/>
            </a:endParaRPr>
          </a:p>
          <a:p>
            <a:pPr marL="12700" marR="5080" algn="ctr">
              <a:lnSpc>
                <a:spcPct val="93100"/>
              </a:lnSpc>
              <a:spcBef>
                <a:spcPts val="114"/>
              </a:spcBef>
            </a:pPr>
            <a:r>
              <a:rPr sz="1000" dirty="0">
                <a:solidFill>
                  <a:srgbClr val="3E3E3E"/>
                </a:solidFill>
                <a:latin typeface="CVS Health Sans"/>
                <a:cs typeface="CVS Health Sans"/>
              </a:rPr>
              <a:t>Sr.</a:t>
            </a:r>
            <a:r>
              <a:rPr sz="1000" spc="-15" dirty="0">
                <a:solidFill>
                  <a:srgbClr val="3E3E3E"/>
                </a:solidFill>
                <a:latin typeface="CVS Health Sans"/>
                <a:cs typeface="CVS Health Sans"/>
              </a:rPr>
              <a:t> </a:t>
            </a:r>
            <a:r>
              <a:rPr sz="1000" dirty="0">
                <a:solidFill>
                  <a:srgbClr val="3E3E3E"/>
                </a:solidFill>
                <a:latin typeface="CVS Health Sans"/>
                <a:cs typeface="CVS Health Sans"/>
              </a:rPr>
              <a:t>Manager</a:t>
            </a:r>
            <a:r>
              <a:rPr sz="1000" spc="-55" dirty="0">
                <a:solidFill>
                  <a:srgbClr val="3E3E3E"/>
                </a:solidFill>
                <a:latin typeface="CVS Health Sans"/>
                <a:cs typeface="CVS Health Sans"/>
              </a:rPr>
              <a:t> </a:t>
            </a:r>
            <a:r>
              <a:rPr sz="1000" dirty="0">
                <a:solidFill>
                  <a:srgbClr val="3E3E3E"/>
                </a:solidFill>
                <a:latin typeface="CVS Health Sans"/>
                <a:cs typeface="CVS Health Sans"/>
              </a:rPr>
              <a:t>Operations </a:t>
            </a:r>
            <a:r>
              <a:rPr sz="1000" spc="-10" dirty="0">
                <a:solidFill>
                  <a:srgbClr val="3E3E3E"/>
                </a:solidFill>
                <a:latin typeface="CVS Health Sans"/>
                <a:cs typeface="CVS Health Sans"/>
              </a:rPr>
              <a:t>Reporting </a:t>
            </a:r>
            <a:r>
              <a:rPr sz="1000" dirty="0">
                <a:solidFill>
                  <a:srgbClr val="3E3E3E"/>
                </a:solidFill>
                <a:latin typeface="CVS Health Sans"/>
                <a:cs typeface="CVS Health Sans"/>
              </a:rPr>
              <a:t>Sr.</a:t>
            </a:r>
            <a:r>
              <a:rPr sz="1000" spc="-10" dirty="0">
                <a:solidFill>
                  <a:srgbClr val="3E3E3E"/>
                </a:solidFill>
                <a:latin typeface="CVS Health Sans"/>
                <a:cs typeface="CVS Health Sans"/>
              </a:rPr>
              <a:t> </a:t>
            </a:r>
            <a:r>
              <a:rPr sz="1000" dirty="0">
                <a:solidFill>
                  <a:srgbClr val="3E3E3E"/>
                </a:solidFill>
                <a:latin typeface="CVS Health Sans"/>
                <a:cs typeface="CVS Health Sans"/>
              </a:rPr>
              <a:t>Man</a:t>
            </a:r>
            <a:r>
              <a:rPr lang="en-US" sz="1000" dirty="0">
                <a:solidFill>
                  <a:srgbClr val="3E3E3E"/>
                </a:solidFill>
                <a:latin typeface="CVS Health Sans"/>
                <a:cs typeface="CVS Health Sans"/>
              </a:rPr>
              <a:t>a</a:t>
            </a:r>
            <a:r>
              <a:rPr sz="1000" dirty="0">
                <a:solidFill>
                  <a:srgbClr val="3E3E3E"/>
                </a:solidFill>
                <a:latin typeface="CVS Health Sans"/>
                <a:cs typeface="CVS Health Sans"/>
              </a:rPr>
              <a:t>ger</a:t>
            </a:r>
            <a:r>
              <a:rPr sz="1000" spc="-15" dirty="0">
                <a:solidFill>
                  <a:srgbClr val="3E3E3E"/>
                </a:solidFill>
                <a:latin typeface="CVS Health Sans"/>
                <a:cs typeface="CVS Health Sans"/>
              </a:rPr>
              <a:t> </a:t>
            </a:r>
            <a:r>
              <a:rPr sz="1000" spc="-10" dirty="0">
                <a:solidFill>
                  <a:srgbClr val="3E3E3E"/>
                </a:solidFill>
                <a:latin typeface="CVS Health Sans"/>
                <a:cs typeface="CVS Health Sans"/>
              </a:rPr>
              <a:t>Enrollment </a:t>
            </a:r>
            <a:r>
              <a:rPr sz="1000" dirty="0">
                <a:solidFill>
                  <a:srgbClr val="3E3E3E"/>
                </a:solidFill>
                <a:latin typeface="CVS Health Sans"/>
                <a:cs typeface="CVS Health Sans"/>
              </a:rPr>
              <a:t>Systems/Grievance</a:t>
            </a:r>
            <a:r>
              <a:rPr sz="1000" spc="-70" dirty="0">
                <a:solidFill>
                  <a:srgbClr val="3E3E3E"/>
                </a:solidFill>
                <a:latin typeface="CVS Health Sans"/>
                <a:cs typeface="CVS Health Sans"/>
              </a:rPr>
              <a:t> </a:t>
            </a:r>
            <a:r>
              <a:rPr sz="1000" spc="-10" dirty="0">
                <a:solidFill>
                  <a:srgbClr val="3E3E3E"/>
                </a:solidFill>
                <a:latin typeface="CVS Health Sans"/>
                <a:cs typeface="CVS Health Sans"/>
              </a:rPr>
              <a:t>support</a:t>
            </a:r>
            <a:endParaRPr sz="1000" dirty="0">
              <a:latin typeface="CVS Health Sans"/>
              <a:cs typeface="CVS Health Sans"/>
            </a:endParaRPr>
          </a:p>
          <a:p>
            <a:pPr algn="ctr">
              <a:lnSpc>
                <a:spcPts val="1120"/>
              </a:lnSpc>
              <a:spcBef>
                <a:spcPts val="25"/>
              </a:spcBef>
            </a:pPr>
            <a:r>
              <a:rPr sz="1000" dirty="0">
                <a:solidFill>
                  <a:srgbClr val="3E3E3E"/>
                </a:solidFill>
                <a:latin typeface="CVS Health Sans"/>
                <a:cs typeface="CVS Health Sans"/>
              </a:rPr>
              <a:t>Sr. Manager/Manager</a:t>
            </a:r>
            <a:r>
              <a:rPr sz="1000" spc="-75" dirty="0">
                <a:solidFill>
                  <a:srgbClr val="3E3E3E"/>
                </a:solidFill>
                <a:latin typeface="CVS Health Sans"/>
                <a:cs typeface="CVS Health Sans"/>
              </a:rPr>
              <a:t> </a:t>
            </a:r>
            <a:r>
              <a:rPr sz="1000" dirty="0">
                <a:solidFill>
                  <a:srgbClr val="3E3E3E"/>
                </a:solidFill>
                <a:latin typeface="CVS Health Sans"/>
                <a:cs typeface="CVS Health Sans"/>
              </a:rPr>
              <a:t>IVR</a:t>
            </a:r>
            <a:r>
              <a:rPr sz="1000" spc="-40" dirty="0">
                <a:solidFill>
                  <a:srgbClr val="3E3E3E"/>
                </a:solidFill>
                <a:latin typeface="CVS Health Sans"/>
                <a:cs typeface="CVS Health Sans"/>
              </a:rPr>
              <a:t> </a:t>
            </a:r>
            <a:r>
              <a:rPr sz="1000" spc="-25" dirty="0">
                <a:solidFill>
                  <a:srgbClr val="3E3E3E"/>
                </a:solidFill>
                <a:latin typeface="CVS Health Sans"/>
                <a:cs typeface="CVS Health Sans"/>
              </a:rPr>
              <a:t>Dev</a:t>
            </a:r>
            <a:endParaRPr sz="1000" dirty="0">
              <a:latin typeface="CVS Health Sans"/>
              <a:cs typeface="CVS Health Sans"/>
            </a:endParaRPr>
          </a:p>
          <a:p>
            <a:pPr marL="8255" algn="ctr">
              <a:lnSpc>
                <a:spcPts val="1120"/>
              </a:lnSpc>
            </a:pPr>
            <a:r>
              <a:rPr sz="1000" spc="-10" dirty="0">
                <a:solidFill>
                  <a:srgbClr val="3E3E3E"/>
                </a:solidFill>
                <a:latin typeface="CVS Health Sans"/>
                <a:cs typeface="CVS Health Sans"/>
              </a:rPr>
              <a:t>support</a:t>
            </a:r>
            <a:endParaRPr sz="1000" dirty="0">
              <a:latin typeface="CVS Health Sans"/>
              <a:cs typeface="CVS Health Sans"/>
            </a:endParaRPr>
          </a:p>
        </p:txBody>
      </p:sp>
      <p:sp>
        <p:nvSpPr>
          <p:cNvPr id="35" name="object 35"/>
          <p:cNvSpPr txBox="1"/>
          <p:nvPr/>
        </p:nvSpPr>
        <p:spPr>
          <a:xfrm>
            <a:off x="10702543" y="1922526"/>
            <a:ext cx="829944" cy="361950"/>
          </a:xfrm>
          <a:prstGeom prst="rect">
            <a:avLst/>
          </a:prstGeom>
        </p:spPr>
        <p:txBody>
          <a:bodyPr vert="horz" wrap="square" lIns="0" tIns="17145" rIns="0" bIns="0" rtlCol="0">
            <a:spAutoFit/>
          </a:bodyPr>
          <a:lstStyle/>
          <a:p>
            <a:pPr marL="71755">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111</a:t>
            </a:r>
            <a:endParaRPr sz="1150">
              <a:latin typeface="CVS Health Sans"/>
              <a:cs typeface="CVS Health Sans"/>
            </a:endParaRPr>
          </a:p>
          <a:p>
            <a:pPr marL="12700">
              <a:lnSpc>
                <a:spcPct val="100000"/>
              </a:lnSpc>
              <a:spcBef>
                <a:spcPts val="30"/>
              </a:spcBef>
            </a:pPr>
            <a:r>
              <a:rPr sz="1000" dirty="0">
                <a:solidFill>
                  <a:srgbClr val="3E3E3E"/>
                </a:solidFill>
                <a:latin typeface="CVS Health Sans"/>
                <a:cs typeface="CVS Health Sans"/>
              </a:rPr>
              <a:t>Lead</a:t>
            </a:r>
            <a:r>
              <a:rPr sz="1000" spc="-25" dirty="0">
                <a:solidFill>
                  <a:srgbClr val="3E3E3E"/>
                </a:solidFill>
                <a:latin typeface="CVS Health Sans"/>
                <a:cs typeface="CVS Health Sans"/>
              </a:rPr>
              <a:t> </a:t>
            </a:r>
            <a:r>
              <a:rPr sz="1000" spc="-10" dirty="0">
                <a:solidFill>
                  <a:srgbClr val="3E3E3E"/>
                </a:solidFill>
                <a:latin typeface="CVS Health Sans"/>
                <a:cs typeface="CVS Health Sans"/>
              </a:rPr>
              <a:t>Director</a:t>
            </a:r>
            <a:endParaRPr sz="1000">
              <a:latin typeface="CVS Health Sans"/>
              <a:cs typeface="CVS Health Sans"/>
            </a:endParaRPr>
          </a:p>
        </p:txBody>
      </p:sp>
      <p:sp>
        <p:nvSpPr>
          <p:cNvPr id="36" name="object 36"/>
          <p:cNvSpPr txBox="1"/>
          <p:nvPr/>
        </p:nvSpPr>
        <p:spPr>
          <a:xfrm>
            <a:off x="2799969" y="3651580"/>
            <a:ext cx="2386330" cy="802005"/>
          </a:xfrm>
          <a:prstGeom prst="rect">
            <a:avLst/>
          </a:prstGeom>
        </p:spPr>
        <p:txBody>
          <a:bodyPr vert="horz" wrap="square" lIns="0" tIns="11430" rIns="0" bIns="0" rtlCol="0">
            <a:spAutoFit/>
          </a:bodyPr>
          <a:lstStyle/>
          <a:p>
            <a:pPr algn="ctr">
              <a:lnSpc>
                <a:spcPct val="100000"/>
              </a:lnSpc>
              <a:spcBef>
                <a:spcPts val="9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107</a:t>
            </a:r>
            <a:endParaRPr sz="1200">
              <a:latin typeface="CVS Health Sans"/>
              <a:cs typeface="CVS Health Sans"/>
            </a:endParaRPr>
          </a:p>
          <a:p>
            <a:pPr algn="ctr">
              <a:lnSpc>
                <a:spcPts val="1120"/>
              </a:lnSpc>
              <a:spcBef>
                <a:spcPts val="20"/>
              </a:spcBef>
            </a:pPr>
            <a:r>
              <a:rPr sz="1000" dirty="0">
                <a:solidFill>
                  <a:srgbClr val="3E3E3E"/>
                </a:solidFill>
                <a:latin typeface="CVS Health Sans"/>
                <a:cs typeface="CVS Health Sans"/>
              </a:rPr>
              <a:t>Analyst,</a:t>
            </a:r>
            <a:r>
              <a:rPr sz="1000" spc="-50" dirty="0">
                <a:solidFill>
                  <a:srgbClr val="3E3E3E"/>
                </a:solidFill>
                <a:latin typeface="CVS Health Sans"/>
                <a:cs typeface="CVS Health Sans"/>
              </a:rPr>
              <a:t> </a:t>
            </a:r>
            <a:r>
              <a:rPr sz="1000" dirty="0">
                <a:solidFill>
                  <a:srgbClr val="3E3E3E"/>
                </a:solidFill>
                <a:latin typeface="CVS Health Sans"/>
                <a:cs typeface="CVS Health Sans"/>
              </a:rPr>
              <a:t>Reporting</a:t>
            </a:r>
            <a:r>
              <a:rPr sz="1000" spc="-15" dirty="0">
                <a:solidFill>
                  <a:srgbClr val="3E3E3E"/>
                </a:solidFill>
                <a:latin typeface="CVS Health Sans"/>
                <a:cs typeface="CVS Health Sans"/>
              </a:rPr>
              <a:t> </a:t>
            </a:r>
            <a:r>
              <a:rPr sz="1000" dirty="0">
                <a:solidFill>
                  <a:srgbClr val="3E3E3E"/>
                </a:solidFill>
                <a:latin typeface="CVS Health Sans"/>
                <a:cs typeface="CVS Health Sans"/>
              </a:rPr>
              <a:t>Strategy</a:t>
            </a:r>
            <a:r>
              <a:rPr sz="1000" spc="15" dirty="0">
                <a:solidFill>
                  <a:srgbClr val="3E3E3E"/>
                </a:solidFill>
                <a:latin typeface="CVS Health Sans"/>
                <a:cs typeface="CVS Health Sans"/>
              </a:rPr>
              <a:t> </a:t>
            </a:r>
            <a:r>
              <a:rPr sz="1000" dirty="0">
                <a:solidFill>
                  <a:srgbClr val="3E3E3E"/>
                </a:solidFill>
                <a:latin typeface="CVS Health Sans"/>
                <a:cs typeface="CVS Health Sans"/>
              </a:rPr>
              <a:t>-</a:t>
            </a:r>
            <a:r>
              <a:rPr sz="1000" spc="-25" dirty="0">
                <a:solidFill>
                  <a:srgbClr val="3E3E3E"/>
                </a:solidFill>
                <a:latin typeface="CVS Health Sans"/>
                <a:cs typeface="CVS Health Sans"/>
              </a:rPr>
              <a:t> </a:t>
            </a:r>
            <a:r>
              <a:rPr sz="1000" dirty="0">
                <a:solidFill>
                  <a:srgbClr val="3E3E3E"/>
                </a:solidFill>
                <a:latin typeface="CVS Health Sans"/>
                <a:cs typeface="CVS Health Sans"/>
              </a:rPr>
              <a:t>CRM</a:t>
            </a:r>
            <a:r>
              <a:rPr sz="1000" spc="-20" dirty="0">
                <a:solidFill>
                  <a:srgbClr val="3E3E3E"/>
                </a:solidFill>
                <a:latin typeface="CVS Health Sans"/>
                <a:cs typeface="CVS Health Sans"/>
              </a:rPr>
              <a:t> Prod.</a:t>
            </a:r>
            <a:endParaRPr sz="1000">
              <a:latin typeface="CVS Health Sans"/>
              <a:cs typeface="CVS Health Sans"/>
            </a:endParaRPr>
          </a:p>
          <a:p>
            <a:pPr marL="2540" algn="ctr">
              <a:lnSpc>
                <a:spcPts val="1115"/>
              </a:lnSpc>
            </a:pPr>
            <a:r>
              <a:rPr sz="1000" spc="-10" dirty="0">
                <a:solidFill>
                  <a:srgbClr val="3E3E3E"/>
                </a:solidFill>
                <a:latin typeface="CVS Health Sans"/>
                <a:cs typeface="CVS Health Sans"/>
              </a:rPr>
              <a:t>Dev/Support/Grievance,</a:t>
            </a:r>
            <a:r>
              <a:rPr sz="1000" dirty="0">
                <a:solidFill>
                  <a:srgbClr val="3E3E3E"/>
                </a:solidFill>
                <a:latin typeface="CVS Health Sans"/>
                <a:cs typeface="CVS Health Sans"/>
              </a:rPr>
              <a:t> Prog.</a:t>
            </a:r>
            <a:r>
              <a:rPr sz="1000" spc="95" dirty="0">
                <a:solidFill>
                  <a:srgbClr val="3E3E3E"/>
                </a:solidFill>
                <a:latin typeface="CVS Health Sans"/>
                <a:cs typeface="CVS Health Sans"/>
              </a:rPr>
              <a:t> </a:t>
            </a:r>
            <a:r>
              <a:rPr sz="1000" spc="-20" dirty="0">
                <a:solidFill>
                  <a:srgbClr val="3E3E3E"/>
                </a:solidFill>
                <a:latin typeface="CVS Health Sans"/>
                <a:cs typeface="CVS Health Sans"/>
              </a:rPr>
              <a:t>Mgt.</a:t>
            </a:r>
            <a:endParaRPr sz="1000">
              <a:latin typeface="CVS Health Sans"/>
              <a:cs typeface="CVS Health Sans"/>
            </a:endParaRPr>
          </a:p>
          <a:p>
            <a:pPr algn="ctr">
              <a:lnSpc>
                <a:spcPts val="1195"/>
              </a:lnSpc>
            </a:pPr>
            <a:r>
              <a:rPr sz="1000" dirty="0">
                <a:solidFill>
                  <a:srgbClr val="3E3E3E"/>
                </a:solidFill>
                <a:latin typeface="CVS Health Sans"/>
                <a:cs typeface="CVS Health Sans"/>
              </a:rPr>
              <a:t>Analyst</a:t>
            </a:r>
            <a:r>
              <a:rPr sz="1000" spc="-60" dirty="0">
                <a:solidFill>
                  <a:srgbClr val="3E3E3E"/>
                </a:solidFill>
                <a:latin typeface="CVS Health Sans"/>
                <a:cs typeface="CVS Health Sans"/>
              </a:rPr>
              <a:t> </a:t>
            </a:r>
            <a:r>
              <a:rPr sz="1000" spc="-10" dirty="0">
                <a:solidFill>
                  <a:srgbClr val="3E3E3E"/>
                </a:solidFill>
                <a:latin typeface="CVS Health Sans"/>
                <a:cs typeface="CVS Health Sans"/>
              </a:rPr>
              <a:t>PQ/QA</a:t>
            </a:r>
            <a:endParaRPr sz="1000">
              <a:latin typeface="CVS Health Sans"/>
              <a:cs typeface="CVS Health Sans"/>
            </a:endParaRPr>
          </a:p>
          <a:p>
            <a:pPr marL="1905" algn="ctr">
              <a:lnSpc>
                <a:spcPct val="100000"/>
              </a:lnSpc>
              <a:spcBef>
                <a:spcPts val="30"/>
              </a:spcBef>
            </a:pPr>
            <a:r>
              <a:rPr sz="1000" dirty="0">
                <a:solidFill>
                  <a:srgbClr val="3E3E3E"/>
                </a:solidFill>
                <a:latin typeface="CVS Health Sans"/>
                <a:cs typeface="CVS Health Sans"/>
              </a:rPr>
              <a:t>Analyst,</a:t>
            </a:r>
            <a:r>
              <a:rPr sz="1000" spc="-30" dirty="0">
                <a:solidFill>
                  <a:srgbClr val="3E3E3E"/>
                </a:solidFill>
                <a:latin typeface="CVS Health Sans"/>
                <a:cs typeface="CVS Health Sans"/>
              </a:rPr>
              <a:t> </a:t>
            </a:r>
            <a:r>
              <a:rPr sz="1000" spc="-25" dirty="0">
                <a:solidFill>
                  <a:srgbClr val="3E3E3E"/>
                </a:solidFill>
                <a:latin typeface="CVS Health Sans"/>
                <a:cs typeface="CVS Health Sans"/>
              </a:rPr>
              <a:t>UAT</a:t>
            </a:r>
            <a:endParaRPr sz="1000">
              <a:latin typeface="CVS Health Sans"/>
              <a:cs typeface="CVS Health Sans"/>
            </a:endParaRPr>
          </a:p>
        </p:txBody>
      </p:sp>
      <p:pic>
        <p:nvPicPr>
          <p:cNvPr id="37" name="object 37"/>
          <p:cNvPicPr/>
          <p:nvPr/>
        </p:nvPicPr>
        <p:blipFill>
          <a:blip r:embed="rId8" cstate="print"/>
          <a:stretch>
            <a:fillRect/>
          </a:stretch>
        </p:blipFill>
        <p:spPr>
          <a:xfrm>
            <a:off x="3328415" y="2606039"/>
            <a:ext cx="1330452" cy="1028700"/>
          </a:xfrm>
          <a:prstGeom prst="rect">
            <a:avLst/>
          </a:prstGeom>
        </p:spPr>
      </p:pic>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11</a:t>
            </a:fld>
            <a:endParaRPr sz="1000">
              <a:latin typeface="CVS Health Sans Medium"/>
              <a:cs typeface="CVS Health Sans Medium"/>
            </a:endParaRPr>
          </a:p>
        </p:txBody>
      </p:sp>
      <p:sp>
        <p:nvSpPr>
          <p:cNvPr id="39" name="object 39"/>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3472" y="2567457"/>
            <a:ext cx="5395595" cy="1590675"/>
          </a:xfrm>
          <a:prstGeom prst="rect">
            <a:avLst/>
          </a:prstGeom>
        </p:spPr>
        <p:txBody>
          <a:bodyPr vert="horz" wrap="square" lIns="0" tIns="105410" rIns="0" bIns="0" rtlCol="0">
            <a:spAutoFit/>
          </a:bodyPr>
          <a:lstStyle/>
          <a:p>
            <a:pPr marL="565785" marR="5080" indent="-553720">
              <a:lnSpc>
                <a:spcPts val="5840"/>
              </a:lnSpc>
              <a:spcBef>
                <a:spcPts val="830"/>
              </a:spcBef>
            </a:pPr>
            <a:r>
              <a:rPr sz="5400" dirty="0">
                <a:solidFill>
                  <a:srgbClr val="FFFFFF"/>
                </a:solidFill>
              </a:rPr>
              <a:t>Career</a:t>
            </a:r>
            <a:r>
              <a:rPr sz="5400" spc="-5" dirty="0">
                <a:solidFill>
                  <a:srgbClr val="FFFFFF"/>
                </a:solidFill>
              </a:rPr>
              <a:t> </a:t>
            </a:r>
            <a:r>
              <a:rPr sz="5400" spc="-10" dirty="0">
                <a:solidFill>
                  <a:srgbClr val="FFFFFF"/>
                </a:solidFill>
              </a:rPr>
              <a:t>Mapping Testimonials</a:t>
            </a:r>
            <a:endParaRPr sz="5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8088" y="6438430"/>
            <a:ext cx="3781425" cy="128905"/>
          </a:xfrm>
          <a:prstGeom prst="rect">
            <a:avLst/>
          </a:prstGeom>
        </p:spPr>
        <p:txBody>
          <a:bodyPr vert="horz" wrap="square" lIns="0" tIns="0" rIns="0" bIns="0" rtlCol="0">
            <a:spAutoFit/>
          </a:bodyPr>
          <a:lstStyle/>
          <a:p>
            <a:pPr>
              <a:lnSpc>
                <a:spcPts val="950"/>
              </a:lnSpc>
              <a:tabLst>
                <a:tab pos="301625" algn="l"/>
              </a:tabLst>
            </a:pPr>
            <a:r>
              <a:rPr sz="1000" b="0" spc="-25" dirty="0">
                <a:solidFill>
                  <a:srgbClr val="3E3E3E"/>
                </a:solidFill>
                <a:latin typeface="CVS Health Sans Medium"/>
                <a:cs typeface="CVS Health Sans Medium"/>
              </a:rPr>
              <a:t>13</a:t>
            </a:r>
            <a:r>
              <a:rPr sz="1000" b="0" dirty="0">
                <a:solidFill>
                  <a:srgbClr val="3E3E3E"/>
                </a:solidFill>
                <a:latin typeface="CVS Health Sans Medium"/>
                <a:cs typeface="CVS Health Sans Medium"/>
              </a:rPr>
              <a:t>	</a:t>
            </a:r>
            <a:r>
              <a:rPr sz="1200" spc="-15" baseline="3472" dirty="0">
                <a:solidFill>
                  <a:srgbClr val="3E3E3E"/>
                </a:solidFill>
                <a:latin typeface="CVS Health Sans"/>
                <a:cs typeface="CVS Health Sans"/>
              </a:rPr>
              <a:t>©2023</a:t>
            </a:r>
            <a:r>
              <a:rPr sz="1200" spc="60" baseline="3472" dirty="0">
                <a:solidFill>
                  <a:srgbClr val="3E3E3E"/>
                </a:solidFill>
                <a:latin typeface="CVS Health Sans"/>
                <a:cs typeface="CVS Health Sans"/>
              </a:rPr>
              <a:t> </a:t>
            </a:r>
            <a:r>
              <a:rPr sz="1200" baseline="3472" dirty="0">
                <a:solidFill>
                  <a:srgbClr val="3E3E3E"/>
                </a:solidFill>
                <a:latin typeface="CVS Health Sans"/>
                <a:cs typeface="CVS Health Sans"/>
              </a:rPr>
              <a:t>CVS</a:t>
            </a:r>
            <a:r>
              <a:rPr sz="1200" spc="-67" baseline="3472" dirty="0">
                <a:solidFill>
                  <a:srgbClr val="3E3E3E"/>
                </a:solidFill>
                <a:latin typeface="CVS Health Sans"/>
                <a:cs typeface="CVS Health Sans"/>
              </a:rPr>
              <a:t> </a:t>
            </a:r>
            <a:r>
              <a:rPr sz="1200" baseline="3472" dirty="0">
                <a:solidFill>
                  <a:srgbClr val="3E3E3E"/>
                </a:solidFill>
                <a:latin typeface="CVS Health Sans"/>
                <a:cs typeface="CVS Health Sans"/>
              </a:rPr>
              <a:t>Health</a:t>
            </a:r>
            <a:r>
              <a:rPr sz="1200" spc="37" baseline="3472" dirty="0">
                <a:solidFill>
                  <a:srgbClr val="3E3E3E"/>
                </a:solidFill>
                <a:latin typeface="CVS Health Sans"/>
                <a:cs typeface="CVS Health Sans"/>
              </a:rPr>
              <a:t> </a:t>
            </a:r>
            <a:r>
              <a:rPr sz="1200" baseline="3472" dirty="0">
                <a:solidFill>
                  <a:srgbClr val="3E3E3E"/>
                </a:solidFill>
                <a:latin typeface="CVS Health Sans"/>
                <a:cs typeface="CVS Health Sans"/>
              </a:rPr>
              <a:t>and/or</a:t>
            </a:r>
            <a:r>
              <a:rPr sz="1200" spc="-15" baseline="3472" dirty="0">
                <a:solidFill>
                  <a:srgbClr val="3E3E3E"/>
                </a:solidFill>
                <a:latin typeface="CVS Health Sans"/>
                <a:cs typeface="CVS Health Sans"/>
              </a:rPr>
              <a:t> </a:t>
            </a:r>
            <a:r>
              <a:rPr sz="1200" baseline="3472" dirty="0">
                <a:solidFill>
                  <a:srgbClr val="3E3E3E"/>
                </a:solidFill>
                <a:latin typeface="CVS Health Sans"/>
                <a:cs typeface="CVS Health Sans"/>
              </a:rPr>
              <a:t>one</a:t>
            </a:r>
            <a:r>
              <a:rPr sz="1200" spc="-30" baseline="3472" dirty="0">
                <a:solidFill>
                  <a:srgbClr val="3E3E3E"/>
                </a:solidFill>
                <a:latin typeface="CVS Health Sans"/>
                <a:cs typeface="CVS Health Sans"/>
              </a:rPr>
              <a:t> </a:t>
            </a:r>
            <a:r>
              <a:rPr sz="1200" baseline="3472" dirty="0">
                <a:solidFill>
                  <a:srgbClr val="3E3E3E"/>
                </a:solidFill>
                <a:latin typeface="CVS Health Sans"/>
                <a:cs typeface="CVS Health Sans"/>
              </a:rPr>
              <a:t>of</a:t>
            </a:r>
            <a:r>
              <a:rPr sz="1200" spc="-60" baseline="3472" dirty="0">
                <a:solidFill>
                  <a:srgbClr val="3E3E3E"/>
                </a:solidFill>
                <a:latin typeface="CVS Health Sans"/>
                <a:cs typeface="CVS Health Sans"/>
              </a:rPr>
              <a:t> </a:t>
            </a:r>
            <a:r>
              <a:rPr sz="1200" baseline="3472" dirty="0">
                <a:solidFill>
                  <a:srgbClr val="3E3E3E"/>
                </a:solidFill>
                <a:latin typeface="CVS Health Sans"/>
                <a:cs typeface="CVS Health Sans"/>
              </a:rPr>
              <a:t>its</a:t>
            </a:r>
            <a:r>
              <a:rPr sz="1200" spc="7" baseline="3472" dirty="0">
                <a:solidFill>
                  <a:srgbClr val="3E3E3E"/>
                </a:solidFill>
                <a:latin typeface="CVS Health Sans"/>
                <a:cs typeface="CVS Health Sans"/>
              </a:rPr>
              <a:t> </a:t>
            </a:r>
            <a:r>
              <a:rPr sz="1200" spc="-15" baseline="3472" dirty="0">
                <a:solidFill>
                  <a:srgbClr val="3E3E3E"/>
                </a:solidFill>
                <a:latin typeface="CVS Health Sans"/>
                <a:cs typeface="CVS Health Sans"/>
              </a:rPr>
              <a:t>affiliates.</a:t>
            </a:r>
            <a:r>
              <a:rPr sz="1200" spc="97" baseline="3472" dirty="0">
                <a:solidFill>
                  <a:srgbClr val="3E3E3E"/>
                </a:solidFill>
                <a:latin typeface="CVS Health Sans"/>
                <a:cs typeface="CVS Health Sans"/>
              </a:rPr>
              <a:t> </a:t>
            </a:r>
            <a:r>
              <a:rPr sz="1200" spc="-15" baseline="3472" dirty="0">
                <a:solidFill>
                  <a:srgbClr val="3E3E3E"/>
                </a:solidFill>
                <a:latin typeface="CVS Health Sans"/>
                <a:cs typeface="CVS Health Sans"/>
              </a:rPr>
              <a:t>Confidential</a:t>
            </a:r>
            <a:r>
              <a:rPr sz="1200" spc="30" baseline="3472" dirty="0">
                <a:solidFill>
                  <a:srgbClr val="3E3E3E"/>
                </a:solidFill>
                <a:latin typeface="CVS Health Sans"/>
                <a:cs typeface="CVS Health Sans"/>
              </a:rPr>
              <a:t> </a:t>
            </a:r>
            <a:r>
              <a:rPr sz="1200" baseline="3472" dirty="0">
                <a:solidFill>
                  <a:srgbClr val="3E3E3E"/>
                </a:solidFill>
                <a:latin typeface="CVS Health Sans"/>
                <a:cs typeface="CVS Health Sans"/>
              </a:rPr>
              <a:t>and</a:t>
            </a:r>
            <a:r>
              <a:rPr sz="1200" spc="-30" baseline="3472" dirty="0">
                <a:solidFill>
                  <a:srgbClr val="3E3E3E"/>
                </a:solidFill>
                <a:latin typeface="CVS Health Sans"/>
                <a:cs typeface="CVS Health Sans"/>
              </a:rPr>
              <a:t> </a:t>
            </a:r>
            <a:r>
              <a:rPr sz="1200" spc="-15" baseline="3472" dirty="0">
                <a:solidFill>
                  <a:srgbClr val="3E3E3E"/>
                </a:solidFill>
                <a:latin typeface="CVS Health Sans"/>
                <a:cs typeface="CVS Health Sans"/>
              </a:rPr>
              <a:t>proprietary.</a:t>
            </a:r>
            <a:endParaRPr sz="1200" baseline="3472">
              <a:latin typeface="CVS Health Sans"/>
              <a:cs typeface="CVS Health Sans"/>
            </a:endParaRPr>
          </a:p>
        </p:txBody>
      </p:sp>
      <p:grpSp>
        <p:nvGrpSpPr>
          <p:cNvPr id="3" name="object 3"/>
          <p:cNvGrpSpPr/>
          <p:nvPr/>
        </p:nvGrpSpPr>
        <p:grpSpPr>
          <a:xfrm>
            <a:off x="10832082" y="6374566"/>
            <a:ext cx="754380" cy="153670"/>
            <a:chOff x="10832082" y="6374566"/>
            <a:chExt cx="754380" cy="153670"/>
          </a:xfrm>
        </p:grpSpPr>
        <p:sp>
          <p:nvSpPr>
            <p:cNvPr id="4" name="object 4"/>
            <p:cNvSpPr/>
            <p:nvPr/>
          </p:nvSpPr>
          <p:spPr>
            <a:xfrm>
              <a:off x="10976595" y="6378628"/>
              <a:ext cx="609600" cy="148590"/>
            </a:xfrm>
            <a:custGeom>
              <a:avLst/>
              <a:gdLst/>
              <a:ahLst/>
              <a:cxnLst/>
              <a:rect l="l" t="t" r="r" b="b"/>
              <a:pathLst>
                <a:path w="609600" h="148590">
                  <a:moveTo>
                    <a:pt x="309671" y="41930"/>
                  </a:moveTo>
                  <a:lnTo>
                    <a:pt x="289727" y="45973"/>
                  </a:lnTo>
                  <a:lnTo>
                    <a:pt x="273867" y="57135"/>
                  </a:lnTo>
                  <a:lnTo>
                    <a:pt x="263393" y="73966"/>
                  </a:lnTo>
                  <a:lnTo>
                    <a:pt x="259627" y="95101"/>
                  </a:lnTo>
                  <a:lnTo>
                    <a:pt x="263393" y="116061"/>
                  </a:lnTo>
                  <a:lnTo>
                    <a:pt x="273867" y="132884"/>
                  </a:lnTo>
                  <a:lnTo>
                    <a:pt x="289727" y="144038"/>
                  </a:lnTo>
                  <a:lnTo>
                    <a:pt x="309671" y="148077"/>
                  </a:lnTo>
                  <a:lnTo>
                    <a:pt x="320293" y="146952"/>
                  </a:lnTo>
                  <a:lnTo>
                    <a:pt x="330220" y="143480"/>
                  </a:lnTo>
                  <a:lnTo>
                    <a:pt x="339072" y="137850"/>
                  </a:lnTo>
                  <a:lnTo>
                    <a:pt x="342411" y="134418"/>
                  </a:lnTo>
                  <a:lnTo>
                    <a:pt x="311821" y="134418"/>
                  </a:lnTo>
                  <a:lnTo>
                    <a:pt x="297466" y="131488"/>
                  </a:lnTo>
                  <a:lnTo>
                    <a:pt x="286269" y="123328"/>
                  </a:lnTo>
                  <a:lnTo>
                    <a:pt x="278993" y="110884"/>
                  </a:lnTo>
                  <a:lnTo>
                    <a:pt x="276398" y="95101"/>
                  </a:lnTo>
                  <a:lnTo>
                    <a:pt x="278990" y="79479"/>
                  </a:lnTo>
                  <a:lnTo>
                    <a:pt x="279018" y="79309"/>
                  </a:lnTo>
                  <a:lnTo>
                    <a:pt x="286248" y="67017"/>
                  </a:lnTo>
                  <a:lnTo>
                    <a:pt x="286336" y="66866"/>
                  </a:lnTo>
                  <a:lnTo>
                    <a:pt x="297464" y="58767"/>
                  </a:lnTo>
                  <a:lnTo>
                    <a:pt x="297266" y="58767"/>
                  </a:lnTo>
                  <a:lnTo>
                    <a:pt x="311821" y="55783"/>
                  </a:lnTo>
                  <a:lnTo>
                    <a:pt x="342596" y="55783"/>
                  </a:lnTo>
                  <a:lnTo>
                    <a:pt x="339072" y="52162"/>
                  </a:lnTo>
                  <a:lnTo>
                    <a:pt x="330220" y="46532"/>
                  </a:lnTo>
                  <a:lnTo>
                    <a:pt x="320293" y="43059"/>
                  </a:lnTo>
                  <a:lnTo>
                    <a:pt x="309671" y="41930"/>
                  </a:lnTo>
                  <a:close/>
                </a:path>
                <a:path w="609600" h="148590">
                  <a:moveTo>
                    <a:pt x="362896" y="130248"/>
                  </a:moveTo>
                  <a:lnTo>
                    <a:pt x="346468" y="130248"/>
                  </a:lnTo>
                  <a:lnTo>
                    <a:pt x="346468" y="145248"/>
                  </a:lnTo>
                  <a:lnTo>
                    <a:pt x="376575" y="145248"/>
                  </a:lnTo>
                  <a:lnTo>
                    <a:pt x="376575" y="132099"/>
                  </a:lnTo>
                  <a:lnTo>
                    <a:pt x="362896" y="132099"/>
                  </a:lnTo>
                  <a:lnTo>
                    <a:pt x="362896" y="130248"/>
                  </a:lnTo>
                  <a:close/>
                </a:path>
                <a:path w="609600" h="148590">
                  <a:moveTo>
                    <a:pt x="342596" y="55783"/>
                  </a:moveTo>
                  <a:lnTo>
                    <a:pt x="311821" y="55783"/>
                  </a:lnTo>
                  <a:lnTo>
                    <a:pt x="326098" y="58767"/>
                  </a:lnTo>
                  <a:lnTo>
                    <a:pt x="337239" y="67017"/>
                  </a:lnTo>
                  <a:lnTo>
                    <a:pt x="344383" y="79309"/>
                  </a:lnTo>
                  <a:lnTo>
                    <a:pt x="344482" y="79479"/>
                  </a:lnTo>
                  <a:lnTo>
                    <a:pt x="347066" y="95101"/>
                  </a:lnTo>
                  <a:lnTo>
                    <a:pt x="344507" y="110723"/>
                  </a:lnTo>
                  <a:lnTo>
                    <a:pt x="337306" y="123185"/>
                  </a:lnTo>
                  <a:lnTo>
                    <a:pt x="326101" y="131488"/>
                  </a:lnTo>
                  <a:lnTo>
                    <a:pt x="325915" y="131488"/>
                  </a:lnTo>
                  <a:lnTo>
                    <a:pt x="311821" y="134418"/>
                  </a:lnTo>
                  <a:lnTo>
                    <a:pt x="342411" y="134418"/>
                  </a:lnTo>
                  <a:lnTo>
                    <a:pt x="346468" y="130248"/>
                  </a:lnTo>
                  <a:lnTo>
                    <a:pt x="362896" y="130248"/>
                  </a:lnTo>
                  <a:lnTo>
                    <a:pt x="362896" y="59762"/>
                  </a:lnTo>
                  <a:lnTo>
                    <a:pt x="346468" y="59762"/>
                  </a:lnTo>
                  <a:lnTo>
                    <a:pt x="342596" y="55783"/>
                  </a:lnTo>
                  <a:close/>
                </a:path>
                <a:path w="609600" h="148590">
                  <a:moveTo>
                    <a:pt x="376575" y="44869"/>
                  </a:moveTo>
                  <a:lnTo>
                    <a:pt x="346468" y="44869"/>
                  </a:lnTo>
                  <a:lnTo>
                    <a:pt x="346468" y="59762"/>
                  </a:lnTo>
                  <a:lnTo>
                    <a:pt x="362896" y="59762"/>
                  </a:lnTo>
                  <a:lnTo>
                    <a:pt x="362896" y="58101"/>
                  </a:lnTo>
                  <a:lnTo>
                    <a:pt x="376575" y="58101"/>
                  </a:lnTo>
                  <a:lnTo>
                    <a:pt x="376575" y="44869"/>
                  </a:lnTo>
                  <a:close/>
                </a:path>
                <a:path w="609600" h="148590">
                  <a:moveTo>
                    <a:pt x="196770" y="42060"/>
                  </a:moveTo>
                  <a:lnTo>
                    <a:pt x="175352" y="45977"/>
                  </a:lnTo>
                  <a:lnTo>
                    <a:pt x="158576" y="56925"/>
                  </a:lnTo>
                  <a:lnTo>
                    <a:pt x="147636" y="73701"/>
                  </a:lnTo>
                  <a:lnTo>
                    <a:pt x="143724" y="95101"/>
                  </a:lnTo>
                  <a:lnTo>
                    <a:pt x="147611" y="116505"/>
                  </a:lnTo>
                  <a:lnTo>
                    <a:pt x="158509" y="133288"/>
                  </a:lnTo>
                  <a:lnTo>
                    <a:pt x="175276" y="144243"/>
                  </a:lnTo>
                  <a:lnTo>
                    <a:pt x="196770" y="148162"/>
                  </a:lnTo>
                  <a:lnTo>
                    <a:pt x="212876" y="146090"/>
                  </a:lnTo>
                  <a:lnTo>
                    <a:pt x="226608" y="140155"/>
                  </a:lnTo>
                  <a:lnTo>
                    <a:pt x="233084" y="134610"/>
                  </a:lnTo>
                  <a:lnTo>
                    <a:pt x="197367" y="134610"/>
                  </a:lnTo>
                  <a:lnTo>
                    <a:pt x="182184" y="132142"/>
                  </a:lnTo>
                  <a:lnTo>
                    <a:pt x="170971" y="125193"/>
                  </a:lnTo>
                  <a:lnTo>
                    <a:pt x="163757" y="114441"/>
                  </a:lnTo>
                  <a:lnTo>
                    <a:pt x="160570" y="100569"/>
                  </a:lnTo>
                  <a:lnTo>
                    <a:pt x="247665" y="100569"/>
                  </a:lnTo>
                  <a:lnTo>
                    <a:pt x="247665" y="93399"/>
                  </a:lnTo>
                  <a:lnTo>
                    <a:pt x="246644" y="87421"/>
                  </a:lnTo>
                  <a:lnTo>
                    <a:pt x="160570" y="87421"/>
                  </a:lnTo>
                  <a:lnTo>
                    <a:pt x="164008" y="74669"/>
                  </a:lnTo>
                  <a:lnTo>
                    <a:pt x="171278" y="64561"/>
                  </a:lnTo>
                  <a:lnTo>
                    <a:pt x="182243" y="57904"/>
                  </a:lnTo>
                  <a:lnTo>
                    <a:pt x="196770" y="55505"/>
                  </a:lnTo>
                  <a:lnTo>
                    <a:pt x="232750" y="55505"/>
                  </a:lnTo>
                  <a:lnTo>
                    <a:pt x="217852" y="45777"/>
                  </a:lnTo>
                  <a:lnTo>
                    <a:pt x="196770" y="42060"/>
                  </a:lnTo>
                  <a:close/>
                </a:path>
                <a:path w="609600" h="148590">
                  <a:moveTo>
                    <a:pt x="245335" y="118376"/>
                  </a:moveTo>
                  <a:lnTo>
                    <a:pt x="228815" y="118376"/>
                  </a:lnTo>
                  <a:lnTo>
                    <a:pt x="223480" y="125193"/>
                  </a:lnTo>
                  <a:lnTo>
                    <a:pt x="216557" y="130246"/>
                  </a:lnTo>
                  <a:lnTo>
                    <a:pt x="207814" y="133482"/>
                  </a:lnTo>
                  <a:lnTo>
                    <a:pt x="197367" y="134610"/>
                  </a:lnTo>
                  <a:lnTo>
                    <a:pt x="233084" y="134610"/>
                  </a:lnTo>
                  <a:lnTo>
                    <a:pt x="237562" y="130776"/>
                  </a:lnTo>
                  <a:lnTo>
                    <a:pt x="245335" y="118376"/>
                  </a:lnTo>
                  <a:close/>
                </a:path>
                <a:path w="609600" h="148590">
                  <a:moveTo>
                    <a:pt x="232750" y="55505"/>
                  </a:moveTo>
                  <a:lnTo>
                    <a:pt x="196770" y="55505"/>
                  </a:lnTo>
                  <a:lnTo>
                    <a:pt x="210975" y="58132"/>
                  </a:lnTo>
                  <a:lnTo>
                    <a:pt x="221389" y="65168"/>
                  </a:lnTo>
                  <a:lnTo>
                    <a:pt x="228095" y="75352"/>
                  </a:lnTo>
                  <a:lnTo>
                    <a:pt x="231178" y="87421"/>
                  </a:lnTo>
                  <a:lnTo>
                    <a:pt x="246644" y="87421"/>
                  </a:lnTo>
                  <a:lnTo>
                    <a:pt x="244089" y="72461"/>
                  </a:lnTo>
                  <a:lnTo>
                    <a:pt x="233888" y="56249"/>
                  </a:lnTo>
                  <a:lnTo>
                    <a:pt x="232750" y="55505"/>
                  </a:lnTo>
                  <a:close/>
                </a:path>
                <a:path w="609600" h="148590">
                  <a:moveTo>
                    <a:pt x="46414" y="131695"/>
                  </a:moveTo>
                  <a:lnTo>
                    <a:pt x="0" y="131695"/>
                  </a:lnTo>
                  <a:lnTo>
                    <a:pt x="0" y="145248"/>
                  </a:lnTo>
                  <a:lnTo>
                    <a:pt x="46414" y="145248"/>
                  </a:lnTo>
                  <a:lnTo>
                    <a:pt x="46414" y="131695"/>
                  </a:lnTo>
                  <a:close/>
                </a:path>
                <a:path w="609600" h="148590">
                  <a:moveTo>
                    <a:pt x="136914" y="131695"/>
                  </a:moveTo>
                  <a:lnTo>
                    <a:pt x="90500" y="131695"/>
                  </a:lnTo>
                  <a:lnTo>
                    <a:pt x="90500" y="145248"/>
                  </a:lnTo>
                  <a:lnTo>
                    <a:pt x="136914" y="145248"/>
                  </a:lnTo>
                  <a:lnTo>
                    <a:pt x="136914" y="131695"/>
                  </a:lnTo>
                  <a:close/>
                </a:path>
                <a:path w="609600" h="148590">
                  <a:moveTo>
                    <a:pt x="31600" y="13551"/>
                  </a:moveTo>
                  <a:lnTo>
                    <a:pt x="14695" y="13551"/>
                  </a:lnTo>
                  <a:lnTo>
                    <a:pt x="14695" y="131695"/>
                  </a:lnTo>
                  <a:lnTo>
                    <a:pt x="31600" y="131695"/>
                  </a:lnTo>
                  <a:lnTo>
                    <a:pt x="31600" y="73781"/>
                  </a:lnTo>
                  <a:lnTo>
                    <a:pt x="122219" y="73781"/>
                  </a:lnTo>
                  <a:lnTo>
                    <a:pt x="122219" y="60614"/>
                  </a:lnTo>
                  <a:lnTo>
                    <a:pt x="31600" y="60614"/>
                  </a:lnTo>
                  <a:lnTo>
                    <a:pt x="31600" y="13551"/>
                  </a:lnTo>
                  <a:close/>
                </a:path>
                <a:path w="609600" h="148590">
                  <a:moveTo>
                    <a:pt x="122219" y="73781"/>
                  </a:moveTo>
                  <a:lnTo>
                    <a:pt x="105195" y="73781"/>
                  </a:lnTo>
                  <a:lnTo>
                    <a:pt x="105195" y="131695"/>
                  </a:lnTo>
                  <a:lnTo>
                    <a:pt x="122219" y="131695"/>
                  </a:lnTo>
                  <a:lnTo>
                    <a:pt x="122219" y="73781"/>
                  </a:lnTo>
                  <a:close/>
                </a:path>
                <a:path w="609600" h="148590">
                  <a:moveTo>
                    <a:pt x="122219" y="13551"/>
                  </a:moveTo>
                  <a:lnTo>
                    <a:pt x="105195" y="13551"/>
                  </a:lnTo>
                  <a:lnTo>
                    <a:pt x="105195" y="60614"/>
                  </a:lnTo>
                  <a:lnTo>
                    <a:pt x="122219" y="60614"/>
                  </a:lnTo>
                  <a:lnTo>
                    <a:pt x="122219" y="13551"/>
                  </a:lnTo>
                  <a:close/>
                </a:path>
                <a:path w="609600" h="148590">
                  <a:moveTo>
                    <a:pt x="46295" y="0"/>
                  </a:moveTo>
                  <a:lnTo>
                    <a:pt x="0" y="0"/>
                  </a:lnTo>
                  <a:lnTo>
                    <a:pt x="0" y="13551"/>
                  </a:lnTo>
                  <a:lnTo>
                    <a:pt x="46295" y="13551"/>
                  </a:lnTo>
                  <a:lnTo>
                    <a:pt x="46295" y="0"/>
                  </a:lnTo>
                  <a:close/>
                </a:path>
                <a:path w="609600" h="148590">
                  <a:moveTo>
                    <a:pt x="136914" y="0"/>
                  </a:moveTo>
                  <a:lnTo>
                    <a:pt x="90500" y="0"/>
                  </a:lnTo>
                  <a:lnTo>
                    <a:pt x="90500" y="13551"/>
                  </a:lnTo>
                  <a:lnTo>
                    <a:pt x="136914" y="13551"/>
                  </a:lnTo>
                  <a:lnTo>
                    <a:pt x="136914" y="0"/>
                  </a:lnTo>
                  <a:close/>
                </a:path>
                <a:path w="609600" h="148590">
                  <a:moveTo>
                    <a:pt x="535294" y="132099"/>
                  </a:moveTo>
                  <a:lnTo>
                    <a:pt x="491507" y="132099"/>
                  </a:lnTo>
                  <a:lnTo>
                    <a:pt x="491507" y="145269"/>
                  </a:lnTo>
                  <a:lnTo>
                    <a:pt x="535294" y="145269"/>
                  </a:lnTo>
                  <a:lnTo>
                    <a:pt x="535294" y="132099"/>
                  </a:lnTo>
                  <a:close/>
                </a:path>
                <a:path w="609600" h="148590">
                  <a:moveTo>
                    <a:pt x="609426" y="132099"/>
                  </a:moveTo>
                  <a:lnTo>
                    <a:pt x="565580" y="132099"/>
                  </a:lnTo>
                  <a:lnTo>
                    <a:pt x="565580" y="145269"/>
                  </a:lnTo>
                  <a:lnTo>
                    <a:pt x="609426" y="145269"/>
                  </a:lnTo>
                  <a:lnTo>
                    <a:pt x="609426" y="132099"/>
                  </a:lnTo>
                  <a:close/>
                </a:path>
                <a:path w="609600" h="148590">
                  <a:moveTo>
                    <a:pt x="521554" y="0"/>
                  </a:moveTo>
                  <a:lnTo>
                    <a:pt x="491447" y="0"/>
                  </a:lnTo>
                  <a:lnTo>
                    <a:pt x="491447" y="13166"/>
                  </a:lnTo>
                  <a:lnTo>
                    <a:pt x="505187" y="13166"/>
                  </a:lnTo>
                  <a:lnTo>
                    <a:pt x="505187" y="132099"/>
                  </a:lnTo>
                  <a:lnTo>
                    <a:pt x="521554" y="132099"/>
                  </a:lnTo>
                  <a:lnTo>
                    <a:pt x="521554" y="87143"/>
                  </a:lnTo>
                  <a:lnTo>
                    <a:pt x="523531" y="73420"/>
                  </a:lnTo>
                  <a:lnTo>
                    <a:pt x="529305" y="63621"/>
                  </a:lnTo>
                  <a:lnTo>
                    <a:pt x="538641" y="57742"/>
                  </a:lnTo>
                  <a:lnTo>
                    <a:pt x="548819" y="56168"/>
                  </a:lnTo>
                  <a:lnTo>
                    <a:pt x="521554" y="56168"/>
                  </a:lnTo>
                  <a:lnTo>
                    <a:pt x="521554" y="0"/>
                  </a:lnTo>
                  <a:close/>
                </a:path>
                <a:path w="609600" h="148590">
                  <a:moveTo>
                    <a:pt x="585056" y="55783"/>
                  </a:moveTo>
                  <a:lnTo>
                    <a:pt x="551303" y="55783"/>
                  </a:lnTo>
                  <a:lnTo>
                    <a:pt x="562853" y="57742"/>
                  </a:lnTo>
                  <a:lnTo>
                    <a:pt x="571665" y="63621"/>
                  </a:lnTo>
                  <a:lnTo>
                    <a:pt x="577285" y="73420"/>
                  </a:lnTo>
                  <a:lnTo>
                    <a:pt x="579259" y="87143"/>
                  </a:lnTo>
                  <a:lnTo>
                    <a:pt x="579259" y="132099"/>
                  </a:lnTo>
                  <a:lnTo>
                    <a:pt x="595687" y="132099"/>
                  </a:lnTo>
                  <a:lnTo>
                    <a:pt x="595687" y="87143"/>
                  </a:lnTo>
                  <a:lnTo>
                    <a:pt x="592906" y="69556"/>
                  </a:lnTo>
                  <a:lnTo>
                    <a:pt x="585056" y="55783"/>
                  </a:lnTo>
                  <a:close/>
                </a:path>
                <a:path w="609600" h="148590">
                  <a:moveTo>
                    <a:pt x="553214" y="42019"/>
                  </a:moveTo>
                  <a:lnTo>
                    <a:pt x="543202" y="43003"/>
                  </a:lnTo>
                  <a:lnTo>
                    <a:pt x="534584" y="45821"/>
                  </a:lnTo>
                  <a:lnTo>
                    <a:pt x="527367" y="50275"/>
                  </a:lnTo>
                  <a:lnTo>
                    <a:pt x="521554" y="56168"/>
                  </a:lnTo>
                  <a:lnTo>
                    <a:pt x="548819" y="56168"/>
                  </a:lnTo>
                  <a:lnTo>
                    <a:pt x="551303" y="55783"/>
                  </a:lnTo>
                  <a:lnTo>
                    <a:pt x="585056" y="55783"/>
                  </a:lnTo>
                  <a:lnTo>
                    <a:pt x="584733" y="55216"/>
                  </a:lnTo>
                  <a:lnTo>
                    <a:pt x="571418" y="45558"/>
                  </a:lnTo>
                  <a:lnTo>
                    <a:pt x="553214" y="42019"/>
                  </a:lnTo>
                  <a:close/>
                </a:path>
                <a:path w="609600" h="148590">
                  <a:moveTo>
                    <a:pt x="412596" y="0"/>
                  </a:moveTo>
                  <a:lnTo>
                    <a:pt x="382549" y="0"/>
                  </a:lnTo>
                  <a:lnTo>
                    <a:pt x="382549" y="13166"/>
                  </a:lnTo>
                  <a:lnTo>
                    <a:pt x="396228" y="13166"/>
                  </a:lnTo>
                  <a:lnTo>
                    <a:pt x="396336" y="120015"/>
                  </a:lnTo>
                  <a:lnTo>
                    <a:pt x="397421" y="129206"/>
                  </a:lnTo>
                  <a:lnTo>
                    <a:pt x="397512" y="129972"/>
                  </a:lnTo>
                  <a:lnTo>
                    <a:pt x="397633" y="131001"/>
                  </a:lnTo>
                  <a:lnTo>
                    <a:pt x="402045" y="139612"/>
                  </a:lnTo>
                  <a:lnTo>
                    <a:pt x="409853" y="144907"/>
                  </a:lnTo>
                  <a:lnTo>
                    <a:pt x="410160" y="144907"/>
                  </a:lnTo>
                  <a:lnTo>
                    <a:pt x="421212" y="146630"/>
                  </a:lnTo>
                  <a:lnTo>
                    <a:pt x="424032" y="146630"/>
                  </a:lnTo>
                  <a:lnTo>
                    <a:pt x="427231" y="146148"/>
                  </a:lnTo>
                  <a:lnTo>
                    <a:pt x="430218" y="145269"/>
                  </a:lnTo>
                  <a:lnTo>
                    <a:pt x="430218" y="132893"/>
                  </a:lnTo>
                  <a:lnTo>
                    <a:pt x="415947" y="132893"/>
                  </a:lnTo>
                  <a:lnTo>
                    <a:pt x="412596" y="129206"/>
                  </a:lnTo>
                  <a:lnTo>
                    <a:pt x="412596" y="0"/>
                  </a:lnTo>
                  <a:close/>
                </a:path>
                <a:path w="609600" h="148590">
                  <a:moveTo>
                    <a:pt x="461759" y="58101"/>
                  </a:moveTo>
                  <a:lnTo>
                    <a:pt x="445331" y="58101"/>
                  </a:lnTo>
                  <a:lnTo>
                    <a:pt x="445331" y="120015"/>
                  </a:lnTo>
                  <a:lnTo>
                    <a:pt x="472964" y="146630"/>
                  </a:lnTo>
                  <a:lnTo>
                    <a:pt x="474872" y="146630"/>
                  </a:lnTo>
                  <a:lnTo>
                    <a:pt x="478400" y="146148"/>
                  </a:lnTo>
                  <a:lnTo>
                    <a:pt x="478704" y="146148"/>
                  </a:lnTo>
                  <a:lnTo>
                    <a:pt x="481990" y="145269"/>
                  </a:lnTo>
                  <a:lnTo>
                    <a:pt x="482308" y="145269"/>
                  </a:lnTo>
                  <a:lnTo>
                    <a:pt x="482308" y="132893"/>
                  </a:lnTo>
                  <a:lnTo>
                    <a:pt x="465650" y="132893"/>
                  </a:lnTo>
                  <a:lnTo>
                    <a:pt x="461759" y="129972"/>
                  </a:lnTo>
                  <a:lnTo>
                    <a:pt x="461759" y="58101"/>
                  </a:lnTo>
                  <a:close/>
                </a:path>
                <a:path w="609600" h="148590">
                  <a:moveTo>
                    <a:pt x="430218" y="132099"/>
                  </a:moveTo>
                  <a:lnTo>
                    <a:pt x="427828" y="132631"/>
                  </a:lnTo>
                  <a:lnTo>
                    <a:pt x="425395" y="132893"/>
                  </a:lnTo>
                  <a:lnTo>
                    <a:pt x="430218" y="132893"/>
                  </a:lnTo>
                  <a:lnTo>
                    <a:pt x="430218" y="132099"/>
                  </a:lnTo>
                  <a:close/>
                </a:path>
                <a:path w="609600" h="148590">
                  <a:moveTo>
                    <a:pt x="482308" y="132099"/>
                  </a:moveTo>
                  <a:lnTo>
                    <a:pt x="479500" y="132631"/>
                  </a:lnTo>
                  <a:lnTo>
                    <a:pt x="476693" y="132893"/>
                  </a:lnTo>
                  <a:lnTo>
                    <a:pt x="482308" y="132893"/>
                  </a:lnTo>
                  <a:lnTo>
                    <a:pt x="482308" y="132099"/>
                  </a:lnTo>
                  <a:close/>
                </a:path>
                <a:path w="609600" h="148590">
                  <a:moveTo>
                    <a:pt x="482308" y="44869"/>
                  </a:moveTo>
                  <a:lnTo>
                    <a:pt x="429621" y="44869"/>
                  </a:lnTo>
                  <a:lnTo>
                    <a:pt x="429621" y="58101"/>
                  </a:lnTo>
                  <a:lnTo>
                    <a:pt x="482308" y="58101"/>
                  </a:lnTo>
                  <a:lnTo>
                    <a:pt x="482308" y="44869"/>
                  </a:lnTo>
                  <a:close/>
                </a:path>
                <a:path w="609600" h="148590">
                  <a:moveTo>
                    <a:pt x="461759" y="19339"/>
                  </a:moveTo>
                  <a:lnTo>
                    <a:pt x="445331" y="19339"/>
                  </a:lnTo>
                  <a:lnTo>
                    <a:pt x="445331" y="44869"/>
                  </a:lnTo>
                  <a:lnTo>
                    <a:pt x="461759" y="44869"/>
                  </a:lnTo>
                  <a:lnTo>
                    <a:pt x="461759" y="19339"/>
                  </a:lnTo>
                  <a:close/>
                </a:path>
              </a:pathLst>
            </a:custGeom>
            <a:solidFill>
              <a:srgbClr val="000000"/>
            </a:solidFill>
          </p:spPr>
          <p:txBody>
            <a:bodyPr wrap="square" lIns="0" tIns="0" rIns="0" bIns="0" rtlCol="0"/>
            <a:lstStyle/>
            <a:p>
              <a:endParaRPr/>
            </a:p>
          </p:txBody>
        </p:sp>
        <p:sp>
          <p:nvSpPr>
            <p:cNvPr id="5" name="object 5"/>
            <p:cNvSpPr/>
            <p:nvPr/>
          </p:nvSpPr>
          <p:spPr>
            <a:xfrm>
              <a:off x="10832082" y="6374566"/>
              <a:ext cx="130810" cy="153670"/>
            </a:xfrm>
            <a:custGeom>
              <a:avLst/>
              <a:gdLst/>
              <a:ahLst/>
              <a:cxnLst/>
              <a:rect l="l" t="t" r="r" b="b"/>
              <a:pathLst>
                <a:path w="130809" h="153670">
                  <a:moveTo>
                    <a:pt x="63995" y="0"/>
                  </a:moveTo>
                  <a:lnTo>
                    <a:pt x="38002" y="3280"/>
                  </a:lnTo>
                  <a:lnTo>
                    <a:pt x="18775" y="12603"/>
                  </a:lnTo>
                  <a:lnTo>
                    <a:pt x="6848" y="27192"/>
                  </a:lnTo>
                  <a:lnTo>
                    <a:pt x="2753" y="46270"/>
                  </a:lnTo>
                  <a:lnTo>
                    <a:pt x="3787" y="56449"/>
                  </a:lnTo>
                  <a:lnTo>
                    <a:pt x="33987" y="86390"/>
                  </a:lnTo>
                  <a:lnTo>
                    <a:pt x="70481" y="96569"/>
                  </a:lnTo>
                  <a:lnTo>
                    <a:pt x="78532" y="99149"/>
                  </a:lnTo>
                  <a:lnTo>
                    <a:pt x="83323" y="102602"/>
                  </a:lnTo>
                  <a:lnTo>
                    <a:pt x="84908" y="108056"/>
                  </a:lnTo>
                  <a:lnTo>
                    <a:pt x="84908" y="114460"/>
                  </a:lnTo>
                  <a:lnTo>
                    <a:pt x="78654" y="118523"/>
                  </a:lnTo>
                  <a:lnTo>
                    <a:pt x="67304" y="118523"/>
                  </a:lnTo>
                  <a:lnTo>
                    <a:pt x="58834" y="117749"/>
                  </a:lnTo>
                  <a:lnTo>
                    <a:pt x="52599" y="115231"/>
                  </a:lnTo>
                  <a:lnTo>
                    <a:pt x="48341" y="110679"/>
                  </a:lnTo>
                  <a:lnTo>
                    <a:pt x="45805" y="103801"/>
                  </a:lnTo>
                  <a:lnTo>
                    <a:pt x="0" y="103801"/>
                  </a:lnTo>
                  <a:lnTo>
                    <a:pt x="5959" y="124594"/>
                  </a:lnTo>
                  <a:lnTo>
                    <a:pt x="19069" y="140116"/>
                  </a:lnTo>
                  <a:lnTo>
                    <a:pt x="38986" y="149825"/>
                  </a:lnTo>
                  <a:lnTo>
                    <a:pt x="65369" y="153182"/>
                  </a:lnTo>
                  <a:lnTo>
                    <a:pt x="93489" y="149816"/>
                  </a:lnTo>
                  <a:lnTo>
                    <a:pt x="113962" y="140044"/>
                  </a:lnTo>
                  <a:lnTo>
                    <a:pt x="126474" y="124352"/>
                  </a:lnTo>
                  <a:lnTo>
                    <a:pt x="130714" y="103226"/>
                  </a:lnTo>
                  <a:lnTo>
                    <a:pt x="129597" y="92836"/>
                  </a:lnTo>
                  <a:lnTo>
                    <a:pt x="94380" y="61869"/>
                  </a:lnTo>
                  <a:lnTo>
                    <a:pt x="70058" y="55570"/>
                  </a:lnTo>
                  <a:lnTo>
                    <a:pt x="55978" y="51911"/>
                  </a:lnTo>
                  <a:lnTo>
                    <a:pt x="48344" y="50568"/>
                  </a:lnTo>
                  <a:lnTo>
                    <a:pt x="48344" y="36231"/>
                  </a:lnTo>
                  <a:lnTo>
                    <a:pt x="53248" y="32932"/>
                  </a:lnTo>
                  <a:lnTo>
                    <a:pt x="74568" y="32932"/>
                  </a:lnTo>
                  <a:lnTo>
                    <a:pt x="80631" y="36976"/>
                  </a:lnTo>
                  <a:lnTo>
                    <a:pt x="82202" y="45697"/>
                  </a:lnTo>
                  <a:lnTo>
                    <a:pt x="126592" y="45697"/>
                  </a:lnTo>
                  <a:lnTo>
                    <a:pt x="121114" y="26215"/>
                  </a:lnTo>
                  <a:lnTo>
                    <a:pt x="108559" y="11878"/>
                  </a:lnTo>
                  <a:lnTo>
                    <a:pt x="89372" y="3026"/>
                  </a:lnTo>
                  <a:lnTo>
                    <a:pt x="63995" y="0"/>
                  </a:lnTo>
                  <a:close/>
                </a:path>
              </a:pathLst>
            </a:custGeom>
            <a:solidFill>
              <a:srgbClr val="CC0000"/>
            </a:solidFill>
          </p:spPr>
          <p:txBody>
            <a:bodyPr wrap="square" lIns="0" tIns="0" rIns="0" bIns="0" rtlCol="0"/>
            <a:lstStyle/>
            <a:p>
              <a:endParaRPr/>
            </a:p>
          </p:txBody>
        </p:sp>
      </p:grpSp>
      <p:sp>
        <p:nvSpPr>
          <p:cNvPr id="6" name="object 6"/>
          <p:cNvSpPr/>
          <p:nvPr/>
        </p:nvSpPr>
        <p:spPr>
          <a:xfrm>
            <a:off x="10356672" y="6374574"/>
            <a:ext cx="483870" cy="153670"/>
          </a:xfrm>
          <a:custGeom>
            <a:avLst/>
            <a:gdLst/>
            <a:ahLst/>
            <a:cxnLst/>
            <a:rect l="l" t="t" r="r" b="b"/>
            <a:pathLst>
              <a:path w="483870" h="153670">
                <a:moveTo>
                  <a:pt x="186397" y="52209"/>
                </a:moveTo>
                <a:lnTo>
                  <a:pt x="149250" y="6565"/>
                </a:lnTo>
                <a:lnTo>
                  <a:pt x="133985" y="190"/>
                </a:lnTo>
                <a:lnTo>
                  <a:pt x="133781" y="190"/>
                </a:lnTo>
                <a:lnTo>
                  <a:pt x="125387" y="1765"/>
                </a:lnTo>
                <a:lnTo>
                  <a:pt x="125628" y="1765"/>
                </a:lnTo>
                <a:lnTo>
                  <a:pt x="118364" y="6565"/>
                </a:lnTo>
                <a:lnTo>
                  <a:pt x="93294" y="31546"/>
                </a:lnTo>
                <a:lnTo>
                  <a:pt x="68072" y="6565"/>
                </a:lnTo>
                <a:lnTo>
                  <a:pt x="64008" y="2489"/>
                </a:lnTo>
                <a:lnTo>
                  <a:pt x="62357" y="1765"/>
                </a:lnTo>
                <a:lnTo>
                  <a:pt x="58534" y="190"/>
                </a:lnTo>
                <a:lnTo>
                  <a:pt x="46672" y="190"/>
                </a:lnTo>
                <a:lnTo>
                  <a:pt x="41148" y="2489"/>
                </a:lnTo>
                <a:lnTo>
                  <a:pt x="37109" y="6565"/>
                </a:lnTo>
                <a:lnTo>
                  <a:pt x="6362" y="36995"/>
                </a:lnTo>
                <a:lnTo>
                  <a:pt x="1600" y="44107"/>
                </a:lnTo>
                <a:lnTo>
                  <a:pt x="0" y="52209"/>
                </a:lnTo>
                <a:lnTo>
                  <a:pt x="1600" y="60299"/>
                </a:lnTo>
                <a:lnTo>
                  <a:pt x="6362" y="67424"/>
                </a:lnTo>
                <a:lnTo>
                  <a:pt x="93294" y="153174"/>
                </a:lnTo>
                <a:lnTo>
                  <a:pt x="179971" y="67424"/>
                </a:lnTo>
                <a:lnTo>
                  <a:pt x="184772" y="60299"/>
                </a:lnTo>
                <a:lnTo>
                  <a:pt x="186397" y="52209"/>
                </a:lnTo>
                <a:close/>
              </a:path>
              <a:path w="483870" h="153670">
                <a:moveTo>
                  <a:pt x="348399" y="92760"/>
                </a:moveTo>
                <a:lnTo>
                  <a:pt x="303999" y="92760"/>
                </a:lnTo>
                <a:lnTo>
                  <a:pt x="301574" y="103060"/>
                </a:lnTo>
                <a:lnTo>
                  <a:pt x="296506" y="110578"/>
                </a:lnTo>
                <a:lnTo>
                  <a:pt x="289013" y="115201"/>
                </a:lnTo>
                <a:lnTo>
                  <a:pt x="279323" y="116776"/>
                </a:lnTo>
                <a:lnTo>
                  <a:pt x="266788" y="114223"/>
                </a:lnTo>
                <a:lnTo>
                  <a:pt x="257721" y="106616"/>
                </a:lnTo>
                <a:lnTo>
                  <a:pt x="252222" y="94068"/>
                </a:lnTo>
                <a:lnTo>
                  <a:pt x="250367" y="76695"/>
                </a:lnTo>
                <a:lnTo>
                  <a:pt x="252095" y="59029"/>
                </a:lnTo>
                <a:lnTo>
                  <a:pt x="257263" y="46443"/>
                </a:lnTo>
                <a:lnTo>
                  <a:pt x="265887" y="38900"/>
                </a:lnTo>
                <a:lnTo>
                  <a:pt x="277964" y="36398"/>
                </a:lnTo>
                <a:lnTo>
                  <a:pt x="288010" y="37833"/>
                </a:lnTo>
                <a:lnTo>
                  <a:pt x="295529" y="42113"/>
                </a:lnTo>
                <a:lnTo>
                  <a:pt x="300469" y="49136"/>
                </a:lnTo>
                <a:lnTo>
                  <a:pt x="302818" y="58864"/>
                </a:lnTo>
                <a:lnTo>
                  <a:pt x="347548" y="58864"/>
                </a:lnTo>
                <a:lnTo>
                  <a:pt x="341376" y="33807"/>
                </a:lnTo>
                <a:lnTo>
                  <a:pt x="327317" y="15328"/>
                </a:lnTo>
                <a:lnTo>
                  <a:pt x="305803" y="3911"/>
                </a:lnTo>
                <a:lnTo>
                  <a:pt x="277304" y="0"/>
                </a:lnTo>
                <a:lnTo>
                  <a:pt x="246430" y="5308"/>
                </a:lnTo>
                <a:lnTo>
                  <a:pt x="223012" y="20548"/>
                </a:lnTo>
                <a:lnTo>
                  <a:pt x="208127" y="44691"/>
                </a:lnTo>
                <a:lnTo>
                  <a:pt x="202920" y="76695"/>
                </a:lnTo>
                <a:lnTo>
                  <a:pt x="208127" y="108496"/>
                </a:lnTo>
                <a:lnTo>
                  <a:pt x="223100" y="132588"/>
                </a:lnTo>
                <a:lnTo>
                  <a:pt x="246837" y="147853"/>
                </a:lnTo>
                <a:lnTo>
                  <a:pt x="278358" y="153174"/>
                </a:lnTo>
                <a:lnTo>
                  <a:pt x="306705" y="149110"/>
                </a:lnTo>
                <a:lnTo>
                  <a:pt x="328218" y="137287"/>
                </a:lnTo>
                <a:lnTo>
                  <a:pt x="342315" y="118300"/>
                </a:lnTo>
                <a:lnTo>
                  <a:pt x="348399" y="92760"/>
                </a:lnTo>
                <a:close/>
              </a:path>
              <a:path w="483870" h="153670">
                <a:moveTo>
                  <a:pt x="483641" y="4064"/>
                </a:moveTo>
                <a:lnTo>
                  <a:pt x="437464" y="4064"/>
                </a:lnTo>
                <a:lnTo>
                  <a:pt x="411048" y="97802"/>
                </a:lnTo>
                <a:lnTo>
                  <a:pt x="386384" y="4064"/>
                </a:lnTo>
                <a:lnTo>
                  <a:pt x="338429" y="4064"/>
                </a:lnTo>
                <a:lnTo>
                  <a:pt x="387553" y="149136"/>
                </a:lnTo>
                <a:lnTo>
                  <a:pt x="434327" y="149136"/>
                </a:lnTo>
                <a:lnTo>
                  <a:pt x="483641" y="4064"/>
                </a:lnTo>
                <a:close/>
              </a:path>
            </a:pathLst>
          </a:custGeom>
          <a:solidFill>
            <a:srgbClr val="CC0000"/>
          </a:solidFill>
        </p:spPr>
        <p:txBody>
          <a:bodyPr wrap="square" lIns="0" tIns="0" rIns="0" bIns="0" rtlCol="0"/>
          <a:lstStyle/>
          <a:p>
            <a:endParaRPr/>
          </a:p>
        </p:txBody>
      </p:sp>
      <p:grpSp>
        <p:nvGrpSpPr>
          <p:cNvPr id="7" name="object 7"/>
          <p:cNvGrpSpPr/>
          <p:nvPr/>
        </p:nvGrpSpPr>
        <p:grpSpPr>
          <a:xfrm>
            <a:off x="-127000" y="3752430"/>
            <a:ext cx="12447905" cy="3105785"/>
            <a:chOff x="-127000" y="3752430"/>
            <a:chExt cx="12447905" cy="3105785"/>
          </a:xfrm>
        </p:grpSpPr>
        <p:sp>
          <p:nvSpPr>
            <p:cNvPr id="8" name="object 8"/>
            <p:cNvSpPr/>
            <p:nvPr/>
          </p:nvSpPr>
          <p:spPr>
            <a:xfrm>
              <a:off x="11595221" y="6494558"/>
              <a:ext cx="31115" cy="30480"/>
            </a:xfrm>
            <a:custGeom>
              <a:avLst/>
              <a:gdLst/>
              <a:ahLst/>
              <a:cxnLst/>
              <a:rect l="l" t="t" r="r" b="b"/>
              <a:pathLst>
                <a:path w="31115" h="30479">
                  <a:moveTo>
                    <a:pt x="23177" y="0"/>
                  </a:moveTo>
                  <a:lnTo>
                    <a:pt x="6570" y="352"/>
                  </a:lnTo>
                  <a:lnTo>
                    <a:pt x="0" y="7163"/>
                  </a:lnTo>
                  <a:lnTo>
                    <a:pt x="28" y="8489"/>
                  </a:lnTo>
                  <a:lnTo>
                    <a:pt x="149" y="14020"/>
                  </a:lnTo>
                  <a:lnTo>
                    <a:pt x="196" y="16190"/>
                  </a:lnTo>
                  <a:lnTo>
                    <a:pt x="319" y="21828"/>
                  </a:lnTo>
                  <a:lnTo>
                    <a:pt x="358" y="23609"/>
                  </a:lnTo>
                  <a:lnTo>
                    <a:pt x="7228" y="30132"/>
                  </a:lnTo>
                  <a:lnTo>
                    <a:pt x="15531" y="29956"/>
                  </a:lnTo>
                  <a:lnTo>
                    <a:pt x="16085" y="29956"/>
                  </a:lnTo>
                  <a:lnTo>
                    <a:pt x="24312" y="29641"/>
                  </a:lnTo>
                  <a:lnTo>
                    <a:pt x="26459" y="27360"/>
                  </a:lnTo>
                  <a:lnTo>
                    <a:pt x="8363" y="27360"/>
                  </a:lnTo>
                  <a:lnTo>
                    <a:pt x="3942" y="21828"/>
                  </a:lnTo>
                  <a:lnTo>
                    <a:pt x="3942" y="7807"/>
                  </a:lnTo>
                  <a:lnTo>
                    <a:pt x="9079" y="2744"/>
                  </a:lnTo>
                  <a:lnTo>
                    <a:pt x="26067" y="2744"/>
                  </a:lnTo>
                  <a:lnTo>
                    <a:pt x="23177" y="0"/>
                  </a:lnTo>
                  <a:close/>
                </a:path>
                <a:path w="31115" h="30479">
                  <a:moveTo>
                    <a:pt x="26067" y="2744"/>
                  </a:moveTo>
                  <a:lnTo>
                    <a:pt x="21982" y="2744"/>
                  </a:lnTo>
                  <a:lnTo>
                    <a:pt x="26380" y="7163"/>
                  </a:lnTo>
                  <a:lnTo>
                    <a:pt x="27000" y="7807"/>
                  </a:lnTo>
                  <a:lnTo>
                    <a:pt x="27000" y="22339"/>
                  </a:lnTo>
                  <a:lnTo>
                    <a:pt x="21982" y="27360"/>
                  </a:lnTo>
                  <a:lnTo>
                    <a:pt x="26459" y="27360"/>
                  </a:lnTo>
                  <a:lnTo>
                    <a:pt x="30584" y="22978"/>
                  </a:lnTo>
                  <a:lnTo>
                    <a:pt x="30304" y="16531"/>
                  </a:lnTo>
                  <a:lnTo>
                    <a:pt x="30210" y="14020"/>
                  </a:lnTo>
                  <a:lnTo>
                    <a:pt x="30090" y="8489"/>
                  </a:lnTo>
                  <a:lnTo>
                    <a:pt x="30047" y="6523"/>
                  </a:lnTo>
                  <a:lnTo>
                    <a:pt x="26067" y="2744"/>
                  </a:lnTo>
                  <a:close/>
                </a:path>
                <a:path w="31115" h="30479">
                  <a:moveTo>
                    <a:pt x="20248" y="7163"/>
                  </a:moveTo>
                  <a:lnTo>
                    <a:pt x="9796" y="7163"/>
                  </a:lnTo>
                  <a:lnTo>
                    <a:pt x="9796" y="23609"/>
                  </a:lnTo>
                  <a:lnTo>
                    <a:pt x="12544" y="23609"/>
                  </a:lnTo>
                  <a:lnTo>
                    <a:pt x="12604" y="16531"/>
                  </a:lnTo>
                  <a:lnTo>
                    <a:pt x="18102" y="16531"/>
                  </a:lnTo>
                  <a:lnTo>
                    <a:pt x="17980" y="16339"/>
                  </a:lnTo>
                  <a:lnTo>
                    <a:pt x="20549" y="16190"/>
                  </a:lnTo>
                  <a:lnTo>
                    <a:pt x="22309" y="14212"/>
                  </a:lnTo>
                  <a:lnTo>
                    <a:pt x="12544" y="14212"/>
                  </a:lnTo>
                  <a:lnTo>
                    <a:pt x="12544" y="9403"/>
                  </a:lnTo>
                  <a:lnTo>
                    <a:pt x="22241" y="9403"/>
                  </a:lnTo>
                  <a:lnTo>
                    <a:pt x="22221" y="8489"/>
                  </a:lnTo>
                  <a:lnTo>
                    <a:pt x="20248" y="7163"/>
                  </a:lnTo>
                  <a:close/>
                </a:path>
                <a:path w="31115" h="30479">
                  <a:moveTo>
                    <a:pt x="18102" y="16531"/>
                  </a:moveTo>
                  <a:lnTo>
                    <a:pt x="15172" y="16531"/>
                  </a:lnTo>
                  <a:lnTo>
                    <a:pt x="19495" y="23609"/>
                  </a:lnTo>
                  <a:lnTo>
                    <a:pt x="22603" y="23609"/>
                  </a:lnTo>
                  <a:lnTo>
                    <a:pt x="18102" y="16531"/>
                  </a:lnTo>
                  <a:close/>
                </a:path>
                <a:path w="31115" h="30479">
                  <a:moveTo>
                    <a:pt x="22241" y="9403"/>
                  </a:moveTo>
                  <a:lnTo>
                    <a:pt x="17502" y="9403"/>
                  </a:lnTo>
                  <a:lnTo>
                    <a:pt x="19473" y="9637"/>
                  </a:lnTo>
                  <a:lnTo>
                    <a:pt x="19473" y="14020"/>
                  </a:lnTo>
                  <a:lnTo>
                    <a:pt x="17681" y="14212"/>
                  </a:lnTo>
                  <a:lnTo>
                    <a:pt x="22342" y="14212"/>
                  </a:lnTo>
                  <a:lnTo>
                    <a:pt x="22241" y="9403"/>
                  </a:lnTo>
                  <a:close/>
                </a:path>
              </a:pathLst>
            </a:custGeom>
            <a:solidFill>
              <a:srgbClr val="000000"/>
            </a:solidFill>
          </p:spPr>
          <p:txBody>
            <a:bodyPr wrap="square" lIns="0" tIns="0" rIns="0" bIns="0" rtlCol="0"/>
            <a:lstStyle/>
            <a:p>
              <a:endParaRPr/>
            </a:p>
          </p:txBody>
        </p:sp>
        <p:pic>
          <p:nvPicPr>
            <p:cNvPr id="9" name="object 9"/>
            <p:cNvPicPr/>
            <p:nvPr/>
          </p:nvPicPr>
          <p:blipFill>
            <a:blip r:embed="rId2" cstate="print"/>
            <a:stretch>
              <a:fillRect/>
            </a:stretch>
          </p:blipFill>
          <p:spPr>
            <a:xfrm>
              <a:off x="0" y="4997195"/>
              <a:ext cx="12193523" cy="1860801"/>
            </a:xfrm>
            <a:prstGeom prst="rect">
              <a:avLst/>
            </a:prstGeom>
          </p:spPr>
        </p:pic>
        <p:sp>
          <p:nvSpPr>
            <p:cNvPr id="10" name="object 10"/>
            <p:cNvSpPr/>
            <p:nvPr/>
          </p:nvSpPr>
          <p:spPr>
            <a:xfrm>
              <a:off x="0" y="3879430"/>
              <a:ext cx="12193905" cy="1176655"/>
            </a:xfrm>
            <a:custGeom>
              <a:avLst/>
              <a:gdLst/>
              <a:ahLst/>
              <a:cxnLst/>
              <a:rect l="l" t="t" r="r" b="b"/>
              <a:pathLst>
                <a:path w="12193905" h="1176654">
                  <a:moveTo>
                    <a:pt x="0" y="1093898"/>
                  </a:moveTo>
                  <a:lnTo>
                    <a:pt x="76176" y="1101078"/>
                  </a:lnTo>
                  <a:lnTo>
                    <a:pt x="130657" y="1106023"/>
                  </a:lnTo>
                  <a:lnTo>
                    <a:pt x="184949" y="1110800"/>
                  </a:lnTo>
                  <a:lnTo>
                    <a:pt x="239052" y="1115411"/>
                  </a:lnTo>
                  <a:lnTo>
                    <a:pt x="292969" y="1119854"/>
                  </a:lnTo>
                  <a:lnTo>
                    <a:pt x="346702" y="1124130"/>
                  </a:lnTo>
                  <a:lnTo>
                    <a:pt x="400251" y="1128238"/>
                  </a:lnTo>
                  <a:lnTo>
                    <a:pt x="453619" y="1132179"/>
                  </a:lnTo>
                  <a:lnTo>
                    <a:pt x="506808" y="1135953"/>
                  </a:lnTo>
                  <a:lnTo>
                    <a:pt x="559819" y="1139560"/>
                  </a:lnTo>
                  <a:lnTo>
                    <a:pt x="612654" y="1142999"/>
                  </a:lnTo>
                  <a:lnTo>
                    <a:pt x="665315" y="1146270"/>
                  </a:lnTo>
                  <a:lnTo>
                    <a:pt x="717804" y="1149373"/>
                  </a:lnTo>
                  <a:lnTo>
                    <a:pt x="770122" y="1152309"/>
                  </a:lnTo>
                  <a:lnTo>
                    <a:pt x="822271" y="1155078"/>
                  </a:lnTo>
                  <a:lnTo>
                    <a:pt x="874252" y="1157678"/>
                  </a:lnTo>
                  <a:lnTo>
                    <a:pt x="926068" y="1160110"/>
                  </a:lnTo>
                  <a:lnTo>
                    <a:pt x="977721" y="1162375"/>
                  </a:lnTo>
                  <a:lnTo>
                    <a:pt x="1029211" y="1164471"/>
                  </a:lnTo>
                  <a:lnTo>
                    <a:pt x="1080542" y="1166400"/>
                  </a:lnTo>
                  <a:lnTo>
                    <a:pt x="1131714" y="1168160"/>
                  </a:lnTo>
                  <a:lnTo>
                    <a:pt x="1182729" y="1169753"/>
                  </a:lnTo>
                  <a:lnTo>
                    <a:pt x="1233589" y="1171176"/>
                  </a:lnTo>
                  <a:lnTo>
                    <a:pt x="1284296" y="1172432"/>
                  </a:lnTo>
                  <a:lnTo>
                    <a:pt x="1334851" y="1173519"/>
                  </a:lnTo>
                  <a:lnTo>
                    <a:pt x="1385257" y="1174438"/>
                  </a:lnTo>
                  <a:lnTo>
                    <a:pt x="1435515" y="1175189"/>
                  </a:lnTo>
                  <a:lnTo>
                    <a:pt x="1485626" y="1175771"/>
                  </a:lnTo>
                  <a:lnTo>
                    <a:pt x="1535593" y="1176184"/>
                  </a:lnTo>
                  <a:lnTo>
                    <a:pt x="1585418" y="1176429"/>
                  </a:lnTo>
                  <a:lnTo>
                    <a:pt x="1635101" y="1176505"/>
                  </a:lnTo>
                  <a:lnTo>
                    <a:pt x="1684645" y="1176412"/>
                  </a:lnTo>
                  <a:lnTo>
                    <a:pt x="1734052" y="1176150"/>
                  </a:lnTo>
                  <a:lnTo>
                    <a:pt x="1783323" y="1175720"/>
                  </a:lnTo>
                  <a:lnTo>
                    <a:pt x="1832460" y="1175120"/>
                  </a:lnTo>
                  <a:lnTo>
                    <a:pt x="1881464" y="1174352"/>
                  </a:lnTo>
                  <a:lnTo>
                    <a:pt x="1930339" y="1173415"/>
                  </a:lnTo>
                  <a:lnTo>
                    <a:pt x="1979084" y="1172308"/>
                  </a:lnTo>
                  <a:lnTo>
                    <a:pt x="2027703" y="1171032"/>
                  </a:lnTo>
                  <a:lnTo>
                    <a:pt x="2076196" y="1169587"/>
                  </a:lnTo>
                  <a:lnTo>
                    <a:pt x="2124565" y="1167973"/>
                  </a:lnTo>
                  <a:lnTo>
                    <a:pt x="2172813" y="1166189"/>
                  </a:lnTo>
                  <a:lnTo>
                    <a:pt x="2220941" y="1164236"/>
                  </a:lnTo>
                  <a:lnTo>
                    <a:pt x="2268951" y="1162114"/>
                  </a:lnTo>
                  <a:lnTo>
                    <a:pt x="2316844" y="1159822"/>
                  </a:lnTo>
                  <a:lnTo>
                    <a:pt x="2364623" y="1157360"/>
                  </a:lnTo>
                  <a:lnTo>
                    <a:pt x="2412288" y="1154729"/>
                  </a:lnTo>
                  <a:lnTo>
                    <a:pt x="2459842" y="1151927"/>
                  </a:lnTo>
                  <a:lnTo>
                    <a:pt x="2507287" y="1148957"/>
                  </a:lnTo>
                  <a:lnTo>
                    <a:pt x="2554624" y="1145816"/>
                  </a:lnTo>
                  <a:lnTo>
                    <a:pt x="2601855" y="1142506"/>
                  </a:lnTo>
                  <a:lnTo>
                    <a:pt x="2648981" y="1139025"/>
                  </a:lnTo>
                  <a:lnTo>
                    <a:pt x="2696005" y="1135375"/>
                  </a:lnTo>
                  <a:lnTo>
                    <a:pt x="2742929" y="1131554"/>
                  </a:lnTo>
                  <a:lnTo>
                    <a:pt x="2789753" y="1127564"/>
                  </a:lnTo>
                  <a:lnTo>
                    <a:pt x="2836480" y="1123403"/>
                  </a:lnTo>
                  <a:lnTo>
                    <a:pt x="2883111" y="1119072"/>
                  </a:lnTo>
                  <a:lnTo>
                    <a:pt x="2929649" y="1114570"/>
                  </a:lnTo>
                  <a:lnTo>
                    <a:pt x="2976095" y="1109899"/>
                  </a:lnTo>
                  <a:lnTo>
                    <a:pt x="3022450" y="1105056"/>
                  </a:lnTo>
                  <a:lnTo>
                    <a:pt x="3068717" y="1100044"/>
                  </a:lnTo>
                  <a:lnTo>
                    <a:pt x="3114897" y="1094861"/>
                  </a:lnTo>
                  <a:lnTo>
                    <a:pt x="3160992" y="1089507"/>
                  </a:lnTo>
                  <a:lnTo>
                    <a:pt x="3207004" y="1083983"/>
                  </a:lnTo>
                  <a:lnTo>
                    <a:pt x="3258896" y="1077258"/>
                  </a:lnTo>
                  <a:lnTo>
                    <a:pt x="3310303" y="1069815"/>
                  </a:lnTo>
                  <a:lnTo>
                    <a:pt x="3361239" y="1061676"/>
                  </a:lnTo>
                  <a:lnTo>
                    <a:pt x="3411720" y="1052866"/>
                  </a:lnTo>
                  <a:lnTo>
                    <a:pt x="3461761" y="1043407"/>
                  </a:lnTo>
                  <a:lnTo>
                    <a:pt x="3511377" y="1033324"/>
                  </a:lnTo>
                  <a:lnTo>
                    <a:pt x="3560584" y="1022640"/>
                  </a:lnTo>
                  <a:lnTo>
                    <a:pt x="3609395" y="1011377"/>
                  </a:lnTo>
                  <a:lnTo>
                    <a:pt x="3657828" y="999561"/>
                  </a:lnTo>
                  <a:lnTo>
                    <a:pt x="3705896" y="987213"/>
                  </a:lnTo>
                  <a:lnTo>
                    <a:pt x="3753615" y="974359"/>
                  </a:lnTo>
                  <a:lnTo>
                    <a:pt x="3801001" y="961020"/>
                  </a:lnTo>
                  <a:lnTo>
                    <a:pt x="3848068" y="947221"/>
                  </a:lnTo>
                  <a:lnTo>
                    <a:pt x="3894831" y="932985"/>
                  </a:lnTo>
                  <a:lnTo>
                    <a:pt x="3941306" y="918336"/>
                  </a:lnTo>
                  <a:lnTo>
                    <a:pt x="3987507" y="903297"/>
                  </a:lnTo>
                  <a:lnTo>
                    <a:pt x="4033451" y="887892"/>
                  </a:lnTo>
                  <a:lnTo>
                    <a:pt x="4079152" y="872143"/>
                  </a:lnTo>
                  <a:lnTo>
                    <a:pt x="4124625" y="856075"/>
                  </a:lnTo>
                  <a:lnTo>
                    <a:pt x="4169886" y="839711"/>
                  </a:lnTo>
                  <a:lnTo>
                    <a:pt x="4214950" y="823075"/>
                  </a:lnTo>
                  <a:lnTo>
                    <a:pt x="4259831" y="806189"/>
                  </a:lnTo>
                  <a:lnTo>
                    <a:pt x="4304546" y="789078"/>
                  </a:lnTo>
                  <a:lnTo>
                    <a:pt x="4349109" y="771765"/>
                  </a:lnTo>
                  <a:lnTo>
                    <a:pt x="4393535" y="754273"/>
                  </a:lnTo>
                  <a:lnTo>
                    <a:pt x="4437839" y="736626"/>
                  </a:lnTo>
                  <a:lnTo>
                    <a:pt x="4482038" y="718848"/>
                  </a:lnTo>
                  <a:lnTo>
                    <a:pt x="4526145" y="700961"/>
                  </a:lnTo>
                  <a:lnTo>
                    <a:pt x="4570177" y="682989"/>
                  </a:lnTo>
                  <a:lnTo>
                    <a:pt x="4614148" y="664957"/>
                  </a:lnTo>
                  <a:lnTo>
                    <a:pt x="4658073" y="646887"/>
                  </a:lnTo>
                  <a:lnTo>
                    <a:pt x="4701968" y="628802"/>
                  </a:lnTo>
                  <a:lnTo>
                    <a:pt x="4745847" y="610727"/>
                  </a:lnTo>
                  <a:lnTo>
                    <a:pt x="4789727" y="592684"/>
                  </a:lnTo>
                  <a:lnTo>
                    <a:pt x="4833622" y="574698"/>
                  </a:lnTo>
                  <a:lnTo>
                    <a:pt x="4877547" y="556792"/>
                  </a:lnTo>
                  <a:lnTo>
                    <a:pt x="4921517" y="538988"/>
                  </a:lnTo>
                  <a:lnTo>
                    <a:pt x="4965548" y="521311"/>
                  </a:lnTo>
                  <a:lnTo>
                    <a:pt x="5009655" y="503785"/>
                  </a:lnTo>
                  <a:lnTo>
                    <a:pt x="5053854" y="486432"/>
                  </a:lnTo>
                  <a:lnTo>
                    <a:pt x="5098158" y="469276"/>
                  </a:lnTo>
                  <a:lnTo>
                    <a:pt x="5142583" y="452341"/>
                  </a:lnTo>
                  <a:lnTo>
                    <a:pt x="5187145" y="435649"/>
                  </a:lnTo>
                  <a:lnTo>
                    <a:pt x="5231859" y="419226"/>
                  </a:lnTo>
                  <a:lnTo>
                    <a:pt x="5276740" y="403093"/>
                  </a:lnTo>
                  <a:lnTo>
                    <a:pt x="5321803" y="387275"/>
                  </a:lnTo>
                  <a:lnTo>
                    <a:pt x="5367063" y="371795"/>
                  </a:lnTo>
                  <a:lnTo>
                    <a:pt x="5412535" y="356676"/>
                  </a:lnTo>
                  <a:lnTo>
                    <a:pt x="5458235" y="341942"/>
                  </a:lnTo>
                  <a:lnTo>
                    <a:pt x="5504178" y="327617"/>
                  </a:lnTo>
                  <a:lnTo>
                    <a:pt x="5550378" y="313723"/>
                  </a:lnTo>
                  <a:lnTo>
                    <a:pt x="5596852" y="300285"/>
                  </a:lnTo>
                  <a:lnTo>
                    <a:pt x="5643614" y="287326"/>
                  </a:lnTo>
                  <a:lnTo>
                    <a:pt x="5690679" y="274869"/>
                  </a:lnTo>
                  <a:lnTo>
                    <a:pt x="5738063" y="262938"/>
                  </a:lnTo>
                  <a:lnTo>
                    <a:pt x="5785781" y="251557"/>
                  </a:lnTo>
                  <a:lnTo>
                    <a:pt x="5833848" y="240748"/>
                  </a:lnTo>
                  <a:lnTo>
                    <a:pt x="5882279" y="230535"/>
                  </a:lnTo>
                  <a:lnTo>
                    <a:pt x="5931089" y="220942"/>
                  </a:lnTo>
                  <a:lnTo>
                    <a:pt x="5980293" y="211993"/>
                  </a:lnTo>
                  <a:lnTo>
                    <a:pt x="6029908" y="203710"/>
                  </a:lnTo>
                  <a:lnTo>
                    <a:pt x="6079947" y="196117"/>
                  </a:lnTo>
                  <a:lnTo>
                    <a:pt x="6130426" y="189238"/>
                  </a:lnTo>
                  <a:lnTo>
                    <a:pt x="6181360" y="183096"/>
                  </a:lnTo>
                  <a:lnTo>
                    <a:pt x="6232765" y="177715"/>
                  </a:lnTo>
                  <a:lnTo>
                    <a:pt x="6284655" y="173118"/>
                  </a:lnTo>
                  <a:lnTo>
                    <a:pt x="6337046" y="169329"/>
                  </a:lnTo>
                  <a:lnTo>
                    <a:pt x="6378975" y="167022"/>
                  </a:lnTo>
                  <a:lnTo>
                    <a:pt x="6420775" y="165469"/>
                  </a:lnTo>
                  <a:lnTo>
                    <a:pt x="6462455" y="164649"/>
                  </a:lnTo>
                  <a:lnTo>
                    <a:pt x="6504024" y="164540"/>
                  </a:lnTo>
                  <a:lnTo>
                    <a:pt x="6545492" y="165122"/>
                  </a:lnTo>
                  <a:lnTo>
                    <a:pt x="6586866" y="166374"/>
                  </a:lnTo>
                  <a:lnTo>
                    <a:pt x="6628157" y="168277"/>
                  </a:lnTo>
                  <a:lnTo>
                    <a:pt x="6669372" y="170808"/>
                  </a:lnTo>
                  <a:lnTo>
                    <a:pt x="6710521" y="173948"/>
                  </a:lnTo>
                  <a:lnTo>
                    <a:pt x="6751613" y="177676"/>
                  </a:lnTo>
                  <a:lnTo>
                    <a:pt x="6792656" y="181971"/>
                  </a:lnTo>
                  <a:lnTo>
                    <a:pt x="6833660" y="186812"/>
                  </a:lnTo>
                  <a:lnTo>
                    <a:pt x="6874634" y="192179"/>
                  </a:lnTo>
                  <a:lnTo>
                    <a:pt x="6915586" y="198051"/>
                  </a:lnTo>
                  <a:lnTo>
                    <a:pt x="6956526" y="204408"/>
                  </a:lnTo>
                  <a:lnTo>
                    <a:pt x="6997462" y="211228"/>
                  </a:lnTo>
                  <a:lnTo>
                    <a:pt x="7038403" y="218492"/>
                  </a:lnTo>
                  <a:lnTo>
                    <a:pt x="7079358" y="226177"/>
                  </a:lnTo>
                  <a:lnTo>
                    <a:pt x="7120337" y="234265"/>
                  </a:lnTo>
                  <a:lnTo>
                    <a:pt x="7161348" y="242734"/>
                  </a:lnTo>
                  <a:lnTo>
                    <a:pt x="7202400" y="251563"/>
                  </a:lnTo>
                  <a:lnTo>
                    <a:pt x="7243502" y="260732"/>
                  </a:lnTo>
                  <a:lnTo>
                    <a:pt x="7284663" y="270220"/>
                  </a:lnTo>
                  <a:lnTo>
                    <a:pt x="7325891" y="280007"/>
                  </a:lnTo>
                  <a:lnTo>
                    <a:pt x="7367197" y="290071"/>
                  </a:lnTo>
                  <a:lnTo>
                    <a:pt x="7408588" y="300392"/>
                  </a:lnTo>
                  <a:lnTo>
                    <a:pt x="7450074" y="310950"/>
                  </a:lnTo>
                  <a:lnTo>
                    <a:pt x="7491664" y="321724"/>
                  </a:lnTo>
                  <a:lnTo>
                    <a:pt x="7533366" y="332693"/>
                  </a:lnTo>
                  <a:lnTo>
                    <a:pt x="7575190" y="343836"/>
                  </a:lnTo>
                  <a:lnTo>
                    <a:pt x="7617144" y="355133"/>
                  </a:lnTo>
                  <a:lnTo>
                    <a:pt x="7659237" y="366563"/>
                  </a:lnTo>
                  <a:lnTo>
                    <a:pt x="7701479" y="378105"/>
                  </a:lnTo>
                  <a:lnTo>
                    <a:pt x="7743878" y="389740"/>
                  </a:lnTo>
                  <a:lnTo>
                    <a:pt x="7786444" y="401445"/>
                  </a:lnTo>
                  <a:lnTo>
                    <a:pt x="7829184" y="413201"/>
                  </a:lnTo>
                  <a:lnTo>
                    <a:pt x="7872108" y="424986"/>
                  </a:lnTo>
                  <a:lnTo>
                    <a:pt x="7915226" y="436781"/>
                  </a:lnTo>
                  <a:lnTo>
                    <a:pt x="7958545" y="448564"/>
                  </a:lnTo>
                  <a:lnTo>
                    <a:pt x="8002076" y="460315"/>
                  </a:lnTo>
                  <a:lnTo>
                    <a:pt x="8045826" y="472013"/>
                  </a:lnTo>
                  <a:lnTo>
                    <a:pt x="8089805" y="483638"/>
                  </a:lnTo>
                  <a:lnTo>
                    <a:pt x="8134021" y="495168"/>
                  </a:lnTo>
                  <a:lnTo>
                    <a:pt x="8178484" y="506583"/>
                  </a:lnTo>
                  <a:lnTo>
                    <a:pt x="8223203" y="517863"/>
                  </a:lnTo>
                  <a:lnTo>
                    <a:pt x="8268186" y="528987"/>
                  </a:lnTo>
                  <a:lnTo>
                    <a:pt x="8313443" y="539933"/>
                  </a:lnTo>
                  <a:lnTo>
                    <a:pt x="8358982" y="550683"/>
                  </a:lnTo>
                  <a:lnTo>
                    <a:pt x="8404812" y="561214"/>
                  </a:lnTo>
                  <a:lnTo>
                    <a:pt x="8450943" y="571506"/>
                  </a:lnTo>
                  <a:lnTo>
                    <a:pt x="8497383" y="581538"/>
                  </a:lnTo>
                  <a:lnTo>
                    <a:pt x="8544141" y="591290"/>
                  </a:lnTo>
                  <a:lnTo>
                    <a:pt x="8591226" y="600742"/>
                  </a:lnTo>
                  <a:lnTo>
                    <a:pt x="8638647" y="609871"/>
                  </a:lnTo>
                  <a:lnTo>
                    <a:pt x="8686413" y="618659"/>
                  </a:lnTo>
                  <a:lnTo>
                    <a:pt x="8734533" y="627084"/>
                  </a:lnTo>
                  <a:lnTo>
                    <a:pt x="8783016" y="635125"/>
                  </a:lnTo>
                  <a:lnTo>
                    <a:pt x="8831870" y="642762"/>
                  </a:lnTo>
                  <a:lnTo>
                    <a:pt x="8881105" y="649974"/>
                  </a:lnTo>
                  <a:lnTo>
                    <a:pt x="8930730" y="656740"/>
                  </a:lnTo>
                  <a:lnTo>
                    <a:pt x="8980753" y="663040"/>
                  </a:lnTo>
                  <a:lnTo>
                    <a:pt x="9031184" y="668854"/>
                  </a:lnTo>
                  <a:lnTo>
                    <a:pt x="9082032" y="674160"/>
                  </a:lnTo>
                  <a:lnTo>
                    <a:pt x="9133304" y="678937"/>
                  </a:lnTo>
                  <a:lnTo>
                    <a:pt x="9185011" y="683166"/>
                  </a:lnTo>
                  <a:lnTo>
                    <a:pt x="9237162" y="686825"/>
                  </a:lnTo>
                  <a:lnTo>
                    <a:pt x="9289764" y="689894"/>
                  </a:lnTo>
                  <a:lnTo>
                    <a:pt x="9342828" y="692352"/>
                  </a:lnTo>
                  <a:lnTo>
                    <a:pt x="9396362" y="694178"/>
                  </a:lnTo>
                  <a:lnTo>
                    <a:pt x="9450374" y="695353"/>
                  </a:lnTo>
                  <a:lnTo>
                    <a:pt x="9504875" y="695854"/>
                  </a:lnTo>
                  <a:lnTo>
                    <a:pt x="9559873" y="695662"/>
                  </a:lnTo>
                  <a:lnTo>
                    <a:pt x="9615376" y="694755"/>
                  </a:lnTo>
                  <a:lnTo>
                    <a:pt x="9671394" y="693114"/>
                  </a:lnTo>
                  <a:lnTo>
                    <a:pt x="9727936" y="690717"/>
                  </a:lnTo>
                  <a:lnTo>
                    <a:pt x="9785010" y="687544"/>
                  </a:lnTo>
                  <a:lnTo>
                    <a:pt x="9842626" y="683574"/>
                  </a:lnTo>
                  <a:lnTo>
                    <a:pt x="9900793" y="678787"/>
                  </a:lnTo>
                  <a:lnTo>
                    <a:pt x="9959519" y="673161"/>
                  </a:lnTo>
                  <a:lnTo>
                    <a:pt x="10018813" y="666676"/>
                  </a:lnTo>
                  <a:lnTo>
                    <a:pt x="10078685" y="659312"/>
                  </a:lnTo>
                  <a:lnTo>
                    <a:pt x="10139143" y="651048"/>
                  </a:lnTo>
                  <a:lnTo>
                    <a:pt x="10200196" y="641862"/>
                  </a:lnTo>
                  <a:lnTo>
                    <a:pt x="10261854" y="631736"/>
                  </a:lnTo>
                  <a:lnTo>
                    <a:pt x="10342449" y="610272"/>
                  </a:lnTo>
                  <a:lnTo>
                    <a:pt x="10420267" y="589609"/>
                  </a:lnTo>
                  <a:lnTo>
                    <a:pt x="10495395" y="569707"/>
                  </a:lnTo>
                  <a:lnTo>
                    <a:pt x="10567919" y="550526"/>
                  </a:lnTo>
                  <a:lnTo>
                    <a:pt x="10637926" y="532029"/>
                  </a:lnTo>
                  <a:lnTo>
                    <a:pt x="10705500" y="514175"/>
                  </a:lnTo>
                  <a:lnTo>
                    <a:pt x="10770730" y="496927"/>
                  </a:lnTo>
                  <a:lnTo>
                    <a:pt x="10833701" y="480243"/>
                  </a:lnTo>
                  <a:lnTo>
                    <a:pt x="10894499" y="464087"/>
                  </a:lnTo>
                  <a:lnTo>
                    <a:pt x="10953211" y="448418"/>
                  </a:lnTo>
                  <a:lnTo>
                    <a:pt x="11009923" y="433198"/>
                  </a:lnTo>
                  <a:lnTo>
                    <a:pt x="11064722" y="418387"/>
                  </a:lnTo>
                  <a:lnTo>
                    <a:pt x="11117692" y="403947"/>
                  </a:lnTo>
                  <a:lnTo>
                    <a:pt x="11168922" y="389839"/>
                  </a:lnTo>
                  <a:lnTo>
                    <a:pt x="11218497" y="376022"/>
                  </a:lnTo>
                  <a:lnTo>
                    <a:pt x="11266503" y="362459"/>
                  </a:lnTo>
                  <a:lnTo>
                    <a:pt x="11313027" y="349111"/>
                  </a:lnTo>
                  <a:lnTo>
                    <a:pt x="11358154" y="335937"/>
                  </a:lnTo>
                  <a:lnTo>
                    <a:pt x="11401972" y="322900"/>
                  </a:lnTo>
                  <a:lnTo>
                    <a:pt x="11444567" y="309960"/>
                  </a:lnTo>
                  <a:lnTo>
                    <a:pt x="11486024" y="297078"/>
                  </a:lnTo>
                  <a:lnTo>
                    <a:pt x="11526430" y="284215"/>
                  </a:lnTo>
                  <a:lnTo>
                    <a:pt x="11565872" y="271332"/>
                  </a:lnTo>
                  <a:lnTo>
                    <a:pt x="11604436" y="258390"/>
                  </a:lnTo>
                  <a:lnTo>
                    <a:pt x="11642207" y="245350"/>
                  </a:lnTo>
                  <a:lnTo>
                    <a:pt x="11679272" y="232173"/>
                  </a:lnTo>
                  <a:lnTo>
                    <a:pt x="11715718" y="218819"/>
                  </a:lnTo>
                  <a:lnTo>
                    <a:pt x="11751631" y="205250"/>
                  </a:lnTo>
                  <a:lnTo>
                    <a:pt x="11822202" y="177311"/>
                  </a:lnTo>
                  <a:lnTo>
                    <a:pt x="11891676" y="148042"/>
                  </a:lnTo>
                  <a:lnTo>
                    <a:pt x="11960743" y="117131"/>
                  </a:lnTo>
                  <a:lnTo>
                    <a:pt x="11995339" y="100963"/>
                  </a:lnTo>
                  <a:lnTo>
                    <a:pt x="12030092" y="84266"/>
                  </a:lnTo>
                  <a:lnTo>
                    <a:pt x="12065089" y="67003"/>
                  </a:lnTo>
                  <a:lnTo>
                    <a:pt x="12100415" y="49134"/>
                  </a:lnTo>
                  <a:lnTo>
                    <a:pt x="12136157" y="30620"/>
                  </a:lnTo>
                  <a:lnTo>
                    <a:pt x="12172402" y="11423"/>
                  </a:lnTo>
                  <a:lnTo>
                    <a:pt x="12193524" y="0"/>
                  </a:lnTo>
                </a:path>
              </a:pathLst>
            </a:custGeom>
            <a:ln w="254000">
              <a:solidFill>
                <a:srgbClr val="000000"/>
              </a:solidFill>
            </a:ln>
          </p:spPr>
          <p:txBody>
            <a:bodyPr wrap="square" lIns="0" tIns="0" rIns="0" bIns="0" rtlCol="0"/>
            <a:lstStyle/>
            <a:p>
              <a:endParaRPr/>
            </a:p>
          </p:txBody>
        </p:sp>
      </p:grpSp>
      <p:sp>
        <p:nvSpPr>
          <p:cNvPr id="11" name="object 11"/>
          <p:cNvSpPr txBox="1">
            <a:spLocks noGrp="1"/>
          </p:cNvSpPr>
          <p:nvPr>
            <p:ph type="title"/>
          </p:nvPr>
        </p:nvSpPr>
        <p:spPr>
          <a:xfrm>
            <a:off x="545388" y="365315"/>
            <a:ext cx="2152650" cy="751205"/>
          </a:xfrm>
          <a:prstGeom prst="rect">
            <a:avLst/>
          </a:prstGeom>
        </p:spPr>
        <p:txBody>
          <a:bodyPr vert="horz" wrap="square" lIns="0" tIns="114300" rIns="0" bIns="0" rtlCol="0">
            <a:spAutoFit/>
          </a:bodyPr>
          <a:lstStyle/>
          <a:p>
            <a:pPr marL="12700">
              <a:lnSpc>
                <a:spcPct val="100000"/>
              </a:lnSpc>
              <a:spcBef>
                <a:spcPts val="900"/>
              </a:spcBef>
            </a:pPr>
            <a:r>
              <a:rPr sz="2600" dirty="0">
                <a:solidFill>
                  <a:srgbClr val="3E3E3E"/>
                </a:solidFill>
              </a:rPr>
              <a:t>Trent</a:t>
            </a:r>
            <a:r>
              <a:rPr sz="2600" spc="-75" dirty="0">
                <a:solidFill>
                  <a:srgbClr val="3E3E3E"/>
                </a:solidFill>
              </a:rPr>
              <a:t> </a:t>
            </a:r>
            <a:r>
              <a:rPr sz="2600" spc="-10" dirty="0">
                <a:solidFill>
                  <a:srgbClr val="3E3E3E"/>
                </a:solidFill>
              </a:rPr>
              <a:t>Derrick</a:t>
            </a:r>
            <a:endParaRPr sz="2600"/>
          </a:p>
          <a:p>
            <a:pPr marL="13970">
              <a:lnSpc>
                <a:spcPct val="100000"/>
              </a:lnSpc>
              <a:spcBef>
                <a:spcPts val="405"/>
              </a:spcBef>
            </a:pPr>
            <a:r>
              <a:rPr sz="1150" b="0" dirty="0">
                <a:solidFill>
                  <a:srgbClr val="3E3E3E"/>
                </a:solidFill>
                <a:latin typeface="CVS Health Sans"/>
                <a:cs typeface="CVS Health Sans"/>
              </a:rPr>
              <a:t>Lead</a:t>
            </a:r>
            <a:r>
              <a:rPr sz="1150" b="0" spc="60" dirty="0">
                <a:solidFill>
                  <a:srgbClr val="3E3E3E"/>
                </a:solidFill>
                <a:latin typeface="CVS Health Sans"/>
                <a:cs typeface="CVS Health Sans"/>
              </a:rPr>
              <a:t> </a:t>
            </a:r>
            <a:r>
              <a:rPr sz="1150" b="0" dirty="0">
                <a:solidFill>
                  <a:srgbClr val="3E3E3E"/>
                </a:solidFill>
                <a:latin typeface="CVS Health Sans"/>
                <a:cs typeface="CVS Health Sans"/>
              </a:rPr>
              <a:t>Director,</a:t>
            </a:r>
            <a:r>
              <a:rPr sz="1150" b="0" spc="140" dirty="0">
                <a:solidFill>
                  <a:srgbClr val="3E3E3E"/>
                </a:solidFill>
                <a:latin typeface="CVS Health Sans"/>
                <a:cs typeface="CVS Health Sans"/>
              </a:rPr>
              <a:t> </a:t>
            </a:r>
            <a:r>
              <a:rPr sz="1150" b="0" dirty="0">
                <a:solidFill>
                  <a:srgbClr val="3E3E3E"/>
                </a:solidFill>
                <a:latin typeface="CVS Health Sans"/>
                <a:cs typeface="CVS Health Sans"/>
              </a:rPr>
              <a:t>Customer</a:t>
            </a:r>
            <a:r>
              <a:rPr sz="1150" b="0" spc="110" dirty="0">
                <a:solidFill>
                  <a:srgbClr val="3E3E3E"/>
                </a:solidFill>
                <a:latin typeface="CVS Health Sans"/>
                <a:cs typeface="CVS Health Sans"/>
              </a:rPr>
              <a:t> </a:t>
            </a:r>
            <a:r>
              <a:rPr sz="1150" b="0" spc="-20" dirty="0">
                <a:solidFill>
                  <a:srgbClr val="3E3E3E"/>
                </a:solidFill>
                <a:latin typeface="CVS Health Sans"/>
                <a:cs typeface="CVS Health Sans"/>
              </a:rPr>
              <a:t>Care</a:t>
            </a:r>
            <a:endParaRPr sz="1150">
              <a:latin typeface="CVS Health Sans"/>
              <a:cs typeface="CVS Health Sans"/>
            </a:endParaRPr>
          </a:p>
        </p:txBody>
      </p:sp>
      <p:sp>
        <p:nvSpPr>
          <p:cNvPr id="12" name="object 12"/>
          <p:cNvSpPr txBox="1"/>
          <p:nvPr/>
        </p:nvSpPr>
        <p:spPr>
          <a:xfrm>
            <a:off x="501802" y="3530600"/>
            <a:ext cx="1271905" cy="389890"/>
          </a:xfrm>
          <a:prstGeom prst="rect">
            <a:avLst/>
          </a:prstGeom>
        </p:spPr>
        <p:txBody>
          <a:bodyPr vert="horz" wrap="square" lIns="0" tIns="9525" rIns="0" bIns="0" rtlCol="0">
            <a:spAutoFit/>
          </a:bodyPr>
          <a:lstStyle/>
          <a:p>
            <a:pPr marL="108585" marR="5080" indent="-96520">
              <a:lnSpc>
                <a:spcPct val="104500"/>
              </a:lnSpc>
              <a:spcBef>
                <a:spcPts val="75"/>
              </a:spcBef>
            </a:pPr>
            <a:r>
              <a:rPr sz="1150" dirty="0">
                <a:solidFill>
                  <a:srgbClr val="3E3E3E"/>
                </a:solidFill>
                <a:latin typeface="CVS Health Sans"/>
                <a:cs typeface="CVS Health Sans"/>
              </a:rPr>
              <a:t>Customer</a:t>
            </a:r>
            <a:r>
              <a:rPr sz="1150" spc="165" dirty="0">
                <a:solidFill>
                  <a:srgbClr val="3E3E3E"/>
                </a:solidFill>
                <a:latin typeface="CVS Health Sans"/>
                <a:cs typeface="CVS Health Sans"/>
              </a:rPr>
              <a:t> </a:t>
            </a:r>
            <a:r>
              <a:rPr sz="1150" spc="-10" dirty="0">
                <a:solidFill>
                  <a:srgbClr val="3E3E3E"/>
                </a:solidFill>
                <a:latin typeface="CVS Health Sans"/>
                <a:cs typeface="CVS Health Sans"/>
              </a:rPr>
              <a:t>Service Representative</a:t>
            </a:r>
            <a:endParaRPr sz="1150">
              <a:latin typeface="CVS Health Sans"/>
              <a:cs typeface="CVS Health Sans"/>
            </a:endParaRPr>
          </a:p>
        </p:txBody>
      </p:sp>
      <p:sp>
        <p:nvSpPr>
          <p:cNvPr id="13" name="object 13"/>
          <p:cNvSpPr txBox="1"/>
          <p:nvPr/>
        </p:nvSpPr>
        <p:spPr>
          <a:xfrm>
            <a:off x="2148585" y="3067939"/>
            <a:ext cx="1699895" cy="755650"/>
          </a:xfrm>
          <a:prstGeom prst="rect">
            <a:avLst/>
          </a:prstGeom>
        </p:spPr>
        <p:txBody>
          <a:bodyPr vert="horz" wrap="square" lIns="0" tIns="11430" rIns="0" bIns="0" rtlCol="0">
            <a:spAutoFit/>
          </a:bodyPr>
          <a:lstStyle/>
          <a:p>
            <a:pPr marL="12700" marR="5080" indent="3175" algn="ctr">
              <a:lnSpc>
                <a:spcPct val="103200"/>
              </a:lnSpc>
              <a:spcBef>
                <a:spcPts val="90"/>
              </a:spcBef>
            </a:pPr>
            <a:r>
              <a:rPr sz="1150" dirty="0">
                <a:solidFill>
                  <a:srgbClr val="3E3E3E"/>
                </a:solidFill>
                <a:latin typeface="CVS Health Sans"/>
                <a:cs typeface="CVS Health Sans"/>
              </a:rPr>
              <a:t>Interim</a:t>
            </a:r>
            <a:r>
              <a:rPr sz="1150" spc="100" dirty="0">
                <a:solidFill>
                  <a:srgbClr val="3E3E3E"/>
                </a:solidFill>
                <a:latin typeface="CVS Health Sans"/>
                <a:cs typeface="CVS Health Sans"/>
              </a:rPr>
              <a:t> </a:t>
            </a:r>
            <a:r>
              <a:rPr sz="1150" dirty="0">
                <a:solidFill>
                  <a:srgbClr val="3E3E3E"/>
                </a:solidFill>
                <a:latin typeface="CVS Health Sans"/>
                <a:cs typeface="CVS Health Sans"/>
              </a:rPr>
              <a:t>senior</a:t>
            </a:r>
            <a:r>
              <a:rPr sz="1150" spc="155" dirty="0">
                <a:solidFill>
                  <a:srgbClr val="3E3E3E"/>
                </a:solidFill>
                <a:latin typeface="CVS Health Sans"/>
                <a:cs typeface="CVS Health Sans"/>
              </a:rPr>
              <a:t> </a:t>
            </a:r>
            <a:r>
              <a:rPr sz="1150" spc="-20" dirty="0">
                <a:solidFill>
                  <a:srgbClr val="3E3E3E"/>
                </a:solidFill>
                <a:latin typeface="CVS Health Sans"/>
                <a:cs typeface="CVS Health Sans"/>
              </a:rPr>
              <a:t>team </a:t>
            </a:r>
            <a:r>
              <a:rPr sz="1150" dirty="0">
                <a:solidFill>
                  <a:srgbClr val="3E3E3E"/>
                </a:solidFill>
                <a:latin typeface="CVS Health Sans"/>
                <a:cs typeface="CVS Health Sans"/>
              </a:rPr>
              <a:t>representative</a:t>
            </a:r>
            <a:r>
              <a:rPr sz="1150" spc="215" dirty="0">
                <a:solidFill>
                  <a:srgbClr val="3E3E3E"/>
                </a:solidFill>
                <a:latin typeface="CVS Health Sans"/>
                <a:cs typeface="CVS Health Sans"/>
              </a:rPr>
              <a:t> </a:t>
            </a:r>
            <a:r>
              <a:rPr sz="1150" dirty="0">
                <a:solidFill>
                  <a:srgbClr val="3E3E3E"/>
                </a:solidFill>
                <a:latin typeface="CVS Health Sans"/>
                <a:cs typeface="CVS Health Sans"/>
              </a:rPr>
              <a:t>and</a:t>
            </a:r>
            <a:r>
              <a:rPr sz="1150" spc="90" dirty="0">
                <a:solidFill>
                  <a:srgbClr val="3E3E3E"/>
                </a:solidFill>
                <a:latin typeface="CVS Health Sans"/>
                <a:cs typeface="CVS Health Sans"/>
              </a:rPr>
              <a:t> </a:t>
            </a:r>
            <a:r>
              <a:rPr sz="1150" spc="-20" dirty="0">
                <a:solidFill>
                  <a:srgbClr val="3E3E3E"/>
                </a:solidFill>
                <a:latin typeface="CVS Health Sans"/>
                <a:cs typeface="CVS Health Sans"/>
              </a:rPr>
              <a:t>then </a:t>
            </a:r>
            <a:r>
              <a:rPr sz="1150" dirty="0">
                <a:solidFill>
                  <a:srgbClr val="3E3E3E"/>
                </a:solidFill>
                <a:latin typeface="CVS Health Sans"/>
                <a:cs typeface="CVS Health Sans"/>
              </a:rPr>
              <a:t>a</a:t>
            </a:r>
            <a:r>
              <a:rPr sz="1150" spc="70" dirty="0">
                <a:solidFill>
                  <a:srgbClr val="3E3E3E"/>
                </a:solidFill>
                <a:latin typeface="CVS Health Sans"/>
                <a:cs typeface="CVS Health Sans"/>
              </a:rPr>
              <a:t> </a:t>
            </a:r>
            <a:r>
              <a:rPr sz="1150" dirty="0">
                <a:solidFill>
                  <a:srgbClr val="3E3E3E"/>
                </a:solidFill>
                <a:latin typeface="CVS Health Sans"/>
                <a:cs typeface="CVS Health Sans"/>
              </a:rPr>
              <a:t>full-time</a:t>
            </a:r>
            <a:r>
              <a:rPr sz="1150" spc="110" dirty="0">
                <a:solidFill>
                  <a:srgbClr val="3E3E3E"/>
                </a:solidFill>
                <a:latin typeface="CVS Health Sans"/>
                <a:cs typeface="CVS Health Sans"/>
              </a:rPr>
              <a:t> </a:t>
            </a:r>
            <a:r>
              <a:rPr sz="1150" dirty="0">
                <a:solidFill>
                  <a:srgbClr val="3E3E3E"/>
                </a:solidFill>
                <a:latin typeface="CVS Health Sans"/>
                <a:cs typeface="CVS Health Sans"/>
              </a:rPr>
              <a:t>senior</a:t>
            </a:r>
            <a:r>
              <a:rPr sz="1150" spc="80" dirty="0">
                <a:solidFill>
                  <a:srgbClr val="3E3E3E"/>
                </a:solidFill>
                <a:latin typeface="CVS Health Sans"/>
                <a:cs typeface="CVS Health Sans"/>
              </a:rPr>
              <a:t> </a:t>
            </a:r>
            <a:r>
              <a:rPr sz="1150" spc="-20" dirty="0">
                <a:solidFill>
                  <a:srgbClr val="3E3E3E"/>
                </a:solidFill>
                <a:latin typeface="CVS Health Sans"/>
                <a:cs typeface="CVS Health Sans"/>
              </a:rPr>
              <a:t>team </a:t>
            </a:r>
            <a:r>
              <a:rPr sz="1200" spc="-10" dirty="0">
                <a:solidFill>
                  <a:srgbClr val="3E3E3E"/>
                </a:solidFill>
                <a:latin typeface="CVS Health Sans"/>
                <a:cs typeface="CVS Health Sans"/>
              </a:rPr>
              <a:t>representative</a:t>
            </a:r>
            <a:endParaRPr sz="1200">
              <a:latin typeface="CVS Health Sans"/>
              <a:cs typeface="CVS Health Sans"/>
            </a:endParaRPr>
          </a:p>
        </p:txBody>
      </p:sp>
      <p:sp>
        <p:nvSpPr>
          <p:cNvPr id="14" name="object 14"/>
          <p:cNvSpPr txBox="1"/>
          <p:nvPr/>
        </p:nvSpPr>
        <p:spPr>
          <a:xfrm>
            <a:off x="4199001" y="2831972"/>
            <a:ext cx="2482850" cy="572770"/>
          </a:xfrm>
          <a:prstGeom prst="rect">
            <a:avLst/>
          </a:prstGeom>
        </p:spPr>
        <p:txBody>
          <a:bodyPr vert="horz" wrap="square" lIns="0" tIns="9525" rIns="0" bIns="0" rtlCol="0">
            <a:spAutoFit/>
          </a:bodyPr>
          <a:lstStyle/>
          <a:p>
            <a:pPr marL="12700" marR="5080" algn="ctr">
              <a:lnSpc>
                <a:spcPct val="104500"/>
              </a:lnSpc>
              <a:spcBef>
                <a:spcPts val="75"/>
              </a:spcBef>
            </a:pPr>
            <a:r>
              <a:rPr sz="1150" dirty="0">
                <a:solidFill>
                  <a:srgbClr val="3E3E3E"/>
                </a:solidFill>
                <a:latin typeface="CVS Health Sans"/>
                <a:cs typeface="CVS Health Sans"/>
              </a:rPr>
              <a:t>Executive</a:t>
            </a:r>
            <a:r>
              <a:rPr sz="1150" spc="100" dirty="0">
                <a:solidFill>
                  <a:srgbClr val="3E3E3E"/>
                </a:solidFill>
                <a:latin typeface="CVS Health Sans"/>
                <a:cs typeface="CVS Health Sans"/>
              </a:rPr>
              <a:t> </a:t>
            </a:r>
            <a:r>
              <a:rPr sz="1150" dirty="0">
                <a:solidFill>
                  <a:srgbClr val="3E3E3E"/>
                </a:solidFill>
                <a:latin typeface="CVS Health Sans"/>
                <a:cs typeface="CVS Health Sans"/>
              </a:rPr>
              <a:t>Recovery</a:t>
            </a:r>
            <a:r>
              <a:rPr sz="1150" spc="110" dirty="0">
                <a:solidFill>
                  <a:srgbClr val="3E3E3E"/>
                </a:solidFill>
                <a:latin typeface="CVS Health Sans"/>
                <a:cs typeface="CVS Health Sans"/>
              </a:rPr>
              <a:t> </a:t>
            </a:r>
            <a:r>
              <a:rPr sz="1150" spc="-10" dirty="0">
                <a:solidFill>
                  <a:srgbClr val="3E3E3E"/>
                </a:solidFill>
                <a:latin typeface="CVS Health Sans"/>
                <a:cs typeface="CVS Health Sans"/>
              </a:rPr>
              <a:t>Representative </a:t>
            </a:r>
            <a:r>
              <a:rPr sz="1150" dirty="0">
                <a:solidFill>
                  <a:srgbClr val="3E3E3E"/>
                </a:solidFill>
                <a:latin typeface="CVS Health Sans"/>
                <a:cs typeface="CVS Health Sans"/>
              </a:rPr>
              <a:t>and</a:t>
            </a:r>
            <a:r>
              <a:rPr sz="1150" spc="80" dirty="0">
                <a:solidFill>
                  <a:srgbClr val="3E3E3E"/>
                </a:solidFill>
                <a:latin typeface="CVS Health Sans"/>
                <a:cs typeface="CVS Health Sans"/>
              </a:rPr>
              <a:t> </a:t>
            </a:r>
            <a:r>
              <a:rPr sz="1150" dirty="0">
                <a:solidFill>
                  <a:srgbClr val="3E3E3E"/>
                </a:solidFill>
                <a:latin typeface="CVS Health Sans"/>
                <a:cs typeface="CVS Health Sans"/>
              </a:rPr>
              <a:t>then</a:t>
            </a:r>
            <a:r>
              <a:rPr sz="1150" spc="80" dirty="0">
                <a:solidFill>
                  <a:srgbClr val="3E3E3E"/>
                </a:solidFill>
                <a:latin typeface="CVS Health Sans"/>
                <a:cs typeface="CVS Health Sans"/>
              </a:rPr>
              <a:t> </a:t>
            </a:r>
            <a:r>
              <a:rPr sz="1150" dirty="0">
                <a:solidFill>
                  <a:srgbClr val="3E3E3E"/>
                </a:solidFill>
                <a:latin typeface="CVS Health Sans"/>
                <a:cs typeface="CVS Health Sans"/>
              </a:rPr>
              <a:t>an</a:t>
            </a:r>
            <a:r>
              <a:rPr sz="1150" spc="75" dirty="0">
                <a:solidFill>
                  <a:srgbClr val="3E3E3E"/>
                </a:solidFill>
                <a:latin typeface="CVS Health Sans"/>
                <a:cs typeface="CVS Health Sans"/>
              </a:rPr>
              <a:t> </a:t>
            </a:r>
            <a:r>
              <a:rPr sz="1150" dirty="0">
                <a:solidFill>
                  <a:srgbClr val="3E3E3E"/>
                </a:solidFill>
                <a:latin typeface="CVS Health Sans"/>
                <a:cs typeface="CVS Health Sans"/>
              </a:rPr>
              <a:t>interim</a:t>
            </a:r>
            <a:r>
              <a:rPr sz="1150" spc="90" dirty="0">
                <a:solidFill>
                  <a:srgbClr val="3E3E3E"/>
                </a:solidFill>
                <a:latin typeface="CVS Health Sans"/>
                <a:cs typeface="CVS Health Sans"/>
              </a:rPr>
              <a:t> </a:t>
            </a:r>
            <a:r>
              <a:rPr sz="1150" dirty="0">
                <a:solidFill>
                  <a:srgbClr val="3E3E3E"/>
                </a:solidFill>
                <a:latin typeface="CVS Health Sans"/>
                <a:cs typeface="CVS Health Sans"/>
              </a:rPr>
              <a:t>Supervisor</a:t>
            </a:r>
            <a:r>
              <a:rPr sz="1150" spc="225" dirty="0">
                <a:solidFill>
                  <a:srgbClr val="3E3E3E"/>
                </a:solidFill>
                <a:latin typeface="CVS Health Sans"/>
                <a:cs typeface="CVS Health Sans"/>
              </a:rPr>
              <a:t> </a:t>
            </a:r>
            <a:r>
              <a:rPr sz="1150" spc="-25" dirty="0">
                <a:solidFill>
                  <a:srgbClr val="3E3E3E"/>
                </a:solidFill>
                <a:latin typeface="CVS Health Sans"/>
                <a:cs typeface="CVS Health Sans"/>
              </a:rPr>
              <a:t>for </a:t>
            </a:r>
            <a:r>
              <a:rPr sz="1150" dirty="0">
                <a:solidFill>
                  <a:srgbClr val="3E3E3E"/>
                </a:solidFill>
                <a:latin typeface="CVS Health Sans"/>
                <a:cs typeface="CVS Health Sans"/>
              </a:rPr>
              <a:t>the</a:t>
            </a:r>
            <a:r>
              <a:rPr sz="1150" spc="105" dirty="0">
                <a:solidFill>
                  <a:srgbClr val="3E3E3E"/>
                </a:solidFill>
                <a:latin typeface="CVS Health Sans"/>
                <a:cs typeface="CVS Health Sans"/>
              </a:rPr>
              <a:t> </a:t>
            </a:r>
            <a:r>
              <a:rPr sz="1150" dirty="0">
                <a:solidFill>
                  <a:srgbClr val="3E3E3E"/>
                </a:solidFill>
                <a:latin typeface="CVS Health Sans"/>
                <a:cs typeface="CVS Health Sans"/>
              </a:rPr>
              <a:t>senior</a:t>
            </a:r>
            <a:r>
              <a:rPr sz="1150" spc="80" dirty="0">
                <a:solidFill>
                  <a:srgbClr val="3E3E3E"/>
                </a:solidFill>
                <a:latin typeface="CVS Health Sans"/>
                <a:cs typeface="CVS Health Sans"/>
              </a:rPr>
              <a:t> </a:t>
            </a:r>
            <a:r>
              <a:rPr sz="1150" spc="-20" dirty="0">
                <a:solidFill>
                  <a:srgbClr val="3E3E3E"/>
                </a:solidFill>
                <a:latin typeface="CVS Health Sans"/>
                <a:cs typeface="CVS Health Sans"/>
              </a:rPr>
              <a:t>team</a:t>
            </a:r>
            <a:endParaRPr sz="1150">
              <a:latin typeface="CVS Health Sans"/>
              <a:cs typeface="CVS Health Sans"/>
            </a:endParaRPr>
          </a:p>
        </p:txBody>
      </p:sp>
      <p:sp>
        <p:nvSpPr>
          <p:cNvPr id="15" name="object 15"/>
          <p:cNvSpPr txBox="1"/>
          <p:nvPr/>
        </p:nvSpPr>
        <p:spPr>
          <a:xfrm>
            <a:off x="7034276" y="3010611"/>
            <a:ext cx="1094105" cy="389890"/>
          </a:xfrm>
          <a:prstGeom prst="rect">
            <a:avLst/>
          </a:prstGeom>
        </p:spPr>
        <p:txBody>
          <a:bodyPr vert="horz" wrap="square" lIns="0" tIns="11430" rIns="0" bIns="0" rtlCol="0">
            <a:spAutoFit/>
          </a:bodyPr>
          <a:lstStyle/>
          <a:p>
            <a:pPr algn="ctr">
              <a:lnSpc>
                <a:spcPct val="100000"/>
              </a:lnSpc>
              <a:spcBef>
                <a:spcPts val="90"/>
              </a:spcBef>
            </a:pPr>
            <a:r>
              <a:rPr sz="1200" dirty="0">
                <a:solidFill>
                  <a:srgbClr val="3E3E3E"/>
                </a:solidFill>
                <a:latin typeface="CVS Health Sans"/>
                <a:cs typeface="CVS Health Sans"/>
              </a:rPr>
              <a:t>Customer</a:t>
            </a:r>
            <a:r>
              <a:rPr sz="1200" spc="-65" dirty="0">
                <a:solidFill>
                  <a:srgbClr val="3E3E3E"/>
                </a:solidFill>
                <a:latin typeface="CVS Health Sans"/>
                <a:cs typeface="CVS Health Sans"/>
              </a:rPr>
              <a:t> </a:t>
            </a:r>
            <a:r>
              <a:rPr sz="1200" spc="-20" dirty="0">
                <a:solidFill>
                  <a:srgbClr val="3E3E3E"/>
                </a:solidFill>
                <a:latin typeface="CVS Health Sans"/>
                <a:cs typeface="CVS Health Sans"/>
              </a:rPr>
              <a:t>Care</a:t>
            </a:r>
            <a:endParaRPr sz="1200">
              <a:latin typeface="CVS Health Sans"/>
              <a:cs typeface="CVS Health Sans"/>
            </a:endParaRPr>
          </a:p>
          <a:p>
            <a:pPr algn="ctr">
              <a:lnSpc>
                <a:spcPct val="100000"/>
              </a:lnSpc>
              <a:spcBef>
                <a:spcPts val="50"/>
              </a:spcBef>
            </a:pPr>
            <a:r>
              <a:rPr sz="1150" spc="-10" dirty="0">
                <a:solidFill>
                  <a:srgbClr val="3E3E3E"/>
                </a:solidFill>
                <a:latin typeface="CVS Health Sans"/>
                <a:cs typeface="CVS Health Sans"/>
              </a:rPr>
              <a:t>Supervisor</a:t>
            </a:r>
            <a:endParaRPr sz="1150">
              <a:latin typeface="CVS Health Sans"/>
              <a:cs typeface="CVS Health Sans"/>
            </a:endParaRPr>
          </a:p>
        </p:txBody>
      </p:sp>
      <p:sp>
        <p:nvSpPr>
          <p:cNvPr id="16" name="object 16"/>
          <p:cNvSpPr txBox="1"/>
          <p:nvPr/>
        </p:nvSpPr>
        <p:spPr>
          <a:xfrm>
            <a:off x="8430894" y="3061791"/>
            <a:ext cx="1420495" cy="573405"/>
          </a:xfrm>
          <a:prstGeom prst="rect">
            <a:avLst/>
          </a:prstGeom>
        </p:spPr>
        <p:txBody>
          <a:bodyPr vert="horz" wrap="square" lIns="0" tIns="3810" rIns="0" bIns="0" rtlCol="0">
            <a:spAutoFit/>
          </a:bodyPr>
          <a:lstStyle/>
          <a:p>
            <a:pPr marL="12700" marR="5080" indent="-3810" algn="ctr">
              <a:lnSpc>
                <a:spcPct val="104000"/>
              </a:lnSpc>
              <a:spcBef>
                <a:spcPts val="30"/>
              </a:spcBef>
            </a:pPr>
            <a:r>
              <a:rPr sz="1200" spc="-10" dirty="0">
                <a:solidFill>
                  <a:srgbClr val="3E3E3E"/>
                </a:solidFill>
                <a:latin typeface="CVS Health Sans"/>
                <a:cs typeface="CVS Health Sans"/>
              </a:rPr>
              <a:t>Operations </a:t>
            </a:r>
            <a:r>
              <a:rPr sz="1150" dirty="0">
                <a:solidFill>
                  <a:srgbClr val="3E3E3E"/>
                </a:solidFill>
                <a:latin typeface="CVS Health Sans"/>
                <a:cs typeface="CVS Health Sans"/>
              </a:rPr>
              <a:t>Manager,</a:t>
            </a:r>
            <a:r>
              <a:rPr sz="1150" spc="105" dirty="0">
                <a:solidFill>
                  <a:srgbClr val="3E3E3E"/>
                </a:solidFill>
                <a:latin typeface="CVS Health Sans"/>
                <a:cs typeface="CVS Health Sans"/>
              </a:rPr>
              <a:t> </a:t>
            </a:r>
            <a:r>
              <a:rPr sz="1150" spc="-10" dirty="0">
                <a:solidFill>
                  <a:srgbClr val="3E3E3E"/>
                </a:solidFill>
                <a:latin typeface="CVS Health Sans"/>
                <a:cs typeface="CVS Health Sans"/>
              </a:rPr>
              <a:t>Customer </a:t>
            </a:r>
            <a:r>
              <a:rPr sz="1150" spc="-20" dirty="0">
                <a:solidFill>
                  <a:srgbClr val="3E3E3E"/>
                </a:solidFill>
                <a:latin typeface="CVS Health Sans"/>
                <a:cs typeface="CVS Health Sans"/>
              </a:rPr>
              <a:t>Care</a:t>
            </a:r>
            <a:endParaRPr sz="1150">
              <a:latin typeface="CVS Health Sans"/>
              <a:cs typeface="CVS Health Sans"/>
            </a:endParaRPr>
          </a:p>
        </p:txBody>
      </p:sp>
      <p:sp>
        <p:nvSpPr>
          <p:cNvPr id="17" name="object 17"/>
          <p:cNvSpPr txBox="1"/>
          <p:nvPr/>
        </p:nvSpPr>
        <p:spPr>
          <a:xfrm>
            <a:off x="4600702" y="559053"/>
            <a:ext cx="5410835" cy="755650"/>
          </a:xfrm>
          <a:prstGeom prst="rect">
            <a:avLst/>
          </a:prstGeom>
        </p:spPr>
        <p:txBody>
          <a:bodyPr vert="horz" wrap="square" lIns="0" tIns="11430" rIns="0" bIns="0" rtlCol="0">
            <a:spAutoFit/>
          </a:bodyPr>
          <a:lstStyle/>
          <a:p>
            <a:pPr marL="12700" marR="5080">
              <a:lnSpc>
                <a:spcPct val="103200"/>
              </a:lnSpc>
              <a:spcBef>
                <a:spcPts val="90"/>
              </a:spcBef>
            </a:pPr>
            <a:r>
              <a:rPr sz="1150" i="1" dirty="0">
                <a:solidFill>
                  <a:srgbClr val="3E3E3E"/>
                </a:solidFill>
                <a:latin typeface="CVS Health Sans"/>
                <a:cs typeface="CVS Health Sans"/>
              </a:rPr>
              <a:t>“You</a:t>
            </a:r>
            <a:r>
              <a:rPr sz="1150" i="1" spc="90" dirty="0">
                <a:solidFill>
                  <a:srgbClr val="3E3E3E"/>
                </a:solidFill>
                <a:latin typeface="CVS Health Sans"/>
                <a:cs typeface="CVS Health Sans"/>
              </a:rPr>
              <a:t> </a:t>
            </a:r>
            <a:r>
              <a:rPr sz="1150" i="1" dirty="0">
                <a:solidFill>
                  <a:srgbClr val="3E3E3E"/>
                </a:solidFill>
                <a:latin typeface="CVS Health Sans"/>
                <a:cs typeface="CVS Health Sans"/>
              </a:rPr>
              <a:t>must</a:t>
            </a:r>
            <a:r>
              <a:rPr sz="1150" i="1" spc="95" dirty="0">
                <a:solidFill>
                  <a:srgbClr val="3E3E3E"/>
                </a:solidFill>
                <a:latin typeface="CVS Health Sans"/>
                <a:cs typeface="CVS Health Sans"/>
              </a:rPr>
              <a:t> </a:t>
            </a:r>
            <a:r>
              <a:rPr sz="1150" i="1" dirty="0">
                <a:solidFill>
                  <a:srgbClr val="3E3E3E"/>
                </a:solidFill>
                <a:latin typeface="CVS Health Sans"/>
                <a:cs typeface="CVS Health Sans"/>
              </a:rPr>
              <a:t>first</a:t>
            </a:r>
            <a:r>
              <a:rPr sz="1150" i="1" spc="95" dirty="0">
                <a:solidFill>
                  <a:srgbClr val="3E3E3E"/>
                </a:solidFill>
                <a:latin typeface="CVS Health Sans"/>
                <a:cs typeface="CVS Health Sans"/>
              </a:rPr>
              <a:t> </a:t>
            </a:r>
            <a:r>
              <a:rPr sz="1150" i="1" dirty="0">
                <a:solidFill>
                  <a:srgbClr val="3E3E3E"/>
                </a:solidFill>
                <a:latin typeface="CVS Health Sans"/>
                <a:cs typeface="CVS Health Sans"/>
              </a:rPr>
              <a:t>master</a:t>
            </a:r>
            <a:r>
              <a:rPr sz="1150" i="1" spc="90" dirty="0">
                <a:solidFill>
                  <a:srgbClr val="3E3E3E"/>
                </a:solidFill>
                <a:latin typeface="CVS Health Sans"/>
                <a:cs typeface="CVS Health Sans"/>
              </a:rPr>
              <a:t> </a:t>
            </a:r>
            <a:r>
              <a:rPr sz="1150" i="1" dirty="0">
                <a:solidFill>
                  <a:srgbClr val="3E3E3E"/>
                </a:solidFill>
                <a:latin typeface="CVS Health Sans"/>
                <a:cs typeface="CVS Health Sans"/>
              </a:rPr>
              <a:t>the</a:t>
            </a:r>
            <a:r>
              <a:rPr sz="1150" i="1" spc="70" dirty="0">
                <a:solidFill>
                  <a:srgbClr val="3E3E3E"/>
                </a:solidFill>
                <a:latin typeface="CVS Health Sans"/>
                <a:cs typeface="CVS Health Sans"/>
              </a:rPr>
              <a:t> </a:t>
            </a:r>
            <a:r>
              <a:rPr sz="1150" i="1" dirty="0">
                <a:solidFill>
                  <a:srgbClr val="3E3E3E"/>
                </a:solidFill>
                <a:latin typeface="CVS Health Sans"/>
                <a:cs typeface="CVS Health Sans"/>
              </a:rPr>
              <a:t>skills</a:t>
            </a:r>
            <a:r>
              <a:rPr sz="1150" i="1" spc="50" dirty="0">
                <a:solidFill>
                  <a:srgbClr val="3E3E3E"/>
                </a:solidFill>
                <a:latin typeface="CVS Health Sans"/>
                <a:cs typeface="CVS Health Sans"/>
              </a:rPr>
              <a:t> </a:t>
            </a:r>
            <a:r>
              <a:rPr sz="1150" i="1" dirty="0">
                <a:solidFill>
                  <a:srgbClr val="3E3E3E"/>
                </a:solidFill>
                <a:latin typeface="CVS Health Sans"/>
                <a:cs typeface="CVS Health Sans"/>
              </a:rPr>
              <a:t>in</a:t>
            </a:r>
            <a:r>
              <a:rPr sz="1150" i="1" spc="60" dirty="0">
                <a:solidFill>
                  <a:srgbClr val="3E3E3E"/>
                </a:solidFill>
                <a:latin typeface="CVS Health Sans"/>
                <a:cs typeface="CVS Health Sans"/>
              </a:rPr>
              <a:t> </a:t>
            </a:r>
            <a:r>
              <a:rPr sz="1150" i="1" dirty="0">
                <a:solidFill>
                  <a:srgbClr val="3E3E3E"/>
                </a:solidFill>
                <a:latin typeface="CVS Health Sans"/>
                <a:cs typeface="CVS Health Sans"/>
              </a:rPr>
              <a:t>your</a:t>
            </a:r>
            <a:r>
              <a:rPr sz="1150" i="1" spc="90" dirty="0">
                <a:solidFill>
                  <a:srgbClr val="3E3E3E"/>
                </a:solidFill>
                <a:latin typeface="CVS Health Sans"/>
                <a:cs typeface="CVS Health Sans"/>
              </a:rPr>
              <a:t> </a:t>
            </a:r>
            <a:r>
              <a:rPr sz="1150" i="1" dirty="0">
                <a:solidFill>
                  <a:srgbClr val="3E3E3E"/>
                </a:solidFill>
                <a:latin typeface="CVS Health Sans"/>
                <a:cs typeface="CVS Health Sans"/>
              </a:rPr>
              <a:t>current</a:t>
            </a:r>
            <a:r>
              <a:rPr sz="1150" i="1" spc="95" dirty="0">
                <a:solidFill>
                  <a:srgbClr val="3E3E3E"/>
                </a:solidFill>
                <a:latin typeface="CVS Health Sans"/>
                <a:cs typeface="CVS Health Sans"/>
              </a:rPr>
              <a:t> </a:t>
            </a:r>
            <a:r>
              <a:rPr sz="1150" i="1" dirty="0">
                <a:solidFill>
                  <a:srgbClr val="3E3E3E"/>
                </a:solidFill>
                <a:latin typeface="CVS Health Sans"/>
                <a:cs typeface="CVS Health Sans"/>
              </a:rPr>
              <a:t>role</a:t>
            </a:r>
            <a:r>
              <a:rPr sz="1150" i="1" spc="70" dirty="0">
                <a:solidFill>
                  <a:srgbClr val="3E3E3E"/>
                </a:solidFill>
                <a:latin typeface="CVS Health Sans"/>
                <a:cs typeface="CVS Health Sans"/>
              </a:rPr>
              <a:t> </a:t>
            </a:r>
            <a:r>
              <a:rPr sz="1150" i="1" dirty="0">
                <a:solidFill>
                  <a:srgbClr val="3E3E3E"/>
                </a:solidFill>
                <a:latin typeface="CVS Health Sans"/>
                <a:cs typeface="CVS Health Sans"/>
              </a:rPr>
              <a:t>and</a:t>
            </a:r>
            <a:r>
              <a:rPr sz="1150" i="1" spc="95" dirty="0">
                <a:solidFill>
                  <a:srgbClr val="3E3E3E"/>
                </a:solidFill>
                <a:latin typeface="CVS Health Sans"/>
                <a:cs typeface="CVS Health Sans"/>
              </a:rPr>
              <a:t> </a:t>
            </a:r>
            <a:r>
              <a:rPr sz="1150" i="1" dirty="0">
                <a:solidFill>
                  <a:srgbClr val="3E3E3E"/>
                </a:solidFill>
                <a:latin typeface="CVS Health Sans"/>
                <a:cs typeface="CVS Health Sans"/>
              </a:rPr>
              <a:t>at</a:t>
            </a:r>
            <a:r>
              <a:rPr sz="1150" i="1" spc="55" dirty="0">
                <a:solidFill>
                  <a:srgbClr val="3E3E3E"/>
                </a:solidFill>
                <a:latin typeface="CVS Health Sans"/>
                <a:cs typeface="CVS Health Sans"/>
              </a:rPr>
              <a:t> </a:t>
            </a:r>
            <a:r>
              <a:rPr sz="1150" i="1" dirty="0">
                <a:solidFill>
                  <a:srgbClr val="3E3E3E"/>
                </a:solidFill>
                <a:latin typeface="CVS Health Sans"/>
                <a:cs typeface="CVS Health Sans"/>
              </a:rPr>
              <a:t>the</a:t>
            </a:r>
            <a:r>
              <a:rPr sz="1150" i="1" spc="70" dirty="0">
                <a:solidFill>
                  <a:srgbClr val="3E3E3E"/>
                </a:solidFill>
                <a:latin typeface="CVS Health Sans"/>
                <a:cs typeface="CVS Health Sans"/>
              </a:rPr>
              <a:t> </a:t>
            </a:r>
            <a:r>
              <a:rPr sz="1150" i="1" dirty="0">
                <a:solidFill>
                  <a:srgbClr val="3E3E3E"/>
                </a:solidFill>
                <a:latin typeface="CVS Health Sans"/>
                <a:cs typeface="CVS Health Sans"/>
              </a:rPr>
              <a:t>same</a:t>
            </a:r>
            <a:r>
              <a:rPr sz="1150" i="1" spc="70" dirty="0">
                <a:solidFill>
                  <a:srgbClr val="3E3E3E"/>
                </a:solidFill>
                <a:latin typeface="CVS Health Sans"/>
                <a:cs typeface="CVS Health Sans"/>
              </a:rPr>
              <a:t> </a:t>
            </a:r>
            <a:r>
              <a:rPr sz="1150" i="1" dirty="0">
                <a:solidFill>
                  <a:srgbClr val="3E3E3E"/>
                </a:solidFill>
                <a:latin typeface="CVS Health Sans"/>
                <a:cs typeface="CVS Health Sans"/>
              </a:rPr>
              <a:t>time</a:t>
            </a:r>
            <a:r>
              <a:rPr sz="1150" i="1" spc="70" dirty="0">
                <a:solidFill>
                  <a:srgbClr val="3E3E3E"/>
                </a:solidFill>
                <a:latin typeface="CVS Health Sans"/>
                <a:cs typeface="CVS Health Sans"/>
              </a:rPr>
              <a:t> </a:t>
            </a:r>
            <a:r>
              <a:rPr sz="1150" i="1" spc="-20" dirty="0">
                <a:solidFill>
                  <a:srgbClr val="3E3E3E"/>
                </a:solidFill>
                <a:latin typeface="CVS Health Sans"/>
                <a:cs typeface="CVS Health Sans"/>
              </a:rPr>
              <a:t>stay </a:t>
            </a:r>
            <a:r>
              <a:rPr sz="1150" i="1" dirty="0">
                <a:solidFill>
                  <a:srgbClr val="3E3E3E"/>
                </a:solidFill>
                <a:latin typeface="CVS Health Sans"/>
                <a:cs typeface="CVS Health Sans"/>
              </a:rPr>
              <a:t>curious</a:t>
            </a:r>
            <a:r>
              <a:rPr sz="1150" i="1" spc="125" dirty="0">
                <a:solidFill>
                  <a:srgbClr val="3E3E3E"/>
                </a:solidFill>
                <a:latin typeface="CVS Health Sans"/>
                <a:cs typeface="CVS Health Sans"/>
              </a:rPr>
              <a:t> </a:t>
            </a:r>
            <a:r>
              <a:rPr sz="1150" i="1" dirty="0">
                <a:solidFill>
                  <a:srgbClr val="3E3E3E"/>
                </a:solidFill>
                <a:latin typeface="CVS Health Sans"/>
                <a:cs typeface="CVS Health Sans"/>
              </a:rPr>
              <a:t>as</a:t>
            </a:r>
            <a:r>
              <a:rPr sz="1150" i="1" spc="40" dirty="0">
                <a:solidFill>
                  <a:srgbClr val="3E3E3E"/>
                </a:solidFill>
                <a:latin typeface="CVS Health Sans"/>
                <a:cs typeface="CVS Health Sans"/>
              </a:rPr>
              <a:t> </a:t>
            </a:r>
            <a:r>
              <a:rPr sz="1150" i="1" dirty="0">
                <a:solidFill>
                  <a:srgbClr val="3E3E3E"/>
                </a:solidFill>
                <a:latin typeface="CVS Health Sans"/>
                <a:cs typeface="CVS Health Sans"/>
              </a:rPr>
              <a:t>to</a:t>
            </a:r>
            <a:r>
              <a:rPr sz="1150" i="1" spc="85" dirty="0">
                <a:solidFill>
                  <a:srgbClr val="3E3E3E"/>
                </a:solidFill>
                <a:latin typeface="CVS Health Sans"/>
                <a:cs typeface="CVS Health Sans"/>
              </a:rPr>
              <a:t> </a:t>
            </a:r>
            <a:r>
              <a:rPr sz="1150" i="1" dirty="0">
                <a:solidFill>
                  <a:srgbClr val="3E3E3E"/>
                </a:solidFill>
                <a:latin typeface="CVS Health Sans"/>
                <a:cs typeface="CVS Health Sans"/>
              </a:rPr>
              <a:t>what</a:t>
            </a:r>
            <a:r>
              <a:rPr sz="1150" i="1" spc="90" dirty="0">
                <a:solidFill>
                  <a:srgbClr val="3E3E3E"/>
                </a:solidFill>
                <a:latin typeface="CVS Health Sans"/>
                <a:cs typeface="CVS Health Sans"/>
              </a:rPr>
              <a:t> </a:t>
            </a:r>
            <a:r>
              <a:rPr sz="1150" i="1" dirty="0">
                <a:solidFill>
                  <a:srgbClr val="3E3E3E"/>
                </a:solidFill>
                <a:latin typeface="CVS Health Sans"/>
                <a:cs typeface="CVS Health Sans"/>
              </a:rPr>
              <a:t>is</a:t>
            </a:r>
            <a:r>
              <a:rPr sz="1150" i="1" spc="40" dirty="0">
                <a:solidFill>
                  <a:srgbClr val="3E3E3E"/>
                </a:solidFill>
                <a:latin typeface="CVS Health Sans"/>
                <a:cs typeface="CVS Health Sans"/>
              </a:rPr>
              <a:t> </a:t>
            </a:r>
            <a:r>
              <a:rPr sz="1150" i="1" dirty="0">
                <a:solidFill>
                  <a:srgbClr val="3E3E3E"/>
                </a:solidFill>
                <a:latin typeface="CVS Health Sans"/>
                <a:cs typeface="CVS Health Sans"/>
              </a:rPr>
              <a:t>out</a:t>
            </a:r>
            <a:r>
              <a:rPr sz="1150" i="1" spc="85" dirty="0">
                <a:solidFill>
                  <a:srgbClr val="3E3E3E"/>
                </a:solidFill>
                <a:latin typeface="CVS Health Sans"/>
                <a:cs typeface="CVS Health Sans"/>
              </a:rPr>
              <a:t> </a:t>
            </a:r>
            <a:r>
              <a:rPr sz="1150" i="1" dirty="0">
                <a:solidFill>
                  <a:srgbClr val="3E3E3E"/>
                </a:solidFill>
                <a:latin typeface="CVS Health Sans"/>
                <a:cs typeface="CVS Health Sans"/>
              </a:rPr>
              <a:t>there</a:t>
            </a:r>
            <a:r>
              <a:rPr sz="1150" i="1" spc="25" dirty="0">
                <a:solidFill>
                  <a:srgbClr val="3E3E3E"/>
                </a:solidFill>
                <a:latin typeface="CVS Health Sans"/>
                <a:cs typeface="CVS Health Sans"/>
              </a:rPr>
              <a:t> </a:t>
            </a:r>
            <a:r>
              <a:rPr sz="1150" i="1" dirty="0">
                <a:solidFill>
                  <a:srgbClr val="3E3E3E"/>
                </a:solidFill>
                <a:latin typeface="CVS Health Sans"/>
                <a:cs typeface="CVS Health Sans"/>
              </a:rPr>
              <a:t>to</a:t>
            </a:r>
            <a:r>
              <a:rPr sz="1150" i="1" spc="90" dirty="0">
                <a:solidFill>
                  <a:srgbClr val="3E3E3E"/>
                </a:solidFill>
                <a:latin typeface="CVS Health Sans"/>
                <a:cs typeface="CVS Health Sans"/>
              </a:rPr>
              <a:t> </a:t>
            </a:r>
            <a:r>
              <a:rPr sz="1150" i="1" dirty="0">
                <a:solidFill>
                  <a:srgbClr val="3E3E3E"/>
                </a:solidFill>
                <a:latin typeface="CVS Health Sans"/>
                <a:cs typeface="CVS Health Sans"/>
              </a:rPr>
              <a:t>chart</a:t>
            </a:r>
            <a:r>
              <a:rPr sz="1150" i="1" spc="125" dirty="0">
                <a:solidFill>
                  <a:srgbClr val="3E3E3E"/>
                </a:solidFill>
                <a:latin typeface="CVS Health Sans"/>
                <a:cs typeface="CVS Health Sans"/>
              </a:rPr>
              <a:t> </a:t>
            </a:r>
            <a:r>
              <a:rPr sz="1150" i="1" dirty="0">
                <a:solidFill>
                  <a:srgbClr val="3E3E3E"/>
                </a:solidFill>
                <a:latin typeface="CVS Health Sans"/>
                <a:cs typeface="CVS Health Sans"/>
              </a:rPr>
              <a:t>your</a:t>
            </a:r>
            <a:r>
              <a:rPr sz="1150" i="1" spc="85" dirty="0">
                <a:solidFill>
                  <a:srgbClr val="3E3E3E"/>
                </a:solidFill>
                <a:latin typeface="CVS Health Sans"/>
                <a:cs typeface="CVS Health Sans"/>
              </a:rPr>
              <a:t> </a:t>
            </a:r>
            <a:r>
              <a:rPr sz="1150" i="1" dirty="0">
                <a:solidFill>
                  <a:srgbClr val="3E3E3E"/>
                </a:solidFill>
                <a:latin typeface="CVS Health Sans"/>
                <a:cs typeface="CVS Health Sans"/>
              </a:rPr>
              <a:t>path</a:t>
            </a:r>
            <a:r>
              <a:rPr sz="1150" i="1" spc="95" dirty="0">
                <a:solidFill>
                  <a:srgbClr val="3E3E3E"/>
                </a:solidFill>
                <a:latin typeface="CVS Health Sans"/>
                <a:cs typeface="CVS Health Sans"/>
              </a:rPr>
              <a:t> </a:t>
            </a:r>
            <a:r>
              <a:rPr sz="1150" i="1" dirty="0">
                <a:solidFill>
                  <a:srgbClr val="3E3E3E"/>
                </a:solidFill>
                <a:latin typeface="CVS Health Sans"/>
                <a:cs typeface="CVS Health Sans"/>
              </a:rPr>
              <a:t>and</a:t>
            </a:r>
            <a:r>
              <a:rPr sz="1150" i="1" spc="45" dirty="0">
                <a:solidFill>
                  <a:srgbClr val="3E3E3E"/>
                </a:solidFill>
                <a:latin typeface="CVS Health Sans"/>
                <a:cs typeface="CVS Health Sans"/>
              </a:rPr>
              <a:t> </a:t>
            </a:r>
            <a:r>
              <a:rPr sz="1150" i="1" dirty="0">
                <a:solidFill>
                  <a:srgbClr val="3E3E3E"/>
                </a:solidFill>
                <a:latin typeface="CVS Health Sans"/>
                <a:cs typeface="CVS Health Sans"/>
              </a:rPr>
              <a:t>career.</a:t>
            </a:r>
            <a:r>
              <a:rPr sz="1150" i="1" spc="70" dirty="0">
                <a:solidFill>
                  <a:srgbClr val="3E3E3E"/>
                </a:solidFill>
                <a:latin typeface="CVS Health Sans"/>
                <a:cs typeface="CVS Health Sans"/>
              </a:rPr>
              <a:t> </a:t>
            </a:r>
            <a:r>
              <a:rPr sz="1150" i="1" dirty="0">
                <a:solidFill>
                  <a:srgbClr val="3E3E3E"/>
                </a:solidFill>
                <a:latin typeface="CVS Health Sans"/>
                <a:cs typeface="CVS Health Sans"/>
              </a:rPr>
              <a:t>CVS</a:t>
            </a:r>
            <a:r>
              <a:rPr sz="1150" i="1" spc="45" dirty="0">
                <a:solidFill>
                  <a:srgbClr val="3E3E3E"/>
                </a:solidFill>
                <a:latin typeface="CVS Health Sans"/>
                <a:cs typeface="CVS Health Sans"/>
              </a:rPr>
              <a:t> </a:t>
            </a:r>
            <a:r>
              <a:rPr sz="1150" i="1" spc="-10" dirty="0">
                <a:solidFill>
                  <a:srgbClr val="3E3E3E"/>
                </a:solidFill>
                <a:latin typeface="CVS Health Sans"/>
                <a:cs typeface="CVS Health Sans"/>
              </a:rPr>
              <a:t>provides </a:t>
            </a:r>
            <a:r>
              <a:rPr sz="1150" i="1" dirty="0">
                <a:solidFill>
                  <a:srgbClr val="3E3E3E"/>
                </a:solidFill>
                <a:latin typeface="CVS Health Sans"/>
                <a:cs typeface="CVS Health Sans"/>
              </a:rPr>
              <a:t>outstanding</a:t>
            </a:r>
            <a:r>
              <a:rPr sz="1150" i="1" spc="210" dirty="0">
                <a:solidFill>
                  <a:srgbClr val="3E3E3E"/>
                </a:solidFill>
                <a:latin typeface="CVS Health Sans"/>
                <a:cs typeface="CVS Health Sans"/>
              </a:rPr>
              <a:t> </a:t>
            </a:r>
            <a:r>
              <a:rPr sz="1150" i="1" dirty="0">
                <a:solidFill>
                  <a:srgbClr val="3E3E3E"/>
                </a:solidFill>
                <a:latin typeface="CVS Health Sans"/>
                <a:cs typeface="CVS Health Sans"/>
              </a:rPr>
              <a:t>tools</a:t>
            </a:r>
            <a:r>
              <a:rPr sz="1150" i="1" spc="105" dirty="0">
                <a:solidFill>
                  <a:srgbClr val="3E3E3E"/>
                </a:solidFill>
                <a:latin typeface="CVS Health Sans"/>
                <a:cs typeface="CVS Health Sans"/>
              </a:rPr>
              <a:t> </a:t>
            </a:r>
            <a:r>
              <a:rPr sz="1150" i="1" dirty="0">
                <a:solidFill>
                  <a:srgbClr val="3E3E3E"/>
                </a:solidFill>
                <a:latin typeface="CVS Health Sans"/>
                <a:cs typeface="CVS Health Sans"/>
              </a:rPr>
              <a:t>and</a:t>
            </a:r>
            <a:r>
              <a:rPr sz="1150" i="1" spc="110" dirty="0">
                <a:solidFill>
                  <a:srgbClr val="3E3E3E"/>
                </a:solidFill>
                <a:latin typeface="CVS Health Sans"/>
                <a:cs typeface="CVS Health Sans"/>
              </a:rPr>
              <a:t> </a:t>
            </a:r>
            <a:r>
              <a:rPr sz="1150" i="1" dirty="0">
                <a:solidFill>
                  <a:srgbClr val="3E3E3E"/>
                </a:solidFill>
                <a:latin typeface="CVS Health Sans"/>
                <a:cs typeface="CVS Health Sans"/>
              </a:rPr>
              <a:t>resources</a:t>
            </a:r>
            <a:r>
              <a:rPr sz="1150" i="1" spc="110" dirty="0">
                <a:solidFill>
                  <a:srgbClr val="3E3E3E"/>
                </a:solidFill>
                <a:latin typeface="CVS Health Sans"/>
                <a:cs typeface="CVS Health Sans"/>
              </a:rPr>
              <a:t> </a:t>
            </a:r>
            <a:r>
              <a:rPr sz="1150" i="1" dirty="0">
                <a:solidFill>
                  <a:srgbClr val="3E3E3E"/>
                </a:solidFill>
                <a:latin typeface="CVS Health Sans"/>
                <a:cs typeface="CVS Health Sans"/>
              </a:rPr>
              <a:t>to</a:t>
            </a:r>
            <a:r>
              <a:rPr sz="1150" i="1" spc="110" dirty="0">
                <a:solidFill>
                  <a:srgbClr val="3E3E3E"/>
                </a:solidFill>
                <a:latin typeface="CVS Health Sans"/>
                <a:cs typeface="CVS Health Sans"/>
              </a:rPr>
              <a:t> </a:t>
            </a:r>
            <a:r>
              <a:rPr sz="1150" i="1" dirty="0">
                <a:solidFill>
                  <a:srgbClr val="3E3E3E"/>
                </a:solidFill>
                <a:latin typeface="CVS Health Sans"/>
                <a:cs typeface="CVS Health Sans"/>
              </a:rPr>
              <a:t>help</a:t>
            </a:r>
            <a:r>
              <a:rPr sz="1150" i="1" spc="35" dirty="0">
                <a:solidFill>
                  <a:srgbClr val="3E3E3E"/>
                </a:solidFill>
                <a:latin typeface="CVS Health Sans"/>
                <a:cs typeface="CVS Health Sans"/>
              </a:rPr>
              <a:t> </a:t>
            </a:r>
            <a:r>
              <a:rPr sz="1150" i="1" dirty="0">
                <a:solidFill>
                  <a:srgbClr val="3E3E3E"/>
                </a:solidFill>
                <a:latin typeface="CVS Health Sans"/>
                <a:cs typeface="CVS Health Sans"/>
              </a:rPr>
              <a:t>you</a:t>
            </a:r>
            <a:r>
              <a:rPr sz="1150" i="1" spc="155" dirty="0">
                <a:solidFill>
                  <a:srgbClr val="3E3E3E"/>
                </a:solidFill>
                <a:latin typeface="CVS Health Sans"/>
                <a:cs typeface="CVS Health Sans"/>
              </a:rPr>
              <a:t> </a:t>
            </a:r>
            <a:r>
              <a:rPr sz="1150" i="1" dirty="0">
                <a:solidFill>
                  <a:srgbClr val="3E3E3E"/>
                </a:solidFill>
                <a:latin typeface="CVS Health Sans"/>
                <a:cs typeface="CVS Health Sans"/>
              </a:rPr>
              <a:t>do</a:t>
            </a:r>
            <a:r>
              <a:rPr sz="1150" i="1" spc="65" dirty="0">
                <a:solidFill>
                  <a:srgbClr val="3E3E3E"/>
                </a:solidFill>
                <a:latin typeface="CVS Health Sans"/>
                <a:cs typeface="CVS Health Sans"/>
              </a:rPr>
              <a:t> </a:t>
            </a:r>
            <a:r>
              <a:rPr sz="1150" i="1" dirty="0">
                <a:solidFill>
                  <a:srgbClr val="3E3E3E"/>
                </a:solidFill>
                <a:latin typeface="CVS Health Sans"/>
                <a:cs typeface="CVS Health Sans"/>
              </a:rPr>
              <a:t>just</a:t>
            </a:r>
            <a:r>
              <a:rPr sz="1150" i="1" spc="110" dirty="0">
                <a:solidFill>
                  <a:srgbClr val="3E3E3E"/>
                </a:solidFill>
                <a:latin typeface="CVS Health Sans"/>
                <a:cs typeface="CVS Health Sans"/>
              </a:rPr>
              <a:t> </a:t>
            </a:r>
            <a:r>
              <a:rPr sz="1150" i="1" dirty="0">
                <a:solidFill>
                  <a:srgbClr val="3E3E3E"/>
                </a:solidFill>
                <a:latin typeface="CVS Health Sans"/>
                <a:cs typeface="CVS Health Sans"/>
              </a:rPr>
              <a:t>that,</a:t>
            </a:r>
            <a:r>
              <a:rPr sz="1150" i="1" spc="135" dirty="0">
                <a:solidFill>
                  <a:srgbClr val="3E3E3E"/>
                </a:solidFill>
                <a:latin typeface="CVS Health Sans"/>
                <a:cs typeface="CVS Health Sans"/>
              </a:rPr>
              <a:t> </a:t>
            </a:r>
            <a:r>
              <a:rPr sz="1150" i="1" dirty="0">
                <a:solidFill>
                  <a:srgbClr val="3E3E3E"/>
                </a:solidFill>
                <a:latin typeface="CVS Health Sans"/>
                <a:cs typeface="CVS Health Sans"/>
              </a:rPr>
              <a:t>with</a:t>
            </a:r>
            <a:r>
              <a:rPr sz="1150" i="1" spc="75" dirty="0">
                <a:solidFill>
                  <a:srgbClr val="3E3E3E"/>
                </a:solidFill>
                <a:latin typeface="CVS Health Sans"/>
                <a:cs typeface="CVS Health Sans"/>
              </a:rPr>
              <a:t> </a:t>
            </a:r>
            <a:r>
              <a:rPr sz="1150" i="1" dirty="0">
                <a:solidFill>
                  <a:srgbClr val="3E3E3E"/>
                </a:solidFill>
                <a:latin typeface="CVS Health Sans"/>
                <a:cs typeface="CVS Health Sans"/>
              </a:rPr>
              <a:t>Career</a:t>
            </a:r>
            <a:r>
              <a:rPr sz="1150" i="1" spc="65" dirty="0">
                <a:solidFill>
                  <a:srgbClr val="3E3E3E"/>
                </a:solidFill>
                <a:latin typeface="CVS Health Sans"/>
                <a:cs typeface="CVS Health Sans"/>
              </a:rPr>
              <a:t> </a:t>
            </a:r>
            <a:r>
              <a:rPr sz="1150" i="1" spc="-10" dirty="0">
                <a:solidFill>
                  <a:srgbClr val="3E3E3E"/>
                </a:solidFill>
                <a:latin typeface="CVS Health Sans"/>
                <a:cs typeface="CVS Health Sans"/>
              </a:rPr>
              <a:t>mapping </a:t>
            </a:r>
            <a:r>
              <a:rPr sz="1200" i="1" dirty="0">
                <a:solidFill>
                  <a:srgbClr val="3E3E3E"/>
                </a:solidFill>
                <a:latin typeface="CVS Health Sans"/>
                <a:cs typeface="CVS Health Sans"/>
              </a:rPr>
              <a:t>being</a:t>
            </a:r>
            <a:r>
              <a:rPr sz="1200" i="1" spc="-35" dirty="0">
                <a:solidFill>
                  <a:srgbClr val="3E3E3E"/>
                </a:solidFill>
                <a:latin typeface="CVS Health Sans"/>
                <a:cs typeface="CVS Health Sans"/>
              </a:rPr>
              <a:t> </a:t>
            </a:r>
            <a:r>
              <a:rPr sz="1200" i="1" dirty="0">
                <a:solidFill>
                  <a:srgbClr val="3E3E3E"/>
                </a:solidFill>
                <a:latin typeface="CVS Health Sans"/>
                <a:cs typeface="CVS Health Sans"/>
              </a:rPr>
              <a:t>just</a:t>
            </a:r>
            <a:r>
              <a:rPr sz="1200" i="1" spc="-5" dirty="0">
                <a:solidFill>
                  <a:srgbClr val="3E3E3E"/>
                </a:solidFill>
                <a:latin typeface="CVS Health Sans"/>
                <a:cs typeface="CVS Health Sans"/>
              </a:rPr>
              <a:t> </a:t>
            </a:r>
            <a:r>
              <a:rPr sz="1200" i="1" dirty="0">
                <a:solidFill>
                  <a:srgbClr val="3E3E3E"/>
                </a:solidFill>
                <a:latin typeface="CVS Health Sans"/>
                <a:cs typeface="CVS Health Sans"/>
              </a:rPr>
              <a:t>one</a:t>
            </a:r>
            <a:r>
              <a:rPr sz="1200" i="1" spc="-20" dirty="0">
                <a:solidFill>
                  <a:srgbClr val="3E3E3E"/>
                </a:solidFill>
                <a:latin typeface="CVS Health Sans"/>
                <a:cs typeface="CVS Health Sans"/>
              </a:rPr>
              <a:t> </a:t>
            </a:r>
            <a:r>
              <a:rPr sz="1200" i="1" dirty="0">
                <a:solidFill>
                  <a:srgbClr val="3E3E3E"/>
                </a:solidFill>
                <a:latin typeface="CVS Health Sans"/>
                <a:cs typeface="CVS Health Sans"/>
              </a:rPr>
              <a:t>of</a:t>
            </a:r>
            <a:r>
              <a:rPr sz="1200" i="1" spc="-60" dirty="0">
                <a:solidFill>
                  <a:srgbClr val="3E3E3E"/>
                </a:solidFill>
                <a:latin typeface="CVS Health Sans"/>
                <a:cs typeface="CVS Health Sans"/>
              </a:rPr>
              <a:t> </a:t>
            </a:r>
            <a:r>
              <a:rPr sz="1200" i="1" spc="-10" dirty="0">
                <a:solidFill>
                  <a:srgbClr val="3E3E3E"/>
                </a:solidFill>
                <a:latin typeface="CVS Health Sans"/>
                <a:cs typeface="CVS Health Sans"/>
              </a:rPr>
              <a:t>those.”</a:t>
            </a:r>
            <a:endParaRPr sz="1200">
              <a:latin typeface="CVS Health Sans"/>
              <a:cs typeface="CVS Health Sans"/>
            </a:endParaRPr>
          </a:p>
        </p:txBody>
      </p:sp>
      <p:sp>
        <p:nvSpPr>
          <p:cNvPr id="18" name="object 18"/>
          <p:cNvSpPr/>
          <p:nvPr/>
        </p:nvSpPr>
        <p:spPr>
          <a:xfrm>
            <a:off x="4217670" y="779526"/>
            <a:ext cx="183515" cy="0"/>
          </a:xfrm>
          <a:custGeom>
            <a:avLst/>
            <a:gdLst/>
            <a:ahLst/>
            <a:cxnLst/>
            <a:rect l="l" t="t" r="r" b="b"/>
            <a:pathLst>
              <a:path w="183514">
                <a:moveTo>
                  <a:pt x="0" y="0"/>
                </a:moveTo>
                <a:lnTo>
                  <a:pt x="183260" y="0"/>
                </a:lnTo>
              </a:path>
            </a:pathLst>
          </a:custGeom>
          <a:ln w="12700">
            <a:solidFill>
              <a:srgbClr val="858585"/>
            </a:solidFill>
          </a:ln>
        </p:spPr>
        <p:txBody>
          <a:bodyPr wrap="square" lIns="0" tIns="0" rIns="0" bIns="0" rtlCol="0"/>
          <a:lstStyle/>
          <a:p>
            <a:endParaRPr/>
          </a:p>
        </p:txBody>
      </p:sp>
      <p:pic>
        <p:nvPicPr>
          <p:cNvPr id="19" name="object 19"/>
          <p:cNvPicPr/>
          <p:nvPr/>
        </p:nvPicPr>
        <p:blipFill>
          <a:blip r:embed="rId3" cstate="print"/>
          <a:stretch>
            <a:fillRect/>
          </a:stretch>
        </p:blipFill>
        <p:spPr>
          <a:xfrm>
            <a:off x="5335523" y="3442715"/>
            <a:ext cx="219455" cy="214884"/>
          </a:xfrm>
          <a:prstGeom prst="rect">
            <a:avLst/>
          </a:prstGeom>
        </p:spPr>
      </p:pic>
      <p:grpSp>
        <p:nvGrpSpPr>
          <p:cNvPr id="20" name="object 20"/>
          <p:cNvGrpSpPr/>
          <p:nvPr/>
        </p:nvGrpSpPr>
        <p:grpSpPr>
          <a:xfrm>
            <a:off x="-19050" y="3465576"/>
            <a:ext cx="12232005" cy="1610995"/>
            <a:chOff x="-19050" y="3465576"/>
            <a:chExt cx="12232005" cy="1610995"/>
          </a:xfrm>
        </p:grpSpPr>
        <p:sp>
          <p:nvSpPr>
            <p:cNvPr id="21" name="object 21"/>
            <p:cNvSpPr/>
            <p:nvPr/>
          </p:nvSpPr>
          <p:spPr>
            <a:xfrm>
              <a:off x="1113282" y="3710178"/>
              <a:ext cx="8042275" cy="1084580"/>
            </a:xfrm>
            <a:custGeom>
              <a:avLst/>
              <a:gdLst/>
              <a:ahLst/>
              <a:cxnLst/>
              <a:rect l="l" t="t" r="r" b="b"/>
              <a:pathLst>
                <a:path w="8042275" h="1084579">
                  <a:moveTo>
                    <a:pt x="0" y="608076"/>
                  </a:moveTo>
                  <a:lnTo>
                    <a:pt x="0" y="1084199"/>
                  </a:lnTo>
                </a:path>
                <a:path w="8042275" h="1084579">
                  <a:moveTo>
                    <a:pt x="1815084" y="443484"/>
                  </a:moveTo>
                  <a:lnTo>
                    <a:pt x="1824609" y="948690"/>
                  </a:lnTo>
                </a:path>
                <a:path w="8042275" h="1084579">
                  <a:moveTo>
                    <a:pt x="4334256" y="0"/>
                  </a:moveTo>
                  <a:lnTo>
                    <a:pt x="4334256" y="267589"/>
                  </a:lnTo>
                </a:path>
                <a:path w="8042275" h="1084579">
                  <a:moveTo>
                    <a:pt x="6510528" y="36576"/>
                  </a:moveTo>
                  <a:lnTo>
                    <a:pt x="6510528" y="336169"/>
                  </a:lnTo>
                </a:path>
                <a:path w="8042275" h="1084579">
                  <a:moveTo>
                    <a:pt x="8042148" y="228600"/>
                  </a:moveTo>
                  <a:lnTo>
                    <a:pt x="8042148" y="617220"/>
                  </a:lnTo>
                </a:path>
              </a:pathLst>
            </a:custGeom>
            <a:ln w="12700">
              <a:solidFill>
                <a:srgbClr val="858585"/>
              </a:solidFill>
            </a:ln>
          </p:spPr>
          <p:txBody>
            <a:bodyPr wrap="square" lIns="0" tIns="0" rIns="0" bIns="0" rtlCol="0"/>
            <a:lstStyle/>
            <a:p>
              <a:endParaRPr/>
            </a:p>
          </p:txBody>
        </p:sp>
        <p:sp>
          <p:nvSpPr>
            <p:cNvPr id="22" name="object 22"/>
            <p:cNvSpPr/>
            <p:nvPr/>
          </p:nvSpPr>
          <p:spPr>
            <a:xfrm>
              <a:off x="0" y="3880722"/>
              <a:ext cx="12193905" cy="1176655"/>
            </a:xfrm>
            <a:custGeom>
              <a:avLst/>
              <a:gdLst/>
              <a:ahLst/>
              <a:cxnLst/>
              <a:rect l="l" t="t" r="r" b="b"/>
              <a:pathLst>
                <a:path w="12193905" h="1176654">
                  <a:moveTo>
                    <a:pt x="0" y="1093996"/>
                  </a:moveTo>
                  <a:lnTo>
                    <a:pt x="76175" y="1101175"/>
                  </a:lnTo>
                  <a:lnTo>
                    <a:pt x="130657" y="1106118"/>
                  </a:lnTo>
                  <a:lnTo>
                    <a:pt x="184949" y="1110894"/>
                  </a:lnTo>
                  <a:lnTo>
                    <a:pt x="239052" y="1115503"/>
                  </a:lnTo>
                  <a:lnTo>
                    <a:pt x="292969" y="1119944"/>
                  </a:lnTo>
                  <a:lnTo>
                    <a:pt x="346701" y="1124219"/>
                  </a:lnTo>
                  <a:lnTo>
                    <a:pt x="400251" y="1128326"/>
                  </a:lnTo>
                  <a:lnTo>
                    <a:pt x="453619" y="1132265"/>
                  </a:lnTo>
                  <a:lnTo>
                    <a:pt x="506808" y="1136038"/>
                  </a:lnTo>
                  <a:lnTo>
                    <a:pt x="559819" y="1139642"/>
                  </a:lnTo>
                  <a:lnTo>
                    <a:pt x="612654" y="1143080"/>
                  </a:lnTo>
                  <a:lnTo>
                    <a:pt x="665315" y="1146349"/>
                  </a:lnTo>
                  <a:lnTo>
                    <a:pt x="717804" y="1149451"/>
                  </a:lnTo>
                  <a:lnTo>
                    <a:pt x="770121" y="1152385"/>
                  </a:lnTo>
                  <a:lnTo>
                    <a:pt x="822270" y="1155152"/>
                  </a:lnTo>
                  <a:lnTo>
                    <a:pt x="874252" y="1157751"/>
                  </a:lnTo>
                  <a:lnTo>
                    <a:pt x="926068" y="1160181"/>
                  </a:lnTo>
                  <a:lnTo>
                    <a:pt x="977721" y="1162444"/>
                  </a:lnTo>
                  <a:lnTo>
                    <a:pt x="1029211" y="1164539"/>
                  </a:lnTo>
                  <a:lnTo>
                    <a:pt x="1080541" y="1166466"/>
                  </a:lnTo>
                  <a:lnTo>
                    <a:pt x="1131713" y="1168225"/>
                  </a:lnTo>
                  <a:lnTo>
                    <a:pt x="1182728" y="1169816"/>
                  </a:lnTo>
                  <a:lnTo>
                    <a:pt x="1233589" y="1171238"/>
                  </a:lnTo>
                  <a:lnTo>
                    <a:pt x="1284296" y="1172493"/>
                  </a:lnTo>
                  <a:lnTo>
                    <a:pt x="1334851" y="1173578"/>
                  </a:lnTo>
                  <a:lnTo>
                    <a:pt x="1385257" y="1174496"/>
                  </a:lnTo>
                  <a:lnTo>
                    <a:pt x="1435515" y="1175245"/>
                  </a:lnTo>
                  <a:lnTo>
                    <a:pt x="1485626" y="1175826"/>
                  </a:lnTo>
                  <a:lnTo>
                    <a:pt x="1535593" y="1176238"/>
                  </a:lnTo>
                  <a:lnTo>
                    <a:pt x="1585418" y="1176482"/>
                  </a:lnTo>
                  <a:lnTo>
                    <a:pt x="1635101" y="1176557"/>
                  </a:lnTo>
                  <a:lnTo>
                    <a:pt x="1684645" y="1176464"/>
                  </a:lnTo>
                  <a:lnTo>
                    <a:pt x="1734052" y="1176201"/>
                  </a:lnTo>
                  <a:lnTo>
                    <a:pt x="1783323" y="1175770"/>
                  </a:lnTo>
                  <a:lnTo>
                    <a:pt x="1832460" y="1175170"/>
                  </a:lnTo>
                  <a:lnTo>
                    <a:pt x="1881464" y="1174401"/>
                  </a:lnTo>
                  <a:lnTo>
                    <a:pt x="1930338" y="1173464"/>
                  </a:lnTo>
                  <a:lnTo>
                    <a:pt x="1979084" y="1172357"/>
                  </a:lnTo>
                  <a:lnTo>
                    <a:pt x="2027702" y="1171081"/>
                  </a:lnTo>
                  <a:lnTo>
                    <a:pt x="2076196" y="1169636"/>
                  </a:lnTo>
                  <a:lnTo>
                    <a:pt x="2124565" y="1168022"/>
                  </a:lnTo>
                  <a:lnTo>
                    <a:pt x="2172813" y="1166239"/>
                  </a:lnTo>
                  <a:lnTo>
                    <a:pt x="2220941" y="1164286"/>
                  </a:lnTo>
                  <a:lnTo>
                    <a:pt x="2268951" y="1162164"/>
                  </a:lnTo>
                  <a:lnTo>
                    <a:pt x="2316844" y="1159873"/>
                  </a:lnTo>
                  <a:lnTo>
                    <a:pt x="2364622" y="1157413"/>
                  </a:lnTo>
                  <a:lnTo>
                    <a:pt x="2412288" y="1154782"/>
                  </a:lnTo>
                  <a:lnTo>
                    <a:pt x="2459842" y="1151983"/>
                  </a:lnTo>
                  <a:lnTo>
                    <a:pt x="2507287" y="1149014"/>
                  </a:lnTo>
                  <a:lnTo>
                    <a:pt x="2554624" y="1145875"/>
                  </a:lnTo>
                  <a:lnTo>
                    <a:pt x="2601854" y="1142566"/>
                  </a:lnTo>
                  <a:lnTo>
                    <a:pt x="2648981" y="1139088"/>
                  </a:lnTo>
                  <a:lnTo>
                    <a:pt x="2696005" y="1135440"/>
                  </a:lnTo>
                  <a:lnTo>
                    <a:pt x="2742928" y="1131622"/>
                  </a:lnTo>
                  <a:lnTo>
                    <a:pt x="2789753" y="1127634"/>
                  </a:lnTo>
                  <a:lnTo>
                    <a:pt x="2836480" y="1123476"/>
                  </a:lnTo>
                  <a:lnTo>
                    <a:pt x="2883111" y="1119148"/>
                  </a:lnTo>
                  <a:lnTo>
                    <a:pt x="2929649" y="1114650"/>
                  </a:lnTo>
                  <a:lnTo>
                    <a:pt x="2976095" y="1109982"/>
                  </a:lnTo>
                  <a:lnTo>
                    <a:pt x="3022450" y="1105144"/>
                  </a:lnTo>
                  <a:lnTo>
                    <a:pt x="3068717" y="1100135"/>
                  </a:lnTo>
                  <a:lnTo>
                    <a:pt x="3114897" y="1094957"/>
                  </a:lnTo>
                  <a:lnTo>
                    <a:pt x="3160992" y="1089607"/>
                  </a:lnTo>
                  <a:lnTo>
                    <a:pt x="3207004" y="1084088"/>
                  </a:lnTo>
                  <a:lnTo>
                    <a:pt x="3258896" y="1077358"/>
                  </a:lnTo>
                  <a:lnTo>
                    <a:pt x="3310302" y="1069909"/>
                  </a:lnTo>
                  <a:lnTo>
                    <a:pt x="3361239" y="1061765"/>
                  </a:lnTo>
                  <a:lnTo>
                    <a:pt x="3411720" y="1052950"/>
                  </a:lnTo>
                  <a:lnTo>
                    <a:pt x="3461761" y="1043486"/>
                  </a:lnTo>
                  <a:lnTo>
                    <a:pt x="3511377" y="1033398"/>
                  </a:lnTo>
                  <a:lnTo>
                    <a:pt x="3560583" y="1022709"/>
                  </a:lnTo>
                  <a:lnTo>
                    <a:pt x="3609395" y="1011443"/>
                  </a:lnTo>
                  <a:lnTo>
                    <a:pt x="3657828" y="999622"/>
                  </a:lnTo>
                  <a:lnTo>
                    <a:pt x="3705896" y="987270"/>
                  </a:lnTo>
                  <a:lnTo>
                    <a:pt x="3753615" y="974412"/>
                  </a:lnTo>
                  <a:lnTo>
                    <a:pt x="3801001" y="961069"/>
                  </a:lnTo>
                  <a:lnTo>
                    <a:pt x="3848067" y="947267"/>
                  </a:lnTo>
                  <a:lnTo>
                    <a:pt x="3894830" y="933028"/>
                  </a:lnTo>
                  <a:lnTo>
                    <a:pt x="3941305" y="918375"/>
                  </a:lnTo>
                  <a:lnTo>
                    <a:pt x="3987507" y="903333"/>
                  </a:lnTo>
                  <a:lnTo>
                    <a:pt x="4033451" y="887925"/>
                  </a:lnTo>
                  <a:lnTo>
                    <a:pt x="4079152" y="872174"/>
                  </a:lnTo>
                  <a:lnTo>
                    <a:pt x="4124625" y="856103"/>
                  </a:lnTo>
                  <a:lnTo>
                    <a:pt x="4169886" y="839737"/>
                  </a:lnTo>
                  <a:lnTo>
                    <a:pt x="4214950" y="823098"/>
                  </a:lnTo>
                  <a:lnTo>
                    <a:pt x="4259831" y="806210"/>
                  </a:lnTo>
                  <a:lnTo>
                    <a:pt x="4304546" y="789097"/>
                  </a:lnTo>
                  <a:lnTo>
                    <a:pt x="4349108" y="771782"/>
                  </a:lnTo>
                  <a:lnTo>
                    <a:pt x="4393534" y="754289"/>
                  </a:lnTo>
                  <a:lnTo>
                    <a:pt x="4437839" y="736641"/>
                  </a:lnTo>
                  <a:lnTo>
                    <a:pt x="4482038" y="718861"/>
                  </a:lnTo>
                  <a:lnTo>
                    <a:pt x="4526145" y="700973"/>
                  </a:lnTo>
                  <a:lnTo>
                    <a:pt x="4570177" y="683001"/>
                  </a:lnTo>
                  <a:lnTo>
                    <a:pt x="4614147" y="664968"/>
                  </a:lnTo>
                  <a:lnTo>
                    <a:pt x="4658073" y="646897"/>
                  </a:lnTo>
                  <a:lnTo>
                    <a:pt x="4701967" y="628812"/>
                  </a:lnTo>
                  <a:lnTo>
                    <a:pt x="4745847" y="610737"/>
                  </a:lnTo>
                  <a:lnTo>
                    <a:pt x="4789727" y="592695"/>
                  </a:lnTo>
                  <a:lnTo>
                    <a:pt x="4833621" y="574708"/>
                  </a:lnTo>
                  <a:lnTo>
                    <a:pt x="4877546" y="556802"/>
                  </a:lnTo>
                  <a:lnTo>
                    <a:pt x="4921517" y="538999"/>
                  </a:lnTo>
                  <a:lnTo>
                    <a:pt x="4965548" y="521323"/>
                  </a:lnTo>
                  <a:lnTo>
                    <a:pt x="5009655" y="503797"/>
                  </a:lnTo>
                  <a:lnTo>
                    <a:pt x="5053853" y="486445"/>
                  </a:lnTo>
                  <a:lnTo>
                    <a:pt x="5098158" y="469291"/>
                  </a:lnTo>
                  <a:lnTo>
                    <a:pt x="5142583" y="452357"/>
                  </a:lnTo>
                  <a:lnTo>
                    <a:pt x="5187145" y="435667"/>
                  </a:lnTo>
                  <a:lnTo>
                    <a:pt x="5231859" y="419245"/>
                  </a:lnTo>
                  <a:lnTo>
                    <a:pt x="5276740" y="403114"/>
                  </a:lnTo>
                  <a:lnTo>
                    <a:pt x="5321802" y="387298"/>
                  </a:lnTo>
                  <a:lnTo>
                    <a:pt x="5367062" y="371820"/>
                  </a:lnTo>
                  <a:lnTo>
                    <a:pt x="5412535" y="356704"/>
                  </a:lnTo>
                  <a:lnTo>
                    <a:pt x="5458235" y="341973"/>
                  </a:lnTo>
                  <a:lnTo>
                    <a:pt x="5504177" y="327650"/>
                  </a:lnTo>
                  <a:lnTo>
                    <a:pt x="5550378" y="313759"/>
                  </a:lnTo>
                  <a:lnTo>
                    <a:pt x="5596852" y="300324"/>
                  </a:lnTo>
                  <a:lnTo>
                    <a:pt x="5643614" y="287368"/>
                  </a:lnTo>
                  <a:lnTo>
                    <a:pt x="5690679" y="274915"/>
                  </a:lnTo>
                  <a:lnTo>
                    <a:pt x="5738063" y="262988"/>
                  </a:lnTo>
                  <a:lnTo>
                    <a:pt x="5785781" y="251610"/>
                  </a:lnTo>
                  <a:lnTo>
                    <a:pt x="5833847" y="240805"/>
                  </a:lnTo>
                  <a:lnTo>
                    <a:pt x="5882278" y="230596"/>
                  </a:lnTo>
                  <a:lnTo>
                    <a:pt x="5931088" y="221008"/>
                  </a:lnTo>
                  <a:lnTo>
                    <a:pt x="5980293" y="212062"/>
                  </a:lnTo>
                  <a:lnTo>
                    <a:pt x="6029907" y="203784"/>
                  </a:lnTo>
                  <a:lnTo>
                    <a:pt x="6079947" y="196196"/>
                  </a:lnTo>
                  <a:lnTo>
                    <a:pt x="6130426" y="189322"/>
                  </a:lnTo>
                  <a:lnTo>
                    <a:pt x="6181360" y="183185"/>
                  </a:lnTo>
                  <a:lnTo>
                    <a:pt x="6232765" y="177809"/>
                  </a:lnTo>
                  <a:lnTo>
                    <a:pt x="6284655" y="173218"/>
                  </a:lnTo>
                  <a:lnTo>
                    <a:pt x="6337046" y="169434"/>
                  </a:lnTo>
                  <a:lnTo>
                    <a:pt x="6378974" y="167123"/>
                  </a:lnTo>
                  <a:lnTo>
                    <a:pt x="6420774" y="165566"/>
                  </a:lnTo>
                  <a:lnTo>
                    <a:pt x="6462455" y="164741"/>
                  </a:lnTo>
                  <a:lnTo>
                    <a:pt x="6504024" y="164628"/>
                  </a:lnTo>
                  <a:lnTo>
                    <a:pt x="6545491" y="165206"/>
                  </a:lnTo>
                  <a:lnTo>
                    <a:pt x="6586866" y="166455"/>
                  </a:lnTo>
                  <a:lnTo>
                    <a:pt x="6628156" y="168353"/>
                  </a:lnTo>
                  <a:lnTo>
                    <a:pt x="6669371" y="170881"/>
                  </a:lnTo>
                  <a:lnTo>
                    <a:pt x="6710521" y="174017"/>
                  </a:lnTo>
                  <a:lnTo>
                    <a:pt x="6751612" y="177741"/>
                  </a:lnTo>
                  <a:lnTo>
                    <a:pt x="6792656" y="182033"/>
                  </a:lnTo>
                  <a:lnTo>
                    <a:pt x="6833660" y="186871"/>
                  </a:lnTo>
                  <a:lnTo>
                    <a:pt x="6874634" y="192235"/>
                  </a:lnTo>
                  <a:lnTo>
                    <a:pt x="6915586" y="198104"/>
                  </a:lnTo>
                  <a:lnTo>
                    <a:pt x="6956525" y="204457"/>
                  </a:lnTo>
                  <a:lnTo>
                    <a:pt x="6997461" y="211275"/>
                  </a:lnTo>
                  <a:lnTo>
                    <a:pt x="7038403" y="218535"/>
                  </a:lnTo>
                  <a:lnTo>
                    <a:pt x="7079358" y="226219"/>
                  </a:lnTo>
                  <a:lnTo>
                    <a:pt x="7120337" y="234304"/>
                  </a:lnTo>
                  <a:lnTo>
                    <a:pt x="7161348" y="242770"/>
                  </a:lnTo>
                  <a:lnTo>
                    <a:pt x="7202400" y="251597"/>
                  </a:lnTo>
                  <a:lnTo>
                    <a:pt x="7243502" y="260764"/>
                  </a:lnTo>
                  <a:lnTo>
                    <a:pt x="7284662" y="270250"/>
                  </a:lnTo>
                  <a:lnTo>
                    <a:pt x="7325891" y="280034"/>
                  </a:lnTo>
                  <a:lnTo>
                    <a:pt x="7367197" y="290097"/>
                  </a:lnTo>
                  <a:lnTo>
                    <a:pt x="7408588" y="300416"/>
                  </a:lnTo>
                  <a:lnTo>
                    <a:pt x="7450074" y="310973"/>
                  </a:lnTo>
                  <a:lnTo>
                    <a:pt x="7491664" y="321745"/>
                  </a:lnTo>
                  <a:lnTo>
                    <a:pt x="7533366" y="332712"/>
                  </a:lnTo>
                  <a:lnTo>
                    <a:pt x="7575190" y="343854"/>
                  </a:lnTo>
                  <a:lnTo>
                    <a:pt x="7617144" y="355149"/>
                  </a:lnTo>
                  <a:lnTo>
                    <a:pt x="7659237" y="366578"/>
                  </a:lnTo>
                  <a:lnTo>
                    <a:pt x="7701479" y="378120"/>
                  </a:lnTo>
                  <a:lnTo>
                    <a:pt x="7743878" y="389753"/>
                  </a:lnTo>
                  <a:lnTo>
                    <a:pt x="7786443" y="401458"/>
                  </a:lnTo>
                  <a:lnTo>
                    <a:pt x="7829184" y="413213"/>
                  </a:lnTo>
                  <a:lnTo>
                    <a:pt x="7872108" y="424998"/>
                  </a:lnTo>
                  <a:lnTo>
                    <a:pt x="7915226" y="436792"/>
                  </a:lnTo>
                  <a:lnTo>
                    <a:pt x="7958545" y="448575"/>
                  </a:lnTo>
                  <a:lnTo>
                    <a:pt x="8002075" y="460326"/>
                  </a:lnTo>
                  <a:lnTo>
                    <a:pt x="8045825" y="472023"/>
                  </a:lnTo>
                  <a:lnTo>
                    <a:pt x="8089804" y="483648"/>
                  </a:lnTo>
                  <a:lnTo>
                    <a:pt x="8134021" y="495178"/>
                  </a:lnTo>
                  <a:lnTo>
                    <a:pt x="8178484" y="506594"/>
                  </a:lnTo>
                  <a:lnTo>
                    <a:pt x="8223203" y="517874"/>
                  </a:lnTo>
                  <a:lnTo>
                    <a:pt x="8268186" y="528998"/>
                  </a:lnTo>
                  <a:lnTo>
                    <a:pt x="8313443" y="539945"/>
                  </a:lnTo>
                  <a:lnTo>
                    <a:pt x="8358982" y="550695"/>
                  </a:lnTo>
                  <a:lnTo>
                    <a:pt x="8404812" y="561226"/>
                  </a:lnTo>
                  <a:lnTo>
                    <a:pt x="8450943" y="571519"/>
                  </a:lnTo>
                  <a:lnTo>
                    <a:pt x="8497383" y="581552"/>
                  </a:lnTo>
                  <a:lnTo>
                    <a:pt x="8544141" y="591306"/>
                  </a:lnTo>
                  <a:lnTo>
                    <a:pt x="8591226" y="600758"/>
                  </a:lnTo>
                  <a:lnTo>
                    <a:pt x="8638647" y="609889"/>
                  </a:lnTo>
                  <a:lnTo>
                    <a:pt x="8686413" y="618678"/>
                  </a:lnTo>
                  <a:lnTo>
                    <a:pt x="8734533" y="627104"/>
                  </a:lnTo>
                  <a:lnTo>
                    <a:pt x="8783015" y="635147"/>
                  </a:lnTo>
                  <a:lnTo>
                    <a:pt x="8831870" y="642786"/>
                  </a:lnTo>
                  <a:lnTo>
                    <a:pt x="8881105" y="649999"/>
                  </a:lnTo>
                  <a:lnTo>
                    <a:pt x="8930730" y="656768"/>
                  </a:lnTo>
                  <a:lnTo>
                    <a:pt x="8980753" y="663070"/>
                  </a:lnTo>
                  <a:lnTo>
                    <a:pt x="9031184" y="668885"/>
                  </a:lnTo>
                  <a:lnTo>
                    <a:pt x="9082031" y="674193"/>
                  </a:lnTo>
                  <a:lnTo>
                    <a:pt x="9133304" y="678973"/>
                  </a:lnTo>
                  <a:lnTo>
                    <a:pt x="9185011" y="683205"/>
                  </a:lnTo>
                  <a:lnTo>
                    <a:pt x="9237161" y="686866"/>
                  </a:lnTo>
                  <a:lnTo>
                    <a:pt x="9289764" y="689938"/>
                  </a:lnTo>
                  <a:lnTo>
                    <a:pt x="9342828" y="692399"/>
                  </a:lnTo>
                  <a:lnTo>
                    <a:pt x="9396361" y="694228"/>
                  </a:lnTo>
                  <a:lnTo>
                    <a:pt x="9450374" y="695405"/>
                  </a:lnTo>
                  <a:lnTo>
                    <a:pt x="9504875" y="695910"/>
                  </a:lnTo>
                  <a:lnTo>
                    <a:pt x="9559872" y="695721"/>
                  </a:lnTo>
                  <a:lnTo>
                    <a:pt x="9615376" y="694817"/>
                  </a:lnTo>
                  <a:lnTo>
                    <a:pt x="9671394" y="693179"/>
                  </a:lnTo>
                  <a:lnTo>
                    <a:pt x="9727936" y="690786"/>
                  </a:lnTo>
                  <a:lnTo>
                    <a:pt x="9785010" y="687617"/>
                  </a:lnTo>
                  <a:lnTo>
                    <a:pt x="9842626" y="683650"/>
                  </a:lnTo>
                  <a:lnTo>
                    <a:pt x="9900793" y="678867"/>
                  </a:lnTo>
                  <a:lnTo>
                    <a:pt x="9959519" y="673245"/>
                  </a:lnTo>
                  <a:lnTo>
                    <a:pt x="10018813" y="666764"/>
                  </a:lnTo>
                  <a:lnTo>
                    <a:pt x="10078685" y="659404"/>
                  </a:lnTo>
                  <a:lnTo>
                    <a:pt x="10139143" y="651144"/>
                  </a:lnTo>
                  <a:lnTo>
                    <a:pt x="10200196" y="641963"/>
                  </a:lnTo>
                  <a:lnTo>
                    <a:pt x="10261854" y="631841"/>
                  </a:lnTo>
                  <a:lnTo>
                    <a:pt x="10342448" y="610378"/>
                  </a:lnTo>
                  <a:lnTo>
                    <a:pt x="10420267" y="589714"/>
                  </a:lnTo>
                  <a:lnTo>
                    <a:pt x="10495395" y="569811"/>
                  </a:lnTo>
                  <a:lnTo>
                    <a:pt x="10567919" y="550630"/>
                  </a:lnTo>
                  <a:lnTo>
                    <a:pt x="10637925" y="532131"/>
                  </a:lnTo>
                  <a:lnTo>
                    <a:pt x="10705500" y="514277"/>
                  </a:lnTo>
                  <a:lnTo>
                    <a:pt x="10770730" y="497026"/>
                  </a:lnTo>
                  <a:lnTo>
                    <a:pt x="10833701" y="480342"/>
                  </a:lnTo>
                  <a:lnTo>
                    <a:pt x="10894499" y="464183"/>
                  </a:lnTo>
                  <a:lnTo>
                    <a:pt x="10953211" y="448513"/>
                  </a:lnTo>
                  <a:lnTo>
                    <a:pt x="11009923" y="433290"/>
                  </a:lnTo>
                  <a:lnTo>
                    <a:pt x="11064721" y="418477"/>
                  </a:lnTo>
                  <a:lnTo>
                    <a:pt x="11117692" y="404035"/>
                  </a:lnTo>
                  <a:lnTo>
                    <a:pt x="11168922" y="389923"/>
                  </a:lnTo>
                  <a:lnTo>
                    <a:pt x="11218496" y="376104"/>
                  </a:lnTo>
                  <a:lnTo>
                    <a:pt x="11266503" y="362539"/>
                  </a:lnTo>
                  <a:lnTo>
                    <a:pt x="11313026" y="349187"/>
                  </a:lnTo>
                  <a:lnTo>
                    <a:pt x="11358154" y="336011"/>
                  </a:lnTo>
                  <a:lnTo>
                    <a:pt x="11401972" y="322970"/>
                  </a:lnTo>
                  <a:lnTo>
                    <a:pt x="11444566" y="310027"/>
                  </a:lnTo>
                  <a:lnTo>
                    <a:pt x="11486024" y="297142"/>
                  </a:lnTo>
                  <a:lnTo>
                    <a:pt x="11526430" y="284276"/>
                  </a:lnTo>
                  <a:lnTo>
                    <a:pt x="11565872" y="271389"/>
                  </a:lnTo>
                  <a:lnTo>
                    <a:pt x="11604435" y="258444"/>
                  </a:lnTo>
                  <a:lnTo>
                    <a:pt x="11642207" y="245400"/>
                  </a:lnTo>
                  <a:lnTo>
                    <a:pt x="11679272" y="232220"/>
                  </a:lnTo>
                  <a:lnTo>
                    <a:pt x="11715718" y="218863"/>
                  </a:lnTo>
                  <a:lnTo>
                    <a:pt x="11751631" y="205291"/>
                  </a:lnTo>
                  <a:lnTo>
                    <a:pt x="11822202" y="177344"/>
                  </a:lnTo>
                  <a:lnTo>
                    <a:pt x="11891676" y="148069"/>
                  </a:lnTo>
                  <a:lnTo>
                    <a:pt x="11960742" y="117151"/>
                  </a:lnTo>
                  <a:lnTo>
                    <a:pt x="11995339" y="100979"/>
                  </a:lnTo>
                  <a:lnTo>
                    <a:pt x="12030092" y="84279"/>
                  </a:lnTo>
                  <a:lnTo>
                    <a:pt x="12065089" y="67013"/>
                  </a:lnTo>
                  <a:lnTo>
                    <a:pt x="12100415" y="49141"/>
                  </a:lnTo>
                  <a:lnTo>
                    <a:pt x="12136157" y="30625"/>
                  </a:lnTo>
                  <a:lnTo>
                    <a:pt x="12172401" y="11425"/>
                  </a:lnTo>
                  <a:lnTo>
                    <a:pt x="12193523" y="0"/>
                  </a:lnTo>
                </a:path>
              </a:pathLst>
            </a:custGeom>
            <a:ln w="38100">
              <a:solidFill>
                <a:srgbClr val="F1F1F1"/>
              </a:solidFill>
              <a:prstDash val="sysDash"/>
            </a:ln>
          </p:spPr>
          <p:txBody>
            <a:bodyPr wrap="square" lIns="0" tIns="0" rIns="0" bIns="0" rtlCol="0"/>
            <a:lstStyle/>
            <a:p>
              <a:endParaRPr/>
            </a:p>
          </p:txBody>
        </p:sp>
        <p:pic>
          <p:nvPicPr>
            <p:cNvPr id="23" name="object 23"/>
            <p:cNvPicPr/>
            <p:nvPr/>
          </p:nvPicPr>
          <p:blipFill>
            <a:blip r:embed="rId4" cstate="print"/>
            <a:stretch>
              <a:fillRect/>
            </a:stretch>
          </p:blipFill>
          <p:spPr>
            <a:xfrm>
              <a:off x="1005839" y="4046220"/>
              <a:ext cx="214884" cy="214884"/>
            </a:xfrm>
            <a:prstGeom prst="rect">
              <a:avLst/>
            </a:prstGeom>
          </p:spPr>
        </p:pic>
        <p:pic>
          <p:nvPicPr>
            <p:cNvPr id="24" name="object 24"/>
            <p:cNvPicPr/>
            <p:nvPr/>
          </p:nvPicPr>
          <p:blipFill>
            <a:blip r:embed="rId5" cstate="print"/>
            <a:stretch>
              <a:fillRect/>
            </a:stretch>
          </p:blipFill>
          <p:spPr>
            <a:xfrm>
              <a:off x="2825495" y="3867912"/>
              <a:ext cx="219456" cy="219456"/>
            </a:xfrm>
            <a:prstGeom prst="rect">
              <a:avLst/>
            </a:prstGeom>
          </p:spPr>
        </p:pic>
        <p:pic>
          <p:nvPicPr>
            <p:cNvPr id="25" name="object 25"/>
            <p:cNvPicPr/>
            <p:nvPr/>
          </p:nvPicPr>
          <p:blipFill>
            <a:blip r:embed="rId5" cstate="print"/>
            <a:stretch>
              <a:fillRect/>
            </a:stretch>
          </p:blipFill>
          <p:spPr>
            <a:xfrm>
              <a:off x="7511795" y="3465576"/>
              <a:ext cx="219455" cy="219456"/>
            </a:xfrm>
            <a:prstGeom prst="rect">
              <a:avLst/>
            </a:prstGeom>
          </p:spPr>
        </p:pic>
        <p:pic>
          <p:nvPicPr>
            <p:cNvPr id="26" name="object 26"/>
            <p:cNvPicPr/>
            <p:nvPr/>
          </p:nvPicPr>
          <p:blipFill>
            <a:blip r:embed="rId6" cstate="print"/>
            <a:stretch>
              <a:fillRect/>
            </a:stretch>
          </p:blipFill>
          <p:spPr>
            <a:xfrm>
              <a:off x="9043416" y="3680460"/>
              <a:ext cx="214883" cy="214883"/>
            </a:xfrm>
            <a:prstGeom prst="rect">
              <a:avLst/>
            </a:prstGeom>
          </p:spPr>
        </p:pic>
      </p:grpSp>
      <p:sp>
        <p:nvSpPr>
          <p:cNvPr id="27" name="object 27"/>
          <p:cNvSpPr txBox="1"/>
          <p:nvPr/>
        </p:nvSpPr>
        <p:spPr>
          <a:xfrm>
            <a:off x="466344" y="1929383"/>
            <a:ext cx="4521835" cy="822960"/>
          </a:xfrm>
          <a:prstGeom prst="rect">
            <a:avLst/>
          </a:prstGeom>
          <a:solidFill>
            <a:srgbClr val="E9E9E9"/>
          </a:solidFill>
        </p:spPr>
        <p:txBody>
          <a:bodyPr vert="horz" wrap="square" lIns="0" tIns="52705" rIns="0" bIns="0" rtlCol="0">
            <a:spAutoFit/>
          </a:bodyPr>
          <a:lstStyle/>
          <a:p>
            <a:pPr marL="119380" marR="182880">
              <a:lnSpc>
                <a:spcPct val="100099"/>
              </a:lnSpc>
              <a:spcBef>
                <a:spcPts val="415"/>
              </a:spcBef>
            </a:pPr>
            <a:r>
              <a:rPr sz="1100" i="1" dirty="0">
                <a:solidFill>
                  <a:srgbClr val="3E3E3E"/>
                </a:solidFill>
                <a:latin typeface="CVS Health Sans"/>
                <a:cs typeface="CVS Health Sans"/>
              </a:rPr>
              <a:t>“Staying</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engaged</a:t>
            </a:r>
            <a:r>
              <a:rPr sz="1100" i="1" spc="-90" dirty="0">
                <a:solidFill>
                  <a:srgbClr val="3E3E3E"/>
                </a:solidFill>
                <a:latin typeface="CVS Health Sans"/>
                <a:cs typeface="CVS Health Sans"/>
              </a:rPr>
              <a:t> </a:t>
            </a:r>
            <a:r>
              <a:rPr sz="1100" i="1" dirty="0">
                <a:solidFill>
                  <a:srgbClr val="3E3E3E"/>
                </a:solidFill>
                <a:latin typeface="CVS Health Sans"/>
                <a:cs typeface="CVS Health Sans"/>
              </a:rPr>
              <a:t>with</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my</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direct</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leader,</a:t>
            </a:r>
            <a:r>
              <a:rPr sz="1100" i="1" spc="-50" dirty="0">
                <a:solidFill>
                  <a:srgbClr val="3E3E3E"/>
                </a:solidFill>
                <a:latin typeface="CVS Health Sans"/>
                <a:cs typeface="CVS Health Sans"/>
              </a:rPr>
              <a:t> </a:t>
            </a:r>
            <a:r>
              <a:rPr sz="1100" i="1" dirty="0">
                <a:solidFill>
                  <a:srgbClr val="3E3E3E"/>
                </a:solidFill>
                <a:latin typeface="CVS Health Sans"/>
                <a:cs typeface="CVS Health Sans"/>
              </a:rPr>
              <a:t>asking</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questions,</a:t>
            </a:r>
            <a:r>
              <a:rPr sz="1100" i="1" spc="-95" dirty="0">
                <a:solidFill>
                  <a:srgbClr val="3E3E3E"/>
                </a:solidFill>
                <a:latin typeface="CVS Health Sans"/>
                <a:cs typeface="CVS Health Sans"/>
              </a:rPr>
              <a:t> </a:t>
            </a:r>
            <a:r>
              <a:rPr sz="1100" i="1" spc="-25" dirty="0">
                <a:solidFill>
                  <a:srgbClr val="3E3E3E"/>
                </a:solidFill>
                <a:latin typeface="CVS Health Sans"/>
                <a:cs typeface="CVS Health Sans"/>
              </a:rPr>
              <a:t>and </a:t>
            </a:r>
            <a:r>
              <a:rPr sz="1100" i="1" dirty="0">
                <a:solidFill>
                  <a:srgbClr val="3E3E3E"/>
                </a:solidFill>
                <a:latin typeface="CVS Health Sans"/>
                <a:cs typeface="CVS Health Sans"/>
              </a:rPr>
              <a:t>showing</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the</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desire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to</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learn</a:t>
            </a:r>
            <a:r>
              <a:rPr sz="1100" i="1" spc="-60" dirty="0">
                <a:solidFill>
                  <a:srgbClr val="3E3E3E"/>
                </a:solidFill>
                <a:latin typeface="CVS Health Sans"/>
                <a:cs typeface="CVS Health Sans"/>
              </a:rPr>
              <a:t> </a:t>
            </a:r>
            <a:r>
              <a:rPr sz="1100" i="1" dirty="0">
                <a:solidFill>
                  <a:srgbClr val="3E3E3E"/>
                </a:solidFill>
                <a:latin typeface="CVS Health Sans"/>
                <a:cs typeface="CVS Health Sans"/>
              </a:rPr>
              <a:t>things</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outside</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of</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my</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current</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role</a:t>
            </a:r>
            <a:r>
              <a:rPr sz="1100" i="1" spc="-5" dirty="0">
                <a:solidFill>
                  <a:srgbClr val="3E3E3E"/>
                </a:solidFill>
                <a:latin typeface="CVS Health Sans"/>
                <a:cs typeface="CVS Health Sans"/>
              </a:rPr>
              <a:t> </a:t>
            </a:r>
            <a:r>
              <a:rPr sz="1100" i="1" spc="-10" dirty="0">
                <a:solidFill>
                  <a:srgbClr val="3E3E3E"/>
                </a:solidFill>
                <a:latin typeface="CVS Health Sans"/>
                <a:cs typeface="CVS Health Sans"/>
              </a:rPr>
              <a:t>while </a:t>
            </a:r>
            <a:r>
              <a:rPr sz="1100" i="1" dirty="0">
                <a:solidFill>
                  <a:srgbClr val="3E3E3E"/>
                </a:solidFill>
                <a:latin typeface="CVS Health Sans"/>
                <a:cs typeface="CVS Health Sans"/>
              </a:rPr>
              <a:t>meeting/exceeding</a:t>
            </a:r>
            <a:r>
              <a:rPr sz="1100" i="1" spc="-125" dirty="0">
                <a:solidFill>
                  <a:srgbClr val="3E3E3E"/>
                </a:solidFill>
                <a:latin typeface="CVS Health Sans"/>
                <a:cs typeface="CVS Health Sans"/>
              </a:rPr>
              <a:t> </a:t>
            </a:r>
            <a:r>
              <a:rPr sz="1100" i="1" dirty="0">
                <a:solidFill>
                  <a:srgbClr val="3E3E3E"/>
                </a:solidFill>
                <a:latin typeface="CVS Health Sans"/>
                <a:cs typeface="CVS Health Sans"/>
              </a:rPr>
              <a:t>in</a:t>
            </a:r>
            <a:r>
              <a:rPr sz="1100" i="1" spc="60" dirty="0">
                <a:solidFill>
                  <a:srgbClr val="3E3E3E"/>
                </a:solidFill>
                <a:latin typeface="CVS Health Sans"/>
                <a:cs typeface="CVS Health Sans"/>
              </a:rPr>
              <a:t> </a:t>
            </a:r>
            <a:r>
              <a:rPr sz="1100" i="1" dirty="0">
                <a:solidFill>
                  <a:srgbClr val="3E3E3E"/>
                </a:solidFill>
                <a:latin typeface="CVS Health Sans"/>
                <a:cs typeface="CVS Health Sans"/>
              </a:rPr>
              <a:t>my current</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position</a:t>
            </a:r>
            <a:r>
              <a:rPr sz="1100" i="1" spc="-20" dirty="0">
                <a:solidFill>
                  <a:srgbClr val="3E3E3E"/>
                </a:solidFill>
                <a:latin typeface="CVS Health Sans"/>
                <a:cs typeface="CVS Health Sans"/>
              </a:rPr>
              <a:t> </a:t>
            </a:r>
            <a:r>
              <a:rPr sz="1100" i="1" dirty="0">
                <a:solidFill>
                  <a:srgbClr val="3E3E3E"/>
                </a:solidFill>
                <a:latin typeface="CVS Health Sans"/>
                <a:cs typeface="CVS Health Sans"/>
              </a:rPr>
              <a:t>opened</a:t>
            </a:r>
            <a:r>
              <a:rPr sz="1100" i="1" spc="-65" dirty="0">
                <a:solidFill>
                  <a:srgbClr val="3E3E3E"/>
                </a:solidFill>
                <a:latin typeface="CVS Health Sans"/>
                <a:cs typeface="CVS Health Sans"/>
              </a:rPr>
              <a:t> </a:t>
            </a:r>
            <a:r>
              <a:rPr sz="1100" i="1" dirty="0">
                <a:solidFill>
                  <a:srgbClr val="3E3E3E"/>
                </a:solidFill>
                <a:latin typeface="CVS Health Sans"/>
                <a:cs typeface="CVS Health Sans"/>
              </a:rPr>
              <a:t>the door</a:t>
            </a:r>
            <a:r>
              <a:rPr sz="1100" i="1" spc="-40" dirty="0">
                <a:solidFill>
                  <a:srgbClr val="3E3E3E"/>
                </a:solidFill>
                <a:latin typeface="CVS Health Sans"/>
                <a:cs typeface="CVS Health Sans"/>
              </a:rPr>
              <a:t> </a:t>
            </a:r>
            <a:r>
              <a:rPr sz="1100" i="1" spc="-25" dirty="0">
                <a:solidFill>
                  <a:srgbClr val="3E3E3E"/>
                </a:solidFill>
                <a:latin typeface="CVS Health Sans"/>
                <a:cs typeface="CVS Health Sans"/>
              </a:rPr>
              <a:t>to </a:t>
            </a:r>
            <a:r>
              <a:rPr sz="1100" i="1" dirty="0">
                <a:solidFill>
                  <a:srgbClr val="3E3E3E"/>
                </a:solidFill>
                <a:latin typeface="CVS Health Sans"/>
                <a:cs typeface="CVS Health Sans"/>
              </a:rPr>
              <a:t>other</a:t>
            </a:r>
            <a:r>
              <a:rPr sz="1100" i="1" spc="-15" dirty="0">
                <a:solidFill>
                  <a:srgbClr val="3E3E3E"/>
                </a:solidFill>
                <a:latin typeface="CVS Health Sans"/>
                <a:cs typeface="CVS Health Sans"/>
              </a:rPr>
              <a:t> </a:t>
            </a:r>
            <a:r>
              <a:rPr sz="1100" i="1" spc="-10" dirty="0">
                <a:solidFill>
                  <a:srgbClr val="3E3E3E"/>
                </a:solidFill>
                <a:latin typeface="CVS Health Sans"/>
                <a:cs typeface="CVS Health Sans"/>
              </a:rPr>
              <a:t>opportunities.”</a:t>
            </a:r>
            <a:endParaRPr sz="1100">
              <a:latin typeface="CVS Health Sans"/>
              <a:cs typeface="CVS Health Sans"/>
            </a:endParaRPr>
          </a:p>
        </p:txBody>
      </p:sp>
      <p:sp>
        <p:nvSpPr>
          <p:cNvPr id="28" name="object 28"/>
          <p:cNvSpPr txBox="1"/>
          <p:nvPr/>
        </p:nvSpPr>
        <p:spPr>
          <a:xfrm>
            <a:off x="6140196" y="1536191"/>
            <a:ext cx="5641975" cy="828040"/>
          </a:xfrm>
          <a:prstGeom prst="rect">
            <a:avLst/>
          </a:prstGeom>
          <a:solidFill>
            <a:srgbClr val="E9E9E9"/>
          </a:solidFill>
        </p:spPr>
        <p:txBody>
          <a:bodyPr vert="horz" wrap="square" lIns="0" tIns="88265" rIns="0" bIns="0" rtlCol="0">
            <a:spAutoFit/>
          </a:bodyPr>
          <a:lstStyle/>
          <a:p>
            <a:pPr marL="92075" marR="135255">
              <a:lnSpc>
                <a:spcPct val="100099"/>
              </a:lnSpc>
              <a:spcBef>
                <a:spcPts val="695"/>
              </a:spcBef>
            </a:pPr>
            <a:r>
              <a:rPr sz="1100" i="1" dirty="0">
                <a:solidFill>
                  <a:srgbClr val="3E3E3E"/>
                </a:solidFill>
                <a:latin typeface="CVS Health Sans"/>
                <a:cs typeface="CVS Health Sans"/>
              </a:rPr>
              <a:t>“Career</a:t>
            </a:r>
            <a:r>
              <a:rPr sz="1100" i="1" spc="-75" dirty="0">
                <a:solidFill>
                  <a:srgbClr val="3E3E3E"/>
                </a:solidFill>
                <a:latin typeface="CVS Health Sans"/>
                <a:cs typeface="CVS Health Sans"/>
              </a:rPr>
              <a:t> </a:t>
            </a:r>
            <a:r>
              <a:rPr sz="1100" i="1" dirty="0">
                <a:solidFill>
                  <a:srgbClr val="3E3E3E"/>
                </a:solidFill>
                <a:latin typeface="CVS Health Sans"/>
                <a:cs typeface="CVS Health Sans"/>
              </a:rPr>
              <a:t>mapping</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with</a:t>
            </a:r>
            <a:r>
              <a:rPr sz="1100" i="1" spc="30" dirty="0">
                <a:solidFill>
                  <a:srgbClr val="3E3E3E"/>
                </a:solidFill>
                <a:latin typeface="CVS Health Sans"/>
                <a:cs typeface="CVS Health Sans"/>
              </a:rPr>
              <a:t> </a:t>
            </a:r>
            <a:r>
              <a:rPr sz="1100" i="1" dirty="0">
                <a:solidFill>
                  <a:srgbClr val="3E3E3E"/>
                </a:solidFill>
                <a:latin typeface="CVS Health Sans"/>
                <a:cs typeface="CVS Health Sans"/>
              </a:rPr>
              <a:t>my</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leaders</a:t>
            </a:r>
            <a:r>
              <a:rPr sz="1100" i="1" spc="-70" dirty="0">
                <a:solidFill>
                  <a:srgbClr val="3E3E3E"/>
                </a:solidFill>
                <a:latin typeface="CVS Health Sans"/>
                <a:cs typeface="CVS Health Sans"/>
              </a:rPr>
              <a:t> </a:t>
            </a:r>
            <a:r>
              <a:rPr sz="1100" i="1" dirty="0">
                <a:solidFill>
                  <a:srgbClr val="3E3E3E"/>
                </a:solidFill>
                <a:latin typeface="CVS Health Sans"/>
                <a:cs typeface="CVS Health Sans"/>
              </a:rPr>
              <a:t>and</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HRBPs</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and</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building</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networks</a:t>
            </a:r>
            <a:r>
              <a:rPr sz="1100" i="1" spc="-70" dirty="0">
                <a:solidFill>
                  <a:srgbClr val="3E3E3E"/>
                </a:solidFill>
                <a:latin typeface="CVS Health Sans"/>
                <a:cs typeface="CVS Health Sans"/>
              </a:rPr>
              <a:t> </a:t>
            </a:r>
            <a:r>
              <a:rPr sz="1100" i="1" dirty="0">
                <a:solidFill>
                  <a:srgbClr val="3E3E3E"/>
                </a:solidFill>
                <a:latin typeface="CVS Health Sans"/>
                <a:cs typeface="CVS Health Sans"/>
              </a:rPr>
              <a:t>across</a:t>
            </a:r>
            <a:r>
              <a:rPr sz="1100" i="1" spc="20" dirty="0">
                <a:solidFill>
                  <a:srgbClr val="3E3E3E"/>
                </a:solidFill>
                <a:latin typeface="CVS Health Sans"/>
                <a:cs typeface="CVS Health Sans"/>
              </a:rPr>
              <a:t> </a:t>
            </a:r>
            <a:r>
              <a:rPr sz="1100" i="1" spc="-10" dirty="0">
                <a:solidFill>
                  <a:srgbClr val="3E3E3E"/>
                </a:solidFill>
                <a:latin typeface="CVS Health Sans"/>
                <a:cs typeface="CVS Health Sans"/>
              </a:rPr>
              <a:t>business </a:t>
            </a:r>
            <a:r>
              <a:rPr sz="1100" i="1" dirty="0">
                <a:solidFill>
                  <a:srgbClr val="3E3E3E"/>
                </a:solidFill>
                <a:latin typeface="CVS Health Sans"/>
                <a:cs typeface="CVS Health Sans"/>
              </a:rPr>
              <a:t>units</a:t>
            </a:r>
            <a:r>
              <a:rPr sz="1100" i="1" spc="-30" dirty="0">
                <a:solidFill>
                  <a:srgbClr val="3E3E3E"/>
                </a:solidFill>
                <a:latin typeface="CVS Health Sans"/>
                <a:cs typeface="CVS Health Sans"/>
              </a:rPr>
              <a:t> </a:t>
            </a:r>
            <a:r>
              <a:rPr sz="1100" i="1" dirty="0">
                <a:solidFill>
                  <a:srgbClr val="3E3E3E"/>
                </a:solidFill>
                <a:latin typeface="CVS Health Sans"/>
                <a:cs typeface="CVS Health Sans"/>
              </a:rPr>
              <a:t>allowed</a:t>
            </a:r>
            <a:r>
              <a:rPr sz="1100" i="1" spc="-55" dirty="0">
                <a:solidFill>
                  <a:srgbClr val="3E3E3E"/>
                </a:solidFill>
                <a:latin typeface="CVS Health Sans"/>
                <a:cs typeface="CVS Health Sans"/>
              </a:rPr>
              <a:t> </a:t>
            </a:r>
            <a:r>
              <a:rPr sz="1100" i="1" dirty="0">
                <a:solidFill>
                  <a:srgbClr val="3E3E3E"/>
                </a:solidFill>
                <a:latin typeface="CVS Health Sans"/>
                <a:cs typeface="CVS Health Sans"/>
              </a:rPr>
              <a:t>me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to</a:t>
            </a:r>
            <a:r>
              <a:rPr sz="1100" i="1" spc="25" dirty="0">
                <a:solidFill>
                  <a:srgbClr val="3E3E3E"/>
                </a:solidFill>
                <a:latin typeface="CVS Health Sans"/>
                <a:cs typeface="CVS Health Sans"/>
              </a:rPr>
              <a:t> </a:t>
            </a:r>
            <a:r>
              <a:rPr sz="1100" i="1" dirty="0">
                <a:solidFill>
                  <a:srgbClr val="3E3E3E"/>
                </a:solidFill>
                <a:latin typeface="CVS Health Sans"/>
                <a:cs typeface="CVS Health Sans"/>
              </a:rPr>
              <a:t>see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opportunities</a:t>
            </a:r>
            <a:r>
              <a:rPr sz="1100" i="1" spc="-70" dirty="0">
                <a:solidFill>
                  <a:srgbClr val="3E3E3E"/>
                </a:solidFill>
                <a:latin typeface="CVS Health Sans"/>
                <a:cs typeface="CVS Health Sans"/>
              </a:rPr>
              <a:t> </a:t>
            </a:r>
            <a:r>
              <a:rPr sz="1100" i="1" dirty="0">
                <a:solidFill>
                  <a:srgbClr val="3E3E3E"/>
                </a:solidFill>
                <a:latin typeface="CVS Health Sans"/>
                <a:cs typeface="CVS Health Sans"/>
              </a:rPr>
              <a:t>outside</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of</a:t>
            </a:r>
            <a:r>
              <a:rPr sz="1100" i="1" spc="20" dirty="0">
                <a:solidFill>
                  <a:srgbClr val="3E3E3E"/>
                </a:solidFill>
                <a:latin typeface="CVS Health Sans"/>
                <a:cs typeface="CVS Health Sans"/>
              </a:rPr>
              <a:t> </a:t>
            </a:r>
            <a:r>
              <a:rPr sz="1100" i="1" dirty="0">
                <a:solidFill>
                  <a:srgbClr val="3E3E3E"/>
                </a:solidFill>
                <a:latin typeface="CVS Health Sans"/>
                <a:cs typeface="CVS Health Sans"/>
              </a:rPr>
              <a:t>operations,</a:t>
            </a:r>
            <a:r>
              <a:rPr sz="1100" i="1" spc="-55" dirty="0">
                <a:solidFill>
                  <a:srgbClr val="3E3E3E"/>
                </a:solidFill>
                <a:latin typeface="CVS Health Sans"/>
                <a:cs typeface="CVS Health Sans"/>
              </a:rPr>
              <a:t> </a:t>
            </a:r>
            <a:r>
              <a:rPr sz="1100" i="1" dirty="0">
                <a:solidFill>
                  <a:srgbClr val="3E3E3E"/>
                </a:solidFill>
                <a:latin typeface="CVS Health Sans"/>
                <a:cs typeface="CVS Health Sans"/>
              </a:rPr>
              <a:t>and</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that</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led</a:t>
            </a:r>
            <a:r>
              <a:rPr sz="1100" i="1" spc="-55" dirty="0">
                <a:solidFill>
                  <a:srgbClr val="3E3E3E"/>
                </a:solidFill>
                <a:latin typeface="CVS Health Sans"/>
                <a:cs typeface="CVS Health Sans"/>
              </a:rPr>
              <a:t> </a:t>
            </a:r>
            <a:r>
              <a:rPr sz="1100" i="1" dirty="0">
                <a:solidFill>
                  <a:srgbClr val="3E3E3E"/>
                </a:solidFill>
                <a:latin typeface="CVS Health Sans"/>
                <a:cs typeface="CVS Health Sans"/>
              </a:rPr>
              <a:t>me</a:t>
            </a:r>
            <a:r>
              <a:rPr sz="1100" i="1" spc="40" dirty="0">
                <a:solidFill>
                  <a:srgbClr val="3E3E3E"/>
                </a:solidFill>
                <a:latin typeface="CVS Health Sans"/>
                <a:cs typeface="CVS Health Sans"/>
              </a:rPr>
              <a:t> </a:t>
            </a:r>
            <a:r>
              <a:rPr sz="1100" i="1" spc="-25" dirty="0">
                <a:solidFill>
                  <a:srgbClr val="3E3E3E"/>
                </a:solidFill>
                <a:latin typeface="CVS Health Sans"/>
                <a:cs typeface="CVS Health Sans"/>
              </a:rPr>
              <a:t>to </a:t>
            </a:r>
            <a:r>
              <a:rPr sz="1100" i="1" dirty="0">
                <a:solidFill>
                  <a:srgbClr val="3E3E3E"/>
                </a:solidFill>
                <a:latin typeface="CVS Health Sans"/>
                <a:cs typeface="CVS Health Sans"/>
              </a:rPr>
              <a:t>accepting</a:t>
            </a:r>
            <a:r>
              <a:rPr sz="1100" i="1" spc="-50" dirty="0">
                <a:solidFill>
                  <a:srgbClr val="3E3E3E"/>
                </a:solidFill>
                <a:latin typeface="CVS Health Sans"/>
                <a:cs typeface="CVS Health Sans"/>
              </a:rPr>
              <a:t> </a:t>
            </a:r>
            <a:r>
              <a:rPr sz="1100" i="1" dirty="0">
                <a:solidFill>
                  <a:srgbClr val="3E3E3E"/>
                </a:solidFill>
                <a:latin typeface="CVS Health Sans"/>
                <a:cs typeface="CVS Health Sans"/>
              </a:rPr>
              <a:t>the</a:t>
            </a:r>
            <a:r>
              <a:rPr sz="1100" i="1" spc="-50" dirty="0">
                <a:solidFill>
                  <a:srgbClr val="3E3E3E"/>
                </a:solidFill>
                <a:latin typeface="CVS Health Sans"/>
                <a:cs typeface="CVS Health Sans"/>
              </a:rPr>
              <a:t> </a:t>
            </a:r>
            <a:r>
              <a:rPr sz="1100" i="1" dirty="0">
                <a:solidFill>
                  <a:srgbClr val="3E3E3E"/>
                </a:solidFill>
                <a:latin typeface="CVS Health Sans"/>
                <a:cs typeface="CVS Health Sans"/>
              </a:rPr>
              <a:t>role of</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Sr.</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Manager,</a:t>
            </a:r>
            <a:r>
              <a:rPr sz="1100" i="1" spc="-60" dirty="0">
                <a:solidFill>
                  <a:srgbClr val="3E3E3E"/>
                </a:solidFill>
                <a:latin typeface="CVS Health Sans"/>
                <a:cs typeface="CVS Health Sans"/>
              </a:rPr>
              <a:t> </a:t>
            </a:r>
            <a:r>
              <a:rPr sz="1100" i="1" dirty="0">
                <a:solidFill>
                  <a:srgbClr val="3E3E3E"/>
                </a:solidFill>
                <a:latin typeface="CVS Health Sans"/>
                <a:cs typeface="CVS Health Sans"/>
              </a:rPr>
              <a:t>Business</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Technology</a:t>
            </a:r>
            <a:r>
              <a:rPr sz="1100" i="1" spc="-110" dirty="0">
                <a:solidFill>
                  <a:srgbClr val="3E3E3E"/>
                </a:solidFill>
                <a:latin typeface="CVS Health Sans"/>
                <a:cs typeface="CVS Health Sans"/>
              </a:rPr>
              <a:t> </a:t>
            </a:r>
            <a:r>
              <a:rPr sz="1100" i="1" dirty="0">
                <a:solidFill>
                  <a:srgbClr val="3E3E3E"/>
                </a:solidFill>
                <a:latin typeface="CVS Health Sans"/>
                <a:cs typeface="CVS Health Sans"/>
              </a:rPr>
              <a:t>working</a:t>
            </a:r>
            <a:r>
              <a:rPr sz="1100" i="1" spc="25" dirty="0">
                <a:solidFill>
                  <a:srgbClr val="3E3E3E"/>
                </a:solidFill>
                <a:latin typeface="CVS Health Sans"/>
                <a:cs typeface="CVS Health Sans"/>
              </a:rPr>
              <a:t> </a:t>
            </a:r>
            <a:r>
              <a:rPr sz="1100" i="1" dirty="0">
                <a:solidFill>
                  <a:srgbClr val="3E3E3E"/>
                </a:solidFill>
                <a:latin typeface="CVS Health Sans"/>
                <a:cs typeface="CVS Health Sans"/>
              </a:rPr>
              <a:t>with</a:t>
            </a:r>
            <a:r>
              <a:rPr sz="1100" i="1" spc="20" dirty="0">
                <a:solidFill>
                  <a:srgbClr val="3E3E3E"/>
                </a:solidFill>
                <a:latin typeface="CVS Health Sans"/>
                <a:cs typeface="CVS Health Sans"/>
              </a:rPr>
              <a:t> </a:t>
            </a:r>
            <a:r>
              <a:rPr sz="1100" i="1" spc="-10" dirty="0">
                <a:solidFill>
                  <a:srgbClr val="3E3E3E"/>
                </a:solidFill>
                <a:latin typeface="CVS Health Sans"/>
                <a:cs typeface="CVS Health Sans"/>
              </a:rPr>
              <a:t>outstanding </a:t>
            </a:r>
            <a:r>
              <a:rPr sz="1100" i="1" dirty="0">
                <a:solidFill>
                  <a:srgbClr val="3E3E3E"/>
                </a:solidFill>
                <a:latin typeface="CVS Health Sans"/>
                <a:cs typeface="CVS Health Sans"/>
              </a:rPr>
              <a:t>teams</a:t>
            </a:r>
            <a:r>
              <a:rPr sz="1100" i="1" spc="-75" dirty="0">
                <a:solidFill>
                  <a:srgbClr val="3E3E3E"/>
                </a:solidFill>
                <a:latin typeface="CVS Health Sans"/>
                <a:cs typeface="CVS Health Sans"/>
              </a:rPr>
              <a:t> </a:t>
            </a:r>
            <a:r>
              <a:rPr sz="1100" i="1" dirty="0">
                <a:solidFill>
                  <a:srgbClr val="3E3E3E"/>
                </a:solidFill>
                <a:latin typeface="CVS Health Sans"/>
                <a:cs typeface="CVS Health Sans"/>
              </a:rPr>
              <a:t>to</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enhance</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the</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tools</a:t>
            </a:r>
            <a:r>
              <a:rPr sz="1100" i="1" spc="-30" dirty="0">
                <a:solidFill>
                  <a:srgbClr val="3E3E3E"/>
                </a:solidFill>
                <a:latin typeface="CVS Health Sans"/>
                <a:cs typeface="CVS Health Sans"/>
              </a:rPr>
              <a:t> </a:t>
            </a:r>
            <a:r>
              <a:rPr sz="1100" i="1" dirty="0">
                <a:solidFill>
                  <a:srgbClr val="3E3E3E"/>
                </a:solidFill>
                <a:latin typeface="CVS Health Sans"/>
                <a:cs typeface="CVS Health Sans"/>
              </a:rPr>
              <a:t>we</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use in</a:t>
            </a:r>
            <a:r>
              <a:rPr sz="1100" i="1" spc="25" dirty="0">
                <a:solidFill>
                  <a:srgbClr val="3E3E3E"/>
                </a:solidFill>
                <a:latin typeface="CVS Health Sans"/>
                <a:cs typeface="CVS Health Sans"/>
              </a:rPr>
              <a:t> </a:t>
            </a:r>
            <a:r>
              <a:rPr sz="1100" i="1" dirty="0">
                <a:solidFill>
                  <a:srgbClr val="3E3E3E"/>
                </a:solidFill>
                <a:latin typeface="CVS Health Sans"/>
                <a:cs typeface="CVS Health Sans"/>
              </a:rPr>
              <a:t>Customer</a:t>
            </a:r>
            <a:r>
              <a:rPr sz="1100" i="1" spc="-40" dirty="0">
                <a:solidFill>
                  <a:srgbClr val="3E3E3E"/>
                </a:solidFill>
                <a:latin typeface="CVS Health Sans"/>
                <a:cs typeface="CVS Health Sans"/>
              </a:rPr>
              <a:t> </a:t>
            </a:r>
            <a:r>
              <a:rPr sz="1100" i="1" spc="-10" dirty="0">
                <a:solidFill>
                  <a:srgbClr val="3E3E3E"/>
                </a:solidFill>
                <a:latin typeface="CVS Health Sans"/>
                <a:cs typeface="CVS Health Sans"/>
              </a:rPr>
              <a:t>Care.”</a:t>
            </a:r>
            <a:endParaRPr sz="1100">
              <a:latin typeface="CVS Health Sans"/>
              <a:cs typeface="CVS Health Sans"/>
            </a:endParaRPr>
          </a:p>
        </p:txBody>
      </p:sp>
      <p:sp>
        <p:nvSpPr>
          <p:cNvPr id="29" name="object 29"/>
          <p:cNvSpPr txBox="1"/>
          <p:nvPr/>
        </p:nvSpPr>
        <p:spPr>
          <a:xfrm>
            <a:off x="10156317" y="3237738"/>
            <a:ext cx="1499870" cy="389890"/>
          </a:xfrm>
          <a:prstGeom prst="rect">
            <a:avLst/>
          </a:prstGeom>
        </p:spPr>
        <p:txBody>
          <a:bodyPr vert="horz" wrap="square" lIns="0" tIns="17145" rIns="0" bIns="0" rtlCol="0">
            <a:spAutoFit/>
          </a:bodyPr>
          <a:lstStyle/>
          <a:p>
            <a:pPr algn="ctr">
              <a:lnSpc>
                <a:spcPct val="100000"/>
              </a:lnSpc>
              <a:spcBef>
                <a:spcPts val="135"/>
              </a:spcBef>
            </a:pPr>
            <a:r>
              <a:rPr sz="1150" dirty="0">
                <a:solidFill>
                  <a:srgbClr val="3E3E3E"/>
                </a:solidFill>
                <a:latin typeface="CVS Health Sans"/>
                <a:cs typeface="CVS Health Sans"/>
              </a:rPr>
              <a:t>Sr.</a:t>
            </a:r>
            <a:r>
              <a:rPr sz="1150" spc="-35" dirty="0">
                <a:solidFill>
                  <a:srgbClr val="3E3E3E"/>
                </a:solidFill>
                <a:latin typeface="CVS Health Sans"/>
                <a:cs typeface="CVS Health Sans"/>
              </a:rPr>
              <a:t> </a:t>
            </a:r>
            <a:r>
              <a:rPr sz="1150" spc="-10" dirty="0">
                <a:solidFill>
                  <a:srgbClr val="3E3E3E"/>
                </a:solidFill>
                <a:latin typeface="CVS Health Sans"/>
                <a:cs typeface="CVS Health Sans"/>
              </a:rPr>
              <a:t>Manager,</a:t>
            </a:r>
            <a:endParaRPr sz="1150">
              <a:latin typeface="CVS Health Sans"/>
              <a:cs typeface="CVS Health Sans"/>
            </a:endParaRPr>
          </a:p>
          <a:p>
            <a:pPr algn="ctr">
              <a:lnSpc>
                <a:spcPct val="100000"/>
              </a:lnSpc>
              <a:spcBef>
                <a:spcPts val="10"/>
              </a:spcBef>
            </a:pPr>
            <a:r>
              <a:rPr sz="1200" dirty="0">
                <a:solidFill>
                  <a:srgbClr val="3E3E3E"/>
                </a:solidFill>
                <a:latin typeface="CVS Health Sans"/>
                <a:cs typeface="CVS Health Sans"/>
              </a:rPr>
              <a:t>Business</a:t>
            </a:r>
            <a:r>
              <a:rPr sz="1200" spc="-45" dirty="0">
                <a:solidFill>
                  <a:srgbClr val="3E3E3E"/>
                </a:solidFill>
                <a:latin typeface="CVS Health Sans"/>
                <a:cs typeface="CVS Health Sans"/>
              </a:rPr>
              <a:t> </a:t>
            </a:r>
            <a:r>
              <a:rPr sz="1200" spc="-10" dirty="0">
                <a:solidFill>
                  <a:srgbClr val="3E3E3E"/>
                </a:solidFill>
                <a:latin typeface="CVS Health Sans"/>
                <a:cs typeface="CVS Health Sans"/>
              </a:rPr>
              <a:t>Technology</a:t>
            </a:r>
            <a:endParaRPr sz="1200">
              <a:latin typeface="CVS Health Sans"/>
              <a:cs typeface="CVS Health Sans"/>
            </a:endParaRPr>
          </a:p>
        </p:txBody>
      </p:sp>
      <p:grpSp>
        <p:nvGrpSpPr>
          <p:cNvPr id="30" name="object 30"/>
          <p:cNvGrpSpPr/>
          <p:nvPr/>
        </p:nvGrpSpPr>
        <p:grpSpPr>
          <a:xfrm>
            <a:off x="10794492" y="3662171"/>
            <a:ext cx="215265" cy="501015"/>
            <a:chOff x="10794492" y="3662171"/>
            <a:chExt cx="215265" cy="501015"/>
          </a:xfrm>
        </p:grpSpPr>
        <p:pic>
          <p:nvPicPr>
            <p:cNvPr id="31" name="object 31"/>
            <p:cNvPicPr/>
            <p:nvPr/>
          </p:nvPicPr>
          <p:blipFill>
            <a:blip r:embed="rId7" cstate="print"/>
            <a:stretch>
              <a:fillRect/>
            </a:stretch>
          </p:blipFill>
          <p:spPr>
            <a:xfrm>
              <a:off x="10794492" y="3662171"/>
              <a:ext cx="214883" cy="219455"/>
            </a:xfrm>
            <a:prstGeom prst="rect">
              <a:avLst/>
            </a:prstGeom>
          </p:spPr>
        </p:pic>
        <p:sp>
          <p:nvSpPr>
            <p:cNvPr id="32" name="object 32"/>
            <p:cNvSpPr/>
            <p:nvPr/>
          </p:nvSpPr>
          <p:spPr>
            <a:xfrm>
              <a:off x="10906506" y="3925061"/>
              <a:ext cx="0" cy="238125"/>
            </a:xfrm>
            <a:custGeom>
              <a:avLst/>
              <a:gdLst/>
              <a:ahLst/>
              <a:cxnLst/>
              <a:rect l="l" t="t" r="r" b="b"/>
              <a:pathLst>
                <a:path h="238125">
                  <a:moveTo>
                    <a:pt x="0" y="0"/>
                  </a:moveTo>
                  <a:lnTo>
                    <a:pt x="0" y="238125"/>
                  </a:lnTo>
                </a:path>
              </a:pathLst>
            </a:custGeom>
            <a:ln w="12700">
              <a:solidFill>
                <a:srgbClr val="858585"/>
              </a:solidFill>
            </a:ln>
          </p:spPr>
          <p:txBody>
            <a:bodyPr wrap="square" lIns="0" tIns="0" rIns="0" bIns="0" rtlCol="0"/>
            <a:lstStyle/>
            <a:p>
              <a:endParaRPr/>
            </a:p>
          </p:txBody>
        </p:sp>
      </p:grpSp>
      <p:pic>
        <p:nvPicPr>
          <p:cNvPr id="33" name="object 33"/>
          <p:cNvPicPr/>
          <p:nvPr/>
        </p:nvPicPr>
        <p:blipFill>
          <a:blip r:embed="rId8" cstate="print"/>
          <a:stretch>
            <a:fillRect/>
          </a:stretch>
        </p:blipFill>
        <p:spPr>
          <a:xfrm>
            <a:off x="2811779" y="397763"/>
            <a:ext cx="1161288" cy="14173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8088" y="6438430"/>
            <a:ext cx="3781425" cy="128905"/>
          </a:xfrm>
          <a:prstGeom prst="rect">
            <a:avLst/>
          </a:prstGeom>
        </p:spPr>
        <p:txBody>
          <a:bodyPr vert="horz" wrap="square" lIns="0" tIns="0" rIns="0" bIns="0" rtlCol="0">
            <a:spAutoFit/>
          </a:bodyPr>
          <a:lstStyle/>
          <a:p>
            <a:pPr>
              <a:lnSpc>
                <a:spcPts val="950"/>
              </a:lnSpc>
              <a:tabLst>
                <a:tab pos="301625" algn="l"/>
              </a:tabLst>
            </a:pPr>
            <a:r>
              <a:rPr sz="1000" b="0" spc="-25" dirty="0">
                <a:solidFill>
                  <a:srgbClr val="3E3E3E"/>
                </a:solidFill>
                <a:latin typeface="CVS Health Sans Medium"/>
                <a:cs typeface="CVS Health Sans Medium"/>
              </a:rPr>
              <a:t>14</a:t>
            </a:r>
            <a:r>
              <a:rPr sz="1000" b="0" dirty="0">
                <a:solidFill>
                  <a:srgbClr val="3E3E3E"/>
                </a:solidFill>
                <a:latin typeface="CVS Health Sans Medium"/>
                <a:cs typeface="CVS Health Sans Medium"/>
              </a:rPr>
              <a:t>	</a:t>
            </a:r>
            <a:r>
              <a:rPr sz="1200" spc="-15" baseline="3472" dirty="0">
                <a:solidFill>
                  <a:srgbClr val="3E3E3E"/>
                </a:solidFill>
                <a:latin typeface="CVS Health Sans"/>
                <a:cs typeface="CVS Health Sans"/>
              </a:rPr>
              <a:t>©2023</a:t>
            </a:r>
            <a:r>
              <a:rPr sz="1200" spc="60" baseline="3472" dirty="0">
                <a:solidFill>
                  <a:srgbClr val="3E3E3E"/>
                </a:solidFill>
                <a:latin typeface="CVS Health Sans"/>
                <a:cs typeface="CVS Health Sans"/>
              </a:rPr>
              <a:t> </a:t>
            </a:r>
            <a:r>
              <a:rPr sz="1200" baseline="3472" dirty="0">
                <a:solidFill>
                  <a:srgbClr val="3E3E3E"/>
                </a:solidFill>
                <a:latin typeface="CVS Health Sans"/>
                <a:cs typeface="CVS Health Sans"/>
              </a:rPr>
              <a:t>CVS</a:t>
            </a:r>
            <a:r>
              <a:rPr sz="1200" spc="-67" baseline="3472" dirty="0">
                <a:solidFill>
                  <a:srgbClr val="3E3E3E"/>
                </a:solidFill>
                <a:latin typeface="CVS Health Sans"/>
                <a:cs typeface="CVS Health Sans"/>
              </a:rPr>
              <a:t> </a:t>
            </a:r>
            <a:r>
              <a:rPr sz="1200" baseline="3472" dirty="0">
                <a:solidFill>
                  <a:srgbClr val="3E3E3E"/>
                </a:solidFill>
                <a:latin typeface="CVS Health Sans"/>
                <a:cs typeface="CVS Health Sans"/>
              </a:rPr>
              <a:t>Health</a:t>
            </a:r>
            <a:r>
              <a:rPr sz="1200" spc="37" baseline="3472" dirty="0">
                <a:solidFill>
                  <a:srgbClr val="3E3E3E"/>
                </a:solidFill>
                <a:latin typeface="CVS Health Sans"/>
                <a:cs typeface="CVS Health Sans"/>
              </a:rPr>
              <a:t> </a:t>
            </a:r>
            <a:r>
              <a:rPr sz="1200" baseline="3472" dirty="0">
                <a:solidFill>
                  <a:srgbClr val="3E3E3E"/>
                </a:solidFill>
                <a:latin typeface="CVS Health Sans"/>
                <a:cs typeface="CVS Health Sans"/>
              </a:rPr>
              <a:t>and/or</a:t>
            </a:r>
            <a:r>
              <a:rPr sz="1200" spc="-15" baseline="3472" dirty="0">
                <a:solidFill>
                  <a:srgbClr val="3E3E3E"/>
                </a:solidFill>
                <a:latin typeface="CVS Health Sans"/>
                <a:cs typeface="CVS Health Sans"/>
              </a:rPr>
              <a:t> </a:t>
            </a:r>
            <a:r>
              <a:rPr sz="1200" baseline="3472" dirty="0">
                <a:solidFill>
                  <a:srgbClr val="3E3E3E"/>
                </a:solidFill>
                <a:latin typeface="CVS Health Sans"/>
                <a:cs typeface="CVS Health Sans"/>
              </a:rPr>
              <a:t>one</a:t>
            </a:r>
            <a:r>
              <a:rPr sz="1200" spc="-30" baseline="3472" dirty="0">
                <a:solidFill>
                  <a:srgbClr val="3E3E3E"/>
                </a:solidFill>
                <a:latin typeface="CVS Health Sans"/>
                <a:cs typeface="CVS Health Sans"/>
              </a:rPr>
              <a:t> </a:t>
            </a:r>
            <a:r>
              <a:rPr sz="1200" baseline="3472" dirty="0">
                <a:solidFill>
                  <a:srgbClr val="3E3E3E"/>
                </a:solidFill>
                <a:latin typeface="CVS Health Sans"/>
                <a:cs typeface="CVS Health Sans"/>
              </a:rPr>
              <a:t>of</a:t>
            </a:r>
            <a:r>
              <a:rPr sz="1200" spc="-60" baseline="3472" dirty="0">
                <a:solidFill>
                  <a:srgbClr val="3E3E3E"/>
                </a:solidFill>
                <a:latin typeface="CVS Health Sans"/>
                <a:cs typeface="CVS Health Sans"/>
              </a:rPr>
              <a:t> </a:t>
            </a:r>
            <a:r>
              <a:rPr sz="1200" baseline="3472" dirty="0">
                <a:solidFill>
                  <a:srgbClr val="3E3E3E"/>
                </a:solidFill>
                <a:latin typeface="CVS Health Sans"/>
                <a:cs typeface="CVS Health Sans"/>
              </a:rPr>
              <a:t>its</a:t>
            </a:r>
            <a:r>
              <a:rPr sz="1200" spc="7" baseline="3472" dirty="0">
                <a:solidFill>
                  <a:srgbClr val="3E3E3E"/>
                </a:solidFill>
                <a:latin typeface="CVS Health Sans"/>
                <a:cs typeface="CVS Health Sans"/>
              </a:rPr>
              <a:t> </a:t>
            </a:r>
            <a:r>
              <a:rPr sz="1200" spc="-15" baseline="3472" dirty="0">
                <a:solidFill>
                  <a:srgbClr val="3E3E3E"/>
                </a:solidFill>
                <a:latin typeface="CVS Health Sans"/>
                <a:cs typeface="CVS Health Sans"/>
              </a:rPr>
              <a:t>affiliates.</a:t>
            </a:r>
            <a:r>
              <a:rPr sz="1200" spc="97" baseline="3472" dirty="0">
                <a:solidFill>
                  <a:srgbClr val="3E3E3E"/>
                </a:solidFill>
                <a:latin typeface="CVS Health Sans"/>
                <a:cs typeface="CVS Health Sans"/>
              </a:rPr>
              <a:t> </a:t>
            </a:r>
            <a:r>
              <a:rPr sz="1200" spc="-15" baseline="3472" dirty="0">
                <a:solidFill>
                  <a:srgbClr val="3E3E3E"/>
                </a:solidFill>
                <a:latin typeface="CVS Health Sans"/>
                <a:cs typeface="CVS Health Sans"/>
              </a:rPr>
              <a:t>Confidential</a:t>
            </a:r>
            <a:r>
              <a:rPr sz="1200" spc="30" baseline="3472" dirty="0">
                <a:solidFill>
                  <a:srgbClr val="3E3E3E"/>
                </a:solidFill>
                <a:latin typeface="CVS Health Sans"/>
                <a:cs typeface="CVS Health Sans"/>
              </a:rPr>
              <a:t> </a:t>
            </a:r>
            <a:r>
              <a:rPr sz="1200" baseline="3472" dirty="0">
                <a:solidFill>
                  <a:srgbClr val="3E3E3E"/>
                </a:solidFill>
                <a:latin typeface="CVS Health Sans"/>
                <a:cs typeface="CVS Health Sans"/>
              </a:rPr>
              <a:t>and</a:t>
            </a:r>
            <a:r>
              <a:rPr sz="1200" spc="-30" baseline="3472" dirty="0">
                <a:solidFill>
                  <a:srgbClr val="3E3E3E"/>
                </a:solidFill>
                <a:latin typeface="CVS Health Sans"/>
                <a:cs typeface="CVS Health Sans"/>
              </a:rPr>
              <a:t> </a:t>
            </a:r>
            <a:r>
              <a:rPr sz="1200" spc="-15" baseline="3472" dirty="0">
                <a:solidFill>
                  <a:srgbClr val="3E3E3E"/>
                </a:solidFill>
                <a:latin typeface="CVS Health Sans"/>
                <a:cs typeface="CVS Health Sans"/>
              </a:rPr>
              <a:t>proprietary.</a:t>
            </a:r>
            <a:endParaRPr sz="1200" baseline="3472">
              <a:latin typeface="CVS Health Sans"/>
              <a:cs typeface="CVS Health Sans"/>
            </a:endParaRPr>
          </a:p>
        </p:txBody>
      </p:sp>
      <p:grpSp>
        <p:nvGrpSpPr>
          <p:cNvPr id="3" name="object 3"/>
          <p:cNvGrpSpPr/>
          <p:nvPr/>
        </p:nvGrpSpPr>
        <p:grpSpPr>
          <a:xfrm>
            <a:off x="10832082" y="6374566"/>
            <a:ext cx="754380" cy="153670"/>
            <a:chOff x="10832082" y="6374566"/>
            <a:chExt cx="754380" cy="153670"/>
          </a:xfrm>
        </p:grpSpPr>
        <p:sp>
          <p:nvSpPr>
            <p:cNvPr id="4" name="object 4"/>
            <p:cNvSpPr/>
            <p:nvPr/>
          </p:nvSpPr>
          <p:spPr>
            <a:xfrm>
              <a:off x="10976595" y="6378628"/>
              <a:ext cx="609600" cy="148590"/>
            </a:xfrm>
            <a:custGeom>
              <a:avLst/>
              <a:gdLst/>
              <a:ahLst/>
              <a:cxnLst/>
              <a:rect l="l" t="t" r="r" b="b"/>
              <a:pathLst>
                <a:path w="609600" h="148590">
                  <a:moveTo>
                    <a:pt x="309671" y="41930"/>
                  </a:moveTo>
                  <a:lnTo>
                    <a:pt x="289727" y="45973"/>
                  </a:lnTo>
                  <a:lnTo>
                    <a:pt x="273867" y="57135"/>
                  </a:lnTo>
                  <a:lnTo>
                    <a:pt x="263393" y="73966"/>
                  </a:lnTo>
                  <a:lnTo>
                    <a:pt x="259627" y="95101"/>
                  </a:lnTo>
                  <a:lnTo>
                    <a:pt x="263393" y="116061"/>
                  </a:lnTo>
                  <a:lnTo>
                    <a:pt x="273867" y="132884"/>
                  </a:lnTo>
                  <a:lnTo>
                    <a:pt x="289727" y="144038"/>
                  </a:lnTo>
                  <a:lnTo>
                    <a:pt x="309671" y="148077"/>
                  </a:lnTo>
                  <a:lnTo>
                    <a:pt x="320293" y="146952"/>
                  </a:lnTo>
                  <a:lnTo>
                    <a:pt x="330220" y="143480"/>
                  </a:lnTo>
                  <a:lnTo>
                    <a:pt x="339072" y="137850"/>
                  </a:lnTo>
                  <a:lnTo>
                    <a:pt x="342411" y="134418"/>
                  </a:lnTo>
                  <a:lnTo>
                    <a:pt x="311821" y="134418"/>
                  </a:lnTo>
                  <a:lnTo>
                    <a:pt x="297466" y="131488"/>
                  </a:lnTo>
                  <a:lnTo>
                    <a:pt x="286269" y="123328"/>
                  </a:lnTo>
                  <a:lnTo>
                    <a:pt x="278993" y="110884"/>
                  </a:lnTo>
                  <a:lnTo>
                    <a:pt x="276398" y="95101"/>
                  </a:lnTo>
                  <a:lnTo>
                    <a:pt x="278990" y="79479"/>
                  </a:lnTo>
                  <a:lnTo>
                    <a:pt x="279018" y="79309"/>
                  </a:lnTo>
                  <a:lnTo>
                    <a:pt x="286248" y="67017"/>
                  </a:lnTo>
                  <a:lnTo>
                    <a:pt x="286336" y="66866"/>
                  </a:lnTo>
                  <a:lnTo>
                    <a:pt x="297464" y="58767"/>
                  </a:lnTo>
                  <a:lnTo>
                    <a:pt x="297266" y="58767"/>
                  </a:lnTo>
                  <a:lnTo>
                    <a:pt x="311821" y="55783"/>
                  </a:lnTo>
                  <a:lnTo>
                    <a:pt x="342596" y="55783"/>
                  </a:lnTo>
                  <a:lnTo>
                    <a:pt x="339072" y="52162"/>
                  </a:lnTo>
                  <a:lnTo>
                    <a:pt x="330220" y="46532"/>
                  </a:lnTo>
                  <a:lnTo>
                    <a:pt x="320293" y="43059"/>
                  </a:lnTo>
                  <a:lnTo>
                    <a:pt x="309671" y="41930"/>
                  </a:lnTo>
                  <a:close/>
                </a:path>
                <a:path w="609600" h="148590">
                  <a:moveTo>
                    <a:pt x="362896" y="130248"/>
                  </a:moveTo>
                  <a:lnTo>
                    <a:pt x="346468" y="130248"/>
                  </a:lnTo>
                  <a:lnTo>
                    <a:pt x="346468" y="145248"/>
                  </a:lnTo>
                  <a:lnTo>
                    <a:pt x="376575" y="145248"/>
                  </a:lnTo>
                  <a:lnTo>
                    <a:pt x="376575" y="132099"/>
                  </a:lnTo>
                  <a:lnTo>
                    <a:pt x="362896" y="132099"/>
                  </a:lnTo>
                  <a:lnTo>
                    <a:pt x="362896" y="130248"/>
                  </a:lnTo>
                  <a:close/>
                </a:path>
                <a:path w="609600" h="148590">
                  <a:moveTo>
                    <a:pt x="342596" y="55783"/>
                  </a:moveTo>
                  <a:lnTo>
                    <a:pt x="311821" y="55783"/>
                  </a:lnTo>
                  <a:lnTo>
                    <a:pt x="326098" y="58767"/>
                  </a:lnTo>
                  <a:lnTo>
                    <a:pt x="337239" y="67017"/>
                  </a:lnTo>
                  <a:lnTo>
                    <a:pt x="344383" y="79309"/>
                  </a:lnTo>
                  <a:lnTo>
                    <a:pt x="344482" y="79479"/>
                  </a:lnTo>
                  <a:lnTo>
                    <a:pt x="347066" y="95101"/>
                  </a:lnTo>
                  <a:lnTo>
                    <a:pt x="344507" y="110723"/>
                  </a:lnTo>
                  <a:lnTo>
                    <a:pt x="337306" y="123185"/>
                  </a:lnTo>
                  <a:lnTo>
                    <a:pt x="326101" y="131488"/>
                  </a:lnTo>
                  <a:lnTo>
                    <a:pt x="325915" y="131488"/>
                  </a:lnTo>
                  <a:lnTo>
                    <a:pt x="311821" y="134418"/>
                  </a:lnTo>
                  <a:lnTo>
                    <a:pt x="342411" y="134418"/>
                  </a:lnTo>
                  <a:lnTo>
                    <a:pt x="346468" y="130248"/>
                  </a:lnTo>
                  <a:lnTo>
                    <a:pt x="362896" y="130248"/>
                  </a:lnTo>
                  <a:lnTo>
                    <a:pt x="362896" y="59762"/>
                  </a:lnTo>
                  <a:lnTo>
                    <a:pt x="346468" y="59762"/>
                  </a:lnTo>
                  <a:lnTo>
                    <a:pt x="342596" y="55783"/>
                  </a:lnTo>
                  <a:close/>
                </a:path>
                <a:path w="609600" h="148590">
                  <a:moveTo>
                    <a:pt x="376575" y="44869"/>
                  </a:moveTo>
                  <a:lnTo>
                    <a:pt x="346468" y="44869"/>
                  </a:lnTo>
                  <a:lnTo>
                    <a:pt x="346468" y="59762"/>
                  </a:lnTo>
                  <a:lnTo>
                    <a:pt x="362896" y="59762"/>
                  </a:lnTo>
                  <a:lnTo>
                    <a:pt x="362896" y="58101"/>
                  </a:lnTo>
                  <a:lnTo>
                    <a:pt x="376575" y="58101"/>
                  </a:lnTo>
                  <a:lnTo>
                    <a:pt x="376575" y="44869"/>
                  </a:lnTo>
                  <a:close/>
                </a:path>
                <a:path w="609600" h="148590">
                  <a:moveTo>
                    <a:pt x="196770" y="42060"/>
                  </a:moveTo>
                  <a:lnTo>
                    <a:pt x="175352" y="45977"/>
                  </a:lnTo>
                  <a:lnTo>
                    <a:pt x="158576" y="56925"/>
                  </a:lnTo>
                  <a:lnTo>
                    <a:pt x="147636" y="73701"/>
                  </a:lnTo>
                  <a:lnTo>
                    <a:pt x="143724" y="95101"/>
                  </a:lnTo>
                  <a:lnTo>
                    <a:pt x="147611" y="116505"/>
                  </a:lnTo>
                  <a:lnTo>
                    <a:pt x="158509" y="133288"/>
                  </a:lnTo>
                  <a:lnTo>
                    <a:pt x="175276" y="144243"/>
                  </a:lnTo>
                  <a:lnTo>
                    <a:pt x="196770" y="148162"/>
                  </a:lnTo>
                  <a:lnTo>
                    <a:pt x="212876" y="146090"/>
                  </a:lnTo>
                  <a:lnTo>
                    <a:pt x="226608" y="140155"/>
                  </a:lnTo>
                  <a:lnTo>
                    <a:pt x="233084" y="134610"/>
                  </a:lnTo>
                  <a:lnTo>
                    <a:pt x="197367" y="134610"/>
                  </a:lnTo>
                  <a:lnTo>
                    <a:pt x="182184" y="132142"/>
                  </a:lnTo>
                  <a:lnTo>
                    <a:pt x="170971" y="125193"/>
                  </a:lnTo>
                  <a:lnTo>
                    <a:pt x="163757" y="114441"/>
                  </a:lnTo>
                  <a:lnTo>
                    <a:pt x="160570" y="100569"/>
                  </a:lnTo>
                  <a:lnTo>
                    <a:pt x="247665" y="100569"/>
                  </a:lnTo>
                  <a:lnTo>
                    <a:pt x="247665" y="93399"/>
                  </a:lnTo>
                  <a:lnTo>
                    <a:pt x="246644" y="87421"/>
                  </a:lnTo>
                  <a:lnTo>
                    <a:pt x="160570" y="87421"/>
                  </a:lnTo>
                  <a:lnTo>
                    <a:pt x="164008" y="74669"/>
                  </a:lnTo>
                  <a:lnTo>
                    <a:pt x="171278" y="64561"/>
                  </a:lnTo>
                  <a:lnTo>
                    <a:pt x="182243" y="57904"/>
                  </a:lnTo>
                  <a:lnTo>
                    <a:pt x="196770" y="55505"/>
                  </a:lnTo>
                  <a:lnTo>
                    <a:pt x="232750" y="55505"/>
                  </a:lnTo>
                  <a:lnTo>
                    <a:pt x="217852" y="45777"/>
                  </a:lnTo>
                  <a:lnTo>
                    <a:pt x="196770" y="42060"/>
                  </a:lnTo>
                  <a:close/>
                </a:path>
                <a:path w="609600" h="148590">
                  <a:moveTo>
                    <a:pt x="245335" y="118376"/>
                  </a:moveTo>
                  <a:lnTo>
                    <a:pt x="228815" y="118376"/>
                  </a:lnTo>
                  <a:lnTo>
                    <a:pt x="223480" y="125193"/>
                  </a:lnTo>
                  <a:lnTo>
                    <a:pt x="216557" y="130246"/>
                  </a:lnTo>
                  <a:lnTo>
                    <a:pt x="207814" y="133482"/>
                  </a:lnTo>
                  <a:lnTo>
                    <a:pt x="197367" y="134610"/>
                  </a:lnTo>
                  <a:lnTo>
                    <a:pt x="233084" y="134610"/>
                  </a:lnTo>
                  <a:lnTo>
                    <a:pt x="237562" y="130776"/>
                  </a:lnTo>
                  <a:lnTo>
                    <a:pt x="245335" y="118376"/>
                  </a:lnTo>
                  <a:close/>
                </a:path>
                <a:path w="609600" h="148590">
                  <a:moveTo>
                    <a:pt x="232750" y="55505"/>
                  </a:moveTo>
                  <a:lnTo>
                    <a:pt x="196770" y="55505"/>
                  </a:lnTo>
                  <a:lnTo>
                    <a:pt x="210975" y="58132"/>
                  </a:lnTo>
                  <a:lnTo>
                    <a:pt x="221389" y="65168"/>
                  </a:lnTo>
                  <a:lnTo>
                    <a:pt x="228095" y="75352"/>
                  </a:lnTo>
                  <a:lnTo>
                    <a:pt x="231178" y="87421"/>
                  </a:lnTo>
                  <a:lnTo>
                    <a:pt x="246644" y="87421"/>
                  </a:lnTo>
                  <a:lnTo>
                    <a:pt x="244089" y="72461"/>
                  </a:lnTo>
                  <a:lnTo>
                    <a:pt x="233888" y="56249"/>
                  </a:lnTo>
                  <a:lnTo>
                    <a:pt x="232750" y="55505"/>
                  </a:lnTo>
                  <a:close/>
                </a:path>
                <a:path w="609600" h="148590">
                  <a:moveTo>
                    <a:pt x="46414" y="131695"/>
                  </a:moveTo>
                  <a:lnTo>
                    <a:pt x="0" y="131695"/>
                  </a:lnTo>
                  <a:lnTo>
                    <a:pt x="0" y="145248"/>
                  </a:lnTo>
                  <a:lnTo>
                    <a:pt x="46414" y="145248"/>
                  </a:lnTo>
                  <a:lnTo>
                    <a:pt x="46414" y="131695"/>
                  </a:lnTo>
                  <a:close/>
                </a:path>
                <a:path w="609600" h="148590">
                  <a:moveTo>
                    <a:pt x="136914" y="131695"/>
                  </a:moveTo>
                  <a:lnTo>
                    <a:pt x="90500" y="131695"/>
                  </a:lnTo>
                  <a:lnTo>
                    <a:pt x="90500" y="145248"/>
                  </a:lnTo>
                  <a:lnTo>
                    <a:pt x="136914" y="145248"/>
                  </a:lnTo>
                  <a:lnTo>
                    <a:pt x="136914" y="131695"/>
                  </a:lnTo>
                  <a:close/>
                </a:path>
                <a:path w="609600" h="148590">
                  <a:moveTo>
                    <a:pt x="31600" y="13551"/>
                  </a:moveTo>
                  <a:lnTo>
                    <a:pt x="14695" y="13551"/>
                  </a:lnTo>
                  <a:lnTo>
                    <a:pt x="14695" y="131695"/>
                  </a:lnTo>
                  <a:lnTo>
                    <a:pt x="31600" y="131695"/>
                  </a:lnTo>
                  <a:lnTo>
                    <a:pt x="31600" y="73781"/>
                  </a:lnTo>
                  <a:lnTo>
                    <a:pt x="122219" y="73781"/>
                  </a:lnTo>
                  <a:lnTo>
                    <a:pt x="122219" y="60614"/>
                  </a:lnTo>
                  <a:lnTo>
                    <a:pt x="31600" y="60614"/>
                  </a:lnTo>
                  <a:lnTo>
                    <a:pt x="31600" y="13551"/>
                  </a:lnTo>
                  <a:close/>
                </a:path>
                <a:path w="609600" h="148590">
                  <a:moveTo>
                    <a:pt x="122219" y="73781"/>
                  </a:moveTo>
                  <a:lnTo>
                    <a:pt x="105195" y="73781"/>
                  </a:lnTo>
                  <a:lnTo>
                    <a:pt x="105195" y="131695"/>
                  </a:lnTo>
                  <a:lnTo>
                    <a:pt x="122219" y="131695"/>
                  </a:lnTo>
                  <a:lnTo>
                    <a:pt x="122219" y="73781"/>
                  </a:lnTo>
                  <a:close/>
                </a:path>
                <a:path w="609600" h="148590">
                  <a:moveTo>
                    <a:pt x="122219" y="13551"/>
                  </a:moveTo>
                  <a:lnTo>
                    <a:pt x="105195" y="13551"/>
                  </a:lnTo>
                  <a:lnTo>
                    <a:pt x="105195" y="60614"/>
                  </a:lnTo>
                  <a:lnTo>
                    <a:pt x="122219" y="60614"/>
                  </a:lnTo>
                  <a:lnTo>
                    <a:pt x="122219" y="13551"/>
                  </a:lnTo>
                  <a:close/>
                </a:path>
                <a:path w="609600" h="148590">
                  <a:moveTo>
                    <a:pt x="46295" y="0"/>
                  </a:moveTo>
                  <a:lnTo>
                    <a:pt x="0" y="0"/>
                  </a:lnTo>
                  <a:lnTo>
                    <a:pt x="0" y="13551"/>
                  </a:lnTo>
                  <a:lnTo>
                    <a:pt x="46295" y="13551"/>
                  </a:lnTo>
                  <a:lnTo>
                    <a:pt x="46295" y="0"/>
                  </a:lnTo>
                  <a:close/>
                </a:path>
                <a:path w="609600" h="148590">
                  <a:moveTo>
                    <a:pt x="136914" y="0"/>
                  </a:moveTo>
                  <a:lnTo>
                    <a:pt x="90500" y="0"/>
                  </a:lnTo>
                  <a:lnTo>
                    <a:pt x="90500" y="13551"/>
                  </a:lnTo>
                  <a:lnTo>
                    <a:pt x="136914" y="13551"/>
                  </a:lnTo>
                  <a:lnTo>
                    <a:pt x="136914" y="0"/>
                  </a:lnTo>
                  <a:close/>
                </a:path>
                <a:path w="609600" h="148590">
                  <a:moveTo>
                    <a:pt x="535294" y="132099"/>
                  </a:moveTo>
                  <a:lnTo>
                    <a:pt x="491507" y="132099"/>
                  </a:lnTo>
                  <a:lnTo>
                    <a:pt x="491507" y="145269"/>
                  </a:lnTo>
                  <a:lnTo>
                    <a:pt x="535294" y="145269"/>
                  </a:lnTo>
                  <a:lnTo>
                    <a:pt x="535294" y="132099"/>
                  </a:lnTo>
                  <a:close/>
                </a:path>
                <a:path w="609600" h="148590">
                  <a:moveTo>
                    <a:pt x="609426" y="132099"/>
                  </a:moveTo>
                  <a:lnTo>
                    <a:pt x="565580" y="132099"/>
                  </a:lnTo>
                  <a:lnTo>
                    <a:pt x="565580" y="145269"/>
                  </a:lnTo>
                  <a:lnTo>
                    <a:pt x="609426" y="145269"/>
                  </a:lnTo>
                  <a:lnTo>
                    <a:pt x="609426" y="132099"/>
                  </a:lnTo>
                  <a:close/>
                </a:path>
                <a:path w="609600" h="148590">
                  <a:moveTo>
                    <a:pt x="521554" y="0"/>
                  </a:moveTo>
                  <a:lnTo>
                    <a:pt x="491447" y="0"/>
                  </a:lnTo>
                  <a:lnTo>
                    <a:pt x="491447" y="13166"/>
                  </a:lnTo>
                  <a:lnTo>
                    <a:pt x="505187" y="13166"/>
                  </a:lnTo>
                  <a:lnTo>
                    <a:pt x="505187" y="132099"/>
                  </a:lnTo>
                  <a:lnTo>
                    <a:pt x="521554" y="132099"/>
                  </a:lnTo>
                  <a:lnTo>
                    <a:pt x="521554" y="87143"/>
                  </a:lnTo>
                  <a:lnTo>
                    <a:pt x="523531" y="73420"/>
                  </a:lnTo>
                  <a:lnTo>
                    <a:pt x="529305" y="63621"/>
                  </a:lnTo>
                  <a:lnTo>
                    <a:pt x="538641" y="57742"/>
                  </a:lnTo>
                  <a:lnTo>
                    <a:pt x="548819" y="56168"/>
                  </a:lnTo>
                  <a:lnTo>
                    <a:pt x="521554" y="56168"/>
                  </a:lnTo>
                  <a:lnTo>
                    <a:pt x="521554" y="0"/>
                  </a:lnTo>
                  <a:close/>
                </a:path>
                <a:path w="609600" h="148590">
                  <a:moveTo>
                    <a:pt x="585056" y="55783"/>
                  </a:moveTo>
                  <a:lnTo>
                    <a:pt x="551303" y="55783"/>
                  </a:lnTo>
                  <a:lnTo>
                    <a:pt x="562853" y="57742"/>
                  </a:lnTo>
                  <a:lnTo>
                    <a:pt x="571665" y="63621"/>
                  </a:lnTo>
                  <a:lnTo>
                    <a:pt x="577285" y="73420"/>
                  </a:lnTo>
                  <a:lnTo>
                    <a:pt x="579259" y="87143"/>
                  </a:lnTo>
                  <a:lnTo>
                    <a:pt x="579259" y="132099"/>
                  </a:lnTo>
                  <a:lnTo>
                    <a:pt x="595687" y="132099"/>
                  </a:lnTo>
                  <a:lnTo>
                    <a:pt x="595687" y="87143"/>
                  </a:lnTo>
                  <a:lnTo>
                    <a:pt x="592906" y="69556"/>
                  </a:lnTo>
                  <a:lnTo>
                    <a:pt x="585056" y="55783"/>
                  </a:lnTo>
                  <a:close/>
                </a:path>
                <a:path w="609600" h="148590">
                  <a:moveTo>
                    <a:pt x="553214" y="42019"/>
                  </a:moveTo>
                  <a:lnTo>
                    <a:pt x="543202" y="43003"/>
                  </a:lnTo>
                  <a:lnTo>
                    <a:pt x="534584" y="45821"/>
                  </a:lnTo>
                  <a:lnTo>
                    <a:pt x="527367" y="50275"/>
                  </a:lnTo>
                  <a:lnTo>
                    <a:pt x="521554" y="56168"/>
                  </a:lnTo>
                  <a:lnTo>
                    <a:pt x="548819" y="56168"/>
                  </a:lnTo>
                  <a:lnTo>
                    <a:pt x="551303" y="55783"/>
                  </a:lnTo>
                  <a:lnTo>
                    <a:pt x="585056" y="55783"/>
                  </a:lnTo>
                  <a:lnTo>
                    <a:pt x="584733" y="55216"/>
                  </a:lnTo>
                  <a:lnTo>
                    <a:pt x="571418" y="45558"/>
                  </a:lnTo>
                  <a:lnTo>
                    <a:pt x="553214" y="42019"/>
                  </a:lnTo>
                  <a:close/>
                </a:path>
                <a:path w="609600" h="148590">
                  <a:moveTo>
                    <a:pt x="412596" y="0"/>
                  </a:moveTo>
                  <a:lnTo>
                    <a:pt x="382549" y="0"/>
                  </a:lnTo>
                  <a:lnTo>
                    <a:pt x="382549" y="13166"/>
                  </a:lnTo>
                  <a:lnTo>
                    <a:pt x="396228" y="13166"/>
                  </a:lnTo>
                  <a:lnTo>
                    <a:pt x="396336" y="120015"/>
                  </a:lnTo>
                  <a:lnTo>
                    <a:pt x="397421" y="129206"/>
                  </a:lnTo>
                  <a:lnTo>
                    <a:pt x="397512" y="129972"/>
                  </a:lnTo>
                  <a:lnTo>
                    <a:pt x="397633" y="131001"/>
                  </a:lnTo>
                  <a:lnTo>
                    <a:pt x="402045" y="139612"/>
                  </a:lnTo>
                  <a:lnTo>
                    <a:pt x="409853" y="144907"/>
                  </a:lnTo>
                  <a:lnTo>
                    <a:pt x="410160" y="144907"/>
                  </a:lnTo>
                  <a:lnTo>
                    <a:pt x="421212" y="146630"/>
                  </a:lnTo>
                  <a:lnTo>
                    <a:pt x="424032" y="146630"/>
                  </a:lnTo>
                  <a:lnTo>
                    <a:pt x="427231" y="146148"/>
                  </a:lnTo>
                  <a:lnTo>
                    <a:pt x="430218" y="145269"/>
                  </a:lnTo>
                  <a:lnTo>
                    <a:pt x="430218" y="132893"/>
                  </a:lnTo>
                  <a:lnTo>
                    <a:pt x="415947" y="132893"/>
                  </a:lnTo>
                  <a:lnTo>
                    <a:pt x="412596" y="129206"/>
                  </a:lnTo>
                  <a:lnTo>
                    <a:pt x="412596" y="0"/>
                  </a:lnTo>
                  <a:close/>
                </a:path>
                <a:path w="609600" h="148590">
                  <a:moveTo>
                    <a:pt x="461759" y="58101"/>
                  </a:moveTo>
                  <a:lnTo>
                    <a:pt x="445331" y="58101"/>
                  </a:lnTo>
                  <a:lnTo>
                    <a:pt x="445331" y="120015"/>
                  </a:lnTo>
                  <a:lnTo>
                    <a:pt x="472964" y="146630"/>
                  </a:lnTo>
                  <a:lnTo>
                    <a:pt x="474872" y="146630"/>
                  </a:lnTo>
                  <a:lnTo>
                    <a:pt x="478400" y="146148"/>
                  </a:lnTo>
                  <a:lnTo>
                    <a:pt x="478704" y="146148"/>
                  </a:lnTo>
                  <a:lnTo>
                    <a:pt x="481990" y="145269"/>
                  </a:lnTo>
                  <a:lnTo>
                    <a:pt x="482308" y="145269"/>
                  </a:lnTo>
                  <a:lnTo>
                    <a:pt x="482308" y="132893"/>
                  </a:lnTo>
                  <a:lnTo>
                    <a:pt x="465650" y="132893"/>
                  </a:lnTo>
                  <a:lnTo>
                    <a:pt x="461759" y="129972"/>
                  </a:lnTo>
                  <a:lnTo>
                    <a:pt x="461759" y="58101"/>
                  </a:lnTo>
                  <a:close/>
                </a:path>
                <a:path w="609600" h="148590">
                  <a:moveTo>
                    <a:pt x="430218" y="132099"/>
                  </a:moveTo>
                  <a:lnTo>
                    <a:pt x="427828" y="132631"/>
                  </a:lnTo>
                  <a:lnTo>
                    <a:pt x="425395" y="132893"/>
                  </a:lnTo>
                  <a:lnTo>
                    <a:pt x="430218" y="132893"/>
                  </a:lnTo>
                  <a:lnTo>
                    <a:pt x="430218" y="132099"/>
                  </a:lnTo>
                  <a:close/>
                </a:path>
                <a:path w="609600" h="148590">
                  <a:moveTo>
                    <a:pt x="482308" y="132099"/>
                  </a:moveTo>
                  <a:lnTo>
                    <a:pt x="479500" y="132631"/>
                  </a:lnTo>
                  <a:lnTo>
                    <a:pt x="476693" y="132893"/>
                  </a:lnTo>
                  <a:lnTo>
                    <a:pt x="482308" y="132893"/>
                  </a:lnTo>
                  <a:lnTo>
                    <a:pt x="482308" y="132099"/>
                  </a:lnTo>
                  <a:close/>
                </a:path>
                <a:path w="609600" h="148590">
                  <a:moveTo>
                    <a:pt x="482308" y="44869"/>
                  </a:moveTo>
                  <a:lnTo>
                    <a:pt x="429621" y="44869"/>
                  </a:lnTo>
                  <a:lnTo>
                    <a:pt x="429621" y="58101"/>
                  </a:lnTo>
                  <a:lnTo>
                    <a:pt x="482308" y="58101"/>
                  </a:lnTo>
                  <a:lnTo>
                    <a:pt x="482308" y="44869"/>
                  </a:lnTo>
                  <a:close/>
                </a:path>
                <a:path w="609600" h="148590">
                  <a:moveTo>
                    <a:pt x="461759" y="19339"/>
                  </a:moveTo>
                  <a:lnTo>
                    <a:pt x="445331" y="19339"/>
                  </a:lnTo>
                  <a:lnTo>
                    <a:pt x="445331" y="44869"/>
                  </a:lnTo>
                  <a:lnTo>
                    <a:pt x="461759" y="44869"/>
                  </a:lnTo>
                  <a:lnTo>
                    <a:pt x="461759" y="19339"/>
                  </a:lnTo>
                  <a:close/>
                </a:path>
              </a:pathLst>
            </a:custGeom>
            <a:solidFill>
              <a:srgbClr val="000000"/>
            </a:solidFill>
          </p:spPr>
          <p:txBody>
            <a:bodyPr wrap="square" lIns="0" tIns="0" rIns="0" bIns="0" rtlCol="0"/>
            <a:lstStyle/>
            <a:p>
              <a:endParaRPr/>
            </a:p>
          </p:txBody>
        </p:sp>
        <p:sp>
          <p:nvSpPr>
            <p:cNvPr id="5" name="object 5"/>
            <p:cNvSpPr/>
            <p:nvPr/>
          </p:nvSpPr>
          <p:spPr>
            <a:xfrm>
              <a:off x="10832082" y="6374566"/>
              <a:ext cx="130810" cy="153670"/>
            </a:xfrm>
            <a:custGeom>
              <a:avLst/>
              <a:gdLst/>
              <a:ahLst/>
              <a:cxnLst/>
              <a:rect l="l" t="t" r="r" b="b"/>
              <a:pathLst>
                <a:path w="130809" h="153670">
                  <a:moveTo>
                    <a:pt x="63995" y="0"/>
                  </a:moveTo>
                  <a:lnTo>
                    <a:pt x="38002" y="3280"/>
                  </a:lnTo>
                  <a:lnTo>
                    <a:pt x="18775" y="12603"/>
                  </a:lnTo>
                  <a:lnTo>
                    <a:pt x="6848" y="27192"/>
                  </a:lnTo>
                  <a:lnTo>
                    <a:pt x="2753" y="46270"/>
                  </a:lnTo>
                  <a:lnTo>
                    <a:pt x="3787" y="56449"/>
                  </a:lnTo>
                  <a:lnTo>
                    <a:pt x="33987" y="86390"/>
                  </a:lnTo>
                  <a:lnTo>
                    <a:pt x="70481" y="96569"/>
                  </a:lnTo>
                  <a:lnTo>
                    <a:pt x="78532" y="99149"/>
                  </a:lnTo>
                  <a:lnTo>
                    <a:pt x="83323" y="102602"/>
                  </a:lnTo>
                  <a:lnTo>
                    <a:pt x="84908" y="108056"/>
                  </a:lnTo>
                  <a:lnTo>
                    <a:pt x="84908" y="114460"/>
                  </a:lnTo>
                  <a:lnTo>
                    <a:pt x="78654" y="118523"/>
                  </a:lnTo>
                  <a:lnTo>
                    <a:pt x="67304" y="118523"/>
                  </a:lnTo>
                  <a:lnTo>
                    <a:pt x="58834" y="117749"/>
                  </a:lnTo>
                  <a:lnTo>
                    <a:pt x="52599" y="115231"/>
                  </a:lnTo>
                  <a:lnTo>
                    <a:pt x="48341" y="110679"/>
                  </a:lnTo>
                  <a:lnTo>
                    <a:pt x="45805" y="103801"/>
                  </a:lnTo>
                  <a:lnTo>
                    <a:pt x="0" y="103801"/>
                  </a:lnTo>
                  <a:lnTo>
                    <a:pt x="5959" y="124594"/>
                  </a:lnTo>
                  <a:lnTo>
                    <a:pt x="19069" y="140116"/>
                  </a:lnTo>
                  <a:lnTo>
                    <a:pt x="38986" y="149825"/>
                  </a:lnTo>
                  <a:lnTo>
                    <a:pt x="65369" y="153182"/>
                  </a:lnTo>
                  <a:lnTo>
                    <a:pt x="93489" y="149816"/>
                  </a:lnTo>
                  <a:lnTo>
                    <a:pt x="113962" y="140044"/>
                  </a:lnTo>
                  <a:lnTo>
                    <a:pt x="126474" y="124352"/>
                  </a:lnTo>
                  <a:lnTo>
                    <a:pt x="130714" y="103226"/>
                  </a:lnTo>
                  <a:lnTo>
                    <a:pt x="129597" y="92836"/>
                  </a:lnTo>
                  <a:lnTo>
                    <a:pt x="94380" y="61869"/>
                  </a:lnTo>
                  <a:lnTo>
                    <a:pt x="70058" y="55570"/>
                  </a:lnTo>
                  <a:lnTo>
                    <a:pt x="55978" y="51911"/>
                  </a:lnTo>
                  <a:lnTo>
                    <a:pt x="48344" y="50568"/>
                  </a:lnTo>
                  <a:lnTo>
                    <a:pt x="48344" y="36231"/>
                  </a:lnTo>
                  <a:lnTo>
                    <a:pt x="53248" y="32932"/>
                  </a:lnTo>
                  <a:lnTo>
                    <a:pt x="74568" y="32932"/>
                  </a:lnTo>
                  <a:lnTo>
                    <a:pt x="80631" y="36976"/>
                  </a:lnTo>
                  <a:lnTo>
                    <a:pt x="82202" y="45697"/>
                  </a:lnTo>
                  <a:lnTo>
                    <a:pt x="126592" y="45697"/>
                  </a:lnTo>
                  <a:lnTo>
                    <a:pt x="121114" y="26215"/>
                  </a:lnTo>
                  <a:lnTo>
                    <a:pt x="108559" y="11878"/>
                  </a:lnTo>
                  <a:lnTo>
                    <a:pt x="89372" y="3026"/>
                  </a:lnTo>
                  <a:lnTo>
                    <a:pt x="63995" y="0"/>
                  </a:lnTo>
                  <a:close/>
                </a:path>
              </a:pathLst>
            </a:custGeom>
            <a:solidFill>
              <a:srgbClr val="CC0000"/>
            </a:solidFill>
          </p:spPr>
          <p:txBody>
            <a:bodyPr wrap="square" lIns="0" tIns="0" rIns="0" bIns="0" rtlCol="0"/>
            <a:lstStyle/>
            <a:p>
              <a:endParaRPr/>
            </a:p>
          </p:txBody>
        </p:sp>
      </p:grpSp>
      <p:sp>
        <p:nvSpPr>
          <p:cNvPr id="6" name="object 6"/>
          <p:cNvSpPr/>
          <p:nvPr/>
        </p:nvSpPr>
        <p:spPr>
          <a:xfrm>
            <a:off x="10356672" y="6374574"/>
            <a:ext cx="483870" cy="153670"/>
          </a:xfrm>
          <a:custGeom>
            <a:avLst/>
            <a:gdLst/>
            <a:ahLst/>
            <a:cxnLst/>
            <a:rect l="l" t="t" r="r" b="b"/>
            <a:pathLst>
              <a:path w="483870" h="153670">
                <a:moveTo>
                  <a:pt x="186397" y="52209"/>
                </a:moveTo>
                <a:lnTo>
                  <a:pt x="149250" y="6565"/>
                </a:lnTo>
                <a:lnTo>
                  <a:pt x="133985" y="190"/>
                </a:lnTo>
                <a:lnTo>
                  <a:pt x="133781" y="190"/>
                </a:lnTo>
                <a:lnTo>
                  <a:pt x="125387" y="1765"/>
                </a:lnTo>
                <a:lnTo>
                  <a:pt x="125628" y="1765"/>
                </a:lnTo>
                <a:lnTo>
                  <a:pt x="118364" y="6565"/>
                </a:lnTo>
                <a:lnTo>
                  <a:pt x="93294" y="31546"/>
                </a:lnTo>
                <a:lnTo>
                  <a:pt x="68072" y="6565"/>
                </a:lnTo>
                <a:lnTo>
                  <a:pt x="64008" y="2489"/>
                </a:lnTo>
                <a:lnTo>
                  <a:pt x="62357" y="1765"/>
                </a:lnTo>
                <a:lnTo>
                  <a:pt x="58534" y="190"/>
                </a:lnTo>
                <a:lnTo>
                  <a:pt x="46672" y="190"/>
                </a:lnTo>
                <a:lnTo>
                  <a:pt x="41148" y="2489"/>
                </a:lnTo>
                <a:lnTo>
                  <a:pt x="37109" y="6565"/>
                </a:lnTo>
                <a:lnTo>
                  <a:pt x="6362" y="36995"/>
                </a:lnTo>
                <a:lnTo>
                  <a:pt x="1600" y="44107"/>
                </a:lnTo>
                <a:lnTo>
                  <a:pt x="0" y="52209"/>
                </a:lnTo>
                <a:lnTo>
                  <a:pt x="1600" y="60299"/>
                </a:lnTo>
                <a:lnTo>
                  <a:pt x="6362" y="67424"/>
                </a:lnTo>
                <a:lnTo>
                  <a:pt x="93294" y="153174"/>
                </a:lnTo>
                <a:lnTo>
                  <a:pt x="179971" y="67424"/>
                </a:lnTo>
                <a:lnTo>
                  <a:pt x="184772" y="60299"/>
                </a:lnTo>
                <a:lnTo>
                  <a:pt x="186397" y="52209"/>
                </a:lnTo>
                <a:close/>
              </a:path>
              <a:path w="483870" h="153670">
                <a:moveTo>
                  <a:pt x="348399" y="92760"/>
                </a:moveTo>
                <a:lnTo>
                  <a:pt x="303999" y="92760"/>
                </a:lnTo>
                <a:lnTo>
                  <a:pt x="301574" y="103060"/>
                </a:lnTo>
                <a:lnTo>
                  <a:pt x="296506" y="110578"/>
                </a:lnTo>
                <a:lnTo>
                  <a:pt x="289013" y="115201"/>
                </a:lnTo>
                <a:lnTo>
                  <a:pt x="279323" y="116776"/>
                </a:lnTo>
                <a:lnTo>
                  <a:pt x="266788" y="114223"/>
                </a:lnTo>
                <a:lnTo>
                  <a:pt x="257721" y="106616"/>
                </a:lnTo>
                <a:lnTo>
                  <a:pt x="252222" y="94068"/>
                </a:lnTo>
                <a:lnTo>
                  <a:pt x="250367" y="76695"/>
                </a:lnTo>
                <a:lnTo>
                  <a:pt x="252095" y="59029"/>
                </a:lnTo>
                <a:lnTo>
                  <a:pt x="257263" y="46443"/>
                </a:lnTo>
                <a:lnTo>
                  <a:pt x="265887" y="38900"/>
                </a:lnTo>
                <a:lnTo>
                  <a:pt x="277964" y="36398"/>
                </a:lnTo>
                <a:lnTo>
                  <a:pt x="288010" y="37833"/>
                </a:lnTo>
                <a:lnTo>
                  <a:pt x="295529" y="42113"/>
                </a:lnTo>
                <a:lnTo>
                  <a:pt x="300469" y="49136"/>
                </a:lnTo>
                <a:lnTo>
                  <a:pt x="302818" y="58864"/>
                </a:lnTo>
                <a:lnTo>
                  <a:pt x="347548" y="58864"/>
                </a:lnTo>
                <a:lnTo>
                  <a:pt x="341376" y="33807"/>
                </a:lnTo>
                <a:lnTo>
                  <a:pt x="327317" y="15328"/>
                </a:lnTo>
                <a:lnTo>
                  <a:pt x="305803" y="3911"/>
                </a:lnTo>
                <a:lnTo>
                  <a:pt x="277304" y="0"/>
                </a:lnTo>
                <a:lnTo>
                  <a:pt x="246430" y="5308"/>
                </a:lnTo>
                <a:lnTo>
                  <a:pt x="223012" y="20548"/>
                </a:lnTo>
                <a:lnTo>
                  <a:pt x="208127" y="44691"/>
                </a:lnTo>
                <a:lnTo>
                  <a:pt x="202920" y="76695"/>
                </a:lnTo>
                <a:lnTo>
                  <a:pt x="208127" y="108496"/>
                </a:lnTo>
                <a:lnTo>
                  <a:pt x="223100" y="132588"/>
                </a:lnTo>
                <a:lnTo>
                  <a:pt x="246837" y="147853"/>
                </a:lnTo>
                <a:lnTo>
                  <a:pt x="278358" y="153174"/>
                </a:lnTo>
                <a:lnTo>
                  <a:pt x="306705" y="149110"/>
                </a:lnTo>
                <a:lnTo>
                  <a:pt x="328218" y="137287"/>
                </a:lnTo>
                <a:lnTo>
                  <a:pt x="342315" y="118300"/>
                </a:lnTo>
                <a:lnTo>
                  <a:pt x="348399" y="92760"/>
                </a:lnTo>
                <a:close/>
              </a:path>
              <a:path w="483870" h="153670">
                <a:moveTo>
                  <a:pt x="483641" y="4064"/>
                </a:moveTo>
                <a:lnTo>
                  <a:pt x="437464" y="4064"/>
                </a:lnTo>
                <a:lnTo>
                  <a:pt x="411048" y="97802"/>
                </a:lnTo>
                <a:lnTo>
                  <a:pt x="386384" y="4064"/>
                </a:lnTo>
                <a:lnTo>
                  <a:pt x="338429" y="4064"/>
                </a:lnTo>
                <a:lnTo>
                  <a:pt x="387553" y="149136"/>
                </a:lnTo>
                <a:lnTo>
                  <a:pt x="434327" y="149136"/>
                </a:lnTo>
                <a:lnTo>
                  <a:pt x="483641" y="4064"/>
                </a:lnTo>
                <a:close/>
              </a:path>
            </a:pathLst>
          </a:custGeom>
          <a:solidFill>
            <a:srgbClr val="CC0000"/>
          </a:solidFill>
        </p:spPr>
        <p:txBody>
          <a:bodyPr wrap="square" lIns="0" tIns="0" rIns="0" bIns="0" rtlCol="0"/>
          <a:lstStyle/>
          <a:p>
            <a:endParaRPr/>
          </a:p>
        </p:txBody>
      </p:sp>
      <p:grpSp>
        <p:nvGrpSpPr>
          <p:cNvPr id="7" name="object 7"/>
          <p:cNvGrpSpPr/>
          <p:nvPr/>
        </p:nvGrpSpPr>
        <p:grpSpPr>
          <a:xfrm>
            <a:off x="-127000" y="3752430"/>
            <a:ext cx="12447905" cy="3105785"/>
            <a:chOff x="-127000" y="3752430"/>
            <a:chExt cx="12447905" cy="3105785"/>
          </a:xfrm>
        </p:grpSpPr>
        <p:sp>
          <p:nvSpPr>
            <p:cNvPr id="8" name="object 8"/>
            <p:cNvSpPr/>
            <p:nvPr/>
          </p:nvSpPr>
          <p:spPr>
            <a:xfrm>
              <a:off x="11595221" y="6494558"/>
              <a:ext cx="31115" cy="30480"/>
            </a:xfrm>
            <a:custGeom>
              <a:avLst/>
              <a:gdLst/>
              <a:ahLst/>
              <a:cxnLst/>
              <a:rect l="l" t="t" r="r" b="b"/>
              <a:pathLst>
                <a:path w="31115" h="30479">
                  <a:moveTo>
                    <a:pt x="23177" y="0"/>
                  </a:moveTo>
                  <a:lnTo>
                    <a:pt x="6570" y="352"/>
                  </a:lnTo>
                  <a:lnTo>
                    <a:pt x="0" y="7163"/>
                  </a:lnTo>
                  <a:lnTo>
                    <a:pt x="28" y="8489"/>
                  </a:lnTo>
                  <a:lnTo>
                    <a:pt x="149" y="14020"/>
                  </a:lnTo>
                  <a:lnTo>
                    <a:pt x="196" y="16190"/>
                  </a:lnTo>
                  <a:lnTo>
                    <a:pt x="319" y="21828"/>
                  </a:lnTo>
                  <a:lnTo>
                    <a:pt x="358" y="23609"/>
                  </a:lnTo>
                  <a:lnTo>
                    <a:pt x="7228" y="30132"/>
                  </a:lnTo>
                  <a:lnTo>
                    <a:pt x="15531" y="29956"/>
                  </a:lnTo>
                  <a:lnTo>
                    <a:pt x="16085" y="29956"/>
                  </a:lnTo>
                  <a:lnTo>
                    <a:pt x="24312" y="29641"/>
                  </a:lnTo>
                  <a:lnTo>
                    <a:pt x="26459" y="27360"/>
                  </a:lnTo>
                  <a:lnTo>
                    <a:pt x="8363" y="27360"/>
                  </a:lnTo>
                  <a:lnTo>
                    <a:pt x="3942" y="21828"/>
                  </a:lnTo>
                  <a:lnTo>
                    <a:pt x="3942" y="7807"/>
                  </a:lnTo>
                  <a:lnTo>
                    <a:pt x="9079" y="2744"/>
                  </a:lnTo>
                  <a:lnTo>
                    <a:pt x="26067" y="2744"/>
                  </a:lnTo>
                  <a:lnTo>
                    <a:pt x="23177" y="0"/>
                  </a:lnTo>
                  <a:close/>
                </a:path>
                <a:path w="31115" h="30479">
                  <a:moveTo>
                    <a:pt x="26067" y="2744"/>
                  </a:moveTo>
                  <a:lnTo>
                    <a:pt x="21982" y="2744"/>
                  </a:lnTo>
                  <a:lnTo>
                    <a:pt x="26380" y="7163"/>
                  </a:lnTo>
                  <a:lnTo>
                    <a:pt x="27000" y="7807"/>
                  </a:lnTo>
                  <a:lnTo>
                    <a:pt x="27000" y="22339"/>
                  </a:lnTo>
                  <a:lnTo>
                    <a:pt x="21982" y="27360"/>
                  </a:lnTo>
                  <a:lnTo>
                    <a:pt x="26459" y="27360"/>
                  </a:lnTo>
                  <a:lnTo>
                    <a:pt x="30584" y="22978"/>
                  </a:lnTo>
                  <a:lnTo>
                    <a:pt x="30304" y="16531"/>
                  </a:lnTo>
                  <a:lnTo>
                    <a:pt x="30210" y="14020"/>
                  </a:lnTo>
                  <a:lnTo>
                    <a:pt x="30090" y="8489"/>
                  </a:lnTo>
                  <a:lnTo>
                    <a:pt x="30047" y="6523"/>
                  </a:lnTo>
                  <a:lnTo>
                    <a:pt x="26067" y="2744"/>
                  </a:lnTo>
                  <a:close/>
                </a:path>
                <a:path w="31115" h="30479">
                  <a:moveTo>
                    <a:pt x="20248" y="7163"/>
                  </a:moveTo>
                  <a:lnTo>
                    <a:pt x="9796" y="7163"/>
                  </a:lnTo>
                  <a:lnTo>
                    <a:pt x="9796" y="23609"/>
                  </a:lnTo>
                  <a:lnTo>
                    <a:pt x="12544" y="23609"/>
                  </a:lnTo>
                  <a:lnTo>
                    <a:pt x="12604" y="16531"/>
                  </a:lnTo>
                  <a:lnTo>
                    <a:pt x="18102" y="16531"/>
                  </a:lnTo>
                  <a:lnTo>
                    <a:pt x="17980" y="16339"/>
                  </a:lnTo>
                  <a:lnTo>
                    <a:pt x="20549" y="16190"/>
                  </a:lnTo>
                  <a:lnTo>
                    <a:pt x="22309" y="14212"/>
                  </a:lnTo>
                  <a:lnTo>
                    <a:pt x="12544" y="14212"/>
                  </a:lnTo>
                  <a:lnTo>
                    <a:pt x="12544" y="9403"/>
                  </a:lnTo>
                  <a:lnTo>
                    <a:pt x="22241" y="9403"/>
                  </a:lnTo>
                  <a:lnTo>
                    <a:pt x="22221" y="8489"/>
                  </a:lnTo>
                  <a:lnTo>
                    <a:pt x="20248" y="7163"/>
                  </a:lnTo>
                  <a:close/>
                </a:path>
                <a:path w="31115" h="30479">
                  <a:moveTo>
                    <a:pt x="18102" y="16531"/>
                  </a:moveTo>
                  <a:lnTo>
                    <a:pt x="15172" y="16531"/>
                  </a:lnTo>
                  <a:lnTo>
                    <a:pt x="19495" y="23609"/>
                  </a:lnTo>
                  <a:lnTo>
                    <a:pt x="22603" y="23609"/>
                  </a:lnTo>
                  <a:lnTo>
                    <a:pt x="18102" y="16531"/>
                  </a:lnTo>
                  <a:close/>
                </a:path>
                <a:path w="31115" h="30479">
                  <a:moveTo>
                    <a:pt x="22241" y="9403"/>
                  </a:moveTo>
                  <a:lnTo>
                    <a:pt x="17502" y="9403"/>
                  </a:lnTo>
                  <a:lnTo>
                    <a:pt x="19473" y="9637"/>
                  </a:lnTo>
                  <a:lnTo>
                    <a:pt x="19473" y="14020"/>
                  </a:lnTo>
                  <a:lnTo>
                    <a:pt x="17681" y="14212"/>
                  </a:lnTo>
                  <a:lnTo>
                    <a:pt x="22342" y="14212"/>
                  </a:lnTo>
                  <a:lnTo>
                    <a:pt x="22241" y="9403"/>
                  </a:lnTo>
                  <a:close/>
                </a:path>
              </a:pathLst>
            </a:custGeom>
            <a:solidFill>
              <a:srgbClr val="000000"/>
            </a:solidFill>
          </p:spPr>
          <p:txBody>
            <a:bodyPr wrap="square" lIns="0" tIns="0" rIns="0" bIns="0" rtlCol="0"/>
            <a:lstStyle/>
            <a:p>
              <a:endParaRPr/>
            </a:p>
          </p:txBody>
        </p:sp>
        <p:pic>
          <p:nvPicPr>
            <p:cNvPr id="9" name="object 9"/>
            <p:cNvPicPr/>
            <p:nvPr/>
          </p:nvPicPr>
          <p:blipFill>
            <a:blip r:embed="rId2" cstate="print"/>
            <a:stretch>
              <a:fillRect/>
            </a:stretch>
          </p:blipFill>
          <p:spPr>
            <a:xfrm>
              <a:off x="0" y="4997195"/>
              <a:ext cx="12193523" cy="1860801"/>
            </a:xfrm>
            <a:prstGeom prst="rect">
              <a:avLst/>
            </a:prstGeom>
          </p:spPr>
        </p:pic>
        <p:sp>
          <p:nvSpPr>
            <p:cNvPr id="10" name="object 10"/>
            <p:cNvSpPr/>
            <p:nvPr/>
          </p:nvSpPr>
          <p:spPr>
            <a:xfrm>
              <a:off x="0" y="3879430"/>
              <a:ext cx="12193905" cy="1176655"/>
            </a:xfrm>
            <a:custGeom>
              <a:avLst/>
              <a:gdLst/>
              <a:ahLst/>
              <a:cxnLst/>
              <a:rect l="l" t="t" r="r" b="b"/>
              <a:pathLst>
                <a:path w="12193905" h="1176654">
                  <a:moveTo>
                    <a:pt x="0" y="1093898"/>
                  </a:moveTo>
                  <a:lnTo>
                    <a:pt x="76176" y="1101078"/>
                  </a:lnTo>
                  <a:lnTo>
                    <a:pt x="130657" y="1106023"/>
                  </a:lnTo>
                  <a:lnTo>
                    <a:pt x="184949" y="1110800"/>
                  </a:lnTo>
                  <a:lnTo>
                    <a:pt x="239052" y="1115411"/>
                  </a:lnTo>
                  <a:lnTo>
                    <a:pt x="292969" y="1119854"/>
                  </a:lnTo>
                  <a:lnTo>
                    <a:pt x="346702" y="1124130"/>
                  </a:lnTo>
                  <a:lnTo>
                    <a:pt x="400251" y="1128238"/>
                  </a:lnTo>
                  <a:lnTo>
                    <a:pt x="453619" y="1132179"/>
                  </a:lnTo>
                  <a:lnTo>
                    <a:pt x="506808" y="1135953"/>
                  </a:lnTo>
                  <a:lnTo>
                    <a:pt x="559819" y="1139560"/>
                  </a:lnTo>
                  <a:lnTo>
                    <a:pt x="612654" y="1142999"/>
                  </a:lnTo>
                  <a:lnTo>
                    <a:pt x="665315" y="1146270"/>
                  </a:lnTo>
                  <a:lnTo>
                    <a:pt x="717804" y="1149373"/>
                  </a:lnTo>
                  <a:lnTo>
                    <a:pt x="770122" y="1152309"/>
                  </a:lnTo>
                  <a:lnTo>
                    <a:pt x="822271" y="1155078"/>
                  </a:lnTo>
                  <a:lnTo>
                    <a:pt x="874252" y="1157678"/>
                  </a:lnTo>
                  <a:lnTo>
                    <a:pt x="926068" y="1160110"/>
                  </a:lnTo>
                  <a:lnTo>
                    <a:pt x="977721" y="1162375"/>
                  </a:lnTo>
                  <a:lnTo>
                    <a:pt x="1029211" y="1164471"/>
                  </a:lnTo>
                  <a:lnTo>
                    <a:pt x="1080542" y="1166400"/>
                  </a:lnTo>
                  <a:lnTo>
                    <a:pt x="1131714" y="1168160"/>
                  </a:lnTo>
                  <a:lnTo>
                    <a:pt x="1182729" y="1169753"/>
                  </a:lnTo>
                  <a:lnTo>
                    <a:pt x="1233589" y="1171176"/>
                  </a:lnTo>
                  <a:lnTo>
                    <a:pt x="1284296" y="1172432"/>
                  </a:lnTo>
                  <a:lnTo>
                    <a:pt x="1334851" y="1173519"/>
                  </a:lnTo>
                  <a:lnTo>
                    <a:pt x="1385257" y="1174438"/>
                  </a:lnTo>
                  <a:lnTo>
                    <a:pt x="1435515" y="1175189"/>
                  </a:lnTo>
                  <a:lnTo>
                    <a:pt x="1485626" y="1175771"/>
                  </a:lnTo>
                  <a:lnTo>
                    <a:pt x="1535593" y="1176184"/>
                  </a:lnTo>
                  <a:lnTo>
                    <a:pt x="1585418" y="1176429"/>
                  </a:lnTo>
                  <a:lnTo>
                    <a:pt x="1635101" y="1176505"/>
                  </a:lnTo>
                  <a:lnTo>
                    <a:pt x="1684645" y="1176412"/>
                  </a:lnTo>
                  <a:lnTo>
                    <a:pt x="1734052" y="1176150"/>
                  </a:lnTo>
                  <a:lnTo>
                    <a:pt x="1783323" y="1175720"/>
                  </a:lnTo>
                  <a:lnTo>
                    <a:pt x="1832460" y="1175120"/>
                  </a:lnTo>
                  <a:lnTo>
                    <a:pt x="1881464" y="1174352"/>
                  </a:lnTo>
                  <a:lnTo>
                    <a:pt x="1930339" y="1173415"/>
                  </a:lnTo>
                  <a:lnTo>
                    <a:pt x="1979084" y="1172308"/>
                  </a:lnTo>
                  <a:lnTo>
                    <a:pt x="2027703" y="1171032"/>
                  </a:lnTo>
                  <a:lnTo>
                    <a:pt x="2076196" y="1169587"/>
                  </a:lnTo>
                  <a:lnTo>
                    <a:pt x="2124565" y="1167973"/>
                  </a:lnTo>
                  <a:lnTo>
                    <a:pt x="2172813" y="1166189"/>
                  </a:lnTo>
                  <a:lnTo>
                    <a:pt x="2220941" y="1164236"/>
                  </a:lnTo>
                  <a:lnTo>
                    <a:pt x="2268951" y="1162114"/>
                  </a:lnTo>
                  <a:lnTo>
                    <a:pt x="2316844" y="1159822"/>
                  </a:lnTo>
                  <a:lnTo>
                    <a:pt x="2364623" y="1157360"/>
                  </a:lnTo>
                  <a:lnTo>
                    <a:pt x="2412288" y="1154729"/>
                  </a:lnTo>
                  <a:lnTo>
                    <a:pt x="2459842" y="1151927"/>
                  </a:lnTo>
                  <a:lnTo>
                    <a:pt x="2507287" y="1148957"/>
                  </a:lnTo>
                  <a:lnTo>
                    <a:pt x="2554624" y="1145816"/>
                  </a:lnTo>
                  <a:lnTo>
                    <a:pt x="2601855" y="1142506"/>
                  </a:lnTo>
                  <a:lnTo>
                    <a:pt x="2648981" y="1139025"/>
                  </a:lnTo>
                  <a:lnTo>
                    <a:pt x="2696005" y="1135375"/>
                  </a:lnTo>
                  <a:lnTo>
                    <a:pt x="2742929" y="1131554"/>
                  </a:lnTo>
                  <a:lnTo>
                    <a:pt x="2789753" y="1127564"/>
                  </a:lnTo>
                  <a:lnTo>
                    <a:pt x="2836480" y="1123403"/>
                  </a:lnTo>
                  <a:lnTo>
                    <a:pt x="2883111" y="1119072"/>
                  </a:lnTo>
                  <a:lnTo>
                    <a:pt x="2929649" y="1114570"/>
                  </a:lnTo>
                  <a:lnTo>
                    <a:pt x="2976095" y="1109899"/>
                  </a:lnTo>
                  <a:lnTo>
                    <a:pt x="3022450" y="1105056"/>
                  </a:lnTo>
                  <a:lnTo>
                    <a:pt x="3068717" y="1100044"/>
                  </a:lnTo>
                  <a:lnTo>
                    <a:pt x="3114897" y="1094861"/>
                  </a:lnTo>
                  <a:lnTo>
                    <a:pt x="3160992" y="1089507"/>
                  </a:lnTo>
                  <a:lnTo>
                    <a:pt x="3207004" y="1083983"/>
                  </a:lnTo>
                  <a:lnTo>
                    <a:pt x="3258896" y="1077258"/>
                  </a:lnTo>
                  <a:lnTo>
                    <a:pt x="3310303" y="1069815"/>
                  </a:lnTo>
                  <a:lnTo>
                    <a:pt x="3361239" y="1061676"/>
                  </a:lnTo>
                  <a:lnTo>
                    <a:pt x="3411720" y="1052866"/>
                  </a:lnTo>
                  <a:lnTo>
                    <a:pt x="3461761" y="1043407"/>
                  </a:lnTo>
                  <a:lnTo>
                    <a:pt x="3511377" y="1033324"/>
                  </a:lnTo>
                  <a:lnTo>
                    <a:pt x="3560584" y="1022640"/>
                  </a:lnTo>
                  <a:lnTo>
                    <a:pt x="3609395" y="1011377"/>
                  </a:lnTo>
                  <a:lnTo>
                    <a:pt x="3657828" y="999561"/>
                  </a:lnTo>
                  <a:lnTo>
                    <a:pt x="3705896" y="987213"/>
                  </a:lnTo>
                  <a:lnTo>
                    <a:pt x="3753615" y="974359"/>
                  </a:lnTo>
                  <a:lnTo>
                    <a:pt x="3801001" y="961020"/>
                  </a:lnTo>
                  <a:lnTo>
                    <a:pt x="3848068" y="947221"/>
                  </a:lnTo>
                  <a:lnTo>
                    <a:pt x="3894831" y="932985"/>
                  </a:lnTo>
                  <a:lnTo>
                    <a:pt x="3941306" y="918336"/>
                  </a:lnTo>
                  <a:lnTo>
                    <a:pt x="3987507" y="903297"/>
                  </a:lnTo>
                  <a:lnTo>
                    <a:pt x="4033451" y="887892"/>
                  </a:lnTo>
                  <a:lnTo>
                    <a:pt x="4079152" y="872143"/>
                  </a:lnTo>
                  <a:lnTo>
                    <a:pt x="4124625" y="856075"/>
                  </a:lnTo>
                  <a:lnTo>
                    <a:pt x="4169886" y="839711"/>
                  </a:lnTo>
                  <a:lnTo>
                    <a:pt x="4214950" y="823075"/>
                  </a:lnTo>
                  <a:lnTo>
                    <a:pt x="4259831" y="806189"/>
                  </a:lnTo>
                  <a:lnTo>
                    <a:pt x="4304546" y="789078"/>
                  </a:lnTo>
                  <a:lnTo>
                    <a:pt x="4349109" y="771765"/>
                  </a:lnTo>
                  <a:lnTo>
                    <a:pt x="4393535" y="754273"/>
                  </a:lnTo>
                  <a:lnTo>
                    <a:pt x="4437839" y="736626"/>
                  </a:lnTo>
                  <a:lnTo>
                    <a:pt x="4482038" y="718848"/>
                  </a:lnTo>
                  <a:lnTo>
                    <a:pt x="4526145" y="700961"/>
                  </a:lnTo>
                  <a:lnTo>
                    <a:pt x="4570177" y="682989"/>
                  </a:lnTo>
                  <a:lnTo>
                    <a:pt x="4614148" y="664957"/>
                  </a:lnTo>
                  <a:lnTo>
                    <a:pt x="4658073" y="646887"/>
                  </a:lnTo>
                  <a:lnTo>
                    <a:pt x="4701968" y="628802"/>
                  </a:lnTo>
                  <a:lnTo>
                    <a:pt x="4745847" y="610727"/>
                  </a:lnTo>
                  <a:lnTo>
                    <a:pt x="4789727" y="592684"/>
                  </a:lnTo>
                  <a:lnTo>
                    <a:pt x="4833622" y="574698"/>
                  </a:lnTo>
                  <a:lnTo>
                    <a:pt x="4877547" y="556792"/>
                  </a:lnTo>
                  <a:lnTo>
                    <a:pt x="4921517" y="538988"/>
                  </a:lnTo>
                  <a:lnTo>
                    <a:pt x="4965548" y="521311"/>
                  </a:lnTo>
                  <a:lnTo>
                    <a:pt x="5009655" y="503785"/>
                  </a:lnTo>
                  <a:lnTo>
                    <a:pt x="5053854" y="486432"/>
                  </a:lnTo>
                  <a:lnTo>
                    <a:pt x="5098158" y="469276"/>
                  </a:lnTo>
                  <a:lnTo>
                    <a:pt x="5142583" y="452341"/>
                  </a:lnTo>
                  <a:lnTo>
                    <a:pt x="5187145" y="435649"/>
                  </a:lnTo>
                  <a:lnTo>
                    <a:pt x="5231859" y="419226"/>
                  </a:lnTo>
                  <a:lnTo>
                    <a:pt x="5276740" y="403093"/>
                  </a:lnTo>
                  <a:lnTo>
                    <a:pt x="5321803" y="387275"/>
                  </a:lnTo>
                  <a:lnTo>
                    <a:pt x="5367063" y="371795"/>
                  </a:lnTo>
                  <a:lnTo>
                    <a:pt x="5412535" y="356676"/>
                  </a:lnTo>
                  <a:lnTo>
                    <a:pt x="5458235" y="341942"/>
                  </a:lnTo>
                  <a:lnTo>
                    <a:pt x="5504178" y="327617"/>
                  </a:lnTo>
                  <a:lnTo>
                    <a:pt x="5550378" y="313723"/>
                  </a:lnTo>
                  <a:lnTo>
                    <a:pt x="5596852" y="300285"/>
                  </a:lnTo>
                  <a:lnTo>
                    <a:pt x="5643614" y="287326"/>
                  </a:lnTo>
                  <a:lnTo>
                    <a:pt x="5690679" y="274869"/>
                  </a:lnTo>
                  <a:lnTo>
                    <a:pt x="5738063" y="262938"/>
                  </a:lnTo>
                  <a:lnTo>
                    <a:pt x="5785781" y="251557"/>
                  </a:lnTo>
                  <a:lnTo>
                    <a:pt x="5833848" y="240748"/>
                  </a:lnTo>
                  <a:lnTo>
                    <a:pt x="5882279" y="230535"/>
                  </a:lnTo>
                  <a:lnTo>
                    <a:pt x="5931089" y="220942"/>
                  </a:lnTo>
                  <a:lnTo>
                    <a:pt x="5980293" y="211993"/>
                  </a:lnTo>
                  <a:lnTo>
                    <a:pt x="6029908" y="203710"/>
                  </a:lnTo>
                  <a:lnTo>
                    <a:pt x="6079947" y="196117"/>
                  </a:lnTo>
                  <a:lnTo>
                    <a:pt x="6130426" y="189238"/>
                  </a:lnTo>
                  <a:lnTo>
                    <a:pt x="6181360" y="183096"/>
                  </a:lnTo>
                  <a:lnTo>
                    <a:pt x="6232765" y="177715"/>
                  </a:lnTo>
                  <a:lnTo>
                    <a:pt x="6284655" y="173118"/>
                  </a:lnTo>
                  <a:lnTo>
                    <a:pt x="6337046" y="169329"/>
                  </a:lnTo>
                  <a:lnTo>
                    <a:pt x="6378975" y="167022"/>
                  </a:lnTo>
                  <a:lnTo>
                    <a:pt x="6420775" y="165469"/>
                  </a:lnTo>
                  <a:lnTo>
                    <a:pt x="6462455" y="164649"/>
                  </a:lnTo>
                  <a:lnTo>
                    <a:pt x="6504024" y="164540"/>
                  </a:lnTo>
                  <a:lnTo>
                    <a:pt x="6545492" y="165122"/>
                  </a:lnTo>
                  <a:lnTo>
                    <a:pt x="6586866" y="166374"/>
                  </a:lnTo>
                  <a:lnTo>
                    <a:pt x="6628157" y="168277"/>
                  </a:lnTo>
                  <a:lnTo>
                    <a:pt x="6669372" y="170808"/>
                  </a:lnTo>
                  <a:lnTo>
                    <a:pt x="6710521" y="173948"/>
                  </a:lnTo>
                  <a:lnTo>
                    <a:pt x="6751613" y="177676"/>
                  </a:lnTo>
                  <a:lnTo>
                    <a:pt x="6792656" y="181971"/>
                  </a:lnTo>
                  <a:lnTo>
                    <a:pt x="6833660" y="186812"/>
                  </a:lnTo>
                  <a:lnTo>
                    <a:pt x="6874634" y="192179"/>
                  </a:lnTo>
                  <a:lnTo>
                    <a:pt x="6915586" y="198051"/>
                  </a:lnTo>
                  <a:lnTo>
                    <a:pt x="6956526" y="204408"/>
                  </a:lnTo>
                  <a:lnTo>
                    <a:pt x="6997462" y="211228"/>
                  </a:lnTo>
                  <a:lnTo>
                    <a:pt x="7038403" y="218492"/>
                  </a:lnTo>
                  <a:lnTo>
                    <a:pt x="7079358" y="226177"/>
                  </a:lnTo>
                  <a:lnTo>
                    <a:pt x="7120337" y="234265"/>
                  </a:lnTo>
                  <a:lnTo>
                    <a:pt x="7161348" y="242734"/>
                  </a:lnTo>
                  <a:lnTo>
                    <a:pt x="7202400" y="251563"/>
                  </a:lnTo>
                  <a:lnTo>
                    <a:pt x="7243502" y="260732"/>
                  </a:lnTo>
                  <a:lnTo>
                    <a:pt x="7284663" y="270220"/>
                  </a:lnTo>
                  <a:lnTo>
                    <a:pt x="7325891" y="280007"/>
                  </a:lnTo>
                  <a:lnTo>
                    <a:pt x="7367197" y="290071"/>
                  </a:lnTo>
                  <a:lnTo>
                    <a:pt x="7408588" y="300392"/>
                  </a:lnTo>
                  <a:lnTo>
                    <a:pt x="7450074" y="310950"/>
                  </a:lnTo>
                  <a:lnTo>
                    <a:pt x="7491664" y="321724"/>
                  </a:lnTo>
                  <a:lnTo>
                    <a:pt x="7533366" y="332693"/>
                  </a:lnTo>
                  <a:lnTo>
                    <a:pt x="7575190" y="343836"/>
                  </a:lnTo>
                  <a:lnTo>
                    <a:pt x="7617144" y="355133"/>
                  </a:lnTo>
                  <a:lnTo>
                    <a:pt x="7659237" y="366563"/>
                  </a:lnTo>
                  <a:lnTo>
                    <a:pt x="7701479" y="378105"/>
                  </a:lnTo>
                  <a:lnTo>
                    <a:pt x="7743878" y="389740"/>
                  </a:lnTo>
                  <a:lnTo>
                    <a:pt x="7786444" y="401445"/>
                  </a:lnTo>
                  <a:lnTo>
                    <a:pt x="7829184" y="413201"/>
                  </a:lnTo>
                  <a:lnTo>
                    <a:pt x="7872108" y="424986"/>
                  </a:lnTo>
                  <a:lnTo>
                    <a:pt x="7915226" y="436781"/>
                  </a:lnTo>
                  <a:lnTo>
                    <a:pt x="7958545" y="448564"/>
                  </a:lnTo>
                  <a:lnTo>
                    <a:pt x="8002076" y="460315"/>
                  </a:lnTo>
                  <a:lnTo>
                    <a:pt x="8045826" y="472013"/>
                  </a:lnTo>
                  <a:lnTo>
                    <a:pt x="8089805" y="483638"/>
                  </a:lnTo>
                  <a:lnTo>
                    <a:pt x="8134021" y="495168"/>
                  </a:lnTo>
                  <a:lnTo>
                    <a:pt x="8178484" y="506583"/>
                  </a:lnTo>
                  <a:lnTo>
                    <a:pt x="8223203" y="517863"/>
                  </a:lnTo>
                  <a:lnTo>
                    <a:pt x="8268186" y="528987"/>
                  </a:lnTo>
                  <a:lnTo>
                    <a:pt x="8313443" y="539933"/>
                  </a:lnTo>
                  <a:lnTo>
                    <a:pt x="8358982" y="550683"/>
                  </a:lnTo>
                  <a:lnTo>
                    <a:pt x="8404812" y="561214"/>
                  </a:lnTo>
                  <a:lnTo>
                    <a:pt x="8450943" y="571506"/>
                  </a:lnTo>
                  <a:lnTo>
                    <a:pt x="8497383" y="581538"/>
                  </a:lnTo>
                  <a:lnTo>
                    <a:pt x="8544141" y="591290"/>
                  </a:lnTo>
                  <a:lnTo>
                    <a:pt x="8591226" y="600742"/>
                  </a:lnTo>
                  <a:lnTo>
                    <a:pt x="8638647" y="609871"/>
                  </a:lnTo>
                  <a:lnTo>
                    <a:pt x="8686413" y="618659"/>
                  </a:lnTo>
                  <a:lnTo>
                    <a:pt x="8734533" y="627084"/>
                  </a:lnTo>
                  <a:lnTo>
                    <a:pt x="8783016" y="635125"/>
                  </a:lnTo>
                  <a:lnTo>
                    <a:pt x="8831870" y="642762"/>
                  </a:lnTo>
                  <a:lnTo>
                    <a:pt x="8881105" y="649974"/>
                  </a:lnTo>
                  <a:lnTo>
                    <a:pt x="8930730" y="656740"/>
                  </a:lnTo>
                  <a:lnTo>
                    <a:pt x="8980753" y="663040"/>
                  </a:lnTo>
                  <a:lnTo>
                    <a:pt x="9031184" y="668854"/>
                  </a:lnTo>
                  <a:lnTo>
                    <a:pt x="9082032" y="674160"/>
                  </a:lnTo>
                  <a:lnTo>
                    <a:pt x="9133304" y="678937"/>
                  </a:lnTo>
                  <a:lnTo>
                    <a:pt x="9185011" y="683166"/>
                  </a:lnTo>
                  <a:lnTo>
                    <a:pt x="9237162" y="686825"/>
                  </a:lnTo>
                  <a:lnTo>
                    <a:pt x="9289764" y="689894"/>
                  </a:lnTo>
                  <a:lnTo>
                    <a:pt x="9342828" y="692352"/>
                  </a:lnTo>
                  <a:lnTo>
                    <a:pt x="9396362" y="694178"/>
                  </a:lnTo>
                  <a:lnTo>
                    <a:pt x="9450374" y="695353"/>
                  </a:lnTo>
                  <a:lnTo>
                    <a:pt x="9504875" y="695854"/>
                  </a:lnTo>
                  <a:lnTo>
                    <a:pt x="9559873" y="695662"/>
                  </a:lnTo>
                  <a:lnTo>
                    <a:pt x="9615376" y="694755"/>
                  </a:lnTo>
                  <a:lnTo>
                    <a:pt x="9671394" y="693114"/>
                  </a:lnTo>
                  <a:lnTo>
                    <a:pt x="9727936" y="690717"/>
                  </a:lnTo>
                  <a:lnTo>
                    <a:pt x="9785010" y="687544"/>
                  </a:lnTo>
                  <a:lnTo>
                    <a:pt x="9842626" y="683574"/>
                  </a:lnTo>
                  <a:lnTo>
                    <a:pt x="9900793" y="678787"/>
                  </a:lnTo>
                  <a:lnTo>
                    <a:pt x="9959519" y="673161"/>
                  </a:lnTo>
                  <a:lnTo>
                    <a:pt x="10018813" y="666676"/>
                  </a:lnTo>
                  <a:lnTo>
                    <a:pt x="10078685" y="659312"/>
                  </a:lnTo>
                  <a:lnTo>
                    <a:pt x="10139143" y="651048"/>
                  </a:lnTo>
                  <a:lnTo>
                    <a:pt x="10200196" y="641862"/>
                  </a:lnTo>
                  <a:lnTo>
                    <a:pt x="10261854" y="631736"/>
                  </a:lnTo>
                  <a:lnTo>
                    <a:pt x="10342449" y="610272"/>
                  </a:lnTo>
                  <a:lnTo>
                    <a:pt x="10420267" y="589609"/>
                  </a:lnTo>
                  <a:lnTo>
                    <a:pt x="10495395" y="569707"/>
                  </a:lnTo>
                  <a:lnTo>
                    <a:pt x="10567919" y="550526"/>
                  </a:lnTo>
                  <a:lnTo>
                    <a:pt x="10637926" y="532029"/>
                  </a:lnTo>
                  <a:lnTo>
                    <a:pt x="10705500" y="514175"/>
                  </a:lnTo>
                  <a:lnTo>
                    <a:pt x="10770730" y="496927"/>
                  </a:lnTo>
                  <a:lnTo>
                    <a:pt x="10833701" y="480243"/>
                  </a:lnTo>
                  <a:lnTo>
                    <a:pt x="10894499" y="464087"/>
                  </a:lnTo>
                  <a:lnTo>
                    <a:pt x="10953211" y="448418"/>
                  </a:lnTo>
                  <a:lnTo>
                    <a:pt x="11009923" y="433198"/>
                  </a:lnTo>
                  <a:lnTo>
                    <a:pt x="11064722" y="418387"/>
                  </a:lnTo>
                  <a:lnTo>
                    <a:pt x="11117692" y="403947"/>
                  </a:lnTo>
                  <a:lnTo>
                    <a:pt x="11168922" y="389839"/>
                  </a:lnTo>
                  <a:lnTo>
                    <a:pt x="11218497" y="376022"/>
                  </a:lnTo>
                  <a:lnTo>
                    <a:pt x="11266503" y="362459"/>
                  </a:lnTo>
                  <a:lnTo>
                    <a:pt x="11313027" y="349111"/>
                  </a:lnTo>
                  <a:lnTo>
                    <a:pt x="11358154" y="335937"/>
                  </a:lnTo>
                  <a:lnTo>
                    <a:pt x="11401972" y="322900"/>
                  </a:lnTo>
                  <a:lnTo>
                    <a:pt x="11444567" y="309960"/>
                  </a:lnTo>
                  <a:lnTo>
                    <a:pt x="11486024" y="297078"/>
                  </a:lnTo>
                  <a:lnTo>
                    <a:pt x="11526430" y="284215"/>
                  </a:lnTo>
                  <a:lnTo>
                    <a:pt x="11565872" y="271332"/>
                  </a:lnTo>
                  <a:lnTo>
                    <a:pt x="11604436" y="258390"/>
                  </a:lnTo>
                  <a:lnTo>
                    <a:pt x="11642207" y="245350"/>
                  </a:lnTo>
                  <a:lnTo>
                    <a:pt x="11679272" y="232173"/>
                  </a:lnTo>
                  <a:lnTo>
                    <a:pt x="11715718" y="218819"/>
                  </a:lnTo>
                  <a:lnTo>
                    <a:pt x="11751631" y="205250"/>
                  </a:lnTo>
                  <a:lnTo>
                    <a:pt x="11822202" y="177311"/>
                  </a:lnTo>
                  <a:lnTo>
                    <a:pt x="11891676" y="148042"/>
                  </a:lnTo>
                  <a:lnTo>
                    <a:pt x="11960743" y="117131"/>
                  </a:lnTo>
                  <a:lnTo>
                    <a:pt x="11995339" y="100963"/>
                  </a:lnTo>
                  <a:lnTo>
                    <a:pt x="12030092" y="84266"/>
                  </a:lnTo>
                  <a:lnTo>
                    <a:pt x="12065089" y="67003"/>
                  </a:lnTo>
                  <a:lnTo>
                    <a:pt x="12100415" y="49134"/>
                  </a:lnTo>
                  <a:lnTo>
                    <a:pt x="12136157" y="30620"/>
                  </a:lnTo>
                  <a:lnTo>
                    <a:pt x="12172402" y="11423"/>
                  </a:lnTo>
                  <a:lnTo>
                    <a:pt x="12193524" y="0"/>
                  </a:lnTo>
                </a:path>
              </a:pathLst>
            </a:custGeom>
            <a:ln w="254000">
              <a:solidFill>
                <a:srgbClr val="000000"/>
              </a:solidFill>
            </a:ln>
          </p:spPr>
          <p:txBody>
            <a:bodyPr wrap="square" lIns="0" tIns="0" rIns="0" bIns="0" rtlCol="0"/>
            <a:lstStyle/>
            <a:p>
              <a:endParaRPr/>
            </a:p>
          </p:txBody>
        </p:sp>
      </p:grpSp>
      <p:sp>
        <p:nvSpPr>
          <p:cNvPr id="11" name="object 11"/>
          <p:cNvSpPr txBox="1">
            <a:spLocks noGrp="1"/>
          </p:cNvSpPr>
          <p:nvPr>
            <p:ph type="title"/>
          </p:nvPr>
        </p:nvSpPr>
        <p:spPr>
          <a:xfrm>
            <a:off x="545388" y="365315"/>
            <a:ext cx="2270125" cy="751205"/>
          </a:xfrm>
          <a:prstGeom prst="rect">
            <a:avLst/>
          </a:prstGeom>
        </p:spPr>
        <p:txBody>
          <a:bodyPr vert="horz" wrap="square" lIns="0" tIns="114300" rIns="0" bIns="0" rtlCol="0">
            <a:spAutoFit/>
          </a:bodyPr>
          <a:lstStyle/>
          <a:p>
            <a:pPr marL="12700">
              <a:lnSpc>
                <a:spcPct val="100000"/>
              </a:lnSpc>
              <a:spcBef>
                <a:spcPts val="900"/>
              </a:spcBef>
            </a:pPr>
            <a:r>
              <a:rPr sz="2600" dirty="0">
                <a:solidFill>
                  <a:srgbClr val="3E3E3E"/>
                </a:solidFill>
              </a:rPr>
              <a:t>Rita</a:t>
            </a:r>
            <a:r>
              <a:rPr sz="2600" spc="-40" dirty="0">
                <a:solidFill>
                  <a:srgbClr val="3E3E3E"/>
                </a:solidFill>
              </a:rPr>
              <a:t> </a:t>
            </a:r>
            <a:r>
              <a:rPr sz="2600" spc="-10" dirty="0">
                <a:solidFill>
                  <a:srgbClr val="3E3E3E"/>
                </a:solidFill>
              </a:rPr>
              <a:t>Compton</a:t>
            </a:r>
            <a:endParaRPr sz="2600"/>
          </a:p>
          <a:p>
            <a:pPr marL="13970">
              <a:lnSpc>
                <a:spcPct val="100000"/>
              </a:lnSpc>
              <a:spcBef>
                <a:spcPts val="405"/>
              </a:spcBef>
            </a:pPr>
            <a:r>
              <a:rPr sz="1150" b="0" dirty="0">
                <a:solidFill>
                  <a:srgbClr val="3E3E3E"/>
                </a:solidFill>
                <a:latin typeface="CVS Health Sans"/>
                <a:cs typeface="CVS Health Sans"/>
              </a:rPr>
              <a:t>Sr.</a:t>
            </a:r>
            <a:r>
              <a:rPr sz="1150" b="0" spc="65" dirty="0">
                <a:solidFill>
                  <a:srgbClr val="3E3E3E"/>
                </a:solidFill>
                <a:latin typeface="CVS Health Sans"/>
                <a:cs typeface="CVS Health Sans"/>
              </a:rPr>
              <a:t> </a:t>
            </a:r>
            <a:r>
              <a:rPr sz="1150" b="0" dirty="0">
                <a:solidFill>
                  <a:srgbClr val="3E3E3E"/>
                </a:solidFill>
                <a:latin typeface="CVS Health Sans"/>
                <a:cs typeface="CVS Health Sans"/>
              </a:rPr>
              <a:t>Manager,</a:t>
            </a:r>
            <a:r>
              <a:rPr sz="1150" b="0" spc="65" dirty="0">
                <a:solidFill>
                  <a:srgbClr val="3E3E3E"/>
                </a:solidFill>
                <a:latin typeface="CVS Health Sans"/>
                <a:cs typeface="CVS Health Sans"/>
              </a:rPr>
              <a:t> </a:t>
            </a:r>
            <a:r>
              <a:rPr sz="1150" b="0" dirty="0">
                <a:solidFill>
                  <a:srgbClr val="3E3E3E"/>
                </a:solidFill>
                <a:latin typeface="CVS Health Sans"/>
                <a:cs typeface="CVS Health Sans"/>
              </a:rPr>
              <a:t>Resource</a:t>
            </a:r>
            <a:r>
              <a:rPr sz="1150" b="0" spc="95" dirty="0">
                <a:solidFill>
                  <a:srgbClr val="3E3E3E"/>
                </a:solidFill>
                <a:latin typeface="CVS Health Sans"/>
                <a:cs typeface="CVS Health Sans"/>
              </a:rPr>
              <a:t> </a:t>
            </a:r>
            <a:r>
              <a:rPr sz="1150" b="0" spc="-10" dirty="0">
                <a:solidFill>
                  <a:srgbClr val="3E3E3E"/>
                </a:solidFill>
                <a:latin typeface="CVS Health Sans"/>
                <a:cs typeface="CVS Health Sans"/>
              </a:rPr>
              <a:t>Planning</a:t>
            </a:r>
            <a:endParaRPr sz="1150">
              <a:latin typeface="CVS Health Sans"/>
              <a:cs typeface="CVS Health Sans"/>
            </a:endParaRPr>
          </a:p>
        </p:txBody>
      </p:sp>
      <p:sp>
        <p:nvSpPr>
          <p:cNvPr id="12" name="object 12"/>
          <p:cNvSpPr txBox="1"/>
          <p:nvPr/>
        </p:nvSpPr>
        <p:spPr>
          <a:xfrm>
            <a:off x="1053490" y="3714369"/>
            <a:ext cx="1094105" cy="389890"/>
          </a:xfrm>
          <a:prstGeom prst="rect">
            <a:avLst/>
          </a:prstGeom>
        </p:spPr>
        <p:txBody>
          <a:bodyPr vert="horz" wrap="square" lIns="0" tIns="17145" rIns="0" bIns="0" rtlCol="0">
            <a:spAutoFit/>
          </a:bodyPr>
          <a:lstStyle/>
          <a:p>
            <a:pPr marL="12700">
              <a:lnSpc>
                <a:spcPct val="100000"/>
              </a:lnSpc>
              <a:spcBef>
                <a:spcPts val="135"/>
              </a:spcBef>
            </a:pPr>
            <a:r>
              <a:rPr sz="1150" dirty="0">
                <a:solidFill>
                  <a:srgbClr val="3E3E3E"/>
                </a:solidFill>
                <a:latin typeface="CVS Health Sans"/>
                <a:cs typeface="CVS Health Sans"/>
              </a:rPr>
              <a:t>Customer</a:t>
            </a:r>
            <a:r>
              <a:rPr sz="1150" spc="165" dirty="0">
                <a:solidFill>
                  <a:srgbClr val="3E3E3E"/>
                </a:solidFill>
                <a:latin typeface="CVS Health Sans"/>
                <a:cs typeface="CVS Health Sans"/>
              </a:rPr>
              <a:t> </a:t>
            </a:r>
            <a:r>
              <a:rPr sz="1150" spc="-20" dirty="0">
                <a:solidFill>
                  <a:srgbClr val="3E3E3E"/>
                </a:solidFill>
                <a:latin typeface="CVS Health Sans"/>
                <a:cs typeface="CVS Health Sans"/>
              </a:rPr>
              <a:t>Care</a:t>
            </a:r>
            <a:endParaRPr sz="1150">
              <a:latin typeface="CVS Health Sans"/>
              <a:cs typeface="CVS Health Sans"/>
            </a:endParaRPr>
          </a:p>
          <a:p>
            <a:pPr marL="21590">
              <a:lnSpc>
                <a:spcPct val="100000"/>
              </a:lnSpc>
              <a:spcBef>
                <a:spcPts val="10"/>
              </a:spcBef>
            </a:pPr>
            <a:r>
              <a:rPr sz="1200" spc="-10" dirty="0">
                <a:solidFill>
                  <a:srgbClr val="3E3E3E"/>
                </a:solidFill>
                <a:latin typeface="CVS Health Sans"/>
                <a:cs typeface="CVS Health Sans"/>
              </a:rPr>
              <a:t>Representative</a:t>
            </a:r>
            <a:endParaRPr sz="1200">
              <a:latin typeface="CVS Health Sans"/>
              <a:cs typeface="CVS Health Sans"/>
            </a:endParaRPr>
          </a:p>
        </p:txBody>
      </p:sp>
      <p:sp>
        <p:nvSpPr>
          <p:cNvPr id="13" name="object 13"/>
          <p:cNvSpPr txBox="1"/>
          <p:nvPr/>
        </p:nvSpPr>
        <p:spPr>
          <a:xfrm>
            <a:off x="2771648" y="3503167"/>
            <a:ext cx="1200150" cy="389890"/>
          </a:xfrm>
          <a:prstGeom prst="rect">
            <a:avLst/>
          </a:prstGeom>
        </p:spPr>
        <p:txBody>
          <a:bodyPr vert="horz" wrap="square" lIns="0" tIns="9525" rIns="0" bIns="0" rtlCol="0">
            <a:spAutoFit/>
          </a:bodyPr>
          <a:lstStyle/>
          <a:p>
            <a:pPr marL="12700" marR="5080" indent="54610">
              <a:lnSpc>
                <a:spcPct val="104500"/>
              </a:lnSpc>
              <a:spcBef>
                <a:spcPts val="75"/>
              </a:spcBef>
            </a:pPr>
            <a:r>
              <a:rPr sz="1150" dirty="0">
                <a:solidFill>
                  <a:srgbClr val="3E3E3E"/>
                </a:solidFill>
                <a:latin typeface="CVS Health Sans"/>
                <a:cs typeface="CVS Health Sans"/>
              </a:rPr>
              <a:t>Customer</a:t>
            </a:r>
            <a:r>
              <a:rPr sz="1150" spc="165" dirty="0">
                <a:solidFill>
                  <a:srgbClr val="3E3E3E"/>
                </a:solidFill>
                <a:latin typeface="CVS Health Sans"/>
                <a:cs typeface="CVS Health Sans"/>
              </a:rPr>
              <a:t> </a:t>
            </a:r>
            <a:r>
              <a:rPr sz="1150" spc="-20" dirty="0">
                <a:solidFill>
                  <a:srgbClr val="3E3E3E"/>
                </a:solidFill>
                <a:latin typeface="CVS Health Sans"/>
                <a:cs typeface="CVS Health Sans"/>
              </a:rPr>
              <a:t>Care </a:t>
            </a:r>
            <a:r>
              <a:rPr sz="1150" dirty="0">
                <a:solidFill>
                  <a:srgbClr val="3E3E3E"/>
                </a:solidFill>
                <a:latin typeface="CVS Health Sans"/>
                <a:cs typeface="CVS Health Sans"/>
              </a:rPr>
              <a:t>Representative</a:t>
            </a:r>
            <a:r>
              <a:rPr sz="1150" spc="215" dirty="0">
                <a:solidFill>
                  <a:srgbClr val="3E3E3E"/>
                </a:solidFill>
                <a:latin typeface="CVS Health Sans"/>
                <a:cs typeface="CVS Health Sans"/>
              </a:rPr>
              <a:t> </a:t>
            </a:r>
            <a:r>
              <a:rPr sz="1150" spc="-25" dirty="0">
                <a:solidFill>
                  <a:srgbClr val="3E3E3E"/>
                </a:solidFill>
                <a:latin typeface="CVS Health Sans"/>
                <a:cs typeface="CVS Health Sans"/>
              </a:rPr>
              <a:t>II</a:t>
            </a:r>
            <a:endParaRPr sz="1150">
              <a:latin typeface="CVS Health Sans"/>
              <a:cs typeface="CVS Health Sans"/>
            </a:endParaRPr>
          </a:p>
        </p:txBody>
      </p:sp>
      <p:sp>
        <p:nvSpPr>
          <p:cNvPr id="14" name="object 14"/>
          <p:cNvSpPr txBox="1"/>
          <p:nvPr/>
        </p:nvSpPr>
        <p:spPr>
          <a:xfrm>
            <a:off x="4804917" y="2903346"/>
            <a:ext cx="1241425" cy="389890"/>
          </a:xfrm>
          <a:prstGeom prst="rect">
            <a:avLst/>
          </a:prstGeom>
        </p:spPr>
        <p:txBody>
          <a:bodyPr vert="horz" wrap="square" lIns="0" tIns="9525" rIns="0" bIns="0" rtlCol="0">
            <a:spAutoFit/>
          </a:bodyPr>
          <a:lstStyle/>
          <a:p>
            <a:pPr marL="12700" marR="5080" indent="73025">
              <a:lnSpc>
                <a:spcPct val="104500"/>
              </a:lnSpc>
              <a:spcBef>
                <a:spcPts val="75"/>
              </a:spcBef>
            </a:pPr>
            <a:r>
              <a:rPr sz="1150" dirty="0">
                <a:solidFill>
                  <a:srgbClr val="3E3E3E"/>
                </a:solidFill>
                <a:latin typeface="CVS Health Sans"/>
                <a:cs typeface="CVS Health Sans"/>
              </a:rPr>
              <a:t>Customer</a:t>
            </a:r>
            <a:r>
              <a:rPr sz="1150" spc="165" dirty="0">
                <a:solidFill>
                  <a:srgbClr val="3E3E3E"/>
                </a:solidFill>
                <a:latin typeface="CVS Health Sans"/>
                <a:cs typeface="CVS Health Sans"/>
              </a:rPr>
              <a:t> </a:t>
            </a:r>
            <a:r>
              <a:rPr sz="1150" spc="-20" dirty="0">
                <a:solidFill>
                  <a:srgbClr val="3E3E3E"/>
                </a:solidFill>
                <a:latin typeface="CVS Health Sans"/>
                <a:cs typeface="CVS Health Sans"/>
              </a:rPr>
              <a:t>Care </a:t>
            </a:r>
            <a:r>
              <a:rPr sz="1150" dirty="0">
                <a:solidFill>
                  <a:srgbClr val="3E3E3E"/>
                </a:solidFill>
                <a:latin typeface="CVS Health Sans"/>
                <a:cs typeface="CVS Health Sans"/>
              </a:rPr>
              <a:t>Representative</a:t>
            </a:r>
            <a:r>
              <a:rPr sz="1150" spc="215" dirty="0">
                <a:solidFill>
                  <a:srgbClr val="3E3E3E"/>
                </a:solidFill>
                <a:latin typeface="CVS Health Sans"/>
                <a:cs typeface="CVS Health Sans"/>
              </a:rPr>
              <a:t> </a:t>
            </a:r>
            <a:r>
              <a:rPr sz="1150" spc="-25" dirty="0">
                <a:solidFill>
                  <a:srgbClr val="3E3E3E"/>
                </a:solidFill>
                <a:latin typeface="CVS Health Sans"/>
                <a:cs typeface="CVS Health Sans"/>
              </a:rPr>
              <a:t>III</a:t>
            </a:r>
            <a:endParaRPr sz="1150">
              <a:latin typeface="CVS Health Sans"/>
              <a:cs typeface="CVS Health Sans"/>
            </a:endParaRPr>
          </a:p>
        </p:txBody>
      </p:sp>
      <p:sp>
        <p:nvSpPr>
          <p:cNvPr id="15" name="object 15"/>
          <p:cNvSpPr txBox="1"/>
          <p:nvPr/>
        </p:nvSpPr>
        <p:spPr>
          <a:xfrm>
            <a:off x="6998334" y="2805176"/>
            <a:ext cx="772160" cy="207010"/>
          </a:xfrm>
          <a:prstGeom prst="rect">
            <a:avLst/>
          </a:prstGeom>
        </p:spPr>
        <p:txBody>
          <a:bodyPr vert="horz" wrap="square" lIns="0" tIns="17145" rIns="0" bIns="0" rtlCol="0">
            <a:spAutoFit/>
          </a:bodyPr>
          <a:lstStyle/>
          <a:p>
            <a:pPr marL="12700">
              <a:lnSpc>
                <a:spcPct val="100000"/>
              </a:lnSpc>
              <a:spcBef>
                <a:spcPts val="135"/>
              </a:spcBef>
            </a:pPr>
            <a:r>
              <a:rPr sz="1150" spc="-10" dirty="0">
                <a:solidFill>
                  <a:srgbClr val="3E3E3E"/>
                </a:solidFill>
                <a:latin typeface="CVS Health Sans"/>
                <a:cs typeface="CVS Health Sans"/>
              </a:rPr>
              <a:t>Supervisor</a:t>
            </a:r>
            <a:endParaRPr sz="1150">
              <a:latin typeface="CVS Health Sans"/>
              <a:cs typeface="CVS Health Sans"/>
            </a:endParaRPr>
          </a:p>
        </p:txBody>
      </p:sp>
      <p:sp>
        <p:nvSpPr>
          <p:cNvPr id="16" name="object 16"/>
          <p:cNvSpPr txBox="1"/>
          <p:nvPr/>
        </p:nvSpPr>
        <p:spPr>
          <a:xfrm>
            <a:off x="6710298" y="2988309"/>
            <a:ext cx="1350645" cy="207010"/>
          </a:xfrm>
          <a:prstGeom prst="rect">
            <a:avLst/>
          </a:prstGeom>
        </p:spPr>
        <p:txBody>
          <a:bodyPr vert="horz" wrap="square" lIns="0" tIns="17145" rIns="0" bIns="0" rtlCol="0">
            <a:spAutoFit/>
          </a:bodyPr>
          <a:lstStyle/>
          <a:p>
            <a:pPr marL="12700">
              <a:lnSpc>
                <a:spcPct val="100000"/>
              </a:lnSpc>
              <a:spcBef>
                <a:spcPts val="135"/>
              </a:spcBef>
            </a:pPr>
            <a:r>
              <a:rPr sz="1150" dirty="0">
                <a:solidFill>
                  <a:srgbClr val="3E3E3E"/>
                </a:solidFill>
                <a:latin typeface="CVS Health Sans"/>
                <a:cs typeface="CVS Health Sans"/>
              </a:rPr>
              <a:t>Resource</a:t>
            </a:r>
            <a:r>
              <a:rPr sz="1150" spc="150" dirty="0">
                <a:solidFill>
                  <a:srgbClr val="3E3E3E"/>
                </a:solidFill>
                <a:latin typeface="CVS Health Sans"/>
                <a:cs typeface="CVS Health Sans"/>
              </a:rPr>
              <a:t> </a:t>
            </a:r>
            <a:r>
              <a:rPr sz="1150" spc="-10" dirty="0">
                <a:solidFill>
                  <a:srgbClr val="3E3E3E"/>
                </a:solidFill>
                <a:latin typeface="CVS Health Sans"/>
                <a:cs typeface="CVS Health Sans"/>
              </a:rPr>
              <a:t>Planning</a:t>
            </a:r>
            <a:endParaRPr sz="1150">
              <a:latin typeface="CVS Health Sans"/>
              <a:cs typeface="CVS Health Sans"/>
            </a:endParaRPr>
          </a:p>
        </p:txBody>
      </p:sp>
      <p:sp>
        <p:nvSpPr>
          <p:cNvPr id="17" name="object 17"/>
          <p:cNvSpPr txBox="1"/>
          <p:nvPr/>
        </p:nvSpPr>
        <p:spPr>
          <a:xfrm>
            <a:off x="8430514" y="3091941"/>
            <a:ext cx="1390650" cy="389890"/>
          </a:xfrm>
          <a:prstGeom prst="rect">
            <a:avLst/>
          </a:prstGeom>
        </p:spPr>
        <p:txBody>
          <a:bodyPr vert="horz" wrap="square" lIns="0" tIns="17145" rIns="0" bIns="0" rtlCol="0">
            <a:spAutoFit/>
          </a:bodyPr>
          <a:lstStyle/>
          <a:p>
            <a:pPr algn="ctr">
              <a:lnSpc>
                <a:spcPct val="100000"/>
              </a:lnSpc>
              <a:spcBef>
                <a:spcPts val="135"/>
              </a:spcBef>
            </a:pPr>
            <a:r>
              <a:rPr sz="1150" dirty="0">
                <a:solidFill>
                  <a:srgbClr val="3E3E3E"/>
                </a:solidFill>
                <a:latin typeface="CVS Health Sans"/>
                <a:cs typeface="CVS Health Sans"/>
              </a:rPr>
              <a:t>Manager,</a:t>
            </a:r>
            <a:r>
              <a:rPr sz="1150" spc="105" dirty="0">
                <a:solidFill>
                  <a:srgbClr val="3E3E3E"/>
                </a:solidFill>
                <a:latin typeface="CVS Health Sans"/>
                <a:cs typeface="CVS Health Sans"/>
              </a:rPr>
              <a:t> </a:t>
            </a:r>
            <a:r>
              <a:rPr sz="1150" spc="-10" dirty="0">
                <a:solidFill>
                  <a:srgbClr val="3E3E3E"/>
                </a:solidFill>
                <a:latin typeface="CVS Health Sans"/>
                <a:cs typeface="CVS Health Sans"/>
              </a:rPr>
              <a:t>Resource</a:t>
            </a:r>
            <a:endParaRPr sz="1150">
              <a:latin typeface="CVS Health Sans"/>
              <a:cs typeface="CVS Health Sans"/>
            </a:endParaRPr>
          </a:p>
          <a:p>
            <a:pPr algn="ctr">
              <a:lnSpc>
                <a:spcPct val="100000"/>
              </a:lnSpc>
              <a:spcBef>
                <a:spcPts val="10"/>
              </a:spcBef>
            </a:pPr>
            <a:r>
              <a:rPr sz="1200" spc="-10" dirty="0">
                <a:solidFill>
                  <a:srgbClr val="3E3E3E"/>
                </a:solidFill>
                <a:latin typeface="CVS Health Sans"/>
                <a:cs typeface="CVS Health Sans"/>
              </a:rPr>
              <a:t>Planning</a:t>
            </a:r>
            <a:endParaRPr sz="1200">
              <a:latin typeface="CVS Health Sans"/>
              <a:cs typeface="CVS Health Sans"/>
            </a:endParaRPr>
          </a:p>
        </p:txBody>
      </p:sp>
      <p:grpSp>
        <p:nvGrpSpPr>
          <p:cNvPr id="18" name="object 18"/>
          <p:cNvGrpSpPr/>
          <p:nvPr/>
        </p:nvGrpSpPr>
        <p:grpSpPr>
          <a:xfrm>
            <a:off x="-19050" y="3287267"/>
            <a:ext cx="12232005" cy="1789430"/>
            <a:chOff x="-19050" y="3287267"/>
            <a:chExt cx="12232005" cy="1789430"/>
          </a:xfrm>
        </p:grpSpPr>
        <p:sp>
          <p:nvSpPr>
            <p:cNvPr id="19" name="object 19"/>
            <p:cNvSpPr/>
            <p:nvPr/>
          </p:nvSpPr>
          <p:spPr>
            <a:xfrm>
              <a:off x="1593341" y="3536441"/>
              <a:ext cx="7530465" cy="1344295"/>
            </a:xfrm>
            <a:custGeom>
              <a:avLst/>
              <a:gdLst/>
              <a:ahLst/>
              <a:cxnLst/>
              <a:rect l="l" t="t" r="r" b="b"/>
              <a:pathLst>
                <a:path w="7530465" h="1344295">
                  <a:moveTo>
                    <a:pt x="0" y="955548"/>
                  </a:moveTo>
                  <a:lnTo>
                    <a:pt x="0" y="1344168"/>
                  </a:lnTo>
                </a:path>
                <a:path w="7530465" h="1344295">
                  <a:moveTo>
                    <a:pt x="1778508" y="736092"/>
                  </a:moveTo>
                  <a:lnTo>
                    <a:pt x="1778508" y="1124712"/>
                  </a:lnTo>
                </a:path>
                <a:path w="7530465" h="1344295">
                  <a:moveTo>
                    <a:pt x="3840480" y="82296"/>
                  </a:moveTo>
                  <a:lnTo>
                    <a:pt x="3840480" y="470916"/>
                  </a:lnTo>
                </a:path>
                <a:path w="7530465" h="1344295">
                  <a:moveTo>
                    <a:pt x="5792724" y="0"/>
                  </a:moveTo>
                  <a:lnTo>
                    <a:pt x="5792724" y="388620"/>
                  </a:lnTo>
                </a:path>
                <a:path w="7530465" h="1344295">
                  <a:moveTo>
                    <a:pt x="7530083" y="338328"/>
                  </a:moveTo>
                  <a:lnTo>
                    <a:pt x="7530083" y="726948"/>
                  </a:lnTo>
                </a:path>
              </a:pathLst>
            </a:custGeom>
            <a:ln w="12700">
              <a:solidFill>
                <a:srgbClr val="858585"/>
              </a:solidFill>
            </a:ln>
          </p:spPr>
          <p:txBody>
            <a:bodyPr wrap="square" lIns="0" tIns="0" rIns="0" bIns="0" rtlCol="0"/>
            <a:lstStyle/>
            <a:p>
              <a:endParaRPr/>
            </a:p>
          </p:txBody>
        </p:sp>
        <p:sp>
          <p:nvSpPr>
            <p:cNvPr id="20" name="object 20"/>
            <p:cNvSpPr/>
            <p:nvPr/>
          </p:nvSpPr>
          <p:spPr>
            <a:xfrm>
              <a:off x="0" y="3880722"/>
              <a:ext cx="12193905" cy="1176655"/>
            </a:xfrm>
            <a:custGeom>
              <a:avLst/>
              <a:gdLst/>
              <a:ahLst/>
              <a:cxnLst/>
              <a:rect l="l" t="t" r="r" b="b"/>
              <a:pathLst>
                <a:path w="12193905" h="1176654">
                  <a:moveTo>
                    <a:pt x="0" y="1093996"/>
                  </a:moveTo>
                  <a:lnTo>
                    <a:pt x="76175" y="1101175"/>
                  </a:lnTo>
                  <a:lnTo>
                    <a:pt x="130657" y="1106118"/>
                  </a:lnTo>
                  <a:lnTo>
                    <a:pt x="184949" y="1110894"/>
                  </a:lnTo>
                  <a:lnTo>
                    <a:pt x="239052" y="1115503"/>
                  </a:lnTo>
                  <a:lnTo>
                    <a:pt x="292969" y="1119944"/>
                  </a:lnTo>
                  <a:lnTo>
                    <a:pt x="346701" y="1124219"/>
                  </a:lnTo>
                  <a:lnTo>
                    <a:pt x="400251" y="1128326"/>
                  </a:lnTo>
                  <a:lnTo>
                    <a:pt x="453619" y="1132265"/>
                  </a:lnTo>
                  <a:lnTo>
                    <a:pt x="506808" y="1136038"/>
                  </a:lnTo>
                  <a:lnTo>
                    <a:pt x="559819" y="1139642"/>
                  </a:lnTo>
                  <a:lnTo>
                    <a:pt x="612654" y="1143080"/>
                  </a:lnTo>
                  <a:lnTo>
                    <a:pt x="665315" y="1146349"/>
                  </a:lnTo>
                  <a:lnTo>
                    <a:pt x="717804" y="1149451"/>
                  </a:lnTo>
                  <a:lnTo>
                    <a:pt x="770121" y="1152385"/>
                  </a:lnTo>
                  <a:lnTo>
                    <a:pt x="822270" y="1155152"/>
                  </a:lnTo>
                  <a:lnTo>
                    <a:pt x="874252" y="1157751"/>
                  </a:lnTo>
                  <a:lnTo>
                    <a:pt x="926068" y="1160181"/>
                  </a:lnTo>
                  <a:lnTo>
                    <a:pt x="977721" y="1162444"/>
                  </a:lnTo>
                  <a:lnTo>
                    <a:pt x="1029211" y="1164539"/>
                  </a:lnTo>
                  <a:lnTo>
                    <a:pt x="1080541" y="1166466"/>
                  </a:lnTo>
                  <a:lnTo>
                    <a:pt x="1131713" y="1168225"/>
                  </a:lnTo>
                  <a:lnTo>
                    <a:pt x="1182728" y="1169816"/>
                  </a:lnTo>
                  <a:lnTo>
                    <a:pt x="1233589" y="1171238"/>
                  </a:lnTo>
                  <a:lnTo>
                    <a:pt x="1284296" y="1172493"/>
                  </a:lnTo>
                  <a:lnTo>
                    <a:pt x="1334851" y="1173578"/>
                  </a:lnTo>
                  <a:lnTo>
                    <a:pt x="1385257" y="1174496"/>
                  </a:lnTo>
                  <a:lnTo>
                    <a:pt x="1435515" y="1175245"/>
                  </a:lnTo>
                  <a:lnTo>
                    <a:pt x="1485626" y="1175826"/>
                  </a:lnTo>
                  <a:lnTo>
                    <a:pt x="1535593" y="1176238"/>
                  </a:lnTo>
                  <a:lnTo>
                    <a:pt x="1585418" y="1176482"/>
                  </a:lnTo>
                  <a:lnTo>
                    <a:pt x="1635101" y="1176557"/>
                  </a:lnTo>
                  <a:lnTo>
                    <a:pt x="1684645" y="1176464"/>
                  </a:lnTo>
                  <a:lnTo>
                    <a:pt x="1734052" y="1176201"/>
                  </a:lnTo>
                  <a:lnTo>
                    <a:pt x="1783323" y="1175770"/>
                  </a:lnTo>
                  <a:lnTo>
                    <a:pt x="1832460" y="1175170"/>
                  </a:lnTo>
                  <a:lnTo>
                    <a:pt x="1881464" y="1174401"/>
                  </a:lnTo>
                  <a:lnTo>
                    <a:pt x="1930338" y="1173464"/>
                  </a:lnTo>
                  <a:lnTo>
                    <a:pt x="1979084" y="1172357"/>
                  </a:lnTo>
                  <a:lnTo>
                    <a:pt x="2027702" y="1171081"/>
                  </a:lnTo>
                  <a:lnTo>
                    <a:pt x="2076196" y="1169636"/>
                  </a:lnTo>
                  <a:lnTo>
                    <a:pt x="2124565" y="1168022"/>
                  </a:lnTo>
                  <a:lnTo>
                    <a:pt x="2172813" y="1166239"/>
                  </a:lnTo>
                  <a:lnTo>
                    <a:pt x="2220941" y="1164286"/>
                  </a:lnTo>
                  <a:lnTo>
                    <a:pt x="2268951" y="1162164"/>
                  </a:lnTo>
                  <a:lnTo>
                    <a:pt x="2316844" y="1159873"/>
                  </a:lnTo>
                  <a:lnTo>
                    <a:pt x="2364622" y="1157413"/>
                  </a:lnTo>
                  <a:lnTo>
                    <a:pt x="2412288" y="1154782"/>
                  </a:lnTo>
                  <a:lnTo>
                    <a:pt x="2459842" y="1151983"/>
                  </a:lnTo>
                  <a:lnTo>
                    <a:pt x="2507287" y="1149014"/>
                  </a:lnTo>
                  <a:lnTo>
                    <a:pt x="2554624" y="1145875"/>
                  </a:lnTo>
                  <a:lnTo>
                    <a:pt x="2601854" y="1142566"/>
                  </a:lnTo>
                  <a:lnTo>
                    <a:pt x="2648981" y="1139088"/>
                  </a:lnTo>
                  <a:lnTo>
                    <a:pt x="2696005" y="1135440"/>
                  </a:lnTo>
                  <a:lnTo>
                    <a:pt x="2742928" y="1131622"/>
                  </a:lnTo>
                  <a:lnTo>
                    <a:pt x="2789753" y="1127634"/>
                  </a:lnTo>
                  <a:lnTo>
                    <a:pt x="2836480" y="1123476"/>
                  </a:lnTo>
                  <a:lnTo>
                    <a:pt x="2883111" y="1119148"/>
                  </a:lnTo>
                  <a:lnTo>
                    <a:pt x="2929649" y="1114650"/>
                  </a:lnTo>
                  <a:lnTo>
                    <a:pt x="2976095" y="1109982"/>
                  </a:lnTo>
                  <a:lnTo>
                    <a:pt x="3022450" y="1105144"/>
                  </a:lnTo>
                  <a:lnTo>
                    <a:pt x="3068717" y="1100135"/>
                  </a:lnTo>
                  <a:lnTo>
                    <a:pt x="3114897" y="1094957"/>
                  </a:lnTo>
                  <a:lnTo>
                    <a:pt x="3160992" y="1089607"/>
                  </a:lnTo>
                  <a:lnTo>
                    <a:pt x="3207004" y="1084088"/>
                  </a:lnTo>
                  <a:lnTo>
                    <a:pt x="3258896" y="1077358"/>
                  </a:lnTo>
                  <a:lnTo>
                    <a:pt x="3310302" y="1069909"/>
                  </a:lnTo>
                  <a:lnTo>
                    <a:pt x="3361239" y="1061765"/>
                  </a:lnTo>
                  <a:lnTo>
                    <a:pt x="3411720" y="1052950"/>
                  </a:lnTo>
                  <a:lnTo>
                    <a:pt x="3461761" y="1043486"/>
                  </a:lnTo>
                  <a:lnTo>
                    <a:pt x="3511377" y="1033398"/>
                  </a:lnTo>
                  <a:lnTo>
                    <a:pt x="3560583" y="1022709"/>
                  </a:lnTo>
                  <a:lnTo>
                    <a:pt x="3609395" y="1011443"/>
                  </a:lnTo>
                  <a:lnTo>
                    <a:pt x="3657828" y="999622"/>
                  </a:lnTo>
                  <a:lnTo>
                    <a:pt x="3705896" y="987270"/>
                  </a:lnTo>
                  <a:lnTo>
                    <a:pt x="3753615" y="974412"/>
                  </a:lnTo>
                  <a:lnTo>
                    <a:pt x="3801001" y="961069"/>
                  </a:lnTo>
                  <a:lnTo>
                    <a:pt x="3848067" y="947267"/>
                  </a:lnTo>
                  <a:lnTo>
                    <a:pt x="3894830" y="933028"/>
                  </a:lnTo>
                  <a:lnTo>
                    <a:pt x="3941305" y="918375"/>
                  </a:lnTo>
                  <a:lnTo>
                    <a:pt x="3987507" y="903333"/>
                  </a:lnTo>
                  <a:lnTo>
                    <a:pt x="4033451" y="887925"/>
                  </a:lnTo>
                  <a:lnTo>
                    <a:pt x="4079152" y="872174"/>
                  </a:lnTo>
                  <a:lnTo>
                    <a:pt x="4124625" y="856103"/>
                  </a:lnTo>
                  <a:lnTo>
                    <a:pt x="4169886" y="839737"/>
                  </a:lnTo>
                  <a:lnTo>
                    <a:pt x="4214950" y="823098"/>
                  </a:lnTo>
                  <a:lnTo>
                    <a:pt x="4259831" y="806210"/>
                  </a:lnTo>
                  <a:lnTo>
                    <a:pt x="4304546" y="789097"/>
                  </a:lnTo>
                  <a:lnTo>
                    <a:pt x="4349108" y="771782"/>
                  </a:lnTo>
                  <a:lnTo>
                    <a:pt x="4393534" y="754289"/>
                  </a:lnTo>
                  <a:lnTo>
                    <a:pt x="4437839" y="736641"/>
                  </a:lnTo>
                  <a:lnTo>
                    <a:pt x="4482038" y="718861"/>
                  </a:lnTo>
                  <a:lnTo>
                    <a:pt x="4526145" y="700973"/>
                  </a:lnTo>
                  <a:lnTo>
                    <a:pt x="4570177" y="683001"/>
                  </a:lnTo>
                  <a:lnTo>
                    <a:pt x="4614147" y="664968"/>
                  </a:lnTo>
                  <a:lnTo>
                    <a:pt x="4658073" y="646897"/>
                  </a:lnTo>
                  <a:lnTo>
                    <a:pt x="4701967" y="628812"/>
                  </a:lnTo>
                  <a:lnTo>
                    <a:pt x="4745847" y="610737"/>
                  </a:lnTo>
                  <a:lnTo>
                    <a:pt x="4789727" y="592695"/>
                  </a:lnTo>
                  <a:lnTo>
                    <a:pt x="4833621" y="574708"/>
                  </a:lnTo>
                  <a:lnTo>
                    <a:pt x="4877546" y="556802"/>
                  </a:lnTo>
                  <a:lnTo>
                    <a:pt x="4921517" y="538999"/>
                  </a:lnTo>
                  <a:lnTo>
                    <a:pt x="4965548" y="521323"/>
                  </a:lnTo>
                  <a:lnTo>
                    <a:pt x="5009655" y="503797"/>
                  </a:lnTo>
                  <a:lnTo>
                    <a:pt x="5053853" y="486445"/>
                  </a:lnTo>
                  <a:lnTo>
                    <a:pt x="5098158" y="469291"/>
                  </a:lnTo>
                  <a:lnTo>
                    <a:pt x="5142583" y="452357"/>
                  </a:lnTo>
                  <a:lnTo>
                    <a:pt x="5187145" y="435667"/>
                  </a:lnTo>
                  <a:lnTo>
                    <a:pt x="5231859" y="419245"/>
                  </a:lnTo>
                  <a:lnTo>
                    <a:pt x="5276740" y="403114"/>
                  </a:lnTo>
                  <a:lnTo>
                    <a:pt x="5321802" y="387298"/>
                  </a:lnTo>
                  <a:lnTo>
                    <a:pt x="5367062" y="371820"/>
                  </a:lnTo>
                  <a:lnTo>
                    <a:pt x="5412535" y="356704"/>
                  </a:lnTo>
                  <a:lnTo>
                    <a:pt x="5458235" y="341973"/>
                  </a:lnTo>
                  <a:lnTo>
                    <a:pt x="5504177" y="327650"/>
                  </a:lnTo>
                  <a:lnTo>
                    <a:pt x="5550378" y="313759"/>
                  </a:lnTo>
                  <a:lnTo>
                    <a:pt x="5596852" y="300324"/>
                  </a:lnTo>
                  <a:lnTo>
                    <a:pt x="5643614" y="287368"/>
                  </a:lnTo>
                  <a:lnTo>
                    <a:pt x="5690679" y="274915"/>
                  </a:lnTo>
                  <a:lnTo>
                    <a:pt x="5738063" y="262988"/>
                  </a:lnTo>
                  <a:lnTo>
                    <a:pt x="5785781" y="251610"/>
                  </a:lnTo>
                  <a:lnTo>
                    <a:pt x="5833847" y="240805"/>
                  </a:lnTo>
                  <a:lnTo>
                    <a:pt x="5882278" y="230596"/>
                  </a:lnTo>
                  <a:lnTo>
                    <a:pt x="5931088" y="221008"/>
                  </a:lnTo>
                  <a:lnTo>
                    <a:pt x="5980293" y="212062"/>
                  </a:lnTo>
                  <a:lnTo>
                    <a:pt x="6029907" y="203784"/>
                  </a:lnTo>
                  <a:lnTo>
                    <a:pt x="6079947" y="196196"/>
                  </a:lnTo>
                  <a:lnTo>
                    <a:pt x="6130426" y="189322"/>
                  </a:lnTo>
                  <a:lnTo>
                    <a:pt x="6181360" y="183185"/>
                  </a:lnTo>
                  <a:lnTo>
                    <a:pt x="6232765" y="177809"/>
                  </a:lnTo>
                  <a:lnTo>
                    <a:pt x="6284655" y="173218"/>
                  </a:lnTo>
                  <a:lnTo>
                    <a:pt x="6337046" y="169434"/>
                  </a:lnTo>
                  <a:lnTo>
                    <a:pt x="6378974" y="167123"/>
                  </a:lnTo>
                  <a:lnTo>
                    <a:pt x="6420774" y="165566"/>
                  </a:lnTo>
                  <a:lnTo>
                    <a:pt x="6462455" y="164741"/>
                  </a:lnTo>
                  <a:lnTo>
                    <a:pt x="6504024" y="164628"/>
                  </a:lnTo>
                  <a:lnTo>
                    <a:pt x="6545491" y="165206"/>
                  </a:lnTo>
                  <a:lnTo>
                    <a:pt x="6586866" y="166455"/>
                  </a:lnTo>
                  <a:lnTo>
                    <a:pt x="6628156" y="168353"/>
                  </a:lnTo>
                  <a:lnTo>
                    <a:pt x="6669371" y="170881"/>
                  </a:lnTo>
                  <a:lnTo>
                    <a:pt x="6710521" y="174017"/>
                  </a:lnTo>
                  <a:lnTo>
                    <a:pt x="6751612" y="177741"/>
                  </a:lnTo>
                  <a:lnTo>
                    <a:pt x="6792656" y="182033"/>
                  </a:lnTo>
                  <a:lnTo>
                    <a:pt x="6833660" y="186871"/>
                  </a:lnTo>
                  <a:lnTo>
                    <a:pt x="6874634" y="192235"/>
                  </a:lnTo>
                  <a:lnTo>
                    <a:pt x="6915586" y="198104"/>
                  </a:lnTo>
                  <a:lnTo>
                    <a:pt x="6956525" y="204457"/>
                  </a:lnTo>
                  <a:lnTo>
                    <a:pt x="6997461" y="211275"/>
                  </a:lnTo>
                  <a:lnTo>
                    <a:pt x="7038403" y="218535"/>
                  </a:lnTo>
                  <a:lnTo>
                    <a:pt x="7079358" y="226219"/>
                  </a:lnTo>
                  <a:lnTo>
                    <a:pt x="7120337" y="234304"/>
                  </a:lnTo>
                  <a:lnTo>
                    <a:pt x="7161348" y="242770"/>
                  </a:lnTo>
                  <a:lnTo>
                    <a:pt x="7202400" y="251597"/>
                  </a:lnTo>
                  <a:lnTo>
                    <a:pt x="7243502" y="260764"/>
                  </a:lnTo>
                  <a:lnTo>
                    <a:pt x="7284662" y="270250"/>
                  </a:lnTo>
                  <a:lnTo>
                    <a:pt x="7325891" y="280034"/>
                  </a:lnTo>
                  <a:lnTo>
                    <a:pt x="7367197" y="290097"/>
                  </a:lnTo>
                  <a:lnTo>
                    <a:pt x="7408588" y="300416"/>
                  </a:lnTo>
                  <a:lnTo>
                    <a:pt x="7450074" y="310973"/>
                  </a:lnTo>
                  <a:lnTo>
                    <a:pt x="7491664" y="321745"/>
                  </a:lnTo>
                  <a:lnTo>
                    <a:pt x="7533366" y="332712"/>
                  </a:lnTo>
                  <a:lnTo>
                    <a:pt x="7575190" y="343854"/>
                  </a:lnTo>
                  <a:lnTo>
                    <a:pt x="7617144" y="355149"/>
                  </a:lnTo>
                  <a:lnTo>
                    <a:pt x="7659237" y="366578"/>
                  </a:lnTo>
                  <a:lnTo>
                    <a:pt x="7701479" y="378120"/>
                  </a:lnTo>
                  <a:lnTo>
                    <a:pt x="7743878" y="389753"/>
                  </a:lnTo>
                  <a:lnTo>
                    <a:pt x="7786443" y="401458"/>
                  </a:lnTo>
                  <a:lnTo>
                    <a:pt x="7829184" y="413213"/>
                  </a:lnTo>
                  <a:lnTo>
                    <a:pt x="7872108" y="424998"/>
                  </a:lnTo>
                  <a:lnTo>
                    <a:pt x="7915226" y="436792"/>
                  </a:lnTo>
                  <a:lnTo>
                    <a:pt x="7958545" y="448575"/>
                  </a:lnTo>
                  <a:lnTo>
                    <a:pt x="8002075" y="460326"/>
                  </a:lnTo>
                  <a:lnTo>
                    <a:pt x="8045825" y="472023"/>
                  </a:lnTo>
                  <a:lnTo>
                    <a:pt x="8089804" y="483648"/>
                  </a:lnTo>
                  <a:lnTo>
                    <a:pt x="8134021" y="495178"/>
                  </a:lnTo>
                  <a:lnTo>
                    <a:pt x="8178484" y="506594"/>
                  </a:lnTo>
                  <a:lnTo>
                    <a:pt x="8223203" y="517874"/>
                  </a:lnTo>
                  <a:lnTo>
                    <a:pt x="8268186" y="528998"/>
                  </a:lnTo>
                  <a:lnTo>
                    <a:pt x="8313443" y="539945"/>
                  </a:lnTo>
                  <a:lnTo>
                    <a:pt x="8358982" y="550695"/>
                  </a:lnTo>
                  <a:lnTo>
                    <a:pt x="8404812" y="561226"/>
                  </a:lnTo>
                  <a:lnTo>
                    <a:pt x="8450943" y="571519"/>
                  </a:lnTo>
                  <a:lnTo>
                    <a:pt x="8497383" y="581552"/>
                  </a:lnTo>
                  <a:lnTo>
                    <a:pt x="8544141" y="591306"/>
                  </a:lnTo>
                  <a:lnTo>
                    <a:pt x="8591226" y="600758"/>
                  </a:lnTo>
                  <a:lnTo>
                    <a:pt x="8638647" y="609889"/>
                  </a:lnTo>
                  <a:lnTo>
                    <a:pt x="8686413" y="618678"/>
                  </a:lnTo>
                  <a:lnTo>
                    <a:pt x="8734533" y="627104"/>
                  </a:lnTo>
                  <a:lnTo>
                    <a:pt x="8783015" y="635147"/>
                  </a:lnTo>
                  <a:lnTo>
                    <a:pt x="8831870" y="642786"/>
                  </a:lnTo>
                  <a:lnTo>
                    <a:pt x="8881105" y="649999"/>
                  </a:lnTo>
                  <a:lnTo>
                    <a:pt x="8930730" y="656768"/>
                  </a:lnTo>
                  <a:lnTo>
                    <a:pt x="8980753" y="663070"/>
                  </a:lnTo>
                  <a:lnTo>
                    <a:pt x="9031184" y="668885"/>
                  </a:lnTo>
                  <a:lnTo>
                    <a:pt x="9082031" y="674193"/>
                  </a:lnTo>
                  <a:lnTo>
                    <a:pt x="9133304" y="678973"/>
                  </a:lnTo>
                  <a:lnTo>
                    <a:pt x="9185011" y="683205"/>
                  </a:lnTo>
                  <a:lnTo>
                    <a:pt x="9237161" y="686866"/>
                  </a:lnTo>
                  <a:lnTo>
                    <a:pt x="9289764" y="689938"/>
                  </a:lnTo>
                  <a:lnTo>
                    <a:pt x="9342828" y="692399"/>
                  </a:lnTo>
                  <a:lnTo>
                    <a:pt x="9396361" y="694228"/>
                  </a:lnTo>
                  <a:lnTo>
                    <a:pt x="9450374" y="695405"/>
                  </a:lnTo>
                  <a:lnTo>
                    <a:pt x="9504875" y="695910"/>
                  </a:lnTo>
                  <a:lnTo>
                    <a:pt x="9559872" y="695721"/>
                  </a:lnTo>
                  <a:lnTo>
                    <a:pt x="9615376" y="694817"/>
                  </a:lnTo>
                  <a:lnTo>
                    <a:pt x="9671394" y="693179"/>
                  </a:lnTo>
                  <a:lnTo>
                    <a:pt x="9727936" y="690786"/>
                  </a:lnTo>
                  <a:lnTo>
                    <a:pt x="9785010" y="687617"/>
                  </a:lnTo>
                  <a:lnTo>
                    <a:pt x="9842626" y="683650"/>
                  </a:lnTo>
                  <a:lnTo>
                    <a:pt x="9900793" y="678867"/>
                  </a:lnTo>
                  <a:lnTo>
                    <a:pt x="9959519" y="673245"/>
                  </a:lnTo>
                  <a:lnTo>
                    <a:pt x="10018813" y="666764"/>
                  </a:lnTo>
                  <a:lnTo>
                    <a:pt x="10078685" y="659404"/>
                  </a:lnTo>
                  <a:lnTo>
                    <a:pt x="10139143" y="651144"/>
                  </a:lnTo>
                  <a:lnTo>
                    <a:pt x="10200196" y="641963"/>
                  </a:lnTo>
                  <a:lnTo>
                    <a:pt x="10261854" y="631841"/>
                  </a:lnTo>
                  <a:lnTo>
                    <a:pt x="10342448" y="610378"/>
                  </a:lnTo>
                  <a:lnTo>
                    <a:pt x="10420267" y="589714"/>
                  </a:lnTo>
                  <a:lnTo>
                    <a:pt x="10495395" y="569811"/>
                  </a:lnTo>
                  <a:lnTo>
                    <a:pt x="10567919" y="550630"/>
                  </a:lnTo>
                  <a:lnTo>
                    <a:pt x="10637925" y="532131"/>
                  </a:lnTo>
                  <a:lnTo>
                    <a:pt x="10705500" y="514277"/>
                  </a:lnTo>
                  <a:lnTo>
                    <a:pt x="10770730" y="497026"/>
                  </a:lnTo>
                  <a:lnTo>
                    <a:pt x="10833701" y="480342"/>
                  </a:lnTo>
                  <a:lnTo>
                    <a:pt x="10894499" y="464183"/>
                  </a:lnTo>
                  <a:lnTo>
                    <a:pt x="10953211" y="448513"/>
                  </a:lnTo>
                  <a:lnTo>
                    <a:pt x="11009923" y="433290"/>
                  </a:lnTo>
                  <a:lnTo>
                    <a:pt x="11064721" y="418477"/>
                  </a:lnTo>
                  <a:lnTo>
                    <a:pt x="11117692" y="404035"/>
                  </a:lnTo>
                  <a:lnTo>
                    <a:pt x="11168922" y="389923"/>
                  </a:lnTo>
                  <a:lnTo>
                    <a:pt x="11218496" y="376104"/>
                  </a:lnTo>
                  <a:lnTo>
                    <a:pt x="11266503" y="362539"/>
                  </a:lnTo>
                  <a:lnTo>
                    <a:pt x="11313026" y="349187"/>
                  </a:lnTo>
                  <a:lnTo>
                    <a:pt x="11358154" y="336011"/>
                  </a:lnTo>
                  <a:lnTo>
                    <a:pt x="11401972" y="322970"/>
                  </a:lnTo>
                  <a:lnTo>
                    <a:pt x="11444566" y="310027"/>
                  </a:lnTo>
                  <a:lnTo>
                    <a:pt x="11486024" y="297142"/>
                  </a:lnTo>
                  <a:lnTo>
                    <a:pt x="11526430" y="284276"/>
                  </a:lnTo>
                  <a:lnTo>
                    <a:pt x="11565872" y="271389"/>
                  </a:lnTo>
                  <a:lnTo>
                    <a:pt x="11604435" y="258444"/>
                  </a:lnTo>
                  <a:lnTo>
                    <a:pt x="11642207" y="245400"/>
                  </a:lnTo>
                  <a:lnTo>
                    <a:pt x="11679272" y="232220"/>
                  </a:lnTo>
                  <a:lnTo>
                    <a:pt x="11715718" y="218863"/>
                  </a:lnTo>
                  <a:lnTo>
                    <a:pt x="11751631" y="205291"/>
                  </a:lnTo>
                  <a:lnTo>
                    <a:pt x="11822202" y="177344"/>
                  </a:lnTo>
                  <a:lnTo>
                    <a:pt x="11891676" y="148069"/>
                  </a:lnTo>
                  <a:lnTo>
                    <a:pt x="11960742" y="117151"/>
                  </a:lnTo>
                  <a:lnTo>
                    <a:pt x="11995339" y="100979"/>
                  </a:lnTo>
                  <a:lnTo>
                    <a:pt x="12030092" y="84279"/>
                  </a:lnTo>
                  <a:lnTo>
                    <a:pt x="12065089" y="67013"/>
                  </a:lnTo>
                  <a:lnTo>
                    <a:pt x="12100415" y="49141"/>
                  </a:lnTo>
                  <a:lnTo>
                    <a:pt x="12136157" y="30625"/>
                  </a:lnTo>
                  <a:lnTo>
                    <a:pt x="12172401" y="11425"/>
                  </a:lnTo>
                  <a:lnTo>
                    <a:pt x="12193523" y="0"/>
                  </a:lnTo>
                </a:path>
              </a:pathLst>
            </a:custGeom>
            <a:ln w="38100">
              <a:solidFill>
                <a:srgbClr val="F1F1F1"/>
              </a:solidFill>
              <a:prstDash val="sysDash"/>
            </a:ln>
          </p:spPr>
          <p:txBody>
            <a:bodyPr wrap="square" lIns="0" tIns="0" rIns="0" bIns="0" rtlCol="0"/>
            <a:lstStyle/>
            <a:p>
              <a:endParaRPr/>
            </a:p>
          </p:txBody>
        </p:sp>
        <p:pic>
          <p:nvPicPr>
            <p:cNvPr id="21" name="object 21"/>
            <p:cNvPicPr/>
            <p:nvPr/>
          </p:nvPicPr>
          <p:blipFill>
            <a:blip r:embed="rId3" cstate="print"/>
            <a:stretch>
              <a:fillRect/>
            </a:stretch>
          </p:blipFill>
          <p:spPr>
            <a:xfrm>
              <a:off x="1481327" y="4256531"/>
              <a:ext cx="219455" cy="214884"/>
            </a:xfrm>
            <a:prstGeom prst="rect">
              <a:avLst/>
            </a:prstGeom>
          </p:spPr>
        </p:pic>
        <p:pic>
          <p:nvPicPr>
            <p:cNvPr id="22" name="object 22"/>
            <p:cNvPicPr/>
            <p:nvPr/>
          </p:nvPicPr>
          <p:blipFill>
            <a:blip r:embed="rId4" cstate="print"/>
            <a:stretch>
              <a:fillRect/>
            </a:stretch>
          </p:blipFill>
          <p:spPr>
            <a:xfrm>
              <a:off x="3259835" y="4014215"/>
              <a:ext cx="219455" cy="214883"/>
            </a:xfrm>
            <a:prstGeom prst="rect">
              <a:avLst/>
            </a:prstGeom>
          </p:spPr>
        </p:pic>
        <p:pic>
          <p:nvPicPr>
            <p:cNvPr id="23" name="object 23"/>
            <p:cNvPicPr/>
            <p:nvPr/>
          </p:nvPicPr>
          <p:blipFill>
            <a:blip r:embed="rId5" cstate="print"/>
            <a:stretch>
              <a:fillRect/>
            </a:stretch>
          </p:blipFill>
          <p:spPr>
            <a:xfrm>
              <a:off x="5321808" y="3378707"/>
              <a:ext cx="214883" cy="219455"/>
            </a:xfrm>
            <a:prstGeom prst="rect">
              <a:avLst/>
            </a:prstGeom>
          </p:spPr>
        </p:pic>
        <p:pic>
          <p:nvPicPr>
            <p:cNvPr id="24" name="object 24"/>
            <p:cNvPicPr/>
            <p:nvPr/>
          </p:nvPicPr>
          <p:blipFill>
            <a:blip r:embed="rId6" cstate="print"/>
            <a:stretch>
              <a:fillRect/>
            </a:stretch>
          </p:blipFill>
          <p:spPr>
            <a:xfrm>
              <a:off x="7274052" y="3287267"/>
              <a:ext cx="219455" cy="219456"/>
            </a:xfrm>
            <a:prstGeom prst="rect">
              <a:avLst/>
            </a:prstGeom>
          </p:spPr>
        </p:pic>
        <p:pic>
          <p:nvPicPr>
            <p:cNvPr id="25" name="object 25"/>
            <p:cNvPicPr/>
            <p:nvPr/>
          </p:nvPicPr>
          <p:blipFill>
            <a:blip r:embed="rId7" cstate="print"/>
            <a:stretch>
              <a:fillRect/>
            </a:stretch>
          </p:blipFill>
          <p:spPr>
            <a:xfrm>
              <a:off x="9015983" y="3621023"/>
              <a:ext cx="214884" cy="219456"/>
            </a:xfrm>
            <a:prstGeom prst="rect">
              <a:avLst/>
            </a:prstGeom>
          </p:spPr>
        </p:pic>
        <p:sp>
          <p:nvSpPr>
            <p:cNvPr id="26" name="object 26"/>
            <p:cNvSpPr/>
            <p:nvPr/>
          </p:nvSpPr>
          <p:spPr>
            <a:xfrm>
              <a:off x="10865357" y="3650741"/>
              <a:ext cx="0" cy="388620"/>
            </a:xfrm>
            <a:custGeom>
              <a:avLst/>
              <a:gdLst/>
              <a:ahLst/>
              <a:cxnLst/>
              <a:rect l="l" t="t" r="r" b="b"/>
              <a:pathLst>
                <a:path h="388620">
                  <a:moveTo>
                    <a:pt x="0" y="0"/>
                  </a:moveTo>
                  <a:lnTo>
                    <a:pt x="0" y="388619"/>
                  </a:lnTo>
                </a:path>
              </a:pathLst>
            </a:custGeom>
            <a:ln w="12700">
              <a:solidFill>
                <a:srgbClr val="858585"/>
              </a:solidFill>
            </a:ln>
          </p:spPr>
          <p:txBody>
            <a:bodyPr wrap="square" lIns="0" tIns="0" rIns="0" bIns="0" rtlCol="0"/>
            <a:lstStyle/>
            <a:p>
              <a:endParaRPr/>
            </a:p>
          </p:txBody>
        </p:sp>
        <p:pic>
          <p:nvPicPr>
            <p:cNvPr id="27" name="object 27"/>
            <p:cNvPicPr/>
            <p:nvPr/>
          </p:nvPicPr>
          <p:blipFill>
            <a:blip r:embed="rId3" cstate="print"/>
            <a:stretch>
              <a:fillRect/>
            </a:stretch>
          </p:blipFill>
          <p:spPr>
            <a:xfrm>
              <a:off x="10753343" y="3392423"/>
              <a:ext cx="219455" cy="214883"/>
            </a:xfrm>
            <a:prstGeom prst="rect">
              <a:avLst/>
            </a:prstGeom>
          </p:spPr>
        </p:pic>
      </p:grpSp>
      <p:sp>
        <p:nvSpPr>
          <p:cNvPr id="28" name="object 28"/>
          <p:cNvSpPr/>
          <p:nvPr/>
        </p:nvSpPr>
        <p:spPr>
          <a:xfrm>
            <a:off x="4277105" y="765809"/>
            <a:ext cx="183515" cy="0"/>
          </a:xfrm>
          <a:custGeom>
            <a:avLst/>
            <a:gdLst/>
            <a:ahLst/>
            <a:cxnLst/>
            <a:rect l="l" t="t" r="r" b="b"/>
            <a:pathLst>
              <a:path w="183514">
                <a:moveTo>
                  <a:pt x="0" y="0"/>
                </a:moveTo>
                <a:lnTo>
                  <a:pt x="183261" y="0"/>
                </a:lnTo>
              </a:path>
            </a:pathLst>
          </a:custGeom>
          <a:ln w="12700">
            <a:solidFill>
              <a:srgbClr val="858585"/>
            </a:solidFill>
          </a:ln>
        </p:spPr>
        <p:txBody>
          <a:bodyPr wrap="square" lIns="0" tIns="0" rIns="0" bIns="0" rtlCol="0"/>
          <a:lstStyle/>
          <a:p>
            <a:endParaRPr/>
          </a:p>
        </p:txBody>
      </p:sp>
      <p:sp>
        <p:nvSpPr>
          <p:cNvPr id="29" name="object 29"/>
          <p:cNvSpPr txBox="1"/>
          <p:nvPr/>
        </p:nvSpPr>
        <p:spPr>
          <a:xfrm>
            <a:off x="589787" y="2043683"/>
            <a:ext cx="3507104" cy="1033780"/>
          </a:xfrm>
          <a:prstGeom prst="rect">
            <a:avLst/>
          </a:prstGeom>
          <a:solidFill>
            <a:srgbClr val="E9E9E9"/>
          </a:solidFill>
        </p:spPr>
        <p:txBody>
          <a:bodyPr vert="horz" wrap="square" lIns="0" tIns="85725" rIns="0" bIns="0" rtlCol="0">
            <a:spAutoFit/>
          </a:bodyPr>
          <a:lstStyle/>
          <a:p>
            <a:pPr marL="179705" marR="255270">
              <a:lnSpc>
                <a:spcPct val="100299"/>
              </a:lnSpc>
              <a:spcBef>
                <a:spcPts val="675"/>
              </a:spcBef>
            </a:pPr>
            <a:r>
              <a:rPr sz="1100" i="1" dirty="0">
                <a:solidFill>
                  <a:srgbClr val="3E3E3E"/>
                </a:solidFill>
                <a:latin typeface="CVS Health Sans"/>
                <a:cs typeface="CVS Health Sans"/>
              </a:rPr>
              <a:t>“I</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was</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able</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to</a:t>
            </a:r>
            <a:r>
              <a:rPr sz="1100" i="1" spc="25" dirty="0">
                <a:solidFill>
                  <a:srgbClr val="3E3E3E"/>
                </a:solidFill>
                <a:latin typeface="CVS Health Sans"/>
                <a:cs typeface="CVS Health Sans"/>
              </a:rPr>
              <a:t> </a:t>
            </a:r>
            <a:r>
              <a:rPr sz="1100" i="1" dirty="0">
                <a:solidFill>
                  <a:srgbClr val="3E3E3E"/>
                </a:solidFill>
                <a:latin typeface="CVS Health Sans"/>
                <a:cs typeface="CVS Health Sans"/>
              </a:rPr>
              <a:t>progress</a:t>
            </a:r>
            <a:r>
              <a:rPr sz="1100" i="1" spc="-65" dirty="0">
                <a:solidFill>
                  <a:srgbClr val="3E3E3E"/>
                </a:solidFill>
                <a:latin typeface="CVS Health Sans"/>
                <a:cs typeface="CVS Health Sans"/>
              </a:rPr>
              <a:t> </a:t>
            </a:r>
            <a:r>
              <a:rPr sz="1100" i="1" dirty="0">
                <a:solidFill>
                  <a:srgbClr val="3E3E3E"/>
                </a:solidFill>
                <a:latin typeface="CVS Health Sans"/>
                <a:cs typeface="CVS Health Sans"/>
              </a:rPr>
              <a:t>by</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continuously</a:t>
            </a:r>
            <a:r>
              <a:rPr sz="1100" i="1" spc="-105" dirty="0">
                <a:solidFill>
                  <a:srgbClr val="3E3E3E"/>
                </a:solidFill>
                <a:latin typeface="CVS Health Sans"/>
                <a:cs typeface="CVS Health Sans"/>
              </a:rPr>
              <a:t> </a:t>
            </a:r>
            <a:r>
              <a:rPr sz="1100" i="1" spc="-10" dirty="0">
                <a:solidFill>
                  <a:srgbClr val="3E3E3E"/>
                </a:solidFill>
                <a:latin typeface="CVS Health Sans"/>
                <a:cs typeface="CVS Health Sans"/>
              </a:rPr>
              <a:t>learning </a:t>
            </a:r>
            <a:r>
              <a:rPr sz="1100" i="1" dirty="0">
                <a:solidFill>
                  <a:srgbClr val="3E3E3E"/>
                </a:solidFill>
                <a:latin typeface="CVS Health Sans"/>
                <a:cs typeface="CVS Health Sans"/>
              </a:rPr>
              <a:t>the</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enterprise</a:t>
            </a:r>
            <a:r>
              <a:rPr sz="1100" i="1" spc="-65" dirty="0">
                <a:solidFill>
                  <a:srgbClr val="3E3E3E"/>
                </a:solidFill>
                <a:latin typeface="CVS Health Sans"/>
                <a:cs typeface="CVS Health Sans"/>
              </a:rPr>
              <a:t> </a:t>
            </a:r>
            <a:r>
              <a:rPr sz="1100" i="1" dirty="0">
                <a:solidFill>
                  <a:srgbClr val="3E3E3E"/>
                </a:solidFill>
                <a:latin typeface="CVS Health Sans"/>
                <a:cs typeface="CVS Health Sans"/>
              </a:rPr>
              <a:t>model,</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educating</a:t>
            </a:r>
            <a:r>
              <a:rPr sz="1100" i="1" spc="-25" dirty="0">
                <a:solidFill>
                  <a:srgbClr val="3E3E3E"/>
                </a:solidFill>
                <a:latin typeface="CVS Health Sans"/>
                <a:cs typeface="CVS Health Sans"/>
              </a:rPr>
              <a:t> </a:t>
            </a:r>
            <a:r>
              <a:rPr sz="1100" i="1" spc="-10" dirty="0">
                <a:solidFill>
                  <a:srgbClr val="3E3E3E"/>
                </a:solidFill>
                <a:latin typeface="CVS Health Sans"/>
                <a:cs typeface="CVS Health Sans"/>
              </a:rPr>
              <a:t>operation </a:t>
            </a:r>
            <a:r>
              <a:rPr sz="1100" i="1" dirty="0">
                <a:solidFill>
                  <a:srgbClr val="3E3E3E"/>
                </a:solidFill>
                <a:latin typeface="CVS Health Sans"/>
                <a:cs typeface="CVS Health Sans"/>
              </a:rPr>
              <a:t>leaders,</a:t>
            </a:r>
            <a:r>
              <a:rPr sz="1100" i="1" spc="-65" dirty="0">
                <a:solidFill>
                  <a:srgbClr val="3E3E3E"/>
                </a:solidFill>
                <a:latin typeface="CVS Health Sans"/>
                <a:cs typeface="CVS Health Sans"/>
              </a:rPr>
              <a:t> </a:t>
            </a:r>
            <a:r>
              <a:rPr sz="1100" i="1" dirty="0">
                <a:solidFill>
                  <a:srgbClr val="3E3E3E"/>
                </a:solidFill>
                <a:latin typeface="CVS Health Sans"/>
                <a:cs typeface="CVS Health Sans"/>
              </a:rPr>
              <a:t>frontline</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staff,</a:t>
            </a:r>
            <a:r>
              <a:rPr sz="1100" i="1" spc="-25" dirty="0">
                <a:solidFill>
                  <a:srgbClr val="3E3E3E"/>
                </a:solidFill>
                <a:latin typeface="CVS Health Sans"/>
                <a:cs typeface="CVS Health Sans"/>
              </a:rPr>
              <a:t> </a:t>
            </a:r>
            <a:r>
              <a:rPr sz="1100" i="1" dirty="0">
                <a:solidFill>
                  <a:srgbClr val="3E3E3E"/>
                </a:solidFill>
                <a:latin typeface="CVS Health Sans"/>
                <a:cs typeface="CVS Health Sans"/>
              </a:rPr>
              <a:t>and</a:t>
            </a:r>
            <a:r>
              <a:rPr sz="1100" i="1" spc="20" dirty="0">
                <a:solidFill>
                  <a:srgbClr val="3E3E3E"/>
                </a:solidFill>
                <a:latin typeface="CVS Health Sans"/>
                <a:cs typeface="CVS Health Sans"/>
              </a:rPr>
              <a:t> </a:t>
            </a:r>
            <a:r>
              <a:rPr sz="1100" i="1" dirty="0">
                <a:solidFill>
                  <a:srgbClr val="3E3E3E"/>
                </a:solidFill>
                <a:latin typeface="CVS Health Sans"/>
                <a:cs typeface="CVS Health Sans"/>
              </a:rPr>
              <a:t>new</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hires</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on</a:t>
            </a:r>
            <a:r>
              <a:rPr sz="1100" i="1" spc="30" dirty="0">
                <a:solidFill>
                  <a:srgbClr val="3E3E3E"/>
                </a:solidFill>
                <a:latin typeface="CVS Health Sans"/>
                <a:cs typeface="CVS Health Sans"/>
              </a:rPr>
              <a:t> </a:t>
            </a:r>
            <a:r>
              <a:rPr sz="1100" i="1" spc="-25" dirty="0">
                <a:solidFill>
                  <a:srgbClr val="3E3E3E"/>
                </a:solidFill>
                <a:latin typeface="CVS Health Sans"/>
                <a:cs typeface="CVS Health Sans"/>
              </a:rPr>
              <a:t>the </a:t>
            </a:r>
            <a:r>
              <a:rPr sz="1100" i="1" dirty="0">
                <a:solidFill>
                  <a:srgbClr val="3E3E3E"/>
                </a:solidFill>
                <a:latin typeface="CVS Health Sans"/>
                <a:cs typeface="CVS Health Sans"/>
              </a:rPr>
              <a:t>newest</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technology</a:t>
            </a:r>
            <a:r>
              <a:rPr sz="1100" i="1" spc="-105" dirty="0">
                <a:solidFill>
                  <a:srgbClr val="3E3E3E"/>
                </a:solidFill>
                <a:latin typeface="CVS Health Sans"/>
                <a:cs typeface="CVS Health Sans"/>
              </a:rPr>
              <a:t> </a:t>
            </a:r>
            <a:r>
              <a:rPr sz="1100" i="1" dirty="0">
                <a:solidFill>
                  <a:srgbClr val="3E3E3E"/>
                </a:solidFill>
                <a:latin typeface="CVS Health Sans"/>
                <a:cs typeface="CVS Health Sans"/>
              </a:rPr>
              <a:t>in</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WFM</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scheduling</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and</a:t>
            </a:r>
            <a:r>
              <a:rPr sz="1100" i="1" spc="-10" dirty="0">
                <a:solidFill>
                  <a:srgbClr val="3E3E3E"/>
                </a:solidFill>
                <a:latin typeface="CVS Health Sans"/>
                <a:cs typeface="CVS Health Sans"/>
              </a:rPr>
              <a:t> </a:t>
            </a:r>
            <a:r>
              <a:rPr sz="1100" i="1" spc="-20" dirty="0">
                <a:solidFill>
                  <a:srgbClr val="3E3E3E"/>
                </a:solidFill>
                <a:latin typeface="CVS Health Sans"/>
                <a:cs typeface="CVS Health Sans"/>
              </a:rPr>
              <a:t>shift </a:t>
            </a:r>
            <a:r>
              <a:rPr sz="1100" i="1" dirty="0">
                <a:solidFill>
                  <a:srgbClr val="3E3E3E"/>
                </a:solidFill>
                <a:latin typeface="CVS Health Sans"/>
                <a:cs typeface="CVS Health Sans"/>
              </a:rPr>
              <a:t>alignment</a:t>
            </a:r>
            <a:r>
              <a:rPr sz="1100" i="1" spc="-80" dirty="0">
                <a:solidFill>
                  <a:srgbClr val="3E3E3E"/>
                </a:solidFill>
                <a:latin typeface="CVS Health Sans"/>
                <a:cs typeface="CVS Health Sans"/>
              </a:rPr>
              <a:t> </a:t>
            </a:r>
            <a:r>
              <a:rPr sz="1100" i="1" dirty="0">
                <a:solidFill>
                  <a:srgbClr val="3E3E3E"/>
                </a:solidFill>
                <a:latin typeface="CVS Health Sans"/>
                <a:cs typeface="CVS Health Sans"/>
              </a:rPr>
              <a:t>to</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be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promoted</a:t>
            </a:r>
            <a:r>
              <a:rPr sz="1100" i="1" spc="-55" dirty="0">
                <a:solidFill>
                  <a:srgbClr val="3E3E3E"/>
                </a:solidFill>
                <a:latin typeface="CVS Health Sans"/>
                <a:cs typeface="CVS Health Sans"/>
              </a:rPr>
              <a:t> </a:t>
            </a:r>
            <a:r>
              <a:rPr sz="1100" i="1" dirty="0">
                <a:solidFill>
                  <a:srgbClr val="3E3E3E"/>
                </a:solidFill>
                <a:latin typeface="CVS Health Sans"/>
                <a:cs typeface="CVS Health Sans"/>
              </a:rPr>
              <a:t>a</a:t>
            </a:r>
            <a:r>
              <a:rPr sz="1100" i="1" spc="30" dirty="0">
                <a:solidFill>
                  <a:srgbClr val="3E3E3E"/>
                </a:solidFill>
                <a:latin typeface="CVS Health Sans"/>
                <a:cs typeface="CVS Health Sans"/>
              </a:rPr>
              <a:t> </a:t>
            </a:r>
            <a:r>
              <a:rPr sz="1100" i="1" dirty="0">
                <a:solidFill>
                  <a:srgbClr val="3E3E3E"/>
                </a:solidFill>
                <a:latin typeface="CVS Health Sans"/>
                <a:cs typeface="CVS Health Sans"/>
              </a:rPr>
              <a:t>Sr</a:t>
            </a:r>
            <a:r>
              <a:rPr sz="1100" i="1" spc="10" dirty="0">
                <a:solidFill>
                  <a:srgbClr val="3E3E3E"/>
                </a:solidFill>
                <a:latin typeface="CVS Health Sans"/>
                <a:cs typeface="CVS Health Sans"/>
              </a:rPr>
              <a:t> </a:t>
            </a:r>
            <a:r>
              <a:rPr sz="1100" i="1" spc="-10" dirty="0">
                <a:solidFill>
                  <a:srgbClr val="3E3E3E"/>
                </a:solidFill>
                <a:latin typeface="CVS Health Sans"/>
                <a:cs typeface="CVS Health Sans"/>
              </a:rPr>
              <a:t>Coordinator.”</a:t>
            </a:r>
            <a:endParaRPr sz="1100">
              <a:latin typeface="CVS Health Sans"/>
              <a:cs typeface="CVS Health Sans"/>
            </a:endParaRPr>
          </a:p>
        </p:txBody>
      </p:sp>
      <p:sp>
        <p:nvSpPr>
          <p:cNvPr id="30" name="object 30"/>
          <p:cNvSpPr txBox="1"/>
          <p:nvPr/>
        </p:nvSpPr>
        <p:spPr>
          <a:xfrm>
            <a:off x="4731258" y="610565"/>
            <a:ext cx="4410075" cy="365760"/>
          </a:xfrm>
          <a:prstGeom prst="rect">
            <a:avLst/>
          </a:prstGeom>
        </p:spPr>
        <p:txBody>
          <a:bodyPr vert="horz" wrap="square" lIns="0" tIns="14604" rIns="0" bIns="0" rtlCol="0">
            <a:spAutoFit/>
          </a:bodyPr>
          <a:lstStyle/>
          <a:p>
            <a:pPr marL="12700">
              <a:lnSpc>
                <a:spcPct val="100000"/>
              </a:lnSpc>
              <a:spcBef>
                <a:spcPts val="114"/>
              </a:spcBef>
            </a:pPr>
            <a:r>
              <a:rPr sz="1100" i="1" dirty="0">
                <a:solidFill>
                  <a:srgbClr val="3E3E3E"/>
                </a:solidFill>
                <a:latin typeface="CVS Health Sans"/>
                <a:cs typeface="CVS Health Sans"/>
              </a:rPr>
              <a:t>“During</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my tenure</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with</a:t>
            </a:r>
            <a:r>
              <a:rPr sz="1100" i="1" spc="25" dirty="0">
                <a:solidFill>
                  <a:srgbClr val="3E3E3E"/>
                </a:solidFill>
                <a:latin typeface="CVS Health Sans"/>
                <a:cs typeface="CVS Health Sans"/>
              </a:rPr>
              <a:t> </a:t>
            </a:r>
            <a:r>
              <a:rPr sz="1100" i="1" dirty="0">
                <a:solidFill>
                  <a:srgbClr val="3E3E3E"/>
                </a:solidFill>
                <a:latin typeface="CVS Health Sans"/>
                <a:cs typeface="CVS Health Sans"/>
              </a:rPr>
              <a:t>the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CVS</a:t>
            </a:r>
            <a:r>
              <a:rPr sz="1100" i="1" spc="25" dirty="0">
                <a:solidFill>
                  <a:srgbClr val="3E3E3E"/>
                </a:solidFill>
                <a:latin typeface="CVS Health Sans"/>
                <a:cs typeface="CVS Health Sans"/>
              </a:rPr>
              <a:t> </a:t>
            </a:r>
            <a:r>
              <a:rPr sz="1100" i="1" dirty="0">
                <a:solidFill>
                  <a:srgbClr val="3E3E3E"/>
                </a:solidFill>
                <a:latin typeface="CVS Health Sans"/>
                <a:cs typeface="CVS Health Sans"/>
              </a:rPr>
              <a:t>Health,</a:t>
            </a:r>
            <a:r>
              <a:rPr sz="1100" i="1" spc="-105" dirty="0">
                <a:solidFill>
                  <a:srgbClr val="3E3E3E"/>
                </a:solidFill>
                <a:latin typeface="CVS Health Sans"/>
                <a:cs typeface="CVS Health Sans"/>
              </a:rPr>
              <a:t> </a:t>
            </a:r>
            <a:r>
              <a:rPr sz="1100" i="1" dirty="0">
                <a:solidFill>
                  <a:srgbClr val="3E3E3E"/>
                </a:solidFill>
                <a:latin typeface="CVS Health Sans"/>
                <a:cs typeface="CVS Health Sans"/>
              </a:rPr>
              <a:t>I</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have</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had</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many</a:t>
            </a:r>
            <a:r>
              <a:rPr sz="1100" i="1" spc="-30" dirty="0">
                <a:solidFill>
                  <a:srgbClr val="3E3E3E"/>
                </a:solidFill>
                <a:latin typeface="CVS Health Sans"/>
                <a:cs typeface="CVS Health Sans"/>
              </a:rPr>
              <a:t> </a:t>
            </a:r>
            <a:r>
              <a:rPr sz="1100" i="1" dirty="0">
                <a:solidFill>
                  <a:srgbClr val="3E3E3E"/>
                </a:solidFill>
                <a:latin typeface="CVS Health Sans"/>
                <a:cs typeface="CVS Health Sans"/>
              </a:rPr>
              <a:t>leaders</a:t>
            </a:r>
            <a:r>
              <a:rPr sz="1100" i="1" spc="-70" dirty="0">
                <a:solidFill>
                  <a:srgbClr val="3E3E3E"/>
                </a:solidFill>
                <a:latin typeface="CVS Health Sans"/>
                <a:cs typeface="CVS Health Sans"/>
              </a:rPr>
              <a:t> </a:t>
            </a:r>
            <a:r>
              <a:rPr sz="1100" i="1" spc="-25" dirty="0">
                <a:solidFill>
                  <a:srgbClr val="3E3E3E"/>
                </a:solidFill>
                <a:latin typeface="CVS Health Sans"/>
                <a:cs typeface="CVS Health Sans"/>
              </a:rPr>
              <a:t>and</a:t>
            </a:r>
            <a:endParaRPr sz="1100">
              <a:latin typeface="CVS Health Sans"/>
              <a:cs typeface="CVS Health Sans"/>
            </a:endParaRPr>
          </a:p>
          <a:p>
            <a:pPr marL="12700">
              <a:lnSpc>
                <a:spcPct val="100000"/>
              </a:lnSpc>
              <a:spcBef>
                <a:spcPts val="15"/>
              </a:spcBef>
            </a:pPr>
            <a:r>
              <a:rPr sz="1100" i="1" dirty="0">
                <a:solidFill>
                  <a:srgbClr val="3E3E3E"/>
                </a:solidFill>
                <a:latin typeface="CVS Health Sans"/>
                <a:cs typeface="CVS Health Sans"/>
              </a:rPr>
              <a:t>business</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partners</a:t>
            </a:r>
            <a:r>
              <a:rPr sz="1100" i="1" spc="-70" dirty="0">
                <a:solidFill>
                  <a:srgbClr val="3E3E3E"/>
                </a:solidFill>
                <a:latin typeface="CVS Health Sans"/>
                <a:cs typeface="CVS Health Sans"/>
              </a:rPr>
              <a:t> </a:t>
            </a:r>
            <a:r>
              <a:rPr sz="1100" i="1" dirty="0">
                <a:solidFill>
                  <a:srgbClr val="3E3E3E"/>
                </a:solidFill>
                <a:latin typeface="CVS Health Sans"/>
                <a:cs typeface="CVS Health Sans"/>
              </a:rPr>
              <a:t>that</a:t>
            </a:r>
            <a:r>
              <a:rPr sz="1100" i="1" spc="-50" dirty="0">
                <a:solidFill>
                  <a:srgbClr val="3E3E3E"/>
                </a:solidFill>
                <a:latin typeface="CVS Health Sans"/>
                <a:cs typeface="CVS Health Sans"/>
              </a:rPr>
              <a:t> </a:t>
            </a:r>
            <a:r>
              <a:rPr sz="1100" i="1" dirty="0">
                <a:solidFill>
                  <a:srgbClr val="3E3E3E"/>
                </a:solidFill>
                <a:latin typeface="CVS Health Sans"/>
                <a:cs typeface="CVS Health Sans"/>
              </a:rPr>
              <a:t>have</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made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a</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positive</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impact</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in</a:t>
            </a:r>
            <a:r>
              <a:rPr sz="1100" i="1" spc="25" dirty="0">
                <a:solidFill>
                  <a:srgbClr val="3E3E3E"/>
                </a:solidFill>
                <a:latin typeface="CVS Health Sans"/>
                <a:cs typeface="CVS Health Sans"/>
              </a:rPr>
              <a:t> </a:t>
            </a:r>
            <a:r>
              <a:rPr sz="1100" i="1" dirty="0">
                <a:solidFill>
                  <a:srgbClr val="3E3E3E"/>
                </a:solidFill>
                <a:latin typeface="CVS Health Sans"/>
                <a:cs typeface="CVS Health Sans"/>
              </a:rPr>
              <a:t>my </a:t>
            </a:r>
            <a:r>
              <a:rPr sz="1100" i="1" spc="-10" dirty="0">
                <a:solidFill>
                  <a:srgbClr val="3E3E3E"/>
                </a:solidFill>
                <a:latin typeface="CVS Health Sans"/>
                <a:cs typeface="CVS Health Sans"/>
              </a:rPr>
              <a:t>career.”</a:t>
            </a:r>
            <a:endParaRPr sz="1100">
              <a:latin typeface="CVS Health Sans"/>
              <a:cs typeface="CVS Health Sans"/>
            </a:endParaRPr>
          </a:p>
        </p:txBody>
      </p:sp>
      <p:sp>
        <p:nvSpPr>
          <p:cNvPr id="31" name="object 31"/>
          <p:cNvSpPr txBox="1"/>
          <p:nvPr/>
        </p:nvSpPr>
        <p:spPr>
          <a:xfrm>
            <a:off x="10189591" y="2870708"/>
            <a:ext cx="1351280" cy="389890"/>
          </a:xfrm>
          <a:prstGeom prst="rect">
            <a:avLst/>
          </a:prstGeom>
        </p:spPr>
        <p:txBody>
          <a:bodyPr vert="horz" wrap="square" lIns="0" tIns="17145" rIns="0" bIns="0" rtlCol="0">
            <a:spAutoFit/>
          </a:bodyPr>
          <a:lstStyle/>
          <a:p>
            <a:pPr algn="ctr">
              <a:lnSpc>
                <a:spcPct val="100000"/>
              </a:lnSpc>
              <a:spcBef>
                <a:spcPts val="135"/>
              </a:spcBef>
            </a:pPr>
            <a:r>
              <a:rPr sz="1150" dirty="0">
                <a:solidFill>
                  <a:srgbClr val="3E3E3E"/>
                </a:solidFill>
                <a:latin typeface="CVS Health Sans"/>
                <a:cs typeface="CVS Health Sans"/>
              </a:rPr>
              <a:t>Senior</a:t>
            </a:r>
            <a:r>
              <a:rPr sz="1150" spc="95" dirty="0">
                <a:solidFill>
                  <a:srgbClr val="3E3E3E"/>
                </a:solidFill>
                <a:latin typeface="CVS Health Sans"/>
                <a:cs typeface="CVS Health Sans"/>
              </a:rPr>
              <a:t> </a:t>
            </a:r>
            <a:r>
              <a:rPr sz="1150" spc="-10" dirty="0">
                <a:solidFill>
                  <a:srgbClr val="3E3E3E"/>
                </a:solidFill>
                <a:latin typeface="CVS Health Sans"/>
                <a:cs typeface="CVS Health Sans"/>
              </a:rPr>
              <a:t>Manager,</a:t>
            </a:r>
            <a:endParaRPr sz="1150">
              <a:latin typeface="CVS Health Sans"/>
              <a:cs typeface="CVS Health Sans"/>
            </a:endParaRPr>
          </a:p>
          <a:p>
            <a:pPr algn="ctr">
              <a:lnSpc>
                <a:spcPct val="100000"/>
              </a:lnSpc>
              <a:spcBef>
                <a:spcPts val="10"/>
              </a:spcBef>
            </a:pPr>
            <a:r>
              <a:rPr sz="1200" spc="-10" dirty="0">
                <a:solidFill>
                  <a:srgbClr val="3E3E3E"/>
                </a:solidFill>
                <a:latin typeface="CVS Health Sans"/>
                <a:cs typeface="CVS Health Sans"/>
              </a:rPr>
              <a:t>Resource</a:t>
            </a:r>
            <a:r>
              <a:rPr sz="1200" dirty="0">
                <a:solidFill>
                  <a:srgbClr val="3E3E3E"/>
                </a:solidFill>
                <a:latin typeface="CVS Health Sans"/>
                <a:cs typeface="CVS Health Sans"/>
              </a:rPr>
              <a:t> </a:t>
            </a:r>
            <a:r>
              <a:rPr sz="1200" spc="-10" dirty="0">
                <a:solidFill>
                  <a:srgbClr val="3E3E3E"/>
                </a:solidFill>
                <a:latin typeface="CVS Health Sans"/>
                <a:cs typeface="CVS Health Sans"/>
              </a:rPr>
              <a:t>Planning</a:t>
            </a:r>
            <a:endParaRPr sz="1200">
              <a:latin typeface="CVS Health Sans"/>
              <a:cs typeface="CVS Health Sans"/>
            </a:endParaRPr>
          </a:p>
        </p:txBody>
      </p:sp>
      <p:sp>
        <p:nvSpPr>
          <p:cNvPr id="32" name="object 32"/>
          <p:cNvSpPr txBox="1"/>
          <p:nvPr/>
        </p:nvSpPr>
        <p:spPr>
          <a:xfrm>
            <a:off x="5801867" y="1664207"/>
            <a:ext cx="3507104" cy="480059"/>
          </a:xfrm>
          <a:prstGeom prst="rect">
            <a:avLst/>
          </a:prstGeom>
          <a:solidFill>
            <a:srgbClr val="E9E9E9"/>
          </a:solidFill>
        </p:spPr>
        <p:txBody>
          <a:bodyPr vert="horz" wrap="square" lIns="0" tIns="55244" rIns="0" bIns="0" rtlCol="0">
            <a:spAutoFit/>
          </a:bodyPr>
          <a:lstStyle/>
          <a:p>
            <a:pPr marL="274320" marR="174625">
              <a:lnSpc>
                <a:spcPct val="100899"/>
              </a:lnSpc>
              <a:spcBef>
                <a:spcPts val="434"/>
              </a:spcBef>
            </a:pPr>
            <a:r>
              <a:rPr sz="1100" i="1" dirty="0">
                <a:solidFill>
                  <a:srgbClr val="3E3E3E"/>
                </a:solidFill>
                <a:latin typeface="CVS Health Sans"/>
                <a:cs typeface="CVS Health Sans"/>
              </a:rPr>
              <a:t>“As</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I</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continue</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my career</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with</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the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organization,</a:t>
            </a:r>
            <a:r>
              <a:rPr sz="1100" i="1" spc="-65" dirty="0">
                <a:solidFill>
                  <a:srgbClr val="3E3E3E"/>
                </a:solidFill>
                <a:latin typeface="CVS Health Sans"/>
                <a:cs typeface="CVS Health Sans"/>
              </a:rPr>
              <a:t> </a:t>
            </a:r>
            <a:r>
              <a:rPr sz="1100" i="1" spc="-50" dirty="0">
                <a:solidFill>
                  <a:srgbClr val="3E3E3E"/>
                </a:solidFill>
                <a:latin typeface="CVS Health Sans"/>
                <a:cs typeface="CVS Health Sans"/>
              </a:rPr>
              <a:t>I </a:t>
            </a:r>
            <a:r>
              <a:rPr sz="1100" i="1" dirty="0">
                <a:solidFill>
                  <a:srgbClr val="3E3E3E"/>
                </a:solidFill>
                <a:latin typeface="CVS Health Sans"/>
                <a:cs typeface="CVS Health Sans"/>
              </a:rPr>
              <a:t>continue</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to</a:t>
            </a:r>
            <a:r>
              <a:rPr sz="1100" i="1" spc="25" dirty="0">
                <a:solidFill>
                  <a:srgbClr val="3E3E3E"/>
                </a:solidFill>
                <a:latin typeface="CVS Health Sans"/>
                <a:cs typeface="CVS Health Sans"/>
              </a:rPr>
              <a:t> </a:t>
            </a:r>
            <a:r>
              <a:rPr sz="1100" i="1" dirty="0">
                <a:solidFill>
                  <a:srgbClr val="3E3E3E"/>
                </a:solidFill>
                <a:latin typeface="CVS Health Sans"/>
                <a:cs typeface="CVS Health Sans"/>
              </a:rPr>
              <a:t>learn</a:t>
            </a:r>
            <a:r>
              <a:rPr sz="1100" i="1" spc="-50" dirty="0">
                <a:solidFill>
                  <a:srgbClr val="3E3E3E"/>
                </a:solidFill>
                <a:latin typeface="CVS Health Sans"/>
                <a:cs typeface="CVS Health Sans"/>
              </a:rPr>
              <a:t> </a:t>
            </a:r>
            <a:r>
              <a:rPr sz="1100" i="1" dirty="0">
                <a:solidFill>
                  <a:srgbClr val="3E3E3E"/>
                </a:solidFill>
                <a:latin typeface="CVS Health Sans"/>
                <a:cs typeface="CVS Health Sans"/>
              </a:rPr>
              <a:t>and</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evolve</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as</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a</a:t>
            </a:r>
            <a:r>
              <a:rPr sz="1100" i="1" spc="25" dirty="0">
                <a:solidFill>
                  <a:srgbClr val="3E3E3E"/>
                </a:solidFill>
                <a:latin typeface="CVS Health Sans"/>
                <a:cs typeface="CVS Health Sans"/>
              </a:rPr>
              <a:t> </a:t>
            </a:r>
            <a:r>
              <a:rPr sz="1100" i="1" spc="-10" dirty="0">
                <a:solidFill>
                  <a:srgbClr val="3E3E3E"/>
                </a:solidFill>
                <a:latin typeface="CVS Health Sans"/>
                <a:cs typeface="CVS Health Sans"/>
              </a:rPr>
              <a:t>leader.”</a:t>
            </a:r>
            <a:endParaRPr sz="1100">
              <a:latin typeface="CVS Health Sans"/>
              <a:cs typeface="CVS Health Sans"/>
            </a:endParaRPr>
          </a:p>
        </p:txBody>
      </p:sp>
      <p:pic>
        <p:nvPicPr>
          <p:cNvPr id="33" name="object 33"/>
          <p:cNvPicPr/>
          <p:nvPr/>
        </p:nvPicPr>
        <p:blipFill>
          <a:blip r:embed="rId8" cstate="print"/>
          <a:stretch>
            <a:fillRect/>
          </a:stretch>
        </p:blipFill>
        <p:spPr>
          <a:xfrm>
            <a:off x="2944367" y="457200"/>
            <a:ext cx="1138428" cy="113842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8088" y="6438430"/>
            <a:ext cx="3781425" cy="128905"/>
          </a:xfrm>
          <a:prstGeom prst="rect">
            <a:avLst/>
          </a:prstGeom>
        </p:spPr>
        <p:txBody>
          <a:bodyPr vert="horz" wrap="square" lIns="0" tIns="0" rIns="0" bIns="0" rtlCol="0">
            <a:spAutoFit/>
          </a:bodyPr>
          <a:lstStyle/>
          <a:p>
            <a:pPr>
              <a:lnSpc>
                <a:spcPts val="950"/>
              </a:lnSpc>
              <a:tabLst>
                <a:tab pos="301625" algn="l"/>
              </a:tabLst>
            </a:pPr>
            <a:r>
              <a:rPr sz="1000" b="0" spc="-25" dirty="0">
                <a:solidFill>
                  <a:srgbClr val="3E3E3E"/>
                </a:solidFill>
                <a:latin typeface="CVS Health Sans Medium"/>
                <a:cs typeface="CVS Health Sans Medium"/>
              </a:rPr>
              <a:t>15</a:t>
            </a:r>
            <a:r>
              <a:rPr sz="1000" b="0" dirty="0">
                <a:solidFill>
                  <a:srgbClr val="3E3E3E"/>
                </a:solidFill>
                <a:latin typeface="CVS Health Sans Medium"/>
                <a:cs typeface="CVS Health Sans Medium"/>
              </a:rPr>
              <a:t>	</a:t>
            </a:r>
            <a:r>
              <a:rPr sz="1200" spc="-15" baseline="3472" dirty="0">
                <a:solidFill>
                  <a:srgbClr val="3E3E3E"/>
                </a:solidFill>
                <a:latin typeface="CVS Health Sans"/>
                <a:cs typeface="CVS Health Sans"/>
              </a:rPr>
              <a:t>©2023</a:t>
            </a:r>
            <a:r>
              <a:rPr sz="1200" spc="60" baseline="3472" dirty="0">
                <a:solidFill>
                  <a:srgbClr val="3E3E3E"/>
                </a:solidFill>
                <a:latin typeface="CVS Health Sans"/>
                <a:cs typeface="CVS Health Sans"/>
              </a:rPr>
              <a:t> </a:t>
            </a:r>
            <a:r>
              <a:rPr sz="1200" baseline="3472" dirty="0">
                <a:solidFill>
                  <a:srgbClr val="3E3E3E"/>
                </a:solidFill>
                <a:latin typeface="CVS Health Sans"/>
                <a:cs typeface="CVS Health Sans"/>
              </a:rPr>
              <a:t>CVS</a:t>
            </a:r>
            <a:r>
              <a:rPr sz="1200" spc="-67" baseline="3472" dirty="0">
                <a:solidFill>
                  <a:srgbClr val="3E3E3E"/>
                </a:solidFill>
                <a:latin typeface="CVS Health Sans"/>
                <a:cs typeface="CVS Health Sans"/>
              </a:rPr>
              <a:t> </a:t>
            </a:r>
            <a:r>
              <a:rPr sz="1200" baseline="3472" dirty="0">
                <a:solidFill>
                  <a:srgbClr val="3E3E3E"/>
                </a:solidFill>
                <a:latin typeface="CVS Health Sans"/>
                <a:cs typeface="CVS Health Sans"/>
              </a:rPr>
              <a:t>Health</a:t>
            </a:r>
            <a:r>
              <a:rPr sz="1200" spc="37" baseline="3472" dirty="0">
                <a:solidFill>
                  <a:srgbClr val="3E3E3E"/>
                </a:solidFill>
                <a:latin typeface="CVS Health Sans"/>
                <a:cs typeface="CVS Health Sans"/>
              </a:rPr>
              <a:t> </a:t>
            </a:r>
            <a:r>
              <a:rPr sz="1200" baseline="3472" dirty="0">
                <a:solidFill>
                  <a:srgbClr val="3E3E3E"/>
                </a:solidFill>
                <a:latin typeface="CVS Health Sans"/>
                <a:cs typeface="CVS Health Sans"/>
              </a:rPr>
              <a:t>and/or</a:t>
            </a:r>
            <a:r>
              <a:rPr sz="1200" spc="-15" baseline="3472" dirty="0">
                <a:solidFill>
                  <a:srgbClr val="3E3E3E"/>
                </a:solidFill>
                <a:latin typeface="CVS Health Sans"/>
                <a:cs typeface="CVS Health Sans"/>
              </a:rPr>
              <a:t> </a:t>
            </a:r>
            <a:r>
              <a:rPr sz="1200" baseline="3472" dirty="0">
                <a:solidFill>
                  <a:srgbClr val="3E3E3E"/>
                </a:solidFill>
                <a:latin typeface="CVS Health Sans"/>
                <a:cs typeface="CVS Health Sans"/>
              </a:rPr>
              <a:t>one</a:t>
            </a:r>
            <a:r>
              <a:rPr sz="1200" spc="-30" baseline="3472" dirty="0">
                <a:solidFill>
                  <a:srgbClr val="3E3E3E"/>
                </a:solidFill>
                <a:latin typeface="CVS Health Sans"/>
                <a:cs typeface="CVS Health Sans"/>
              </a:rPr>
              <a:t> </a:t>
            </a:r>
            <a:r>
              <a:rPr sz="1200" baseline="3472" dirty="0">
                <a:solidFill>
                  <a:srgbClr val="3E3E3E"/>
                </a:solidFill>
                <a:latin typeface="CVS Health Sans"/>
                <a:cs typeface="CVS Health Sans"/>
              </a:rPr>
              <a:t>of</a:t>
            </a:r>
            <a:r>
              <a:rPr sz="1200" spc="-60" baseline="3472" dirty="0">
                <a:solidFill>
                  <a:srgbClr val="3E3E3E"/>
                </a:solidFill>
                <a:latin typeface="CVS Health Sans"/>
                <a:cs typeface="CVS Health Sans"/>
              </a:rPr>
              <a:t> </a:t>
            </a:r>
            <a:r>
              <a:rPr sz="1200" baseline="3472" dirty="0">
                <a:solidFill>
                  <a:srgbClr val="3E3E3E"/>
                </a:solidFill>
                <a:latin typeface="CVS Health Sans"/>
                <a:cs typeface="CVS Health Sans"/>
              </a:rPr>
              <a:t>its</a:t>
            </a:r>
            <a:r>
              <a:rPr sz="1200" spc="7" baseline="3472" dirty="0">
                <a:solidFill>
                  <a:srgbClr val="3E3E3E"/>
                </a:solidFill>
                <a:latin typeface="CVS Health Sans"/>
                <a:cs typeface="CVS Health Sans"/>
              </a:rPr>
              <a:t> </a:t>
            </a:r>
            <a:r>
              <a:rPr sz="1200" spc="-15" baseline="3472" dirty="0">
                <a:solidFill>
                  <a:srgbClr val="3E3E3E"/>
                </a:solidFill>
                <a:latin typeface="CVS Health Sans"/>
                <a:cs typeface="CVS Health Sans"/>
              </a:rPr>
              <a:t>affiliates.</a:t>
            </a:r>
            <a:r>
              <a:rPr sz="1200" spc="97" baseline="3472" dirty="0">
                <a:solidFill>
                  <a:srgbClr val="3E3E3E"/>
                </a:solidFill>
                <a:latin typeface="CVS Health Sans"/>
                <a:cs typeface="CVS Health Sans"/>
              </a:rPr>
              <a:t> </a:t>
            </a:r>
            <a:r>
              <a:rPr sz="1200" spc="-15" baseline="3472" dirty="0">
                <a:solidFill>
                  <a:srgbClr val="3E3E3E"/>
                </a:solidFill>
                <a:latin typeface="CVS Health Sans"/>
                <a:cs typeface="CVS Health Sans"/>
              </a:rPr>
              <a:t>Confidential</a:t>
            </a:r>
            <a:r>
              <a:rPr sz="1200" spc="30" baseline="3472" dirty="0">
                <a:solidFill>
                  <a:srgbClr val="3E3E3E"/>
                </a:solidFill>
                <a:latin typeface="CVS Health Sans"/>
                <a:cs typeface="CVS Health Sans"/>
              </a:rPr>
              <a:t> </a:t>
            </a:r>
            <a:r>
              <a:rPr sz="1200" baseline="3472" dirty="0">
                <a:solidFill>
                  <a:srgbClr val="3E3E3E"/>
                </a:solidFill>
                <a:latin typeface="CVS Health Sans"/>
                <a:cs typeface="CVS Health Sans"/>
              </a:rPr>
              <a:t>and</a:t>
            </a:r>
            <a:r>
              <a:rPr sz="1200" spc="-30" baseline="3472" dirty="0">
                <a:solidFill>
                  <a:srgbClr val="3E3E3E"/>
                </a:solidFill>
                <a:latin typeface="CVS Health Sans"/>
                <a:cs typeface="CVS Health Sans"/>
              </a:rPr>
              <a:t> </a:t>
            </a:r>
            <a:r>
              <a:rPr sz="1200" spc="-15" baseline="3472" dirty="0">
                <a:solidFill>
                  <a:srgbClr val="3E3E3E"/>
                </a:solidFill>
                <a:latin typeface="CVS Health Sans"/>
                <a:cs typeface="CVS Health Sans"/>
              </a:rPr>
              <a:t>proprietary.</a:t>
            </a:r>
            <a:endParaRPr sz="1200" baseline="3472">
              <a:latin typeface="CVS Health Sans"/>
              <a:cs typeface="CVS Health Sans"/>
            </a:endParaRPr>
          </a:p>
        </p:txBody>
      </p:sp>
      <p:grpSp>
        <p:nvGrpSpPr>
          <p:cNvPr id="3" name="object 3"/>
          <p:cNvGrpSpPr/>
          <p:nvPr/>
        </p:nvGrpSpPr>
        <p:grpSpPr>
          <a:xfrm>
            <a:off x="10832082" y="6374566"/>
            <a:ext cx="754380" cy="153670"/>
            <a:chOff x="10832082" y="6374566"/>
            <a:chExt cx="754380" cy="153670"/>
          </a:xfrm>
        </p:grpSpPr>
        <p:sp>
          <p:nvSpPr>
            <p:cNvPr id="4" name="object 4"/>
            <p:cNvSpPr/>
            <p:nvPr/>
          </p:nvSpPr>
          <p:spPr>
            <a:xfrm>
              <a:off x="10976595" y="6378628"/>
              <a:ext cx="609600" cy="148590"/>
            </a:xfrm>
            <a:custGeom>
              <a:avLst/>
              <a:gdLst/>
              <a:ahLst/>
              <a:cxnLst/>
              <a:rect l="l" t="t" r="r" b="b"/>
              <a:pathLst>
                <a:path w="609600" h="148590">
                  <a:moveTo>
                    <a:pt x="309671" y="41930"/>
                  </a:moveTo>
                  <a:lnTo>
                    <a:pt x="289727" y="45973"/>
                  </a:lnTo>
                  <a:lnTo>
                    <a:pt x="273867" y="57135"/>
                  </a:lnTo>
                  <a:lnTo>
                    <a:pt x="263393" y="73966"/>
                  </a:lnTo>
                  <a:lnTo>
                    <a:pt x="259627" y="95101"/>
                  </a:lnTo>
                  <a:lnTo>
                    <a:pt x="263393" y="116061"/>
                  </a:lnTo>
                  <a:lnTo>
                    <a:pt x="273867" y="132884"/>
                  </a:lnTo>
                  <a:lnTo>
                    <a:pt x="289727" y="144038"/>
                  </a:lnTo>
                  <a:lnTo>
                    <a:pt x="309671" y="148077"/>
                  </a:lnTo>
                  <a:lnTo>
                    <a:pt x="320293" y="146952"/>
                  </a:lnTo>
                  <a:lnTo>
                    <a:pt x="330220" y="143480"/>
                  </a:lnTo>
                  <a:lnTo>
                    <a:pt x="339072" y="137850"/>
                  </a:lnTo>
                  <a:lnTo>
                    <a:pt x="342411" y="134418"/>
                  </a:lnTo>
                  <a:lnTo>
                    <a:pt x="311821" y="134418"/>
                  </a:lnTo>
                  <a:lnTo>
                    <a:pt x="297466" y="131488"/>
                  </a:lnTo>
                  <a:lnTo>
                    <a:pt x="286269" y="123328"/>
                  </a:lnTo>
                  <a:lnTo>
                    <a:pt x="278993" y="110884"/>
                  </a:lnTo>
                  <a:lnTo>
                    <a:pt x="276398" y="95101"/>
                  </a:lnTo>
                  <a:lnTo>
                    <a:pt x="278990" y="79479"/>
                  </a:lnTo>
                  <a:lnTo>
                    <a:pt x="279018" y="79309"/>
                  </a:lnTo>
                  <a:lnTo>
                    <a:pt x="286248" y="67017"/>
                  </a:lnTo>
                  <a:lnTo>
                    <a:pt x="286336" y="66866"/>
                  </a:lnTo>
                  <a:lnTo>
                    <a:pt x="297464" y="58767"/>
                  </a:lnTo>
                  <a:lnTo>
                    <a:pt x="297266" y="58767"/>
                  </a:lnTo>
                  <a:lnTo>
                    <a:pt x="311821" y="55783"/>
                  </a:lnTo>
                  <a:lnTo>
                    <a:pt x="342596" y="55783"/>
                  </a:lnTo>
                  <a:lnTo>
                    <a:pt x="339072" y="52162"/>
                  </a:lnTo>
                  <a:lnTo>
                    <a:pt x="330220" y="46532"/>
                  </a:lnTo>
                  <a:lnTo>
                    <a:pt x="320293" y="43059"/>
                  </a:lnTo>
                  <a:lnTo>
                    <a:pt x="309671" y="41930"/>
                  </a:lnTo>
                  <a:close/>
                </a:path>
                <a:path w="609600" h="148590">
                  <a:moveTo>
                    <a:pt x="362896" y="130248"/>
                  </a:moveTo>
                  <a:lnTo>
                    <a:pt x="346468" y="130248"/>
                  </a:lnTo>
                  <a:lnTo>
                    <a:pt x="346468" y="145248"/>
                  </a:lnTo>
                  <a:lnTo>
                    <a:pt x="376575" y="145248"/>
                  </a:lnTo>
                  <a:lnTo>
                    <a:pt x="376575" y="132099"/>
                  </a:lnTo>
                  <a:lnTo>
                    <a:pt x="362896" y="132099"/>
                  </a:lnTo>
                  <a:lnTo>
                    <a:pt x="362896" y="130248"/>
                  </a:lnTo>
                  <a:close/>
                </a:path>
                <a:path w="609600" h="148590">
                  <a:moveTo>
                    <a:pt x="342596" y="55783"/>
                  </a:moveTo>
                  <a:lnTo>
                    <a:pt x="311821" y="55783"/>
                  </a:lnTo>
                  <a:lnTo>
                    <a:pt x="326098" y="58767"/>
                  </a:lnTo>
                  <a:lnTo>
                    <a:pt x="337239" y="67017"/>
                  </a:lnTo>
                  <a:lnTo>
                    <a:pt x="344383" y="79309"/>
                  </a:lnTo>
                  <a:lnTo>
                    <a:pt x="344482" y="79479"/>
                  </a:lnTo>
                  <a:lnTo>
                    <a:pt x="347066" y="95101"/>
                  </a:lnTo>
                  <a:lnTo>
                    <a:pt x="344507" y="110723"/>
                  </a:lnTo>
                  <a:lnTo>
                    <a:pt x="337306" y="123185"/>
                  </a:lnTo>
                  <a:lnTo>
                    <a:pt x="326101" y="131488"/>
                  </a:lnTo>
                  <a:lnTo>
                    <a:pt x="325915" y="131488"/>
                  </a:lnTo>
                  <a:lnTo>
                    <a:pt x="311821" y="134418"/>
                  </a:lnTo>
                  <a:lnTo>
                    <a:pt x="342411" y="134418"/>
                  </a:lnTo>
                  <a:lnTo>
                    <a:pt x="346468" y="130248"/>
                  </a:lnTo>
                  <a:lnTo>
                    <a:pt x="362896" y="130248"/>
                  </a:lnTo>
                  <a:lnTo>
                    <a:pt x="362896" y="59762"/>
                  </a:lnTo>
                  <a:lnTo>
                    <a:pt x="346468" y="59762"/>
                  </a:lnTo>
                  <a:lnTo>
                    <a:pt x="342596" y="55783"/>
                  </a:lnTo>
                  <a:close/>
                </a:path>
                <a:path w="609600" h="148590">
                  <a:moveTo>
                    <a:pt x="376575" y="44869"/>
                  </a:moveTo>
                  <a:lnTo>
                    <a:pt x="346468" y="44869"/>
                  </a:lnTo>
                  <a:lnTo>
                    <a:pt x="346468" y="59762"/>
                  </a:lnTo>
                  <a:lnTo>
                    <a:pt x="362896" y="59762"/>
                  </a:lnTo>
                  <a:lnTo>
                    <a:pt x="362896" y="58101"/>
                  </a:lnTo>
                  <a:lnTo>
                    <a:pt x="376575" y="58101"/>
                  </a:lnTo>
                  <a:lnTo>
                    <a:pt x="376575" y="44869"/>
                  </a:lnTo>
                  <a:close/>
                </a:path>
                <a:path w="609600" h="148590">
                  <a:moveTo>
                    <a:pt x="196770" y="42060"/>
                  </a:moveTo>
                  <a:lnTo>
                    <a:pt x="175352" y="45977"/>
                  </a:lnTo>
                  <a:lnTo>
                    <a:pt x="158576" y="56925"/>
                  </a:lnTo>
                  <a:lnTo>
                    <a:pt x="147636" y="73701"/>
                  </a:lnTo>
                  <a:lnTo>
                    <a:pt x="143724" y="95101"/>
                  </a:lnTo>
                  <a:lnTo>
                    <a:pt x="147611" y="116505"/>
                  </a:lnTo>
                  <a:lnTo>
                    <a:pt x="158509" y="133288"/>
                  </a:lnTo>
                  <a:lnTo>
                    <a:pt x="175276" y="144243"/>
                  </a:lnTo>
                  <a:lnTo>
                    <a:pt x="196770" y="148162"/>
                  </a:lnTo>
                  <a:lnTo>
                    <a:pt x="212876" y="146090"/>
                  </a:lnTo>
                  <a:lnTo>
                    <a:pt x="226608" y="140155"/>
                  </a:lnTo>
                  <a:lnTo>
                    <a:pt x="233084" y="134610"/>
                  </a:lnTo>
                  <a:lnTo>
                    <a:pt x="197367" y="134610"/>
                  </a:lnTo>
                  <a:lnTo>
                    <a:pt x="182184" y="132142"/>
                  </a:lnTo>
                  <a:lnTo>
                    <a:pt x="170971" y="125193"/>
                  </a:lnTo>
                  <a:lnTo>
                    <a:pt x="163757" y="114441"/>
                  </a:lnTo>
                  <a:lnTo>
                    <a:pt x="160570" y="100569"/>
                  </a:lnTo>
                  <a:lnTo>
                    <a:pt x="247665" y="100569"/>
                  </a:lnTo>
                  <a:lnTo>
                    <a:pt x="247665" y="93399"/>
                  </a:lnTo>
                  <a:lnTo>
                    <a:pt x="246644" y="87421"/>
                  </a:lnTo>
                  <a:lnTo>
                    <a:pt x="160570" y="87421"/>
                  </a:lnTo>
                  <a:lnTo>
                    <a:pt x="164008" y="74669"/>
                  </a:lnTo>
                  <a:lnTo>
                    <a:pt x="171278" y="64561"/>
                  </a:lnTo>
                  <a:lnTo>
                    <a:pt x="182243" y="57904"/>
                  </a:lnTo>
                  <a:lnTo>
                    <a:pt x="196770" y="55505"/>
                  </a:lnTo>
                  <a:lnTo>
                    <a:pt x="232750" y="55505"/>
                  </a:lnTo>
                  <a:lnTo>
                    <a:pt x="217852" y="45777"/>
                  </a:lnTo>
                  <a:lnTo>
                    <a:pt x="196770" y="42060"/>
                  </a:lnTo>
                  <a:close/>
                </a:path>
                <a:path w="609600" h="148590">
                  <a:moveTo>
                    <a:pt x="245335" y="118376"/>
                  </a:moveTo>
                  <a:lnTo>
                    <a:pt x="228815" y="118376"/>
                  </a:lnTo>
                  <a:lnTo>
                    <a:pt x="223480" y="125193"/>
                  </a:lnTo>
                  <a:lnTo>
                    <a:pt x="216557" y="130246"/>
                  </a:lnTo>
                  <a:lnTo>
                    <a:pt x="207814" y="133482"/>
                  </a:lnTo>
                  <a:lnTo>
                    <a:pt x="197367" y="134610"/>
                  </a:lnTo>
                  <a:lnTo>
                    <a:pt x="233084" y="134610"/>
                  </a:lnTo>
                  <a:lnTo>
                    <a:pt x="237562" y="130776"/>
                  </a:lnTo>
                  <a:lnTo>
                    <a:pt x="245335" y="118376"/>
                  </a:lnTo>
                  <a:close/>
                </a:path>
                <a:path w="609600" h="148590">
                  <a:moveTo>
                    <a:pt x="232750" y="55505"/>
                  </a:moveTo>
                  <a:lnTo>
                    <a:pt x="196770" y="55505"/>
                  </a:lnTo>
                  <a:lnTo>
                    <a:pt x="210975" y="58132"/>
                  </a:lnTo>
                  <a:lnTo>
                    <a:pt x="221389" y="65168"/>
                  </a:lnTo>
                  <a:lnTo>
                    <a:pt x="228095" y="75352"/>
                  </a:lnTo>
                  <a:lnTo>
                    <a:pt x="231178" y="87421"/>
                  </a:lnTo>
                  <a:lnTo>
                    <a:pt x="246644" y="87421"/>
                  </a:lnTo>
                  <a:lnTo>
                    <a:pt x="244089" y="72461"/>
                  </a:lnTo>
                  <a:lnTo>
                    <a:pt x="233888" y="56249"/>
                  </a:lnTo>
                  <a:lnTo>
                    <a:pt x="232750" y="55505"/>
                  </a:lnTo>
                  <a:close/>
                </a:path>
                <a:path w="609600" h="148590">
                  <a:moveTo>
                    <a:pt x="46414" y="131695"/>
                  </a:moveTo>
                  <a:lnTo>
                    <a:pt x="0" y="131695"/>
                  </a:lnTo>
                  <a:lnTo>
                    <a:pt x="0" y="145248"/>
                  </a:lnTo>
                  <a:lnTo>
                    <a:pt x="46414" y="145248"/>
                  </a:lnTo>
                  <a:lnTo>
                    <a:pt x="46414" y="131695"/>
                  </a:lnTo>
                  <a:close/>
                </a:path>
                <a:path w="609600" h="148590">
                  <a:moveTo>
                    <a:pt x="136914" y="131695"/>
                  </a:moveTo>
                  <a:lnTo>
                    <a:pt x="90500" y="131695"/>
                  </a:lnTo>
                  <a:lnTo>
                    <a:pt x="90500" y="145248"/>
                  </a:lnTo>
                  <a:lnTo>
                    <a:pt x="136914" y="145248"/>
                  </a:lnTo>
                  <a:lnTo>
                    <a:pt x="136914" y="131695"/>
                  </a:lnTo>
                  <a:close/>
                </a:path>
                <a:path w="609600" h="148590">
                  <a:moveTo>
                    <a:pt x="31600" y="13551"/>
                  </a:moveTo>
                  <a:lnTo>
                    <a:pt x="14695" y="13551"/>
                  </a:lnTo>
                  <a:lnTo>
                    <a:pt x="14695" y="131695"/>
                  </a:lnTo>
                  <a:lnTo>
                    <a:pt x="31600" y="131695"/>
                  </a:lnTo>
                  <a:lnTo>
                    <a:pt x="31600" y="73781"/>
                  </a:lnTo>
                  <a:lnTo>
                    <a:pt x="122219" y="73781"/>
                  </a:lnTo>
                  <a:lnTo>
                    <a:pt x="122219" y="60614"/>
                  </a:lnTo>
                  <a:lnTo>
                    <a:pt x="31600" y="60614"/>
                  </a:lnTo>
                  <a:lnTo>
                    <a:pt x="31600" y="13551"/>
                  </a:lnTo>
                  <a:close/>
                </a:path>
                <a:path w="609600" h="148590">
                  <a:moveTo>
                    <a:pt x="122219" y="73781"/>
                  </a:moveTo>
                  <a:lnTo>
                    <a:pt x="105195" y="73781"/>
                  </a:lnTo>
                  <a:lnTo>
                    <a:pt x="105195" y="131695"/>
                  </a:lnTo>
                  <a:lnTo>
                    <a:pt x="122219" y="131695"/>
                  </a:lnTo>
                  <a:lnTo>
                    <a:pt x="122219" y="73781"/>
                  </a:lnTo>
                  <a:close/>
                </a:path>
                <a:path w="609600" h="148590">
                  <a:moveTo>
                    <a:pt x="122219" y="13551"/>
                  </a:moveTo>
                  <a:lnTo>
                    <a:pt x="105195" y="13551"/>
                  </a:lnTo>
                  <a:lnTo>
                    <a:pt x="105195" y="60614"/>
                  </a:lnTo>
                  <a:lnTo>
                    <a:pt x="122219" y="60614"/>
                  </a:lnTo>
                  <a:lnTo>
                    <a:pt x="122219" y="13551"/>
                  </a:lnTo>
                  <a:close/>
                </a:path>
                <a:path w="609600" h="148590">
                  <a:moveTo>
                    <a:pt x="46295" y="0"/>
                  </a:moveTo>
                  <a:lnTo>
                    <a:pt x="0" y="0"/>
                  </a:lnTo>
                  <a:lnTo>
                    <a:pt x="0" y="13551"/>
                  </a:lnTo>
                  <a:lnTo>
                    <a:pt x="46295" y="13551"/>
                  </a:lnTo>
                  <a:lnTo>
                    <a:pt x="46295" y="0"/>
                  </a:lnTo>
                  <a:close/>
                </a:path>
                <a:path w="609600" h="148590">
                  <a:moveTo>
                    <a:pt x="136914" y="0"/>
                  </a:moveTo>
                  <a:lnTo>
                    <a:pt x="90500" y="0"/>
                  </a:lnTo>
                  <a:lnTo>
                    <a:pt x="90500" y="13551"/>
                  </a:lnTo>
                  <a:lnTo>
                    <a:pt x="136914" y="13551"/>
                  </a:lnTo>
                  <a:lnTo>
                    <a:pt x="136914" y="0"/>
                  </a:lnTo>
                  <a:close/>
                </a:path>
                <a:path w="609600" h="148590">
                  <a:moveTo>
                    <a:pt x="535294" y="132099"/>
                  </a:moveTo>
                  <a:lnTo>
                    <a:pt x="491507" y="132099"/>
                  </a:lnTo>
                  <a:lnTo>
                    <a:pt x="491507" y="145269"/>
                  </a:lnTo>
                  <a:lnTo>
                    <a:pt x="535294" y="145269"/>
                  </a:lnTo>
                  <a:lnTo>
                    <a:pt x="535294" y="132099"/>
                  </a:lnTo>
                  <a:close/>
                </a:path>
                <a:path w="609600" h="148590">
                  <a:moveTo>
                    <a:pt x="609426" y="132099"/>
                  </a:moveTo>
                  <a:lnTo>
                    <a:pt x="565580" y="132099"/>
                  </a:lnTo>
                  <a:lnTo>
                    <a:pt x="565580" y="145269"/>
                  </a:lnTo>
                  <a:lnTo>
                    <a:pt x="609426" y="145269"/>
                  </a:lnTo>
                  <a:lnTo>
                    <a:pt x="609426" y="132099"/>
                  </a:lnTo>
                  <a:close/>
                </a:path>
                <a:path w="609600" h="148590">
                  <a:moveTo>
                    <a:pt x="521554" y="0"/>
                  </a:moveTo>
                  <a:lnTo>
                    <a:pt x="491447" y="0"/>
                  </a:lnTo>
                  <a:lnTo>
                    <a:pt x="491447" y="13166"/>
                  </a:lnTo>
                  <a:lnTo>
                    <a:pt x="505187" y="13166"/>
                  </a:lnTo>
                  <a:lnTo>
                    <a:pt x="505187" y="132099"/>
                  </a:lnTo>
                  <a:lnTo>
                    <a:pt x="521554" y="132099"/>
                  </a:lnTo>
                  <a:lnTo>
                    <a:pt x="521554" y="87143"/>
                  </a:lnTo>
                  <a:lnTo>
                    <a:pt x="523531" y="73420"/>
                  </a:lnTo>
                  <a:lnTo>
                    <a:pt x="529305" y="63621"/>
                  </a:lnTo>
                  <a:lnTo>
                    <a:pt x="538641" y="57742"/>
                  </a:lnTo>
                  <a:lnTo>
                    <a:pt x="548819" y="56168"/>
                  </a:lnTo>
                  <a:lnTo>
                    <a:pt x="521554" y="56168"/>
                  </a:lnTo>
                  <a:lnTo>
                    <a:pt x="521554" y="0"/>
                  </a:lnTo>
                  <a:close/>
                </a:path>
                <a:path w="609600" h="148590">
                  <a:moveTo>
                    <a:pt x="585056" y="55783"/>
                  </a:moveTo>
                  <a:lnTo>
                    <a:pt x="551303" y="55783"/>
                  </a:lnTo>
                  <a:lnTo>
                    <a:pt x="562853" y="57742"/>
                  </a:lnTo>
                  <a:lnTo>
                    <a:pt x="571665" y="63621"/>
                  </a:lnTo>
                  <a:lnTo>
                    <a:pt x="577285" y="73420"/>
                  </a:lnTo>
                  <a:lnTo>
                    <a:pt x="579259" y="87143"/>
                  </a:lnTo>
                  <a:lnTo>
                    <a:pt x="579259" y="132099"/>
                  </a:lnTo>
                  <a:lnTo>
                    <a:pt x="595687" y="132099"/>
                  </a:lnTo>
                  <a:lnTo>
                    <a:pt x="595687" y="87143"/>
                  </a:lnTo>
                  <a:lnTo>
                    <a:pt x="592906" y="69556"/>
                  </a:lnTo>
                  <a:lnTo>
                    <a:pt x="585056" y="55783"/>
                  </a:lnTo>
                  <a:close/>
                </a:path>
                <a:path w="609600" h="148590">
                  <a:moveTo>
                    <a:pt x="553214" y="42019"/>
                  </a:moveTo>
                  <a:lnTo>
                    <a:pt x="543202" y="43003"/>
                  </a:lnTo>
                  <a:lnTo>
                    <a:pt x="534584" y="45821"/>
                  </a:lnTo>
                  <a:lnTo>
                    <a:pt x="527367" y="50275"/>
                  </a:lnTo>
                  <a:lnTo>
                    <a:pt x="521554" y="56168"/>
                  </a:lnTo>
                  <a:lnTo>
                    <a:pt x="548819" y="56168"/>
                  </a:lnTo>
                  <a:lnTo>
                    <a:pt x="551303" y="55783"/>
                  </a:lnTo>
                  <a:lnTo>
                    <a:pt x="585056" y="55783"/>
                  </a:lnTo>
                  <a:lnTo>
                    <a:pt x="584733" y="55216"/>
                  </a:lnTo>
                  <a:lnTo>
                    <a:pt x="571418" y="45558"/>
                  </a:lnTo>
                  <a:lnTo>
                    <a:pt x="553214" y="42019"/>
                  </a:lnTo>
                  <a:close/>
                </a:path>
                <a:path w="609600" h="148590">
                  <a:moveTo>
                    <a:pt x="412596" y="0"/>
                  </a:moveTo>
                  <a:lnTo>
                    <a:pt x="382549" y="0"/>
                  </a:lnTo>
                  <a:lnTo>
                    <a:pt x="382549" y="13166"/>
                  </a:lnTo>
                  <a:lnTo>
                    <a:pt x="396228" y="13166"/>
                  </a:lnTo>
                  <a:lnTo>
                    <a:pt x="396336" y="120015"/>
                  </a:lnTo>
                  <a:lnTo>
                    <a:pt x="397421" y="129206"/>
                  </a:lnTo>
                  <a:lnTo>
                    <a:pt x="397512" y="129972"/>
                  </a:lnTo>
                  <a:lnTo>
                    <a:pt x="397633" y="131001"/>
                  </a:lnTo>
                  <a:lnTo>
                    <a:pt x="402045" y="139612"/>
                  </a:lnTo>
                  <a:lnTo>
                    <a:pt x="409853" y="144907"/>
                  </a:lnTo>
                  <a:lnTo>
                    <a:pt x="410160" y="144907"/>
                  </a:lnTo>
                  <a:lnTo>
                    <a:pt x="421212" y="146630"/>
                  </a:lnTo>
                  <a:lnTo>
                    <a:pt x="424032" y="146630"/>
                  </a:lnTo>
                  <a:lnTo>
                    <a:pt x="427231" y="146148"/>
                  </a:lnTo>
                  <a:lnTo>
                    <a:pt x="430218" y="145269"/>
                  </a:lnTo>
                  <a:lnTo>
                    <a:pt x="430218" y="132893"/>
                  </a:lnTo>
                  <a:lnTo>
                    <a:pt x="415947" y="132893"/>
                  </a:lnTo>
                  <a:lnTo>
                    <a:pt x="412596" y="129206"/>
                  </a:lnTo>
                  <a:lnTo>
                    <a:pt x="412596" y="0"/>
                  </a:lnTo>
                  <a:close/>
                </a:path>
                <a:path w="609600" h="148590">
                  <a:moveTo>
                    <a:pt x="461759" y="58101"/>
                  </a:moveTo>
                  <a:lnTo>
                    <a:pt x="445331" y="58101"/>
                  </a:lnTo>
                  <a:lnTo>
                    <a:pt x="445331" y="120015"/>
                  </a:lnTo>
                  <a:lnTo>
                    <a:pt x="472964" y="146630"/>
                  </a:lnTo>
                  <a:lnTo>
                    <a:pt x="474872" y="146630"/>
                  </a:lnTo>
                  <a:lnTo>
                    <a:pt x="478400" y="146148"/>
                  </a:lnTo>
                  <a:lnTo>
                    <a:pt x="478704" y="146148"/>
                  </a:lnTo>
                  <a:lnTo>
                    <a:pt x="481990" y="145269"/>
                  </a:lnTo>
                  <a:lnTo>
                    <a:pt x="482308" y="145269"/>
                  </a:lnTo>
                  <a:lnTo>
                    <a:pt x="482308" y="132893"/>
                  </a:lnTo>
                  <a:lnTo>
                    <a:pt x="465650" y="132893"/>
                  </a:lnTo>
                  <a:lnTo>
                    <a:pt x="461759" y="129972"/>
                  </a:lnTo>
                  <a:lnTo>
                    <a:pt x="461759" y="58101"/>
                  </a:lnTo>
                  <a:close/>
                </a:path>
                <a:path w="609600" h="148590">
                  <a:moveTo>
                    <a:pt x="430218" y="132099"/>
                  </a:moveTo>
                  <a:lnTo>
                    <a:pt x="427828" y="132631"/>
                  </a:lnTo>
                  <a:lnTo>
                    <a:pt x="425395" y="132893"/>
                  </a:lnTo>
                  <a:lnTo>
                    <a:pt x="430218" y="132893"/>
                  </a:lnTo>
                  <a:lnTo>
                    <a:pt x="430218" y="132099"/>
                  </a:lnTo>
                  <a:close/>
                </a:path>
                <a:path w="609600" h="148590">
                  <a:moveTo>
                    <a:pt x="482308" y="132099"/>
                  </a:moveTo>
                  <a:lnTo>
                    <a:pt x="479500" y="132631"/>
                  </a:lnTo>
                  <a:lnTo>
                    <a:pt x="476693" y="132893"/>
                  </a:lnTo>
                  <a:lnTo>
                    <a:pt x="482308" y="132893"/>
                  </a:lnTo>
                  <a:lnTo>
                    <a:pt x="482308" y="132099"/>
                  </a:lnTo>
                  <a:close/>
                </a:path>
                <a:path w="609600" h="148590">
                  <a:moveTo>
                    <a:pt x="482308" y="44869"/>
                  </a:moveTo>
                  <a:lnTo>
                    <a:pt x="429621" y="44869"/>
                  </a:lnTo>
                  <a:lnTo>
                    <a:pt x="429621" y="58101"/>
                  </a:lnTo>
                  <a:lnTo>
                    <a:pt x="482308" y="58101"/>
                  </a:lnTo>
                  <a:lnTo>
                    <a:pt x="482308" y="44869"/>
                  </a:lnTo>
                  <a:close/>
                </a:path>
                <a:path w="609600" h="148590">
                  <a:moveTo>
                    <a:pt x="461759" y="19339"/>
                  </a:moveTo>
                  <a:lnTo>
                    <a:pt x="445331" y="19339"/>
                  </a:lnTo>
                  <a:lnTo>
                    <a:pt x="445331" y="44869"/>
                  </a:lnTo>
                  <a:lnTo>
                    <a:pt x="461759" y="44869"/>
                  </a:lnTo>
                  <a:lnTo>
                    <a:pt x="461759" y="19339"/>
                  </a:lnTo>
                  <a:close/>
                </a:path>
              </a:pathLst>
            </a:custGeom>
            <a:solidFill>
              <a:srgbClr val="000000"/>
            </a:solidFill>
          </p:spPr>
          <p:txBody>
            <a:bodyPr wrap="square" lIns="0" tIns="0" rIns="0" bIns="0" rtlCol="0"/>
            <a:lstStyle/>
            <a:p>
              <a:endParaRPr/>
            </a:p>
          </p:txBody>
        </p:sp>
        <p:sp>
          <p:nvSpPr>
            <p:cNvPr id="5" name="object 5"/>
            <p:cNvSpPr/>
            <p:nvPr/>
          </p:nvSpPr>
          <p:spPr>
            <a:xfrm>
              <a:off x="10832082" y="6374566"/>
              <a:ext cx="130810" cy="153670"/>
            </a:xfrm>
            <a:custGeom>
              <a:avLst/>
              <a:gdLst/>
              <a:ahLst/>
              <a:cxnLst/>
              <a:rect l="l" t="t" r="r" b="b"/>
              <a:pathLst>
                <a:path w="130809" h="153670">
                  <a:moveTo>
                    <a:pt x="63995" y="0"/>
                  </a:moveTo>
                  <a:lnTo>
                    <a:pt x="38002" y="3280"/>
                  </a:lnTo>
                  <a:lnTo>
                    <a:pt x="18775" y="12603"/>
                  </a:lnTo>
                  <a:lnTo>
                    <a:pt x="6848" y="27192"/>
                  </a:lnTo>
                  <a:lnTo>
                    <a:pt x="2753" y="46270"/>
                  </a:lnTo>
                  <a:lnTo>
                    <a:pt x="3787" y="56449"/>
                  </a:lnTo>
                  <a:lnTo>
                    <a:pt x="33987" y="86390"/>
                  </a:lnTo>
                  <a:lnTo>
                    <a:pt x="70481" y="96569"/>
                  </a:lnTo>
                  <a:lnTo>
                    <a:pt x="78532" y="99149"/>
                  </a:lnTo>
                  <a:lnTo>
                    <a:pt x="83323" y="102602"/>
                  </a:lnTo>
                  <a:lnTo>
                    <a:pt x="84908" y="108056"/>
                  </a:lnTo>
                  <a:lnTo>
                    <a:pt x="84908" y="114460"/>
                  </a:lnTo>
                  <a:lnTo>
                    <a:pt x="78654" y="118523"/>
                  </a:lnTo>
                  <a:lnTo>
                    <a:pt x="67304" y="118523"/>
                  </a:lnTo>
                  <a:lnTo>
                    <a:pt x="58834" y="117749"/>
                  </a:lnTo>
                  <a:lnTo>
                    <a:pt x="52599" y="115231"/>
                  </a:lnTo>
                  <a:lnTo>
                    <a:pt x="48341" y="110679"/>
                  </a:lnTo>
                  <a:lnTo>
                    <a:pt x="45805" y="103801"/>
                  </a:lnTo>
                  <a:lnTo>
                    <a:pt x="0" y="103801"/>
                  </a:lnTo>
                  <a:lnTo>
                    <a:pt x="5959" y="124594"/>
                  </a:lnTo>
                  <a:lnTo>
                    <a:pt x="19069" y="140116"/>
                  </a:lnTo>
                  <a:lnTo>
                    <a:pt x="38986" y="149825"/>
                  </a:lnTo>
                  <a:lnTo>
                    <a:pt x="65369" y="153182"/>
                  </a:lnTo>
                  <a:lnTo>
                    <a:pt x="93489" y="149816"/>
                  </a:lnTo>
                  <a:lnTo>
                    <a:pt x="113962" y="140044"/>
                  </a:lnTo>
                  <a:lnTo>
                    <a:pt x="126474" y="124352"/>
                  </a:lnTo>
                  <a:lnTo>
                    <a:pt x="130714" y="103226"/>
                  </a:lnTo>
                  <a:lnTo>
                    <a:pt x="129597" y="92836"/>
                  </a:lnTo>
                  <a:lnTo>
                    <a:pt x="94380" y="61869"/>
                  </a:lnTo>
                  <a:lnTo>
                    <a:pt x="70058" y="55570"/>
                  </a:lnTo>
                  <a:lnTo>
                    <a:pt x="55978" y="51911"/>
                  </a:lnTo>
                  <a:lnTo>
                    <a:pt x="48344" y="50568"/>
                  </a:lnTo>
                  <a:lnTo>
                    <a:pt x="48344" y="36231"/>
                  </a:lnTo>
                  <a:lnTo>
                    <a:pt x="53248" y="32932"/>
                  </a:lnTo>
                  <a:lnTo>
                    <a:pt x="74568" y="32932"/>
                  </a:lnTo>
                  <a:lnTo>
                    <a:pt x="80631" y="36976"/>
                  </a:lnTo>
                  <a:lnTo>
                    <a:pt x="82202" y="45697"/>
                  </a:lnTo>
                  <a:lnTo>
                    <a:pt x="126592" y="45697"/>
                  </a:lnTo>
                  <a:lnTo>
                    <a:pt x="121114" y="26215"/>
                  </a:lnTo>
                  <a:lnTo>
                    <a:pt x="108559" y="11878"/>
                  </a:lnTo>
                  <a:lnTo>
                    <a:pt x="89372" y="3026"/>
                  </a:lnTo>
                  <a:lnTo>
                    <a:pt x="63995" y="0"/>
                  </a:lnTo>
                  <a:close/>
                </a:path>
              </a:pathLst>
            </a:custGeom>
            <a:solidFill>
              <a:srgbClr val="CC0000"/>
            </a:solidFill>
          </p:spPr>
          <p:txBody>
            <a:bodyPr wrap="square" lIns="0" tIns="0" rIns="0" bIns="0" rtlCol="0"/>
            <a:lstStyle/>
            <a:p>
              <a:endParaRPr/>
            </a:p>
          </p:txBody>
        </p:sp>
      </p:grpSp>
      <p:sp>
        <p:nvSpPr>
          <p:cNvPr id="6" name="object 6"/>
          <p:cNvSpPr/>
          <p:nvPr/>
        </p:nvSpPr>
        <p:spPr>
          <a:xfrm>
            <a:off x="10356672" y="6374574"/>
            <a:ext cx="483870" cy="153670"/>
          </a:xfrm>
          <a:custGeom>
            <a:avLst/>
            <a:gdLst/>
            <a:ahLst/>
            <a:cxnLst/>
            <a:rect l="l" t="t" r="r" b="b"/>
            <a:pathLst>
              <a:path w="483870" h="153670">
                <a:moveTo>
                  <a:pt x="186397" y="52209"/>
                </a:moveTo>
                <a:lnTo>
                  <a:pt x="149250" y="6565"/>
                </a:lnTo>
                <a:lnTo>
                  <a:pt x="133985" y="190"/>
                </a:lnTo>
                <a:lnTo>
                  <a:pt x="133781" y="190"/>
                </a:lnTo>
                <a:lnTo>
                  <a:pt x="125387" y="1765"/>
                </a:lnTo>
                <a:lnTo>
                  <a:pt x="125628" y="1765"/>
                </a:lnTo>
                <a:lnTo>
                  <a:pt x="118364" y="6565"/>
                </a:lnTo>
                <a:lnTo>
                  <a:pt x="93294" y="31546"/>
                </a:lnTo>
                <a:lnTo>
                  <a:pt x="68072" y="6565"/>
                </a:lnTo>
                <a:lnTo>
                  <a:pt x="64008" y="2489"/>
                </a:lnTo>
                <a:lnTo>
                  <a:pt x="62357" y="1765"/>
                </a:lnTo>
                <a:lnTo>
                  <a:pt x="58534" y="190"/>
                </a:lnTo>
                <a:lnTo>
                  <a:pt x="46672" y="190"/>
                </a:lnTo>
                <a:lnTo>
                  <a:pt x="41148" y="2489"/>
                </a:lnTo>
                <a:lnTo>
                  <a:pt x="37109" y="6565"/>
                </a:lnTo>
                <a:lnTo>
                  <a:pt x="6362" y="36995"/>
                </a:lnTo>
                <a:lnTo>
                  <a:pt x="1600" y="44107"/>
                </a:lnTo>
                <a:lnTo>
                  <a:pt x="0" y="52209"/>
                </a:lnTo>
                <a:lnTo>
                  <a:pt x="1600" y="60299"/>
                </a:lnTo>
                <a:lnTo>
                  <a:pt x="6362" y="67424"/>
                </a:lnTo>
                <a:lnTo>
                  <a:pt x="93294" y="153174"/>
                </a:lnTo>
                <a:lnTo>
                  <a:pt x="179971" y="67424"/>
                </a:lnTo>
                <a:lnTo>
                  <a:pt x="184772" y="60299"/>
                </a:lnTo>
                <a:lnTo>
                  <a:pt x="186397" y="52209"/>
                </a:lnTo>
                <a:close/>
              </a:path>
              <a:path w="483870" h="153670">
                <a:moveTo>
                  <a:pt x="348399" y="92760"/>
                </a:moveTo>
                <a:lnTo>
                  <a:pt x="303999" y="92760"/>
                </a:lnTo>
                <a:lnTo>
                  <a:pt x="301574" y="103060"/>
                </a:lnTo>
                <a:lnTo>
                  <a:pt x="296506" y="110578"/>
                </a:lnTo>
                <a:lnTo>
                  <a:pt x="289013" y="115201"/>
                </a:lnTo>
                <a:lnTo>
                  <a:pt x="279323" y="116776"/>
                </a:lnTo>
                <a:lnTo>
                  <a:pt x="266788" y="114223"/>
                </a:lnTo>
                <a:lnTo>
                  <a:pt x="257721" y="106616"/>
                </a:lnTo>
                <a:lnTo>
                  <a:pt x="252222" y="94068"/>
                </a:lnTo>
                <a:lnTo>
                  <a:pt x="250367" y="76695"/>
                </a:lnTo>
                <a:lnTo>
                  <a:pt x="252095" y="59029"/>
                </a:lnTo>
                <a:lnTo>
                  <a:pt x="257263" y="46443"/>
                </a:lnTo>
                <a:lnTo>
                  <a:pt x="265887" y="38900"/>
                </a:lnTo>
                <a:lnTo>
                  <a:pt x="277964" y="36398"/>
                </a:lnTo>
                <a:lnTo>
                  <a:pt x="288010" y="37833"/>
                </a:lnTo>
                <a:lnTo>
                  <a:pt x="295529" y="42113"/>
                </a:lnTo>
                <a:lnTo>
                  <a:pt x="300469" y="49136"/>
                </a:lnTo>
                <a:lnTo>
                  <a:pt x="302818" y="58864"/>
                </a:lnTo>
                <a:lnTo>
                  <a:pt x="347548" y="58864"/>
                </a:lnTo>
                <a:lnTo>
                  <a:pt x="341376" y="33807"/>
                </a:lnTo>
                <a:lnTo>
                  <a:pt x="327317" y="15328"/>
                </a:lnTo>
                <a:lnTo>
                  <a:pt x="305803" y="3911"/>
                </a:lnTo>
                <a:lnTo>
                  <a:pt x="277304" y="0"/>
                </a:lnTo>
                <a:lnTo>
                  <a:pt x="246430" y="5308"/>
                </a:lnTo>
                <a:lnTo>
                  <a:pt x="223012" y="20548"/>
                </a:lnTo>
                <a:lnTo>
                  <a:pt x="208127" y="44691"/>
                </a:lnTo>
                <a:lnTo>
                  <a:pt x="202920" y="76695"/>
                </a:lnTo>
                <a:lnTo>
                  <a:pt x="208127" y="108496"/>
                </a:lnTo>
                <a:lnTo>
                  <a:pt x="223100" y="132588"/>
                </a:lnTo>
                <a:lnTo>
                  <a:pt x="246837" y="147853"/>
                </a:lnTo>
                <a:lnTo>
                  <a:pt x="278358" y="153174"/>
                </a:lnTo>
                <a:lnTo>
                  <a:pt x="306705" y="149110"/>
                </a:lnTo>
                <a:lnTo>
                  <a:pt x="328218" y="137287"/>
                </a:lnTo>
                <a:lnTo>
                  <a:pt x="342315" y="118300"/>
                </a:lnTo>
                <a:lnTo>
                  <a:pt x="348399" y="92760"/>
                </a:lnTo>
                <a:close/>
              </a:path>
              <a:path w="483870" h="153670">
                <a:moveTo>
                  <a:pt x="483641" y="4064"/>
                </a:moveTo>
                <a:lnTo>
                  <a:pt x="437464" y="4064"/>
                </a:lnTo>
                <a:lnTo>
                  <a:pt x="411048" y="97802"/>
                </a:lnTo>
                <a:lnTo>
                  <a:pt x="386384" y="4064"/>
                </a:lnTo>
                <a:lnTo>
                  <a:pt x="338429" y="4064"/>
                </a:lnTo>
                <a:lnTo>
                  <a:pt x="387553" y="149136"/>
                </a:lnTo>
                <a:lnTo>
                  <a:pt x="434327" y="149136"/>
                </a:lnTo>
                <a:lnTo>
                  <a:pt x="483641" y="4064"/>
                </a:lnTo>
                <a:close/>
              </a:path>
            </a:pathLst>
          </a:custGeom>
          <a:solidFill>
            <a:srgbClr val="CC0000"/>
          </a:solidFill>
        </p:spPr>
        <p:txBody>
          <a:bodyPr wrap="square" lIns="0" tIns="0" rIns="0" bIns="0" rtlCol="0"/>
          <a:lstStyle/>
          <a:p>
            <a:endParaRPr/>
          </a:p>
        </p:txBody>
      </p:sp>
      <p:grpSp>
        <p:nvGrpSpPr>
          <p:cNvPr id="7" name="object 7"/>
          <p:cNvGrpSpPr/>
          <p:nvPr/>
        </p:nvGrpSpPr>
        <p:grpSpPr>
          <a:xfrm>
            <a:off x="-127000" y="3752430"/>
            <a:ext cx="12447905" cy="3105785"/>
            <a:chOff x="-127000" y="3752430"/>
            <a:chExt cx="12447905" cy="3105785"/>
          </a:xfrm>
        </p:grpSpPr>
        <p:sp>
          <p:nvSpPr>
            <p:cNvPr id="8" name="object 8"/>
            <p:cNvSpPr/>
            <p:nvPr/>
          </p:nvSpPr>
          <p:spPr>
            <a:xfrm>
              <a:off x="11595221" y="6494558"/>
              <a:ext cx="31115" cy="30480"/>
            </a:xfrm>
            <a:custGeom>
              <a:avLst/>
              <a:gdLst/>
              <a:ahLst/>
              <a:cxnLst/>
              <a:rect l="l" t="t" r="r" b="b"/>
              <a:pathLst>
                <a:path w="31115" h="30479">
                  <a:moveTo>
                    <a:pt x="23177" y="0"/>
                  </a:moveTo>
                  <a:lnTo>
                    <a:pt x="6570" y="352"/>
                  </a:lnTo>
                  <a:lnTo>
                    <a:pt x="0" y="7163"/>
                  </a:lnTo>
                  <a:lnTo>
                    <a:pt x="28" y="8489"/>
                  </a:lnTo>
                  <a:lnTo>
                    <a:pt x="149" y="14020"/>
                  </a:lnTo>
                  <a:lnTo>
                    <a:pt x="196" y="16190"/>
                  </a:lnTo>
                  <a:lnTo>
                    <a:pt x="319" y="21828"/>
                  </a:lnTo>
                  <a:lnTo>
                    <a:pt x="358" y="23609"/>
                  </a:lnTo>
                  <a:lnTo>
                    <a:pt x="7228" y="30132"/>
                  </a:lnTo>
                  <a:lnTo>
                    <a:pt x="15531" y="29956"/>
                  </a:lnTo>
                  <a:lnTo>
                    <a:pt x="16085" y="29956"/>
                  </a:lnTo>
                  <a:lnTo>
                    <a:pt x="24312" y="29641"/>
                  </a:lnTo>
                  <a:lnTo>
                    <a:pt x="26459" y="27360"/>
                  </a:lnTo>
                  <a:lnTo>
                    <a:pt x="8363" y="27360"/>
                  </a:lnTo>
                  <a:lnTo>
                    <a:pt x="3942" y="21828"/>
                  </a:lnTo>
                  <a:lnTo>
                    <a:pt x="3942" y="7807"/>
                  </a:lnTo>
                  <a:lnTo>
                    <a:pt x="9079" y="2744"/>
                  </a:lnTo>
                  <a:lnTo>
                    <a:pt x="26067" y="2744"/>
                  </a:lnTo>
                  <a:lnTo>
                    <a:pt x="23177" y="0"/>
                  </a:lnTo>
                  <a:close/>
                </a:path>
                <a:path w="31115" h="30479">
                  <a:moveTo>
                    <a:pt x="26067" y="2744"/>
                  </a:moveTo>
                  <a:lnTo>
                    <a:pt x="21982" y="2744"/>
                  </a:lnTo>
                  <a:lnTo>
                    <a:pt x="26380" y="7163"/>
                  </a:lnTo>
                  <a:lnTo>
                    <a:pt x="27000" y="7807"/>
                  </a:lnTo>
                  <a:lnTo>
                    <a:pt x="27000" y="22339"/>
                  </a:lnTo>
                  <a:lnTo>
                    <a:pt x="21982" y="27360"/>
                  </a:lnTo>
                  <a:lnTo>
                    <a:pt x="26459" y="27360"/>
                  </a:lnTo>
                  <a:lnTo>
                    <a:pt x="30584" y="22978"/>
                  </a:lnTo>
                  <a:lnTo>
                    <a:pt x="30304" y="16531"/>
                  </a:lnTo>
                  <a:lnTo>
                    <a:pt x="30210" y="14020"/>
                  </a:lnTo>
                  <a:lnTo>
                    <a:pt x="30090" y="8489"/>
                  </a:lnTo>
                  <a:lnTo>
                    <a:pt x="30047" y="6523"/>
                  </a:lnTo>
                  <a:lnTo>
                    <a:pt x="26067" y="2744"/>
                  </a:lnTo>
                  <a:close/>
                </a:path>
                <a:path w="31115" h="30479">
                  <a:moveTo>
                    <a:pt x="20248" y="7163"/>
                  </a:moveTo>
                  <a:lnTo>
                    <a:pt x="9796" y="7163"/>
                  </a:lnTo>
                  <a:lnTo>
                    <a:pt x="9796" y="23609"/>
                  </a:lnTo>
                  <a:lnTo>
                    <a:pt x="12544" y="23609"/>
                  </a:lnTo>
                  <a:lnTo>
                    <a:pt x="12604" y="16531"/>
                  </a:lnTo>
                  <a:lnTo>
                    <a:pt x="18102" y="16531"/>
                  </a:lnTo>
                  <a:lnTo>
                    <a:pt x="17980" y="16339"/>
                  </a:lnTo>
                  <a:lnTo>
                    <a:pt x="20549" y="16190"/>
                  </a:lnTo>
                  <a:lnTo>
                    <a:pt x="22309" y="14212"/>
                  </a:lnTo>
                  <a:lnTo>
                    <a:pt x="12544" y="14212"/>
                  </a:lnTo>
                  <a:lnTo>
                    <a:pt x="12544" y="9403"/>
                  </a:lnTo>
                  <a:lnTo>
                    <a:pt x="22241" y="9403"/>
                  </a:lnTo>
                  <a:lnTo>
                    <a:pt x="22221" y="8489"/>
                  </a:lnTo>
                  <a:lnTo>
                    <a:pt x="20248" y="7163"/>
                  </a:lnTo>
                  <a:close/>
                </a:path>
                <a:path w="31115" h="30479">
                  <a:moveTo>
                    <a:pt x="18102" y="16531"/>
                  </a:moveTo>
                  <a:lnTo>
                    <a:pt x="15172" y="16531"/>
                  </a:lnTo>
                  <a:lnTo>
                    <a:pt x="19495" y="23609"/>
                  </a:lnTo>
                  <a:lnTo>
                    <a:pt x="22603" y="23609"/>
                  </a:lnTo>
                  <a:lnTo>
                    <a:pt x="18102" y="16531"/>
                  </a:lnTo>
                  <a:close/>
                </a:path>
                <a:path w="31115" h="30479">
                  <a:moveTo>
                    <a:pt x="22241" y="9403"/>
                  </a:moveTo>
                  <a:lnTo>
                    <a:pt x="17502" y="9403"/>
                  </a:lnTo>
                  <a:lnTo>
                    <a:pt x="19473" y="9637"/>
                  </a:lnTo>
                  <a:lnTo>
                    <a:pt x="19473" y="14020"/>
                  </a:lnTo>
                  <a:lnTo>
                    <a:pt x="17681" y="14212"/>
                  </a:lnTo>
                  <a:lnTo>
                    <a:pt x="22342" y="14212"/>
                  </a:lnTo>
                  <a:lnTo>
                    <a:pt x="22241" y="9403"/>
                  </a:lnTo>
                  <a:close/>
                </a:path>
              </a:pathLst>
            </a:custGeom>
            <a:solidFill>
              <a:srgbClr val="000000"/>
            </a:solidFill>
          </p:spPr>
          <p:txBody>
            <a:bodyPr wrap="square" lIns="0" tIns="0" rIns="0" bIns="0" rtlCol="0"/>
            <a:lstStyle/>
            <a:p>
              <a:endParaRPr/>
            </a:p>
          </p:txBody>
        </p:sp>
        <p:pic>
          <p:nvPicPr>
            <p:cNvPr id="9" name="object 9"/>
            <p:cNvPicPr/>
            <p:nvPr/>
          </p:nvPicPr>
          <p:blipFill>
            <a:blip r:embed="rId2" cstate="print"/>
            <a:stretch>
              <a:fillRect/>
            </a:stretch>
          </p:blipFill>
          <p:spPr>
            <a:xfrm>
              <a:off x="0" y="4997195"/>
              <a:ext cx="12193523" cy="1860801"/>
            </a:xfrm>
            <a:prstGeom prst="rect">
              <a:avLst/>
            </a:prstGeom>
          </p:spPr>
        </p:pic>
        <p:sp>
          <p:nvSpPr>
            <p:cNvPr id="10" name="object 10"/>
            <p:cNvSpPr/>
            <p:nvPr/>
          </p:nvSpPr>
          <p:spPr>
            <a:xfrm>
              <a:off x="0" y="3879430"/>
              <a:ext cx="12193905" cy="1176655"/>
            </a:xfrm>
            <a:custGeom>
              <a:avLst/>
              <a:gdLst/>
              <a:ahLst/>
              <a:cxnLst/>
              <a:rect l="l" t="t" r="r" b="b"/>
              <a:pathLst>
                <a:path w="12193905" h="1176654">
                  <a:moveTo>
                    <a:pt x="0" y="1093898"/>
                  </a:moveTo>
                  <a:lnTo>
                    <a:pt x="76176" y="1101078"/>
                  </a:lnTo>
                  <a:lnTo>
                    <a:pt x="130657" y="1106023"/>
                  </a:lnTo>
                  <a:lnTo>
                    <a:pt x="184949" y="1110800"/>
                  </a:lnTo>
                  <a:lnTo>
                    <a:pt x="239052" y="1115411"/>
                  </a:lnTo>
                  <a:lnTo>
                    <a:pt x="292969" y="1119854"/>
                  </a:lnTo>
                  <a:lnTo>
                    <a:pt x="346702" y="1124130"/>
                  </a:lnTo>
                  <a:lnTo>
                    <a:pt x="400251" y="1128238"/>
                  </a:lnTo>
                  <a:lnTo>
                    <a:pt x="453619" y="1132179"/>
                  </a:lnTo>
                  <a:lnTo>
                    <a:pt x="506808" y="1135953"/>
                  </a:lnTo>
                  <a:lnTo>
                    <a:pt x="559819" y="1139560"/>
                  </a:lnTo>
                  <a:lnTo>
                    <a:pt x="612654" y="1142999"/>
                  </a:lnTo>
                  <a:lnTo>
                    <a:pt x="665315" y="1146270"/>
                  </a:lnTo>
                  <a:lnTo>
                    <a:pt x="717804" y="1149373"/>
                  </a:lnTo>
                  <a:lnTo>
                    <a:pt x="770122" y="1152309"/>
                  </a:lnTo>
                  <a:lnTo>
                    <a:pt x="822271" y="1155078"/>
                  </a:lnTo>
                  <a:lnTo>
                    <a:pt x="874252" y="1157678"/>
                  </a:lnTo>
                  <a:lnTo>
                    <a:pt x="926068" y="1160110"/>
                  </a:lnTo>
                  <a:lnTo>
                    <a:pt x="977721" y="1162375"/>
                  </a:lnTo>
                  <a:lnTo>
                    <a:pt x="1029211" y="1164471"/>
                  </a:lnTo>
                  <a:lnTo>
                    <a:pt x="1080542" y="1166400"/>
                  </a:lnTo>
                  <a:lnTo>
                    <a:pt x="1131714" y="1168160"/>
                  </a:lnTo>
                  <a:lnTo>
                    <a:pt x="1182729" y="1169753"/>
                  </a:lnTo>
                  <a:lnTo>
                    <a:pt x="1233589" y="1171176"/>
                  </a:lnTo>
                  <a:lnTo>
                    <a:pt x="1284296" y="1172432"/>
                  </a:lnTo>
                  <a:lnTo>
                    <a:pt x="1334851" y="1173519"/>
                  </a:lnTo>
                  <a:lnTo>
                    <a:pt x="1385257" y="1174438"/>
                  </a:lnTo>
                  <a:lnTo>
                    <a:pt x="1435515" y="1175189"/>
                  </a:lnTo>
                  <a:lnTo>
                    <a:pt x="1485626" y="1175771"/>
                  </a:lnTo>
                  <a:lnTo>
                    <a:pt x="1535593" y="1176184"/>
                  </a:lnTo>
                  <a:lnTo>
                    <a:pt x="1585418" y="1176429"/>
                  </a:lnTo>
                  <a:lnTo>
                    <a:pt x="1635101" y="1176505"/>
                  </a:lnTo>
                  <a:lnTo>
                    <a:pt x="1684645" y="1176412"/>
                  </a:lnTo>
                  <a:lnTo>
                    <a:pt x="1734052" y="1176150"/>
                  </a:lnTo>
                  <a:lnTo>
                    <a:pt x="1783323" y="1175720"/>
                  </a:lnTo>
                  <a:lnTo>
                    <a:pt x="1832460" y="1175120"/>
                  </a:lnTo>
                  <a:lnTo>
                    <a:pt x="1881464" y="1174352"/>
                  </a:lnTo>
                  <a:lnTo>
                    <a:pt x="1930339" y="1173415"/>
                  </a:lnTo>
                  <a:lnTo>
                    <a:pt x="1979084" y="1172308"/>
                  </a:lnTo>
                  <a:lnTo>
                    <a:pt x="2027703" y="1171032"/>
                  </a:lnTo>
                  <a:lnTo>
                    <a:pt x="2076196" y="1169587"/>
                  </a:lnTo>
                  <a:lnTo>
                    <a:pt x="2124565" y="1167973"/>
                  </a:lnTo>
                  <a:lnTo>
                    <a:pt x="2172813" y="1166189"/>
                  </a:lnTo>
                  <a:lnTo>
                    <a:pt x="2220941" y="1164236"/>
                  </a:lnTo>
                  <a:lnTo>
                    <a:pt x="2268951" y="1162114"/>
                  </a:lnTo>
                  <a:lnTo>
                    <a:pt x="2316844" y="1159822"/>
                  </a:lnTo>
                  <a:lnTo>
                    <a:pt x="2364623" y="1157360"/>
                  </a:lnTo>
                  <a:lnTo>
                    <a:pt x="2412288" y="1154729"/>
                  </a:lnTo>
                  <a:lnTo>
                    <a:pt x="2459842" y="1151927"/>
                  </a:lnTo>
                  <a:lnTo>
                    <a:pt x="2507287" y="1148957"/>
                  </a:lnTo>
                  <a:lnTo>
                    <a:pt x="2554624" y="1145816"/>
                  </a:lnTo>
                  <a:lnTo>
                    <a:pt x="2601855" y="1142506"/>
                  </a:lnTo>
                  <a:lnTo>
                    <a:pt x="2648981" y="1139025"/>
                  </a:lnTo>
                  <a:lnTo>
                    <a:pt x="2696005" y="1135375"/>
                  </a:lnTo>
                  <a:lnTo>
                    <a:pt x="2742929" y="1131554"/>
                  </a:lnTo>
                  <a:lnTo>
                    <a:pt x="2789753" y="1127564"/>
                  </a:lnTo>
                  <a:lnTo>
                    <a:pt x="2836480" y="1123403"/>
                  </a:lnTo>
                  <a:lnTo>
                    <a:pt x="2883111" y="1119072"/>
                  </a:lnTo>
                  <a:lnTo>
                    <a:pt x="2929649" y="1114570"/>
                  </a:lnTo>
                  <a:lnTo>
                    <a:pt x="2976095" y="1109899"/>
                  </a:lnTo>
                  <a:lnTo>
                    <a:pt x="3022450" y="1105056"/>
                  </a:lnTo>
                  <a:lnTo>
                    <a:pt x="3068717" y="1100044"/>
                  </a:lnTo>
                  <a:lnTo>
                    <a:pt x="3114897" y="1094861"/>
                  </a:lnTo>
                  <a:lnTo>
                    <a:pt x="3160992" y="1089507"/>
                  </a:lnTo>
                  <a:lnTo>
                    <a:pt x="3207004" y="1083983"/>
                  </a:lnTo>
                  <a:lnTo>
                    <a:pt x="3258896" y="1077258"/>
                  </a:lnTo>
                  <a:lnTo>
                    <a:pt x="3310303" y="1069815"/>
                  </a:lnTo>
                  <a:lnTo>
                    <a:pt x="3361239" y="1061676"/>
                  </a:lnTo>
                  <a:lnTo>
                    <a:pt x="3411720" y="1052866"/>
                  </a:lnTo>
                  <a:lnTo>
                    <a:pt x="3461761" y="1043407"/>
                  </a:lnTo>
                  <a:lnTo>
                    <a:pt x="3511377" y="1033324"/>
                  </a:lnTo>
                  <a:lnTo>
                    <a:pt x="3560584" y="1022640"/>
                  </a:lnTo>
                  <a:lnTo>
                    <a:pt x="3609395" y="1011377"/>
                  </a:lnTo>
                  <a:lnTo>
                    <a:pt x="3657828" y="999561"/>
                  </a:lnTo>
                  <a:lnTo>
                    <a:pt x="3705896" y="987213"/>
                  </a:lnTo>
                  <a:lnTo>
                    <a:pt x="3753615" y="974359"/>
                  </a:lnTo>
                  <a:lnTo>
                    <a:pt x="3801001" y="961020"/>
                  </a:lnTo>
                  <a:lnTo>
                    <a:pt x="3848068" y="947221"/>
                  </a:lnTo>
                  <a:lnTo>
                    <a:pt x="3894831" y="932985"/>
                  </a:lnTo>
                  <a:lnTo>
                    <a:pt x="3941306" y="918336"/>
                  </a:lnTo>
                  <a:lnTo>
                    <a:pt x="3987507" y="903297"/>
                  </a:lnTo>
                  <a:lnTo>
                    <a:pt x="4033451" y="887892"/>
                  </a:lnTo>
                  <a:lnTo>
                    <a:pt x="4079152" y="872143"/>
                  </a:lnTo>
                  <a:lnTo>
                    <a:pt x="4124625" y="856075"/>
                  </a:lnTo>
                  <a:lnTo>
                    <a:pt x="4169886" y="839711"/>
                  </a:lnTo>
                  <a:lnTo>
                    <a:pt x="4214950" y="823075"/>
                  </a:lnTo>
                  <a:lnTo>
                    <a:pt x="4259831" y="806189"/>
                  </a:lnTo>
                  <a:lnTo>
                    <a:pt x="4304546" y="789078"/>
                  </a:lnTo>
                  <a:lnTo>
                    <a:pt x="4349109" y="771765"/>
                  </a:lnTo>
                  <a:lnTo>
                    <a:pt x="4393535" y="754273"/>
                  </a:lnTo>
                  <a:lnTo>
                    <a:pt x="4437839" y="736626"/>
                  </a:lnTo>
                  <a:lnTo>
                    <a:pt x="4482038" y="718848"/>
                  </a:lnTo>
                  <a:lnTo>
                    <a:pt x="4526145" y="700961"/>
                  </a:lnTo>
                  <a:lnTo>
                    <a:pt x="4570177" y="682989"/>
                  </a:lnTo>
                  <a:lnTo>
                    <a:pt x="4614148" y="664957"/>
                  </a:lnTo>
                  <a:lnTo>
                    <a:pt x="4658073" y="646887"/>
                  </a:lnTo>
                  <a:lnTo>
                    <a:pt x="4701968" y="628802"/>
                  </a:lnTo>
                  <a:lnTo>
                    <a:pt x="4745847" y="610727"/>
                  </a:lnTo>
                  <a:lnTo>
                    <a:pt x="4789727" y="592684"/>
                  </a:lnTo>
                  <a:lnTo>
                    <a:pt x="4833622" y="574698"/>
                  </a:lnTo>
                  <a:lnTo>
                    <a:pt x="4877547" y="556792"/>
                  </a:lnTo>
                  <a:lnTo>
                    <a:pt x="4921517" y="538988"/>
                  </a:lnTo>
                  <a:lnTo>
                    <a:pt x="4965548" y="521311"/>
                  </a:lnTo>
                  <a:lnTo>
                    <a:pt x="5009655" y="503785"/>
                  </a:lnTo>
                  <a:lnTo>
                    <a:pt x="5053854" y="486432"/>
                  </a:lnTo>
                  <a:lnTo>
                    <a:pt x="5098158" y="469276"/>
                  </a:lnTo>
                  <a:lnTo>
                    <a:pt x="5142583" y="452341"/>
                  </a:lnTo>
                  <a:lnTo>
                    <a:pt x="5187145" y="435649"/>
                  </a:lnTo>
                  <a:lnTo>
                    <a:pt x="5231859" y="419226"/>
                  </a:lnTo>
                  <a:lnTo>
                    <a:pt x="5276740" y="403093"/>
                  </a:lnTo>
                  <a:lnTo>
                    <a:pt x="5321803" y="387275"/>
                  </a:lnTo>
                  <a:lnTo>
                    <a:pt x="5367063" y="371795"/>
                  </a:lnTo>
                  <a:lnTo>
                    <a:pt x="5412535" y="356676"/>
                  </a:lnTo>
                  <a:lnTo>
                    <a:pt x="5458235" y="341942"/>
                  </a:lnTo>
                  <a:lnTo>
                    <a:pt x="5504178" y="327617"/>
                  </a:lnTo>
                  <a:lnTo>
                    <a:pt x="5550378" y="313723"/>
                  </a:lnTo>
                  <a:lnTo>
                    <a:pt x="5596852" y="300285"/>
                  </a:lnTo>
                  <a:lnTo>
                    <a:pt x="5643614" y="287326"/>
                  </a:lnTo>
                  <a:lnTo>
                    <a:pt x="5690679" y="274869"/>
                  </a:lnTo>
                  <a:lnTo>
                    <a:pt x="5738063" y="262938"/>
                  </a:lnTo>
                  <a:lnTo>
                    <a:pt x="5785781" y="251557"/>
                  </a:lnTo>
                  <a:lnTo>
                    <a:pt x="5833848" y="240748"/>
                  </a:lnTo>
                  <a:lnTo>
                    <a:pt x="5882279" y="230535"/>
                  </a:lnTo>
                  <a:lnTo>
                    <a:pt x="5931089" y="220942"/>
                  </a:lnTo>
                  <a:lnTo>
                    <a:pt x="5980293" y="211993"/>
                  </a:lnTo>
                  <a:lnTo>
                    <a:pt x="6029908" y="203710"/>
                  </a:lnTo>
                  <a:lnTo>
                    <a:pt x="6079947" y="196117"/>
                  </a:lnTo>
                  <a:lnTo>
                    <a:pt x="6130426" y="189238"/>
                  </a:lnTo>
                  <a:lnTo>
                    <a:pt x="6181360" y="183096"/>
                  </a:lnTo>
                  <a:lnTo>
                    <a:pt x="6232765" y="177715"/>
                  </a:lnTo>
                  <a:lnTo>
                    <a:pt x="6284655" y="173118"/>
                  </a:lnTo>
                  <a:lnTo>
                    <a:pt x="6337046" y="169329"/>
                  </a:lnTo>
                  <a:lnTo>
                    <a:pt x="6378975" y="167022"/>
                  </a:lnTo>
                  <a:lnTo>
                    <a:pt x="6420775" y="165469"/>
                  </a:lnTo>
                  <a:lnTo>
                    <a:pt x="6462455" y="164649"/>
                  </a:lnTo>
                  <a:lnTo>
                    <a:pt x="6504024" y="164540"/>
                  </a:lnTo>
                  <a:lnTo>
                    <a:pt x="6545492" y="165122"/>
                  </a:lnTo>
                  <a:lnTo>
                    <a:pt x="6586866" y="166374"/>
                  </a:lnTo>
                  <a:lnTo>
                    <a:pt x="6628157" y="168277"/>
                  </a:lnTo>
                  <a:lnTo>
                    <a:pt x="6669372" y="170808"/>
                  </a:lnTo>
                  <a:lnTo>
                    <a:pt x="6710521" y="173948"/>
                  </a:lnTo>
                  <a:lnTo>
                    <a:pt x="6751613" y="177676"/>
                  </a:lnTo>
                  <a:lnTo>
                    <a:pt x="6792656" y="181971"/>
                  </a:lnTo>
                  <a:lnTo>
                    <a:pt x="6833660" y="186812"/>
                  </a:lnTo>
                  <a:lnTo>
                    <a:pt x="6874634" y="192179"/>
                  </a:lnTo>
                  <a:lnTo>
                    <a:pt x="6915586" y="198051"/>
                  </a:lnTo>
                  <a:lnTo>
                    <a:pt x="6956526" y="204408"/>
                  </a:lnTo>
                  <a:lnTo>
                    <a:pt x="6997462" y="211228"/>
                  </a:lnTo>
                  <a:lnTo>
                    <a:pt x="7038403" y="218492"/>
                  </a:lnTo>
                  <a:lnTo>
                    <a:pt x="7079358" y="226177"/>
                  </a:lnTo>
                  <a:lnTo>
                    <a:pt x="7120337" y="234265"/>
                  </a:lnTo>
                  <a:lnTo>
                    <a:pt x="7161348" y="242734"/>
                  </a:lnTo>
                  <a:lnTo>
                    <a:pt x="7202400" y="251563"/>
                  </a:lnTo>
                  <a:lnTo>
                    <a:pt x="7243502" y="260732"/>
                  </a:lnTo>
                  <a:lnTo>
                    <a:pt x="7284663" y="270220"/>
                  </a:lnTo>
                  <a:lnTo>
                    <a:pt x="7325891" y="280007"/>
                  </a:lnTo>
                  <a:lnTo>
                    <a:pt x="7367197" y="290071"/>
                  </a:lnTo>
                  <a:lnTo>
                    <a:pt x="7408588" y="300392"/>
                  </a:lnTo>
                  <a:lnTo>
                    <a:pt x="7450074" y="310950"/>
                  </a:lnTo>
                  <a:lnTo>
                    <a:pt x="7491664" y="321724"/>
                  </a:lnTo>
                  <a:lnTo>
                    <a:pt x="7533366" y="332693"/>
                  </a:lnTo>
                  <a:lnTo>
                    <a:pt x="7575190" y="343836"/>
                  </a:lnTo>
                  <a:lnTo>
                    <a:pt x="7617144" y="355133"/>
                  </a:lnTo>
                  <a:lnTo>
                    <a:pt x="7659237" y="366563"/>
                  </a:lnTo>
                  <a:lnTo>
                    <a:pt x="7701479" y="378105"/>
                  </a:lnTo>
                  <a:lnTo>
                    <a:pt x="7743878" y="389740"/>
                  </a:lnTo>
                  <a:lnTo>
                    <a:pt x="7786444" y="401445"/>
                  </a:lnTo>
                  <a:lnTo>
                    <a:pt x="7829184" y="413201"/>
                  </a:lnTo>
                  <a:lnTo>
                    <a:pt x="7872108" y="424986"/>
                  </a:lnTo>
                  <a:lnTo>
                    <a:pt x="7915226" y="436781"/>
                  </a:lnTo>
                  <a:lnTo>
                    <a:pt x="7958545" y="448564"/>
                  </a:lnTo>
                  <a:lnTo>
                    <a:pt x="8002076" y="460315"/>
                  </a:lnTo>
                  <a:lnTo>
                    <a:pt x="8045826" y="472013"/>
                  </a:lnTo>
                  <a:lnTo>
                    <a:pt x="8089805" y="483638"/>
                  </a:lnTo>
                  <a:lnTo>
                    <a:pt x="8134021" y="495168"/>
                  </a:lnTo>
                  <a:lnTo>
                    <a:pt x="8178484" y="506583"/>
                  </a:lnTo>
                  <a:lnTo>
                    <a:pt x="8223203" y="517863"/>
                  </a:lnTo>
                  <a:lnTo>
                    <a:pt x="8268186" y="528987"/>
                  </a:lnTo>
                  <a:lnTo>
                    <a:pt x="8313443" y="539933"/>
                  </a:lnTo>
                  <a:lnTo>
                    <a:pt x="8358982" y="550683"/>
                  </a:lnTo>
                  <a:lnTo>
                    <a:pt x="8404812" y="561214"/>
                  </a:lnTo>
                  <a:lnTo>
                    <a:pt x="8450943" y="571506"/>
                  </a:lnTo>
                  <a:lnTo>
                    <a:pt x="8497383" y="581538"/>
                  </a:lnTo>
                  <a:lnTo>
                    <a:pt x="8544141" y="591290"/>
                  </a:lnTo>
                  <a:lnTo>
                    <a:pt x="8591226" y="600742"/>
                  </a:lnTo>
                  <a:lnTo>
                    <a:pt x="8638647" y="609871"/>
                  </a:lnTo>
                  <a:lnTo>
                    <a:pt x="8686413" y="618659"/>
                  </a:lnTo>
                  <a:lnTo>
                    <a:pt x="8734533" y="627084"/>
                  </a:lnTo>
                  <a:lnTo>
                    <a:pt x="8783016" y="635125"/>
                  </a:lnTo>
                  <a:lnTo>
                    <a:pt x="8831870" y="642762"/>
                  </a:lnTo>
                  <a:lnTo>
                    <a:pt x="8881105" y="649974"/>
                  </a:lnTo>
                  <a:lnTo>
                    <a:pt x="8930730" y="656740"/>
                  </a:lnTo>
                  <a:lnTo>
                    <a:pt x="8980753" y="663040"/>
                  </a:lnTo>
                  <a:lnTo>
                    <a:pt x="9031184" y="668854"/>
                  </a:lnTo>
                  <a:lnTo>
                    <a:pt x="9082032" y="674160"/>
                  </a:lnTo>
                  <a:lnTo>
                    <a:pt x="9133304" y="678937"/>
                  </a:lnTo>
                  <a:lnTo>
                    <a:pt x="9185011" y="683166"/>
                  </a:lnTo>
                  <a:lnTo>
                    <a:pt x="9237162" y="686825"/>
                  </a:lnTo>
                  <a:lnTo>
                    <a:pt x="9289764" y="689894"/>
                  </a:lnTo>
                  <a:lnTo>
                    <a:pt x="9342828" y="692352"/>
                  </a:lnTo>
                  <a:lnTo>
                    <a:pt x="9396362" y="694178"/>
                  </a:lnTo>
                  <a:lnTo>
                    <a:pt x="9450374" y="695353"/>
                  </a:lnTo>
                  <a:lnTo>
                    <a:pt x="9504875" y="695854"/>
                  </a:lnTo>
                  <a:lnTo>
                    <a:pt x="9559873" y="695662"/>
                  </a:lnTo>
                  <a:lnTo>
                    <a:pt x="9615376" y="694755"/>
                  </a:lnTo>
                  <a:lnTo>
                    <a:pt x="9671394" y="693114"/>
                  </a:lnTo>
                  <a:lnTo>
                    <a:pt x="9727936" y="690717"/>
                  </a:lnTo>
                  <a:lnTo>
                    <a:pt x="9785010" y="687544"/>
                  </a:lnTo>
                  <a:lnTo>
                    <a:pt x="9842626" y="683574"/>
                  </a:lnTo>
                  <a:lnTo>
                    <a:pt x="9900793" y="678787"/>
                  </a:lnTo>
                  <a:lnTo>
                    <a:pt x="9959519" y="673161"/>
                  </a:lnTo>
                  <a:lnTo>
                    <a:pt x="10018813" y="666676"/>
                  </a:lnTo>
                  <a:lnTo>
                    <a:pt x="10078685" y="659312"/>
                  </a:lnTo>
                  <a:lnTo>
                    <a:pt x="10139143" y="651048"/>
                  </a:lnTo>
                  <a:lnTo>
                    <a:pt x="10200196" y="641862"/>
                  </a:lnTo>
                  <a:lnTo>
                    <a:pt x="10261854" y="631736"/>
                  </a:lnTo>
                  <a:lnTo>
                    <a:pt x="10342449" y="610272"/>
                  </a:lnTo>
                  <a:lnTo>
                    <a:pt x="10420267" y="589609"/>
                  </a:lnTo>
                  <a:lnTo>
                    <a:pt x="10495395" y="569707"/>
                  </a:lnTo>
                  <a:lnTo>
                    <a:pt x="10567919" y="550526"/>
                  </a:lnTo>
                  <a:lnTo>
                    <a:pt x="10637926" y="532029"/>
                  </a:lnTo>
                  <a:lnTo>
                    <a:pt x="10705500" y="514175"/>
                  </a:lnTo>
                  <a:lnTo>
                    <a:pt x="10770730" y="496927"/>
                  </a:lnTo>
                  <a:lnTo>
                    <a:pt x="10833701" y="480243"/>
                  </a:lnTo>
                  <a:lnTo>
                    <a:pt x="10894499" y="464087"/>
                  </a:lnTo>
                  <a:lnTo>
                    <a:pt x="10953211" y="448418"/>
                  </a:lnTo>
                  <a:lnTo>
                    <a:pt x="11009923" y="433198"/>
                  </a:lnTo>
                  <a:lnTo>
                    <a:pt x="11064722" y="418387"/>
                  </a:lnTo>
                  <a:lnTo>
                    <a:pt x="11117692" y="403947"/>
                  </a:lnTo>
                  <a:lnTo>
                    <a:pt x="11168922" y="389839"/>
                  </a:lnTo>
                  <a:lnTo>
                    <a:pt x="11218497" y="376022"/>
                  </a:lnTo>
                  <a:lnTo>
                    <a:pt x="11266503" y="362459"/>
                  </a:lnTo>
                  <a:lnTo>
                    <a:pt x="11313027" y="349111"/>
                  </a:lnTo>
                  <a:lnTo>
                    <a:pt x="11358154" y="335937"/>
                  </a:lnTo>
                  <a:lnTo>
                    <a:pt x="11401972" y="322900"/>
                  </a:lnTo>
                  <a:lnTo>
                    <a:pt x="11444567" y="309960"/>
                  </a:lnTo>
                  <a:lnTo>
                    <a:pt x="11486024" y="297078"/>
                  </a:lnTo>
                  <a:lnTo>
                    <a:pt x="11526430" y="284215"/>
                  </a:lnTo>
                  <a:lnTo>
                    <a:pt x="11565872" y="271332"/>
                  </a:lnTo>
                  <a:lnTo>
                    <a:pt x="11604436" y="258390"/>
                  </a:lnTo>
                  <a:lnTo>
                    <a:pt x="11642207" y="245350"/>
                  </a:lnTo>
                  <a:lnTo>
                    <a:pt x="11679272" y="232173"/>
                  </a:lnTo>
                  <a:lnTo>
                    <a:pt x="11715718" y="218819"/>
                  </a:lnTo>
                  <a:lnTo>
                    <a:pt x="11751631" y="205250"/>
                  </a:lnTo>
                  <a:lnTo>
                    <a:pt x="11822202" y="177311"/>
                  </a:lnTo>
                  <a:lnTo>
                    <a:pt x="11891676" y="148042"/>
                  </a:lnTo>
                  <a:lnTo>
                    <a:pt x="11960743" y="117131"/>
                  </a:lnTo>
                  <a:lnTo>
                    <a:pt x="11995339" y="100963"/>
                  </a:lnTo>
                  <a:lnTo>
                    <a:pt x="12030092" y="84266"/>
                  </a:lnTo>
                  <a:lnTo>
                    <a:pt x="12065089" y="67003"/>
                  </a:lnTo>
                  <a:lnTo>
                    <a:pt x="12100415" y="49134"/>
                  </a:lnTo>
                  <a:lnTo>
                    <a:pt x="12136157" y="30620"/>
                  </a:lnTo>
                  <a:lnTo>
                    <a:pt x="12172402" y="11423"/>
                  </a:lnTo>
                  <a:lnTo>
                    <a:pt x="12193524" y="0"/>
                  </a:lnTo>
                </a:path>
              </a:pathLst>
            </a:custGeom>
            <a:ln w="254000">
              <a:solidFill>
                <a:srgbClr val="000000"/>
              </a:solidFill>
            </a:ln>
          </p:spPr>
          <p:txBody>
            <a:bodyPr wrap="square" lIns="0" tIns="0" rIns="0" bIns="0" rtlCol="0"/>
            <a:lstStyle/>
            <a:p>
              <a:endParaRPr/>
            </a:p>
          </p:txBody>
        </p:sp>
      </p:grpSp>
      <p:sp>
        <p:nvSpPr>
          <p:cNvPr id="11" name="object 11"/>
          <p:cNvSpPr txBox="1">
            <a:spLocks noGrp="1"/>
          </p:cNvSpPr>
          <p:nvPr>
            <p:ph type="title"/>
          </p:nvPr>
        </p:nvSpPr>
        <p:spPr>
          <a:xfrm>
            <a:off x="545388" y="389513"/>
            <a:ext cx="2027555" cy="970280"/>
          </a:xfrm>
          <a:prstGeom prst="rect">
            <a:avLst/>
          </a:prstGeom>
        </p:spPr>
        <p:txBody>
          <a:bodyPr vert="horz" wrap="square" lIns="0" tIns="90170" rIns="0" bIns="0" rtlCol="0">
            <a:spAutoFit/>
          </a:bodyPr>
          <a:lstStyle/>
          <a:p>
            <a:pPr marL="12700">
              <a:lnSpc>
                <a:spcPct val="100000"/>
              </a:lnSpc>
              <a:spcBef>
                <a:spcPts val="710"/>
              </a:spcBef>
            </a:pPr>
            <a:r>
              <a:rPr sz="2600" dirty="0">
                <a:solidFill>
                  <a:srgbClr val="3E3E3E"/>
                </a:solidFill>
              </a:rPr>
              <a:t>Robin</a:t>
            </a:r>
            <a:r>
              <a:rPr sz="2600" spc="-65" dirty="0">
                <a:solidFill>
                  <a:srgbClr val="3E3E3E"/>
                </a:solidFill>
              </a:rPr>
              <a:t> </a:t>
            </a:r>
            <a:r>
              <a:rPr sz="2600" spc="-10" dirty="0">
                <a:solidFill>
                  <a:srgbClr val="3E3E3E"/>
                </a:solidFill>
              </a:rPr>
              <a:t>Currie</a:t>
            </a:r>
            <a:endParaRPr sz="2600"/>
          </a:p>
          <a:p>
            <a:pPr marL="13970" marR="386715">
              <a:lnSpc>
                <a:spcPct val="100699"/>
              </a:lnSpc>
              <a:spcBef>
                <a:spcPts val="325"/>
              </a:spcBef>
            </a:pPr>
            <a:r>
              <a:rPr b="0" spc="-10" dirty="0">
                <a:solidFill>
                  <a:srgbClr val="3E3E3E"/>
                </a:solidFill>
                <a:latin typeface="CVS Health Sans"/>
                <a:cs typeface="CVS Health Sans"/>
              </a:rPr>
              <a:t>Associate</a:t>
            </a:r>
            <a:r>
              <a:rPr b="0" spc="-20" dirty="0">
                <a:solidFill>
                  <a:srgbClr val="3E3E3E"/>
                </a:solidFill>
                <a:latin typeface="CVS Health Sans"/>
                <a:cs typeface="CVS Health Sans"/>
              </a:rPr>
              <a:t> </a:t>
            </a:r>
            <a:r>
              <a:rPr b="0" spc="-10" dirty="0">
                <a:solidFill>
                  <a:srgbClr val="3E3E3E"/>
                </a:solidFill>
                <a:latin typeface="CVS Health Sans"/>
                <a:cs typeface="CVS Health Sans"/>
              </a:rPr>
              <a:t>Manager, </a:t>
            </a:r>
            <a:r>
              <a:rPr b="0" dirty="0">
                <a:solidFill>
                  <a:srgbClr val="3E3E3E"/>
                </a:solidFill>
                <a:latin typeface="CVS Health Sans"/>
                <a:cs typeface="CVS Health Sans"/>
              </a:rPr>
              <a:t>Claims</a:t>
            </a:r>
            <a:r>
              <a:rPr b="0" spc="-30" dirty="0">
                <a:solidFill>
                  <a:srgbClr val="3E3E3E"/>
                </a:solidFill>
                <a:latin typeface="CVS Health Sans"/>
                <a:cs typeface="CVS Health Sans"/>
              </a:rPr>
              <a:t> </a:t>
            </a:r>
            <a:r>
              <a:rPr b="0" spc="-10" dirty="0">
                <a:solidFill>
                  <a:srgbClr val="3E3E3E"/>
                </a:solidFill>
                <a:latin typeface="CVS Health Sans"/>
                <a:cs typeface="CVS Health Sans"/>
              </a:rPr>
              <a:t>Processing</a:t>
            </a:r>
          </a:p>
        </p:txBody>
      </p:sp>
      <p:sp>
        <p:nvSpPr>
          <p:cNvPr id="12" name="object 12"/>
          <p:cNvSpPr txBox="1"/>
          <p:nvPr/>
        </p:nvSpPr>
        <p:spPr>
          <a:xfrm>
            <a:off x="1247343" y="3805504"/>
            <a:ext cx="816610" cy="207010"/>
          </a:xfrm>
          <a:prstGeom prst="rect">
            <a:avLst/>
          </a:prstGeom>
        </p:spPr>
        <p:txBody>
          <a:bodyPr vert="horz" wrap="square" lIns="0" tIns="11430" rIns="0" bIns="0" rtlCol="0">
            <a:spAutoFit/>
          </a:bodyPr>
          <a:lstStyle/>
          <a:p>
            <a:pPr marL="12700">
              <a:lnSpc>
                <a:spcPct val="100000"/>
              </a:lnSpc>
              <a:spcBef>
                <a:spcPts val="90"/>
              </a:spcBef>
            </a:pPr>
            <a:r>
              <a:rPr sz="1200" spc="-10" dirty="0">
                <a:solidFill>
                  <a:srgbClr val="3E3E3E"/>
                </a:solidFill>
                <a:latin typeface="CVS Health Sans"/>
                <a:cs typeface="CVS Health Sans"/>
              </a:rPr>
              <a:t>Processor</a:t>
            </a:r>
            <a:r>
              <a:rPr sz="1200" spc="55" dirty="0">
                <a:solidFill>
                  <a:srgbClr val="3E3E3E"/>
                </a:solidFill>
                <a:latin typeface="CVS Health Sans"/>
                <a:cs typeface="CVS Health Sans"/>
              </a:rPr>
              <a:t> </a:t>
            </a:r>
            <a:r>
              <a:rPr sz="1200" spc="-50" dirty="0">
                <a:solidFill>
                  <a:srgbClr val="3E3E3E"/>
                </a:solidFill>
                <a:latin typeface="CVS Health Sans"/>
                <a:cs typeface="CVS Health Sans"/>
              </a:rPr>
              <a:t>I</a:t>
            </a:r>
            <a:endParaRPr sz="1200">
              <a:latin typeface="CVS Health Sans"/>
              <a:cs typeface="CVS Health Sans"/>
            </a:endParaRPr>
          </a:p>
        </p:txBody>
      </p:sp>
      <p:sp>
        <p:nvSpPr>
          <p:cNvPr id="13" name="object 13"/>
          <p:cNvSpPr txBox="1"/>
          <p:nvPr/>
        </p:nvSpPr>
        <p:spPr>
          <a:xfrm>
            <a:off x="3342513" y="3657727"/>
            <a:ext cx="857885" cy="207010"/>
          </a:xfrm>
          <a:prstGeom prst="rect">
            <a:avLst/>
          </a:prstGeom>
        </p:spPr>
        <p:txBody>
          <a:bodyPr vert="horz" wrap="square" lIns="0" tIns="17145" rIns="0" bIns="0" rtlCol="0">
            <a:spAutoFit/>
          </a:bodyPr>
          <a:lstStyle/>
          <a:p>
            <a:pPr marL="12700">
              <a:lnSpc>
                <a:spcPct val="100000"/>
              </a:lnSpc>
              <a:spcBef>
                <a:spcPts val="135"/>
              </a:spcBef>
            </a:pPr>
            <a:r>
              <a:rPr sz="1150" dirty="0">
                <a:solidFill>
                  <a:srgbClr val="3E3E3E"/>
                </a:solidFill>
                <a:latin typeface="CVS Health Sans"/>
                <a:cs typeface="CVS Health Sans"/>
              </a:rPr>
              <a:t>Processor</a:t>
            </a:r>
            <a:r>
              <a:rPr sz="1150" spc="200" dirty="0">
                <a:solidFill>
                  <a:srgbClr val="3E3E3E"/>
                </a:solidFill>
                <a:latin typeface="CVS Health Sans"/>
                <a:cs typeface="CVS Health Sans"/>
              </a:rPr>
              <a:t> </a:t>
            </a:r>
            <a:r>
              <a:rPr sz="1150" spc="-35" dirty="0">
                <a:solidFill>
                  <a:srgbClr val="3E3E3E"/>
                </a:solidFill>
                <a:latin typeface="CVS Health Sans"/>
                <a:cs typeface="CVS Health Sans"/>
              </a:rPr>
              <a:t>II</a:t>
            </a:r>
            <a:endParaRPr sz="1150">
              <a:latin typeface="CVS Health Sans"/>
              <a:cs typeface="CVS Health Sans"/>
            </a:endParaRPr>
          </a:p>
        </p:txBody>
      </p:sp>
      <p:sp>
        <p:nvSpPr>
          <p:cNvPr id="14" name="object 14"/>
          <p:cNvSpPr txBox="1"/>
          <p:nvPr/>
        </p:nvSpPr>
        <p:spPr>
          <a:xfrm>
            <a:off x="5366384" y="2944825"/>
            <a:ext cx="1372870" cy="207010"/>
          </a:xfrm>
          <a:prstGeom prst="rect">
            <a:avLst/>
          </a:prstGeom>
        </p:spPr>
        <p:txBody>
          <a:bodyPr vert="horz" wrap="square" lIns="0" tIns="11430" rIns="0" bIns="0" rtlCol="0">
            <a:spAutoFit/>
          </a:bodyPr>
          <a:lstStyle/>
          <a:p>
            <a:pPr marL="12700">
              <a:lnSpc>
                <a:spcPct val="100000"/>
              </a:lnSpc>
              <a:spcBef>
                <a:spcPts val="90"/>
              </a:spcBef>
            </a:pPr>
            <a:r>
              <a:rPr sz="1200" spc="-10" dirty="0">
                <a:solidFill>
                  <a:srgbClr val="3E3E3E"/>
                </a:solidFill>
                <a:latin typeface="CVS Health Sans"/>
                <a:cs typeface="CVS Health Sans"/>
              </a:rPr>
              <a:t>Consultant/Analyst</a:t>
            </a:r>
            <a:endParaRPr sz="1200">
              <a:latin typeface="CVS Health Sans"/>
              <a:cs typeface="CVS Health Sans"/>
            </a:endParaRPr>
          </a:p>
        </p:txBody>
      </p:sp>
      <p:sp>
        <p:nvSpPr>
          <p:cNvPr id="15" name="object 15"/>
          <p:cNvSpPr txBox="1"/>
          <p:nvPr/>
        </p:nvSpPr>
        <p:spPr>
          <a:xfrm>
            <a:off x="8048370" y="3264534"/>
            <a:ext cx="772160" cy="207010"/>
          </a:xfrm>
          <a:prstGeom prst="rect">
            <a:avLst/>
          </a:prstGeom>
        </p:spPr>
        <p:txBody>
          <a:bodyPr vert="horz" wrap="square" lIns="0" tIns="17145" rIns="0" bIns="0" rtlCol="0">
            <a:spAutoFit/>
          </a:bodyPr>
          <a:lstStyle/>
          <a:p>
            <a:pPr marL="12700">
              <a:lnSpc>
                <a:spcPct val="100000"/>
              </a:lnSpc>
              <a:spcBef>
                <a:spcPts val="135"/>
              </a:spcBef>
            </a:pPr>
            <a:r>
              <a:rPr sz="1150" spc="-10" dirty="0">
                <a:solidFill>
                  <a:srgbClr val="3E3E3E"/>
                </a:solidFill>
                <a:latin typeface="CVS Health Sans"/>
                <a:cs typeface="CVS Health Sans"/>
              </a:rPr>
              <a:t>Supervisor</a:t>
            </a:r>
            <a:endParaRPr sz="1150">
              <a:latin typeface="CVS Health Sans"/>
              <a:cs typeface="CVS Health Sans"/>
            </a:endParaRPr>
          </a:p>
        </p:txBody>
      </p:sp>
      <p:sp>
        <p:nvSpPr>
          <p:cNvPr id="16" name="object 16"/>
          <p:cNvSpPr txBox="1"/>
          <p:nvPr/>
        </p:nvSpPr>
        <p:spPr>
          <a:xfrm>
            <a:off x="9908793" y="3192907"/>
            <a:ext cx="1383665" cy="207010"/>
          </a:xfrm>
          <a:prstGeom prst="rect">
            <a:avLst/>
          </a:prstGeom>
        </p:spPr>
        <p:txBody>
          <a:bodyPr vert="horz" wrap="square" lIns="0" tIns="17145" rIns="0" bIns="0" rtlCol="0">
            <a:spAutoFit/>
          </a:bodyPr>
          <a:lstStyle/>
          <a:p>
            <a:pPr marL="12700">
              <a:lnSpc>
                <a:spcPct val="100000"/>
              </a:lnSpc>
              <a:spcBef>
                <a:spcPts val="135"/>
              </a:spcBef>
            </a:pPr>
            <a:r>
              <a:rPr sz="1150" dirty="0">
                <a:solidFill>
                  <a:srgbClr val="3E3E3E"/>
                </a:solidFill>
                <a:latin typeface="CVS Health Sans"/>
                <a:cs typeface="CVS Health Sans"/>
              </a:rPr>
              <a:t>Associate</a:t>
            </a:r>
            <a:r>
              <a:rPr sz="1150" spc="145" dirty="0">
                <a:solidFill>
                  <a:srgbClr val="3E3E3E"/>
                </a:solidFill>
                <a:latin typeface="CVS Health Sans"/>
                <a:cs typeface="CVS Health Sans"/>
              </a:rPr>
              <a:t> </a:t>
            </a:r>
            <a:r>
              <a:rPr sz="1150" spc="-10" dirty="0">
                <a:solidFill>
                  <a:srgbClr val="3E3E3E"/>
                </a:solidFill>
                <a:latin typeface="CVS Health Sans"/>
                <a:cs typeface="CVS Health Sans"/>
              </a:rPr>
              <a:t>Manager</a:t>
            </a:r>
            <a:endParaRPr sz="1150">
              <a:latin typeface="CVS Health Sans"/>
              <a:cs typeface="CVS Health Sans"/>
            </a:endParaRPr>
          </a:p>
        </p:txBody>
      </p:sp>
      <p:grpSp>
        <p:nvGrpSpPr>
          <p:cNvPr id="17" name="object 17"/>
          <p:cNvGrpSpPr/>
          <p:nvPr/>
        </p:nvGrpSpPr>
        <p:grpSpPr>
          <a:xfrm>
            <a:off x="-19050" y="3447288"/>
            <a:ext cx="12232005" cy="1629410"/>
            <a:chOff x="-19050" y="3447288"/>
            <a:chExt cx="12232005" cy="1629410"/>
          </a:xfrm>
        </p:grpSpPr>
        <p:sp>
          <p:nvSpPr>
            <p:cNvPr id="18" name="object 18"/>
            <p:cNvSpPr/>
            <p:nvPr/>
          </p:nvSpPr>
          <p:spPr>
            <a:xfrm>
              <a:off x="1666494" y="3454146"/>
              <a:ext cx="8956675" cy="1335405"/>
            </a:xfrm>
            <a:custGeom>
              <a:avLst/>
              <a:gdLst/>
              <a:ahLst/>
              <a:cxnLst/>
              <a:rect l="l" t="t" r="r" b="b"/>
              <a:pathLst>
                <a:path w="8956675" h="1335404">
                  <a:moveTo>
                    <a:pt x="0" y="946403"/>
                  </a:moveTo>
                  <a:lnTo>
                    <a:pt x="0" y="1335023"/>
                  </a:lnTo>
                </a:path>
                <a:path w="8956675" h="1335404">
                  <a:moveTo>
                    <a:pt x="2098547" y="640079"/>
                  </a:moveTo>
                  <a:lnTo>
                    <a:pt x="2098547" y="1028699"/>
                  </a:lnTo>
                </a:path>
                <a:path w="8956675" h="1335404">
                  <a:moveTo>
                    <a:pt x="4384548" y="0"/>
                  </a:moveTo>
                  <a:lnTo>
                    <a:pt x="4384548" y="388619"/>
                  </a:lnTo>
                </a:path>
                <a:path w="8956675" h="1335404">
                  <a:moveTo>
                    <a:pt x="6766559" y="292607"/>
                  </a:moveTo>
                  <a:lnTo>
                    <a:pt x="6766559" y="681227"/>
                  </a:lnTo>
                </a:path>
                <a:path w="8956675" h="1335404">
                  <a:moveTo>
                    <a:pt x="8956548" y="274319"/>
                  </a:moveTo>
                  <a:lnTo>
                    <a:pt x="8956548" y="662939"/>
                  </a:lnTo>
                </a:path>
              </a:pathLst>
            </a:custGeom>
            <a:ln w="12700">
              <a:solidFill>
                <a:srgbClr val="858585"/>
              </a:solidFill>
            </a:ln>
          </p:spPr>
          <p:txBody>
            <a:bodyPr wrap="square" lIns="0" tIns="0" rIns="0" bIns="0" rtlCol="0"/>
            <a:lstStyle/>
            <a:p>
              <a:endParaRPr/>
            </a:p>
          </p:txBody>
        </p:sp>
        <p:sp>
          <p:nvSpPr>
            <p:cNvPr id="19" name="object 19"/>
            <p:cNvSpPr/>
            <p:nvPr/>
          </p:nvSpPr>
          <p:spPr>
            <a:xfrm>
              <a:off x="0" y="3880722"/>
              <a:ext cx="12193905" cy="1176655"/>
            </a:xfrm>
            <a:custGeom>
              <a:avLst/>
              <a:gdLst/>
              <a:ahLst/>
              <a:cxnLst/>
              <a:rect l="l" t="t" r="r" b="b"/>
              <a:pathLst>
                <a:path w="12193905" h="1176654">
                  <a:moveTo>
                    <a:pt x="0" y="1093996"/>
                  </a:moveTo>
                  <a:lnTo>
                    <a:pt x="76175" y="1101175"/>
                  </a:lnTo>
                  <a:lnTo>
                    <a:pt x="130657" y="1106118"/>
                  </a:lnTo>
                  <a:lnTo>
                    <a:pt x="184949" y="1110894"/>
                  </a:lnTo>
                  <a:lnTo>
                    <a:pt x="239052" y="1115503"/>
                  </a:lnTo>
                  <a:lnTo>
                    <a:pt x="292969" y="1119944"/>
                  </a:lnTo>
                  <a:lnTo>
                    <a:pt x="346701" y="1124219"/>
                  </a:lnTo>
                  <a:lnTo>
                    <a:pt x="400251" y="1128326"/>
                  </a:lnTo>
                  <a:lnTo>
                    <a:pt x="453619" y="1132265"/>
                  </a:lnTo>
                  <a:lnTo>
                    <a:pt x="506808" y="1136038"/>
                  </a:lnTo>
                  <a:lnTo>
                    <a:pt x="559819" y="1139642"/>
                  </a:lnTo>
                  <a:lnTo>
                    <a:pt x="612654" y="1143080"/>
                  </a:lnTo>
                  <a:lnTo>
                    <a:pt x="665315" y="1146349"/>
                  </a:lnTo>
                  <a:lnTo>
                    <a:pt x="717804" y="1149451"/>
                  </a:lnTo>
                  <a:lnTo>
                    <a:pt x="770121" y="1152385"/>
                  </a:lnTo>
                  <a:lnTo>
                    <a:pt x="822270" y="1155152"/>
                  </a:lnTo>
                  <a:lnTo>
                    <a:pt x="874252" y="1157751"/>
                  </a:lnTo>
                  <a:lnTo>
                    <a:pt x="926068" y="1160181"/>
                  </a:lnTo>
                  <a:lnTo>
                    <a:pt x="977721" y="1162444"/>
                  </a:lnTo>
                  <a:lnTo>
                    <a:pt x="1029211" y="1164539"/>
                  </a:lnTo>
                  <a:lnTo>
                    <a:pt x="1080541" y="1166466"/>
                  </a:lnTo>
                  <a:lnTo>
                    <a:pt x="1131713" y="1168225"/>
                  </a:lnTo>
                  <a:lnTo>
                    <a:pt x="1182728" y="1169816"/>
                  </a:lnTo>
                  <a:lnTo>
                    <a:pt x="1233589" y="1171238"/>
                  </a:lnTo>
                  <a:lnTo>
                    <a:pt x="1284296" y="1172493"/>
                  </a:lnTo>
                  <a:lnTo>
                    <a:pt x="1334851" y="1173578"/>
                  </a:lnTo>
                  <a:lnTo>
                    <a:pt x="1385257" y="1174496"/>
                  </a:lnTo>
                  <a:lnTo>
                    <a:pt x="1435515" y="1175245"/>
                  </a:lnTo>
                  <a:lnTo>
                    <a:pt x="1485626" y="1175826"/>
                  </a:lnTo>
                  <a:lnTo>
                    <a:pt x="1535593" y="1176238"/>
                  </a:lnTo>
                  <a:lnTo>
                    <a:pt x="1585418" y="1176482"/>
                  </a:lnTo>
                  <a:lnTo>
                    <a:pt x="1635101" y="1176557"/>
                  </a:lnTo>
                  <a:lnTo>
                    <a:pt x="1684645" y="1176464"/>
                  </a:lnTo>
                  <a:lnTo>
                    <a:pt x="1734052" y="1176201"/>
                  </a:lnTo>
                  <a:lnTo>
                    <a:pt x="1783323" y="1175770"/>
                  </a:lnTo>
                  <a:lnTo>
                    <a:pt x="1832460" y="1175170"/>
                  </a:lnTo>
                  <a:lnTo>
                    <a:pt x="1881464" y="1174401"/>
                  </a:lnTo>
                  <a:lnTo>
                    <a:pt x="1930338" y="1173464"/>
                  </a:lnTo>
                  <a:lnTo>
                    <a:pt x="1979084" y="1172357"/>
                  </a:lnTo>
                  <a:lnTo>
                    <a:pt x="2027702" y="1171081"/>
                  </a:lnTo>
                  <a:lnTo>
                    <a:pt x="2076196" y="1169636"/>
                  </a:lnTo>
                  <a:lnTo>
                    <a:pt x="2124565" y="1168022"/>
                  </a:lnTo>
                  <a:lnTo>
                    <a:pt x="2172813" y="1166239"/>
                  </a:lnTo>
                  <a:lnTo>
                    <a:pt x="2220941" y="1164286"/>
                  </a:lnTo>
                  <a:lnTo>
                    <a:pt x="2268951" y="1162164"/>
                  </a:lnTo>
                  <a:lnTo>
                    <a:pt x="2316844" y="1159873"/>
                  </a:lnTo>
                  <a:lnTo>
                    <a:pt x="2364622" y="1157413"/>
                  </a:lnTo>
                  <a:lnTo>
                    <a:pt x="2412288" y="1154782"/>
                  </a:lnTo>
                  <a:lnTo>
                    <a:pt x="2459842" y="1151983"/>
                  </a:lnTo>
                  <a:lnTo>
                    <a:pt x="2507287" y="1149014"/>
                  </a:lnTo>
                  <a:lnTo>
                    <a:pt x="2554624" y="1145875"/>
                  </a:lnTo>
                  <a:lnTo>
                    <a:pt x="2601854" y="1142566"/>
                  </a:lnTo>
                  <a:lnTo>
                    <a:pt x="2648981" y="1139088"/>
                  </a:lnTo>
                  <a:lnTo>
                    <a:pt x="2696005" y="1135440"/>
                  </a:lnTo>
                  <a:lnTo>
                    <a:pt x="2742928" y="1131622"/>
                  </a:lnTo>
                  <a:lnTo>
                    <a:pt x="2789753" y="1127634"/>
                  </a:lnTo>
                  <a:lnTo>
                    <a:pt x="2836480" y="1123476"/>
                  </a:lnTo>
                  <a:lnTo>
                    <a:pt x="2883111" y="1119148"/>
                  </a:lnTo>
                  <a:lnTo>
                    <a:pt x="2929649" y="1114650"/>
                  </a:lnTo>
                  <a:lnTo>
                    <a:pt x="2976095" y="1109982"/>
                  </a:lnTo>
                  <a:lnTo>
                    <a:pt x="3022450" y="1105144"/>
                  </a:lnTo>
                  <a:lnTo>
                    <a:pt x="3068717" y="1100135"/>
                  </a:lnTo>
                  <a:lnTo>
                    <a:pt x="3114897" y="1094957"/>
                  </a:lnTo>
                  <a:lnTo>
                    <a:pt x="3160992" y="1089607"/>
                  </a:lnTo>
                  <a:lnTo>
                    <a:pt x="3207004" y="1084088"/>
                  </a:lnTo>
                  <a:lnTo>
                    <a:pt x="3258896" y="1077358"/>
                  </a:lnTo>
                  <a:lnTo>
                    <a:pt x="3310302" y="1069909"/>
                  </a:lnTo>
                  <a:lnTo>
                    <a:pt x="3361239" y="1061765"/>
                  </a:lnTo>
                  <a:lnTo>
                    <a:pt x="3411720" y="1052950"/>
                  </a:lnTo>
                  <a:lnTo>
                    <a:pt x="3461761" y="1043486"/>
                  </a:lnTo>
                  <a:lnTo>
                    <a:pt x="3511377" y="1033398"/>
                  </a:lnTo>
                  <a:lnTo>
                    <a:pt x="3560583" y="1022709"/>
                  </a:lnTo>
                  <a:lnTo>
                    <a:pt x="3609395" y="1011443"/>
                  </a:lnTo>
                  <a:lnTo>
                    <a:pt x="3657828" y="999622"/>
                  </a:lnTo>
                  <a:lnTo>
                    <a:pt x="3705896" y="987270"/>
                  </a:lnTo>
                  <a:lnTo>
                    <a:pt x="3753615" y="974412"/>
                  </a:lnTo>
                  <a:lnTo>
                    <a:pt x="3801001" y="961069"/>
                  </a:lnTo>
                  <a:lnTo>
                    <a:pt x="3848067" y="947267"/>
                  </a:lnTo>
                  <a:lnTo>
                    <a:pt x="3894830" y="933028"/>
                  </a:lnTo>
                  <a:lnTo>
                    <a:pt x="3941305" y="918375"/>
                  </a:lnTo>
                  <a:lnTo>
                    <a:pt x="3987507" y="903333"/>
                  </a:lnTo>
                  <a:lnTo>
                    <a:pt x="4033451" y="887925"/>
                  </a:lnTo>
                  <a:lnTo>
                    <a:pt x="4079152" y="872174"/>
                  </a:lnTo>
                  <a:lnTo>
                    <a:pt x="4124625" y="856103"/>
                  </a:lnTo>
                  <a:lnTo>
                    <a:pt x="4169886" y="839737"/>
                  </a:lnTo>
                  <a:lnTo>
                    <a:pt x="4214950" y="823098"/>
                  </a:lnTo>
                  <a:lnTo>
                    <a:pt x="4259831" y="806210"/>
                  </a:lnTo>
                  <a:lnTo>
                    <a:pt x="4304546" y="789097"/>
                  </a:lnTo>
                  <a:lnTo>
                    <a:pt x="4349108" y="771782"/>
                  </a:lnTo>
                  <a:lnTo>
                    <a:pt x="4393534" y="754289"/>
                  </a:lnTo>
                  <a:lnTo>
                    <a:pt x="4437839" y="736641"/>
                  </a:lnTo>
                  <a:lnTo>
                    <a:pt x="4482038" y="718861"/>
                  </a:lnTo>
                  <a:lnTo>
                    <a:pt x="4526145" y="700973"/>
                  </a:lnTo>
                  <a:lnTo>
                    <a:pt x="4570177" y="683001"/>
                  </a:lnTo>
                  <a:lnTo>
                    <a:pt x="4614147" y="664968"/>
                  </a:lnTo>
                  <a:lnTo>
                    <a:pt x="4658073" y="646897"/>
                  </a:lnTo>
                  <a:lnTo>
                    <a:pt x="4701967" y="628812"/>
                  </a:lnTo>
                  <a:lnTo>
                    <a:pt x="4745847" y="610737"/>
                  </a:lnTo>
                  <a:lnTo>
                    <a:pt x="4789727" y="592695"/>
                  </a:lnTo>
                  <a:lnTo>
                    <a:pt x="4833621" y="574708"/>
                  </a:lnTo>
                  <a:lnTo>
                    <a:pt x="4877546" y="556802"/>
                  </a:lnTo>
                  <a:lnTo>
                    <a:pt x="4921517" y="538999"/>
                  </a:lnTo>
                  <a:lnTo>
                    <a:pt x="4965548" y="521323"/>
                  </a:lnTo>
                  <a:lnTo>
                    <a:pt x="5009655" y="503797"/>
                  </a:lnTo>
                  <a:lnTo>
                    <a:pt x="5053853" y="486445"/>
                  </a:lnTo>
                  <a:lnTo>
                    <a:pt x="5098158" y="469291"/>
                  </a:lnTo>
                  <a:lnTo>
                    <a:pt x="5142583" y="452357"/>
                  </a:lnTo>
                  <a:lnTo>
                    <a:pt x="5187145" y="435667"/>
                  </a:lnTo>
                  <a:lnTo>
                    <a:pt x="5231859" y="419245"/>
                  </a:lnTo>
                  <a:lnTo>
                    <a:pt x="5276740" y="403114"/>
                  </a:lnTo>
                  <a:lnTo>
                    <a:pt x="5321802" y="387298"/>
                  </a:lnTo>
                  <a:lnTo>
                    <a:pt x="5367062" y="371820"/>
                  </a:lnTo>
                  <a:lnTo>
                    <a:pt x="5412535" y="356704"/>
                  </a:lnTo>
                  <a:lnTo>
                    <a:pt x="5458235" y="341973"/>
                  </a:lnTo>
                  <a:lnTo>
                    <a:pt x="5504177" y="327650"/>
                  </a:lnTo>
                  <a:lnTo>
                    <a:pt x="5550378" y="313759"/>
                  </a:lnTo>
                  <a:lnTo>
                    <a:pt x="5596852" y="300324"/>
                  </a:lnTo>
                  <a:lnTo>
                    <a:pt x="5643614" y="287368"/>
                  </a:lnTo>
                  <a:lnTo>
                    <a:pt x="5690679" y="274915"/>
                  </a:lnTo>
                  <a:lnTo>
                    <a:pt x="5738063" y="262988"/>
                  </a:lnTo>
                  <a:lnTo>
                    <a:pt x="5785781" y="251610"/>
                  </a:lnTo>
                  <a:lnTo>
                    <a:pt x="5833847" y="240805"/>
                  </a:lnTo>
                  <a:lnTo>
                    <a:pt x="5882278" y="230596"/>
                  </a:lnTo>
                  <a:lnTo>
                    <a:pt x="5931088" y="221008"/>
                  </a:lnTo>
                  <a:lnTo>
                    <a:pt x="5980293" y="212062"/>
                  </a:lnTo>
                  <a:lnTo>
                    <a:pt x="6029907" y="203784"/>
                  </a:lnTo>
                  <a:lnTo>
                    <a:pt x="6079947" y="196196"/>
                  </a:lnTo>
                  <a:lnTo>
                    <a:pt x="6130426" y="189322"/>
                  </a:lnTo>
                  <a:lnTo>
                    <a:pt x="6181360" y="183185"/>
                  </a:lnTo>
                  <a:lnTo>
                    <a:pt x="6232765" y="177809"/>
                  </a:lnTo>
                  <a:lnTo>
                    <a:pt x="6284655" y="173218"/>
                  </a:lnTo>
                  <a:lnTo>
                    <a:pt x="6337046" y="169434"/>
                  </a:lnTo>
                  <a:lnTo>
                    <a:pt x="6378974" y="167123"/>
                  </a:lnTo>
                  <a:lnTo>
                    <a:pt x="6420774" y="165566"/>
                  </a:lnTo>
                  <a:lnTo>
                    <a:pt x="6462455" y="164741"/>
                  </a:lnTo>
                  <a:lnTo>
                    <a:pt x="6504024" y="164628"/>
                  </a:lnTo>
                  <a:lnTo>
                    <a:pt x="6545491" y="165206"/>
                  </a:lnTo>
                  <a:lnTo>
                    <a:pt x="6586866" y="166455"/>
                  </a:lnTo>
                  <a:lnTo>
                    <a:pt x="6628156" y="168353"/>
                  </a:lnTo>
                  <a:lnTo>
                    <a:pt x="6669371" y="170881"/>
                  </a:lnTo>
                  <a:lnTo>
                    <a:pt x="6710521" y="174017"/>
                  </a:lnTo>
                  <a:lnTo>
                    <a:pt x="6751612" y="177741"/>
                  </a:lnTo>
                  <a:lnTo>
                    <a:pt x="6792656" y="182033"/>
                  </a:lnTo>
                  <a:lnTo>
                    <a:pt x="6833660" y="186871"/>
                  </a:lnTo>
                  <a:lnTo>
                    <a:pt x="6874634" y="192235"/>
                  </a:lnTo>
                  <a:lnTo>
                    <a:pt x="6915586" y="198104"/>
                  </a:lnTo>
                  <a:lnTo>
                    <a:pt x="6956525" y="204457"/>
                  </a:lnTo>
                  <a:lnTo>
                    <a:pt x="6997461" y="211275"/>
                  </a:lnTo>
                  <a:lnTo>
                    <a:pt x="7038403" y="218535"/>
                  </a:lnTo>
                  <a:lnTo>
                    <a:pt x="7079358" y="226219"/>
                  </a:lnTo>
                  <a:lnTo>
                    <a:pt x="7120337" y="234304"/>
                  </a:lnTo>
                  <a:lnTo>
                    <a:pt x="7161348" y="242770"/>
                  </a:lnTo>
                  <a:lnTo>
                    <a:pt x="7202400" y="251597"/>
                  </a:lnTo>
                  <a:lnTo>
                    <a:pt x="7243502" y="260764"/>
                  </a:lnTo>
                  <a:lnTo>
                    <a:pt x="7284662" y="270250"/>
                  </a:lnTo>
                  <a:lnTo>
                    <a:pt x="7325891" y="280034"/>
                  </a:lnTo>
                  <a:lnTo>
                    <a:pt x="7367197" y="290097"/>
                  </a:lnTo>
                  <a:lnTo>
                    <a:pt x="7408588" y="300416"/>
                  </a:lnTo>
                  <a:lnTo>
                    <a:pt x="7450074" y="310973"/>
                  </a:lnTo>
                  <a:lnTo>
                    <a:pt x="7491664" y="321745"/>
                  </a:lnTo>
                  <a:lnTo>
                    <a:pt x="7533366" y="332712"/>
                  </a:lnTo>
                  <a:lnTo>
                    <a:pt x="7575190" y="343854"/>
                  </a:lnTo>
                  <a:lnTo>
                    <a:pt x="7617144" y="355149"/>
                  </a:lnTo>
                  <a:lnTo>
                    <a:pt x="7659237" y="366578"/>
                  </a:lnTo>
                  <a:lnTo>
                    <a:pt x="7701479" y="378120"/>
                  </a:lnTo>
                  <a:lnTo>
                    <a:pt x="7743878" y="389753"/>
                  </a:lnTo>
                  <a:lnTo>
                    <a:pt x="7786443" y="401458"/>
                  </a:lnTo>
                  <a:lnTo>
                    <a:pt x="7829184" y="413213"/>
                  </a:lnTo>
                  <a:lnTo>
                    <a:pt x="7872108" y="424998"/>
                  </a:lnTo>
                  <a:lnTo>
                    <a:pt x="7915226" y="436792"/>
                  </a:lnTo>
                  <a:lnTo>
                    <a:pt x="7958545" y="448575"/>
                  </a:lnTo>
                  <a:lnTo>
                    <a:pt x="8002075" y="460326"/>
                  </a:lnTo>
                  <a:lnTo>
                    <a:pt x="8045825" y="472023"/>
                  </a:lnTo>
                  <a:lnTo>
                    <a:pt x="8089804" y="483648"/>
                  </a:lnTo>
                  <a:lnTo>
                    <a:pt x="8134021" y="495178"/>
                  </a:lnTo>
                  <a:lnTo>
                    <a:pt x="8178484" y="506594"/>
                  </a:lnTo>
                  <a:lnTo>
                    <a:pt x="8223203" y="517874"/>
                  </a:lnTo>
                  <a:lnTo>
                    <a:pt x="8268186" y="528998"/>
                  </a:lnTo>
                  <a:lnTo>
                    <a:pt x="8313443" y="539945"/>
                  </a:lnTo>
                  <a:lnTo>
                    <a:pt x="8358982" y="550695"/>
                  </a:lnTo>
                  <a:lnTo>
                    <a:pt x="8404812" y="561226"/>
                  </a:lnTo>
                  <a:lnTo>
                    <a:pt x="8450943" y="571519"/>
                  </a:lnTo>
                  <a:lnTo>
                    <a:pt x="8497383" y="581552"/>
                  </a:lnTo>
                  <a:lnTo>
                    <a:pt x="8544141" y="591306"/>
                  </a:lnTo>
                  <a:lnTo>
                    <a:pt x="8591226" y="600758"/>
                  </a:lnTo>
                  <a:lnTo>
                    <a:pt x="8638647" y="609889"/>
                  </a:lnTo>
                  <a:lnTo>
                    <a:pt x="8686413" y="618678"/>
                  </a:lnTo>
                  <a:lnTo>
                    <a:pt x="8734533" y="627104"/>
                  </a:lnTo>
                  <a:lnTo>
                    <a:pt x="8783015" y="635147"/>
                  </a:lnTo>
                  <a:lnTo>
                    <a:pt x="8831870" y="642786"/>
                  </a:lnTo>
                  <a:lnTo>
                    <a:pt x="8881105" y="649999"/>
                  </a:lnTo>
                  <a:lnTo>
                    <a:pt x="8930730" y="656768"/>
                  </a:lnTo>
                  <a:lnTo>
                    <a:pt x="8980753" y="663070"/>
                  </a:lnTo>
                  <a:lnTo>
                    <a:pt x="9031184" y="668885"/>
                  </a:lnTo>
                  <a:lnTo>
                    <a:pt x="9082031" y="674193"/>
                  </a:lnTo>
                  <a:lnTo>
                    <a:pt x="9133304" y="678973"/>
                  </a:lnTo>
                  <a:lnTo>
                    <a:pt x="9185011" y="683205"/>
                  </a:lnTo>
                  <a:lnTo>
                    <a:pt x="9237161" y="686866"/>
                  </a:lnTo>
                  <a:lnTo>
                    <a:pt x="9289764" y="689938"/>
                  </a:lnTo>
                  <a:lnTo>
                    <a:pt x="9342828" y="692399"/>
                  </a:lnTo>
                  <a:lnTo>
                    <a:pt x="9396361" y="694228"/>
                  </a:lnTo>
                  <a:lnTo>
                    <a:pt x="9450374" y="695405"/>
                  </a:lnTo>
                  <a:lnTo>
                    <a:pt x="9504875" y="695910"/>
                  </a:lnTo>
                  <a:lnTo>
                    <a:pt x="9559872" y="695721"/>
                  </a:lnTo>
                  <a:lnTo>
                    <a:pt x="9615376" y="694817"/>
                  </a:lnTo>
                  <a:lnTo>
                    <a:pt x="9671394" y="693179"/>
                  </a:lnTo>
                  <a:lnTo>
                    <a:pt x="9727936" y="690786"/>
                  </a:lnTo>
                  <a:lnTo>
                    <a:pt x="9785010" y="687617"/>
                  </a:lnTo>
                  <a:lnTo>
                    <a:pt x="9842626" y="683650"/>
                  </a:lnTo>
                  <a:lnTo>
                    <a:pt x="9900793" y="678867"/>
                  </a:lnTo>
                  <a:lnTo>
                    <a:pt x="9959519" y="673245"/>
                  </a:lnTo>
                  <a:lnTo>
                    <a:pt x="10018813" y="666764"/>
                  </a:lnTo>
                  <a:lnTo>
                    <a:pt x="10078685" y="659404"/>
                  </a:lnTo>
                  <a:lnTo>
                    <a:pt x="10139143" y="651144"/>
                  </a:lnTo>
                  <a:lnTo>
                    <a:pt x="10200196" y="641963"/>
                  </a:lnTo>
                  <a:lnTo>
                    <a:pt x="10261854" y="631841"/>
                  </a:lnTo>
                  <a:lnTo>
                    <a:pt x="10342448" y="610378"/>
                  </a:lnTo>
                  <a:lnTo>
                    <a:pt x="10420267" y="589714"/>
                  </a:lnTo>
                  <a:lnTo>
                    <a:pt x="10495395" y="569811"/>
                  </a:lnTo>
                  <a:lnTo>
                    <a:pt x="10567919" y="550630"/>
                  </a:lnTo>
                  <a:lnTo>
                    <a:pt x="10637925" y="532131"/>
                  </a:lnTo>
                  <a:lnTo>
                    <a:pt x="10705500" y="514277"/>
                  </a:lnTo>
                  <a:lnTo>
                    <a:pt x="10770730" y="497026"/>
                  </a:lnTo>
                  <a:lnTo>
                    <a:pt x="10833701" y="480342"/>
                  </a:lnTo>
                  <a:lnTo>
                    <a:pt x="10894499" y="464183"/>
                  </a:lnTo>
                  <a:lnTo>
                    <a:pt x="10953211" y="448513"/>
                  </a:lnTo>
                  <a:lnTo>
                    <a:pt x="11009923" y="433290"/>
                  </a:lnTo>
                  <a:lnTo>
                    <a:pt x="11064721" y="418477"/>
                  </a:lnTo>
                  <a:lnTo>
                    <a:pt x="11117692" y="404035"/>
                  </a:lnTo>
                  <a:lnTo>
                    <a:pt x="11168922" y="389923"/>
                  </a:lnTo>
                  <a:lnTo>
                    <a:pt x="11218496" y="376104"/>
                  </a:lnTo>
                  <a:lnTo>
                    <a:pt x="11266503" y="362539"/>
                  </a:lnTo>
                  <a:lnTo>
                    <a:pt x="11313026" y="349187"/>
                  </a:lnTo>
                  <a:lnTo>
                    <a:pt x="11358154" y="336011"/>
                  </a:lnTo>
                  <a:lnTo>
                    <a:pt x="11401972" y="322970"/>
                  </a:lnTo>
                  <a:lnTo>
                    <a:pt x="11444566" y="310027"/>
                  </a:lnTo>
                  <a:lnTo>
                    <a:pt x="11486024" y="297142"/>
                  </a:lnTo>
                  <a:lnTo>
                    <a:pt x="11526430" y="284276"/>
                  </a:lnTo>
                  <a:lnTo>
                    <a:pt x="11565872" y="271389"/>
                  </a:lnTo>
                  <a:lnTo>
                    <a:pt x="11604435" y="258444"/>
                  </a:lnTo>
                  <a:lnTo>
                    <a:pt x="11642207" y="245400"/>
                  </a:lnTo>
                  <a:lnTo>
                    <a:pt x="11679272" y="232220"/>
                  </a:lnTo>
                  <a:lnTo>
                    <a:pt x="11715718" y="218863"/>
                  </a:lnTo>
                  <a:lnTo>
                    <a:pt x="11751631" y="205291"/>
                  </a:lnTo>
                  <a:lnTo>
                    <a:pt x="11822202" y="177344"/>
                  </a:lnTo>
                  <a:lnTo>
                    <a:pt x="11891676" y="148069"/>
                  </a:lnTo>
                  <a:lnTo>
                    <a:pt x="11960742" y="117151"/>
                  </a:lnTo>
                  <a:lnTo>
                    <a:pt x="11995339" y="100979"/>
                  </a:lnTo>
                  <a:lnTo>
                    <a:pt x="12030092" y="84279"/>
                  </a:lnTo>
                  <a:lnTo>
                    <a:pt x="12065089" y="67013"/>
                  </a:lnTo>
                  <a:lnTo>
                    <a:pt x="12100415" y="49141"/>
                  </a:lnTo>
                  <a:lnTo>
                    <a:pt x="12136157" y="30625"/>
                  </a:lnTo>
                  <a:lnTo>
                    <a:pt x="12172401" y="11425"/>
                  </a:lnTo>
                  <a:lnTo>
                    <a:pt x="12193523" y="0"/>
                  </a:lnTo>
                </a:path>
              </a:pathLst>
            </a:custGeom>
            <a:ln w="38100">
              <a:solidFill>
                <a:srgbClr val="F1F1F1"/>
              </a:solidFill>
              <a:prstDash val="sysDash"/>
            </a:ln>
          </p:spPr>
          <p:txBody>
            <a:bodyPr wrap="square" lIns="0" tIns="0" rIns="0" bIns="0" rtlCol="0"/>
            <a:lstStyle/>
            <a:p>
              <a:endParaRPr/>
            </a:p>
          </p:txBody>
        </p:sp>
        <p:pic>
          <p:nvPicPr>
            <p:cNvPr id="20" name="object 20"/>
            <p:cNvPicPr/>
            <p:nvPr/>
          </p:nvPicPr>
          <p:blipFill>
            <a:blip r:embed="rId3" cstate="print"/>
            <a:stretch>
              <a:fillRect/>
            </a:stretch>
          </p:blipFill>
          <p:spPr>
            <a:xfrm>
              <a:off x="1554480" y="4128516"/>
              <a:ext cx="219456" cy="214883"/>
            </a:xfrm>
            <a:prstGeom prst="rect">
              <a:avLst/>
            </a:prstGeom>
          </p:spPr>
        </p:pic>
        <p:pic>
          <p:nvPicPr>
            <p:cNvPr id="21" name="object 21"/>
            <p:cNvPicPr/>
            <p:nvPr/>
          </p:nvPicPr>
          <p:blipFill>
            <a:blip r:embed="rId4" cstate="print"/>
            <a:stretch>
              <a:fillRect/>
            </a:stretch>
          </p:blipFill>
          <p:spPr>
            <a:xfrm>
              <a:off x="3653028" y="3863340"/>
              <a:ext cx="219456" cy="219456"/>
            </a:xfrm>
            <a:prstGeom prst="rect">
              <a:avLst/>
            </a:prstGeom>
          </p:spPr>
        </p:pic>
        <p:pic>
          <p:nvPicPr>
            <p:cNvPr id="22" name="object 22"/>
            <p:cNvPicPr/>
            <p:nvPr/>
          </p:nvPicPr>
          <p:blipFill>
            <a:blip r:embed="rId5" cstate="print"/>
            <a:stretch>
              <a:fillRect/>
            </a:stretch>
          </p:blipFill>
          <p:spPr>
            <a:xfrm>
              <a:off x="8325611" y="3479292"/>
              <a:ext cx="214884" cy="219456"/>
            </a:xfrm>
            <a:prstGeom prst="rect">
              <a:avLst/>
            </a:prstGeom>
          </p:spPr>
        </p:pic>
        <p:pic>
          <p:nvPicPr>
            <p:cNvPr id="23" name="object 23"/>
            <p:cNvPicPr/>
            <p:nvPr/>
          </p:nvPicPr>
          <p:blipFill>
            <a:blip r:embed="rId5" cstate="print"/>
            <a:stretch>
              <a:fillRect/>
            </a:stretch>
          </p:blipFill>
          <p:spPr>
            <a:xfrm>
              <a:off x="10515600" y="3447288"/>
              <a:ext cx="214883" cy="219456"/>
            </a:xfrm>
            <a:prstGeom prst="rect">
              <a:avLst/>
            </a:prstGeom>
          </p:spPr>
        </p:pic>
      </p:grpSp>
      <p:sp>
        <p:nvSpPr>
          <p:cNvPr id="24" name="object 24"/>
          <p:cNvSpPr txBox="1"/>
          <p:nvPr/>
        </p:nvSpPr>
        <p:spPr>
          <a:xfrm>
            <a:off x="3729482" y="546608"/>
            <a:ext cx="5819140" cy="389890"/>
          </a:xfrm>
          <a:prstGeom prst="rect">
            <a:avLst/>
          </a:prstGeom>
        </p:spPr>
        <p:txBody>
          <a:bodyPr vert="horz" wrap="square" lIns="0" tIns="17145" rIns="0" bIns="0" rtlCol="0">
            <a:spAutoFit/>
          </a:bodyPr>
          <a:lstStyle/>
          <a:p>
            <a:pPr marL="12700">
              <a:lnSpc>
                <a:spcPct val="100000"/>
              </a:lnSpc>
              <a:spcBef>
                <a:spcPts val="135"/>
              </a:spcBef>
              <a:tabLst>
                <a:tab pos="229870" algn="l"/>
              </a:tabLst>
            </a:pPr>
            <a:r>
              <a:rPr sz="1150" u="sng" dirty="0">
                <a:solidFill>
                  <a:srgbClr val="3E3E3E"/>
                </a:solidFill>
                <a:uFill>
                  <a:solidFill>
                    <a:srgbClr val="858585"/>
                  </a:solidFill>
                </a:uFill>
                <a:latin typeface="Times New Roman"/>
                <a:cs typeface="Times New Roman"/>
              </a:rPr>
              <a:t>	</a:t>
            </a:r>
            <a:r>
              <a:rPr sz="1150" u="none" spc="204" dirty="0">
                <a:solidFill>
                  <a:srgbClr val="3E3E3E"/>
                </a:solidFill>
                <a:latin typeface="Times New Roman"/>
                <a:cs typeface="Times New Roman"/>
              </a:rPr>
              <a:t> </a:t>
            </a:r>
            <a:r>
              <a:rPr sz="1150" i="1" u="none" dirty="0">
                <a:solidFill>
                  <a:srgbClr val="3E3E3E"/>
                </a:solidFill>
                <a:latin typeface="CVS Health Sans"/>
                <a:cs typeface="CVS Health Sans"/>
              </a:rPr>
              <a:t>“One</a:t>
            </a:r>
            <a:r>
              <a:rPr sz="1150" i="1" u="none" spc="65" dirty="0">
                <a:solidFill>
                  <a:srgbClr val="3E3E3E"/>
                </a:solidFill>
                <a:latin typeface="CVS Health Sans"/>
                <a:cs typeface="CVS Health Sans"/>
              </a:rPr>
              <a:t> </a:t>
            </a:r>
            <a:r>
              <a:rPr sz="1150" i="1" u="none" dirty="0">
                <a:solidFill>
                  <a:srgbClr val="3E3E3E"/>
                </a:solidFill>
                <a:latin typeface="CVS Health Sans"/>
                <a:cs typeface="CVS Health Sans"/>
              </a:rPr>
              <a:t>thing</a:t>
            </a:r>
            <a:r>
              <a:rPr sz="1150" i="1" u="none" spc="105" dirty="0">
                <a:solidFill>
                  <a:srgbClr val="3E3E3E"/>
                </a:solidFill>
                <a:latin typeface="CVS Health Sans"/>
                <a:cs typeface="CVS Health Sans"/>
              </a:rPr>
              <a:t> </a:t>
            </a:r>
            <a:r>
              <a:rPr sz="1150" i="1" u="none" dirty="0">
                <a:solidFill>
                  <a:srgbClr val="3E3E3E"/>
                </a:solidFill>
                <a:latin typeface="CVS Health Sans"/>
                <a:cs typeface="CVS Health Sans"/>
              </a:rPr>
              <a:t>I always</a:t>
            </a:r>
            <a:r>
              <a:rPr sz="1150" i="1" u="none" spc="125" dirty="0">
                <a:solidFill>
                  <a:srgbClr val="3E3E3E"/>
                </a:solidFill>
                <a:latin typeface="CVS Health Sans"/>
                <a:cs typeface="CVS Health Sans"/>
              </a:rPr>
              <a:t> </a:t>
            </a:r>
            <a:r>
              <a:rPr sz="1150" i="1" u="none" dirty="0">
                <a:solidFill>
                  <a:srgbClr val="3E3E3E"/>
                </a:solidFill>
                <a:latin typeface="CVS Health Sans"/>
                <a:cs typeface="CVS Health Sans"/>
              </a:rPr>
              <a:t>strived</a:t>
            </a:r>
            <a:r>
              <a:rPr sz="1150" i="1" u="none" spc="90" dirty="0">
                <a:solidFill>
                  <a:srgbClr val="3E3E3E"/>
                </a:solidFill>
                <a:latin typeface="CVS Health Sans"/>
                <a:cs typeface="CVS Health Sans"/>
              </a:rPr>
              <a:t> </a:t>
            </a:r>
            <a:r>
              <a:rPr sz="1150" i="1" u="none" dirty="0">
                <a:solidFill>
                  <a:srgbClr val="3E3E3E"/>
                </a:solidFill>
                <a:latin typeface="CVS Health Sans"/>
                <a:cs typeface="CVS Health Sans"/>
              </a:rPr>
              <a:t>to</a:t>
            </a:r>
            <a:r>
              <a:rPr sz="1150" i="1" u="none" spc="85" dirty="0">
                <a:solidFill>
                  <a:srgbClr val="3E3E3E"/>
                </a:solidFill>
                <a:latin typeface="CVS Health Sans"/>
                <a:cs typeface="CVS Health Sans"/>
              </a:rPr>
              <a:t> </a:t>
            </a:r>
            <a:r>
              <a:rPr sz="1150" i="1" u="none" dirty="0">
                <a:solidFill>
                  <a:srgbClr val="3E3E3E"/>
                </a:solidFill>
                <a:latin typeface="CVS Health Sans"/>
                <a:cs typeface="CVS Health Sans"/>
              </a:rPr>
              <a:t>do</a:t>
            </a:r>
            <a:r>
              <a:rPr sz="1150" i="1" u="none" spc="50" dirty="0">
                <a:solidFill>
                  <a:srgbClr val="3E3E3E"/>
                </a:solidFill>
                <a:latin typeface="CVS Health Sans"/>
                <a:cs typeface="CVS Health Sans"/>
              </a:rPr>
              <a:t> </a:t>
            </a:r>
            <a:r>
              <a:rPr sz="1150" i="1" u="none" dirty="0">
                <a:solidFill>
                  <a:srgbClr val="3E3E3E"/>
                </a:solidFill>
                <a:latin typeface="CVS Health Sans"/>
                <a:cs typeface="CVS Health Sans"/>
              </a:rPr>
              <a:t>was</a:t>
            </a:r>
            <a:r>
              <a:rPr sz="1150" i="1" u="none" spc="90" dirty="0">
                <a:solidFill>
                  <a:srgbClr val="3E3E3E"/>
                </a:solidFill>
                <a:latin typeface="CVS Health Sans"/>
                <a:cs typeface="CVS Health Sans"/>
              </a:rPr>
              <a:t> </a:t>
            </a:r>
            <a:r>
              <a:rPr sz="1150" i="1" u="none" dirty="0">
                <a:solidFill>
                  <a:srgbClr val="3E3E3E"/>
                </a:solidFill>
                <a:latin typeface="CVS Health Sans"/>
                <a:cs typeface="CVS Health Sans"/>
              </a:rPr>
              <a:t>never</a:t>
            </a:r>
            <a:r>
              <a:rPr sz="1150" i="1" u="none" spc="50" dirty="0">
                <a:solidFill>
                  <a:srgbClr val="3E3E3E"/>
                </a:solidFill>
                <a:latin typeface="CVS Health Sans"/>
                <a:cs typeface="CVS Health Sans"/>
              </a:rPr>
              <a:t> </a:t>
            </a:r>
            <a:r>
              <a:rPr sz="1150" i="1" u="none" dirty="0">
                <a:solidFill>
                  <a:srgbClr val="3E3E3E"/>
                </a:solidFill>
                <a:latin typeface="CVS Health Sans"/>
                <a:cs typeface="CVS Health Sans"/>
              </a:rPr>
              <a:t>give</a:t>
            </a:r>
            <a:r>
              <a:rPr sz="1150" i="1" u="none" spc="65" dirty="0">
                <a:solidFill>
                  <a:srgbClr val="3E3E3E"/>
                </a:solidFill>
                <a:latin typeface="CVS Health Sans"/>
                <a:cs typeface="CVS Health Sans"/>
              </a:rPr>
              <a:t> </a:t>
            </a:r>
            <a:r>
              <a:rPr sz="1150" i="1" u="none" dirty="0">
                <a:solidFill>
                  <a:srgbClr val="3E3E3E"/>
                </a:solidFill>
                <a:latin typeface="CVS Health Sans"/>
                <a:cs typeface="CVS Health Sans"/>
              </a:rPr>
              <a:t>up</a:t>
            </a:r>
            <a:r>
              <a:rPr sz="1150" i="1" u="none" spc="60" dirty="0">
                <a:solidFill>
                  <a:srgbClr val="3E3E3E"/>
                </a:solidFill>
                <a:latin typeface="CVS Health Sans"/>
                <a:cs typeface="CVS Health Sans"/>
              </a:rPr>
              <a:t> </a:t>
            </a:r>
            <a:r>
              <a:rPr sz="1150" i="1" u="none" dirty="0">
                <a:solidFill>
                  <a:srgbClr val="3E3E3E"/>
                </a:solidFill>
                <a:latin typeface="CVS Health Sans"/>
                <a:cs typeface="CVS Health Sans"/>
              </a:rPr>
              <a:t>on</a:t>
            </a:r>
            <a:r>
              <a:rPr sz="1150" i="1" u="none" spc="55" dirty="0">
                <a:solidFill>
                  <a:srgbClr val="3E3E3E"/>
                </a:solidFill>
                <a:latin typeface="CVS Health Sans"/>
                <a:cs typeface="CVS Health Sans"/>
              </a:rPr>
              <a:t> </a:t>
            </a:r>
            <a:r>
              <a:rPr sz="1150" i="1" u="none" dirty="0">
                <a:solidFill>
                  <a:srgbClr val="3E3E3E"/>
                </a:solidFill>
                <a:latin typeface="CVS Health Sans"/>
                <a:cs typeface="CVS Health Sans"/>
              </a:rPr>
              <a:t>myself</a:t>
            </a:r>
            <a:r>
              <a:rPr sz="1150" i="1" u="none" spc="60" dirty="0">
                <a:solidFill>
                  <a:srgbClr val="3E3E3E"/>
                </a:solidFill>
                <a:latin typeface="CVS Health Sans"/>
                <a:cs typeface="CVS Health Sans"/>
              </a:rPr>
              <a:t> </a:t>
            </a:r>
            <a:r>
              <a:rPr sz="1150" i="1" u="none" dirty="0">
                <a:solidFill>
                  <a:srgbClr val="3E3E3E"/>
                </a:solidFill>
                <a:latin typeface="CVS Health Sans"/>
                <a:cs typeface="CVS Health Sans"/>
              </a:rPr>
              <a:t>and</a:t>
            </a:r>
            <a:r>
              <a:rPr sz="1150" i="1" u="none" spc="50" dirty="0">
                <a:solidFill>
                  <a:srgbClr val="3E3E3E"/>
                </a:solidFill>
                <a:latin typeface="CVS Health Sans"/>
                <a:cs typeface="CVS Health Sans"/>
              </a:rPr>
              <a:t> </a:t>
            </a:r>
            <a:r>
              <a:rPr sz="1150" i="1" u="none" dirty="0">
                <a:solidFill>
                  <a:srgbClr val="3E3E3E"/>
                </a:solidFill>
                <a:latin typeface="CVS Health Sans"/>
                <a:cs typeface="CVS Health Sans"/>
              </a:rPr>
              <a:t>always</a:t>
            </a:r>
            <a:r>
              <a:rPr sz="1150" i="1" u="none" spc="125" dirty="0">
                <a:solidFill>
                  <a:srgbClr val="3E3E3E"/>
                </a:solidFill>
                <a:latin typeface="CVS Health Sans"/>
                <a:cs typeface="CVS Health Sans"/>
              </a:rPr>
              <a:t> </a:t>
            </a:r>
            <a:r>
              <a:rPr sz="1150" i="1" u="none" dirty="0">
                <a:solidFill>
                  <a:srgbClr val="3E3E3E"/>
                </a:solidFill>
                <a:latin typeface="CVS Health Sans"/>
                <a:cs typeface="CVS Health Sans"/>
              </a:rPr>
              <a:t>remain</a:t>
            </a:r>
            <a:endParaRPr sz="1150">
              <a:latin typeface="CVS Health Sans"/>
              <a:cs typeface="CVS Health Sans"/>
            </a:endParaRPr>
          </a:p>
          <a:p>
            <a:pPr marL="285750">
              <a:lnSpc>
                <a:spcPct val="100000"/>
              </a:lnSpc>
              <a:spcBef>
                <a:spcPts val="10"/>
              </a:spcBef>
            </a:pPr>
            <a:r>
              <a:rPr sz="1200" i="1" dirty="0">
                <a:solidFill>
                  <a:srgbClr val="3E3E3E"/>
                </a:solidFill>
                <a:latin typeface="CVS Health Sans"/>
                <a:cs typeface="CVS Health Sans"/>
              </a:rPr>
              <a:t>open</a:t>
            </a:r>
            <a:r>
              <a:rPr sz="1200" i="1" spc="-40" dirty="0">
                <a:solidFill>
                  <a:srgbClr val="3E3E3E"/>
                </a:solidFill>
                <a:latin typeface="CVS Health Sans"/>
                <a:cs typeface="CVS Health Sans"/>
              </a:rPr>
              <a:t> </a:t>
            </a:r>
            <a:r>
              <a:rPr sz="1200" i="1" dirty="0">
                <a:solidFill>
                  <a:srgbClr val="3E3E3E"/>
                </a:solidFill>
                <a:latin typeface="CVS Health Sans"/>
                <a:cs typeface="CVS Health Sans"/>
              </a:rPr>
              <a:t>to</a:t>
            </a:r>
            <a:r>
              <a:rPr sz="1200" i="1" spc="-10" dirty="0">
                <a:solidFill>
                  <a:srgbClr val="3E3E3E"/>
                </a:solidFill>
                <a:latin typeface="CVS Health Sans"/>
                <a:cs typeface="CVS Health Sans"/>
              </a:rPr>
              <a:t> </a:t>
            </a:r>
            <a:r>
              <a:rPr sz="1200" i="1" dirty="0">
                <a:solidFill>
                  <a:srgbClr val="3E3E3E"/>
                </a:solidFill>
                <a:latin typeface="CVS Health Sans"/>
                <a:cs typeface="CVS Health Sans"/>
              </a:rPr>
              <a:t>learning</a:t>
            </a:r>
            <a:r>
              <a:rPr sz="1200" i="1" spc="-40" dirty="0">
                <a:solidFill>
                  <a:srgbClr val="3E3E3E"/>
                </a:solidFill>
                <a:latin typeface="CVS Health Sans"/>
                <a:cs typeface="CVS Health Sans"/>
              </a:rPr>
              <a:t> </a:t>
            </a:r>
            <a:r>
              <a:rPr sz="1200" i="1" dirty="0">
                <a:solidFill>
                  <a:srgbClr val="3E3E3E"/>
                </a:solidFill>
                <a:latin typeface="CVS Health Sans"/>
                <a:cs typeface="CVS Health Sans"/>
              </a:rPr>
              <a:t>and</a:t>
            </a:r>
            <a:r>
              <a:rPr sz="1200" i="1" spc="-45" dirty="0">
                <a:solidFill>
                  <a:srgbClr val="3E3E3E"/>
                </a:solidFill>
                <a:latin typeface="CVS Health Sans"/>
                <a:cs typeface="CVS Health Sans"/>
              </a:rPr>
              <a:t> </a:t>
            </a:r>
            <a:r>
              <a:rPr sz="1200" i="1" spc="-10" dirty="0">
                <a:solidFill>
                  <a:srgbClr val="3E3E3E"/>
                </a:solidFill>
                <a:latin typeface="CVS Health Sans"/>
                <a:cs typeface="CVS Health Sans"/>
              </a:rPr>
              <a:t>changes.”</a:t>
            </a:r>
            <a:endParaRPr sz="1200">
              <a:latin typeface="CVS Health Sans"/>
              <a:cs typeface="CVS Health Sans"/>
            </a:endParaRPr>
          </a:p>
        </p:txBody>
      </p:sp>
      <p:pic>
        <p:nvPicPr>
          <p:cNvPr id="25" name="object 25"/>
          <p:cNvPicPr/>
          <p:nvPr/>
        </p:nvPicPr>
        <p:blipFill>
          <a:blip r:embed="rId5" cstate="print"/>
          <a:stretch>
            <a:fillRect/>
          </a:stretch>
        </p:blipFill>
        <p:spPr>
          <a:xfrm>
            <a:off x="5943600" y="3172967"/>
            <a:ext cx="214884" cy="219456"/>
          </a:xfrm>
          <a:prstGeom prst="rect">
            <a:avLst/>
          </a:prstGeom>
        </p:spPr>
      </p:pic>
      <p:sp>
        <p:nvSpPr>
          <p:cNvPr id="26" name="object 26"/>
          <p:cNvSpPr txBox="1"/>
          <p:nvPr/>
        </p:nvSpPr>
        <p:spPr>
          <a:xfrm>
            <a:off x="1481327" y="1979676"/>
            <a:ext cx="3438525" cy="690880"/>
          </a:xfrm>
          <a:prstGeom prst="rect">
            <a:avLst/>
          </a:prstGeom>
          <a:solidFill>
            <a:srgbClr val="E9E9E9"/>
          </a:solidFill>
        </p:spPr>
        <p:txBody>
          <a:bodyPr vert="horz" wrap="square" lIns="0" tIns="74295" rIns="0" bIns="0" rtlCol="0">
            <a:spAutoFit/>
          </a:bodyPr>
          <a:lstStyle/>
          <a:p>
            <a:pPr marL="92710" marR="92075">
              <a:lnSpc>
                <a:spcPct val="101000"/>
              </a:lnSpc>
              <a:spcBef>
                <a:spcPts val="585"/>
              </a:spcBef>
            </a:pPr>
            <a:r>
              <a:rPr sz="1100" i="1" dirty="0">
                <a:solidFill>
                  <a:srgbClr val="3E3E3E"/>
                </a:solidFill>
                <a:latin typeface="CVS Health Sans"/>
                <a:cs typeface="CVS Health Sans"/>
              </a:rPr>
              <a:t>“I took</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this</a:t>
            </a:r>
            <a:r>
              <a:rPr sz="1100" i="1" spc="-30" dirty="0">
                <a:solidFill>
                  <a:srgbClr val="3E3E3E"/>
                </a:solidFill>
                <a:latin typeface="CVS Health Sans"/>
                <a:cs typeface="CVS Health Sans"/>
              </a:rPr>
              <a:t> </a:t>
            </a:r>
            <a:r>
              <a:rPr sz="1100" i="1" dirty="0">
                <a:solidFill>
                  <a:srgbClr val="3E3E3E"/>
                </a:solidFill>
                <a:latin typeface="CVS Health Sans"/>
                <a:cs typeface="CVS Health Sans"/>
              </a:rPr>
              <a:t>time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to</a:t>
            </a:r>
            <a:r>
              <a:rPr sz="1100" i="1" spc="20" dirty="0">
                <a:solidFill>
                  <a:srgbClr val="3E3E3E"/>
                </a:solidFill>
                <a:latin typeface="CVS Health Sans"/>
                <a:cs typeface="CVS Health Sans"/>
              </a:rPr>
              <a:t> </a:t>
            </a:r>
            <a:r>
              <a:rPr sz="1100" i="1" dirty="0">
                <a:solidFill>
                  <a:srgbClr val="3E3E3E"/>
                </a:solidFill>
                <a:latin typeface="CVS Health Sans"/>
                <a:cs typeface="CVS Health Sans"/>
              </a:rPr>
              <a:t>learn</a:t>
            </a:r>
            <a:r>
              <a:rPr sz="1100" i="1" spc="-55" dirty="0">
                <a:solidFill>
                  <a:srgbClr val="3E3E3E"/>
                </a:solidFill>
                <a:latin typeface="CVS Health Sans"/>
                <a:cs typeface="CVS Health Sans"/>
              </a:rPr>
              <a:t> </a:t>
            </a:r>
            <a:r>
              <a:rPr sz="1100" i="1" dirty="0">
                <a:solidFill>
                  <a:srgbClr val="3E3E3E"/>
                </a:solidFill>
                <a:latin typeface="CVS Health Sans"/>
                <a:cs typeface="CVS Health Sans"/>
              </a:rPr>
              <a:t>from</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my</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peers</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as</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well</a:t>
            </a:r>
            <a:r>
              <a:rPr sz="1100" i="1" spc="-45" dirty="0">
                <a:solidFill>
                  <a:srgbClr val="3E3E3E"/>
                </a:solidFill>
                <a:latin typeface="CVS Health Sans"/>
                <a:cs typeface="CVS Health Sans"/>
              </a:rPr>
              <a:t> </a:t>
            </a:r>
            <a:r>
              <a:rPr sz="1100" i="1" spc="-25" dirty="0">
                <a:solidFill>
                  <a:srgbClr val="3E3E3E"/>
                </a:solidFill>
                <a:latin typeface="CVS Health Sans"/>
                <a:cs typeface="CVS Health Sans"/>
              </a:rPr>
              <a:t>as </a:t>
            </a:r>
            <a:r>
              <a:rPr sz="1100" i="1" dirty="0">
                <a:solidFill>
                  <a:srgbClr val="3E3E3E"/>
                </a:solidFill>
                <a:latin typeface="CVS Health Sans"/>
                <a:cs typeface="CVS Health Sans"/>
              </a:rPr>
              <a:t>my</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direct</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manager</a:t>
            </a:r>
            <a:r>
              <a:rPr sz="1100" i="1" spc="-75" dirty="0">
                <a:solidFill>
                  <a:srgbClr val="3E3E3E"/>
                </a:solidFill>
                <a:latin typeface="CVS Health Sans"/>
                <a:cs typeface="CVS Health Sans"/>
              </a:rPr>
              <a:t> </a:t>
            </a:r>
            <a:r>
              <a:rPr sz="1100" i="1" dirty="0">
                <a:solidFill>
                  <a:srgbClr val="3E3E3E"/>
                </a:solidFill>
                <a:latin typeface="CVS Health Sans"/>
                <a:cs typeface="CVS Health Sans"/>
              </a:rPr>
              <a:t>so</a:t>
            </a:r>
            <a:r>
              <a:rPr sz="1100" i="1" spc="20" dirty="0">
                <a:solidFill>
                  <a:srgbClr val="3E3E3E"/>
                </a:solidFill>
                <a:latin typeface="CVS Health Sans"/>
                <a:cs typeface="CVS Health Sans"/>
              </a:rPr>
              <a:t> </a:t>
            </a:r>
            <a:r>
              <a:rPr sz="1100" i="1" dirty="0">
                <a:solidFill>
                  <a:srgbClr val="3E3E3E"/>
                </a:solidFill>
                <a:latin typeface="CVS Health Sans"/>
                <a:cs typeface="CVS Health Sans"/>
              </a:rPr>
              <a:t>that I understand</a:t>
            </a:r>
            <a:r>
              <a:rPr sz="1100" i="1" spc="-55" dirty="0">
                <a:solidFill>
                  <a:srgbClr val="3E3E3E"/>
                </a:solidFill>
                <a:latin typeface="CVS Health Sans"/>
                <a:cs typeface="CVS Health Sans"/>
              </a:rPr>
              <a:t> </a:t>
            </a:r>
            <a:r>
              <a:rPr sz="1100" i="1" dirty="0">
                <a:solidFill>
                  <a:srgbClr val="3E3E3E"/>
                </a:solidFill>
                <a:latin typeface="CVS Health Sans"/>
                <a:cs typeface="CVS Health Sans"/>
              </a:rPr>
              <a:t>all</a:t>
            </a:r>
            <a:r>
              <a:rPr sz="1100" i="1" spc="-40" dirty="0">
                <a:solidFill>
                  <a:srgbClr val="3E3E3E"/>
                </a:solidFill>
                <a:latin typeface="CVS Health Sans"/>
                <a:cs typeface="CVS Health Sans"/>
              </a:rPr>
              <a:t> </a:t>
            </a:r>
            <a:r>
              <a:rPr sz="1100" i="1" spc="-10" dirty="0">
                <a:solidFill>
                  <a:srgbClr val="3E3E3E"/>
                </a:solidFill>
                <a:latin typeface="CVS Health Sans"/>
                <a:cs typeface="CVS Health Sans"/>
              </a:rPr>
              <a:t>aspects </a:t>
            </a:r>
            <a:r>
              <a:rPr sz="1100" i="1" dirty="0">
                <a:solidFill>
                  <a:srgbClr val="3E3E3E"/>
                </a:solidFill>
                <a:latin typeface="CVS Health Sans"/>
                <a:cs typeface="CVS Health Sans"/>
              </a:rPr>
              <a:t>of</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not</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only</a:t>
            </a:r>
            <a:r>
              <a:rPr sz="1100" i="1" spc="-30" dirty="0">
                <a:solidFill>
                  <a:srgbClr val="3E3E3E"/>
                </a:solidFill>
                <a:latin typeface="CVS Health Sans"/>
                <a:cs typeface="CVS Health Sans"/>
              </a:rPr>
              <a:t> </a:t>
            </a:r>
            <a:r>
              <a:rPr sz="1100" i="1" dirty="0">
                <a:solidFill>
                  <a:srgbClr val="3E3E3E"/>
                </a:solidFill>
                <a:latin typeface="CVS Health Sans"/>
                <a:cs typeface="CVS Health Sans"/>
              </a:rPr>
              <a:t>the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role,</a:t>
            </a:r>
            <a:r>
              <a:rPr sz="1100" i="1" spc="-20" dirty="0">
                <a:solidFill>
                  <a:srgbClr val="3E3E3E"/>
                </a:solidFill>
                <a:latin typeface="CVS Health Sans"/>
                <a:cs typeface="CVS Health Sans"/>
              </a:rPr>
              <a:t> </a:t>
            </a:r>
            <a:r>
              <a:rPr sz="1100" i="1" dirty="0">
                <a:solidFill>
                  <a:srgbClr val="3E3E3E"/>
                </a:solidFill>
                <a:latin typeface="CVS Health Sans"/>
                <a:cs typeface="CVS Health Sans"/>
              </a:rPr>
              <a:t>but the</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business</a:t>
            </a:r>
            <a:r>
              <a:rPr sz="1100" i="1" spc="-25" dirty="0">
                <a:solidFill>
                  <a:srgbClr val="3E3E3E"/>
                </a:solidFill>
                <a:latin typeface="CVS Health Sans"/>
                <a:cs typeface="CVS Health Sans"/>
              </a:rPr>
              <a:t> </a:t>
            </a:r>
            <a:r>
              <a:rPr sz="1100" i="1" dirty="0">
                <a:solidFill>
                  <a:srgbClr val="3E3E3E"/>
                </a:solidFill>
                <a:latin typeface="CVS Health Sans"/>
                <a:cs typeface="CVS Health Sans"/>
              </a:rPr>
              <a:t>behind</a:t>
            </a:r>
            <a:r>
              <a:rPr sz="1100" i="1" spc="-60" dirty="0">
                <a:solidFill>
                  <a:srgbClr val="3E3E3E"/>
                </a:solidFill>
                <a:latin typeface="CVS Health Sans"/>
                <a:cs typeface="CVS Health Sans"/>
              </a:rPr>
              <a:t> </a:t>
            </a:r>
            <a:r>
              <a:rPr sz="1100" i="1" spc="-20" dirty="0">
                <a:solidFill>
                  <a:srgbClr val="3E3E3E"/>
                </a:solidFill>
                <a:latin typeface="CVS Health Sans"/>
                <a:cs typeface="CVS Health Sans"/>
              </a:rPr>
              <a:t>it.”</a:t>
            </a:r>
            <a:endParaRPr sz="1100">
              <a:latin typeface="CVS Health Sans"/>
              <a:cs typeface="CVS Health Sans"/>
            </a:endParaRPr>
          </a:p>
        </p:txBody>
      </p:sp>
      <p:sp>
        <p:nvSpPr>
          <p:cNvPr id="27" name="object 27"/>
          <p:cNvSpPr txBox="1"/>
          <p:nvPr/>
        </p:nvSpPr>
        <p:spPr>
          <a:xfrm>
            <a:off x="7168895" y="1618488"/>
            <a:ext cx="3863340" cy="759460"/>
          </a:xfrm>
          <a:prstGeom prst="rect">
            <a:avLst/>
          </a:prstGeom>
          <a:solidFill>
            <a:srgbClr val="E9E9E9"/>
          </a:solidFill>
        </p:spPr>
        <p:txBody>
          <a:bodyPr vert="horz" wrap="square" lIns="0" tIns="38100" rIns="0" bIns="0" rtlCol="0">
            <a:spAutoFit/>
          </a:bodyPr>
          <a:lstStyle/>
          <a:p>
            <a:pPr marL="89535" marR="81915">
              <a:lnSpc>
                <a:spcPct val="100099"/>
              </a:lnSpc>
              <a:spcBef>
                <a:spcPts val="300"/>
              </a:spcBef>
            </a:pPr>
            <a:r>
              <a:rPr sz="1100" i="1" dirty="0">
                <a:solidFill>
                  <a:srgbClr val="3E3E3E"/>
                </a:solidFill>
                <a:latin typeface="CVS Health Sans"/>
                <a:cs typeface="CVS Health Sans"/>
              </a:rPr>
              <a:t>“Allowing</a:t>
            </a:r>
            <a:r>
              <a:rPr sz="1100" i="1" spc="-55" dirty="0">
                <a:solidFill>
                  <a:srgbClr val="3E3E3E"/>
                </a:solidFill>
                <a:latin typeface="CVS Health Sans"/>
                <a:cs typeface="CVS Health Sans"/>
              </a:rPr>
              <a:t> </a:t>
            </a:r>
            <a:r>
              <a:rPr sz="1100" i="1" dirty="0">
                <a:solidFill>
                  <a:srgbClr val="3E3E3E"/>
                </a:solidFill>
                <a:latin typeface="CVS Health Sans"/>
                <a:cs typeface="CVS Health Sans"/>
              </a:rPr>
              <a:t>myself</a:t>
            </a:r>
            <a:r>
              <a:rPr sz="1100" i="1" spc="-70" dirty="0">
                <a:solidFill>
                  <a:srgbClr val="3E3E3E"/>
                </a:solidFill>
                <a:latin typeface="CVS Health Sans"/>
                <a:cs typeface="CVS Health Sans"/>
              </a:rPr>
              <a:t> </a:t>
            </a:r>
            <a:r>
              <a:rPr sz="1100" i="1" dirty="0">
                <a:solidFill>
                  <a:srgbClr val="3E3E3E"/>
                </a:solidFill>
                <a:latin typeface="CVS Health Sans"/>
                <a:cs typeface="CVS Health Sans"/>
              </a:rPr>
              <a:t>to</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work</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outside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of</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my comfort</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zone</a:t>
            </a:r>
            <a:r>
              <a:rPr sz="1100" i="1" spc="-10" dirty="0">
                <a:solidFill>
                  <a:srgbClr val="3E3E3E"/>
                </a:solidFill>
                <a:latin typeface="CVS Health Sans"/>
                <a:cs typeface="CVS Health Sans"/>
              </a:rPr>
              <a:t> </a:t>
            </a:r>
            <a:r>
              <a:rPr sz="1100" i="1" spc="-25" dirty="0">
                <a:solidFill>
                  <a:srgbClr val="3E3E3E"/>
                </a:solidFill>
                <a:latin typeface="CVS Health Sans"/>
                <a:cs typeface="CVS Health Sans"/>
              </a:rPr>
              <a:t>has </a:t>
            </a:r>
            <a:r>
              <a:rPr sz="1100" i="1" dirty="0">
                <a:solidFill>
                  <a:srgbClr val="3E3E3E"/>
                </a:solidFill>
                <a:latin typeface="CVS Health Sans"/>
                <a:cs typeface="CVS Health Sans"/>
              </a:rPr>
              <a:t>allowed</a:t>
            </a:r>
            <a:r>
              <a:rPr sz="1100" i="1" spc="-70" dirty="0">
                <a:solidFill>
                  <a:srgbClr val="3E3E3E"/>
                </a:solidFill>
                <a:latin typeface="CVS Health Sans"/>
                <a:cs typeface="CVS Health Sans"/>
              </a:rPr>
              <a:t> </a:t>
            </a:r>
            <a:r>
              <a:rPr sz="1100" i="1" dirty="0">
                <a:solidFill>
                  <a:srgbClr val="3E3E3E"/>
                </a:solidFill>
                <a:latin typeface="CVS Health Sans"/>
                <a:cs typeface="CVS Health Sans"/>
              </a:rPr>
              <a:t>me</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to</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excel</a:t>
            </a:r>
            <a:r>
              <a:rPr sz="1100" i="1" spc="-50" dirty="0">
                <a:solidFill>
                  <a:srgbClr val="3E3E3E"/>
                </a:solidFill>
                <a:latin typeface="CVS Health Sans"/>
                <a:cs typeface="CVS Health Sans"/>
              </a:rPr>
              <a:t> </a:t>
            </a:r>
            <a:r>
              <a:rPr sz="1100" i="1" dirty="0">
                <a:solidFill>
                  <a:srgbClr val="3E3E3E"/>
                </a:solidFill>
                <a:latin typeface="CVS Health Sans"/>
                <a:cs typeface="CVS Health Sans"/>
              </a:rPr>
              <a:t>within</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my career.</a:t>
            </a:r>
            <a:r>
              <a:rPr sz="1100" i="1" spc="-30" dirty="0">
                <a:solidFill>
                  <a:srgbClr val="3E3E3E"/>
                </a:solidFill>
                <a:latin typeface="CVS Health Sans"/>
                <a:cs typeface="CVS Health Sans"/>
              </a:rPr>
              <a:t> </a:t>
            </a:r>
            <a:r>
              <a:rPr sz="1100" i="1" dirty="0">
                <a:solidFill>
                  <a:srgbClr val="3E3E3E"/>
                </a:solidFill>
                <a:latin typeface="CVS Health Sans"/>
                <a:cs typeface="CVS Health Sans"/>
              </a:rPr>
              <a:t>Having</a:t>
            </a:r>
            <a:r>
              <a:rPr sz="1100" i="1" spc="-55" dirty="0">
                <a:solidFill>
                  <a:srgbClr val="3E3E3E"/>
                </a:solidFill>
                <a:latin typeface="CVS Health Sans"/>
                <a:cs typeface="CVS Health Sans"/>
              </a:rPr>
              <a:t> </a:t>
            </a:r>
            <a:r>
              <a:rPr sz="1100" i="1" dirty="0">
                <a:solidFill>
                  <a:srgbClr val="3E3E3E"/>
                </a:solidFill>
                <a:latin typeface="CVS Health Sans"/>
                <a:cs typeface="CVS Health Sans"/>
              </a:rPr>
              <a:t>a</a:t>
            </a:r>
            <a:r>
              <a:rPr sz="1100" i="1" spc="10" dirty="0">
                <a:solidFill>
                  <a:srgbClr val="3E3E3E"/>
                </a:solidFill>
                <a:latin typeface="CVS Health Sans"/>
                <a:cs typeface="CVS Health Sans"/>
              </a:rPr>
              <a:t> </a:t>
            </a:r>
            <a:r>
              <a:rPr sz="1100" i="1" spc="-10" dirty="0">
                <a:solidFill>
                  <a:srgbClr val="3E3E3E"/>
                </a:solidFill>
                <a:latin typeface="CVS Health Sans"/>
                <a:cs typeface="CVS Health Sans"/>
              </a:rPr>
              <a:t>trusting </a:t>
            </a:r>
            <a:r>
              <a:rPr sz="1100" i="1" dirty="0">
                <a:solidFill>
                  <a:srgbClr val="3E3E3E"/>
                </a:solidFill>
                <a:latin typeface="CVS Health Sans"/>
                <a:cs typeface="CVS Health Sans"/>
              </a:rPr>
              <a:t>and</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flexible</a:t>
            </a:r>
            <a:r>
              <a:rPr sz="1100" i="1" spc="-35" dirty="0">
                <a:solidFill>
                  <a:srgbClr val="3E3E3E"/>
                </a:solidFill>
                <a:latin typeface="CVS Health Sans"/>
                <a:cs typeface="CVS Health Sans"/>
              </a:rPr>
              <a:t> </a:t>
            </a:r>
            <a:r>
              <a:rPr sz="1100" i="1" dirty="0">
                <a:solidFill>
                  <a:srgbClr val="3E3E3E"/>
                </a:solidFill>
                <a:latin typeface="CVS Health Sans"/>
                <a:cs typeface="CVS Health Sans"/>
              </a:rPr>
              <a:t>leadership</a:t>
            </a:r>
            <a:r>
              <a:rPr sz="1100" i="1" spc="-85" dirty="0">
                <a:solidFill>
                  <a:srgbClr val="3E3E3E"/>
                </a:solidFill>
                <a:latin typeface="CVS Health Sans"/>
                <a:cs typeface="CVS Health Sans"/>
              </a:rPr>
              <a:t> </a:t>
            </a:r>
            <a:r>
              <a:rPr sz="1100" i="1" dirty="0">
                <a:solidFill>
                  <a:srgbClr val="3E3E3E"/>
                </a:solidFill>
                <a:latin typeface="CVS Health Sans"/>
                <a:cs typeface="CVS Health Sans"/>
              </a:rPr>
              <a:t>staff</a:t>
            </a:r>
            <a:r>
              <a:rPr sz="1100" i="1" spc="-20" dirty="0">
                <a:solidFill>
                  <a:srgbClr val="3E3E3E"/>
                </a:solidFill>
                <a:latin typeface="CVS Health Sans"/>
                <a:cs typeface="CVS Health Sans"/>
              </a:rPr>
              <a:t> </a:t>
            </a:r>
            <a:r>
              <a:rPr sz="1100" i="1" dirty="0">
                <a:solidFill>
                  <a:srgbClr val="3E3E3E"/>
                </a:solidFill>
                <a:latin typeface="CVS Health Sans"/>
                <a:cs typeface="CVS Health Sans"/>
              </a:rPr>
              <a:t>has</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turned</a:t>
            </a:r>
            <a:r>
              <a:rPr sz="1100" i="1" spc="-55" dirty="0">
                <a:solidFill>
                  <a:srgbClr val="3E3E3E"/>
                </a:solidFill>
                <a:latin typeface="CVS Health Sans"/>
                <a:cs typeface="CVS Health Sans"/>
              </a:rPr>
              <a:t> </a:t>
            </a:r>
            <a:r>
              <a:rPr sz="1100" i="1" dirty="0">
                <a:solidFill>
                  <a:srgbClr val="3E3E3E"/>
                </a:solidFill>
                <a:latin typeface="CVS Health Sans"/>
                <a:cs typeface="CVS Health Sans"/>
              </a:rPr>
              <a:t>me</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into</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the</a:t>
            </a:r>
            <a:r>
              <a:rPr sz="1100" i="1" spc="5" dirty="0">
                <a:solidFill>
                  <a:srgbClr val="3E3E3E"/>
                </a:solidFill>
                <a:latin typeface="CVS Health Sans"/>
                <a:cs typeface="CVS Health Sans"/>
              </a:rPr>
              <a:t> </a:t>
            </a:r>
            <a:r>
              <a:rPr sz="1100" i="1" spc="-10" dirty="0">
                <a:solidFill>
                  <a:srgbClr val="3E3E3E"/>
                </a:solidFill>
                <a:latin typeface="CVS Health Sans"/>
                <a:cs typeface="CVS Health Sans"/>
              </a:rPr>
              <a:t>leader </a:t>
            </a:r>
            <a:r>
              <a:rPr sz="1100" i="1" dirty="0">
                <a:solidFill>
                  <a:srgbClr val="3E3E3E"/>
                </a:solidFill>
                <a:latin typeface="CVS Health Sans"/>
                <a:cs typeface="CVS Health Sans"/>
              </a:rPr>
              <a:t>I</a:t>
            </a:r>
            <a:r>
              <a:rPr sz="1100" i="1" spc="20" dirty="0">
                <a:solidFill>
                  <a:srgbClr val="3E3E3E"/>
                </a:solidFill>
                <a:latin typeface="CVS Health Sans"/>
                <a:cs typeface="CVS Health Sans"/>
              </a:rPr>
              <a:t> </a:t>
            </a:r>
            <a:r>
              <a:rPr sz="1100" i="1" dirty="0">
                <a:solidFill>
                  <a:srgbClr val="3E3E3E"/>
                </a:solidFill>
                <a:latin typeface="CVS Health Sans"/>
                <a:cs typeface="CVS Health Sans"/>
              </a:rPr>
              <a:t>am</a:t>
            </a:r>
            <a:r>
              <a:rPr sz="1100" i="1" spc="-40" dirty="0">
                <a:solidFill>
                  <a:srgbClr val="3E3E3E"/>
                </a:solidFill>
                <a:latin typeface="CVS Health Sans"/>
                <a:cs typeface="CVS Health Sans"/>
              </a:rPr>
              <a:t> </a:t>
            </a:r>
            <a:r>
              <a:rPr sz="1100" i="1" spc="-10" dirty="0">
                <a:solidFill>
                  <a:srgbClr val="3E3E3E"/>
                </a:solidFill>
                <a:latin typeface="CVS Health Sans"/>
                <a:cs typeface="CVS Health Sans"/>
              </a:rPr>
              <a:t>today.”</a:t>
            </a:r>
            <a:endParaRPr sz="1100">
              <a:latin typeface="CVS Health Sans"/>
              <a:cs typeface="CVS Health Sans"/>
            </a:endParaRPr>
          </a:p>
        </p:txBody>
      </p:sp>
      <p:pic>
        <p:nvPicPr>
          <p:cNvPr id="28" name="object 28"/>
          <p:cNvPicPr/>
          <p:nvPr/>
        </p:nvPicPr>
        <p:blipFill>
          <a:blip r:embed="rId6" cstate="print"/>
          <a:stretch>
            <a:fillRect/>
          </a:stretch>
        </p:blipFill>
        <p:spPr>
          <a:xfrm>
            <a:off x="2633472" y="329184"/>
            <a:ext cx="1019555" cy="12435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3523" cy="6858000"/>
          </a:xfrm>
          <a:prstGeom prst="rect">
            <a:avLst/>
          </a:prstGeom>
        </p:spPr>
      </p:pic>
      <p:sp>
        <p:nvSpPr>
          <p:cNvPr id="3" name="object 3"/>
          <p:cNvSpPr txBox="1"/>
          <p:nvPr/>
        </p:nvSpPr>
        <p:spPr>
          <a:xfrm>
            <a:off x="2279142" y="1381404"/>
            <a:ext cx="7635240" cy="3391535"/>
          </a:xfrm>
          <a:prstGeom prst="rect">
            <a:avLst/>
          </a:prstGeom>
        </p:spPr>
        <p:txBody>
          <a:bodyPr vert="horz" wrap="square" lIns="0" tIns="83820" rIns="0" bIns="0" rtlCol="0">
            <a:spAutoFit/>
          </a:bodyPr>
          <a:lstStyle/>
          <a:p>
            <a:pPr marL="12700" marR="5080" indent="-5715" algn="ctr">
              <a:lnSpc>
                <a:spcPct val="90100"/>
              </a:lnSpc>
              <a:spcBef>
                <a:spcPts val="660"/>
              </a:spcBef>
            </a:pPr>
            <a:r>
              <a:rPr sz="4800" b="1" spc="-10" dirty="0">
                <a:solidFill>
                  <a:srgbClr val="FFFFFF"/>
                </a:solidFill>
                <a:latin typeface="CVS Health Sans"/>
                <a:cs typeface="CVS Health Sans"/>
              </a:rPr>
              <a:t>Understanding</a:t>
            </a:r>
            <a:r>
              <a:rPr sz="4800" b="1" spc="-120" dirty="0">
                <a:solidFill>
                  <a:srgbClr val="FFFFFF"/>
                </a:solidFill>
                <a:latin typeface="CVS Health Sans"/>
                <a:cs typeface="CVS Health Sans"/>
              </a:rPr>
              <a:t> </a:t>
            </a:r>
            <a:r>
              <a:rPr sz="4800" b="1" dirty="0">
                <a:solidFill>
                  <a:srgbClr val="FFFFFF"/>
                </a:solidFill>
                <a:latin typeface="CVS Health Sans"/>
                <a:cs typeface="CVS Health Sans"/>
              </a:rPr>
              <a:t>“Years</a:t>
            </a:r>
            <a:r>
              <a:rPr sz="4800" b="1" spc="-170" dirty="0">
                <a:solidFill>
                  <a:srgbClr val="FFFFFF"/>
                </a:solidFill>
                <a:latin typeface="CVS Health Sans"/>
                <a:cs typeface="CVS Health Sans"/>
              </a:rPr>
              <a:t> </a:t>
            </a:r>
            <a:r>
              <a:rPr sz="4800" b="1" spc="-25" dirty="0">
                <a:solidFill>
                  <a:srgbClr val="FFFFFF"/>
                </a:solidFill>
                <a:latin typeface="CVS Health Sans"/>
                <a:cs typeface="CVS Health Sans"/>
              </a:rPr>
              <a:t>of </a:t>
            </a:r>
            <a:r>
              <a:rPr sz="4800" b="1" dirty="0">
                <a:solidFill>
                  <a:srgbClr val="FFFFFF"/>
                </a:solidFill>
                <a:latin typeface="CVS Health Sans"/>
                <a:cs typeface="CVS Health Sans"/>
              </a:rPr>
              <a:t>Experience”</a:t>
            </a:r>
            <a:r>
              <a:rPr sz="4800" b="1" spc="-150" dirty="0">
                <a:solidFill>
                  <a:srgbClr val="FFFFFF"/>
                </a:solidFill>
                <a:latin typeface="CVS Health Sans"/>
                <a:cs typeface="CVS Health Sans"/>
              </a:rPr>
              <a:t> </a:t>
            </a:r>
            <a:r>
              <a:rPr sz="4800" b="1" i="1" dirty="0">
                <a:solidFill>
                  <a:srgbClr val="FFFFFF"/>
                </a:solidFill>
                <a:latin typeface="CVS Health Sans"/>
                <a:cs typeface="CVS Health Sans"/>
              </a:rPr>
              <a:t>versus</a:t>
            </a:r>
            <a:r>
              <a:rPr sz="4800" b="1" i="1" spc="-195" dirty="0">
                <a:solidFill>
                  <a:srgbClr val="FFFFFF"/>
                </a:solidFill>
                <a:latin typeface="CVS Health Sans"/>
                <a:cs typeface="CVS Health Sans"/>
              </a:rPr>
              <a:t> </a:t>
            </a:r>
            <a:r>
              <a:rPr sz="4800" b="1" spc="-10" dirty="0">
                <a:solidFill>
                  <a:srgbClr val="FFFFFF"/>
                </a:solidFill>
                <a:latin typeface="CVS Health Sans"/>
                <a:cs typeface="CVS Health Sans"/>
              </a:rPr>
              <a:t>levels </a:t>
            </a:r>
            <a:r>
              <a:rPr sz="4800" b="1" dirty="0">
                <a:solidFill>
                  <a:srgbClr val="FFFFFF"/>
                </a:solidFill>
                <a:latin typeface="CVS Health Sans"/>
                <a:cs typeface="CVS Health Sans"/>
              </a:rPr>
              <a:t>of</a:t>
            </a:r>
            <a:r>
              <a:rPr sz="4800" b="1" spc="-140" dirty="0">
                <a:solidFill>
                  <a:srgbClr val="FFFFFF"/>
                </a:solidFill>
                <a:latin typeface="CVS Health Sans"/>
                <a:cs typeface="CVS Health Sans"/>
              </a:rPr>
              <a:t> </a:t>
            </a:r>
            <a:r>
              <a:rPr sz="4800" b="1" dirty="0">
                <a:solidFill>
                  <a:srgbClr val="FFFFFF"/>
                </a:solidFill>
                <a:latin typeface="CVS Health Sans"/>
                <a:cs typeface="CVS Health Sans"/>
              </a:rPr>
              <a:t>position</a:t>
            </a:r>
            <a:r>
              <a:rPr sz="4800" b="1" spc="-75" dirty="0">
                <a:solidFill>
                  <a:srgbClr val="FFFFFF"/>
                </a:solidFill>
                <a:latin typeface="CVS Health Sans"/>
                <a:cs typeface="CVS Health Sans"/>
              </a:rPr>
              <a:t> </a:t>
            </a:r>
            <a:r>
              <a:rPr sz="4800" b="1" spc="-10" dirty="0">
                <a:solidFill>
                  <a:srgbClr val="FFFFFF"/>
                </a:solidFill>
                <a:latin typeface="CVS Health Sans"/>
                <a:cs typeface="CVS Health Sans"/>
              </a:rPr>
              <a:t>impact, responsibility,</a:t>
            </a:r>
            <a:r>
              <a:rPr sz="4800" b="1" spc="-125" dirty="0">
                <a:solidFill>
                  <a:srgbClr val="FFFFFF"/>
                </a:solidFill>
                <a:latin typeface="CVS Health Sans"/>
                <a:cs typeface="CVS Health Sans"/>
              </a:rPr>
              <a:t> </a:t>
            </a:r>
            <a:r>
              <a:rPr sz="4800" b="1" spc="-10" dirty="0">
                <a:solidFill>
                  <a:srgbClr val="FFFFFF"/>
                </a:solidFill>
                <a:latin typeface="CVS Health Sans"/>
                <a:cs typeface="CVS Health Sans"/>
              </a:rPr>
              <a:t>decision making</a:t>
            </a:r>
            <a:endParaRPr sz="4800">
              <a:latin typeface="CVS Health Sans"/>
              <a:cs typeface="CVS Health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1791" y="4951476"/>
            <a:ext cx="11009630" cy="1165860"/>
          </a:xfrm>
          <a:custGeom>
            <a:avLst/>
            <a:gdLst/>
            <a:ahLst/>
            <a:cxnLst/>
            <a:rect l="l" t="t" r="r" b="b"/>
            <a:pathLst>
              <a:path w="11009630" h="1165860">
                <a:moveTo>
                  <a:pt x="11009376" y="0"/>
                </a:moveTo>
                <a:lnTo>
                  <a:pt x="0" y="0"/>
                </a:lnTo>
                <a:lnTo>
                  <a:pt x="0" y="1165860"/>
                </a:lnTo>
                <a:lnTo>
                  <a:pt x="11009376" y="1165860"/>
                </a:lnTo>
                <a:lnTo>
                  <a:pt x="11009376" y="0"/>
                </a:lnTo>
                <a:close/>
              </a:path>
            </a:pathLst>
          </a:custGeom>
          <a:solidFill>
            <a:srgbClr val="E9E9E9"/>
          </a:solidFill>
        </p:spPr>
        <p:txBody>
          <a:bodyPr wrap="square" lIns="0" tIns="0" rIns="0" bIns="0" rtlCol="0"/>
          <a:lstStyle/>
          <a:p>
            <a:endParaRPr/>
          </a:p>
        </p:txBody>
      </p:sp>
      <p:sp>
        <p:nvSpPr>
          <p:cNvPr id="3" name="object 3"/>
          <p:cNvSpPr txBox="1"/>
          <p:nvPr/>
        </p:nvSpPr>
        <p:spPr>
          <a:xfrm>
            <a:off x="657859" y="1340611"/>
            <a:ext cx="1273810" cy="546735"/>
          </a:xfrm>
          <a:prstGeom prst="rect">
            <a:avLst/>
          </a:prstGeom>
        </p:spPr>
        <p:txBody>
          <a:bodyPr vert="horz" wrap="square" lIns="0" tIns="12700" rIns="0" bIns="0" rtlCol="0">
            <a:spAutoFit/>
          </a:bodyPr>
          <a:lstStyle/>
          <a:p>
            <a:pPr marL="12700">
              <a:lnSpc>
                <a:spcPts val="2050"/>
              </a:lnSpc>
              <a:spcBef>
                <a:spcPts val="100"/>
              </a:spcBef>
            </a:pPr>
            <a:r>
              <a:rPr sz="1800" b="1" dirty="0">
                <a:solidFill>
                  <a:srgbClr val="3E3E3E"/>
                </a:solidFill>
                <a:latin typeface="CVS Health Sans"/>
                <a:cs typeface="CVS Health Sans"/>
              </a:rPr>
              <a:t>Call</a:t>
            </a:r>
            <a:r>
              <a:rPr sz="1800" b="1" spc="-15" dirty="0">
                <a:solidFill>
                  <a:srgbClr val="3E3E3E"/>
                </a:solidFill>
                <a:latin typeface="CVS Health Sans"/>
                <a:cs typeface="CVS Health Sans"/>
              </a:rPr>
              <a:t> </a:t>
            </a:r>
            <a:r>
              <a:rPr sz="1800" b="1" spc="-10" dirty="0">
                <a:solidFill>
                  <a:srgbClr val="3E3E3E"/>
                </a:solidFill>
                <a:latin typeface="CVS Health Sans"/>
                <a:cs typeface="CVS Health Sans"/>
              </a:rPr>
              <a:t>Center</a:t>
            </a:r>
            <a:endParaRPr sz="1800">
              <a:latin typeface="CVS Health Sans"/>
              <a:cs typeface="CVS Health Sans"/>
            </a:endParaRPr>
          </a:p>
          <a:p>
            <a:pPr marL="12700">
              <a:lnSpc>
                <a:spcPts val="2050"/>
              </a:lnSpc>
            </a:pPr>
            <a:r>
              <a:rPr sz="1800" b="1" spc="-10" dirty="0">
                <a:solidFill>
                  <a:srgbClr val="3E3E3E"/>
                </a:solidFill>
                <a:latin typeface="CVS Health Sans"/>
                <a:cs typeface="CVS Health Sans"/>
              </a:rPr>
              <a:t>Operations</a:t>
            </a:r>
            <a:endParaRPr sz="1800">
              <a:latin typeface="CVS Health Sans"/>
              <a:cs typeface="CVS Health Sans"/>
            </a:endParaRPr>
          </a:p>
        </p:txBody>
      </p:sp>
      <p:sp>
        <p:nvSpPr>
          <p:cNvPr id="4" name="object 4"/>
          <p:cNvSpPr txBox="1">
            <a:spLocks noGrp="1"/>
          </p:cNvSpPr>
          <p:nvPr>
            <p:ph type="title"/>
          </p:nvPr>
        </p:nvSpPr>
        <p:spPr>
          <a:xfrm>
            <a:off x="621791" y="448055"/>
            <a:ext cx="11009630" cy="521334"/>
          </a:xfrm>
          <a:prstGeom prst="rect">
            <a:avLst/>
          </a:prstGeom>
          <a:solidFill>
            <a:srgbClr val="E9E9E9"/>
          </a:solidFill>
        </p:spPr>
        <p:txBody>
          <a:bodyPr vert="horz" wrap="square" lIns="0" tIns="93980" rIns="0" bIns="0" rtlCol="0">
            <a:spAutoFit/>
          </a:bodyPr>
          <a:lstStyle/>
          <a:p>
            <a:pPr marL="104139">
              <a:lnSpc>
                <a:spcPct val="100000"/>
              </a:lnSpc>
              <a:spcBef>
                <a:spcPts val="740"/>
              </a:spcBef>
            </a:pPr>
            <a:r>
              <a:rPr sz="2000" spc="-10" dirty="0"/>
              <a:t>0-</a:t>
            </a:r>
            <a:r>
              <a:rPr sz="2000" dirty="0"/>
              <a:t>2</a:t>
            </a:r>
            <a:r>
              <a:rPr sz="2000" spc="10" dirty="0"/>
              <a:t> </a:t>
            </a:r>
            <a:r>
              <a:rPr sz="2000" dirty="0"/>
              <a:t>Years</a:t>
            </a:r>
            <a:r>
              <a:rPr sz="2000" spc="-75" dirty="0"/>
              <a:t> </a:t>
            </a:r>
            <a:r>
              <a:rPr sz="2000" dirty="0"/>
              <a:t>of</a:t>
            </a:r>
            <a:r>
              <a:rPr sz="2000" spc="20" dirty="0"/>
              <a:t> </a:t>
            </a:r>
            <a:r>
              <a:rPr sz="2000" dirty="0"/>
              <a:t>Experience</a:t>
            </a:r>
            <a:r>
              <a:rPr sz="2000" spc="-75" dirty="0"/>
              <a:t> </a:t>
            </a:r>
            <a:r>
              <a:rPr sz="2000" dirty="0"/>
              <a:t>for</a:t>
            </a:r>
            <a:r>
              <a:rPr sz="2000" spc="5" dirty="0"/>
              <a:t> </a:t>
            </a:r>
            <a:r>
              <a:rPr sz="2000" dirty="0"/>
              <a:t>Entry-level</a:t>
            </a:r>
            <a:r>
              <a:rPr sz="2000" spc="-60" dirty="0"/>
              <a:t> </a:t>
            </a:r>
            <a:r>
              <a:rPr sz="2000" dirty="0"/>
              <a:t>Individual</a:t>
            </a:r>
            <a:r>
              <a:rPr sz="2000" spc="-65" dirty="0"/>
              <a:t> </a:t>
            </a:r>
            <a:r>
              <a:rPr sz="2000" spc="-10" dirty="0"/>
              <a:t>Contributor</a:t>
            </a:r>
            <a:r>
              <a:rPr sz="2000" spc="-60" dirty="0"/>
              <a:t> </a:t>
            </a:r>
            <a:r>
              <a:rPr sz="2000" dirty="0"/>
              <a:t>or</a:t>
            </a:r>
            <a:r>
              <a:rPr sz="2000" spc="10" dirty="0"/>
              <a:t> </a:t>
            </a:r>
            <a:r>
              <a:rPr sz="2000" dirty="0"/>
              <a:t>Production</a:t>
            </a:r>
            <a:r>
              <a:rPr sz="2000" spc="-55" dirty="0"/>
              <a:t> </a:t>
            </a:r>
            <a:r>
              <a:rPr sz="2000" spc="-10" dirty="0"/>
              <a:t>Roles</a:t>
            </a:r>
            <a:endParaRPr sz="2000"/>
          </a:p>
        </p:txBody>
      </p:sp>
      <p:sp>
        <p:nvSpPr>
          <p:cNvPr id="5" name="object 5"/>
          <p:cNvSpPr txBox="1"/>
          <p:nvPr/>
        </p:nvSpPr>
        <p:spPr>
          <a:xfrm>
            <a:off x="2455545" y="2255977"/>
            <a:ext cx="2197735" cy="1202690"/>
          </a:xfrm>
          <a:prstGeom prst="rect">
            <a:avLst/>
          </a:prstGeom>
        </p:spPr>
        <p:txBody>
          <a:bodyPr vert="horz" wrap="square" lIns="0" tIns="14604" rIns="0" bIns="0" rtlCol="0">
            <a:spAutoFit/>
          </a:bodyPr>
          <a:lstStyle/>
          <a:p>
            <a:pPr marL="12700">
              <a:lnSpc>
                <a:spcPct val="100000"/>
              </a:lnSpc>
              <a:spcBef>
                <a:spcPts val="114"/>
              </a:spcBef>
            </a:pPr>
            <a:r>
              <a:rPr sz="1100" dirty="0">
                <a:solidFill>
                  <a:srgbClr val="3E3E3E"/>
                </a:solidFill>
                <a:latin typeface="CVS Health Sans"/>
                <a:cs typeface="CVS Health Sans"/>
              </a:rPr>
              <a:t>Contact</a:t>
            </a:r>
            <a:r>
              <a:rPr sz="1100" spc="-5"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20"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in</a:t>
            </a:r>
            <a:r>
              <a:rPr sz="1100" spc="-80" dirty="0">
                <a:solidFill>
                  <a:srgbClr val="3E3E3E"/>
                </a:solidFill>
                <a:latin typeface="CVS Health Sans"/>
                <a:cs typeface="CVS Health Sans"/>
              </a:rPr>
              <a:t> </a:t>
            </a:r>
            <a:r>
              <a:rPr sz="1100" spc="-50" dirty="0">
                <a:solidFill>
                  <a:srgbClr val="3E3E3E"/>
                </a:solidFill>
                <a:latin typeface="CVS Health Sans"/>
                <a:cs typeface="CVS Health Sans"/>
              </a:rPr>
              <a:t>a</a:t>
            </a:r>
            <a:endParaRPr sz="1100">
              <a:latin typeface="CVS Health Sans"/>
              <a:cs typeface="CVS Health Sans"/>
            </a:endParaRPr>
          </a:p>
          <a:p>
            <a:pPr marL="12700" marR="5080">
              <a:lnSpc>
                <a:spcPct val="99900"/>
              </a:lnSpc>
              <a:spcBef>
                <a:spcPts val="15"/>
              </a:spcBef>
            </a:pPr>
            <a:r>
              <a:rPr sz="1100" spc="-10" dirty="0">
                <a:solidFill>
                  <a:srgbClr val="3E3E3E"/>
                </a:solidFill>
                <a:latin typeface="CVS Health Sans"/>
                <a:cs typeface="CVS Health Sans"/>
              </a:rPr>
              <a:t>high-</a:t>
            </a:r>
            <a:r>
              <a:rPr sz="1100" dirty="0">
                <a:solidFill>
                  <a:srgbClr val="3E3E3E"/>
                </a:solidFill>
                <a:latin typeface="CVS Health Sans"/>
                <a:cs typeface="CVS Health Sans"/>
              </a:rPr>
              <a:t>volume</a:t>
            </a:r>
            <a:r>
              <a:rPr sz="1100" spc="-35"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10" dirty="0">
                <a:solidFill>
                  <a:srgbClr val="3E3E3E"/>
                </a:solidFill>
                <a:latin typeface="CVS Health Sans"/>
                <a:cs typeface="CVS Health Sans"/>
              </a:rPr>
              <a:t> center. </a:t>
            </a:r>
            <a:r>
              <a:rPr sz="1100" dirty="0">
                <a:solidFill>
                  <a:srgbClr val="3E3E3E"/>
                </a:solidFill>
                <a:latin typeface="CVS Health Sans"/>
                <a:cs typeface="CVS Health Sans"/>
              </a:rPr>
              <a:t>Demonstrated</a:t>
            </a:r>
            <a:r>
              <a:rPr sz="1100" spc="-75" dirty="0">
                <a:solidFill>
                  <a:srgbClr val="3E3E3E"/>
                </a:solidFill>
                <a:latin typeface="CVS Health Sans"/>
                <a:cs typeface="CVS Health Sans"/>
              </a:rPr>
              <a:t> </a:t>
            </a:r>
            <a:r>
              <a:rPr sz="1100" dirty="0">
                <a:solidFill>
                  <a:srgbClr val="3E3E3E"/>
                </a:solidFill>
                <a:latin typeface="CVS Health Sans"/>
                <a:cs typeface="CVS Health Sans"/>
              </a:rPr>
              <a:t>skill</a:t>
            </a:r>
            <a:r>
              <a:rPr sz="1100" spc="-2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enthusiasm</a:t>
            </a:r>
            <a:r>
              <a:rPr sz="1100" spc="-15" dirty="0">
                <a:solidFill>
                  <a:srgbClr val="3E3E3E"/>
                </a:solidFill>
                <a:latin typeface="CVS Health Sans"/>
                <a:cs typeface="CVS Health Sans"/>
              </a:rPr>
              <a:t> </a:t>
            </a:r>
            <a:r>
              <a:rPr sz="1100" dirty="0">
                <a:solidFill>
                  <a:srgbClr val="3E3E3E"/>
                </a:solidFill>
                <a:latin typeface="CVS Health Sans"/>
                <a:cs typeface="CVS Health Sans"/>
              </a:rPr>
              <a:t>for</a:t>
            </a:r>
            <a:r>
              <a:rPr sz="1100" spc="-55" dirty="0">
                <a:solidFill>
                  <a:srgbClr val="3E3E3E"/>
                </a:solidFill>
                <a:latin typeface="CVS Health Sans"/>
                <a:cs typeface="CVS Health Sans"/>
              </a:rPr>
              <a:t> </a:t>
            </a:r>
            <a:r>
              <a:rPr sz="1100" dirty="0">
                <a:solidFill>
                  <a:srgbClr val="3E3E3E"/>
                </a:solidFill>
                <a:latin typeface="CVS Health Sans"/>
                <a:cs typeface="CVS Health Sans"/>
              </a:rPr>
              <a:t>data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analytics </a:t>
            </a:r>
            <a:r>
              <a:rPr sz="1100" dirty="0">
                <a:solidFill>
                  <a:srgbClr val="3E3E3E"/>
                </a:solidFill>
                <a:latin typeface="CVS Health Sans"/>
                <a:cs typeface="CVS Health Sans"/>
              </a:rPr>
              <a:t>or</a:t>
            </a:r>
            <a:r>
              <a:rPr sz="1100" spc="5" dirty="0">
                <a:solidFill>
                  <a:srgbClr val="3E3E3E"/>
                </a:solidFill>
                <a:latin typeface="CVS Health Sans"/>
                <a:cs typeface="CVS Health Sans"/>
              </a:rPr>
              <a:t> </a:t>
            </a:r>
            <a:r>
              <a:rPr sz="1100" dirty="0">
                <a:solidFill>
                  <a:srgbClr val="3E3E3E"/>
                </a:solidFill>
                <a:latin typeface="CVS Health Sans"/>
                <a:cs typeface="CVS Health Sans"/>
              </a:rPr>
              <a:t>entry</a:t>
            </a:r>
            <a:r>
              <a:rPr sz="1100" spc="15"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35" dirty="0">
                <a:solidFill>
                  <a:srgbClr val="3E3E3E"/>
                </a:solidFill>
                <a:latin typeface="CVS Health Sans"/>
                <a:cs typeface="CVS Health Sans"/>
              </a:rPr>
              <a:t> </a:t>
            </a:r>
            <a:r>
              <a:rPr sz="1100" dirty="0">
                <a:solidFill>
                  <a:srgbClr val="3E3E3E"/>
                </a:solidFill>
                <a:latin typeface="CVS Health Sans"/>
                <a:cs typeface="CVS Health Sans"/>
              </a:rPr>
              <a:t>resource</a:t>
            </a:r>
            <a:r>
              <a:rPr sz="1100" spc="-80" dirty="0">
                <a:solidFill>
                  <a:srgbClr val="3E3E3E"/>
                </a:solidFill>
                <a:latin typeface="CVS Health Sans"/>
                <a:cs typeface="CVS Health Sans"/>
              </a:rPr>
              <a:t> </a:t>
            </a:r>
            <a:r>
              <a:rPr sz="1100" spc="-10" dirty="0">
                <a:solidFill>
                  <a:srgbClr val="3E3E3E"/>
                </a:solidFill>
                <a:latin typeface="CVS Health Sans"/>
                <a:cs typeface="CVS Health Sans"/>
              </a:rPr>
              <a:t>planning </a:t>
            </a:r>
            <a:r>
              <a:rPr sz="1100" dirty="0">
                <a:solidFill>
                  <a:srgbClr val="3E3E3E"/>
                </a:solidFill>
                <a:latin typeface="CVS Health Sans"/>
                <a:cs typeface="CVS Health Sans"/>
              </a:rPr>
              <a:t>experience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having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worked</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cross- </a:t>
            </a:r>
            <a:r>
              <a:rPr sz="1100" dirty="0">
                <a:solidFill>
                  <a:srgbClr val="3E3E3E"/>
                </a:solidFill>
                <a:latin typeface="CVS Health Sans"/>
                <a:cs typeface="CVS Health Sans"/>
              </a:rPr>
              <a:t>functionally</a:t>
            </a:r>
            <a:r>
              <a:rPr sz="1100" spc="-3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30" dirty="0">
                <a:solidFill>
                  <a:srgbClr val="3E3E3E"/>
                </a:solidFill>
                <a:latin typeface="CVS Health Sans"/>
                <a:cs typeface="CVS Health Sans"/>
              </a:rPr>
              <a:t> </a:t>
            </a:r>
            <a:r>
              <a:rPr sz="1100" spc="-25" dirty="0">
                <a:solidFill>
                  <a:srgbClr val="3E3E3E"/>
                </a:solidFill>
                <a:latin typeface="CVS Health Sans"/>
                <a:cs typeface="CVS Health Sans"/>
              </a:rPr>
              <a:t>RP.</a:t>
            </a:r>
            <a:endParaRPr sz="1100">
              <a:latin typeface="CVS Health Sans"/>
              <a:cs typeface="CVS Health Sans"/>
            </a:endParaRPr>
          </a:p>
        </p:txBody>
      </p:sp>
      <p:sp>
        <p:nvSpPr>
          <p:cNvPr id="6" name="object 6"/>
          <p:cNvSpPr txBox="1"/>
          <p:nvPr/>
        </p:nvSpPr>
        <p:spPr>
          <a:xfrm>
            <a:off x="621791" y="4951476"/>
            <a:ext cx="11009630" cy="1165860"/>
          </a:xfrm>
          <a:prstGeom prst="rect">
            <a:avLst/>
          </a:prstGeom>
        </p:spPr>
        <p:txBody>
          <a:bodyPr vert="horz" wrap="square" lIns="0" tIns="76200" rIns="0" bIns="0" rtlCol="0">
            <a:spAutoFit/>
          </a:bodyPr>
          <a:lstStyle/>
          <a:p>
            <a:pPr marL="104139" marR="1282700">
              <a:lnSpc>
                <a:spcPct val="101000"/>
              </a:lnSpc>
              <a:spcBef>
                <a:spcPts val="600"/>
              </a:spcBef>
            </a:pPr>
            <a:r>
              <a:rPr sz="1100" dirty="0">
                <a:solidFill>
                  <a:srgbClr val="3E3E3E"/>
                </a:solidFill>
                <a:latin typeface="CVS Health Sans"/>
                <a:cs typeface="CVS Health Sans"/>
              </a:rPr>
              <a:t>Entry</a:t>
            </a:r>
            <a:r>
              <a:rPr sz="1100" spc="-10"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50"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30" dirty="0">
                <a:solidFill>
                  <a:srgbClr val="3E3E3E"/>
                </a:solidFill>
                <a:latin typeface="CVS Health Sans"/>
                <a:cs typeface="CVS Health Sans"/>
              </a:rPr>
              <a:t> </a:t>
            </a:r>
            <a:r>
              <a:rPr sz="1100" dirty="0">
                <a:solidFill>
                  <a:srgbClr val="3E3E3E"/>
                </a:solidFill>
                <a:latin typeface="CVS Health Sans"/>
                <a:cs typeface="CVS Health Sans"/>
              </a:rPr>
              <a:t>contributor</a:t>
            </a:r>
            <a:r>
              <a:rPr sz="1100" spc="-15" dirty="0">
                <a:solidFill>
                  <a:srgbClr val="3E3E3E"/>
                </a:solidFill>
                <a:latin typeface="CVS Health Sans"/>
                <a:cs typeface="CVS Health Sans"/>
              </a:rPr>
              <a:t> </a:t>
            </a:r>
            <a:r>
              <a:rPr sz="1100" dirty="0">
                <a:solidFill>
                  <a:srgbClr val="3E3E3E"/>
                </a:solidFill>
                <a:latin typeface="CVS Health Sans"/>
                <a:cs typeface="CVS Health Sans"/>
              </a:rPr>
              <a:t>in</a:t>
            </a:r>
            <a:r>
              <a:rPr sz="1100" spc="40"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35"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40" dirty="0">
                <a:solidFill>
                  <a:srgbClr val="3E3E3E"/>
                </a:solidFill>
                <a:latin typeface="CVS Health Sans"/>
                <a:cs typeface="CVS Health Sans"/>
              </a:rPr>
              <a:t> </a:t>
            </a:r>
            <a:r>
              <a:rPr sz="1100" dirty="0">
                <a:solidFill>
                  <a:srgbClr val="3E3E3E"/>
                </a:solidFill>
                <a:latin typeface="CVS Health Sans"/>
                <a:cs typeface="CVS Health Sans"/>
              </a:rPr>
              <a:t>or</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production-</a:t>
            </a:r>
            <a:r>
              <a:rPr sz="1100" dirty="0">
                <a:solidFill>
                  <a:srgbClr val="3E3E3E"/>
                </a:solidFill>
                <a:latin typeface="CVS Health Sans"/>
                <a:cs typeface="CVS Health Sans"/>
              </a:rPr>
              <a:t>based</a:t>
            </a:r>
            <a:r>
              <a:rPr sz="1100" spc="-7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5" dirty="0">
                <a:solidFill>
                  <a:srgbClr val="3E3E3E"/>
                </a:solidFill>
                <a:latin typeface="CVS Health Sans"/>
                <a:cs typeface="CVS Health Sans"/>
              </a:rPr>
              <a:t> </a:t>
            </a:r>
            <a:r>
              <a:rPr sz="1100" dirty="0">
                <a:solidFill>
                  <a:srgbClr val="3E3E3E"/>
                </a:solidFill>
                <a:latin typeface="CVS Health Sans"/>
                <a:cs typeface="CVS Health Sans"/>
              </a:rPr>
              <a:t>Works</a:t>
            </a:r>
            <a:r>
              <a:rPr sz="1100" spc="-80" dirty="0">
                <a:solidFill>
                  <a:srgbClr val="3E3E3E"/>
                </a:solidFill>
                <a:latin typeface="CVS Health Sans"/>
                <a:cs typeface="CVS Health Sans"/>
              </a:rPr>
              <a:t> </a:t>
            </a:r>
            <a:r>
              <a:rPr sz="1100" dirty="0">
                <a:solidFill>
                  <a:srgbClr val="3E3E3E"/>
                </a:solidFill>
                <a:latin typeface="CVS Health Sans"/>
                <a:cs typeface="CVS Health Sans"/>
              </a:rPr>
              <a:t>under</a:t>
            </a:r>
            <a:r>
              <a:rPr sz="1100" spc="-10" dirty="0">
                <a:solidFill>
                  <a:srgbClr val="3E3E3E"/>
                </a:solidFill>
                <a:latin typeface="CVS Health Sans"/>
                <a:cs typeface="CVS Health Sans"/>
              </a:rPr>
              <a:t> </a:t>
            </a:r>
            <a:r>
              <a:rPr sz="1100" dirty="0">
                <a:solidFill>
                  <a:srgbClr val="3E3E3E"/>
                </a:solidFill>
                <a:latin typeface="CVS Health Sans"/>
                <a:cs typeface="CVS Health Sans"/>
              </a:rPr>
              <a:t>direct</a:t>
            </a:r>
            <a:r>
              <a:rPr sz="1100" spc="-40" dirty="0">
                <a:solidFill>
                  <a:srgbClr val="3E3E3E"/>
                </a:solidFill>
                <a:latin typeface="CVS Health Sans"/>
                <a:cs typeface="CVS Health Sans"/>
              </a:rPr>
              <a:t> </a:t>
            </a:r>
            <a:r>
              <a:rPr sz="1100" dirty="0">
                <a:solidFill>
                  <a:srgbClr val="3E3E3E"/>
                </a:solidFill>
                <a:latin typeface="CVS Health Sans"/>
                <a:cs typeface="CVS Health Sans"/>
              </a:rPr>
              <a:t>supervision</a:t>
            </a:r>
            <a:r>
              <a:rPr sz="1100" spc="-4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complete</a:t>
            </a:r>
            <a:r>
              <a:rPr sz="1100" spc="-55" dirty="0">
                <a:solidFill>
                  <a:srgbClr val="3E3E3E"/>
                </a:solidFill>
                <a:latin typeface="CVS Health Sans"/>
                <a:cs typeface="CVS Health Sans"/>
              </a:rPr>
              <a:t> </a:t>
            </a:r>
            <a:r>
              <a:rPr sz="1100" dirty="0">
                <a:solidFill>
                  <a:srgbClr val="3E3E3E"/>
                </a:solidFill>
                <a:latin typeface="CVS Health Sans"/>
                <a:cs typeface="CVS Health Sans"/>
              </a:rPr>
              <a:t>routine</a:t>
            </a:r>
            <a:r>
              <a:rPr sz="1100" spc="25" dirty="0">
                <a:solidFill>
                  <a:srgbClr val="3E3E3E"/>
                </a:solidFill>
                <a:latin typeface="CVS Health Sans"/>
                <a:cs typeface="CVS Health Sans"/>
              </a:rPr>
              <a:t> </a:t>
            </a:r>
            <a:r>
              <a:rPr sz="1100" dirty="0">
                <a:solidFill>
                  <a:srgbClr val="3E3E3E"/>
                </a:solidFill>
                <a:latin typeface="CVS Health Sans"/>
                <a:cs typeface="CVS Health Sans"/>
              </a:rPr>
              <a:t>tasks with</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specific </a:t>
            </a:r>
            <a:r>
              <a:rPr sz="1100" dirty="0">
                <a:solidFill>
                  <a:srgbClr val="3E3E3E"/>
                </a:solidFill>
                <a:latin typeface="CVS Health Sans"/>
                <a:cs typeface="CVS Health Sans"/>
              </a:rPr>
              <a:t>instructions</a:t>
            </a:r>
            <a:r>
              <a:rPr sz="1100" spc="-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achieve</a:t>
            </a:r>
            <a:r>
              <a:rPr sz="1100" spc="25" dirty="0">
                <a:solidFill>
                  <a:srgbClr val="3E3E3E"/>
                </a:solidFill>
                <a:latin typeface="CVS Health Sans"/>
                <a:cs typeface="CVS Health Sans"/>
              </a:rPr>
              <a:t> </a:t>
            </a:r>
            <a:r>
              <a:rPr sz="1100" dirty="0">
                <a:solidFill>
                  <a:srgbClr val="3E3E3E"/>
                </a:solidFill>
                <a:latin typeface="CVS Health Sans"/>
                <a:cs typeface="CVS Health Sans"/>
              </a:rPr>
              <a:t>goals.</a:t>
            </a:r>
            <a:r>
              <a:rPr sz="1100" spc="-30" dirty="0">
                <a:solidFill>
                  <a:srgbClr val="3E3E3E"/>
                </a:solidFill>
                <a:latin typeface="CVS Health Sans"/>
                <a:cs typeface="CVS Health Sans"/>
              </a:rPr>
              <a:t> </a:t>
            </a:r>
            <a:r>
              <a:rPr sz="1100" dirty="0">
                <a:solidFill>
                  <a:srgbClr val="3E3E3E"/>
                </a:solidFill>
                <a:latin typeface="CVS Health Sans"/>
                <a:cs typeface="CVS Health Sans"/>
              </a:rPr>
              <a:t>A</a:t>
            </a:r>
            <a:r>
              <a:rPr sz="1100" spc="-5" dirty="0">
                <a:solidFill>
                  <a:srgbClr val="3E3E3E"/>
                </a:solidFill>
                <a:latin typeface="CVS Health Sans"/>
                <a:cs typeface="CVS Health Sans"/>
              </a:rPr>
              <a:t> </a:t>
            </a:r>
            <a:r>
              <a:rPr sz="1100" dirty="0">
                <a:solidFill>
                  <a:srgbClr val="3E3E3E"/>
                </a:solidFill>
                <a:latin typeface="CVS Health Sans"/>
                <a:cs typeface="CVS Health Sans"/>
              </a:rPr>
              <a:t>nonexempt</a:t>
            </a:r>
            <a:r>
              <a:rPr sz="1100" spc="-40" dirty="0">
                <a:solidFill>
                  <a:srgbClr val="3E3E3E"/>
                </a:solidFill>
                <a:latin typeface="CVS Health Sans"/>
                <a:cs typeface="CVS Health Sans"/>
              </a:rPr>
              <a:t> </a:t>
            </a:r>
            <a:r>
              <a:rPr sz="1100" dirty="0">
                <a:solidFill>
                  <a:srgbClr val="3E3E3E"/>
                </a:solidFill>
                <a:latin typeface="CVS Health Sans"/>
                <a:cs typeface="CVS Health Sans"/>
              </a:rPr>
              <a:t>(eligible</a:t>
            </a:r>
            <a:r>
              <a:rPr sz="1100" spc="-9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dirty="0">
                <a:solidFill>
                  <a:srgbClr val="3E3E3E"/>
                </a:solidFill>
                <a:latin typeface="CVS Health Sans"/>
                <a:cs typeface="CVS Health Sans"/>
              </a:rPr>
              <a:t>overtime)</a:t>
            </a:r>
            <a:r>
              <a:rPr sz="1100" spc="-40"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4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50" dirty="0">
                <a:solidFill>
                  <a:srgbClr val="3E3E3E"/>
                </a:solidFill>
                <a:latin typeface="CVS Health Sans"/>
                <a:cs typeface="CVS Health Sans"/>
              </a:rPr>
              <a:t> </a:t>
            </a:r>
            <a:r>
              <a:rPr sz="1100" dirty="0">
                <a:solidFill>
                  <a:srgbClr val="3E3E3E"/>
                </a:solidFill>
                <a:latin typeface="CVS Health Sans"/>
                <a:cs typeface="CVS Health Sans"/>
              </a:rPr>
              <a:t>which</a:t>
            </a:r>
            <a:r>
              <a:rPr sz="1100" spc="-5" dirty="0">
                <a:solidFill>
                  <a:srgbClr val="3E3E3E"/>
                </a:solidFill>
                <a:latin typeface="CVS Health Sans"/>
                <a:cs typeface="CVS Health Sans"/>
              </a:rPr>
              <a:t> </a:t>
            </a:r>
            <a:r>
              <a:rPr sz="1100" dirty="0">
                <a:solidFill>
                  <a:srgbClr val="3E3E3E"/>
                </a:solidFill>
                <a:latin typeface="CVS Health Sans"/>
                <a:cs typeface="CVS Health Sans"/>
              </a:rPr>
              <a:t>solves</a:t>
            </a:r>
            <a:r>
              <a:rPr sz="1100" spc="-80" dirty="0">
                <a:solidFill>
                  <a:srgbClr val="3E3E3E"/>
                </a:solidFill>
                <a:latin typeface="CVS Health Sans"/>
                <a:cs typeface="CVS Health Sans"/>
              </a:rPr>
              <a:t> </a:t>
            </a:r>
            <a:r>
              <a:rPr sz="1100" dirty="0">
                <a:solidFill>
                  <a:srgbClr val="3E3E3E"/>
                </a:solidFill>
                <a:latin typeface="CVS Health Sans"/>
                <a:cs typeface="CVS Health Sans"/>
              </a:rPr>
              <a:t>basic</a:t>
            </a:r>
            <a:r>
              <a:rPr sz="1100" spc="35" dirty="0">
                <a:solidFill>
                  <a:srgbClr val="3E3E3E"/>
                </a:solidFill>
                <a:latin typeface="CVS Health Sans"/>
                <a:cs typeface="CVS Health Sans"/>
              </a:rPr>
              <a:t> </a:t>
            </a:r>
            <a:r>
              <a:rPr sz="1100" dirty="0">
                <a:solidFill>
                  <a:srgbClr val="3E3E3E"/>
                </a:solidFill>
                <a:latin typeface="CVS Health Sans"/>
                <a:cs typeface="CVS Health Sans"/>
              </a:rPr>
              <a:t>and routine</a:t>
            </a:r>
            <a:r>
              <a:rPr sz="1100" spc="25" dirty="0">
                <a:solidFill>
                  <a:srgbClr val="3E3E3E"/>
                </a:solidFill>
                <a:latin typeface="CVS Health Sans"/>
                <a:cs typeface="CVS Health Sans"/>
              </a:rPr>
              <a:t> </a:t>
            </a:r>
            <a:r>
              <a:rPr sz="1100" dirty="0">
                <a:solidFill>
                  <a:srgbClr val="3E3E3E"/>
                </a:solidFill>
                <a:latin typeface="CVS Health Sans"/>
                <a:cs typeface="CVS Health Sans"/>
              </a:rPr>
              <a:t>problems</a:t>
            </a:r>
            <a:r>
              <a:rPr sz="1100" spc="-114"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spc="-45" dirty="0">
                <a:solidFill>
                  <a:srgbClr val="3E3E3E"/>
                </a:solidFill>
                <a:latin typeface="CVS Health Sans"/>
                <a:cs typeface="CVS Health Sans"/>
              </a:rPr>
              <a:t>may</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formulate </a:t>
            </a:r>
            <a:r>
              <a:rPr sz="1100" dirty="0">
                <a:solidFill>
                  <a:srgbClr val="3E3E3E"/>
                </a:solidFill>
                <a:latin typeface="CVS Health Sans"/>
                <a:cs typeface="CVS Health Sans"/>
              </a:rPr>
              <a:t>recommendations</a:t>
            </a:r>
            <a:r>
              <a:rPr sz="1100" spc="-50"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non-</a:t>
            </a:r>
            <a:r>
              <a:rPr sz="1100" dirty="0">
                <a:solidFill>
                  <a:srgbClr val="3E3E3E"/>
                </a:solidFill>
                <a:latin typeface="CVS Health Sans"/>
                <a:cs typeface="CVS Health Sans"/>
              </a:rPr>
              <a:t>routine</a:t>
            </a:r>
            <a:r>
              <a:rPr sz="1100" spc="-30" dirty="0">
                <a:solidFill>
                  <a:srgbClr val="3E3E3E"/>
                </a:solidFill>
                <a:latin typeface="CVS Health Sans"/>
                <a:cs typeface="CVS Health Sans"/>
              </a:rPr>
              <a:t> </a:t>
            </a:r>
            <a:r>
              <a:rPr sz="1100" dirty="0">
                <a:solidFill>
                  <a:srgbClr val="3E3E3E"/>
                </a:solidFill>
                <a:latin typeface="CVS Health Sans"/>
                <a:cs typeface="CVS Health Sans"/>
              </a:rPr>
              <a:t>problems.</a:t>
            </a:r>
            <a:r>
              <a:rPr sz="1100" spc="-114" dirty="0">
                <a:solidFill>
                  <a:srgbClr val="3E3E3E"/>
                </a:solidFill>
                <a:latin typeface="CVS Health Sans"/>
                <a:cs typeface="CVS Health Sans"/>
              </a:rPr>
              <a:t> </a:t>
            </a:r>
            <a:r>
              <a:rPr sz="1100" dirty="0">
                <a:solidFill>
                  <a:srgbClr val="3E3E3E"/>
                </a:solidFill>
                <a:latin typeface="CVS Health Sans"/>
                <a:cs typeface="CVS Health Sans"/>
              </a:rPr>
              <a:t>May</a:t>
            </a:r>
            <a:r>
              <a:rPr sz="1100" spc="10"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30" dirty="0">
                <a:solidFill>
                  <a:srgbClr val="3E3E3E"/>
                </a:solidFill>
                <a:latin typeface="CVS Health Sans"/>
                <a:cs typeface="CVS Health Sans"/>
              </a:rPr>
              <a:t> </a:t>
            </a:r>
            <a:r>
              <a:rPr sz="1100" dirty="0">
                <a:solidFill>
                  <a:srgbClr val="3E3E3E"/>
                </a:solidFill>
                <a:latin typeface="CVS Health Sans"/>
                <a:cs typeface="CVS Health Sans"/>
              </a:rPr>
              <a:t>general</a:t>
            </a:r>
            <a:r>
              <a:rPr sz="1100" spc="-60" dirty="0">
                <a:solidFill>
                  <a:srgbClr val="3E3E3E"/>
                </a:solidFill>
                <a:latin typeface="CVS Health Sans"/>
                <a:cs typeface="CVS Health Sans"/>
              </a:rPr>
              <a:t> </a:t>
            </a:r>
            <a:r>
              <a:rPr sz="1100" dirty="0">
                <a:solidFill>
                  <a:srgbClr val="3E3E3E"/>
                </a:solidFill>
                <a:latin typeface="CVS Health Sans"/>
                <a:cs typeface="CVS Health Sans"/>
              </a:rPr>
              <a:t>guidance</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on</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job training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more</a:t>
            </a:r>
            <a:r>
              <a:rPr sz="1100" spc="-25" dirty="0">
                <a:solidFill>
                  <a:srgbClr val="3E3E3E"/>
                </a:solidFill>
                <a:latin typeface="CVS Health Sans"/>
                <a:cs typeface="CVS Health Sans"/>
              </a:rPr>
              <a:t> </a:t>
            </a:r>
            <a:r>
              <a:rPr sz="1100" dirty="0">
                <a:solidFill>
                  <a:srgbClr val="3E3E3E"/>
                </a:solidFill>
                <a:latin typeface="CVS Health Sans"/>
                <a:cs typeface="CVS Health Sans"/>
              </a:rPr>
              <a:t>junior</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employees.</a:t>
            </a:r>
            <a:endParaRPr sz="1100">
              <a:latin typeface="CVS Health Sans"/>
              <a:cs typeface="CVS Health Sans"/>
            </a:endParaRPr>
          </a:p>
          <a:p>
            <a:pPr marL="104139">
              <a:lnSpc>
                <a:spcPct val="100000"/>
              </a:lnSpc>
              <a:spcBef>
                <a:spcPts val="1310"/>
              </a:spcBef>
            </a:pPr>
            <a:r>
              <a:rPr sz="1100" dirty="0">
                <a:solidFill>
                  <a:srgbClr val="3E3E3E"/>
                </a:solidFill>
                <a:latin typeface="CVS Health Sans"/>
                <a:cs typeface="CVS Health Sans"/>
              </a:rPr>
              <a:t>Examples</a:t>
            </a:r>
            <a:r>
              <a:rPr sz="1100" spc="-90" dirty="0">
                <a:solidFill>
                  <a:srgbClr val="3E3E3E"/>
                </a:solidFill>
                <a:latin typeface="CVS Health Sans"/>
                <a:cs typeface="CVS Health Sans"/>
              </a:rPr>
              <a:t> </a:t>
            </a:r>
            <a:r>
              <a:rPr sz="1100" dirty="0">
                <a:solidFill>
                  <a:srgbClr val="3E3E3E"/>
                </a:solidFill>
                <a:latin typeface="CVS Health Sans"/>
                <a:cs typeface="CVS Health Sans"/>
              </a:rPr>
              <a:t>are</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Customer</a:t>
            </a:r>
            <a:r>
              <a:rPr sz="1100" spc="-2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Representative</a:t>
            </a:r>
            <a:r>
              <a:rPr sz="1100" spc="-65" dirty="0">
                <a:solidFill>
                  <a:srgbClr val="3E3E3E"/>
                </a:solidFill>
                <a:latin typeface="CVS Health Sans"/>
                <a:cs typeface="CVS Health Sans"/>
              </a:rPr>
              <a:t> </a:t>
            </a:r>
            <a:r>
              <a:rPr sz="1100" dirty="0">
                <a:solidFill>
                  <a:srgbClr val="3E3E3E"/>
                </a:solidFill>
                <a:latin typeface="CVS Health Sans"/>
                <a:cs typeface="CVS Health Sans"/>
              </a:rPr>
              <a:t>(CCR</a:t>
            </a:r>
            <a:r>
              <a:rPr sz="1100" spc="-15" dirty="0">
                <a:solidFill>
                  <a:srgbClr val="3E3E3E"/>
                </a:solidFill>
                <a:latin typeface="CVS Health Sans"/>
                <a:cs typeface="CVS Health Sans"/>
              </a:rPr>
              <a:t> </a:t>
            </a:r>
            <a:r>
              <a:rPr sz="1100" dirty="0">
                <a:solidFill>
                  <a:srgbClr val="3E3E3E"/>
                </a:solidFill>
                <a:latin typeface="CVS Health Sans"/>
                <a:cs typeface="CVS Health Sans"/>
              </a:rPr>
              <a:t>I,</a:t>
            </a:r>
            <a:r>
              <a:rPr sz="1100" spc="30" dirty="0">
                <a:solidFill>
                  <a:srgbClr val="3E3E3E"/>
                </a:solidFill>
                <a:latin typeface="CVS Health Sans"/>
                <a:cs typeface="CVS Health Sans"/>
              </a:rPr>
              <a:t> </a:t>
            </a:r>
            <a:r>
              <a:rPr sz="1100" dirty="0">
                <a:solidFill>
                  <a:srgbClr val="3E3E3E"/>
                </a:solidFill>
                <a:latin typeface="CVS Health Sans"/>
                <a:cs typeface="CVS Health Sans"/>
              </a:rPr>
              <a:t>II,</a:t>
            </a:r>
            <a:r>
              <a:rPr sz="1100" spc="30" dirty="0">
                <a:solidFill>
                  <a:srgbClr val="3E3E3E"/>
                </a:solidFill>
                <a:latin typeface="CVS Health Sans"/>
                <a:cs typeface="CVS Health Sans"/>
              </a:rPr>
              <a:t> </a:t>
            </a:r>
            <a:r>
              <a:rPr sz="1100" dirty="0">
                <a:solidFill>
                  <a:srgbClr val="3E3E3E"/>
                </a:solidFill>
                <a:latin typeface="CVS Health Sans"/>
                <a:cs typeface="CVS Health Sans"/>
              </a:rPr>
              <a:t>III),</a:t>
            </a:r>
            <a:r>
              <a:rPr sz="1100" spc="2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50" dirty="0">
                <a:solidFill>
                  <a:srgbClr val="3E3E3E"/>
                </a:solidFill>
                <a:latin typeface="CVS Health Sans"/>
                <a:cs typeface="CVS Health Sans"/>
              </a:rPr>
              <a:t> </a:t>
            </a:r>
            <a:r>
              <a:rPr sz="1100" dirty="0">
                <a:solidFill>
                  <a:srgbClr val="3E3E3E"/>
                </a:solidFill>
                <a:latin typeface="CVS Health Sans"/>
                <a:cs typeface="CVS Health Sans"/>
              </a:rPr>
              <a:t>Representative,</a:t>
            </a:r>
            <a:r>
              <a:rPr sz="1100" spc="-80" dirty="0">
                <a:solidFill>
                  <a:srgbClr val="3E3E3E"/>
                </a:solidFill>
                <a:latin typeface="CVS Health Sans"/>
                <a:cs typeface="CVS Health Sans"/>
              </a:rPr>
              <a:t> </a:t>
            </a:r>
            <a:r>
              <a:rPr sz="1100" dirty="0">
                <a:solidFill>
                  <a:srgbClr val="3E3E3E"/>
                </a:solidFill>
                <a:latin typeface="CVS Health Sans"/>
                <a:cs typeface="CVS Health Sans"/>
              </a:rPr>
              <a:t>or</a:t>
            </a:r>
            <a:r>
              <a:rPr sz="1100" spc="10" dirty="0">
                <a:solidFill>
                  <a:srgbClr val="3E3E3E"/>
                </a:solidFill>
                <a:latin typeface="CVS Health Sans"/>
                <a:cs typeface="CVS Health Sans"/>
              </a:rPr>
              <a:t> </a:t>
            </a:r>
            <a:r>
              <a:rPr sz="1100" dirty="0">
                <a:solidFill>
                  <a:srgbClr val="3E3E3E"/>
                </a:solidFill>
                <a:latin typeface="CVS Health Sans"/>
                <a:cs typeface="CVS Health Sans"/>
              </a:rPr>
              <a:t>Participant</a:t>
            </a:r>
            <a:r>
              <a:rPr sz="1100" spc="-15" dirty="0">
                <a:solidFill>
                  <a:srgbClr val="3E3E3E"/>
                </a:solidFill>
                <a:latin typeface="CVS Health Sans"/>
                <a:cs typeface="CVS Health Sans"/>
              </a:rPr>
              <a:t> </a:t>
            </a:r>
            <a:r>
              <a:rPr sz="1100" dirty="0">
                <a:solidFill>
                  <a:srgbClr val="3E3E3E"/>
                </a:solidFill>
                <a:latin typeface="CVS Health Sans"/>
                <a:cs typeface="CVS Health Sans"/>
              </a:rPr>
              <a:t>Services</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Technician.</a:t>
            </a:r>
            <a:endParaRPr sz="1100">
              <a:latin typeface="CVS Health Sans"/>
              <a:cs typeface="CVS Health Sans"/>
            </a:endParaRPr>
          </a:p>
        </p:txBody>
      </p:sp>
      <p:sp>
        <p:nvSpPr>
          <p:cNvPr id="7" name="object 7"/>
          <p:cNvSpPr txBox="1"/>
          <p:nvPr/>
        </p:nvSpPr>
        <p:spPr>
          <a:xfrm>
            <a:off x="9462261" y="1340611"/>
            <a:ext cx="2122805" cy="2790825"/>
          </a:xfrm>
          <a:prstGeom prst="rect">
            <a:avLst/>
          </a:prstGeom>
        </p:spPr>
        <p:txBody>
          <a:bodyPr vert="horz" wrap="square" lIns="0" tIns="43815" rIns="0" bIns="0" rtlCol="0">
            <a:spAutoFit/>
          </a:bodyPr>
          <a:lstStyle/>
          <a:p>
            <a:pPr marL="12700" marR="222250">
              <a:lnSpc>
                <a:spcPts val="1939"/>
              </a:lnSpc>
              <a:spcBef>
                <a:spcPts val="345"/>
              </a:spcBef>
            </a:pPr>
            <a:r>
              <a:rPr sz="1800" b="1" spc="-10" dirty="0">
                <a:solidFill>
                  <a:srgbClr val="3E3E3E"/>
                </a:solidFill>
                <a:latin typeface="CVS Health Sans"/>
                <a:cs typeface="CVS Health Sans"/>
              </a:rPr>
              <a:t>Member </a:t>
            </a:r>
            <a:r>
              <a:rPr sz="1800" b="1" spc="-20" dirty="0">
                <a:solidFill>
                  <a:srgbClr val="3E3E3E"/>
                </a:solidFill>
                <a:latin typeface="CVS Health Sans"/>
                <a:cs typeface="CVS Health Sans"/>
              </a:rPr>
              <a:t>Communications </a:t>
            </a:r>
            <a:r>
              <a:rPr sz="1800" b="1" spc="-10" dirty="0">
                <a:solidFill>
                  <a:srgbClr val="3E3E3E"/>
                </a:solidFill>
                <a:latin typeface="CVS Health Sans"/>
                <a:cs typeface="CVS Health Sans"/>
              </a:rPr>
              <a:t>Operations</a:t>
            </a:r>
            <a:endParaRPr sz="1800">
              <a:latin typeface="CVS Health Sans"/>
              <a:cs typeface="CVS Health Sans"/>
            </a:endParaRPr>
          </a:p>
          <a:p>
            <a:pPr marL="12700">
              <a:lnSpc>
                <a:spcPct val="100000"/>
              </a:lnSpc>
              <a:spcBef>
                <a:spcPts val="1160"/>
              </a:spcBef>
            </a:pPr>
            <a:r>
              <a:rPr sz="1100" dirty="0">
                <a:solidFill>
                  <a:srgbClr val="3E3E3E"/>
                </a:solidFill>
                <a:latin typeface="CVS Health Sans"/>
                <a:cs typeface="CVS Health Sans"/>
              </a:rPr>
              <a:t>Prior</a:t>
            </a:r>
            <a:r>
              <a:rPr sz="1100" spc="-20"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in</a:t>
            </a:r>
            <a:r>
              <a:rPr sz="1100" spc="-80" dirty="0">
                <a:solidFill>
                  <a:srgbClr val="3E3E3E"/>
                </a:solidFill>
                <a:latin typeface="CVS Health Sans"/>
                <a:cs typeface="CVS Health Sans"/>
              </a:rPr>
              <a:t> </a:t>
            </a:r>
            <a:r>
              <a:rPr sz="1100" dirty="0">
                <a:solidFill>
                  <a:srgbClr val="3E3E3E"/>
                </a:solidFill>
                <a:latin typeface="CVS Health Sans"/>
                <a:cs typeface="CVS Health Sans"/>
              </a:rPr>
              <a:t>a</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healthcare</a:t>
            </a:r>
            <a:endParaRPr sz="1100">
              <a:latin typeface="CVS Health Sans"/>
              <a:cs typeface="CVS Health Sans"/>
            </a:endParaRPr>
          </a:p>
          <a:p>
            <a:pPr marL="12700">
              <a:lnSpc>
                <a:spcPct val="100000"/>
              </a:lnSpc>
              <a:spcBef>
                <a:spcPts val="15"/>
              </a:spcBef>
            </a:pPr>
            <a:r>
              <a:rPr sz="1100" dirty="0">
                <a:solidFill>
                  <a:srgbClr val="3E3E3E"/>
                </a:solidFill>
                <a:latin typeface="CVS Health Sans"/>
                <a:cs typeface="CVS Health Sans"/>
              </a:rPr>
              <a:t>contact</a:t>
            </a:r>
            <a:r>
              <a:rPr sz="1100" spc="5"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and/or</a:t>
            </a:r>
            <a:endParaRPr sz="1100">
              <a:latin typeface="CVS Health Sans"/>
              <a:cs typeface="CVS Health Sans"/>
            </a:endParaRPr>
          </a:p>
          <a:p>
            <a:pPr marL="12700" marR="5080">
              <a:lnSpc>
                <a:spcPct val="100000"/>
              </a:lnSpc>
              <a:spcBef>
                <a:spcPts val="10"/>
              </a:spcBef>
            </a:pPr>
            <a:r>
              <a:rPr sz="1100" dirty="0">
                <a:solidFill>
                  <a:srgbClr val="3E3E3E"/>
                </a:solidFill>
                <a:latin typeface="CVS Health Sans"/>
                <a:cs typeface="CVS Health Sans"/>
              </a:rPr>
              <a:t>PBM Customer</a:t>
            </a:r>
            <a:r>
              <a:rPr sz="1100" spc="-15"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5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0" dirty="0">
                <a:solidFill>
                  <a:srgbClr val="3E3E3E"/>
                </a:solidFill>
                <a:latin typeface="CVS Health Sans"/>
                <a:cs typeface="CVS Health Sans"/>
              </a:rPr>
              <a:t> </a:t>
            </a:r>
            <a:r>
              <a:rPr sz="1100" spc="-25" dirty="0">
                <a:solidFill>
                  <a:srgbClr val="3E3E3E"/>
                </a:solidFill>
                <a:latin typeface="CVS Health Sans"/>
                <a:cs typeface="CVS Health Sans"/>
              </a:rPr>
              <a:t>or </a:t>
            </a:r>
            <a:r>
              <a:rPr sz="1100" dirty="0">
                <a:solidFill>
                  <a:srgbClr val="3E3E3E"/>
                </a:solidFill>
                <a:latin typeface="CVS Health Sans"/>
                <a:cs typeface="CVS Health Sans"/>
              </a:rPr>
              <a:t>entry</a:t>
            </a:r>
            <a:r>
              <a:rPr sz="1100" spc="-25"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10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audit</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role. </a:t>
            </a:r>
            <a:r>
              <a:rPr sz="1100" dirty="0">
                <a:solidFill>
                  <a:srgbClr val="3E3E3E"/>
                </a:solidFill>
                <a:latin typeface="CVS Health Sans"/>
                <a:cs typeface="CVS Health Sans"/>
              </a:rPr>
              <a:t>Should</a:t>
            </a:r>
            <a:r>
              <a:rPr sz="1100" spc="-45" dirty="0">
                <a:solidFill>
                  <a:srgbClr val="3E3E3E"/>
                </a:solidFill>
                <a:latin typeface="CVS Health Sans"/>
                <a:cs typeface="CVS Health Sans"/>
              </a:rPr>
              <a:t> </a:t>
            </a:r>
            <a:r>
              <a:rPr sz="1100" dirty="0">
                <a:solidFill>
                  <a:srgbClr val="3E3E3E"/>
                </a:solidFill>
                <a:latin typeface="CVS Health Sans"/>
                <a:cs typeface="CVS Health Sans"/>
              </a:rPr>
              <a:t>understand</a:t>
            </a:r>
            <a:r>
              <a:rPr sz="1100" spc="-40" dirty="0">
                <a:solidFill>
                  <a:srgbClr val="3E3E3E"/>
                </a:solidFill>
                <a:latin typeface="CVS Health Sans"/>
                <a:cs typeface="CVS Health Sans"/>
              </a:rPr>
              <a:t> </a:t>
            </a:r>
            <a:r>
              <a:rPr sz="1100" spc="-20" dirty="0">
                <a:solidFill>
                  <a:srgbClr val="3E3E3E"/>
                </a:solidFill>
                <a:latin typeface="CVS Health Sans"/>
                <a:cs typeface="CVS Health Sans"/>
              </a:rPr>
              <a:t>basic </a:t>
            </a:r>
            <a:r>
              <a:rPr sz="1100" dirty="0">
                <a:solidFill>
                  <a:srgbClr val="3E3E3E"/>
                </a:solidFill>
                <a:latin typeface="CVS Health Sans"/>
                <a:cs typeface="CVS Health Sans"/>
              </a:rPr>
              <a:t>process</a:t>
            </a:r>
            <a:r>
              <a:rPr sz="1100" spc="-75" dirty="0">
                <a:solidFill>
                  <a:srgbClr val="3E3E3E"/>
                </a:solidFill>
                <a:latin typeface="CVS Health Sans"/>
                <a:cs typeface="CVS Health Sans"/>
              </a:rPr>
              <a:t> </a:t>
            </a:r>
            <a:r>
              <a:rPr sz="1100" dirty="0">
                <a:solidFill>
                  <a:srgbClr val="3E3E3E"/>
                </a:solidFill>
                <a:latin typeface="CVS Health Sans"/>
                <a:cs typeface="CVS Health Sans"/>
              </a:rPr>
              <a:t>flow</a:t>
            </a:r>
            <a:r>
              <a:rPr sz="1100" spc="-15" dirty="0">
                <a:solidFill>
                  <a:srgbClr val="3E3E3E"/>
                </a:solidFill>
                <a:latin typeface="CVS Health Sans"/>
                <a:cs typeface="CVS Health Sans"/>
              </a:rPr>
              <a:t> </a:t>
            </a:r>
            <a:r>
              <a:rPr sz="1100" dirty="0">
                <a:solidFill>
                  <a:srgbClr val="3E3E3E"/>
                </a:solidFill>
                <a:latin typeface="CVS Health Sans"/>
                <a:cs typeface="CVS Health Sans"/>
              </a:rPr>
              <a:t>for</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Customer </a:t>
            </a:r>
            <a:r>
              <a:rPr sz="1100" dirty="0">
                <a:solidFill>
                  <a:srgbClr val="3E3E3E"/>
                </a:solidFill>
                <a:latin typeface="CVS Health Sans"/>
                <a:cs typeface="CVS Health Sans"/>
              </a:rPr>
              <a:t>Service</a:t>
            </a:r>
            <a:r>
              <a:rPr sz="1100" spc="-70" dirty="0">
                <a:solidFill>
                  <a:srgbClr val="3E3E3E"/>
                </a:solidFill>
                <a:latin typeface="CVS Health Sans"/>
                <a:cs typeface="CVS Health Sans"/>
              </a:rPr>
              <a:t> </a:t>
            </a:r>
            <a:r>
              <a:rPr sz="1100" dirty="0">
                <a:solidFill>
                  <a:srgbClr val="3E3E3E"/>
                </a:solidFill>
                <a:latin typeface="CVS Health Sans"/>
                <a:cs typeface="CVS Health Sans"/>
              </a:rPr>
              <a:t>within</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healthcare </a:t>
            </a:r>
            <a:r>
              <a:rPr sz="1100" dirty="0">
                <a:solidFill>
                  <a:srgbClr val="3E3E3E"/>
                </a:solidFill>
                <a:latin typeface="CVS Health Sans"/>
                <a:cs typeface="CVS Health Sans"/>
              </a:rPr>
              <a:t>industry.</a:t>
            </a:r>
            <a:r>
              <a:rPr sz="1100" spc="-15" dirty="0">
                <a:solidFill>
                  <a:srgbClr val="3E3E3E"/>
                </a:solidFill>
                <a:latin typeface="CVS Health Sans"/>
                <a:cs typeface="CVS Health Sans"/>
              </a:rPr>
              <a:t> </a:t>
            </a:r>
            <a:r>
              <a:rPr sz="1100" dirty="0">
                <a:solidFill>
                  <a:srgbClr val="3E3E3E"/>
                </a:solidFill>
                <a:latin typeface="CVS Health Sans"/>
                <a:cs typeface="CVS Health Sans"/>
              </a:rPr>
              <a:t>Must</a:t>
            </a:r>
            <a:r>
              <a:rPr sz="1100" spc="-25" dirty="0">
                <a:solidFill>
                  <a:srgbClr val="3E3E3E"/>
                </a:solidFill>
                <a:latin typeface="CVS Health Sans"/>
                <a:cs typeface="CVS Health Sans"/>
              </a:rPr>
              <a:t> </a:t>
            </a:r>
            <a:r>
              <a:rPr sz="1100" dirty="0">
                <a:solidFill>
                  <a:srgbClr val="3E3E3E"/>
                </a:solidFill>
                <a:latin typeface="CVS Health Sans"/>
                <a:cs typeface="CVS Health Sans"/>
              </a:rPr>
              <a:t>be</a:t>
            </a:r>
            <a:r>
              <a:rPr sz="1100" spc="5" dirty="0">
                <a:solidFill>
                  <a:srgbClr val="3E3E3E"/>
                </a:solidFill>
                <a:latin typeface="CVS Health Sans"/>
                <a:cs typeface="CVS Health Sans"/>
              </a:rPr>
              <a:t> </a:t>
            </a:r>
            <a:r>
              <a:rPr sz="1100" dirty="0">
                <a:solidFill>
                  <a:srgbClr val="3E3E3E"/>
                </a:solidFill>
                <a:latin typeface="CVS Health Sans"/>
                <a:cs typeface="CVS Health Sans"/>
              </a:rPr>
              <a:t>able</a:t>
            </a:r>
            <a:r>
              <a:rPr sz="1100" spc="-3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collect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analyze</a:t>
            </a:r>
            <a:r>
              <a:rPr sz="1100" spc="-25" dirty="0">
                <a:solidFill>
                  <a:srgbClr val="3E3E3E"/>
                </a:solidFill>
                <a:latin typeface="CVS Health Sans"/>
                <a:cs typeface="CVS Health Sans"/>
              </a:rPr>
              <a:t> </a:t>
            </a:r>
            <a:r>
              <a:rPr sz="1100" dirty="0">
                <a:solidFill>
                  <a:srgbClr val="3E3E3E"/>
                </a:solidFill>
                <a:latin typeface="CVS Health Sans"/>
                <a:cs typeface="CVS Health Sans"/>
              </a:rPr>
              <a:t>data</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associated</a:t>
            </a:r>
            <a:r>
              <a:rPr sz="1100" spc="50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5" dirty="0">
                <a:solidFill>
                  <a:srgbClr val="3E3E3E"/>
                </a:solidFill>
                <a:latin typeface="CVS Health Sans"/>
                <a:cs typeface="CVS Health Sans"/>
              </a:rPr>
              <a:t> </a:t>
            </a:r>
            <a:r>
              <a:rPr sz="1100" dirty="0">
                <a:solidFill>
                  <a:srgbClr val="3E3E3E"/>
                </a:solidFill>
                <a:latin typeface="CVS Health Sans"/>
                <a:cs typeface="CVS Health Sans"/>
              </a:rPr>
              <a:t>Customer</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Service operations.</a:t>
            </a:r>
            <a:endParaRPr sz="1100">
              <a:latin typeface="CVS Health Sans"/>
              <a:cs typeface="CVS Health Sans"/>
            </a:endParaRPr>
          </a:p>
        </p:txBody>
      </p:sp>
      <p:sp>
        <p:nvSpPr>
          <p:cNvPr id="8" name="object 8"/>
          <p:cNvSpPr txBox="1"/>
          <p:nvPr/>
        </p:nvSpPr>
        <p:spPr>
          <a:xfrm>
            <a:off x="657859" y="2255977"/>
            <a:ext cx="1656080" cy="699135"/>
          </a:xfrm>
          <a:prstGeom prst="rect">
            <a:avLst/>
          </a:prstGeom>
        </p:spPr>
        <p:txBody>
          <a:bodyPr vert="horz" wrap="square" lIns="0" tIns="14604" rIns="0" bIns="0" rtlCol="0">
            <a:spAutoFit/>
          </a:bodyPr>
          <a:lstStyle/>
          <a:p>
            <a:pPr marL="12700" marR="5080">
              <a:lnSpc>
                <a:spcPct val="100099"/>
              </a:lnSpc>
              <a:spcBef>
                <a:spcPts val="114"/>
              </a:spcBef>
            </a:pPr>
            <a:r>
              <a:rPr sz="1100" dirty="0">
                <a:solidFill>
                  <a:srgbClr val="3E3E3E"/>
                </a:solidFill>
                <a:latin typeface="CVS Health Sans"/>
                <a:cs typeface="CVS Health Sans"/>
              </a:rPr>
              <a:t>Customer</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Service </a:t>
            </a:r>
            <a:r>
              <a:rPr sz="1100" dirty="0">
                <a:solidFill>
                  <a:srgbClr val="3E3E3E"/>
                </a:solidFill>
                <a:latin typeface="CVS Health Sans"/>
                <a:cs typeface="CVS Health Sans"/>
              </a:rPr>
              <a:t>experience</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in</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Healthcare </a:t>
            </a:r>
            <a:r>
              <a:rPr sz="1100" dirty="0">
                <a:solidFill>
                  <a:srgbClr val="3E3E3E"/>
                </a:solidFill>
                <a:latin typeface="CVS Health Sans"/>
                <a:cs typeface="CVS Health Sans"/>
              </a:rPr>
              <a:t>or</a:t>
            </a:r>
            <a:r>
              <a:rPr sz="1100" spc="-30" dirty="0">
                <a:solidFill>
                  <a:srgbClr val="3E3E3E"/>
                </a:solidFill>
                <a:latin typeface="CVS Health Sans"/>
                <a:cs typeface="CVS Health Sans"/>
              </a:rPr>
              <a:t> </a:t>
            </a:r>
            <a:r>
              <a:rPr sz="1100" dirty="0">
                <a:solidFill>
                  <a:srgbClr val="3E3E3E"/>
                </a:solidFill>
                <a:latin typeface="CVS Health Sans"/>
                <a:cs typeface="CVS Health Sans"/>
              </a:rPr>
              <a:t>Contact</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Center Operations.</a:t>
            </a:r>
            <a:endParaRPr sz="1100">
              <a:latin typeface="CVS Health Sans"/>
              <a:cs typeface="CVS Health Sans"/>
            </a:endParaRPr>
          </a:p>
        </p:txBody>
      </p:sp>
      <p:sp>
        <p:nvSpPr>
          <p:cNvPr id="9" name="object 9"/>
          <p:cNvSpPr txBox="1"/>
          <p:nvPr/>
        </p:nvSpPr>
        <p:spPr>
          <a:xfrm>
            <a:off x="4866894" y="2255977"/>
            <a:ext cx="1685925" cy="1541145"/>
          </a:xfrm>
          <a:prstGeom prst="rect">
            <a:avLst/>
          </a:prstGeom>
        </p:spPr>
        <p:txBody>
          <a:bodyPr vert="horz" wrap="square" lIns="0" tIns="14605" rIns="0" bIns="0" rtlCol="0">
            <a:spAutoFit/>
          </a:bodyPr>
          <a:lstStyle/>
          <a:p>
            <a:pPr marL="12700" marR="5080">
              <a:lnSpc>
                <a:spcPct val="100299"/>
              </a:lnSpc>
              <a:spcBef>
                <a:spcPts val="115"/>
              </a:spcBef>
            </a:pPr>
            <a:r>
              <a:rPr sz="1100" dirty="0">
                <a:solidFill>
                  <a:srgbClr val="3E3E3E"/>
                </a:solidFill>
                <a:latin typeface="CVS Health Sans"/>
                <a:cs typeface="CVS Health Sans"/>
              </a:rPr>
              <a:t>Healthcare</a:t>
            </a:r>
            <a:r>
              <a:rPr sz="1100" spc="-60" dirty="0">
                <a:solidFill>
                  <a:srgbClr val="3E3E3E"/>
                </a:solidFill>
                <a:latin typeface="CVS Health Sans"/>
                <a:cs typeface="CVS Health Sans"/>
              </a:rPr>
              <a:t> </a:t>
            </a:r>
            <a:r>
              <a:rPr sz="1100" spc="-25" dirty="0">
                <a:solidFill>
                  <a:srgbClr val="3E3E3E"/>
                </a:solidFill>
                <a:latin typeface="CVS Health Sans"/>
                <a:cs typeface="CVS Health Sans"/>
              </a:rPr>
              <a:t>PBM</a:t>
            </a:r>
            <a:r>
              <a:rPr sz="1100" dirty="0">
                <a:solidFill>
                  <a:srgbClr val="3E3E3E"/>
                </a:solidFill>
                <a:latin typeface="CVS Health Sans"/>
                <a:cs typeface="CVS Health Sans"/>
              </a:rPr>
              <a:t> customer</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service </a:t>
            </a:r>
            <a:r>
              <a:rPr sz="1100" dirty="0">
                <a:solidFill>
                  <a:srgbClr val="3E3E3E"/>
                </a:solidFill>
                <a:latin typeface="CVS Health Sans"/>
                <a:cs typeface="CVS Health Sans"/>
              </a:rPr>
              <a:t>experience</a:t>
            </a:r>
            <a:r>
              <a:rPr sz="1100" spc="15" dirty="0">
                <a:solidFill>
                  <a:srgbClr val="3E3E3E"/>
                </a:solidFill>
                <a:latin typeface="CVS Health Sans"/>
                <a:cs typeface="CVS Health Sans"/>
              </a:rPr>
              <a:t> </a:t>
            </a:r>
            <a:r>
              <a:rPr sz="1100" dirty="0">
                <a:solidFill>
                  <a:srgbClr val="3E3E3E"/>
                </a:solidFill>
                <a:latin typeface="CVS Health Sans"/>
                <a:cs typeface="CVS Health Sans"/>
              </a:rPr>
              <a:t>related</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client</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implementations </a:t>
            </a:r>
            <a:r>
              <a:rPr sz="1100" dirty="0">
                <a:solidFill>
                  <a:srgbClr val="3E3E3E"/>
                </a:solidFill>
                <a:latin typeface="CVS Health Sans"/>
                <a:cs typeface="CVS Health Sans"/>
              </a:rPr>
              <a:t>and/or</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account </a:t>
            </a:r>
            <a:r>
              <a:rPr sz="1100" dirty="0">
                <a:solidFill>
                  <a:srgbClr val="3E3E3E"/>
                </a:solidFill>
                <a:latin typeface="CVS Health Sans"/>
                <a:cs typeface="CVS Health Sans"/>
              </a:rPr>
              <a:t>management.</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Internal </a:t>
            </a:r>
            <a:r>
              <a:rPr sz="1100" dirty="0">
                <a:solidFill>
                  <a:srgbClr val="3E3E3E"/>
                </a:solidFill>
                <a:latin typeface="CVS Health Sans"/>
                <a:cs typeface="CVS Health Sans"/>
              </a:rPr>
              <a:t>experience</a:t>
            </a:r>
            <a:r>
              <a:rPr sz="1100" spc="25" dirty="0">
                <a:solidFill>
                  <a:srgbClr val="3E3E3E"/>
                </a:solidFill>
                <a:latin typeface="CVS Health Sans"/>
                <a:cs typeface="CVS Health Sans"/>
              </a:rPr>
              <a:t> </a:t>
            </a:r>
            <a:r>
              <a:rPr sz="1100" dirty="0">
                <a:solidFill>
                  <a:srgbClr val="3E3E3E"/>
                </a:solidFill>
                <a:latin typeface="CVS Health Sans"/>
                <a:cs typeface="CVS Health Sans"/>
              </a:rPr>
              <a:t>from</a:t>
            </a:r>
            <a:r>
              <a:rPr sz="1100" spc="-95" dirty="0">
                <a:solidFill>
                  <a:srgbClr val="3E3E3E"/>
                </a:solidFill>
                <a:latin typeface="CVS Health Sans"/>
                <a:cs typeface="CVS Health Sans"/>
              </a:rPr>
              <a:t> </a:t>
            </a:r>
            <a:r>
              <a:rPr sz="1100" spc="-20" dirty="0">
                <a:solidFill>
                  <a:srgbClr val="3E3E3E"/>
                </a:solidFill>
                <a:latin typeface="CVS Health Sans"/>
                <a:cs typeface="CVS Health Sans"/>
              </a:rPr>
              <a:t>Care </a:t>
            </a:r>
            <a:r>
              <a:rPr sz="1100" dirty="0">
                <a:solidFill>
                  <a:srgbClr val="3E3E3E"/>
                </a:solidFill>
                <a:latin typeface="CVS Health Sans"/>
                <a:cs typeface="CVS Health Sans"/>
              </a:rPr>
              <a:t>Operations</a:t>
            </a:r>
            <a:r>
              <a:rPr sz="1100" spc="-40" dirty="0">
                <a:solidFill>
                  <a:srgbClr val="3E3E3E"/>
                </a:solidFill>
                <a:latin typeface="CVS Health Sans"/>
                <a:cs typeface="CVS Health Sans"/>
              </a:rPr>
              <a:t> </a:t>
            </a:r>
            <a:r>
              <a:rPr sz="1100" dirty="0">
                <a:solidFill>
                  <a:srgbClr val="3E3E3E"/>
                </a:solidFill>
                <a:latin typeface="CVS Health Sans"/>
                <a:cs typeface="CVS Health Sans"/>
              </a:rPr>
              <a:t>is desirable</a:t>
            </a:r>
            <a:r>
              <a:rPr sz="1100" spc="-55" dirty="0">
                <a:solidFill>
                  <a:srgbClr val="3E3E3E"/>
                </a:solidFill>
                <a:latin typeface="CVS Health Sans"/>
                <a:cs typeface="CVS Health Sans"/>
              </a:rPr>
              <a:t> </a:t>
            </a:r>
            <a:r>
              <a:rPr sz="1100" spc="-25" dirty="0">
                <a:solidFill>
                  <a:srgbClr val="3E3E3E"/>
                </a:solidFill>
                <a:latin typeface="CVS Health Sans"/>
                <a:cs typeface="CVS Health Sans"/>
              </a:rPr>
              <a:t>as </a:t>
            </a:r>
            <a:r>
              <a:rPr sz="1100" spc="-10" dirty="0">
                <a:solidFill>
                  <a:srgbClr val="3E3E3E"/>
                </a:solidFill>
                <a:latin typeface="CVS Health Sans"/>
                <a:cs typeface="CVS Health Sans"/>
              </a:rPr>
              <a:t>well.</a:t>
            </a:r>
            <a:endParaRPr sz="1100">
              <a:latin typeface="CVS Health Sans"/>
              <a:cs typeface="CVS Health Sans"/>
            </a:endParaRPr>
          </a:p>
        </p:txBody>
      </p:sp>
      <p:sp>
        <p:nvSpPr>
          <p:cNvPr id="10" name="object 10"/>
          <p:cNvSpPr txBox="1"/>
          <p:nvPr/>
        </p:nvSpPr>
        <p:spPr>
          <a:xfrm>
            <a:off x="6914768" y="1340611"/>
            <a:ext cx="2331085" cy="2456815"/>
          </a:xfrm>
          <a:prstGeom prst="rect">
            <a:avLst/>
          </a:prstGeom>
        </p:spPr>
        <p:txBody>
          <a:bodyPr vert="horz" wrap="square" lIns="0" tIns="43815" rIns="0" bIns="0" rtlCol="0">
            <a:spAutoFit/>
          </a:bodyPr>
          <a:lstStyle/>
          <a:p>
            <a:pPr marL="12700" marR="1059180">
              <a:lnSpc>
                <a:spcPts val="1939"/>
              </a:lnSpc>
              <a:spcBef>
                <a:spcPts val="345"/>
              </a:spcBef>
            </a:pPr>
            <a:r>
              <a:rPr sz="1800" b="1" dirty="0">
                <a:solidFill>
                  <a:srgbClr val="3E3E3E"/>
                </a:solidFill>
                <a:latin typeface="CVS Health Sans"/>
                <a:cs typeface="CVS Health Sans"/>
              </a:rPr>
              <a:t>Strategy</a:t>
            </a:r>
            <a:r>
              <a:rPr sz="1800" b="1" spc="-65" dirty="0">
                <a:solidFill>
                  <a:srgbClr val="3E3E3E"/>
                </a:solidFill>
                <a:latin typeface="CVS Health Sans"/>
                <a:cs typeface="CVS Health Sans"/>
              </a:rPr>
              <a:t> </a:t>
            </a:r>
            <a:r>
              <a:rPr sz="1800" b="1" spc="-50" dirty="0">
                <a:solidFill>
                  <a:srgbClr val="3E3E3E"/>
                </a:solidFill>
                <a:latin typeface="CVS Health Sans"/>
                <a:cs typeface="CVS Health Sans"/>
              </a:rPr>
              <a:t>&amp; </a:t>
            </a:r>
            <a:r>
              <a:rPr sz="1800" b="1" spc="-10" dirty="0">
                <a:solidFill>
                  <a:srgbClr val="3E3E3E"/>
                </a:solidFill>
                <a:latin typeface="CVS Health Sans"/>
                <a:cs typeface="CVS Health Sans"/>
              </a:rPr>
              <a:t>Member Experience</a:t>
            </a:r>
            <a:endParaRPr sz="1800">
              <a:latin typeface="CVS Health Sans"/>
              <a:cs typeface="CVS Health Sans"/>
            </a:endParaRPr>
          </a:p>
          <a:p>
            <a:pPr marL="12700" marR="5080">
              <a:lnSpc>
                <a:spcPct val="100299"/>
              </a:lnSpc>
              <a:spcBef>
                <a:spcPts val="1155"/>
              </a:spcBef>
            </a:pPr>
            <a:r>
              <a:rPr sz="1100" dirty="0">
                <a:solidFill>
                  <a:srgbClr val="3E3E3E"/>
                </a:solidFill>
                <a:latin typeface="CVS Health Sans"/>
                <a:cs typeface="CVS Health Sans"/>
              </a:rPr>
              <a:t>Prior</a:t>
            </a:r>
            <a:r>
              <a:rPr sz="1100" spc="-20"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in</a:t>
            </a:r>
            <a:r>
              <a:rPr sz="1100" spc="-80" dirty="0">
                <a:solidFill>
                  <a:srgbClr val="3E3E3E"/>
                </a:solidFill>
                <a:latin typeface="CVS Health Sans"/>
                <a:cs typeface="CVS Health Sans"/>
              </a:rPr>
              <a:t> </a:t>
            </a:r>
            <a:r>
              <a:rPr sz="1100" dirty="0">
                <a:solidFill>
                  <a:srgbClr val="3E3E3E"/>
                </a:solidFill>
                <a:latin typeface="CVS Health Sans"/>
                <a:cs typeface="CVS Health Sans"/>
              </a:rPr>
              <a:t>a</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healthcare </a:t>
            </a:r>
            <a:r>
              <a:rPr sz="1100" dirty="0">
                <a:solidFill>
                  <a:srgbClr val="3E3E3E"/>
                </a:solidFill>
                <a:latin typeface="CVS Health Sans"/>
                <a:cs typeface="CVS Health Sans"/>
              </a:rPr>
              <a:t>contact</a:t>
            </a:r>
            <a:r>
              <a:rPr sz="1100" spc="-10"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and/or</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PBM </a:t>
            </a:r>
            <a:r>
              <a:rPr sz="1100" dirty="0">
                <a:solidFill>
                  <a:srgbClr val="3E3E3E"/>
                </a:solidFill>
                <a:latin typeface="CVS Health Sans"/>
                <a:cs typeface="CVS Health Sans"/>
              </a:rPr>
              <a:t>Customer</a:t>
            </a:r>
            <a:r>
              <a:rPr sz="1100" spc="-10"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5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55" dirty="0">
                <a:solidFill>
                  <a:srgbClr val="3E3E3E"/>
                </a:solidFill>
                <a:latin typeface="CVS Health Sans"/>
                <a:cs typeface="CVS Health Sans"/>
              </a:rPr>
              <a:t> </a:t>
            </a:r>
            <a:r>
              <a:rPr sz="1100" dirty="0">
                <a:solidFill>
                  <a:srgbClr val="3E3E3E"/>
                </a:solidFill>
                <a:latin typeface="CVS Health Sans"/>
                <a:cs typeface="CVS Health Sans"/>
              </a:rPr>
              <a:t>or</a:t>
            </a:r>
            <a:r>
              <a:rPr sz="1100" spc="30" dirty="0">
                <a:solidFill>
                  <a:srgbClr val="3E3E3E"/>
                </a:solidFill>
                <a:latin typeface="CVS Health Sans"/>
                <a:cs typeface="CVS Health Sans"/>
              </a:rPr>
              <a:t> </a:t>
            </a:r>
            <a:r>
              <a:rPr sz="1100" dirty="0">
                <a:solidFill>
                  <a:srgbClr val="3E3E3E"/>
                </a:solidFill>
                <a:latin typeface="CVS Health Sans"/>
                <a:cs typeface="CVS Health Sans"/>
              </a:rPr>
              <a:t>entry</a:t>
            </a:r>
            <a:r>
              <a:rPr sz="1100" spc="-40" dirty="0">
                <a:solidFill>
                  <a:srgbClr val="3E3E3E"/>
                </a:solidFill>
                <a:latin typeface="CVS Health Sans"/>
                <a:cs typeface="CVS Health Sans"/>
              </a:rPr>
              <a:t> </a:t>
            </a:r>
            <a:r>
              <a:rPr sz="1100" spc="-20" dirty="0">
                <a:solidFill>
                  <a:srgbClr val="3E3E3E"/>
                </a:solidFill>
                <a:latin typeface="CVS Health Sans"/>
                <a:cs typeface="CVS Health Sans"/>
              </a:rPr>
              <a:t>level </a:t>
            </a:r>
            <a:r>
              <a:rPr sz="1100" dirty="0">
                <a:solidFill>
                  <a:srgbClr val="3E3E3E"/>
                </a:solidFill>
                <a:latin typeface="CVS Health Sans"/>
                <a:cs typeface="CVS Health Sans"/>
              </a:rPr>
              <a:t>quality</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audit</a:t>
            </a:r>
            <a:r>
              <a:rPr sz="1100" spc="1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Should </a:t>
            </a:r>
            <a:r>
              <a:rPr sz="1100" dirty="0">
                <a:solidFill>
                  <a:srgbClr val="3E3E3E"/>
                </a:solidFill>
                <a:latin typeface="CVS Health Sans"/>
                <a:cs typeface="CVS Health Sans"/>
              </a:rPr>
              <a:t>understand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basic</a:t>
            </a:r>
            <a:r>
              <a:rPr sz="1100" spc="35"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80" dirty="0">
                <a:solidFill>
                  <a:srgbClr val="3E3E3E"/>
                </a:solidFill>
                <a:latin typeface="CVS Health Sans"/>
                <a:cs typeface="CVS Health Sans"/>
              </a:rPr>
              <a:t> </a:t>
            </a:r>
            <a:r>
              <a:rPr sz="1100" dirty="0">
                <a:solidFill>
                  <a:srgbClr val="3E3E3E"/>
                </a:solidFill>
                <a:latin typeface="CVS Health Sans"/>
                <a:cs typeface="CVS Health Sans"/>
              </a:rPr>
              <a:t>flow</a:t>
            </a:r>
            <a:r>
              <a:rPr sz="1100" spc="-20" dirty="0">
                <a:solidFill>
                  <a:srgbClr val="3E3E3E"/>
                </a:solidFill>
                <a:latin typeface="CVS Health Sans"/>
                <a:cs typeface="CVS Health Sans"/>
              </a:rPr>
              <a:t> </a:t>
            </a:r>
            <a:r>
              <a:rPr sz="1100" spc="-25" dirty="0">
                <a:solidFill>
                  <a:srgbClr val="3E3E3E"/>
                </a:solidFill>
                <a:latin typeface="CVS Health Sans"/>
                <a:cs typeface="CVS Health Sans"/>
              </a:rPr>
              <a:t>for </a:t>
            </a:r>
            <a:r>
              <a:rPr sz="1100" dirty="0">
                <a:solidFill>
                  <a:srgbClr val="3E3E3E"/>
                </a:solidFill>
                <a:latin typeface="CVS Health Sans"/>
                <a:cs typeface="CVS Health Sans"/>
              </a:rPr>
              <a:t>Customer</a:t>
            </a:r>
            <a:r>
              <a:rPr sz="1100" spc="-45"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70" dirty="0">
                <a:solidFill>
                  <a:srgbClr val="3E3E3E"/>
                </a:solidFill>
                <a:latin typeface="CVS Health Sans"/>
                <a:cs typeface="CVS Health Sans"/>
              </a:rPr>
              <a:t> </a:t>
            </a:r>
            <a:r>
              <a:rPr sz="1100" dirty="0">
                <a:solidFill>
                  <a:srgbClr val="3E3E3E"/>
                </a:solidFill>
                <a:latin typeface="CVS Health Sans"/>
                <a:cs typeface="CVS Health Sans"/>
              </a:rPr>
              <a:t>within</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healthcare </a:t>
            </a:r>
            <a:r>
              <a:rPr sz="1100" dirty="0">
                <a:solidFill>
                  <a:srgbClr val="3E3E3E"/>
                </a:solidFill>
                <a:latin typeface="CVS Health Sans"/>
                <a:cs typeface="CVS Health Sans"/>
              </a:rPr>
              <a:t>industry.</a:t>
            </a:r>
            <a:r>
              <a:rPr sz="1100" spc="-15" dirty="0">
                <a:solidFill>
                  <a:srgbClr val="3E3E3E"/>
                </a:solidFill>
                <a:latin typeface="CVS Health Sans"/>
                <a:cs typeface="CVS Health Sans"/>
              </a:rPr>
              <a:t> </a:t>
            </a:r>
            <a:r>
              <a:rPr sz="1100" dirty="0">
                <a:solidFill>
                  <a:srgbClr val="3E3E3E"/>
                </a:solidFill>
                <a:latin typeface="CVS Health Sans"/>
                <a:cs typeface="CVS Health Sans"/>
              </a:rPr>
              <a:t>Must</a:t>
            </a:r>
            <a:r>
              <a:rPr sz="1100" spc="-25" dirty="0">
                <a:solidFill>
                  <a:srgbClr val="3E3E3E"/>
                </a:solidFill>
                <a:latin typeface="CVS Health Sans"/>
                <a:cs typeface="CVS Health Sans"/>
              </a:rPr>
              <a:t> </a:t>
            </a:r>
            <a:r>
              <a:rPr sz="1100" dirty="0">
                <a:solidFill>
                  <a:srgbClr val="3E3E3E"/>
                </a:solidFill>
                <a:latin typeface="CVS Health Sans"/>
                <a:cs typeface="CVS Health Sans"/>
              </a:rPr>
              <a:t>be</a:t>
            </a:r>
            <a:r>
              <a:rPr sz="1100" spc="5" dirty="0">
                <a:solidFill>
                  <a:srgbClr val="3E3E3E"/>
                </a:solidFill>
                <a:latin typeface="CVS Health Sans"/>
                <a:cs typeface="CVS Health Sans"/>
              </a:rPr>
              <a:t> </a:t>
            </a:r>
            <a:r>
              <a:rPr sz="1100" dirty="0">
                <a:solidFill>
                  <a:srgbClr val="3E3E3E"/>
                </a:solidFill>
                <a:latin typeface="CVS Health Sans"/>
                <a:cs typeface="CVS Health Sans"/>
              </a:rPr>
              <a:t>able</a:t>
            </a:r>
            <a:r>
              <a:rPr sz="1100" spc="-3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collect</a:t>
            </a:r>
            <a:r>
              <a:rPr sz="1100" spc="500" dirty="0">
                <a:solidFill>
                  <a:srgbClr val="3E3E3E"/>
                </a:solidFill>
                <a:latin typeface="CVS Health Sans"/>
                <a:cs typeface="CVS Health Sans"/>
              </a:rPr>
              <a:t> </a:t>
            </a:r>
            <a:r>
              <a:rPr sz="1100" dirty="0">
                <a:solidFill>
                  <a:srgbClr val="3E3E3E"/>
                </a:solidFill>
                <a:latin typeface="CVS Health Sans"/>
                <a:cs typeface="CVS Health Sans"/>
              </a:rPr>
              <a:t>and</a:t>
            </a:r>
            <a:r>
              <a:rPr sz="1100" spc="-45" dirty="0">
                <a:solidFill>
                  <a:srgbClr val="3E3E3E"/>
                </a:solidFill>
                <a:latin typeface="CVS Health Sans"/>
                <a:cs typeface="CVS Health Sans"/>
              </a:rPr>
              <a:t> </a:t>
            </a:r>
            <a:r>
              <a:rPr sz="1100" dirty="0">
                <a:solidFill>
                  <a:srgbClr val="3E3E3E"/>
                </a:solidFill>
                <a:latin typeface="CVS Health Sans"/>
                <a:cs typeface="CVS Health Sans"/>
              </a:rPr>
              <a:t>analyze</a:t>
            </a:r>
            <a:r>
              <a:rPr sz="1100" spc="-25" dirty="0">
                <a:solidFill>
                  <a:srgbClr val="3E3E3E"/>
                </a:solidFill>
                <a:latin typeface="CVS Health Sans"/>
                <a:cs typeface="CVS Health Sans"/>
              </a:rPr>
              <a:t> </a:t>
            </a:r>
            <a:r>
              <a:rPr sz="1100" dirty="0">
                <a:solidFill>
                  <a:srgbClr val="3E3E3E"/>
                </a:solidFill>
                <a:latin typeface="CVS Health Sans"/>
                <a:cs typeface="CVS Health Sans"/>
              </a:rPr>
              <a:t>data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associated</a:t>
            </a:r>
            <a:r>
              <a:rPr sz="1100" spc="-45" dirty="0">
                <a:solidFill>
                  <a:srgbClr val="3E3E3E"/>
                </a:solidFill>
                <a:latin typeface="CVS Health Sans"/>
                <a:cs typeface="CVS Health Sans"/>
              </a:rPr>
              <a:t> </a:t>
            </a:r>
            <a:r>
              <a:rPr sz="1100" spc="-20" dirty="0">
                <a:solidFill>
                  <a:srgbClr val="3E3E3E"/>
                </a:solidFill>
                <a:latin typeface="CVS Health Sans"/>
                <a:cs typeface="CVS Health Sans"/>
              </a:rPr>
              <a:t>with </a:t>
            </a:r>
            <a:r>
              <a:rPr sz="1100" dirty="0">
                <a:solidFill>
                  <a:srgbClr val="3E3E3E"/>
                </a:solidFill>
                <a:latin typeface="CVS Health Sans"/>
                <a:cs typeface="CVS Health Sans"/>
              </a:rPr>
              <a:t>Customer</a:t>
            </a:r>
            <a:r>
              <a:rPr sz="1100" spc="-30"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operations.</a:t>
            </a:r>
            <a:endParaRPr sz="1100">
              <a:latin typeface="CVS Health Sans"/>
              <a:cs typeface="CVS Health Sans"/>
            </a:endParaRPr>
          </a:p>
        </p:txBody>
      </p:sp>
      <p:sp>
        <p:nvSpPr>
          <p:cNvPr id="11" name="object 11"/>
          <p:cNvSpPr txBox="1"/>
          <p:nvPr/>
        </p:nvSpPr>
        <p:spPr>
          <a:xfrm>
            <a:off x="2455545" y="1340611"/>
            <a:ext cx="1084580" cy="546735"/>
          </a:xfrm>
          <a:prstGeom prst="rect">
            <a:avLst/>
          </a:prstGeom>
        </p:spPr>
        <p:txBody>
          <a:bodyPr vert="horz" wrap="square" lIns="0" tIns="12700" rIns="0" bIns="0" rtlCol="0">
            <a:spAutoFit/>
          </a:bodyPr>
          <a:lstStyle/>
          <a:p>
            <a:pPr marL="12700">
              <a:lnSpc>
                <a:spcPts val="2050"/>
              </a:lnSpc>
              <a:spcBef>
                <a:spcPts val="100"/>
              </a:spcBef>
            </a:pPr>
            <a:r>
              <a:rPr sz="1800" b="1" spc="-10" dirty="0">
                <a:solidFill>
                  <a:srgbClr val="3E3E3E"/>
                </a:solidFill>
                <a:latin typeface="CVS Health Sans"/>
                <a:cs typeface="CVS Health Sans"/>
              </a:rPr>
              <a:t>Resource</a:t>
            </a:r>
            <a:endParaRPr sz="1800">
              <a:latin typeface="CVS Health Sans"/>
              <a:cs typeface="CVS Health Sans"/>
            </a:endParaRPr>
          </a:p>
          <a:p>
            <a:pPr marL="12700">
              <a:lnSpc>
                <a:spcPts val="2050"/>
              </a:lnSpc>
            </a:pPr>
            <a:r>
              <a:rPr sz="1800" b="1" spc="-10" dirty="0">
                <a:solidFill>
                  <a:srgbClr val="3E3E3E"/>
                </a:solidFill>
                <a:latin typeface="CVS Health Sans"/>
                <a:cs typeface="CVS Health Sans"/>
              </a:rPr>
              <a:t>Planning</a:t>
            </a:r>
            <a:endParaRPr sz="1800">
              <a:latin typeface="CVS Health Sans"/>
              <a:cs typeface="CVS Health Sans"/>
            </a:endParaRPr>
          </a:p>
        </p:txBody>
      </p:sp>
      <p:sp>
        <p:nvSpPr>
          <p:cNvPr id="12" name="object 12"/>
          <p:cNvSpPr txBox="1"/>
          <p:nvPr/>
        </p:nvSpPr>
        <p:spPr>
          <a:xfrm>
            <a:off x="4866894" y="1340611"/>
            <a:ext cx="1256030" cy="546735"/>
          </a:xfrm>
          <a:prstGeom prst="rect">
            <a:avLst/>
          </a:prstGeom>
        </p:spPr>
        <p:txBody>
          <a:bodyPr vert="horz" wrap="square" lIns="0" tIns="12700" rIns="0" bIns="0" rtlCol="0">
            <a:spAutoFit/>
          </a:bodyPr>
          <a:lstStyle/>
          <a:p>
            <a:pPr marL="12700">
              <a:lnSpc>
                <a:spcPts val="2050"/>
              </a:lnSpc>
              <a:spcBef>
                <a:spcPts val="100"/>
              </a:spcBef>
            </a:pPr>
            <a:r>
              <a:rPr sz="1800" b="1" spc="-10" dirty="0">
                <a:solidFill>
                  <a:srgbClr val="3E3E3E"/>
                </a:solidFill>
                <a:latin typeface="CVS Health Sans"/>
                <a:cs typeface="CVS Health Sans"/>
              </a:rPr>
              <a:t>Client</a:t>
            </a:r>
            <a:endParaRPr sz="1800">
              <a:latin typeface="CVS Health Sans"/>
              <a:cs typeface="CVS Health Sans"/>
            </a:endParaRPr>
          </a:p>
          <a:p>
            <a:pPr marL="12700">
              <a:lnSpc>
                <a:spcPts val="2050"/>
              </a:lnSpc>
            </a:pPr>
            <a:r>
              <a:rPr sz="1800" b="1" spc="-10" dirty="0">
                <a:solidFill>
                  <a:srgbClr val="3E3E3E"/>
                </a:solidFill>
                <a:latin typeface="CVS Health Sans"/>
                <a:cs typeface="CVS Health Sans"/>
              </a:rPr>
              <a:t>Operations</a:t>
            </a:r>
            <a:endParaRPr sz="1800">
              <a:latin typeface="CVS Health Sans"/>
              <a:cs typeface="CVS Health Sans"/>
            </a:endParaRPr>
          </a:p>
        </p:txBody>
      </p:sp>
      <p:sp>
        <p:nvSpPr>
          <p:cNvPr id="13" name="object 13"/>
          <p:cNvSpPr txBox="1"/>
          <p:nvPr/>
        </p:nvSpPr>
        <p:spPr>
          <a:xfrm>
            <a:off x="657859" y="4685538"/>
            <a:ext cx="194437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CC0000"/>
                </a:solidFill>
                <a:latin typeface="CVS Health Sans"/>
                <a:cs typeface="CVS Health Sans"/>
              </a:rPr>
              <a:t>Organizational</a:t>
            </a:r>
            <a:r>
              <a:rPr sz="1400" b="1" spc="50" dirty="0">
                <a:solidFill>
                  <a:srgbClr val="CC0000"/>
                </a:solidFill>
                <a:latin typeface="CVS Health Sans"/>
                <a:cs typeface="CVS Health Sans"/>
              </a:rPr>
              <a:t> </a:t>
            </a:r>
            <a:r>
              <a:rPr sz="1400" b="1" spc="-10" dirty="0">
                <a:solidFill>
                  <a:srgbClr val="CC0000"/>
                </a:solidFill>
                <a:latin typeface="CVS Health Sans"/>
                <a:cs typeface="CVS Health Sans"/>
              </a:rPr>
              <a:t>Impact</a:t>
            </a:r>
            <a:endParaRPr sz="1400">
              <a:latin typeface="CVS Health Sans"/>
              <a:cs typeface="CVS Health Sans"/>
            </a:endParaRPr>
          </a:p>
        </p:txBody>
      </p:sp>
      <p:sp>
        <p:nvSpPr>
          <p:cNvPr id="14" name="object 14"/>
          <p:cNvSpPr/>
          <p:nvPr/>
        </p:nvSpPr>
        <p:spPr>
          <a:xfrm>
            <a:off x="2944367" y="4809744"/>
            <a:ext cx="8625205" cy="0"/>
          </a:xfrm>
          <a:custGeom>
            <a:avLst/>
            <a:gdLst/>
            <a:ahLst/>
            <a:cxnLst/>
            <a:rect l="l" t="t" r="r" b="b"/>
            <a:pathLst>
              <a:path w="8625205">
                <a:moveTo>
                  <a:pt x="0" y="0"/>
                </a:moveTo>
                <a:lnTo>
                  <a:pt x="8624697" y="0"/>
                </a:lnTo>
              </a:path>
            </a:pathLst>
          </a:custGeom>
          <a:ln w="38100">
            <a:solidFill>
              <a:srgbClr val="858585"/>
            </a:solidFill>
          </a:ln>
        </p:spPr>
        <p:txBody>
          <a:bodyPr wrap="square" lIns="0" tIns="0" rIns="0" bIns="0" rtlCol="0"/>
          <a:lstStyle/>
          <a:p>
            <a:endParaRPr/>
          </a:p>
        </p:txBody>
      </p:sp>
      <p:grpSp>
        <p:nvGrpSpPr>
          <p:cNvPr id="15" name="object 15"/>
          <p:cNvGrpSpPr/>
          <p:nvPr/>
        </p:nvGrpSpPr>
        <p:grpSpPr>
          <a:xfrm>
            <a:off x="10607834" y="5006976"/>
            <a:ext cx="739140" cy="945515"/>
            <a:chOff x="10607834" y="5006976"/>
            <a:chExt cx="739140" cy="945515"/>
          </a:xfrm>
        </p:grpSpPr>
        <p:sp>
          <p:nvSpPr>
            <p:cNvPr id="16" name="object 16"/>
            <p:cNvSpPr/>
            <p:nvPr/>
          </p:nvSpPr>
          <p:spPr>
            <a:xfrm>
              <a:off x="10795357" y="5033041"/>
              <a:ext cx="363220" cy="636905"/>
            </a:xfrm>
            <a:custGeom>
              <a:avLst/>
              <a:gdLst/>
              <a:ahLst/>
              <a:cxnLst/>
              <a:rect l="l" t="t" r="r" b="b"/>
              <a:pathLst>
                <a:path w="363220" h="636904">
                  <a:moveTo>
                    <a:pt x="341841" y="309253"/>
                  </a:moveTo>
                  <a:lnTo>
                    <a:pt x="40658" y="309253"/>
                  </a:lnTo>
                  <a:lnTo>
                    <a:pt x="44438" y="321120"/>
                  </a:lnTo>
                  <a:lnTo>
                    <a:pt x="61447" y="358812"/>
                  </a:lnTo>
                  <a:lnTo>
                    <a:pt x="79474" y="386357"/>
                  </a:lnTo>
                  <a:lnTo>
                    <a:pt x="86097" y="411423"/>
                  </a:lnTo>
                  <a:lnTo>
                    <a:pt x="84542" y="442689"/>
                  </a:lnTo>
                  <a:lnTo>
                    <a:pt x="69810" y="478791"/>
                  </a:lnTo>
                  <a:lnTo>
                    <a:pt x="36742" y="518899"/>
                  </a:lnTo>
                  <a:lnTo>
                    <a:pt x="22245" y="545544"/>
                  </a:lnTo>
                  <a:lnTo>
                    <a:pt x="29241" y="572959"/>
                  </a:lnTo>
                  <a:lnTo>
                    <a:pt x="53275" y="598445"/>
                  </a:lnTo>
                  <a:lnTo>
                    <a:pt x="89896" y="619299"/>
                  </a:lnTo>
                  <a:lnTo>
                    <a:pt x="134469" y="632822"/>
                  </a:lnTo>
                  <a:lnTo>
                    <a:pt x="134885" y="632822"/>
                  </a:lnTo>
                  <a:lnTo>
                    <a:pt x="182564" y="636312"/>
                  </a:lnTo>
                  <a:lnTo>
                    <a:pt x="230717" y="632822"/>
                  </a:lnTo>
                  <a:lnTo>
                    <a:pt x="275136" y="619299"/>
                  </a:lnTo>
                  <a:lnTo>
                    <a:pt x="311414" y="598445"/>
                  </a:lnTo>
                  <a:lnTo>
                    <a:pt x="341922" y="545544"/>
                  </a:lnTo>
                  <a:lnTo>
                    <a:pt x="327340" y="518899"/>
                  </a:lnTo>
                  <a:lnTo>
                    <a:pt x="294235" y="478791"/>
                  </a:lnTo>
                  <a:lnTo>
                    <a:pt x="279452" y="442689"/>
                  </a:lnTo>
                  <a:lnTo>
                    <a:pt x="277902" y="411613"/>
                  </a:lnTo>
                  <a:lnTo>
                    <a:pt x="284499" y="386582"/>
                  </a:lnTo>
                  <a:lnTo>
                    <a:pt x="290376" y="378409"/>
                  </a:lnTo>
                  <a:lnTo>
                    <a:pt x="296289" y="369304"/>
                  </a:lnTo>
                  <a:lnTo>
                    <a:pt x="315606" y="333011"/>
                  </a:lnTo>
                  <a:lnTo>
                    <a:pt x="322988" y="310890"/>
                  </a:lnTo>
                  <a:lnTo>
                    <a:pt x="340954" y="310890"/>
                  </a:lnTo>
                  <a:lnTo>
                    <a:pt x="341841" y="309253"/>
                  </a:lnTo>
                  <a:close/>
                </a:path>
                <a:path w="363220" h="636904">
                  <a:moveTo>
                    <a:pt x="340954" y="310890"/>
                  </a:moveTo>
                  <a:lnTo>
                    <a:pt x="322988" y="310890"/>
                  </a:lnTo>
                  <a:lnTo>
                    <a:pt x="325036" y="312719"/>
                  </a:lnTo>
                  <a:lnTo>
                    <a:pt x="327340" y="314003"/>
                  </a:lnTo>
                  <a:lnTo>
                    <a:pt x="329771" y="314934"/>
                  </a:lnTo>
                  <a:lnTo>
                    <a:pt x="334379" y="314710"/>
                  </a:lnTo>
                  <a:lnTo>
                    <a:pt x="339898" y="312495"/>
                  </a:lnTo>
                  <a:lnTo>
                    <a:pt x="340085" y="312495"/>
                  </a:lnTo>
                  <a:lnTo>
                    <a:pt x="340954" y="310890"/>
                  </a:lnTo>
                  <a:close/>
                </a:path>
                <a:path w="363220" h="636904">
                  <a:moveTo>
                    <a:pt x="16355" y="221555"/>
                  </a:moveTo>
                  <a:lnTo>
                    <a:pt x="0" y="257379"/>
                  </a:lnTo>
                  <a:lnTo>
                    <a:pt x="4000" y="267878"/>
                  </a:lnTo>
                  <a:lnTo>
                    <a:pt x="8422" y="280531"/>
                  </a:lnTo>
                  <a:lnTo>
                    <a:pt x="28219" y="314453"/>
                  </a:lnTo>
                  <a:lnTo>
                    <a:pt x="32826" y="314710"/>
                  </a:lnTo>
                  <a:lnTo>
                    <a:pt x="35245" y="313779"/>
                  </a:lnTo>
                  <a:lnTo>
                    <a:pt x="37548" y="312495"/>
                  </a:lnTo>
                  <a:lnTo>
                    <a:pt x="39506" y="310761"/>
                  </a:lnTo>
                  <a:lnTo>
                    <a:pt x="39967" y="310408"/>
                  </a:lnTo>
                  <a:lnTo>
                    <a:pt x="40313" y="309959"/>
                  </a:lnTo>
                  <a:lnTo>
                    <a:pt x="40771" y="309607"/>
                  </a:lnTo>
                  <a:lnTo>
                    <a:pt x="40658" y="309253"/>
                  </a:lnTo>
                  <a:lnTo>
                    <a:pt x="341841" y="309253"/>
                  </a:lnTo>
                  <a:lnTo>
                    <a:pt x="344969" y="303475"/>
                  </a:lnTo>
                  <a:lnTo>
                    <a:pt x="349550" y="293319"/>
                  </a:lnTo>
                  <a:lnTo>
                    <a:pt x="354167" y="280804"/>
                  </a:lnTo>
                  <a:lnTo>
                    <a:pt x="358592" y="268156"/>
                  </a:lnTo>
                  <a:lnTo>
                    <a:pt x="362598" y="257603"/>
                  </a:lnTo>
                  <a:lnTo>
                    <a:pt x="354681" y="240045"/>
                  </a:lnTo>
                  <a:lnTo>
                    <a:pt x="28564" y="240045"/>
                  </a:lnTo>
                  <a:lnTo>
                    <a:pt x="25339" y="233111"/>
                  </a:lnTo>
                  <a:lnTo>
                    <a:pt x="21653" y="226627"/>
                  </a:lnTo>
                  <a:lnTo>
                    <a:pt x="16355" y="221555"/>
                  </a:lnTo>
                  <a:close/>
                </a:path>
                <a:path w="363220" h="636904">
                  <a:moveTo>
                    <a:pt x="184292" y="0"/>
                  </a:moveTo>
                  <a:lnTo>
                    <a:pt x="179812" y="0"/>
                  </a:lnTo>
                  <a:lnTo>
                    <a:pt x="127273" y="7119"/>
                  </a:lnTo>
                  <a:lnTo>
                    <a:pt x="88877" y="23358"/>
                  </a:lnTo>
                  <a:lnTo>
                    <a:pt x="44123" y="79629"/>
                  </a:lnTo>
                  <a:lnTo>
                    <a:pt x="32568" y="117881"/>
                  </a:lnTo>
                  <a:lnTo>
                    <a:pt x="24786" y="161560"/>
                  </a:lnTo>
                  <a:lnTo>
                    <a:pt x="24763" y="161688"/>
                  </a:lnTo>
                  <a:lnTo>
                    <a:pt x="23949" y="176090"/>
                  </a:lnTo>
                  <a:lnTo>
                    <a:pt x="23899" y="176974"/>
                  </a:lnTo>
                  <a:lnTo>
                    <a:pt x="24524" y="194840"/>
                  </a:lnTo>
                  <a:lnTo>
                    <a:pt x="24591" y="196750"/>
                  </a:lnTo>
                  <a:lnTo>
                    <a:pt x="26318" y="218584"/>
                  </a:lnTo>
                  <a:lnTo>
                    <a:pt x="28564" y="240045"/>
                  </a:lnTo>
                  <a:lnTo>
                    <a:pt x="354681" y="240045"/>
                  </a:lnTo>
                  <a:lnTo>
                    <a:pt x="353017" y="236353"/>
                  </a:lnTo>
                  <a:lnTo>
                    <a:pt x="335882" y="236353"/>
                  </a:lnTo>
                  <a:lnTo>
                    <a:pt x="338001" y="215648"/>
                  </a:lnTo>
                  <a:lnTo>
                    <a:pt x="339590" y="194840"/>
                  </a:lnTo>
                  <a:lnTo>
                    <a:pt x="340160" y="176974"/>
                  </a:lnTo>
                  <a:lnTo>
                    <a:pt x="340188" y="176090"/>
                  </a:lnTo>
                  <a:lnTo>
                    <a:pt x="339345" y="161688"/>
                  </a:lnTo>
                  <a:lnTo>
                    <a:pt x="339338" y="161560"/>
                  </a:lnTo>
                  <a:lnTo>
                    <a:pt x="330041" y="115266"/>
                  </a:lnTo>
                  <a:lnTo>
                    <a:pt x="313469" y="72287"/>
                  </a:lnTo>
                  <a:lnTo>
                    <a:pt x="286041" y="36299"/>
                  </a:lnTo>
                  <a:lnTo>
                    <a:pt x="244176" y="10978"/>
                  </a:lnTo>
                  <a:lnTo>
                    <a:pt x="184292" y="0"/>
                  </a:lnTo>
                  <a:close/>
                </a:path>
                <a:path w="363220" h="636904">
                  <a:moveTo>
                    <a:pt x="346345" y="221555"/>
                  </a:moveTo>
                  <a:lnTo>
                    <a:pt x="342089" y="225824"/>
                  </a:lnTo>
                  <a:lnTo>
                    <a:pt x="338538" y="230896"/>
                  </a:lnTo>
                  <a:lnTo>
                    <a:pt x="335882" y="236353"/>
                  </a:lnTo>
                  <a:lnTo>
                    <a:pt x="353017" y="236353"/>
                  </a:lnTo>
                  <a:lnTo>
                    <a:pt x="346345" y="221555"/>
                  </a:lnTo>
                  <a:close/>
                </a:path>
              </a:pathLst>
            </a:custGeom>
            <a:solidFill>
              <a:srgbClr val="875F3B"/>
            </a:solidFill>
          </p:spPr>
          <p:txBody>
            <a:bodyPr wrap="square" lIns="0" tIns="0" rIns="0" bIns="0" rtlCol="0"/>
            <a:lstStyle/>
            <a:p>
              <a:endParaRPr/>
            </a:p>
          </p:txBody>
        </p:sp>
        <p:sp>
          <p:nvSpPr>
            <p:cNvPr id="17" name="object 17"/>
            <p:cNvSpPr/>
            <p:nvPr/>
          </p:nvSpPr>
          <p:spPr>
            <a:xfrm>
              <a:off x="10881741" y="5239092"/>
              <a:ext cx="210820" cy="276225"/>
            </a:xfrm>
            <a:custGeom>
              <a:avLst/>
              <a:gdLst/>
              <a:ahLst/>
              <a:cxnLst/>
              <a:rect l="l" t="t" r="r" b="b"/>
              <a:pathLst>
                <a:path w="210820" h="276225">
                  <a:moveTo>
                    <a:pt x="130949" y="99999"/>
                  </a:moveTo>
                  <a:lnTo>
                    <a:pt x="123012" y="96761"/>
                  </a:lnTo>
                  <a:lnTo>
                    <a:pt x="117030" y="94310"/>
                  </a:lnTo>
                  <a:lnTo>
                    <a:pt x="110439" y="94221"/>
                  </a:lnTo>
                  <a:lnTo>
                    <a:pt x="105257" y="96278"/>
                  </a:lnTo>
                  <a:lnTo>
                    <a:pt x="98831" y="100317"/>
                  </a:lnTo>
                  <a:lnTo>
                    <a:pt x="94449" y="100901"/>
                  </a:lnTo>
                  <a:lnTo>
                    <a:pt x="90284" y="100901"/>
                  </a:lnTo>
                  <a:lnTo>
                    <a:pt x="85940" y="100317"/>
                  </a:lnTo>
                  <a:lnTo>
                    <a:pt x="79476" y="96278"/>
                  </a:lnTo>
                  <a:lnTo>
                    <a:pt x="74295" y="94221"/>
                  </a:lnTo>
                  <a:lnTo>
                    <a:pt x="67729" y="94310"/>
                  </a:lnTo>
                  <a:lnTo>
                    <a:pt x="63703" y="96050"/>
                  </a:lnTo>
                  <a:lnTo>
                    <a:pt x="61747" y="96761"/>
                  </a:lnTo>
                  <a:lnTo>
                    <a:pt x="53682" y="99999"/>
                  </a:lnTo>
                  <a:lnTo>
                    <a:pt x="61747" y="106451"/>
                  </a:lnTo>
                  <a:lnTo>
                    <a:pt x="68402" y="111429"/>
                  </a:lnTo>
                  <a:lnTo>
                    <a:pt x="74993" y="108991"/>
                  </a:lnTo>
                  <a:lnTo>
                    <a:pt x="82702" y="112585"/>
                  </a:lnTo>
                  <a:lnTo>
                    <a:pt x="85458" y="113957"/>
                  </a:lnTo>
                  <a:lnTo>
                    <a:pt x="87414" y="114312"/>
                  </a:lnTo>
                  <a:lnTo>
                    <a:pt x="90538" y="114668"/>
                  </a:lnTo>
                  <a:lnTo>
                    <a:pt x="93738" y="114668"/>
                  </a:lnTo>
                  <a:lnTo>
                    <a:pt x="98831" y="114084"/>
                  </a:lnTo>
                  <a:lnTo>
                    <a:pt x="109639" y="108991"/>
                  </a:lnTo>
                  <a:lnTo>
                    <a:pt x="119786" y="110845"/>
                  </a:lnTo>
                  <a:lnTo>
                    <a:pt x="124612" y="106451"/>
                  </a:lnTo>
                  <a:lnTo>
                    <a:pt x="128333" y="102984"/>
                  </a:lnTo>
                  <a:lnTo>
                    <a:pt x="130949" y="99999"/>
                  </a:lnTo>
                  <a:close/>
                </a:path>
                <a:path w="210820" h="276225">
                  <a:moveTo>
                    <a:pt x="190169" y="198094"/>
                  </a:moveTo>
                  <a:lnTo>
                    <a:pt x="147218" y="231813"/>
                  </a:lnTo>
                  <a:lnTo>
                    <a:pt x="112369" y="248488"/>
                  </a:lnTo>
                  <a:lnTo>
                    <a:pt x="97904" y="248818"/>
                  </a:lnTo>
                  <a:lnTo>
                    <a:pt x="91465" y="248767"/>
                  </a:lnTo>
                  <a:lnTo>
                    <a:pt x="45758" y="229768"/>
                  </a:lnTo>
                  <a:lnTo>
                    <a:pt x="11620" y="203758"/>
                  </a:lnTo>
                  <a:lnTo>
                    <a:pt x="0" y="191871"/>
                  </a:lnTo>
                  <a:lnTo>
                    <a:pt x="0" y="192189"/>
                  </a:lnTo>
                  <a:lnTo>
                    <a:pt x="26200" y="229362"/>
                  </a:lnTo>
                  <a:lnTo>
                    <a:pt x="70700" y="273558"/>
                  </a:lnTo>
                  <a:lnTo>
                    <a:pt x="97193" y="276225"/>
                  </a:lnTo>
                  <a:lnTo>
                    <a:pt x="103568" y="276174"/>
                  </a:lnTo>
                  <a:lnTo>
                    <a:pt x="146812" y="254063"/>
                  </a:lnTo>
                  <a:lnTo>
                    <a:pt x="178981" y="214464"/>
                  </a:lnTo>
                  <a:lnTo>
                    <a:pt x="190169" y="198094"/>
                  </a:lnTo>
                  <a:close/>
                </a:path>
                <a:path w="210820" h="276225">
                  <a:moveTo>
                    <a:pt x="210337" y="17335"/>
                  </a:moveTo>
                  <a:lnTo>
                    <a:pt x="209499" y="14592"/>
                  </a:lnTo>
                  <a:lnTo>
                    <a:pt x="201485" y="8636"/>
                  </a:lnTo>
                  <a:lnTo>
                    <a:pt x="188429" y="2705"/>
                  </a:lnTo>
                  <a:lnTo>
                    <a:pt x="172415" y="0"/>
                  </a:lnTo>
                  <a:lnTo>
                    <a:pt x="155841" y="2438"/>
                  </a:lnTo>
                  <a:lnTo>
                    <a:pt x="142887" y="7924"/>
                  </a:lnTo>
                  <a:lnTo>
                    <a:pt x="135051" y="13563"/>
                  </a:lnTo>
                  <a:lnTo>
                    <a:pt x="133832" y="16446"/>
                  </a:lnTo>
                  <a:lnTo>
                    <a:pt x="137452" y="15328"/>
                  </a:lnTo>
                  <a:lnTo>
                    <a:pt x="143713" y="12153"/>
                  </a:lnTo>
                  <a:lnTo>
                    <a:pt x="152527" y="8470"/>
                  </a:lnTo>
                  <a:lnTo>
                    <a:pt x="163779" y="5778"/>
                  </a:lnTo>
                  <a:lnTo>
                    <a:pt x="160578" y="8229"/>
                  </a:lnTo>
                  <a:lnTo>
                    <a:pt x="158724" y="12039"/>
                  </a:lnTo>
                  <a:lnTo>
                    <a:pt x="158724" y="20485"/>
                  </a:lnTo>
                  <a:lnTo>
                    <a:pt x="160896" y="24625"/>
                  </a:lnTo>
                  <a:lnTo>
                    <a:pt x="164604" y="27063"/>
                  </a:lnTo>
                  <a:lnTo>
                    <a:pt x="178752" y="27063"/>
                  </a:lnTo>
                  <a:lnTo>
                    <a:pt x="182460" y="24625"/>
                  </a:lnTo>
                  <a:lnTo>
                    <a:pt x="184772" y="20586"/>
                  </a:lnTo>
                  <a:lnTo>
                    <a:pt x="184772" y="12039"/>
                  </a:lnTo>
                  <a:lnTo>
                    <a:pt x="182918" y="8229"/>
                  </a:lnTo>
                  <a:lnTo>
                    <a:pt x="179679" y="5778"/>
                  </a:lnTo>
                  <a:lnTo>
                    <a:pt x="192836" y="8559"/>
                  </a:lnTo>
                  <a:lnTo>
                    <a:pt x="201396" y="12433"/>
                  </a:lnTo>
                  <a:lnTo>
                    <a:pt x="206768" y="15862"/>
                  </a:lnTo>
                  <a:lnTo>
                    <a:pt x="210337" y="17335"/>
                  </a:lnTo>
                  <a:close/>
                </a:path>
              </a:pathLst>
            </a:custGeom>
            <a:solidFill>
              <a:srgbClr val="3B2317"/>
            </a:solidFill>
          </p:spPr>
          <p:txBody>
            <a:bodyPr wrap="square" lIns="0" tIns="0" rIns="0" bIns="0" rtlCol="0"/>
            <a:lstStyle/>
            <a:p>
              <a:endParaRPr/>
            </a:p>
          </p:txBody>
        </p:sp>
        <p:pic>
          <p:nvPicPr>
            <p:cNvPr id="18" name="object 18"/>
            <p:cNvPicPr/>
            <p:nvPr/>
          </p:nvPicPr>
          <p:blipFill>
            <a:blip r:embed="rId2" cstate="print"/>
            <a:stretch>
              <a:fillRect/>
            </a:stretch>
          </p:blipFill>
          <p:spPr>
            <a:xfrm>
              <a:off x="10840853" y="5199801"/>
              <a:ext cx="107921" cy="66704"/>
            </a:xfrm>
            <a:prstGeom prst="rect">
              <a:avLst/>
            </a:prstGeom>
          </p:spPr>
        </p:pic>
        <p:sp>
          <p:nvSpPr>
            <p:cNvPr id="19" name="object 19"/>
            <p:cNvSpPr/>
            <p:nvPr/>
          </p:nvSpPr>
          <p:spPr>
            <a:xfrm>
              <a:off x="11004637" y="5201792"/>
              <a:ext cx="107950" cy="33655"/>
            </a:xfrm>
            <a:custGeom>
              <a:avLst/>
              <a:gdLst/>
              <a:ahLst/>
              <a:cxnLst/>
              <a:rect l="l" t="t" r="r" b="b"/>
              <a:pathLst>
                <a:path w="107950" h="33654">
                  <a:moveTo>
                    <a:pt x="11870" y="0"/>
                  </a:moveTo>
                  <a:lnTo>
                    <a:pt x="11294" y="224"/>
                  </a:lnTo>
                  <a:lnTo>
                    <a:pt x="7966" y="4269"/>
                  </a:lnTo>
                  <a:lnTo>
                    <a:pt x="4511" y="7960"/>
                  </a:lnTo>
                  <a:lnTo>
                    <a:pt x="2431" y="10496"/>
                  </a:lnTo>
                  <a:lnTo>
                    <a:pt x="127" y="13610"/>
                  </a:lnTo>
                  <a:lnTo>
                    <a:pt x="0" y="14445"/>
                  </a:lnTo>
                  <a:lnTo>
                    <a:pt x="479" y="15119"/>
                  </a:lnTo>
                  <a:lnTo>
                    <a:pt x="799" y="15825"/>
                  </a:lnTo>
                  <a:lnTo>
                    <a:pt x="1631" y="16178"/>
                  </a:lnTo>
                  <a:lnTo>
                    <a:pt x="2303" y="16178"/>
                  </a:lnTo>
                  <a:lnTo>
                    <a:pt x="17533" y="15298"/>
                  </a:lnTo>
                  <a:lnTo>
                    <a:pt x="32646" y="15107"/>
                  </a:lnTo>
                  <a:lnTo>
                    <a:pt x="71474" y="18458"/>
                  </a:lnTo>
                  <a:lnTo>
                    <a:pt x="101358" y="31426"/>
                  </a:lnTo>
                  <a:lnTo>
                    <a:pt x="105166" y="33255"/>
                  </a:lnTo>
                  <a:lnTo>
                    <a:pt x="105518" y="33384"/>
                  </a:lnTo>
                  <a:lnTo>
                    <a:pt x="106446" y="33384"/>
                  </a:lnTo>
                  <a:lnTo>
                    <a:pt x="107022" y="33159"/>
                  </a:lnTo>
                  <a:lnTo>
                    <a:pt x="107949" y="31875"/>
                  </a:lnTo>
                  <a:lnTo>
                    <a:pt x="107949" y="30944"/>
                  </a:lnTo>
                  <a:lnTo>
                    <a:pt x="71891" y="2535"/>
                  </a:lnTo>
                  <a:lnTo>
                    <a:pt x="16957" y="96"/>
                  </a:lnTo>
                  <a:lnTo>
                    <a:pt x="11870" y="0"/>
                  </a:lnTo>
                  <a:close/>
                </a:path>
              </a:pathLst>
            </a:custGeom>
            <a:solidFill>
              <a:srgbClr val="000000"/>
            </a:solidFill>
          </p:spPr>
          <p:txBody>
            <a:bodyPr wrap="square" lIns="0" tIns="0" rIns="0" bIns="0" rtlCol="0"/>
            <a:lstStyle/>
            <a:p>
              <a:endParaRPr/>
            </a:p>
          </p:txBody>
        </p:sp>
        <p:sp>
          <p:nvSpPr>
            <p:cNvPr id="20" name="object 20"/>
            <p:cNvSpPr/>
            <p:nvPr/>
          </p:nvSpPr>
          <p:spPr>
            <a:xfrm>
              <a:off x="10928841" y="5393141"/>
              <a:ext cx="92075" cy="30480"/>
            </a:xfrm>
            <a:custGeom>
              <a:avLst/>
              <a:gdLst/>
              <a:ahLst/>
              <a:cxnLst/>
              <a:rect l="l" t="t" r="r" b="b"/>
              <a:pathLst>
                <a:path w="92075" h="30479">
                  <a:moveTo>
                    <a:pt x="0" y="1637"/>
                  </a:moveTo>
                  <a:lnTo>
                    <a:pt x="2207" y="3242"/>
                  </a:lnTo>
                  <a:lnTo>
                    <a:pt x="9829" y="10739"/>
                  </a:lnTo>
                  <a:lnTo>
                    <a:pt x="17853" y="18124"/>
                  </a:lnTo>
                  <a:lnTo>
                    <a:pt x="26548" y="24336"/>
                  </a:lnTo>
                  <a:lnTo>
                    <a:pt x="36185" y="28312"/>
                  </a:lnTo>
                  <a:lnTo>
                    <a:pt x="43768" y="30174"/>
                  </a:lnTo>
                  <a:lnTo>
                    <a:pt x="51607" y="30174"/>
                  </a:lnTo>
                  <a:lnTo>
                    <a:pt x="59222" y="28440"/>
                  </a:lnTo>
                  <a:lnTo>
                    <a:pt x="59605" y="28312"/>
                  </a:lnTo>
                  <a:lnTo>
                    <a:pt x="59366" y="28312"/>
                  </a:lnTo>
                  <a:lnTo>
                    <a:pt x="60597" y="28087"/>
                  </a:lnTo>
                  <a:lnTo>
                    <a:pt x="61397" y="27734"/>
                  </a:lnTo>
                  <a:lnTo>
                    <a:pt x="62197" y="27509"/>
                  </a:lnTo>
                  <a:lnTo>
                    <a:pt x="63029" y="27156"/>
                  </a:lnTo>
                  <a:lnTo>
                    <a:pt x="63701" y="26835"/>
                  </a:lnTo>
                  <a:lnTo>
                    <a:pt x="65333" y="26001"/>
                  </a:lnTo>
                  <a:lnTo>
                    <a:pt x="66070" y="25423"/>
                  </a:lnTo>
                  <a:lnTo>
                    <a:pt x="62773" y="25423"/>
                  </a:lnTo>
                  <a:lnTo>
                    <a:pt x="52183" y="24524"/>
                  </a:lnTo>
                  <a:lnTo>
                    <a:pt x="44920" y="23818"/>
                  </a:lnTo>
                  <a:lnTo>
                    <a:pt x="32954" y="21057"/>
                  </a:lnTo>
                  <a:lnTo>
                    <a:pt x="33296" y="18124"/>
                  </a:lnTo>
                  <a:lnTo>
                    <a:pt x="33402" y="17462"/>
                  </a:lnTo>
                  <a:lnTo>
                    <a:pt x="34106" y="16306"/>
                  </a:lnTo>
                  <a:lnTo>
                    <a:pt x="36857" y="15953"/>
                  </a:lnTo>
                  <a:lnTo>
                    <a:pt x="43638" y="15257"/>
                  </a:lnTo>
                  <a:lnTo>
                    <a:pt x="52395" y="14208"/>
                  </a:lnTo>
                  <a:lnTo>
                    <a:pt x="77299" y="8217"/>
                  </a:lnTo>
                  <a:lnTo>
                    <a:pt x="82386" y="6355"/>
                  </a:lnTo>
                  <a:lnTo>
                    <a:pt x="86560" y="4397"/>
                  </a:lnTo>
                  <a:lnTo>
                    <a:pt x="49207" y="4397"/>
                  </a:lnTo>
                  <a:lnTo>
                    <a:pt x="45326" y="2792"/>
                  </a:lnTo>
                  <a:lnTo>
                    <a:pt x="2783" y="2792"/>
                  </a:lnTo>
                  <a:lnTo>
                    <a:pt x="0" y="1637"/>
                  </a:lnTo>
                  <a:close/>
                </a:path>
                <a:path w="92075" h="30479">
                  <a:moveTo>
                    <a:pt x="67156" y="24171"/>
                  </a:moveTo>
                  <a:lnTo>
                    <a:pt x="62773" y="25423"/>
                  </a:lnTo>
                  <a:lnTo>
                    <a:pt x="66070" y="25423"/>
                  </a:lnTo>
                  <a:lnTo>
                    <a:pt x="66356" y="25198"/>
                  </a:lnTo>
                  <a:lnTo>
                    <a:pt x="67156" y="24171"/>
                  </a:lnTo>
                  <a:close/>
                </a:path>
                <a:path w="92075" h="30479">
                  <a:moveTo>
                    <a:pt x="67161" y="353"/>
                  </a:moveTo>
                  <a:lnTo>
                    <a:pt x="57494" y="353"/>
                  </a:lnTo>
                  <a:lnTo>
                    <a:pt x="55766" y="706"/>
                  </a:lnTo>
                  <a:lnTo>
                    <a:pt x="54038" y="1284"/>
                  </a:lnTo>
                  <a:lnTo>
                    <a:pt x="52336" y="2086"/>
                  </a:lnTo>
                  <a:lnTo>
                    <a:pt x="48305" y="4044"/>
                  </a:lnTo>
                  <a:lnTo>
                    <a:pt x="48654" y="4044"/>
                  </a:lnTo>
                  <a:lnTo>
                    <a:pt x="49207" y="4397"/>
                  </a:lnTo>
                  <a:lnTo>
                    <a:pt x="86560" y="4397"/>
                  </a:lnTo>
                  <a:lnTo>
                    <a:pt x="87313" y="4044"/>
                  </a:lnTo>
                  <a:lnTo>
                    <a:pt x="91761" y="1637"/>
                  </a:lnTo>
                  <a:lnTo>
                    <a:pt x="89169" y="1637"/>
                  </a:lnTo>
                  <a:lnTo>
                    <a:pt x="80636" y="1102"/>
                  </a:lnTo>
                  <a:lnTo>
                    <a:pt x="80772" y="1102"/>
                  </a:lnTo>
                  <a:lnTo>
                    <a:pt x="67161" y="353"/>
                  </a:lnTo>
                  <a:close/>
                </a:path>
                <a:path w="92075" h="30479">
                  <a:moveTo>
                    <a:pt x="38713" y="0"/>
                  </a:moveTo>
                  <a:lnTo>
                    <a:pt x="35961" y="353"/>
                  </a:lnTo>
                  <a:lnTo>
                    <a:pt x="28421" y="1102"/>
                  </a:lnTo>
                  <a:lnTo>
                    <a:pt x="17014" y="2086"/>
                  </a:lnTo>
                  <a:lnTo>
                    <a:pt x="16616" y="2086"/>
                  </a:lnTo>
                  <a:lnTo>
                    <a:pt x="8329" y="2664"/>
                  </a:lnTo>
                  <a:lnTo>
                    <a:pt x="4607" y="2664"/>
                  </a:lnTo>
                  <a:lnTo>
                    <a:pt x="2783" y="2792"/>
                  </a:lnTo>
                  <a:lnTo>
                    <a:pt x="45326" y="2792"/>
                  </a:lnTo>
                  <a:lnTo>
                    <a:pt x="44162" y="2311"/>
                  </a:lnTo>
                  <a:lnTo>
                    <a:pt x="43768" y="2086"/>
                  </a:lnTo>
                  <a:lnTo>
                    <a:pt x="41534" y="1102"/>
                  </a:lnTo>
                  <a:lnTo>
                    <a:pt x="40558" y="706"/>
                  </a:lnTo>
                  <a:lnTo>
                    <a:pt x="38713" y="0"/>
                  </a:lnTo>
                  <a:close/>
                </a:path>
                <a:path w="92075" h="30479">
                  <a:moveTo>
                    <a:pt x="91998" y="1508"/>
                  </a:moveTo>
                  <a:lnTo>
                    <a:pt x="90192" y="1508"/>
                  </a:lnTo>
                  <a:lnTo>
                    <a:pt x="89169" y="1637"/>
                  </a:lnTo>
                  <a:lnTo>
                    <a:pt x="91761" y="1637"/>
                  </a:lnTo>
                  <a:lnTo>
                    <a:pt x="91998" y="1508"/>
                  </a:lnTo>
                  <a:close/>
                </a:path>
                <a:path w="92075" h="30479">
                  <a:moveTo>
                    <a:pt x="60949" y="0"/>
                  </a:moveTo>
                  <a:lnTo>
                    <a:pt x="53796" y="0"/>
                  </a:lnTo>
                  <a:lnTo>
                    <a:pt x="70300" y="353"/>
                  </a:lnTo>
                  <a:lnTo>
                    <a:pt x="57782" y="353"/>
                  </a:lnTo>
                  <a:lnTo>
                    <a:pt x="60949" y="0"/>
                  </a:lnTo>
                  <a:close/>
                </a:path>
              </a:pathLst>
            </a:custGeom>
            <a:solidFill>
              <a:srgbClr val="3B2317"/>
            </a:solidFill>
          </p:spPr>
          <p:txBody>
            <a:bodyPr wrap="square" lIns="0" tIns="0" rIns="0" bIns="0" rtlCol="0"/>
            <a:lstStyle/>
            <a:p>
              <a:endParaRPr/>
            </a:p>
          </p:txBody>
        </p:sp>
        <p:sp>
          <p:nvSpPr>
            <p:cNvPr id="21" name="object 21"/>
            <p:cNvSpPr/>
            <p:nvPr/>
          </p:nvSpPr>
          <p:spPr>
            <a:xfrm>
              <a:off x="10800568" y="5014038"/>
              <a:ext cx="351155" cy="262255"/>
            </a:xfrm>
            <a:custGeom>
              <a:avLst/>
              <a:gdLst/>
              <a:ahLst/>
              <a:cxnLst/>
              <a:rect l="l" t="t" r="r" b="b"/>
              <a:pathLst>
                <a:path w="351154" h="262254">
                  <a:moveTo>
                    <a:pt x="168554" y="0"/>
                  </a:moveTo>
                  <a:lnTo>
                    <a:pt x="110089" y="12341"/>
                  </a:lnTo>
                  <a:lnTo>
                    <a:pt x="64746" y="40775"/>
                  </a:lnTo>
                  <a:lnTo>
                    <a:pt x="31883" y="76979"/>
                  </a:lnTo>
                  <a:lnTo>
                    <a:pt x="10859" y="112632"/>
                  </a:lnTo>
                  <a:lnTo>
                    <a:pt x="0" y="171973"/>
                  </a:lnTo>
                  <a:lnTo>
                    <a:pt x="5497" y="198832"/>
                  </a:lnTo>
                  <a:lnTo>
                    <a:pt x="13565" y="223458"/>
                  </a:lnTo>
                  <a:lnTo>
                    <a:pt x="20243" y="249322"/>
                  </a:lnTo>
                  <a:lnTo>
                    <a:pt x="23123" y="260781"/>
                  </a:lnTo>
                  <a:lnTo>
                    <a:pt x="25585" y="222161"/>
                  </a:lnTo>
                  <a:lnTo>
                    <a:pt x="27836" y="189833"/>
                  </a:lnTo>
                  <a:lnTo>
                    <a:pt x="40062" y="129394"/>
                  </a:lnTo>
                  <a:lnTo>
                    <a:pt x="75324" y="74140"/>
                  </a:lnTo>
                  <a:lnTo>
                    <a:pt x="83020" y="64906"/>
                  </a:lnTo>
                  <a:lnTo>
                    <a:pt x="97162" y="70343"/>
                  </a:lnTo>
                  <a:lnTo>
                    <a:pt x="136110" y="79556"/>
                  </a:lnTo>
                  <a:lnTo>
                    <a:pt x="194644" y="81902"/>
                  </a:lnTo>
                  <a:lnTo>
                    <a:pt x="267546" y="66736"/>
                  </a:lnTo>
                  <a:lnTo>
                    <a:pt x="271822" y="70967"/>
                  </a:lnTo>
                  <a:lnTo>
                    <a:pt x="302804" y="120022"/>
                  </a:lnTo>
                  <a:lnTo>
                    <a:pt x="319289" y="193941"/>
                  </a:lnTo>
                  <a:lnTo>
                    <a:pt x="326668" y="234960"/>
                  </a:lnTo>
                  <a:lnTo>
                    <a:pt x="330447" y="262033"/>
                  </a:lnTo>
                  <a:lnTo>
                    <a:pt x="333492" y="258037"/>
                  </a:lnTo>
                  <a:lnTo>
                    <a:pt x="340286" y="244920"/>
                  </a:lnTo>
                  <a:lnTo>
                    <a:pt x="347319" y="220987"/>
                  </a:lnTo>
                  <a:lnTo>
                    <a:pt x="351084" y="184543"/>
                  </a:lnTo>
                  <a:lnTo>
                    <a:pt x="348172" y="141492"/>
                  </a:lnTo>
                  <a:lnTo>
                    <a:pt x="337078" y="101107"/>
                  </a:lnTo>
                  <a:lnTo>
                    <a:pt x="317070" y="66825"/>
                  </a:lnTo>
                  <a:lnTo>
                    <a:pt x="287415" y="42083"/>
                  </a:lnTo>
                  <a:lnTo>
                    <a:pt x="284136" y="35151"/>
                  </a:lnTo>
                  <a:lnTo>
                    <a:pt x="268766" y="20090"/>
                  </a:lnTo>
                  <a:lnTo>
                    <a:pt x="233005" y="5505"/>
                  </a:lnTo>
                  <a:lnTo>
                    <a:pt x="168554" y="0"/>
                  </a:lnTo>
                  <a:close/>
                </a:path>
              </a:pathLst>
            </a:custGeom>
            <a:solidFill>
              <a:srgbClr val="000000"/>
            </a:solidFill>
          </p:spPr>
          <p:txBody>
            <a:bodyPr wrap="square" lIns="0" tIns="0" rIns="0" bIns="0" rtlCol="0"/>
            <a:lstStyle/>
            <a:p>
              <a:endParaRPr/>
            </a:p>
          </p:txBody>
        </p:sp>
        <p:sp>
          <p:nvSpPr>
            <p:cNvPr id="22" name="object 22"/>
            <p:cNvSpPr/>
            <p:nvPr/>
          </p:nvSpPr>
          <p:spPr>
            <a:xfrm>
              <a:off x="10607834" y="5529759"/>
              <a:ext cx="739140" cy="422909"/>
            </a:xfrm>
            <a:custGeom>
              <a:avLst/>
              <a:gdLst/>
              <a:ahLst/>
              <a:cxnLst/>
              <a:rect l="l" t="t" r="r" b="b"/>
              <a:pathLst>
                <a:path w="739140" h="422910">
                  <a:moveTo>
                    <a:pt x="239699" y="0"/>
                  </a:moveTo>
                  <a:lnTo>
                    <a:pt x="156896" y="29211"/>
                  </a:lnTo>
                  <a:lnTo>
                    <a:pt x="112919" y="47461"/>
                  </a:lnTo>
                  <a:lnTo>
                    <a:pt x="55053" y="79770"/>
                  </a:lnTo>
                  <a:lnTo>
                    <a:pt x="18602" y="133426"/>
                  </a:lnTo>
                  <a:lnTo>
                    <a:pt x="9056" y="174156"/>
                  </a:lnTo>
                  <a:lnTo>
                    <a:pt x="3344" y="228421"/>
                  </a:lnTo>
                  <a:lnTo>
                    <a:pt x="0" y="299420"/>
                  </a:lnTo>
                  <a:lnTo>
                    <a:pt x="0" y="422497"/>
                  </a:lnTo>
                  <a:lnTo>
                    <a:pt x="739145" y="422497"/>
                  </a:lnTo>
                  <a:lnTo>
                    <a:pt x="739145" y="299420"/>
                  </a:lnTo>
                  <a:lnTo>
                    <a:pt x="735753" y="228381"/>
                  </a:lnTo>
                  <a:lnTo>
                    <a:pt x="730005" y="174105"/>
                  </a:lnTo>
                  <a:lnTo>
                    <a:pt x="720428" y="133383"/>
                  </a:lnTo>
                  <a:lnTo>
                    <a:pt x="683900" y="79762"/>
                  </a:lnTo>
                  <a:lnTo>
                    <a:pt x="626371" y="47790"/>
                  </a:lnTo>
                  <a:lnTo>
                    <a:pt x="582611" y="29945"/>
                  </a:lnTo>
                  <a:lnTo>
                    <a:pt x="535587" y="12383"/>
                  </a:lnTo>
                  <a:lnTo>
                    <a:pt x="498161" y="577"/>
                  </a:lnTo>
                  <a:lnTo>
                    <a:pt x="477725" y="39275"/>
                  </a:lnTo>
                  <a:lnTo>
                    <a:pt x="447347" y="68596"/>
                  </a:lnTo>
                  <a:lnTo>
                    <a:pt x="409889" y="87121"/>
                  </a:lnTo>
                  <a:lnTo>
                    <a:pt x="368209" y="93426"/>
                  </a:lnTo>
                  <a:lnTo>
                    <a:pt x="325166" y="86092"/>
                  </a:lnTo>
                  <a:lnTo>
                    <a:pt x="296716" y="72532"/>
                  </a:lnTo>
                  <a:lnTo>
                    <a:pt x="272412" y="53085"/>
                  </a:lnTo>
                  <a:lnTo>
                    <a:pt x="253118" y="28619"/>
                  </a:lnTo>
                  <a:lnTo>
                    <a:pt x="239699" y="0"/>
                  </a:lnTo>
                  <a:close/>
                </a:path>
              </a:pathLst>
            </a:custGeom>
            <a:solidFill>
              <a:srgbClr val="FFFFFF"/>
            </a:solidFill>
          </p:spPr>
          <p:txBody>
            <a:bodyPr wrap="square" lIns="0" tIns="0" rIns="0" bIns="0" rtlCol="0"/>
            <a:lstStyle/>
            <a:p>
              <a:endParaRPr/>
            </a:p>
          </p:txBody>
        </p:sp>
        <p:pic>
          <p:nvPicPr>
            <p:cNvPr id="23" name="object 23"/>
            <p:cNvPicPr/>
            <p:nvPr/>
          </p:nvPicPr>
          <p:blipFill>
            <a:blip r:embed="rId3" cstate="print"/>
            <a:stretch>
              <a:fillRect/>
            </a:stretch>
          </p:blipFill>
          <p:spPr>
            <a:xfrm>
              <a:off x="11166018" y="5737191"/>
              <a:ext cx="105742" cy="87251"/>
            </a:xfrm>
            <a:prstGeom prst="rect">
              <a:avLst/>
            </a:prstGeom>
          </p:spPr>
        </p:pic>
        <p:sp>
          <p:nvSpPr>
            <p:cNvPr id="24" name="object 24"/>
            <p:cNvSpPr/>
            <p:nvPr/>
          </p:nvSpPr>
          <p:spPr>
            <a:xfrm>
              <a:off x="10740655" y="5006976"/>
              <a:ext cx="474345" cy="416559"/>
            </a:xfrm>
            <a:custGeom>
              <a:avLst/>
              <a:gdLst/>
              <a:ahLst/>
              <a:cxnLst/>
              <a:rect l="l" t="t" r="r" b="b"/>
              <a:pathLst>
                <a:path w="474345" h="416560">
                  <a:moveTo>
                    <a:pt x="429073" y="212182"/>
                  </a:moveTo>
                  <a:lnTo>
                    <a:pt x="412148" y="336442"/>
                  </a:lnTo>
                  <a:lnTo>
                    <a:pt x="434494" y="332159"/>
                  </a:lnTo>
                  <a:lnTo>
                    <a:pt x="453373" y="320648"/>
                  </a:lnTo>
                  <a:lnTo>
                    <a:pt x="467165" y="303335"/>
                  </a:lnTo>
                  <a:lnTo>
                    <a:pt x="474249" y="281647"/>
                  </a:lnTo>
                  <a:lnTo>
                    <a:pt x="473233" y="258848"/>
                  </a:lnTo>
                  <a:lnTo>
                    <a:pt x="464583" y="238464"/>
                  </a:lnTo>
                  <a:lnTo>
                    <a:pt x="449472" y="222304"/>
                  </a:lnTo>
                  <a:lnTo>
                    <a:pt x="429073" y="212182"/>
                  </a:lnTo>
                  <a:close/>
                </a:path>
                <a:path w="474345" h="416560">
                  <a:moveTo>
                    <a:pt x="237439" y="0"/>
                  </a:moveTo>
                  <a:lnTo>
                    <a:pt x="237201" y="0"/>
                  </a:lnTo>
                  <a:lnTo>
                    <a:pt x="188398" y="6598"/>
                  </a:lnTo>
                  <a:lnTo>
                    <a:pt x="144510" y="25211"/>
                  </a:lnTo>
                  <a:lnTo>
                    <a:pt x="107301" y="54068"/>
                  </a:lnTo>
                  <a:lnTo>
                    <a:pt x="78538" y="91397"/>
                  </a:lnTo>
                  <a:lnTo>
                    <a:pt x="59985" y="135426"/>
                  </a:lnTo>
                  <a:lnTo>
                    <a:pt x="53408" y="184383"/>
                  </a:lnTo>
                  <a:lnTo>
                    <a:pt x="53408" y="187497"/>
                  </a:lnTo>
                  <a:lnTo>
                    <a:pt x="53563" y="189423"/>
                  </a:lnTo>
                  <a:lnTo>
                    <a:pt x="53670" y="190771"/>
                  </a:lnTo>
                  <a:lnTo>
                    <a:pt x="53741" y="191926"/>
                  </a:lnTo>
                  <a:lnTo>
                    <a:pt x="53865" y="193949"/>
                  </a:lnTo>
                  <a:lnTo>
                    <a:pt x="53666" y="193949"/>
                  </a:lnTo>
                  <a:lnTo>
                    <a:pt x="55337" y="193114"/>
                  </a:lnTo>
                  <a:lnTo>
                    <a:pt x="57072" y="192536"/>
                  </a:lnTo>
                  <a:lnTo>
                    <a:pt x="58790" y="192247"/>
                  </a:lnTo>
                  <a:lnTo>
                    <a:pt x="63508" y="191638"/>
                  </a:lnTo>
                  <a:lnTo>
                    <a:pt x="66975" y="191638"/>
                  </a:lnTo>
                  <a:lnTo>
                    <a:pt x="66862" y="189423"/>
                  </a:lnTo>
                  <a:lnTo>
                    <a:pt x="66689" y="187497"/>
                  </a:lnTo>
                  <a:lnTo>
                    <a:pt x="66632" y="184383"/>
                  </a:lnTo>
                  <a:lnTo>
                    <a:pt x="72734" y="138949"/>
                  </a:lnTo>
                  <a:lnTo>
                    <a:pt x="89950" y="98087"/>
                  </a:lnTo>
                  <a:lnTo>
                    <a:pt x="116642" y="63441"/>
                  </a:lnTo>
                  <a:lnTo>
                    <a:pt x="151173" y="36658"/>
                  </a:lnTo>
                  <a:lnTo>
                    <a:pt x="191905" y="19381"/>
                  </a:lnTo>
                  <a:lnTo>
                    <a:pt x="237201" y="13257"/>
                  </a:lnTo>
                  <a:lnTo>
                    <a:pt x="301789" y="13257"/>
                  </a:lnTo>
                  <a:lnTo>
                    <a:pt x="286086" y="6598"/>
                  </a:lnTo>
                  <a:lnTo>
                    <a:pt x="286247" y="6598"/>
                  </a:lnTo>
                  <a:lnTo>
                    <a:pt x="237439" y="0"/>
                  </a:lnTo>
                  <a:close/>
                </a:path>
                <a:path w="474345" h="416560">
                  <a:moveTo>
                    <a:pt x="420711" y="191638"/>
                  </a:moveTo>
                  <a:lnTo>
                    <a:pt x="410730" y="191638"/>
                  </a:lnTo>
                  <a:lnTo>
                    <a:pt x="415411" y="192247"/>
                  </a:lnTo>
                  <a:lnTo>
                    <a:pt x="417235" y="192536"/>
                  </a:lnTo>
                  <a:lnTo>
                    <a:pt x="418963" y="193114"/>
                  </a:lnTo>
                  <a:lnTo>
                    <a:pt x="420594" y="193949"/>
                  </a:lnTo>
                  <a:lnTo>
                    <a:pt x="420711" y="191638"/>
                  </a:lnTo>
                  <a:close/>
                </a:path>
                <a:path w="474345" h="416560">
                  <a:moveTo>
                    <a:pt x="66975" y="191638"/>
                  </a:moveTo>
                  <a:lnTo>
                    <a:pt x="65400" y="191638"/>
                  </a:lnTo>
                  <a:lnTo>
                    <a:pt x="66990" y="191926"/>
                  </a:lnTo>
                  <a:lnTo>
                    <a:pt x="66975" y="191638"/>
                  </a:lnTo>
                  <a:close/>
                </a:path>
                <a:path w="474345" h="416560">
                  <a:moveTo>
                    <a:pt x="301789" y="13257"/>
                  </a:moveTo>
                  <a:lnTo>
                    <a:pt x="237201" y="13257"/>
                  </a:lnTo>
                  <a:lnTo>
                    <a:pt x="282504" y="19381"/>
                  </a:lnTo>
                  <a:lnTo>
                    <a:pt x="323245" y="36658"/>
                  </a:lnTo>
                  <a:lnTo>
                    <a:pt x="357782" y="63441"/>
                  </a:lnTo>
                  <a:lnTo>
                    <a:pt x="384477" y="98087"/>
                  </a:lnTo>
                  <a:lnTo>
                    <a:pt x="401694" y="138949"/>
                  </a:lnTo>
                  <a:lnTo>
                    <a:pt x="407797" y="184383"/>
                  </a:lnTo>
                  <a:lnTo>
                    <a:pt x="407729" y="187497"/>
                  </a:lnTo>
                  <a:lnTo>
                    <a:pt x="407539" y="189423"/>
                  </a:lnTo>
                  <a:lnTo>
                    <a:pt x="407443" y="191926"/>
                  </a:lnTo>
                  <a:lnTo>
                    <a:pt x="407257" y="191926"/>
                  </a:lnTo>
                  <a:lnTo>
                    <a:pt x="408948" y="191638"/>
                  </a:lnTo>
                  <a:lnTo>
                    <a:pt x="420711" y="191638"/>
                  </a:lnTo>
                  <a:lnTo>
                    <a:pt x="420754" y="190771"/>
                  </a:lnTo>
                  <a:lnTo>
                    <a:pt x="421042" y="187497"/>
                  </a:lnTo>
                  <a:lnTo>
                    <a:pt x="421042" y="184383"/>
                  </a:lnTo>
                  <a:lnTo>
                    <a:pt x="414454" y="135426"/>
                  </a:lnTo>
                  <a:lnTo>
                    <a:pt x="395899" y="91397"/>
                  </a:lnTo>
                  <a:lnTo>
                    <a:pt x="367141" y="54068"/>
                  </a:lnTo>
                  <a:lnTo>
                    <a:pt x="329945" y="25211"/>
                  </a:lnTo>
                  <a:lnTo>
                    <a:pt x="301789" y="13257"/>
                  </a:lnTo>
                  <a:close/>
                </a:path>
                <a:path w="474345" h="416560">
                  <a:moveTo>
                    <a:pt x="45186" y="212182"/>
                  </a:moveTo>
                  <a:lnTo>
                    <a:pt x="24797" y="222304"/>
                  </a:lnTo>
                  <a:lnTo>
                    <a:pt x="9685" y="238464"/>
                  </a:lnTo>
                  <a:lnTo>
                    <a:pt x="1027" y="258848"/>
                  </a:lnTo>
                  <a:lnTo>
                    <a:pt x="0" y="281647"/>
                  </a:lnTo>
                  <a:lnTo>
                    <a:pt x="7094" y="303335"/>
                  </a:lnTo>
                  <a:lnTo>
                    <a:pt x="20890" y="320648"/>
                  </a:lnTo>
                  <a:lnTo>
                    <a:pt x="39771" y="332159"/>
                  </a:lnTo>
                  <a:lnTo>
                    <a:pt x="62117" y="336442"/>
                  </a:lnTo>
                  <a:lnTo>
                    <a:pt x="45186" y="212182"/>
                  </a:lnTo>
                  <a:close/>
                </a:path>
                <a:path w="474345" h="416560">
                  <a:moveTo>
                    <a:pt x="387352" y="353904"/>
                  </a:moveTo>
                  <a:lnTo>
                    <a:pt x="382511" y="378163"/>
                  </a:lnTo>
                  <a:lnTo>
                    <a:pt x="374442" y="392886"/>
                  </a:lnTo>
                  <a:lnTo>
                    <a:pt x="362534" y="400404"/>
                  </a:lnTo>
                  <a:lnTo>
                    <a:pt x="346175" y="403049"/>
                  </a:lnTo>
                  <a:lnTo>
                    <a:pt x="346175" y="416275"/>
                  </a:lnTo>
                  <a:lnTo>
                    <a:pt x="367593" y="412582"/>
                  </a:lnTo>
                  <a:lnTo>
                    <a:pt x="383573" y="402600"/>
                  </a:lnTo>
                  <a:lnTo>
                    <a:pt x="394483" y="383927"/>
                  </a:lnTo>
                  <a:lnTo>
                    <a:pt x="400459" y="355284"/>
                  </a:lnTo>
                  <a:lnTo>
                    <a:pt x="395735" y="355284"/>
                  </a:lnTo>
                  <a:lnTo>
                    <a:pt x="389816" y="354482"/>
                  </a:lnTo>
                  <a:lnTo>
                    <a:pt x="388984" y="354353"/>
                  </a:lnTo>
                  <a:lnTo>
                    <a:pt x="387352" y="353904"/>
                  </a:lnTo>
                  <a:close/>
                </a:path>
                <a:path w="474345" h="416560">
                  <a:moveTo>
                    <a:pt x="400694" y="354161"/>
                  </a:moveTo>
                  <a:lnTo>
                    <a:pt x="398294" y="354995"/>
                  </a:lnTo>
                  <a:lnTo>
                    <a:pt x="395735" y="355284"/>
                  </a:lnTo>
                  <a:lnTo>
                    <a:pt x="400459" y="355284"/>
                  </a:lnTo>
                  <a:lnTo>
                    <a:pt x="400520" y="354995"/>
                  </a:lnTo>
                  <a:lnTo>
                    <a:pt x="400627" y="354482"/>
                  </a:lnTo>
                  <a:lnTo>
                    <a:pt x="400694" y="354161"/>
                  </a:lnTo>
                  <a:close/>
                </a:path>
              </a:pathLst>
            </a:custGeom>
            <a:solidFill>
              <a:srgbClr val="8B8B8B"/>
            </a:solidFill>
          </p:spPr>
          <p:txBody>
            <a:bodyPr wrap="square" lIns="0" tIns="0" rIns="0" bIns="0" rtlCol="0"/>
            <a:lstStyle/>
            <a:p>
              <a:endParaRPr/>
            </a:p>
          </p:txBody>
        </p:sp>
        <p:sp>
          <p:nvSpPr>
            <p:cNvPr id="25" name="object 25"/>
            <p:cNvSpPr/>
            <p:nvPr/>
          </p:nvSpPr>
          <p:spPr>
            <a:xfrm>
              <a:off x="10784389" y="5197490"/>
              <a:ext cx="386715" cy="242570"/>
            </a:xfrm>
            <a:custGeom>
              <a:avLst/>
              <a:gdLst/>
              <a:ahLst/>
              <a:cxnLst/>
              <a:rect l="l" t="t" r="r" b="b"/>
              <a:pathLst>
                <a:path w="386715" h="242570">
                  <a:moveTo>
                    <a:pt x="27368" y="0"/>
                  </a:moveTo>
                  <a:lnTo>
                    <a:pt x="6210" y="2921"/>
                  </a:lnTo>
                  <a:lnTo>
                    <a:pt x="0" y="11138"/>
                  </a:lnTo>
                  <a:lnTo>
                    <a:pt x="20262" y="159409"/>
                  </a:lnTo>
                  <a:lnTo>
                    <a:pt x="28440" y="165636"/>
                  </a:lnTo>
                  <a:lnTo>
                    <a:pt x="40719" y="163967"/>
                  </a:lnTo>
                  <a:lnTo>
                    <a:pt x="40473" y="163967"/>
                  </a:lnTo>
                  <a:lnTo>
                    <a:pt x="49588" y="162715"/>
                  </a:lnTo>
                  <a:lnTo>
                    <a:pt x="55795" y="154498"/>
                  </a:lnTo>
                  <a:lnTo>
                    <a:pt x="36790" y="15151"/>
                  </a:lnTo>
                  <a:lnTo>
                    <a:pt x="35558" y="6227"/>
                  </a:lnTo>
                  <a:lnTo>
                    <a:pt x="27368" y="0"/>
                  </a:lnTo>
                  <a:close/>
                </a:path>
                <a:path w="386715" h="242570">
                  <a:moveTo>
                    <a:pt x="359360" y="64"/>
                  </a:moveTo>
                  <a:lnTo>
                    <a:pt x="351169" y="6291"/>
                  </a:lnTo>
                  <a:lnTo>
                    <a:pt x="330981" y="154530"/>
                  </a:lnTo>
                  <a:lnTo>
                    <a:pt x="337220" y="162715"/>
                  </a:lnTo>
                  <a:lnTo>
                    <a:pt x="358368" y="165636"/>
                  </a:lnTo>
                  <a:lnTo>
                    <a:pt x="366527" y="159409"/>
                  </a:lnTo>
                  <a:lnTo>
                    <a:pt x="367775" y="150485"/>
                  </a:lnTo>
                  <a:lnTo>
                    <a:pt x="386715" y="11170"/>
                  </a:lnTo>
                  <a:lnTo>
                    <a:pt x="380508" y="2985"/>
                  </a:lnTo>
                  <a:lnTo>
                    <a:pt x="359360" y="64"/>
                  </a:lnTo>
                  <a:close/>
                </a:path>
                <a:path w="386715" h="242570">
                  <a:moveTo>
                    <a:pt x="298826" y="196645"/>
                  </a:moveTo>
                  <a:lnTo>
                    <a:pt x="270896" y="196645"/>
                  </a:lnTo>
                  <a:lnTo>
                    <a:pt x="262219" y="198395"/>
                  </a:lnTo>
                  <a:lnTo>
                    <a:pt x="255005" y="203258"/>
                  </a:lnTo>
                  <a:lnTo>
                    <a:pt x="250138" y="210480"/>
                  </a:lnTo>
                  <a:lnTo>
                    <a:pt x="248339" y="219340"/>
                  </a:lnTo>
                  <a:lnTo>
                    <a:pt x="248371" y="220175"/>
                  </a:lnTo>
                  <a:lnTo>
                    <a:pt x="250443" y="228806"/>
                  </a:lnTo>
                  <a:lnTo>
                    <a:pt x="255517" y="235775"/>
                  </a:lnTo>
                  <a:lnTo>
                    <a:pt x="262818" y="240434"/>
                  </a:lnTo>
                  <a:lnTo>
                    <a:pt x="271567" y="242131"/>
                  </a:lnTo>
                  <a:lnTo>
                    <a:pt x="298858" y="242131"/>
                  </a:lnTo>
                  <a:lnTo>
                    <a:pt x="302409" y="238536"/>
                  </a:lnTo>
                  <a:lnTo>
                    <a:pt x="302409" y="200208"/>
                  </a:lnTo>
                  <a:lnTo>
                    <a:pt x="298826" y="196645"/>
                  </a:lnTo>
                  <a:close/>
                </a:path>
              </a:pathLst>
            </a:custGeom>
            <a:solidFill>
              <a:srgbClr val="000000"/>
            </a:solidFill>
          </p:spPr>
          <p:txBody>
            <a:bodyPr wrap="square" lIns="0" tIns="0" rIns="0" bIns="0" rtlCol="0"/>
            <a:lstStyle/>
            <a:p>
              <a:endParaRPr/>
            </a:p>
          </p:txBody>
        </p:sp>
      </p:grpSp>
      <p:sp>
        <p:nvSpPr>
          <p:cNvPr id="26" name="object 2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17</a:t>
            </a:fld>
            <a:endParaRPr sz="1000">
              <a:latin typeface="CVS Health Sans Medium"/>
              <a:cs typeface="CVS Health Sans Medium"/>
            </a:endParaRPr>
          </a:p>
        </p:txBody>
      </p:sp>
      <p:sp>
        <p:nvSpPr>
          <p:cNvPr id="27" name="object 27"/>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1791" y="4951476"/>
            <a:ext cx="11009630" cy="1165860"/>
          </a:xfrm>
          <a:custGeom>
            <a:avLst/>
            <a:gdLst/>
            <a:ahLst/>
            <a:cxnLst/>
            <a:rect l="l" t="t" r="r" b="b"/>
            <a:pathLst>
              <a:path w="11009630" h="1165860">
                <a:moveTo>
                  <a:pt x="11009376" y="0"/>
                </a:moveTo>
                <a:lnTo>
                  <a:pt x="0" y="0"/>
                </a:lnTo>
                <a:lnTo>
                  <a:pt x="0" y="1165860"/>
                </a:lnTo>
                <a:lnTo>
                  <a:pt x="11009376" y="1165860"/>
                </a:lnTo>
                <a:lnTo>
                  <a:pt x="11009376" y="0"/>
                </a:lnTo>
                <a:close/>
              </a:path>
            </a:pathLst>
          </a:custGeom>
          <a:solidFill>
            <a:srgbClr val="E9E9E9"/>
          </a:solidFill>
        </p:spPr>
        <p:txBody>
          <a:bodyPr wrap="square" lIns="0" tIns="0" rIns="0" bIns="0" rtlCol="0"/>
          <a:lstStyle/>
          <a:p>
            <a:endParaRPr/>
          </a:p>
        </p:txBody>
      </p:sp>
      <p:sp>
        <p:nvSpPr>
          <p:cNvPr id="3" name="object 3"/>
          <p:cNvSpPr txBox="1"/>
          <p:nvPr/>
        </p:nvSpPr>
        <p:spPr>
          <a:xfrm>
            <a:off x="657859" y="1340611"/>
            <a:ext cx="1273810" cy="546735"/>
          </a:xfrm>
          <a:prstGeom prst="rect">
            <a:avLst/>
          </a:prstGeom>
        </p:spPr>
        <p:txBody>
          <a:bodyPr vert="horz" wrap="square" lIns="0" tIns="12700" rIns="0" bIns="0" rtlCol="0">
            <a:spAutoFit/>
          </a:bodyPr>
          <a:lstStyle/>
          <a:p>
            <a:pPr marL="12700">
              <a:lnSpc>
                <a:spcPts val="2050"/>
              </a:lnSpc>
              <a:spcBef>
                <a:spcPts val="100"/>
              </a:spcBef>
            </a:pPr>
            <a:r>
              <a:rPr sz="1800" b="1" dirty="0">
                <a:solidFill>
                  <a:srgbClr val="B6B6B6"/>
                </a:solidFill>
                <a:latin typeface="CVS Health Sans"/>
                <a:cs typeface="CVS Health Sans"/>
              </a:rPr>
              <a:t>Call</a:t>
            </a:r>
            <a:r>
              <a:rPr sz="1800" b="1" spc="-15" dirty="0">
                <a:solidFill>
                  <a:srgbClr val="B6B6B6"/>
                </a:solidFill>
                <a:latin typeface="CVS Health Sans"/>
                <a:cs typeface="CVS Health Sans"/>
              </a:rPr>
              <a:t> </a:t>
            </a:r>
            <a:r>
              <a:rPr sz="1800" b="1" spc="-10" dirty="0">
                <a:solidFill>
                  <a:srgbClr val="B6B6B6"/>
                </a:solidFill>
                <a:latin typeface="CVS Health Sans"/>
                <a:cs typeface="CVS Health Sans"/>
              </a:rPr>
              <a:t>Center</a:t>
            </a:r>
            <a:endParaRPr sz="1800">
              <a:latin typeface="CVS Health Sans"/>
              <a:cs typeface="CVS Health Sans"/>
            </a:endParaRPr>
          </a:p>
          <a:p>
            <a:pPr marL="12700">
              <a:lnSpc>
                <a:spcPts val="2050"/>
              </a:lnSpc>
            </a:pPr>
            <a:r>
              <a:rPr sz="1800" b="1" spc="-10" dirty="0">
                <a:solidFill>
                  <a:srgbClr val="B6B6B6"/>
                </a:solidFill>
                <a:latin typeface="CVS Health Sans"/>
                <a:cs typeface="CVS Health Sans"/>
              </a:rPr>
              <a:t>Operations</a:t>
            </a:r>
            <a:endParaRPr sz="1800">
              <a:latin typeface="CVS Health Sans"/>
              <a:cs typeface="CVS Health Sans"/>
            </a:endParaRPr>
          </a:p>
        </p:txBody>
      </p:sp>
      <p:sp>
        <p:nvSpPr>
          <p:cNvPr id="4" name="object 4"/>
          <p:cNvSpPr txBox="1">
            <a:spLocks noGrp="1"/>
          </p:cNvSpPr>
          <p:nvPr>
            <p:ph type="title"/>
          </p:nvPr>
        </p:nvSpPr>
        <p:spPr>
          <a:xfrm>
            <a:off x="621791" y="448055"/>
            <a:ext cx="11009630" cy="521334"/>
          </a:xfrm>
          <a:prstGeom prst="rect">
            <a:avLst/>
          </a:prstGeom>
          <a:solidFill>
            <a:srgbClr val="E9E9E9"/>
          </a:solidFill>
        </p:spPr>
        <p:txBody>
          <a:bodyPr vert="horz" wrap="square" lIns="0" tIns="93980" rIns="0" bIns="0" rtlCol="0">
            <a:spAutoFit/>
          </a:bodyPr>
          <a:lstStyle/>
          <a:p>
            <a:pPr marL="104139">
              <a:lnSpc>
                <a:spcPct val="100000"/>
              </a:lnSpc>
              <a:spcBef>
                <a:spcPts val="740"/>
              </a:spcBef>
            </a:pPr>
            <a:r>
              <a:rPr sz="2000" dirty="0"/>
              <a:t>A</a:t>
            </a:r>
            <a:r>
              <a:rPr sz="2000" spc="5" dirty="0"/>
              <a:t> </a:t>
            </a:r>
            <a:r>
              <a:rPr sz="2000" dirty="0"/>
              <a:t>range</a:t>
            </a:r>
            <a:r>
              <a:rPr sz="2000" spc="-20" dirty="0"/>
              <a:t> </a:t>
            </a:r>
            <a:r>
              <a:rPr sz="2000" dirty="0"/>
              <a:t>of</a:t>
            </a:r>
            <a:r>
              <a:rPr sz="2000" spc="-5" dirty="0"/>
              <a:t> </a:t>
            </a:r>
            <a:r>
              <a:rPr sz="2000" dirty="0"/>
              <a:t>3</a:t>
            </a:r>
            <a:r>
              <a:rPr sz="2000" spc="15" dirty="0"/>
              <a:t> </a:t>
            </a:r>
            <a:r>
              <a:rPr sz="2000" dirty="0"/>
              <a:t>to</a:t>
            </a:r>
            <a:r>
              <a:rPr sz="2000" spc="20" dirty="0"/>
              <a:t> </a:t>
            </a:r>
            <a:r>
              <a:rPr sz="2000" dirty="0"/>
              <a:t>15 years</a:t>
            </a:r>
            <a:r>
              <a:rPr sz="2000" spc="-65" dirty="0"/>
              <a:t> </a:t>
            </a:r>
            <a:r>
              <a:rPr sz="2000" dirty="0"/>
              <a:t>of</a:t>
            </a:r>
            <a:r>
              <a:rPr sz="2000" spc="25" dirty="0"/>
              <a:t> </a:t>
            </a:r>
            <a:r>
              <a:rPr sz="2000" spc="-30" dirty="0"/>
              <a:t>Mid-</a:t>
            </a:r>
            <a:r>
              <a:rPr sz="2000" dirty="0"/>
              <a:t>level</a:t>
            </a:r>
            <a:r>
              <a:rPr sz="2000" spc="20" dirty="0"/>
              <a:t> </a:t>
            </a:r>
            <a:r>
              <a:rPr sz="2000" dirty="0"/>
              <a:t>Individual</a:t>
            </a:r>
            <a:r>
              <a:rPr sz="2000" spc="-55" dirty="0"/>
              <a:t> </a:t>
            </a:r>
            <a:r>
              <a:rPr sz="2000" spc="-10" dirty="0"/>
              <a:t>Contributor</a:t>
            </a:r>
            <a:r>
              <a:rPr sz="2000" spc="-55" dirty="0"/>
              <a:t> </a:t>
            </a:r>
            <a:r>
              <a:rPr sz="2000" spc="-10" dirty="0"/>
              <a:t>Roles</a:t>
            </a:r>
            <a:endParaRPr sz="2000"/>
          </a:p>
        </p:txBody>
      </p:sp>
      <p:sp>
        <p:nvSpPr>
          <p:cNvPr id="5" name="object 5"/>
          <p:cNvSpPr txBox="1"/>
          <p:nvPr/>
        </p:nvSpPr>
        <p:spPr>
          <a:xfrm>
            <a:off x="657859" y="2580589"/>
            <a:ext cx="10686415" cy="2344420"/>
          </a:xfrm>
          <a:prstGeom prst="rect">
            <a:avLst/>
          </a:prstGeom>
        </p:spPr>
        <p:txBody>
          <a:bodyPr vert="horz" wrap="square" lIns="0" tIns="14604" rIns="0" bIns="0" rtlCol="0">
            <a:spAutoFit/>
          </a:bodyPr>
          <a:lstStyle/>
          <a:p>
            <a:pPr marL="1858645">
              <a:lnSpc>
                <a:spcPct val="100000"/>
              </a:lnSpc>
              <a:spcBef>
                <a:spcPts val="114"/>
              </a:spcBef>
            </a:pPr>
            <a:r>
              <a:rPr sz="1100" dirty="0">
                <a:solidFill>
                  <a:srgbClr val="3E3E3E"/>
                </a:solidFill>
                <a:latin typeface="CVS Health Sans"/>
                <a:cs typeface="CVS Health Sans"/>
              </a:rPr>
              <a:t>General</a:t>
            </a:r>
            <a:r>
              <a:rPr sz="1100" spc="-40"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120" dirty="0">
                <a:solidFill>
                  <a:srgbClr val="3E3E3E"/>
                </a:solidFill>
                <a:latin typeface="CVS Health Sans"/>
                <a:cs typeface="CVS Health Sans"/>
              </a:rPr>
              <a:t> </a:t>
            </a:r>
            <a:r>
              <a:rPr sz="1100" dirty="0">
                <a:solidFill>
                  <a:srgbClr val="3E3E3E"/>
                </a:solidFill>
                <a:latin typeface="CVS Health Sans"/>
                <a:cs typeface="CVS Health Sans"/>
              </a:rPr>
              <a:t>required</a:t>
            </a:r>
            <a:r>
              <a:rPr sz="1100" spc="-65" dirty="0">
                <a:solidFill>
                  <a:srgbClr val="3E3E3E"/>
                </a:solidFill>
                <a:latin typeface="CVS Health Sans"/>
                <a:cs typeface="CVS Health Sans"/>
              </a:rPr>
              <a:t> </a:t>
            </a:r>
            <a:r>
              <a:rPr sz="1100" dirty="0">
                <a:solidFill>
                  <a:srgbClr val="3E3E3E"/>
                </a:solidFill>
                <a:latin typeface="CVS Health Sans"/>
                <a:cs typeface="CVS Health Sans"/>
              </a:rPr>
              <a:t>may</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include:</a:t>
            </a:r>
            <a:endParaRPr sz="1100">
              <a:latin typeface="CVS Health Sans"/>
              <a:cs typeface="CVS Health Sans"/>
            </a:endParaRPr>
          </a:p>
          <a:p>
            <a:pPr marL="2032635" marR="99060" indent="-173990">
              <a:lnSpc>
                <a:spcPct val="100899"/>
              </a:lnSpc>
              <a:spcBef>
                <a:spcPts val="5"/>
              </a:spcBef>
              <a:buFont typeface="Wingdings"/>
              <a:buChar char=""/>
              <a:tabLst>
                <a:tab pos="2032635" algn="l"/>
              </a:tabLst>
            </a:pPr>
            <a:r>
              <a:rPr sz="1100" dirty="0">
                <a:solidFill>
                  <a:srgbClr val="3E3E3E"/>
                </a:solidFill>
                <a:latin typeface="CVS Health Sans"/>
                <a:cs typeface="CVS Health Sans"/>
              </a:rPr>
              <a:t>Ability</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40" dirty="0">
                <a:solidFill>
                  <a:srgbClr val="3E3E3E"/>
                </a:solidFill>
                <a:latin typeface="CVS Health Sans"/>
                <a:cs typeface="CVS Health Sans"/>
              </a:rPr>
              <a:t> </a:t>
            </a:r>
            <a:r>
              <a:rPr sz="1100" dirty="0">
                <a:solidFill>
                  <a:srgbClr val="3E3E3E"/>
                </a:solidFill>
                <a:latin typeface="CVS Health Sans"/>
                <a:cs typeface="CVS Health Sans"/>
              </a:rPr>
              <a:t>multiple</a:t>
            </a:r>
            <a:r>
              <a:rPr sz="1100" spc="-70" dirty="0">
                <a:solidFill>
                  <a:srgbClr val="3E3E3E"/>
                </a:solidFill>
                <a:latin typeface="CVS Health Sans"/>
                <a:cs typeface="CVS Health Sans"/>
              </a:rPr>
              <a:t> </a:t>
            </a:r>
            <a:r>
              <a:rPr sz="1100" dirty="0">
                <a:solidFill>
                  <a:srgbClr val="3E3E3E"/>
                </a:solidFill>
                <a:latin typeface="CVS Health Sans"/>
                <a:cs typeface="CVS Health Sans"/>
              </a:rPr>
              <a:t>competing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projects</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75" dirty="0">
                <a:solidFill>
                  <a:srgbClr val="3E3E3E"/>
                </a:solidFill>
                <a:latin typeface="CVS Health Sans"/>
                <a:cs typeface="CVS Health Sans"/>
              </a:rPr>
              <a:t> </a:t>
            </a:r>
            <a:r>
              <a:rPr sz="1100" dirty="0">
                <a:solidFill>
                  <a:srgbClr val="3E3E3E"/>
                </a:solidFill>
                <a:latin typeface="CVS Health Sans"/>
                <a:cs typeface="CVS Health Sans"/>
              </a:rPr>
              <a:t>deadlines,</a:t>
            </a:r>
            <a:r>
              <a:rPr sz="1100" spc="-45" dirty="0">
                <a:solidFill>
                  <a:srgbClr val="3E3E3E"/>
                </a:solidFill>
                <a:latin typeface="CVS Health Sans"/>
                <a:cs typeface="CVS Health Sans"/>
              </a:rPr>
              <a:t> </a:t>
            </a:r>
            <a:r>
              <a:rPr sz="1100" dirty="0">
                <a:solidFill>
                  <a:srgbClr val="3E3E3E"/>
                </a:solidFill>
                <a:latin typeface="CVS Health Sans"/>
                <a:cs typeface="CVS Health Sans"/>
              </a:rPr>
              <a:t>strong</a:t>
            </a:r>
            <a:r>
              <a:rPr sz="1100" spc="-40" dirty="0">
                <a:solidFill>
                  <a:srgbClr val="3E3E3E"/>
                </a:solidFill>
                <a:latin typeface="CVS Health Sans"/>
                <a:cs typeface="CVS Health Sans"/>
              </a:rPr>
              <a:t> </a:t>
            </a:r>
            <a:r>
              <a:rPr sz="1100" dirty="0">
                <a:solidFill>
                  <a:srgbClr val="3E3E3E"/>
                </a:solidFill>
                <a:latin typeface="CVS Health Sans"/>
                <a:cs typeface="CVS Health Sans"/>
              </a:rPr>
              <a:t>attention</a:t>
            </a:r>
            <a:r>
              <a:rPr sz="1100" spc="-2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detail</a:t>
            </a:r>
            <a:r>
              <a:rPr sz="1100" spc="10" dirty="0">
                <a:solidFill>
                  <a:srgbClr val="3E3E3E"/>
                </a:solidFill>
                <a:latin typeface="CVS Health Sans"/>
                <a:cs typeface="CVS Health Sans"/>
              </a:rPr>
              <a:t> </a:t>
            </a:r>
            <a:r>
              <a:rPr sz="1100" dirty="0">
                <a:solidFill>
                  <a:srgbClr val="3E3E3E"/>
                </a:solidFill>
                <a:latin typeface="CVS Health Sans"/>
                <a:cs typeface="CVS Health Sans"/>
              </a:rPr>
              <a:t>as</a:t>
            </a:r>
            <a:r>
              <a:rPr sz="1100" spc="-20" dirty="0">
                <a:solidFill>
                  <a:srgbClr val="3E3E3E"/>
                </a:solidFill>
                <a:latin typeface="CVS Health Sans"/>
                <a:cs typeface="CVS Health Sans"/>
              </a:rPr>
              <a:t> </a:t>
            </a:r>
            <a:r>
              <a:rPr sz="1100" dirty="0">
                <a:solidFill>
                  <a:srgbClr val="3E3E3E"/>
                </a:solidFill>
                <a:latin typeface="CVS Health Sans"/>
                <a:cs typeface="CVS Health Sans"/>
              </a:rPr>
              <a:t>well</a:t>
            </a:r>
            <a:r>
              <a:rPr sz="1100" spc="-65" dirty="0">
                <a:solidFill>
                  <a:srgbClr val="3E3E3E"/>
                </a:solidFill>
                <a:latin typeface="CVS Health Sans"/>
                <a:cs typeface="CVS Health Sans"/>
              </a:rPr>
              <a:t> </a:t>
            </a:r>
            <a:r>
              <a:rPr sz="1100" dirty="0">
                <a:solidFill>
                  <a:srgbClr val="3E3E3E"/>
                </a:solidFill>
                <a:latin typeface="CVS Health Sans"/>
                <a:cs typeface="CVS Health Sans"/>
              </a:rPr>
              <a:t>as</a:t>
            </a:r>
            <a:r>
              <a:rPr sz="1100" spc="-20" dirty="0">
                <a:solidFill>
                  <a:srgbClr val="3E3E3E"/>
                </a:solidFill>
                <a:latin typeface="CVS Health Sans"/>
                <a:cs typeface="CVS Health Sans"/>
              </a:rPr>
              <a:t> </a:t>
            </a:r>
            <a:r>
              <a:rPr sz="1100" dirty="0">
                <a:solidFill>
                  <a:srgbClr val="3E3E3E"/>
                </a:solidFill>
                <a:latin typeface="CVS Health Sans"/>
                <a:cs typeface="CVS Health Sans"/>
              </a:rPr>
              <a:t>strong</a:t>
            </a:r>
            <a:r>
              <a:rPr sz="1100" spc="-5" dirty="0">
                <a:solidFill>
                  <a:srgbClr val="3E3E3E"/>
                </a:solidFill>
                <a:latin typeface="CVS Health Sans"/>
                <a:cs typeface="CVS Health Sans"/>
              </a:rPr>
              <a:t> </a:t>
            </a:r>
            <a:r>
              <a:rPr sz="1100" dirty="0">
                <a:solidFill>
                  <a:srgbClr val="3E3E3E"/>
                </a:solidFill>
                <a:latin typeface="CVS Health Sans"/>
                <a:cs typeface="CVS Health Sans"/>
              </a:rPr>
              <a:t>organizational</a:t>
            </a:r>
            <a:r>
              <a:rPr sz="1100" spc="10" dirty="0">
                <a:solidFill>
                  <a:srgbClr val="3E3E3E"/>
                </a:solidFill>
                <a:latin typeface="CVS Health Sans"/>
                <a:cs typeface="CVS Health Sans"/>
              </a:rPr>
              <a:t> </a:t>
            </a:r>
            <a:r>
              <a:rPr sz="1100" dirty="0">
                <a:solidFill>
                  <a:srgbClr val="3E3E3E"/>
                </a:solidFill>
                <a:latin typeface="CVS Health Sans"/>
                <a:cs typeface="CVS Health Sans"/>
              </a:rPr>
              <a:t>skills</a:t>
            </a:r>
            <a:r>
              <a:rPr sz="1100" spc="-9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0"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ability</a:t>
            </a:r>
            <a:r>
              <a:rPr sz="1100" spc="1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5" dirty="0">
                <a:solidFill>
                  <a:srgbClr val="3E3E3E"/>
                </a:solidFill>
                <a:latin typeface="CVS Health Sans"/>
                <a:cs typeface="CVS Health Sans"/>
              </a:rPr>
              <a:t> </a:t>
            </a:r>
            <a:r>
              <a:rPr sz="1100" dirty="0">
                <a:solidFill>
                  <a:srgbClr val="3E3E3E"/>
                </a:solidFill>
                <a:latin typeface="CVS Health Sans"/>
                <a:cs typeface="CVS Health Sans"/>
              </a:rPr>
              <a:t>working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members</a:t>
            </a:r>
            <a:r>
              <a:rPr sz="1100" spc="-90" dirty="0">
                <a:solidFill>
                  <a:srgbClr val="3E3E3E"/>
                </a:solidFill>
                <a:latin typeface="CVS Health Sans"/>
                <a:cs typeface="CVS Health Sans"/>
              </a:rPr>
              <a:t> </a:t>
            </a:r>
            <a:r>
              <a:rPr sz="1100" dirty="0">
                <a:solidFill>
                  <a:srgbClr val="3E3E3E"/>
                </a:solidFill>
                <a:latin typeface="CVS Health Sans"/>
                <a:cs typeface="CVS Health Sans"/>
              </a:rPr>
              <a:t>from</a:t>
            </a:r>
            <a:r>
              <a:rPr sz="1100" spc="-25" dirty="0">
                <a:solidFill>
                  <a:srgbClr val="3E3E3E"/>
                </a:solidFill>
                <a:latin typeface="CVS Health Sans"/>
                <a:cs typeface="CVS Health Sans"/>
              </a:rPr>
              <a:t> </a:t>
            </a:r>
            <a:r>
              <a:rPr sz="1100" dirty="0">
                <a:solidFill>
                  <a:srgbClr val="3E3E3E"/>
                </a:solidFill>
                <a:latin typeface="CVS Health Sans"/>
                <a:cs typeface="CVS Health Sans"/>
              </a:rPr>
              <a:t>various</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department</a:t>
            </a:r>
            <a:endParaRPr sz="1100">
              <a:latin typeface="CVS Health Sans"/>
              <a:cs typeface="CVS Health Sans"/>
            </a:endParaRPr>
          </a:p>
          <a:p>
            <a:pPr marL="2032635" marR="173355" indent="-173990">
              <a:lnSpc>
                <a:spcPts val="1330"/>
              </a:lnSpc>
              <a:spcBef>
                <a:spcPts val="15"/>
              </a:spcBef>
              <a:buFont typeface="Wingdings"/>
              <a:buChar char=""/>
              <a:tabLst>
                <a:tab pos="2032635" algn="l"/>
              </a:tabLst>
            </a:pPr>
            <a:r>
              <a:rPr sz="1100" dirty="0">
                <a:solidFill>
                  <a:srgbClr val="3E3E3E"/>
                </a:solidFill>
                <a:latin typeface="CVS Health Sans"/>
                <a:cs typeface="CVS Health Sans"/>
              </a:rPr>
              <a:t>Foster</a:t>
            </a:r>
            <a:r>
              <a:rPr sz="1100" spc="-30" dirty="0">
                <a:solidFill>
                  <a:srgbClr val="3E3E3E"/>
                </a:solidFill>
                <a:latin typeface="CVS Health Sans"/>
                <a:cs typeface="CVS Health Sans"/>
              </a:rPr>
              <a:t> </a:t>
            </a:r>
            <a:r>
              <a:rPr sz="1100" dirty="0">
                <a:solidFill>
                  <a:srgbClr val="3E3E3E"/>
                </a:solidFill>
                <a:latin typeface="CVS Health Sans"/>
                <a:cs typeface="CVS Health Sans"/>
              </a:rPr>
              <a:t>strong</a:t>
            </a:r>
            <a:r>
              <a:rPr sz="1100" spc="-35" dirty="0">
                <a:solidFill>
                  <a:srgbClr val="3E3E3E"/>
                </a:solidFill>
                <a:latin typeface="CVS Health Sans"/>
                <a:cs typeface="CVS Health Sans"/>
              </a:rPr>
              <a:t> </a:t>
            </a:r>
            <a:r>
              <a:rPr sz="1100" dirty="0">
                <a:solidFill>
                  <a:srgbClr val="3E3E3E"/>
                </a:solidFill>
                <a:latin typeface="CVS Health Sans"/>
                <a:cs typeface="CVS Health Sans"/>
              </a:rPr>
              <a:t>relationships</a:t>
            </a:r>
            <a:r>
              <a:rPr sz="1100" spc="-4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5" dirty="0">
                <a:solidFill>
                  <a:srgbClr val="3E3E3E"/>
                </a:solidFill>
                <a:latin typeface="CVS Health Sans"/>
                <a:cs typeface="CVS Health Sans"/>
              </a:rPr>
              <a:t> </a:t>
            </a:r>
            <a:r>
              <a:rPr sz="1100" dirty="0">
                <a:solidFill>
                  <a:srgbClr val="3E3E3E"/>
                </a:solidFill>
                <a:latin typeface="CVS Health Sans"/>
                <a:cs typeface="CVS Health Sans"/>
              </a:rPr>
              <a:t>all</a:t>
            </a:r>
            <a:r>
              <a:rPr sz="1100" spc="-25" dirty="0">
                <a:solidFill>
                  <a:srgbClr val="3E3E3E"/>
                </a:solidFill>
                <a:latin typeface="CVS Health Sans"/>
                <a:cs typeface="CVS Health Sans"/>
              </a:rPr>
              <a:t> </a:t>
            </a:r>
            <a:r>
              <a:rPr sz="1100" dirty="0">
                <a:solidFill>
                  <a:srgbClr val="3E3E3E"/>
                </a:solidFill>
                <a:latin typeface="CVS Health Sans"/>
                <a:cs typeface="CVS Health Sans"/>
              </a:rPr>
              <a:t>applicable</a:t>
            </a:r>
            <a:r>
              <a:rPr sz="1100" spc="-25"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external</a:t>
            </a:r>
            <a:r>
              <a:rPr sz="1100" spc="-60"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0" dirty="0">
                <a:solidFill>
                  <a:srgbClr val="3E3E3E"/>
                </a:solidFill>
                <a:latin typeface="CVS Health Sans"/>
                <a:cs typeface="CVS Health Sans"/>
              </a:rPr>
              <a:t> </a:t>
            </a:r>
            <a:r>
              <a:rPr sz="1100" dirty="0">
                <a:solidFill>
                  <a:srgbClr val="3E3E3E"/>
                </a:solidFill>
                <a:latin typeface="CVS Health Sans"/>
                <a:cs typeface="CVS Health Sans"/>
              </a:rPr>
              <a:t>ability</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present</a:t>
            </a:r>
            <a:r>
              <a:rPr sz="1100" spc="-90" dirty="0">
                <a:solidFill>
                  <a:srgbClr val="3E3E3E"/>
                </a:solidFill>
                <a:latin typeface="CVS Health Sans"/>
                <a:cs typeface="CVS Health Sans"/>
              </a:rPr>
              <a:t> </a:t>
            </a:r>
            <a:r>
              <a:rPr sz="1100" dirty="0">
                <a:solidFill>
                  <a:srgbClr val="3E3E3E"/>
                </a:solidFill>
                <a:latin typeface="CVS Health Sans"/>
                <a:cs typeface="CVS Health Sans"/>
              </a:rPr>
              <a:t>complex</a:t>
            </a:r>
            <a:r>
              <a:rPr sz="1100" spc="-65" dirty="0">
                <a:solidFill>
                  <a:srgbClr val="3E3E3E"/>
                </a:solidFill>
                <a:latin typeface="CVS Health Sans"/>
                <a:cs typeface="CVS Health Sans"/>
              </a:rPr>
              <a:t> </a:t>
            </a:r>
            <a:r>
              <a:rPr sz="1100" dirty="0">
                <a:solidFill>
                  <a:srgbClr val="3E3E3E"/>
                </a:solidFill>
                <a:latin typeface="CVS Health Sans"/>
                <a:cs typeface="CVS Health Sans"/>
              </a:rPr>
              <a:t>material</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data</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senior</a:t>
            </a:r>
            <a:r>
              <a:rPr sz="1100" spc="-20" dirty="0">
                <a:solidFill>
                  <a:srgbClr val="3E3E3E"/>
                </a:solidFill>
                <a:latin typeface="CVS Health Sans"/>
                <a:cs typeface="CVS Health Sans"/>
              </a:rPr>
              <a:t> </a:t>
            </a:r>
            <a:r>
              <a:rPr sz="1100" dirty="0">
                <a:solidFill>
                  <a:srgbClr val="3E3E3E"/>
                </a:solidFill>
                <a:latin typeface="CVS Health Sans"/>
                <a:cs typeface="CVS Health Sans"/>
              </a:rPr>
              <a:t>leaders</a:t>
            </a:r>
            <a:r>
              <a:rPr sz="1100" spc="-85" dirty="0">
                <a:solidFill>
                  <a:srgbClr val="3E3E3E"/>
                </a:solidFill>
                <a:latin typeface="CVS Health Sans"/>
                <a:cs typeface="CVS Health Sans"/>
              </a:rPr>
              <a:t> </a:t>
            </a:r>
            <a:r>
              <a:rPr sz="1100" dirty="0">
                <a:solidFill>
                  <a:srgbClr val="3E3E3E"/>
                </a:solidFill>
                <a:latin typeface="CVS Health Sans"/>
                <a:cs typeface="CVS Health Sans"/>
              </a:rPr>
              <a:t>and/or</a:t>
            </a:r>
            <a:r>
              <a:rPr sz="1100" spc="15" dirty="0">
                <a:solidFill>
                  <a:srgbClr val="3E3E3E"/>
                </a:solidFill>
                <a:latin typeface="CVS Health Sans"/>
                <a:cs typeface="CVS Health Sans"/>
              </a:rPr>
              <a:t> </a:t>
            </a:r>
            <a:r>
              <a:rPr sz="1100" dirty="0">
                <a:solidFill>
                  <a:srgbClr val="3E3E3E"/>
                </a:solidFill>
                <a:latin typeface="CVS Health Sans"/>
                <a:cs typeface="CVS Health Sans"/>
              </a:rPr>
              <a:t>may</a:t>
            </a:r>
            <a:r>
              <a:rPr sz="1100" spc="25" dirty="0">
                <a:solidFill>
                  <a:srgbClr val="3E3E3E"/>
                </a:solidFill>
                <a:latin typeface="CVS Health Sans"/>
                <a:cs typeface="CVS Health Sans"/>
              </a:rPr>
              <a:t> </a:t>
            </a:r>
            <a:r>
              <a:rPr sz="1100" dirty="0">
                <a:solidFill>
                  <a:srgbClr val="3E3E3E"/>
                </a:solidFill>
                <a:latin typeface="CVS Health Sans"/>
                <a:cs typeface="CVS Health Sans"/>
              </a:rPr>
              <a:t>be</a:t>
            </a:r>
            <a:r>
              <a:rPr sz="1100" spc="-20" dirty="0">
                <a:solidFill>
                  <a:srgbClr val="3E3E3E"/>
                </a:solidFill>
                <a:latin typeface="CVS Health Sans"/>
                <a:cs typeface="CVS Health Sans"/>
              </a:rPr>
              <a:t> </a:t>
            </a:r>
            <a:r>
              <a:rPr sz="1100" dirty="0">
                <a:solidFill>
                  <a:srgbClr val="3E3E3E"/>
                </a:solidFill>
                <a:latin typeface="CVS Health Sans"/>
                <a:cs typeface="CVS Health Sans"/>
              </a:rPr>
              <a:t>asked</a:t>
            </a:r>
            <a:r>
              <a:rPr sz="1100" spc="-5" dirty="0">
                <a:solidFill>
                  <a:srgbClr val="3E3E3E"/>
                </a:solidFill>
                <a:latin typeface="CVS Health Sans"/>
                <a:cs typeface="CVS Health Sans"/>
              </a:rPr>
              <a:t> </a:t>
            </a:r>
            <a:r>
              <a:rPr sz="1100" dirty="0">
                <a:solidFill>
                  <a:srgbClr val="3E3E3E"/>
                </a:solidFill>
                <a:latin typeface="CVS Health Sans"/>
                <a:cs typeface="CVS Health Sans"/>
              </a:rPr>
              <a:t>to lead</a:t>
            </a:r>
            <a:r>
              <a:rPr sz="1100" spc="-40" dirty="0">
                <a:solidFill>
                  <a:srgbClr val="3E3E3E"/>
                </a:solidFill>
                <a:latin typeface="CVS Health Sans"/>
                <a:cs typeface="CVS Health Sans"/>
              </a:rPr>
              <a:t> </a:t>
            </a:r>
            <a:r>
              <a:rPr sz="1100" dirty="0">
                <a:solidFill>
                  <a:srgbClr val="3E3E3E"/>
                </a:solidFill>
                <a:latin typeface="CVS Health Sans"/>
                <a:cs typeface="CVS Health Sans"/>
              </a:rPr>
              <a:t>other</a:t>
            </a:r>
            <a:r>
              <a:rPr sz="1100" spc="-20"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20" dirty="0">
                <a:solidFill>
                  <a:srgbClr val="3E3E3E"/>
                </a:solidFill>
                <a:latin typeface="CVS Health Sans"/>
                <a:cs typeface="CVS Health Sans"/>
              </a:rPr>
              <a:t> </a:t>
            </a:r>
            <a:r>
              <a:rPr sz="1100" dirty="0">
                <a:solidFill>
                  <a:srgbClr val="3E3E3E"/>
                </a:solidFill>
                <a:latin typeface="CVS Health Sans"/>
                <a:cs typeface="CVS Health Sans"/>
              </a:rPr>
              <a:t>contributors</a:t>
            </a:r>
            <a:r>
              <a:rPr sz="1100" spc="-45" dirty="0">
                <a:solidFill>
                  <a:srgbClr val="3E3E3E"/>
                </a:solidFill>
                <a:latin typeface="CVS Health Sans"/>
                <a:cs typeface="CVS Health Sans"/>
              </a:rPr>
              <a:t> </a:t>
            </a:r>
            <a:r>
              <a:rPr sz="1100" dirty="0">
                <a:solidFill>
                  <a:srgbClr val="3E3E3E"/>
                </a:solidFill>
                <a:latin typeface="CVS Health Sans"/>
                <a:cs typeface="CVS Health Sans"/>
              </a:rPr>
              <a:t>depending</a:t>
            </a:r>
            <a:r>
              <a:rPr sz="1100" spc="-65" dirty="0">
                <a:solidFill>
                  <a:srgbClr val="3E3E3E"/>
                </a:solidFill>
                <a:latin typeface="CVS Health Sans"/>
                <a:cs typeface="CVS Health Sans"/>
              </a:rPr>
              <a:t> </a:t>
            </a:r>
            <a:r>
              <a:rPr sz="1100" dirty="0">
                <a:solidFill>
                  <a:srgbClr val="3E3E3E"/>
                </a:solidFill>
                <a:latin typeface="CVS Health Sans"/>
                <a:cs typeface="CVS Health Sans"/>
              </a:rPr>
              <a:t>on</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project</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cross-</a:t>
            </a:r>
            <a:r>
              <a:rPr sz="1100" spc="-10" dirty="0">
                <a:solidFill>
                  <a:srgbClr val="3E3E3E"/>
                </a:solidFill>
                <a:latin typeface="CVS Health Sans"/>
                <a:cs typeface="CVS Health Sans"/>
              </a:rPr>
              <a:t>functional</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interactions</a:t>
            </a:r>
            <a:endParaRPr sz="1100">
              <a:latin typeface="CVS Health Sans"/>
              <a:cs typeface="CVS Health Sans"/>
            </a:endParaRPr>
          </a:p>
          <a:p>
            <a:pPr marL="2032000" indent="-173355">
              <a:lnSpc>
                <a:spcPts val="1280"/>
              </a:lnSpc>
              <a:buFont typeface="Wingdings"/>
              <a:buChar char=""/>
              <a:tabLst>
                <a:tab pos="2032000" algn="l"/>
              </a:tabLst>
            </a:pP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a</a:t>
            </a:r>
            <a:r>
              <a:rPr sz="1100" spc="-20"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20" dirty="0">
                <a:solidFill>
                  <a:srgbClr val="3E3E3E"/>
                </a:solidFill>
                <a:latin typeface="CVS Health Sans"/>
                <a:cs typeface="CVS Health Sans"/>
              </a:rPr>
              <a:t> </a:t>
            </a:r>
            <a:r>
              <a:rPr sz="1100" dirty="0">
                <a:solidFill>
                  <a:srgbClr val="3E3E3E"/>
                </a:solidFill>
                <a:latin typeface="CVS Health Sans"/>
                <a:cs typeface="CVS Health Sans"/>
              </a:rPr>
              <a:t>partner</a:t>
            </a:r>
            <a:r>
              <a:rPr sz="1100" spc="-3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0" dirty="0">
                <a:solidFill>
                  <a:srgbClr val="3E3E3E"/>
                </a:solidFill>
                <a:latin typeface="CVS Health Sans"/>
                <a:cs typeface="CVS Health Sans"/>
              </a:rPr>
              <a:t> </a:t>
            </a:r>
            <a:r>
              <a:rPr sz="1100" dirty="0">
                <a:solidFill>
                  <a:srgbClr val="3E3E3E"/>
                </a:solidFill>
                <a:latin typeface="CVS Health Sans"/>
                <a:cs typeface="CVS Health Sans"/>
              </a:rPr>
              <a:t>an</a:t>
            </a:r>
            <a:r>
              <a:rPr sz="1100" spc="-15" dirty="0">
                <a:solidFill>
                  <a:srgbClr val="3E3E3E"/>
                </a:solidFill>
                <a:latin typeface="CVS Health Sans"/>
                <a:cs typeface="CVS Health Sans"/>
              </a:rPr>
              <a:t> </a:t>
            </a:r>
            <a:r>
              <a:rPr sz="1100" dirty="0">
                <a:solidFill>
                  <a:srgbClr val="3E3E3E"/>
                </a:solidFill>
                <a:latin typeface="CVS Health Sans"/>
                <a:cs typeface="CVS Health Sans"/>
              </a:rPr>
              <a:t>expertise</a:t>
            </a:r>
            <a:r>
              <a:rPr sz="1100" spc="-70" dirty="0">
                <a:solidFill>
                  <a:srgbClr val="3E3E3E"/>
                </a:solidFill>
                <a:latin typeface="CVS Health Sans"/>
                <a:cs typeface="CVS Health Sans"/>
              </a:rPr>
              <a:t> </a:t>
            </a:r>
            <a:r>
              <a:rPr sz="1100" dirty="0">
                <a:solidFill>
                  <a:srgbClr val="3E3E3E"/>
                </a:solidFill>
                <a:latin typeface="CVS Health Sans"/>
                <a:cs typeface="CVS Health Sans"/>
              </a:rPr>
              <a:t>in</a:t>
            </a:r>
            <a:r>
              <a:rPr sz="1100" spc="-15" dirty="0">
                <a:solidFill>
                  <a:srgbClr val="3E3E3E"/>
                </a:solidFill>
                <a:latin typeface="CVS Health Sans"/>
                <a:cs typeface="CVS Health Sans"/>
              </a:rPr>
              <a:t> </a:t>
            </a:r>
            <a:r>
              <a:rPr sz="1100" dirty="0">
                <a:solidFill>
                  <a:srgbClr val="3E3E3E"/>
                </a:solidFill>
                <a:latin typeface="CVS Health Sans"/>
                <a:cs typeface="CVS Health Sans"/>
              </a:rPr>
              <a:t>a</a:t>
            </a:r>
            <a:r>
              <a:rPr sz="1100" spc="10" dirty="0">
                <a:solidFill>
                  <a:srgbClr val="3E3E3E"/>
                </a:solidFill>
                <a:latin typeface="CVS Health Sans"/>
                <a:cs typeface="CVS Health Sans"/>
              </a:rPr>
              <a:t> </a:t>
            </a:r>
            <a:r>
              <a:rPr sz="1100" dirty="0">
                <a:solidFill>
                  <a:srgbClr val="3E3E3E"/>
                </a:solidFill>
                <a:latin typeface="CVS Health Sans"/>
                <a:cs typeface="CVS Health Sans"/>
              </a:rPr>
              <a:t>specialized</a:t>
            </a:r>
            <a:r>
              <a:rPr sz="1100" spc="-85" dirty="0">
                <a:solidFill>
                  <a:srgbClr val="3E3E3E"/>
                </a:solidFill>
                <a:latin typeface="CVS Health Sans"/>
                <a:cs typeface="CVS Health Sans"/>
              </a:rPr>
              <a:t> </a:t>
            </a:r>
            <a:r>
              <a:rPr sz="1100" dirty="0">
                <a:solidFill>
                  <a:srgbClr val="3E3E3E"/>
                </a:solidFill>
                <a:latin typeface="CVS Health Sans"/>
                <a:cs typeface="CVS Health Sans"/>
              </a:rPr>
              <a:t>area</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focus</a:t>
            </a:r>
            <a:endParaRPr sz="1100">
              <a:latin typeface="CVS Health Sans"/>
              <a:cs typeface="CVS Health Sans"/>
            </a:endParaRPr>
          </a:p>
          <a:p>
            <a:pPr marL="2032000" indent="-173355">
              <a:lnSpc>
                <a:spcPts val="1310"/>
              </a:lnSpc>
              <a:buFont typeface="Wingdings"/>
              <a:buChar char=""/>
              <a:tabLst>
                <a:tab pos="2032000" algn="l"/>
              </a:tabLst>
            </a:pPr>
            <a:r>
              <a:rPr sz="1100" dirty="0">
                <a:solidFill>
                  <a:srgbClr val="3E3E3E"/>
                </a:solidFill>
                <a:latin typeface="CVS Health Sans"/>
                <a:cs typeface="CVS Health Sans"/>
              </a:rPr>
              <a:t>Impact</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projects</a:t>
            </a:r>
            <a:r>
              <a:rPr sz="1100" spc="-50" dirty="0">
                <a:solidFill>
                  <a:srgbClr val="3E3E3E"/>
                </a:solidFill>
                <a:latin typeface="CVS Health Sans"/>
                <a:cs typeface="CVS Health Sans"/>
              </a:rPr>
              <a:t> </a:t>
            </a:r>
            <a:r>
              <a:rPr sz="1100" dirty="0">
                <a:solidFill>
                  <a:srgbClr val="3E3E3E"/>
                </a:solidFill>
                <a:latin typeface="CVS Health Sans"/>
                <a:cs typeface="CVS Health Sans"/>
              </a:rPr>
              <a:t>may</a:t>
            </a:r>
            <a:r>
              <a:rPr sz="1100" spc="20" dirty="0">
                <a:solidFill>
                  <a:srgbClr val="3E3E3E"/>
                </a:solidFill>
                <a:latin typeface="CVS Health Sans"/>
                <a:cs typeface="CVS Health Sans"/>
              </a:rPr>
              <a:t> </a:t>
            </a:r>
            <a:r>
              <a:rPr sz="1100" dirty="0">
                <a:solidFill>
                  <a:srgbClr val="3E3E3E"/>
                </a:solidFill>
                <a:latin typeface="CVS Health Sans"/>
                <a:cs typeface="CVS Health Sans"/>
              </a:rPr>
              <a:t>scale</a:t>
            </a:r>
            <a:r>
              <a:rPr sz="1100" spc="15" dirty="0">
                <a:solidFill>
                  <a:srgbClr val="3E3E3E"/>
                </a:solidFill>
                <a:latin typeface="CVS Health Sans"/>
                <a:cs typeface="CVS Health Sans"/>
              </a:rPr>
              <a:t> </a:t>
            </a:r>
            <a:r>
              <a:rPr sz="1100" dirty="0">
                <a:solidFill>
                  <a:srgbClr val="3E3E3E"/>
                </a:solidFill>
                <a:latin typeface="CVS Health Sans"/>
                <a:cs typeface="CVS Health Sans"/>
              </a:rPr>
              <a:t>from</a:t>
            </a:r>
            <a:r>
              <a:rPr sz="1100" spc="-55" dirty="0">
                <a:solidFill>
                  <a:srgbClr val="3E3E3E"/>
                </a:solidFill>
                <a:latin typeface="CVS Health Sans"/>
                <a:cs typeface="CVS Health Sans"/>
              </a:rPr>
              <a:t> </a:t>
            </a:r>
            <a:r>
              <a:rPr sz="1100" dirty="0">
                <a:solidFill>
                  <a:srgbClr val="3E3E3E"/>
                </a:solidFill>
                <a:latin typeface="CVS Health Sans"/>
                <a:cs typeface="CVS Health Sans"/>
              </a:rPr>
              <a:t>narrow</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broader</a:t>
            </a:r>
            <a:r>
              <a:rPr sz="1100" spc="-65" dirty="0">
                <a:solidFill>
                  <a:srgbClr val="3E3E3E"/>
                </a:solidFill>
                <a:latin typeface="CVS Health Sans"/>
                <a:cs typeface="CVS Health Sans"/>
              </a:rPr>
              <a:t> </a:t>
            </a:r>
            <a:r>
              <a:rPr sz="1100" dirty="0">
                <a:solidFill>
                  <a:srgbClr val="3E3E3E"/>
                </a:solidFill>
                <a:latin typeface="CVS Health Sans"/>
                <a:cs typeface="CVS Health Sans"/>
              </a:rPr>
              <a:t>in</a:t>
            </a:r>
            <a:r>
              <a:rPr sz="1100" spc="25" dirty="0">
                <a:solidFill>
                  <a:srgbClr val="3E3E3E"/>
                </a:solidFill>
                <a:latin typeface="CVS Health Sans"/>
                <a:cs typeface="CVS Health Sans"/>
              </a:rPr>
              <a:t> </a:t>
            </a:r>
            <a:r>
              <a:rPr sz="1100" dirty="0">
                <a:solidFill>
                  <a:srgbClr val="3E3E3E"/>
                </a:solidFill>
                <a:latin typeface="CVS Health Sans"/>
                <a:cs typeface="CVS Health Sans"/>
              </a:rPr>
              <a:t>scale</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scope</a:t>
            </a:r>
            <a:r>
              <a:rPr sz="1100" spc="15" dirty="0">
                <a:solidFill>
                  <a:srgbClr val="3E3E3E"/>
                </a:solidFill>
                <a:latin typeface="CVS Health Sans"/>
                <a:cs typeface="CVS Health Sans"/>
              </a:rPr>
              <a:t> </a:t>
            </a:r>
            <a:r>
              <a:rPr sz="1100" dirty="0">
                <a:solidFill>
                  <a:srgbClr val="3E3E3E"/>
                </a:solidFill>
                <a:latin typeface="CVS Health Sans"/>
                <a:cs typeface="CVS Health Sans"/>
              </a:rPr>
              <a:t>depending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on</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75" dirty="0">
                <a:solidFill>
                  <a:srgbClr val="3E3E3E"/>
                </a:solidFill>
                <a:latin typeface="CVS Health Sans"/>
                <a:cs typeface="CVS Health Sans"/>
              </a:rPr>
              <a:t> </a:t>
            </a:r>
            <a:r>
              <a:rPr sz="1100" dirty="0">
                <a:solidFill>
                  <a:srgbClr val="3E3E3E"/>
                </a:solidFill>
                <a:latin typeface="CVS Health Sans"/>
                <a:cs typeface="CVS Health Sans"/>
              </a:rPr>
              <a:t>expertise</a:t>
            </a:r>
            <a:r>
              <a:rPr sz="1100" spc="-10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job </a:t>
            </a:r>
            <a:r>
              <a:rPr sz="1100" spc="-10" dirty="0">
                <a:solidFill>
                  <a:srgbClr val="3E3E3E"/>
                </a:solidFill>
                <a:latin typeface="CVS Health Sans"/>
                <a:cs typeface="CVS Health Sans"/>
              </a:rPr>
              <a:t>level</a:t>
            </a:r>
            <a:endParaRPr sz="1100">
              <a:latin typeface="CVS Health Sans"/>
              <a:cs typeface="CVS Health Sans"/>
            </a:endParaRPr>
          </a:p>
          <a:p>
            <a:pPr marL="2032000" indent="-173355">
              <a:lnSpc>
                <a:spcPct val="100000"/>
              </a:lnSpc>
              <a:spcBef>
                <a:spcPts val="10"/>
              </a:spcBef>
              <a:buFont typeface="Wingdings"/>
              <a:buChar char=""/>
              <a:tabLst>
                <a:tab pos="2032000" algn="l"/>
              </a:tabLst>
            </a:pPr>
            <a:r>
              <a:rPr sz="1100" dirty="0">
                <a:solidFill>
                  <a:srgbClr val="3E3E3E"/>
                </a:solidFill>
                <a:latin typeface="CVS Health Sans"/>
                <a:cs typeface="CVS Health Sans"/>
              </a:rPr>
              <a:t>Some</a:t>
            </a:r>
            <a:r>
              <a:rPr sz="1100" spc="-25" dirty="0">
                <a:solidFill>
                  <a:srgbClr val="3E3E3E"/>
                </a:solidFill>
                <a:latin typeface="CVS Health Sans"/>
                <a:cs typeface="CVS Health Sans"/>
              </a:rPr>
              <a:t> </a:t>
            </a:r>
            <a:r>
              <a:rPr sz="1100" dirty="0">
                <a:solidFill>
                  <a:srgbClr val="3E3E3E"/>
                </a:solidFill>
                <a:latin typeface="CVS Health Sans"/>
                <a:cs typeface="CVS Health Sans"/>
              </a:rPr>
              <a:t>roles</a:t>
            </a:r>
            <a:r>
              <a:rPr sz="1100" spc="-80" dirty="0">
                <a:solidFill>
                  <a:srgbClr val="3E3E3E"/>
                </a:solidFill>
                <a:latin typeface="CVS Health Sans"/>
                <a:cs typeface="CVS Health Sans"/>
              </a:rPr>
              <a:t> </a:t>
            </a:r>
            <a:r>
              <a:rPr sz="1100" dirty="0">
                <a:solidFill>
                  <a:srgbClr val="3E3E3E"/>
                </a:solidFill>
                <a:latin typeface="CVS Health Sans"/>
                <a:cs typeface="CVS Health Sans"/>
              </a:rPr>
              <a:t>may</a:t>
            </a:r>
            <a:r>
              <a:rPr sz="1100" spc="20" dirty="0">
                <a:solidFill>
                  <a:srgbClr val="3E3E3E"/>
                </a:solidFill>
                <a:latin typeface="CVS Health Sans"/>
                <a:cs typeface="CVS Health Sans"/>
              </a:rPr>
              <a:t> </a:t>
            </a:r>
            <a:r>
              <a:rPr sz="1100" dirty="0">
                <a:solidFill>
                  <a:srgbClr val="3E3E3E"/>
                </a:solidFill>
                <a:latin typeface="CVS Health Sans"/>
                <a:cs typeface="CVS Health Sans"/>
              </a:rPr>
              <a:t>require</a:t>
            </a:r>
            <a:r>
              <a:rPr sz="1100" spc="-65" dirty="0">
                <a:solidFill>
                  <a:srgbClr val="3E3E3E"/>
                </a:solidFill>
                <a:latin typeface="CVS Health Sans"/>
                <a:cs typeface="CVS Health Sans"/>
              </a:rPr>
              <a:t> </a:t>
            </a:r>
            <a:r>
              <a:rPr sz="1100" dirty="0">
                <a:solidFill>
                  <a:srgbClr val="3E3E3E"/>
                </a:solidFill>
                <a:latin typeface="CVS Health Sans"/>
                <a:cs typeface="CVS Health Sans"/>
              </a:rPr>
              <a:t>or</a:t>
            </a:r>
            <a:r>
              <a:rPr sz="1100" spc="15" dirty="0">
                <a:solidFill>
                  <a:srgbClr val="3E3E3E"/>
                </a:solidFill>
                <a:latin typeface="CVS Health Sans"/>
                <a:cs typeface="CVS Health Sans"/>
              </a:rPr>
              <a:t> </a:t>
            </a:r>
            <a:r>
              <a:rPr sz="1100" dirty="0">
                <a:solidFill>
                  <a:srgbClr val="3E3E3E"/>
                </a:solidFill>
                <a:latin typeface="CVS Health Sans"/>
                <a:cs typeface="CVS Health Sans"/>
              </a:rPr>
              <a:t>prefer</a:t>
            </a:r>
            <a:r>
              <a:rPr sz="1100" spc="-65" dirty="0">
                <a:solidFill>
                  <a:srgbClr val="3E3E3E"/>
                </a:solidFill>
                <a:latin typeface="CVS Health Sans"/>
                <a:cs typeface="CVS Health Sans"/>
              </a:rPr>
              <a:t> </a:t>
            </a:r>
            <a:r>
              <a:rPr sz="1100" dirty="0">
                <a:solidFill>
                  <a:srgbClr val="3E3E3E"/>
                </a:solidFill>
                <a:latin typeface="CVS Health Sans"/>
                <a:cs typeface="CVS Health Sans"/>
              </a:rPr>
              <a:t>specific</a:t>
            </a:r>
            <a:r>
              <a:rPr sz="1100" spc="-10" dirty="0">
                <a:solidFill>
                  <a:srgbClr val="3E3E3E"/>
                </a:solidFill>
                <a:latin typeface="CVS Health Sans"/>
                <a:cs typeface="CVS Health Sans"/>
              </a:rPr>
              <a:t> </a:t>
            </a:r>
            <a:r>
              <a:rPr sz="1100" dirty="0">
                <a:solidFill>
                  <a:srgbClr val="3E3E3E"/>
                </a:solidFill>
                <a:latin typeface="CVS Health Sans"/>
                <a:cs typeface="CVS Health Sans"/>
              </a:rPr>
              <a:t>levels</a:t>
            </a:r>
            <a:r>
              <a:rPr sz="1100" spc="-12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education</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and/or</a:t>
            </a:r>
            <a:r>
              <a:rPr sz="1100" spc="15" dirty="0">
                <a:solidFill>
                  <a:srgbClr val="3E3E3E"/>
                </a:solidFill>
                <a:latin typeface="CVS Health Sans"/>
                <a:cs typeface="CVS Health Sans"/>
              </a:rPr>
              <a:t> </a:t>
            </a:r>
            <a:r>
              <a:rPr sz="1100" dirty="0">
                <a:solidFill>
                  <a:srgbClr val="3E3E3E"/>
                </a:solidFill>
                <a:latin typeface="CVS Health Sans"/>
                <a:cs typeface="CVS Health Sans"/>
              </a:rPr>
              <a:t>professional</a:t>
            </a:r>
            <a:r>
              <a:rPr sz="1100" spc="-60" dirty="0">
                <a:solidFill>
                  <a:srgbClr val="3E3E3E"/>
                </a:solidFill>
                <a:latin typeface="CVS Health Sans"/>
                <a:cs typeface="CVS Health Sans"/>
              </a:rPr>
              <a:t> </a:t>
            </a:r>
            <a:r>
              <a:rPr sz="1100" dirty="0">
                <a:solidFill>
                  <a:srgbClr val="3E3E3E"/>
                </a:solidFill>
                <a:latin typeface="CVS Health Sans"/>
                <a:cs typeface="CVS Health Sans"/>
              </a:rPr>
              <a:t>certifications</a:t>
            </a:r>
            <a:r>
              <a:rPr sz="1100" spc="25" dirty="0">
                <a:solidFill>
                  <a:srgbClr val="3E3E3E"/>
                </a:solidFill>
                <a:latin typeface="CVS Health Sans"/>
                <a:cs typeface="CVS Health Sans"/>
              </a:rPr>
              <a:t> </a:t>
            </a:r>
            <a:r>
              <a:rPr sz="1100" dirty="0">
                <a:solidFill>
                  <a:srgbClr val="3E3E3E"/>
                </a:solidFill>
                <a:latin typeface="CVS Health Sans"/>
                <a:cs typeface="CVS Health Sans"/>
              </a:rPr>
              <a:t>such</a:t>
            </a:r>
            <a:r>
              <a:rPr sz="1100" spc="-10" dirty="0">
                <a:solidFill>
                  <a:srgbClr val="3E3E3E"/>
                </a:solidFill>
                <a:latin typeface="CVS Health Sans"/>
                <a:cs typeface="CVS Health Sans"/>
              </a:rPr>
              <a:t> </a:t>
            </a:r>
            <a:r>
              <a:rPr sz="1100" dirty="0">
                <a:solidFill>
                  <a:srgbClr val="3E3E3E"/>
                </a:solidFill>
                <a:latin typeface="CVS Health Sans"/>
                <a:cs typeface="CVS Health Sans"/>
              </a:rPr>
              <a:t>as</a:t>
            </a:r>
            <a:r>
              <a:rPr sz="1100" spc="-10" dirty="0">
                <a:solidFill>
                  <a:srgbClr val="3E3E3E"/>
                </a:solidFill>
                <a:latin typeface="CVS Health Sans"/>
                <a:cs typeface="CVS Health Sans"/>
              </a:rPr>
              <a:t> </a:t>
            </a:r>
            <a:r>
              <a:rPr sz="1100" dirty="0">
                <a:solidFill>
                  <a:srgbClr val="3E3E3E"/>
                </a:solidFill>
                <a:latin typeface="CVS Health Sans"/>
                <a:cs typeface="CVS Health Sans"/>
              </a:rPr>
              <a:t>a</a:t>
            </a:r>
            <a:r>
              <a:rPr sz="1100" spc="20" dirty="0">
                <a:solidFill>
                  <a:srgbClr val="3E3E3E"/>
                </a:solidFill>
                <a:latin typeface="CVS Health Sans"/>
                <a:cs typeface="CVS Health Sans"/>
              </a:rPr>
              <a:t> </a:t>
            </a:r>
            <a:r>
              <a:rPr sz="1100" dirty="0">
                <a:solidFill>
                  <a:srgbClr val="3E3E3E"/>
                </a:solidFill>
                <a:latin typeface="CVS Health Sans"/>
                <a:cs typeface="CVS Health Sans"/>
              </a:rPr>
              <a:t>Project</a:t>
            </a:r>
            <a:r>
              <a:rPr sz="1100" spc="-5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45" dirty="0">
                <a:solidFill>
                  <a:srgbClr val="3E3E3E"/>
                </a:solidFill>
                <a:latin typeface="CVS Health Sans"/>
                <a:cs typeface="CVS Health Sans"/>
              </a:rPr>
              <a:t> </a:t>
            </a:r>
            <a:r>
              <a:rPr sz="1100" dirty="0">
                <a:solidFill>
                  <a:srgbClr val="3E3E3E"/>
                </a:solidFill>
                <a:latin typeface="CVS Health Sans"/>
                <a:cs typeface="CVS Health Sans"/>
              </a:rPr>
              <a:t>or</a:t>
            </a:r>
            <a:r>
              <a:rPr sz="1100" spc="-25" dirty="0">
                <a:solidFill>
                  <a:srgbClr val="3E3E3E"/>
                </a:solidFill>
                <a:latin typeface="CVS Health Sans"/>
                <a:cs typeface="CVS Health Sans"/>
              </a:rPr>
              <a:t> </a:t>
            </a:r>
            <a:r>
              <a:rPr sz="1100" spc="-20" dirty="0">
                <a:solidFill>
                  <a:srgbClr val="3E3E3E"/>
                </a:solidFill>
                <a:latin typeface="CVS Health Sans"/>
                <a:cs typeface="CVS Health Sans"/>
              </a:rPr>
              <a:t>Lean</a:t>
            </a:r>
            <a:endParaRPr sz="1100">
              <a:latin typeface="CVS Health Sans"/>
              <a:cs typeface="CVS Health Sans"/>
            </a:endParaRPr>
          </a:p>
          <a:p>
            <a:pPr marL="2032635">
              <a:lnSpc>
                <a:spcPct val="100000"/>
              </a:lnSpc>
              <a:spcBef>
                <a:spcPts val="10"/>
              </a:spcBef>
            </a:pPr>
            <a:r>
              <a:rPr sz="1100" dirty="0">
                <a:solidFill>
                  <a:srgbClr val="3E3E3E"/>
                </a:solidFill>
                <a:latin typeface="CVS Health Sans"/>
                <a:cs typeface="CVS Health Sans"/>
              </a:rPr>
              <a:t>Six</a:t>
            </a:r>
            <a:r>
              <a:rPr sz="1100" spc="-20" dirty="0">
                <a:solidFill>
                  <a:srgbClr val="3E3E3E"/>
                </a:solidFill>
                <a:latin typeface="CVS Health Sans"/>
                <a:cs typeface="CVS Health Sans"/>
              </a:rPr>
              <a:t> </a:t>
            </a:r>
            <a:r>
              <a:rPr sz="1100" dirty="0">
                <a:solidFill>
                  <a:srgbClr val="3E3E3E"/>
                </a:solidFill>
                <a:latin typeface="CVS Health Sans"/>
                <a:cs typeface="CVS Health Sans"/>
              </a:rPr>
              <a:t>Sigma</a:t>
            </a:r>
            <a:r>
              <a:rPr sz="1100" spc="-45" dirty="0">
                <a:solidFill>
                  <a:srgbClr val="3E3E3E"/>
                </a:solidFill>
                <a:latin typeface="CVS Health Sans"/>
                <a:cs typeface="CVS Health Sans"/>
              </a:rPr>
              <a:t> </a:t>
            </a:r>
            <a:r>
              <a:rPr sz="1100" dirty="0">
                <a:solidFill>
                  <a:srgbClr val="3E3E3E"/>
                </a:solidFill>
                <a:latin typeface="CVS Health Sans"/>
                <a:cs typeface="CVS Health Sans"/>
              </a:rPr>
              <a:t>certification, for</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example</a:t>
            </a:r>
            <a:endParaRPr sz="1100">
              <a:latin typeface="CVS Health Sans"/>
              <a:cs typeface="CVS Health Sans"/>
            </a:endParaRPr>
          </a:p>
          <a:p>
            <a:pPr marL="1858645">
              <a:lnSpc>
                <a:spcPct val="100000"/>
              </a:lnSpc>
              <a:spcBef>
                <a:spcPts val="1310"/>
              </a:spcBef>
            </a:pPr>
            <a:r>
              <a:rPr sz="1100" dirty="0">
                <a:solidFill>
                  <a:srgbClr val="3E3E3E"/>
                </a:solidFill>
                <a:latin typeface="CVS Health Sans"/>
                <a:cs typeface="CVS Health Sans"/>
              </a:rPr>
              <a:t>Complexity</a:t>
            </a:r>
            <a:r>
              <a:rPr sz="1100" spc="-90" dirty="0">
                <a:solidFill>
                  <a:srgbClr val="3E3E3E"/>
                </a:solidFill>
                <a:latin typeface="CVS Health Sans"/>
                <a:cs typeface="CVS Health Sans"/>
              </a:rPr>
              <a:t> </a:t>
            </a:r>
            <a:r>
              <a:rPr sz="1100" dirty="0">
                <a:solidFill>
                  <a:srgbClr val="3E3E3E"/>
                </a:solidFill>
                <a:latin typeface="CVS Health Sans"/>
                <a:cs typeface="CVS Health Sans"/>
              </a:rPr>
              <a:t>of work,</a:t>
            </a:r>
            <a:r>
              <a:rPr sz="1100" spc="-30"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85" dirty="0">
                <a:solidFill>
                  <a:srgbClr val="3E3E3E"/>
                </a:solidFill>
                <a:latin typeface="CVS Health Sans"/>
                <a:cs typeface="CVS Health Sans"/>
              </a:rPr>
              <a:t> </a:t>
            </a:r>
            <a:r>
              <a:rPr sz="1100" dirty="0">
                <a:solidFill>
                  <a:srgbClr val="3E3E3E"/>
                </a:solidFill>
                <a:latin typeface="CVS Health Sans"/>
                <a:cs typeface="CVS Health Sans"/>
              </a:rPr>
              <a:t>of</a:t>
            </a:r>
            <a:r>
              <a:rPr sz="1100" spc="35" dirty="0">
                <a:solidFill>
                  <a:srgbClr val="3E3E3E"/>
                </a:solidFill>
                <a:latin typeface="CVS Health Sans"/>
                <a:cs typeface="CVS Health Sans"/>
              </a:rPr>
              <a:t> </a:t>
            </a:r>
            <a:r>
              <a:rPr sz="1100" dirty="0">
                <a:solidFill>
                  <a:srgbClr val="3E3E3E"/>
                </a:solidFill>
                <a:latin typeface="CVS Health Sans"/>
                <a:cs typeface="CVS Health Sans"/>
              </a:rPr>
              <a:t>decision</a:t>
            </a:r>
            <a:r>
              <a:rPr sz="1100" spc="-40" dirty="0">
                <a:solidFill>
                  <a:srgbClr val="3E3E3E"/>
                </a:solidFill>
                <a:latin typeface="CVS Health Sans"/>
                <a:cs typeface="CVS Health Sans"/>
              </a:rPr>
              <a:t> </a:t>
            </a:r>
            <a:r>
              <a:rPr sz="1100" dirty="0">
                <a:solidFill>
                  <a:srgbClr val="3E3E3E"/>
                </a:solidFill>
                <a:latin typeface="CVS Health Sans"/>
                <a:cs typeface="CVS Health Sans"/>
              </a:rPr>
              <a:t>making,</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risk</a:t>
            </a:r>
            <a:r>
              <a:rPr sz="1100" spc="15" dirty="0">
                <a:solidFill>
                  <a:srgbClr val="3E3E3E"/>
                </a:solidFill>
                <a:latin typeface="CVS Health Sans"/>
                <a:cs typeface="CVS Health Sans"/>
              </a:rPr>
              <a:t> </a:t>
            </a:r>
            <a:r>
              <a:rPr sz="1100" dirty="0">
                <a:solidFill>
                  <a:srgbClr val="3E3E3E"/>
                </a:solidFill>
                <a:latin typeface="CVS Health Sans"/>
                <a:cs typeface="CVS Health Sans"/>
              </a:rPr>
              <a:t>analysis</a:t>
            </a:r>
            <a:r>
              <a:rPr sz="1100" spc="35" dirty="0">
                <a:solidFill>
                  <a:srgbClr val="3E3E3E"/>
                </a:solidFill>
                <a:latin typeface="CVS Health Sans"/>
                <a:cs typeface="CVS Health Sans"/>
              </a:rPr>
              <a:t> </a:t>
            </a:r>
            <a:r>
              <a:rPr sz="1100" dirty="0">
                <a:solidFill>
                  <a:srgbClr val="3E3E3E"/>
                </a:solidFill>
                <a:latin typeface="CVS Health Sans"/>
                <a:cs typeface="CVS Health Sans"/>
              </a:rPr>
              <a:t>increases</a:t>
            </a:r>
            <a:r>
              <a:rPr sz="1100" spc="-40" dirty="0">
                <a:solidFill>
                  <a:srgbClr val="3E3E3E"/>
                </a:solidFill>
                <a:latin typeface="CVS Health Sans"/>
                <a:cs typeface="CVS Health Sans"/>
              </a:rPr>
              <a:t> </a:t>
            </a:r>
            <a:r>
              <a:rPr sz="1100" dirty="0">
                <a:solidFill>
                  <a:srgbClr val="3E3E3E"/>
                </a:solidFill>
                <a:latin typeface="CVS Health Sans"/>
                <a:cs typeface="CVS Health Sans"/>
              </a:rPr>
              <a:t>based</a:t>
            </a:r>
            <a:r>
              <a:rPr sz="1100" spc="-35" dirty="0">
                <a:solidFill>
                  <a:srgbClr val="3E3E3E"/>
                </a:solidFill>
                <a:latin typeface="CVS Health Sans"/>
                <a:cs typeface="CVS Health Sans"/>
              </a:rPr>
              <a:t> </a:t>
            </a:r>
            <a:r>
              <a:rPr sz="1100" dirty="0">
                <a:solidFill>
                  <a:srgbClr val="3E3E3E"/>
                </a:solidFill>
                <a:latin typeface="CVS Health Sans"/>
                <a:cs typeface="CVS Health Sans"/>
              </a:rPr>
              <a:t>on leadership</a:t>
            </a:r>
            <a:r>
              <a:rPr sz="1100" spc="-60"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65" dirty="0">
                <a:solidFill>
                  <a:srgbClr val="3E3E3E"/>
                </a:solidFill>
                <a:latin typeface="CVS Health Sans"/>
                <a:cs typeface="CVS Health Sans"/>
              </a:rPr>
              <a:t> </a:t>
            </a:r>
            <a:r>
              <a:rPr sz="1100" dirty="0">
                <a:solidFill>
                  <a:srgbClr val="3E3E3E"/>
                </a:solidFill>
                <a:latin typeface="CVS Health Sans"/>
                <a:cs typeface="CVS Health Sans"/>
              </a:rPr>
              <a:t>which is usually</a:t>
            </a:r>
            <a:r>
              <a:rPr sz="1100" spc="-10" dirty="0">
                <a:solidFill>
                  <a:srgbClr val="3E3E3E"/>
                </a:solidFill>
                <a:latin typeface="CVS Health Sans"/>
                <a:cs typeface="CVS Health Sans"/>
              </a:rPr>
              <a:t> </a:t>
            </a:r>
            <a:r>
              <a:rPr sz="1100" dirty="0">
                <a:solidFill>
                  <a:srgbClr val="3E3E3E"/>
                </a:solidFill>
                <a:latin typeface="CVS Health Sans"/>
                <a:cs typeface="CVS Health Sans"/>
              </a:rPr>
              <a:t>grade</a:t>
            </a:r>
            <a:r>
              <a:rPr sz="1100" spc="-10" dirty="0">
                <a:solidFill>
                  <a:srgbClr val="3E3E3E"/>
                </a:solidFill>
                <a:latin typeface="CVS Health Sans"/>
                <a:cs typeface="CVS Health Sans"/>
              </a:rPr>
              <a:t> </a:t>
            </a:r>
            <a:r>
              <a:rPr sz="1100" dirty="0">
                <a:solidFill>
                  <a:srgbClr val="3E3E3E"/>
                </a:solidFill>
                <a:latin typeface="CVS Health Sans"/>
                <a:cs typeface="CVS Health Sans"/>
              </a:rPr>
              <a:t>levels</a:t>
            </a:r>
            <a:r>
              <a:rPr sz="1100" spc="-114" dirty="0">
                <a:solidFill>
                  <a:srgbClr val="3E3E3E"/>
                </a:solidFill>
                <a:latin typeface="CVS Health Sans"/>
                <a:cs typeface="CVS Health Sans"/>
              </a:rPr>
              <a:t> </a:t>
            </a:r>
            <a:r>
              <a:rPr sz="1100" dirty="0">
                <a:solidFill>
                  <a:srgbClr val="3E3E3E"/>
                </a:solidFill>
                <a:latin typeface="CVS Health Sans"/>
                <a:cs typeface="CVS Health Sans"/>
              </a:rPr>
              <a:t>106</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to</a:t>
            </a:r>
            <a:endParaRPr sz="1100">
              <a:latin typeface="CVS Health Sans"/>
              <a:cs typeface="CVS Health Sans"/>
            </a:endParaRPr>
          </a:p>
          <a:p>
            <a:pPr marL="1858645">
              <a:lnSpc>
                <a:spcPct val="100000"/>
              </a:lnSpc>
              <a:spcBef>
                <a:spcPts val="15"/>
              </a:spcBef>
            </a:pPr>
            <a:r>
              <a:rPr sz="1100" dirty="0">
                <a:solidFill>
                  <a:srgbClr val="3E3E3E"/>
                </a:solidFill>
                <a:latin typeface="CVS Health Sans"/>
                <a:cs typeface="CVS Health Sans"/>
              </a:rPr>
              <a:t>110.</a:t>
            </a:r>
            <a:r>
              <a:rPr sz="1100" spc="-20" dirty="0">
                <a:solidFill>
                  <a:srgbClr val="3E3E3E"/>
                </a:solidFill>
                <a:latin typeface="CVS Health Sans"/>
                <a:cs typeface="CVS Health Sans"/>
              </a:rPr>
              <a:t> </a:t>
            </a:r>
            <a:r>
              <a:rPr sz="1100" dirty="0">
                <a:solidFill>
                  <a:srgbClr val="3E3E3E"/>
                </a:solidFill>
                <a:latin typeface="CVS Health Sans"/>
                <a:cs typeface="CVS Health Sans"/>
              </a:rPr>
              <a:t>Note:</a:t>
            </a:r>
            <a:r>
              <a:rPr sz="1100" spc="30" dirty="0">
                <a:solidFill>
                  <a:srgbClr val="3E3E3E"/>
                </a:solidFill>
                <a:latin typeface="CVS Health Sans"/>
                <a:cs typeface="CVS Health Sans"/>
              </a:rPr>
              <a:t> </a:t>
            </a:r>
            <a:r>
              <a:rPr sz="1100" i="1" dirty="0">
                <a:solidFill>
                  <a:srgbClr val="3E3E3E"/>
                </a:solidFill>
                <a:latin typeface="CVS Health Sans"/>
                <a:cs typeface="CVS Health Sans"/>
              </a:rPr>
              <a:t>Some Sr./Manager</a:t>
            </a:r>
            <a:r>
              <a:rPr sz="1100" i="1" spc="-70" dirty="0">
                <a:solidFill>
                  <a:srgbClr val="3E3E3E"/>
                </a:solidFill>
                <a:latin typeface="CVS Health Sans"/>
                <a:cs typeface="CVS Health Sans"/>
              </a:rPr>
              <a:t> </a:t>
            </a:r>
            <a:r>
              <a:rPr sz="1100" i="1" dirty="0">
                <a:solidFill>
                  <a:srgbClr val="3E3E3E"/>
                </a:solidFill>
                <a:latin typeface="CVS Health Sans"/>
                <a:cs typeface="CVS Health Sans"/>
              </a:rPr>
              <a:t>level</a:t>
            </a:r>
            <a:r>
              <a:rPr sz="1100" i="1" spc="-80" dirty="0">
                <a:solidFill>
                  <a:srgbClr val="3E3E3E"/>
                </a:solidFill>
                <a:latin typeface="CVS Health Sans"/>
                <a:cs typeface="CVS Health Sans"/>
              </a:rPr>
              <a:t> </a:t>
            </a:r>
            <a:r>
              <a:rPr sz="1100" i="1" dirty="0">
                <a:solidFill>
                  <a:srgbClr val="3E3E3E"/>
                </a:solidFill>
                <a:latin typeface="CVS Health Sans"/>
                <a:cs typeface="CVS Health Sans"/>
              </a:rPr>
              <a:t>positions</a:t>
            </a:r>
            <a:r>
              <a:rPr sz="1100" i="1" spc="-70" dirty="0">
                <a:solidFill>
                  <a:srgbClr val="3E3E3E"/>
                </a:solidFill>
                <a:latin typeface="CVS Health Sans"/>
                <a:cs typeface="CVS Health Sans"/>
              </a:rPr>
              <a:t> </a:t>
            </a:r>
            <a:r>
              <a:rPr sz="1100" i="1" dirty="0">
                <a:solidFill>
                  <a:srgbClr val="3E3E3E"/>
                </a:solidFill>
                <a:latin typeface="CVS Health Sans"/>
                <a:cs typeface="CVS Health Sans"/>
              </a:rPr>
              <a:t>(job</a:t>
            </a:r>
            <a:r>
              <a:rPr sz="1100" i="1" spc="45" dirty="0">
                <a:solidFill>
                  <a:srgbClr val="3E3E3E"/>
                </a:solidFill>
                <a:latin typeface="CVS Health Sans"/>
                <a:cs typeface="CVS Health Sans"/>
              </a:rPr>
              <a:t> </a:t>
            </a:r>
            <a:r>
              <a:rPr sz="1100" i="1" dirty="0">
                <a:solidFill>
                  <a:srgbClr val="3E3E3E"/>
                </a:solidFill>
                <a:latin typeface="CVS Health Sans"/>
                <a:cs typeface="CVS Health Sans"/>
              </a:rPr>
              <a:t>grade</a:t>
            </a:r>
            <a:r>
              <a:rPr sz="1100" i="1" spc="-40" dirty="0">
                <a:solidFill>
                  <a:srgbClr val="3E3E3E"/>
                </a:solidFill>
                <a:latin typeface="CVS Health Sans"/>
                <a:cs typeface="CVS Health Sans"/>
              </a:rPr>
              <a:t> </a:t>
            </a:r>
            <a:r>
              <a:rPr sz="1100" i="1" dirty="0">
                <a:solidFill>
                  <a:srgbClr val="3E3E3E"/>
                </a:solidFill>
                <a:latin typeface="CVS Health Sans"/>
                <a:cs typeface="CVS Health Sans"/>
              </a:rPr>
              <a:t>109</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&amp;</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110)</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are</a:t>
            </a:r>
            <a:r>
              <a:rPr sz="1100" i="1" spc="5" dirty="0">
                <a:solidFill>
                  <a:srgbClr val="3E3E3E"/>
                </a:solidFill>
                <a:latin typeface="CVS Health Sans"/>
                <a:cs typeface="CVS Health Sans"/>
              </a:rPr>
              <a:t> </a:t>
            </a:r>
            <a:r>
              <a:rPr sz="1100" i="1" dirty="0">
                <a:solidFill>
                  <a:srgbClr val="3E3E3E"/>
                </a:solidFill>
                <a:latin typeface="CVS Health Sans"/>
                <a:cs typeface="CVS Health Sans"/>
              </a:rPr>
              <a:t>Individual</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Contributors</a:t>
            </a:r>
            <a:r>
              <a:rPr sz="1100" i="1" spc="-70" dirty="0">
                <a:solidFill>
                  <a:srgbClr val="3E3E3E"/>
                </a:solidFill>
                <a:latin typeface="CVS Health Sans"/>
                <a:cs typeface="CVS Health Sans"/>
              </a:rPr>
              <a:t> </a:t>
            </a:r>
            <a:r>
              <a:rPr sz="1100" i="1" dirty="0">
                <a:solidFill>
                  <a:srgbClr val="3E3E3E"/>
                </a:solidFill>
                <a:latin typeface="CVS Health Sans"/>
                <a:cs typeface="CVS Health Sans"/>
              </a:rPr>
              <a:t>and</a:t>
            </a:r>
            <a:r>
              <a:rPr sz="1100" i="1" spc="-15" dirty="0">
                <a:solidFill>
                  <a:srgbClr val="3E3E3E"/>
                </a:solidFill>
                <a:latin typeface="CVS Health Sans"/>
                <a:cs typeface="CVS Health Sans"/>
              </a:rPr>
              <a:t> </a:t>
            </a:r>
            <a:r>
              <a:rPr sz="1100" i="1" dirty="0">
                <a:solidFill>
                  <a:srgbClr val="3E3E3E"/>
                </a:solidFill>
                <a:latin typeface="CVS Health Sans"/>
                <a:cs typeface="CVS Health Sans"/>
              </a:rPr>
              <a:t>may</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not</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function</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as</a:t>
            </a:r>
            <a:r>
              <a:rPr sz="1100" i="1" spc="10" dirty="0">
                <a:solidFill>
                  <a:srgbClr val="3E3E3E"/>
                </a:solidFill>
                <a:latin typeface="CVS Health Sans"/>
                <a:cs typeface="CVS Health Sans"/>
              </a:rPr>
              <a:t> </a:t>
            </a:r>
            <a:r>
              <a:rPr sz="1100" i="1" dirty="0">
                <a:solidFill>
                  <a:srgbClr val="3E3E3E"/>
                </a:solidFill>
                <a:latin typeface="CVS Health Sans"/>
                <a:cs typeface="CVS Health Sans"/>
              </a:rPr>
              <a:t>“people-</a:t>
            </a:r>
            <a:r>
              <a:rPr sz="1100" i="1" spc="-10" dirty="0">
                <a:solidFill>
                  <a:srgbClr val="3E3E3E"/>
                </a:solidFill>
                <a:latin typeface="CVS Health Sans"/>
                <a:cs typeface="CVS Health Sans"/>
              </a:rPr>
              <a:t>leaders”.</a:t>
            </a:r>
            <a:endParaRPr sz="1100">
              <a:latin typeface="CVS Health Sans"/>
              <a:cs typeface="CVS Health Sans"/>
            </a:endParaRPr>
          </a:p>
          <a:p>
            <a:pPr marL="12700">
              <a:lnSpc>
                <a:spcPct val="100000"/>
              </a:lnSpc>
              <a:spcBef>
                <a:spcPts val="685"/>
              </a:spcBef>
            </a:pPr>
            <a:r>
              <a:rPr sz="1400" b="1" spc="-10" dirty="0">
                <a:solidFill>
                  <a:srgbClr val="CC0000"/>
                </a:solidFill>
                <a:latin typeface="CVS Health Sans"/>
                <a:cs typeface="CVS Health Sans"/>
              </a:rPr>
              <a:t>Organizational</a:t>
            </a:r>
            <a:r>
              <a:rPr sz="1400" b="1" spc="50" dirty="0">
                <a:solidFill>
                  <a:srgbClr val="CC0000"/>
                </a:solidFill>
                <a:latin typeface="CVS Health Sans"/>
                <a:cs typeface="CVS Health Sans"/>
              </a:rPr>
              <a:t> </a:t>
            </a:r>
            <a:r>
              <a:rPr sz="1400" b="1" spc="-10" dirty="0">
                <a:solidFill>
                  <a:srgbClr val="CC0000"/>
                </a:solidFill>
                <a:latin typeface="CVS Health Sans"/>
                <a:cs typeface="CVS Health Sans"/>
              </a:rPr>
              <a:t>Impact</a:t>
            </a:r>
            <a:endParaRPr sz="1400">
              <a:latin typeface="CVS Health Sans"/>
              <a:cs typeface="CVS Health Sans"/>
            </a:endParaRPr>
          </a:p>
        </p:txBody>
      </p:sp>
      <p:sp>
        <p:nvSpPr>
          <p:cNvPr id="6" name="object 6"/>
          <p:cNvSpPr txBox="1"/>
          <p:nvPr/>
        </p:nvSpPr>
        <p:spPr>
          <a:xfrm>
            <a:off x="621791" y="4951476"/>
            <a:ext cx="11009630" cy="1165860"/>
          </a:xfrm>
          <a:prstGeom prst="rect">
            <a:avLst/>
          </a:prstGeom>
        </p:spPr>
        <p:txBody>
          <a:bodyPr vert="horz" wrap="square" lIns="0" tIns="77470" rIns="0" bIns="0" rtlCol="0">
            <a:spAutoFit/>
          </a:bodyPr>
          <a:lstStyle/>
          <a:p>
            <a:pPr marL="104139" marR="1369060">
              <a:lnSpc>
                <a:spcPct val="100400"/>
              </a:lnSpc>
              <a:spcBef>
                <a:spcPts val="610"/>
              </a:spcBef>
            </a:pPr>
            <a:r>
              <a:rPr sz="1100" dirty="0">
                <a:solidFill>
                  <a:srgbClr val="3E3E3E"/>
                </a:solidFill>
                <a:latin typeface="CVS Health Sans"/>
                <a:cs typeface="CVS Health Sans"/>
              </a:rPr>
              <a:t>Mid-level</a:t>
            </a:r>
            <a:r>
              <a:rPr sz="1100" spc="-95"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25" dirty="0">
                <a:solidFill>
                  <a:srgbClr val="3E3E3E"/>
                </a:solidFill>
                <a:latin typeface="CVS Health Sans"/>
                <a:cs typeface="CVS Health Sans"/>
              </a:rPr>
              <a:t> </a:t>
            </a:r>
            <a:r>
              <a:rPr sz="1100" dirty="0">
                <a:solidFill>
                  <a:srgbClr val="3E3E3E"/>
                </a:solidFill>
                <a:latin typeface="CVS Health Sans"/>
                <a:cs typeface="CVS Health Sans"/>
              </a:rPr>
              <a:t>Contributors</a:t>
            </a:r>
            <a:r>
              <a:rPr sz="1100" spc="-40" dirty="0">
                <a:solidFill>
                  <a:srgbClr val="3E3E3E"/>
                </a:solidFill>
                <a:latin typeface="CVS Health Sans"/>
                <a:cs typeface="CVS Health Sans"/>
              </a:rPr>
              <a:t> </a:t>
            </a:r>
            <a:r>
              <a:rPr sz="1100" dirty="0">
                <a:solidFill>
                  <a:srgbClr val="3E3E3E"/>
                </a:solidFill>
                <a:latin typeface="CVS Health Sans"/>
                <a:cs typeface="CVS Health Sans"/>
              </a:rPr>
              <a:t>(IC)</a:t>
            </a:r>
            <a:r>
              <a:rPr sz="1100" spc="30" dirty="0">
                <a:solidFill>
                  <a:srgbClr val="3E3E3E"/>
                </a:solidFill>
                <a:latin typeface="CVS Health Sans"/>
                <a:cs typeface="CVS Health Sans"/>
              </a:rPr>
              <a:t> </a:t>
            </a:r>
            <a:r>
              <a:rPr sz="1100" dirty="0">
                <a:solidFill>
                  <a:srgbClr val="3E3E3E"/>
                </a:solidFill>
                <a:latin typeface="CVS Health Sans"/>
                <a:cs typeface="CVS Health Sans"/>
              </a:rPr>
              <a:t>apply</a:t>
            </a:r>
            <a:r>
              <a:rPr sz="1100" spc="-50" dirty="0">
                <a:solidFill>
                  <a:srgbClr val="3E3E3E"/>
                </a:solidFill>
                <a:latin typeface="CVS Health Sans"/>
                <a:cs typeface="CVS Health Sans"/>
              </a:rPr>
              <a:t> </a:t>
            </a:r>
            <a:r>
              <a:rPr sz="1100" dirty="0">
                <a:solidFill>
                  <a:srgbClr val="3E3E3E"/>
                </a:solidFill>
                <a:latin typeface="CVS Health Sans"/>
                <a:cs typeface="CVS Health Sans"/>
              </a:rPr>
              <a:t>knowledge</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 expertise</a:t>
            </a:r>
            <a:r>
              <a:rPr sz="1100" spc="-60" dirty="0">
                <a:solidFill>
                  <a:srgbClr val="3E3E3E"/>
                </a:solidFill>
                <a:latin typeface="CVS Health Sans"/>
                <a:cs typeface="CVS Health Sans"/>
              </a:rPr>
              <a:t> </a:t>
            </a:r>
            <a:r>
              <a:rPr sz="1100" dirty="0">
                <a:solidFill>
                  <a:srgbClr val="3E3E3E"/>
                </a:solidFill>
                <a:latin typeface="CVS Health Sans"/>
                <a:cs typeface="CVS Health Sans"/>
              </a:rPr>
              <a:t>in</a:t>
            </a:r>
            <a:r>
              <a:rPr sz="1100" spc="-10" dirty="0">
                <a:solidFill>
                  <a:srgbClr val="3E3E3E"/>
                </a:solidFill>
                <a:latin typeface="CVS Health Sans"/>
                <a:cs typeface="CVS Health Sans"/>
              </a:rPr>
              <a:t> </a:t>
            </a:r>
            <a:r>
              <a:rPr sz="1100" dirty="0">
                <a:solidFill>
                  <a:srgbClr val="3E3E3E"/>
                </a:solidFill>
                <a:latin typeface="CVS Health Sans"/>
                <a:cs typeface="CVS Health Sans"/>
              </a:rPr>
              <a:t>specialized</a:t>
            </a:r>
            <a:r>
              <a:rPr sz="1100" spc="-35" dirty="0">
                <a:solidFill>
                  <a:srgbClr val="3E3E3E"/>
                </a:solidFill>
                <a:latin typeface="CVS Health Sans"/>
                <a:cs typeface="CVS Health Sans"/>
              </a:rPr>
              <a:t> </a:t>
            </a:r>
            <a:r>
              <a:rPr sz="1100" dirty="0">
                <a:solidFill>
                  <a:srgbClr val="3E3E3E"/>
                </a:solidFill>
                <a:latin typeface="CVS Health Sans"/>
                <a:cs typeface="CVS Health Sans"/>
              </a:rPr>
              <a:t>area.</a:t>
            </a:r>
            <a:r>
              <a:rPr sz="1100" spc="5" dirty="0">
                <a:solidFill>
                  <a:srgbClr val="3E3E3E"/>
                </a:solidFill>
                <a:latin typeface="CVS Health Sans"/>
                <a:cs typeface="CVS Health Sans"/>
              </a:rPr>
              <a:t> </a:t>
            </a:r>
            <a:r>
              <a:rPr sz="1100" dirty="0">
                <a:solidFill>
                  <a:srgbClr val="3E3E3E"/>
                </a:solidFill>
                <a:latin typeface="CVS Health Sans"/>
                <a:cs typeface="CVS Health Sans"/>
              </a:rPr>
              <a:t>Depending</a:t>
            </a:r>
            <a:r>
              <a:rPr sz="1100" spc="-65" dirty="0">
                <a:solidFill>
                  <a:srgbClr val="3E3E3E"/>
                </a:solidFill>
                <a:latin typeface="CVS Health Sans"/>
                <a:cs typeface="CVS Health Sans"/>
              </a:rPr>
              <a:t> </a:t>
            </a:r>
            <a:r>
              <a:rPr sz="1100" dirty="0">
                <a:solidFill>
                  <a:srgbClr val="3E3E3E"/>
                </a:solidFill>
                <a:latin typeface="CVS Health Sans"/>
                <a:cs typeface="CVS Health Sans"/>
              </a:rPr>
              <a:t>on</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job</a:t>
            </a:r>
            <a:r>
              <a:rPr sz="1100" spc="10" dirty="0">
                <a:solidFill>
                  <a:srgbClr val="3E3E3E"/>
                </a:solidFill>
                <a:latin typeface="CVS Health Sans"/>
                <a:cs typeface="CVS Health Sans"/>
              </a:rPr>
              <a:t> </a:t>
            </a:r>
            <a:r>
              <a:rPr sz="1100" dirty="0">
                <a:solidFill>
                  <a:srgbClr val="3E3E3E"/>
                </a:solidFill>
                <a:latin typeface="CVS Health Sans"/>
                <a:cs typeface="CVS Health Sans"/>
              </a:rPr>
              <a:t>grade,</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0" dirty="0">
                <a:solidFill>
                  <a:srgbClr val="3E3E3E"/>
                </a:solidFill>
                <a:latin typeface="CVS Health Sans"/>
                <a:cs typeface="CVS Health Sans"/>
              </a:rPr>
              <a:t> </a:t>
            </a:r>
            <a:r>
              <a:rPr sz="1100" dirty="0">
                <a:solidFill>
                  <a:srgbClr val="3E3E3E"/>
                </a:solidFill>
                <a:latin typeface="CVS Health Sans"/>
                <a:cs typeface="CVS Health Sans"/>
              </a:rPr>
              <a:t>may</a:t>
            </a:r>
            <a:r>
              <a:rPr sz="1100" spc="25" dirty="0">
                <a:solidFill>
                  <a:srgbClr val="3E3E3E"/>
                </a:solidFill>
                <a:latin typeface="CVS Health Sans"/>
                <a:cs typeface="CVS Health Sans"/>
              </a:rPr>
              <a:t> </a:t>
            </a:r>
            <a:r>
              <a:rPr sz="1100" dirty="0">
                <a:solidFill>
                  <a:srgbClr val="3E3E3E"/>
                </a:solidFill>
                <a:latin typeface="CVS Health Sans"/>
                <a:cs typeface="CVS Health Sans"/>
              </a:rPr>
              <a:t>work</a:t>
            </a:r>
            <a:r>
              <a:rPr sz="1100" spc="-30" dirty="0">
                <a:solidFill>
                  <a:srgbClr val="3E3E3E"/>
                </a:solidFill>
                <a:latin typeface="CVS Health Sans"/>
                <a:cs typeface="CVS Health Sans"/>
              </a:rPr>
              <a:t> </a:t>
            </a:r>
            <a:r>
              <a:rPr sz="1100" spc="-20" dirty="0">
                <a:solidFill>
                  <a:srgbClr val="3E3E3E"/>
                </a:solidFill>
                <a:latin typeface="CVS Health Sans"/>
                <a:cs typeface="CVS Health Sans"/>
              </a:rPr>
              <a:t>more </a:t>
            </a:r>
            <a:r>
              <a:rPr sz="1100" dirty="0">
                <a:solidFill>
                  <a:srgbClr val="3E3E3E"/>
                </a:solidFill>
                <a:latin typeface="CVS Health Sans"/>
                <a:cs typeface="CVS Health Sans"/>
              </a:rPr>
              <a:t>independently</a:t>
            </a:r>
            <a:r>
              <a:rPr sz="1100" spc="-8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5" dirty="0">
                <a:solidFill>
                  <a:srgbClr val="3E3E3E"/>
                </a:solidFill>
                <a:latin typeface="CVS Health Sans"/>
                <a:cs typeface="CVS Health Sans"/>
              </a:rPr>
              <a:t> </a:t>
            </a:r>
            <a:r>
              <a:rPr sz="1100" dirty="0">
                <a:solidFill>
                  <a:srgbClr val="3E3E3E"/>
                </a:solidFill>
                <a:latin typeface="CVS Health Sans"/>
                <a:cs typeface="CVS Health Sans"/>
              </a:rPr>
              <a:t>a</a:t>
            </a:r>
            <a:r>
              <a:rPr sz="1100" spc="5" dirty="0">
                <a:solidFill>
                  <a:srgbClr val="3E3E3E"/>
                </a:solidFill>
                <a:latin typeface="CVS Health Sans"/>
                <a:cs typeface="CVS Health Sans"/>
              </a:rPr>
              <a:t> </a:t>
            </a:r>
            <a:r>
              <a:rPr sz="1100" dirty="0">
                <a:solidFill>
                  <a:srgbClr val="3E3E3E"/>
                </a:solidFill>
                <a:latin typeface="CVS Health Sans"/>
                <a:cs typeface="CVS Health Sans"/>
              </a:rPr>
              <a:t>growing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40" dirty="0">
                <a:solidFill>
                  <a:srgbClr val="3E3E3E"/>
                </a:solidFill>
                <a:latin typeface="CVS Health Sans"/>
                <a:cs typeface="CVS Health Sans"/>
              </a:rPr>
              <a:t> </a:t>
            </a:r>
            <a:r>
              <a:rPr sz="1100" dirty="0">
                <a:solidFill>
                  <a:srgbClr val="3E3E3E"/>
                </a:solidFill>
                <a:latin typeface="CVS Health Sans"/>
                <a:cs typeface="CVS Health Sans"/>
              </a:rPr>
              <a:t>of </a:t>
            </a:r>
            <a:r>
              <a:rPr sz="1100" spc="-10" dirty="0">
                <a:solidFill>
                  <a:srgbClr val="3E3E3E"/>
                </a:solidFill>
                <a:latin typeface="CVS Health Sans"/>
                <a:cs typeface="CVS Health Sans"/>
              </a:rPr>
              <a:t>decision-making.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Typically,</a:t>
            </a:r>
            <a:r>
              <a:rPr sz="1100" spc="-25" dirty="0">
                <a:solidFill>
                  <a:srgbClr val="3E3E3E"/>
                </a:solidFill>
                <a:latin typeface="CVS Health Sans"/>
                <a:cs typeface="CVS Health Sans"/>
              </a:rPr>
              <a:t> </a:t>
            </a:r>
            <a:r>
              <a:rPr sz="1100" dirty="0">
                <a:solidFill>
                  <a:srgbClr val="3E3E3E"/>
                </a:solidFill>
                <a:latin typeface="CVS Health Sans"/>
                <a:cs typeface="CVS Health Sans"/>
              </a:rPr>
              <a:t>an</a:t>
            </a:r>
            <a:r>
              <a:rPr sz="1100" spc="45" dirty="0">
                <a:solidFill>
                  <a:srgbClr val="3E3E3E"/>
                </a:solidFill>
                <a:latin typeface="CVS Health Sans"/>
                <a:cs typeface="CVS Health Sans"/>
              </a:rPr>
              <a:t> </a:t>
            </a:r>
            <a:r>
              <a:rPr sz="1100" dirty="0">
                <a:solidFill>
                  <a:srgbClr val="3E3E3E"/>
                </a:solidFill>
                <a:latin typeface="CVS Health Sans"/>
                <a:cs typeface="CVS Health Sans"/>
              </a:rPr>
              <a:t>exempt-level</a:t>
            </a:r>
            <a:r>
              <a:rPr sz="1100" spc="-120" dirty="0">
                <a:solidFill>
                  <a:srgbClr val="3E3E3E"/>
                </a:solidFill>
                <a:latin typeface="CVS Health Sans"/>
                <a:cs typeface="CVS Health Sans"/>
              </a:rPr>
              <a:t> </a:t>
            </a:r>
            <a:r>
              <a:rPr sz="1100" spc="-10" dirty="0">
                <a:solidFill>
                  <a:srgbClr val="3E3E3E"/>
                </a:solidFill>
                <a:latin typeface="CVS Health Sans"/>
                <a:cs typeface="CVS Health Sans"/>
              </a:rPr>
              <a:t>professional</a:t>
            </a:r>
            <a:r>
              <a:rPr sz="1100" spc="-45" dirty="0">
                <a:solidFill>
                  <a:srgbClr val="3E3E3E"/>
                </a:solidFill>
                <a:latin typeface="CVS Health Sans"/>
                <a:cs typeface="CVS Health Sans"/>
              </a:rPr>
              <a:t> </a:t>
            </a:r>
            <a:r>
              <a:rPr sz="1100" dirty="0">
                <a:solidFill>
                  <a:srgbClr val="3E3E3E"/>
                </a:solidFill>
                <a:latin typeface="CVS Health Sans"/>
                <a:cs typeface="CVS Health Sans"/>
              </a:rPr>
              <a:t>(salaried),</a:t>
            </a:r>
            <a:r>
              <a:rPr sz="1100" spc="20" dirty="0">
                <a:solidFill>
                  <a:srgbClr val="3E3E3E"/>
                </a:solidFill>
                <a:latin typeface="CVS Health Sans"/>
                <a:cs typeface="CVS Health Sans"/>
              </a:rPr>
              <a:t> </a:t>
            </a:r>
            <a:r>
              <a:rPr sz="1100" dirty="0">
                <a:solidFill>
                  <a:srgbClr val="3E3E3E"/>
                </a:solidFill>
                <a:latin typeface="CVS Health Sans"/>
                <a:cs typeface="CVS Health Sans"/>
              </a:rPr>
              <a:t>though</a:t>
            </a:r>
            <a:r>
              <a:rPr sz="1100" spc="5" dirty="0">
                <a:solidFill>
                  <a:srgbClr val="3E3E3E"/>
                </a:solidFill>
                <a:latin typeface="CVS Health Sans"/>
                <a:cs typeface="CVS Health Sans"/>
              </a:rPr>
              <a:t> </a:t>
            </a:r>
            <a:r>
              <a:rPr sz="1100" dirty="0">
                <a:solidFill>
                  <a:srgbClr val="3E3E3E"/>
                </a:solidFill>
                <a:latin typeface="CVS Health Sans"/>
                <a:cs typeface="CVS Health Sans"/>
              </a:rPr>
              <a:t>some</a:t>
            </a:r>
            <a:r>
              <a:rPr sz="1100" spc="-10" dirty="0">
                <a:solidFill>
                  <a:srgbClr val="3E3E3E"/>
                </a:solidFill>
                <a:latin typeface="CVS Health Sans"/>
                <a:cs typeface="CVS Health Sans"/>
              </a:rPr>
              <a:t> </a:t>
            </a:r>
            <a:r>
              <a:rPr sz="1100" dirty="0">
                <a:solidFill>
                  <a:srgbClr val="3E3E3E"/>
                </a:solidFill>
                <a:latin typeface="CVS Health Sans"/>
                <a:cs typeface="CVS Health Sans"/>
              </a:rPr>
              <a:t>ICs</a:t>
            </a:r>
            <a:r>
              <a:rPr sz="1100" spc="5" dirty="0">
                <a:solidFill>
                  <a:srgbClr val="3E3E3E"/>
                </a:solidFill>
                <a:latin typeface="CVS Health Sans"/>
                <a:cs typeface="CVS Health Sans"/>
              </a:rPr>
              <a:t> </a:t>
            </a:r>
            <a:r>
              <a:rPr sz="1100" dirty="0">
                <a:solidFill>
                  <a:srgbClr val="3E3E3E"/>
                </a:solidFill>
                <a:latin typeface="CVS Health Sans"/>
                <a:cs typeface="CVS Health Sans"/>
              </a:rPr>
              <a:t>may</a:t>
            </a:r>
            <a:r>
              <a:rPr sz="1100" spc="80" dirty="0">
                <a:solidFill>
                  <a:srgbClr val="3E3E3E"/>
                </a:solidFill>
                <a:latin typeface="CVS Health Sans"/>
                <a:cs typeface="CVS Health Sans"/>
              </a:rPr>
              <a:t> </a:t>
            </a:r>
            <a:r>
              <a:rPr sz="1100" dirty="0">
                <a:solidFill>
                  <a:srgbClr val="3E3E3E"/>
                </a:solidFill>
                <a:latin typeface="CVS Health Sans"/>
                <a:cs typeface="CVS Health Sans"/>
              </a:rPr>
              <a:t>be</a:t>
            </a:r>
            <a:r>
              <a:rPr sz="1100" spc="-10" dirty="0">
                <a:solidFill>
                  <a:srgbClr val="3E3E3E"/>
                </a:solidFill>
                <a:latin typeface="CVS Health Sans"/>
                <a:cs typeface="CVS Health Sans"/>
              </a:rPr>
              <a:t> non-exempt </a:t>
            </a:r>
            <a:r>
              <a:rPr sz="1100" dirty="0">
                <a:solidFill>
                  <a:srgbClr val="3E3E3E"/>
                </a:solidFill>
                <a:latin typeface="CVS Health Sans"/>
                <a:cs typeface="CVS Health Sans"/>
              </a:rPr>
              <a:t>positions. As ICs</a:t>
            </a:r>
            <a:r>
              <a:rPr sz="1100" spc="-5" dirty="0">
                <a:solidFill>
                  <a:srgbClr val="3E3E3E"/>
                </a:solidFill>
                <a:latin typeface="CVS Health Sans"/>
                <a:cs typeface="CVS Health Sans"/>
              </a:rPr>
              <a:t> </a:t>
            </a:r>
            <a:r>
              <a:rPr sz="1100" dirty="0">
                <a:solidFill>
                  <a:srgbClr val="3E3E3E"/>
                </a:solidFill>
                <a:latin typeface="CVS Health Sans"/>
                <a:cs typeface="CVS Health Sans"/>
              </a:rPr>
              <a:t>promote</a:t>
            </a:r>
            <a:r>
              <a:rPr sz="1100" spc="-20" dirty="0">
                <a:solidFill>
                  <a:srgbClr val="3E3E3E"/>
                </a:solidFill>
                <a:latin typeface="CVS Health Sans"/>
                <a:cs typeface="CVS Health Sans"/>
              </a:rPr>
              <a:t> </a:t>
            </a:r>
            <a:r>
              <a:rPr sz="1100" dirty="0">
                <a:solidFill>
                  <a:srgbClr val="3E3E3E"/>
                </a:solidFill>
                <a:latin typeface="CVS Health Sans"/>
                <a:cs typeface="CVS Health Sans"/>
              </a:rPr>
              <a:t>by</a:t>
            </a:r>
            <a:r>
              <a:rPr sz="1100" spc="-10" dirty="0">
                <a:solidFill>
                  <a:srgbClr val="3E3E3E"/>
                </a:solidFill>
                <a:latin typeface="CVS Health Sans"/>
                <a:cs typeface="CVS Health Sans"/>
              </a:rPr>
              <a:t> </a:t>
            </a:r>
            <a:r>
              <a:rPr sz="1100" dirty="0">
                <a:solidFill>
                  <a:srgbClr val="3E3E3E"/>
                </a:solidFill>
                <a:latin typeface="CVS Health Sans"/>
                <a:cs typeface="CVS Health Sans"/>
              </a:rPr>
              <a:t>job</a:t>
            </a:r>
            <a:r>
              <a:rPr sz="1100" spc="5" dirty="0">
                <a:solidFill>
                  <a:srgbClr val="3E3E3E"/>
                </a:solidFill>
                <a:latin typeface="CVS Health Sans"/>
                <a:cs typeface="CVS Health Sans"/>
              </a:rPr>
              <a:t> </a:t>
            </a:r>
            <a:r>
              <a:rPr sz="1100" dirty="0">
                <a:solidFill>
                  <a:srgbClr val="3E3E3E"/>
                </a:solidFill>
                <a:latin typeface="CVS Health Sans"/>
                <a:cs typeface="CVS Health Sans"/>
              </a:rPr>
              <a:t>grade,</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55" dirty="0">
                <a:solidFill>
                  <a:srgbClr val="3E3E3E"/>
                </a:solidFill>
                <a:latin typeface="CVS Health Sans"/>
                <a:cs typeface="CVS Health Sans"/>
              </a:rPr>
              <a:t> </a:t>
            </a:r>
            <a:r>
              <a:rPr sz="1100" dirty="0">
                <a:solidFill>
                  <a:srgbClr val="3E3E3E"/>
                </a:solidFill>
                <a:latin typeface="CVS Health Sans"/>
                <a:cs typeface="CVS Health Sans"/>
              </a:rPr>
              <a:t>may</a:t>
            </a:r>
            <a:r>
              <a:rPr sz="1100" spc="25" dirty="0">
                <a:solidFill>
                  <a:srgbClr val="3E3E3E"/>
                </a:solidFill>
                <a:latin typeface="CVS Health Sans"/>
                <a:cs typeface="CVS Health Sans"/>
              </a:rPr>
              <a:t> </a:t>
            </a:r>
            <a:r>
              <a:rPr sz="1100" dirty="0">
                <a:solidFill>
                  <a:srgbClr val="3E3E3E"/>
                </a:solidFill>
                <a:latin typeface="CVS Health Sans"/>
                <a:cs typeface="CVS Health Sans"/>
              </a:rPr>
              <a:t>become</a:t>
            </a:r>
            <a:r>
              <a:rPr sz="1100" spc="-20" dirty="0">
                <a:solidFill>
                  <a:srgbClr val="3E3E3E"/>
                </a:solidFill>
                <a:latin typeface="CVS Health Sans"/>
                <a:cs typeface="CVS Health Sans"/>
              </a:rPr>
              <a:t> </a:t>
            </a:r>
            <a:r>
              <a:rPr sz="1100" dirty="0">
                <a:solidFill>
                  <a:srgbClr val="3E3E3E"/>
                </a:solidFill>
                <a:latin typeface="CVS Health Sans"/>
                <a:cs typeface="CVS Health Sans"/>
              </a:rPr>
              <a:t>more</a:t>
            </a:r>
            <a:r>
              <a:rPr sz="1100" spc="-15" dirty="0">
                <a:solidFill>
                  <a:srgbClr val="3E3E3E"/>
                </a:solidFill>
                <a:latin typeface="CVS Health Sans"/>
                <a:cs typeface="CVS Health Sans"/>
              </a:rPr>
              <a:t> </a:t>
            </a:r>
            <a:r>
              <a:rPr sz="1100" dirty="0">
                <a:solidFill>
                  <a:srgbClr val="3E3E3E"/>
                </a:solidFill>
                <a:latin typeface="CVS Health Sans"/>
                <a:cs typeface="CVS Health Sans"/>
              </a:rPr>
              <a:t>strategic,</a:t>
            </a:r>
            <a:r>
              <a:rPr sz="1100" spc="-35" dirty="0">
                <a:solidFill>
                  <a:srgbClr val="3E3E3E"/>
                </a:solidFill>
                <a:latin typeface="CVS Health Sans"/>
                <a:cs typeface="CVS Health Sans"/>
              </a:rPr>
              <a:t> </a:t>
            </a:r>
            <a:r>
              <a:rPr sz="1100" dirty="0">
                <a:solidFill>
                  <a:srgbClr val="3E3E3E"/>
                </a:solidFill>
                <a:latin typeface="CVS Health Sans"/>
                <a:cs typeface="CVS Health Sans"/>
              </a:rPr>
              <a:t>more</a:t>
            </a:r>
            <a:r>
              <a:rPr sz="1100" spc="-20" dirty="0">
                <a:solidFill>
                  <a:srgbClr val="3E3E3E"/>
                </a:solidFill>
                <a:latin typeface="CVS Health Sans"/>
                <a:cs typeface="CVS Health Sans"/>
              </a:rPr>
              <a:t> </a:t>
            </a:r>
            <a:r>
              <a:rPr sz="1100" dirty="0">
                <a:solidFill>
                  <a:srgbClr val="3E3E3E"/>
                </a:solidFill>
                <a:latin typeface="CVS Health Sans"/>
                <a:cs typeface="CVS Health Sans"/>
              </a:rPr>
              <a:t>autonomous,</a:t>
            </a:r>
            <a:r>
              <a:rPr sz="1100" spc="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55" dirty="0">
                <a:solidFill>
                  <a:srgbClr val="3E3E3E"/>
                </a:solidFill>
                <a:latin typeface="CVS Health Sans"/>
                <a:cs typeface="CVS Health Sans"/>
              </a:rPr>
              <a:t> </a:t>
            </a:r>
            <a:r>
              <a:rPr sz="1100" dirty="0">
                <a:solidFill>
                  <a:srgbClr val="3E3E3E"/>
                </a:solidFill>
                <a:latin typeface="CVS Health Sans"/>
                <a:cs typeface="CVS Health Sans"/>
              </a:rPr>
              <a:t>may</a:t>
            </a:r>
            <a:r>
              <a:rPr sz="1100" spc="20" dirty="0">
                <a:solidFill>
                  <a:srgbClr val="3E3E3E"/>
                </a:solidFill>
                <a:latin typeface="CVS Health Sans"/>
                <a:cs typeface="CVS Health Sans"/>
              </a:rPr>
              <a:t> </a:t>
            </a:r>
            <a:r>
              <a:rPr sz="1100" dirty="0">
                <a:solidFill>
                  <a:srgbClr val="3E3E3E"/>
                </a:solidFill>
                <a:latin typeface="CVS Health Sans"/>
                <a:cs typeface="CVS Health Sans"/>
              </a:rPr>
              <a:t>tackle</a:t>
            </a:r>
            <a:r>
              <a:rPr sz="1100" spc="20" dirty="0">
                <a:solidFill>
                  <a:srgbClr val="3E3E3E"/>
                </a:solidFill>
                <a:latin typeface="CVS Health Sans"/>
                <a:cs typeface="CVS Health Sans"/>
              </a:rPr>
              <a:t> </a:t>
            </a:r>
            <a:r>
              <a:rPr sz="1100" dirty="0">
                <a:solidFill>
                  <a:srgbClr val="3E3E3E"/>
                </a:solidFill>
                <a:latin typeface="CVS Health Sans"/>
                <a:cs typeface="CVS Health Sans"/>
              </a:rPr>
              <a:t>more</a:t>
            </a:r>
            <a:r>
              <a:rPr sz="1100" spc="-55" dirty="0">
                <a:solidFill>
                  <a:srgbClr val="3E3E3E"/>
                </a:solidFill>
                <a:latin typeface="CVS Health Sans"/>
                <a:cs typeface="CVS Health Sans"/>
              </a:rPr>
              <a:t> </a:t>
            </a:r>
            <a:r>
              <a:rPr sz="1100" dirty="0">
                <a:solidFill>
                  <a:srgbClr val="3E3E3E"/>
                </a:solidFill>
                <a:latin typeface="CVS Health Sans"/>
                <a:cs typeface="CVS Health Sans"/>
              </a:rPr>
              <a:t>complexissues</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impact</a:t>
            </a:r>
            <a:r>
              <a:rPr sz="1100" spc="35"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work</a:t>
            </a:r>
            <a:r>
              <a:rPr sz="1100" spc="-55" dirty="0">
                <a:solidFill>
                  <a:srgbClr val="3E3E3E"/>
                </a:solidFill>
                <a:latin typeface="CVS Health Sans"/>
                <a:cs typeface="CVS Health Sans"/>
              </a:rPr>
              <a:t> </a:t>
            </a:r>
            <a:r>
              <a:rPr sz="1100" dirty="0">
                <a:solidFill>
                  <a:srgbClr val="3E3E3E"/>
                </a:solidFill>
                <a:latin typeface="CVS Health Sans"/>
                <a:cs typeface="CVS Health Sans"/>
              </a:rPr>
              <a:t>may</a:t>
            </a:r>
            <a:r>
              <a:rPr sz="1100" spc="30" dirty="0">
                <a:solidFill>
                  <a:srgbClr val="3E3E3E"/>
                </a:solidFill>
                <a:latin typeface="CVS Health Sans"/>
                <a:cs typeface="CVS Health Sans"/>
              </a:rPr>
              <a:t> </a:t>
            </a:r>
            <a:r>
              <a:rPr sz="1100" dirty="0">
                <a:solidFill>
                  <a:srgbClr val="3E3E3E"/>
                </a:solidFill>
                <a:latin typeface="CVS Health Sans"/>
                <a:cs typeface="CVS Health Sans"/>
              </a:rPr>
              <a:t>become</a:t>
            </a:r>
            <a:r>
              <a:rPr sz="1100" spc="-15" dirty="0">
                <a:solidFill>
                  <a:srgbClr val="3E3E3E"/>
                </a:solidFill>
                <a:latin typeface="CVS Health Sans"/>
                <a:cs typeface="CVS Health Sans"/>
              </a:rPr>
              <a:t> </a:t>
            </a:r>
            <a:r>
              <a:rPr sz="1100" dirty="0">
                <a:solidFill>
                  <a:srgbClr val="3E3E3E"/>
                </a:solidFill>
                <a:latin typeface="CVS Health Sans"/>
                <a:cs typeface="CVS Health Sans"/>
              </a:rPr>
              <a:t>more</a:t>
            </a:r>
            <a:r>
              <a:rPr sz="1100" spc="-10" dirty="0">
                <a:solidFill>
                  <a:srgbClr val="3E3E3E"/>
                </a:solidFill>
                <a:latin typeface="CVS Health Sans"/>
                <a:cs typeface="CVS Health Sans"/>
              </a:rPr>
              <a:t> </a:t>
            </a:r>
            <a:r>
              <a:rPr sz="1100" dirty="0">
                <a:solidFill>
                  <a:srgbClr val="3E3E3E"/>
                </a:solidFill>
                <a:latin typeface="CVS Health Sans"/>
                <a:cs typeface="CVS Health Sans"/>
              </a:rPr>
              <a:t>broad</a:t>
            </a:r>
            <a:r>
              <a:rPr sz="1100" spc="-35"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cross-functional.</a:t>
            </a:r>
            <a:r>
              <a:rPr sz="1100" spc="-70" dirty="0">
                <a:solidFill>
                  <a:srgbClr val="3E3E3E"/>
                </a:solidFill>
                <a:latin typeface="CVS Health Sans"/>
                <a:cs typeface="CVS Health Sans"/>
              </a:rPr>
              <a:t> </a:t>
            </a:r>
            <a:r>
              <a:rPr sz="1100" dirty="0">
                <a:solidFill>
                  <a:srgbClr val="3E3E3E"/>
                </a:solidFill>
                <a:latin typeface="CVS Health Sans"/>
                <a:cs typeface="CVS Health Sans"/>
              </a:rPr>
              <a:t>ICs</a:t>
            </a:r>
            <a:r>
              <a:rPr sz="1100" spc="35" dirty="0">
                <a:solidFill>
                  <a:srgbClr val="3E3E3E"/>
                </a:solidFill>
                <a:latin typeface="CVS Health Sans"/>
                <a:cs typeface="CVS Health Sans"/>
              </a:rPr>
              <a:t> </a:t>
            </a:r>
            <a:r>
              <a:rPr sz="1100" dirty="0">
                <a:solidFill>
                  <a:srgbClr val="3E3E3E"/>
                </a:solidFill>
                <a:latin typeface="CVS Health Sans"/>
                <a:cs typeface="CVS Health Sans"/>
              </a:rPr>
              <a:t>may</a:t>
            </a:r>
            <a:r>
              <a:rPr sz="1100" spc="30" dirty="0">
                <a:solidFill>
                  <a:srgbClr val="3E3E3E"/>
                </a:solidFill>
                <a:latin typeface="CVS Health Sans"/>
                <a:cs typeface="CVS Health Sans"/>
              </a:rPr>
              <a:t> </a:t>
            </a:r>
            <a:r>
              <a:rPr sz="1100" dirty="0">
                <a:solidFill>
                  <a:srgbClr val="3E3E3E"/>
                </a:solidFill>
                <a:latin typeface="CVS Health Sans"/>
                <a:cs typeface="CVS Health Sans"/>
              </a:rPr>
              <a:t>lead</a:t>
            </a:r>
            <a:r>
              <a:rPr sz="1100" spc="-30" dirty="0">
                <a:solidFill>
                  <a:srgbClr val="3E3E3E"/>
                </a:solidFill>
                <a:latin typeface="CVS Health Sans"/>
                <a:cs typeface="CVS Health Sans"/>
              </a:rPr>
              <a:t> </a:t>
            </a:r>
            <a:r>
              <a:rPr sz="1100" dirty="0">
                <a:solidFill>
                  <a:srgbClr val="3E3E3E"/>
                </a:solidFill>
                <a:latin typeface="CVS Health Sans"/>
                <a:cs typeface="CVS Health Sans"/>
              </a:rPr>
              <a:t>cross-</a:t>
            </a:r>
            <a:r>
              <a:rPr sz="1100" spc="-10" dirty="0">
                <a:solidFill>
                  <a:srgbClr val="3E3E3E"/>
                </a:solidFill>
                <a:latin typeface="CVS Health Sans"/>
                <a:cs typeface="CVS Health Sans"/>
              </a:rPr>
              <a:t>functional</a:t>
            </a:r>
            <a:r>
              <a:rPr sz="1100" spc="-1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peers</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short</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long-term</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project </a:t>
            </a:r>
            <a:r>
              <a:rPr sz="1100" dirty="0">
                <a:solidFill>
                  <a:srgbClr val="3E3E3E"/>
                </a:solidFill>
                <a:latin typeface="CVS Health Sans"/>
                <a:cs typeface="CVS Health Sans"/>
              </a:rPr>
              <a:t>plans.</a:t>
            </a:r>
            <a:r>
              <a:rPr sz="1100" spc="5" dirty="0">
                <a:solidFill>
                  <a:srgbClr val="3E3E3E"/>
                </a:solidFill>
                <a:latin typeface="CVS Health Sans"/>
                <a:cs typeface="CVS Health Sans"/>
              </a:rPr>
              <a:t> </a:t>
            </a:r>
            <a:r>
              <a:rPr sz="1100" dirty="0">
                <a:solidFill>
                  <a:srgbClr val="3E3E3E"/>
                </a:solidFill>
                <a:latin typeface="CVS Health Sans"/>
                <a:cs typeface="CVS Health Sans"/>
              </a:rPr>
              <a:t>ICs may</a:t>
            </a:r>
            <a:r>
              <a:rPr sz="1100" spc="25" dirty="0">
                <a:solidFill>
                  <a:srgbClr val="3E3E3E"/>
                </a:solidFill>
                <a:latin typeface="CVS Health Sans"/>
                <a:cs typeface="CVS Health Sans"/>
              </a:rPr>
              <a:t> </a:t>
            </a:r>
            <a:r>
              <a:rPr sz="1100" dirty="0">
                <a:solidFill>
                  <a:srgbClr val="3E3E3E"/>
                </a:solidFill>
                <a:latin typeface="CVS Health Sans"/>
                <a:cs typeface="CVS Health Sans"/>
              </a:rPr>
              <a:t>serve</a:t>
            </a:r>
            <a:r>
              <a:rPr sz="1100" spc="-15" dirty="0">
                <a:solidFill>
                  <a:srgbClr val="3E3E3E"/>
                </a:solidFill>
                <a:latin typeface="CVS Health Sans"/>
                <a:cs typeface="CVS Health Sans"/>
              </a:rPr>
              <a:t> </a:t>
            </a:r>
            <a:r>
              <a:rPr sz="1100" dirty="0">
                <a:solidFill>
                  <a:srgbClr val="3E3E3E"/>
                </a:solidFill>
                <a:latin typeface="CVS Health Sans"/>
                <a:cs typeface="CVS Health Sans"/>
              </a:rPr>
              <a:t>as consultants and</a:t>
            </a:r>
            <a:r>
              <a:rPr sz="1100" spc="5" dirty="0">
                <a:solidFill>
                  <a:srgbClr val="3E3E3E"/>
                </a:solidFill>
                <a:latin typeface="CVS Health Sans"/>
                <a:cs typeface="CVS Health Sans"/>
              </a:rPr>
              <a:t> </a:t>
            </a:r>
            <a:r>
              <a:rPr sz="1100" dirty="0">
                <a:solidFill>
                  <a:srgbClr val="3E3E3E"/>
                </a:solidFill>
                <a:latin typeface="CVS Health Sans"/>
                <a:cs typeface="CVS Health Sans"/>
              </a:rPr>
              <a:t>may</a:t>
            </a:r>
            <a:r>
              <a:rPr sz="1100" spc="65" dirty="0">
                <a:solidFill>
                  <a:srgbClr val="3E3E3E"/>
                </a:solidFill>
                <a:latin typeface="CVS Health Sans"/>
                <a:cs typeface="CVS Health Sans"/>
              </a:rPr>
              <a:t> </a:t>
            </a:r>
            <a:r>
              <a:rPr sz="1100" dirty="0">
                <a:solidFill>
                  <a:srgbClr val="3E3E3E"/>
                </a:solidFill>
                <a:latin typeface="CVS Health Sans"/>
                <a:cs typeface="CVS Health Sans"/>
              </a:rPr>
              <a:t>be</a:t>
            </a:r>
            <a:r>
              <a:rPr sz="1100" spc="-15" dirty="0">
                <a:solidFill>
                  <a:srgbClr val="3E3E3E"/>
                </a:solidFill>
                <a:latin typeface="CVS Health Sans"/>
                <a:cs typeface="CVS Health Sans"/>
              </a:rPr>
              <a:t> </a:t>
            </a:r>
            <a:r>
              <a:rPr sz="1100" dirty="0">
                <a:solidFill>
                  <a:srgbClr val="3E3E3E"/>
                </a:solidFill>
                <a:latin typeface="CVS Health Sans"/>
                <a:cs typeface="CVS Health Sans"/>
              </a:rPr>
              <a:t>called</a:t>
            </a:r>
            <a:r>
              <a:rPr sz="1100" spc="-75" dirty="0">
                <a:solidFill>
                  <a:srgbClr val="3E3E3E"/>
                </a:solidFill>
                <a:latin typeface="CVS Health Sans"/>
                <a:cs typeface="CVS Health Sans"/>
              </a:rPr>
              <a:t> </a:t>
            </a:r>
            <a:r>
              <a:rPr sz="1100" dirty="0">
                <a:solidFill>
                  <a:srgbClr val="3E3E3E"/>
                </a:solidFill>
                <a:latin typeface="CVS Health Sans"/>
                <a:cs typeface="CVS Health Sans"/>
              </a:rPr>
              <a:t>upon</a:t>
            </a:r>
            <a:r>
              <a:rPr sz="1100" spc="-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present</a:t>
            </a:r>
            <a:r>
              <a:rPr sz="1100" spc="-45" dirty="0">
                <a:solidFill>
                  <a:srgbClr val="3E3E3E"/>
                </a:solidFill>
                <a:latin typeface="CVS Health Sans"/>
                <a:cs typeface="CVS Health Sans"/>
              </a:rPr>
              <a:t> </a:t>
            </a:r>
            <a:r>
              <a:rPr sz="1100" dirty="0">
                <a:solidFill>
                  <a:srgbClr val="3E3E3E"/>
                </a:solidFill>
                <a:latin typeface="CVS Health Sans"/>
                <a:cs typeface="CVS Health Sans"/>
              </a:rPr>
              <a:t>complex</a:t>
            </a:r>
            <a:r>
              <a:rPr sz="1100" spc="-90" dirty="0">
                <a:solidFill>
                  <a:srgbClr val="3E3E3E"/>
                </a:solidFill>
                <a:latin typeface="CVS Health Sans"/>
                <a:cs typeface="CVS Health Sans"/>
              </a:rPr>
              <a:t> </a:t>
            </a:r>
            <a:r>
              <a:rPr sz="1100" dirty="0">
                <a:solidFill>
                  <a:srgbClr val="3E3E3E"/>
                </a:solidFill>
                <a:latin typeface="CVS Health Sans"/>
                <a:cs typeface="CVS Health Sans"/>
              </a:rPr>
              <a:t>information,</a:t>
            </a:r>
            <a:r>
              <a:rPr sz="1100" spc="45" dirty="0">
                <a:solidFill>
                  <a:srgbClr val="3E3E3E"/>
                </a:solidFill>
                <a:latin typeface="CVS Health Sans"/>
                <a:cs typeface="CVS Health Sans"/>
              </a:rPr>
              <a:t> </a:t>
            </a:r>
            <a:r>
              <a:rPr sz="1100" dirty="0">
                <a:solidFill>
                  <a:srgbClr val="3E3E3E"/>
                </a:solidFill>
                <a:latin typeface="CVS Health Sans"/>
                <a:cs typeface="CVS Health Sans"/>
              </a:rPr>
              <a:t>make</a:t>
            </a:r>
            <a:r>
              <a:rPr sz="1100" spc="20" dirty="0">
                <a:solidFill>
                  <a:srgbClr val="3E3E3E"/>
                </a:solidFill>
                <a:latin typeface="CVS Health Sans"/>
                <a:cs typeface="CVS Health Sans"/>
              </a:rPr>
              <a:t> </a:t>
            </a:r>
            <a:r>
              <a:rPr sz="1100" dirty="0">
                <a:solidFill>
                  <a:srgbClr val="3E3E3E"/>
                </a:solidFill>
                <a:latin typeface="CVS Health Sans"/>
                <a:cs typeface="CVS Health Sans"/>
              </a:rPr>
              <a:t>recommendations</a:t>
            </a:r>
            <a:r>
              <a:rPr sz="1100" spc="-80"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interfacewith</a:t>
            </a:r>
            <a:r>
              <a:rPr sz="1100" spc="-5" dirty="0">
                <a:solidFill>
                  <a:srgbClr val="3E3E3E"/>
                </a:solidFill>
                <a:latin typeface="CVS Health Sans"/>
                <a:cs typeface="CVS Health Sans"/>
              </a:rPr>
              <a:t> </a:t>
            </a:r>
            <a:r>
              <a:rPr sz="1100" dirty="0">
                <a:solidFill>
                  <a:srgbClr val="3E3E3E"/>
                </a:solidFill>
                <a:latin typeface="CVS Health Sans"/>
                <a:cs typeface="CVS Health Sans"/>
              </a:rPr>
              <a:t>all</a:t>
            </a:r>
            <a:r>
              <a:rPr sz="1100" spc="-15" dirty="0">
                <a:solidFill>
                  <a:srgbClr val="3E3E3E"/>
                </a:solidFill>
                <a:latin typeface="CVS Health Sans"/>
                <a:cs typeface="CVS Health Sans"/>
              </a:rPr>
              <a:t> </a:t>
            </a:r>
            <a:r>
              <a:rPr sz="1100" dirty="0">
                <a:solidFill>
                  <a:srgbClr val="3E3E3E"/>
                </a:solidFill>
                <a:latin typeface="CVS Health Sans"/>
                <a:cs typeface="CVS Health Sans"/>
              </a:rPr>
              <a:t>levels</a:t>
            </a:r>
            <a:r>
              <a:rPr sz="1100" spc="-80" dirty="0">
                <a:solidFill>
                  <a:srgbClr val="3E3E3E"/>
                </a:solidFill>
                <a:latin typeface="CVS Health Sans"/>
                <a:cs typeface="CVS Health Sans"/>
              </a:rPr>
              <a:t> </a:t>
            </a:r>
            <a:r>
              <a:rPr sz="1100" spc="-25" dirty="0">
                <a:solidFill>
                  <a:srgbClr val="3E3E3E"/>
                </a:solidFill>
                <a:latin typeface="CVS Health Sans"/>
                <a:cs typeface="CVS Health Sans"/>
              </a:rPr>
              <a:t>of </a:t>
            </a:r>
            <a:r>
              <a:rPr sz="1100" dirty="0">
                <a:solidFill>
                  <a:srgbClr val="3E3E3E"/>
                </a:solidFill>
                <a:latin typeface="CVS Health Sans"/>
                <a:cs typeface="CVS Health Sans"/>
              </a:rPr>
              <a:t>leadership.</a:t>
            </a:r>
            <a:r>
              <a:rPr sz="1100" spc="-75" dirty="0">
                <a:solidFill>
                  <a:srgbClr val="3E3E3E"/>
                </a:solidFill>
                <a:latin typeface="CVS Health Sans"/>
                <a:cs typeface="CVS Health Sans"/>
              </a:rPr>
              <a:t> </a:t>
            </a:r>
            <a:r>
              <a:rPr sz="1100" dirty="0">
                <a:solidFill>
                  <a:srgbClr val="3E3E3E"/>
                </a:solidFill>
                <a:latin typeface="CVS Health Sans"/>
                <a:cs typeface="CVS Health Sans"/>
              </a:rPr>
              <a:t>Examples</a:t>
            </a:r>
            <a:r>
              <a:rPr sz="1100" spc="-85" dirty="0">
                <a:solidFill>
                  <a:srgbClr val="3E3E3E"/>
                </a:solidFill>
                <a:latin typeface="CVS Health Sans"/>
                <a:cs typeface="CVS Health Sans"/>
              </a:rPr>
              <a:t> </a:t>
            </a:r>
            <a:r>
              <a:rPr sz="1100" dirty="0">
                <a:solidFill>
                  <a:srgbClr val="3E3E3E"/>
                </a:solidFill>
                <a:latin typeface="CVS Health Sans"/>
                <a:cs typeface="CVS Health Sans"/>
              </a:rPr>
              <a:t>are</a:t>
            </a:r>
            <a:r>
              <a:rPr sz="1100" spc="10" dirty="0">
                <a:solidFill>
                  <a:srgbClr val="3E3E3E"/>
                </a:solidFill>
                <a:latin typeface="CVS Health Sans"/>
                <a:cs typeface="CVS Health Sans"/>
              </a:rPr>
              <a:t> </a:t>
            </a:r>
            <a:r>
              <a:rPr sz="1100" dirty="0">
                <a:solidFill>
                  <a:srgbClr val="3E3E3E"/>
                </a:solidFill>
                <a:latin typeface="CVS Health Sans"/>
                <a:cs typeface="CVS Health Sans"/>
              </a:rPr>
              <a:t>Sr.</a:t>
            </a:r>
            <a:r>
              <a:rPr sz="1100" spc="-35" dirty="0">
                <a:solidFill>
                  <a:srgbClr val="3E3E3E"/>
                </a:solidFill>
                <a:latin typeface="CVS Health Sans"/>
                <a:cs typeface="CVS Health Sans"/>
              </a:rPr>
              <a:t> </a:t>
            </a:r>
            <a:r>
              <a:rPr sz="1100" dirty="0">
                <a:solidFill>
                  <a:srgbClr val="3E3E3E"/>
                </a:solidFill>
                <a:latin typeface="CVS Health Sans"/>
                <a:cs typeface="CVS Health Sans"/>
              </a:rPr>
              <a:t>Analyst</a:t>
            </a:r>
            <a:r>
              <a:rPr sz="1100" spc="-15"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5" dirty="0">
                <a:solidFill>
                  <a:srgbClr val="3E3E3E"/>
                </a:solidFill>
                <a:latin typeface="CVS Health Sans"/>
                <a:cs typeface="CVS Health Sans"/>
              </a:rPr>
              <a:t> </a:t>
            </a:r>
            <a:r>
              <a:rPr sz="1100" dirty="0">
                <a:solidFill>
                  <a:srgbClr val="3E3E3E"/>
                </a:solidFill>
                <a:latin typeface="CVS Health Sans"/>
                <a:cs typeface="CVS Health Sans"/>
              </a:rPr>
              <a:t>Analytics,</a:t>
            </a:r>
            <a:r>
              <a:rPr sz="1100" spc="35" dirty="0">
                <a:solidFill>
                  <a:srgbClr val="3E3E3E"/>
                </a:solidFill>
                <a:latin typeface="CVS Health Sans"/>
                <a:cs typeface="CVS Health Sans"/>
              </a:rPr>
              <a:t> </a:t>
            </a:r>
            <a:r>
              <a:rPr sz="1100" dirty="0">
                <a:solidFill>
                  <a:srgbClr val="3E3E3E"/>
                </a:solidFill>
                <a:latin typeface="CVS Health Sans"/>
                <a:cs typeface="CVS Health Sans"/>
              </a:rPr>
              <a:t>Reporting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Strategy</a:t>
            </a:r>
            <a:r>
              <a:rPr sz="1100" spc="-55" dirty="0">
                <a:solidFill>
                  <a:srgbClr val="3E3E3E"/>
                </a:solidFill>
                <a:latin typeface="CVS Health Sans"/>
                <a:cs typeface="CVS Health Sans"/>
              </a:rPr>
              <a:t> </a:t>
            </a:r>
            <a:r>
              <a:rPr sz="1100" dirty="0">
                <a:solidFill>
                  <a:srgbClr val="3E3E3E"/>
                </a:solidFill>
                <a:latin typeface="CVS Health Sans"/>
                <a:cs typeface="CVS Health Sans"/>
              </a:rPr>
              <a:t>Manager, or</a:t>
            </a:r>
            <a:r>
              <a:rPr sz="1100" spc="-25" dirty="0">
                <a:solidFill>
                  <a:srgbClr val="3E3E3E"/>
                </a:solidFill>
                <a:latin typeface="CVS Health Sans"/>
                <a:cs typeface="CVS Health Sans"/>
              </a:rPr>
              <a:t> </a:t>
            </a:r>
            <a:r>
              <a:rPr sz="1100" dirty="0">
                <a:solidFill>
                  <a:srgbClr val="3E3E3E"/>
                </a:solidFill>
                <a:latin typeface="CVS Health Sans"/>
                <a:cs typeface="CVS Health Sans"/>
              </a:rPr>
              <a:t>Sr. Analyst</a:t>
            </a:r>
            <a:r>
              <a:rPr sz="1100" spc="-10" dirty="0">
                <a:solidFill>
                  <a:srgbClr val="3E3E3E"/>
                </a:solidFill>
                <a:latin typeface="CVS Health Sans"/>
                <a:cs typeface="CVS Health Sans"/>
              </a:rPr>
              <a:t> </a:t>
            </a:r>
            <a:r>
              <a:rPr sz="1100" dirty="0">
                <a:solidFill>
                  <a:srgbClr val="3E3E3E"/>
                </a:solidFill>
                <a:latin typeface="CVS Health Sans"/>
                <a:cs typeface="CVS Health Sans"/>
              </a:rPr>
              <a:t>Long Range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Reporting</a:t>
            </a:r>
            <a:endParaRPr sz="1100">
              <a:latin typeface="CVS Health Sans"/>
              <a:cs typeface="CVS Health Sans"/>
            </a:endParaRPr>
          </a:p>
        </p:txBody>
      </p:sp>
      <p:sp>
        <p:nvSpPr>
          <p:cNvPr id="7" name="object 7"/>
          <p:cNvSpPr txBox="1"/>
          <p:nvPr/>
        </p:nvSpPr>
        <p:spPr>
          <a:xfrm>
            <a:off x="2455545" y="1340611"/>
            <a:ext cx="1084580" cy="546735"/>
          </a:xfrm>
          <a:prstGeom prst="rect">
            <a:avLst/>
          </a:prstGeom>
        </p:spPr>
        <p:txBody>
          <a:bodyPr vert="horz" wrap="square" lIns="0" tIns="12700" rIns="0" bIns="0" rtlCol="0">
            <a:spAutoFit/>
          </a:bodyPr>
          <a:lstStyle/>
          <a:p>
            <a:pPr marL="12700">
              <a:lnSpc>
                <a:spcPts val="2050"/>
              </a:lnSpc>
              <a:spcBef>
                <a:spcPts val="100"/>
              </a:spcBef>
            </a:pPr>
            <a:r>
              <a:rPr sz="1800" b="1" spc="-10" dirty="0">
                <a:solidFill>
                  <a:srgbClr val="3E3E3E"/>
                </a:solidFill>
                <a:latin typeface="CVS Health Sans"/>
                <a:cs typeface="CVS Health Sans"/>
              </a:rPr>
              <a:t>Resource</a:t>
            </a:r>
            <a:endParaRPr sz="1800">
              <a:latin typeface="CVS Health Sans"/>
              <a:cs typeface="CVS Health Sans"/>
            </a:endParaRPr>
          </a:p>
          <a:p>
            <a:pPr marL="12700">
              <a:lnSpc>
                <a:spcPts val="2050"/>
              </a:lnSpc>
            </a:pPr>
            <a:r>
              <a:rPr sz="1800" b="1" spc="-10" dirty="0">
                <a:solidFill>
                  <a:srgbClr val="3E3E3E"/>
                </a:solidFill>
                <a:latin typeface="CVS Health Sans"/>
                <a:cs typeface="CVS Health Sans"/>
              </a:rPr>
              <a:t>Planning</a:t>
            </a:r>
            <a:endParaRPr sz="1800">
              <a:latin typeface="CVS Health Sans"/>
              <a:cs typeface="CVS Health Sans"/>
            </a:endParaRPr>
          </a:p>
        </p:txBody>
      </p:sp>
      <p:sp>
        <p:nvSpPr>
          <p:cNvPr id="8" name="object 8"/>
          <p:cNvSpPr txBox="1"/>
          <p:nvPr/>
        </p:nvSpPr>
        <p:spPr>
          <a:xfrm>
            <a:off x="4866894" y="1340611"/>
            <a:ext cx="1256030" cy="546735"/>
          </a:xfrm>
          <a:prstGeom prst="rect">
            <a:avLst/>
          </a:prstGeom>
        </p:spPr>
        <p:txBody>
          <a:bodyPr vert="horz" wrap="square" lIns="0" tIns="12700" rIns="0" bIns="0" rtlCol="0">
            <a:spAutoFit/>
          </a:bodyPr>
          <a:lstStyle/>
          <a:p>
            <a:pPr marL="12700">
              <a:lnSpc>
                <a:spcPts val="2050"/>
              </a:lnSpc>
              <a:spcBef>
                <a:spcPts val="100"/>
              </a:spcBef>
            </a:pPr>
            <a:r>
              <a:rPr sz="1800" b="1" spc="-10" dirty="0">
                <a:solidFill>
                  <a:srgbClr val="3E3E3E"/>
                </a:solidFill>
                <a:latin typeface="CVS Health Sans"/>
                <a:cs typeface="CVS Health Sans"/>
              </a:rPr>
              <a:t>Client</a:t>
            </a:r>
            <a:endParaRPr sz="1800">
              <a:latin typeface="CVS Health Sans"/>
              <a:cs typeface="CVS Health Sans"/>
            </a:endParaRPr>
          </a:p>
          <a:p>
            <a:pPr marL="12700">
              <a:lnSpc>
                <a:spcPts val="2050"/>
              </a:lnSpc>
            </a:pPr>
            <a:r>
              <a:rPr sz="1800" b="1" spc="-10" dirty="0">
                <a:solidFill>
                  <a:srgbClr val="3E3E3E"/>
                </a:solidFill>
                <a:latin typeface="CVS Health Sans"/>
                <a:cs typeface="CVS Health Sans"/>
              </a:rPr>
              <a:t>Operations</a:t>
            </a:r>
            <a:endParaRPr sz="1800">
              <a:latin typeface="CVS Health Sans"/>
              <a:cs typeface="CVS Health Sans"/>
            </a:endParaRPr>
          </a:p>
        </p:txBody>
      </p:sp>
      <p:sp>
        <p:nvSpPr>
          <p:cNvPr id="9" name="object 9"/>
          <p:cNvSpPr txBox="1"/>
          <p:nvPr/>
        </p:nvSpPr>
        <p:spPr>
          <a:xfrm>
            <a:off x="6914768" y="1340611"/>
            <a:ext cx="1276350" cy="793750"/>
          </a:xfrm>
          <a:prstGeom prst="rect">
            <a:avLst/>
          </a:prstGeom>
        </p:spPr>
        <p:txBody>
          <a:bodyPr vert="horz" wrap="square" lIns="0" tIns="43815" rIns="0" bIns="0" rtlCol="0">
            <a:spAutoFit/>
          </a:bodyPr>
          <a:lstStyle/>
          <a:p>
            <a:pPr marL="12700" marR="5080">
              <a:lnSpc>
                <a:spcPts val="1939"/>
              </a:lnSpc>
              <a:spcBef>
                <a:spcPts val="345"/>
              </a:spcBef>
            </a:pPr>
            <a:r>
              <a:rPr sz="1800" b="1" dirty="0">
                <a:solidFill>
                  <a:srgbClr val="3E3E3E"/>
                </a:solidFill>
                <a:latin typeface="CVS Health Sans"/>
                <a:cs typeface="CVS Health Sans"/>
              </a:rPr>
              <a:t>Strategy</a:t>
            </a:r>
            <a:r>
              <a:rPr sz="1800" b="1" spc="-65" dirty="0">
                <a:solidFill>
                  <a:srgbClr val="3E3E3E"/>
                </a:solidFill>
                <a:latin typeface="CVS Health Sans"/>
                <a:cs typeface="CVS Health Sans"/>
              </a:rPr>
              <a:t> </a:t>
            </a:r>
            <a:r>
              <a:rPr sz="1800" b="1" spc="-50" dirty="0">
                <a:solidFill>
                  <a:srgbClr val="3E3E3E"/>
                </a:solidFill>
                <a:latin typeface="CVS Health Sans"/>
                <a:cs typeface="CVS Health Sans"/>
              </a:rPr>
              <a:t>&amp; </a:t>
            </a:r>
            <a:r>
              <a:rPr sz="1800" b="1" spc="-10" dirty="0">
                <a:solidFill>
                  <a:srgbClr val="3E3E3E"/>
                </a:solidFill>
                <a:latin typeface="CVS Health Sans"/>
                <a:cs typeface="CVS Health Sans"/>
              </a:rPr>
              <a:t>Member </a:t>
            </a:r>
            <a:r>
              <a:rPr sz="1800" b="1" spc="-20" dirty="0">
                <a:solidFill>
                  <a:srgbClr val="3E3E3E"/>
                </a:solidFill>
                <a:latin typeface="CVS Health Sans"/>
                <a:cs typeface="CVS Health Sans"/>
              </a:rPr>
              <a:t>Experience</a:t>
            </a:r>
            <a:endParaRPr sz="1800">
              <a:latin typeface="CVS Health Sans"/>
              <a:cs typeface="CVS Health Sans"/>
            </a:endParaRPr>
          </a:p>
        </p:txBody>
      </p:sp>
      <p:sp>
        <p:nvSpPr>
          <p:cNvPr id="10" name="object 10"/>
          <p:cNvSpPr txBox="1"/>
          <p:nvPr/>
        </p:nvSpPr>
        <p:spPr>
          <a:xfrm>
            <a:off x="9462261" y="1340611"/>
            <a:ext cx="1905000" cy="793750"/>
          </a:xfrm>
          <a:prstGeom prst="rect">
            <a:avLst/>
          </a:prstGeom>
        </p:spPr>
        <p:txBody>
          <a:bodyPr vert="horz" wrap="square" lIns="0" tIns="43815" rIns="0" bIns="0" rtlCol="0">
            <a:spAutoFit/>
          </a:bodyPr>
          <a:lstStyle/>
          <a:p>
            <a:pPr marL="12700" marR="5080">
              <a:lnSpc>
                <a:spcPts val="1939"/>
              </a:lnSpc>
              <a:spcBef>
                <a:spcPts val="345"/>
              </a:spcBef>
            </a:pPr>
            <a:r>
              <a:rPr sz="1800" b="1" spc="-10" dirty="0">
                <a:solidFill>
                  <a:srgbClr val="3E3E3E"/>
                </a:solidFill>
                <a:latin typeface="CVS Health Sans"/>
                <a:cs typeface="CVS Health Sans"/>
              </a:rPr>
              <a:t>Member </a:t>
            </a:r>
            <a:r>
              <a:rPr sz="1800" b="1" spc="-20" dirty="0">
                <a:solidFill>
                  <a:srgbClr val="3E3E3E"/>
                </a:solidFill>
                <a:latin typeface="CVS Health Sans"/>
                <a:cs typeface="CVS Health Sans"/>
              </a:rPr>
              <a:t>Communications </a:t>
            </a:r>
            <a:r>
              <a:rPr sz="1800" b="1" spc="-10" dirty="0">
                <a:solidFill>
                  <a:srgbClr val="3E3E3E"/>
                </a:solidFill>
                <a:latin typeface="CVS Health Sans"/>
                <a:cs typeface="CVS Health Sans"/>
              </a:rPr>
              <a:t>Operations</a:t>
            </a:r>
            <a:endParaRPr sz="1800">
              <a:latin typeface="CVS Health Sans"/>
              <a:cs typeface="CVS Health Sans"/>
            </a:endParaRPr>
          </a:p>
        </p:txBody>
      </p:sp>
      <p:sp>
        <p:nvSpPr>
          <p:cNvPr id="11" name="object 11"/>
          <p:cNvSpPr/>
          <p:nvPr/>
        </p:nvSpPr>
        <p:spPr>
          <a:xfrm>
            <a:off x="2944367" y="4809744"/>
            <a:ext cx="8625205" cy="0"/>
          </a:xfrm>
          <a:custGeom>
            <a:avLst/>
            <a:gdLst/>
            <a:ahLst/>
            <a:cxnLst/>
            <a:rect l="l" t="t" r="r" b="b"/>
            <a:pathLst>
              <a:path w="8625205">
                <a:moveTo>
                  <a:pt x="0" y="0"/>
                </a:moveTo>
                <a:lnTo>
                  <a:pt x="8624697" y="0"/>
                </a:lnTo>
              </a:path>
            </a:pathLst>
          </a:custGeom>
          <a:ln w="38100">
            <a:solidFill>
              <a:srgbClr val="858585"/>
            </a:solidFill>
          </a:ln>
        </p:spPr>
        <p:txBody>
          <a:bodyPr wrap="square" lIns="0" tIns="0" rIns="0" bIns="0" rtlCol="0"/>
          <a:lstStyle/>
          <a:p>
            <a:endParaRPr/>
          </a:p>
        </p:txBody>
      </p:sp>
      <p:sp>
        <p:nvSpPr>
          <p:cNvPr id="12" name="object 12"/>
          <p:cNvSpPr/>
          <p:nvPr/>
        </p:nvSpPr>
        <p:spPr>
          <a:xfrm>
            <a:off x="2418588" y="2352675"/>
            <a:ext cx="8930640" cy="144780"/>
          </a:xfrm>
          <a:custGeom>
            <a:avLst/>
            <a:gdLst/>
            <a:ahLst/>
            <a:cxnLst/>
            <a:rect l="l" t="t" r="r" b="b"/>
            <a:pathLst>
              <a:path w="8930640" h="144780">
                <a:moveTo>
                  <a:pt x="114045" y="29972"/>
                </a:moveTo>
                <a:lnTo>
                  <a:pt x="0" y="87502"/>
                </a:lnTo>
                <a:lnTo>
                  <a:pt x="114554" y="144272"/>
                </a:lnTo>
                <a:lnTo>
                  <a:pt x="114420" y="114300"/>
                </a:lnTo>
                <a:lnTo>
                  <a:pt x="114385" y="106299"/>
                </a:lnTo>
                <a:lnTo>
                  <a:pt x="95250" y="106299"/>
                </a:lnTo>
                <a:lnTo>
                  <a:pt x="95123" y="68199"/>
                </a:lnTo>
                <a:lnTo>
                  <a:pt x="114215" y="68199"/>
                </a:lnTo>
                <a:lnTo>
                  <a:pt x="114165" y="56769"/>
                </a:lnTo>
                <a:lnTo>
                  <a:pt x="114045" y="29972"/>
                </a:lnTo>
                <a:close/>
              </a:path>
              <a:path w="8930640" h="144780">
                <a:moveTo>
                  <a:pt x="8815959" y="0"/>
                </a:moveTo>
                <a:lnTo>
                  <a:pt x="8816058" y="29972"/>
                </a:lnTo>
                <a:lnTo>
                  <a:pt x="8816086" y="38165"/>
                </a:lnTo>
                <a:lnTo>
                  <a:pt x="8816213" y="76265"/>
                </a:lnTo>
                <a:lnTo>
                  <a:pt x="8816340" y="114300"/>
                </a:lnTo>
                <a:lnTo>
                  <a:pt x="8891737" y="76265"/>
                </a:lnTo>
                <a:lnTo>
                  <a:pt x="8835263" y="76265"/>
                </a:lnTo>
                <a:lnTo>
                  <a:pt x="8835136" y="38165"/>
                </a:lnTo>
                <a:lnTo>
                  <a:pt x="8892887" y="38165"/>
                </a:lnTo>
                <a:lnTo>
                  <a:pt x="8815959" y="0"/>
                </a:lnTo>
                <a:close/>
              </a:path>
              <a:path w="8930640" h="144780">
                <a:moveTo>
                  <a:pt x="8816086" y="38165"/>
                </a:moveTo>
                <a:lnTo>
                  <a:pt x="95123" y="68199"/>
                </a:lnTo>
                <a:lnTo>
                  <a:pt x="95250" y="106299"/>
                </a:lnTo>
                <a:lnTo>
                  <a:pt x="114385" y="106299"/>
                </a:lnTo>
                <a:lnTo>
                  <a:pt x="114301" y="87502"/>
                </a:lnTo>
                <a:lnTo>
                  <a:pt x="114215" y="68199"/>
                </a:lnTo>
                <a:lnTo>
                  <a:pt x="8816186" y="68199"/>
                </a:lnTo>
                <a:lnTo>
                  <a:pt x="8816086" y="38165"/>
                </a:lnTo>
                <a:close/>
              </a:path>
              <a:path w="8930640" h="144780">
                <a:moveTo>
                  <a:pt x="8816186" y="68199"/>
                </a:moveTo>
                <a:lnTo>
                  <a:pt x="114215" y="68199"/>
                </a:lnTo>
                <a:lnTo>
                  <a:pt x="114301" y="87502"/>
                </a:lnTo>
                <a:lnTo>
                  <a:pt x="114385" y="106299"/>
                </a:lnTo>
                <a:lnTo>
                  <a:pt x="95250" y="106299"/>
                </a:lnTo>
                <a:lnTo>
                  <a:pt x="8816213" y="76265"/>
                </a:lnTo>
                <a:lnTo>
                  <a:pt x="8816186" y="68199"/>
                </a:lnTo>
                <a:close/>
              </a:path>
              <a:path w="8930640" h="144780">
                <a:moveTo>
                  <a:pt x="8892887" y="38165"/>
                </a:moveTo>
                <a:lnTo>
                  <a:pt x="8835136" y="38165"/>
                </a:lnTo>
                <a:lnTo>
                  <a:pt x="8835263" y="76265"/>
                </a:lnTo>
                <a:lnTo>
                  <a:pt x="8891737" y="76265"/>
                </a:lnTo>
                <a:lnTo>
                  <a:pt x="8930386" y="56769"/>
                </a:lnTo>
                <a:lnTo>
                  <a:pt x="8892887" y="38165"/>
                </a:lnTo>
                <a:close/>
              </a:path>
            </a:pathLst>
          </a:custGeom>
          <a:solidFill>
            <a:srgbClr val="858585"/>
          </a:solidFill>
        </p:spPr>
        <p:txBody>
          <a:bodyPr wrap="square" lIns="0" tIns="0" rIns="0" bIns="0" rtlCol="0"/>
          <a:lstStyle/>
          <a:p>
            <a:endParaRPr/>
          </a:p>
        </p:txBody>
      </p:sp>
      <p:grpSp>
        <p:nvGrpSpPr>
          <p:cNvPr id="13" name="object 13"/>
          <p:cNvGrpSpPr/>
          <p:nvPr/>
        </p:nvGrpSpPr>
        <p:grpSpPr>
          <a:xfrm>
            <a:off x="10675619" y="5071771"/>
            <a:ext cx="722630" cy="949960"/>
            <a:chOff x="10675619" y="5071771"/>
            <a:chExt cx="722630" cy="949960"/>
          </a:xfrm>
        </p:grpSpPr>
        <p:sp>
          <p:nvSpPr>
            <p:cNvPr id="14" name="object 14"/>
            <p:cNvSpPr/>
            <p:nvPr/>
          </p:nvSpPr>
          <p:spPr>
            <a:xfrm>
              <a:off x="10828354" y="5071771"/>
              <a:ext cx="448309" cy="589915"/>
            </a:xfrm>
            <a:custGeom>
              <a:avLst/>
              <a:gdLst/>
              <a:ahLst/>
              <a:cxnLst/>
              <a:rect l="l" t="t" r="r" b="b"/>
              <a:pathLst>
                <a:path w="448309" h="589914">
                  <a:moveTo>
                    <a:pt x="220366" y="0"/>
                  </a:moveTo>
                  <a:lnTo>
                    <a:pt x="175942" y="7115"/>
                  </a:lnTo>
                  <a:lnTo>
                    <a:pt x="133692" y="22949"/>
                  </a:lnTo>
                  <a:lnTo>
                    <a:pt x="95416" y="45956"/>
                  </a:lnTo>
                  <a:lnTo>
                    <a:pt x="62913" y="74593"/>
                  </a:lnTo>
                  <a:lnTo>
                    <a:pt x="24561" y="131504"/>
                  </a:lnTo>
                  <a:lnTo>
                    <a:pt x="7049" y="186443"/>
                  </a:lnTo>
                  <a:lnTo>
                    <a:pt x="2556" y="229648"/>
                  </a:lnTo>
                  <a:lnTo>
                    <a:pt x="3262" y="251356"/>
                  </a:lnTo>
                  <a:lnTo>
                    <a:pt x="7624" y="274089"/>
                  </a:lnTo>
                  <a:lnTo>
                    <a:pt x="15612" y="295974"/>
                  </a:lnTo>
                  <a:lnTo>
                    <a:pt x="26920" y="316856"/>
                  </a:lnTo>
                  <a:lnTo>
                    <a:pt x="41245" y="336581"/>
                  </a:lnTo>
                  <a:lnTo>
                    <a:pt x="24379" y="349758"/>
                  </a:lnTo>
                  <a:lnTo>
                    <a:pt x="11359" y="366723"/>
                  </a:lnTo>
                  <a:lnTo>
                    <a:pt x="2970" y="386711"/>
                  </a:lnTo>
                  <a:lnTo>
                    <a:pt x="0" y="408955"/>
                  </a:lnTo>
                  <a:lnTo>
                    <a:pt x="2806" y="430591"/>
                  </a:lnTo>
                  <a:lnTo>
                    <a:pt x="10746" y="450167"/>
                  </a:lnTo>
                  <a:lnTo>
                    <a:pt x="23100" y="466940"/>
                  </a:lnTo>
                  <a:lnTo>
                    <a:pt x="39147" y="480169"/>
                  </a:lnTo>
                  <a:lnTo>
                    <a:pt x="34131" y="495198"/>
                  </a:lnTo>
                  <a:lnTo>
                    <a:pt x="30820" y="511080"/>
                  </a:lnTo>
                  <a:lnTo>
                    <a:pt x="28994" y="527092"/>
                  </a:lnTo>
                  <a:lnTo>
                    <a:pt x="28434" y="542510"/>
                  </a:lnTo>
                  <a:lnTo>
                    <a:pt x="33891" y="567254"/>
                  </a:lnTo>
                  <a:lnTo>
                    <a:pt x="47801" y="581620"/>
                  </a:lnTo>
                  <a:lnTo>
                    <a:pt x="66476" y="588279"/>
                  </a:lnTo>
                  <a:lnTo>
                    <a:pt x="86226" y="589905"/>
                  </a:lnTo>
                  <a:lnTo>
                    <a:pt x="104243" y="584085"/>
                  </a:lnTo>
                  <a:lnTo>
                    <a:pt x="118898" y="568197"/>
                  </a:lnTo>
                  <a:lnTo>
                    <a:pt x="128749" y="544602"/>
                  </a:lnTo>
                  <a:lnTo>
                    <a:pt x="132354" y="515664"/>
                  </a:lnTo>
                  <a:lnTo>
                    <a:pt x="132648" y="498037"/>
                  </a:lnTo>
                  <a:lnTo>
                    <a:pt x="132163" y="489728"/>
                  </a:lnTo>
                  <a:lnTo>
                    <a:pt x="130498" y="481812"/>
                  </a:lnTo>
                  <a:lnTo>
                    <a:pt x="144474" y="470775"/>
                  </a:lnTo>
                  <a:lnTo>
                    <a:pt x="155087" y="456912"/>
                  </a:lnTo>
                  <a:lnTo>
                    <a:pt x="162553" y="440728"/>
                  </a:lnTo>
                  <a:lnTo>
                    <a:pt x="167090" y="422725"/>
                  </a:lnTo>
                  <a:lnTo>
                    <a:pt x="187856" y="429719"/>
                  </a:lnTo>
                  <a:lnTo>
                    <a:pt x="208797" y="435248"/>
                  </a:lnTo>
                  <a:lnTo>
                    <a:pt x="229738" y="439245"/>
                  </a:lnTo>
                  <a:lnTo>
                    <a:pt x="250504" y="441647"/>
                  </a:lnTo>
                  <a:lnTo>
                    <a:pt x="299188" y="439817"/>
                  </a:lnTo>
                  <a:lnTo>
                    <a:pt x="341317" y="427500"/>
                  </a:lnTo>
                  <a:lnTo>
                    <a:pt x="376739" y="406268"/>
                  </a:lnTo>
                  <a:lnTo>
                    <a:pt x="405300" y="377696"/>
                  </a:lnTo>
                  <a:lnTo>
                    <a:pt x="426848" y="343357"/>
                  </a:lnTo>
                  <a:lnTo>
                    <a:pt x="441230" y="304823"/>
                  </a:lnTo>
                  <a:lnTo>
                    <a:pt x="448294" y="263669"/>
                  </a:lnTo>
                  <a:lnTo>
                    <a:pt x="447888" y="221466"/>
                  </a:lnTo>
                  <a:lnTo>
                    <a:pt x="441221" y="189582"/>
                  </a:lnTo>
                  <a:lnTo>
                    <a:pt x="429184" y="161310"/>
                  </a:lnTo>
                  <a:lnTo>
                    <a:pt x="413741" y="136846"/>
                  </a:lnTo>
                  <a:lnTo>
                    <a:pt x="396856" y="116384"/>
                  </a:lnTo>
                  <a:lnTo>
                    <a:pt x="386986" y="96237"/>
                  </a:lnTo>
                  <a:lnTo>
                    <a:pt x="369819" y="69869"/>
                  </a:lnTo>
                  <a:lnTo>
                    <a:pt x="344091" y="42186"/>
                  </a:lnTo>
                  <a:lnTo>
                    <a:pt x="308538" y="18099"/>
                  </a:lnTo>
                  <a:lnTo>
                    <a:pt x="265164" y="3146"/>
                  </a:lnTo>
                  <a:lnTo>
                    <a:pt x="220366" y="0"/>
                  </a:lnTo>
                  <a:close/>
                </a:path>
              </a:pathLst>
            </a:custGeom>
            <a:solidFill>
              <a:srgbClr val="000000"/>
            </a:solidFill>
          </p:spPr>
          <p:txBody>
            <a:bodyPr wrap="square" lIns="0" tIns="0" rIns="0" bIns="0" rtlCol="0"/>
            <a:lstStyle/>
            <a:p>
              <a:endParaRPr/>
            </a:p>
          </p:txBody>
        </p:sp>
        <p:sp>
          <p:nvSpPr>
            <p:cNvPr id="15" name="object 15"/>
            <p:cNvSpPr/>
            <p:nvPr/>
          </p:nvSpPr>
          <p:spPr>
            <a:xfrm>
              <a:off x="10845941" y="5108970"/>
              <a:ext cx="382905" cy="702310"/>
            </a:xfrm>
            <a:custGeom>
              <a:avLst/>
              <a:gdLst/>
              <a:ahLst/>
              <a:cxnLst/>
              <a:rect l="l" t="t" r="r" b="b"/>
              <a:pathLst>
                <a:path w="382904" h="702310">
                  <a:moveTo>
                    <a:pt x="9742" y="235892"/>
                  </a:moveTo>
                  <a:lnTo>
                    <a:pt x="4512" y="236127"/>
                  </a:lnTo>
                  <a:lnTo>
                    <a:pt x="1457" y="242308"/>
                  </a:lnTo>
                  <a:lnTo>
                    <a:pt x="0" y="255530"/>
                  </a:lnTo>
                  <a:lnTo>
                    <a:pt x="846" y="265541"/>
                  </a:lnTo>
                  <a:lnTo>
                    <a:pt x="3401" y="274021"/>
                  </a:lnTo>
                  <a:lnTo>
                    <a:pt x="7072" y="282650"/>
                  </a:lnTo>
                  <a:lnTo>
                    <a:pt x="11252" y="293629"/>
                  </a:lnTo>
                  <a:lnTo>
                    <a:pt x="25577" y="330464"/>
                  </a:lnTo>
                  <a:lnTo>
                    <a:pt x="41034" y="342124"/>
                  </a:lnTo>
                  <a:lnTo>
                    <a:pt x="42679" y="348646"/>
                  </a:lnTo>
                  <a:lnTo>
                    <a:pt x="44551" y="353783"/>
                  </a:lnTo>
                  <a:lnTo>
                    <a:pt x="46423" y="357504"/>
                  </a:lnTo>
                  <a:lnTo>
                    <a:pt x="46423" y="357745"/>
                  </a:lnTo>
                  <a:lnTo>
                    <a:pt x="74656" y="403492"/>
                  </a:lnTo>
                  <a:lnTo>
                    <a:pt x="105042" y="430346"/>
                  </a:lnTo>
                  <a:lnTo>
                    <a:pt x="111765" y="435160"/>
                  </a:lnTo>
                  <a:lnTo>
                    <a:pt x="111765" y="471073"/>
                  </a:lnTo>
                  <a:lnTo>
                    <a:pt x="97019" y="509095"/>
                  </a:lnTo>
                  <a:lnTo>
                    <a:pt x="82256" y="523557"/>
                  </a:lnTo>
                  <a:lnTo>
                    <a:pt x="46423" y="555960"/>
                  </a:lnTo>
                  <a:lnTo>
                    <a:pt x="41744" y="561322"/>
                  </a:lnTo>
                  <a:lnTo>
                    <a:pt x="36355" y="566927"/>
                  </a:lnTo>
                  <a:lnTo>
                    <a:pt x="30498" y="572531"/>
                  </a:lnTo>
                  <a:lnTo>
                    <a:pt x="14350" y="601922"/>
                  </a:lnTo>
                  <a:lnTo>
                    <a:pt x="48736" y="660236"/>
                  </a:lnTo>
                  <a:lnTo>
                    <a:pt x="89342" y="683214"/>
                  </a:lnTo>
                  <a:lnTo>
                    <a:pt x="138940" y="698109"/>
                  </a:lnTo>
                  <a:lnTo>
                    <a:pt x="192565" y="701947"/>
                  </a:lnTo>
                  <a:lnTo>
                    <a:pt x="244627" y="698344"/>
                  </a:lnTo>
                  <a:lnTo>
                    <a:pt x="292891" y="684221"/>
                  </a:lnTo>
                  <a:lnTo>
                    <a:pt x="332855" y="662310"/>
                  </a:lnTo>
                  <a:lnTo>
                    <a:pt x="360016" y="635345"/>
                  </a:lnTo>
                  <a:lnTo>
                    <a:pt x="369873" y="606059"/>
                  </a:lnTo>
                  <a:lnTo>
                    <a:pt x="357923" y="577185"/>
                  </a:lnTo>
                  <a:lnTo>
                    <a:pt x="294919" y="519354"/>
                  </a:lnTo>
                  <a:lnTo>
                    <a:pt x="293742" y="518194"/>
                  </a:lnTo>
                  <a:lnTo>
                    <a:pt x="292580" y="517260"/>
                  </a:lnTo>
                  <a:lnTo>
                    <a:pt x="291402" y="516085"/>
                  </a:lnTo>
                  <a:lnTo>
                    <a:pt x="289531" y="514458"/>
                  </a:lnTo>
                  <a:lnTo>
                    <a:pt x="289757" y="514217"/>
                  </a:lnTo>
                  <a:lnTo>
                    <a:pt x="285320" y="509095"/>
                  </a:lnTo>
                  <a:lnTo>
                    <a:pt x="281275" y="503108"/>
                  </a:lnTo>
                  <a:lnTo>
                    <a:pt x="277910" y="496705"/>
                  </a:lnTo>
                  <a:lnTo>
                    <a:pt x="275205" y="489907"/>
                  </a:lnTo>
                  <a:lnTo>
                    <a:pt x="273138" y="482732"/>
                  </a:lnTo>
                  <a:lnTo>
                    <a:pt x="271493" y="477144"/>
                  </a:lnTo>
                  <a:lnTo>
                    <a:pt x="270557" y="471073"/>
                  </a:lnTo>
                  <a:lnTo>
                    <a:pt x="270557" y="435160"/>
                  </a:lnTo>
                  <a:lnTo>
                    <a:pt x="277290" y="430346"/>
                  </a:lnTo>
                  <a:lnTo>
                    <a:pt x="283472" y="425660"/>
                  </a:lnTo>
                  <a:lnTo>
                    <a:pt x="318249" y="390015"/>
                  </a:lnTo>
                  <a:lnTo>
                    <a:pt x="335900" y="357745"/>
                  </a:lnTo>
                  <a:lnTo>
                    <a:pt x="335900" y="357504"/>
                  </a:lnTo>
                  <a:lnTo>
                    <a:pt x="337772" y="353783"/>
                  </a:lnTo>
                  <a:lnTo>
                    <a:pt x="339643" y="348646"/>
                  </a:lnTo>
                  <a:lnTo>
                    <a:pt x="341531" y="342124"/>
                  </a:lnTo>
                  <a:lnTo>
                    <a:pt x="346210" y="341882"/>
                  </a:lnTo>
                  <a:lnTo>
                    <a:pt x="366464" y="306817"/>
                  </a:lnTo>
                  <a:lnTo>
                    <a:pt x="371074" y="293629"/>
                  </a:lnTo>
                  <a:lnTo>
                    <a:pt x="375251" y="282650"/>
                  </a:lnTo>
                  <a:lnTo>
                    <a:pt x="378928" y="274021"/>
                  </a:lnTo>
                  <a:lnTo>
                    <a:pt x="381483" y="265541"/>
                  </a:lnTo>
                  <a:lnTo>
                    <a:pt x="382325" y="255530"/>
                  </a:lnTo>
                  <a:lnTo>
                    <a:pt x="381303" y="246270"/>
                  </a:lnTo>
                  <a:lnTo>
                    <a:pt x="24884" y="246270"/>
                  </a:lnTo>
                  <a:lnTo>
                    <a:pt x="24174" y="245577"/>
                  </a:lnTo>
                  <a:lnTo>
                    <a:pt x="16508" y="239683"/>
                  </a:lnTo>
                  <a:lnTo>
                    <a:pt x="9742" y="235892"/>
                  </a:lnTo>
                  <a:close/>
                </a:path>
                <a:path w="382904" h="702310">
                  <a:moveTo>
                    <a:pt x="195840" y="0"/>
                  </a:moveTo>
                  <a:lnTo>
                    <a:pt x="186482" y="0"/>
                  </a:lnTo>
                  <a:lnTo>
                    <a:pt x="131870" y="7254"/>
                  </a:lnTo>
                  <a:lnTo>
                    <a:pt x="91985" y="23950"/>
                  </a:lnTo>
                  <a:lnTo>
                    <a:pt x="45524" y="81942"/>
                  </a:lnTo>
                  <a:lnTo>
                    <a:pt x="33511" y="121373"/>
                  </a:lnTo>
                  <a:lnTo>
                    <a:pt x="25351" y="166520"/>
                  </a:lnTo>
                  <a:lnTo>
                    <a:pt x="24416" y="176312"/>
                  </a:lnTo>
                  <a:lnTo>
                    <a:pt x="24416" y="184702"/>
                  </a:lnTo>
                  <a:lnTo>
                    <a:pt x="24149" y="196272"/>
                  </a:lnTo>
                  <a:lnTo>
                    <a:pt x="23684" y="209419"/>
                  </a:lnTo>
                  <a:lnTo>
                    <a:pt x="23524" y="223791"/>
                  </a:lnTo>
                  <a:lnTo>
                    <a:pt x="24040" y="235892"/>
                  </a:lnTo>
                  <a:lnTo>
                    <a:pt x="24050" y="236127"/>
                  </a:lnTo>
                  <a:lnTo>
                    <a:pt x="24174" y="239039"/>
                  </a:lnTo>
                  <a:lnTo>
                    <a:pt x="24416" y="241374"/>
                  </a:lnTo>
                  <a:lnTo>
                    <a:pt x="24642" y="243935"/>
                  </a:lnTo>
                  <a:lnTo>
                    <a:pt x="24812" y="245577"/>
                  </a:lnTo>
                  <a:lnTo>
                    <a:pt x="24884" y="246270"/>
                  </a:lnTo>
                  <a:lnTo>
                    <a:pt x="357455" y="246270"/>
                  </a:lnTo>
                  <a:lnTo>
                    <a:pt x="358087" y="239683"/>
                  </a:lnTo>
                  <a:lnTo>
                    <a:pt x="358149" y="239039"/>
                  </a:lnTo>
                  <a:lnTo>
                    <a:pt x="358808" y="223791"/>
                  </a:lnTo>
                  <a:lnTo>
                    <a:pt x="358653" y="209419"/>
                  </a:lnTo>
                  <a:lnTo>
                    <a:pt x="358190" y="196272"/>
                  </a:lnTo>
                  <a:lnTo>
                    <a:pt x="357923" y="184702"/>
                  </a:lnTo>
                  <a:lnTo>
                    <a:pt x="357923" y="176312"/>
                  </a:lnTo>
                  <a:lnTo>
                    <a:pt x="357455" y="170482"/>
                  </a:lnTo>
                  <a:lnTo>
                    <a:pt x="348822" y="121373"/>
                  </a:lnTo>
                  <a:lnTo>
                    <a:pt x="336806" y="81942"/>
                  </a:lnTo>
                  <a:lnTo>
                    <a:pt x="290345" y="23950"/>
                  </a:lnTo>
                  <a:lnTo>
                    <a:pt x="250458" y="7254"/>
                  </a:lnTo>
                  <a:lnTo>
                    <a:pt x="195840" y="0"/>
                  </a:lnTo>
                  <a:close/>
                </a:path>
                <a:path w="382904" h="702310">
                  <a:moveTo>
                    <a:pt x="372581" y="235892"/>
                  </a:moveTo>
                  <a:lnTo>
                    <a:pt x="365814" y="239683"/>
                  </a:lnTo>
                  <a:lnTo>
                    <a:pt x="358149" y="245577"/>
                  </a:lnTo>
                  <a:lnTo>
                    <a:pt x="357455" y="246270"/>
                  </a:lnTo>
                  <a:lnTo>
                    <a:pt x="381303" y="246270"/>
                  </a:lnTo>
                  <a:lnTo>
                    <a:pt x="380866" y="242308"/>
                  </a:lnTo>
                  <a:lnTo>
                    <a:pt x="377811" y="236127"/>
                  </a:lnTo>
                  <a:lnTo>
                    <a:pt x="372581" y="235892"/>
                  </a:lnTo>
                  <a:close/>
                </a:path>
              </a:pathLst>
            </a:custGeom>
            <a:solidFill>
              <a:srgbClr val="E4B18D"/>
            </a:solidFill>
          </p:spPr>
          <p:txBody>
            <a:bodyPr wrap="square" lIns="0" tIns="0" rIns="0" bIns="0" rtlCol="0"/>
            <a:lstStyle/>
            <a:p>
              <a:endParaRPr/>
            </a:p>
          </p:txBody>
        </p:sp>
        <p:sp>
          <p:nvSpPr>
            <p:cNvPr id="16" name="object 16"/>
            <p:cNvSpPr/>
            <p:nvPr/>
          </p:nvSpPr>
          <p:spPr>
            <a:xfrm>
              <a:off x="10958288" y="5543792"/>
              <a:ext cx="159385" cy="54610"/>
            </a:xfrm>
            <a:custGeom>
              <a:avLst/>
              <a:gdLst/>
              <a:ahLst/>
              <a:cxnLst/>
              <a:rect l="l" t="t" r="r" b="b"/>
              <a:pathLst>
                <a:path w="159384" h="54610">
                  <a:moveTo>
                    <a:pt x="0" y="0"/>
                  </a:moveTo>
                  <a:lnTo>
                    <a:pt x="0" y="8680"/>
                  </a:lnTo>
                  <a:lnTo>
                    <a:pt x="11661" y="21208"/>
                  </a:lnTo>
                  <a:lnTo>
                    <a:pt x="50806" y="52001"/>
                  </a:lnTo>
                  <a:lnTo>
                    <a:pt x="72310" y="54046"/>
                  </a:lnTo>
                  <a:lnTo>
                    <a:pt x="85868" y="54046"/>
                  </a:lnTo>
                  <a:lnTo>
                    <a:pt x="133704" y="33738"/>
                  </a:lnTo>
                  <a:lnTo>
                    <a:pt x="78201" y="33738"/>
                  </a:lnTo>
                  <a:lnTo>
                    <a:pt x="64760" y="33026"/>
                  </a:lnTo>
                  <a:lnTo>
                    <a:pt x="39108" y="27651"/>
                  </a:lnTo>
                  <a:lnTo>
                    <a:pt x="38641" y="27409"/>
                  </a:lnTo>
                  <a:lnTo>
                    <a:pt x="27659" y="20162"/>
                  </a:lnTo>
                  <a:lnTo>
                    <a:pt x="17559" y="13179"/>
                  </a:lnTo>
                  <a:lnTo>
                    <a:pt x="8340" y="6459"/>
                  </a:lnTo>
                  <a:lnTo>
                    <a:pt x="0" y="0"/>
                  </a:lnTo>
                  <a:close/>
                </a:path>
                <a:path w="159384" h="54610">
                  <a:moveTo>
                    <a:pt x="158759" y="0"/>
                  </a:moveTo>
                  <a:lnTo>
                    <a:pt x="119182" y="27409"/>
                  </a:lnTo>
                  <a:lnTo>
                    <a:pt x="118246" y="27876"/>
                  </a:lnTo>
                  <a:lnTo>
                    <a:pt x="118020" y="28118"/>
                  </a:lnTo>
                  <a:lnTo>
                    <a:pt x="113677" y="29492"/>
                  </a:lnTo>
                  <a:lnTo>
                    <a:pt x="104524" y="31369"/>
                  </a:lnTo>
                  <a:lnTo>
                    <a:pt x="92164" y="33026"/>
                  </a:lnTo>
                  <a:lnTo>
                    <a:pt x="78201" y="33738"/>
                  </a:lnTo>
                  <a:lnTo>
                    <a:pt x="133704" y="33738"/>
                  </a:lnTo>
                  <a:lnTo>
                    <a:pt x="134320" y="33265"/>
                  </a:lnTo>
                  <a:lnTo>
                    <a:pt x="146857" y="21901"/>
                  </a:lnTo>
                  <a:lnTo>
                    <a:pt x="158759" y="9614"/>
                  </a:lnTo>
                  <a:lnTo>
                    <a:pt x="158759" y="0"/>
                  </a:lnTo>
                  <a:close/>
                </a:path>
              </a:pathLst>
            </a:custGeom>
            <a:solidFill>
              <a:srgbClr val="B87850"/>
            </a:solidFill>
          </p:spPr>
          <p:txBody>
            <a:bodyPr wrap="square" lIns="0" tIns="0" rIns="0" bIns="0" rtlCol="0"/>
            <a:lstStyle/>
            <a:p>
              <a:endParaRPr/>
            </a:p>
          </p:txBody>
        </p:sp>
        <p:sp>
          <p:nvSpPr>
            <p:cNvPr id="17" name="object 17"/>
            <p:cNvSpPr/>
            <p:nvPr/>
          </p:nvSpPr>
          <p:spPr>
            <a:xfrm>
              <a:off x="10909884" y="5343283"/>
              <a:ext cx="248285" cy="36830"/>
            </a:xfrm>
            <a:custGeom>
              <a:avLst/>
              <a:gdLst/>
              <a:ahLst/>
              <a:cxnLst/>
              <a:rect l="l" t="t" r="r" b="b"/>
              <a:pathLst>
                <a:path w="248284" h="36829">
                  <a:moveTo>
                    <a:pt x="87122" y="20739"/>
                  </a:moveTo>
                  <a:lnTo>
                    <a:pt x="50812" y="2641"/>
                  </a:lnTo>
                  <a:lnTo>
                    <a:pt x="35991" y="1930"/>
                  </a:lnTo>
                  <a:lnTo>
                    <a:pt x="28689" y="2171"/>
                  </a:lnTo>
                  <a:lnTo>
                    <a:pt x="29362" y="2171"/>
                  </a:lnTo>
                  <a:lnTo>
                    <a:pt x="23114" y="3200"/>
                  </a:lnTo>
                  <a:lnTo>
                    <a:pt x="0" y="24980"/>
                  </a:lnTo>
                  <a:lnTo>
                    <a:pt x="1168" y="25438"/>
                  </a:lnTo>
                  <a:lnTo>
                    <a:pt x="7962" y="20980"/>
                  </a:lnTo>
                  <a:lnTo>
                    <a:pt x="14363" y="18681"/>
                  </a:lnTo>
                  <a:lnTo>
                    <a:pt x="21310" y="16751"/>
                  </a:lnTo>
                  <a:lnTo>
                    <a:pt x="25768" y="15570"/>
                  </a:lnTo>
                  <a:lnTo>
                    <a:pt x="30441" y="14173"/>
                  </a:lnTo>
                  <a:lnTo>
                    <a:pt x="35115" y="12992"/>
                  </a:lnTo>
                  <a:lnTo>
                    <a:pt x="33489" y="15328"/>
                  </a:lnTo>
                  <a:lnTo>
                    <a:pt x="32905" y="17678"/>
                  </a:lnTo>
                  <a:lnTo>
                    <a:pt x="32778" y="29438"/>
                  </a:lnTo>
                  <a:lnTo>
                    <a:pt x="39344" y="36245"/>
                  </a:lnTo>
                  <a:lnTo>
                    <a:pt x="55968" y="36245"/>
                  </a:lnTo>
                  <a:lnTo>
                    <a:pt x="62534" y="29438"/>
                  </a:lnTo>
                  <a:lnTo>
                    <a:pt x="62445" y="17678"/>
                  </a:lnTo>
                  <a:lnTo>
                    <a:pt x="61747" y="15570"/>
                  </a:lnTo>
                  <a:lnTo>
                    <a:pt x="61671" y="15328"/>
                  </a:lnTo>
                  <a:lnTo>
                    <a:pt x="61595" y="15100"/>
                  </a:lnTo>
                  <a:lnTo>
                    <a:pt x="60121" y="12992"/>
                  </a:lnTo>
                  <a:lnTo>
                    <a:pt x="59944" y="12750"/>
                  </a:lnTo>
                  <a:lnTo>
                    <a:pt x="61595" y="12992"/>
                  </a:lnTo>
                  <a:lnTo>
                    <a:pt x="63220" y="12992"/>
                  </a:lnTo>
                  <a:lnTo>
                    <a:pt x="64871" y="13462"/>
                  </a:lnTo>
                  <a:lnTo>
                    <a:pt x="72351" y="14859"/>
                  </a:lnTo>
                  <a:lnTo>
                    <a:pt x="79616" y="17678"/>
                  </a:lnTo>
                  <a:lnTo>
                    <a:pt x="86410" y="21691"/>
                  </a:lnTo>
                  <a:lnTo>
                    <a:pt x="87122" y="20739"/>
                  </a:lnTo>
                  <a:close/>
                </a:path>
                <a:path w="248284" h="36829">
                  <a:moveTo>
                    <a:pt x="247815" y="23202"/>
                  </a:moveTo>
                  <a:lnTo>
                    <a:pt x="245567" y="16865"/>
                  </a:lnTo>
                  <a:lnTo>
                    <a:pt x="241668" y="11430"/>
                  </a:lnTo>
                  <a:lnTo>
                    <a:pt x="241325" y="11125"/>
                  </a:lnTo>
                  <a:lnTo>
                    <a:pt x="241071" y="10896"/>
                  </a:lnTo>
                  <a:lnTo>
                    <a:pt x="236613" y="6959"/>
                  </a:lnTo>
                  <a:lnTo>
                    <a:pt x="230949" y="3556"/>
                  </a:lnTo>
                  <a:lnTo>
                    <a:pt x="224701" y="1270"/>
                  </a:lnTo>
                  <a:lnTo>
                    <a:pt x="218465" y="241"/>
                  </a:lnTo>
                  <a:lnTo>
                    <a:pt x="219075" y="241"/>
                  </a:lnTo>
                  <a:lnTo>
                    <a:pt x="211912" y="0"/>
                  </a:lnTo>
                  <a:lnTo>
                    <a:pt x="205651" y="241"/>
                  </a:lnTo>
                  <a:lnTo>
                    <a:pt x="197231" y="723"/>
                  </a:lnTo>
                  <a:lnTo>
                    <a:pt x="188798" y="2387"/>
                  </a:lnTo>
                  <a:lnTo>
                    <a:pt x="173812" y="9004"/>
                  </a:lnTo>
                  <a:lnTo>
                    <a:pt x="166547" y="13271"/>
                  </a:lnTo>
                  <a:lnTo>
                    <a:pt x="160693" y="18707"/>
                  </a:lnTo>
                  <a:lnTo>
                    <a:pt x="161404" y="19646"/>
                  </a:lnTo>
                  <a:lnTo>
                    <a:pt x="168198" y="15862"/>
                  </a:lnTo>
                  <a:lnTo>
                    <a:pt x="175679" y="13030"/>
                  </a:lnTo>
                  <a:lnTo>
                    <a:pt x="182930" y="11430"/>
                  </a:lnTo>
                  <a:lnTo>
                    <a:pt x="184581" y="11125"/>
                  </a:lnTo>
                  <a:lnTo>
                    <a:pt x="186220" y="11125"/>
                  </a:lnTo>
                  <a:lnTo>
                    <a:pt x="187858" y="10896"/>
                  </a:lnTo>
                  <a:lnTo>
                    <a:pt x="186220" y="13271"/>
                  </a:lnTo>
                  <a:lnTo>
                    <a:pt x="185356" y="15862"/>
                  </a:lnTo>
                  <a:lnTo>
                    <a:pt x="185280" y="27698"/>
                  </a:lnTo>
                  <a:lnTo>
                    <a:pt x="192074" y="34315"/>
                  </a:lnTo>
                  <a:lnTo>
                    <a:pt x="208470" y="34315"/>
                  </a:lnTo>
                  <a:lnTo>
                    <a:pt x="215252" y="27698"/>
                  </a:lnTo>
                  <a:lnTo>
                    <a:pt x="215176" y="16103"/>
                  </a:lnTo>
                  <a:lnTo>
                    <a:pt x="214401" y="13741"/>
                  </a:lnTo>
                  <a:lnTo>
                    <a:pt x="214325" y="13500"/>
                  </a:lnTo>
                  <a:lnTo>
                    <a:pt x="212686" y="11125"/>
                  </a:lnTo>
                  <a:lnTo>
                    <a:pt x="217601" y="12077"/>
                  </a:lnTo>
                  <a:lnTo>
                    <a:pt x="222046" y="13741"/>
                  </a:lnTo>
                  <a:lnTo>
                    <a:pt x="226504" y="14681"/>
                  </a:lnTo>
                  <a:lnTo>
                    <a:pt x="233299" y="16573"/>
                  </a:lnTo>
                  <a:lnTo>
                    <a:pt x="239839" y="19177"/>
                  </a:lnTo>
                  <a:lnTo>
                    <a:pt x="246634" y="23672"/>
                  </a:lnTo>
                  <a:lnTo>
                    <a:pt x="247815" y="23202"/>
                  </a:lnTo>
                  <a:close/>
                </a:path>
              </a:pathLst>
            </a:custGeom>
            <a:solidFill>
              <a:srgbClr val="000000"/>
            </a:solidFill>
          </p:spPr>
          <p:txBody>
            <a:bodyPr wrap="square" lIns="0" tIns="0" rIns="0" bIns="0" rtlCol="0"/>
            <a:lstStyle/>
            <a:p>
              <a:endParaRPr/>
            </a:p>
          </p:txBody>
        </p:sp>
        <p:sp>
          <p:nvSpPr>
            <p:cNvPr id="18" name="object 18"/>
            <p:cNvSpPr/>
            <p:nvPr/>
          </p:nvSpPr>
          <p:spPr>
            <a:xfrm>
              <a:off x="11008626" y="5439435"/>
              <a:ext cx="58419" cy="17780"/>
            </a:xfrm>
            <a:custGeom>
              <a:avLst/>
              <a:gdLst/>
              <a:ahLst/>
              <a:cxnLst/>
              <a:rect l="l" t="t" r="r" b="b"/>
              <a:pathLst>
                <a:path w="58420" h="17779">
                  <a:moveTo>
                    <a:pt x="46288" y="0"/>
                  </a:moveTo>
                  <a:lnTo>
                    <a:pt x="42658" y="0"/>
                  </a:lnTo>
                  <a:lnTo>
                    <a:pt x="38802" y="1803"/>
                  </a:lnTo>
                  <a:lnTo>
                    <a:pt x="33800" y="5121"/>
                  </a:lnTo>
                  <a:lnTo>
                    <a:pt x="30622" y="5636"/>
                  </a:lnTo>
                  <a:lnTo>
                    <a:pt x="27460" y="5636"/>
                  </a:lnTo>
                  <a:lnTo>
                    <a:pt x="24281" y="5121"/>
                  </a:lnTo>
                  <a:lnTo>
                    <a:pt x="22910" y="4106"/>
                  </a:lnTo>
                  <a:lnTo>
                    <a:pt x="19280" y="1803"/>
                  </a:lnTo>
                  <a:lnTo>
                    <a:pt x="15424" y="0"/>
                  </a:lnTo>
                  <a:lnTo>
                    <a:pt x="12019" y="0"/>
                  </a:lnTo>
                  <a:lnTo>
                    <a:pt x="10664" y="257"/>
                  </a:lnTo>
                  <a:lnTo>
                    <a:pt x="7486" y="1546"/>
                  </a:lnTo>
                  <a:lnTo>
                    <a:pt x="6130" y="2302"/>
                  </a:lnTo>
                  <a:lnTo>
                    <a:pt x="0" y="4863"/>
                  </a:lnTo>
                  <a:lnTo>
                    <a:pt x="4081" y="8696"/>
                  </a:lnTo>
                  <a:lnTo>
                    <a:pt x="6130" y="10242"/>
                  </a:lnTo>
                  <a:lnTo>
                    <a:pt x="11116" y="14590"/>
                  </a:lnTo>
                  <a:lnTo>
                    <a:pt x="16101" y="12545"/>
                  </a:lnTo>
                  <a:lnTo>
                    <a:pt x="24055" y="16893"/>
                  </a:lnTo>
                  <a:lnTo>
                    <a:pt x="27218" y="17392"/>
                  </a:lnTo>
                  <a:lnTo>
                    <a:pt x="30622" y="17392"/>
                  </a:lnTo>
                  <a:lnTo>
                    <a:pt x="34026" y="16893"/>
                  </a:lnTo>
                  <a:lnTo>
                    <a:pt x="38576" y="14333"/>
                  </a:lnTo>
                  <a:lnTo>
                    <a:pt x="42206" y="12545"/>
                  </a:lnTo>
                  <a:lnTo>
                    <a:pt x="49692" y="14075"/>
                  </a:lnTo>
                  <a:lnTo>
                    <a:pt x="53323" y="10242"/>
                  </a:lnTo>
                  <a:lnTo>
                    <a:pt x="56259" y="7424"/>
                  </a:lnTo>
                  <a:lnTo>
                    <a:pt x="58082" y="4863"/>
                  </a:lnTo>
                  <a:lnTo>
                    <a:pt x="52177" y="2302"/>
                  </a:lnTo>
                  <a:lnTo>
                    <a:pt x="47643" y="257"/>
                  </a:lnTo>
                  <a:lnTo>
                    <a:pt x="46288" y="0"/>
                  </a:lnTo>
                  <a:close/>
                </a:path>
              </a:pathLst>
            </a:custGeom>
            <a:solidFill>
              <a:srgbClr val="B87850"/>
            </a:solidFill>
          </p:spPr>
          <p:txBody>
            <a:bodyPr wrap="square" lIns="0" tIns="0" rIns="0" bIns="0" rtlCol="0"/>
            <a:lstStyle/>
            <a:p>
              <a:endParaRPr/>
            </a:p>
          </p:txBody>
        </p:sp>
        <p:sp>
          <p:nvSpPr>
            <p:cNvPr id="19" name="object 19"/>
            <p:cNvSpPr/>
            <p:nvPr/>
          </p:nvSpPr>
          <p:spPr>
            <a:xfrm>
              <a:off x="10900194" y="5304370"/>
              <a:ext cx="273050" cy="23495"/>
            </a:xfrm>
            <a:custGeom>
              <a:avLst/>
              <a:gdLst/>
              <a:ahLst/>
              <a:cxnLst/>
              <a:rect l="l" t="t" r="r" b="b"/>
              <a:pathLst>
                <a:path w="273050" h="23495">
                  <a:moveTo>
                    <a:pt x="104559" y="11366"/>
                  </a:moveTo>
                  <a:lnTo>
                    <a:pt x="96532" y="9296"/>
                  </a:lnTo>
                  <a:lnTo>
                    <a:pt x="77571" y="4889"/>
                  </a:lnTo>
                  <a:lnTo>
                    <a:pt x="55346" y="876"/>
                  </a:lnTo>
                  <a:lnTo>
                    <a:pt x="37503" y="0"/>
                  </a:lnTo>
                  <a:lnTo>
                    <a:pt x="24180" y="4559"/>
                  </a:lnTo>
                  <a:lnTo>
                    <a:pt x="12115" y="12268"/>
                  </a:lnTo>
                  <a:lnTo>
                    <a:pt x="3378" y="19532"/>
                  </a:lnTo>
                  <a:lnTo>
                    <a:pt x="0" y="22758"/>
                  </a:lnTo>
                  <a:lnTo>
                    <a:pt x="3467" y="21475"/>
                  </a:lnTo>
                  <a:lnTo>
                    <a:pt x="12319" y="18542"/>
                  </a:lnTo>
                  <a:lnTo>
                    <a:pt x="24269" y="15354"/>
                  </a:lnTo>
                  <a:lnTo>
                    <a:pt x="37033" y="13271"/>
                  </a:lnTo>
                  <a:lnTo>
                    <a:pt x="54432" y="14185"/>
                  </a:lnTo>
                  <a:lnTo>
                    <a:pt x="76377" y="17602"/>
                  </a:lnTo>
                  <a:lnTo>
                    <a:pt x="95173" y="21272"/>
                  </a:lnTo>
                  <a:lnTo>
                    <a:pt x="103149" y="22987"/>
                  </a:lnTo>
                  <a:lnTo>
                    <a:pt x="104216" y="14185"/>
                  </a:lnTo>
                  <a:lnTo>
                    <a:pt x="104330" y="13271"/>
                  </a:lnTo>
                  <a:lnTo>
                    <a:pt x="104444" y="12268"/>
                  </a:lnTo>
                  <a:lnTo>
                    <a:pt x="104559" y="11366"/>
                  </a:lnTo>
                  <a:close/>
                </a:path>
                <a:path w="273050" h="23495">
                  <a:moveTo>
                    <a:pt x="272999" y="22758"/>
                  </a:moveTo>
                  <a:lnTo>
                    <a:pt x="235496" y="0"/>
                  </a:lnTo>
                  <a:lnTo>
                    <a:pt x="217462" y="876"/>
                  </a:lnTo>
                  <a:lnTo>
                    <a:pt x="195249" y="4889"/>
                  </a:lnTo>
                  <a:lnTo>
                    <a:pt x="176403" y="9296"/>
                  </a:lnTo>
                  <a:lnTo>
                    <a:pt x="168440" y="11366"/>
                  </a:lnTo>
                  <a:lnTo>
                    <a:pt x="169824" y="22758"/>
                  </a:lnTo>
                  <a:lnTo>
                    <a:pt x="169849" y="22987"/>
                  </a:lnTo>
                  <a:lnTo>
                    <a:pt x="178346" y="21272"/>
                  </a:lnTo>
                  <a:lnTo>
                    <a:pt x="198018" y="17602"/>
                  </a:lnTo>
                  <a:lnTo>
                    <a:pt x="220141" y="14185"/>
                  </a:lnTo>
                  <a:lnTo>
                    <a:pt x="235966" y="13271"/>
                  </a:lnTo>
                  <a:lnTo>
                    <a:pt x="247256" y="15354"/>
                  </a:lnTo>
                  <a:lnTo>
                    <a:pt x="259372" y="18542"/>
                  </a:lnTo>
                  <a:lnTo>
                    <a:pt x="269036" y="21475"/>
                  </a:lnTo>
                  <a:lnTo>
                    <a:pt x="272999" y="22758"/>
                  </a:lnTo>
                  <a:close/>
                </a:path>
              </a:pathLst>
            </a:custGeom>
            <a:solidFill>
              <a:srgbClr val="000000"/>
            </a:solidFill>
          </p:spPr>
          <p:txBody>
            <a:bodyPr wrap="square" lIns="0" tIns="0" rIns="0" bIns="0" rtlCol="0"/>
            <a:lstStyle/>
            <a:p>
              <a:endParaRPr/>
            </a:p>
          </p:txBody>
        </p:sp>
        <p:sp>
          <p:nvSpPr>
            <p:cNvPr id="20" name="object 20"/>
            <p:cNvSpPr/>
            <p:nvPr/>
          </p:nvSpPr>
          <p:spPr>
            <a:xfrm>
              <a:off x="10977649" y="5489681"/>
              <a:ext cx="118110" cy="38100"/>
            </a:xfrm>
            <a:custGeom>
              <a:avLst/>
              <a:gdLst/>
              <a:ahLst/>
              <a:cxnLst/>
              <a:rect l="l" t="t" r="r" b="b"/>
              <a:pathLst>
                <a:path w="118109" h="38100">
                  <a:moveTo>
                    <a:pt x="0" y="2125"/>
                  </a:moveTo>
                  <a:lnTo>
                    <a:pt x="2823" y="4010"/>
                  </a:lnTo>
                  <a:lnTo>
                    <a:pt x="12533" y="13595"/>
                  </a:lnTo>
                  <a:lnTo>
                    <a:pt x="22821" y="23071"/>
                  </a:lnTo>
                  <a:lnTo>
                    <a:pt x="33992" y="31089"/>
                  </a:lnTo>
                  <a:lnTo>
                    <a:pt x="46353" y="36299"/>
                  </a:lnTo>
                  <a:lnTo>
                    <a:pt x="53861" y="37590"/>
                  </a:lnTo>
                  <a:lnTo>
                    <a:pt x="61257" y="37978"/>
                  </a:lnTo>
                  <a:lnTo>
                    <a:pt x="67577" y="37590"/>
                  </a:lnTo>
                  <a:lnTo>
                    <a:pt x="68229" y="37590"/>
                  </a:lnTo>
                  <a:lnTo>
                    <a:pt x="75991" y="36299"/>
                  </a:lnTo>
                  <a:lnTo>
                    <a:pt x="76217" y="36299"/>
                  </a:lnTo>
                  <a:lnTo>
                    <a:pt x="78572" y="35365"/>
                  </a:lnTo>
                  <a:lnTo>
                    <a:pt x="78814" y="35365"/>
                  </a:lnTo>
                  <a:lnTo>
                    <a:pt x="80218" y="35123"/>
                  </a:lnTo>
                  <a:lnTo>
                    <a:pt x="81638" y="34173"/>
                  </a:lnTo>
                  <a:lnTo>
                    <a:pt x="82106" y="34173"/>
                  </a:lnTo>
                  <a:lnTo>
                    <a:pt x="82106" y="33948"/>
                  </a:lnTo>
                  <a:lnTo>
                    <a:pt x="83509" y="33239"/>
                  </a:lnTo>
                  <a:lnTo>
                    <a:pt x="84749" y="32531"/>
                  </a:lnTo>
                  <a:lnTo>
                    <a:pt x="80460" y="32531"/>
                  </a:lnTo>
                  <a:lnTo>
                    <a:pt x="66811" y="31355"/>
                  </a:lnTo>
                  <a:lnTo>
                    <a:pt x="59092" y="30192"/>
                  </a:lnTo>
                  <a:lnTo>
                    <a:pt x="51082" y="28259"/>
                  </a:lnTo>
                  <a:lnTo>
                    <a:pt x="44878" y="25752"/>
                  </a:lnTo>
                  <a:lnTo>
                    <a:pt x="42577" y="22868"/>
                  </a:lnTo>
                  <a:lnTo>
                    <a:pt x="42819" y="22159"/>
                  </a:lnTo>
                  <a:lnTo>
                    <a:pt x="43755" y="20742"/>
                  </a:lnTo>
                  <a:lnTo>
                    <a:pt x="47288" y="20275"/>
                  </a:lnTo>
                  <a:lnTo>
                    <a:pt x="56029" y="19352"/>
                  </a:lnTo>
                  <a:lnTo>
                    <a:pt x="67285" y="18035"/>
                  </a:lnTo>
                  <a:lnTo>
                    <a:pt x="78719" y="16364"/>
                  </a:lnTo>
                  <a:lnTo>
                    <a:pt x="87995" y="14381"/>
                  </a:lnTo>
                  <a:lnTo>
                    <a:pt x="91044" y="13914"/>
                  </a:lnTo>
                  <a:lnTo>
                    <a:pt x="94803" y="12497"/>
                  </a:lnTo>
                  <a:lnTo>
                    <a:pt x="99272" y="10612"/>
                  </a:lnTo>
                  <a:lnTo>
                    <a:pt x="110808" y="6135"/>
                  </a:lnTo>
                  <a:lnTo>
                    <a:pt x="111609" y="5668"/>
                  </a:lnTo>
                  <a:lnTo>
                    <a:pt x="63051" y="5668"/>
                  </a:lnTo>
                  <a:lnTo>
                    <a:pt x="58038" y="3542"/>
                  </a:lnTo>
                  <a:lnTo>
                    <a:pt x="3533" y="3542"/>
                  </a:lnTo>
                  <a:lnTo>
                    <a:pt x="0" y="2125"/>
                  </a:lnTo>
                  <a:close/>
                </a:path>
                <a:path w="118109" h="38100">
                  <a:moveTo>
                    <a:pt x="86107" y="30872"/>
                  </a:moveTo>
                  <a:lnTo>
                    <a:pt x="80460" y="32531"/>
                  </a:lnTo>
                  <a:lnTo>
                    <a:pt x="84749" y="32531"/>
                  </a:lnTo>
                  <a:lnTo>
                    <a:pt x="85171" y="32289"/>
                  </a:lnTo>
                  <a:lnTo>
                    <a:pt x="86107" y="30872"/>
                  </a:lnTo>
                  <a:close/>
                </a:path>
                <a:path w="118109" h="38100">
                  <a:moveTo>
                    <a:pt x="78105" y="0"/>
                  </a:moveTo>
                  <a:lnTo>
                    <a:pt x="76927" y="0"/>
                  </a:lnTo>
                  <a:lnTo>
                    <a:pt x="75523" y="241"/>
                  </a:lnTo>
                  <a:lnTo>
                    <a:pt x="73635" y="483"/>
                  </a:lnTo>
                  <a:lnTo>
                    <a:pt x="71522" y="950"/>
                  </a:lnTo>
                  <a:lnTo>
                    <a:pt x="69408" y="1658"/>
                  </a:lnTo>
                  <a:lnTo>
                    <a:pt x="67279" y="2592"/>
                  </a:lnTo>
                  <a:lnTo>
                    <a:pt x="62022" y="5232"/>
                  </a:lnTo>
                  <a:lnTo>
                    <a:pt x="62206" y="5232"/>
                  </a:lnTo>
                  <a:lnTo>
                    <a:pt x="63051" y="5668"/>
                  </a:lnTo>
                  <a:lnTo>
                    <a:pt x="111609" y="5668"/>
                  </a:lnTo>
                  <a:lnTo>
                    <a:pt x="117687" y="2125"/>
                  </a:lnTo>
                  <a:lnTo>
                    <a:pt x="114342" y="2125"/>
                  </a:lnTo>
                  <a:lnTo>
                    <a:pt x="101530" y="1229"/>
                  </a:lnTo>
                  <a:lnTo>
                    <a:pt x="78105" y="0"/>
                  </a:lnTo>
                  <a:close/>
                </a:path>
                <a:path w="118109" h="38100">
                  <a:moveTo>
                    <a:pt x="57468" y="3301"/>
                  </a:moveTo>
                  <a:lnTo>
                    <a:pt x="5888" y="3301"/>
                  </a:lnTo>
                  <a:lnTo>
                    <a:pt x="3533" y="3542"/>
                  </a:lnTo>
                  <a:lnTo>
                    <a:pt x="58038" y="3542"/>
                  </a:lnTo>
                  <a:lnTo>
                    <a:pt x="57468" y="3301"/>
                  </a:lnTo>
                  <a:close/>
                </a:path>
                <a:path w="118109" h="38100">
                  <a:moveTo>
                    <a:pt x="49402" y="0"/>
                  </a:moveTo>
                  <a:lnTo>
                    <a:pt x="46111" y="483"/>
                  </a:lnTo>
                  <a:lnTo>
                    <a:pt x="23882" y="2423"/>
                  </a:lnTo>
                  <a:lnTo>
                    <a:pt x="10878" y="3301"/>
                  </a:lnTo>
                  <a:lnTo>
                    <a:pt x="57163" y="3301"/>
                  </a:lnTo>
                  <a:lnTo>
                    <a:pt x="56695" y="2834"/>
                  </a:lnTo>
                  <a:lnTo>
                    <a:pt x="56227" y="2592"/>
                  </a:lnTo>
                  <a:lnTo>
                    <a:pt x="55759" y="2592"/>
                  </a:lnTo>
                  <a:lnTo>
                    <a:pt x="52776" y="1229"/>
                  </a:lnTo>
                  <a:lnTo>
                    <a:pt x="49402" y="0"/>
                  </a:lnTo>
                  <a:close/>
                </a:path>
                <a:path w="118109" h="38100">
                  <a:moveTo>
                    <a:pt x="118101" y="1658"/>
                  </a:moveTo>
                  <a:lnTo>
                    <a:pt x="116455" y="1884"/>
                  </a:lnTo>
                  <a:lnTo>
                    <a:pt x="114342" y="2125"/>
                  </a:lnTo>
                  <a:lnTo>
                    <a:pt x="117687" y="2125"/>
                  </a:lnTo>
                  <a:lnTo>
                    <a:pt x="118101" y="1884"/>
                  </a:lnTo>
                  <a:lnTo>
                    <a:pt x="118101" y="1658"/>
                  </a:lnTo>
                  <a:close/>
                </a:path>
              </a:pathLst>
            </a:custGeom>
            <a:solidFill>
              <a:srgbClr val="C93C3B"/>
            </a:solidFill>
          </p:spPr>
          <p:txBody>
            <a:bodyPr wrap="square" lIns="0" tIns="0" rIns="0" bIns="0" rtlCol="0"/>
            <a:lstStyle/>
            <a:p>
              <a:endParaRPr/>
            </a:p>
          </p:txBody>
        </p:sp>
        <p:sp>
          <p:nvSpPr>
            <p:cNvPr id="21" name="object 21"/>
            <p:cNvSpPr/>
            <p:nvPr/>
          </p:nvSpPr>
          <p:spPr>
            <a:xfrm>
              <a:off x="10675619" y="5648150"/>
              <a:ext cx="722630" cy="373380"/>
            </a:xfrm>
            <a:custGeom>
              <a:avLst/>
              <a:gdLst/>
              <a:ahLst/>
              <a:cxnLst/>
              <a:rect l="l" t="t" r="r" b="b"/>
              <a:pathLst>
                <a:path w="722629" h="373379">
                  <a:moveTo>
                    <a:pt x="228539" y="0"/>
                  </a:moveTo>
                  <a:lnTo>
                    <a:pt x="43553" y="73066"/>
                  </a:lnTo>
                  <a:lnTo>
                    <a:pt x="11854" y="98426"/>
                  </a:lnTo>
                  <a:lnTo>
                    <a:pt x="0" y="137049"/>
                  </a:lnTo>
                  <a:lnTo>
                    <a:pt x="0" y="190806"/>
                  </a:lnTo>
                  <a:lnTo>
                    <a:pt x="1229" y="236677"/>
                  </a:lnTo>
                  <a:lnTo>
                    <a:pt x="4917" y="282418"/>
                  </a:lnTo>
                  <a:lnTo>
                    <a:pt x="11063" y="327898"/>
                  </a:lnTo>
                  <a:lnTo>
                    <a:pt x="19669" y="372986"/>
                  </a:lnTo>
                  <a:lnTo>
                    <a:pt x="702493" y="372986"/>
                  </a:lnTo>
                  <a:lnTo>
                    <a:pt x="711100" y="327898"/>
                  </a:lnTo>
                  <a:lnTo>
                    <a:pt x="717246" y="282418"/>
                  </a:lnTo>
                  <a:lnTo>
                    <a:pt x="720932" y="236677"/>
                  </a:lnTo>
                  <a:lnTo>
                    <a:pt x="722160" y="190806"/>
                  </a:lnTo>
                  <a:lnTo>
                    <a:pt x="722160" y="137049"/>
                  </a:lnTo>
                  <a:lnTo>
                    <a:pt x="719077" y="116648"/>
                  </a:lnTo>
                  <a:lnTo>
                    <a:pt x="710308" y="98426"/>
                  </a:lnTo>
                  <a:lnTo>
                    <a:pt x="703026" y="90523"/>
                  </a:lnTo>
                  <a:lnTo>
                    <a:pt x="357563" y="90523"/>
                  </a:lnTo>
                  <a:lnTo>
                    <a:pt x="315479" y="83122"/>
                  </a:lnTo>
                  <a:lnTo>
                    <a:pt x="278709" y="64315"/>
                  </a:lnTo>
                  <a:lnTo>
                    <a:pt x="249291" y="36102"/>
                  </a:lnTo>
                  <a:lnTo>
                    <a:pt x="229006" y="241"/>
                  </a:lnTo>
                  <a:lnTo>
                    <a:pt x="228539" y="0"/>
                  </a:lnTo>
                  <a:close/>
                </a:path>
                <a:path w="722629" h="373379">
                  <a:moveTo>
                    <a:pt x="493379" y="0"/>
                  </a:moveTo>
                  <a:lnTo>
                    <a:pt x="492444" y="467"/>
                  </a:lnTo>
                  <a:lnTo>
                    <a:pt x="472405" y="36102"/>
                  </a:lnTo>
                  <a:lnTo>
                    <a:pt x="443002" y="64315"/>
                  </a:lnTo>
                  <a:lnTo>
                    <a:pt x="406405" y="83122"/>
                  </a:lnTo>
                  <a:lnTo>
                    <a:pt x="406049" y="83122"/>
                  </a:lnTo>
                  <a:lnTo>
                    <a:pt x="364823" y="90523"/>
                  </a:lnTo>
                  <a:lnTo>
                    <a:pt x="703026" y="90523"/>
                  </a:lnTo>
                  <a:lnTo>
                    <a:pt x="696575" y="83521"/>
                  </a:lnTo>
                  <a:lnTo>
                    <a:pt x="678598" y="73066"/>
                  </a:lnTo>
                  <a:lnTo>
                    <a:pt x="493379" y="0"/>
                  </a:lnTo>
                  <a:close/>
                </a:path>
              </a:pathLst>
            </a:custGeom>
            <a:solidFill>
              <a:srgbClr val="E9E9E9"/>
            </a:solidFill>
          </p:spPr>
          <p:txBody>
            <a:bodyPr wrap="square" lIns="0" tIns="0" rIns="0" bIns="0" rtlCol="0"/>
            <a:lstStyle/>
            <a:p>
              <a:endParaRPr/>
            </a:p>
          </p:txBody>
        </p:sp>
        <p:sp>
          <p:nvSpPr>
            <p:cNvPr id="22" name="object 22"/>
            <p:cNvSpPr/>
            <p:nvPr/>
          </p:nvSpPr>
          <p:spPr>
            <a:xfrm>
              <a:off x="10857611" y="5081915"/>
              <a:ext cx="403225" cy="274955"/>
            </a:xfrm>
            <a:custGeom>
              <a:avLst/>
              <a:gdLst/>
              <a:ahLst/>
              <a:cxnLst/>
              <a:rect l="l" t="t" r="r" b="b"/>
              <a:pathLst>
                <a:path w="403225" h="274954">
                  <a:moveTo>
                    <a:pt x="205790" y="0"/>
                  </a:moveTo>
                  <a:lnTo>
                    <a:pt x="99047" y="17570"/>
                  </a:lnTo>
                  <a:lnTo>
                    <a:pt x="56065" y="46139"/>
                  </a:lnTo>
                  <a:lnTo>
                    <a:pt x="5598" y="129029"/>
                  </a:lnTo>
                  <a:lnTo>
                    <a:pt x="0" y="264822"/>
                  </a:lnTo>
                  <a:lnTo>
                    <a:pt x="13310" y="274420"/>
                  </a:lnTo>
                  <a:lnTo>
                    <a:pt x="27846" y="220905"/>
                  </a:lnTo>
                  <a:lnTo>
                    <a:pt x="53700" y="185364"/>
                  </a:lnTo>
                  <a:lnTo>
                    <a:pt x="78982" y="165142"/>
                  </a:lnTo>
                  <a:lnTo>
                    <a:pt x="91802" y="157582"/>
                  </a:lnTo>
                  <a:lnTo>
                    <a:pt x="111564" y="145407"/>
                  </a:lnTo>
                  <a:lnTo>
                    <a:pt x="134435" y="136894"/>
                  </a:lnTo>
                  <a:lnTo>
                    <a:pt x="158355" y="131409"/>
                  </a:lnTo>
                  <a:lnTo>
                    <a:pt x="181266" y="128320"/>
                  </a:lnTo>
                  <a:lnTo>
                    <a:pt x="188453" y="139673"/>
                  </a:lnTo>
                  <a:lnTo>
                    <a:pt x="203398" y="151529"/>
                  </a:lnTo>
                  <a:lnTo>
                    <a:pt x="228766" y="161672"/>
                  </a:lnTo>
                  <a:lnTo>
                    <a:pt x="267228" y="167889"/>
                  </a:lnTo>
                  <a:lnTo>
                    <a:pt x="310766" y="176175"/>
                  </a:lnTo>
                  <a:lnTo>
                    <a:pt x="334705" y="193087"/>
                  </a:lnTo>
                  <a:lnTo>
                    <a:pt x="345109" y="219350"/>
                  </a:lnTo>
                  <a:lnTo>
                    <a:pt x="348044" y="255691"/>
                  </a:lnTo>
                  <a:lnTo>
                    <a:pt x="402706" y="247735"/>
                  </a:lnTo>
                  <a:lnTo>
                    <a:pt x="394232" y="176812"/>
                  </a:lnTo>
                  <a:lnTo>
                    <a:pt x="356980" y="112749"/>
                  </a:lnTo>
                  <a:lnTo>
                    <a:pt x="311403" y="53915"/>
                  </a:lnTo>
                  <a:lnTo>
                    <a:pt x="276630" y="26143"/>
                  </a:lnTo>
                  <a:lnTo>
                    <a:pt x="241769" y="10306"/>
                  </a:lnTo>
                  <a:lnTo>
                    <a:pt x="205790" y="0"/>
                  </a:lnTo>
                  <a:close/>
                </a:path>
              </a:pathLst>
            </a:custGeom>
            <a:solidFill>
              <a:srgbClr val="000000"/>
            </a:solidFill>
          </p:spPr>
          <p:txBody>
            <a:bodyPr wrap="square" lIns="0" tIns="0" rIns="0" bIns="0" rtlCol="0"/>
            <a:lstStyle/>
            <a:p>
              <a:endParaRPr/>
            </a:p>
          </p:txBody>
        </p:sp>
        <p:pic>
          <p:nvPicPr>
            <p:cNvPr id="23" name="object 23"/>
            <p:cNvPicPr/>
            <p:nvPr/>
          </p:nvPicPr>
          <p:blipFill>
            <a:blip r:embed="rId2" cstate="print"/>
            <a:stretch>
              <a:fillRect/>
            </a:stretch>
          </p:blipFill>
          <p:spPr>
            <a:xfrm>
              <a:off x="11188683" y="5800820"/>
              <a:ext cx="108420" cy="88903"/>
            </a:xfrm>
            <a:prstGeom prst="rect">
              <a:avLst/>
            </a:prstGeom>
          </p:spPr>
        </p:pic>
      </p:grpSp>
      <p:sp>
        <p:nvSpPr>
          <p:cNvPr id="24" name="object 24"/>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18</a:t>
            </a:fld>
            <a:endParaRPr sz="1000">
              <a:latin typeface="CVS Health Sans Medium"/>
              <a:cs typeface="CVS Health Sans Medium"/>
            </a:endParaRPr>
          </a:p>
        </p:txBody>
      </p:sp>
      <p:sp>
        <p:nvSpPr>
          <p:cNvPr id="25" name="object 25"/>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1791" y="4951476"/>
            <a:ext cx="11009630" cy="1165860"/>
          </a:xfrm>
          <a:custGeom>
            <a:avLst/>
            <a:gdLst/>
            <a:ahLst/>
            <a:cxnLst/>
            <a:rect l="l" t="t" r="r" b="b"/>
            <a:pathLst>
              <a:path w="11009630" h="1165860">
                <a:moveTo>
                  <a:pt x="11009376" y="0"/>
                </a:moveTo>
                <a:lnTo>
                  <a:pt x="0" y="0"/>
                </a:lnTo>
                <a:lnTo>
                  <a:pt x="0" y="1165860"/>
                </a:lnTo>
                <a:lnTo>
                  <a:pt x="11009376" y="1165860"/>
                </a:lnTo>
                <a:lnTo>
                  <a:pt x="11009376" y="0"/>
                </a:lnTo>
                <a:close/>
              </a:path>
            </a:pathLst>
          </a:custGeom>
          <a:solidFill>
            <a:srgbClr val="E9E9E9"/>
          </a:solidFill>
        </p:spPr>
        <p:txBody>
          <a:bodyPr wrap="square" lIns="0" tIns="0" rIns="0" bIns="0" rtlCol="0"/>
          <a:lstStyle/>
          <a:p>
            <a:endParaRPr/>
          </a:p>
        </p:txBody>
      </p:sp>
      <p:sp>
        <p:nvSpPr>
          <p:cNvPr id="3" name="object 3"/>
          <p:cNvSpPr txBox="1"/>
          <p:nvPr/>
        </p:nvSpPr>
        <p:spPr>
          <a:xfrm>
            <a:off x="657859" y="1340611"/>
            <a:ext cx="1273810" cy="546735"/>
          </a:xfrm>
          <a:prstGeom prst="rect">
            <a:avLst/>
          </a:prstGeom>
        </p:spPr>
        <p:txBody>
          <a:bodyPr vert="horz" wrap="square" lIns="0" tIns="12700" rIns="0" bIns="0" rtlCol="0">
            <a:spAutoFit/>
          </a:bodyPr>
          <a:lstStyle/>
          <a:p>
            <a:pPr marL="12700">
              <a:lnSpc>
                <a:spcPts val="2050"/>
              </a:lnSpc>
              <a:spcBef>
                <a:spcPts val="100"/>
              </a:spcBef>
            </a:pPr>
            <a:r>
              <a:rPr sz="1800" b="1" dirty="0">
                <a:solidFill>
                  <a:srgbClr val="3E3E3E"/>
                </a:solidFill>
                <a:latin typeface="CVS Health Sans"/>
                <a:cs typeface="CVS Health Sans"/>
              </a:rPr>
              <a:t>Call</a:t>
            </a:r>
            <a:r>
              <a:rPr sz="1800" b="1" spc="-15" dirty="0">
                <a:solidFill>
                  <a:srgbClr val="3E3E3E"/>
                </a:solidFill>
                <a:latin typeface="CVS Health Sans"/>
                <a:cs typeface="CVS Health Sans"/>
              </a:rPr>
              <a:t> </a:t>
            </a:r>
            <a:r>
              <a:rPr sz="1800" b="1" spc="-10" dirty="0">
                <a:solidFill>
                  <a:srgbClr val="3E3E3E"/>
                </a:solidFill>
                <a:latin typeface="CVS Health Sans"/>
                <a:cs typeface="CVS Health Sans"/>
              </a:rPr>
              <a:t>Center</a:t>
            </a:r>
            <a:endParaRPr sz="1800">
              <a:latin typeface="CVS Health Sans"/>
              <a:cs typeface="CVS Health Sans"/>
            </a:endParaRPr>
          </a:p>
          <a:p>
            <a:pPr marL="12700">
              <a:lnSpc>
                <a:spcPts val="2050"/>
              </a:lnSpc>
            </a:pPr>
            <a:r>
              <a:rPr sz="1800" b="1" spc="-10" dirty="0">
                <a:solidFill>
                  <a:srgbClr val="3E3E3E"/>
                </a:solidFill>
                <a:latin typeface="CVS Health Sans"/>
                <a:cs typeface="CVS Health Sans"/>
              </a:rPr>
              <a:t>Operations</a:t>
            </a:r>
            <a:endParaRPr sz="1800">
              <a:latin typeface="CVS Health Sans"/>
              <a:cs typeface="CVS Health Sans"/>
            </a:endParaRPr>
          </a:p>
        </p:txBody>
      </p:sp>
      <p:sp>
        <p:nvSpPr>
          <p:cNvPr id="4" name="object 4"/>
          <p:cNvSpPr txBox="1">
            <a:spLocks noGrp="1"/>
          </p:cNvSpPr>
          <p:nvPr>
            <p:ph type="title"/>
          </p:nvPr>
        </p:nvSpPr>
        <p:spPr>
          <a:xfrm>
            <a:off x="621791" y="448055"/>
            <a:ext cx="11009630" cy="521334"/>
          </a:xfrm>
          <a:prstGeom prst="rect">
            <a:avLst/>
          </a:prstGeom>
          <a:solidFill>
            <a:srgbClr val="E9E9E9"/>
          </a:solidFill>
        </p:spPr>
        <p:txBody>
          <a:bodyPr vert="horz" wrap="square" lIns="0" tIns="93980" rIns="0" bIns="0" rtlCol="0">
            <a:spAutoFit/>
          </a:bodyPr>
          <a:lstStyle/>
          <a:p>
            <a:pPr marL="104139">
              <a:lnSpc>
                <a:spcPct val="100000"/>
              </a:lnSpc>
              <a:spcBef>
                <a:spcPts val="740"/>
              </a:spcBef>
            </a:pPr>
            <a:r>
              <a:rPr sz="2000" dirty="0"/>
              <a:t>A range</a:t>
            </a:r>
            <a:r>
              <a:rPr sz="2000" spc="-25" dirty="0"/>
              <a:t> </a:t>
            </a:r>
            <a:r>
              <a:rPr sz="2000" dirty="0"/>
              <a:t>of</a:t>
            </a:r>
            <a:r>
              <a:rPr sz="2000" spc="-15" dirty="0"/>
              <a:t> </a:t>
            </a:r>
            <a:r>
              <a:rPr sz="2000" spc="-10" dirty="0"/>
              <a:t>1-</a:t>
            </a:r>
            <a:r>
              <a:rPr sz="2000" dirty="0"/>
              <a:t>20</a:t>
            </a:r>
            <a:r>
              <a:rPr sz="2000" spc="-20" dirty="0"/>
              <a:t> </a:t>
            </a:r>
            <a:r>
              <a:rPr sz="2000" dirty="0"/>
              <a:t>Years</a:t>
            </a:r>
            <a:r>
              <a:rPr sz="2000" spc="-30" dirty="0"/>
              <a:t> </a:t>
            </a:r>
            <a:r>
              <a:rPr sz="2000" dirty="0"/>
              <a:t>of</a:t>
            </a:r>
            <a:r>
              <a:rPr sz="2000" spc="-20" dirty="0"/>
              <a:t> </a:t>
            </a:r>
            <a:r>
              <a:rPr sz="2000" dirty="0"/>
              <a:t>Experience</a:t>
            </a:r>
            <a:r>
              <a:rPr sz="2000" spc="-30" dirty="0"/>
              <a:t> </a:t>
            </a:r>
            <a:r>
              <a:rPr sz="2000" dirty="0"/>
              <a:t>for</a:t>
            </a:r>
            <a:r>
              <a:rPr sz="2000" spc="-25" dirty="0"/>
              <a:t> </a:t>
            </a:r>
            <a:r>
              <a:rPr sz="2000" dirty="0"/>
              <a:t>Entry</a:t>
            </a:r>
            <a:r>
              <a:rPr sz="2000" spc="-50" dirty="0"/>
              <a:t> </a:t>
            </a:r>
            <a:r>
              <a:rPr sz="2000" dirty="0"/>
              <a:t>Level</a:t>
            </a:r>
            <a:r>
              <a:rPr sz="2000" spc="-25" dirty="0"/>
              <a:t> </a:t>
            </a:r>
            <a:r>
              <a:rPr sz="2000" dirty="0"/>
              <a:t>Leader</a:t>
            </a:r>
            <a:r>
              <a:rPr sz="2000" spc="-65" dirty="0"/>
              <a:t> </a:t>
            </a:r>
            <a:r>
              <a:rPr sz="2000" dirty="0"/>
              <a:t>to</a:t>
            </a:r>
            <a:r>
              <a:rPr sz="2000" spc="20" dirty="0"/>
              <a:t> </a:t>
            </a:r>
            <a:r>
              <a:rPr sz="2000" dirty="0"/>
              <a:t>Sr.</a:t>
            </a:r>
            <a:r>
              <a:rPr sz="2000" spc="-30" dirty="0"/>
              <a:t> </a:t>
            </a:r>
            <a:r>
              <a:rPr sz="2000" dirty="0"/>
              <a:t>Leadership</a:t>
            </a:r>
            <a:r>
              <a:rPr sz="2000" spc="-65" dirty="0"/>
              <a:t> </a:t>
            </a:r>
            <a:r>
              <a:rPr sz="2000" spc="-10" dirty="0"/>
              <a:t>Roles</a:t>
            </a:r>
            <a:endParaRPr sz="2000"/>
          </a:p>
        </p:txBody>
      </p:sp>
      <p:sp>
        <p:nvSpPr>
          <p:cNvPr id="5" name="object 5"/>
          <p:cNvSpPr txBox="1"/>
          <p:nvPr/>
        </p:nvSpPr>
        <p:spPr>
          <a:xfrm>
            <a:off x="4866894" y="2610053"/>
            <a:ext cx="6276340" cy="365760"/>
          </a:xfrm>
          <a:prstGeom prst="rect">
            <a:avLst/>
          </a:prstGeom>
        </p:spPr>
        <p:txBody>
          <a:bodyPr vert="horz" wrap="square" lIns="0" tIns="14604" rIns="0" bIns="0" rtlCol="0">
            <a:spAutoFit/>
          </a:bodyPr>
          <a:lstStyle/>
          <a:p>
            <a:pPr marL="12700">
              <a:lnSpc>
                <a:spcPct val="100000"/>
              </a:lnSpc>
              <a:spcBef>
                <a:spcPts val="114"/>
              </a:spcBef>
            </a:pPr>
            <a:r>
              <a:rPr sz="1100" dirty="0">
                <a:solidFill>
                  <a:srgbClr val="3E3E3E"/>
                </a:solidFill>
                <a:latin typeface="CVS Health Sans"/>
                <a:cs typeface="CVS Health Sans"/>
              </a:rPr>
              <a:t>Previous</a:t>
            </a:r>
            <a:r>
              <a:rPr sz="1100" spc="-40"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65"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130" dirty="0">
                <a:solidFill>
                  <a:srgbClr val="3E3E3E"/>
                </a:solidFill>
                <a:latin typeface="CVS Health Sans"/>
                <a:cs typeface="CVS Health Sans"/>
              </a:rPr>
              <a:t> </a:t>
            </a:r>
            <a:r>
              <a:rPr sz="1100" dirty="0">
                <a:solidFill>
                  <a:srgbClr val="3E3E3E"/>
                </a:solidFill>
                <a:latin typeface="CVS Health Sans"/>
                <a:cs typeface="CVS Health Sans"/>
              </a:rPr>
              <a:t>in</a:t>
            </a:r>
            <a:r>
              <a:rPr sz="1100" spc="40" dirty="0">
                <a:solidFill>
                  <a:srgbClr val="3E3E3E"/>
                </a:solidFill>
                <a:latin typeface="CVS Health Sans"/>
                <a:cs typeface="CVS Health Sans"/>
              </a:rPr>
              <a:t> </a:t>
            </a:r>
            <a:r>
              <a:rPr sz="1100" dirty="0">
                <a:solidFill>
                  <a:srgbClr val="3E3E3E"/>
                </a:solidFill>
                <a:latin typeface="CVS Health Sans"/>
                <a:cs typeface="CVS Health Sans"/>
              </a:rPr>
              <a:t>related</a:t>
            </a:r>
            <a:r>
              <a:rPr sz="1100" spc="-75" dirty="0">
                <a:solidFill>
                  <a:srgbClr val="3E3E3E"/>
                </a:solidFill>
                <a:latin typeface="CVS Health Sans"/>
                <a:cs typeface="CVS Health Sans"/>
              </a:rPr>
              <a:t> </a:t>
            </a:r>
            <a:r>
              <a:rPr sz="1100" dirty="0">
                <a:solidFill>
                  <a:srgbClr val="3E3E3E"/>
                </a:solidFill>
                <a:latin typeface="CVS Health Sans"/>
                <a:cs typeface="CVS Health Sans"/>
              </a:rPr>
              <a:t>are</a:t>
            </a:r>
            <a:r>
              <a:rPr sz="1100" spc="-15" dirty="0">
                <a:solidFill>
                  <a:srgbClr val="3E3E3E"/>
                </a:solidFill>
                <a:latin typeface="CVS Health Sans"/>
                <a:cs typeface="CVS Health Sans"/>
              </a:rPr>
              <a:t> </a:t>
            </a:r>
            <a:r>
              <a:rPr sz="1100" dirty="0">
                <a:solidFill>
                  <a:srgbClr val="3E3E3E"/>
                </a:solidFill>
                <a:latin typeface="CVS Health Sans"/>
                <a:cs typeface="CVS Health Sans"/>
              </a:rPr>
              <a:t>of</a:t>
            </a:r>
            <a:r>
              <a:rPr sz="1100" spc="40" dirty="0">
                <a:solidFill>
                  <a:srgbClr val="3E3E3E"/>
                </a:solidFill>
                <a:latin typeface="CVS Health Sans"/>
                <a:cs typeface="CVS Health Sans"/>
              </a:rPr>
              <a:t> </a:t>
            </a:r>
            <a:r>
              <a:rPr sz="1100" dirty="0">
                <a:solidFill>
                  <a:srgbClr val="3E3E3E"/>
                </a:solidFill>
                <a:latin typeface="CVS Health Sans"/>
                <a:cs typeface="CVS Health Sans"/>
              </a:rPr>
              <a:t>expertise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is</a:t>
            </a:r>
            <a:r>
              <a:rPr sz="1100" spc="-75" dirty="0">
                <a:solidFill>
                  <a:srgbClr val="3E3E3E"/>
                </a:solidFill>
                <a:latin typeface="CVS Health Sans"/>
                <a:cs typeface="CVS Health Sans"/>
              </a:rPr>
              <a:t> </a:t>
            </a:r>
            <a:r>
              <a:rPr sz="1100" dirty="0">
                <a:solidFill>
                  <a:srgbClr val="3E3E3E"/>
                </a:solidFill>
                <a:latin typeface="CVS Health Sans"/>
                <a:cs typeface="CVS Health Sans"/>
              </a:rPr>
              <a:t>required.</a:t>
            </a:r>
            <a:r>
              <a:rPr sz="1100" spc="-7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5" dirty="0">
                <a:solidFill>
                  <a:srgbClr val="3E3E3E"/>
                </a:solidFill>
                <a:latin typeface="CVS Health Sans"/>
                <a:cs typeface="CVS Health Sans"/>
              </a:rPr>
              <a:t> </a:t>
            </a:r>
            <a:r>
              <a:rPr sz="1100" dirty="0">
                <a:solidFill>
                  <a:srgbClr val="3E3E3E"/>
                </a:solidFill>
                <a:latin typeface="CVS Health Sans"/>
                <a:cs typeface="CVS Health Sans"/>
              </a:rPr>
              <a:t>scale</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scope</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may</a:t>
            </a:r>
            <a:endParaRPr sz="1100">
              <a:latin typeface="CVS Health Sans"/>
              <a:cs typeface="CVS Health Sans"/>
            </a:endParaRPr>
          </a:p>
          <a:p>
            <a:pPr marL="12700">
              <a:lnSpc>
                <a:spcPct val="100000"/>
              </a:lnSpc>
              <a:spcBef>
                <a:spcPts val="15"/>
              </a:spcBef>
            </a:pPr>
            <a:r>
              <a:rPr sz="1100" dirty="0">
                <a:solidFill>
                  <a:srgbClr val="3E3E3E"/>
                </a:solidFill>
                <a:latin typeface="CVS Health Sans"/>
                <a:cs typeface="CVS Health Sans"/>
              </a:rPr>
              <a:t>increase</a:t>
            </a:r>
            <a:r>
              <a:rPr sz="1100" spc="-15" dirty="0">
                <a:solidFill>
                  <a:srgbClr val="3E3E3E"/>
                </a:solidFill>
                <a:latin typeface="CVS Health Sans"/>
                <a:cs typeface="CVS Health Sans"/>
              </a:rPr>
              <a:t> </a:t>
            </a:r>
            <a:r>
              <a:rPr sz="1100" dirty="0">
                <a:solidFill>
                  <a:srgbClr val="3E3E3E"/>
                </a:solidFill>
                <a:latin typeface="CVS Health Sans"/>
                <a:cs typeface="CVS Health Sans"/>
              </a:rPr>
              <a:t>based</a:t>
            </a:r>
            <a:r>
              <a:rPr sz="1100" spc="5" dirty="0">
                <a:solidFill>
                  <a:srgbClr val="3E3E3E"/>
                </a:solidFill>
                <a:latin typeface="CVS Health Sans"/>
                <a:cs typeface="CVS Health Sans"/>
              </a:rPr>
              <a:t> </a:t>
            </a:r>
            <a:r>
              <a:rPr sz="1100" dirty="0">
                <a:solidFill>
                  <a:srgbClr val="3E3E3E"/>
                </a:solidFill>
                <a:latin typeface="CVS Health Sans"/>
                <a:cs typeface="CVS Health Sans"/>
              </a:rPr>
              <a:t>on level</a:t>
            </a:r>
            <a:r>
              <a:rPr sz="1100" spc="-90" dirty="0">
                <a:solidFill>
                  <a:srgbClr val="3E3E3E"/>
                </a:solidFill>
                <a:latin typeface="CVS Health Sans"/>
                <a:cs typeface="CVS Health Sans"/>
              </a:rPr>
              <a:t> </a:t>
            </a:r>
            <a:r>
              <a:rPr sz="1100" dirty="0">
                <a:solidFill>
                  <a:srgbClr val="3E3E3E"/>
                </a:solidFill>
                <a:latin typeface="CVS Health Sans"/>
                <a:cs typeface="CVS Health Sans"/>
              </a:rPr>
              <a:t>of </a:t>
            </a:r>
            <a:r>
              <a:rPr sz="1100" spc="-10" dirty="0">
                <a:solidFill>
                  <a:srgbClr val="3E3E3E"/>
                </a:solidFill>
                <a:latin typeface="CVS Health Sans"/>
                <a:cs typeface="CVS Health Sans"/>
              </a:rPr>
              <a:t>leadership.</a:t>
            </a:r>
            <a:endParaRPr sz="1100">
              <a:latin typeface="CVS Health Sans"/>
              <a:cs typeface="CVS Health Sans"/>
            </a:endParaRPr>
          </a:p>
        </p:txBody>
      </p:sp>
      <p:sp>
        <p:nvSpPr>
          <p:cNvPr id="6" name="object 6"/>
          <p:cNvSpPr txBox="1"/>
          <p:nvPr/>
        </p:nvSpPr>
        <p:spPr>
          <a:xfrm>
            <a:off x="4866894" y="3113913"/>
            <a:ext cx="6275705" cy="534035"/>
          </a:xfrm>
          <a:prstGeom prst="rect">
            <a:avLst/>
          </a:prstGeom>
        </p:spPr>
        <p:txBody>
          <a:bodyPr vert="horz" wrap="square" lIns="0" tIns="13335" rIns="0" bIns="0" rtlCol="0">
            <a:spAutoFit/>
          </a:bodyPr>
          <a:lstStyle/>
          <a:p>
            <a:pPr marL="12700" marR="5080">
              <a:lnSpc>
                <a:spcPct val="100899"/>
              </a:lnSpc>
              <a:spcBef>
                <a:spcPts val="105"/>
              </a:spcBef>
            </a:pPr>
            <a:r>
              <a:rPr sz="1100" dirty="0">
                <a:solidFill>
                  <a:srgbClr val="3E3E3E"/>
                </a:solidFill>
                <a:latin typeface="CVS Health Sans"/>
                <a:cs typeface="CVS Health Sans"/>
              </a:rPr>
              <a:t>Ability</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40" dirty="0">
                <a:solidFill>
                  <a:srgbClr val="3E3E3E"/>
                </a:solidFill>
                <a:latin typeface="CVS Health Sans"/>
                <a:cs typeface="CVS Health Sans"/>
              </a:rPr>
              <a:t> </a:t>
            </a:r>
            <a:r>
              <a:rPr sz="1100" dirty="0">
                <a:solidFill>
                  <a:srgbClr val="3E3E3E"/>
                </a:solidFill>
                <a:latin typeface="CVS Health Sans"/>
                <a:cs typeface="CVS Health Sans"/>
              </a:rPr>
              <a:t>multiple</a:t>
            </a:r>
            <a:r>
              <a:rPr sz="1100" spc="-70" dirty="0">
                <a:solidFill>
                  <a:srgbClr val="3E3E3E"/>
                </a:solidFill>
                <a:latin typeface="CVS Health Sans"/>
                <a:cs typeface="CVS Health Sans"/>
              </a:rPr>
              <a:t> </a:t>
            </a:r>
            <a:r>
              <a:rPr sz="1100" dirty="0">
                <a:solidFill>
                  <a:srgbClr val="3E3E3E"/>
                </a:solidFill>
                <a:latin typeface="CVS Health Sans"/>
                <a:cs typeface="CVS Health Sans"/>
              </a:rPr>
              <a:t>competing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projects</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75" dirty="0">
                <a:solidFill>
                  <a:srgbClr val="3E3E3E"/>
                </a:solidFill>
                <a:latin typeface="CVS Health Sans"/>
                <a:cs typeface="CVS Health Sans"/>
              </a:rPr>
              <a:t> </a:t>
            </a:r>
            <a:r>
              <a:rPr sz="1100" dirty="0">
                <a:solidFill>
                  <a:srgbClr val="3E3E3E"/>
                </a:solidFill>
                <a:latin typeface="CVS Health Sans"/>
                <a:cs typeface="CVS Health Sans"/>
              </a:rPr>
              <a:t>deadlines,</a:t>
            </a:r>
            <a:r>
              <a:rPr sz="1100" spc="-45" dirty="0">
                <a:solidFill>
                  <a:srgbClr val="3E3E3E"/>
                </a:solidFill>
                <a:latin typeface="CVS Health Sans"/>
                <a:cs typeface="CVS Health Sans"/>
              </a:rPr>
              <a:t> </a:t>
            </a:r>
            <a:r>
              <a:rPr sz="1100" dirty="0">
                <a:solidFill>
                  <a:srgbClr val="3E3E3E"/>
                </a:solidFill>
                <a:latin typeface="CVS Health Sans"/>
                <a:cs typeface="CVS Health Sans"/>
              </a:rPr>
              <a:t>strong</a:t>
            </a:r>
            <a:r>
              <a:rPr sz="1100" spc="-40" dirty="0">
                <a:solidFill>
                  <a:srgbClr val="3E3E3E"/>
                </a:solidFill>
                <a:latin typeface="CVS Health Sans"/>
                <a:cs typeface="CVS Health Sans"/>
              </a:rPr>
              <a:t> </a:t>
            </a:r>
            <a:r>
              <a:rPr sz="1100" dirty="0">
                <a:solidFill>
                  <a:srgbClr val="3E3E3E"/>
                </a:solidFill>
                <a:latin typeface="CVS Health Sans"/>
                <a:cs typeface="CVS Health Sans"/>
              </a:rPr>
              <a:t>attention</a:t>
            </a:r>
            <a:r>
              <a:rPr sz="1100" spc="-2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detail</a:t>
            </a:r>
            <a:r>
              <a:rPr sz="1100" spc="10" dirty="0">
                <a:solidFill>
                  <a:srgbClr val="3E3E3E"/>
                </a:solidFill>
                <a:latin typeface="CVS Health Sans"/>
                <a:cs typeface="CVS Health Sans"/>
              </a:rPr>
              <a:t> </a:t>
            </a:r>
            <a:r>
              <a:rPr sz="1100" dirty="0">
                <a:solidFill>
                  <a:srgbClr val="3E3E3E"/>
                </a:solidFill>
                <a:latin typeface="CVS Health Sans"/>
                <a:cs typeface="CVS Health Sans"/>
              </a:rPr>
              <a:t>as</a:t>
            </a:r>
            <a:r>
              <a:rPr sz="1100" spc="-20" dirty="0">
                <a:solidFill>
                  <a:srgbClr val="3E3E3E"/>
                </a:solidFill>
                <a:latin typeface="CVS Health Sans"/>
                <a:cs typeface="CVS Health Sans"/>
              </a:rPr>
              <a:t> </a:t>
            </a:r>
            <a:r>
              <a:rPr sz="1100" dirty="0">
                <a:solidFill>
                  <a:srgbClr val="3E3E3E"/>
                </a:solidFill>
                <a:latin typeface="CVS Health Sans"/>
                <a:cs typeface="CVS Health Sans"/>
              </a:rPr>
              <a:t>well</a:t>
            </a:r>
            <a:r>
              <a:rPr sz="1100" spc="-65" dirty="0">
                <a:solidFill>
                  <a:srgbClr val="3E3E3E"/>
                </a:solidFill>
                <a:latin typeface="CVS Health Sans"/>
                <a:cs typeface="CVS Health Sans"/>
              </a:rPr>
              <a:t> </a:t>
            </a:r>
            <a:r>
              <a:rPr sz="1100" spc="-25" dirty="0">
                <a:solidFill>
                  <a:srgbClr val="3E3E3E"/>
                </a:solidFill>
                <a:latin typeface="CVS Health Sans"/>
                <a:cs typeface="CVS Health Sans"/>
              </a:rPr>
              <a:t>as </a:t>
            </a:r>
            <a:r>
              <a:rPr sz="1100" dirty="0">
                <a:solidFill>
                  <a:srgbClr val="3E3E3E"/>
                </a:solidFill>
                <a:latin typeface="CVS Health Sans"/>
                <a:cs typeface="CVS Health Sans"/>
              </a:rPr>
              <a:t>strong</a:t>
            </a:r>
            <a:r>
              <a:rPr sz="1100" spc="-45" dirty="0">
                <a:solidFill>
                  <a:srgbClr val="3E3E3E"/>
                </a:solidFill>
                <a:latin typeface="CVS Health Sans"/>
                <a:cs typeface="CVS Health Sans"/>
              </a:rPr>
              <a:t> </a:t>
            </a:r>
            <a:r>
              <a:rPr sz="1100" dirty="0">
                <a:solidFill>
                  <a:srgbClr val="3E3E3E"/>
                </a:solidFill>
                <a:latin typeface="CVS Health Sans"/>
                <a:cs typeface="CVS Health Sans"/>
              </a:rPr>
              <a:t>organizational</a:t>
            </a:r>
            <a:r>
              <a:rPr sz="1100" spc="5" dirty="0">
                <a:solidFill>
                  <a:srgbClr val="3E3E3E"/>
                </a:solidFill>
                <a:latin typeface="CVS Health Sans"/>
                <a:cs typeface="CVS Health Sans"/>
              </a:rPr>
              <a:t> </a:t>
            </a:r>
            <a:r>
              <a:rPr sz="1100" dirty="0">
                <a:solidFill>
                  <a:srgbClr val="3E3E3E"/>
                </a:solidFill>
                <a:latin typeface="CVS Health Sans"/>
                <a:cs typeface="CVS Health Sans"/>
              </a:rPr>
              <a:t>skills</a:t>
            </a:r>
            <a:r>
              <a:rPr sz="1100" spc="-5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 ability</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35" dirty="0">
                <a:solidFill>
                  <a:srgbClr val="3E3E3E"/>
                </a:solidFill>
                <a:latin typeface="CVS Health Sans"/>
                <a:cs typeface="CVS Health Sans"/>
              </a:rPr>
              <a:t> </a:t>
            </a:r>
            <a:r>
              <a:rPr sz="1100" dirty="0">
                <a:solidFill>
                  <a:srgbClr val="3E3E3E"/>
                </a:solidFill>
                <a:latin typeface="CVS Health Sans"/>
                <a:cs typeface="CVS Health Sans"/>
              </a:rPr>
              <a:t>working</a:t>
            </a:r>
            <a:r>
              <a:rPr sz="1100" spc="-7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0" dirty="0">
                <a:solidFill>
                  <a:srgbClr val="3E3E3E"/>
                </a:solidFill>
                <a:latin typeface="CVS Health Sans"/>
                <a:cs typeface="CVS Health Sans"/>
              </a:rPr>
              <a:t> </a:t>
            </a:r>
            <a:r>
              <a:rPr sz="1100" dirty="0">
                <a:solidFill>
                  <a:srgbClr val="3E3E3E"/>
                </a:solidFill>
                <a:latin typeface="CVS Health Sans"/>
                <a:cs typeface="CVS Health Sans"/>
              </a:rPr>
              <a:t>members</a:t>
            </a:r>
            <a:r>
              <a:rPr sz="1100" spc="-90" dirty="0">
                <a:solidFill>
                  <a:srgbClr val="3E3E3E"/>
                </a:solidFill>
                <a:latin typeface="CVS Health Sans"/>
                <a:cs typeface="CVS Health Sans"/>
              </a:rPr>
              <a:t> </a:t>
            </a:r>
            <a:r>
              <a:rPr sz="1100" dirty="0">
                <a:solidFill>
                  <a:srgbClr val="3E3E3E"/>
                </a:solidFill>
                <a:latin typeface="CVS Health Sans"/>
                <a:cs typeface="CVS Health Sans"/>
              </a:rPr>
              <a:t>from</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various department.</a:t>
            </a:r>
            <a:endParaRPr sz="1100">
              <a:latin typeface="CVS Health Sans"/>
              <a:cs typeface="CVS Health Sans"/>
            </a:endParaRPr>
          </a:p>
        </p:txBody>
      </p:sp>
      <p:sp>
        <p:nvSpPr>
          <p:cNvPr id="7" name="object 7"/>
          <p:cNvSpPr txBox="1"/>
          <p:nvPr/>
        </p:nvSpPr>
        <p:spPr>
          <a:xfrm>
            <a:off x="4866894" y="3786378"/>
            <a:ext cx="4915535" cy="195580"/>
          </a:xfrm>
          <a:prstGeom prst="rect">
            <a:avLst/>
          </a:prstGeom>
        </p:spPr>
        <p:txBody>
          <a:bodyPr vert="horz" wrap="square" lIns="0" tIns="14604" rIns="0" bIns="0" rtlCol="0">
            <a:spAutoFit/>
          </a:bodyPr>
          <a:lstStyle/>
          <a:p>
            <a:pPr marL="12700">
              <a:lnSpc>
                <a:spcPct val="100000"/>
              </a:lnSpc>
              <a:spcBef>
                <a:spcPts val="114"/>
              </a:spcBef>
            </a:pPr>
            <a:r>
              <a:rPr sz="1100" dirty="0">
                <a:solidFill>
                  <a:srgbClr val="3E3E3E"/>
                </a:solidFill>
                <a:latin typeface="CVS Health Sans"/>
                <a:cs typeface="CVS Health Sans"/>
              </a:rPr>
              <a:t>Foster</a:t>
            </a:r>
            <a:r>
              <a:rPr sz="1100" spc="-30" dirty="0">
                <a:solidFill>
                  <a:srgbClr val="3E3E3E"/>
                </a:solidFill>
                <a:latin typeface="CVS Health Sans"/>
                <a:cs typeface="CVS Health Sans"/>
              </a:rPr>
              <a:t> </a:t>
            </a:r>
            <a:r>
              <a:rPr sz="1100" dirty="0">
                <a:solidFill>
                  <a:srgbClr val="3E3E3E"/>
                </a:solidFill>
                <a:latin typeface="CVS Health Sans"/>
                <a:cs typeface="CVS Health Sans"/>
              </a:rPr>
              <a:t>strong</a:t>
            </a:r>
            <a:r>
              <a:rPr sz="1100" spc="-35" dirty="0">
                <a:solidFill>
                  <a:srgbClr val="3E3E3E"/>
                </a:solidFill>
                <a:latin typeface="CVS Health Sans"/>
                <a:cs typeface="CVS Health Sans"/>
              </a:rPr>
              <a:t> </a:t>
            </a:r>
            <a:r>
              <a:rPr sz="1100" dirty="0">
                <a:solidFill>
                  <a:srgbClr val="3E3E3E"/>
                </a:solidFill>
                <a:latin typeface="CVS Health Sans"/>
                <a:cs typeface="CVS Health Sans"/>
              </a:rPr>
              <a:t>relationships</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5" dirty="0">
                <a:solidFill>
                  <a:srgbClr val="3E3E3E"/>
                </a:solidFill>
                <a:latin typeface="CVS Health Sans"/>
                <a:cs typeface="CVS Health Sans"/>
              </a:rPr>
              <a:t> </a:t>
            </a:r>
            <a:r>
              <a:rPr sz="1100" dirty="0">
                <a:solidFill>
                  <a:srgbClr val="3E3E3E"/>
                </a:solidFill>
                <a:latin typeface="CVS Health Sans"/>
                <a:cs typeface="CVS Health Sans"/>
              </a:rPr>
              <a:t>all</a:t>
            </a:r>
            <a:r>
              <a:rPr sz="1100" spc="-30" dirty="0">
                <a:solidFill>
                  <a:srgbClr val="3E3E3E"/>
                </a:solidFill>
                <a:latin typeface="CVS Health Sans"/>
                <a:cs typeface="CVS Health Sans"/>
              </a:rPr>
              <a:t> </a:t>
            </a:r>
            <a:r>
              <a:rPr sz="1100" dirty="0">
                <a:solidFill>
                  <a:srgbClr val="3E3E3E"/>
                </a:solidFill>
                <a:latin typeface="CVS Health Sans"/>
                <a:cs typeface="CVS Health Sans"/>
              </a:rPr>
              <a:t>applicable</a:t>
            </a:r>
            <a:r>
              <a:rPr sz="1100" spc="-25"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external</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partners.</a:t>
            </a:r>
            <a:endParaRPr sz="1100">
              <a:latin typeface="CVS Health Sans"/>
              <a:cs typeface="CVS Health Sans"/>
            </a:endParaRPr>
          </a:p>
        </p:txBody>
      </p:sp>
      <p:sp>
        <p:nvSpPr>
          <p:cNvPr id="8" name="object 8"/>
          <p:cNvSpPr txBox="1"/>
          <p:nvPr/>
        </p:nvSpPr>
        <p:spPr>
          <a:xfrm>
            <a:off x="4866894" y="4120388"/>
            <a:ext cx="6405245" cy="195580"/>
          </a:xfrm>
          <a:prstGeom prst="rect">
            <a:avLst/>
          </a:prstGeom>
        </p:spPr>
        <p:txBody>
          <a:bodyPr vert="horz" wrap="square" lIns="0" tIns="14604" rIns="0" bIns="0" rtlCol="0">
            <a:spAutoFit/>
          </a:bodyPr>
          <a:lstStyle/>
          <a:p>
            <a:pPr marL="12700">
              <a:lnSpc>
                <a:spcPct val="100000"/>
              </a:lnSpc>
              <a:spcBef>
                <a:spcPts val="114"/>
              </a:spcBef>
            </a:pPr>
            <a:r>
              <a:rPr sz="1100" dirty="0">
                <a:solidFill>
                  <a:srgbClr val="3E3E3E"/>
                </a:solidFill>
                <a:latin typeface="CVS Health Sans"/>
                <a:cs typeface="CVS Health Sans"/>
              </a:rPr>
              <a:t>Complexity</a:t>
            </a:r>
            <a:r>
              <a:rPr sz="1100" spc="-9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work,</a:t>
            </a:r>
            <a:r>
              <a:rPr sz="1100" spc="-35"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95"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decision</a:t>
            </a:r>
            <a:r>
              <a:rPr sz="1100" spc="-50" dirty="0">
                <a:solidFill>
                  <a:srgbClr val="3E3E3E"/>
                </a:solidFill>
                <a:latin typeface="CVS Health Sans"/>
                <a:cs typeface="CVS Health Sans"/>
              </a:rPr>
              <a:t> </a:t>
            </a:r>
            <a:r>
              <a:rPr sz="1100" dirty="0">
                <a:solidFill>
                  <a:srgbClr val="3E3E3E"/>
                </a:solidFill>
                <a:latin typeface="CVS Health Sans"/>
                <a:cs typeface="CVS Health Sans"/>
              </a:rPr>
              <a:t>making,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risk</a:t>
            </a:r>
            <a:r>
              <a:rPr sz="1100" spc="5" dirty="0">
                <a:solidFill>
                  <a:srgbClr val="3E3E3E"/>
                </a:solidFill>
                <a:latin typeface="CVS Health Sans"/>
                <a:cs typeface="CVS Health Sans"/>
              </a:rPr>
              <a:t> </a:t>
            </a:r>
            <a:r>
              <a:rPr sz="1100" dirty="0">
                <a:solidFill>
                  <a:srgbClr val="3E3E3E"/>
                </a:solidFill>
                <a:latin typeface="CVS Health Sans"/>
                <a:cs typeface="CVS Health Sans"/>
              </a:rPr>
              <a:t>analysis</a:t>
            </a:r>
            <a:r>
              <a:rPr sz="1100" spc="25" dirty="0">
                <a:solidFill>
                  <a:srgbClr val="3E3E3E"/>
                </a:solidFill>
                <a:latin typeface="CVS Health Sans"/>
                <a:cs typeface="CVS Health Sans"/>
              </a:rPr>
              <a:t> </a:t>
            </a:r>
            <a:r>
              <a:rPr sz="1100" dirty="0">
                <a:solidFill>
                  <a:srgbClr val="3E3E3E"/>
                </a:solidFill>
                <a:latin typeface="CVS Health Sans"/>
                <a:cs typeface="CVS Health Sans"/>
              </a:rPr>
              <a:t>increases</a:t>
            </a:r>
            <a:r>
              <a:rPr sz="1100" spc="-50" dirty="0">
                <a:solidFill>
                  <a:srgbClr val="3E3E3E"/>
                </a:solidFill>
                <a:latin typeface="CVS Health Sans"/>
                <a:cs typeface="CVS Health Sans"/>
              </a:rPr>
              <a:t> </a:t>
            </a:r>
            <a:r>
              <a:rPr sz="1100" dirty="0">
                <a:solidFill>
                  <a:srgbClr val="3E3E3E"/>
                </a:solidFill>
                <a:latin typeface="CVS Health Sans"/>
                <a:cs typeface="CVS Health Sans"/>
              </a:rPr>
              <a:t>based</a:t>
            </a:r>
            <a:r>
              <a:rPr sz="1100" spc="-40" dirty="0">
                <a:solidFill>
                  <a:srgbClr val="3E3E3E"/>
                </a:solidFill>
                <a:latin typeface="CVS Health Sans"/>
                <a:cs typeface="CVS Health Sans"/>
              </a:rPr>
              <a:t> </a:t>
            </a:r>
            <a:r>
              <a:rPr sz="1100" dirty="0">
                <a:solidFill>
                  <a:srgbClr val="3E3E3E"/>
                </a:solidFill>
                <a:latin typeface="CVS Health Sans"/>
                <a:cs typeface="CVS Health Sans"/>
              </a:rPr>
              <a:t>on</a:t>
            </a:r>
            <a:r>
              <a:rPr sz="1100" spc="-10"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level.</a:t>
            </a:r>
            <a:endParaRPr sz="1100">
              <a:latin typeface="CVS Health Sans"/>
              <a:cs typeface="CVS Health Sans"/>
            </a:endParaRPr>
          </a:p>
        </p:txBody>
      </p:sp>
      <p:sp>
        <p:nvSpPr>
          <p:cNvPr id="9" name="object 9"/>
          <p:cNvSpPr txBox="1"/>
          <p:nvPr/>
        </p:nvSpPr>
        <p:spPr>
          <a:xfrm>
            <a:off x="621791" y="4951476"/>
            <a:ext cx="11009630" cy="1165860"/>
          </a:xfrm>
          <a:prstGeom prst="rect">
            <a:avLst/>
          </a:prstGeom>
        </p:spPr>
        <p:txBody>
          <a:bodyPr vert="horz" wrap="square" lIns="0" tIns="90170" rIns="0" bIns="0" rtlCol="0">
            <a:spAutoFit/>
          </a:bodyPr>
          <a:lstStyle/>
          <a:p>
            <a:pPr marL="104139" marR="1619885">
              <a:lnSpc>
                <a:spcPct val="100099"/>
              </a:lnSpc>
              <a:spcBef>
                <a:spcPts val="710"/>
              </a:spcBef>
            </a:pPr>
            <a:r>
              <a:rPr sz="1100" dirty="0">
                <a:solidFill>
                  <a:srgbClr val="3E3E3E"/>
                </a:solidFill>
                <a:latin typeface="CVS Health Sans"/>
                <a:cs typeface="CVS Health Sans"/>
              </a:rPr>
              <a:t>Depending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on 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55"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65" dirty="0">
                <a:solidFill>
                  <a:srgbClr val="3E3E3E"/>
                </a:solidFill>
                <a:latin typeface="CVS Health Sans"/>
                <a:cs typeface="CVS Health Sans"/>
              </a:rPr>
              <a:t> </a:t>
            </a:r>
            <a:r>
              <a:rPr sz="1100" dirty="0">
                <a:solidFill>
                  <a:srgbClr val="3E3E3E"/>
                </a:solidFill>
                <a:latin typeface="CVS Health Sans"/>
                <a:cs typeface="CVS Health Sans"/>
              </a:rPr>
              <a:t>first</a:t>
            </a:r>
            <a:r>
              <a:rPr sz="1100" spc="-5"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55"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100" dirty="0">
                <a:solidFill>
                  <a:srgbClr val="3E3E3E"/>
                </a:solidFill>
                <a:latin typeface="CVS Health Sans"/>
                <a:cs typeface="CVS Health Sans"/>
              </a:rPr>
              <a:t> </a:t>
            </a:r>
            <a:r>
              <a:rPr sz="1100" dirty="0">
                <a:solidFill>
                  <a:srgbClr val="3E3E3E"/>
                </a:solidFill>
                <a:latin typeface="CVS Health Sans"/>
                <a:cs typeface="CVS Health Sans"/>
              </a:rPr>
              <a:t>of</a:t>
            </a:r>
            <a:r>
              <a:rPr sz="1100" spc="35" dirty="0">
                <a:solidFill>
                  <a:srgbClr val="3E3E3E"/>
                </a:solidFill>
                <a:latin typeface="CVS Health Sans"/>
                <a:cs typeface="CVS Health Sans"/>
              </a:rPr>
              <a:t> </a:t>
            </a:r>
            <a:r>
              <a:rPr sz="1100" dirty="0">
                <a:solidFill>
                  <a:srgbClr val="3E3E3E"/>
                </a:solidFill>
                <a:latin typeface="CVS Health Sans"/>
                <a:cs typeface="CVS Health Sans"/>
              </a:rPr>
              <a:t>small</a:t>
            </a:r>
            <a:r>
              <a:rPr sz="1100" spc="-15" dirty="0">
                <a:solidFill>
                  <a:srgbClr val="3E3E3E"/>
                </a:solidFill>
                <a:latin typeface="CVS Health Sans"/>
                <a:cs typeface="CVS Health Sans"/>
              </a:rPr>
              <a:t> </a:t>
            </a:r>
            <a:r>
              <a:rPr sz="1100" dirty="0">
                <a:solidFill>
                  <a:srgbClr val="3E3E3E"/>
                </a:solidFill>
                <a:latin typeface="CVS Health Sans"/>
                <a:cs typeface="CVS Health Sans"/>
              </a:rPr>
              <a:t>teams to</a:t>
            </a:r>
            <a:r>
              <a:rPr sz="1100" spc="5" dirty="0">
                <a:solidFill>
                  <a:srgbClr val="3E3E3E"/>
                </a:solidFill>
                <a:latin typeface="CVS Health Sans"/>
                <a:cs typeface="CVS Health Sans"/>
              </a:rPr>
              <a:t> </a:t>
            </a:r>
            <a:r>
              <a:rPr sz="1100" dirty="0">
                <a:solidFill>
                  <a:srgbClr val="3E3E3E"/>
                </a:solidFill>
                <a:latin typeface="CVS Health Sans"/>
                <a:cs typeface="CVS Health Sans"/>
              </a:rPr>
              <a:t>leading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large</a:t>
            </a:r>
            <a:r>
              <a:rPr sz="1100" spc="-1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5" dirty="0">
                <a:solidFill>
                  <a:srgbClr val="3E3E3E"/>
                </a:solidFill>
                <a:latin typeface="CVS Health Sans"/>
                <a:cs typeface="CVS Health Sans"/>
              </a:rPr>
              <a:t> </a:t>
            </a:r>
            <a:r>
              <a:rPr sz="1100" dirty="0">
                <a:solidFill>
                  <a:srgbClr val="3E3E3E"/>
                </a:solidFill>
                <a:latin typeface="CVS Health Sans"/>
                <a:cs typeface="CVS Health Sans"/>
              </a:rPr>
              <a:t>or</a:t>
            </a:r>
            <a:r>
              <a:rPr sz="1100" spc="-15" dirty="0">
                <a:solidFill>
                  <a:srgbClr val="3E3E3E"/>
                </a:solidFill>
                <a:latin typeface="CVS Health Sans"/>
                <a:cs typeface="CVS Health Sans"/>
              </a:rPr>
              <a:t> </a:t>
            </a:r>
            <a:r>
              <a:rPr sz="1100" dirty="0">
                <a:solidFill>
                  <a:srgbClr val="3E3E3E"/>
                </a:solidFill>
                <a:latin typeface="CVS Health Sans"/>
                <a:cs typeface="CVS Health Sans"/>
              </a:rPr>
              <a:t>multiple</a:t>
            </a:r>
            <a:r>
              <a:rPr sz="1100" spc="-15" dirty="0">
                <a:solidFill>
                  <a:srgbClr val="3E3E3E"/>
                </a:solidFill>
                <a:latin typeface="CVS Health Sans"/>
                <a:cs typeface="CVS Health Sans"/>
              </a:rPr>
              <a:t> </a:t>
            </a:r>
            <a:r>
              <a:rPr sz="1100" dirty="0">
                <a:solidFill>
                  <a:srgbClr val="3E3E3E"/>
                </a:solidFill>
                <a:latin typeface="CVS Health Sans"/>
                <a:cs typeface="CVS Health Sans"/>
              </a:rPr>
              <a:t>levels</a:t>
            </a:r>
            <a:r>
              <a:rPr sz="1100" spc="-120" dirty="0">
                <a:solidFill>
                  <a:srgbClr val="3E3E3E"/>
                </a:solidFill>
                <a:latin typeface="CVS Health Sans"/>
                <a:cs typeface="CVS Health Sans"/>
              </a:rPr>
              <a:t> </a:t>
            </a:r>
            <a:r>
              <a:rPr sz="1100" dirty="0">
                <a:solidFill>
                  <a:srgbClr val="3E3E3E"/>
                </a:solidFill>
                <a:latin typeface="CVS Health Sans"/>
                <a:cs typeface="CVS Health Sans"/>
              </a:rPr>
              <a:t>of </a:t>
            </a:r>
            <a:r>
              <a:rPr sz="1100" spc="-10" dirty="0">
                <a:solidFill>
                  <a:srgbClr val="3E3E3E"/>
                </a:solidFill>
                <a:latin typeface="CVS Health Sans"/>
                <a:cs typeface="CVS Health Sans"/>
              </a:rPr>
              <a:t>teams</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 functions</a:t>
            </a:r>
            <a:r>
              <a:rPr sz="1100" spc="35" dirty="0">
                <a:solidFill>
                  <a:srgbClr val="3E3E3E"/>
                </a:solidFill>
                <a:latin typeface="CVS Health Sans"/>
                <a:cs typeface="CVS Health Sans"/>
              </a:rPr>
              <a:t> </a:t>
            </a:r>
            <a:r>
              <a:rPr sz="1100" dirty="0">
                <a:solidFill>
                  <a:srgbClr val="3E3E3E"/>
                </a:solidFill>
                <a:latin typeface="CVS Health Sans"/>
                <a:cs typeface="CVS Health Sans"/>
              </a:rPr>
              <a:t>as</a:t>
            </a:r>
            <a:r>
              <a:rPr sz="1100" spc="-5" dirty="0">
                <a:solidFill>
                  <a:srgbClr val="3E3E3E"/>
                </a:solidFill>
                <a:latin typeface="CVS Health Sans"/>
                <a:cs typeface="CVS Health Sans"/>
              </a:rPr>
              <a:t> </a:t>
            </a:r>
            <a:r>
              <a:rPr sz="1100" spc="-20" dirty="0">
                <a:solidFill>
                  <a:srgbClr val="3E3E3E"/>
                </a:solidFill>
                <a:latin typeface="CVS Health Sans"/>
                <a:cs typeface="CVS Health Sans"/>
              </a:rPr>
              <a:t>well </a:t>
            </a:r>
            <a:r>
              <a:rPr sz="1100" dirty="0">
                <a:solidFill>
                  <a:srgbClr val="3E3E3E"/>
                </a:solidFill>
                <a:latin typeface="CVS Health Sans"/>
                <a:cs typeface="CVS Health Sans"/>
              </a:rPr>
              <a:t>as</a:t>
            </a:r>
            <a:r>
              <a:rPr sz="1100" spc="15" dirty="0">
                <a:solidFill>
                  <a:srgbClr val="3E3E3E"/>
                </a:solidFill>
                <a:latin typeface="CVS Health Sans"/>
                <a:cs typeface="CVS Health Sans"/>
              </a:rPr>
              <a:t> </a:t>
            </a:r>
            <a:r>
              <a:rPr sz="1100" dirty="0">
                <a:solidFill>
                  <a:srgbClr val="3E3E3E"/>
                </a:solidFill>
                <a:latin typeface="CVS Health Sans"/>
                <a:cs typeface="CVS Health Sans"/>
              </a:rPr>
              <a:t>large</a:t>
            </a:r>
            <a:r>
              <a:rPr sz="1100" spc="-65" dirty="0">
                <a:solidFill>
                  <a:srgbClr val="3E3E3E"/>
                </a:solidFill>
                <a:latin typeface="CVS Health Sans"/>
                <a:cs typeface="CVS Health Sans"/>
              </a:rPr>
              <a:t> </a:t>
            </a:r>
            <a:r>
              <a:rPr sz="1100" dirty="0">
                <a:solidFill>
                  <a:srgbClr val="3E3E3E"/>
                </a:solidFill>
                <a:latin typeface="CVS Health Sans"/>
                <a:cs typeface="CVS Health Sans"/>
              </a:rPr>
              <a:t>scale,</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multi-</a:t>
            </a:r>
            <a:r>
              <a:rPr sz="1100" dirty="0">
                <a:solidFill>
                  <a:srgbClr val="3E3E3E"/>
                </a:solidFill>
                <a:latin typeface="CVS Health Sans"/>
                <a:cs typeface="CVS Health Sans"/>
              </a:rPr>
              <a:t>site operations</a:t>
            </a:r>
            <a:r>
              <a:rPr sz="1100" spc="-55" dirty="0">
                <a:solidFill>
                  <a:srgbClr val="3E3E3E"/>
                </a:solidFill>
                <a:latin typeface="CVS Health Sans"/>
                <a:cs typeface="CVS Health Sans"/>
              </a:rPr>
              <a:t> </a:t>
            </a:r>
            <a:r>
              <a:rPr sz="1100" dirty="0">
                <a:solidFill>
                  <a:srgbClr val="3E3E3E"/>
                </a:solidFill>
                <a:latin typeface="CVS Health Sans"/>
                <a:cs typeface="CVS Health Sans"/>
              </a:rPr>
              <a:t>or</a:t>
            </a:r>
            <a:r>
              <a:rPr sz="1100" spc="-35" dirty="0">
                <a:solidFill>
                  <a:srgbClr val="3E3E3E"/>
                </a:solidFill>
                <a:latin typeface="CVS Health Sans"/>
                <a:cs typeface="CVS Health Sans"/>
              </a:rPr>
              <a:t> </a:t>
            </a:r>
            <a:r>
              <a:rPr sz="1100" dirty="0">
                <a:solidFill>
                  <a:srgbClr val="3E3E3E"/>
                </a:solidFill>
                <a:latin typeface="CVS Health Sans"/>
                <a:cs typeface="CVS Health Sans"/>
              </a:rPr>
              <a:t>organizations.</a:t>
            </a:r>
            <a:r>
              <a:rPr sz="1100" spc="275" dirty="0">
                <a:solidFill>
                  <a:srgbClr val="3E3E3E"/>
                </a:solidFill>
                <a:latin typeface="CVS Health Sans"/>
                <a:cs typeface="CVS Health Sans"/>
              </a:rPr>
              <a:t> </a:t>
            </a:r>
            <a:r>
              <a:rPr sz="1100" dirty="0">
                <a:solidFill>
                  <a:srgbClr val="3E3E3E"/>
                </a:solidFill>
                <a:latin typeface="CVS Health Sans"/>
                <a:cs typeface="CVS Health Sans"/>
              </a:rPr>
              <a:t>Leaders</a:t>
            </a:r>
            <a:r>
              <a:rPr sz="1100" spc="-90" dirty="0">
                <a:solidFill>
                  <a:srgbClr val="3E3E3E"/>
                </a:solidFill>
                <a:latin typeface="CVS Health Sans"/>
                <a:cs typeface="CVS Health Sans"/>
              </a:rPr>
              <a:t> </a:t>
            </a:r>
            <a:r>
              <a:rPr sz="1100" dirty="0">
                <a:solidFill>
                  <a:srgbClr val="3E3E3E"/>
                </a:solidFill>
                <a:latin typeface="CVS Health Sans"/>
                <a:cs typeface="CVS Health Sans"/>
              </a:rPr>
              <a:t>must</a:t>
            </a:r>
            <a:r>
              <a:rPr sz="1100" spc="15" dirty="0">
                <a:solidFill>
                  <a:srgbClr val="3E3E3E"/>
                </a:solidFill>
                <a:latin typeface="CVS Health Sans"/>
                <a:cs typeface="CVS Health Sans"/>
              </a:rPr>
              <a:t> </a:t>
            </a:r>
            <a:r>
              <a:rPr sz="1100" dirty="0">
                <a:solidFill>
                  <a:srgbClr val="3E3E3E"/>
                </a:solidFill>
                <a:latin typeface="CVS Health Sans"/>
                <a:cs typeface="CVS Health Sans"/>
              </a:rPr>
              <a:t>have advance</a:t>
            </a:r>
            <a:r>
              <a:rPr sz="1100" spc="-5"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expert</a:t>
            </a:r>
            <a:r>
              <a:rPr sz="1100" spc="-95" dirty="0">
                <a:solidFill>
                  <a:srgbClr val="3E3E3E"/>
                </a:solidFill>
                <a:latin typeface="CVS Health Sans"/>
                <a:cs typeface="CVS Health Sans"/>
              </a:rPr>
              <a:t> </a:t>
            </a:r>
            <a:r>
              <a:rPr sz="1100" dirty="0">
                <a:solidFill>
                  <a:srgbClr val="3E3E3E"/>
                </a:solidFill>
                <a:latin typeface="CVS Health Sans"/>
                <a:cs typeface="CVS Health Sans"/>
              </a:rPr>
              <a:t>knowledge</a:t>
            </a:r>
            <a:r>
              <a:rPr sz="1100" spc="-14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specific</a:t>
            </a:r>
            <a:r>
              <a:rPr sz="1100" spc="-25" dirty="0">
                <a:solidFill>
                  <a:srgbClr val="3E3E3E"/>
                </a:solidFill>
                <a:latin typeface="CVS Health Sans"/>
                <a:cs typeface="CVS Health Sans"/>
              </a:rPr>
              <a:t> </a:t>
            </a:r>
            <a:r>
              <a:rPr sz="1100" dirty="0">
                <a:solidFill>
                  <a:srgbClr val="3E3E3E"/>
                </a:solidFill>
                <a:latin typeface="CVS Health Sans"/>
                <a:cs typeface="CVS Health Sans"/>
              </a:rPr>
              <a:t>functional</a:t>
            </a:r>
            <a:r>
              <a:rPr sz="1100" spc="40" dirty="0">
                <a:solidFill>
                  <a:srgbClr val="3E3E3E"/>
                </a:solidFill>
                <a:latin typeface="CVS Health Sans"/>
                <a:cs typeface="CVS Health Sans"/>
              </a:rPr>
              <a:t> </a:t>
            </a:r>
            <a:r>
              <a:rPr sz="1100" dirty="0">
                <a:solidFill>
                  <a:srgbClr val="3E3E3E"/>
                </a:solidFill>
                <a:latin typeface="CVS Health Sans"/>
                <a:cs typeface="CVS Health Sans"/>
              </a:rPr>
              <a:t>or</a:t>
            </a:r>
            <a:r>
              <a:rPr sz="1100" spc="30" dirty="0">
                <a:solidFill>
                  <a:srgbClr val="3E3E3E"/>
                </a:solidFill>
                <a:latin typeface="CVS Health Sans"/>
                <a:cs typeface="CVS Health Sans"/>
              </a:rPr>
              <a:t> </a:t>
            </a:r>
            <a:r>
              <a:rPr sz="1100" dirty="0">
                <a:solidFill>
                  <a:srgbClr val="3E3E3E"/>
                </a:solidFill>
                <a:latin typeface="CVS Health Sans"/>
                <a:cs typeface="CVS Health Sans"/>
              </a:rPr>
              <a:t>technical</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area. </a:t>
            </a:r>
            <a:r>
              <a:rPr sz="1100" dirty="0">
                <a:solidFill>
                  <a:srgbClr val="3E3E3E"/>
                </a:solidFill>
                <a:latin typeface="CVS Health Sans"/>
                <a:cs typeface="CVS Health Sans"/>
              </a:rPr>
              <a:t>Leaders</a:t>
            </a:r>
            <a:r>
              <a:rPr sz="1100" spc="-45" dirty="0">
                <a:solidFill>
                  <a:srgbClr val="3E3E3E"/>
                </a:solidFill>
                <a:latin typeface="CVS Health Sans"/>
                <a:cs typeface="CVS Health Sans"/>
              </a:rPr>
              <a:t> </a:t>
            </a:r>
            <a:r>
              <a:rPr sz="1100" dirty="0">
                <a:solidFill>
                  <a:srgbClr val="3E3E3E"/>
                </a:solidFill>
                <a:latin typeface="CVS Health Sans"/>
                <a:cs typeface="CVS Health Sans"/>
              </a:rPr>
              <a:t>may</a:t>
            </a:r>
            <a:r>
              <a:rPr sz="1100" spc="20"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15" dirty="0">
                <a:solidFill>
                  <a:srgbClr val="3E3E3E"/>
                </a:solidFill>
                <a:latin typeface="CVS Health Sans"/>
                <a:cs typeface="CVS Health Sans"/>
              </a:rPr>
              <a:t> </a:t>
            </a:r>
            <a:r>
              <a:rPr sz="1100" dirty="0">
                <a:solidFill>
                  <a:srgbClr val="3E3E3E"/>
                </a:solidFill>
                <a:latin typeface="CVS Health Sans"/>
                <a:cs typeface="CVS Health Sans"/>
              </a:rPr>
              <a:t>day</a:t>
            </a:r>
            <a:r>
              <a:rPr sz="1100" spc="20" dirty="0">
                <a:solidFill>
                  <a:srgbClr val="3E3E3E"/>
                </a:solidFill>
                <a:latin typeface="CVS Health Sans"/>
                <a:cs typeface="CVS Health Sans"/>
              </a:rPr>
              <a:t> </a:t>
            </a:r>
            <a:r>
              <a:rPr sz="1100" dirty="0">
                <a:solidFill>
                  <a:srgbClr val="3E3E3E"/>
                </a:solidFill>
                <a:latin typeface="CVS Health Sans"/>
                <a:cs typeface="CVS Health Sans"/>
              </a:rPr>
              <a:t>to day</a:t>
            </a:r>
            <a:r>
              <a:rPr sz="1100" spc="2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and/or</a:t>
            </a:r>
            <a:r>
              <a:rPr sz="1100" spc="15" dirty="0">
                <a:solidFill>
                  <a:srgbClr val="3E3E3E"/>
                </a:solidFill>
                <a:latin typeface="CVS Health Sans"/>
                <a:cs typeface="CVS Health Sans"/>
              </a:rPr>
              <a:t> </a:t>
            </a:r>
            <a:r>
              <a:rPr sz="1100" dirty="0">
                <a:solidFill>
                  <a:srgbClr val="3E3E3E"/>
                </a:solidFill>
                <a:latin typeface="CVS Health Sans"/>
                <a:cs typeface="CVS Health Sans"/>
              </a:rPr>
              <a:t>projects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and/or</a:t>
            </a:r>
            <a:r>
              <a:rPr sz="1100" spc="-20" dirty="0">
                <a:solidFill>
                  <a:srgbClr val="3E3E3E"/>
                </a:solidFill>
                <a:latin typeface="CVS Health Sans"/>
                <a:cs typeface="CVS Health Sans"/>
              </a:rPr>
              <a:t> </a:t>
            </a:r>
            <a:r>
              <a:rPr sz="1100" dirty="0">
                <a:solidFill>
                  <a:srgbClr val="3E3E3E"/>
                </a:solidFill>
                <a:latin typeface="CVS Health Sans"/>
                <a:cs typeface="CVS Health Sans"/>
              </a:rPr>
              <a:t>drive</a:t>
            </a:r>
            <a:r>
              <a:rPr sz="1100" spc="15" dirty="0">
                <a:solidFill>
                  <a:srgbClr val="3E3E3E"/>
                </a:solidFill>
                <a:latin typeface="CVS Health Sans"/>
                <a:cs typeface="CVS Health Sans"/>
              </a:rPr>
              <a:t> </a:t>
            </a:r>
            <a:r>
              <a:rPr sz="1100" dirty="0">
                <a:solidFill>
                  <a:srgbClr val="3E3E3E"/>
                </a:solidFill>
                <a:latin typeface="CVS Health Sans"/>
                <a:cs typeface="CVS Health Sans"/>
              </a:rPr>
              <a:t>short</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long-</a:t>
            </a:r>
            <a:r>
              <a:rPr sz="1100" dirty="0">
                <a:solidFill>
                  <a:srgbClr val="3E3E3E"/>
                </a:solidFill>
                <a:latin typeface="CVS Health Sans"/>
                <a:cs typeface="CVS Health Sans"/>
              </a:rPr>
              <a:t>term</a:t>
            </a:r>
            <a:r>
              <a:rPr sz="1100" spc="-85" dirty="0">
                <a:solidFill>
                  <a:srgbClr val="3E3E3E"/>
                </a:solidFill>
                <a:latin typeface="CVS Health Sans"/>
                <a:cs typeface="CVS Health Sans"/>
              </a:rPr>
              <a:t> </a:t>
            </a:r>
            <a:r>
              <a:rPr sz="1100" dirty="0">
                <a:solidFill>
                  <a:srgbClr val="3E3E3E"/>
                </a:solidFill>
                <a:latin typeface="CVS Health Sans"/>
                <a:cs typeface="CVS Health Sans"/>
              </a:rPr>
              <a:t>strategy</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mission</a:t>
            </a:r>
            <a:r>
              <a:rPr sz="1100" spc="25" dirty="0">
                <a:solidFill>
                  <a:srgbClr val="3E3E3E"/>
                </a:solidFill>
                <a:latin typeface="CVS Health Sans"/>
                <a:cs typeface="CVS Health Sans"/>
              </a:rPr>
              <a:t> </a:t>
            </a:r>
            <a:r>
              <a:rPr sz="1100" dirty="0">
                <a:solidFill>
                  <a:srgbClr val="3E3E3E"/>
                </a:solidFill>
                <a:latin typeface="CVS Health Sans"/>
                <a:cs typeface="CVS Health Sans"/>
              </a:rPr>
              <a:t>critical</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objectives.</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Leaders </a:t>
            </a:r>
            <a:r>
              <a:rPr sz="1100" dirty="0">
                <a:solidFill>
                  <a:srgbClr val="3E3E3E"/>
                </a:solidFill>
                <a:latin typeface="CVS Health Sans"/>
                <a:cs typeface="CVS Health Sans"/>
              </a:rPr>
              <a:t>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6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driving high</a:t>
            </a:r>
            <a:r>
              <a:rPr sz="1100" spc="-10" dirty="0">
                <a:solidFill>
                  <a:srgbClr val="3E3E3E"/>
                </a:solidFill>
                <a:latin typeface="CVS Health Sans"/>
                <a:cs typeface="CVS Health Sans"/>
              </a:rPr>
              <a:t> </a:t>
            </a:r>
            <a:r>
              <a:rPr sz="1100" dirty="0">
                <a:solidFill>
                  <a:srgbClr val="3E3E3E"/>
                </a:solidFill>
                <a:latin typeface="CVS Health Sans"/>
                <a:cs typeface="CVS Health Sans"/>
              </a:rPr>
              <a:t>performing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5" dirty="0">
                <a:solidFill>
                  <a:srgbClr val="3E3E3E"/>
                </a:solidFill>
                <a:latin typeface="CVS Health Sans"/>
                <a:cs typeface="CVS Health Sans"/>
              </a:rPr>
              <a:t> </a:t>
            </a:r>
            <a:r>
              <a:rPr sz="1100" dirty="0">
                <a:solidFill>
                  <a:srgbClr val="3E3E3E"/>
                </a:solidFill>
                <a:latin typeface="CVS Health Sans"/>
                <a:cs typeface="CVS Health Sans"/>
              </a:rPr>
              <a:t>as</a:t>
            </a:r>
            <a:r>
              <a:rPr sz="1100" spc="25" dirty="0">
                <a:solidFill>
                  <a:srgbClr val="3E3E3E"/>
                </a:solidFill>
                <a:latin typeface="CVS Health Sans"/>
                <a:cs typeface="CVS Health Sans"/>
              </a:rPr>
              <a:t> </a:t>
            </a:r>
            <a:r>
              <a:rPr sz="1100" dirty="0">
                <a:solidFill>
                  <a:srgbClr val="3E3E3E"/>
                </a:solidFill>
                <a:latin typeface="CVS Health Sans"/>
                <a:cs typeface="CVS Health Sans"/>
              </a:rPr>
              <a:t>well</a:t>
            </a:r>
            <a:r>
              <a:rPr sz="1100" spc="-95" dirty="0">
                <a:solidFill>
                  <a:srgbClr val="3E3E3E"/>
                </a:solidFill>
                <a:latin typeface="CVS Health Sans"/>
                <a:cs typeface="CVS Health Sans"/>
              </a:rPr>
              <a:t> </a:t>
            </a:r>
            <a:r>
              <a:rPr sz="1100" dirty="0">
                <a:solidFill>
                  <a:srgbClr val="3E3E3E"/>
                </a:solidFill>
                <a:latin typeface="CVS Health Sans"/>
                <a:cs typeface="CVS Health Sans"/>
              </a:rPr>
              <a:t>as</a:t>
            </a:r>
            <a:r>
              <a:rPr sz="1100" spc="25" dirty="0">
                <a:solidFill>
                  <a:srgbClr val="3E3E3E"/>
                </a:solidFill>
                <a:latin typeface="CVS Health Sans"/>
                <a:cs typeface="CVS Health Sans"/>
              </a:rPr>
              <a:t> </a:t>
            </a:r>
            <a:r>
              <a:rPr sz="1100" dirty="0">
                <a:solidFill>
                  <a:srgbClr val="3E3E3E"/>
                </a:solidFill>
                <a:latin typeface="CVS Health Sans"/>
                <a:cs typeface="CVS Health Sans"/>
              </a:rPr>
              <a:t>managing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influencing performance,</a:t>
            </a:r>
            <a:r>
              <a:rPr sz="1100" spc="-75" dirty="0">
                <a:solidFill>
                  <a:srgbClr val="3E3E3E"/>
                </a:solidFill>
                <a:latin typeface="CVS Health Sans"/>
                <a:cs typeface="CVS Health Sans"/>
              </a:rPr>
              <a:t> </a:t>
            </a:r>
            <a:r>
              <a:rPr sz="1100" dirty="0">
                <a:solidFill>
                  <a:srgbClr val="3E3E3E"/>
                </a:solidFill>
                <a:latin typeface="CVS Health Sans"/>
                <a:cs typeface="CVS Health Sans"/>
              </a:rPr>
              <a:t>behaviors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culture.</a:t>
            </a:r>
            <a:endParaRPr sz="1100">
              <a:latin typeface="CVS Health Sans"/>
              <a:cs typeface="CVS Health Sans"/>
            </a:endParaRPr>
          </a:p>
          <a:p>
            <a:pPr marL="104139">
              <a:lnSpc>
                <a:spcPct val="100000"/>
              </a:lnSpc>
              <a:spcBef>
                <a:spcPts val="1350"/>
              </a:spcBef>
            </a:pPr>
            <a:r>
              <a:rPr sz="1100" dirty="0">
                <a:solidFill>
                  <a:srgbClr val="3E3E3E"/>
                </a:solidFill>
                <a:latin typeface="CVS Health Sans"/>
                <a:cs typeface="CVS Health Sans"/>
              </a:rPr>
              <a:t>Examples</a:t>
            </a:r>
            <a:r>
              <a:rPr sz="1100" spc="-80" dirty="0">
                <a:solidFill>
                  <a:srgbClr val="3E3E3E"/>
                </a:solidFill>
                <a:latin typeface="CVS Health Sans"/>
                <a:cs typeface="CVS Health Sans"/>
              </a:rPr>
              <a:t> </a:t>
            </a:r>
            <a:r>
              <a:rPr sz="1100" dirty="0">
                <a:solidFill>
                  <a:srgbClr val="3E3E3E"/>
                </a:solidFill>
                <a:latin typeface="CVS Health Sans"/>
                <a:cs typeface="CVS Health Sans"/>
              </a:rPr>
              <a:t>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Supervisors,</a:t>
            </a:r>
            <a:r>
              <a:rPr sz="1100" spc="-65" dirty="0">
                <a:solidFill>
                  <a:srgbClr val="3E3E3E"/>
                </a:solidFill>
                <a:latin typeface="CVS Health Sans"/>
                <a:cs typeface="CVS Health Sans"/>
              </a:rPr>
              <a:t> </a:t>
            </a:r>
            <a:r>
              <a:rPr sz="1100" dirty="0">
                <a:solidFill>
                  <a:srgbClr val="3E3E3E"/>
                </a:solidFill>
                <a:latin typeface="CVS Health Sans"/>
                <a:cs typeface="CVS Health Sans"/>
              </a:rPr>
              <a:t>Associate</a:t>
            </a:r>
            <a:r>
              <a:rPr sz="1100" spc="20"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30"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30" dirty="0">
                <a:solidFill>
                  <a:srgbClr val="3E3E3E"/>
                </a:solidFill>
                <a:latin typeface="CVS Health Sans"/>
                <a:cs typeface="CVS Health Sans"/>
              </a:rPr>
              <a:t> </a:t>
            </a:r>
            <a:r>
              <a:rPr sz="1100" dirty="0">
                <a:solidFill>
                  <a:srgbClr val="3E3E3E"/>
                </a:solidFill>
                <a:latin typeface="CVS Health Sans"/>
                <a:cs typeface="CVS Health Sans"/>
              </a:rPr>
              <a:t>Sr.</a:t>
            </a:r>
            <a:r>
              <a:rPr sz="1100" spc="5"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35"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Directors</a:t>
            </a:r>
            <a:r>
              <a:rPr sz="1100" spc="-80"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a</a:t>
            </a:r>
            <a:r>
              <a:rPr sz="1100" spc="35" dirty="0">
                <a:solidFill>
                  <a:srgbClr val="3E3E3E"/>
                </a:solidFill>
                <a:latin typeface="CVS Health Sans"/>
                <a:cs typeface="CVS Health Sans"/>
              </a:rPr>
              <a:t> </a:t>
            </a:r>
            <a:r>
              <a:rPr sz="1100" dirty="0">
                <a:solidFill>
                  <a:srgbClr val="3E3E3E"/>
                </a:solidFill>
                <a:latin typeface="CVS Health Sans"/>
                <a:cs typeface="CVS Health Sans"/>
              </a:rPr>
              <a:t>specialized</a:t>
            </a:r>
            <a:r>
              <a:rPr sz="1100" spc="-75" dirty="0">
                <a:solidFill>
                  <a:srgbClr val="3E3E3E"/>
                </a:solidFill>
                <a:latin typeface="CVS Health Sans"/>
                <a:cs typeface="CVS Health Sans"/>
              </a:rPr>
              <a:t> </a:t>
            </a:r>
            <a:r>
              <a:rPr sz="1100" dirty="0">
                <a:solidFill>
                  <a:srgbClr val="3E3E3E"/>
                </a:solidFill>
                <a:latin typeface="CVS Health Sans"/>
                <a:cs typeface="CVS Health Sans"/>
              </a:rPr>
              <a:t>area</a:t>
            </a:r>
            <a:r>
              <a:rPr sz="1100" spc="-5" dirty="0">
                <a:solidFill>
                  <a:srgbClr val="3E3E3E"/>
                </a:solidFill>
                <a:latin typeface="CVS Health Sans"/>
                <a:cs typeface="CVS Health Sans"/>
              </a:rPr>
              <a:t> </a:t>
            </a:r>
            <a:r>
              <a:rPr sz="1100" dirty="0">
                <a:solidFill>
                  <a:srgbClr val="3E3E3E"/>
                </a:solidFill>
                <a:latin typeface="CVS Health Sans"/>
                <a:cs typeface="CVS Health Sans"/>
              </a:rPr>
              <a:t>or</a:t>
            </a:r>
            <a:r>
              <a:rPr sz="1100" spc="25"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unit.</a:t>
            </a:r>
            <a:endParaRPr sz="1100">
              <a:latin typeface="CVS Health Sans"/>
              <a:cs typeface="CVS Health Sans"/>
            </a:endParaRPr>
          </a:p>
        </p:txBody>
      </p:sp>
      <p:sp>
        <p:nvSpPr>
          <p:cNvPr id="10" name="object 10"/>
          <p:cNvSpPr txBox="1"/>
          <p:nvPr/>
        </p:nvSpPr>
        <p:spPr>
          <a:xfrm>
            <a:off x="2455545" y="1340611"/>
            <a:ext cx="1084580" cy="546735"/>
          </a:xfrm>
          <a:prstGeom prst="rect">
            <a:avLst/>
          </a:prstGeom>
        </p:spPr>
        <p:txBody>
          <a:bodyPr vert="horz" wrap="square" lIns="0" tIns="12700" rIns="0" bIns="0" rtlCol="0">
            <a:spAutoFit/>
          </a:bodyPr>
          <a:lstStyle/>
          <a:p>
            <a:pPr marL="12700">
              <a:lnSpc>
                <a:spcPts val="2050"/>
              </a:lnSpc>
              <a:spcBef>
                <a:spcPts val="100"/>
              </a:spcBef>
            </a:pPr>
            <a:r>
              <a:rPr sz="1800" b="1" spc="-10" dirty="0">
                <a:solidFill>
                  <a:srgbClr val="3E3E3E"/>
                </a:solidFill>
                <a:latin typeface="CVS Health Sans"/>
                <a:cs typeface="CVS Health Sans"/>
              </a:rPr>
              <a:t>Resource</a:t>
            </a:r>
            <a:endParaRPr sz="1800">
              <a:latin typeface="CVS Health Sans"/>
              <a:cs typeface="CVS Health Sans"/>
            </a:endParaRPr>
          </a:p>
          <a:p>
            <a:pPr marL="12700">
              <a:lnSpc>
                <a:spcPts val="2050"/>
              </a:lnSpc>
            </a:pPr>
            <a:r>
              <a:rPr sz="1800" b="1" spc="-10" dirty="0">
                <a:solidFill>
                  <a:srgbClr val="3E3E3E"/>
                </a:solidFill>
                <a:latin typeface="CVS Health Sans"/>
                <a:cs typeface="CVS Health Sans"/>
              </a:rPr>
              <a:t>Planning</a:t>
            </a:r>
            <a:endParaRPr sz="1800">
              <a:latin typeface="CVS Health Sans"/>
              <a:cs typeface="CVS Health Sans"/>
            </a:endParaRPr>
          </a:p>
        </p:txBody>
      </p:sp>
      <p:sp>
        <p:nvSpPr>
          <p:cNvPr id="11" name="object 11"/>
          <p:cNvSpPr txBox="1"/>
          <p:nvPr/>
        </p:nvSpPr>
        <p:spPr>
          <a:xfrm>
            <a:off x="4866894" y="1340611"/>
            <a:ext cx="1256030" cy="546735"/>
          </a:xfrm>
          <a:prstGeom prst="rect">
            <a:avLst/>
          </a:prstGeom>
        </p:spPr>
        <p:txBody>
          <a:bodyPr vert="horz" wrap="square" lIns="0" tIns="12700" rIns="0" bIns="0" rtlCol="0">
            <a:spAutoFit/>
          </a:bodyPr>
          <a:lstStyle/>
          <a:p>
            <a:pPr marL="12700">
              <a:lnSpc>
                <a:spcPts val="2050"/>
              </a:lnSpc>
              <a:spcBef>
                <a:spcPts val="100"/>
              </a:spcBef>
            </a:pPr>
            <a:r>
              <a:rPr sz="1800" b="1" spc="-10" dirty="0">
                <a:solidFill>
                  <a:srgbClr val="3E3E3E"/>
                </a:solidFill>
                <a:latin typeface="CVS Health Sans"/>
                <a:cs typeface="CVS Health Sans"/>
              </a:rPr>
              <a:t>Client</a:t>
            </a:r>
            <a:endParaRPr sz="1800">
              <a:latin typeface="CVS Health Sans"/>
              <a:cs typeface="CVS Health Sans"/>
            </a:endParaRPr>
          </a:p>
          <a:p>
            <a:pPr marL="12700">
              <a:lnSpc>
                <a:spcPts val="2050"/>
              </a:lnSpc>
            </a:pPr>
            <a:r>
              <a:rPr sz="1800" b="1" spc="-10" dirty="0">
                <a:solidFill>
                  <a:srgbClr val="3E3E3E"/>
                </a:solidFill>
                <a:latin typeface="CVS Health Sans"/>
                <a:cs typeface="CVS Health Sans"/>
              </a:rPr>
              <a:t>Operations</a:t>
            </a:r>
            <a:endParaRPr sz="1800">
              <a:latin typeface="CVS Health Sans"/>
              <a:cs typeface="CVS Health Sans"/>
            </a:endParaRPr>
          </a:p>
        </p:txBody>
      </p:sp>
      <p:sp>
        <p:nvSpPr>
          <p:cNvPr id="12" name="object 12"/>
          <p:cNvSpPr txBox="1"/>
          <p:nvPr/>
        </p:nvSpPr>
        <p:spPr>
          <a:xfrm>
            <a:off x="6914768" y="1340611"/>
            <a:ext cx="1276350" cy="793750"/>
          </a:xfrm>
          <a:prstGeom prst="rect">
            <a:avLst/>
          </a:prstGeom>
        </p:spPr>
        <p:txBody>
          <a:bodyPr vert="horz" wrap="square" lIns="0" tIns="43815" rIns="0" bIns="0" rtlCol="0">
            <a:spAutoFit/>
          </a:bodyPr>
          <a:lstStyle/>
          <a:p>
            <a:pPr marL="12700" marR="5080">
              <a:lnSpc>
                <a:spcPts val="1939"/>
              </a:lnSpc>
              <a:spcBef>
                <a:spcPts val="345"/>
              </a:spcBef>
            </a:pPr>
            <a:r>
              <a:rPr sz="1800" b="1" dirty="0">
                <a:solidFill>
                  <a:srgbClr val="3E3E3E"/>
                </a:solidFill>
                <a:latin typeface="CVS Health Sans"/>
                <a:cs typeface="CVS Health Sans"/>
              </a:rPr>
              <a:t>Strategy</a:t>
            </a:r>
            <a:r>
              <a:rPr sz="1800" b="1" spc="-65" dirty="0">
                <a:solidFill>
                  <a:srgbClr val="3E3E3E"/>
                </a:solidFill>
                <a:latin typeface="CVS Health Sans"/>
                <a:cs typeface="CVS Health Sans"/>
              </a:rPr>
              <a:t> </a:t>
            </a:r>
            <a:r>
              <a:rPr sz="1800" b="1" spc="-50" dirty="0">
                <a:solidFill>
                  <a:srgbClr val="3E3E3E"/>
                </a:solidFill>
                <a:latin typeface="CVS Health Sans"/>
                <a:cs typeface="CVS Health Sans"/>
              </a:rPr>
              <a:t>&amp; </a:t>
            </a:r>
            <a:r>
              <a:rPr sz="1800" b="1" spc="-10" dirty="0">
                <a:solidFill>
                  <a:srgbClr val="3E3E3E"/>
                </a:solidFill>
                <a:latin typeface="CVS Health Sans"/>
                <a:cs typeface="CVS Health Sans"/>
              </a:rPr>
              <a:t>Member </a:t>
            </a:r>
            <a:r>
              <a:rPr sz="1800" b="1" spc="-20" dirty="0">
                <a:solidFill>
                  <a:srgbClr val="3E3E3E"/>
                </a:solidFill>
                <a:latin typeface="CVS Health Sans"/>
                <a:cs typeface="CVS Health Sans"/>
              </a:rPr>
              <a:t>Experience</a:t>
            </a:r>
            <a:endParaRPr sz="1800">
              <a:latin typeface="CVS Health Sans"/>
              <a:cs typeface="CVS Health Sans"/>
            </a:endParaRPr>
          </a:p>
        </p:txBody>
      </p:sp>
      <p:sp>
        <p:nvSpPr>
          <p:cNvPr id="13" name="object 13"/>
          <p:cNvSpPr txBox="1"/>
          <p:nvPr/>
        </p:nvSpPr>
        <p:spPr>
          <a:xfrm>
            <a:off x="9462261" y="1340611"/>
            <a:ext cx="1905000" cy="793750"/>
          </a:xfrm>
          <a:prstGeom prst="rect">
            <a:avLst/>
          </a:prstGeom>
        </p:spPr>
        <p:txBody>
          <a:bodyPr vert="horz" wrap="square" lIns="0" tIns="43815" rIns="0" bIns="0" rtlCol="0">
            <a:spAutoFit/>
          </a:bodyPr>
          <a:lstStyle/>
          <a:p>
            <a:pPr marL="12700" marR="5080">
              <a:lnSpc>
                <a:spcPts val="1939"/>
              </a:lnSpc>
              <a:spcBef>
                <a:spcPts val="345"/>
              </a:spcBef>
            </a:pPr>
            <a:r>
              <a:rPr sz="1800" b="1" spc="-10" dirty="0">
                <a:solidFill>
                  <a:srgbClr val="3E3E3E"/>
                </a:solidFill>
                <a:latin typeface="CVS Health Sans"/>
                <a:cs typeface="CVS Health Sans"/>
              </a:rPr>
              <a:t>Member </a:t>
            </a:r>
            <a:r>
              <a:rPr sz="1800" b="1" spc="-20" dirty="0">
                <a:solidFill>
                  <a:srgbClr val="3E3E3E"/>
                </a:solidFill>
                <a:latin typeface="CVS Health Sans"/>
                <a:cs typeface="CVS Health Sans"/>
              </a:rPr>
              <a:t>Communications </a:t>
            </a:r>
            <a:r>
              <a:rPr sz="1800" b="1" spc="-10" dirty="0">
                <a:solidFill>
                  <a:srgbClr val="3E3E3E"/>
                </a:solidFill>
                <a:latin typeface="CVS Health Sans"/>
                <a:cs typeface="CVS Health Sans"/>
              </a:rPr>
              <a:t>Operations</a:t>
            </a:r>
            <a:endParaRPr sz="1800">
              <a:latin typeface="CVS Health Sans"/>
              <a:cs typeface="CVS Health Sans"/>
            </a:endParaRPr>
          </a:p>
        </p:txBody>
      </p:sp>
      <p:sp>
        <p:nvSpPr>
          <p:cNvPr id="14" name="object 14"/>
          <p:cNvSpPr txBox="1"/>
          <p:nvPr/>
        </p:nvSpPr>
        <p:spPr>
          <a:xfrm>
            <a:off x="657859" y="4685538"/>
            <a:ext cx="1944370" cy="239395"/>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CC0000"/>
                </a:solidFill>
                <a:latin typeface="CVS Health Sans"/>
                <a:cs typeface="CVS Health Sans"/>
              </a:rPr>
              <a:t>Organizational</a:t>
            </a:r>
            <a:r>
              <a:rPr sz="1400" b="1" spc="50" dirty="0">
                <a:solidFill>
                  <a:srgbClr val="CC0000"/>
                </a:solidFill>
                <a:latin typeface="CVS Health Sans"/>
                <a:cs typeface="CVS Health Sans"/>
              </a:rPr>
              <a:t> </a:t>
            </a:r>
            <a:r>
              <a:rPr sz="1400" b="1" spc="-10" dirty="0">
                <a:solidFill>
                  <a:srgbClr val="CC0000"/>
                </a:solidFill>
                <a:latin typeface="CVS Health Sans"/>
                <a:cs typeface="CVS Health Sans"/>
              </a:rPr>
              <a:t>Impact</a:t>
            </a:r>
            <a:endParaRPr sz="1400">
              <a:latin typeface="CVS Health Sans"/>
              <a:cs typeface="CVS Health Sans"/>
            </a:endParaRPr>
          </a:p>
        </p:txBody>
      </p:sp>
      <p:sp>
        <p:nvSpPr>
          <p:cNvPr id="15" name="object 15"/>
          <p:cNvSpPr/>
          <p:nvPr/>
        </p:nvSpPr>
        <p:spPr>
          <a:xfrm>
            <a:off x="2944367" y="4809744"/>
            <a:ext cx="8625205" cy="0"/>
          </a:xfrm>
          <a:custGeom>
            <a:avLst/>
            <a:gdLst/>
            <a:ahLst/>
            <a:cxnLst/>
            <a:rect l="l" t="t" r="r" b="b"/>
            <a:pathLst>
              <a:path w="8625205">
                <a:moveTo>
                  <a:pt x="0" y="0"/>
                </a:moveTo>
                <a:lnTo>
                  <a:pt x="8624697" y="0"/>
                </a:lnTo>
              </a:path>
            </a:pathLst>
          </a:custGeom>
          <a:ln w="38100">
            <a:solidFill>
              <a:srgbClr val="858585"/>
            </a:solidFill>
          </a:ln>
        </p:spPr>
        <p:txBody>
          <a:bodyPr wrap="square" lIns="0" tIns="0" rIns="0" bIns="0" rtlCol="0"/>
          <a:lstStyle/>
          <a:p>
            <a:endParaRPr/>
          </a:p>
        </p:txBody>
      </p:sp>
      <p:sp>
        <p:nvSpPr>
          <p:cNvPr id="16" name="object 16"/>
          <p:cNvSpPr/>
          <p:nvPr/>
        </p:nvSpPr>
        <p:spPr>
          <a:xfrm>
            <a:off x="621791" y="2352294"/>
            <a:ext cx="10724515" cy="114300"/>
          </a:xfrm>
          <a:custGeom>
            <a:avLst/>
            <a:gdLst/>
            <a:ahLst/>
            <a:cxnLst/>
            <a:rect l="l" t="t" r="r" b="b"/>
            <a:pathLst>
              <a:path w="10724515" h="114300">
                <a:moveTo>
                  <a:pt x="114300" y="0"/>
                </a:moveTo>
                <a:lnTo>
                  <a:pt x="0" y="57150"/>
                </a:lnTo>
                <a:lnTo>
                  <a:pt x="114300" y="114300"/>
                </a:lnTo>
                <a:lnTo>
                  <a:pt x="114300" y="76200"/>
                </a:lnTo>
                <a:lnTo>
                  <a:pt x="95199" y="76200"/>
                </a:lnTo>
                <a:lnTo>
                  <a:pt x="95199" y="38100"/>
                </a:lnTo>
                <a:lnTo>
                  <a:pt x="114300" y="38100"/>
                </a:lnTo>
                <a:lnTo>
                  <a:pt x="114300" y="0"/>
                </a:lnTo>
                <a:close/>
              </a:path>
              <a:path w="10724515" h="114300">
                <a:moveTo>
                  <a:pt x="10610215" y="0"/>
                </a:moveTo>
                <a:lnTo>
                  <a:pt x="10610215" y="114300"/>
                </a:lnTo>
                <a:lnTo>
                  <a:pt x="10686415" y="76200"/>
                </a:lnTo>
                <a:lnTo>
                  <a:pt x="10629265" y="76200"/>
                </a:lnTo>
                <a:lnTo>
                  <a:pt x="10629265" y="38100"/>
                </a:lnTo>
                <a:lnTo>
                  <a:pt x="10686415" y="38100"/>
                </a:lnTo>
                <a:lnTo>
                  <a:pt x="10610215" y="0"/>
                </a:lnTo>
                <a:close/>
              </a:path>
              <a:path w="10724515" h="114300">
                <a:moveTo>
                  <a:pt x="114300" y="38100"/>
                </a:moveTo>
                <a:lnTo>
                  <a:pt x="95199" y="38100"/>
                </a:lnTo>
                <a:lnTo>
                  <a:pt x="95199" y="76200"/>
                </a:lnTo>
                <a:lnTo>
                  <a:pt x="114300" y="76200"/>
                </a:lnTo>
                <a:lnTo>
                  <a:pt x="114300" y="38100"/>
                </a:lnTo>
                <a:close/>
              </a:path>
              <a:path w="10724515" h="114300">
                <a:moveTo>
                  <a:pt x="10610215" y="38100"/>
                </a:moveTo>
                <a:lnTo>
                  <a:pt x="114300" y="38100"/>
                </a:lnTo>
                <a:lnTo>
                  <a:pt x="114300" y="76200"/>
                </a:lnTo>
                <a:lnTo>
                  <a:pt x="10610215" y="76200"/>
                </a:lnTo>
                <a:lnTo>
                  <a:pt x="10610215" y="38100"/>
                </a:lnTo>
                <a:close/>
              </a:path>
              <a:path w="10724515" h="114300">
                <a:moveTo>
                  <a:pt x="10686415" y="38100"/>
                </a:moveTo>
                <a:lnTo>
                  <a:pt x="10629265" y="38100"/>
                </a:lnTo>
                <a:lnTo>
                  <a:pt x="10629265" y="76200"/>
                </a:lnTo>
                <a:lnTo>
                  <a:pt x="10686415" y="76200"/>
                </a:lnTo>
                <a:lnTo>
                  <a:pt x="10724515" y="57150"/>
                </a:lnTo>
                <a:lnTo>
                  <a:pt x="10686415" y="38100"/>
                </a:lnTo>
                <a:close/>
              </a:path>
            </a:pathLst>
          </a:custGeom>
          <a:solidFill>
            <a:srgbClr val="858585"/>
          </a:solidFill>
        </p:spPr>
        <p:txBody>
          <a:bodyPr wrap="square" lIns="0" tIns="0" rIns="0" bIns="0" rtlCol="0"/>
          <a:lstStyle/>
          <a:p>
            <a:endParaRPr/>
          </a:p>
        </p:txBody>
      </p:sp>
      <p:sp>
        <p:nvSpPr>
          <p:cNvPr id="17" name="object 17"/>
          <p:cNvSpPr txBox="1"/>
          <p:nvPr/>
        </p:nvSpPr>
        <p:spPr>
          <a:xfrm>
            <a:off x="657859" y="2518613"/>
            <a:ext cx="1671955" cy="1202690"/>
          </a:xfrm>
          <a:prstGeom prst="rect">
            <a:avLst/>
          </a:prstGeom>
        </p:spPr>
        <p:txBody>
          <a:bodyPr vert="horz" wrap="square" lIns="0" tIns="14604" rIns="0" bIns="0" rtlCol="0">
            <a:spAutoFit/>
          </a:bodyPr>
          <a:lstStyle/>
          <a:p>
            <a:pPr marL="12700" marR="5080">
              <a:lnSpc>
                <a:spcPct val="100099"/>
              </a:lnSpc>
              <a:spcBef>
                <a:spcPts val="114"/>
              </a:spcBef>
            </a:pPr>
            <a:r>
              <a:rPr sz="1100" dirty="0">
                <a:solidFill>
                  <a:srgbClr val="3E3E3E"/>
                </a:solidFill>
                <a:latin typeface="CVS Health Sans"/>
                <a:cs typeface="CVS Health Sans"/>
              </a:rPr>
              <a:t>Must</a:t>
            </a:r>
            <a:r>
              <a:rPr sz="1100" spc="-30" dirty="0">
                <a:solidFill>
                  <a:srgbClr val="3E3E3E"/>
                </a:solidFill>
                <a:latin typeface="CVS Health Sans"/>
                <a:cs typeface="CVS Health Sans"/>
              </a:rPr>
              <a:t> </a:t>
            </a:r>
            <a:r>
              <a:rPr sz="1100" dirty="0">
                <a:solidFill>
                  <a:srgbClr val="3E3E3E"/>
                </a:solidFill>
                <a:latin typeface="CVS Health Sans"/>
                <a:cs typeface="CVS Health Sans"/>
              </a:rPr>
              <a:t>have</a:t>
            </a:r>
            <a:r>
              <a:rPr sz="1100" spc="-10" dirty="0">
                <a:solidFill>
                  <a:srgbClr val="3E3E3E"/>
                </a:solidFill>
                <a:latin typeface="CVS Health Sans"/>
                <a:cs typeface="CVS Health Sans"/>
              </a:rPr>
              <a:t> extensive </a:t>
            </a:r>
            <a:r>
              <a:rPr sz="1100" dirty="0">
                <a:solidFill>
                  <a:srgbClr val="3E3E3E"/>
                </a:solidFill>
                <a:latin typeface="CVS Health Sans"/>
                <a:cs typeface="CVS Health Sans"/>
              </a:rPr>
              <a:t>knowledge</a:t>
            </a:r>
            <a:r>
              <a:rPr sz="1100" spc="30" dirty="0">
                <a:solidFill>
                  <a:srgbClr val="3E3E3E"/>
                </a:solidFill>
                <a:latin typeface="CVS Health Sans"/>
                <a:cs typeface="CVS Health Sans"/>
              </a:rPr>
              <a:t> </a:t>
            </a:r>
            <a:r>
              <a:rPr sz="1100" dirty="0">
                <a:solidFill>
                  <a:srgbClr val="3E3E3E"/>
                </a:solidFill>
                <a:latin typeface="CVS Health Sans"/>
                <a:cs typeface="CVS Health Sans"/>
              </a:rPr>
              <a:t>of</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contact </a:t>
            </a:r>
            <a:r>
              <a:rPr sz="1100" dirty="0">
                <a:solidFill>
                  <a:srgbClr val="3E3E3E"/>
                </a:solidFill>
                <a:latin typeface="CVS Health Sans"/>
                <a:cs typeface="CVS Health Sans"/>
              </a:rPr>
              <a:t>center</a:t>
            </a:r>
            <a:r>
              <a:rPr sz="1100" spc="-15"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40" dirty="0">
                <a:solidFill>
                  <a:srgbClr val="3E3E3E"/>
                </a:solidFill>
                <a:latin typeface="CVS Health Sans"/>
                <a:cs typeface="CVS Health Sans"/>
              </a:rPr>
              <a:t> </a:t>
            </a:r>
            <a:r>
              <a:rPr sz="1100" dirty="0">
                <a:solidFill>
                  <a:srgbClr val="3E3E3E"/>
                </a:solidFill>
                <a:latin typeface="CVS Health Sans"/>
                <a:cs typeface="CVS Health Sans"/>
              </a:rPr>
              <a:t>as</a:t>
            </a:r>
            <a:r>
              <a:rPr sz="1100" spc="5" dirty="0">
                <a:solidFill>
                  <a:srgbClr val="3E3E3E"/>
                </a:solidFill>
                <a:latin typeface="CVS Health Sans"/>
                <a:cs typeface="CVS Health Sans"/>
              </a:rPr>
              <a:t> </a:t>
            </a:r>
            <a:r>
              <a:rPr sz="1100" spc="-20" dirty="0">
                <a:solidFill>
                  <a:srgbClr val="3E3E3E"/>
                </a:solidFill>
                <a:latin typeface="CVS Health Sans"/>
                <a:cs typeface="CVS Health Sans"/>
              </a:rPr>
              <a:t>well </a:t>
            </a:r>
            <a:r>
              <a:rPr sz="1100" dirty="0">
                <a:solidFill>
                  <a:srgbClr val="3E3E3E"/>
                </a:solidFill>
                <a:latin typeface="CVS Health Sans"/>
                <a:cs typeface="CVS Health Sans"/>
              </a:rPr>
              <a:t>as</a:t>
            </a:r>
            <a:r>
              <a:rPr sz="1100" spc="35" dirty="0">
                <a:solidFill>
                  <a:srgbClr val="3E3E3E"/>
                </a:solidFill>
                <a:latin typeface="CVS Health Sans"/>
                <a:cs typeface="CVS Health Sans"/>
              </a:rPr>
              <a:t> </a:t>
            </a:r>
            <a:r>
              <a:rPr sz="1100" dirty="0">
                <a:solidFill>
                  <a:srgbClr val="3E3E3E"/>
                </a:solidFill>
                <a:latin typeface="CVS Health Sans"/>
                <a:cs typeface="CVS Health Sans"/>
              </a:rPr>
              <a:t>previous</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leadership </a:t>
            </a:r>
            <a:r>
              <a:rPr sz="1100" dirty="0">
                <a:solidFill>
                  <a:srgbClr val="3E3E3E"/>
                </a:solidFill>
                <a:latin typeface="CVS Health Sans"/>
                <a:cs typeface="CVS Health Sans"/>
              </a:rPr>
              <a:t>experience</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in</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healthcare, </a:t>
            </a:r>
            <a:r>
              <a:rPr sz="1100" dirty="0">
                <a:solidFill>
                  <a:srgbClr val="3E3E3E"/>
                </a:solidFill>
                <a:latin typeface="CVS Health Sans"/>
                <a:cs typeface="CVS Health Sans"/>
              </a:rPr>
              <a:t>PBM</a:t>
            </a:r>
            <a:r>
              <a:rPr sz="1100" spc="10" dirty="0">
                <a:solidFill>
                  <a:srgbClr val="3E3E3E"/>
                </a:solidFill>
                <a:latin typeface="CVS Health Sans"/>
                <a:cs typeface="CVS Health Sans"/>
              </a:rPr>
              <a:t> </a:t>
            </a:r>
            <a:r>
              <a:rPr sz="1100" dirty="0">
                <a:solidFill>
                  <a:srgbClr val="3E3E3E"/>
                </a:solidFill>
                <a:latin typeface="CVS Health Sans"/>
                <a:cs typeface="CVS Health Sans"/>
              </a:rPr>
              <a:t>or</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high-volume </a:t>
            </a:r>
            <a:r>
              <a:rPr sz="1100" dirty="0">
                <a:solidFill>
                  <a:srgbClr val="3E3E3E"/>
                </a:solidFill>
                <a:latin typeface="CVS Health Sans"/>
                <a:cs typeface="CVS Health Sans"/>
              </a:rPr>
              <a:t>contact</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center.</a:t>
            </a:r>
            <a:endParaRPr sz="1100">
              <a:latin typeface="CVS Health Sans"/>
              <a:cs typeface="CVS Health Sans"/>
            </a:endParaRPr>
          </a:p>
        </p:txBody>
      </p:sp>
      <p:sp>
        <p:nvSpPr>
          <p:cNvPr id="18" name="object 18"/>
          <p:cNvSpPr txBox="1"/>
          <p:nvPr/>
        </p:nvSpPr>
        <p:spPr>
          <a:xfrm>
            <a:off x="2454655" y="2518613"/>
            <a:ext cx="2201545" cy="2209165"/>
          </a:xfrm>
          <a:prstGeom prst="rect">
            <a:avLst/>
          </a:prstGeom>
        </p:spPr>
        <p:txBody>
          <a:bodyPr vert="horz" wrap="square" lIns="0" tIns="13335" rIns="0" bIns="0" rtlCol="0">
            <a:spAutoFit/>
          </a:bodyPr>
          <a:lstStyle/>
          <a:p>
            <a:pPr marL="12700" marR="5080">
              <a:lnSpc>
                <a:spcPct val="101000"/>
              </a:lnSpc>
              <a:spcBef>
                <a:spcPts val="105"/>
              </a:spcBef>
            </a:pPr>
            <a:r>
              <a:rPr sz="1100" dirty="0">
                <a:solidFill>
                  <a:srgbClr val="3E3E3E"/>
                </a:solidFill>
                <a:latin typeface="CVS Health Sans"/>
                <a:cs typeface="CVS Health Sans"/>
              </a:rPr>
              <a:t>Resource</a:t>
            </a:r>
            <a:r>
              <a:rPr sz="1100" spc="-65" dirty="0">
                <a:solidFill>
                  <a:srgbClr val="3E3E3E"/>
                </a:solidFill>
                <a:latin typeface="CVS Health Sans"/>
                <a:cs typeface="CVS Health Sans"/>
              </a:rPr>
              <a:t> </a:t>
            </a:r>
            <a:r>
              <a:rPr sz="1100" dirty="0">
                <a:solidFill>
                  <a:srgbClr val="3E3E3E"/>
                </a:solidFill>
                <a:latin typeface="CVS Health Sans"/>
                <a:cs typeface="CVS Health Sans"/>
              </a:rPr>
              <a:t>Planning</a:t>
            </a:r>
            <a:r>
              <a:rPr sz="1100" spc="5" dirty="0">
                <a:solidFill>
                  <a:srgbClr val="3E3E3E"/>
                </a:solidFill>
                <a:latin typeface="CVS Health Sans"/>
                <a:cs typeface="CVS Health Sans"/>
              </a:rPr>
              <a:t> </a:t>
            </a:r>
            <a:r>
              <a:rPr sz="1100" dirty="0">
                <a:solidFill>
                  <a:srgbClr val="3E3E3E"/>
                </a:solidFill>
                <a:latin typeface="CVS Health Sans"/>
                <a:cs typeface="CVS Health Sans"/>
              </a:rPr>
              <a:t>leaders</a:t>
            </a:r>
            <a:r>
              <a:rPr sz="1100" spc="-85" dirty="0">
                <a:solidFill>
                  <a:srgbClr val="3E3E3E"/>
                </a:solidFill>
                <a:latin typeface="CVS Health Sans"/>
                <a:cs typeface="CVS Health Sans"/>
              </a:rPr>
              <a:t> </a:t>
            </a:r>
            <a:r>
              <a:rPr sz="1100" spc="-20" dirty="0">
                <a:solidFill>
                  <a:srgbClr val="3E3E3E"/>
                </a:solidFill>
                <a:latin typeface="CVS Health Sans"/>
                <a:cs typeface="CVS Health Sans"/>
              </a:rPr>
              <a:t>must </a:t>
            </a:r>
            <a:r>
              <a:rPr sz="1100" dirty="0">
                <a:solidFill>
                  <a:srgbClr val="3E3E3E"/>
                </a:solidFill>
                <a:latin typeface="CVS Health Sans"/>
                <a:cs typeface="CVS Health Sans"/>
              </a:rPr>
              <a:t>have</a:t>
            </a:r>
            <a:r>
              <a:rPr sz="1100" spc="10" dirty="0">
                <a:solidFill>
                  <a:srgbClr val="3E3E3E"/>
                </a:solidFill>
                <a:latin typeface="CVS Health Sans"/>
                <a:cs typeface="CVS Health Sans"/>
              </a:rPr>
              <a:t> </a:t>
            </a:r>
            <a:r>
              <a:rPr sz="1100" dirty="0">
                <a:solidFill>
                  <a:srgbClr val="3E3E3E"/>
                </a:solidFill>
                <a:latin typeface="CVS Health Sans"/>
                <a:cs typeface="CVS Health Sans"/>
              </a:rPr>
              <a:t>expertise</a:t>
            </a:r>
            <a:r>
              <a:rPr sz="1100" spc="-100" dirty="0">
                <a:solidFill>
                  <a:srgbClr val="3E3E3E"/>
                </a:solidFill>
                <a:latin typeface="CVS Health Sans"/>
                <a:cs typeface="CVS Health Sans"/>
              </a:rPr>
              <a:t> </a:t>
            </a:r>
            <a:r>
              <a:rPr sz="1100" dirty="0">
                <a:solidFill>
                  <a:srgbClr val="3E3E3E"/>
                </a:solidFill>
                <a:latin typeface="CVS Health Sans"/>
                <a:cs typeface="CVS Health Sans"/>
              </a:rPr>
              <a:t>in</a:t>
            </a:r>
            <a:r>
              <a:rPr sz="1100" spc="25" dirty="0">
                <a:solidFill>
                  <a:srgbClr val="3E3E3E"/>
                </a:solidFill>
                <a:latin typeface="CVS Health Sans"/>
                <a:cs typeface="CVS Health Sans"/>
              </a:rPr>
              <a:t> </a:t>
            </a:r>
            <a:r>
              <a:rPr sz="1100" dirty="0">
                <a:solidFill>
                  <a:srgbClr val="3E3E3E"/>
                </a:solidFill>
                <a:latin typeface="CVS Health Sans"/>
                <a:cs typeface="CVS Health Sans"/>
              </a:rPr>
              <a:t>long-</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short- </a:t>
            </a:r>
            <a:r>
              <a:rPr sz="1100" dirty="0">
                <a:solidFill>
                  <a:srgbClr val="3E3E3E"/>
                </a:solidFill>
                <a:latin typeface="CVS Health Sans"/>
                <a:cs typeface="CVS Health Sans"/>
              </a:rPr>
              <a:t>range</a:t>
            </a:r>
            <a:r>
              <a:rPr sz="1100" spc="-35" dirty="0">
                <a:solidFill>
                  <a:srgbClr val="3E3E3E"/>
                </a:solidFill>
                <a:latin typeface="CVS Health Sans"/>
                <a:cs typeface="CVS Health Sans"/>
              </a:rPr>
              <a:t> </a:t>
            </a:r>
            <a:r>
              <a:rPr sz="1100" dirty="0">
                <a:solidFill>
                  <a:srgbClr val="3E3E3E"/>
                </a:solidFill>
                <a:latin typeface="CVS Health Sans"/>
                <a:cs typeface="CVS Health Sans"/>
              </a:rPr>
              <a:t>forecasting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or</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planning.</a:t>
            </a:r>
            <a:endParaRPr sz="1100">
              <a:latin typeface="CVS Health Sans"/>
              <a:cs typeface="CVS Health Sans"/>
            </a:endParaRPr>
          </a:p>
          <a:p>
            <a:pPr marL="12700" marR="182880">
              <a:lnSpc>
                <a:spcPts val="1330"/>
              </a:lnSpc>
              <a:spcBef>
                <a:spcPts val="15"/>
              </a:spcBef>
            </a:pPr>
            <a:r>
              <a:rPr sz="1100" dirty="0">
                <a:solidFill>
                  <a:srgbClr val="3E3E3E"/>
                </a:solidFill>
                <a:latin typeface="CVS Health Sans"/>
                <a:cs typeface="CVS Health Sans"/>
              </a:rPr>
              <a:t>Extensive</a:t>
            </a:r>
            <a:r>
              <a:rPr sz="1100" spc="-10" dirty="0">
                <a:solidFill>
                  <a:srgbClr val="3E3E3E"/>
                </a:solidFill>
                <a:latin typeface="CVS Health Sans"/>
                <a:cs typeface="CVS Health Sans"/>
              </a:rPr>
              <a:t> </a:t>
            </a:r>
            <a:r>
              <a:rPr sz="1100" dirty="0">
                <a:solidFill>
                  <a:srgbClr val="3E3E3E"/>
                </a:solidFill>
                <a:latin typeface="CVS Health Sans"/>
                <a:cs typeface="CVS Health Sans"/>
              </a:rPr>
              <a:t>knowledge</a:t>
            </a:r>
            <a:r>
              <a:rPr sz="1100" spc="-125"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how</a:t>
            </a:r>
            <a:r>
              <a:rPr sz="1100" spc="25"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gather</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analyze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capacity, </a:t>
            </a:r>
            <a:r>
              <a:rPr sz="1100" dirty="0">
                <a:solidFill>
                  <a:srgbClr val="3E3E3E"/>
                </a:solidFill>
                <a:latin typeface="CVS Health Sans"/>
                <a:cs typeface="CVS Health Sans"/>
              </a:rPr>
              <a:t>planning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forecasting</a:t>
            </a:r>
            <a:r>
              <a:rPr sz="1100" spc="-30" dirty="0">
                <a:solidFill>
                  <a:srgbClr val="3E3E3E"/>
                </a:solidFill>
                <a:latin typeface="CVS Health Sans"/>
                <a:cs typeface="CVS Health Sans"/>
              </a:rPr>
              <a:t> </a:t>
            </a:r>
            <a:r>
              <a:rPr sz="1100" spc="-25" dirty="0">
                <a:solidFill>
                  <a:srgbClr val="3E3E3E"/>
                </a:solidFill>
                <a:latin typeface="CVS Health Sans"/>
                <a:cs typeface="CVS Health Sans"/>
              </a:rPr>
              <a:t>and</a:t>
            </a:r>
            <a:endParaRPr sz="1100">
              <a:latin typeface="CVS Health Sans"/>
              <a:cs typeface="CVS Health Sans"/>
            </a:endParaRPr>
          </a:p>
          <a:p>
            <a:pPr marL="12700">
              <a:lnSpc>
                <a:spcPts val="1255"/>
              </a:lnSpc>
            </a:pPr>
            <a:r>
              <a:rPr sz="1100" dirty="0">
                <a:solidFill>
                  <a:srgbClr val="3E3E3E"/>
                </a:solidFill>
                <a:latin typeface="CVS Health Sans"/>
                <a:cs typeface="CVS Health Sans"/>
              </a:rPr>
              <a:t>shrinkage</a:t>
            </a:r>
            <a:r>
              <a:rPr sz="1100" spc="-35" dirty="0">
                <a:solidFill>
                  <a:srgbClr val="3E3E3E"/>
                </a:solidFill>
                <a:latin typeface="CVS Health Sans"/>
                <a:cs typeface="CVS Health Sans"/>
              </a:rPr>
              <a:t> </a:t>
            </a:r>
            <a:r>
              <a:rPr sz="1100" dirty="0">
                <a:solidFill>
                  <a:srgbClr val="3E3E3E"/>
                </a:solidFill>
                <a:latin typeface="CVS Health Sans"/>
                <a:cs typeface="CVS Health Sans"/>
              </a:rPr>
              <a:t>data</a:t>
            </a:r>
            <a:r>
              <a:rPr sz="1100" spc="10" dirty="0">
                <a:solidFill>
                  <a:srgbClr val="3E3E3E"/>
                </a:solidFill>
                <a:latin typeface="CVS Health Sans"/>
                <a:cs typeface="CVS Health Sans"/>
              </a:rPr>
              <a:t> </a:t>
            </a:r>
            <a:r>
              <a:rPr sz="1100" dirty="0">
                <a:solidFill>
                  <a:srgbClr val="3E3E3E"/>
                </a:solidFill>
                <a:latin typeface="CVS Health Sans"/>
                <a:cs typeface="CVS Health Sans"/>
              </a:rPr>
              <a:t>as</a:t>
            </a:r>
            <a:r>
              <a:rPr sz="1100" spc="15" dirty="0">
                <a:solidFill>
                  <a:srgbClr val="3E3E3E"/>
                </a:solidFill>
                <a:latin typeface="CVS Health Sans"/>
                <a:cs typeface="CVS Health Sans"/>
              </a:rPr>
              <a:t> </a:t>
            </a:r>
            <a:r>
              <a:rPr sz="1100" dirty="0">
                <a:solidFill>
                  <a:srgbClr val="3E3E3E"/>
                </a:solidFill>
                <a:latin typeface="CVS Health Sans"/>
                <a:cs typeface="CVS Health Sans"/>
              </a:rPr>
              <a:t>well</a:t>
            </a:r>
            <a:r>
              <a:rPr sz="1100" spc="-100" dirty="0">
                <a:solidFill>
                  <a:srgbClr val="3E3E3E"/>
                </a:solidFill>
                <a:latin typeface="CVS Health Sans"/>
                <a:cs typeface="CVS Health Sans"/>
              </a:rPr>
              <a:t> </a:t>
            </a:r>
            <a:r>
              <a:rPr sz="1100" dirty="0">
                <a:solidFill>
                  <a:srgbClr val="3E3E3E"/>
                </a:solidFill>
                <a:latin typeface="CVS Health Sans"/>
                <a:cs typeface="CVS Health Sans"/>
              </a:rPr>
              <a:t>as</a:t>
            </a:r>
            <a:r>
              <a:rPr sz="1100" spc="15" dirty="0">
                <a:solidFill>
                  <a:srgbClr val="3E3E3E"/>
                </a:solidFill>
                <a:latin typeface="CVS Health Sans"/>
                <a:cs typeface="CVS Health Sans"/>
              </a:rPr>
              <a:t> </a:t>
            </a:r>
            <a:r>
              <a:rPr sz="1100" dirty="0">
                <a:solidFill>
                  <a:srgbClr val="3E3E3E"/>
                </a:solidFill>
                <a:latin typeface="CVS Health Sans"/>
                <a:cs typeface="CVS Health Sans"/>
              </a:rPr>
              <a:t>how</a:t>
            </a:r>
            <a:r>
              <a:rPr sz="1100" spc="-35" dirty="0">
                <a:solidFill>
                  <a:srgbClr val="3E3E3E"/>
                </a:solidFill>
                <a:latin typeface="CVS Health Sans"/>
                <a:cs typeface="CVS Health Sans"/>
              </a:rPr>
              <a:t> </a:t>
            </a:r>
            <a:r>
              <a:rPr sz="1100" spc="-25" dirty="0">
                <a:solidFill>
                  <a:srgbClr val="3E3E3E"/>
                </a:solidFill>
                <a:latin typeface="CVS Health Sans"/>
                <a:cs typeface="CVS Health Sans"/>
              </a:rPr>
              <a:t>to</a:t>
            </a:r>
            <a:endParaRPr sz="1100">
              <a:latin typeface="CVS Health Sans"/>
              <a:cs typeface="CVS Health Sans"/>
            </a:endParaRPr>
          </a:p>
          <a:p>
            <a:pPr marL="12700" marR="22860">
              <a:lnSpc>
                <a:spcPct val="99900"/>
              </a:lnSpc>
              <a:spcBef>
                <a:spcPts val="10"/>
              </a:spcBef>
            </a:pPr>
            <a:r>
              <a:rPr sz="1100" dirty="0">
                <a:solidFill>
                  <a:srgbClr val="3E3E3E"/>
                </a:solidFill>
                <a:latin typeface="CVS Health Sans"/>
                <a:cs typeface="CVS Health Sans"/>
              </a:rPr>
              <a:t>leverage</a:t>
            </a:r>
            <a:r>
              <a:rPr sz="1100" spc="-45" dirty="0">
                <a:solidFill>
                  <a:srgbClr val="3E3E3E"/>
                </a:solidFill>
                <a:latin typeface="CVS Health Sans"/>
                <a:cs typeface="CVS Health Sans"/>
              </a:rPr>
              <a:t> </a:t>
            </a:r>
            <a:r>
              <a:rPr sz="1100" dirty="0">
                <a:solidFill>
                  <a:srgbClr val="3E3E3E"/>
                </a:solidFill>
                <a:latin typeface="CVS Health Sans"/>
                <a:cs typeface="CVS Health Sans"/>
              </a:rPr>
              <a:t>workforce</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management </a:t>
            </a:r>
            <a:r>
              <a:rPr sz="1100" dirty="0">
                <a:solidFill>
                  <a:srgbClr val="3E3E3E"/>
                </a:solidFill>
                <a:latin typeface="CVS Health Sans"/>
                <a:cs typeface="CVS Health Sans"/>
              </a:rPr>
              <a:t>technology</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time</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attendance</a:t>
            </a:r>
            <a:r>
              <a:rPr sz="1100" spc="-35" dirty="0">
                <a:solidFill>
                  <a:srgbClr val="3E3E3E"/>
                </a:solidFill>
                <a:latin typeface="CVS Health Sans"/>
                <a:cs typeface="CVS Health Sans"/>
              </a:rPr>
              <a:t> </a:t>
            </a:r>
            <a:r>
              <a:rPr sz="1100" dirty="0">
                <a:solidFill>
                  <a:srgbClr val="3E3E3E"/>
                </a:solidFill>
                <a:latin typeface="CVS Health Sans"/>
                <a:cs typeface="CVS Health Sans"/>
              </a:rPr>
              <a:t>systems.</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Advanced </a:t>
            </a:r>
            <a:r>
              <a:rPr sz="1100" dirty="0">
                <a:solidFill>
                  <a:srgbClr val="3E3E3E"/>
                </a:solidFill>
                <a:latin typeface="CVS Health Sans"/>
                <a:cs typeface="CVS Health Sans"/>
              </a:rPr>
              <a:t>knowledge</a:t>
            </a:r>
            <a:r>
              <a:rPr sz="1100" spc="-5" dirty="0">
                <a:solidFill>
                  <a:srgbClr val="3E3E3E"/>
                </a:solidFill>
                <a:latin typeface="CVS Health Sans"/>
                <a:cs typeface="CVS Health Sans"/>
              </a:rPr>
              <a:t> </a:t>
            </a:r>
            <a:r>
              <a:rPr sz="1100" dirty="0">
                <a:solidFill>
                  <a:srgbClr val="3E3E3E"/>
                </a:solidFill>
                <a:latin typeface="CVS Health Sans"/>
                <a:cs typeface="CVS Health Sans"/>
              </a:rPr>
              <a:t>of</a:t>
            </a:r>
            <a:r>
              <a:rPr sz="1100" spc="-70" dirty="0">
                <a:solidFill>
                  <a:srgbClr val="3E3E3E"/>
                </a:solidFill>
                <a:latin typeface="CVS Health Sans"/>
                <a:cs typeface="CVS Health Sans"/>
              </a:rPr>
              <a:t> </a:t>
            </a:r>
            <a:r>
              <a:rPr sz="1100" dirty="0">
                <a:solidFill>
                  <a:srgbClr val="3E3E3E"/>
                </a:solidFill>
                <a:latin typeface="CVS Health Sans"/>
                <a:cs typeface="CVS Health Sans"/>
              </a:rPr>
              <a:t>reporting</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data </a:t>
            </a:r>
            <a:r>
              <a:rPr sz="1100" dirty="0">
                <a:solidFill>
                  <a:srgbClr val="3E3E3E"/>
                </a:solidFill>
                <a:latin typeface="CVS Health Sans"/>
                <a:cs typeface="CVS Health Sans"/>
              </a:rPr>
              <a:t>analytics</a:t>
            </a:r>
            <a:r>
              <a:rPr sz="1100" spc="5" dirty="0">
                <a:solidFill>
                  <a:srgbClr val="3E3E3E"/>
                </a:solidFill>
                <a:latin typeface="CVS Health Sans"/>
                <a:cs typeface="CVS Health Sans"/>
              </a:rPr>
              <a:t> </a:t>
            </a:r>
            <a:r>
              <a:rPr sz="1100" dirty="0">
                <a:solidFill>
                  <a:srgbClr val="3E3E3E"/>
                </a:solidFill>
                <a:latin typeface="CVS Health Sans"/>
                <a:cs typeface="CVS Health Sans"/>
              </a:rPr>
              <a:t>is</a:t>
            </a:r>
            <a:r>
              <a:rPr sz="1100" spc="-25" dirty="0">
                <a:solidFill>
                  <a:srgbClr val="3E3E3E"/>
                </a:solidFill>
                <a:latin typeface="CVS Health Sans"/>
                <a:cs typeface="CVS Health Sans"/>
              </a:rPr>
              <a:t> </a:t>
            </a:r>
            <a:r>
              <a:rPr sz="1100" dirty="0">
                <a:solidFill>
                  <a:srgbClr val="3E3E3E"/>
                </a:solidFill>
                <a:latin typeface="CVS Health Sans"/>
                <a:cs typeface="CVS Health Sans"/>
              </a:rPr>
              <a:t>key</a:t>
            </a:r>
            <a:r>
              <a:rPr sz="1100" spc="-30" dirty="0">
                <a:solidFill>
                  <a:srgbClr val="3E3E3E"/>
                </a:solidFill>
                <a:latin typeface="CVS Health Sans"/>
                <a:cs typeface="CVS Health Sans"/>
              </a:rPr>
              <a:t> </a:t>
            </a:r>
            <a:r>
              <a:rPr sz="1100" dirty="0">
                <a:solidFill>
                  <a:srgbClr val="3E3E3E"/>
                </a:solidFill>
                <a:latin typeface="CVS Health Sans"/>
                <a:cs typeface="CVS Health Sans"/>
              </a:rPr>
              <a:t>for</a:t>
            </a:r>
            <a:r>
              <a:rPr sz="1100" spc="-5" dirty="0">
                <a:solidFill>
                  <a:srgbClr val="3E3E3E"/>
                </a:solidFill>
                <a:latin typeface="CVS Health Sans"/>
                <a:cs typeface="CVS Health Sans"/>
              </a:rPr>
              <a:t> </a:t>
            </a:r>
            <a:r>
              <a:rPr sz="1100" dirty="0">
                <a:solidFill>
                  <a:srgbClr val="3E3E3E"/>
                </a:solidFill>
                <a:latin typeface="CVS Health Sans"/>
                <a:cs typeface="CVS Health Sans"/>
              </a:rPr>
              <a:t>RP</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leadership roles.</a:t>
            </a:r>
            <a:endParaRPr sz="1100">
              <a:latin typeface="CVS Health Sans"/>
              <a:cs typeface="CVS Health Sans"/>
            </a:endParaRPr>
          </a:p>
        </p:txBody>
      </p:sp>
      <p:pic>
        <p:nvPicPr>
          <p:cNvPr id="19" name="object 19"/>
          <p:cNvPicPr/>
          <p:nvPr/>
        </p:nvPicPr>
        <p:blipFill>
          <a:blip r:embed="rId2" cstate="print"/>
          <a:stretch>
            <a:fillRect/>
          </a:stretch>
        </p:blipFill>
        <p:spPr>
          <a:xfrm>
            <a:off x="10151953" y="5045065"/>
            <a:ext cx="1200640" cy="866753"/>
          </a:xfrm>
          <a:prstGeom prst="rect">
            <a:avLst/>
          </a:prstGeom>
        </p:spPr>
      </p:pic>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19</a:t>
            </a:fld>
            <a:endParaRPr sz="1000">
              <a:latin typeface="CVS Health Sans Medium"/>
              <a:cs typeface="CVS Health Sans Medium"/>
            </a:endParaRPr>
          </a:p>
        </p:txBody>
      </p:sp>
      <p:sp>
        <p:nvSpPr>
          <p:cNvPr id="21" name="object 21"/>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5388" y="467690"/>
            <a:ext cx="5175885" cy="421005"/>
          </a:xfrm>
          <a:prstGeom prst="rect">
            <a:avLst/>
          </a:prstGeom>
        </p:spPr>
        <p:txBody>
          <a:bodyPr vert="horz" wrap="square" lIns="0" tIns="12065" rIns="0" bIns="0" rtlCol="0">
            <a:spAutoFit/>
          </a:bodyPr>
          <a:lstStyle/>
          <a:p>
            <a:pPr marL="12700">
              <a:lnSpc>
                <a:spcPct val="100000"/>
              </a:lnSpc>
              <a:spcBef>
                <a:spcPts val="95"/>
              </a:spcBef>
            </a:pPr>
            <a:r>
              <a:rPr sz="2600" dirty="0">
                <a:solidFill>
                  <a:srgbClr val="3E3E3E"/>
                </a:solidFill>
              </a:rPr>
              <a:t>Care</a:t>
            </a:r>
            <a:r>
              <a:rPr sz="2600" spc="-105" dirty="0">
                <a:solidFill>
                  <a:srgbClr val="3E3E3E"/>
                </a:solidFill>
              </a:rPr>
              <a:t> </a:t>
            </a:r>
            <a:r>
              <a:rPr sz="2600" dirty="0">
                <a:solidFill>
                  <a:srgbClr val="3E3E3E"/>
                </a:solidFill>
              </a:rPr>
              <a:t>Career</a:t>
            </a:r>
            <a:r>
              <a:rPr sz="2600" spc="-70" dirty="0">
                <a:solidFill>
                  <a:srgbClr val="3E3E3E"/>
                </a:solidFill>
              </a:rPr>
              <a:t> </a:t>
            </a:r>
            <a:r>
              <a:rPr sz="2600" dirty="0">
                <a:solidFill>
                  <a:srgbClr val="3E3E3E"/>
                </a:solidFill>
              </a:rPr>
              <a:t>Mapping</a:t>
            </a:r>
            <a:r>
              <a:rPr sz="2600" spc="-40" dirty="0">
                <a:solidFill>
                  <a:srgbClr val="3E3E3E"/>
                </a:solidFill>
              </a:rPr>
              <a:t> </a:t>
            </a:r>
            <a:r>
              <a:rPr sz="2600" dirty="0">
                <a:solidFill>
                  <a:srgbClr val="3E3E3E"/>
                </a:solidFill>
              </a:rPr>
              <a:t>Info</a:t>
            </a:r>
            <a:r>
              <a:rPr sz="2600" spc="-80" dirty="0">
                <a:solidFill>
                  <a:srgbClr val="3E3E3E"/>
                </a:solidFill>
              </a:rPr>
              <a:t> </a:t>
            </a:r>
            <a:r>
              <a:rPr sz="2600" spc="-10" dirty="0">
                <a:solidFill>
                  <a:srgbClr val="3E3E3E"/>
                </a:solidFill>
              </a:rPr>
              <a:t>Guide</a:t>
            </a:r>
            <a:endParaRPr sz="2600"/>
          </a:p>
        </p:txBody>
      </p:sp>
      <p:sp>
        <p:nvSpPr>
          <p:cNvPr id="3" name="object 3"/>
          <p:cNvSpPr txBox="1"/>
          <p:nvPr/>
        </p:nvSpPr>
        <p:spPr>
          <a:xfrm>
            <a:off x="585927" y="1089482"/>
            <a:ext cx="6115685" cy="1047115"/>
          </a:xfrm>
          <a:prstGeom prst="rect">
            <a:avLst/>
          </a:prstGeom>
        </p:spPr>
        <p:txBody>
          <a:bodyPr vert="horz" wrap="square" lIns="0" tIns="12065" rIns="0" bIns="0" rtlCol="0">
            <a:spAutoFit/>
          </a:bodyPr>
          <a:lstStyle/>
          <a:p>
            <a:pPr marL="12700">
              <a:lnSpc>
                <a:spcPct val="100000"/>
              </a:lnSpc>
              <a:spcBef>
                <a:spcPts val="95"/>
              </a:spcBef>
            </a:pPr>
            <a:r>
              <a:rPr sz="1300" dirty="0">
                <a:latin typeface="CVS Health Sans"/>
                <a:cs typeface="CVS Health Sans"/>
              </a:rPr>
              <a:t>Explore.</a:t>
            </a:r>
            <a:r>
              <a:rPr sz="1300" spc="-50" dirty="0">
                <a:latin typeface="CVS Health Sans"/>
                <a:cs typeface="CVS Health Sans"/>
              </a:rPr>
              <a:t> </a:t>
            </a:r>
            <a:r>
              <a:rPr sz="1300" dirty="0">
                <a:solidFill>
                  <a:srgbClr val="C00000"/>
                </a:solidFill>
                <a:latin typeface="CVS Health Sans"/>
                <a:cs typeface="CVS Health Sans"/>
              </a:rPr>
              <a:t>Engage.</a:t>
            </a:r>
            <a:r>
              <a:rPr sz="1300" spc="-50" dirty="0">
                <a:solidFill>
                  <a:srgbClr val="C00000"/>
                </a:solidFill>
                <a:latin typeface="CVS Health Sans"/>
                <a:cs typeface="CVS Health Sans"/>
              </a:rPr>
              <a:t> </a:t>
            </a:r>
            <a:r>
              <a:rPr sz="1300" spc="-10" dirty="0">
                <a:latin typeface="CVS Health Sans"/>
                <a:cs typeface="CVS Health Sans"/>
              </a:rPr>
              <a:t>Execute.</a:t>
            </a:r>
            <a:endParaRPr sz="1300" dirty="0">
              <a:latin typeface="CVS Health Sans"/>
              <a:cs typeface="CVS Health Sans"/>
            </a:endParaRPr>
          </a:p>
          <a:p>
            <a:pPr>
              <a:lnSpc>
                <a:spcPct val="100000"/>
              </a:lnSpc>
              <a:spcBef>
                <a:spcPts val="105"/>
              </a:spcBef>
            </a:pPr>
            <a:endParaRPr sz="1300" dirty="0">
              <a:latin typeface="CVS Health Sans"/>
              <a:cs typeface="CVS Health Sans"/>
            </a:endParaRPr>
          </a:p>
          <a:p>
            <a:pPr marL="12700" marR="5080">
              <a:lnSpc>
                <a:spcPct val="100499"/>
              </a:lnSpc>
            </a:pPr>
            <a:r>
              <a:rPr sz="1300" dirty="0">
                <a:latin typeface="CVS Health Sans"/>
                <a:cs typeface="CVS Health Sans"/>
              </a:rPr>
              <a:t>The</a:t>
            </a:r>
            <a:r>
              <a:rPr sz="1300" spc="-60" dirty="0">
                <a:latin typeface="CVS Health Sans"/>
                <a:cs typeface="CVS Health Sans"/>
              </a:rPr>
              <a:t> </a:t>
            </a:r>
            <a:r>
              <a:rPr sz="1300" dirty="0">
                <a:latin typeface="CVS Health Sans"/>
                <a:cs typeface="CVS Health Sans"/>
              </a:rPr>
              <a:t>Career</a:t>
            </a:r>
            <a:r>
              <a:rPr sz="1300" spc="-75" dirty="0">
                <a:latin typeface="CVS Health Sans"/>
                <a:cs typeface="CVS Health Sans"/>
              </a:rPr>
              <a:t> </a:t>
            </a:r>
            <a:r>
              <a:rPr sz="1300" dirty="0">
                <a:latin typeface="CVS Health Sans"/>
                <a:cs typeface="CVS Health Sans"/>
              </a:rPr>
              <a:t>Mapping</a:t>
            </a:r>
            <a:r>
              <a:rPr sz="1300" spc="-35" dirty="0">
                <a:latin typeface="CVS Health Sans"/>
                <a:cs typeface="CVS Health Sans"/>
              </a:rPr>
              <a:t> </a:t>
            </a:r>
            <a:r>
              <a:rPr sz="1300" dirty="0">
                <a:latin typeface="CVS Health Sans"/>
                <a:cs typeface="CVS Health Sans"/>
              </a:rPr>
              <a:t>Info</a:t>
            </a:r>
            <a:r>
              <a:rPr sz="1300" spc="-35" dirty="0">
                <a:latin typeface="CVS Health Sans"/>
                <a:cs typeface="CVS Health Sans"/>
              </a:rPr>
              <a:t> </a:t>
            </a:r>
            <a:r>
              <a:rPr sz="1300" dirty="0">
                <a:latin typeface="CVS Health Sans"/>
                <a:cs typeface="CVS Health Sans"/>
              </a:rPr>
              <a:t>Guide</a:t>
            </a:r>
            <a:r>
              <a:rPr sz="1300" spc="10" dirty="0">
                <a:latin typeface="CVS Health Sans"/>
                <a:cs typeface="CVS Health Sans"/>
              </a:rPr>
              <a:t> </a:t>
            </a:r>
            <a:r>
              <a:rPr sz="1300" spc="-10" dirty="0">
                <a:latin typeface="CVS Health Sans"/>
                <a:cs typeface="CVS Health Sans"/>
              </a:rPr>
              <a:t>demonstrates</a:t>
            </a:r>
            <a:r>
              <a:rPr sz="1300" spc="-30" dirty="0">
                <a:latin typeface="CVS Health Sans"/>
                <a:cs typeface="CVS Health Sans"/>
              </a:rPr>
              <a:t> </a:t>
            </a:r>
            <a:r>
              <a:rPr sz="1300" dirty="0">
                <a:latin typeface="CVS Health Sans"/>
                <a:cs typeface="CVS Health Sans"/>
              </a:rPr>
              <a:t>the</a:t>
            </a:r>
            <a:r>
              <a:rPr sz="1300" spc="-50" dirty="0">
                <a:latin typeface="CVS Health Sans"/>
                <a:cs typeface="CVS Health Sans"/>
              </a:rPr>
              <a:t> </a:t>
            </a:r>
            <a:r>
              <a:rPr sz="1300" dirty="0">
                <a:latin typeface="CVS Health Sans"/>
                <a:cs typeface="CVS Health Sans"/>
              </a:rPr>
              <a:t>many</a:t>
            </a:r>
            <a:r>
              <a:rPr sz="1300" spc="-40" dirty="0">
                <a:latin typeface="CVS Health Sans"/>
                <a:cs typeface="CVS Health Sans"/>
              </a:rPr>
              <a:t> </a:t>
            </a:r>
            <a:r>
              <a:rPr sz="1300" dirty="0">
                <a:latin typeface="CVS Health Sans"/>
                <a:cs typeface="CVS Health Sans"/>
              </a:rPr>
              <a:t>career</a:t>
            </a:r>
            <a:r>
              <a:rPr sz="1300" spc="-50" dirty="0">
                <a:latin typeface="CVS Health Sans"/>
                <a:cs typeface="CVS Health Sans"/>
              </a:rPr>
              <a:t> </a:t>
            </a:r>
            <a:r>
              <a:rPr sz="1300" dirty="0">
                <a:latin typeface="CVS Health Sans"/>
                <a:cs typeface="CVS Health Sans"/>
              </a:rPr>
              <a:t>paths</a:t>
            </a:r>
            <a:r>
              <a:rPr sz="1300" spc="-25" dirty="0">
                <a:latin typeface="CVS Health Sans"/>
                <a:cs typeface="CVS Health Sans"/>
              </a:rPr>
              <a:t> </a:t>
            </a:r>
            <a:r>
              <a:rPr sz="1300" spc="-10" dirty="0">
                <a:latin typeface="CVS Health Sans"/>
                <a:cs typeface="CVS Health Sans"/>
              </a:rPr>
              <a:t>colleagues </a:t>
            </a:r>
            <a:r>
              <a:rPr sz="1300" dirty="0">
                <a:latin typeface="CVS Health Sans"/>
                <a:cs typeface="CVS Health Sans"/>
              </a:rPr>
              <a:t>can</a:t>
            </a:r>
            <a:r>
              <a:rPr sz="1300" spc="-35" dirty="0">
                <a:latin typeface="CVS Health Sans"/>
                <a:cs typeface="CVS Health Sans"/>
              </a:rPr>
              <a:t> </a:t>
            </a:r>
            <a:r>
              <a:rPr sz="1300" dirty="0">
                <a:latin typeface="CVS Health Sans"/>
                <a:cs typeface="CVS Health Sans"/>
              </a:rPr>
              <a:t>explore</a:t>
            </a:r>
            <a:r>
              <a:rPr sz="1300" spc="-40" dirty="0">
                <a:latin typeface="CVS Health Sans"/>
                <a:cs typeface="CVS Health Sans"/>
              </a:rPr>
              <a:t> </a:t>
            </a:r>
            <a:r>
              <a:rPr sz="1300" dirty="0">
                <a:latin typeface="CVS Health Sans"/>
                <a:cs typeface="CVS Health Sans"/>
              </a:rPr>
              <a:t>in</a:t>
            </a:r>
            <a:r>
              <a:rPr sz="1300" spc="-30" dirty="0">
                <a:latin typeface="CVS Health Sans"/>
                <a:cs typeface="CVS Health Sans"/>
              </a:rPr>
              <a:t> </a:t>
            </a:r>
            <a:r>
              <a:rPr sz="1300" dirty="0">
                <a:latin typeface="CVS Health Sans"/>
                <a:cs typeface="CVS Health Sans"/>
              </a:rPr>
              <a:t>the</a:t>
            </a:r>
            <a:r>
              <a:rPr sz="1300" spc="-40" dirty="0">
                <a:latin typeface="CVS Health Sans"/>
                <a:cs typeface="CVS Health Sans"/>
              </a:rPr>
              <a:t> </a:t>
            </a:r>
            <a:r>
              <a:rPr sz="1300" dirty="0">
                <a:latin typeface="CVS Health Sans"/>
                <a:cs typeface="CVS Health Sans"/>
              </a:rPr>
              <a:t>Caremark</a:t>
            </a:r>
            <a:r>
              <a:rPr sz="1300" spc="-10" dirty="0">
                <a:latin typeface="CVS Health Sans"/>
                <a:cs typeface="CVS Health Sans"/>
              </a:rPr>
              <a:t> </a:t>
            </a:r>
            <a:r>
              <a:rPr sz="1300" dirty="0">
                <a:latin typeface="CVS Health Sans"/>
                <a:cs typeface="CVS Health Sans"/>
              </a:rPr>
              <a:t>Member</a:t>
            </a:r>
            <a:r>
              <a:rPr sz="1300" spc="-70" dirty="0">
                <a:latin typeface="CVS Health Sans"/>
                <a:cs typeface="CVS Health Sans"/>
              </a:rPr>
              <a:t> </a:t>
            </a:r>
            <a:r>
              <a:rPr sz="1300" spc="-10" dirty="0">
                <a:latin typeface="CVS Health Sans"/>
                <a:cs typeface="CVS Health Sans"/>
              </a:rPr>
              <a:t>Operations</a:t>
            </a:r>
            <a:r>
              <a:rPr sz="1300" spc="20" dirty="0">
                <a:latin typeface="CVS Health Sans"/>
                <a:cs typeface="CVS Health Sans"/>
              </a:rPr>
              <a:t> </a:t>
            </a:r>
            <a:r>
              <a:rPr sz="1300" spc="-10" dirty="0">
                <a:latin typeface="CVS Health Sans"/>
                <a:cs typeface="CVS Health Sans"/>
              </a:rPr>
              <a:t>organization</a:t>
            </a:r>
            <a:r>
              <a:rPr sz="1300" spc="30" dirty="0">
                <a:latin typeface="CVS Health Sans"/>
                <a:cs typeface="CVS Health Sans"/>
              </a:rPr>
              <a:t> </a:t>
            </a:r>
            <a:r>
              <a:rPr sz="1300" dirty="0">
                <a:latin typeface="CVS Health Sans"/>
                <a:cs typeface="CVS Health Sans"/>
              </a:rPr>
              <a:t>from</a:t>
            </a:r>
            <a:r>
              <a:rPr sz="1300" spc="15" dirty="0">
                <a:latin typeface="CVS Health Sans"/>
                <a:cs typeface="CVS Health Sans"/>
              </a:rPr>
              <a:t> </a:t>
            </a:r>
            <a:r>
              <a:rPr sz="1300" spc="-20" dirty="0">
                <a:latin typeface="CVS Health Sans"/>
                <a:cs typeface="CVS Health Sans"/>
              </a:rPr>
              <a:t>entry-</a:t>
            </a:r>
            <a:r>
              <a:rPr sz="1300" spc="-10" dirty="0">
                <a:latin typeface="CVS Health Sans"/>
                <a:cs typeface="CVS Health Sans"/>
              </a:rPr>
              <a:t>level, leadership,</a:t>
            </a:r>
            <a:r>
              <a:rPr sz="1300" spc="-20" dirty="0">
                <a:latin typeface="CVS Health Sans"/>
                <a:cs typeface="CVS Health Sans"/>
              </a:rPr>
              <a:t> </a:t>
            </a:r>
            <a:r>
              <a:rPr sz="1300" dirty="0">
                <a:latin typeface="CVS Health Sans"/>
                <a:cs typeface="CVS Health Sans"/>
              </a:rPr>
              <a:t>and</a:t>
            </a:r>
            <a:r>
              <a:rPr sz="1300" spc="-5" dirty="0">
                <a:latin typeface="CVS Health Sans"/>
                <a:cs typeface="CVS Health Sans"/>
              </a:rPr>
              <a:t> </a:t>
            </a:r>
            <a:r>
              <a:rPr sz="1300" spc="-10" dirty="0">
                <a:latin typeface="CVS Health Sans"/>
                <a:cs typeface="CVS Health Sans"/>
              </a:rPr>
              <a:t>individual</a:t>
            </a:r>
            <a:r>
              <a:rPr sz="1300" spc="65" dirty="0">
                <a:latin typeface="CVS Health Sans"/>
                <a:cs typeface="CVS Health Sans"/>
              </a:rPr>
              <a:t> </a:t>
            </a:r>
            <a:r>
              <a:rPr sz="1300" spc="-10" dirty="0">
                <a:latin typeface="CVS Health Sans"/>
                <a:cs typeface="CVS Health Sans"/>
              </a:rPr>
              <a:t>contributor</a:t>
            </a:r>
            <a:r>
              <a:rPr sz="1300" spc="40" dirty="0">
                <a:latin typeface="CVS Health Sans"/>
                <a:cs typeface="CVS Health Sans"/>
              </a:rPr>
              <a:t> </a:t>
            </a:r>
            <a:r>
              <a:rPr sz="1300" dirty="0">
                <a:latin typeface="CVS Health Sans"/>
                <a:cs typeface="CVS Health Sans"/>
              </a:rPr>
              <a:t>career</a:t>
            </a:r>
            <a:r>
              <a:rPr sz="1300" spc="-5" dirty="0">
                <a:latin typeface="CVS Health Sans"/>
                <a:cs typeface="CVS Health Sans"/>
              </a:rPr>
              <a:t> </a:t>
            </a:r>
            <a:r>
              <a:rPr sz="1300" spc="-10" dirty="0">
                <a:latin typeface="CVS Health Sans"/>
                <a:cs typeface="CVS Health Sans"/>
              </a:rPr>
              <a:t>paths.</a:t>
            </a:r>
            <a:endParaRPr sz="1300" dirty="0">
              <a:latin typeface="CVS Health Sans"/>
              <a:cs typeface="CVS Health Sans"/>
            </a:endParaRPr>
          </a:p>
        </p:txBody>
      </p:sp>
      <p:sp>
        <p:nvSpPr>
          <p:cNvPr id="4" name="object 4"/>
          <p:cNvSpPr txBox="1"/>
          <p:nvPr/>
        </p:nvSpPr>
        <p:spPr>
          <a:xfrm>
            <a:off x="585927" y="2306827"/>
            <a:ext cx="6118860" cy="1019175"/>
          </a:xfrm>
          <a:prstGeom prst="rect">
            <a:avLst/>
          </a:prstGeom>
        </p:spPr>
        <p:txBody>
          <a:bodyPr vert="horz" wrap="square" lIns="0" tIns="10795" rIns="0" bIns="0" rtlCol="0">
            <a:spAutoFit/>
          </a:bodyPr>
          <a:lstStyle/>
          <a:p>
            <a:pPr marL="12700" marR="5080">
              <a:lnSpc>
                <a:spcPct val="100499"/>
              </a:lnSpc>
              <a:spcBef>
                <a:spcPts val="85"/>
              </a:spcBef>
            </a:pPr>
            <a:r>
              <a:rPr sz="1300" dirty="0">
                <a:latin typeface="CVS Health Sans"/>
                <a:cs typeface="CVS Health Sans"/>
              </a:rPr>
              <a:t>The</a:t>
            </a:r>
            <a:r>
              <a:rPr sz="1300" spc="-50" dirty="0">
                <a:latin typeface="CVS Health Sans"/>
                <a:cs typeface="CVS Health Sans"/>
              </a:rPr>
              <a:t> </a:t>
            </a:r>
            <a:r>
              <a:rPr sz="1300" dirty="0">
                <a:latin typeface="CVS Health Sans"/>
                <a:cs typeface="CVS Health Sans"/>
              </a:rPr>
              <a:t>info</a:t>
            </a:r>
            <a:r>
              <a:rPr sz="1300" spc="-25" dirty="0">
                <a:latin typeface="CVS Health Sans"/>
                <a:cs typeface="CVS Health Sans"/>
              </a:rPr>
              <a:t> </a:t>
            </a:r>
            <a:r>
              <a:rPr sz="1300" dirty="0">
                <a:latin typeface="CVS Health Sans"/>
                <a:cs typeface="CVS Health Sans"/>
              </a:rPr>
              <a:t>guide</a:t>
            </a:r>
            <a:r>
              <a:rPr sz="1300" spc="-10" dirty="0">
                <a:latin typeface="CVS Health Sans"/>
                <a:cs typeface="CVS Health Sans"/>
              </a:rPr>
              <a:t> </a:t>
            </a:r>
            <a:r>
              <a:rPr sz="1300" dirty="0">
                <a:latin typeface="CVS Health Sans"/>
                <a:cs typeface="CVS Health Sans"/>
              </a:rPr>
              <a:t>provides</a:t>
            </a:r>
            <a:r>
              <a:rPr sz="1300" spc="-20" dirty="0">
                <a:latin typeface="CVS Health Sans"/>
                <a:cs typeface="CVS Health Sans"/>
              </a:rPr>
              <a:t> </a:t>
            </a:r>
            <a:r>
              <a:rPr sz="1300" dirty="0">
                <a:latin typeface="CVS Health Sans"/>
                <a:cs typeface="CVS Health Sans"/>
              </a:rPr>
              <a:t>brief</a:t>
            </a:r>
            <a:r>
              <a:rPr sz="1300" spc="-55" dirty="0">
                <a:latin typeface="CVS Health Sans"/>
                <a:cs typeface="CVS Health Sans"/>
              </a:rPr>
              <a:t> </a:t>
            </a:r>
            <a:r>
              <a:rPr sz="1300" dirty="0">
                <a:latin typeface="CVS Health Sans"/>
                <a:cs typeface="CVS Health Sans"/>
              </a:rPr>
              <a:t>descriptions</a:t>
            </a:r>
            <a:r>
              <a:rPr sz="1300" spc="-15" dirty="0">
                <a:latin typeface="CVS Health Sans"/>
                <a:cs typeface="CVS Health Sans"/>
              </a:rPr>
              <a:t> </a:t>
            </a:r>
            <a:r>
              <a:rPr sz="1300" dirty="0">
                <a:latin typeface="CVS Health Sans"/>
                <a:cs typeface="CVS Health Sans"/>
              </a:rPr>
              <a:t>of</a:t>
            </a:r>
            <a:r>
              <a:rPr sz="1300" spc="-25" dirty="0">
                <a:latin typeface="CVS Health Sans"/>
                <a:cs typeface="CVS Health Sans"/>
              </a:rPr>
              <a:t> </a:t>
            </a:r>
            <a:r>
              <a:rPr sz="1300" dirty="0">
                <a:latin typeface="CVS Health Sans"/>
                <a:cs typeface="CVS Health Sans"/>
              </a:rPr>
              <a:t>each</a:t>
            </a:r>
            <a:r>
              <a:rPr sz="1300" spc="-35" dirty="0">
                <a:latin typeface="CVS Health Sans"/>
                <a:cs typeface="CVS Health Sans"/>
              </a:rPr>
              <a:t> </a:t>
            </a:r>
            <a:r>
              <a:rPr sz="1300" dirty="0">
                <a:latin typeface="CVS Health Sans"/>
                <a:cs typeface="CVS Health Sans"/>
              </a:rPr>
              <a:t>business</a:t>
            </a:r>
            <a:r>
              <a:rPr sz="1300" spc="-50" dirty="0">
                <a:latin typeface="CVS Health Sans"/>
                <a:cs typeface="CVS Health Sans"/>
              </a:rPr>
              <a:t> </a:t>
            </a:r>
            <a:r>
              <a:rPr sz="1300" dirty="0">
                <a:latin typeface="CVS Health Sans"/>
                <a:cs typeface="CVS Health Sans"/>
              </a:rPr>
              <a:t>unit</a:t>
            </a:r>
            <a:r>
              <a:rPr sz="1300" spc="-25" dirty="0">
                <a:latin typeface="CVS Health Sans"/>
                <a:cs typeface="CVS Health Sans"/>
              </a:rPr>
              <a:t> </a:t>
            </a:r>
            <a:r>
              <a:rPr sz="1300" dirty="0">
                <a:latin typeface="CVS Health Sans"/>
                <a:cs typeface="CVS Health Sans"/>
              </a:rPr>
              <a:t>as</a:t>
            </a:r>
            <a:r>
              <a:rPr sz="1300" spc="25" dirty="0">
                <a:latin typeface="CVS Health Sans"/>
                <a:cs typeface="CVS Health Sans"/>
              </a:rPr>
              <a:t> </a:t>
            </a:r>
            <a:r>
              <a:rPr sz="1300" dirty="0">
                <a:latin typeface="CVS Health Sans"/>
                <a:cs typeface="CVS Health Sans"/>
              </a:rPr>
              <a:t>well</a:t>
            </a:r>
            <a:r>
              <a:rPr sz="1300" spc="-75" dirty="0">
                <a:latin typeface="CVS Health Sans"/>
                <a:cs typeface="CVS Health Sans"/>
              </a:rPr>
              <a:t> </a:t>
            </a:r>
            <a:r>
              <a:rPr sz="1300" dirty="0">
                <a:latin typeface="CVS Health Sans"/>
                <a:cs typeface="CVS Health Sans"/>
              </a:rPr>
              <a:t>as</a:t>
            </a:r>
            <a:r>
              <a:rPr sz="1300" spc="-45" dirty="0">
                <a:latin typeface="CVS Health Sans"/>
                <a:cs typeface="CVS Health Sans"/>
              </a:rPr>
              <a:t> </a:t>
            </a:r>
            <a:r>
              <a:rPr sz="1300" dirty="0">
                <a:latin typeface="CVS Health Sans"/>
                <a:cs typeface="CVS Health Sans"/>
              </a:rPr>
              <a:t>a</a:t>
            </a:r>
            <a:r>
              <a:rPr sz="1300" spc="-35" dirty="0">
                <a:latin typeface="CVS Health Sans"/>
                <a:cs typeface="CVS Health Sans"/>
              </a:rPr>
              <a:t> </a:t>
            </a:r>
            <a:r>
              <a:rPr sz="1300" spc="-25" dirty="0">
                <a:latin typeface="CVS Health Sans"/>
                <a:cs typeface="CVS Health Sans"/>
              </a:rPr>
              <a:t>job </a:t>
            </a:r>
            <a:r>
              <a:rPr sz="1300" dirty="0">
                <a:latin typeface="CVS Health Sans"/>
                <a:cs typeface="CVS Health Sans"/>
              </a:rPr>
              <a:t>function</a:t>
            </a:r>
            <a:r>
              <a:rPr sz="1300" spc="-40" dirty="0">
                <a:latin typeface="CVS Health Sans"/>
                <a:cs typeface="CVS Health Sans"/>
              </a:rPr>
              <a:t> </a:t>
            </a:r>
            <a:r>
              <a:rPr sz="1300" dirty="0">
                <a:latin typeface="CVS Health Sans"/>
                <a:cs typeface="CVS Health Sans"/>
              </a:rPr>
              <a:t>index.</a:t>
            </a:r>
            <a:r>
              <a:rPr sz="1300" spc="-5" dirty="0">
                <a:latin typeface="CVS Health Sans"/>
                <a:cs typeface="CVS Health Sans"/>
              </a:rPr>
              <a:t> </a:t>
            </a:r>
            <a:r>
              <a:rPr sz="1300" spc="-65" dirty="0">
                <a:latin typeface="CVS Health Sans"/>
                <a:cs typeface="CVS Health Sans"/>
              </a:rPr>
              <a:t>To</a:t>
            </a:r>
            <a:r>
              <a:rPr sz="1300" spc="-20" dirty="0">
                <a:latin typeface="CVS Health Sans"/>
                <a:cs typeface="CVS Health Sans"/>
              </a:rPr>
              <a:t> </a:t>
            </a:r>
            <a:r>
              <a:rPr sz="1300" dirty="0">
                <a:latin typeface="CVS Health Sans"/>
                <a:cs typeface="CVS Health Sans"/>
              </a:rPr>
              <a:t>use</a:t>
            </a:r>
            <a:r>
              <a:rPr sz="1300" spc="-40" dirty="0">
                <a:latin typeface="CVS Health Sans"/>
                <a:cs typeface="CVS Health Sans"/>
              </a:rPr>
              <a:t> </a:t>
            </a:r>
            <a:r>
              <a:rPr sz="1300" dirty="0">
                <a:latin typeface="CVS Health Sans"/>
                <a:cs typeface="CVS Health Sans"/>
              </a:rPr>
              <a:t>the</a:t>
            </a:r>
            <a:r>
              <a:rPr sz="1300" spc="-45" dirty="0">
                <a:latin typeface="CVS Health Sans"/>
                <a:cs typeface="CVS Health Sans"/>
              </a:rPr>
              <a:t> </a:t>
            </a:r>
            <a:r>
              <a:rPr sz="1300" dirty="0">
                <a:latin typeface="CVS Health Sans"/>
                <a:cs typeface="CVS Health Sans"/>
              </a:rPr>
              <a:t>guide,</a:t>
            </a:r>
            <a:r>
              <a:rPr sz="1300" spc="-35" dirty="0">
                <a:latin typeface="CVS Health Sans"/>
                <a:cs typeface="CVS Health Sans"/>
              </a:rPr>
              <a:t> </a:t>
            </a:r>
            <a:r>
              <a:rPr sz="1300" dirty="0">
                <a:latin typeface="CVS Health Sans"/>
                <a:cs typeface="CVS Health Sans"/>
              </a:rPr>
              <a:t>reference</a:t>
            </a:r>
            <a:r>
              <a:rPr sz="1300" spc="-10" dirty="0">
                <a:latin typeface="CVS Health Sans"/>
                <a:cs typeface="CVS Health Sans"/>
              </a:rPr>
              <a:t> </a:t>
            </a:r>
            <a:r>
              <a:rPr sz="1300" dirty="0">
                <a:latin typeface="CVS Health Sans"/>
                <a:cs typeface="CVS Health Sans"/>
              </a:rPr>
              <a:t>the</a:t>
            </a:r>
            <a:r>
              <a:rPr sz="1300" spc="-45" dirty="0">
                <a:latin typeface="CVS Health Sans"/>
                <a:cs typeface="CVS Health Sans"/>
              </a:rPr>
              <a:t> </a:t>
            </a:r>
            <a:r>
              <a:rPr sz="1300" dirty="0">
                <a:latin typeface="CVS Health Sans"/>
                <a:cs typeface="CVS Health Sans"/>
              </a:rPr>
              <a:t>job</a:t>
            </a:r>
            <a:r>
              <a:rPr sz="1300" spc="-55" dirty="0">
                <a:latin typeface="CVS Health Sans"/>
                <a:cs typeface="CVS Health Sans"/>
              </a:rPr>
              <a:t> </a:t>
            </a:r>
            <a:r>
              <a:rPr sz="1300" dirty="0">
                <a:latin typeface="CVS Health Sans"/>
                <a:cs typeface="CVS Health Sans"/>
              </a:rPr>
              <a:t>grades</a:t>
            </a:r>
            <a:r>
              <a:rPr sz="1300" spc="-20" dirty="0">
                <a:latin typeface="CVS Health Sans"/>
                <a:cs typeface="CVS Health Sans"/>
              </a:rPr>
              <a:t> </a:t>
            </a:r>
            <a:r>
              <a:rPr sz="1300" dirty="0">
                <a:latin typeface="CVS Health Sans"/>
                <a:cs typeface="CVS Health Sans"/>
              </a:rPr>
              <a:t>and</a:t>
            </a:r>
            <a:r>
              <a:rPr sz="1300" spc="-35" dirty="0">
                <a:latin typeface="CVS Health Sans"/>
                <a:cs typeface="CVS Health Sans"/>
              </a:rPr>
              <a:t> </a:t>
            </a:r>
            <a:r>
              <a:rPr sz="1300" dirty="0">
                <a:latin typeface="CVS Health Sans"/>
                <a:cs typeface="CVS Health Sans"/>
              </a:rPr>
              <a:t>job</a:t>
            </a:r>
            <a:r>
              <a:rPr sz="1300" spc="-25" dirty="0">
                <a:latin typeface="CVS Health Sans"/>
                <a:cs typeface="CVS Health Sans"/>
              </a:rPr>
              <a:t> </a:t>
            </a:r>
            <a:r>
              <a:rPr sz="1300" dirty="0">
                <a:latin typeface="CVS Health Sans"/>
                <a:cs typeface="CVS Health Sans"/>
              </a:rPr>
              <a:t>function </a:t>
            </a:r>
            <a:r>
              <a:rPr sz="1300" spc="-10" dirty="0">
                <a:latin typeface="CVS Health Sans"/>
                <a:cs typeface="CVS Health Sans"/>
              </a:rPr>
              <a:t>index </a:t>
            </a:r>
            <a:r>
              <a:rPr sz="1300" dirty="0">
                <a:latin typeface="CVS Health Sans"/>
                <a:cs typeface="CVS Health Sans"/>
              </a:rPr>
              <a:t>to</a:t>
            </a:r>
            <a:r>
              <a:rPr sz="1300" spc="-30" dirty="0">
                <a:latin typeface="CVS Health Sans"/>
                <a:cs typeface="CVS Health Sans"/>
              </a:rPr>
              <a:t> </a:t>
            </a:r>
            <a:r>
              <a:rPr sz="1300" dirty="0">
                <a:latin typeface="CVS Health Sans"/>
                <a:cs typeface="CVS Health Sans"/>
              </a:rPr>
              <a:t>determine</a:t>
            </a:r>
            <a:r>
              <a:rPr sz="1300" spc="-45" dirty="0">
                <a:latin typeface="CVS Health Sans"/>
                <a:cs typeface="CVS Health Sans"/>
              </a:rPr>
              <a:t> </a:t>
            </a:r>
            <a:r>
              <a:rPr sz="1300" dirty="0">
                <a:latin typeface="CVS Health Sans"/>
                <a:cs typeface="CVS Health Sans"/>
              </a:rPr>
              <a:t>if</a:t>
            </a:r>
            <a:r>
              <a:rPr sz="1300" spc="-25" dirty="0">
                <a:latin typeface="CVS Health Sans"/>
                <a:cs typeface="CVS Health Sans"/>
              </a:rPr>
              <a:t> </a:t>
            </a:r>
            <a:r>
              <a:rPr sz="1300" dirty="0">
                <a:latin typeface="CVS Health Sans"/>
                <a:cs typeface="CVS Health Sans"/>
              </a:rPr>
              <a:t>a</a:t>
            </a:r>
            <a:r>
              <a:rPr sz="1300" spc="-40" dirty="0">
                <a:latin typeface="CVS Health Sans"/>
                <a:cs typeface="CVS Health Sans"/>
              </a:rPr>
              <a:t> </a:t>
            </a:r>
            <a:r>
              <a:rPr sz="1300" dirty="0">
                <a:latin typeface="CVS Health Sans"/>
                <a:cs typeface="CVS Health Sans"/>
              </a:rPr>
              <a:t>desired</a:t>
            </a:r>
            <a:r>
              <a:rPr sz="1300" spc="-65" dirty="0">
                <a:latin typeface="CVS Health Sans"/>
                <a:cs typeface="CVS Health Sans"/>
              </a:rPr>
              <a:t> </a:t>
            </a:r>
            <a:r>
              <a:rPr sz="1300" dirty="0">
                <a:latin typeface="CVS Health Sans"/>
                <a:cs typeface="CVS Health Sans"/>
              </a:rPr>
              <a:t>career</a:t>
            </a:r>
            <a:r>
              <a:rPr sz="1300" spc="-40" dirty="0">
                <a:latin typeface="CVS Health Sans"/>
                <a:cs typeface="CVS Health Sans"/>
              </a:rPr>
              <a:t> </a:t>
            </a:r>
            <a:r>
              <a:rPr sz="1300" dirty="0">
                <a:latin typeface="CVS Health Sans"/>
                <a:cs typeface="CVS Health Sans"/>
              </a:rPr>
              <a:t>path</a:t>
            </a:r>
            <a:r>
              <a:rPr sz="1300" spc="-35" dirty="0">
                <a:latin typeface="CVS Health Sans"/>
                <a:cs typeface="CVS Health Sans"/>
              </a:rPr>
              <a:t> </a:t>
            </a:r>
            <a:r>
              <a:rPr sz="1300" dirty="0">
                <a:latin typeface="CVS Health Sans"/>
                <a:cs typeface="CVS Health Sans"/>
              </a:rPr>
              <a:t>is</a:t>
            </a:r>
            <a:r>
              <a:rPr sz="1300" spc="-50" dirty="0">
                <a:latin typeface="CVS Health Sans"/>
                <a:cs typeface="CVS Health Sans"/>
              </a:rPr>
              <a:t> </a:t>
            </a:r>
            <a:r>
              <a:rPr sz="1300" spc="-10" dirty="0">
                <a:latin typeface="CVS Health Sans"/>
                <a:cs typeface="CVS Health Sans"/>
              </a:rPr>
              <a:t>lateral</a:t>
            </a:r>
            <a:r>
              <a:rPr sz="1300" spc="-20" dirty="0">
                <a:latin typeface="CVS Health Sans"/>
                <a:cs typeface="CVS Health Sans"/>
              </a:rPr>
              <a:t> </a:t>
            </a:r>
            <a:r>
              <a:rPr sz="1300" dirty="0">
                <a:latin typeface="CVS Health Sans"/>
                <a:cs typeface="CVS Health Sans"/>
              </a:rPr>
              <a:t>or</a:t>
            </a:r>
            <a:r>
              <a:rPr sz="1300" spc="-10" dirty="0">
                <a:latin typeface="CVS Health Sans"/>
                <a:cs typeface="CVS Health Sans"/>
              </a:rPr>
              <a:t> </a:t>
            </a:r>
            <a:r>
              <a:rPr sz="1300" dirty="0">
                <a:latin typeface="CVS Health Sans"/>
                <a:cs typeface="CVS Health Sans"/>
              </a:rPr>
              <a:t>promotional</a:t>
            </a:r>
            <a:r>
              <a:rPr sz="1300" spc="45" dirty="0">
                <a:latin typeface="CVS Health Sans"/>
                <a:cs typeface="CVS Health Sans"/>
              </a:rPr>
              <a:t> </a:t>
            </a:r>
            <a:r>
              <a:rPr sz="1300" dirty="0">
                <a:latin typeface="CVS Health Sans"/>
                <a:cs typeface="CVS Health Sans"/>
              </a:rPr>
              <a:t>growth,</a:t>
            </a:r>
            <a:r>
              <a:rPr sz="1300" spc="-35" dirty="0">
                <a:latin typeface="CVS Health Sans"/>
                <a:cs typeface="CVS Health Sans"/>
              </a:rPr>
              <a:t> </a:t>
            </a:r>
            <a:r>
              <a:rPr sz="1300" dirty="0">
                <a:latin typeface="CVS Health Sans"/>
                <a:cs typeface="CVS Health Sans"/>
              </a:rPr>
              <a:t>or</a:t>
            </a:r>
            <a:r>
              <a:rPr sz="1300" spc="-45" dirty="0">
                <a:latin typeface="CVS Health Sans"/>
                <a:cs typeface="CVS Health Sans"/>
              </a:rPr>
              <a:t> </a:t>
            </a:r>
            <a:r>
              <a:rPr sz="1300" spc="-50" dirty="0">
                <a:latin typeface="CVS Health Sans"/>
                <a:cs typeface="CVS Health Sans"/>
              </a:rPr>
              <a:t>a</a:t>
            </a:r>
            <a:r>
              <a:rPr sz="1300" spc="500" dirty="0">
                <a:latin typeface="CVS Health Sans"/>
                <a:cs typeface="CVS Health Sans"/>
              </a:rPr>
              <a:t> </a:t>
            </a:r>
            <a:r>
              <a:rPr sz="1300" spc="-10" dirty="0">
                <a:latin typeface="CVS Health Sans"/>
                <a:cs typeface="CVS Health Sans"/>
              </a:rPr>
              <a:t>transfer</a:t>
            </a:r>
            <a:r>
              <a:rPr sz="1300" dirty="0">
                <a:latin typeface="CVS Health Sans"/>
                <a:cs typeface="CVS Health Sans"/>
              </a:rPr>
              <a:t> to</a:t>
            </a:r>
            <a:r>
              <a:rPr sz="1300" spc="-10" dirty="0">
                <a:latin typeface="CVS Health Sans"/>
                <a:cs typeface="CVS Health Sans"/>
              </a:rPr>
              <a:t> </a:t>
            </a:r>
            <a:r>
              <a:rPr sz="1300" dirty="0">
                <a:latin typeface="CVS Health Sans"/>
                <a:cs typeface="CVS Health Sans"/>
              </a:rPr>
              <a:t>a</a:t>
            </a:r>
            <a:r>
              <a:rPr sz="1300" spc="-20" dirty="0">
                <a:latin typeface="CVS Health Sans"/>
                <a:cs typeface="CVS Health Sans"/>
              </a:rPr>
              <a:t> </a:t>
            </a:r>
            <a:r>
              <a:rPr sz="1300" spc="-10" dirty="0">
                <a:latin typeface="CVS Health Sans"/>
                <a:cs typeface="CVS Health Sans"/>
              </a:rPr>
              <a:t>cross-</a:t>
            </a:r>
            <a:r>
              <a:rPr sz="1300" dirty="0">
                <a:latin typeface="CVS Health Sans"/>
                <a:cs typeface="CVS Health Sans"/>
              </a:rPr>
              <a:t>functional</a:t>
            </a:r>
            <a:r>
              <a:rPr sz="1300" spc="35" dirty="0">
                <a:latin typeface="CVS Health Sans"/>
                <a:cs typeface="CVS Health Sans"/>
              </a:rPr>
              <a:t> </a:t>
            </a:r>
            <a:r>
              <a:rPr sz="1300" dirty="0">
                <a:latin typeface="CVS Health Sans"/>
                <a:cs typeface="CVS Health Sans"/>
              </a:rPr>
              <a:t>team</a:t>
            </a:r>
            <a:r>
              <a:rPr sz="1300" spc="-10" dirty="0">
                <a:latin typeface="CVS Health Sans"/>
                <a:cs typeface="CVS Health Sans"/>
              </a:rPr>
              <a:t> </a:t>
            </a:r>
            <a:r>
              <a:rPr sz="1300" dirty="0">
                <a:latin typeface="CVS Health Sans"/>
                <a:cs typeface="CVS Health Sans"/>
              </a:rPr>
              <a:t>and</a:t>
            </a:r>
            <a:r>
              <a:rPr sz="1300" spc="-15" dirty="0">
                <a:latin typeface="CVS Health Sans"/>
                <a:cs typeface="CVS Health Sans"/>
              </a:rPr>
              <a:t> </a:t>
            </a:r>
            <a:r>
              <a:rPr sz="1300" dirty="0">
                <a:latin typeface="CVS Health Sans"/>
                <a:cs typeface="CVS Health Sans"/>
              </a:rPr>
              <a:t>a</a:t>
            </a:r>
            <a:r>
              <a:rPr sz="1300" spc="-40" dirty="0">
                <a:latin typeface="CVS Health Sans"/>
                <a:cs typeface="CVS Health Sans"/>
              </a:rPr>
              <a:t> </a:t>
            </a:r>
            <a:r>
              <a:rPr sz="1300" spc="-10" dirty="0">
                <a:latin typeface="CVS Health Sans"/>
                <a:cs typeface="CVS Health Sans"/>
              </a:rPr>
              <a:t>well-matched</a:t>
            </a:r>
            <a:r>
              <a:rPr sz="1300" spc="-50" dirty="0">
                <a:latin typeface="CVS Health Sans"/>
                <a:cs typeface="CVS Health Sans"/>
              </a:rPr>
              <a:t> </a:t>
            </a:r>
            <a:r>
              <a:rPr sz="1300" dirty="0">
                <a:latin typeface="CVS Health Sans"/>
                <a:cs typeface="CVS Health Sans"/>
              </a:rPr>
              <a:t>career</a:t>
            </a:r>
            <a:r>
              <a:rPr sz="1300" spc="-30" dirty="0">
                <a:latin typeface="CVS Health Sans"/>
                <a:cs typeface="CVS Health Sans"/>
              </a:rPr>
              <a:t> </a:t>
            </a:r>
            <a:r>
              <a:rPr sz="1300" dirty="0">
                <a:latin typeface="CVS Health Sans"/>
                <a:cs typeface="CVS Health Sans"/>
              </a:rPr>
              <a:t>step.</a:t>
            </a:r>
            <a:r>
              <a:rPr sz="1300" spc="-50" dirty="0">
                <a:latin typeface="CVS Health Sans"/>
                <a:cs typeface="CVS Health Sans"/>
              </a:rPr>
              <a:t> </a:t>
            </a:r>
            <a:r>
              <a:rPr sz="1300" dirty="0">
                <a:latin typeface="CVS Health Sans"/>
                <a:cs typeface="CVS Health Sans"/>
              </a:rPr>
              <a:t>Use</a:t>
            </a:r>
            <a:r>
              <a:rPr sz="1300" spc="-60" dirty="0">
                <a:latin typeface="CVS Health Sans"/>
                <a:cs typeface="CVS Health Sans"/>
              </a:rPr>
              <a:t> </a:t>
            </a:r>
            <a:r>
              <a:rPr sz="1300" spc="-10" dirty="0">
                <a:latin typeface="CVS Health Sans"/>
                <a:cs typeface="CVS Health Sans"/>
              </a:rPr>
              <a:t>career </a:t>
            </a:r>
            <a:r>
              <a:rPr sz="1300" dirty="0">
                <a:latin typeface="CVS Health Sans"/>
                <a:cs typeface="CVS Health Sans"/>
              </a:rPr>
              <a:t>mapping</a:t>
            </a:r>
            <a:r>
              <a:rPr sz="1300" spc="-25" dirty="0">
                <a:latin typeface="CVS Health Sans"/>
                <a:cs typeface="CVS Health Sans"/>
              </a:rPr>
              <a:t> </a:t>
            </a:r>
            <a:r>
              <a:rPr sz="1300" dirty="0">
                <a:latin typeface="CVS Health Sans"/>
                <a:cs typeface="CVS Health Sans"/>
              </a:rPr>
              <a:t>to</a:t>
            </a:r>
            <a:r>
              <a:rPr sz="1300" spc="-20" dirty="0">
                <a:latin typeface="CVS Health Sans"/>
                <a:cs typeface="CVS Health Sans"/>
              </a:rPr>
              <a:t> </a:t>
            </a:r>
            <a:r>
              <a:rPr sz="1300" dirty="0">
                <a:latin typeface="CVS Health Sans"/>
                <a:cs typeface="CVS Health Sans"/>
              </a:rPr>
              <a:t>explore,</a:t>
            </a:r>
            <a:r>
              <a:rPr sz="1300" spc="-60" dirty="0">
                <a:latin typeface="CVS Health Sans"/>
                <a:cs typeface="CVS Health Sans"/>
              </a:rPr>
              <a:t> </a:t>
            </a:r>
            <a:r>
              <a:rPr sz="1300" dirty="0">
                <a:latin typeface="CVS Health Sans"/>
                <a:cs typeface="CVS Health Sans"/>
              </a:rPr>
              <a:t>engage</a:t>
            </a:r>
            <a:r>
              <a:rPr sz="1300" spc="-20" dirty="0">
                <a:latin typeface="CVS Health Sans"/>
                <a:cs typeface="CVS Health Sans"/>
              </a:rPr>
              <a:t> </a:t>
            </a:r>
            <a:r>
              <a:rPr sz="1300" dirty="0">
                <a:latin typeface="CVS Health Sans"/>
                <a:cs typeface="CVS Health Sans"/>
              </a:rPr>
              <a:t>and</a:t>
            </a:r>
            <a:r>
              <a:rPr sz="1300" spc="-30" dirty="0">
                <a:latin typeface="CVS Health Sans"/>
                <a:cs typeface="CVS Health Sans"/>
              </a:rPr>
              <a:t> </a:t>
            </a:r>
            <a:r>
              <a:rPr sz="1300" spc="-10" dirty="0">
                <a:latin typeface="CVS Health Sans"/>
                <a:cs typeface="CVS Health Sans"/>
              </a:rPr>
              <a:t>execute</a:t>
            </a:r>
            <a:r>
              <a:rPr sz="1300" spc="-40" dirty="0">
                <a:latin typeface="CVS Health Sans"/>
                <a:cs typeface="CVS Health Sans"/>
              </a:rPr>
              <a:t> </a:t>
            </a:r>
            <a:r>
              <a:rPr sz="1300" dirty="0">
                <a:latin typeface="CVS Health Sans"/>
                <a:cs typeface="CVS Health Sans"/>
              </a:rPr>
              <a:t>your</a:t>
            </a:r>
            <a:r>
              <a:rPr sz="1300" spc="-5" dirty="0">
                <a:latin typeface="CVS Health Sans"/>
                <a:cs typeface="CVS Health Sans"/>
              </a:rPr>
              <a:t> </a:t>
            </a:r>
            <a:r>
              <a:rPr sz="1300" dirty="0">
                <a:latin typeface="CVS Health Sans"/>
                <a:cs typeface="CVS Health Sans"/>
              </a:rPr>
              <a:t>career</a:t>
            </a:r>
            <a:r>
              <a:rPr sz="1300" spc="-35" dirty="0">
                <a:latin typeface="CVS Health Sans"/>
                <a:cs typeface="CVS Health Sans"/>
              </a:rPr>
              <a:t> </a:t>
            </a:r>
            <a:r>
              <a:rPr sz="1300" spc="-10" dirty="0">
                <a:latin typeface="CVS Health Sans"/>
                <a:cs typeface="CVS Health Sans"/>
              </a:rPr>
              <a:t>aspirations.</a:t>
            </a:r>
            <a:endParaRPr sz="1300">
              <a:latin typeface="CVS Health Sans"/>
              <a:cs typeface="CVS Health Sans"/>
            </a:endParaRPr>
          </a:p>
        </p:txBody>
      </p:sp>
      <p:sp>
        <p:nvSpPr>
          <p:cNvPr id="5" name="object 5"/>
          <p:cNvSpPr txBox="1"/>
          <p:nvPr/>
        </p:nvSpPr>
        <p:spPr>
          <a:xfrm>
            <a:off x="585927" y="3528440"/>
            <a:ext cx="6021705" cy="419734"/>
          </a:xfrm>
          <a:prstGeom prst="rect">
            <a:avLst/>
          </a:prstGeom>
        </p:spPr>
        <p:txBody>
          <a:bodyPr vert="horz" wrap="square" lIns="0" tIns="12065" rIns="0" bIns="0" rtlCol="0">
            <a:spAutoFit/>
          </a:bodyPr>
          <a:lstStyle/>
          <a:p>
            <a:pPr marL="12700">
              <a:lnSpc>
                <a:spcPts val="1555"/>
              </a:lnSpc>
              <a:spcBef>
                <a:spcPts val="95"/>
              </a:spcBef>
            </a:pPr>
            <a:r>
              <a:rPr sz="1300" dirty="0">
                <a:latin typeface="CVS Health Sans"/>
                <a:cs typeface="CVS Health Sans"/>
              </a:rPr>
              <a:t>Visit</a:t>
            </a:r>
            <a:r>
              <a:rPr sz="1300" spc="-40" dirty="0">
                <a:latin typeface="CVS Health Sans"/>
                <a:cs typeface="CVS Health Sans"/>
              </a:rPr>
              <a:t> </a:t>
            </a:r>
            <a:r>
              <a:rPr sz="1300" dirty="0">
                <a:latin typeface="CVS Health Sans"/>
                <a:cs typeface="CVS Health Sans"/>
              </a:rPr>
              <a:t>the</a:t>
            </a:r>
            <a:r>
              <a:rPr sz="1300" spc="-30" dirty="0">
                <a:latin typeface="CVS Health Sans"/>
                <a:cs typeface="CVS Health Sans"/>
              </a:rPr>
              <a:t> </a:t>
            </a:r>
            <a:r>
              <a:rPr sz="1300" u="sng" dirty="0">
                <a:uFill>
                  <a:solidFill>
                    <a:srgbClr val="000000"/>
                  </a:solidFill>
                </a:uFill>
                <a:latin typeface="CVS Health Sans"/>
                <a:cs typeface="CVS Health Sans"/>
                <a:hlinkClick r:id="rId2"/>
              </a:rPr>
              <a:t>Career</a:t>
            </a:r>
            <a:r>
              <a:rPr sz="1300" u="sng" spc="-35" dirty="0">
                <a:uFill>
                  <a:solidFill>
                    <a:srgbClr val="000000"/>
                  </a:solidFill>
                </a:uFill>
                <a:latin typeface="CVS Health Sans"/>
                <a:cs typeface="CVS Health Sans"/>
                <a:hlinkClick r:id="rId2"/>
              </a:rPr>
              <a:t> </a:t>
            </a:r>
            <a:r>
              <a:rPr sz="1300" u="sng" spc="-10" dirty="0">
                <a:uFill>
                  <a:solidFill>
                    <a:srgbClr val="000000"/>
                  </a:solidFill>
                </a:uFill>
                <a:latin typeface="CVS Health Sans"/>
                <a:cs typeface="CVS Health Sans"/>
                <a:hlinkClick r:id="rId2"/>
              </a:rPr>
              <a:t>Development</a:t>
            </a:r>
            <a:r>
              <a:rPr sz="1300" u="sng" spc="-65" dirty="0">
                <a:uFill>
                  <a:solidFill>
                    <a:srgbClr val="000000"/>
                  </a:solidFill>
                </a:uFill>
                <a:latin typeface="CVS Health Sans"/>
                <a:cs typeface="CVS Health Sans"/>
                <a:hlinkClick r:id="rId2"/>
              </a:rPr>
              <a:t> </a:t>
            </a:r>
            <a:r>
              <a:rPr sz="1300" u="sng" dirty="0">
                <a:uFill>
                  <a:solidFill>
                    <a:srgbClr val="000000"/>
                  </a:solidFill>
                </a:uFill>
                <a:latin typeface="CVS Health Sans"/>
                <a:cs typeface="CVS Health Sans"/>
                <a:hlinkClick r:id="rId2"/>
              </a:rPr>
              <a:t>Resource</a:t>
            </a:r>
            <a:r>
              <a:rPr sz="1300" u="sng" spc="-40" dirty="0">
                <a:uFill>
                  <a:solidFill>
                    <a:srgbClr val="000000"/>
                  </a:solidFill>
                </a:uFill>
                <a:latin typeface="CVS Health Sans"/>
                <a:cs typeface="CVS Health Sans"/>
                <a:hlinkClick r:id="rId2"/>
              </a:rPr>
              <a:t> </a:t>
            </a:r>
            <a:r>
              <a:rPr sz="1300" u="sng" dirty="0">
                <a:uFill>
                  <a:solidFill>
                    <a:srgbClr val="000000"/>
                  </a:solidFill>
                </a:uFill>
                <a:latin typeface="CVS Health Sans"/>
                <a:cs typeface="CVS Health Sans"/>
                <a:hlinkClick r:id="rId2"/>
              </a:rPr>
              <a:t>Center</a:t>
            </a:r>
            <a:r>
              <a:rPr sz="1300" u="none" spc="-45" dirty="0">
                <a:latin typeface="CVS Health Sans"/>
                <a:cs typeface="CVS Health Sans"/>
              </a:rPr>
              <a:t> </a:t>
            </a:r>
            <a:r>
              <a:rPr sz="1300" u="none" dirty="0">
                <a:latin typeface="CVS Health Sans"/>
                <a:cs typeface="CVS Health Sans"/>
              </a:rPr>
              <a:t>and</a:t>
            </a:r>
            <a:r>
              <a:rPr sz="1300" u="none" spc="-30" dirty="0">
                <a:latin typeface="CVS Health Sans"/>
                <a:cs typeface="CVS Health Sans"/>
              </a:rPr>
              <a:t> </a:t>
            </a:r>
            <a:r>
              <a:rPr sz="1300" u="none" dirty="0">
                <a:latin typeface="CVS Health Sans"/>
                <a:cs typeface="CVS Health Sans"/>
              </a:rPr>
              <a:t>the</a:t>
            </a:r>
            <a:r>
              <a:rPr sz="1300" u="none" spc="-35" dirty="0">
                <a:latin typeface="CVS Health Sans"/>
                <a:cs typeface="CVS Health Sans"/>
              </a:rPr>
              <a:t> </a:t>
            </a:r>
            <a:r>
              <a:rPr sz="1300" u="sng" spc="-10" dirty="0">
                <a:uFill>
                  <a:solidFill>
                    <a:srgbClr val="000000"/>
                  </a:solidFill>
                </a:uFill>
                <a:latin typeface="CVS Health Sans"/>
                <a:cs typeface="CVS Health Sans"/>
                <a:hlinkClick r:id="rId3"/>
              </a:rPr>
              <a:t>What’s </a:t>
            </a:r>
            <a:r>
              <a:rPr sz="1300" u="sng" spc="-30" dirty="0">
                <a:uFill>
                  <a:solidFill>
                    <a:srgbClr val="000000"/>
                  </a:solidFill>
                </a:uFill>
                <a:latin typeface="CVS Health Sans"/>
                <a:cs typeface="CVS Health Sans"/>
                <a:hlinkClick r:id="rId3"/>
              </a:rPr>
              <a:t>Your</a:t>
            </a:r>
            <a:r>
              <a:rPr sz="1300" u="sng" spc="-5" dirty="0">
                <a:uFill>
                  <a:solidFill>
                    <a:srgbClr val="000000"/>
                  </a:solidFill>
                </a:uFill>
                <a:latin typeface="CVS Health Sans"/>
                <a:cs typeface="CVS Health Sans"/>
                <a:hlinkClick r:id="rId3"/>
              </a:rPr>
              <a:t> </a:t>
            </a:r>
            <a:r>
              <a:rPr sz="1300" u="sng" spc="-10" dirty="0">
                <a:uFill>
                  <a:solidFill>
                    <a:srgbClr val="000000"/>
                  </a:solidFill>
                </a:uFill>
                <a:latin typeface="CVS Health Sans"/>
                <a:cs typeface="CVS Health Sans"/>
                <a:hlinkClick r:id="rId3"/>
              </a:rPr>
              <a:t>Destination</a:t>
            </a:r>
            <a:endParaRPr sz="1300">
              <a:latin typeface="CVS Health Sans"/>
              <a:cs typeface="CVS Health Sans"/>
            </a:endParaRPr>
          </a:p>
          <a:p>
            <a:pPr marL="12700">
              <a:lnSpc>
                <a:spcPts val="1555"/>
              </a:lnSpc>
            </a:pPr>
            <a:r>
              <a:rPr sz="1300" dirty="0">
                <a:latin typeface="CVS Health Sans"/>
                <a:cs typeface="CVS Health Sans"/>
              </a:rPr>
              <a:t>portal</a:t>
            </a:r>
            <a:r>
              <a:rPr sz="1300" spc="-15" dirty="0">
                <a:latin typeface="CVS Health Sans"/>
                <a:cs typeface="CVS Health Sans"/>
              </a:rPr>
              <a:t> </a:t>
            </a:r>
            <a:r>
              <a:rPr sz="1300" dirty="0">
                <a:latin typeface="CVS Health Sans"/>
                <a:cs typeface="CVS Health Sans"/>
              </a:rPr>
              <a:t>to</a:t>
            </a:r>
            <a:r>
              <a:rPr sz="1300" spc="-20" dirty="0">
                <a:latin typeface="CVS Health Sans"/>
                <a:cs typeface="CVS Health Sans"/>
              </a:rPr>
              <a:t> </a:t>
            </a:r>
            <a:r>
              <a:rPr sz="1300" dirty="0">
                <a:latin typeface="CVS Health Sans"/>
                <a:cs typeface="CVS Health Sans"/>
              </a:rPr>
              <a:t>access</a:t>
            </a:r>
            <a:r>
              <a:rPr sz="1300" spc="-40" dirty="0">
                <a:latin typeface="CVS Health Sans"/>
                <a:cs typeface="CVS Health Sans"/>
              </a:rPr>
              <a:t> </a:t>
            </a:r>
            <a:r>
              <a:rPr sz="1300" dirty="0">
                <a:latin typeface="CVS Health Sans"/>
                <a:cs typeface="CVS Health Sans"/>
              </a:rPr>
              <a:t>career</a:t>
            </a:r>
            <a:r>
              <a:rPr sz="1300" spc="-35" dirty="0">
                <a:latin typeface="CVS Health Sans"/>
                <a:cs typeface="CVS Health Sans"/>
              </a:rPr>
              <a:t> </a:t>
            </a:r>
            <a:r>
              <a:rPr sz="1300" spc="-10" dirty="0">
                <a:latin typeface="CVS Health Sans"/>
                <a:cs typeface="CVS Health Sans"/>
              </a:rPr>
              <a:t>development</a:t>
            </a:r>
            <a:r>
              <a:rPr sz="1300" spc="-50" dirty="0">
                <a:latin typeface="CVS Health Sans"/>
                <a:cs typeface="CVS Health Sans"/>
              </a:rPr>
              <a:t> </a:t>
            </a:r>
            <a:r>
              <a:rPr sz="1300" dirty="0">
                <a:latin typeface="CVS Health Sans"/>
                <a:cs typeface="CVS Health Sans"/>
              </a:rPr>
              <a:t>and</a:t>
            </a:r>
            <a:r>
              <a:rPr sz="1300" spc="-30" dirty="0">
                <a:latin typeface="CVS Health Sans"/>
                <a:cs typeface="CVS Health Sans"/>
              </a:rPr>
              <a:t> </a:t>
            </a:r>
            <a:r>
              <a:rPr sz="1300" dirty="0">
                <a:latin typeface="CVS Health Sans"/>
                <a:cs typeface="CVS Health Sans"/>
              </a:rPr>
              <a:t>career</a:t>
            </a:r>
            <a:r>
              <a:rPr sz="1300" spc="-30" dirty="0">
                <a:latin typeface="CVS Health Sans"/>
                <a:cs typeface="CVS Health Sans"/>
              </a:rPr>
              <a:t> </a:t>
            </a:r>
            <a:r>
              <a:rPr sz="1300" spc="-10" dirty="0">
                <a:latin typeface="CVS Health Sans"/>
                <a:cs typeface="CVS Health Sans"/>
              </a:rPr>
              <a:t>pathing</a:t>
            </a:r>
            <a:r>
              <a:rPr sz="1300" spc="-20" dirty="0">
                <a:latin typeface="CVS Health Sans"/>
                <a:cs typeface="CVS Health Sans"/>
              </a:rPr>
              <a:t> </a:t>
            </a:r>
            <a:r>
              <a:rPr sz="1300" spc="-10" dirty="0">
                <a:latin typeface="CVS Health Sans"/>
                <a:cs typeface="CVS Health Sans"/>
              </a:rPr>
              <a:t>tools.</a:t>
            </a:r>
            <a:endParaRPr sz="1300">
              <a:latin typeface="CVS Health Sans"/>
              <a:cs typeface="CVS Health Sans"/>
            </a:endParaRPr>
          </a:p>
        </p:txBody>
      </p:sp>
      <p:sp>
        <p:nvSpPr>
          <p:cNvPr id="6" name="object 6"/>
          <p:cNvSpPr txBox="1"/>
          <p:nvPr/>
        </p:nvSpPr>
        <p:spPr>
          <a:xfrm>
            <a:off x="8429625" y="2680538"/>
            <a:ext cx="1398905" cy="256540"/>
          </a:xfrm>
          <a:prstGeom prst="rect">
            <a:avLst/>
          </a:prstGeom>
        </p:spPr>
        <p:txBody>
          <a:bodyPr vert="horz" wrap="square" lIns="0" tIns="14605" rIns="0" bIns="0" rtlCol="0">
            <a:spAutoFit/>
          </a:bodyPr>
          <a:lstStyle/>
          <a:p>
            <a:pPr marL="12700">
              <a:lnSpc>
                <a:spcPct val="100000"/>
              </a:lnSpc>
              <a:spcBef>
                <a:spcPts val="115"/>
              </a:spcBef>
            </a:pPr>
            <a:r>
              <a:rPr sz="1500" b="1" dirty="0">
                <a:solidFill>
                  <a:srgbClr val="3E3E3E"/>
                </a:solidFill>
                <a:latin typeface="CVS Health Sans Cd"/>
                <a:cs typeface="CVS Health Sans Cd"/>
              </a:rPr>
              <a:t>Design</a:t>
            </a:r>
            <a:r>
              <a:rPr sz="1500" b="1" spc="-65" dirty="0">
                <a:solidFill>
                  <a:srgbClr val="3E3E3E"/>
                </a:solidFill>
                <a:latin typeface="CVS Health Sans Cd"/>
                <a:cs typeface="CVS Health Sans Cd"/>
              </a:rPr>
              <a:t> </a:t>
            </a:r>
            <a:r>
              <a:rPr sz="1500" b="1" dirty="0">
                <a:solidFill>
                  <a:srgbClr val="3E3E3E"/>
                </a:solidFill>
                <a:latin typeface="CVS Health Sans Cd"/>
                <a:cs typeface="CVS Health Sans Cd"/>
              </a:rPr>
              <a:t>your</a:t>
            </a:r>
            <a:r>
              <a:rPr sz="1500" b="1" spc="-20" dirty="0">
                <a:solidFill>
                  <a:srgbClr val="3E3E3E"/>
                </a:solidFill>
                <a:latin typeface="CVS Health Sans Cd"/>
                <a:cs typeface="CVS Health Sans Cd"/>
              </a:rPr>
              <a:t> </a:t>
            </a:r>
            <a:r>
              <a:rPr sz="1500" b="1" spc="-10" dirty="0">
                <a:solidFill>
                  <a:srgbClr val="3E3E3E"/>
                </a:solidFill>
                <a:latin typeface="CVS Health Sans Cd"/>
                <a:cs typeface="CVS Health Sans Cd"/>
              </a:rPr>
              <a:t>career</a:t>
            </a:r>
            <a:endParaRPr sz="1500">
              <a:latin typeface="CVS Health Sans Cd"/>
              <a:cs typeface="CVS Health Sans Cd"/>
            </a:endParaRPr>
          </a:p>
        </p:txBody>
      </p:sp>
      <p:sp>
        <p:nvSpPr>
          <p:cNvPr id="7" name="object 7"/>
          <p:cNvSpPr txBox="1"/>
          <p:nvPr/>
        </p:nvSpPr>
        <p:spPr>
          <a:xfrm>
            <a:off x="8173339" y="5673038"/>
            <a:ext cx="1884680" cy="256540"/>
          </a:xfrm>
          <a:prstGeom prst="rect">
            <a:avLst/>
          </a:prstGeom>
        </p:spPr>
        <p:txBody>
          <a:bodyPr vert="horz" wrap="square" lIns="0" tIns="14605" rIns="0" bIns="0" rtlCol="0">
            <a:spAutoFit/>
          </a:bodyPr>
          <a:lstStyle/>
          <a:p>
            <a:pPr marL="12700">
              <a:lnSpc>
                <a:spcPct val="100000"/>
              </a:lnSpc>
              <a:spcBef>
                <a:spcPts val="115"/>
              </a:spcBef>
            </a:pPr>
            <a:r>
              <a:rPr sz="1500" b="1" dirty="0">
                <a:solidFill>
                  <a:srgbClr val="3E3E3E"/>
                </a:solidFill>
                <a:latin typeface="CVS Health Sans Cd"/>
                <a:cs typeface="CVS Health Sans Cd"/>
              </a:rPr>
              <a:t>Expand</a:t>
            </a:r>
            <a:r>
              <a:rPr sz="1500" b="1" spc="-75" dirty="0">
                <a:solidFill>
                  <a:srgbClr val="3E3E3E"/>
                </a:solidFill>
                <a:latin typeface="CVS Health Sans Cd"/>
                <a:cs typeface="CVS Health Sans Cd"/>
              </a:rPr>
              <a:t> </a:t>
            </a:r>
            <a:r>
              <a:rPr sz="1500" b="1" dirty="0">
                <a:solidFill>
                  <a:srgbClr val="3E3E3E"/>
                </a:solidFill>
                <a:latin typeface="CVS Health Sans Cd"/>
                <a:cs typeface="CVS Health Sans Cd"/>
              </a:rPr>
              <a:t>your</a:t>
            </a:r>
            <a:r>
              <a:rPr sz="1500" b="1" spc="15" dirty="0">
                <a:solidFill>
                  <a:srgbClr val="3E3E3E"/>
                </a:solidFill>
                <a:latin typeface="CVS Health Sans Cd"/>
                <a:cs typeface="CVS Health Sans Cd"/>
              </a:rPr>
              <a:t> </a:t>
            </a:r>
            <a:r>
              <a:rPr sz="1500" b="1" dirty="0">
                <a:solidFill>
                  <a:srgbClr val="3E3E3E"/>
                </a:solidFill>
                <a:latin typeface="CVS Health Sans Cd"/>
                <a:cs typeface="CVS Health Sans Cd"/>
              </a:rPr>
              <a:t>CVS</a:t>
            </a:r>
            <a:r>
              <a:rPr sz="1500" b="1" spc="-30" dirty="0">
                <a:solidFill>
                  <a:srgbClr val="3E3E3E"/>
                </a:solidFill>
                <a:latin typeface="CVS Health Sans Cd"/>
                <a:cs typeface="CVS Health Sans Cd"/>
              </a:rPr>
              <a:t> </a:t>
            </a:r>
            <a:r>
              <a:rPr sz="1500" b="1" spc="-10" dirty="0">
                <a:solidFill>
                  <a:srgbClr val="3E3E3E"/>
                </a:solidFill>
                <a:latin typeface="CVS Health Sans Cd"/>
                <a:cs typeface="CVS Health Sans Cd"/>
              </a:rPr>
              <a:t>network</a:t>
            </a:r>
            <a:endParaRPr sz="1500">
              <a:latin typeface="CVS Health Sans Cd"/>
              <a:cs typeface="CVS Health Sans Cd"/>
            </a:endParaRPr>
          </a:p>
        </p:txBody>
      </p:sp>
      <p:sp>
        <p:nvSpPr>
          <p:cNvPr id="8" name="object 8"/>
          <p:cNvSpPr txBox="1"/>
          <p:nvPr/>
        </p:nvSpPr>
        <p:spPr>
          <a:xfrm>
            <a:off x="585927" y="5184775"/>
            <a:ext cx="6014720" cy="636905"/>
          </a:xfrm>
          <a:prstGeom prst="rect">
            <a:avLst/>
          </a:prstGeom>
        </p:spPr>
        <p:txBody>
          <a:bodyPr vert="horz" wrap="square" lIns="0" tIns="13335" rIns="0" bIns="0" rtlCol="0">
            <a:spAutoFit/>
          </a:bodyPr>
          <a:lstStyle/>
          <a:p>
            <a:pPr marL="12700" marR="5080">
              <a:lnSpc>
                <a:spcPct val="100099"/>
              </a:lnSpc>
              <a:spcBef>
                <a:spcPts val="105"/>
              </a:spcBef>
            </a:pPr>
            <a:r>
              <a:rPr sz="1000" i="1" dirty="0">
                <a:latin typeface="CVS Health Sans"/>
                <a:cs typeface="CVS Health Sans"/>
              </a:rPr>
              <a:t>Due</a:t>
            </a:r>
            <a:r>
              <a:rPr sz="1000" i="1" spc="-25" dirty="0">
                <a:latin typeface="CVS Health Sans"/>
                <a:cs typeface="CVS Health Sans"/>
              </a:rPr>
              <a:t> </a:t>
            </a:r>
            <a:r>
              <a:rPr sz="1000" i="1" dirty="0">
                <a:latin typeface="CVS Health Sans"/>
                <a:cs typeface="CVS Health Sans"/>
              </a:rPr>
              <a:t>to</a:t>
            </a:r>
            <a:r>
              <a:rPr sz="1000" i="1" spc="5" dirty="0">
                <a:latin typeface="CVS Health Sans"/>
                <a:cs typeface="CVS Health Sans"/>
              </a:rPr>
              <a:t> </a:t>
            </a:r>
            <a:r>
              <a:rPr sz="1000" i="1" dirty="0">
                <a:latin typeface="CVS Health Sans"/>
                <a:cs typeface="CVS Health Sans"/>
              </a:rPr>
              <a:t>ever-evolving</a:t>
            </a:r>
            <a:r>
              <a:rPr sz="1000" i="1" spc="-55" dirty="0">
                <a:latin typeface="CVS Health Sans"/>
                <a:cs typeface="CVS Health Sans"/>
              </a:rPr>
              <a:t> </a:t>
            </a:r>
            <a:r>
              <a:rPr sz="1000" i="1" dirty="0">
                <a:latin typeface="CVS Health Sans"/>
                <a:cs typeface="CVS Health Sans"/>
              </a:rPr>
              <a:t>business</a:t>
            </a:r>
            <a:r>
              <a:rPr sz="1000" i="1" spc="-85" dirty="0">
                <a:latin typeface="CVS Health Sans"/>
                <a:cs typeface="CVS Health Sans"/>
              </a:rPr>
              <a:t> </a:t>
            </a:r>
            <a:r>
              <a:rPr sz="1000" i="1" dirty="0">
                <a:latin typeface="CVS Health Sans"/>
                <a:cs typeface="CVS Health Sans"/>
              </a:rPr>
              <a:t>needs</a:t>
            </a:r>
            <a:r>
              <a:rPr sz="1000" i="1" spc="-15" dirty="0">
                <a:latin typeface="CVS Health Sans"/>
                <a:cs typeface="CVS Health Sans"/>
              </a:rPr>
              <a:t> </a:t>
            </a:r>
            <a:r>
              <a:rPr sz="1000" i="1" dirty="0">
                <a:latin typeface="CVS Health Sans"/>
                <a:cs typeface="CVS Health Sans"/>
              </a:rPr>
              <a:t>and</a:t>
            </a:r>
            <a:r>
              <a:rPr sz="1000" i="1" spc="5" dirty="0">
                <a:latin typeface="CVS Health Sans"/>
                <a:cs typeface="CVS Health Sans"/>
              </a:rPr>
              <a:t> </a:t>
            </a:r>
            <a:r>
              <a:rPr sz="1000" i="1" spc="-10" dirty="0">
                <a:latin typeface="CVS Health Sans"/>
                <a:cs typeface="CVS Health Sans"/>
              </a:rPr>
              <a:t>organization</a:t>
            </a:r>
            <a:r>
              <a:rPr sz="1000" i="1" spc="-30" dirty="0">
                <a:latin typeface="CVS Health Sans"/>
                <a:cs typeface="CVS Health Sans"/>
              </a:rPr>
              <a:t> </a:t>
            </a:r>
            <a:r>
              <a:rPr sz="1000" i="1" dirty="0">
                <a:latin typeface="CVS Health Sans"/>
                <a:cs typeface="CVS Health Sans"/>
              </a:rPr>
              <a:t>changes,</a:t>
            </a:r>
            <a:r>
              <a:rPr sz="1000" i="1" spc="-30" dirty="0">
                <a:latin typeface="CVS Health Sans"/>
                <a:cs typeface="CVS Health Sans"/>
              </a:rPr>
              <a:t> </a:t>
            </a:r>
            <a:r>
              <a:rPr sz="1000" i="1" dirty="0">
                <a:latin typeface="CVS Health Sans"/>
                <a:cs typeface="CVS Health Sans"/>
              </a:rPr>
              <a:t>the</a:t>
            </a:r>
            <a:r>
              <a:rPr sz="1000" i="1" spc="15" dirty="0">
                <a:latin typeface="CVS Health Sans"/>
                <a:cs typeface="CVS Health Sans"/>
              </a:rPr>
              <a:t> </a:t>
            </a:r>
            <a:r>
              <a:rPr sz="1000" i="1" dirty="0">
                <a:latin typeface="CVS Health Sans"/>
                <a:cs typeface="CVS Health Sans"/>
              </a:rPr>
              <a:t>career</a:t>
            </a:r>
            <a:r>
              <a:rPr sz="1000" i="1" spc="-5" dirty="0">
                <a:latin typeface="CVS Health Sans"/>
                <a:cs typeface="CVS Health Sans"/>
              </a:rPr>
              <a:t> </a:t>
            </a:r>
            <a:r>
              <a:rPr sz="1000" i="1" dirty="0">
                <a:latin typeface="CVS Health Sans"/>
                <a:cs typeface="CVS Health Sans"/>
              </a:rPr>
              <a:t>mapping</a:t>
            </a:r>
            <a:r>
              <a:rPr sz="1000" i="1" spc="-50" dirty="0">
                <a:latin typeface="CVS Health Sans"/>
                <a:cs typeface="CVS Health Sans"/>
              </a:rPr>
              <a:t> </a:t>
            </a:r>
            <a:r>
              <a:rPr sz="1000" i="1" dirty="0">
                <a:latin typeface="CVS Health Sans"/>
                <a:cs typeface="CVS Health Sans"/>
              </a:rPr>
              <a:t>tool</a:t>
            </a:r>
            <a:r>
              <a:rPr sz="1000" i="1" spc="15" dirty="0">
                <a:latin typeface="CVS Health Sans"/>
                <a:cs typeface="CVS Health Sans"/>
              </a:rPr>
              <a:t> </a:t>
            </a:r>
            <a:r>
              <a:rPr sz="1000" i="1" dirty="0">
                <a:latin typeface="CVS Health Sans"/>
                <a:cs typeface="CVS Health Sans"/>
              </a:rPr>
              <a:t>was</a:t>
            </a:r>
            <a:r>
              <a:rPr sz="1000" i="1" spc="-15" dirty="0">
                <a:latin typeface="CVS Health Sans"/>
                <a:cs typeface="CVS Health Sans"/>
              </a:rPr>
              <a:t> </a:t>
            </a:r>
            <a:r>
              <a:rPr sz="1000" i="1" dirty="0">
                <a:latin typeface="CVS Health Sans"/>
                <a:cs typeface="CVS Health Sans"/>
              </a:rPr>
              <a:t>created</a:t>
            </a:r>
            <a:r>
              <a:rPr sz="1000" i="1" spc="5" dirty="0">
                <a:latin typeface="CVS Health Sans"/>
                <a:cs typeface="CVS Health Sans"/>
              </a:rPr>
              <a:t> </a:t>
            </a:r>
            <a:r>
              <a:rPr sz="1000" i="1" spc="-25" dirty="0">
                <a:latin typeface="CVS Health Sans"/>
                <a:cs typeface="CVS Health Sans"/>
              </a:rPr>
              <a:t>to </a:t>
            </a:r>
            <a:r>
              <a:rPr sz="1000" i="1" dirty="0">
                <a:latin typeface="CVS Health Sans"/>
                <a:cs typeface="CVS Health Sans"/>
              </a:rPr>
              <a:t>flexibly</a:t>
            </a:r>
            <a:r>
              <a:rPr sz="1000" i="1" spc="-85" dirty="0">
                <a:latin typeface="CVS Health Sans"/>
                <a:cs typeface="CVS Health Sans"/>
              </a:rPr>
              <a:t> </a:t>
            </a:r>
            <a:r>
              <a:rPr sz="1000" i="1" dirty="0">
                <a:latin typeface="CVS Health Sans"/>
                <a:cs typeface="CVS Health Sans"/>
              </a:rPr>
              <a:t>represent</a:t>
            </a:r>
            <a:r>
              <a:rPr sz="1000" i="1" spc="-35" dirty="0">
                <a:latin typeface="CVS Health Sans"/>
                <a:cs typeface="CVS Health Sans"/>
              </a:rPr>
              <a:t> </a:t>
            </a:r>
            <a:r>
              <a:rPr sz="1000" i="1" dirty="0">
                <a:latin typeface="CVS Health Sans"/>
                <a:cs typeface="CVS Health Sans"/>
              </a:rPr>
              <a:t>the</a:t>
            </a:r>
            <a:r>
              <a:rPr sz="1000" i="1" spc="-10" dirty="0">
                <a:latin typeface="CVS Health Sans"/>
                <a:cs typeface="CVS Health Sans"/>
              </a:rPr>
              <a:t> organizational </a:t>
            </a:r>
            <a:r>
              <a:rPr sz="1000" i="1" dirty="0">
                <a:latin typeface="CVS Health Sans"/>
                <a:cs typeface="CVS Health Sans"/>
              </a:rPr>
              <a:t>structure.</a:t>
            </a:r>
            <a:r>
              <a:rPr sz="1000" i="1" spc="45" dirty="0">
                <a:latin typeface="CVS Health Sans"/>
                <a:cs typeface="CVS Health Sans"/>
              </a:rPr>
              <a:t> </a:t>
            </a:r>
            <a:r>
              <a:rPr sz="1000" i="1" dirty="0">
                <a:latin typeface="CVS Health Sans"/>
                <a:cs typeface="CVS Health Sans"/>
              </a:rPr>
              <a:t>As</a:t>
            </a:r>
            <a:r>
              <a:rPr sz="1000" i="1" spc="-10" dirty="0">
                <a:latin typeface="CVS Health Sans"/>
                <a:cs typeface="CVS Health Sans"/>
              </a:rPr>
              <a:t> </a:t>
            </a:r>
            <a:r>
              <a:rPr sz="1000" i="1" dirty="0">
                <a:latin typeface="CVS Health Sans"/>
                <a:cs typeface="CVS Health Sans"/>
              </a:rPr>
              <a:t>a</a:t>
            </a:r>
            <a:r>
              <a:rPr sz="1000" i="1" spc="5" dirty="0">
                <a:latin typeface="CVS Health Sans"/>
                <a:cs typeface="CVS Health Sans"/>
              </a:rPr>
              <a:t> </a:t>
            </a:r>
            <a:r>
              <a:rPr sz="1000" i="1" dirty="0">
                <a:latin typeface="CVS Health Sans"/>
                <a:cs typeface="CVS Health Sans"/>
              </a:rPr>
              <a:t>result,</a:t>
            </a:r>
            <a:r>
              <a:rPr sz="1000" i="1" spc="-25" dirty="0">
                <a:latin typeface="CVS Health Sans"/>
                <a:cs typeface="CVS Health Sans"/>
              </a:rPr>
              <a:t> </a:t>
            </a:r>
            <a:r>
              <a:rPr sz="1000" i="1" dirty="0">
                <a:latin typeface="CVS Health Sans"/>
                <a:cs typeface="CVS Health Sans"/>
              </a:rPr>
              <a:t>some</a:t>
            </a:r>
            <a:r>
              <a:rPr sz="1000" i="1" spc="-10" dirty="0">
                <a:latin typeface="CVS Health Sans"/>
                <a:cs typeface="CVS Health Sans"/>
              </a:rPr>
              <a:t> </a:t>
            </a:r>
            <a:r>
              <a:rPr sz="1000" i="1" dirty="0">
                <a:latin typeface="CVS Health Sans"/>
                <a:cs typeface="CVS Health Sans"/>
              </a:rPr>
              <a:t>job</a:t>
            </a:r>
            <a:r>
              <a:rPr sz="1000" i="1" spc="-10" dirty="0">
                <a:latin typeface="CVS Health Sans"/>
                <a:cs typeface="CVS Health Sans"/>
              </a:rPr>
              <a:t> </a:t>
            </a:r>
            <a:r>
              <a:rPr sz="1000" i="1" dirty="0">
                <a:latin typeface="CVS Health Sans"/>
                <a:cs typeface="CVS Health Sans"/>
              </a:rPr>
              <a:t>titles,</a:t>
            </a:r>
            <a:r>
              <a:rPr sz="1000" i="1" spc="-25" dirty="0">
                <a:latin typeface="CVS Health Sans"/>
                <a:cs typeface="CVS Health Sans"/>
              </a:rPr>
              <a:t> </a:t>
            </a:r>
            <a:r>
              <a:rPr sz="1000" i="1" dirty="0">
                <a:latin typeface="CVS Health Sans"/>
                <a:cs typeface="CVS Health Sans"/>
              </a:rPr>
              <a:t>job</a:t>
            </a:r>
            <a:r>
              <a:rPr sz="1000" i="1" spc="-10" dirty="0">
                <a:latin typeface="CVS Health Sans"/>
                <a:cs typeface="CVS Health Sans"/>
              </a:rPr>
              <a:t> </a:t>
            </a:r>
            <a:r>
              <a:rPr sz="1000" i="1" dirty="0">
                <a:latin typeface="CVS Health Sans"/>
                <a:cs typeface="CVS Health Sans"/>
              </a:rPr>
              <a:t>summaries</a:t>
            </a:r>
            <a:r>
              <a:rPr sz="1000" i="1" spc="25" dirty="0">
                <a:latin typeface="CVS Health Sans"/>
                <a:cs typeface="CVS Health Sans"/>
              </a:rPr>
              <a:t> </a:t>
            </a:r>
            <a:r>
              <a:rPr sz="1000" i="1" dirty="0">
                <a:latin typeface="CVS Health Sans"/>
                <a:cs typeface="CVS Health Sans"/>
              </a:rPr>
              <a:t>and</a:t>
            </a:r>
            <a:r>
              <a:rPr sz="1000" i="1" spc="15" dirty="0">
                <a:latin typeface="CVS Health Sans"/>
                <a:cs typeface="CVS Health Sans"/>
              </a:rPr>
              <a:t> </a:t>
            </a:r>
            <a:r>
              <a:rPr sz="1000" i="1" spc="-10" dirty="0">
                <a:latin typeface="CVS Health Sans"/>
                <a:cs typeface="CVS Health Sans"/>
              </a:rPr>
              <a:t>position </a:t>
            </a:r>
            <a:r>
              <a:rPr sz="1000" i="1" dirty="0">
                <a:latin typeface="CVS Health Sans"/>
                <a:cs typeface="CVS Health Sans"/>
              </a:rPr>
              <a:t>alignments</a:t>
            </a:r>
            <a:r>
              <a:rPr sz="1000" i="1" spc="-60" dirty="0">
                <a:latin typeface="CVS Health Sans"/>
                <a:cs typeface="CVS Health Sans"/>
              </a:rPr>
              <a:t> </a:t>
            </a:r>
            <a:r>
              <a:rPr sz="1000" i="1" dirty="0">
                <a:latin typeface="CVS Health Sans"/>
                <a:cs typeface="CVS Health Sans"/>
              </a:rPr>
              <a:t>are</a:t>
            </a:r>
            <a:r>
              <a:rPr sz="1000" i="1" spc="-20" dirty="0">
                <a:latin typeface="CVS Health Sans"/>
                <a:cs typeface="CVS Health Sans"/>
              </a:rPr>
              <a:t> </a:t>
            </a:r>
            <a:r>
              <a:rPr sz="1000" i="1" dirty="0">
                <a:latin typeface="CVS Health Sans"/>
                <a:cs typeface="CVS Health Sans"/>
              </a:rPr>
              <a:t>generalized</a:t>
            </a:r>
            <a:r>
              <a:rPr sz="1000" i="1" spc="-65" dirty="0">
                <a:latin typeface="CVS Health Sans"/>
                <a:cs typeface="CVS Health Sans"/>
              </a:rPr>
              <a:t> </a:t>
            </a:r>
            <a:r>
              <a:rPr sz="1000" i="1" dirty="0">
                <a:latin typeface="CVS Health Sans"/>
                <a:cs typeface="CVS Health Sans"/>
              </a:rPr>
              <a:t>and/or</a:t>
            </a:r>
            <a:r>
              <a:rPr sz="1000" i="1" spc="-10" dirty="0">
                <a:latin typeface="CVS Health Sans"/>
                <a:cs typeface="CVS Health Sans"/>
              </a:rPr>
              <a:t> </a:t>
            </a:r>
            <a:r>
              <a:rPr sz="1000" i="1" dirty="0">
                <a:latin typeface="CVS Health Sans"/>
                <a:cs typeface="CVS Health Sans"/>
              </a:rPr>
              <a:t>may</a:t>
            </a:r>
            <a:r>
              <a:rPr sz="1000" i="1" spc="5" dirty="0">
                <a:latin typeface="CVS Health Sans"/>
                <a:cs typeface="CVS Health Sans"/>
              </a:rPr>
              <a:t> </a:t>
            </a:r>
            <a:r>
              <a:rPr sz="1000" i="1" dirty="0">
                <a:latin typeface="CVS Health Sans"/>
                <a:cs typeface="CVS Health Sans"/>
              </a:rPr>
              <a:t>be</a:t>
            </a:r>
            <a:r>
              <a:rPr sz="1000" i="1" spc="-60" dirty="0">
                <a:latin typeface="CVS Health Sans"/>
                <a:cs typeface="CVS Health Sans"/>
              </a:rPr>
              <a:t> </a:t>
            </a:r>
            <a:r>
              <a:rPr sz="1000" i="1" dirty="0">
                <a:latin typeface="CVS Health Sans"/>
                <a:cs typeface="CVS Health Sans"/>
              </a:rPr>
              <a:t>subject</a:t>
            </a:r>
            <a:r>
              <a:rPr sz="1000" i="1" spc="-50" dirty="0">
                <a:latin typeface="CVS Health Sans"/>
                <a:cs typeface="CVS Health Sans"/>
              </a:rPr>
              <a:t> </a:t>
            </a:r>
            <a:r>
              <a:rPr sz="1000" i="1" dirty="0">
                <a:latin typeface="CVS Health Sans"/>
                <a:cs typeface="CVS Health Sans"/>
              </a:rPr>
              <a:t>to</a:t>
            </a:r>
            <a:r>
              <a:rPr sz="1000" i="1" spc="-5" dirty="0">
                <a:latin typeface="CVS Health Sans"/>
                <a:cs typeface="CVS Health Sans"/>
              </a:rPr>
              <a:t> </a:t>
            </a:r>
            <a:r>
              <a:rPr sz="1000" i="1" dirty="0">
                <a:latin typeface="CVS Health Sans"/>
                <a:cs typeface="CVS Health Sans"/>
              </a:rPr>
              <a:t>change.</a:t>
            </a:r>
            <a:r>
              <a:rPr sz="1000" i="1" spc="-5" dirty="0">
                <a:latin typeface="CVS Health Sans"/>
                <a:cs typeface="CVS Health Sans"/>
              </a:rPr>
              <a:t> </a:t>
            </a:r>
            <a:r>
              <a:rPr sz="1000" i="1" dirty="0">
                <a:latin typeface="CVS Health Sans"/>
                <a:cs typeface="CVS Health Sans"/>
              </a:rPr>
              <a:t>Please</a:t>
            </a:r>
            <a:r>
              <a:rPr sz="1000" i="1" spc="-60" dirty="0">
                <a:latin typeface="CVS Health Sans"/>
                <a:cs typeface="CVS Health Sans"/>
              </a:rPr>
              <a:t> </a:t>
            </a:r>
            <a:r>
              <a:rPr sz="1000" i="1" dirty="0">
                <a:latin typeface="CVS Health Sans"/>
                <a:cs typeface="CVS Health Sans"/>
              </a:rPr>
              <a:t>contact</a:t>
            </a:r>
            <a:r>
              <a:rPr sz="1000" i="1" spc="15" dirty="0">
                <a:latin typeface="CVS Health Sans"/>
                <a:cs typeface="CVS Health Sans"/>
              </a:rPr>
              <a:t> </a:t>
            </a:r>
            <a:r>
              <a:rPr sz="1000" i="1" dirty="0">
                <a:latin typeface="CVS Health Sans"/>
                <a:cs typeface="CVS Health Sans"/>
              </a:rPr>
              <a:t>the</a:t>
            </a:r>
            <a:r>
              <a:rPr sz="1000" i="1" spc="-25" dirty="0">
                <a:latin typeface="CVS Health Sans"/>
                <a:cs typeface="CVS Health Sans"/>
              </a:rPr>
              <a:t> </a:t>
            </a:r>
            <a:r>
              <a:rPr sz="1000" i="1" dirty="0">
                <a:latin typeface="CVS Health Sans"/>
                <a:cs typeface="CVS Health Sans"/>
              </a:rPr>
              <a:t>assigned</a:t>
            </a:r>
            <a:r>
              <a:rPr sz="1000" i="1" spc="-65" dirty="0">
                <a:latin typeface="CVS Health Sans"/>
                <a:cs typeface="CVS Health Sans"/>
              </a:rPr>
              <a:t> </a:t>
            </a:r>
            <a:r>
              <a:rPr sz="1000" i="1" dirty="0">
                <a:latin typeface="CVS Health Sans"/>
                <a:cs typeface="CVS Health Sans"/>
              </a:rPr>
              <a:t>HR</a:t>
            </a:r>
            <a:r>
              <a:rPr sz="1000" i="1" spc="-40" dirty="0">
                <a:latin typeface="CVS Health Sans"/>
                <a:cs typeface="CVS Health Sans"/>
              </a:rPr>
              <a:t> </a:t>
            </a:r>
            <a:r>
              <a:rPr sz="1000" i="1" spc="-10" dirty="0">
                <a:latin typeface="CVS Health Sans"/>
                <a:cs typeface="CVS Health Sans"/>
              </a:rPr>
              <a:t>Business </a:t>
            </a:r>
            <a:r>
              <a:rPr sz="1000" i="1" dirty="0">
                <a:latin typeface="CVS Health Sans"/>
                <a:cs typeface="CVS Health Sans"/>
              </a:rPr>
              <a:t>Partner</a:t>
            </a:r>
            <a:r>
              <a:rPr sz="1000" i="1" spc="-25" dirty="0">
                <a:latin typeface="CVS Health Sans"/>
                <a:cs typeface="CVS Health Sans"/>
              </a:rPr>
              <a:t> </a:t>
            </a:r>
            <a:r>
              <a:rPr sz="1000" i="1" dirty="0">
                <a:latin typeface="CVS Health Sans"/>
                <a:cs typeface="CVS Health Sans"/>
              </a:rPr>
              <a:t>and</a:t>
            </a:r>
            <a:r>
              <a:rPr sz="1000" i="1" spc="-10" dirty="0">
                <a:latin typeface="CVS Health Sans"/>
                <a:cs typeface="CVS Health Sans"/>
              </a:rPr>
              <a:t> </a:t>
            </a:r>
            <a:r>
              <a:rPr sz="1000" i="1" dirty="0">
                <a:latin typeface="CVS Health Sans"/>
                <a:cs typeface="CVS Health Sans"/>
              </a:rPr>
              <a:t>the Hiring</a:t>
            </a:r>
            <a:r>
              <a:rPr sz="1000" i="1" spc="-60" dirty="0">
                <a:latin typeface="CVS Health Sans"/>
                <a:cs typeface="CVS Health Sans"/>
              </a:rPr>
              <a:t> </a:t>
            </a:r>
            <a:r>
              <a:rPr sz="1000" i="1" dirty="0">
                <a:latin typeface="CVS Health Sans"/>
                <a:cs typeface="CVS Health Sans"/>
              </a:rPr>
              <a:t>Leader</a:t>
            </a:r>
            <a:r>
              <a:rPr sz="1000" i="1" spc="-50" dirty="0">
                <a:latin typeface="CVS Health Sans"/>
                <a:cs typeface="CVS Health Sans"/>
              </a:rPr>
              <a:t> </a:t>
            </a:r>
            <a:r>
              <a:rPr sz="1000" i="1" dirty="0">
                <a:latin typeface="CVS Health Sans"/>
                <a:cs typeface="CVS Health Sans"/>
              </a:rPr>
              <a:t>for</a:t>
            </a:r>
            <a:r>
              <a:rPr sz="1000" i="1" spc="-20" dirty="0">
                <a:latin typeface="CVS Health Sans"/>
                <a:cs typeface="CVS Health Sans"/>
              </a:rPr>
              <a:t> </a:t>
            </a:r>
            <a:r>
              <a:rPr sz="1000" i="1" dirty="0">
                <a:latin typeface="CVS Health Sans"/>
                <a:cs typeface="CVS Health Sans"/>
              </a:rPr>
              <a:t>additional</a:t>
            </a:r>
            <a:r>
              <a:rPr sz="1000" i="1" spc="-35" dirty="0">
                <a:latin typeface="CVS Health Sans"/>
                <a:cs typeface="CVS Health Sans"/>
              </a:rPr>
              <a:t> </a:t>
            </a:r>
            <a:r>
              <a:rPr sz="1000" i="1" dirty="0">
                <a:latin typeface="CVS Health Sans"/>
                <a:cs typeface="CVS Health Sans"/>
              </a:rPr>
              <a:t>clarification</a:t>
            </a:r>
            <a:r>
              <a:rPr sz="1000" i="1" spc="-5" dirty="0">
                <a:latin typeface="CVS Health Sans"/>
                <a:cs typeface="CVS Health Sans"/>
              </a:rPr>
              <a:t> </a:t>
            </a:r>
            <a:r>
              <a:rPr sz="1000" i="1" dirty="0">
                <a:latin typeface="CVS Health Sans"/>
                <a:cs typeface="CVS Health Sans"/>
              </a:rPr>
              <a:t>as</a:t>
            </a:r>
            <a:r>
              <a:rPr sz="1000" i="1" spc="-5" dirty="0">
                <a:latin typeface="CVS Health Sans"/>
                <a:cs typeface="CVS Health Sans"/>
              </a:rPr>
              <a:t> </a:t>
            </a:r>
            <a:r>
              <a:rPr sz="1000" i="1" spc="-10" dirty="0">
                <a:latin typeface="CVS Health Sans"/>
                <a:cs typeface="CVS Health Sans"/>
              </a:rPr>
              <a:t>needed.</a:t>
            </a:r>
            <a:endParaRPr sz="1000">
              <a:latin typeface="CVS Health Sans"/>
              <a:cs typeface="CVS Health Sans"/>
            </a:endParaRPr>
          </a:p>
        </p:txBody>
      </p:sp>
      <p:pic>
        <p:nvPicPr>
          <p:cNvPr id="9" name="object 9"/>
          <p:cNvPicPr/>
          <p:nvPr/>
        </p:nvPicPr>
        <p:blipFill>
          <a:blip r:embed="rId4" cstate="print"/>
          <a:stretch>
            <a:fillRect/>
          </a:stretch>
        </p:blipFill>
        <p:spPr>
          <a:xfrm>
            <a:off x="7989284" y="3443714"/>
            <a:ext cx="2258925" cy="2030547"/>
          </a:xfrm>
          <a:prstGeom prst="rect">
            <a:avLst/>
          </a:prstGeom>
        </p:spPr>
      </p:pic>
      <p:pic>
        <p:nvPicPr>
          <p:cNvPr id="10" name="object 10"/>
          <p:cNvPicPr/>
          <p:nvPr/>
        </p:nvPicPr>
        <p:blipFill>
          <a:blip r:embed="rId5" cstate="print"/>
          <a:stretch>
            <a:fillRect/>
          </a:stretch>
        </p:blipFill>
        <p:spPr>
          <a:xfrm>
            <a:off x="7870907" y="741563"/>
            <a:ext cx="2488408" cy="1849861"/>
          </a:xfrm>
          <a:prstGeom prst="rect">
            <a:avLst/>
          </a:prstGeom>
        </p:spPr>
      </p:pic>
      <p:sp>
        <p:nvSpPr>
          <p:cNvPr id="11" name="object 11"/>
          <p:cNvSpPr txBox="1"/>
          <p:nvPr/>
        </p:nvSpPr>
        <p:spPr>
          <a:xfrm>
            <a:off x="545388" y="6425730"/>
            <a:ext cx="99695" cy="154305"/>
          </a:xfrm>
          <a:prstGeom prst="rect">
            <a:avLst/>
          </a:prstGeom>
        </p:spPr>
        <p:txBody>
          <a:bodyPr vert="horz" wrap="square" lIns="0" tIns="0" rIns="0" bIns="0" rtlCol="0">
            <a:spAutoFit/>
          </a:bodyPr>
          <a:lstStyle/>
          <a:p>
            <a:pPr marL="12700">
              <a:lnSpc>
                <a:spcPts val="1050"/>
              </a:lnSpc>
            </a:pPr>
            <a:r>
              <a:rPr sz="1000" b="0" spc="-50" dirty="0">
                <a:solidFill>
                  <a:srgbClr val="3E3E3E"/>
                </a:solidFill>
                <a:latin typeface="CVS Health Sans Medium"/>
                <a:cs typeface="CVS Health Sans Medium"/>
              </a:rPr>
              <a:t>2</a:t>
            </a:r>
            <a:endParaRPr sz="1000">
              <a:latin typeface="CVS Health Sans Medium"/>
              <a:cs typeface="CVS Health Sans Medium"/>
            </a:endParaRPr>
          </a:p>
        </p:txBody>
      </p:sp>
      <p:sp>
        <p:nvSpPr>
          <p:cNvPr id="12" name="object 12"/>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5917" y="2567457"/>
            <a:ext cx="4361180" cy="1590675"/>
          </a:xfrm>
          <a:prstGeom prst="rect">
            <a:avLst/>
          </a:prstGeom>
        </p:spPr>
        <p:txBody>
          <a:bodyPr vert="horz" wrap="square" lIns="0" tIns="105410" rIns="0" bIns="0" rtlCol="0">
            <a:spAutoFit/>
          </a:bodyPr>
          <a:lstStyle/>
          <a:p>
            <a:pPr marL="1233170" marR="5080" indent="-1221105">
              <a:lnSpc>
                <a:spcPts val="5840"/>
              </a:lnSpc>
              <a:spcBef>
                <a:spcPts val="830"/>
              </a:spcBef>
            </a:pPr>
            <a:r>
              <a:rPr sz="5400" dirty="0">
                <a:solidFill>
                  <a:srgbClr val="FFFFFF"/>
                </a:solidFill>
              </a:rPr>
              <a:t>Job</a:t>
            </a:r>
            <a:r>
              <a:rPr sz="5400" spc="-110" dirty="0">
                <a:solidFill>
                  <a:srgbClr val="FFFFFF"/>
                </a:solidFill>
              </a:rPr>
              <a:t> </a:t>
            </a:r>
            <a:r>
              <a:rPr sz="5400" spc="-10" dirty="0">
                <a:solidFill>
                  <a:srgbClr val="FFFFFF"/>
                </a:solidFill>
              </a:rPr>
              <a:t>Function </a:t>
            </a:r>
            <a:r>
              <a:rPr sz="5400" spc="-20" dirty="0">
                <a:solidFill>
                  <a:srgbClr val="FFFFFF"/>
                </a:solidFill>
              </a:rPr>
              <a:t>Index</a:t>
            </a:r>
            <a:endParaRPr sz="5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42315"/>
            <a:ext cx="3621024" cy="6615681"/>
          </a:xfrm>
          <a:prstGeom prst="rect">
            <a:avLst/>
          </a:prstGeom>
        </p:spPr>
      </p:pic>
      <p:sp>
        <p:nvSpPr>
          <p:cNvPr id="3" name="object 3"/>
          <p:cNvSpPr txBox="1"/>
          <p:nvPr/>
        </p:nvSpPr>
        <p:spPr>
          <a:xfrm>
            <a:off x="720953" y="1577797"/>
            <a:ext cx="2918460" cy="2430145"/>
          </a:xfrm>
          <a:prstGeom prst="rect">
            <a:avLst/>
          </a:prstGeom>
        </p:spPr>
        <p:txBody>
          <a:bodyPr vert="horz" wrap="square" lIns="0" tIns="61594" rIns="0" bIns="0" rtlCol="0">
            <a:spAutoFit/>
          </a:bodyPr>
          <a:lstStyle/>
          <a:p>
            <a:pPr marL="12700" marR="5080">
              <a:lnSpc>
                <a:spcPts val="3030"/>
              </a:lnSpc>
              <a:spcBef>
                <a:spcPts val="484"/>
              </a:spcBef>
            </a:pPr>
            <a:r>
              <a:rPr sz="2800" b="1" dirty="0">
                <a:solidFill>
                  <a:srgbClr val="3E3E3E"/>
                </a:solidFill>
                <a:latin typeface="CVS Health Sans"/>
                <a:cs typeface="CVS Health Sans"/>
              </a:rPr>
              <a:t>Care</a:t>
            </a:r>
            <a:r>
              <a:rPr sz="2800" b="1" spc="-30" dirty="0">
                <a:solidFill>
                  <a:srgbClr val="3E3E3E"/>
                </a:solidFill>
                <a:latin typeface="CVS Health Sans"/>
                <a:cs typeface="CVS Health Sans"/>
              </a:rPr>
              <a:t> </a:t>
            </a:r>
            <a:r>
              <a:rPr sz="2800" b="1" spc="-10" dirty="0">
                <a:solidFill>
                  <a:srgbClr val="3E3E3E"/>
                </a:solidFill>
                <a:latin typeface="CVS Health Sans"/>
                <a:cs typeface="CVS Health Sans"/>
              </a:rPr>
              <a:t>Operations </a:t>
            </a:r>
            <a:r>
              <a:rPr sz="2800" b="1" dirty="0">
                <a:solidFill>
                  <a:srgbClr val="3E3E3E"/>
                </a:solidFill>
                <a:latin typeface="CVS Health Sans"/>
                <a:cs typeface="CVS Health Sans"/>
              </a:rPr>
              <a:t>and</a:t>
            </a:r>
            <a:r>
              <a:rPr sz="2800" b="1" spc="-40" dirty="0">
                <a:solidFill>
                  <a:srgbClr val="3E3E3E"/>
                </a:solidFill>
                <a:latin typeface="CVS Health Sans"/>
                <a:cs typeface="CVS Health Sans"/>
              </a:rPr>
              <a:t> </a:t>
            </a:r>
            <a:r>
              <a:rPr sz="2800" b="1" dirty="0">
                <a:solidFill>
                  <a:srgbClr val="3E3E3E"/>
                </a:solidFill>
                <a:latin typeface="CVS Health Sans"/>
                <a:cs typeface="CVS Health Sans"/>
              </a:rPr>
              <a:t>Senior</a:t>
            </a:r>
            <a:r>
              <a:rPr sz="2800" b="1" spc="-55" dirty="0">
                <a:solidFill>
                  <a:srgbClr val="3E3E3E"/>
                </a:solidFill>
                <a:latin typeface="CVS Health Sans"/>
                <a:cs typeface="CVS Health Sans"/>
              </a:rPr>
              <a:t> </a:t>
            </a:r>
            <a:r>
              <a:rPr sz="2800" b="1" spc="-20" dirty="0">
                <a:solidFill>
                  <a:srgbClr val="3E3E3E"/>
                </a:solidFill>
                <a:latin typeface="CVS Health Sans"/>
                <a:cs typeface="CVS Health Sans"/>
              </a:rPr>
              <a:t>Team</a:t>
            </a:r>
            <a:endParaRPr sz="2800">
              <a:latin typeface="CVS Health Sans"/>
              <a:cs typeface="CVS Health Sans"/>
            </a:endParaRPr>
          </a:p>
          <a:p>
            <a:pPr marL="14604" marR="355600">
              <a:lnSpc>
                <a:spcPct val="100299"/>
              </a:lnSpc>
              <a:spcBef>
                <a:spcPts val="565"/>
              </a:spcBef>
            </a:pPr>
            <a:r>
              <a:rPr sz="1100" dirty="0">
                <a:solidFill>
                  <a:srgbClr val="3E3E3E"/>
                </a:solidFill>
                <a:latin typeface="CVS Health Sans"/>
                <a:cs typeface="CVS Health Sans"/>
              </a:rPr>
              <a:t>Member</a:t>
            </a:r>
            <a:r>
              <a:rPr sz="1100" spc="-7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50" dirty="0">
                <a:solidFill>
                  <a:srgbClr val="3E3E3E"/>
                </a:solidFill>
                <a:latin typeface="CVS Health Sans"/>
                <a:cs typeface="CVS Health Sans"/>
              </a:rPr>
              <a:t> </a:t>
            </a:r>
            <a:r>
              <a:rPr sz="1100" dirty="0">
                <a:solidFill>
                  <a:srgbClr val="3E3E3E"/>
                </a:solidFill>
                <a:latin typeface="CVS Health Sans"/>
                <a:cs typeface="CVS Health Sans"/>
              </a:rPr>
              <a:t>is</a:t>
            </a:r>
            <a:r>
              <a:rPr sz="1100" spc="-10" dirty="0">
                <a:solidFill>
                  <a:srgbClr val="3E3E3E"/>
                </a:solidFill>
                <a:latin typeface="CVS Health Sans"/>
                <a:cs typeface="CVS Health Sans"/>
              </a:rPr>
              <a:t> </a:t>
            </a:r>
            <a:r>
              <a:rPr sz="1100" dirty="0">
                <a:solidFill>
                  <a:srgbClr val="3E3E3E"/>
                </a:solidFill>
                <a:latin typeface="CVS Health Sans"/>
                <a:cs typeface="CVS Health Sans"/>
              </a:rPr>
              <a:t>made</a:t>
            </a:r>
            <a:r>
              <a:rPr sz="1100" spc="10" dirty="0">
                <a:solidFill>
                  <a:srgbClr val="3E3E3E"/>
                </a:solidFill>
                <a:latin typeface="CVS Health Sans"/>
                <a:cs typeface="CVS Health Sans"/>
              </a:rPr>
              <a:t> </a:t>
            </a:r>
            <a:r>
              <a:rPr sz="1100" dirty="0">
                <a:solidFill>
                  <a:srgbClr val="3E3E3E"/>
                </a:solidFill>
                <a:latin typeface="CVS Health Sans"/>
                <a:cs typeface="CVS Health Sans"/>
              </a:rPr>
              <a:t>up </a:t>
            </a:r>
            <a:r>
              <a:rPr sz="1100" spc="-25" dirty="0">
                <a:solidFill>
                  <a:srgbClr val="3E3E3E"/>
                </a:solidFill>
                <a:latin typeface="CVS Health Sans"/>
                <a:cs typeface="CVS Health Sans"/>
              </a:rPr>
              <a:t>of </a:t>
            </a:r>
            <a:r>
              <a:rPr sz="1100" dirty="0">
                <a:solidFill>
                  <a:srgbClr val="3E3E3E"/>
                </a:solidFill>
                <a:latin typeface="CVS Health Sans"/>
                <a:cs typeface="CVS Health Sans"/>
              </a:rPr>
              <a:t>approximately</a:t>
            </a:r>
            <a:r>
              <a:rPr sz="1100" spc="-15" dirty="0">
                <a:solidFill>
                  <a:srgbClr val="3E3E3E"/>
                </a:solidFill>
                <a:latin typeface="CVS Health Sans"/>
                <a:cs typeface="CVS Health Sans"/>
              </a:rPr>
              <a:t> </a:t>
            </a:r>
            <a:r>
              <a:rPr sz="1100" dirty="0">
                <a:solidFill>
                  <a:srgbClr val="3E3E3E"/>
                </a:solidFill>
                <a:latin typeface="CVS Health Sans"/>
                <a:cs typeface="CVS Health Sans"/>
              </a:rPr>
              <a:t>5,000-7,000</a:t>
            </a:r>
            <a:r>
              <a:rPr sz="1100" spc="-80" dirty="0">
                <a:solidFill>
                  <a:srgbClr val="3E3E3E"/>
                </a:solidFill>
                <a:latin typeface="CVS Health Sans"/>
                <a:cs typeface="CVS Health Sans"/>
              </a:rPr>
              <a:t> </a:t>
            </a:r>
            <a:r>
              <a:rPr sz="1100" dirty="0">
                <a:solidFill>
                  <a:srgbClr val="3E3E3E"/>
                </a:solidFill>
                <a:latin typeface="CVS Health Sans"/>
                <a:cs typeface="CVS Health Sans"/>
              </a:rPr>
              <a:t>front-</a:t>
            </a:r>
            <a:r>
              <a:rPr sz="1100" spc="-20" dirty="0">
                <a:solidFill>
                  <a:srgbClr val="3E3E3E"/>
                </a:solidFill>
                <a:latin typeface="CVS Health Sans"/>
                <a:cs typeface="CVS Health Sans"/>
              </a:rPr>
              <a:t>line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representatives,</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Pharmacy </a:t>
            </a:r>
            <a:r>
              <a:rPr sz="1100" dirty="0">
                <a:solidFill>
                  <a:srgbClr val="3E3E3E"/>
                </a:solidFill>
                <a:latin typeface="CVS Health Sans"/>
                <a:cs typeface="CVS Health Sans"/>
              </a:rPr>
              <a:t>Technicians</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Pharmacists</a:t>
            </a:r>
            <a:r>
              <a:rPr sz="1100" spc="-20" dirty="0">
                <a:solidFill>
                  <a:srgbClr val="3E3E3E"/>
                </a:solidFill>
                <a:latin typeface="CVS Health Sans"/>
                <a:cs typeface="CVS Health Sans"/>
              </a:rPr>
              <a:t> </a:t>
            </a:r>
            <a:r>
              <a:rPr sz="1100" dirty="0">
                <a:solidFill>
                  <a:srgbClr val="3E3E3E"/>
                </a:solidFill>
                <a:latin typeface="CVS Health Sans"/>
                <a:cs typeface="CVS Health Sans"/>
              </a:rPr>
              <a:t>that</a:t>
            </a:r>
            <a:r>
              <a:rPr sz="1100" spc="5" dirty="0">
                <a:solidFill>
                  <a:srgbClr val="3E3E3E"/>
                </a:solidFill>
                <a:latin typeface="CVS Health Sans"/>
                <a:cs typeface="CVS Health Sans"/>
              </a:rPr>
              <a:t> </a:t>
            </a:r>
            <a:r>
              <a:rPr sz="1100" spc="-20" dirty="0">
                <a:solidFill>
                  <a:srgbClr val="3E3E3E"/>
                </a:solidFill>
                <a:latin typeface="CVS Health Sans"/>
                <a:cs typeface="CVS Health Sans"/>
              </a:rPr>
              <a:t>span </a:t>
            </a:r>
            <a:r>
              <a:rPr sz="1100" dirty="0">
                <a:solidFill>
                  <a:srgbClr val="3E3E3E"/>
                </a:solidFill>
                <a:latin typeface="CVS Health Sans"/>
                <a:cs typeface="CVS Health Sans"/>
              </a:rPr>
              <a:t>over</a:t>
            </a:r>
            <a:r>
              <a:rPr sz="1100" spc="-20" dirty="0">
                <a:solidFill>
                  <a:srgbClr val="3E3E3E"/>
                </a:solidFill>
                <a:latin typeface="CVS Health Sans"/>
                <a:cs typeface="CVS Health Sans"/>
              </a:rPr>
              <a:t> </a:t>
            </a:r>
            <a:r>
              <a:rPr sz="1100" dirty="0">
                <a:solidFill>
                  <a:srgbClr val="3E3E3E"/>
                </a:solidFill>
                <a:latin typeface="CVS Health Sans"/>
                <a:cs typeface="CVS Health Sans"/>
              </a:rPr>
              <a:t>11</a:t>
            </a:r>
            <a:r>
              <a:rPr sz="1100" spc="-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20"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20" dirty="0">
                <a:solidFill>
                  <a:srgbClr val="3E3E3E"/>
                </a:solidFill>
                <a:latin typeface="CVS Health Sans"/>
                <a:cs typeface="CVS Health Sans"/>
              </a:rPr>
              <a:t> </a:t>
            </a:r>
            <a:r>
              <a:rPr sz="1100" dirty="0">
                <a:solidFill>
                  <a:srgbClr val="3E3E3E"/>
                </a:solidFill>
                <a:latin typeface="CVS Health Sans"/>
                <a:cs typeface="CVS Health Sans"/>
              </a:rPr>
              <a:t>sites.</a:t>
            </a:r>
            <a:r>
              <a:rPr sz="1100" spc="-35" dirty="0">
                <a:solidFill>
                  <a:srgbClr val="3E3E3E"/>
                </a:solidFill>
                <a:latin typeface="CVS Health Sans"/>
                <a:cs typeface="CVS Health Sans"/>
              </a:rPr>
              <a:t> </a:t>
            </a:r>
            <a:r>
              <a:rPr sz="1100" spc="-25" dirty="0">
                <a:solidFill>
                  <a:srgbClr val="3E3E3E"/>
                </a:solidFill>
                <a:latin typeface="CVS Health Sans"/>
                <a:cs typeface="CVS Health Sans"/>
              </a:rPr>
              <a:t>The</a:t>
            </a:r>
            <a:endParaRPr sz="1100">
              <a:latin typeface="CVS Health Sans"/>
              <a:cs typeface="CVS Health Sans"/>
            </a:endParaRPr>
          </a:p>
          <a:p>
            <a:pPr marL="14604" marR="333375">
              <a:lnSpc>
                <a:spcPct val="100099"/>
              </a:lnSpc>
              <a:spcBef>
                <a:spcPts val="15"/>
              </a:spcBef>
            </a:pPr>
            <a:r>
              <a:rPr sz="1100" dirty="0">
                <a:solidFill>
                  <a:srgbClr val="3E3E3E"/>
                </a:solidFill>
                <a:latin typeface="CVS Health Sans"/>
                <a:cs typeface="CVS Health Sans"/>
              </a:rPr>
              <a:t>operation</a:t>
            </a:r>
            <a:r>
              <a:rPr sz="1100" spc="-40" dirty="0">
                <a:solidFill>
                  <a:srgbClr val="3E3E3E"/>
                </a:solidFill>
                <a:latin typeface="CVS Health Sans"/>
                <a:cs typeface="CVS Health Sans"/>
              </a:rPr>
              <a:t> </a:t>
            </a:r>
            <a:r>
              <a:rPr sz="1100" dirty="0">
                <a:solidFill>
                  <a:srgbClr val="3E3E3E"/>
                </a:solidFill>
                <a:latin typeface="CVS Health Sans"/>
                <a:cs typeface="CVS Health Sans"/>
              </a:rPr>
              <a:t>supports</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Commercial, </a:t>
            </a:r>
            <a:r>
              <a:rPr sz="1100" dirty="0">
                <a:solidFill>
                  <a:srgbClr val="3E3E3E"/>
                </a:solidFill>
                <a:latin typeface="CVS Health Sans"/>
                <a:cs typeface="CVS Health Sans"/>
              </a:rPr>
              <a:t>Medicare</a:t>
            </a:r>
            <a:r>
              <a:rPr sz="1100" spc="-35" dirty="0">
                <a:solidFill>
                  <a:srgbClr val="3E3E3E"/>
                </a:solidFill>
                <a:latin typeface="CVS Health Sans"/>
                <a:cs typeface="CVS Health Sans"/>
              </a:rPr>
              <a:t> </a:t>
            </a:r>
            <a:r>
              <a:rPr sz="1100" dirty="0">
                <a:solidFill>
                  <a:srgbClr val="3E3E3E"/>
                </a:solidFill>
                <a:latin typeface="CVS Health Sans"/>
                <a:cs typeface="CVS Health Sans"/>
              </a:rPr>
              <a:t>D</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Medicaid</a:t>
            </a:r>
            <a:r>
              <a:rPr sz="1100" spc="-20" dirty="0">
                <a:solidFill>
                  <a:srgbClr val="3E3E3E"/>
                </a:solidFill>
                <a:latin typeface="CVS Health Sans"/>
                <a:cs typeface="CVS Health Sans"/>
              </a:rPr>
              <a:t> </a:t>
            </a:r>
            <a:r>
              <a:rPr sz="1100" dirty="0">
                <a:solidFill>
                  <a:srgbClr val="3E3E3E"/>
                </a:solidFill>
                <a:latin typeface="CVS Health Sans"/>
                <a:cs typeface="CVS Health Sans"/>
              </a:rPr>
              <a:t>Lines</a:t>
            </a:r>
            <a:r>
              <a:rPr sz="1100" spc="-25" dirty="0">
                <a:solidFill>
                  <a:srgbClr val="3E3E3E"/>
                </a:solidFill>
                <a:latin typeface="CVS Health Sans"/>
                <a:cs typeface="CVS Health Sans"/>
              </a:rPr>
              <a:t> of </a:t>
            </a:r>
            <a:r>
              <a:rPr sz="1100" dirty="0">
                <a:solidFill>
                  <a:srgbClr val="3E3E3E"/>
                </a:solidFill>
                <a:latin typeface="CVS Health Sans"/>
                <a:cs typeface="CVS Health Sans"/>
              </a:rPr>
              <a:t>Business</a:t>
            </a:r>
            <a:r>
              <a:rPr sz="1100" spc="-5" dirty="0">
                <a:solidFill>
                  <a:srgbClr val="3E3E3E"/>
                </a:solidFill>
                <a:latin typeface="CVS Health Sans"/>
                <a:cs typeface="CVS Health Sans"/>
              </a:rPr>
              <a:t> </a:t>
            </a:r>
            <a:r>
              <a:rPr sz="1100" dirty="0">
                <a:solidFill>
                  <a:srgbClr val="3E3E3E"/>
                </a:solidFill>
                <a:latin typeface="CVS Health Sans"/>
                <a:cs typeface="CVS Health Sans"/>
              </a:rPr>
              <a:t>and serves</a:t>
            </a:r>
            <a:r>
              <a:rPr sz="1100" spc="-40" dirty="0">
                <a:solidFill>
                  <a:srgbClr val="3E3E3E"/>
                </a:solidFill>
                <a:latin typeface="CVS Health Sans"/>
                <a:cs typeface="CVS Health Sans"/>
              </a:rPr>
              <a:t> </a:t>
            </a:r>
            <a:r>
              <a:rPr sz="1100" dirty="0">
                <a:solidFill>
                  <a:srgbClr val="3E3E3E"/>
                </a:solidFill>
                <a:latin typeface="CVS Health Sans"/>
                <a:cs typeface="CVS Health Sans"/>
              </a:rPr>
              <a:t>over</a:t>
            </a:r>
            <a:r>
              <a:rPr sz="1100" spc="-40" dirty="0">
                <a:solidFill>
                  <a:srgbClr val="3E3E3E"/>
                </a:solidFill>
                <a:latin typeface="CVS Health Sans"/>
                <a:cs typeface="CVS Health Sans"/>
              </a:rPr>
              <a:t> </a:t>
            </a:r>
            <a:r>
              <a:rPr sz="1100" dirty="0">
                <a:solidFill>
                  <a:srgbClr val="3E3E3E"/>
                </a:solidFill>
                <a:latin typeface="CVS Health Sans"/>
                <a:cs typeface="CVS Health Sans"/>
              </a:rPr>
              <a:t>34M</a:t>
            </a:r>
            <a:r>
              <a:rPr sz="1100" spc="-40" dirty="0">
                <a:solidFill>
                  <a:srgbClr val="3E3E3E"/>
                </a:solidFill>
                <a:latin typeface="CVS Health Sans"/>
                <a:cs typeface="CVS Health Sans"/>
              </a:rPr>
              <a:t> </a:t>
            </a:r>
            <a:r>
              <a:rPr sz="1100" dirty="0">
                <a:solidFill>
                  <a:srgbClr val="3E3E3E"/>
                </a:solidFill>
                <a:latin typeface="CVS Health Sans"/>
                <a:cs typeface="CVS Health Sans"/>
              </a:rPr>
              <a:t>calls</a:t>
            </a:r>
            <a:r>
              <a:rPr sz="1100" spc="-4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500K</a:t>
            </a:r>
            <a:r>
              <a:rPr sz="1100" spc="-10" dirty="0">
                <a:solidFill>
                  <a:srgbClr val="3E3E3E"/>
                </a:solidFill>
                <a:latin typeface="CVS Health Sans"/>
                <a:cs typeface="CVS Health Sans"/>
              </a:rPr>
              <a:t> </a:t>
            </a:r>
            <a:r>
              <a:rPr sz="1100" dirty="0">
                <a:solidFill>
                  <a:srgbClr val="3E3E3E"/>
                </a:solidFill>
                <a:latin typeface="CVS Health Sans"/>
                <a:cs typeface="CVS Health Sans"/>
              </a:rPr>
              <a:t>e-mails</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yearly.</a:t>
            </a:r>
            <a:endParaRPr sz="1100">
              <a:latin typeface="CVS Health Sans"/>
              <a:cs typeface="CVS Health Sans"/>
            </a:endParaRPr>
          </a:p>
        </p:txBody>
      </p:sp>
      <p:grpSp>
        <p:nvGrpSpPr>
          <p:cNvPr id="4" name="object 4"/>
          <p:cNvGrpSpPr/>
          <p:nvPr/>
        </p:nvGrpSpPr>
        <p:grpSpPr>
          <a:xfrm>
            <a:off x="5138165" y="2286"/>
            <a:ext cx="239395" cy="6856095"/>
            <a:chOff x="5138165" y="2286"/>
            <a:chExt cx="239395" cy="6856095"/>
          </a:xfrm>
        </p:grpSpPr>
        <p:sp>
          <p:nvSpPr>
            <p:cNvPr id="5" name="object 5"/>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6" name="object 6"/>
            <p:cNvPicPr/>
            <p:nvPr/>
          </p:nvPicPr>
          <p:blipFill>
            <a:blip r:embed="rId3" cstate="print"/>
            <a:stretch>
              <a:fillRect/>
            </a:stretch>
          </p:blipFill>
          <p:spPr>
            <a:xfrm>
              <a:off x="5138165" y="799337"/>
              <a:ext cx="239268" cy="239267"/>
            </a:xfrm>
            <a:prstGeom prst="rect">
              <a:avLst/>
            </a:prstGeom>
          </p:spPr>
        </p:pic>
        <p:pic>
          <p:nvPicPr>
            <p:cNvPr id="7" name="object 7"/>
            <p:cNvPicPr/>
            <p:nvPr/>
          </p:nvPicPr>
          <p:blipFill>
            <a:blip r:embed="rId3" cstate="print"/>
            <a:stretch>
              <a:fillRect/>
            </a:stretch>
          </p:blipFill>
          <p:spPr>
            <a:xfrm>
              <a:off x="5138165" y="2820162"/>
              <a:ext cx="239268" cy="239267"/>
            </a:xfrm>
            <a:prstGeom prst="rect">
              <a:avLst/>
            </a:prstGeom>
          </p:spPr>
        </p:pic>
        <p:pic>
          <p:nvPicPr>
            <p:cNvPr id="8" name="object 8"/>
            <p:cNvPicPr/>
            <p:nvPr/>
          </p:nvPicPr>
          <p:blipFill>
            <a:blip r:embed="rId4" cstate="print"/>
            <a:stretch>
              <a:fillRect/>
            </a:stretch>
          </p:blipFill>
          <p:spPr>
            <a:xfrm>
              <a:off x="5138165" y="4511801"/>
              <a:ext cx="239268" cy="239268"/>
            </a:xfrm>
            <a:prstGeom prst="rect">
              <a:avLst/>
            </a:prstGeom>
          </p:spPr>
        </p:pic>
      </p:grpSp>
      <p:sp>
        <p:nvSpPr>
          <p:cNvPr id="9" name="object 9"/>
          <p:cNvSpPr txBox="1">
            <a:spLocks noGrp="1"/>
          </p:cNvSpPr>
          <p:nvPr>
            <p:ph type="title"/>
          </p:nvPr>
        </p:nvSpPr>
        <p:spPr>
          <a:prstGeom prst="rect">
            <a:avLst/>
          </a:prstGeom>
        </p:spPr>
        <p:txBody>
          <a:bodyPr vert="horz" wrap="square" lIns="0" tIns="13335" rIns="0" bIns="0" rtlCol="0">
            <a:spAutoFit/>
          </a:bodyPr>
          <a:lstStyle/>
          <a:p>
            <a:pPr marL="349885">
              <a:lnSpc>
                <a:spcPct val="100000"/>
              </a:lnSpc>
              <a:spcBef>
                <a:spcPts val="105"/>
              </a:spcBef>
            </a:pPr>
            <a:r>
              <a:rPr dirty="0"/>
              <a:t>Job</a:t>
            </a:r>
            <a:r>
              <a:rPr spc="-40" dirty="0"/>
              <a:t> </a:t>
            </a:r>
            <a:r>
              <a:rPr dirty="0"/>
              <a:t>Grade</a:t>
            </a:r>
            <a:r>
              <a:rPr spc="15" dirty="0"/>
              <a:t> </a:t>
            </a:r>
            <a:r>
              <a:rPr dirty="0"/>
              <a:t>-</a:t>
            </a:r>
            <a:r>
              <a:rPr spc="10" dirty="0"/>
              <a:t> </a:t>
            </a:r>
            <a:r>
              <a:rPr spc="-25" dirty="0"/>
              <a:t>105</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21</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0" name="object 10"/>
          <p:cNvSpPr txBox="1"/>
          <p:nvPr/>
        </p:nvSpPr>
        <p:spPr>
          <a:xfrm>
            <a:off x="3646678" y="2808477"/>
            <a:ext cx="137922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106</a:t>
            </a:r>
            <a:endParaRPr sz="1400">
              <a:latin typeface="CVS Health Sans"/>
              <a:cs typeface="CVS Health Sans"/>
            </a:endParaRPr>
          </a:p>
        </p:txBody>
      </p:sp>
      <p:sp>
        <p:nvSpPr>
          <p:cNvPr id="11" name="object 11"/>
          <p:cNvSpPr txBox="1"/>
          <p:nvPr/>
        </p:nvSpPr>
        <p:spPr>
          <a:xfrm>
            <a:off x="5585586" y="2752215"/>
            <a:ext cx="5610860" cy="1605280"/>
          </a:xfrm>
          <a:prstGeom prst="rect">
            <a:avLst/>
          </a:prstGeom>
        </p:spPr>
        <p:txBody>
          <a:bodyPr vert="horz" wrap="square" lIns="0" tIns="118745" rIns="0" bIns="0" rtlCol="0">
            <a:spAutoFit/>
          </a:bodyPr>
          <a:lstStyle/>
          <a:p>
            <a:pPr marL="12700">
              <a:lnSpc>
                <a:spcPct val="100000"/>
              </a:lnSpc>
              <a:spcBef>
                <a:spcPts val="935"/>
              </a:spcBef>
            </a:pPr>
            <a:r>
              <a:rPr sz="1400" b="1" dirty="0">
                <a:solidFill>
                  <a:srgbClr val="3E3E3E"/>
                </a:solidFill>
                <a:latin typeface="CVS Health Sans"/>
                <a:cs typeface="CVS Health Sans"/>
              </a:rPr>
              <a:t>Senior</a:t>
            </a:r>
            <a:r>
              <a:rPr sz="1400" b="1" spc="-25" dirty="0">
                <a:solidFill>
                  <a:srgbClr val="3E3E3E"/>
                </a:solidFill>
                <a:latin typeface="CVS Health Sans"/>
                <a:cs typeface="CVS Health Sans"/>
              </a:rPr>
              <a:t> </a:t>
            </a:r>
            <a:r>
              <a:rPr sz="1400" b="1" dirty="0">
                <a:solidFill>
                  <a:srgbClr val="3E3E3E"/>
                </a:solidFill>
                <a:latin typeface="CVS Health Sans"/>
                <a:cs typeface="CVS Health Sans"/>
              </a:rPr>
              <a:t>Rep</a:t>
            </a:r>
            <a:r>
              <a:rPr sz="1400" b="1" spc="-40" dirty="0">
                <a:solidFill>
                  <a:srgbClr val="3E3E3E"/>
                </a:solidFill>
                <a:latin typeface="CVS Health Sans"/>
                <a:cs typeface="CVS Health Sans"/>
              </a:rPr>
              <a:t> </a:t>
            </a:r>
            <a:r>
              <a:rPr sz="1400" b="1" dirty="0">
                <a:solidFill>
                  <a:srgbClr val="3E3E3E"/>
                </a:solidFill>
                <a:latin typeface="CVS Health Sans"/>
                <a:cs typeface="CVS Health Sans"/>
              </a:rPr>
              <a:t>or</a:t>
            </a:r>
            <a:r>
              <a:rPr sz="1400" b="1" spc="-25" dirty="0">
                <a:solidFill>
                  <a:srgbClr val="3E3E3E"/>
                </a:solidFill>
                <a:latin typeface="CVS Health Sans"/>
                <a:cs typeface="CVS Health Sans"/>
              </a:rPr>
              <a:t> </a:t>
            </a:r>
            <a:r>
              <a:rPr sz="1400" b="1" dirty="0">
                <a:solidFill>
                  <a:srgbClr val="3E3E3E"/>
                </a:solidFill>
                <a:latin typeface="CVS Health Sans"/>
                <a:cs typeface="CVS Health Sans"/>
              </a:rPr>
              <a:t>Care</a:t>
            </a:r>
            <a:r>
              <a:rPr sz="1400" b="1" spc="-25" dirty="0">
                <a:solidFill>
                  <a:srgbClr val="3E3E3E"/>
                </a:solidFill>
                <a:latin typeface="CVS Health Sans"/>
                <a:cs typeface="CVS Health Sans"/>
              </a:rPr>
              <a:t> </a:t>
            </a:r>
            <a:r>
              <a:rPr sz="1400" b="1" dirty="0">
                <a:solidFill>
                  <a:srgbClr val="3E3E3E"/>
                </a:solidFill>
                <a:latin typeface="CVS Health Sans"/>
                <a:cs typeface="CVS Health Sans"/>
              </a:rPr>
              <a:t>Case</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Review</a:t>
            </a:r>
            <a:r>
              <a:rPr sz="1400" b="1" spc="10" dirty="0">
                <a:solidFill>
                  <a:srgbClr val="3E3E3E"/>
                </a:solidFill>
                <a:latin typeface="CVS Health Sans"/>
                <a:cs typeface="CVS Health Sans"/>
              </a:rPr>
              <a:t> </a:t>
            </a:r>
            <a:r>
              <a:rPr sz="1400" b="1" dirty="0">
                <a:solidFill>
                  <a:srgbClr val="3E3E3E"/>
                </a:solidFill>
                <a:latin typeface="CVS Health Sans"/>
                <a:cs typeface="CVS Health Sans"/>
              </a:rPr>
              <a:t>/</a:t>
            </a:r>
            <a:r>
              <a:rPr sz="1400" b="1" spc="10" dirty="0">
                <a:solidFill>
                  <a:srgbClr val="3E3E3E"/>
                </a:solidFill>
                <a:latin typeface="CVS Health Sans"/>
                <a:cs typeface="CVS Health Sans"/>
              </a:rPr>
              <a:t> </a:t>
            </a:r>
            <a:r>
              <a:rPr sz="1400" b="1" dirty="0">
                <a:solidFill>
                  <a:srgbClr val="3E3E3E"/>
                </a:solidFill>
                <a:latin typeface="CVS Health Sans"/>
                <a:cs typeface="CVS Health Sans"/>
              </a:rPr>
              <a:t>Senior</a:t>
            </a:r>
            <a:r>
              <a:rPr sz="1400" b="1" spc="-60" dirty="0">
                <a:solidFill>
                  <a:srgbClr val="3E3E3E"/>
                </a:solidFill>
                <a:latin typeface="CVS Health Sans"/>
                <a:cs typeface="CVS Health Sans"/>
              </a:rPr>
              <a:t> </a:t>
            </a:r>
            <a:r>
              <a:rPr sz="1400" b="1" spc="-20" dirty="0">
                <a:solidFill>
                  <a:srgbClr val="3E3E3E"/>
                </a:solidFill>
                <a:latin typeface="CVS Health Sans"/>
                <a:cs typeface="CVS Health Sans"/>
              </a:rPr>
              <a:t>Team</a:t>
            </a:r>
            <a:endParaRPr sz="1400">
              <a:latin typeface="CVS Health Sans"/>
              <a:cs typeface="CVS Health Sans"/>
            </a:endParaRPr>
          </a:p>
          <a:p>
            <a:pPr marL="17145" marR="5080">
              <a:lnSpc>
                <a:spcPct val="100099"/>
              </a:lnSpc>
              <a:spcBef>
                <a:spcPts val="670"/>
              </a:spcBef>
            </a:pPr>
            <a:r>
              <a:rPr sz="1100" dirty="0">
                <a:solidFill>
                  <a:srgbClr val="3E3E3E"/>
                </a:solidFill>
                <a:latin typeface="CVS Health Sans"/>
                <a:cs typeface="CVS Health Sans"/>
              </a:rPr>
              <a:t>Senior</a:t>
            </a:r>
            <a:r>
              <a:rPr sz="1100" spc="-30" dirty="0">
                <a:solidFill>
                  <a:srgbClr val="3E3E3E"/>
                </a:solidFill>
                <a:latin typeface="CVS Health Sans"/>
                <a:cs typeface="CVS Health Sans"/>
              </a:rPr>
              <a:t> </a:t>
            </a:r>
            <a:r>
              <a:rPr sz="1100" dirty="0">
                <a:solidFill>
                  <a:srgbClr val="3E3E3E"/>
                </a:solidFill>
                <a:latin typeface="CVS Health Sans"/>
                <a:cs typeface="CVS Health Sans"/>
              </a:rPr>
              <a:t>Representatives</a:t>
            </a:r>
            <a:r>
              <a:rPr sz="1100" spc="-90"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70" dirty="0">
                <a:solidFill>
                  <a:srgbClr val="3E3E3E"/>
                </a:solidFill>
                <a:latin typeface="CVS Health Sans"/>
                <a:cs typeface="CVS Health Sans"/>
              </a:rPr>
              <a:t> </a:t>
            </a:r>
            <a:r>
              <a:rPr sz="1100" dirty="0">
                <a:solidFill>
                  <a:srgbClr val="3E3E3E"/>
                </a:solidFill>
                <a:latin typeface="CVS Health Sans"/>
                <a:cs typeface="CVS Health Sans"/>
              </a:rPr>
              <a:t>escalated</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Tier</a:t>
            </a:r>
            <a:r>
              <a:rPr sz="1100" spc="-65" dirty="0">
                <a:solidFill>
                  <a:srgbClr val="3E3E3E"/>
                </a:solidFill>
                <a:latin typeface="CVS Health Sans"/>
                <a:cs typeface="CVS Health Sans"/>
              </a:rPr>
              <a:t> </a:t>
            </a:r>
            <a:r>
              <a:rPr sz="1100" dirty="0">
                <a:solidFill>
                  <a:srgbClr val="3E3E3E"/>
                </a:solidFill>
                <a:latin typeface="CVS Health Sans"/>
                <a:cs typeface="CVS Health Sans"/>
              </a:rPr>
              <a:t>II</a:t>
            </a:r>
            <a:r>
              <a:rPr sz="1100" spc="10"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5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Reps</a:t>
            </a:r>
            <a:r>
              <a:rPr sz="1100" spc="-15" dirty="0">
                <a:solidFill>
                  <a:srgbClr val="3E3E3E"/>
                </a:solidFill>
                <a:latin typeface="CVS Health Sans"/>
                <a:cs typeface="CVS Health Sans"/>
              </a:rPr>
              <a:t> </a:t>
            </a:r>
            <a:r>
              <a:rPr sz="1100" dirty="0">
                <a:solidFill>
                  <a:srgbClr val="3E3E3E"/>
                </a:solidFill>
                <a:latin typeface="CVS Health Sans"/>
                <a:cs typeface="CVS Health Sans"/>
              </a:rPr>
              <a:t>I,</a:t>
            </a:r>
            <a:r>
              <a:rPr sz="1100" spc="-10" dirty="0">
                <a:solidFill>
                  <a:srgbClr val="3E3E3E"/>
                </a:solidFill>
                <a:latin typeface="CVS Health Sans"/>
                <a:cs typeface="CVS Health Sans"/>
              </a:rPr>
              <a:t> </a:t>
            </a:r>
            <a:r>
              <a:rPr sz="1100" dirty="0">
                <a:solidFill>
                  <a:srgbClr val="3E3E3E"/>
                </a:solidFill>
                <a:latin typeface="CVS Health Sans"/>
                <a:cs typeface="CVS Health Sans"/>
              </a:rPr>
              <a:t>II,</a:t>
            </a:r>
            <a:r>
              <a:rPr sz="1100" spc="30" dirty="0">
                <a:solidFill>
                  <a:srgbClr val="3E3E3E"/>
                </a:solidFill>
                <a:latin typeface="CVS Health Sans"/>
                <a:cs typeface="CVS Health Sans"/>
              </a:rPr>
              <a:t> </a:t>
            </a:r>
            <a:r>
              <a:rPr sz="1100" dirty="0">
                <a:solidFill>
                  <a:srgbClr val="3E3E3E"/>
                </a:solidFill>
                <a:latin typeface="CVS Health Sans"/>
                <a:cs typeface="CVS Health Sans"/>
              </a:rPr>
              <a:t>III</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members</a:t>
            </a:r>
            <a:r>
              <a:rPr sz="1100" spc="-8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resolve,</a:t>
            </a:r>
            <a:r>
              <a:rPr sz="1100" spc="-70" dirty="0">
                <a:solidFill>
                  <a:srgbClr val="3E3E3E"/>
                </a:solidFill>
                <a:latin typeface="CVS Health Sans"/>
                <a:cs typeface="CVS Health Sans"/>
              </a:rPr>
              <a:t> </a:t>
            </a:r>
            <a:r>
              <a:rPr sz="1100" dirty="0">
                <a:solidFill>
                  <a:srgbClr val="3E3E3E"/>
                </a:solidFill>
                <a:latin typeface="CVS Health Sans"/>
                <a:cs typeface="CVS Health Sans"/>
              </a:rPr>
              <a:t>consult</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educate</a:t>
            </a:r>
            <a:r>
              <a:rPr sz="1100" spc="-20" dirty="0">
                <a:solidFill>
                  <a:srgbClr val="3E3E3E"/>
                </a:solidFill>
                <a:latin typeface="CVS Health Sans"/>
                <a:cs typeface="CVS Health Sans"/>
              </a:rPr>
              <a:t> </a:t>
            </a:r>
            <a:r>
              <a:rPr sz="1100" dirty="0">
                <a:solidFill>
                  <a:srgbClr val="3E3E3E"/>
                </a:solidFill>
                <a:latin typeface="CVS Health Sans"/>
                <a:cs typeface="CVS Health Sans"/>
              </a:rPr>
              <a:t>on</a:t>
            </a:r>
            <a:r>
              <a:rPr sz="1100" spc="-5" dirty="0">
                <a:solidFill>
                  <a:srgbClr val="3E3E3E"/>
                </a:solidFill>
                <a:latin typeface="CVS Health Sans"/>
                <a:cs typeface="CVS Health Sans"/>
              </a:rPr>
              <a:t> </a:t>
            </a:r>
            <a:r>
              <a:rPr sz="1100" dirty="0">
                <a:solidFill>
                  <a:srgbClr val="3E3E3E"/>
                </a:solidFill>
                <a:latin typeface="CVS Health Sans"/>
                <a:cs typeface="CVS Health Sans"/>
              </a:rPr>
              <a:t>more</a:t>
            </a:r>
            <a:r>
              <a:rPr sz="1100" spc="-15" dirty="0">
                <a:solidFill>
                  <a:srgbClr val="3E3E3E"/>
                </a:solidFill>
                <a:latin typeface="CVS Health Sans"/>
                <a:cs typeface="CVS Health Sans"/>
              </a:rPr>
              <a:t> </a:t>
            </a:r>
            <a:r>
              <a:rPr sz="1100" dirty="0">
                <a:solidFill>
                  <a:srgbClr val="3E3E3E"/>
                </a:solidFill>
                <a:latin typeface="CVS Health Sans"/>
                <a:cs typeface="CVS Health Sans"/>
              </a:rPr>
              <a:t>complex</a:t>
            </a:r>
            <a:r>
              <a:rPr sz="1100" spc="-60" dirty="0">
                <a:solidFill>
                  <a:srgbClr val="3E3E3E"/>
                </a:solidFill>
                <a:latin typeface="CVS Health Sans"/>
                <a:cs typeface="CVS Health Sans"/>
              </a:rPr>
              <a:t> </a:t>
            </a:r>
            <a:r>
              <a:rPr sz="1100" dirty="0">
                <a:solidFill>
                  <a:srgbClr val="3E3E3E"/>
                </a:solidFill>
                <a:latin typeface="CVS Health Sans"/>
                <a:cs typeface="CVS Health Sans"/>
              </a:rPr>
              <a:t>concerns</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 inquiries.</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Sr. </a:t>
            </a:r>
            <a:r>
              <a:rPr sz="1100" dirty="0">
                <a:solidFill>
                  <a:srgbClr val="3E3E3E"/>
                </a:solidFill>
                <a:latin typeface="CVS Health Sans"/>
                <a:cs typeface="CVS Health Sans"/>
              </a:rPr>
              <a:t>Reps</a:t>
            </a:r>
            <a:r>
              <a:rPr sz="1100" spc="-55"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35" dirty="0">
                <a:solidFill>
                  <a:srgbClr val="3E3E3E"/>
                </a:solidFill>
                <a:latin typeface="CVS Health Sans"/>
                <a:cs typeface="CVS Health Sans"/>
              </a:rPr>
              <a:t> </a:t>
            </a:r>
            <a:r>
              <a:rPr sz="1100" dirty="0">
                <a:solidFill>
                  <a:srgbClr val="3E3E3E"/>
                </a:solidFill>
                <a:latin typeface="CVS Health Sans"/>
                <a:cs typeface="CVS Health Sans"/>
              </a:rPr>
              <a:t>consistent,</a:t>
            </a:r>
            <a:r>
              <a:rPr sz="1100" spc="-10" dirty="0">
                <a:solidFill>
                  <a:srgbClr val="3E3E3E"/>
                </a:solidFill>
                <a:latin typeface="CVS Health Sans"/>
                <a:cs typeface="CVS Health Sans"/>
              </a:rPr>
              <a:t> </a:t>
            </a:r>
            <a:r>
              <a:rPr sz="1100" dirty="0">
                <a:solidFill>
                  <a:srgbClr val="3E3E3E"/>
                </a:solidFill>
                <a:latin typeface="CVS Health Sans"/>
                <a:cs typeface="CVS Health Sans"/>
              </a:rPr>
              <a:t>accurate feedback</a:t>
            </a:r>
            <a:r>
              <a:rPr sz="1100" spc="-75"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customer</a:t>
            </a:r>
            <a:r>
              <a:rPr sz="1100" spc="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35" dirty="0">
                <a:solidFill>
                  <a:srgbClr val="3E3E3E"/>
                </a:solidFill>
                <a:latin typeface="CVS Health Sans"/>
                <a:cs typeface="CVS Health Sans"/>
              </a:rPr>
              <a:t> </a:t>
            </a:r>
            <a:r>
              <a:rPr sz="1100" dirty="0">
                <a:solidFill>
                  <a:srgbClr val="3E3E3E"/>
                </a:solidFill>
                <a:latin typeface="CVS Health Sans"/>
                <a:cs typeface="CVS Health Sans"/>
              </a:rPr>
              <a:t>agents</a:t>
            </a:r>
            <a:r>
              <a:rPr sz="1100" spc="-2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help</a:t>
            </a:r>
            <a:r>
              <a:rPr sz="1100" spc="-40" dirty="0">
                <a:solidFill>
                  <a:srgbClr val="3E3E3E"/>
                </a:solidFill>
                <a:latin typeface="CVS Health Sans"/>
                <a:cs typeface="CVS Health Sans"/>
              </a:rPr>
              <a:t> </a:t>
            </a:r>
            <a:r>
              <a:rPr sz="1100" dirty="0">
                <a:solidFill>
                  <a:srgbClr val="3E3E3E"/>
                </a:solidFill>
                <a:latin typeface="CVS Health Sans"/>
                <a:cs typeface="CVS Health Sans"/>
              </a:rPr>
              <a:t>build</a:t>
            </a:r>
            <a:r>
              <a:rPr sz="1100" spc="-50" dirty="0">
                <a:solidFill>
                  <a:srgbClr val="3E3E3E"/>
                </a:solidFill>
                <a:latin typeface="CVS Health Sans"/>
                <a:cs typeface="CVS Health Sans"/>
              </a:rPr>
              <a:t> </a:t>
            </a:r>
            <a:r>
              <a:rPr sz="1100" spc="-25" dirty="0">
                <a:solidFill>
                  <a:srgbClr val="3E3E3E"/>
                </a:solidFill>
                <a:latin typeface="CVS Health Sans"/>
                <a:cs typeface="CVS Health Sans"/>
              </a:rPr>
              <a:t>Rep </a:t>
            </a:r>
            <a:r>
              <a:rPr sz="1100" dirty="0">
                <a:solidFill>
                  <a:srgbClr val="3E3E3E"/>
                </a:solidFill>
                <a:latin typeface="CVS Health Sans"/>
                <a:cs typeface="CVS Health Sans"/>
              </a:rPr>
              <a:t>knowledge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and</a:t>
            </a:r>
            <a:r>
              <a:rPr sz="1100" spc="-80" dirty="0">
                <a:solidFill>
                  <a:srgbClr val="3E3E3E"/>
                </a:solidFill>
                <a:latin typeface="CVS Health Sans"/>
                <a:cs typeface="CVS Health Sans"/>
              </a:rPr>
              <a:t> </a:t>
            </a:r>
            <a:r>
              <a:rPr sz="1100" dirty="0">
                <a:solidFill>
                  <a:srgbClr val="3E3E3E"/>
                </a:solidFill>
                <a:latin typeface="CVS Health Sans"/>
                <a:cs typeface="CVS Health Sans"/>
              </a:rPr>
              <a:t>to increase</a:t>
            </a:r>
            <a:r>
              <a:rPr sz="1100" spc="-25" dirty="0">
                <a:solidFill>
                  <a:srgbClr val="3E3E3E"/>
                </a:solidFill>
                <a:latin typeface="CVS Health Sans"/>
                <a:cs typeface="CVS Health Sans"/>
              </a:rPr>
              <a:t> </a:t>
            </a:r>
            <a:r>
              <a:rPr sz="1100" dirty="0">
                <a:solidFill>
                  <a:srgbClr val="3E3E3E"/>
                </a:solidFill>
                <a:latin typeface="CVS Health Sans"/>
                <a:cs typeface="CVS Health Sans"/>
              </a:rPr>
              <a:t>rep</a:t>
            </a:r>
            <a:r>
              <a:rPr sz="1100" spc="-35" dirty="0">
                <a:solidFill>
                  <a:srgbClr val="3E3E3E"/>
                </a:solidFill>
                <a:latin typeface="CVS Health Sans"/>
                <a:cs typeface="CVS Health Sans"/>
              </a:rPr>
              <a:t> </a:t>
            </a:r>
            <a:r>
              <a:rPr sz="1100" dirty="0">
                <a:solidFill>
                  <a:srgbClr val="3E3E3E"/>
                </a:solidFill>
                <a:latin typeface="CVS Health Sans"/>
                <a:cs typeface="CVS Health Sans"/>
              </a:rPr>
              <a:t>ability</a:t>
            </a:r>
            <a:r>
              <a:rPr sz="1100" spc="2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serve</a:t>
            </a:r>
            <a:r>
              <a:rPr sz="1100" spc="-65" dirty="0">
                <a:solidFill>
                  <a:srgbClr val="3E3E3E"/>
                </a:solidFill>
                <a:latin typeface="CVS Health Sans"/>
                <a:cs typeface="CVS Health Sans"/>
              </a:rPr>
              <a:t> </a:t>
            </a:r>
            <a:r>
              <a:rPr sz="1100" dirty="0">
                <a:solidFill>
                  <a:srgbClr val="3E3E3E"/>
                </a:solidFill>
                <a:latin typeface="CVS Health Sans"/>
                <a:cs typeface="CVS Health Sans"/>
              </a:rPr>
              <a:t>calls</a:t>
            </a:r>
            <a:r>
              <a:rPr sz="1100" spc="-50" dirty="0">
                <a:solidFill>
                  <a:srgbClr val="3E3E3E"/>
                </a:solidFill>
                <a:latin typeface="CVS Health Sans"/>
                <a:cs typeface="CVS Health Sans"/>
              </a:rPr>
              <a:t> </a:t>
            </a:r>
            <a:r>
              <a:rPr sz="1100" dirty="0">
                <a:solidFill>
                  <a:srgbClr val="3E3E3E"/>
                </a:solidFill>
                <a:latin typeface="CVS Health Sans"/>
                <a:cs typeface="CVS Health Sans"/>
              </a:rPr>
              <a:t>more</a:t>
            </a:r>
            <a:r>
              <a:rPr sz="1100" spc="-20" dirty="0">
                <a:solidFill>
                  <a:srgbClr val="3E3E3E"/>
                </a:solidFill>
                <a:latin typeface="CVS Health Sans"/>
                <a:cs typeface="CVS Health Sans"/>
              </a:rPr>
              <a:t> </a:t>
            </a:r>
            <a:r>
              <a:rPr sz="1100" dirty="0">
                <a:solidFill>
                  <a:srgbClr val="3E3E3E"/>
                </a:solidFill>
                <a:latin typeface="CVS Health Sans"/>
                <a:cs typeface="CVS Health Sans"/>
              </a:rPr>
              <a:t>efficiently.</a:t>
            </a:r>
            <a:r>
              <a:rPr sz="1100" spc="-5" dirty="0">
                <a:solidFill>
                  <a:srgbClr val="3E3E3E"/>
                </a:solidFill>
                <a:latin typeface="CVS Health Sans"/>
                <a:cs typeface="CVS Health Sans"/>
              </a:rPr>
              <a:t> </a:t>
            </a:r>
            <a:r>
              <a:rPr sz="1100" spc="-20" dirty="0">
                <a:solidFill>
                  <a:srgbClr val="3E3E3E"/>
                </a:solidFill>
                <a:latin typeface="CVS Health Sans"/>
                <a:cs typeface="CVS Health Sans"/>
              </a:rPr>
              <a:t>Must </a:t>
            </a:r>
            <a:r>
              <a:rPr sz="1100" dirty="0">
                <a:solidFill>
                  <a:srgbClr val="3E3E3E"/>
                </a:solidFill>
                <a:latin typeface="CVS Health Sans"/>
                <a:cs typeface="CVS Health Sans"/>
              </a:rPr>
              <a:t>have at</a:t>
            </a:r>
            <a:r>
              <a:rPr sz="1100" spc="20" dirty="0">
                <a:solidFill>
                  <a:srgbClr val="3E3E3E"/>
                </a:solidFill>
                <a:latin typeface="CVS Health Sans"/>
                <a:cs typeface="CVS Health Sans"/>
              </a:rPr>
              <a:t> </a:t>
            </a:r>
            <a:r>
              <a:rPr sz="1100" dirty="0">
                <a:solidFill>
                  <a:srgbClr val="3E3E3E"/>
                </a:solidFill>
                <a:latin typeface="CVS Health Sans"/>
                <a:cs typeface="CVS Health Sans"/>
              </a:rPr>
              <a:t>least</a:t>
            </a:r>
            <a:r>
              <a:rPr sz="1100" spc="-50" dirty="0">
                <a:solidFill>
                  <a:srgbClr val="3E3E3E"/>
                </a:solidFill>
                <a:latin typeface="CVS Health Sans"/>
                <a:cs typeface="CVS Health Sans"/>
              </a:rPr>
              <a:t> </a:t>
            </a:r>
            <a:r>
              <a:rPr sz="1100" dirty="0">
                <a:solidFill>
                  <a:srgbClr val="3E3E3E"/>
                </a:solidFill>
                <a:latin typeface="CVS Health Sans"/>
                <a:cs typeface="CVS Health Sans"/>
              </a:rPr>
              <a:t>six</a:t>
            </a:r>
            <a:r>
              <a:rPr sz="1100" spc="10" dirty="0">
                <a:solidFill>
                  <a:srgbClr val="3E3E3E"/>
                </a:solidFill>
                <a:latin typeface="CVS Health Sans"/>
                <a:cs typeface="CVS Health Sans"/>
              </a:rPr>
              <a:t> </a:t>
            </a:r>
            <a:r>
              <a:rPr sz="1100" dirty="0">
                <a:solidFill>
                  <a:srgbClr val="3E3E3E"/>
                </a:solidFill>
                <a:latin typeface="CVS Health Sans"/>
                <a:cs typeface="CVS Health Sans"/>
              </a:rPr>
              <a:t>months</a:t>
            </a:r>
            <a:r>
              <a:rPr sz="1100" spc="-15" dirty="0">
                <a:solidFill>
                  <a:srgbClr val="3E3E3E"/>
                </a:solidFill>
                <a:latin typeface="CVS Health Sans"/>
                <a:cs typeface="CVS Health Sans"/>
              </a:rPr>
              <a:t> </a:t>
            </a:r>
            <a:r>
              <a:rPr sz="1100" dirty="0">
                <a:solidFill>
                  <a:srgbClr val="3E3E3E"/>
                </a:solidFill>
                <a:latin typeface="CVS Health Sans"/>
                <a:cs typeface="CVS Health Sans"/>
              </a:rPr>
              <a:t>or</a:t>
            </a:r>
            <a:r>
              <a:rPr sz="1100" spc="5" dirty="0">
                <a:solidFill>
                  <a:srgbClr val="3E3E3E"/>
                </a:solidFill>
                <a:latin typeface="CVS Health Sans"/>
                <a:cs typeface="CVS Health Sans"/>
              </a:rPr>
              <a:t> </a:t>
            </a:r>
            <a:r>
              <a:rPr sz="1100" dirty="0">
                <a:solidFill>
                  <a:srgbClr val="3E3E3E"/>
                </a:solidFill>
                <a:latin typeface="CVS Health Sans"/>
                <a:cs typeface="CVS Health Sans"/>
              </a:rPr>
              <a:t>more</a:t>
            </a:r>
            <a:r>
              <a:rPr sz="1100" spc="-30"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30" dirty="0">
                <a:solidFill>
                  <a:srgbClr val="3E3E3E"/>
                </a:solidFill>
                <a:latin typeface="CVS Health Sans"/>
                <a:cs typeface="CVS Health Sans"/>
              </a:rPr>
              <a:t> </a:t>
            </a:r>
            <a:r>
              <a:rPr sz="1100" dirty="0">
                <a:solidFill>
                  <a:srgbClr val="3E3E3E"/>
                </a:solidFill>
                <a:latin typeface="CVS Health Sans"/>
                <a:cs typeface="CVS Health Sans"/>
              </a:rPr>
              <a:t>Rep</a:t>
            </a:r>
            <a:r>
              <a:rPr sz="1100" spc="-40"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114" dirty="0">
                <a:solidFill>
                  <a:srgbClr val="3E3E3E"/>
                </a:solidFill>
                <a:latin typeface="CVS Health Sans"/>
                <a:cs typeface="CVS Health Sans"/>
              </a:rPr>
              <a:t> </a:t>
            </a:r>
            <a:r>
              <a:rPr sz="1100" dirty="0">
                <a:solidFill>
                  <a:srgbClr val="3E3E3E"/>
                </a:solidFill>
                <a:latin typeface="CVS Health Sans"/>
                <a:cs typeface="CVS Health Sans"/>
              </a:rPr>
              <a:t>must</a:t>
            </a:r>
            <a:r>
              <a:rPr sz="1100" spc="20" dirty="0">
                <a:solidFill>
                  <a:srgbClr val="3E3E3E"/>
                </a:solidFill>
                <a:latin typeface="CVS Health Sans"/>
                <a:cs typeface="CVS Health Sans"/>
              </a:rPr>
              <a:t> </a:t>
            </a:r>
            <a:r>
              <a:rPr sz="1100" dirty="0">
                <a:solidFill>
                  <a:srgbClr val="3E3E3E"/>
                </a:solidFill>
                <a:latin typeface="CVS Health Sans"/>
                <a:cs typeface="CVS Health Sans"/>
              </a:rPr>
              <a:t>be</a:t>
            </a:r>
            <a:r>
              <a:rPr sz="1100" spc="-35" dirty="0">
                <a:solidFill>
                  <a:srgbClr val="3E3E3E"/>
                </a:solidFill>
                <a:latin typeface="CVS Health Sans"/>
                <a:cs typeface="CVS Health Sans"/>
              </a:rPr>
              <a:t> </a:t>
            </a:r>
            <a:r>
              <a:rPr sz="1100" dirty="0">
                <a:solidFill>
                  <a:srgbClr val="3E3E3E"/>
                </a:solidFill>
                <a:latin typeface="CVS Health Sans"/>
                <a:cs typeface="CVS Health Sans"/>
              </a:rPr>
              <a:t>proficient</a:t>
            </a:r>
            <a:r>
              <a:rPr sz="1100" spc="-50" dirty="0">
                <a:solidFill>
                  <a:srgbClr val="3E3E3E"/>
                </a:solidFill>
                <a:latin typeface="CVS Health Sans"/>
                <a:cs typeface="CVS Health Sans"/>
              </a:rPr>
              <a:t> </a:t>
            </a:r>
            <a:r>
              <a:rPr sz="1100" spc="-25" dirty="0">
                <a:solidFill>
                  <a:srgbClr val="3E3E3E"/>
                </a:solidFill>
                <a:latin typeface="CVS Health Sans"/>
                <a:cs typeface="CVS Health Sans"/>
              </a:rPr>
              <a:t>in </a:t>
            </a:r>
            <a:r>
              <a:rPr sz="1100" spc="-10" dirty="0">
                <a:solidFill>
                  <a:srgbClr val="3E3E3E"/>
                </a:solidFill>
                <a:latin typeface="CVS Health Sans"/>
                <a:cs typeface="CVS Health Sans"/>
              </a:rPr>
              <a:t>multitasking,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computer</a:t>
            </a:r>
            <a:r>
              <a:rPr sz="1100" spc="-15" dirty="0">
                <a:solidFill>
                  <a:srgbClr val="3E3E3E"/>
                </a:solidFill>
                <a:latin typeface="CVS Health Sans"/>
                <a:cs typeface="CVS Health Sans"/>
              </a:rPr>
              <a:t> </a:t>
            </a:r>
            <a:r>
              <a:rPr sz="1100" dirty="0">
                <a:solidFill>
                  <a:srgbClr val="3E3E3E"/>
                </a:solidFill>
                <a:latin typeface="CVS Health Sans"/>
                <a:cs typeface="CVS Health Sans"/>
              </a:rPr>
              <a:t>systems</a:t>
            </a:r>
            <a:r>
              <a:rPr sz="1100" spc="-5" dirty="0">
                <a:solidFill>
                  <a:srgbClr val="3E3E3E"/>
                </a:solidFill>
                <a:latin typeface="CVS Health Sans"/>
                <a:cs typeface="CVS Health Sans"/>
              </a:rPr>
              <a:t> </a:t>
            </a:r>
            <a:r>
              <a:rPr sz="1100" dirty="0">
                <a:solidFill>
                  <a:srgbClr val="3E3E3E"/>
                </a:solidFill>
                <a:latin typeface="CVS Health Sans"/>
                <a:cs typeface="CVS Health Sans"/>
              </a:rPr>
              <a:t>skills</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 may</a:t>
            </a:r>
            <a:r>
              <a:rPr sz="1100" spc="25" dirty="0">
                <a:solidFill>
                  <a:srgbClr val="3E3E3E"/>
                </a:solidFill>
                <a:latin typeface="CVS Health Sans"/>
                <a:cs typeface="CVS Health Sans"/>
              </a:rPr>
              <a:t> </a:t>
            </a:r>
            <a:r>
              <a:rPr sz="1100" dirty="0">
                <a:solidFill>
                  <a:srgbClr val="3E3E3E"/>
                </a:solidFill>
                <a:latin typeface="CVS Health Sans"/>
                <a:cs typeface="CVS Health Sans"/>
              </a:rPr>
              <a:t>be</a:t>
            </a:r>
            <a:r>
              <a:rPr sz="1100" spc="25"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40" dirty="0">
                <a:solidFill>
                  <a:srgbClr val="3E3E3E"/>
                </a:solidFill>
                <a:latin typeface="CVS Health Sans"/>
                <a:cs typeface="CVS Health Sans"/>
              </a:rPr>
              <a:t> </a:t>
            </a:r>
            <a:r>
              <a:rPr sz="1100" dirty="0">
                <a:solidFill>
                  <a:srgbClr val="3E3E3E"/>
                </a:solidFill>
                <a:latin typeface="CVS Health Sans"/>
                <a:cs typeface="CVS Health Sans"/>
              </a:rPr>
              <a:t>more</a:t>
            </a:r>
            <a:r>
              <a:rPr sz="1100" spc="-15" dirty="0">
                <a:solidFill>
                  <a:srgbClr val="3E3E3E"/>
                </a:solidFill>
                <a:latin typeface="CVS Health Sans"/>
                <a:cs typeface="CVS Health Sans"/>
              </a:rPr>
              <a:t> </a:t>
            </a:r>
            <a:r>
              <a:rPr sz="1100" dirty="0">
                <a:solidFill>
                  <a:srgbClr val="3E3E3E"/>
                </a:solidFill>
                <a:latin typeface="CVS Health Sans"/>
                <a:cs typeface="CVS Health Sans"/>
              </a:rPr>
              <a:t>complex</a:t>
            </a:r>
            <a:r>
              <a:rPr sz="1100" spc="-55" dirty="0">
                <a:solidFill>
                  <a:srgbClr val="3E3E3E"/>
                </a:solidFill>
                <a:latin typeface="CVS Health Sans"/>
                <a:cs typeface="CVS Health Sans"/>
              </a:rPr>
              <a:t> </a:t>
            </a:r>
            <a:r>
              <a:rPr sz="1100" dirty="0">
                <a:solidFill>
                  <a:srgbClr val="3E3E3E"/>
                </a:solidFill>
                <a:latin typeface="CVS Health Sans"/>
                <a:cs typeface="CVS Health Sans"/>
              </a:rPr>
              <a:t>off-</a:t>
            </a:r>
            <a:r>
              <a:rPr sz="1100" spc="-10" dirty="0">
                <a:solidFill>
                  <a:srgbClr val="3E3E3E"/>
                </a:solidFill>
                <a:latin typeface="CVS Health Sans"/>
                <a:cs typeface="CVS Health Sans"/>
              </a:rPr>
              <a:t>phone </a:t>
            </a:r>
            <a:r>
              <a:rPr sz="1100" dirty="0">
                <a:solidFill>
                  <a:srgbClr val="3E3E3E"/>
                </a:solidFill>
                <a:latin typeface="CVS Health Sans"/>
                <a:cs typeface="CVS Health Sans"/>
              </a:rPr>
              <a:t>projects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tasks.</a:t>
            </a:r>
            <a:endParaRPr sz="1100">
              <a:latin typeface="CVS Health Sans"/>
              <a:cs typeface="CVS Health Sans"/>
            </a:endParaRPr>
          </a:p>
        </p:txBody>
      </p:sp>
      <p:sp>
        <p:nvSpPr>
          <p:cNvPr id="12" name="object 12"/>
          <p:cNvSpPr txBox="1"/>
          <p:nvPr/>
        </p:nvSpPr>
        <p:spPr>
          <a:xfrm>
            <a:off x="5585586" y="4464645"/>
            <a:ext cx="5601335" cy="1762760"/>
          </a:xfrm>
          <a:prstGeom prst="rect">
            <a:avLst/>
          </a:prstGeom>
        </p:spPr>
        <p:txBody>
          <a:bodyPr vert="horz" wrap="square" lIns="0" tIns="111125" rIns="0" bIns="0" rtlCol="0">
            <a:spAutoFit/>
          </a:bodyPr>
          <a:lstStyle/>
          <a:p>
            <a:pPr marL="12700">
              <a:lnSpc>
                <a:spcPct val="100000"/>
              </a:lnSpc>
              <a:spcBef>
                <a:spcPts val="875"/>
              </a:spcBef>
            </a:pPr>
            <a:r>
              <a:rPr sz="1400" b="1" spc="-10" dirty="0">
                <a:solidFill>
                  <a:srgbClr val="3E3E3E"/>
                </a:solidFill>
                <a:latin typeface="CVS Health Sans"/>
                <a:cs typeface="CVS Health Sans"/>
              </a:rPr>
              <a:t>Supervisor, Customer</a:t>
            </a:r>
            <a:r>
              <a:rPr sz="1400" b="1" spc="-25" dirty="0">
                <a:solidFill>
                  <a:srgbClr val="3E3E3E"/>
                </a:solidFill>
                <a:latin typeface="CVS Health Sans"/>
                <a:cs typeface="CVS Health Sans"/>
              </a:rPr>
              <a:t> </a:t>
            </a:r>
            <a:r>
              <a:rPr sz="1400" b="1" dirty="0">
                <a:solidFill>
                  <a:srgbClr val="3E3E3E"/>
                </a:solidFill>
                <a:latin typeface="CVS Health Sans"/>
                <a:cs typeface="CVS Health Sans"/>
              </a:rPr>
              <a:t>Care,</a:t>
            </a:r>
            <a:r>
              <a:rPr sz="1400" b="1" spc="-5" dirty="0">
                <a:solidFill>
                  <a:srgbClr val="3E3E3E"/>
                </a:solidFill>
                <a:latin typeface="CVS Health Sans"/>
                <a:cs typeface="CVS Health Sans"/>
              </a:rPr>
              <a:t> </a:t>
            </a:r>
            <a:r>
              <a:rPr sz="1400" b="1" dirty="0">
                <a:solidFill>
                  <a:srgbClr val="3E3E3E"/>
                </a:solidFill>
                <a:latin typeface="CVS Health Sans"/>
                <a:cs typeface="CVS Health Sans"/>
              </a:rPr>
              <a:t>Care</a:t>
            </a:r>
            <a:r>
              <a:rPr sz="1400" b="1" spc="-60" dirty="0">
                <a:solidFill>
                  <a:srgbClr val="3E3E3E"/>
                </a:solidFill>
                <a:latin typeface="CVS Health Sans"/>
                <a:cs typeface="CVS Health Sans"/>
              </a:rPr>
              <a:t> </a:t>
            </a:r>
            <a:r>
              <a:rPr sz="1400" b="1" dirty="0">
                <a:solidFill>
                  <a:srgbClr val="3E3E3E"/>
                </a:solidFill>
                <a:latin typeface="CVS Health Sans"/>
                <a:cs typeface="CVS Health Sans"/>
              </a:rPr>
              <a:t>Operations</a:t>
            </a:r>
            <a:r>
              <a:rPr sz="1400" b="1" spc="-40" dirty="0">
                <a:solidFill>
                  <a:srgbClr val="3E3E3E"/>
                </a:solidFill>
                <a:latin typeface="CVS Health Sans"/>
                <a:cs typeface="CVS Health Sans"/>
              </a:rPr>
              <a:t> </a:t>
            </a:r>
            <a:r>
              <a:rPr sz="1400" b="1" dirty="0">
                <a:solidFill>
                  <a:srgbClr val="3E3E3E"/>
                </a:solidFill>
                <a:latin typeface="CVS Health Sans"/>
                <a:cs typeface="CVS Health Sans"/>
              </a:rPr>
              <a:t>/</a:t>
            </a:r>
            <a:r>
              <a:rPr sz="1400" b="1" spc="10" dirty="0">
                <a:solidFill>
                  <a:srgbClr val="3E3E3E"/>
                </a:solidFill>
                <a:latin typeface="CVS Health Sans"/>
                <a:cs typeface="CVS Health Sans"/>
              </a:rPr>
              <a:t> </a:t>
            </a:r>
            <a:r>
              <a:rPr sz="1400" b="1" dirty="0">
                <a:solidFill>
                  <a:srgbClr val="3E3E3E"/>
                </a:solidFill>
                <a:latin typeface="CVS Health Sans"/>
                <a:cs typeface="CVS Health Sans"/>
              </a:rPr>
              <a:t>Senior</a:t>
            </a:r>
            <a:r>
              <a:rPr sz="1400" b="1" spc="-20" dirty="0">
                <a:solidFill>
                  <a:srgbClr val="3E3E3E"/>
                </a:solidFill>
                <a:latin typeface="CVS Health Sans"/>
                <a:cs typeface="CVS Health Sans"/>
              </a:rPr>
              <a:t> Team</a:t>
            </a:r>
            <a:endParaRPr sz="1400">
              <a:latin typeface="CVS Health Sans"/>
              <a:cs typeface="CVS Health Sans"/>
            </a:endParaRPr>
          </a:p>
          <a:p>
            <a:pPr marL="17145" marR="5080">
              <a:lnSpc>
                <a:spcPct val="100200"/>
              </a:lnSpc>
              <a:spcBef>
                <a:spcPts val="635"/>
              </a:spcBef>
            </a:pPr>
            <a:r>
              <a:rPr sz="1100" dirty="0">
                <a:solidFill>
                  <a:srgbClr val="3E3E3E"/>
                </a:solidFill>
                <a:latin typeface="CVS Health Sans"/>
                <a:cs typeface="CVS Health Sans"/>
              </a:rPr>
              <a:t>An</a:t>
            </a:r>
            <a:r>
              <a:rPr sz="1100" spc="-10" dirty="0">
                <a:solidFill>
                  <a:srgbClr val="3E3E3E"/>
                </a:solidFill>
                <a:latin typeface="CVS Health Sans"/>
                <a:cs typeface="CVS Health Sans"/>
              </a:rPr>
              <a:t> </a:t>
            </a:r>
            <a:r>
              <a:rPr sz="1100" dirty="0">
                <a:solidFill>
                  <a:srgbClr val="3E3E3E"/>
                </a:solidFill>
                <a:latin typeface="CVS Health Sans"/>
                <a:cs typeface="CVS Health Sans"/>
              </a:rPr>
              <a:t>entry-level,</a:t>
            </a:r>
            <a:r>
              <a:rPr sz="1100" spc="-110" dirty="0">
                <a:solidFill>
                  <a:srgbClr val="3E3E3E"/>
                </a:solidFill>
                <a:latin typeface="CVS Health Sans"/>
                <a:cs typeface="CVS Health Sans"/>
              </a:rPr>
              <a:t> </a:t>
            </a:r>
            <a:r>
              <a:rPr sz="1100" dirty="0">
                <a:solidFill>
                  <a:srgbClr val="3E3E3E"/>
                </a:solidFill>
                <a:latin typeface="CVS Health Sans"/>
                <a:cs typeface="CVS Health Sans"/>
              </a:rPr>
              <a:t>frontline</a:t>
            </a:r>
            <a:r>
              <a:rPr sz="1100" spc="-25"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7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55" dirty="0">
                <a:solidFill>
                  <a:srgbClr val="3E3E3E"/>
                </a:solidFill>
                <a:latin typeface="CVS Health Sans"/>
                <a:cs typeface="CVS Health Sans"/>
              </a:rPr>
              <a:t> </a:t>
            </a:r>
            <a:r>
              <a:rPr sz="1100" dirty="0">
                <a:solidFill>
                  <a:srgbClr val="3E3E3E"/>
                </a:solidFill>
                <a:latin typeface="CVS Health Sans"/>
                <a:cs typeface="CVS Health Sans"/>
              </a:rPr>
              <a:t>which</a:t>
            </a:r>
            <a:r>
              <a:rPr sz="1100" spc="-10" dirty="0">
                <a:solidFill>
                  <a:srgbClr val="3E3E3E"/>
                </a:solidFill>
                <a:latin typeface="CVS Health Sans"/>
                <a:cs typeface="CVS Health Sans"/>
              </a:rPr>
              <a:t> </a:t>
            </a:r>
            <a:r>
              <a:rPr sz="1100" dirty="0">
                <a:solidFill>
                  <a:srgbClr val="3E3E3E"/>
                </a:solidFill>
                <a:latin typeface="CVS Health Sans"/>
                <a:cs typeface="CVS Health Sans"/>
              </a:rPr>
              <a:t>provides</a:t>
            </a:r>
            <a:r>
              <a:rPr sz="1100" spc="-40" dirty="0">
                <a:solidFill>
                  <a:srgbClr val="3E3E3E"/>
                </a:solidFill>
                <a:latin typeface="CVS Health Sans"/>
                <a:cs typeface="CVS Health Sans"/>
              </a:rPr>
              <a:t> </a:t>
            </a:r>
            <a:r>
              <a:rPr sz="1100" dirty="0">
                <a:solidFill>
                  <a:srgbClr val="3E3E3E"/>
                </a:solidFill>
                <a:latin typeface="CVS Health Sans"/>
                <a:cs typeface="CVS Health Sans"/>
              </a:rPr>
              <a:t>supervision</a:t>
            </a:r>
            <a:r>
              <a:rPr sz="1100" spc="-45" dirty="0">
                <a:solidFill>
                  <a:srgbClr val="3E3E3E"/>
                </a:solidFill>
                <a:latin typeface="CVS Health Sans"/>
                <a:cs typeface="CVS Health Sans"/>
              </a:rPr>
              <a:t> </a:t>
            </a:r>
            <a:r>
              <a:rPr sz="1100" dirty="0">
                <a:solidFill>
                  <a:srgbClr val="3E3E3E"/>
                </a:solidFill>
                <a:latin typeface="CVS Health Sans"/>
                <a:cs typeface="CVS Health Sans"/>
              </a:rPr>
              <a:t>to a</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5"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hourly </a:t>
            </a:r>
            <a:r>
              <a:rPr sz="1100" dirty="0">
                <a:solidFill>
                  <a:srgbClr val="3E3E3E"/>
                </a:solidFill>
                <a:latin typeface="CVS Health Sans"/>
                <a:cs typeface="CVS Health Sans"/>
              </a:rPr>
              <a:t>colleagues,</a:t>
            </a:r>
            <a:r>
              <a:rPr sz="1100" spc="-120" dirty="0">
                <a:solidFill>
                  <a:srgbClr val="3E3E3E"/>
                </a:solidFill>
                <a:latin typeface="CVS Health Sans"/>
                <a:cs typeface="CVS Health Sans"/>
              </a:rPr>
              <a:t> </a:t>
            </a:r>
            <a:r>
              <a:rPr sz="1100" dirty="0">
                <a:solidFill>
                  <a:srgbClr val="3E3E3E"/>
                </a:solidFill>
                <a:latin typeface="CVS Health Sans"/>
                <a:cs typeface="CVS Health Sans"/>
              </a:rPr>
              <a:t>which</a:t>
            </a:r>
            <a:r>
              <a:rPr sz="1100" spc="-15" dirty="0">
                <a:solidFill>
                  <a:srgbClr val="3E3E3E"/>
                </a:solidFill>
                <a:latin typeface="CVS Health Sans"/>
                <a:cs typeface="CVS Health Sans"/>
              </a:rPr>
              <a:t> </a:t>
            </a:r>
            <a:r>
              <a:rPr sz="1100" dirty="0">
                <a:solidFill>
                  <a:srgbClr val="3E3E3E"/>
                </a:solidFill>
                <a:latin typeface="CVS Health Sans"/>
                <a:cs typeface="CVS Health Sans"/>
              </a:rPr>
              <a:t>may</a:t>
            </a:r>
            <a:r>
              <a:rPr sz="1100" spc="55" dirty="0">
                <a:solidFill>
                  <a:srgbClr val="3E3E3E"/>
                </a:solidFill>
                <a:latin typeface="CVS Health Sans"/>
                <a:cs typeface="CVS Health Sans"/>
              </a:rPr>
              <a:t> </a:t>
            </a:r>
            <a:r>
              <a:rPr sz="1100" dirty="0">
                <a:solidFill>
                  <a:srgbClr val="3E3E3E"/>
                </a:solidFill>
                <a:latin typeface="CVS Health Sans"/>
                <a:cs typeface="CVS Health Sans"/>
              </a:rPr>
              <a:t>be</a:t>
            </a:r>
            <a:r>
              <a:rPr sz="1100" spc="-2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Reps</a:t>
            </a:r>
            <a:r>
              <a:rPr sz="1100" spc="-10" dirty="0">
                <a:solidFill>
                  <a:srgbClr val="3E3E3E"/>
                </a:solidFill>
                <a:latin typeface="CVS Health Sans"/>
                <a:cs typeface="CVS Health Sans"/>
              </a:rPr>
              <a:t> </a:t>
            </a:r>
            <a:r>
              <a:rPr sz="1100" dirty="0">
                <a:solidFill>
                  <a:srgbClr val="3E3E3E"/>
                </a:solidFill>
                <a:latin typeface="CVS Health Sans"/>
                <a:cs typeface="CVS Health Sans"/>
              </a:rPr>
              <a:t>or</a:t>
            </a:r>
            <a:r>
              <a:rPr sz="1100" spc="-2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25" dirty="0">
                <a:solidFill>
                  <a:srgbClr val="3E3E3E"/>
                </a:solidFill>
                <a:latin typeface="CVS Health Sans"/>
                <a:cs typeface="CVS Health Sans"/>
              </a:rPr>
              <a:t> </a:t>
            </a:r>
            <a:r>
              <a:rPr sz="1100" dirty="0">
                <a:solidFill>
                  <a:srgbClr val="3E3E3E"/>
                </a:solidFill>
                <a:latin typeface="CVS Health Sans"/>
                <a:cs typeface="CVS Health Sans"/>
              </a:rPr>
              <a:t>Reps, inclusive</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onboarding, </a:t>
            </a:r>
            <a:r>
              <a:rPr sz="1100" dirty="0">
                <a:solidFill>
                  <a:srgbClr val="3E3E3E"/>
                </a:solidFill>
                <a:latin typeface="CVS Health Sans"/>
                <a:cs typeface="CVS Health Sans"/>
              </a:rPr>
              <a:t>performance</a:t>
            </a:r>
            <a:r>
              <a:rPr sz="1100" spc="-6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professional</a:t>
            </a:r>
            <a:r>
              <a:rPr sz="1100" spc="-25" dirty="0">
                <a:solidFill>
                  <a:srgbClr val="3E3E3E"/>
                </a:solidFill>
                <a:latin typeface="CVS Health Sans"/>
                <a:cs typeface="CVS Health Sans"/>
              </a:rPr>
              <a:t> </a:t>
            </a:r>
            <a:r>
              <a:rPr sz="1100" dirty="0">
                <a:solidFill>
                  <a:srgbClr val="3E3E3E"/>
                </a:solidFill>
                <a:latin typeface="CVS Health Sans"/>
                <a:cs typeface="CVS Health Sans"/>
              </a:rPr>
              <a:t>development,</a:t>
            </a:r>
            <a:r>
              <a:rPr sz="1100" spc="-75" dirty="0">
                <a:solidFill>
                  <a:srgbClr val="3E3E3E"/>
                </a:solidFill>
                <a:latin typeface="CVS Health Sans"/>
                <a:cs typeface="CVS Health Sans"/>
              </a:rPr>
              <a:t> </a:t>
            </a:r>
            <a:r>
              <a:rPr sz="1100" dirty="0">
                <a:solidFill>
                  <a:srgbClr val="3E3E3E"/>
                </a:solidFill>
                <a:latin typeface="CVS Health Sans"/>
                <a:cs typeface="CVS Health Sans"/>
              </a:rPr>
              <a:t>employee</a:t>
            </a:r>
            <a:r>
              <a:rPr sz="1100" spc="-100" dirty="0">
                <a:solidFill>
                  <a:srgbClr val="3E3E3E"/>
                </a:solidFill>
                <a:latin typeface="CVS Health Sans"/>
                <a:cs typeface="CVS Health Sans"/>
              </a:rPr>
              <a:t> </a:t>
            </a:r>
            <a:r>
              <a:rPr sz="1100" spc="-10" dirty="0">
                <a:solidFill>
                  <a:srgbClr val="3E3E3E"/>
                </a:solidFill>
                <a:latin typeface="CVS Health Sans"/>
                <a:cs typeface="CVS Health Sans"/>
              </a:rPr>
              <a:t>relations </a:t>
            </a:r>
            <a:r>
              <a:rPr sz="1100" dirty="0">
                <a:solidFill>
                  <a:srgbClr val="3E3E3E"/>
                </a:solidFill>
                <a:latin typeface="CVS Health Sans"/>
                <a:cs typeface="CVS Health Sans"/>
              </a:rPr>
              <a:t>guidance</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conflict</a:t>
            </a:r>
            <a:r>
              <a:rPr sz="1100" spc="-30" dirty="0">
                <a:solidFill>
                  <a:srgbClr val="3E3E3E"/>
                </a:solidFill>
                <a:latin typeface="CVS Health Sans"/>
                <a:cs typeface="CVS Health Sans"/>
              </a:rPr>
              <a:t> </a:t>
            </a:r>
            <a:r>
              <a:rPr sz="1100" dirty="0">
                <a:solidFill>
                  <a:srgbClr val="3E3E3E"/>
                </a:solidFill>
                <a:latin typeface="CVS Health Sans"/>
                <a:cs typeface="CVS Health Sans"/>
              </a:rPr>
              <a:t>resolution</a:t>
            </a:r>
            <a:r>
              <a:rPr sz="1100" spc="-9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basic</a:t>
            </a:r>
            <a:r>
              <a:rPr sz="1100" spc="-35" dirty="0">
                <a:solidFill>
                  <a:srgbClr val="3E3E3E"/>
                </a:solidFill>
                <a:latin typeface="CVS Health Sans"/>
                <a:cs typeface="CVS Health Sans"/>
              </a:rPr>
              <a:t> </a:t>
            </a:r>
            <a:r>
              <a:rPr sz="1100" dirty="0">
                <a:solidFill>
                  <a:srgbClr val="3E3E3E"/>
                </a:solidFill>
                <a:latin typeface="CVS Health Sans"/>
                <a:cs typeface="CVS Health Sans"/>
              </a:rPr>
              <a:t>operational</a:t>
            </a:r>
            <a:r>
              <a:rPr sz="1100" spc="-35" dirty="0">
                <a:solidFill>
                  <a:srgbClr val="3E3E3E"/>
                </a:solidFill>
                <a:latin typeface="CVS Health Sans"/>
                <a:cs typeface="CVS Health Sans"/>
              </a:rPr>
              <a:t> </a:t>
            </a:r>
            <a:r>
              <a:rPr sz="1100" dirty="0">
                <a:solidFill>
                  <a:srgbClr val="3E3E3E"/>
                </a:solidFill>
                <a:latin typeface="CVS Health Sans"/>
                <a:cs typeface="CVS Health Sans"/>
              </a:rPr>
              <a:t>subject</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matter </a:t>
            </a:r>
            <a:r>
              <a:rPr sz="1100" dirty="0">
                <a:solidFill>
                  <a:srgbClr val="3E3E3E"/>
                </a:solidFill>
                <a:latin typeface="CVS Health Sans"/>
                <a:cs typeface="CVS Health Sans"/>
              </a:rPr>
              <a:t>expertise.</a:t>
            </a:r>
            <a:r>
              <a:rPr sz="1100" spc="-114" dirty="0">
                <a:solidFill>
                  <a:srgbClr val="3E3E3E"/>
                </a:solidFill>
                <a:latin typeface="CVS Health Sans"/>
                <a:cs typeface="CVS Health Sans"/>
              </a:rPr>
              <a:t> </a:t>
            </a:r>
            <a:r>
              <a:rPr sz="1100" dirty="0">
                <a:solidFill>
                  <a:srgbClr val="3E3E3E"/>
                </a:solidFill>
                <a:latin typeface="CVS Health Sans"/>
                <a:cs typeface="CVS Health Sans"/>
              </a:rPr>
              <a:t>Supervisors</a:t>
            </a:r>
            <a:r>
              <a:rPr sz="1100" spc="-80" dirty="0">
                <a:solidFill>
                  <a:srgbClr val="3E3E3E"/>
                </a:solidFill>
                <a:latin typeface="CVS Health Sans"/>
                <a:cs typeface="CVS Health Sans"/>
              </a:rPr>
              <a:t> </a:t>
            </a:r>
            <a:r>
              <a:rPr sz="1100" dirty="0">
                <a:solidFill>
                  <a:srgbClr val="3E3E3E"/>
                </a:solidFill>
                <a:latin typeface="CVS Health Sans"/>
                <a:cs typeface="CVS Health Sans"/>
              </a:rPr>
              <a:t>evaluate,</a:t>
            </a:r>
            <a:r>
              <a:rPr sz="1100" spc="-30" dirty="0">
                <a:solidFill>
                  <a:srgbClr val="3E3E3E"/>
                </a:solidFill>
                <a:latin typeface="CVS Health Sans"/>
                <a:cs typeface="CVS Health Sans"/>
              </a:rPr>
              <a:t> </a:t>
            </a:r>
            <a:r>
              <a:rPr sz="1100" dirty="0">
                <a:solidFill>
                  <a:srgbClr val="3E3E3E"/>
                </a:solidFill>
                <a:latin typeface="CVS Health Sans"/>
                <a:cs typeface="CVS Health Sans"/>
              </a:rPr>
              <a:t>interview,</a:t>
            </a:r>
            <a:r>
              <a:rPr sz="1100" spc="-30" dirty="0">
                <a:solidFill>
                  <a:srgbClr val="3E3E3E"/>
                </a:solidFill>
                <a:latin typeface="CVS Health Sans"/>
                <a:cs typeface="CVS Health Sans"/>
              </a:rPr>
              <a:t> </a:t>
            </a:r>
            <a:r>
              <a:rPr sz="1100" dirty="0">
                <a:solidFill>
                  <a:srgbClr val="3E3E3E"/>
                </a:solidFill>
                <a:latin typeface="CVS Health Sans"/>
                <a:cs typeface="CVS Health Sans"/>
              </a:rPr>
              <a:t>hire,</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may</a:t>
            </a:r>
            <a:r>
              <a:rPr sz="1100" spc="30"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80" dirty="0">
                <a:solidFill>
                  <a:srgbClr val="3E3E3E"/>
                </a:solidFill>
                <a:latin typeface="CVS Health Sans"/>
                <a:cs typeface="CVS Health Sans"/>
              </a:rPr>
              <a:t> </a:t>
            </a:r>
            <a:r>
              <a:rPr sz="1100" dirty="0">
                <a:solidFill>
                  <a:srgbClr val="3E3E3E"/>
                </a:solidFill>
                <a:latin typeface="CVS Health Sans"/>
                <a:cs typeface="CVS Health Sans"/>
              </a:rPr>
              <a:t>corrective</a:t>
            </a:r>
            <a:r>
              <a:rPr sz="1100" spc="-60" dirty="0">
                <a:solidFill>
                  <a:srgbClr val="3E3E3E"/>
                </a:solidFill>
                <a:latin typeface="CVS Health Sans"/>
                <a:cs typeface="CVS Health Sans"/>
              </a:rPr>
              <a:t> </a:t>
            </a:r>
            <a:r>
              <a:rPr sz="1100" dirty="0">
                <a:solidFill>
                  <a:srgbClr val="3E3E3E"/>
                </a:solidFill>
                <a:latin typeface="CVS Health Sans"/>
                <a:cs typeface="CVS Health Sans"/>
              </a:rPr>
              <a:t>action</a:t>
            </a:r>
            <a:r>
              <a:rPr sz="1100" spc="3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terminations.</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0" dirty="0">
                <a:solidFill>
                  <a:srgbClr val="3E3E3E"/>
                </a:solidFill>
                <a:latin typeface="CVS Health Sans"/>
                <a:cs typeface="CVS Health Sans"/>
              </a:rPr>
              <a:t> </a:t>
            </a:r>
            <a:r>
              <a:rPr sz="1100" dirty="0">
                <a:solidFill>
                  <a:srgbClr val="3E3E3E"/>
                </a:solidFill>
                <a:latin typeface="CVS Health Sans"/>
                <a:cs typeface="CVS Health Sans"/>
              </a:rPr>
              <a:t>frontline</a:t>
            </a:r>
            <a:r>
              <a:rPr sz="1100" spc="-10" dirty="0">
                <a:solidFill>
                  <a:srgbClr val="3E3E3E"/>
                </a:solidFill>
                <a:latin typeface="CVS Health Sans"/>
                <a:cs typeface="CVS Health Sans"/>
              </a:rPr>
              <a:t> </a:t>
            </a:r>
            <a:r>
              <a:rPr sz="1100" dirty="0">
                <a:solidFill>
                  <a:srgbClr val="3E3E3E"/>
                </a:solidFill>
                <a:latin typeface="CVS Health Sans"/>
                <a:cs typeface="CVS Health Sans"/>
              </a:rPr>
              <a:t>leader</a:t>
            </a:r>
            <a:r>
              <a:rPr sz="1100" spc="-5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55" dirty="0">
                <a:solidFill>
                  <a:srgbClr val="3E3E3E"/>
                </a:solidFill>
                <a:latin typeface="CVS Health Sans"/>
                <a:cs typeface="CVS Health Sans"/>
              </a:rPr>
              <a:t> </a:t>
            </a:r>
            <a:r>
              <a:rPr sz="1100" dirty="0">
                <a:solidFill>
                  <a:srgbClr val="3E3E3E"/>
                </a:solidFill>
                <a:latin typeface="CVS Health Sans"/>
                <a:cs typeface="CVS Health Sans"/>
              </a:rPr>
              <a:t>will</a:t>
            </a:r>
            <a:r>
              <a:rPr sz="1100" spc="-50" dirty="0">
                <a:solidFill>
                  <a:srgbClr val="3E3E3E"/>
                </a:solidFill>
                <a:latin typeface="CVS Health Sans"/>
                <a:cs typeface="CVS Health Sans"/>
              </a:rPr>
              <a:t> </a:t>
            </a:r>
            <a:r>
              <a:rPr sz="1100" dirty="0">
                <a:solidFill>
                  <a:srgbClr val="3E3E3E"/>
                </a:solidFill>
                <a:latin typeface="CVS Health Sans"/>
                <a:cs typeface="CVS Health Sans"/>
              </a:rPr>
              <a:t>be</a:t>
            </a:r>
            <a:r>
              <a:rPr sz="1100" spc="3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90" dirty="0">
                <a:solidFill>
                  <a:srgbClr val="3E3E3E"/>
                </a:solidFill>
                <a:latin typeface="CVS Health Sans"/>
                <a:cs typeface="CVS Health Sans"/>
              </a:rPr>
              <a:t> </a:t>
            </a:r>
            <a:r>
              <a:rPr sz="1100" dirty="0">
                <a:solidFill>
                  <a:srgbClr val="3E3E3E"/>
                </a:solidFill>
                <a:latin typeface="CVS Health Sans"/>
                <a:cs typeface="CVS Health Sans"/>
              </a:rPr>
              <a:t>for</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development</a:t>
            </a:r>
            <a:r>
              <a:rPr sz="1100" spc="-12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success</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35"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1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may</a:t>
            </a:r>
            <a:r>
              <a:rPr sz="1100" spc="10" dirty="0">
                <a:solidFill>
                  <a:srgbClr val="3E3E3E"/>
                </a:solidFill>
                <a:latin typeface="CVS Health Sans"/>
                <a:cs typeface="CVS Health Sans"/>
              </a:rPr>
              <a:t> </a:t>
            </a:r>
            <a:r>
              <a:rPr sz="1100" dirty="0">
                <a:solidFill>
                  <a:srgbClr val="3E3E3E"/>
                </a:solidFill>
                <a:latin typeface="CVS Health Sans"/>
                <a:cs typeface="CVS Health Sans"/>
              </a:rPr>
              <a:t>be</a:t>
            </a:r>
            <a:r>
              <a:rPr sz="1100" spc="-35"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15" dirty="0">
                <a:solidFill>
                  <a:srgbClr val="3E3E3E"/>
                </a:solidFill>
                <a:latin typeface="CVS Health Sans"/>
                <a:cs typeface="CVS Health Sans"/>
              </a:rPr>
              <a:t> </a:t>
            </a:r>
            <a:r>
              <a:rPr sz="1100" dirty="0">
                <a:solidFill>
                  <a:srgbClr val="3E3E3E"/>
                </a:solidFill>
                <a:latin typeface="CVS Health Sans"/>
                <a:cs typeface="CVS Health Sans"/>
              </a:rPr>
              <a:t>other</a:t>
            </a:r>
            <a:r>
              <a:rPr sz="1100" spc="-35" dirty="0">
                <a:solidFill>
                  <a:srgbClr val="3E3E3E"/>
                </a:solidFill>
                <a:latin typeface="CVS Health Sans"/>
                <a:cs typeface="CVS Health Sans"/>
              </a:rPr>
              <a:t> </a:t>
            </a:r>
            <a:r>
              <a:rPr sz="1100" dirty="0">
                <a:solidFill>
                  <a:srgbClr val="3E3E3E"/>
                </a:solidFill>
                <a:latin typeface="CVS Health Sans"/>
                <a:cs typeface="CVS Health Sans"/>
              </a:rPr>
              <a:t>projects</a:t>
            </a:r>
            <a:r>
              <a:rPr sz="1100" spc="-5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5" dirty="0">
                <a:solidFill>
                  <a:srgbClr val="3E3E3E"/>
                </a:solidFill>
                <a:latin typeface="CVS Health Sans"/>
                <a:cs typeface="CVS Health Sans"/>
              </a:rPr>
              <a:t> </a:t>
            </a:r>
            <a:r>
              <a:rPr sz="1100" dirty="0">
                <a:solidFill>
                  <a:srgbClr val="3E3E3E"/>
                </a:solidFill>
                <a:latin typeface="CVS Health Sans"/>
                <a:cs typeface="CVS Health Sans"/>
              </a:rPr>
              <a:t>local,</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cross- </a:t>
            </a:r>
            <a:r>
              <a:rPr sz="1100" dirty="0">
                <a:solidFill>
                  <a:srgbClr val="3E3E3E"/>
                </a:solidFill>
                <a:latin typeface="CVS Health Sans"/>
                <a:cs typeface="CVS Health Sans"/>
              </a:rPr>
              <a:t>functional</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 broad</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impact.</a:t>
            </a:r>
            <a:endParaRPr sz="1100">
              <a:latin typeface="CVS Health Sans"/>
              <a:cs typeface="CVS Health Sans"/>
            </a:endParaRPr>
          </a:p>
        </p:txBody>
      </p:sp>
      <p:sp>
        <p:nvSpPr>
          <p:cNvPr id="13" name="object 13"/>
          <p:cNvSpPr txBox="1"/>
          <p:nvPr/>
        </p:nvSpPr>
        <p:spPr>
          <a:xfrm>
            <a:off x="3651250" y="4517263"/>
            <a:ext cx="137668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
        <p:nvSpPr>
          <p:cNvPr id="14" name="object 14"/>
          <p:cNvSpPr txBox="1"/>
          <p:nvPr/>
        </p:nvSpPr>
        <p:spPr>
          <a:xfrm>
            <a:off x="5585586" y="725892"/>
            <a:ext cx="5599430" cy="1762760"/>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Rep</a:t>
            </a:r>
            <a:r>
              <a:rPr sz="1400" b="1" spc="-15" dirty="0">
                <a:solidFill>
                  <a:srgbClr val="3E3E3E"/>
                </a:solidFill>
                <a:latin typeface="CVS Health Sans"/>
                <a:cs typeface="CVS Health Sans"/>
              </a:rPr>
              <a:t> </a:t>
            </a:r>
            <a:r>
              <a:rPr sz="1400" b="1" dirty="0">
                <a:solidFill>
                  <a:srgbClr val="3E3E3E"/>
                </a:solidFill>
                <a:latin typeface="CVS Health Sans"/>
                <a:cs typeface="CVS Health Sans"/>
              </a:rPr>
              <a:t>I,</a:t>
            </a:r>
            <a:r>
              <a:rPr sz="1400" b="1" spc="-50" dirty="0">
                <a:solidFill>
                  <a:srgbClr val="3E3E3E"/>
                </a:solidFill>
                <a:latin typeface="CVS Health Sans"/>
                <a:cs typeface="CVS Health Sans"/>
              </a:rPr>
              <a:t> </a:t>
            </a:r>
            <a:r>
              <a:rPr sz="1400" b="1" dirty="0">
                <a:solidFill>
                  <a:srgbClr val="3E3E3E"/>
                </a:solidFill>
                <a:latin typeface="CVS Health Sans"/>
                <a:cs typeface="CVS Health Sans"/>
              </a:rPr>
              <a:t>Rep</a:t>
            </a:r>
            <a:r>
              <a:rPr sz="1400" b="1" spc="-5" dirty="0">
                <a:solidFill>
                  <a:srgbClr val="3E3E3E"/>
                </a:solidFill>
                <a:latin typeface="CVS Health Sans"/>
                <a:cs typeface="CVS Health Sans"/>
              </a:rPr>
              <a:t> </a:t>
            </a:r>
            <a:r>
              <a:rPr sz="1400" b="1" dirty="0">
                <a:solidFill>
                  <a:srgbClr val="3E3E3E"/>
                </a:solidFill>
                <a:latin typeface="CVS Health Sans"/>
                <a:cs typeface="CVS Health Sans"/>
              </a:rPr>
              <a:t>II,</a:t>
            </a:r>
            <a:r>
              <a:rPr sz="1400" b="1" spc="-50" dirty="0">
                <a:solidFill>
                  <a:srgbClr val="3E3E3E"/>
                </a:solidFill>
                <a:latin typeface="CVS Health Sans"/>
                <a:cs typeface="CVS Health Sans"/>
              </a:rPr>
              <a:t> </a:t>
            </a:r>
            <a:r>
              <a:rPr sz="1400" b="1" dirty="0">
                <a:solidFill>
                  <a:srgbClr val="3E3E3E"/>
                </a:solidFill>
                <a:latin typeface="CVS Health Sans"/>
                <a:cs typeface="CVS Health Sans"/>
              </a:rPr>
              <a:t>Rep</a:t>
            </a:r>
            <a:r>
              <a:rPr sz="1400" b="1" spc="-5" dirty="0">
                <a:solidFill>
                  <a:srgbClr val="3E3E3E"/>
                </a:solidFill>
                <a:latin typeface="CVS Health Sans"/>
                <a:cs typeface="CVS Health Sans"/>
              </a:rPr>
              <a:t> </a:t>
            </a:r>
            <a:r>
              <a:rPr sz="1400" b="1" dirty="0">
                <a:solidFill>
                  <a:srgbClr val="3E3E3E"/>
                </a:solidFill>
                <a:latin typeface="CVS Health Sans"/>
                <a:cs typeface="CVS Health Sans"/>
              </a:rPr>
              <a:t>III,</a:t>
            </a:r>
            <a:r>
              <a:rPr sz="1400" b="1" spc="-75" dirty="0">
                <a:solidFill>
                  <a:srgbClr val="3E3E3E"/>
                </a:solidFill>
                <a:latin typeface="CVS Health Sans"/>
                <a:cs typeface="CVS Health Sans"/>
              </a:rPr>
              <a:t> </a:t>
            </a:r>
            <a:r>
              <a:rPr sz="1400" b="1" dirty="0">
                <a:solidFill>
                  <a:srgbClr val="3E3E3E"/>
                </a:solidFill>
                <a:latin typeface="CVS Health Sans"/>
                <a:cs typeface="CVS Health Sans"/>
              </a:rPr>
              <a:t>Customer</a:t>
            </a:r>
            <a:r>
              <a:rPr sz="1400" b="1" spc="10" dirty="0">
                <a:solidFill>
                  <a:srgbClr val="3E3E3E"/>
                </a:solidFill>
                <a:latin typeface="CVS Health Sans"/>
                <a:cs typeface="CVS Health Sans"/>
              </a:rPr>
              <a:t> </a:t>
            </a:r>
            <a:r>
              <a:rPr sz="1400" b="1" spc="-20" dirty="0">
                <a:solidFill>
                  <a:srgbClr val="3E3E3E"/>
                </a:solidFill>
                <a:latin typeface="CVS Health Sans"/>
                <a:cs typeface="CVS Health Sans"/>
              </a:rPr>
              <a:t>Care</a:t>
            </a:r>
            <a:endParaRPr sz="1400">
              <a:latin typeface="CVS Health Sans"/>
              <a:cs typeface="CVS Health Sans"/>
            </a:endParaRPr>
          </a:p>
          <a:p>
            <a:pPr marL="17145" marR="5080">
              <a:lnSpc>
                <a:spcPct val="100200"/>
              </a:lnSpc>
              <a:spcBef>
                <a:spcPts val="635"/>
              </a:spcBef>
            </a:pPr>
            <a:r>
              <a:rPr sz="1100" dirty="0">
                <a:solidFill>
                  <a:srgbClr val="3E3E3E"/>
                </a:solidFill>
                <a:latin typeface="CVS Health Sans"/>
                <a:cs typeface="CVS Health Sans"/>
              </a:rPr>
              <a:t>Customer</a:t>
            </a:r>
            <a:r>
              <a:rPr sz="1100" spc="-35"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70" dirty="0">
                <a:solidFill>
                  <a:srgbClr val="3E3E3E"/>
                </a:solidFill>
                <a:latin typeface="CVS Health Sans"/>
                <a:cs typeface="CVS Health Sans"/>
              </a:rPr>
              <a:t> </a:t>
            </a:r>
            <a:r>
              <a:rPr sz="1100" dirty="0">
                <a:solidFill>
                  <a:srgbClr val="3E3E3E"/>
                </a:solidFill>
                <a:latin typeface="CVS Health Sans"/>
                <a:cs typeface="CVS Health Sans"/>
              </a:rPr>
              <a:t>Representatives</a:t>
            </a:r>
            <a:r>
              <a:rPr sz="1100" spc="-90" dirty="0">
                <a:solidFill>
                  <a:srgbClr val="3E3E3E"/>
                </a:solidFill>
                <a:latin typeface="CVS Health Sans"/>
                <a:cs typeface="CVS Health Sans"/>
              </a:rPr>
              <a:t> </a:t>
            </a:r>
            <a:r>
              <a:rPr sz="1100" dirty="0">
                <a:solidFill>
                  <a:srgbClr val="3E3E3E"/>
                </a:solidFill>
                <a:latin typeface="CVS Health Sans"/>
                <a:cs typeface="CVS Health Sans"/>
              </a:rPr>
              <a:t>answer</a:t>
            </a:r>
            <a:r>
              <a:rPr sz="1100" spc="-3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50" dirty="0">
                <a:solidFill>
                  <a:srgbClr val="3E3E3E"/>
                </a:solidFill>
                <a:latin typeface="CVS Health Sans"/>
                <a:cs typeface="CVS Health Sans"/>
              </a:rPr>
              <a:t> </a:t>
            </a:r>
            <a:r>
              <a:rPr sz="1100" dirty="0">
                <a:solidFill>
                  <a:srgbClr val="3E3E3E"/>
                </a:solidFill>
                <a:latin typeface="CVS Health Sans"/>
                <a:cs typeface="CVS Health Sans"/>
              </a:rPr>
              <a:t>incoming</a:t>
            </a:r>
            <a:r>
              <a:rPr sz="1100" spc="-5" dirty="0">
                <a:solidFill>
                  <a:srgbClr val="3E3E3E"/>
                </a:solidFill>
                <a:latin typeface="CVS Health Sans"/>
                <a:cs typeface="CVS Health Sans"/>
              </a:rPr>
              <a:t> </a:t>
            </a:r>
            <a:r>
              <a:rPr sz="1100" dirty="0">
                <a:solidFill>
                  <a:srgbClr val="3E3E3E"/>
                </a:solidFill>
                <a:latin typeface="CVS Health Sans"/>
                <a:cs typeface="CVS Health Sans"/>
              </a:rPr>
              <a:t>calls,</a:t>
            </a:r>
            <a:r>
              <a:rPr sz="1100" spc="-10" dirty="0">
                <a:solidFill>
                  <a:srgbClr val="3E3E3E"/>
                </a:solidFill>
                <a:latin typeface="CVS Health Sans"/>
                <a:cs typeface="CVS Health Sans"/>
              </a:rPr>
              <a:t> provide </a:t>
            </a:r>
            <a:r>
              <a:rPr sz="1100" dirty="0">
                <a:solidFill>
                  <a:srgbClr val="3E3E3E"/>
                </a:solidFill>
                <a:latin typeface="CVS Health Sans"/>
                <a:cs typeface="CVS Health Sans"/>
              </a:rPr>
              <a:t>customer</a:t>
            </a:r>
            <a:r>
              <a:rPr sz="1100" spc="-40"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3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5" dirty="0">
                <a:solidFill>
                  <a:srgbClr val="3E3E3E"/>
                </a:solidFill>
                <a:latin typeface="CVS Health Sans"/>
                <a:cs typeface="CVS Health Sans"/>
              </a:rPr>
              <a:t> </a:t>
            </a:r>
            <a:r>
              <a:rPr sz="1100" dirty="0">
                <a:solidFill>
                  <a:srgbClr val="3E3E3E"/>
                </a:solidFill>
                <a:latin typeface="CVS Health Sans"/>
                <a:cs typeface="CVS Health Sans"/>
              </a:rPr>
              <a:t>a</a:t>
            </a:r>
            <a:r>
              <a:rPr sz="1100" spc="5" dirty="0">
                <a:solidFill>
                  <a:srgbClr val="3E3E3E"/>
                </a:solidFill>
                <a:latin typeface="CVS Health Sans"/>
                <a:cs typeface="CVS Health Sans"/>
              </a:rPr>
              <a:t> </a:t>
            </a:r>
            <a:r>
              <a:rPr sz="1100" dirty="0">
                <a:solidFill>
                  <a:srgbClr val="3E3E3E"/>
                </a:solidFill>
                <a:latin typeface="CVS Health Sans"/>
                <a:cs typeface="CVS Health Sans"/>
              </a:rPr>
              <a:t>variety</a:t>
            </a:r>
            <a:r>
              <a:rPr sz="1100" spc="-30"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questions,</a:t>
            </a:r>
            <a:r>
              <a:rPr sz="1100" spc="-20" dirty="0">
                <a:solidFill>
                  <a:srgbClr val="3E3E3E"/>
                </a:solidFill>
                <a:latin typeface="CVS Health Sans"/>
                <a:cs typeface="CVS Health Sans"/>
              </a:rPr>
              <a:t> </a:t>
            </a:r>
            <a:r>
              <a:rPr sz="1100" dirty="0">
                <a:solidFill>
                  <a:srgbClr val="3E3E3E"/>
                </a:solidFill>
                <a:latin typeface="CVS Health Sans"/>
                <a:cs typeface="CVS Health Sans"/>
              </a:rPr>
              <a:t>concerns</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inquiries</a:t>
            </a:r>
            <a:r>
              <a:rPr sz="1100" spc="-25" dirty="0">
                <a:solidFill>
                  <a:srgbClr val="3E3E3E"/>
                </a:solidFill>
                <a:latin typeface="CVS Health Sans"/>
                <a:cs typeface="CVS Health Sans"/>
              </a:rPr>
              <a:t> </a:t>
            </a:r>
            <a:r>
              <a:rPr sz="1100" spc="-20" dirty="0">
                <a:solidFill>
                  <a:srgbClr val="3E3E3E"/>
                </a:solidFill>
                <a:latin typeface="CVS Health Sans"/>
                <a:cs typeface="CVS Health Sans"/>
              </a:rPr>
              <a:t>from </a:t>
            </a:r>
            <a:r>
              <a:rPr sz="1100" dirty="0">
                <a:solidFill>
                  <a:srgbClr val="3E3E3E"/>
                </a:solidFill>
                <a:latin typeface="CVS Health Sans"/>
                <a:cs typeface="CVS Health Sans"/>
              </a:rPr>
              <a:t>members</a:t>
            </a:r>
            <a:r>
              <a:rPr sz="1100" spc="-85" dirty="0">
                <a:solidFill>
                  <a:srgbClr val="3E3E3E"/>
                </a:solidFill>
                <a:latin typeface="CVS Health Sans"/>
                <a:cs typeface="CVS Health Sans"/>
              </a:rPr>
              <a:t> </a:t>
            </a:r>
            <a:r>
              <a:rPr sz="1100" dirty="0">
                <a:solidFill>
                  <a:srgbClr val="3E3E3E"/>
                </a:solidFill>
                <a:latin typeface="CVS Health Sans"/>
                <a:cs typeface="CVS Health Sans"/>
              </a:rPr>
              <a:t>in</a:t>
            </a:r>
            <a:r>
              <a:rPr sz="1100" spc="30" dirty="0">
                <a:solidFill>
                  <a:srgbClr val="3E3E3E"/>
                </a:solidFill>
                <a:latin typeface="CVS Health Sans"/>
                <a:cs typeface="CVS Health Sans"/>
              </a:rPr>
              <a:t> </a:t>
            </a:r>
            <a:r>
              <a:rPr sz="1100" dirty="0">
                <a:solidFill>
                  <a:srgbClr val="3E3E3E"/>
                </a:solidFill>
                <a:latin typeface="CVS Health Sans"/>
                <a:cs typeface="CVS Health Sans"/>
              </a:rPr>
              <a:t>a</a:t>
            </a:r>
            <a:r>
              <a:rPr sz="1100" spc="20" dirty="0">
                <a:solidFill>
                  <a:srgbClr val="3E3E3E"/>
                </a:solidFill>
                <a:latin typeface="CVS Health Sans"/>
                <a:cs typeface="CVS Health Sans"/>
              </a:rPr>
              <a:t> </a:t>
            </a:r>
            <a:r>
              <a:rPr sz="1100" dirty="0">
                <a:solidFill>
                  <a:srgbClr val="3E3E3E"/>
                </a:solidFill>
                <a:latin typeface="CVS Health Sans"/>
                <a:cs typeface="CVS Health Sans"/>
              </a:rPr>
              <a:t>24-7-</a:t>
            </a:r>
            <a:r>
              <a:rPr sz="1100" spc="-10" dirty="0">
                <a:solidFill>
                  <a:srgbClr val="3E3E3E"/>
                </a:solidFill>
                <a:latin typeface="CVS Health Sans"/>
                <a:cs typeface="CVS Health Sans"/>
              </a:rPr>
              <a:t>365</a:t>
            </a:r>
            <a:r>
              <a:rPr sz="1100" spc="-8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20"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60" dirty="0">
                <a:solidFill>
                  <a:srgbClr val="3E3E3E"/>
                </a:solidFill>
                <a:latin typeface="CVS Health Sans"/>
                <a:cs typeface="CVS Health Sans"/>
              </a:rPr>
              <a:t> </a:t>
            </a:r>
            <a:r>
              <a:rPr sz="1100" dirty="0">
                <a:solidFill>
                  <a:srgbClr val="3E3E3E"/>
                </a:solidFill>
                <a:latin typeface="CVS Health Sans"/>
                <a:cs typeface="CVS Health Sans"/>
              </a:rPr>
              <a:t>environment.</a:t>
            </a:r>
            <a:r>
              <a:rPr sz="1100" spc="-35" dirty="0">
                <a:solidFill>
                  <a:srgbClr val="3E3E3E"/>
                </a:solidFill>
                <a:latin typeface="CVS Health Sans"/>
                <a:cs typeface="CVS Health Sans"/>
              </a:rPr>
              <a:t> </a:t>
            </a:r>
            <a:r>
              <a:rPr sz="1100" dirty="0">
                <a:solidFill>
                  <a:srgbClr val="3E3E3E"/>
                </a:solidFill>
                <a:latin typeface="CVS Health Sans"/>
                <a:cs typeface="CVS Health Sans"/>
              </a:rPr>
              <a:t>It</a:t>
            </a:r>
            <a:r>
              <a:rPr sz="1100" spc="25" dirty="0">
                <a:solidFill>
                  <a:srgbClr val="3E3E3E"/>
                </a:solidFill>
                <a:latin typeface="CVS Health Sans"/>
                <a:cs typeface="CVS Health Sans"/>
              </a:rPr>
              <a:t> </a:t>
            </a:r>
            <a:r>
              <a:rPr sz="1100" dirty="0">
                <a:solidFill>
                  <a:srgbClr val="3E3E3E"/>
                </a:solidFill>
                <a:latin typeface="CVS Health Sans"/>
                <a:cs typeface="CVS Health Sans"/>
              </a:rPr>
              <a:t>is</a:t>
            </a:r>
            <a:r>
              <a:rPr sz="1100" spc="-10" dirty="0">
                <a:solidFill>
                  <a:srgbClr val="3E3E3E"/>
                </a:solidFill>
                <a:latin typeface="CVS Health Sans"/>
                <a:cs typeface="CVS Health Sans"/>
              </a:rPr>
              <a:t> </a:t>
            </a:r>
            <a:r>
              <a:rPr sz="1100" dirty="0">
                <a:solidFill>
                  <a:srgbClr val="3E3E3E"/>
                </a:solidFill>
                <a:latin typeface="CVS Health Sans"/>
                <a:cs typeface="CVS Health Sans"/>
              </a:rPr>
              <a:t>essential</a:t>
            </a:r>
            <a:r>
              <a:rPr sz="1100" spc="-2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dirty="0">
                <a:solidFill>
                  <a:srgbClr val="3E3E3E"/>
                </a:solidFill>
                <a:latin typeface="CVS Health Sans"/>
                <a:cs typeface="CVS Health Sans"/>
              </a:rPr>
              <a:t>Customer</a:t>
            </a:r>
            <a:r>
              <a:rPr sz="1100" spc="-20"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0" dirty="0">
                <a:solidFill>
                  <a:srgbClr val="3E3E3E"/>
                </a:solidFill>
                <a:latin typeface="CVS Health Sans"/>
                <a:cs typeface="CVS Health Sans"/>
              </a:rPr>
              <a:t> Reps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demonstrate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effective</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empathetic</a:t>
            </a:r>
            <a:r>
              <a:rPr sz="1100" spc="-15" dirty="0">
                <a:solidFill>
                  <a:srgbClr val="3E3E3E"/>
                </a:solidFill>
                <a:latin typeface="CVS Health Sans"/>
                <a:cs typeface="CVS Health Sans"/>
              </a:rPr>
              <a:t> </a:t>
            </a:r>
            <a:r>
              <a:rPr sz="1100" dirty="0">
                <a:solidFill>
                  <a:srgbClr val="3E3E3E"/>
                </a:solidFill>
                <a:latin typeface="CVS Health Sans"/>
                <a:cs typeface="CVS Health Sans"/>
              </a:rPr>
              <a:t>communication</a:t>
            </a:r>
            <a:r>
              <a:rPr sz="1100" spc="20" dirty="0">
                <a:solidFill>
                  <a:srgbClr val="3E3E3E"/>
                </a:solidFill>
                <a:latin typeface="CVS Health Sans"/>
                <a:cs typeface="CVS Health Sans"/>
              </a:rPr>
              <a:t> </a:t>
            </a:r>
            <a:r>
              <a:rPr sz="1100" dirty="0">
                <a:solidFill>
                  <a:srgbClr val="3E3E3E"/>
                </a:solidFill>
                <a:latin typeface="CVS Health Sans"/>
                <a:cs typeface="CVS Health Sans"/>
              </a:rPr>
              <a:t>as</a:t>
            </a:r>
            <a:r>
              <a:rPr sz="1100" spc="-20" dirty="0">
                <a:solidFill>
                  <a:srgbClr val="3E3E3E"/>
                </a:solidFill>
                <a:latin typeface="CVS Health Sans"/>
                <a:cs typeface="CVS Health Sans"/>
              </a:rPr>
              <a:t> </a:t>
            </a:r>
            <a:r>
              <a:rPr sz="1100" dirty="0">
                <a:solidFill>
                  <a:srgbClr val="3E3E3E"/>
                </a:solidFill>
                <a:latin typeface="CVS Health Sans"/>
                <a:cs typeface="CVS Health Sans"/>
              </a:rPr>
              <a:t>well</a:t>
            </a:r>
            <a:r>
              <a:rPr sz="1100" spc="-60" dirty="0">
                <a:solidFill>
                  <a:srgbClr val="3E3E3E"/>
                </a:solidFill>
                <a:latin typeface="CVS Health Sans"/>
                <a:cs typeface="CVS Health Sans"/>
              </a:rPr>
              <a:t> </a:t>
            </a:r>
            <a:r>
              <a:rPr sz="1100" dirty="0">
                <a:solidFill>
                  <a:srgbClr val="3E3E3E"/>
                </a:solidFill>
                <a:latin typeface="CVS Health Sans"/>
                <a:cs typeface="CVS Health Sans"/>
              </a:rPr>
              <a:t>as</a:t>
            </a:r>
            <a:r>
              <a:rPr sz="1100" spc="20" dirty="0">
                <a:solidFill>
                  <a:srgbClr val="3E3E3E"/>
                </a:solidFill>
                <a:latin typeface="CVS Health Sans"/>
                <a:cs typeface="CVS Health Sans"/>
              </a:rPr>
              <a:t> </a:t>
            </a:r>
            <a:r>
              <a:rPr sz="1100" dirty="0">
                <a:solidFill>
                  <a:srgbClr val="3E3E3E"/>
                </a:solidFill>
                <a:latin typeface="CVS Health Sans"/>
                <a:cs typeface="CVS Health Sans"/>
              </a:rPr>
              <a:t>be</a:t>
            </a:r>
            <a:r>
              <a:rPr sz="1100" spc="-25" dirty="0">
                <a:solidFill>
                  <a:srgbClr val="3E3E3E"/>
                </a:solidFill>
                <a:latin typeface="CVS Health Sans"/>
                <a:cs typeface="CVS Health Sans"/>
              </a:rPr>
              <a:t> </a:t>
            </a:r>
            <a:r>
              <a:rPr sz="1100" dirty="0">
                <a:solidFill>
                  <a:srgbClr val="3E3E3E"/>
                </a:solidFill>
                <a:latin typeface="CVS Health Sans"/>
                <a:cs typeface="CVS Health Sans"/>
              </a:rPr>
              <a:t>proficient</a:t>
            </a:r>
            <a:r>
              <a:rPr sz="1100" spc="-55" dirty="0">
                <a:solidFill>
                  <a:srgbClr val="3E3E3E"/>
                </a:solidFill>
                <a:latin typeface="CVS Health Sans"/>
                <a:cs typeface="CVS Health Sans"/>
              </a:rPr>
              <a:t> </a:t>
            </a:r>
            <a:r>
              <a:rPr sz="1100" spc="-25" dirty="0">
                <a:solidFill>
                  <a:srgbClr val="3E3E3E"/>
                </a:solidFill>
                <a:latin typeface="CVS Health Sans"/>
                <a:cs typeface="CVS Health Sans"/>
              </a:rPr>
              <a:t>in </a:t>
            </a:r>
            <a:r>
              <a:rPr sz="1100" dirty="0">
                <a:solidFill>
                  <a:srgbClr val="3E3E3E"/>
                </a:solidFill>
                <a:latin typeface="CVS Health Sans"/>
                <a:cs typeface="CVS Health Sans"/>
              </a:rPr>
              <a:t>resolving</a:t>
            </a:r>
            <a:r>
              <a:rPr sz="1100" spc="-75" dirty="0">
                <a:solidFill>
                  <a:srgbClr val="3E3E3E"/>
                </a:solidFill>
                <a:latin typeface="CVS Health Sans"/>
                <a:cs typeface="CVS Health Sans"/>
              </a:rPr>
              <a:t> </a:t>
            </a:r>
            <a:r>
              <a:rPr sz="1100" dirty="0">
                <a:solidFill>
                  <a:srgbClr val="3E3E3E"/>
                </a:solidFill>
                <a:latin typeface="CVS Health Sans"/>
                <a:cs typeface="CVS Health Sans"/>
              </a:rPr>
              <a:t>customer</a:t>
            </a:r>
            <a:r>
              <a:rPr sz="1100" spc="-30" dirty="0">
                <a:solidFill>
                  <a:srgbClr val="3E3E3E"/>
                </a:solidFill>
                <a:latin typeface="CVS Health Sans"/>
                <a:cs typeface="CVS Health Sans"/>
              </a:rPr>
              <a:t> </a:t>
            </a:r>
            <a:r>
              <a:rPr sz="1100" dirty="0">
                <a:solidFill>
                  <a:srgbClr val="3E3E3E"/>
                </a:solidFill>
                <a:latin typeface="CVS Health Sans"/>
                <a:cs typeface="CVS Health Sans"/>
              </a:rPr>
              <a:t>needs</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within</a:t>
            </a:r>
            <a:r>
              <a:rPr sz="1100" spc="-20"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25" dirty="0">
                <a:solidFill>
                  <a:srgbClr val="3E3E3E"/>
                </a:solidFill>
                <a:latin typeface="CVS Health Sans"/>
                <a:cs typeface="CVS Health Sans"/>
              </a:rPr>
              <a:t> </a:t>
            </a:r>
            <a:r>
              <a:rPr sz="1100" dirty="0">
                <a:solidFill>
                  <a:srgbClr val="3E3E3E"/>
                </a:solidFill>
                <a:latin typeface="CVS Health Sans"/>
                <a:cs typeface="CVS Health Sans"/>
              </a:rPr>
              <a:t>expectations.</a:t>
            </a:r>
            <a:r>
              <a:rPr sz="1100" spc="-40" dirty="0">
                <a:solidFill>
                  <a:srgbClr val="3E3E3E"/>
                </a:solidFill>
                <a:latin typeface="CVS Health Sans"/>
                <a:cs typeface="CVS Health Sans"/>
              </a:rPr>
              <a:t> </a:t>
            </a:r>
            <a:r>
              <a:rPr sz="1100" dirty="0">
                <a:solidFill>
                  <a:srgbClr val="3E3E3E"/>
                </a:solidFill>
                <a:latin typeface="CVS Health Sans"/>
                <a:cs typeface="CVS Health Sans"/>
              </a:rPr>
              <a:t>Care</a:t>
            </a:r>
            <a:r>
              <a:rPr sz="1100" spc="-30" dirty="0">
                <a:solidFill>
                  <a:srgbClr val="3E3E3E"/>
                </a:solidFill>
                <a:latin typeface="CVS Health Sans"/>
                <a:cs typeface="CVS Health Sans"/>
              </a:rPr>
              <a:t> </a:t>
            </a:r>
            <a:r>
              <a:rPr sz="1100" spc="-20" dirty="0">
                <a:solidFill>
                  <a:srgbClr val="3E3E3E"/>
                </a:solidFill>
                <a:latin typeface="CVS Health Sans"/>
                <a:cs typeface="CVS Health Sans"/>
              </a:rPr>
              <a:t>Reps </a:t>
            </a:r>
            <a:r>
              <a:rPr sz="1100" dirty="0">
                <a:solidFill>
                  <a:srgbClr val="3E3E3E"/>
                </a:solidFill>
                <a:latin typeface="CVS Health Sans"/>
                <a:cs typeface="CVS Health Sans"/>
              </a:rPr>
              <a:t>must</a:t>
            </a:r>
            <a:r>
              <a:rPr sz="1100" spc="-25" dirty="0">
                <a:solidFill>
                  <a:srgbClr val="3E3E3E"/>
                </a:solidFill>
                <a:latin typeface="CVS Health Sans"/>
                <a:cs typeface="CVS Health Sans"/>
              </a:rPr>
              <a:t> </a:t>
            </a:r>
            <a:r>
              <a:rPr sz="1100" dirty="0">
                <a:solidFill>
                  <a:srgbClr val="3E3E3E"/>
                </a:solidFill>
                <a:latin typeface="CVS Health Sans"/>
                <a:cs typeface="CVS Health Sans"/>
              </a:rPr>
              <a:t>be</a:t>
            </a:r>
            <a:r>
              <a:rPr sz="1100" spc="5" dirty="0">
                <a:solidFill>
                  <a:srgbClr val="3E3E3E"/>
                </a:solidFill>
                <a:latin typeface="CVS Health Sans"/>
                <a:cs typeface="CVS Health Sans"/>
              </a:rPr>
              <a:t> </a:t>
            </a:r>
            <a:r>
              <a:rPr sz="1100" dirty="0">
                <a:solidFill>
                  <a:srgbClr val="3E3E3E"/>
                </a:solidFill>
                <a:latin typeface="CVS Health Sans"/>
                <a:cs typeface="CVS Health Sans"/>
              </a:rPr>
              <a:t>proficient</a:t>
            </a:r>
            <a:r>
              <a:rPr sz="1100" spc="-55" dirty="0">
                <a:solidFill>
                  <a:srgbClr val="3E3E3E"/>
                </a:solidFill>
                <a:latin typeface="CVS Health Sans"/>
                <a:cs typeface="CVS Health Sans"/>
              </a:rPr>
              <a:t> </a:t>
            </a:r>
            <a:r>
              <a:rPr sz="1100" dirty="0">
                <a:solidFill>
                  <a:srgbClr val="3E3E3E"/>
                </a:solidFill>
                <a:latin typeface="CVS Health Sans"/>
                <a:cs typeface="CVS Health Sans"/>
              </a:rPr>
              <a:t>in</a:t>
            </a:r>
            <a:r>
              <a:rPr sz="1100" spc="10" dirty="0">
                <a:solidFill>
                  <a:srgbClr val="3E3E3E"/>
                </a:solidFill>
                <a:latin typeface="CVS Health Sans"/>
                <a:cs typeface="CVS Health Sans"/>
              </a:rPr>
              <a:t> </a:t>
            </a:r>
            <a:r>
              <a:rPr sz="1100" dirty="0">
                <a:solidFill>
                  <a:srgbClr val="3E3E3E"/>
                </a:solidFill>
                <a:latin typeface="CVS Health Sans"/>
                <a:cs typeface="CVS Health Sans"/>
              </a:rPr>
              <a:t>multitasking,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computer</a:t>
            </a:r>
            <a:r>
              <a:rPr sz="1100" spc="-35" dirty="0">
                <a:solidFill>
                  <a:srgbClr val="3E3E3E"/>
                </a:solidFill>
                <a:latin typeface="CVS Health Sans"/>
                <a:cs typeface="CVS Health Sans"/>
              </a:rPr>
              <a:t> </a:t>
            </a:r>
            <a:r>
              <a:rPr sz="1100" dirty="0">
                <a:solidFill>
                  <a:srgbClr val="3E3E3E"/>
                </a:solidFill>
                <a:latin typeface="CVS Health Sans"/>
                <a:cs typeface="CVS Health Sans"/>
              </a:rPr>
              <a:t>systems</a:t>
            </a:r>
            <a:r>
              <a:rPr sz="1100" spc="-20" dirty="0">
                <a:solidFill>
                  <a:srgbClr val="3E3E3E"/>
                </a:solidFill>
                <a:latin typeface="CVS Health Sans"/>
                <a:cs typeface="CVS Health Sans"/>
              </a:rPr>
              <a:t> </a:t>
            </a:r>
            <a:r>
              <a:rPr sz="1100" dirty="0">
                <a:solidFill>
                  <a:srgbClr val="3E3E3E"/>
                </a:solidFill>
                <a:latin typeface="CVS Health Sans"/>
                <a:cs typeface="CVS Health Sans"/>
              </a:rPr>
              <a:t>skills</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may</a:t>
            </a:r>
            <a:r>
              <a:rPr sz="1100" spc="10" dirty="0">
                <a:solidFill>
                  <a:srgbClr val="3E3E3E"/>
                </a:solidFill>
                <a:latin typeface="CVS Health Sans"/>
                <a:cs typeface="CVS Health Sans"/>
              </a:rPr>
              <a:t> </a:t>
            </a:r>
            <a:r>
              <a:rPr sz="1100" dirty="0">
                <a:solidFill>
                  <a:srgbClr val="3E3E3E"/>
                </a:solidFill>
                <a:latin typeface="CVS Health Sans"/>
                <a:cs typeface="CVS Health Sans"/>
              </a:rPr>
              <a:t>be</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assigned</a:t>
            </a:r>
            <a:r>
              <a:rPr sz="1100" spc="-50" dirty="0">
                <a:solidFill>
                  <a:srgbClr val="3E3E3E"/>
                </a:solidFill>
                <a:latin typeface="CVS Health Sans"/>
                <a:cs typeface="CVS Health Sans"/>
              </a:rPr>
              <a:t> </a:t>
            </a:r>
            <a:r>
              <a:rPr sz="1100" spc="-20" dirty="0">
                <a:solidFill>
                  <a:srgbClr val="3E3E3E"/>
                </a:solidFill>
                <a:latin typeface="CVS Health Sans"/>
                <a:cs typeface="CVS Health Sans"/>
              </a:rPr>
              <a:t>off- </a:t>
            </a:r>
            <a:r>
              <a:rPr sz="1100" dirty="0">
                <a:solidFill>
                  <a:srgbClr val="3E3E3E"/>
                </a:solidFill>
                <a:latin typeface="CVS Health Sans"/>
                <a:cs typeface="CVS Health Sans"/>
              </a:rPr>
              <a:t>phone</a:t>
            </a:r>
            <a:r>
              <a:rPr sz="1100" spc="-25" dirty="0">
                <a:solidFill>
                  <a:srgbClr val="3E3E3E"/>
                </a:solidFill>
                <a:latin typeface="CVS Health Sans"/>
                <a:cs typeface="CVS Health Sans"/>
              </a:rPr>
              <a:t> </a:t>
            </a:r>
            <a:r>
              <a:rPr sz="1100" dirty="0">
                <a:solidFill>
                  <a:srgbClr val="3E3E3E"/>
                </a:solidFill>
                <a:latin typeface="CVS Health Sans"/>
                <a:cs typeface="CVS Health Sans"/>
              </a:rPr>
              <a:t>projects</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tasks.</a:t>
            </a:r>
            <a:r>
              <a:rPr sz="1100" spc="-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Reps</a:t>
            </a:r>
            <a:r>
              <a:rPr sz="1100" spc="-10" dirty="0">
                <a:solidFill>
                  <a:srgbClr val="3E3E3E"/>
                </a:solidFill>
                <a:latin typeface="CVS Health Sans"/>
                <a:cs typeface="CVS Health Sans"/>
              </a:rPr>
              <a:t> </a:t>
            </a:r>
            <a:r>
              <a:rPr sz="1100" dirty="0">
                <a:solidFill>
                  <a:srgbClr val="3E3E3E"/>
                </a:solidFill>
                <a:latin typeface="CVS Health Sans"/>
                <a:cs typeface="CVS Health Sans"/>
              </a:rPr>
              <a:t>may</a:t>
            </a:r>
            <a:r>
              <a:rPr sz="1100" spc="20" dirty="0">
                <a:solidFill>
                  <a:srgbClr val="3E3E3E"/>
                </a:solidFill>
                <a:latin typeface="CVS Health Sans"/>
                <a:cs typeface="CVS Health Sans"/>
              </a:rPr>
              <a:t> </a:t>
            </a:r>
            <a:r>
              <a:rPr sz="1100" dirty="0">
                <a:solidFill>
                  <a:srgbClr val="3E3E3E"/>
                </a:solidFill>
                <a:latin typeface="CVS Health Sans"/>
                <a:cs typeface="CVS Health Sans"/>
              </a:rPr>
              <a:t>grow</a:t>
            </a:r>
            <a:r>
              <a:rPr sz="1100" spc="-70" dirty="0">
                <a:solidFill>
                  <a:srgbClr val="3E3E3E"/>
                </a:solidFill>
                <a:latin typeface="CVS Health Sans"/>
                <a:cs typeface="CVS Health Sans"/>
              </a:rPr>
              <a:t> </a:t>
            </a:r>
            <a:r>
              <a:rPr sz="1100" dirty="0">
                <a:solidFill>
                  <a:srgbClr val="3E3E3E"/>
                </a:solidFill>
                <a:latin typeface="CVS Health Sans"/>
                <a:cs typeface="CVS Health Sans"/>
              </a:rPr>
              <a:t>laterally</a:t>
            </a:r>
            <a:r>
              <a:rPr sz="1100" spc="-95" dirty="0">
                <a:solidFill>
                  <a:srgbClr val="3E3E3E"/>
                </a:solidFill>
                <a:latin typeface="CVS Health Sans"/>
                <a:cs typeface="CVS Health Sans"/>
              </a:rPr>
              <a:t> </a:t>
            </a:r>
            <a:r>
              <a:rPr sz="1100" dirty="0">
                <a:solidFill>
                  <a:srgbClr val="3E3E3E"/>
                </a:solidFill>
                <a:latin typeface="CVS Health Sans"/>
                <a:cs typeface="CVS Health Sans"/>
              </a:rPr>
              <a:t>by</a:t>
            </a:r>
            <a:r>
              <a:rPr sz="1100" spc="15" dirty="0">
                <a:solidFill>
                  <a:srgbClr val="3E3E3E"/>
                </a:solidFill>
                <a:latin typeface="CVS Health Sans"/>
                <a:cs typeface="CVS Health Sans"/>
              </a:rPr>
              <a:t> </a:t>
            </a:r>
            <a:r>
              <a:rPr sz="1100" dirty="0">
                <a:solidFill>
                  <a:srgbClr val="3E3E3E"/>
                </a:solidFill>
                <a:latin typeface="CVS Health Sans"/>
                <a:cs typeface="CVS Health Sans"/>
              </a:rPr>
              <a:t>learning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variety</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spc="-20" dirty="0">
                <a:solidFill>
                  <a:srgbClr val="3E3E3E"/>
                </a:solidFill>
                <a:latin typeface="CVS Health Sans"/>
                <a:cs typeface="CVS Health Sans"/>
              </a:rPr>
              <a:t>call </a:t>
            </a:r>
            <a:r>
              <a:rPr sz="1100" dirty="0">
                <a:solidFill>
                  <a:srgbClr val="3E3E3E"/>
                </a:solidFill>
                <a:latin typeface="CVS Health Sans"/>
                <a:cs typeface="CVS Health Sans"/>
              </a:rPr>
              <a:t>queues</a:t>
            </a:r>
            <a:r>
              <a:rPr sz="1100" spc="-55" dirty="0">
                <a:solidFill>
                  <a:srgbClr val="3E3E3E"/>
                </a:solidFill>
                <a:latin typeface="CVS Health Sans"/>
                <a:cs typeface="CVS Health Sans"/>
              </a:rPr>
              <a:t> </a:t>
            </a:r>
            <a:r>
              <a:rPr sz="1100" dirty="0">
                <a:solidFill>
                  <a:srgbClr val="3E3E3E"/>
                </a:solidFill>
                <a:latin typeface="CVS Health Sans"/>
                <a:cs typeface="CVS Health Sans"/>
              </a:rPr>
              <a:t>such</a:t>
            </a:r>
            <a:r>
              <a:rPr sz="1100" spc="-15" dirty="0">
                <a:solidFill>
                  <a:srgbClr val="3E3E3E"/>
                </a:solidFill>
                <a:latin typeface="CVS Health Sans"/>
                <a:cs typeface="CVS Health Sans"/>
              </a:rPr>
              <a:t> </a:t>
            </a:r>
            <a:r>
              <a:rPr sz="1100" dirty="0">
                <a:solidFill>
                  <a:srgbClr val="3E3E3E"/>
                </a:solidFill>
                <a:latin typeface="CVS Health Sans"/>
                <a:cs typeface="CVS Health Sans"/>
              </a:rPr>
              <a:t>as</a:t>
            </a:r>
            <a:r>
              <a:rPr sz="1100" spc="20" dirty="0">
                <a:solidFill>
                  <a:srgbClr val="3E3E3E"/>
                </a:solidFill>
                <a:latin typeface="CVS Health Sans"/>
                <a:cs typeface="CVS Health Sans"/>
              </a:rPr>
              <a:t> </a:t>
            </a:r>
            <a:r>
              <a:rPr sz="1100" dirty="0">
                <a:solidFill>
                  <a:srgbClr val="3E3E3E"/>
                </a:solidFill>
                <a:latin typeface="CVS Health Sans"/>
                <a:cs typeface="CVS Health Sans"/>
              </a:rPr>
              <a:t>Commercial,</a:t>
            </a:r>
            <a:r>
              <a:rPr sz="1100" spc="-45" dirty="0">
                <a:solidFill>
                  <a:srgbClr val="3E3E3E"/>
                </a:solidFill>
                <a:latin typeface="CVS Health Sans"/>
                <a:cs typeface="CVS Health Sans"/>
              </a:rPr>
              <a:t> </a:t>
            </a:r>
            <a:r>
              <a:rPr sz="1100" dirty="0">
                <a:solidFill>
                  <a:srgbClr val="3E3E3E"/>
                </a:solidFill>
                <a:latin typeface="CVS Health Sans"/>
                <a:cs typeface="CVS Health Sans"/>
              </a:rPr>
              <a:t>Med</a:t>
            </a:r>
            <a:r>
              <a:rPr sz="1100" spc="-45" dirty="0">
                <a:solidFill>
                  <a:srgbClr val="3E3E3E"/>
                </a:solidFill>
                <a:latin typeface="CVS Health Sans"/>
                <a:cs typeface="CVS Health Sans"/>
              </a:rPr>
              <a:t> </a:t>
            </a:r>
            <a:r>
              <a:rPr sz="1100" dirty="0">
                <a:solidFill>
                  <a:srgbClr val="3E3E3E"/>
                </a:solidFill>
                <a:latin typeface="CVS Health Sans"/>
                <a:cs typeface="CVS Health Sans"/>
              </a:rPr>
              <a:t>D,</a:t>
            </a:r>
            <a:r>
              <a:rPr sz="1100" spc="-5" dirty="0">
                <a:solidFill>
                  <a:srgbClr val="3E3E3E"/>
                </a:solidFill>
                <a:latin typeface="CVS Health Sans"/>
                <a:cs typeface="CVS Health Sans"/>
              </a:rPr>
              <a:t> </a:t>
            </a:r>
            <a:r>
              <a:rPr sz="1100" dirty="0">
                <a:solidFill>
                  <a:srgbClr val="3E3E3E"/>
                </a:solidFill>
                <a:latin typeface="CVS Health Sans"/>
                <a:cs typeface="CVS Health Sans"/>
              </a:rPr>
              <a:t>Bilingual</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e-</a:t>
            </a:r>
            <a:r>
              <a:rPr sz="1100" spc="-10" dirty="0">
                <a:solidFill>
                  <a:srgbClr val="3E3E3E"/>
                </a:solidFill>
                <a:latin typeface="CVS Health Sans"/>
                <a:cs typeface="CVS Health Sans"/>
              </a:rPr>
              <a:t>Care</a:t>
            </a:r>
            <a:r>
              <a:rPr sz="1100" spc="-65" dirty="0">
                <a:solidFill>
                  <a:srgbClr val="3E3E3E"/>
                </a:solidFill>
                <a:latin typeface="CVS Health Sans"/>
                <a:cs typeface="CVS Health Sans"/>
              </a:rPr>
              <a:t> </a:t>
            </a:r>
            <a:r>
              <a:rPr sz="1100" dirty="0">
                <a:solidFill>
                  <a:srgbClr val="3E3E3E"/>
                </a:solidFill>
                <a:latin typeface="CVS Health Sans"/>
                <a:cs typeface="CVS Health Sans"/>
              </a:rPr>
              <a:t>to</a:t>
            </a:r>
            <a:r>
              <a:rPr sz="1100" spc="30" dirty="0">
                <a:solidFill>
                  <a:srgbClr val="3E3E3E"/>
                </a:solidFill>
                <a:latin typeface="CVS Health Sans"/>
                <a:cs typeface="CVS Health Sans"/>
              </a:rPr>
              <a:t> </a:t>
            </a:r>
            <a:r>
              <a:rPr sz="1100" dirty="0">
                <a:solidFill>
                  <a:srgbClr val="3E3E3E"/>
                </a:solidFill>
                <a:latin typeface="CVS Health Sans"/>
                <a:cs typeface="CVS Health Sans"/>
              </a:rPr>
              <a:t>name</a:t>
            </a:r>
            <a:r>
              <a:rPr sz="1100" spc="10"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spc="-20" dirty="0">
                <a:solidFill>
                  <a:srgbClr val="3E3E3E"/>
                </a:solidFill>
                <a:latin typeface="CVS Health Sans"/>
                <a:cs typeface="CVS Health Sans"/>
              </a:rPr>
              <a:t>few.</a:t>
            </a:r>
            <a:endParaRPr sz="1100">
              <a:latin typeface="CVS Health Sans"/>
              <a:cs typeface="CVS Health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42315"/>
            <a:ext cx="3621024" cy="6615681"/>
          </a:xfrm>
          <a:prstGeom prst="rect">
            <a:avLst/>
          </a:prstGeom>
        </p:spPr>
      </p:pic>
      <p:sp>
        <p:nvSpPr>
          <p:cNvPr id="3" name="object 3"/>
          <p:cNvSpPr txBox="1"/>
          <p:nvPr/>
        </p:nvSpPr>
        <p:spPr>
          <a:xfrm>
            <a:off x="720953" y="1577797"/>
            <a:ext cx="2918460" cy="2430145"/>
          </a:xfrm>
          <a:prstGeom prst="rect">
            <a:avLst/>
          </a:prstGeom>
        </p:spPr>
        <p:txBody>
          <a:bodyPr vert="horz" wrap="square" lIns="0" tIns="61594" rIns="0" bIns="0" rtlCol="0">
            <a:spAutoFit/>
          </a:bodyPr>
          <a:lstStyle/>
          <a:p>
            <a:pPr marL="12700" marR="5080">
              <a:lnSpc>
                <a:spcPts val="3030"/>
              </a:lnSpc>
              <a:spcBef>
                <a:spcPts val="484"/>
              </a:spcBef>
            </a:pPr>
            <a:r>
              <a:rPr sz="2800" b="1" dirty="0">
                <a:solidFill>
                  <a:srgbClr val="3E3E3E"/>
                </a:solidFill>
                <a:latin typeface="CVS Health Sans"/>
                <a:cs typeface="CVS Health Sans"/>
              </a:rPr>
              <a:t>Care</a:t>
            </a:r>
            <a:r>
              <a:rPr sz="2800" b="1" spc="-30" dirty="0">
                <a:solidFill>
                  <a:srgbClr val="3E3E3E"/>
                </a:solidFill>
                <a:latin typeface="CVS Health Sans"/>
                <a:cs typeface="CVS Health Sans"/>
              </a:rPr>
              <a:t> </a:t>
            </a:r>
            <a:r>
              <a:rPr sz="2800" b="1" spc="-10" dirty="0">
                <a:solidFill>
                  <a:srgbClr val="3E3E3E"/>
                </a:solidFill>
                <a:latin typeface="CVS Health Sans"/>
                <a:cs typeface="CVS Health Sans"/>
              </a:rPr>
              <a:t>Operations </a:t>
            </a:r>
            <a:r>
              <a:rPr sz="2800" b="1" dirty="0">
                <a:solidFill>
                  <a:srgbClr val="3E3E3E"/>
                </a:solidFill>
                <a:latin typeface="CVS Health Sans"/>
                <a:cs typeface="CVS Health Sans"/>
              </a:rPr>
              <a:t>and</a:t>
            </a:r>
            <a:r>
              <a:rPr sz="2800" b="1" spc="-40" dirty="0">
                <a:solidFill>
                  <a:srgbClr val="3E3E3E"/>
                </a:solidFill>
                <a:latin typeface="CVS Health Sans"/>
                <a:cs typeface="CVS Health Sans"/>
              </a:rPr>
              <a:t> </a:t>
            </a:r>
            <a:r>
              <a:rPr sz="2800" b="1" dirty="0">
                <a:solidFill>
                  <a:srgbClr val="3E3E3E"/>
                </a:solidFill>
                <a:latin typeface="CVS Health Sans"/>
                <a:cs typeface="CVS Health Sans"/>
              </a:rPr>
              <a:t>Senior</a:t>
            </a:r>
            <a:r>
              <a:rPr sz="2800" b="1" spc="-55" dirty="0">
                <a:solidFill>
                  <a:srgbClr val="3E3E3E"/>
                </a:solidFill>
                <a:latin typeface="CVS Health Sans"/>
                <a:cs typeface="CVS Health Sans"/>
              </a:rPr>
              <a:t> </a:t>
            </a:r>
            <a:r>
              <a:rPr sz="2800" b="1" spc="-20" dirty="0">
                <a:solidFill>
                  <a:srgbClr val="3E3E3E"/>
                </a:solidFill>
                <a:latin typeface="CVS Health Sans"/>
                <a:cs typeface="CVS Health Sans"/>
              </a:rPr>
              <a:t>Team</a:t>
            </a:r>
            <a:endParaRPr sz="2800">
              <a:latin typeface="CVS Health Sans"/>
              <a:cs typeface="CVS Health Sans"/>
            </a:endParaRPr>
          </a:p>
          <a:p>
            <a:pPr marL="14604" marR="355600">
              <a:lnSpc>
                <a:spcPct val="100299"/>
              </a:lnSpc>
              <a:spcBef>
                <a:spcPts val="565"/>
              </a:spcBef>
            </a:pPr>
            <a:r>
              <a:rPr sz="1100" dirty="0">
                <a:solidFill>
                  <a:srgbClr val="3E3E3E"/>
                </a:solidFill>
                <a:latin typeface="CVS Health Sans"/>
                <a:cs typeface="CVS Health Sans"/>
              </a:rPr>
              <a:t>Member</a:t>
            </a:r>
            <a:r>
              <a:rPr sz="1100" spc="-7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50" dirty="0">
                <a:solidFill>
                  <a:srgbClr val="3E3E3E"/>
                </a:solidFill>
                <a:latin typeface="CVS Health Sans"/>
                <a:cs typeface="CVS Health Sans"/>
              </a:rPr>
              <a:t> </a:t>
            </a:r>
            <a:r>
              <a:rPr sz="1100" dirty="0">
                <a:solidFill>
                  <a:srgbClr val="3E3E3E"/>
                </a:solidFill>
                <a:latin typeface="CVS Health Sans"/>
                <a:cs typeface="CVS Health Sans"/>
              </a:rPr>
              <a:t>is</a:t>
            </a:r>
            <a:r>
              <a:rPr sz="1100" spc="-10" dirty="0">
                <a:solidFill>
                  <a:srgbClr val="3E3E3E"/>
                </a:solidFill>
                <a:latin typeface="CVS Health Sans"/>
                <a:cs typeface="CVS Health Sans"/>
              </a:rPr>
              <a:t> </a:t>
            </a:r>
            <a:r>
              <a:rPr sz="1100" dirty="0">
                <a:solidFill>
                  <a:srgbClr val="3E3E3E"/>
                </a:solidFill>
                <a:latin typeface="CVS Health Sans"/>
                <a:cs typeface="CVS Health Sans"/>
              </a:rPr>
              <a:t>made</a:t>
            </a:r>
            <a:r>
              <a:rPr sz="1100" spc="10" dirty="0">
                <a:solidFill>
                  <a:srgbClr val="3E3E3E"/>
                </a:solidFill>
                <a:latin typeface="CVS Health Sans"/>
                <a:cs typeface="CVS Health Sans"/>
              </a:rPr>
              <a:t> </a:t>
            </a:r>
            <a:r>
              <a:rPr sz="1100" dirty="0">
                <a:solidFill>
                  <a:srgbClr val="3E3E3E"/>
                </a:solidFill>
                <a:latin typeface="CVS Health Sans"/>
                <a:cs typeface="CVS Health Sans"/>
              </a:rPr>
              <a:t>up </a:t>
            </a:r>
            <a:r>
              <a:rPr sz="1100" spc="-25" dirty="0">
                <a:solidFill>
                  <a:srgbClr val="3E3E3E"/>
                </a:solidFill>
                <a:latin typeface="CVS Health Sans"/>
                <a:cs typeface="CVS Health Sans"/>
              </a:rPr>
              <a:t>of </a:t>
            </a:r>
            <a:r>
              <a:rPr sz="1100" dirty="0">
                <a:solidFill>
                  <a:srgbClr val="3E3E3E"/>
                </a:solidFill>
                <a:latin typeface="CVS Health Sans"/>
                <a:cs typeface="CVS Health Sans"/>
              </a:rPr>
              <a:t>approximately</a:t>
            </a:r>
            <a:r>
              <a:rPr sz="1100" spc="-15" dirty="0">
                <a:solidFill>
                  <a:srgbClr val="3E3E3E"/>
                </a:solidFill>
                <a:latin typeface="CVS Health Sans"/>
                <a:cs typeface="CVS Health Sans"/>
              </a:rPr>
              <a:t> </a:t>
            </a:r>
            <a:r>
              <a:rPr sz="1100" dirty="0">
                <a:solidFill>
                  <a:srgbClr val="3E3E3E"/>
                </a:solidFill>
                <a:latin typeface="CVS Health Sans"/>
                <a:cs typeface="CVS Health Sans"/>
              </a:rPr>
              <a:t>5,000-7,000</a:t>
            </a:r>
            <a:r>
              <a:rPr sz="1100" spc="-80" dirty="0">
                <a:solidFill>
                  <a:srgbClr val="3E3E3E"/>
                </a:solidFill>
                <a:latin typeface="CVS Health Sans"/>
                <a:cs typeface="CVS Health Sans"/>
              </a:rPr>
              <a:t> </a:t>
            </a:r>
            <a:r>
              <a:rPr sz="1100" dirty="0">
                <a:solidFill>
                  <a:srgbClr val="3E3E3E"/>
                </a:solidFill>
                <a:latin typeface="CVS Health Sans"/>
                <a:cs typeface="CVS Health Sans"/>
              </a:rPr>
              <a:t>front-</a:t>
            </a:r>
            <a:r>
              <a:rPr sz="1100" spc="-20" dirty="0">
                <a:solidFill>
                  <a:srgbClr val="3E3E3E"/>
                </a:solidFill>
                <a:latin typeface="CVS Health Sans"/>
                <a:cs typeface="CVS Health Sans"/>
              </a:rPr>
              <a:t>line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representatives,</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Pharmacy </a:t>
            </a:r>
            <a:r>
              <a:rPr sz="1100" dirty="0">
                <a:solidFill>
                  <a:srgbClr val="3E3E3E"/>
                </a:solidFill>
                <a:latin typeface="CVS Health Sans"/>
                <a:cs typeface="CVS Health Sans"/>
              </a:rPr>
              <a:t>Technicians</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Pharmacists</a:t>
            </a:r>
            <a:r>
              <a:rPr sz="1100" spc="-20" dirty="0">
                <a:solidFill>
                  <a:srgbClr val="3E3E3E"/>
                </a:solidFill>
                <a:latin typeface="CVS Health Sans"/>
                <a:cs typeface="CVS Health Sans"/>
              </a:rPr>
              <a:t> </a:t>
            </a:r>
            <a:r>
              <a:rPr sz="1100" dirty="0">
                <a:solidFill>
                  <a:srgbClr val="3E3E3E"/>
                </a:solidFill>
                <a:latin typeface="CVS Health Sans"/>
                <a:cs typeface="CVS Health Sans"/>
              </a:rPr>
              <a:t>that</a:t>
            </a:r>
            <a:r>
              <a:rPr sz="1100" spc="5" dirty="0">
                <a:solidFill>
                  <a:srgbClr val="3E3E3E"/>
                </a:solidFill>
                <a:latin typeface="CVS Health Sans"/>
                <a:cs typeface="CVS Health Sans"/>
              </a:rPr>
              <a:t> </a:t>
            </a:r>
            <a:r>
              <a:rPr sz="1100" spc="-20" dirty="0">
                <a:solidFill>
                  <a:srgbClr val="3E3E3E"/>
                </a:solidFill>
                <a:latin typeface="CVS Health Sans"/>
                <a:cs typeface="CVS Health Sans"/>
              </a:rPr>
              <a:t>span </a:t>
            </a:r>
            <a:r>
              <a:rPr sz="1100" dirty="0">
                <a:solidFill>
                  <a:srgbClr val="3E3E3E"/>
                </a:solidFill>
                <a:latin typeface="CVS Health Sans"/>
                <a:cs typeface="CVS Health Sans"/>
              </a:rPr>
              <a:t>over</a:t>
            </a:r>
            <a:r>
              <a:rPr sz="1100" spc="-20" dirty="0">
                <a:solidFill>
                  <a:srgbClr val="3E3E3E"/>
                </a:solidFill>
                <a:latin typeface="CVS Health Sans"/>
                <a:cs typeface="CVS Health Sans"/>
              </a:rPr>
              <a:t> </a:t>
            </a:r>
            <a:r>
              <a:rPr sz="1100" dirty="0">
                <a:solidFill>
                  <a:srgbClr val="3E3E3E"/>
                </a:solidFill>
                <a:latin typeface="CVS Health Sans"/>
                <a:cs typeface="CVS Health Sans"/>
              </a:rPr>
              <a:t>11</a:t>
            </a:r>
            <a:r>
              <a:rPr sz="1100" spc="-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20"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20" dirty="0">
                <a:solidFill>
                  <a:srgbClr val="3E3E3E"/>
                </a:solidFill>
                <a:latin typeface="CVS Health Sans"/>
                <a:cs typeface="CVS Health Sans"/>
              </a:rPr>
              <a:t> </a:t>
            </a:r>
            <a:r>
              <a:rPr sz="1100" dirty="0">
                <a:solidFill>
                  <a:srgbClr val="3E3E3E"/>
                </a:solidFill>
                <a:latin typeface="CVS Health Sans"/>
                <a:cs typeface="CVS Health Sans"/>
              </a:rPr>
              <a:t>sites.</a:t>
            </a:r>
            <a:r>
              <a:rPr sz="1100" spc="-35" dirty="0">
                <a:solidFill>
                  <a:srgbClr val="3E3E3E"/>
                </a:solidFill>
                <a:latin typeface="CVS Health Sans"/>
                <a:cs typeface="CVS Health Sans"/>
              </a:rPr>
              <a:t> </a:t>
            </a:r>
            <a:r>
              <a:rPr sz="1100" spc="-25" dirty="0">
                <a:solidFill>
                  <a:srgbClr val="3E3E3E"/>
                </a:solidFill>
                <a:latin typeface="CVS Health Sans"/>
                <a:cs typeface="CVS Health Sans"/>
              </a:rPr>
              <a:t>The</a:t>
            </a:r>
            <a:endParaRPr sz="1100">
              <a:latin typeface="CVS Health Sans"/>
              <a:cs typeface="CVS Health Sans"/>
            </a:endParaRPr>
          </a:p>
          <a:p>
            <a:pPr marL="14604" marR="333375">
              <a:lnSpc>
                <a:spcPct val="100099"/>
              </a:lnSpc>
              <a:spcBef>
                <a:spcPts val="15"/>
              </a:spcBef>
            </a:pPr>
            <a:r>
              <a:rPr sz="1100" dirty="0">
                <a:solidFill>
                  <a:srgbClr val="3E3E3E"/>
                </a:solidFill>
                <a:latin typeface="CVS Health Sans"/>
                <a:cs typeface="CVS Health Sans"/>
              </a:rPr>
              <a:t>operation</a:t>
            </a:r>
            <a:r>
              <a:rPr sz="1100" spc="-40" dirty="0">
                <a:solidFill>
                  <a:srgbClr val="3E3E3E"/>
                </a:solidFill>
                <a:latin typeface="CVS Health Sans"/>
                <a:cs typeface="CVS Health Sans"/>
              </a:rPr>
              <a:t> </a:t>
            </a:r>
            <a:r>
              <a:rPr sz="1100" dirty="0">
                <a:solidFill>
                  <a:srgbClr val="3E3E3E"/>
                </a:solidFill>
                <a:latin typeface="CVS Health Sans"/>
                <a:cs typeface="CVS Health Sans"/>
              </a:rPr>
              <a:t>supports</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Commercial, </a:t>
            </a:r>
            <a:r>
              <a:rPr sz="1100" dirty="0">
                <a:solidFill>
                  <a:srgbClr val="3E3E3E"/>
                </a:solidFill>
                <a:latin typeface="CVS Health Sans"/>
                <a:cs typeface="CVS Health Sans"/>
              </a:rPr>
              <a:t>Medicare</a:t>
            </a:r>
            <a:r>
              <a:rPr sz="1100" spc="-35" dirty="0">
                <a:solidFill>
                  <a:srgbClr val="3E3E3E"/>
                </a:solidFill>
                <a:latin typeface="CVS Health Sans"/>
                <a:cs typeface="CVS Health Sans"/>
              </a:rPr>
              <a:t> </a:t>
            </a:r>
            <a:r>
              <a:rPr sz="1100" dirty="0">
                <a:solidFill>
                  <a:srgbClr val="3E3E3E"/>
                </a:solidFill>
                <a:latin typeface="CVS Health Sans"/>
                <a:cs typeface="CVS Health Sans"/>
              </a:rPr>
              <a:t>D</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Medicaid</a:t>
            </a:r>
            <a:r>
              <a:rPr sz="1100" spc="-20" dirty="0">
                <a:solidFill>
                  <a:srgbClr val="3E3E3E"/>
                </a:solidFill>
                <a:latin typeface="CVS Health Sans"/>
                <a:cs typeface="CVS Health Sans"/>
              </a:rPr>
              <a:t> </a:t>
            </a:r>
            <a:r>
              <a:rPr sz="1100" dirty="0">
                <a:solidFill>
                  <a:srgbClr val="3E3E3E"/>
                </a:solidFill>
                <a:latin typeface="CVS Health Sans"/>
                <a:cs typeface="CVS Health Sans"/>
              </a:rPr>
              <a:t>Lines</a:t>
            </a:r>
            <a:r>
              <a:rPr sz="1100" spc="-25" dirty="0">
                <a:solidFill>
                  <a:srgbClr val="3E3E3E"/>
                </a:solidFill>
                <a:latin typeface="CVS Health Sans"/>
                <a:cs typeface="CVS Health Sans"/>
              </a:rPr>
              <a:t> of </a:t>
            </a:r>
            <a:r>
              <a:rPr sz="1100" dirty="0">
                <a:solidFill>
                  <a:srgbClr val="3E3E3E"/>
                </a:solidFill>
                <a:latin typeface="CVS Health Sans"/>
                <a:cs typeface="CVS Health Sans"/>
              </a:rPr>
              <a:t>Business</a:t>
            </a:r>
            <a:r>
              <a:rPr sz="1100" spc="-5" dirty="0">
                <a:solidFill>
                  <a:srgbClr val="3E3E3E"/>
                </a:solidFill>
                <a:latin typeface="CVS Health Sans"/>
                <a:cs typeface="CVS Health Sans"/>
              </a:rPr>
              <a:t> </a:t>
            </a:r>
            <a:r>
              <a:rPr sz="1100" dirty="0">
                <a:solidFill>
                  <a:srgbClr val="3E3E3E"/>
                </a:solidFill>
                <a:latin typeface="CVS Health Sans"/>
                <a:cs typeface="CVS Health Sans"/>
              </a:rPr>
              <a:t>and serves</a:t>
            </a:r>
            <a:r>
              <a:rPr sz="1100" spc="-40" dirty="0">
                <a:solidFill>
                  <a:srgbClr val="3E3E3E"/>
                </a:solidFill>
                <a:latin typeface="CVS Health Sans"/>
                <a:cs typeface="CVS Health Sans"/>
              </a:rPr>
              <a:t> </a:t>
            </a:r>
            <a:r>
              <a:rPr sz="1100" dirty="0">
                <a:solidFill>
                  <a:srgbClr val="3E3E3E"/>
                </a:solidFill>
                <a:latin typeface="CVS Health Sans"/>
                <a:cs typeface="CVS Health Sans"/>
              </a:rPr>
              <a:t>over</a:t>
            </a:r>
            <a:r>
              <a:rPr sz="1100" spc="-40" dirty="0">
                <a:solidFill>
                  <a:srgbClr val="3E3E3E"/>
                </a:solidFill>
                <a:latin typeface="CVS Health Sans"/>
                <a:cs typeface="CVS Health Sans"/>
              </a:rPr>
              <a:t> </a:t>
            </a:r>
            <a:r>
              <a:rPr sz="1100" dirty="0">
                <a:solidFill>
                  <a:srgbClr val="3E3E3E"/>
                </a:solidFill>
                <a:latin typeface="CVS Health Sans"/>
                <a:cs typeface="CVS Health Sans"/>
              </a:rPr>
              <a:t>34M</a:t>
            </a:r>
            <a:r>
              <a:rPr sz="1100" spc="-40" dirty="0">
                <a:solidFill>
                  <a:srgbClr val="3E3E3E"/>
                </a:solidFill>
                <a:latin typeface="CVS Health Sans"/>
                <a:cs typeface="CVS Health Sans"/>
              </a:rPr>
              <a:t> </a:t>
            </a:r>
            <a:r>
              <a:rPr sz="1100" dirty="0">
                <a:solidFill>
                  <a:srgbClr val="3E3E3E"/>
                </a:solidFill>
                <a:latin typeface="CVS Health Sans"/>
                <a:cs typeface="CVS Health Sans"/>
              </a:rPr>
              <a:t>calls</a:t>
            </a:r>
            <a:r>
              <a:rPr sz="1100" spc="-4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500K</a:t>
            </a:r>
            <a:r>
              <a:rPr sz="1100" spc="-10" dirty="0">
                <a:solidFill>
                  <a:srgbClr val="3E3E3E"/>
                </a:solidFill>
                <a:latin typeface="CVS Health Sans"/>
                <a:cs typeface="CVS Health Sans"/>
              </a:rPr>
              <a:t> </a:t>
            </a:r>
            <a:r>
              <a:rPr sz="1100" dirty="0">
                <a:solidFill>
                  <a:srgbClr val="3E3E3E"/>
                </a:solidFill>
                <a:latin typeface="CVS Health Sans"/>
                <a:cs typeface="CVS Health Sans"/>
              </a:rPr>
              <a:t>e-mails</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yearly.</a:t>
            </a:r>
            <a:endParaRPr sz="1100">
              <a:latin typeface="CVS Health Sans"/>
              <a:cs typeface="CVS Health Sans"/>
            </a:endParaRPr>
          </a:p>
        </p:txBody>
      </p:sp>
      <p:grpSp>
        <p:nvGrpSpPr>
          <p:cNvPr id="4" name="object 4"/>
          <p:cNvGrpSpPr/>
          <p:nvPr/>
        </p:nvGrpSpPr>
        <p:grpSpPr>
          <a:xfrm>
            <a:off x="5142738" y="2286"/>
            <a:ext cx="243840" cy="6856095"/>
            <a:chOff x="5142738" y="2286"/>
            <a:chExt cx="243840" cy="6856095"/>
          </a:xfrm>
        </p:grpSpPr>
        <p:sp>
          <p:nvSpPr>
            <p:cNvPr id="5" name="object 5"/>
            <p:cNvSpPr/>
            <p:nvPr/>
          </p:nvSpPr>
          <p:spPr>
            <a:xfrm>
              <a:off x="5236083"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6" name="object 6"/>
            <p:cNvPicPr/>
            <p:nvPr/>
          </p:nvPicPr>
          <p:blipFill>
            <a:blip r:embed="rId3" cstate="print"/>
            <a:stretch>
              <a:fillRect/>
            </a:stretch>
          </p:blipFill>
          <p:spPr>
            <a:xfrm>
              <a:off x="5142738" y="433577"/>
              <a:ext cx="239267" cy="239268"/>
            </a:xfrm>
            <a:prstGeom prst="rect">
              <a:avLst/>
            </a:prstGeom>
          </p:spPr>
        </p:pic>
        <p:pic>
          <p:nvPicPr>
            <p:cNvPr id="7" name="object 7"/>
            <p:cNvPicPr/>
            <p:nvPr/>
          </p:nvPicPr>
          <p:blipFill>
            <a:blip r:embed="rId3" cstate="print"/>
            <a:stretch>
              <a:fillRect/>
            </a:stretch>
          </p:blipFill>
          <p:spPr>
            <a:xfrm>
              <a:off x="5147310" y="2509265"/>
              <a:ext cx="239267" cy="239268"/>
            </a:xfrm>
            <a:prstGeom prst="rect">
              <a:avLst/>
            </a:prstGeom>
          </p:spPr>
        </p:pic>
        <p:pic>
          <p:nvPicPr>
            <p:cNvPr id="8" name="object 8"/>
            <p:cNvPicPr/>
            <p:nvPr/>
          </p:nvPicPr>
          <p:blipFill>
            <a:blip r:embed="rId3" cstate="print"/>
            <a:stretch>
              <a:fillRect/>
            </a:stretch>
          </p:blipFill>
          <p:spPr>
            <a:xfrm>
              <a:off x="5147310" y="4310633"/>
              <a:ext cx="239267" cy="239268"/>
            </a:xfrm>
            <a:prstGeom prst="rect">
              <a:avLst/>
            </a:prstGeom>
          </p:spPr>
        </p:pic>
      </p:grpSp>
      <p:sp>
        <p:nvSpPr>
          <p:cNvPr id="9" name="object 9"/>
          <p:cNvSpPr txBox="1"/>
          <p:nvPr/>
        </p:nvSpPr>
        <p:spPr>
          <a:xfrm>
            <a:off x="5587110" y="380325"/>
            <a:ext cx="5789930" cy="1927225"/>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Manager,</a:t>
            </a:r>
            <a:r>
              <a:rPr sz="1400" b="1" spc="-55" dirty="0">
                <a:solidFill>
                  <a:srgbClr val="3E3E3E"/>
                </a:solidFill>
                <a:latin typeface="CVS Health Sans"/>
                <a:cs typeface="CVS Health Sans"/>
              </a:rPr>
              <a:t> </a:t>
            </a:r>
            <a:r>
              <a:rPr sz="1400" b="1" spc="-10" dirty="0">
                <a:solidFill>
                  <a:srgbClr val="3E3E3E"/>
                </a:solidFill>
                <a:latin typeface="CVS Health Sans"/>
                <a:cs typeface="CVS Health Sans"/>
              </a:rPr>
              <a:t>Customer</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Care,</a:t>
            </a:r>
            <a:r>
              <a:rPr sz="1400" b="1" spc="-15" dirty="0">
                <a:solidFill>
                  <a:srgbClr val="3E3E3E"/>
                </a:solidFill>
                <a:latin typeface="CVS Health Sans"/>
                <a:cs typeface="CVS Health Sans"/>
              </a:rPr>
              <a:t> </a:t>
            </a:r>
            <a:r>
              <a:rPr sz="1400" b="1" dirty="0">
                <a:solidFill>
                  <a:srgbClr val="3E3E3E"/>
                </a:solidFill>
                <a:latin typeface="CVS Health Sans"/>
                <a:cs typeface="CVS Health Sans"/>
              </a:rPr>
              <a:t>Care</a:t>
            </a:r>
            <a:r>
              <a:rPr sz="1400" b="1" spc="-65" dirty="0">
                <a:solidFill>
                  <a:srgbClr val="3E3E3E"/>
                </a:solidFill>
                <a:latin typeface="CVS Health Sans"/>
                <a:cs typeface="CVS Health Sans"/>
              </a:rPr>
              <a:t> </a:t>
            </a:r>
            <a:r>
              <a:rPr sz="1400" b="1" dirty="0">
                <a:solidFill>
                  <a:srgbClr val="3E3E3E"/>
                </a:solidFill>
                <a:latin typeface="CVS Health Sans"/>
                <a:cs typeface="CVS Health Sans"/>
              </a:rPr>
              <a:t>Operations</a:t>
            </a:r>
            <a:r>
              <a:rPr sz="1400" b="1" spc="-45" dirty="0">
                <a:solidFill>
                  <a:srgbClr val="3E3E3E"/>
                </a:solidFill>
                <a:latin typeface="CVS Health Sans"/>
                <a:cs typeface="CVS Health Sans"/>
              </a:rPr>
              <a:t> </a:t>
            </a:r>
            <a:r>
              <a:rPr sz="1400" b="1" dirty="0">
                <a:solidFill>
                  <a:srgbClr val="3E3E3E"/>
                </a:solidFill>
                <a:latin typeface="CVS Health Sans"/>
                <a:cs typeface="CVS Health Sans"/>
              </a:rPr>
              <a:t>/</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Senior</a:t>
            </a:r>
            <a:r>
              <a:rPr sz="1400" b="1" spc="-30" dirty="0">
                <a:solidFill>
                  <a:srgbClr val="3E3E3E"/>
                </a:solidFill>
                <a:latin typeface="CVS Health Sans"/>
                <a:cs typeface="CVS Health Sans"/>
              </a:rPr>
              <a:t> </a:t>
            </a:r>
            <a:r>
              <a:rPr sz="1400" b="1" spc="-20" dirty="0">
                <a:solidFill>
                  <a:srgbClr val="3E3E3E"/>
                </a:solidFill>
                <a:latin typeface="CVS Health Sans"/>
                <a:cs typeface="CVS Health Sans"/>
              </a:rPr>
              <a:t>Team</a:t>
            </a:r>
            <a:endParaRPr sz="1400">
              <a:latin typeface="CVS Health Sans"/>
              <a:cs typeface="CVS Health Sans"/>
            </a:endParaRPr>
          </a:p>
          <a:p>
            <a:pPr marL="12700" marR="5080">
              <a:lnSpc>
                <a:spcPct val="100000"/>
              </a:lnSpc>
              <a:spcBef>
                <a:spcPts val="640"/>
              </a:spcBef>
            </a:pPr>
            <a:r>
              <a:rPr sz="1100" dirty="0">
                <a:solidFill>
                  <a:srgbClr val="3E3E3E"/>
                </a:solidFill>
                <a:latin typeface="CVS Health Sans"/>
                <a:cs typeface="CVS Health Sans"/>
              </a:rPr>
              <a:t>Managers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own</a:t>
            </a:r>
            <a:r>
              <a:rPr sz="1100" spc="-5" dirty="0">
                <a:solidFill>
                  <a:srgbClr val="3E3E3E"/>
                </a:solidFill>
                <a:latin typeface="CVS Health Sans"/>
                <a:cs typeface="CVS Health Sans"/>
              </a:rPr>
              <a:t> </a:t>
            </a:r>
            <a:r>
              <a:rPr sz="1100" dirty="0">
                <a:solidFill>
                  <a:srgbClr val="3E3E3E"/>
                </a:solidFill>
                <a:latin typeface="CVS Health Sans"/>
                <a:cs typeface="CVS Health Sans"/>
              </a:rPr>
              <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wider</a:t>
            </a:r>
            <a:r>
              <a:rPr sz="1100" spc="-25" dirty="0">
                <a:solidFill>
                  <a:srgbClr val="3E3E3E"/>
                </a:solidFill>
                <a:latin typeface="CVS Health Sans"/>
                <a:cs typeface="CVS Health Sans"/>
              </a:rPr>
              <a:t> </a:t>
            </a:r>
            <a:r>
              <a:rPr sz="1100" dirty="0">
                <a:solidFill>
                  <a:srgbClr val="3E3E3E"/>
                </a:solidFill>
                <a:latin typeface="CVS Health Sans"/>
                <a:cs typeface="CVS Health Sans"/>
              </a:rPr>
              <a:t>span</a:t>
            </a:r>
            <a:r>
              <a:rPr sz="1100" spc="-1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contact</a:t>
            </a:r>
            <a:r>
              <a:rPr sz="1100" spc="30"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60" dirty="0">
                <a:solidFill>
                  <a:srgbClr val="3E3E3E"/>
                </a:solidFill>
                <a:latin typeface="CVS Health Sans"/>
                <a:cs typeface="CVS Health Sans"/>
              </a:rPr>
              <a:t> </a:t>
            </a:r>
            <a:r>
              <a:rPr sz="1100" dirty="0">
                <a:solidFill>
                  <a:srgbClr val="3E3E3E"/>
                </a:solidFill>
                <a:latin typeface="CVS Health Sans"/>
                <a:cs typeface="CVS Health Sans"/>
              </a:rPr>
              <a:t>operational</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responsibility,</a:t>
            </a:r>
            <a:r>
              <a:rPr sz="1100" spc="-35" dirty="0">
                <a:solidFill>
                  <a:srgbClr val="3E3E3E"/>
                </a:solidFill>
                <a:latin typeface="CVS Health Sans"/>
                <a:cs typeface="CVS Health Sans"/>
              </a:rPr>
              <a:t> </a:t>
            </a:r>
            <a:r>
              <a:rPr sz="1100" dirty="0">
                <a:solidFill>
                  <a:srgbClr val="3E3E3E"/>
                </a:solidFill>
                <a:latin typeface="CVS Health Sans"/>
                <a:cs typeface="CVS Health Sans"/>
              </a:rPr>
              <a:t>either</a:t>
            </a:r>
            <a:r>
              <a:rPr sz="1100" spc="-25" dirty="0">
                <a:solidFill>
                  <a:srgbClr val="3E3E3E"/>
                </a:solidFill>
                <a:latin typeface="CVS Health Sans"/>
                <a:cs typeface="CVS Health Sans"/>
              </a:rPr>
              <a:t> </a:t>
            </a:r>
            <a:r>
              <a:rPr sz="1100" dirty="0">
                <a:solidFill>
                  <a:srgbClr val="3E3E3E"/>
                </a:solidFill>
                <a:latin typeface="CVS Health Sans"/>
                <a:cs typeface="CVS Health Sans"/>
              </a:rPr>
              <a:t>in</a:t>
            </a:r>
            <a:r>
              <a:rPr sz="1100" spc="-10" dirty="0">
                <a:solidFill>
                  <a:srgbClr val="3E3E3E"/>
                </a:solidFill>
                <a:latin typeface="CVS Health Sans"/>
                <a:cs typeface="CVS Health Sans"/>
              </a:rPr>
              <a:t> </a:t>
            </a:r>
            <a:r>
              <a:rPr sz="1100" spc="-20" dirty="0">
                <a:solidFill>
                  <a:srgbClr val="3E3E3E"/>
                </a:solidFill>
                <a:latin typeface="CVS Health Sans"/>
                <a:cs typeface="CVS Health Sans"/>
              </a:rPr>
              <a:t>Care </a:t>
            </a:r>
            <a:r>
              <a:rPr sz="1100" dirty="0">
                <a:solidFill>
                  <a:srgbClr val="3E3E3E"/>
                </a:solidFill>
                <a:latin typeface="CVS Health Sans"/>
                <a:cs typeface="CVS Health Sans"/>
              </a:rPr>
              <a:t>Operations</a:t>
            </a:r>
            <a:r>
              <a:rPr sz="1100" spc="-45" dirty="0">
                <a:solidFill>
                  <a:srgbClr val="3E3E3E"/>
                </a:solidFill>
                <a:latin typeface="CVS Health Sans"/>
                <a:cs typeface="CVS Health Sans"/>
              </a:rPr>
              <a:t> </a:t>
            </a:r>
            <a:r>
              <a:rPr sz="1100" dirty="0">
                <a:solidFill>
                  <a:srgbClr val="3E3E3E"/>
                </a:solidFill>
                <a:latin typeface="CVS Health Sans"/>
                <a:cs typeface="CVS Health Sans"/>
              </a:rPr>
              <a:t>or</a:t>
            </a:r>
            <a:r>
              <a:rPr sz="1100" spc="-1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2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45"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35" dirty="0">
                <a:solidFill>
                  <a:srgbClr val="3E3E3E"/>
                </a:solidFill>
                <a:latin typeface="CVS Health Sans"/>
                <a:cs typeface="CVS Health Sans"/>
              </a:rPr>
              <a:t> </a:t>
            </a:r>
            <a:r>
              <a:rPr sz="1100" dirty="0">
                <a:solidFill>
                  <a:srgbClr val="3E3E3E"/>
                </a:solidFill>
                <a:latin typeface="CVS Health Sans"/>
                <a:cs typeface="CVS Health Sans"/>
              </a:rPr>
              <a:t>which</a:t>
            </a:r>
            <a:r>
              <a:rPr sz="1100" spc="-5" dirty="0">
                <a:solidFill>
                  <a:srgbClr val="3E3E3E"/>
                </a:solidFill>
                <a:latin typeface="CVS Health Sans"/>
                <a:cs typeface="CVS Health Sans"/>
              </a:rPr>
              <a:t> </a:t>
            </a:r>
            <a:r>
              <a:rPr sz="1100" dirty="0">
                <a:solidFill>
                  <a:srgbClr val="3E3E3E"/>
                </a:solidFill>
                <a:latin typeface="CVS Health Sans"/>
                <a:cs typeface="CVS Health Sans"/>
              </a:rPr>
              <a:t>could</a:t>
            </a:r>
            <a:r>
              <a:rPr sz="1100" spc="-40" dirty="0">
                <a:solidFill>
                  <a:srgbClr val="3E3E3E"/>
                </a:solidFill>
                <a:latin typeface="CVS Health Sans"/>
                <a:cs typeface="CVS Health Sans"/>
              </a:rPr>
              <a:t> </a:t>
            </a:r>
            <a:r>
              <a:rPr sz="1100" dirty="0">
                <a:solidFill>
                  <a:srgbClr val="3E3E3E"/>
                </a:solidFill>
                <a:latin typeface="CVS Health Sans"/>
                <a:cs typeface="CVS Health Sans"/>
              </a:rPr>
              <a:t>include</a:t>
            </a:r>
            <a:r>
              <a:rPr sz="1100" spc="-15" dirty="0">
                <a:solidFill>
                  <a:srgbClr val="3E3E3E"/>
                </a:solidFill>
                <a:latin typeface="CVS Health Sans"/>
                <a:cs typeface="CVS Health Sans"/>
              </a:rPr>
              <a:t> </a:t>
            </a:r>
            <a:r>
              <a:rPr sz="1100" dirty="0">
                <a:solidFill>
                  <a:srgbClr val="3E3E3E"/>
                </a:solidFill>
                <a:latin typeface="CVS Health Sans"/>
                <a:cs typeface="CVS Health Sans"/>
              </a:rPr>
              <a:t>overseeing</a:t>
            </a:r>
            <a:r>
              <a:rPr sz="1100" spc="-65" dirty="0">
                <a:solidFill>
                  <a:srgbClr val="3E3E3E"/>
                </a:solidFill>
                <a:latin typeface="CVS Health Sans"/>
                <a:cs typeface="CVS Health Sans"/>
              </a:rPr>
              <a:t> </a:t>
            </a:r>
            <a:r>
              <a:rPr sz="1100" dirty="0">
                <a:solidFill>
                  <a:srgbClr val="3E3E3E"/>
                </a:solidFill>
                <a:latin typeface="CVS Health Sans"/>
                <a:cs typeface="CVS Health Sans"/>
              </a:rPr>
              <a:t>hybrid teams</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of </a:t>
            </a:r>
            <a:r>
              <a:rPr sz="1100" dirty="0">
                <a:solidFill>
                  <a:srgbClr val="3E3E3E"/>
                </a:solidFill>
                <a:latin typeface="CVS Health Sans"/>
                <a:cs typeface="CVS Health Sans"/>
              </a:rPr>
              <a:t>hourly</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exempt</a:t>
            </a:r>
            <a:r>
              <a:rPr sz="1100" spc="-75" dirty="0">
                <a:solidFill>
                  <a:srgbClr val="3E3E3E"/>
                </a:solidFill>
                <a:latin typeface="CVS Health Sans"/>
                <a:cs typeface="CVS Health Sans"/>
              </a:rPr>
              <a:t> </a:t>
            </a:r>
            <a:r>
              <a:rPr sz="1100" dirty="0">
                <a:solidFill>
                  <a:srgbClr val="3E3E3E"/>
                </a:solidFill>
                <a:latin typeface="CVS Health Sans"/>
                <a:cs typeface="CVS Health Sans"/>
              </a:rPr>
              <a:t>colleagues</a:t>
            </a:r>
            <a:r>
              <a:rPr sz="1100" spc="-1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30" dirty="0">
                <a:solidFill>
                  <a:srgbClr val="3E3E3E"/>
                </a:solidFill>
                <a:latin typeface="CVS Health Sans"/>
                <a:cs typeface="CVS Health Sans"/>
              </a:rPr>
              <a:t> </a:t>
            </a:r>
            <a:r>
              <a:rPr sz="1100" dirty="0">
                <a:solidFill>
                  <a:srgbClr val="3E3E3E"/>
                </a:solidFill>
                <a:latin typeface="CVS Health Sans"/>
                <a:cs typeface="CVS Health Sans"/>
              </a:rPr>
              <a:t>contributors.</a:t>
            </a:r>
            <a:r>
              <a:rPr sz="1100" spc="-30" dirty="0">
                <a:solidFill>
                  <a:srgbClr val="3E3E3E"/>
                </a:solidFill>
                <a:latin typeface="CVS Health Sans"/>
                <a:cs typeface="CVS Health Sans"/>
              </a:rPr>
              <a:t> </a:t>
            </a:r>
            <a:r>
              <a:rPr sz="1100" dirty="0">
                <a:solidFill>
                  <a:srgbClr val="3E3E3E"/>
                </a:solidFill>
                <a:latin typeface="CVS Health Sans"/>
                <a:cs typeface="CVS Health Sans"/>
              </a:rPr>
              <a:t>This</a:t>
            </a:r>
            <a:r>
              <a:rPr sz="1100" spc="-5"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50" dirty="0">
                <a:solidFill>
                  <a:srgbClr val="3E3E3E"/>
                </a:solidFill>
                <a:latin typeface="CVS Health Sans"/>
                <a:cs typeface="CVS Health Sans"/>
              </a:rPr>
              <a:t> </a:t>
            </a:r>
            <a:r>
              <a:rPr sz="1100" dirty="0">
                <a:solidFill>
                  <a:srgbClr val="3E3E3E"/>
                </a:solidFill>
                <a:latin typeface="CVS Health Sans"/>
                <a:cs typeface="CVS Health Sans"/>
              </a:rPr>
              <a:t>of leadership</a:t>
            </a:r>
            <a:r>
              <a:rPr sz="1100" spc="-65" dirty="0">
                <a:solidFill>
                  <a:srgbClr val="3E3E3E"/>
                </a:solidFill>
                <a:latin typeface="CVS Health Sans"/>
                <a:cs typeface="CVS Health Sans"/>
              </a:rPr>
              <a:t> </a:t>
            </a:r>
            <a:r>
              <a:rPr sz="1100" spc="-25" dirty="0">
                <a:solidFill>
                  <a:srgbClr val="3E3E3E"/>
                </a:solidFill>
                <a:latin typeface="CVS Health Sans"/>
                <a:cs typeface="CVS Health Sans"/>
              </a:rPr>
              <a:t>is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dirty="0">
                <a:solidFill>
                  <a:srgbClr val="3E3E3E"/>
                </a:solidFill>
                <a:latin typeface="CVS Health Sans"/>
                <a:cs typeface="CVS Health Sans"/>
              </a:rPr>
              <a:t>for</a:t>
            </a:r>
            <a:r>
              <a:rPr sz="1100" spc="-15" dirty="0">
                <a:solidFill>
                  <a:srgbClr val="3E3E3E"/>
                </a:solidFill>
                <a:latin typeface="CVS Health Sans"/>
                <a:cs typeface="CVS Health Sans"/>
              </a:rPr>
              <a:t> </a:t>
            </a:r>
            <a:r>
              <a:rPr sz="1100" dirty="0">
                <a:solidFill>
                  <a:srgbClr val="3E3E3E"/>
                </a:solidFill>
                <a:latin typeface="CVS Health Sans"/>
                <a:cs typeface="CVS Health Sans"/>
              </a:rPr>
              <a:t>ensuring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15"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85" dirty="0">
                <a:solidFill>
                  <a:srgbClr val="3E3E3E"/>
                </a:solidFill>
                <a:latin typeface="CVS Health Sans"/>
                <a:cs typeface="CVS Health Sans"/>
              </a:rPr>
              <a:t> </a:t>
            </a:r>
            <a:r>
              <a:rPr sz="1100" dirty="0">
                <a:solidFill>
                  <a:srgbClr val="3E3E3E"/>
                </a:solidFill>
                <a:latin typeface="CVS Health Sans"/>
                <a:cs typeface="CVS Health Sans"/>
              </a:rPr>
              <a:t>operational</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productions</a:t>
            </a:r>
            <a:r>
              <a:rPr sz="1100" spc="-65" dirty="0">
                <a:solidFill>
                  <a:srgbClr val="3E3E3E"/>
                </a:solidFill>
                <a:latin typeface="CVS Health Sans"/>
                <a:cs typeface="CVS Health Sans"/>
              </a:rPr>
              <a:t> </a:t>
            </a:r>
            <a:r>
              <a:rPr sz="1100" dirty="0">
                <a:solidFill>
                  <a:srgbClr val="3E3E3E"/>
                </a:solidFill>
                <a:latin typeface="CVS Health Sans"/>
                <a:cs typeface="CVS Health Sans"/>
              </a:rPr>
              <a:t>standards</a:t>
            </a:r>
            <a:r>
              <a:rPr sz="1100" spc="-25" dirty="0">
                <a:solidFill>
                  <a:srgbClr val="3E3E3E"/>
                </a:solidFill>
                <a:latin typeface="CVS Health Sans"/>
                <a:cs typeface="CVS Health Sans"/>
              </a:rPr>
              <a:t> are </a:t>
            </a:r>
            <a:r>
              <a:rPr sz="1100" dirty="0">
                <a:solidFill>
                  <a:srgbClr val="3E3E3E"/>
                </a:solidFill>
                <a:latin typeface="CVS Health Sans"/>
                <a:cs typeface="CVS Health Sans"/>
              </a:rPr>
              <a:t>achieved.</a:t>
            </a:r>
            <a:r>
              <a:rPr sz="1100" spc="-35"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10"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60" dirty="0">
                <a:solidFill>
                  <a:srgbClr val="3E3E3E"/>
                </a:solidFill>
                <a:latin typeface="CVS Health Sans"/>
                <a:cs typeface="CVS Health Sans"/>
              </a:rPr>
              <a:t> </a:t>
            </a:r>
            <a:r>
              <a:rPr sz="1100" dirty="0">
                <a:solidFill>
                  <a:srgbClr val="3E3E3E"/>
                </a:solidFill>
                <a:latin typeface="CVS Health Sans"/>
                <a:cs typeface="CVS Health Sans"/>
              </a:rPr>
              <a:t>direct</a:t>
            </a:r>
            <a:r>
              <a:rPr sz="1100" spc="-1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5"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Supervisors</a:t>
            </a:r>
            <a:r>
              <a:rPr sz="1100" spc="-80" dirty="0">
                <a:solidFill>
                  <a:srgbClr val="3E3E3E"/>
                </a:solidFill>
                <a:latin typeface="CVS Health Sans"/>
                <a:cs typeface="CVS Health Sans"/>
              </a:rPr>
              <a:t> </a:t>
            </a:r>
            <a:r>
              <a:rPr sz="1100" dirty="0">
                <a:solidFill>
                  <a:srgbClr val="3E3E3E"/>
                </a:solidFill>
                <a:latin typeface="CVS Health Sans"/>
                <a:cs typeface="CVS Health Sans"/>
              </a:rPr>
              <a:t>as</a:t>
            </a:r>
            <a:r>
              <a:rPr sz="1100" spc="-10" dirty="0">
                <a:solidFill>
                  <a:srgbClr val="3E3E3E"/>
                </a:solidFill>
                <a:latin typeface="CVS Health Sans"/>
                <a:cs typeface="CVS Health Sans"/>
              </a:rPr>
              <a:t> </a:t>
            </a:r>
            <a:r>
              <a:rPr sz="1100" dirty="0">
                <a:solidFill>
                  <a:srgbClr val="3E3E3E"/>
                </a:solidFill>
                <a:latin typeface="CVS Health Sans"/>
                <a:cs typeface="CVS Health Sans"/>
              </a:rPr>
              <a:t>well</a:t>
            </a:r>
            <a:r>
              <a:rPr sz="1100" spc="-55" dirty="0">
                <a:solidFill>
                  <a:srgbClr val="3E3E3E"/>
                </a:solidFill>
                <a:latin typeface="CVS Health Sans"/>
                <a:cs typeface="CVS Health Sans"/>
              </a:rPr>
              <a:t> </a:t>
            </a:r>
            <a:r>
              <a:rPr sz="1100" dirty="0">
                <a:solidFill>
                  <a:srgbClr val="3E3E3E"/>
                </a:solidFill>
                <a:latin typeface="CVS Health Sans"/>
                <a:cs typeface="CVS Health Sans"/>
              </a:rPr>
              <a:t>as</a:t>
            </a:r>
            <a:r>
              <a:rPr sz="1100" spc="-10" dirty="0">
                <a:solidFill>
                  <a:srgbClr val="3E3E3E"/>
                </a:solidFill>
                <a:latin typeface="CVS Health Sans"/>
                <a:cs typeface="CVS Health Sans"/>
              </a:rPr>
              <a:t> indirect </a:t>
            </a:r>
            <a:r>
              <a:rPr sz="1100" dirty="0">
                <a:solidFill>
                  <a:srgbClr val="3E3E3E"/>
                </a:solidFill>
                <a:latin typeface="CVS Health Sans"/>
                <a:cs typeface="CVS Health Sans"/>
              </a:rPr>
              <a:t>management</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Reps</a:t>
            </a:r>
            <a:r>
              <a:rPr sz="1100" spc="-15" dirty="0">
                <a:solidFill>
                  <a:srgbClr val="3E3E3E"/>
                </a:solidFill>
                <a:latin typeface="CVS Health Sans"/>
                <a:cs typeface="CVS Health Sans"/>
              </a:rPr>
              <a:t> </a:t>
            </a:r>
            <a:r>
              <a:rPr sz="1100" dirty="0">
                <a:solidFill>
                  <a:srgbClr val="3E3E3E"/>
                </a:solidFill>
                <a:latin typeface="CVS Health Sans"/>
                <a:cs typeface="CVS Health Sans"/>
              </a:rPr>
              <a:t>or</a:t>
            </a:r>
            <a:r>
              <a:rPr sz="1100" spc="-30"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25" dirty="0">
                <a:solidFill>
                  <a:srgbClr val="3E3E3E"/>
                </a:solidFill>
                <a:latin typeface="CVS Health Sans"/>
                <a:cs typeface="CVS Health Sans"/>
              </a:rPr>
              <a:t> </a:t>
            </a:r>
            <a:r>
              <a:rPr sz="1100" dirty="0">
                <a:solidFill>
                  <a:srgbClr val="3E3E3E"/>
                </a:solidFill>
                <a:latin typeface="CVS Health Sans"/>
                <a:cs typeface="CVS Health Sans"/>
              </a:rPr>
              <a:t>Reps.</a:t>
            </a:r>
            <a:r>
              <a:rPr sz="1100" spc="-10"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55" dirty="0">
                <a:solidFill>
                  <a:srgbClr val="3E3E3E"/>
                </a:solidFill>
                <a:latin typeface="CVS Health Sans"/>
                <a:cs typeface="CVS Health Sans"/>
              </a:rPr>
              <a:t> </a:t>
            </a:r>
            <a:r>
              <a:rPr sz="1100" dirty="0">
                <a:solidFill>
                  <a:srgbClr val="3E3E3E"/>
                </a:solidFill>
                <a:latin typeface="CVS Health Sans"/>
                <a:cs typeface="CVS Health Sans"/>
              </a:rPr>
              <a:t>plan,</a:t>
            </a:r>
            <a:r>
              <a:rPr sz="1100" spc="-5" dirty="0">
                <a:solidFill>
                  <a:srgbClr val="3E3E3E"/>
                </a:solidFill>
                <a:latin typeface="CVS Health Sans"/>
                <a:cs typeface="CVS Health Sans"/>
              </a:rPr>
              <a:t> </a:t>
            </a:r>
            <a:r>
              <a:rPr sz="1100" dirty="0">
                <a:solidFill>
                  <a:srgbClr val="3E3E3E"/>
                </a:solidFill>
                <a:latin typeface="CVS Health Sans"/>
                <a:cs typeface="CVS Health Sans"/>
              </a:rPr>
              <a:t>assig</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direct</a:t>
            </a:r>
            <a:r>
              <a:rPr sz="1100" spc="-55" dirty="0">
                <a:solidFill>
                  <a:srgbClr val="3E3E3E"/>
                </a:solidFill>
                <a:latin typeface="CVS Health Sans"/>
                <a:cs typeface="CVS Health Sans"/>
              </a:rPr>
              <a:t> </a:t>
            </a:r>
            <a:r>
              <a:rPr sz="1100" dirty="0">
                <a:solidFill>
                  <a:srgbClr val="3E3E3E"/>
                </a:solidFill>
                <a:latin typeface="CVS Health Sans"/>
                <a:cs typeface="CVS Health Sans"/>
              </a:rPr>
              <a:t>work,</a:t>
            </a:r>
            <a:r>
              <a:rPr sz="1100" spc="-80" dirty="0">
                <a:solidFill>
                  <a:srgbClr val="3E3E3E"/>
                </a:solidFill>
                <a:latin typeface="CVS Health Sans"/>
                <a:cs typeface="CVS Health Sans"/>
              </a:rPr>
              <a:t> </a:t>
            </a:r>
            <a:r>
              <a:rPr sz="1100" spc="-10" dirty="0">
                <a:solidFill>
                  <a:srgbClr val="3E3E3E"/>
                </a:solidFill>
                <a:latin typeface="CVS Health Sans"/>
                <a:cs typeface="CVS Health Sans"/>
              </a:rPr>
              <a:t>review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monitor</a:t>
            </a:r>
            <a:r>
              <a:rPr sz="1100" spc="25"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65" dirty="0">
                <a:solidFill>
                  <a:srgbClr val="3E3E3E"/>
                </a:solidFill>
                <a:latin typeface="CVS Health Sans"/>
                <a:cs typeface="CVS Health Sans"/>
              </a:rPr>
              <a:t> </a:t>
            </a:r>
            <a:r>
              <a:rPr sz="1100" dirty="0">
                <a:solidFill>
                  <a:srgbClr val="3E3E3E"/>
                </a:solidFill>
                <a:latin typeface="CVS Health Sans"/>
                <a:cs typeface="CVS Health Sans"/>
              </a:rPr>
              <a:t>reward</a:t>
            </a:r>
            <a:r>
              <a:rPr sz="1100" spc="-75"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discipline</a:t>
            </a:r>
            <a:r>
              <a:rPr sz="1100" spc="-15" dirty="0">
                <a:solidFill>
                  <a:srgbClr val="3E3E3E"/>
                </a:solidFill>
                <a:latin typeface="CVS Health Sans"/>
                <a:cs typeface="CVS Health Sans"/>
              </a:rPr>
              <a:t> </a:t>
            </a:r>
            <a:r>
              <a:rPr sz="1100" dirty="0">
                <a:solidFill>
                  <a:srgbClr val="3E3E3E"/>
                </a:solidFill>
                <a:latin typeface="CVS Health Sans"/>
                <a:cs typeface="CVS Health Sans"/>
              </a:rPr>
              <a:t>employees,</a:t>
            </a:r>
            <a:r>
              <a:rPr sz="1100" spc="-105" dirty="0">
                <a:solidFill>
                  <a:srgbClr val="3E3E3E"/>
                </a:solidFill>
                <a:latin typeface="CVS Health Sans"/>
                <a:cs typeface="CVS Health Sans"/>
              </a:rPr>
              <a:t> </a:t>
            </a:r>
            <a:r>
              <a:rPr sz="1100" dirty="0">
                <a:solidFill>
                  <a:srgbClr val="3E3E3E"/>
                </a:solidFill>
                <a:latin typeface="CVS Health Sans"/>
                <a:cs typeface="CVS Health Sans"/>
              </a:rPr>
              <a:t>address</a:t>
            </a:r>
            <a:r>
              <a:rPr sz="1100" spc="-40" dirty="0">
                <a:solidFill>
                  <a:srgbClr val="3E3E3E"/>
                </a:solidFill>
                <a:latin typeface="CVS Health Sans"/>
                <a:cs typeface="CVS Health Sans"/>
              </a:rPr>
              <a:t> </a:t>
            </a:r>
            <a:r>
              <a:rPr sz="1100" dirty="0">
                <a:solidFill>
                  <a:srgbClr val="3E3E3E"/>
                </a:solidFill>
                <a:latin typeface="CVS Health Sans"/>
                <a:cs typeface="CVS Health Sans"/>
              </a:rPr>
              <a:t>employee</a:t>
            </a:r>
            <a:r>
              <a:rPr sz="1100" spc="-5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member</a:t>
            </a:r>
            <a:r>
              <a:rPr sz="1100" spc="-70" dirty="0">
                <a:solidFill>
                  <a:srgbClr val="3E3E3E"/>
                </a:solidFill>
                <a:latin typeface="CVS Health Sans"/>
                <a:cs typeface="CVS Health Sans"/>
              </a:rPr>
              <a:t> </a:t>
            </a:r>
            <a:r>
              <a:rPr sz="1100" dirty="0">
                <a:solidFill>
                  <a:srgbClr val="3E3E3E"/>
                </a:solidFill>
                <a:latin typeface="CVS Health Sans"/>
                <a:cs typeface="CVS Health Sans"/>
              </a:rPr>
              <a:t>complaints,</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resolve</a:t>
            </a:r>
            <a:r>
              <a:rPr sz="1100" spc="-100" dirty="0">
                <a:solidFill>
                  <a:srgbClr val="3E3E3E"/>
                </a:solidFill>
                <a:latin typeface="CVS Health Sans"/>
                <a:cs typeface="CVS Health Sans"/>
              </a:rPr>
              <a:t> </a:t>
            </a:r>
            <a:r>
              <a:rPr sz="1100" dirty="0">
                <a:solidFill>
                  <a:srgbClr val="3E3E3E"/>
                </a:solidFill>
                <a:latin typeface="CVS Health Sans"/>
                <a:cs typeface="CVS Health Sans"/>
              </a:rPr>
              <a:t>problems.</a:t>
            </a:r>
            <a:r>
              <a:rPr sz="1100" spc="-75"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may</a:t>
            </a:r>
            <a:r>
              <a:rPr sz="1100" spc="15" dirty="0">
                <a:solidFill>
                  <a:srgbClr val="3E3E3E"/>
                </a:solidFill>
                <a:latin typeface="CVS Health Sans"/>
                <a:cs typeface="CVS Health Sans"/>
              </a:rPr>
              <a:t> </a:t>
            </a:r>
            <a:r>
              <a:rPr sz="1100" dirty="0">
                <a:solidFill>
                  <a:srgbClr val="3E3E3E"/>
                </a:solidFill>
                <a:latin typeface="CVS Health Sans"/>
                <a:cs typeface="CVS Health Sans"/>
              </a:rPr>
              <a:t>be</a:t>
            </a:r>
            <a:r>
              <a:rPr sz="1100" spc="10"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50" dirty="0">
                <a:solidFill>
                  <a:srgbClr val="3E3E3E"/>
                </a:solidFill>
                <a:latin typeface="CVS Health Sans"/>
                <a:cs typeface="CVS Health Sans"/>
              </a:rPr>
              <a:t> </a:t>
            </a:r>
            <a:r>
              <a:rPr sz="1100" dirty="0">
                <a:solidFill>
                  <a:srgbClr val="3E3E3E"/>
                </a:solidFill>
                <a:latin typeface="CVS Health Sans"/>
                <a:cs typeface="CVS Health Sans"/>
              </a:rPr>
              <a:t>critical</a:t>
            </a:r>
            <a:r>
              <a:rPr sz="1100" spc="20" dirty="0">
                <a:solidFill>
                  <a:srgbClr val="3E3E3E"/>
                </a:solidFill>
                <a:latin typeface="CVS Health Sans"/>
                <a:cs typeface="CVS Health Sans"/>
              </a:rPr>
              <a:t> </a:t>
            </a:r>
            <a:r>
              <a:rPr sz="1100" dirty="0">
                <a:solidFill>
                  <a:srgbClr val="3E3E3E"/>
                </a:solidFill>
                <a:latin typeface="CVS Health Sans"/>
                <a:cs typeface="CVS Health Sans"/>
              </a:rPr>
              <a:t>or</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cross- </a:t>
            </a:r>
            <a:r>
              <a:rPr sz="1100" dirty="0">
                <a:solidFill>
                  <a:srgbClr val="3E3E3E"/>
                </a:solidFill>
                <a:latin typeface="CVS Health Sans"/>
                <a:cs typeface="CVS Health Sans"/>
              </a:rPr>
              <a:t>functional</a:t>
            </a:r>
            <a:r>
              <a:rPr sz="1100" spc="-15" dirty="0">
                <a:solidFill>
                  <a:srgbClr val="3E3E3E"/>
                </a:solidFill>
                <a:latin typeface="CVS Health Sans"/>
                <a:cs typeface="CVS Health Sans"/>
              </a:rPr>
              <a:t> </a:t>
            </a:r>
            <a:r>
              <a:rPr sz="1100" dirty="0">
                <a:solidFill>
                  <a:srgbClr val="3E3E3E"/>
                </a:solidFill>
                <a:latin typeface="CVS Health Sans"/>
                <a:cs typeface="CVS Health Sans"/>
              </a:rPr>
              <a:t>projects</a:t>
            </a:r>
            <a:r>
              <a:rPr sz="1100" spc="-6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30" dirty="0">
                <a:solidFill>
                  <a:srgbClr val="3E3E3E"/>
                </a:solidFill>
                <a:latin typeface="CVS Health Sans"/>
                <a:cs typeface="CVS Health Sans"/>
              </a:rPr>
              <a:t> </a:t>
            </a:r>
            <a:r>
              <a:rPr sz="1100" dirty="0">
                <a:solidFill>
                  <a:srgbClr val="3E3E3E"/>
                </a:solidFill>
                <a:latin typeface="CVS Health Sans"/>
                <a:cs typeface="CVS Health Sans"/>
              </a:rPr>
              <a:t>boarder</a:t>
            </a:r>
            <a:r>
              <a:rPr sz="1100" spc="-70" dirty="0">
                <a:solidFill>
                  <a:srgbClr val="3E3E3E"/>
                </a:solidFill>
                <a:latin typeface="CVS Health Sans"/>
                <a:cs typeface="CVS Health Sans"/>
              </a:rPr>
              <a:t> </a:t>
            </a:r>
            <a:r>
              <a:rPr sz="1100" dirty="0">
                <a:solidFill>
                  <a:srgbClr val="3E3E3E"/>
                </a:solidFill>
                <a:latin typeface="CVS Health Sans"/>
                <a:cs typeface="CVS Health Sans"/>
              </a:rPr>
              <a:t>impact beyond</a:t>
            </a:r>
            <a:r>
              <a:rPr sz="1100" spc="-55"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10" dirty="0">
                <a:solidFill>
                  <a:srgbClr val="3E3E3E"/>
                </a:solidFill>
                <a:latin typeface="CVS Health Sans"/>
                <a:cs typeface="CVS Health Sans"/>
              </a:rPr>
              <a:t> </a:t>
            </a:r>
            <a:r>
              <a:rPr sz="1100" dirty="0">
                <a:solidFill>
                  <a:srgbClr val="3E3E3E"/>
                </a:solidFill>
                <a:latin typeface="CVS Health Sans"/>
                <a:cs typeface="CVS Health Sans"/>
              </a:rPr>
              <a:t>assigned/local</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operation.</a:t>
            </a:r>
            <a:endParaRPr sz="1100">
              <a:latin typeface="CVS Health Sans"/>
              <a:cs typeface="CVS Health Sans"/>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22</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0" name="object 10"/>
          <p:cNvSpPr txBox="1">
            <a:spLocks noGrp="1"/>
          </p:cNvSpPr>
          <p:nvPr>
            <p:ph type="body" idx="1"/>
          </p:nvPr>
        </p:nvSpPr>
        <p:spPr>
          <a:prstGeom prst="rect">
            <a:avLst/>
          </a:prstGeom>
        </p:spPr>
        <p:txBody>
          <a:bodyPr vert="horz" wrap="square" lIns="0" tIns="119380" rIns="0" bIns="0" rtlCol="0">
            <a:spAutoFit/>
          </a:bodyPr>
          <a:lstStyle/>
          <a:p>
            <a:pPr marL="12700">
              <a:lnSpc>
                <a:spcPct val="100000"/>
              </a:lnSpc>
              <a:spcBef>
                <a:spcPts val="940"/>
              </a:spcBef>
            </a:pPr>
            <a:r>
              <a:rPr dirty="0"/>
              <a:t>Senior</a:t>
            </a:r>
            <a:r>
              <a:rPr spc="-30" dirty="0"/>
              <a:t> </a:t>
            </a:r>
            <a:r>
              <a:rPr dirty="0"/>
              <a:t>Manager,</a:t>
            </a:r>
            <a:r>
              <a:rPr spc="-50" dirty="0"/>
              <a:t> </a:t>
            </a:r>
            <a:r>
              <a:rPr dirty="0"/>
              <a:t>Customer</a:t>
            </a:r>
            <a:r>
              <a:rPr spc="-25" dirty="0"/>
              <a:t> </a:t>
            </a:r>
            <a:r>
              <a:rPr dirty="0"/>
              <a:t>Care,</a:t>
            </a:r>
            <a:r>
              <a:rPr spc="-10" dirty="0"/>
              <a:t> </a:t>
            </a:r>
            <a:r>
              <a:rPr dirty="0"/>
              <a:t>Care</a:t>
            </a:r>
            <a:r>
              <a:rPr spc="-65" dirty="0"/>
              <a:t> </a:t>
            </a:r>
            <a:r>
              <a:rPr dirty="0"/>
              <a:t>Operations</a:t>
            </a:r>
            <a:r>
              <a:rPr spc="-40" dirty="0"/>
              <a:t> </a:t>
            </a:r>
            <a:r>
              <a:rPr dirty="0"/>
              <a:t>/</a:t>
            </a:r>
            <a:r>
              <a:rPr spc="-25" dirty="0"/>
              <a:t> </a:t>
            </a:r>
            <a:r>
              <a:rPr dirty="0"/>
              <a:t>Senior</a:t>
            </a:r>
            <a:r>
              <a:rPr spc="-25" dirty="0"/>
              <a:t> </a:t>
            </a:r>
            <a:r>
              <a:rPr spc="-20" dirty="0"/>
              <a:t>Team</a:t>
            </a:r>
          </a:p>
          <a:p>
            <a:pPr marL="12700" marR="5080">
              <a:lnSpc>
                <a:spcPct val="100000"/>
              </a:lnSpc>
              <a:spcBef>
                <a:spcPts val="615"/>
              </a:spcBef>
            </a:pPr>
            <a:r>
              <a:rPr sz="1050" b="0" dirty="0">
                <a:latin typeface="CVS Health Sans"/>
                <a:cs typeface="CVS Health Sans"/>
              </a:rPr>
              <a:t>Sr.</a:t>
            </a:r>
            <a:r>
              <a:rPr sz="1050" b="0" spc="-50" dirty="0">
                <a:latin typeface="CVS Health Sans"/>
                <a:cs typeface="CVS Health Sans"/>
              </a:rPr>
              <a:t> </a:t>
            </a:r>
            <a:r>
              <a:rPr sz="1050" b="0" dirty="0">
                <a:latin typeface="CVS Health Sans"/>
                <a:cs typeface="CVS Health Sans"/>
              </a:rPr>
              <a:t>Managers</a:t>
            </a:r>
            <a:r>
              <a:rPr sz="1050" b="0" spc="-10" dirty="0">
                <a:latin typeface="CVS Health Sans"/>
                <a:cs typeface="CVS Health Sans"/>
              </a:rPr>
              <a:t> </a:t>
            </a:r>
            <a:r>
              <a:rPr sz="1050" b="0" dirty="0">
                <a:latin typeface="CVS Health Sans"/>
                <a:cs typeface="CVS Health Sans"/>
              </a:rPr>
              <a:t>are</a:t>
            </a:r>
            <a:r>
              <a:rPr sz="1050" b="0" spc="-15" dirty="0">
                <a:latin typeface="CVS Health Sans"/>
                <a:cs typeface="CVS Health Sans"/>
              </a:rPr>
              <a:t> </a:t>
            </a:r>
            <a:r>
              <a:rPr sz="1050" b="0" dirty="0">
                <a:latin typeface="CVS Health Sans"/>
                <a:cs typeface="CVS Health Sans"/>
              </a:rPr>
              <a:t>responsible</a:t>
            </a:r>
            <a:r>
              <a:rPr sz="1050" b="0" spc="-20" dirty="0">
                <a:latin typeface="CVS Health Sans"/>
                <a:cs typeface="CVS Health Sans"/>
              </a:rPr>
              <a:t> </a:t>
            </a:r>
            <a:r>
              <a:rPr sz="1050" b="0" dirty="0">
                <a:latin typeface="CVS Health Sans"/>
                <a:cs typeface="CVS Health Sans"/>
              </a:rPr>
              <a:t>for</a:t>
            </a:r>
            <a:r>
              <a:rPr sz="1050" b="0" spc="-25" dirty="0">
                <a:latin typeface="CVS Health Sans"/>
                <a:cs typeface="CVS Health Sans"/>
              </a:rPr>
              <a:t> </a:t>
            </a:r>
            <a:r>
              <a:rPr sz="1050" b="0" dirty="0">
                <a:latin typeface="CVS Health Sans"/>
                <a:cs typeface="CVS Health Sans"/>
              </a:rPr>
              <a:t>cross</a:t>
            </a:r>
            <a:r>
              <a:rPr sz="1050" b="0" spc="-10" dirty="0">
                <a:latin typeface="CVS Health Sans"/>
                <a:cs typeface="CVS Health Sans"/>
              </a:rPr>
              <a:t> </a:t>
            </a:r>
            <a:r>
              <a:rPr sz="1050" b="0" dirty="0">
                <a:latin typeface="CVS Health Sans"/>
                <a:cs typeface="CVS Health Sans"/>
              </a:rPr>
              <a:t>functional </a:t>
            </a:r>
            <a:r>
              <a:rPr sz="1050" b="0" spc="-10" dirty="0">
                <a:latin typeface="CVS Health Sans"/>
                <a:cs typeface="CVS Health Sans"/>
              </a:rPr>
              <a:t>partnership</a:t>
            </a:r>
            <a:r>
              <a:rPr sz="1050" b="0" spc="-20" dirty="0">
                <a:latin typeface="CVS Health Sans"/>
                <a:cs typeface="CVS Health Sans"/>
              </a:rPr>
              <a:t> </a:t>
            </a:r>
            <a:r>
              <a:rPr sz="1050" b="0" dirty="0">
                <a:latin typeface="CVS Health Sans"/>
                <a:cs typeface="CVS Health Sans"/>
              </a:rPr>
              <a:t>to</a:t>
            </a:r>
            <a:r>
              <a:rPr sz="1050" b="0" spc="-30" dirty="0">
                <a:latin typeface="CVS Health Sans"/>
                <a:cs typeface="CVS Health Sans"/>
              </a:rPr>
              <a:t> </a:t>
            </a:r>
            <a:r>
              <a:rPr sz="1050" b="0" dirty="0">
                <a:latin typeface="CVS Health Sans"/>
                <a:cs typeface="CVS Health Sans"/>
              </a:rPr>
              <a:t>identify</a:t>
            </a:r>
            <a:r>
              <a:rPr sz="1050" b="0" spc="-45" dirty="0">
                <a:latin typeface="CVS Health Sans"/>
                <a:cs typeface="CVS Health Sans"/>
              </a:rPr>
              <a:t> </a:t>
            </a:r>
            <a:r>
              <a:rPr sz="1050" b="0" dirty="0">
                <a:latin typeface="CVS Health Sans"/>
                <a:cs typeface="CVS Health Sans"/>
              </a:rPr>
              <a:t>and</a:t>
            </a:r>
            <a:r>
              <a:rPr sz="1050" b="0" spc="-30" dirty="0">
                <a:latin typeface="CVS Health Sans"/>
                <a:cs typeface="CVS Health Sans"/>
              </a:rPr>
              <a:t> </a:t>
            </a:r>
            <a:r>
              <a:rPr sz="1050" b="0" dirty="0">
                <a:latin typeface="CVS Health Sans"/>
                <a:cs typeface="CVS Health Sans"/>
              </a:rPr>
              <a:t>research </a:t>
            </a:r>
            <a:r>
              <a:rPr sz="1050" b="0" spc="-10" dirty="0">
                <a:latin typeface="CVS Health Sans"/>
                <a:cs typeface="CVS Health Sans"/>
              </a:rPr>
              <a:t>opportunities </a:t>
            </a:r>
            <a:r>
              <a:rPr sz="1050" b="0" dirty="0">
                <a:latin typeface="CVS Health Sans"/>
                <a:cs typeface="CVS Health Sans"/>
              </a:rPr>
              <a:t>while</a:t>
            </a:r>
            <a:r>
              <a:rPr sz="1050" b="0" spc="-45" dirty="0">
                <a:latin typeface="CVS Health Sans"/>
                <a:cs typeface="CVS Health Sans"/>
              </a:rPr>
              <a:t> </a:t>
            </a:r>
            <a:r>
              <a:rPr sz="1050" b="0" dirty="0">
                <a:latin typeface="CVS Health Sans"/>
                <a:cs typeface="CVS Health Sans"/>
              </a:rPr>
              <a:t>driving</a:t>
            </a:r>
            <a:r>
              <a:rPr sz="1050" b="0" spc="-30" dirty="0">
                <a:latin typeface="CVS Health Sans"/>
                <a:cs typeface="CVS Health Sans"/>
              </a:rPr>
              <a:t> </a:t>
            </a:r>
            <a:r>
              <a:rPr sz="1050" b="0" dirty="0">
                <a:latin typeface="CVS Health Sans"/>
                <a:cs typeface="CVS Health Sans"/>
              </a:rPr>
              <a:t>solutions</a:t>
            </a:r>
            <a:r>
              <a:rPr sz="1050" b="0" spc="-15" dirty="0">
                <a:latin typeface="CVS Health Sans"/>
                <a:cs typeface="CVS Health Sans"/>
              </a:rPr>
              <a:t> </a:t>
            </a:r>
            <a:r>
              <a:rPr sz="1050" b="0" dirty="0">
                <a:latin typeface="CVS Health Sans"/>
                <a:cs typeface="CVS Health Sans"/>
              </a:rPr>
              <a:t>spanning people,</a:t>
            </a:r>
            <a:r>
              <a:rPr sz="1050" b="0" spc="-60" dirty="0">
                <a:latin typeface="CVS Health Sans"/>
                <a:cs typeface="CVS Health Sans"/>
              </a:rPr>
              <a:t> </a:t>
            </a:r>
            <a:r>
              <a:rPr sz="1050" b="0" dirty="0">
                <a:latin typeface="CVS Health Sans"/>
                <a:cs typeface="CVS Health Sans"/>
              </a:rPr>
              <a:t>clients,</a:t>
            </a:r>
            <a:r>
              <a:rPr sz="1050" b="0" spc="-20" dirty="0">
                <a:latin typeface="CVS Health Sans"/>
                <a:cs typeface="CVS Health Sans"/>
              </a:rPr>
              <a:t> </a:t>
            </a:r>
            <a:r>
              <a:rPr sz="1050" b="0" dirty="0">
                <a:latin typeface="CVS Health Sans"/>
                <a:cs typeface="CVS Health Sans"/>
              </a:rPr>
              <a:t>processes,</a:t>
            </a:r>
            <a:r>
              <a:rPr sz="1050" b="0" spc="-20" dirty="0">
                <a:latin typeface="CVS Health Sans"/>
                <a:cs typeface="CVS Health Sans"/>
              </a:rPr>
              <a:t> </a:t>
            </a:r>
            <a:r>
              <a:rPr sz="1050" b="0" dirty="0">
                <a:latin typeface="CVS Health Sans"/>
                <a:cs typeface="CVS Health Sans"/>
              </a:rPr>
              <a:t>and </a:t>
            </a:r>
            <a:r>
              <a:rPr sz="1050" b="0" spc="-10" dirty="0">
                <a:latin typeface="CVS Health Sans"/>
                <a:cs typeface="CVS Health Sans"/>
              </a:rPr>
              <a:t>technology.</a:t>
            </a:r>
            <a:r>
              <a:rPr sz="1050" b="0" spc="-20" dirty="0">
                <a:latin typeface="CVS Health Sans"/>
                <a:cs typeface="CVS Health Sans"/>
              </a:rPr>
              <a:t> </a:t>
            </a:r>
            <a:r>
              <a:rPr sz="1050" b="0" dirty="0">
                <a:latin typeface="CVS Health Sans"/>
                <a:cs typeface="CVS Health Sans"/>
              </a:rPr>
              <a:t>These</a:t>
            </a:r>
            <a:r>
              <a:rPr sz="1050" b="0" spc="10" dirty="0">
                <a:latin typeface="CVS Health Sans"/>
                <a:cs typeface="CVS Health Sans"/>
              </a:rPr>
              <a:t> </a:t>
            </a:r>
            <a:r>
              <a:rPr sz="1050" b="0" spc="-10" dirty="0">
                <a:latin typeface="CVS Health Sans"/>
                <a:cs typeface="CVS Health Sans"/>
              </a:rPr>
              <a:t>initiatives</a:t>
            </a:r>
            <a:r>
              <a:rPr sz="1050" b="0" spc="-45" dirty="0">
                <a:latin typeface="CVS Health Sans"/>
                <a:cs typeface="CVS Health Sans"/>
              </a:rPr>
              <a:t> </a:t>
            </a:r>
            <a:r>
              <a:rPr sz="1050" b="0" spc="-20" dirty="0">
                <a:latin typeface="CVS Health Sans"/>
                <a:cs typeface="CVS Health Sans"/>
              </a:rPr>
              <a:t>will </a:t>
            </a:r>
            <a:r>
              <a:rPr sz="1050" b="0" dirty="0">
                <a:latin typeface="CVS Health Sans"/>
                <a:cs typeface="CVS Health Sans"/>
              </a:rPr>
              <a:t>ensure</a:t>
            </a:r>
            <a:r>
              <a:rPr sz="1050" b="0" spc="-25" dirty="0">
                <a:latin typeface="CVS Health Sans"/>
                <a:cs typeface="CVS Health Sans"/>
              </a:rPr>
              <a:t> </a:t>
            </a:r>
            <a:r>
              <a:rPr sz="1050" b="0" dirty="0">
                <a:latin typeface="CVS Health Sans"/>
                <a:cs typeface="CVS Health Sans"/>
              </a:rPr>
              <a:t>continuous</a:t>
            </a:r>
            <a:r>
              <a:rPr sz="1050" b="0" spc="25" dirty="0">
                <a:latin typeface="CVS Health Sans"/>
                <a:cs typeface="CVS Health Sans"/>
              </a:rPr>
              <a:t> </a:t>
            </a:r>
            <a:r>
              <a:rPr sz="1050" b="0" dirty="0">
                <a:latin typeface="CVS Health Sans"/>
                <a:cs typeface="CVS Health Sans"/>
              </a:rPr>
              <a:t>process</a:t>
            </a:r>
            <a:r>
              <a:rPr sz="1050" b="0" spc="-40" dirty="0">
                <a:latin typeface="CVS Health Sans"/>
                <a:cs typeface="CVS Health Sans"/>
              </a:rPr>
              <a:t> </a:t>
            </a:r>
            <a:r>
              <a:rPr sz="1050" b="0" dirty="0">
                <a:latin typeface="CVS Health Sans"/>
                <a:cs typeface="CVS Health Sans"/>
              </a:rPr>
              <a:t>improvement</a:t>
            </a:r>
            <a:r>
              <a:rPr sz="1050" b="0" spc="-50" dirty="0">
                <a:latin typeface="CVS Health Sans"/>
                <a:cs typeface="CVS Health Sans"/>
              </a:rPr>
              <a:t> </a:t>
            </a:r>
            <a:r>
              <a:rPr sz="1050" b="0" dirty="0">
                <a:latin typeface="CVS Health Sans"/>
                <a:cs typeface="CVS Health Sans"/>
              </a:rPr>
              <a:t>and delivery</a:t>
            </a:r>
            <a:r>
              <a:rPr sz="1050" b="0" spc="-45" dirty="0">
                <a:latin typeface="CVS Health Sans"/>
                <a:cs typeface="CVS Health Sans"/>
              </a:rPr>
              <a:t> </a:t>
            </a:r>
            <a:r>
              <a:rPr sz="1050" b="0" dirty="0">
                <a:latin typeface="CVS Health Sans"/>
                <a:cs typeface="CVS Health Sans"/>
              </a:rPr>
              <a:t>of</a:t>
            </a:r>
            <a:r>
              <a:rPr sz="1050" b="0" spc="-15" dirty="0">
                <a:latin typeface="CVS Health Sans"/>
                <a:cs typeface="CVS Health Sans"/>
              </a:rPr>
              <a:t> </a:t>
            </a:r>
            <a:r>
              <a:rPr sz="1050" b="0" dirty="0">
                <a:latin typeface="CVS Health Sans"/>
                <a:cs typeface="CVS Health Sans"/>
              </a:rPr>
              <a:t>objectives</a:t>
            </a:r>
            <a:r>
              <a:rPr sz="1050" b="0" spc="-65" dirty="0">
                <a:latin typeface="CVS Health Sans"/>
                <a:cs typeface="CVS Health Sans"/>
              </a:rPr>
              <a:t> </a:t>
            </a:r>
            <a:r>
              <a:rPr sz="1050" b="0" dirty="0">
                <a:latin typeface="CVS Health Sans"/>
                <a:cs typeface="CVS Health Sans"/>
              </a:rPr>
              <a:t>to</a:t>
            </a:r>
            <a:r>
              <a:rPr sz="1050" b="0" spc="-25" dirty="0">
                <a:latin typeface="CVS Health Sans"/>
                <a:cs typeface="CVS Health Sans"/>
              </a:rPr>
              <a:t> </a:t>
            </a:r>
            <a:r>
              <a:rPr sz="1050" b="0" spc="-10" dirty="0">
                <a:latin typeface="CVS Health Sans"/>
                <a:cs typeface="CVS Health Sans"/>
              </a:rPr>
              <a:t>maintain</a:t>
            </a:r>
            <a:r>
              <a:rPr sz="1050" b="0" spc="-40" dirty="0">
                <a:latin typeface="CVS Health Sans"/>
                <a:cs typeface="CVS Health Sans"/>
              </a:rPr>
              <a:t> </a:t>
            </a:r>
            <a:r>
              <a:rPr sz="1050" b="0" dirty="0">
                <a:latin typeface="CVS Health Sans"/>
                <a:cs typeface="CVS Health Sans"/>
              </a:rPr>
              <a:t>superior,</a:t>
            </a:r>
            <a:r>
              <a:rPr sz="1050" b="0" spc="-15" dirty="0">
                <a:latin typeface="CVS Health Sans"/>
                <a:cs typeface="CVS Health Sans"/>
              </a:rPr>
              <a:t> </a:t>
            </a:r>
            <a:r>
              <a:rPr sz="1050" b="0" spc="-10" dirty="0">
                <a:latin typeface="CVS Health Sans"/>
                <a:cs typeface="CVS Health Sans"/>
              </a:rPr>
              <a:t>consistent </a:t>
            </a:r>
            <a:r>
              <a:rPr sz="1050" b="0" dirty="0">
                <a:latin typeface="CVS Health Sans"/>
                <a:cs typeface="CVS Health Sans"/>
              </a:rPr>
              <a:t>service</a:t>
            </a:r>
            <a:r>
              <a:rPr sz="1050" b="0" spc="10" dirty="0">
                <a:latin typeface="CVS Health Sans"/>
                <a:cs typeface="CVS Health Sans"/>
              </a:rPr>
              <a:t> </a:t>
            </a:r>
            <a:r>
              <a:rPr sz="1050" b="0" dirty="0">
                <a:latin typeface="CVS Health Sans"/>
                <a:cs typeface="CVS Health Sans"/>
              </a:rPr>
              <a:t>as</a:t>
            </a:r>
            <a:r>
              <a:rPr sz="1050" b="0" spc="20" dirty="0">
                <a:latin typeface="CVS Health Sans"/>
                <a:cs typeface="CVS Health Sans"/>
              </a:rPr>
              <a:t> </a:t>
            </a:r>
            <a:r>
              <a:rPr sz="1050" b="0" dirty="0">
                <a:latin typeface="CVS Health Sans"/>
                <a:cs typeface="CVS Health Sans"/>
              </a:rPr>
              <a:t>defined</a:t>
            </a:r>
            <a:r>
              <a:rPr sz="1050" b="0" spc="-35" dirty="0">
                <a:latin typeface="CVS Health Sans"/>
                <a:cs typeface="CVS Health Sans"/>
              </a:rPr>
              <a:t> </a:t>
            </a:r>
            <a:r>
              <a:rPr sz="1050" b="0" dirty="0">
                <a:latin typeface="CVS Health Sans"/>
                <a:cs typeface="CVS Health Sans"/>
              </a:rPr>
              <a:t>by</a:t>
            </a:r>
            <a:r>
              <a:rPr sz="1050" b="0" spc="-20" dirty="0">
                <a:latin typeface="CVS Health Sans"/>
                <a:cs typeface="CVS Health Sans"/>
              </a:rPr>
              <a:t> </a:t>
            </a:r>
            <a:r>
              <a:rPr sz="1050" b="0" dirty="0">
                <a:latin typeface="CVS Health Sans"/>
                <a:cs typeface="CVS Health Sans"/>
              </a:rPr>
              <a:t>member</a:t>
            </a:r>
            <a:r>
              <a:rPr sz="1050" b="0" spc="-30" dirty="0">
                <a:latin typeface="CVS Health Sans"/>
                <a:cs typeface="CVS Health Sans"/>
              </a:rPr>
              <a:t> </a:t>
            </a:r>
            <a:r>
              <a:rPr sz="1050" b="0" spc="-10" dirty="0">
                <a:latin typeface="CVS Health Sans"/>
                <a:cs typeface="CVS Health Sans"/>
              </a:rPr>
              <a:t>experience,</a:t>
            </a:r>
            <a:r>
              <a:rPr sz="1050" b="0" spc="-55" dirty="0">
                <a:latin typeface="CVS Health Sans"/>
                <a:cs typeface="CVS Health Sans"/>
              </a:rPr>
              <a:t> </a:t>
            </a:r>
            <a:r>
              <a:rPr sz="1050" b="0" dirty="0">
                <a:latin typeface="CVS Health Sans"/>
                <a:cs typeface="CVS Health Sans"/>
              </a:rPr>
              <a:t>fulfillment</a:t>
            </a:r>
            <a:r>
              <a:rPr sz="1050" b="0" spc="-25" dirty="0">
                <a:latin typeface="CVS Health Sans"/>
                <a:cs typeface="CVS Health Sans"/>
              </a:rPr>
              <a:t> </a:t>
            </a:r>
            <a:r>
              <a:rPr sz="1050" b="0" dirty="0">
                <a:latin typeface="CVS Health Sans"/>
                <a:cs typeface="CVS Health Sans"/>
              </a:rPr>
              <a:t>of</a:t>
            </a:r>
            <a:r>
              <a:rPr sz="1050" b="0" spc="10" dirty="0">
                <a:latin typeface="CVS Health Sans"/>
                <a:cs typeface="CVS Health Sans"/>
              </a:rPr>
              <a:t> </a:t>
            </a:r>
            <a:r>
              <a:rPr sz="1050" b="0" dirty="0">
                <a:latin typeface="CVS Health Sans"/>
                <a:cs typeface="CVS Health Sans"/>
              </a:rPr>
              <a:t>business</a:t>
            </a:r>
            <a:r>
              <a:rPr sz="1050" b="0" spc="20" dirty="0">
                <a:latin typeface="CVS Health Sans"/>
                <a:cs typeface="CVS Health Sans"/>
              </a:rPr>
              <a:t> </a:t>
            </a:r>
            <a:r>
              <a:rPr sz="1050" b="0" spc="-10" dirty="0">
                <a:latin typeface="CVS Health Sans"/>
                <a:cs typeface="CVS Health Sans"/>
              </a:rPr>
              <a:t>obligations,</a:t>
            </a:r>
            <a:r>
              <a:rPr sz="1050" b="0" spc="-20" dirty="0">
                <a:latin typeface="CVS Health Sans"/>
                <a:cs typeface="CVS Health Sans"/>
              </a:rPr>
              <a:t> </a:t>
            </a:r>
            <a:r>
              <a:rPr sz="1050" b="0" dirty="0">
                <a:latin typeface="CVS Health Sans"/>
                <a:cs typeface="CVS Health Sans"/>
              </a:rPr>
              <a:t>and</a:t>
            </a:r>
            <a:r>
              <a:rPr sz="1050" b="0" spc="35" dirty="0">
                <a:latin typeface="CVS Health Sans"/>
                <a:cs typeface="CVS Health Sans"/>
              </a:rPr>
              <a:t> </a:t>
            </a:r>
            <a:r>
              <a:rPr sz="1050" b="0" spc="-10" dirty="0">
                <a:latin typeface="CVS Health Sans"/>
                <a:cs typeface="CVS Health Sans"/>
              </a:rPr>
              <a:t>regulatory requirement</a:t>
            </a:r>
            <a:r>
              <a:rPr sz="1050" b="0" spc="-25" dirty="0">
                <a:latin typeface="CVS Health Sans"/>
                <a:cs typeface="CVS Health Sans"/>
              </a:rPr>
              <a:t> </a:t>
            </a:r>
            <a:r>
              <a:rPr sz="1050" b="0" spc="-10" dirty="0">
                <a:latin typeface="CVS Health Sans"/>
                <a:cs typeface="CVS Health Sans"/>
              </a:rPr>
              <a:t>compliance.</a:t>
            </a:r>
            <a:r>
              <a:rPr sz="1050" b="0" spc="20" dirty="0">
                <a:latin typeface="CVS Health Sans"/>
                <a:cs typeface="CVS Health Sans"/>
              </a:rPr>
              <a:t> </a:t>
            </a:r>
            <a:r>
              <a:rPr sz="1050" b="0" dirty="0">
                <a:latin typeface="CVS Health Sans"/>
                <a:cs typeface="CVS Health Sans"/>
              </a:rPr>
              <a:t>This</a:t>
            </a:r>
            <a:r>
              <a:rPr sz="1050" b="0" spc="25" dirty="0">
                <a:latin typeface="CVS Health Sans"/>
                <a:cs typeface="CVS Health Sans"/>
              </a:rPr>
              <a:t> </a:t>
            </a:r>
            <a:r>
              <a:rPr sz="1050" b="0" dirty="0">
                <a:latin typeface="CVS Health Sans"/>
                <a:cs typeface="CVS Health Sans"/>
              </a:rPr>
              <a:t>is</a:t>
            </a:r>
            <a:r>
              <a:rPr sz="1050" b="0" spc="-10" dirty="0">
                <a:latin typeface="CVS Health Sans"/>
                <a:cs typeface="CVS Health Sans"/>
              </a:rPr>
              <a:t> </a:t>
            </a:r>
            <a:r>
              <a:rPr sz="1050" b="0" dirty="0">
                <a:latin typeface="CVS Health Sans"/>
                <a:cs typeface="CVS Health Sans"/>
              </a:rPr>
              <a:t>in</a:t>
            </a:r>
            <a:r>
              <a:rPr sz="1050" b="0" spc="-5" dirty="0">
                <a:latin typeface="CVS Health Sans"/>
                <a:cs typeface="CVS Health Sans"/>
              </a:rPr>
              <a:t> </a:t>
            </a:r>
            <a:r>
              <a:rPr sz="1050" b="0" dirty="0">
                <a:latin typeface="CVS Health Sans"/>
                <a:cs typeface="CVS Health Sans"/>
              </a:rPr>
              <a:t>addition</a:t>
            </a:r>
            <a:r>
              <a:rPr sz="1050" b="0" spc="35" dirty="0">
                <a:latin typeface="CVS Health Sans"/>
                <a:cs typeface="CVS Health Sans"/>
              </a:rPr>
              <a:t> </a:t>
            </a:r>
            <a:r>
              <a:rPr sz="1050" b="0" dirty="0">
                <a:latin typeface="CVS Health Sans"/>
                <a:cs typeface="CVS Health Sans"/>
              </a:rPr>
              <a:t>to</a:t>
            </a:r>
            <a:r>
              <a:rPr sz="1050" b="0" spc="5" dirty="0">
                <a:latin typeface="CVS Health Sans"/>
                <a:cs typeface="CVS Health Sans"/>
              </a:rPr>
              <a:t> </a:t>
            </a:r>
            <a:r>
              <a:rPr sz="1050" b="0" dirty="0">
                <a:latin typeface="CVS Health Sans"/>
                <a:cs typeface="CVS Health Sans"/>
              </a:rPr>
              <a:t>your</a:t>
            </a:r>
            <a:r>
              <a:rPr sz="1050" b="0" spc="40" dirty="0">
                <a:latin typeface="CVS Health Sans"/>
                <a:cs typeface="CVS Health Sans"/>
              </a:rPr>
              <a:t> </a:t>
            </a:r>
            <a:r>
              <a:rPr sz="1050" b="0" spc="-10" dirty="0">
                <a:latin typeface="CVS Health Sans"/>
                <a:cs typeface="CVS Health Sans"/>
              </a:rPr>
              <a:t>responsibilities</a:t>
            </a:r>
            <a:r>
              <a:rPr sz="1050" b="0" spc="-45" dirty="0">
                <a:latin typeface="CVS Health Sans"/>
                <a:cs typeface="CVS Health Sans"/>
              </a:rPr>
              <a:t> </a:t>
            </a:r>
            <a:r>
              <a:rPr sz="1050" b="0" dirty="0">
                <a:latin typeface="CVS Health Sans"/>
                <a:cs typeface="CVS Health Sans"/>
              </a:rPr>
              <a:t>of</a:t>
            </a:r>
            <a:r>
              <a:rPr sz="1050" b="0" spc="20" dirty="0">
                <a:latin typeface="CVS Health Sans"/>
                <a:cs typeface="CVS Health Sans"/>
              </a:rPr>
              <a:t> </a:t>
            </a:r>
            <a:r>
              <a:rPr sz="1050" b="0" spc="-10" dirty="0">
                <a:latin typeface="CVS Health Sans"/>
                <a:cs typeface="CVS Health Sans"/>
              </a:rPr>
              <a:t>ensuring</a:t>
            </a:r>
            <a:r>
              <a:rPr sz="1050" b="0" spc="10" dirty="0">
                <a:latin typeface="CVS Health Sans"/>
                <a:cs typeface="CVS Health Sans"/>
              </a:rPr>
              <a:t> </a:t>
            </a:r>
            <a:r>
              <a:rPr sz="1050" b="0" dirty="0">
                <a:latin typeface="CVS Health Sans"/>
                <a:cs typeface="CVS Health Sans"/>
              </a:rPr>
              <a:t>a</a:t>
            </a:r>
            <a:r>
              <a:rPr sz="1050" b="0" spc="25" dirty="0">
                <a:latin typeface="CVS Health Sans"/>
                <a:cs typeface="CVS Health Sans"/>
              </a:rPr>
              <a:t> </a:t>
            </a:r>
            <a:r>
              <a:rPr sz="1050" b="0" spc="-10" dirty="0">
                <a:latin typeface="CVS Health Sans"/>
                <a:cs typeface="CVS Health Sans"/>
              </a:rPr>
              <a:t>highly</a:t>
            </a:r>
            <a:r>
              <a:rPr sz="1050" b="0" spc="-15" dirty="0">
                <a:latin typeface="CVS Health Sans"/>
                <a:cs typeface="CVS Health Sans"/>
              </a:rPr>
              <a:t> </a:t>
            </a:r>
            <a:r>
              <a:rPr sz="1050" b="0" spc="-10" dirty="0">
                <a:latin typeface="CVS Health Sans"/>
                <a:cs typeface="CVS Health Sans"/>
              </a:rPr>
              <a:t>successful</a:t>
            </a:r>
            <a:r>
              <a:rPr sz="1050" b="0" spc="500" dirty="0">
                <a:latin typeface="CVS Health Sans"/>
                <a:cs typeface="CVS Health Sans"/>
              </a:rPr>
              <a:t> </a:t>
            </a:r>
            <a:r>
              <a:rPr sz="1050" b="0" dirty="0">
                <a:latin typeface="CVS Health Sans"/>
                <a:cs typeface="CVS Health Sans"/>
              </a:rPr>
              <a:t>call</a:t>
            </a:r>
            <a:r>
              <a:rPr sz="1050" b="0" spc="-25" dirty="0">
                <a:latin typeface="CVS Health Sans"/>
                <a:cs typeface="CVS Health Sans"/>
              </a:rPr>
              <a:t> </a:t>
            </a:r>
            <a:r>
              <a:rPr sz="1050" b="0" dirty="0">
                <a:latin typeface="CVS Health Sans"/>
                <a:cs typeface="CVS Health Sans"/>
              </a:rPr>
              <a:t>center</a:t>
            </a:r>
            <a:r>
              <a:rPr sz="1050" b="0" spc="-20" dirty="0">
                <a:latin typeface="CVS Health Sans"/>
                <a:cs typeface="CVS Health Sans"/>
              </a:rPr>
              <a:t> </a:t>
            </a:r>
            <a:r>
              <a:rPr sz="1050" b="0" dirty="0">
                <a:latin typeface="CVS Health Sans"/>
                <a:cs typeface="CVS Health Sans"/>
              </a:rPr>
              <a:t>operations</a:t>
            </a:r>
            <a:r>
              <a:rPr sz="1050" b="0" spc="-30" dirty="0">
                <a:latin typeface="CVS Health Sans"/>
                <a:cs typeface="CVS Health Sans"/>
              </a:rPr>
              <a:t> </a:t>
            </a:r>
            <a:r>
              <a:rPr sz="1050" b="0" dirty="0">
                <a:latin typeface="CVS Health Sans"/>
                <a:cs typeface="CVS Health Sans"/>
              </a:rPr>
              <a:t>team</a:t>
            </a:r>
            <a:r>
              <a:rPr sz="1050" b="0" spc="-10" dirty="0">
                <a:latin typeface="CVS Health Sans"/>
                <a:cs typeface="CVS Health Sans"/>
              </a:rPr>
              <a:t> </a:t>
            </a:r>
            <a:r>
              <a:rPr sz="1050" b="0" dirty="0">
                <a:latin typeface="CVS Health Sans"/>
                <a:cs typeface="CVS Health Sans"/>
              </a:rPr>
              <a:t>and</a:t>
            </a:r>
            <a:r>
              <a:rPr sz="1050" b="0" spc="-20" dirty="0">
                <a:latin typeface="CVS Health Sans"/>
                <a:cs typeface="CVS Health Sans"/>
              </a:rPr>
              <a:t> </a:t>
            </a:r>
            <a:r>
              <a:rPr sz="1050" b="0" dirty="0">
                <a:latin typeface="CVS Health Sans"/>
                <a:cs typeface="CVS Health Sans"/>
              </a:rPr>
              <a:t>a work</a:t>
            </a:r>
            <a:r>
              <a:rPr sz="1050" b="0" spc="-15" dirty="0">
                <a:latin typeface="CVS Health Sans"/>
                <a:cs typeface="CVS Health Sans"/>
              </a:rPr>
              <a:t> </a:t>
            </a:r>
            <a:r>
              <a:rPr sz="1050" b="0" dirty="0">
                <a:latin typeface="CVS Health Sans"/>
                <a:cs typeface="CVS Health Sans"/>
              </a:rPr>
              <a:t>force</a:t>
            </a:r>
            <a:r>
              <a:rPr sz="1050" b="0" spc="-5" dirty="0">
                <a:latin typeface="CVS Health Sans"/>
                <a:cs typeface="CVS Health Sans"/>
              </a:rPr>
              <a:t> </a:t>
            </a:r>
            <a:r>
              <a:rPr sz="1050" b="0" dirty="0">
                <a:latin typeface="CVS Health Sans"/>
                <a:cs typeface="CVS Health Sans"/>
              </a:rPr>
              <a:t>that</a:t>
            </a:r>
            <a:r>
              <a:rPr sz="1050" b="0" spc="-10" dirty="0">
                <a:latin typeface="CVS Health Sans"/>
                <a:cs typeface="CVS Health Sans"/>
              </a:rPr>
              <a:t> </a:t>
            </a:r>
            <a:r>
              <a:rPr sz="1050" b="0" dirty="0">
                <a:latin typeface="CVS Health Sans"/>
                <a:cs typeface="CVS Health Sans"/>
              </a:rPr>
              <a:t>is</a:t>
            </a:r>
            <a:r>
              <a:rPr sz="1050" b="0" spc="-35" dirty="0">
                <a:latin typeface="CVS Health Sans"/>
                <a:cs typeface="CVS Health Sans"/>
              </a:rPr>
              <a:t> </a:t>
            </a:r>
            <a:r>
              <a:rPr sz="1050" b="0" dirty="0">
                <a:latin typeface="CVS Health Sans"/>
                <a:cs typeface="CVS Health Sans"/>
              </a:rPr>
              <a:t>engaged</a:t>
            </a:r>
            <a:r>
              <a:rPr sz="1050" b="0" spc="-50" dirty="0">
                <a:latin typeface="CVS Health Sans"/>
                <a:cs typeface="CVS Health Sans"/>
              </a:rPr>
              <a:t> </a:t>
            </a:r>
            <a:r>
              <a:rPr sz="1050" b="0" dirty="0">
                <a:latin typeface="CVS Health Sans"/>
                <a:cs typeface="CVS Health Sans"/>
              </a:rPr>
              <a:t>and</a:t>
            </a:r>
            <a:r>
              <a:rPr sz="1050" b="0" spc="15" dirty="0">
                <a:latin typeface="CVS Health Sans"/>
                <a:cs typeface="CVS Health Sans"/>
              </a:rPr>
              <a:t> </a:t>
            </a:r>
            <a:r>
              <a:rPr sz="1050" b="0" dirty="0">
                <a:latin typeface="CVS Health Sans"/>
                <a:cs typeface="CVS Health Sans"/>
              </a:rPr>
              <a:t>motivated</a:t>
            </a:r>
            <a:r>
              <a:rPr sz="1050" b="0" spc="-50" dirty="0">
                <a:latin typeface="CVS Health Sans"/>
                <a:cs typeface="CVS Health Sans"/>
              </a:rPr>
              <a:t> </a:t>
            </a:r>
            <a:r>
              <a:rPr sz="1050" b="0" dirty="0">
                <a:latin typeface="CVS Health Sans"/>
                <a:cs typeface="CVS Health Sans"/>
              </a:rPr>
              <a:t>to</a:t>
            </a:r>
            <a:r>
              <a:rPr sz="1050" b="0" spc="-20" dirty="0">
                <a:latin typeface="CVS Health Sans"/>
                <a:cs typeface="CVS Health Sans"/>
              </a:rPr>
              <a:t> </a:t>
            </a:r>
            <a:r>
              <a:rPr sz="1050" b="0" dirty="0">
                <a:latin typeface="CVS Health Sans"/>
                <a:cs typeface="CVS Health Sans"/>
              </a:rPr>
              <a:t>provide</a:t>
            </a:r>
            <a:r>
              <a:rPr sz="1050" b="0" spc="-5" dirty="0">
                <a:latin typeface="CVS Health Sans"/>
                <a:cs typeface="CVS Health Sans"/>
              </a:rPr>
              <a:t> </a:t>
            </a:r>
            <a:r>
              <a:rPr sz="1050" b="0" dirty="0">
                <a:latin typeface="CVS Health Sans"/>
                <a:cs typeface="CVS Health Sans"/>
              </a:rPr>
              <a:t>a</a:t>
            </a:r>
            <a:r>
              <a:rPr sz="1050" b="0" spc="-35" dirty="0">
                <a:latin typeface="CVS Health Sans"/>
                <a:cs typeface="CVS Health Sans"/>
              </a:rPr>
              <a:t> </a:t>
            </a:r>
            <a:r>
              <a:rPr sz="1050" b="0" spc="-10" dirty="0">
                <a:latin typeface="CVS Health Sans"/>
                <a:cs typeface="CVS Health Sans"/>
              </a:rPr>
              <a:t>great </a:t>
            </a:r>
            <a:r>
              <a:rPr sz="1050" b="0" dirty="0">
                <a:latin typeface="CVS Health Sans"/>
                <a:cs typeface="CVS Health Sans"/>
              </a:rPr>
              <a:t>Member</a:t>
            </a:r>
            <a:r>
              <a:rPr sz="1050" b="0" spc="-60" dirty="0">
                <a:latin typeface="CVS Health Sans"/>
                <a:cs typeface="CVS Health Sans"/>
              </a:rPr>
              <a:t> </a:t>
            </a:r>
            <a:r>
              <a:rPr sz="1050" b="0" dirty="0">
                <a:latin typeface="CVS Health Sans"/>
                <a:cs typeface="CVS Health Sans"/>
              </a:rPr>
              <a:t>experience.</a:t>
            </a:r>
            <a:r>
              <a:rPr sz="1050" b="0" spc="-30" dirty="0">
                <a:latin typeface="CVS Health Sans"/>
                <a:cs typeface="CVS Health Sans"/>
              </a:rPr>
              <a:t> </a:t>
            </a:r>
            <a:r>
              <a:rPr sz="1050" b="0" dirty="0">
                <a:latin typeface="CVS Health Sans"/>
                <a:cs typeface="CVS Health Sans"/>
              </a:rPr>
              <a:t>To</a:t>
            </a:r>
            <a:r>
              <a:rPr sz="1050" b="0" spc="-10" dirty="0">
                <a:latin typeface="CVS Health Sans"/>
                <a:cs typeface="CVS Health Sans"/>
              </a:rPr>
              <a:t> </a:t>
            </a:r>
            <a:r>
              <a:rPr sz="1050" b="0" dirty="0">
                <a:latin typeface="CVS Health Sans"/>
                <a:cs typeface="CVS Health Sans"/>
              </a:rPr>
              <a:t>be successful</a:t>
            </a:r>
            <a:r>
              <a:rPr sz="1050" b="0" spc="20" dirty="0">
                <a:latin typeface="CVS Health Sans"/>
                <a:cs typeface="CVS Health Sans"/>
              </a:rPr>
              <a:t> </a:t>
            </a:r>
            <a:r>
              <a:rPr sz="1050" b="0" dirty="0">
                <a:latin typeface="CVS Health Sans"/>
                <a:cs typeface="CVS Health Sans"/>
              </a:rPr>
              <a:t>you</a:t>
            </a:r>
            <a:r>
              <a:rPr sz="1050" b="0" spc="15" dirty="0">
                <a:latin typeface="CVS Health Sans"/>
                <a:cs typeface="CVS Health Sans"/>
              </a:rPr>
              <a:t> </a:t>
            </a:r>
            <a:r>
              <a:rPr sz="1050" b="0" dirty="0">
                <a:latin typeface="CVS Health Sans"/>
                <a:cs typeface="CVS Health Sans"/>
              </a:rPr>
              <a:t>will</a:t>
            </a:r>
            <a:r>
              <a:rPr sz="1050" b="0" spc="-15" dirty="0">
                <a:latin typeface="CVS Health Sans"/>
                <a:cs typeface="CVS Health Sans"/>
              </a:rPr>
              <a:t> </a:t>
            </a:r>
            <a:r>
              <a:rPr sz="1050" b="0" dirty="0">
                <a:latin typeface="CVS Health Sans"/>
                <a:cs typeface="CVS Health Sans"/>
              </a:rPr>
              <a:t>need</a:t>
            </a:r>
            <a:r>
              <a:rPr sz="1050" b="0" spc="-10" dirty="0">
                <a:latin typeface="CVS Health Sans"/>
                <a:cs typeface="CVS Health Sans"/>
              </a:rPr>
              <a:t> </a:t>
            </a:r>
            <a:r>
              <a:rPr sz="1050" b="0" dirty="0">
                <a:latin typeface="CVS Health Sans"/>
                <a:cs typeface="CVS Health Sans"/>
              </a:rPr>
              <a:t>to</a:t>
            </a:r>
            <a:r>
              <a:rPr sz="1050" b="0" spc="-45" dirty="0">
                <a:latin typeface="CVS Health Sans"/>
                <a:cs typeface="CVS Health Sans"/>
              </a:rPr>
              <a:t> </a:t>
            </a:r>
            <a:r>
              <a:rPr sz="1050" b="0" dirty="0">
                <a:latin typeface="CVS Health Sans"/>
                <a:cs typeface="CVS Health Sans"/>
              </a:rPr>
              <a:t>think</a:t>
            </a:r>
            <a:r>
              <a:rPr sz="1050" b="0" spc="25" dirty="0">
                <a:latin typeface="CVS Health Sans"/>
                <a:cs typeface="CVS Health Sans"/>
              </a:rPr>
              <a:t> </a:t>
            </a:r>
            <a:r>
              <a:rPr sz="1050" b="0" spc="-10" dirty="0">
                <a:latin typeface="CVS Health Sans"/>
                <a:cs typeface="CVS Health Sans"/>
              </a:rPr>
              <a:t>strategically</a:t>
            </a:r>
            <a:r>
              <a:rPr sz="1050" b="0" spc="-30" dirty="0">
                <a:latin typeface="CVS Health Sans"/>
                <a:cs typeface="CVS Health Sans"/>
              </a:rPr>
              <a:t> </a:t>
            </a:r>
            <a:r>
              <a:rPr sz="1050" b="0" dirty="0">
                <a:latin typeface="CVS Health Sans"/>
                <a:cs typeface="CVS Health Sans"/>
              </a:rPr>
              <a:t>with</a:t>
            </a:r>
            <a:r>
              <a:rPr sz="1050" b="0" spc="-20" dirty="0">
                <a:latin typeface="CVS Health Sans"/>
                <a:cs typeface="CVS Health Sans"/>
              </a:rPr>
              <a:t> </a:t>
            </a:r>
            <a:r>
              <a:rPr sz="1050" b="0" dirty="0">
                <a:latin typeface="CVS Health Sans"/>
                <a:cs typeface="CVS Health Sans"/>
              </a:rPr>
              <a:t>a</a:t>
            </a:r>
            <a:r>
              <a:rPr sz="1050" b="0" spc="5" dirty="0">
                <a:latin typeface="CVS Health Sans"/>
                <a:cs typeface="CVS Health Sans"/>
              </a:rPr>
              <a:t> </a:t>
            </a:r>
            <a:r>
              <a:rPr sz="1050" b="0" dirty="0">
                <a:latin typeface="CVS Health Sans"/>
                <a:cs typeface="CVS Health Sans"/>
              </a:rPr>
              <a:t>member</a:t>
            </a:r>
            <a:r>
              <a:rPr sz="1050" b="0" spc="-65" dirty="0">
                <a:latin typeface="CVS Health Sans"/>
                <a:cs typeface="CVS Health Sans"/>
              </a:rPr>
              <a:t> </a:t>
            </a:r>
            <a:r>
              <a:rPr sz="1050" b="0" spc="-10" dirty="0">
                <a:latin typeface="CVS Health Sans"/>
                <a:cs typeface="CVS Health Sans"/>
              </a:rPr>
              <a:t>experience </a:t>
            </a:r>
            <a:r>
              <a:rPr sz="1050" b="0" dirty="0">
                <a:latin typeface="CVS Health Sans"/>
                <a:cs typeface="CVS Health Sans"/>
              </a:rPr>
              <a:t>and</a:t>
            </a:r>
            <a:r>
              <a:rPr sz="1050" b="0" spc="-10" dirty="0">
                <a:latin typeface="CVS Health Sans"/>
                <a:cs typeface="CVS Health Sans"/>
              </a:rPr>
              <a:t> </a:t>
            </a:r>
            <a:r>
              <a:rPr sz="1050" b="0" dirty="0">
                <a:latin typeface="CVS Health Sans"/>
                <a:cs typeface="CVS Health Sans"/>
              </a:rPr>
              <a:t>colleague</a:t>
            </a:r>
            <a:r>
              <a:rPr sz="1050" b="0" spc="-25" dirty="0">
                <a:latin typeface="CVS Health Sans"/>
                <a:cs typeface="CVS Health Sans"/>
              </a:rPr>
              <a:t> </a:t>
            </a:r>
            <a:r>
              <a:rPr sz="1050" b="0" dirty="0">
                <a:latin typeface="CVS Health Sans"/>
                <a:cs typeface="CVS Health Sans"/>
              </a:rPr>
              <a:t>focus</a:t>
            </a:r>
            <a:r>
              <a:rPr sz="1050" b="0" spc="-45" dirty="0">
                <a:latin typeface="CVS Health Sans"/>
                <a:cs typeface="CVS Health Sans"/>
              </a:rPr>
              <a:t> </a:t>
            </a:r>
            <a:r>
              <a:rPr sz="1050" b="0" dirty="0">
                <a:latin typeface="CVS Health Sans"/>
                <a:cs typeface="CVS Health Sans"/>
              </a:rPr>
              <a:t>while</a:t>
            </a:r>
            <a:r>
              <a:rPr sz="1050" b="0" spc="-30" dirty="0">
                <a:latin typeface="CVS Health Sans"/>
                <a:cs typeface="CVS Health Sans"/>
              </a:rPr>
              <a:t> </a:t>
            </a:r>
            <a:r>
              <a:rPr sz="1050" b="0" dirty="0">
                <a:latin typeface="CVS Health Sans"/>
                <a:cs typeface="CVS Health Sans"/>
              </a:rPr>
              <a:t>holding </a:t>
            </a:r>
            <a:r>
              <a:rPr sz="1050" b="0" spc="-10" dirty="0">
                <a:latin typeface="CVS Health Sans"/>
                <a:cs typeface="CVS Health Sans"/>
              </a:rPr>
              <a:t>business</a:t>
            </a:r>
            <a:r>
              <a:rPr sz="1050" b="0" spc="-50" dirty="0">
                <a:latin typeface="CVS Health Sans"/>
                <a:cs typeface="CVS Health Sans"/>
              </a:rPr>
              <a:t> </a:t>
            </a:r>
            <a:r>
              <a:rPr sz="1050" b="0" dirty="0">
                <a:latin typeface="CVS Health Sans"/>
                <a:cs typeface="CVS Health Sans"/>
              </a:rPr>
              <a:t>partners</a:t>
            </a:r>
            <a:r>
              <a:rPr sz="1050" b="0" spc="-45" dirty="0">
                <a:latin typeface="CVS Health Sans"/>
                <a:cs typeface="CVS Health Sans"/>
              </a:rPr>
              <a:t> </a:t>
            </a:r>
            <a:r>
              <a:rPr sz="1050" b="0" dirty="0">
                <a:latin typeface="CVS Health Sans"/>
                <a:cs typeface="CVS Health Sans"/>
              </a:rPr>
              <a:t>accountable</a:t>
            </a:r>
            <a:r>
              <a:rPr sz="1050" b="0" spc="5" dirty="0">
                <a:latin typeface="CVS Health Sans"/>
                <a:cs typeface="CVS Health Sans"/>
              </a:rPr>
              <a:t> </a:t>
            </a:r>
            <a:r>
              <a:rPr sz="1050" b="0" dirty="0">
                <a:latin typeface="CVS Health Sans"/>
                <a:cs typeface="CVS Health Sans"/>
              </a:rPr>
              <a:t>for</a:t>
            </a:r>
            <a:r>
              <a:rPr sz="1050" b="0" spc="-35" dirty="0">
                <a:latin typeface="CVS Health Sans"/>
                <a:cs typeface="CVS Health Sans"/>
              </a:rPr>
              <a:t> </a:t>
            </a:r>
            <a:r>
              <a:rPr sz="1050" b="0" dirty="0">
                <a:latin typeface="CVS Health Sans"/>
                <a:cs typeface="CVS Health Sans"/>
              </a:rPr>
              <a:t>improvement</a:t>
            </a:r>
            <a:r>
              <a:rPr sz="1050" b="0" spc="-55" dirty="0">
                <a:latin typeface="CVS Health Sans"/>
                <a:cs typeface="CVS Health Sans"/>
              </a:rPr>
              <a:t> </a:t>
            </a:r>
            <a:r>
              <a:rPr sz="1050" b="0" spc="-10" dirty="0">
                <a:latin typeface="CVS Health Sans"/>
                <a:cs typeface="CVS Health Sans"/>
              </a:rPr>
              <a:t>outcomes.</a:t>
            </a:r>
            <a:endParaRPr sz="1050">
              <a:latin typeface="CVS Health Sans"/>
              <a:cs typeface="CVS Health Sans"/>
            </a:endParaRPr>
          </a:p>
        </p:txBody>
      </p:sp>
      <p:sp>
        <p:nvSpPr>
          <p:cNvPr id="11" name="object 11"/>
          <p:cNvSpPr txBox="1"/>
          <p:nvPr/>
        </p:nvSpPr>
        <p:spPr>
          <a:xfrm>
            <a:off x="5587110" y="4192068"/>
            <a:ext cx="6219825" cy="1863725"/>
          </a:xfrm>
          <a:prstGeom prst="rect">
            <a:avLst/>
          </a:prstGeom>
        </p:spPr>
        <p:txBody>
          <a:bodyPr vert="horz" wrap="square" lIns="0" tIns="118110" rIns="0" bIns="0" rtlCol="0">
            <a:spAutoFit/>
          </a:bodyPr>
          <a:lstStyle/>
          <a:p>
            <a:pPr marL="12700">
              <a:lnSpc>
                <a:spcPct val="100000"/>
              </a:lnSpc>
              <a:spcBef>
                <a:spcPts val="930"/>
              </a:spcBef>
            </a:pPr>
            <a:r>
              <a:rPr sz="1400" b="1" dirty="0">
                <a:solidFill>
                  <a:srgbClr val="3E3E3E"/>
                </a:solidFill>
                <a:latin typeface="CVS Health Sans"/>
                <a:cs typeface="CVS Health Sans"/>
              </a:rPr>
              <a:t>Lead</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Director,</a:t>
            </a:r>
            <a:r>
              <a:rPr sz="1400" b="1" spc="-5" dirty="0">
                <a:solidFill>
                  <a:srgbClr val="3E3E3E"/>
                </a:solidFill>
                <a:latin typeface="CVS Health Sans"/>
                <a:cs typeface="CVS Health Sans"/>
              </a:rPr>
              <a:t> </a:t>
            </a:r>
            <a:r>
              <a:rPr sz="1400" b="1" dirty="0">
                <a:solidFill>
                  <a:srgbClr val="3E3E3E"/>
                </a:solidFill>
                <a:latin typeface="CVS Health Sans"/>
                <a:cs typeface="CVS Health Sans"/>
              </a:rPr>
              <a:t>Care</a:t>
            </a:r>
            <a:r>
              <a:rPr sz="1400" b="1" spc="-25" dirty="0">
                <a:solidFill>
                  <a:srgbClr val="3E3E3E"/>
                </a:solidFill>
                <a:latin typeface="CVS Health Sans"/>
                <a:cs typeface="CVS Health Sans"/>
              </a:rPr>
              <a:t> </a:t>
            </a:r>
            <a:r>
              <a:rPr sz="1400" b="1" spc="-10" dirty="0">
                <a:solidFill>
                  <a:srgbClr val="3E3E3E"/>
                </a:solidFill>
                <a:latin typeface="CVS Health Sans"/>
                <a:cs typeface="CVS Health Sans"/>
              </a:rPr>
              <a:t>Operations</a:t>
            </a:r>
            <a:r>
              <a:rPr sz="1400" b="1" spc="-65" dirty="0">
                <a:solidFill>
                  <a:srgbClr val="3E3E3E"/>
                </a:solidFill>
                <a:latin typeface="CVS Health Sans"/>
                <a:cs typeface="CVS Health Sans"/>
              </a:rPr>
              <a:t> </a:t>
            </a:r>
            <a:r>
              <a:rPr sz="1400" b="1" dirty="0">
                <a:solidFill>
                  <a:srgbClr val="3E3E3E"/>
                </a:solidFill>
                <a:latin typeface="CVS Health Sans"/>
                <a:cs typeface="CVS Health Sans"/>
              </a:rPr>
              <a:t>/</a:t>
            </a:r>
            <a:r>
              <a:rPr sz="1400" b="1" spc="20" dirty="0">
                <a:solidFill>
                  <a:srgbClr val="3E3E3E"/>
                </a:solidFill>
                <a:latin typeface="CVS Health Sans"/>
                <a:cs typeface="CVS Health Sans"/>
              </a:rPr>
              <a:t> </a:t>
            </a:r>
            <a:r>
              <a:rPr sz="1400" b="1" dirty="0">
                <a:solidFill>
                  <a:srgbClr val="3E3E3E"/>
                </a:solidFill>
                <a:latin typeface="CVS Health Sans"/>
                <a:cs typeface="CVS Health Sans"/>
              </a:rPr>
              <a:t>Senior</a:t>
            </a:r>
            <a:r>
              <a:rPr sz="1400" b="1" spc="-20" dirty="0">
                <a:solidFill>
                  <a:srgbClr val="3E3E3E"/>
                </a:solidFill>
                <a:latin typeface="CVS Health Sans"/>
                <a:cs typeface="CVS Health Sans"/>
              </a:rPr>
              <a:t> Team</a:t>
            </a:r>
            <a:endParaRPr sz="1400">
              <a:latin typeface="CVS Health Sans"/>
              <a:cs typeface="CVS Health Sans"/>
            </a:endParaRPr>
          </a:p>
          <a:p>
            <a:pPr marL="12700" marR="5080">
              <a:lnSpc>
                <a:spcPct val="100000"/>
              </a:lnSpc>
              <a:spcBef>
                <a:spcPts val="615"/>
              </a:spcBef>
            </a:pPr>
            <a:r>
              <a:rPr sz="1050" dirty="0">
                <a:solidFill>
                  <a:srgbClr val="3E3E3E"/>
                </a:solidFill>
                <a:latin typeface="CVS Health Sans"/>
                <a:cs typeface="CVS Health Sans"/>
              </a:rPr>
              <a:t>Care</a:t>
            </a:r>
            <a:r>
              <a:rPr sz="1050" spc="-15" dirty="0">
                <a:solidFill>
                  <a:srgbClr val="3E3E3E"/>
                </a:solidFill>
                <a:latin typeface="CVS Health Sans"/>
                <a:cs typeface="CVS Health Sans"/>
              </a:rPr>
              <a:t> </a:t>
            </a:r>
            <a:r>
              <a:rPr sz="1050" dirty="0">
                <a:solidFill>
                  <a:srgbClr val="3E3E3E"/>
                </a:solidFill>
                <a:latin typeface="CVS Health Sans"/>
                <a:cs typeface="CVS Health Sans"/>
              </a:rPr>
              <a:t>Directors</a:t>
            </a:r>
            <a:r>
              <a:rPr sz="1050" spc="-40" dirty="0">
                <a:solidFill>
                  <a:srgbClr val="3E3E3E"/>
                </a:solidFill>
                <a:latin typeface="CVS Health Sans"/>
                <a:cs typeface="CVS Health Sans"/>
              </a:rPr>
              <a:t> </a:t>
            </a:r>
            <a:r>
              <a:rPr sz="1050" dirty="0">
                <a:solidFill>
                  <a:srgbClr val="3E3E3E"/>
                </a:solidFill>
                <a:latin typeface="CVS Health Sans"/>
                <a:cs typeface="CVS Health Sans"/>
              </a:rPr>
              <a:t>lead</a:t>
            </a:r>
            <a:r>
              <a:rPr sz="1050" spc="-25" dirty="0">
                <a:solidFill>
                  <a:srgbClr val="3E3E3E"/>
                </a:solidFill>
                <a:latin typeface="CVS Health Sans"/>
                <a:cs typeface="CVS Health Sans"/>
              </a:rPr>
              <a:t> </a:t>
            </a:r>
            <a:r>
              <a:rPr sz="1050" dirty="0">
                <a:solidFill>
                  <a:srgbClr val="3E3E3E"/>
                </a:solidFill>
                <a:latin typeface="CVS Health Sans"/>
                <a:cs typeface="CVS Health Sans"/>
              </a:rPr>
              <a:t>the</a:t>
            </a:r>
            <a:r>
              <a:rPr sz="1050" spc="-50" dirty="0">
                <a:solidFill>
                  <a:srgbClr val="3E3E3E"/>
                </a:solidFill>
                <a:latin typeface="CVS Health Sans"/>
                <a:cs typeface="CVS Health Sans"/>
              </a:rPr>
              <a:t> </a:t>
            </a:r>
            <a:r>
              <a:rPr sz="1050" dirty="0">
                <a:solidFill>
                  <a:srgbClr val="3E3E3E"/>
                </a:solidFill>
                <a:latin typeface="CVS Health Sans"/>
                <a:cs typeface="CVS Health Sans"/>
              </a:rPr>
              <a:t>execution</a:t>
            </a:r>
            <a:r>
              <a:rPr sz="1050" spc="-30" dirty="0">
                <a:solidFill>
                  <a:srgbClr val="3E3E3E"/>
                </a:solidFill>
                <a:latin typeface="CVS Health Sans"/>
                <a:cs typeface="CVS Health Sans"/>
              </a:rPr>
              <a:t> </a:t>
            </a:r>
            <a:r>
              <a:rPr sz="1050" dirty="0">
                <a:solidFill>
                  <a:srgbClr val="3E3E3E"/>
                </a:solidFill>
                <a:latin typeface="CVS Health Sans"/>
                <a:cs typeface="CVS Health Sans"/>
              </a:rPr>
              <a:t>of</a:t>
            </a:r>
            <a:r>
              <a:rPr sz="1050" spc="-15" dirty="0">
                <a:solidFill>
                  <a:srgbClr val="3E3E3E"/>
                </a:solidFill>
                <a:latin typeface="CVS Health Sans"/>
                <a:cs typeface="CVS Health Sans"/>
              </a:rPr>
              <a:t> </a:t>
            </a:r>
            <a:r>
              <a:rPr sz="1050" dirty="0">
                <a:solidFill>
                  <a:srgbClr val="3E3E3E"/>
                </a:solidFill>
                <a:latin typeface="CVS Health Sans"/>
                <a:cs typeface="CVS Health Sans"/>
              </a:rPr>
              <a:t>operational</a:t>
            </a:r>
            <a:r>
              <a:rPr sz="1050" spc="-30" dirty="0">
                <a:solidFill>
                  <a:srgbClr val="3E3E3E"/>
                </a:solidFill>
                <a:latin typeface="CVS Health Sans"/>
                <a:cs typeface="CVS Health Sans"/>
              </a:rPr>
              <a:t> </a:t>
            </a:r>
            <a:r>
              <a:rPr sz="1050" dirty="0">
                <a:solidFill>
                  <a:srgbClr val="3E3E3E"/>
                </a:solidFill>
                <a:latin typeface="CVS Health Sans"/>
                <a:cs typeface="CVS Health Sans"/>
              </a:rPr>
              <a:t>plans</a:t>
            </a:r>
            <a:r>
              <a:rPr sz="1050" spc="-40" dirty="0">
                <a:solidFill>
                  <a:srgbClr val="3E3E3E"/>
                </a:solidFill>
                <a:latin typeface="CVS Health Sans"/>
                <a:cs typeface="CVS Health Sans"/>
              </a:rPr>
              <a:t> </a:t>
            </a:r>
            <a:r>
              <a:rPr sz="1050" dirty="0">
                <a:solidFill>
                  <a:srgbClr val="3E3E3E"/>
                </a:solidFill>
                <a:latin typeface="CVS Health Sans"/>
                <a:cs typeface="CVS Health Sans"/>
              </a:rPr>
              <a:t>for</a:t>
            </a:r>
            <a:r>
              <a:rPr sz="1050" spc="-25" dirty="0">
                <a:solidFill>
                  <a:srgbClr val="3E3E3E"/>
                </a:solidFill>
                <a:latin typeface="CVS Health Sans"/>
                <a:cs typeface="CVS Health Sans"/>
              </a:rPr>
              <a:t> </a:t>
            </a:r>
            <a:r>
              <a:rPr sz="1050" dirty="0">
                <a:solidFill>
                  <a:srgbClr val="3E3E3E"/>
                </a:solidFill>
                <a:latin typeface="CVS Health Sans"/>
                <a:cs typeface="CVS Health Sans"/>
              </a:rPr>
              <a:t>customer</a:t>
            </a:r>
            <a:r>
              <a:rPr sz="1050" spc="-30" dirty="0">
                <a:solidFill>
                  <a:srgbClr val="3E3E3E"/>
                </a:solidFill>
                <a:latin typeface="CVS Health Sans"/>
                <a:cs typeface="CVS Health Sans"/>
              </a:rPr>
              <a:t> </a:t>
            </a:r>
            <a:r>
              <a:rPr sz="1050" dirty="0">
                <a:solidFill>
                  <a:srgbClr val="3E3E3E"/>
                </a:solidFill>
                <a:latin typeface="CVS Health Sans"/>
                <a:cs typeface="CVS Health Sans"/>
              </a:rPr>
              <a:t>support</a:t>
            </a:r>
            <a:r>
              <a:rPr sz="1050" spc="-20" dirty="0">
                <a:solidFill>
                  <a:srgbClr val="3E3E3E"/>
                </a:solidFill>
                <a:latin typeface="CVS Health Sans"/>
                <a:cs typeface="CVS Health Sans"/>
              </a:rPr>
              <a:t> </a:t>
            </a:r>
            <a:r>
              <a:rPr sz="1050" dirty="0">
                <a:solidFill>
                  <a:srgbClr val="3E3E3E"/>
                </a:solidFill>
                <a:latin typeface="CVS Health Sans"/>
                <a:cs typeface="CVS Health Sans"/>
              </a:rPr>
              <a:t>in</a:t>
            </a:r>
            <a:r>
              <a:rPr sz="1050" spc="-35" dirty="0">
                <a:solidFill>
                  <a:srgbClr val="3E3E3E"/>
                </a:solidFill>
                <a:latin typeface="CVS Health Sans"/>
                <a:cs typeface="CVS Health Sans"/>
              </a:rPr>
              <a:t> </a:t>
            </a:r>
            <a:r>
              <a:rPr sz="1050" dirty="0">
                <a:solidFill>
                  <a:srgbClr val="3E3E3E"/>
                </a:solidFill>
                <a:latin typeface="CVS Health Sans"/>
                <a:cs typeface="CVS Health Sans"/>
              </a:rPr>
              <a:t>the</a:t>
            </a:r>
            <a:r>
              <a:rPr sz="1050" spc="45" dirty="0">
                <a:solidFill>
                  <a:srgbClr val="3E3E3E"/>
                </a:solidFill>
                <a:latin typeface="CVS Health Sans"/>
                <a:cs typeface="CVS Health Sans"/>
              </a:rPr>
              <a:t> </a:t>
            </a:r>
            <a:r>
              <a:rPr sz="1050" dirty="0">
                <a:solidFill>
                  <a:srgbClr val="3E3E3E"/>
                </a:solidFill>
                <a:latin typeface="CVS Health Sans"/>
                <a:cs typeface="CVS Health Sans"/>
              </a:rPr>
              <a:t>Customer</a:t>
            </a:r>
            <a:r>
              <a:rPr sz="1050" spc="-25" dirty="0">
                <a:solidFill>
                  <a:srgbClr val="3E3E3E"/>
                </a:solidFill>
                <a:latin typeface="CVS Health Sans"/>
                <a:cs typeface="CVS Health Sans"/>
              </a:rPr>
              <a:t> </a:t>
            </a:r>
            <a:r>
              <a:rPr sz="1050" spc="-10" dirty="0">
                <a:solidFill>
                  <a:srgbClr val="3E3E3E"/>
                </a:solidFill>
                <a:latin typeface="CVS Health Sans"/>
                <a:cs typeface="CVS Health Sans"/>
              </a:rPr>
              <a:t>Contact </a:t>
            </a:r>
            <a:r>
              <a:rPr sz="1050" dirty="0">
                <a:solidFill>
                  <a:srgbClr val="3E3E3E"/>
                </a:solidFill>
                <a:latin typeface="CVS Health Sans"/>
                <a:cs typeface="CVS Health Sans"/>
              </a:rPr>
              <a:t>Center.</a:t>
            </a:r>
            <a:r>
              <a:rPr sz="1050" spc="-50" dirty="0">
                <a:solidFill>
                  <a:srgbClr val="3E3E3E"/>
                </a:solidFill>
                <a:latin typeface="CVS Health Sans"/>
                <a:cs typeface="CVS Health Sans"/>
              </a:rPr>
              <a:t> </a:t>
            </a:r>
            <a:r>
              <a:rPr sz="1050" dirty="0">
                <a:solidFill>
                  <a:srgbClr val="3E3E3E"/>
                </a:solidFill>
                <a:latin typeface="CVS Health Sans"/>
                <a:cs typeface="CVS Health Sans"/>
              </a:rPr>
              <a:t>This</a:t>
            </a:r>
            <a:r>
              <a:rPr sz="1050" spc="-15" dirty="0">
                <a:solidFill>
                  <a:srgbClr val="3E3E3E"/>
                </a:solidFill>
                <a:latin typeface="CVS Health Sans"/>
                <a:cs typeface="CVS Health Sans"/>
              </a:rPr>
              <a:t> </a:t>
            </a:r>
            <a:r>
              <a:rPr sz="1050" dirty="0">
                <a:solidFill>
                  <a:srgbClr val="3E3E3E"/>
                </a:solidFill>
                <a:latin typeface="CVS Health Sans"/>
                <a:cs typeface="CVS Health Sans"/>
              </a:rPr>
              <a:t>includes</a:t>
            </a:r>
            <a:r>
              <a:rPr sz="1050" spc="-10" dirty="0">
                <a:solidFill>
                  <a:srgbClr val="3E3E3E"/>
                </a:solidFill>
                <a:latin typeface="CVS Health Sans"/>
                <a:cs typeface="CVS Health Sans"/>
              </a:rPr>
              <a:t> </a:t>
            </a:r>
            <a:r>
              <a:rPr sz="1050" dirty="0">
                <a:solidFill>
                  <a:srgbClr val="3E3E3E"/>
                </a:solidFill>
                <a:latin typeface="CVS Health Sans"/>
                <a:cs typeface="CVS Health Sans"/>
              </a:rPr>
              <a:t>driving</a:t>
            </a:r>
            <a:r>
              <a:rPr sz="1050" spc="-25" dirty="0">
                <a:solidFill>
                  <a:srgbClr val="3E3E3E"/>
                </a:solidFill>
                <a:latin typeface="CVS Health Sans"/>
                <a:cs typeface="CVS Health Sans"/>
              </a:rPr>
              <a:t> </a:t>
            </a:r>
            <a:r>
              <a:rPr sz="1050" dirty="0">
                <a:solidFill>
                  <a:srgbClr val="3E3E3E"/>
                </a:solidFill>
                <a:latin typeface="CVS Health Sans"/>
                <a:cs typeface="CVS Health Sans"/>
              </a:rPr>
              <a:t>improvement</a:t>
            </a:r>
            <a:r>
              <a:rPr sz="1050" spc="-50" dirty="0">
                <a:solidFill>
                  <a:srgbClr val="3E3E3E"/>
                </a:solidFill>
                <a:latin typeface="CVS Health Sans"/>
                <a:cs typeface="CVS Health Sans"/>
              </a:rPr>
              <a:t> </a:t>
            </a:r>
            <a:r>
              <a:rPr sz="1050" dirty="0">
                <a:solidFill>
                  <a:srgbClr val="3E3E3E"/>
                </a:solidFill>
                <a:latin typeface="CVS Health Sans"/>
                <a:cs typeface="CVS Health Sans"/>
              </a:rPr>
              <a:t>in</a:t>
            </a:r>
            <a:r>
              <a:rPr sz="1050" spc="-40" dirty="0">
                <a:solidFill>
                  <a:srgbClr val="3E3E3E"/>
                </a:solidFill>
                <a:latin typeface="CVS Health Sans"/>
                <a:cs typeface="CVS Health Sans"/>
              </a:rPr>
              <a:t> </a:t>
            </a:r>
            <a:r>
              <a:rPr sz="1050" dirty="0">
                <a:solidFill>
                  <a:srgbClr val="3E3E3E"/>
                </a:solidFill>
                <a:latin typeface="CVS Health Sans"/>
                <a:cs typeface="CVS Health Sans"/>
              </a:rPr>
              <a:t>member</a:t>
            </a:r>
            <a:r>
              <a:rPr sz="1050" spc="-60" dirty="0">
                <a:solidFill>
                  <a:srgbClr val="3E3E3E"/>
                </a:solidFill>
                <a:latin typeface="CVS Health Sans"/>
                <a:cs typeface="CVS Health Sans"/>
              </a:rPr>
              <a:t> </a:t>
            </a:r>
            <a:r>
              <a:rPr sz="1050" dirty="0">
                <a:solidFill>
                  <a:srgbClr val="3E3E3E"/>
                </a:solidFill>
                <a:latin typeface="CVS Health Sans"/>
                <a:cs typeface="CVS Health Sans"/>
              </a:rPr>
              <a:t>satisfaction,</a:t>
            </a:r>
            <a:r>
              <a:rPr sz="1050" spc="-20" dirty="0">
                <a:solidFill>
                  <a:srgbClr val="3E3E3E"/>
                </a:solidFill>
                <a:latin typeface="CVS Health Sans"/>
                <a:cs typeface="CVS Health Sans"/>
              </a:rPr>
              <a:t> </a:t>
            </a:r>
            <a:r>
              <a:rPr sz="1050" dirty="0">
                <a:solidFill>
                  <a:srgbClr val="3E3E3E"/>
                </a:solidFill>
                <a:latin typeface="CVS Health Sans"/>
                <a:cs typeface="CVS Health Sans"/>
              </a:rPr>
              <a:t>employee</a:t>
            </a:r>
            <a:r>
              <a:rPr sz="1050" spc="-50" dirty="0">
                <a:solidFill>
                  <a:srgbClr val="3E3E3E"/>
                </a:solidFill>
                <a:latin typeface="CVS Health Sans"/>
                <a:cs typeface="CVS Health Sans"/>
              </a:rPr>
              <a:t> </a:t>
            </a:r>
            <a:r>
              <a:rPr sz="1050" dirty="0">
                <a:solidFill>
                  <a:srgbClr val="3E3E3E"/>
                </a:solidFill>
                <a:latin typeface="CVS Health Sans"/>
                <a:cs typeface="CVS Health Sans"/>
              </a:rPr>
              <a:t>development</a:t>
            </a:r>
            <a:r>
              <a:rPr sz="1050" spc="-50" dirty="0">
                <a:solidFill>
                  <a:srgbClr val="3E3E3E"/>
                </a:solidFill>
                <a:latin typeface="CVS Health Sans"/>
                <a:cs typeface="CVS Health Sans"/>
              </a:rPr>
              <a:t> </a:t>
            </a:r>
            <a:r>
              <a:rPr sz="1050" spc="-25" dirty="0">
                <a:solidFill>
                  <a:srgbClr val="3E3E3E"/>
                </a:solidFill>
                <a:latin typeface="CVS Health Sans"/>
                <a:cs typeface="CVS Health Sans"/>
              </a:rPr>
              <a:t>and </a:t>
            </a:r>
            <a:r>
              <a:rPr sz="1050" dirty="0">
                <a:solidFill>
                  <a:srgbClr val="3E3E3E"/>
                </a:solidFill>
                <a:latin typeface="CVS Health Sans"/>
                <a:cs typeface="CVS Health Sans"/>
              </a:rPr>
              <a:t>retention,</a:t>
            </a:r>
            <a:r>
              <a:rPr sz="1050" spc="-55" dirty="0">
                <a:solidFill>
                  <a:srgbClr val="3E3E3E"/>
                </a:solidFill>
                <a:latin typeface="CVS Health Sans"/>
                <a:cs typeface="CVS Health Sans"/>
              </a:rPr>
              <a:t> </a:t>
            </a:r>
            <a:r>
              <a:rPr sz="1050" dirty="0">
                <a:solidFill>
                  <a:srgbClr val="3E3E3E"/>
                </a:solidFill>
                <a:latin typeface="CVS Health Sans"/>
                <a:cs typeface="CVS Health Sans"/>
              </a:rPr>
              <a:t>client</a:t>
            </a:r>
            <a:r>
              <a:rPr sz="1050" spc="-20" dirty="0">
                <a:solidFill>
                  <a:srgbClr val="3E3E3E"/>
                </a:solidFill>
                <a:latin typeface="CVS Health Sans"/>
                <a:cs typeface="CVS Health Sans"/>
              </a:rPr>
              <a:t> </a:t>
            </a:r>
            <a:r>
              <a:rPr sz="1050" dirty="0">
                <a:solidFill>
                  <a:srgbClr val="3E3E3E"/>
                </a:solidFill>
                <a:latin typeface="CVS Health Sans"/>
                <a:cs typeface="CVS Health Sans"/>
              </a:rPr>
              <a:t>program</a:t>
            </a:r>
            <a:r>
              <a:rPr sz="1050" spc="-20" dirty="0">
                <a:solidFill>
                  <a:srgbClr val="3E3E3E"/>
                </a:solidFill>
                <a:latin typeface="CVS Health Sans"/>
                <a:cs typeface="CVS Health Sans"/>
              </a:rPr>
              <a:t> </a:t>
            </a:r>
            <a:r>
              <a:rPr sz="1050" dirty="0">
                <a:solidFill>
                  <a:srgbClr val="3E3E3E"/>
                </a:solidFill>
                <a:latin typeface="CVS Health Sans"/>
                <a:cs typeface="CVS Health Sans"/>
              </a:rPr>
              <a:t>delivery,</a:t>
            </a:r>
            <a:r>
              <a:rPr sz="1050" spc="-15" dirty="0">
                <a:solidFill>
                  <a:srgbClr val="3E3E3E"/>
                </a:solidFill>
                <a:latin typeface="CVS Health Sans"/>
                <a:cs typeface="CVS Health Sans"/>
              </a:rPr>
              <a:t> </a:t>
            </a:r>
            <a:r>
              <a:rPr sz="1050" dirty="0">
                <a:solidFill>
                  <a:srgbClr val="3E3E3E"/>
                </a:solidFill>
                <a:latin typeface="CVS Health Sans"/>
                <a:cs typeface="CVS Health Sans"/>
              </a:rPr>
              <a:t>and</a:t>
            </a:r>
            <a:r>
              <a:rPr sz="1050" spc="-30" dirty="0">
                <a:solidFill>
                  <a:srgbClr val="3E3E3E"/>
                </a:solidFill>
                <a:latin typeface="CVS Health Sans"/>
                <a:cs typeface="CVS Health Sans"/>
              </a:rPr>
              <a:t> </a:t>
            </a:r>
            <a:r>
              <a:rPr sz="1050" dirty="0">
                <a:solidFill>
                  <a:srgbClr val="3E3E3E"/>
                </a:solidFill>
                <a:latin typeface="CVS Health Sans"/>
                <a:cs typeface="CVS Health Sans"/>
              </a:rPr>
              <a:t>operational</a:t>
            </a:r>
            <a:r>
              <a:rPr sz="1050" spc="-35" dirty="0">
                <a:solidFill>
                  <a:srgbClr val="3E3E3E"/>
                </a:solidFill>
                <a:latin typeface="CVS Health Sans"/>
                <a:cs typeface="CVS Health Sans"/>
              </a:rPr>
              <a:t> </a:t>
            </a:r>
            <a:r>
              <a:rPr sz="1050" dirty="0">
                <a:solidFill>
                  <a:srgbClr val="3E3E3E"/>
                </a:solidFill>
                <a:latin typeface="CVS Health Sans"/>
                <a:cs typeface="CVS Health Sans"/>
              </a:rPr>
              <a:t>productivity</a:t>
            </a:r>
            <a:r>
              <a:rPr sz="1050" spc="-15" dirty="0">
                <a:solidFill>
                  <a:srgbClr val="3E3E3E"/>
                </a:solidFill>
                <a:latin typeface="CVS Health Sans"/>
                <a:cs typeface="CVS Health Sans"/>
              </a:rPr>
              <a:t> </a:t>
            </a:r>
            <a:r>
              <a:rPr sz="1050" dirty="0">
                <a:solidFill>
                  <a:srgbClr val="3E3E3E"/>
                </a:solidFill>
                <a:latin typeface="CVS Health Sans"/>
                <a:cs typeface="CVS Health Sans"/>
              </a:rPr>
              <a:t>for</a:t>
            </a:r>
            <a:r>
              <a:rPr sz="1050" spc="-25" dirty="0">
                <a:solidFill>
                  <a:srgbClr val="3E3E3E"/>
                </a:solidFill>
                <a:latin typeface="CVS Health Sans"/>
                <a:cs typeface="CVS Health Sans"/>
              </a:rPr>
              <a:t> </a:t>
            </a:r>
            <a:r>
              <a:rPr sz="1050" dirty="0">
                <a:solidFill>
                  <a:srgbClr val="3E3E3E"/>
                </a:solidFill>
                <a:latin typeface="CVS Health Sans"/>
                <a:cs typeface="CVS Health Sans"/>
              </a:rPr>
              <a:t>front</a:t>
            </a:r>
            <a:r>
              <a:rPr sz="1050" spc="-25" dirty="0">
                <a:solidFill>
                  <a:srgbClr val="3E3E3E"/>
                </a:solidFill>
                <a:latin typeface="CVS Health Sans"/>
                <a:cs typeface="CVS Health Sans"/>
              </a:rPr>
              <a:t> </a:t>
            </a:r>
            <a:r>
              <a:rPr sz="1050" dirty="0">
                <a:solidFill>
                  <a:srgbClr val="3E3E3E"/>
                </a:solidFill>
                <a:latin typeface="CVS Health Sans"/>
                <a:cs typeface="CVS Health Sans"/>
              </a:rPr>
              <a:t>and</a:t>
            </a:r>
            <a:r>
              <a:rPr sz="1050" spc="-30" dirty="0">
                <a:solidFill>
                  <a:srgbClr val="3E3E3E"/>
                </a:solidFill>
                <a:latin typeface="CVS Health Sans"/>
                <a:cs typeface="CVS Health Sans"/>
              </a:rPr>
              <a:t> </a:t>
            </a:r>
            <a:r>
              <a:rPr sz="1050" dirty="0">
                <a:solidFill>
                  <a:srgbClr val="3E3E3E"/>
                </a:solidFill>
                <a:latin typeface="CVS Health Sans"/>
                <a:cs typeface="CVS Health Sans"/>
              </a:rPr>
              <a:t>back-office</a:t>
            </a:r>
            <a:r>
              <a:rPr sz="1050" spc="-15" dirty="0">
                <a:solidFill>
                  <a:srgbClr val="3E3E3E"/>
                </a:solidFill>
                <a:latin typeface="CVS Health Sans"/>
                <a:cs typeface="CVS Health Sans"/>
              </a:rPr>
              <a:t> </a:t>
            </a:r>
            <a:r>
              <a:rPr sz="1050" dirty="0">
                <a:solidFill>
                  <a:srgbClr val="3E3E3E"/>
                </a:solidFill>
                <a:latin typeface="CVS Health Sans"/>
                <a:cs typeface="CVS Health Sans"/>
              </a:rPr>
              <a:t>work</a:t>
            </a:r>
            <a:r>
              <a:rPr sz="1050" spc="-25" dirty="0">
                <a:solidFill>
                  <a:srgbClr val="3E3E3E"/>
                </a:solidFill>
                <a:latin typeface="CVS Health Sans"/>
                <a:cs typeface="CVS Health Sans"/>
              </a:rPr>
              <a:t> </a:t>
            </a:r>
            <a:r>
              <a:rPr sz="1050" spc="-10" dirty="0">
                <a:solidFill>
                  <a:srgbClr val="3E3E3E"/>
                </a:solidFill>
                <a:latin typeface="CVS Health Sans"/>
                <a:cs typeface="CVS Health Sans"/>
              </a:rPr>
              <a:t>teams. </a:t>
            </a:r>
            <a:r>
              <a:rPr sz="1050" dirty="0">
                <a:solidFill>
                  <a:srgbClr val="3E3E3E"/>
                </a:solidFill>
                <a:latin typeface="CVS Health Sans"/>
                <a:cs typeface="CVS Health Sans"/>
              </a:rPr>
              <a:t>You</a:t>
            </a:r>
            <a:r>
              <a:rPr sz="1050" spc="-30" dirty="0">
                <a:solidFill>
                  <a:srgbClr val="3E3E3E"/>
                </a:solidFill>
                <a:latin typeface="CVS Health Sans"/>
                <a:cs typeface="CVS Health Sans"/>
              </a:rPr>
              <a:t> </a:t>
            </a:r>
            <a:r>
              <a:rPr sz="1050" dirty="0">
                <a:solidFill>
                  <a:srgbClr val="3E3E3E"/>
                </a:solidFill>
                <a:latin typeface="CVS Health Sans"/>
                <a:cs typeface="CVS Health Sans"/>
              </a:rPr>
              <a:t>will</a:t>
            </a:r>
            <a:r>
              <a:rPr sz="1050" spc="-30" dirty="0">
                <a:solidFill>
                  <a:srgbClr val="3E3E3E"/>
                </a:solidFill>
                <a:latin typeface="CVS Health Sans"/>
                <a:cs typeface="CVS Health Sans"/>
              </a:rPr>
              <a:t> </a:t>
            </a:r>
            <a:r>
              <a:rPr sz="1050" dirty="0">
                <a:solidFill>
                  <a:srgbClr val="3E3E3E"/>
                </a:solidFill>
                <a:latin typeface="CVS Health Sans"/>
                <a:cs typeface="CVS Health Sans"/>
              </a:rPr>
              <a:t>drive</a:t>
            </a:r>
            <a:r>
              <a:rPr sz="1050" spc="-5" dirty="0">
                <a:solidFill>
                  <a:srgbClr val="3E3E3E"/>
                </a:solidFill>
                <a:latin typeface="CVS Health Sans"/>
                <a:cs typeface="CVS Health Sans"/>
              </a:rPr>
              <a:t> </a:t>
            </a:r>
            <a:r>
              <a:rPr sz="1050" dirty="0">
                <a:solidFill>
                  <a:srgbClr val="3E3E3E"/>
                </a:solidFill>
                <a:latin typeface="CVS Health Sans"/>
                <a:cs typeface="CVS Health Sans"/>
              </a:rPr>
              <a:t>the</a:t>
            </a:r>
            <a:r>
              <a:rPr sz="1050" spc="-5" dirty="0">
                <a:solidFill>
                  <a:srgbClr val="3E3E3E"/>
                </a:solidFill>
                <a:latin typeface="CVS Health Sans"/>
                <a:cs typeface="CVS Health Sans"/>
              </a:rPr>
              <a:t> </a:t>
            </a:r>
            <a:r>
              <a:rPr sz="1050" dirty="0">
                <a:solidFill>
                  <a:srgbClr val="3E3E3E"/>
                </a:solidFill>
                <a:latin typeface="CVS Health Sans"/>
                <a:cs typeface="CVS Health Sans"/>
              </a:rPr>
              <a:t>site</a:t>
            </a:r>
            <a:r>
              <a:rPr sz="1050" spc="-45" dirty="0">
                <a:solidFill>
                  <a:srgbClr val="3E3E3E"/>
                </a:solidFill>
                <a:latin typeface="CVS Health Sans"/>
                <a:cs typeface="CVS Health Sans"/>
              </a:rPr>
              <a:t> </a:t>
            </a:r>
            <a:r>
              <a:rPr sz="1050" dirty="0">
                <a:solidFill>
                  <a:srgbClr val="3E3E3E"/>
                </a:solidFill>
                <a:latin typeface="CVS Health Sans"/>
                <a:cs typeface="CVS Health Sans"/>
              </a:rPr>
              <a:t>culture,</a:t>
            </a:r>
            <a:r>
              <a:rPr sz="1050" spc="-10" dirty="0">
                <a:solidFill>
                  <a:srgbClr val="3E3E3E"/>
                </a:solidFill>
                <a:latin typeface="CVS Health Sans"/>
                <a:cs typeface="CVS Health Sans"/>
              </a:rPr>
              <a:t> </a:t>
            </a:r>
            <a:r>
              <a:rPr sz="1050" dirty="0">
                <a:solidFill>
                  <a:srgbClr val="3E3E3E"/>
                </a:solidFill>
                <a:latin typeface="CVS Health Sans"/>
                <a:cs typeface="CVS Health Sans"/>
              </a:rPr>
              <a:t>engagement,</a:t>
            </a:r>
            <a:r>
              <a:rPr sz="1050" spc="-40" dirty="0">
                <a:solidFill>
                  <a:srgbClr val="3E3E3E"/>
                </a:solidFill>
                <a:latin typeface="CVS Health Sans"/>
                <a:cs typeface="CVS Health Sans"/>
              </a:rPr>
              <a:t> </a:t>
            </a:r>
            <a:r>
              <a:rPr sz="1050" spc="-10" dirty="0">
                <a:solidFill>
                  <a:srgbClr val="3E3E3E"/>
                </a:solidFill>
                <a:latin typeface="CVS Health Sans"/>
                <a:cs typeface="CVS Health Sans"/>
              </a:rPr>
              <a:t>performance,</a:t>
            </a:r>
            <a:r>
              <a:rPr sz="1050" spc="-45" dirty="0">
                <a:solidFill>
                  <a:srgbClr val="3E3E3E"/>
                </a:solidFill>
                <a:latin typeface="CVS Health Sans"/>
                <a:cs typeface="CVS Health Sans"/>
              </a:rPr>
              <a:t> </a:t>
            </a:r>
            <a:r>
              <a:rPr sz="1050" dirty="0">
                <a:solidFill>
                  <a:srgbClr val="3E3E3E"/>
                </a:solidFill>
                <a:latin typeface="CVS Health Sans"/>
                <a:cs typeface="CVS Health Sans"/>
              </a:rPr>
              <a:t>and</a:t>
            </a:r>
            <a:r>
              <a:rPr sz="1050" spc="10" dirty="0">
                <a:solidFill>
                  <a:srgbClr val="3E3E3E"/>
                </a:solidFill>
                <a:latin typeface="CVS Health Sans"/>
                <a:cs typeface="CVS Health Sans"/>
              </a:rPr>
              <a:t> </a:t>
            </a:r>
            <a:r>
              <a:rPr sz="1050" dirty="0">
                <a:solidFill>
                  <a:srgbClr val="3E3E3E"/>
                </a:solidFill>
                <a:latin typeface="CVS Health Sans"/>
                <a:cs typeface="CVS Health Sans"/>
              </a:rPr>
              <a:t>reputation</a:t>
            </a:r>
            <a:r>
              <a:rPr sz="1050" spc="-25" dirty="0">
                <a:solidFill>
                  <a:srgbClr val="3E3E3E"/>
                </a:solidFill>
                <a:latin typeface="CVS Health Sans"/>
                <a:cs typeface="CVS Health Sans"/>
              </a:rPr>
              <a:t> </a:t>
            </a:r>
            <a:r>
              <a:rPr sz="1050" dirty="0">
                <a:solidFill>
                  <a:srgbClr val="3E3E3E"/>
                </a:solidFill>
                <a:latin typeface="CVS Health Sans"/>
                <a:cs typeface="CVS Health Sans"/>
              </a:rPr>
              <a:t>to</a:t>
            </a:r>
            <a:r>
              <a:rPr sz="1050" spc="-50" dirty="0">
                <a:solidFill>
                  <a:srgbClr val="3E3E3E"/>
                </a:solidFill>
                <a:latin typeface="CVS Health Sans"/>
                <a:cs typeface="CVS Health Sans"/>
              </a:rPr>
              <a:t> </a:t>
            </a:r>
            <a:r>
              <a:rPr sz="1050" dirty="0">
                <a:solidFill>
                  <a:srgbClr val="3E3E3E"/>
                </a:solidFill>
                <a:latin typeface="CVS Health Sans"/>
                <a:cs typeface="CVS Health Sans"/>
              </a:rPr>
              <a:t>key</a:t>
            </a:r>
            <a:r>
              <a:rPr sz="1050" spc="-10" dirty="0">
                <a:solidFill>
                  <a:srgbClr val="3E3E3E"/>
                </a:solidFill>
                <a:latin typeface="CVS Health Sans"/>
                <a:cs typeface="CVS Health Sans"/>
              </a:rPr>
              <a:t> </a:t>
            </a:r>
            <a:r>
              <a:rPr sz="1050" dirty="0">
                <a:solidFill>
                  <a:srgbClr val="3E3E3E"/>
                </a:solidFill>
                <a:latin typeface="CVS Health Sans"/>
                <a:cs typeface="CVS Health Sans"/>
              </a:rPr>
              <a:t>internal</a:t>
            </a:r>
            <a:r>
              <a:rPr sz="1050" spc="-25" dirty="0">
                <a:solidFill>
                  <a:srgbClr val="3E3E3E"/>
                </a:solidFill>
                <a:latin typeface="CVS Health Sans"/>
                <a:cs typeface="CVS Health Sans"/>
              </a:rPr>
              <a:t> </a:t>
            </a:r>
            <a:r>
              <a:rPr sz="1050" dirty="0">
                <a:solidFill>
                  <a:srgbClr val="3E3E3E"/>
                </a:solidFill>
                <a:latin typeface="CVS Health Sans"/>
                <a:cs typeface="CVS Health Sans"/>
              </a:rPr>
              <a:t>and</a:t>
            </a:r>
            <a:r>
              <a:rPr sz="1050" spc="10" dirty="0">
                <a:solidFill>
                  <a:srgbClr val="3E3E3E"/>
                </a:solidFill>
                <a:latin typeface="CVS Health Sans"/>
                <a:cs typeface="CVS Health Sans"/>
              </a:rPr>
              <a:t> </a:t>
            </a:r>
            <a:r>
              <a:rPr sz="1050" spc="-10" dirty="0">
                <a:solidFill>
                  <a:srgbClr val="3E3E3E"/>
                </a:solidFill>
                <a:latin typeface="CVS Health Sans"/>
                <a:cs typeface="CVS Health Sans"/>
              </a:rPr>
              <a:t>external </a:t>
            </a:r>
            <a:r>
              <a:rPr sz="1050" dirty="0">
                <a:solidFill>
                  <a:srgbClr val="3E3E3E"/>
                </a:solidFill>
                <a:latin typeface="CVS Health Sans"/>
                <a:cs typeface="CVS Health Sans"/>
              </a:rPr>
              <a:t>stakeholders.</a:t>
            </a:r>
            <a:r>
              <a:rPr sz="1050" spc="-5" dirty="0">
                <a:solidFill>
                  <a:srgbClr val="3E3E3E"/>
                </a:solidFill>
                <a:latin typeface="CVS Health Sans"/>
                <a:cs typeface="CVS Health Sans"/>
              </a:rPr>
              <a:t> </a:t>
            </a:r>
            <a:r>
              <a:rPr sz="1050" dirty="0">
                <a:solidFill>
                  <a:srgbClr val="3E3E3E"/>
                </a:solidFill>
                <a:latin typeface="CVS Health Sans"/>
                <a:cs typeface="CVS Health Sans"/>
              </a:rPr>
              <a:t>As</a:t>
            </a:r>
            <a:r>
              <a:rPr sz="1050" spc="-30" dirty="0">
                <a:solidFill>
                  <a:srgbClr val="3E3E3E"/>
                </a:solidFill>
                <a:latin typeface="CVS Health Sans"/>
                <a:cs typeface="CVS Health Sans"/>
              </a:rPr>
              <a:t> </a:t>
            </a:r>
            <a:r>
              <a:rPr sz="1050" dirty="0">
                <a:solidFill>
                  <a:srgbClr val="3E3E3E"/>
                </a:solidFill>
                <a:latin typeface="CVS Health Sans"/>
                <a:cs typeface="CVS Health Sans"/>
              </a:rPr>
              <a:t>the</a:t>
            </a:r>
            <a:r>
              <a:rPr sz="1050" spc="-5" dirty="0">
                <a:solidFill>
                  <a:srgbClr val="3E3E3E"/>
                </a:solidFill>
                <a:latin typeface="CVS Health Sans"/>
                <a:cs typeface="CVS Health Sans"/>
              </a:rPr>
              <a:t> </a:t>
            </a:r>
            <a:r>
              <a:rPr sz="1050" dirty="0">
                <a:solidFill>
                  <a:srgbClr val="3E3E3E"/>
                </a:solidFill>
                <a:latin typeface="CVS Health Sans"/>
                <a:cs typeface="CVS Health Sans"/>
              </a:rPr>
              <a:t>senior</a:t>
            </a:r>
            <a:r>
              <a:rPr sz="1050" spc="-10" dirty="0">
                <a:solidFill>
                  <a:srgbClr val="3E3E3E"/>
                </a:solidFill>
                <a:latin typeface="CVS Health Sans"/>
                <a:cs typeface="CVS Health Sans"/>
              </a:rPr>
              <a:t> </a:t>
            </a:r>
            <a:r>
              <a:rPr sz="1050" dirty="0">
                <a:solidFill>
                  <a:srgbClr val="3E3E3E"/>
                </a:solidFill>
                <a:latin typeface="CVS Health Sans"/>
                <a:cs typeface="CVS Health Sans"/>
              </a:rPr>
              <a:t>leader</a:t>
            </a:r>
            <a:r>
              <a:rPr sz="1050" spc="-20" dirty="0">
                <a:solidFill>
                  <a:srgbClr val="3E3E3E"/>
                </a:solidFill>
                <a:latin typeface="CVS Health Sans"/>
                <a:cs typeface="CVS Health Sans"/>
              </a:rPr>
              <a:t> </a:t>
            </a:r>
            <a:r>
              <a:rPr sz="1050" dirty="0">
                <a:solidFill>
                  <a:srgbClr val="3E3E3E"/>
                </a:solidFill>
                <a:latin typeface="CVS Health Sans"/>
                <a:cs typeface="CVS Health Sans"/>
              </a:rPr>
              <a:t>in</a:t>
            </a:r>
            <a:r>
              <a:rPr sz="1050" spc="-25" dirty="0">
                <a:solidFill>
                  <a:srgbClr val="3E3E3E"/>
                </a:solidFill>
                <a:latin typeface="CVS Health Sans"/>
                <a:cs typeface="CVS Health Sans"/>
              </a:rPr>
              <a:t> </a:t>
            </a:r>
            <a:r>
              <a:rPr sz="1050" dirty="0">
                <a:solidFill>
                  <a:srgbClr val="3E3E3E"/>
                </a:solidFill>
                <a:latin typeface="CVS Health Sans"/>
                <a:cs typeface="CVS Health Sans"/>
              </a:rPr>
              <a:t>this</a:t>
            </a:r>
            <a:r>
              <a:rPr sz="1050" spc="-35" dirty="0">
                <a:solidFill>
                  <a:srgbClr val="3E3E3E"/>
                </a:solidFill>
                <a:latin typeface="CVS Health Sans"/>
                <a:cs typeface="CVS Health Sans"/>
              </a:rPr>
              <a:t> </a:t>
            </a:r>
            <a:r>
              <a:rPr sz="1050" dirty="0">
                <a:solidFill>
                  <a:srgbClr val="3E3E3E"/>
                </a:solidFill>
                <a:latin typeface="CVS Health Sans"/>
                <a:cs typeface="CVS Health Sans"/>
              </a:rPr>
              <a:t>location,</a:t>
            </a:r>
            <a:r>
              <a:rPr sz="1050" spc="25" dirty="0">
                <a:solidFill>
                  <a:srgbClr val="3E3E3E"/>
                </a:solidFill>
                <a:latin typeface="CVS Health Sans"/>
                <a:cs typeface="CVS Health Sans"/>
              </a:rPr>
              <a:t> </a:t>
            </a:r>
            <a:r>
              <a:rPr sz="1050" dirty="0">
                <a:solidFill>
                  <a:srgbClr val="3E3E3E"/>
                </a:solidFill>
                <a:latin typeface="CVS Health Sans"/>
                <a:cs typeface="CVS Health Sans"/>
              </a:rPr>
              <a:t>you</a:t>
            </a:r>
            <a:r>
              <a:rPr sz="1050" spc="10" dirty="0">
                <a:solidFill>
                  <a:srgbClr val="3E3E3E"/>
                </a:solidFill>
                <a:latin typeface="CVS Health Sans"/>
                <a:cs typeface="CVS Health Sans"/>
              </a:rPr>
              <a:t> </a:t>
            </a:r>
            <a:r>
              <a:rPr sz="1050" dirty="0">
                <a:solidFill>
                  <a:srgbClr val="3E3E3E"/>
                </a:solidFill>
                <a:latin typeface="CVS Health Sans"/>
                <a:cs typeface="CVS Health Sans"/>
              </a:rPr>
              <a:t>will</a:t>
            </a:r>
            <a:r>
              <a:rPr sz="1050" spc="-25" dirty="0">
                <a:solidFill>
                  <a:srgbClr val="3E3E3E"/>
                </a:solidFill>
                <a:latin typeface="CVS Health Sans"/>
                <a:cs typeface="CVS Health Sans"/>
              </a:rPr>
              <a:t> </a:t>
            </a:r>
            <a:r>
              <a:rPr sz="1050" dirty="0">
                <a:solidFill>
                  <a:srgbClr val="3E3E3E"/>
                </a:solidFill>
                <a:latin typeface="CVS Health Sans"/>
                <a:cs typeface="CVS Health Sans"/>
              </a:rPr>
              <a:t>be</a:t>
            </a:r>
            <a:r>
              <a:rPr sz="1050" spc="-35" dirty="0">
                <a:solidFill>
                  <a:srgbClr val="3E3E3E"/>
                </a:solidFill>
                <a:latin typeface="CVS Health Sans"/>
                <a:cs typeface="CVS Health Sans"/>
              </a:rPr>
              <a:t> </a:t>
            </a:r>
            <a:r>
              <a:rPr sz="1050" spc="-10" dirty="0">
                <a:solidFill>
                  <a:srgbClr val="3E3E3E"/>
                </a:solidFill>
                <a:latin typeface="CVS Health Sans"/>
                <a:cs typeface="CVS Health Sans"/>
              </a:rPr>
              <a:t>responsible</a:t>
            </a:r>
            <a:r>
              <a:rPr sz="1050" spc="-35" dirty="0">
                <a:solidFill>
                  <a:srgbClr val="3E3E3E"/>
                </a:solidFill>
                <a:latin typeface="CVS Health Sans"/>
                <a:cs typeface="CVS Health Sans"/>
              </a:rPr>
              <a:t> </a:t>
            </a:r>
            <a:r>
              <a:rPr sz="1050" dirty="0">
                <a:solidFill>
                  <a:srgbClr val="3E3E3E"/>
                </a:solidFill>
                <a:latin typeface="CVS Health Sans"/>
                <a:cs typeface="CVS Health Sans"/>
              </a:rPr>
              <a:t>for</a:t>
            </a:r>
            <a:r>
              <a:rPr sz="1050" spc="-15" dirty="0">
                <a:solidFill>
                  <a:srgbClr val="3E3E3E"/>
                </a:solidFill>
                <a:latin typeface="CVS Health Sans"/>
                <a:cs typeface="CVS Health Sans"/>
              </a:rPr>
              <a:t> </a:t>
            </a:r>
            <a:r>
              <a:rPr sz="1050" dirty="0">
                <a:solidFill>
                  <a:srgbClr val="3E3E3E"/>
                </a:solidFill>
                <a:latin typeface="CVS Health Sans"/>
                <a:cs typeface="CVS Health Sans"/>
              </a:rPr>
              <a:t>executing</a:t>
            </a:r>
            <a:r>
              <a:rPr sz="1050" spc="-5" dirty="0">
                <a:solidFill>
                  <a:srgbClr val="3E3E3E"/>
                </a:solidFill>
                <a:latin typeface="CVS Health Sans"/>
                <a:cs typeface="CVS Health Sans"/>
              </a:rPr>
              <a:t> </a:t>
            </a:r>
            <a:r>
              <a:rPr sz="1050" spc="-10" dirty="0">
                <a:solidFill>
                  <a:srgbClr val="3E3E3E"/>
                </a:solidFill>
                <a:latin typeface="CVS Health Sans"/>
                <a:cs typeface="CVS Health Sans"/>
              </a:rPr>
              <a:t>operational </a:t>
            </a:r>
            <a:r>
              <a:rPr sz="1050" dirty="0">
                <a:solidFill>
                  <a:srgbClr val="3E3E3E"/>
                </a:solidFill>
                <a:latin typeface="CVS Health Sans"/>
                <a:cs typeface="CVS Health Sans"/>
              </a:rPr>
              <a:t>strategies</a:t>
            </a:r>
            <a:r>
              <a:rPr sz="1050" spc="-65" dirty="0">
                <a:solidFill>
                  <a:srgbClr val="3E3E3E"/>
                </a:solidFill>
                <a:latin typeface="CVS Health Sans"/>
                <a:cs typeface="CVS Health Sans"/>
              </a:rPr>
              <a:t> </a:t>
            </a:r>
            <a:r>
              <a:rPr sz="1050" dirty="0">
                <a:solidFill>
                  <a:srgbClr val="3E3E3E"/>
                </a:solidFill>
                <a:latin typeface="CVS Health Sans"/>
                <a:cs typeface="CVS Health Sans"/>
              </a:rPr>
              <a:t>for</a:t>
            </a:r>
            <a:r>
              <a:rPr sz="1050" spc="-20" dirty="0">
                <a:solidFill>
                  <a:srgbClr val="3E3E3E"/>
                </a:solidFill>
                <a:latin typeface="CVS Health Sans"/>
                <a:cs typeface="CVS Health Sans"/>
              </a:rPr>
              <a:t> </a:t>
            </a:r>
            <a:r>
              <a:rPr sz="1050" dirty="0">
                <a:solidFill>
                  <a:srgbClr val="3E3E3E"/>
                </a:solidFill>
                <a:latin typeface="CVS Health Sans"/>
                <a:cs typeface="CVS Health Sans"/>
              </a:rPr>
              <a:t>Member</a:t>
            </a:r>
            <a:r>
              <a:rPr sz="1050" spc="-50" dirty="0">
                <a:solidFill>
                  <a:srgbClr val="3E3E3E"/>
                </a:solidFill>
                <a:latin typeface="CVS Health Sans"/>
                <a:cs typeface="CVS Health Sans"/>
              </a:rPr>
              <a:t> </a:t>
            </a:r>
            <a:r>
              <a:rPr sz="1050" dirty="0">
                <a:solidFill>
                  <a:srgbClr val="3E3E3E"/>
                </a:solidFill>
                <a:latin typeface="CVS Health Sans"/>
                <a:cs typeface="CVS Health Sans"/>
              </a:rPr>
              <a:t>Services',</a:t>
            </a:r>
            <a:r>
              <a:rPr sz="1050" spc="-10" dirty="0">
                <a:solidFill>
                  <a:srgbClr val="3E3E3E"/>
                </a:solidFill>
                <a:latin typeface="CVS Health Sans"/>
                <a:cs typeface="CVS Health Sans"/>
              </a:rPr>
              <a:t> </a:t>
            </a:r>
            <a:r>
              <a:rPr sz="1050" dirty="0">
                <a:solidFill>
                  <a:srgbClr val="3E3E3E"/>
                </a:solidFill>
                <a:latin typeface="CVS Health Sans"/>
                <a:cs typeface="CVS Health Sans"/>
              </a:rPr>
              <a:t>PBM</a:t>
            </a:r>
            <a:r>
              <a:rPr sz="1050" spc="-35" dirty="0">
                <a:solidFill>
                  <a:srgbClr val="3E3E3E"/>
                </a:solidFill>
                <a:latin typeface="CVS Health Sans"/>
                <a:cs typeface="CVS Health Sans"/>
              </a:rPr>
              <a:t> </a:t>
            </a:r>
            <a:r>
              <a:rPr sz="1050" dirty="0">
                <a:solidFill>
                  <a:srgbClr val="3E3E3E"/>
                </a:solidFill>
                <a:latin typeface="CVS Health Sans"/>
                <a:cs typeface="CVS Health Sans"/>
              </a:rPr>
              <a:t>and</a:t>
            </a:r>
            <a:r>
              <a:rPr sz="1050" spc="10" dirty="0">
                <a:solidFill>
                  <a:srgbClr val="3E3E3E"/>
                </a:solidFill>
                <a:latin typeface="CVS Health Sans"/>
                <a:cs typeface="CVS Health Sans"/>
              </a:rPr>
              <a:t> </a:t>
            </a:r>
            <a:r>
              <a:rPr sz="1050" spc="-10" dirty="0">
                <a:solidFill>
                  <a:srgbClr val="3E3E3E"/>
                </a:solidFill>
                <a:latin typeface="CVS Health Sans"/>
                <a:cs typeface="CVS Health Sans"/>
              </a:rPr>
              <a:t>Enterprise</a:t>
            </a:r>
            <a:r>
              <a:rPr sz="1050" spc="-40" dirty="0">
                <a:solidFill>
                  <a:srgbClr val="3E3E3E"/>
                </a:solidFill>
                <a:latin typeface="CVS Health Sans"/>
                <a:cs typeface="CVS Health Sans"/>
              </a:rPr>
              <a:t> </a:t>
            </a:r>
            <a:r>
              <a:rPr sz="1050" dirty="0">
                <a:solidFill>
                  <a:srgbClr val="3E3E3E"/>
                </a:solidFill>
                <a:latin typeface="CVS Health Sans"/>
                <a:cs typeface="CVS Health Sans"/>
              </a:rPr>
              <a:t>program</a:t>
            </a:r>
            <a:r>
              <a:rPr sz="1050" spc="-10" dirty="0">
                <a:solidFill>
                  <a:srgbClr val="3E3E3E"/>
                </a:solidFill>
                <a:latin typeface="CVS Health Sans"/>
                <a:cs typeface="CVS Health Sans"/>
              </a:rPr>
              <a:t> </a:t>
            </a:r>
            <a:r>
              <a:rPr sz="1050" dirty="0">
                <a:solidFill>
                  <a:srgbClr val="3E3E3E"/>
                </a:solidFill>
                <a:latin typeface="CVS Health Sans"/>
                <a:cs typeface="CVS Health Sans"/>
              </a:rPr>
              <a:t>initiatives</a:t>
            </a:r>
            <a:r>
              <a:rPr sz="1050" spc="-35" dirty="0">
                <a:solidFill>
                  <a:srgbClr val="3E3E3E"/>
                </a:solidFill>
                <a:latin typeface="CVS Health Sans"/>
                <a:cs typeface="CVS Health Sans"/>
              </a:rPr>
              <a:t> </a:t>
            </a:r>
            <a:r>
              <a:rPr sz="1050" dirty="0">
                <a:solidFill>
                  <a:srgbClr val="3E3E3E"/>
                </a:solidFill>
                <a:latin typeface="CVS Health Sans"/>
                <a:cs typeface="CVS Health Sans"/>
              </a:rPr>
              <a:t>through</a:t>
            </a:r>
            <a:r>
              <a:rPr sz="1050" spc="5" dirty="0">
                <a:solidFill>
                  <a:srgbClr val="3E3E3E"/>
                </a:solidFill>
                <a:latin typeface="CVS Health Sans"/>
                <a:cs typeface="CVS Health Sans"/>
              </a:rPr>
              <a:t> </a:t>
            </a:r>
            <a:r>
              <a:rPr sz="1050" spc="-10" dirty="0">
                <a:solidFill>
                  <a:srgbClr val="3E3E3E"/>
                </a:solidFill>
                <a:latin typeface="CVS Health Sans"/>
                <a:cs typeface="CVS Health Sans"/>
              </a:rPr>
              <a:t>collaborative partnerships</a:t>
            </a:r>
            <a:r>
              <a:rPr sz="1050" spc="-45" dirty="0">
                <a:solidFill>
                  <a:srgbClr val="3E3E3E"/>
                </a:solidFill>
                <a:latin typeface="CVS Health Sans"/>
                <a:cs typeface="CVS Health Sans"/>
              </a:rPr>
              <a:t> </a:t>
            </a:r>
            <a:r>
              <a:rPr sz="1050" dirty="0">
                <a:solidFill>
                  <a:srgbClr val="3E3E3E"/>
                </a:solidFill>
                <a:latin typeface="CVS Health Sans"/>
                <a:cs typeface="CVS Health Sans"/>
              </a:rPr>
              <a:t>within</a:t>
            </a:r>
            <a:r>
              <a:rPr sz="1050" spc="-5" dirty="0">
                <a:solidFill>
                  <a:srgbClr val="3E3E3E"/>
                </a:solidFill>
                <a:latin typeface="CVS Health Sans"/>
                <a:cs typeface="CVS Health Sans"/>
              </a:rPr>
              <a:t> </a:t>
            </a:r>
            <a:r>
              <a:rPr sz="1050" dirty="0">
                <a:solidFill>
                  <a:srgbClr val="3E3E3E"/>
                </a:solidFill>
                <a:latin typeface="CVS Health Sans"/>
                <a:cs typeface="CVS Health Sans"/>
              </a:rPr>
              <a:t>Care,</a:t>
            </a:r>
            <a:r>
              <a:rPr sz="1050" spc="-50" dirty="0">
                <a:solidFill>
                  <a:srgbClr val="3E3E3E"/>
                </a:solidFill>
                <a:latin typeface="CVS Health Sans"/>
                <a:cs typeface="CVS Health Sans"/>
              </a:rPr>
              <a:t> </a:t>
            </a:r>
            <a:r>
              <a:rPr sz="1050" dirty="0">
                <a:solidFill>
                  <a:srgbClr val="3E3E3E"/>
                </a:solidFill>
                <a:latin typeface="CVS Health Sans"/>
                <a:cs typeface="CVS Health Sans"/>
              </a:rPr>
              <a:t>Operations,</a:t>
            </a:r>
            <a:r>
              <a:rPr sz="1050" spc="-15" dirty="0">
                <a:solidFill>
                  <a:srgbClr val="3E3E3E"/>
                </a:solidFill>
                <a:latin typeface="CVS Health Sans"/>
                <a:cs typeface="CVS Health Sans"/>
              </a:rPr>
              <a:t> </a:t>
            </a:r>
            <a:r>
              <a:rPr sz="1050" dirty="0">
                <a:solidFill>
                  <a:srgbClr val="3E3E3E"/>
                </a:solidFill>
                <a:latin typeface="CVS Health Sans"/>
                <a:cs typeface="CVS Health Sans"/>
              </a:rPr>
              <a:t>and Centers</a:t>
            </a:r>
            <a:r>
              <a:rPr sz="1050" spc="-40" dirty="0">
                <a:solidFill>
                  <a:srgbClr val="3E3E3E"/>
                </a:solidFill>
                <a:latin typeface="CVS Health Sans"/>
                <a:cs typeface="CVS Health Sans"/>
              </a:rPr>
              <a:t> </a:t>
            </a:r>
            <a:r>
              <a:rPr sz="1050" dirty="0">
                <a:solidFill>
                  <a:srgbClr val="3E3E3E"/>
                </a:solidFill>
                <a:latin typeface="CVS Health Sans"/>
                <a:cs typeface="CVS Health Sans"/>
              </a:rPr>
              <a:t>of</a:t>
            </a:r>
            <a:r>
              <a:rPr sz="1050" spc="-55" dirty="0">
                <a:solidFill>
                  <a:srgbClr val="3E3E3E"/>
                </a:solidFill>
                <a:latin typeface="CVS Health Sans"/>
                <a:cs typeface="CVS Health Sans"/>
              </a:rPr>
              <a:t> </a:t>
            </a:r>
            <a:r>
              <a:rPr sz="1050" dirty="0">
                <a:solidFill>
                  <a:srgbClr val="3E3E3E"/>
                </a:solidFill>
                <a:latin typeface="CVS Health Sans"/>
                <a:cs typeface="CVS Health Sans"/>
              </a:rPr>
              <a:t>Excellence</a:t>
            </a:r>
            <a:r>
              <a:rPr sz="1050" spc="-15" dirty="0">
                <a:solidFill>
                  <a:srgbClr val="3E3E3E"/>
                </a:solidFill>
                <a:latin typeface="CVS Health Sans"/>
                <a:cs typeface="CVS Health Sans"/>
              </a:rPr>
              <a:t> </a:t>
            </a:r>
            <a:r>
              <a:rPr sz="1050" dirty="0">
                <a:solidFill>
                  <a:srgbClr val="3E3E3E"/>
                </a:solidFill>
                <a:latin typeface="CVS Health Sans"/>
                <a:cs typeface="CVS Health Sans"/>
              </a:rPr>
              <a:t>(COEs)</a:t>
            </a:r>
            <a:r>
              <a:rPr sz="1050" spc="-55" dirty="0">
                <a:solidFill>
                  <a:srgbClr val="3E3E3E"/>
                </a:solidFill>
                <a:latin typeface="CVS Health Sans"/>
                <a:cs typeface="CVS Health Sans"/>
              </a:rPr>
              <a:t> </a:t>
            </a:r>
            <a:r>
              <a:rPr sz="1050" dirty="0">
                <a:solidFill>
                  <a:srgbClr val="3E3E3E"/>
                </a:solidFill>
                <a:latin typeface="CVS Health Sans"/>
                <a:cs typeface="CVS Health Sans"/>
              </a:rPr>
              <a:t>such</a:t>
            </a:r>
            <a:r>
              <a:rPr sz="1050" spc="30" dirty="0">
                <a:solidFill>
                  <a:srgbClr val="3E3E3E"/>
                </a:solidFill>
                <a:latin typeface="CVS Health Sans"/>
                <a:cs typeface="CVS Health Sans"/>
              </a:rPr>
              <a:t> </a:t>
            </a:r>
            <a:r>
              <a:rPr sz="1050" dirty="0">
                <a:solidFill>
                  <a:srgbClr val="3E3E3E"/>
                </a:solidFill>
                <a:latin typeface="CVS Health Sans"/>
                <a:cs typeface="CVS Health Sans"/>
              </a:rPr>
              <a:t>as</a:t>
            </a:r>
            <a:r>
              <a:rPr sz="1050" spc="-40" dirty="0">
                <a:solidFill>
                  <a:srgbClr val="3E3E3E"/>
                </a:solidFill>
                <a:latin typeface="CVS Health Sans"/>
                <a:cs typeface="CVS Health Sans"/>
              </a:rPr>
              <a:t> </a:t>
            </a:r>
            <a:r>
              <a:rPr sz="1050" dirty="0">
                <a:solidFill>
                  <a:srgbClr val="3E3E3E"/>
                </a:solidFill>
                <a:latin typeface="CVS Health Sans"/>
                <a:cs typeface="CVS Health Sans"/>
              </a:rPr>
              <a:t>HR,</a:t>
            </a:r>
            <a:r>
              <a:rPr sz="1050" spc="-55" dirty="0">
                <a:solidFill>
                  <a:srgbClr val="3E3E3E"/>
                </a:solidFill>
                <a:latin typeface="CVS Health Sans"/>
                <a:cs typeface="CVS Health Sans"/>
              </a:rPr>
              <a:t> </a:t>
            </a:r>
            <a:r>
              <a:rPr sz="1050" dirty="0">
                <a:solidFill>
                  <a:srgbClr val="3E3E3E"/>
                </a:solidFill>
                <a:latin typeface="CVS Health Sans"/>
                <a:cs typeface="CVS Health Sans"/>
              </a:rPr>
              <a:t>Finance,</a:t>
            </a:r>
            <a:r>
              <a:rPr sz="1050" spc="15" dirty="0">
                <a:solidFill>
                  <a:srgbClr val="3E3E3E"/>
                </a:solidFill>
                <a:latin typeface="CVS Health Sans"/>
                <a:cs typeface="CVS Health Sans"/>
              </a:rPr>
              <a:t> </a:t>
            </a:r>
            <a:r>
              <a:rPr sz="1050" dirty="0">
                <a:solidFill>
                  <a:srgbClr val="3E3E3E"/>
                </a:solidFill>
                <a:latin typeface="CVS Health Sans"/>
                <a:cs typeface="CVS Health Sans"/>
              </a:rPr>
              <a:t>IT</a:t>
            </a:r>
            <a:r>
              <a:rPr sz="1050" spc="-15" dirty="0">
                <a:solidFill>
                  <a:srgbClr val="3E3E3E"/>
                </a:solidFill>
                <a:latin typeface="CVS Health Sans"/>
                <a:cs typeface="CVS Health Sans"/>
              </a:rPr>
              <a:t> </a:t>
            </a:r>
            <a:r>
              <a:rPr sz="1050" spc="-25" dirty="0">
                <a:solidFill>
                  <a:srgbClr val="3E3E3E"/>
                </a:solidFill>
                <a:latin typeface="CVS Health Sans"/>
                <a:cs typeface="CVS Health Sans"/>
              </a:rPr>
              <a:t>and </a:t>
            </a:r>
            <a:r>
              <a:rPr sz="1050" dirty="0">
                <a:solidFill>
                  <a:srgbClr val="3E3E3E"/>
                </a:solidFill>
                <a:latin typeface="CVS Health Sans"/>
                <a:cs typeface="CVS Health Sans"/>
              </a:rPr>
              <a:t>Quality to</a:t>
            </a:r>
            <a:r>
              <a:rPr sz="1050" spc="-20" dirty="0">
                <a:solidFill>
                  <a:srgbClr val="3E3E3E"/>
                </a:solidFill>
                <a:latin typeface="CVS Health Sans"/>
                <a:cs typeface="CVS Health Sans"/>
              </a:rPr>
              <a:t> </a:t>
            </a:r>
            <a:r>
              <a:rPr sz="1050" dirty="0">
                <a:solidFill>
                  <a:srgbClr val="3E3E3E"/>
                </a:solidFill>
                <a:latin typeface="CVS Health Sans"/>
                <a:cs typeface="CVS Health Sans"/>
              </a:rPr>
              <a:t>name</a:t>
            </a:r>
            <a:r>
              <a:rPr sz="1050" spc="-5" dirty="0">
                <a:solidFill>
                  <a:srgbClr val="3E3E3E"/>
                </a:solidFill>
                <a:latin typeface="CVS Health Sans"/>
                <a:cs typeface="CVS Health Sans"/>
              </a:rPr>
              <a:t> </a:t>
            </a:r>
            <a:r>
              <a:rPr sz="1050" dirty="0">
                <a:solidFill>
                  <a:srgbClr val="3E3E3E"/>
                </a:solidFill>
                <a:latin typeface="CVS Health Sans"/>
                <a:cs typeface="CVS Health Sans"/>
              </a:rPr>
              <a:t>a</a:t>
            </a:r>
            <a:r>
              <a:rPr sz="1050" spc="-30" dirty="0">
                <a:solidFill>
                  <a:srgbClr val="3E3E3E"/>
                </a:solidFill>
                <a:latin typeface="CVS Health Sans"/>
                <a:cs typeface="CVS Health Sans"/>
              </a:rPr>
              <a:t> </a:t>
            </a:r>
            <a:r>
              <a:rPr sz="1050" dirty="0">
                <a:solidFill>
                  <a:srgbClr val="3E3E3E"/>
                </a:solidFill>
                <a:latin typeface="CVS Health Sans"/>
                <a:cs typeface="CVS Health Sans"/>
              </a:rPr>
              <a:t>few.</a:t>
            </a:r>
            <a:r>
              <a:rPr sz="1050" spc="-35" dirty="0">
                <a:solidFill>
                  <a:srgbClr val="3E3E3E"/>
                </a:solidFill>
                <a:latin typeface="CVS Health Sans"/>
                <a:cs typeface="CVS Health Sans"/>
              </a:rPr>
              <a:t> </a:t>
            </a:r>
            <a:r>
              <a:rPr sz="1050" dirty="0">
                <a:solidFill>
                  <a:srgbClr val="3E3E3E"/>
                </a:solidFill>
                <a:latin typeface="CVS Health Sans"/>
                <a:cs typeface="CVS Health Sans"/>
              </a:rPr>
              <a:t>The</a:t>
            </a:r>
            <a:r>
              <a:rPr sz="1050" spc="25" dirty="0">
                <a:solidFill>
                  <a:srgbClr val="3E3E3E"/>
                </a:solidFill>
                <a:latin typeface="CVS Health Sans"/>
                <a:cs typeface="CVS Health Sans"/>
              </a:rPr>
              <a:t> </a:t>
            </a:r>
            <a:r>
              <a:rPr sz="1050" dirty="0">
                <a:solidFill>
                  <a:srgbClr val="3E3E3E"/>
                </a:solidFill>
                <a:latin typeface="CVS Health Sans"/>
                <a:cs typeface="CVS Health Sans"/>
              </a:rPr>
              <a:t>Director</a:t>
            </a:r>
            <a:r>
              <a:rPr sz="1050" spc="-10" dirty="0">
                <a:solidFill>
                  <a:srgbClr val="3E3E3E"/>
                </a:solidFill>
                <a:latin typeface="CVS Health Sans"/>
                <a:cs typeface="CVS Health Sans"/>
              </a:rPr>
              <a:t> </a:t>
            </a:r>
            <a:r>
              <a:rPr sz="1050" dirty="0">
                <a:solidFill>
                  <a:srgbClr val="3E3E3E"/>
                </a:solidFill>
                <a:latin typeface="CVS Health Sans"/>
                <a:cs typeface="CVS Health Sans"/>
              </a:rPr>
              <a:t>will</a:t>
            </a:r>
            <a:r>
              <a:rPr sz="1050" spc="-25" dirty="0">
                <a:solidFill>
                  <a:srgbClr val="3E3E3E"/>
                </a:solidFill>
                <a:latin typeface="CVS Health Sans"/>
                <a:cs typeface="CVS Health Sans"/>
              </a:rPr>
              <a:t> </a:t>
            </a:r>
            <a:r>
              <a:rPr sz="1050" spc="-10" dirty="0">
                <a:solidFill>
                  <a:srgbClr val="3E3E3E"/>
                </a:solidFill>
                <a:latin typeface="CVS Health Sans"/>
                <a:cs typeface="CVS Health Sans"/>
              </a:rPr>
              <a:t>interface</a:t>
            </a:r>
            <a:r>
              <a:rPr sz="1050" spc="-35" dirty="0">
                <a:solidFill>
                  <a:srgbClr val="3E3E3E"/>
                </a:solidFill>
                <a:latin typeface="CVS Health Sans"/>
                <a:cs typeface="CVS Health Sans"/>
              </a:rPr>
              <a:t> </a:t>
            </a:r>
            <a:r>
              <a:rPr sz="1050" dirty="0">
                <a:solidFill>
                  <a:srgbClr val="3E3E3E"/>
                </a:solidFill>
                <a:latin typeface="CVS Health Sans"/>
                <a:cs typeface="CVS Health Sans"/>
              </a:rPr>
              <a:t>with</a:t>
            </a:r>
            <a:r>
              <a:rPr sz="1050" spc="10" dirty="0">
                <a:solidFill>
                  <a:srgbClr val="3E3E3E"/>
                </a:solidFill>
                <a:latin typeface="CVS Health Sans"/>
                <a:cs typeface="CVS Health Sans"/>
              </a:rPr>
              <a:t> </a:t>
            </a:r>
            <a:r>
              <a:rPr sz="1050" dirty="0">
                <a:solidFill>
                  <a:srgbClr val="3E3E3E"/>
                </a:solidFill>
                <a:latin typeface="CVS Health Sans"/>
                <a:cs typeface="CVS Health Sans"/>
              </a:rPr>
              <a:t>senior</a:t>
            </a:r>
            <a:r>
              <a:rPr sz="1050" spc="-15" dirty="0">
                <a:solidFill>
                  <a:srgbClr val="3E3E3E"/>
                </a:solidFill>
                <a:latin typeface="CVS Health Sans"/>
                <a:cs typeface="CVS Health Sans"/>
              </a:rPr>
              <a:t> </a:t>
            </a:r>
            <a:r>
              <a:rPr sz="1050" dirty="0">
                <a:solidFill>
                  <a:srgbClr val="3E3E3E"/>
                </a:solidFill>
                <a:latin typeface="CVS Health Sans"/>
                <a:cs typeface="CVS Health Sans"/>
              </a:rPr>
              <a:t>levels</a:t>
            </a:r>
            <a:r>
              <a:rPr sz="1050" spc="-30" dirty="0">
                <a:solidFill>
                  <a:srgbClr val="3E3E3E"/>
                </a:solidFill>
                <a:latin typeface="CVS Health Sans"/>
                <a:cs typeface="CVS Health Sans"/>
              </a:rPr>
              <a:t> </a:t>
            </a:r>
            <a:r>
              <a:rPr sz="1050" dirty="0">
                <a:solidFill>
                  <a:srgbClr val="3E3E3E"/>
                </a:solidFill>
                <a:latin typeface="CVS Health Sans"/>
                <a:cs typeface="CVS Health Sans"/>
              </a:rPr>
              <a:t>of</a:t>
            </a:r>
            <a:r>
              <a:rPr sz="1050" spc="-40" dirty="0">
                <a:solidFill>
                  <a:srgbClr val="3E3E3E"/>
                </a:solidFill>
                <a:latin typeface="CVS Health Sans"/>
                <a:cs typeface="CVS Health Sans"/>
              </a:rPr>
              <a:t> </a:t>
            </a:r>
            <a:r>
              <a:rPr sz="1050" dirty="0">
                <a:solidFill>
                  <a:srgbClr val="3E3E3E"/>
                </a:solidFill>
                <a:latin typeface="CVS Health Sans"/>
                <a:cs typeface="CVS Health Sans"/>
              </a:rPr>
              <a:t>the</a:t>
            </a:r>
            <a:r>
              <a:rPr sz="1050" spc="-5" dirty="0">
                <a:solidFill>
                  <a:srgbClr val="3E3E3E"/>
                </a:solidFill>
                <a:latin typeface="CVS Health Sans"/>
                <a:cs typeface="CVS Health Sans"/>
              </a:rPr>
              <a:t> </a:t>
            </a:r>
            <a:r>
              <a:rPr sz="1050" dirty="0">
                <a:solidFill>
                  <a:srgbClr val="3E3E3E"/>
                </a:solidFill>
                <a:latin typeface="CVS Health Sans"/>
                <a:cs typeface="CVS Health Sans"/>
              </a:rPr>
              <a:t>organization</a:t>
            </a:r>
            <a:r>
              <a:rPr sz="1050" spc="10" dirty="0">
                <a:solidFill>
                  <a:srgbClr val="3E3E3E"/>
                </a:solidFill>
                <a:latin typeface="CVS Health Sans"/>
                <a:cs typeface="CVS Health Sans"/>
              </a:rPr>
              <a:t> </a:t>
            </a:r>
            <a:r>
              <a:rPr sz="1050" dirty="0">
                <a:solidFill>
                  <a:srgbClr val="3E3E3E"/>
                </a:solidFill>
                <a:latin typeface="CVS Health Sans"/>
                <a:cs typeface="CVS Health Sans"/>
              </a:rPr>
              <a:t>as well</a:t>
            </a:r>
            <a:r>
              <a:rPr sz="1050" spc="-55" dirty="0">
                <a:solidFill>
                  <a:srgbClr val="3E3E3E"/>
                </a:solidFill>
                <a:latin typeface="CVS Health Sans"/>
                <a:cs typeface="CVS Health Sans"/>
              </a:rPr>
              <a:t> </a:t>
            </a:r>
            <a:r>
              <a:rPr sz="1050" spc="-25" dirty="0">
                <a:solidFill>
                  <a:srgbClr val="3E3E3E"/>
                </a:solidFill>
                <a:latin typeface="CVS Health Sans"/>
                <a:cs typeface="CVS Health Sans"/>
              </a:rPr>
              <a:t>as </a:t>
            </a:r>
            <a:r>
              <a:rPr sz="1050" dirty="0">
                <a:solidFill>
                  <a:srgbClr val="3E3E3E"/>
                </a:solidFill>
                <a:latin typeface="CVS Health Sans"/>
                <a:cs typeface="CVS Health Sans"/>
              </a:rPr>
              <a:t>external</a:t>
            </a:r>
            <a:r>
              <a:rPr sz="1050" spc="-65" dirty="0">
                <a:solidFill>
                  <a:srgbClr val="3E3E3E"/>
                </a:solidFill>
                <a:latin typeface="CVS Health Sans"/>
                <a:cs typeface="CVS Health Sans"/>
              </a:rPr>
              <a:t> </a:t>
            </a:r>
            <a:r>
              <a:rPr sz="1050" dirty="0">
                <a:solidFill>
                  <a:srgbClr val="3E3E3E"/>
                </a:solidFill>
                <a:latin typeface="CVS Health Sans"/>
                <a:cs typeface="CVS Health Sans"/>
              </a:rPr>
              <a:t>clients</a:t>
            </a:r>
            <a:r>
              <a:rPr sz="1050" spc="-30" dirty="0">
                <a:solidFill>
                  <a:srgbClr val="3E3E3E"/>
                </a:solidFill>
                <a:latin typeface="CVS Health Sans"/>
                <a:cs typeface="CVS Health Sans"/>
              </a:rPr>
              <a:t> </a:t>
            </a:r>
            <a:r>
              <a:rPr sz="1050" dirty="0">
                <a:solidFill>
                  <a:srgbClr val="3E3E3E"/>
                </a:solidFill>
                <a:latin typeface="CVS Health Sans"/>
                <a:cs typeface="CVS Health Sans"/>
              </a:rPr>
              <a:t>and</a:t>
            </a:r>
            <a:r>
              <a:rPr sz="1050" spc="15" dirty="0">
                <a:solidFill>
                  <a:srgbClr val="3E3E3E"/>
                </a:solidFill>
                <a:latin typeface="CVS Health Sans"/>
                <a:cs typeface="CVS Health Sans"/>
              </a:rPr>
              <a:t> </a:t>
            </a:r>
            <a:r>
              <a:rPr sz="1050" dirty="0">
                <a:solidFill>
                  <a:srgbClr val="3E3E3E"/>
                </a:solidFill>
                <a:latin typeface="CVS Health Sans"/>
                <a:cs typeface="CVS Health Sans"/>
              </a:rPr>
              <a:t>requires</a:t>
            </a:r>
            <a:r>
              <a:rPr sz="1050" spc="-30" dirty="0">
                <a:solidFill>
                  <a:srgbClr val="3E3E3E"/>
                </a:solidFill>
                <a:latin typeface="CVS Health Sans"/>
                <a:cs typeface="CVS Health Sans"/>
              </a:rPr>
              <a:t> </a:t>
            </a:r>
            <a:r>
              <a:rPr sz="1050" dirty="0">
                <a:solidFill>
                  <a:srgbClr val="3E3E3E"/>
                </a:solidFill>
                <a:latin typeface="CVS Health Sans"/>
                <a:cs typeface="CVS Health Sans"/>
              </a:rPr>
              <a:t>superior</a:t>
            </a:r>
            <a:r>
              <a:rPr sz="1050" spc="-15" dirty="0">
                <a:solidFill>
                  <a:srgbClr val="3E3E3E"/>
                </a:solidFill>
                <a:latin typeface="CVS Health Sans"/>
                <a:cs typeface="CVS Health Sans"/>
              </a:rPr>
              <a:t> </a:t>
            </a:r>
            <a:r>
              <a:rPr sz="1050" dirty="0">
                <a:solidFill>
                  <a:srgbClr val="3E3E3E"/>
                </a:solidFill>
                <a:latin typeface="CVS Health Sans"/>
                <a:cs typeface="CVS Health Sans"/>
              </a:rPr>
              <a:t>management</a:t>
            </a:r>
            <a:r>
              <a:rPr sz="1050" spc="-5" dirty="0">
                <a:solidFill>
                  <a:srgbClr val="3E3E3E"/>
                </a:solidFill>
                <a:latin typeface="CVS Health Sans"/>
                <a:cs typeface="CVS Health Sans"/>
              </a:rPr>
              <a:t> </a:t>
            </a:r>
            <a:r>
              <a:rPr sz="1050" dirty="0">
                <a:solidFill>
                  <a:srgbClr val="3E3E3E"/>
                </a:solidFill>
                <a:latin typeface="CVS Health Sans"/>
                <a:cs typeface="CVS Health Sans"/>
              </a:rPr>
              <a:t>of</a:t>
            </a:r>
            <a:r>
              <a:rPr sz="1050" spc="-40" dirty="0">
                <a:solidFill>
                  <a:srgbClr val="3E3E3E"/>
                </a:solidFill>
                <a:latin typeface="CVS Health Sans"/>
                <a:cs typeface="CVS Health Sans"/>
              </a:rPr>
              <a:t> </a:t>
            </a:r>
            <a:r>
              <a:rPr sz="1050" dirty="0">
                <a:solidFill>
                  <a:srgbClr val="3E3E3E"/>
                </a:solidFill>
                <a:latin typeface="CVS Health Sans"/>
                <a:cs typeface="CVS Health Sans"/>
              </a:rPr>
              <a:t>large,</a:t>
            </a:r>
            <a:r>
              <a:rPr sz="1050" spc="-5" dirty="0">
                <a:solidFill>
                  <a:srgbClr val="3E3E3E"/>
                </a:solidFill>
                <a:latin typeface="CVS Health Sans"/>
                <a:cs typeface="CVS Health Sans"/>
              </a:rPr>
              <a:t> </a:t>
            </a:r>
            <a:r>
              <a:rPr sz="1050" spc="-10" dirty="0">
                <a:solidFill>
                  <a:srgbClr val="3E3E3E"/>
                </a:solidFill>
                <a:latin typeface="CVS Health Sans"/>
                <a:cs typeface="CVS Health Sans"/>
              </a:rPr>
              <a:t>dispersed</a:t>
            </a:r>
            <a:r>
              <a:rPr sz="1050" spc="-45" dirty="0">
                <a:solidFill>
                  <a:srgbClr val="3E3E3E"/>
                </a:solidFill>
                <a:latin typeface="CVS Health Sans"/>
                <a:cs typeface="CVS Health Sans"/>
              </a:rPr>
              <a:t> </a:t>
            </a:r>
            <a:r>
              <a:rPr sz="1050" spc="-10" dirty="0">
                <a:solidFill>
                  <a:srgbClr val="3E3E3E"/>
                </a:solidFill>
                <a:latin typeface="CVS Health Sans"/>
                <a:cs typeface="CVS Health Sans"/>
              </a:rPr>
              <a:t>teams.</a:t>
            </a:r>
            <a:endParaRPr sz="1050">
              <a:latin typeface="CVS Health Sans"/>
              <a:cs typeface="CVS Health Sans"/>
            </a:endParaRPr>
          </a:p>
        </p:txBody>
      </p:sp>
      <p:sp>
        <p:nvSpPr>
          <p:cNvPr id="12" name="object 12"/>
          <p:cNvSpPr txBox="1">
            <a:spLocks noGrp="1"/>
          </p:cNvSpPr>
          <p:nvPr>
            <p:ph type="title"/>
          </p:nvPr>
        </p:nvSpPr>
        <p:spPr>
          <a:xfrm>
            <a:off x="3646678" y="442671"/>
            <a:ext cx="1379220" cy="240029"/>
          </a:xfrm>
          <a:prstGeom prst="rect">
            <a:avLst/>
          </a:prstGeom>
        </p:spPr>
        <p:txBody>
          <a:bodyPr vert="horz" wrap="square" lIns="0" tIns="13335" rIns="0" bIns="0" rtlCol="0">
            <a:spAutoFit/>
          </a:bodyPr>
          <a:lstStyle/>
          <a:p>
            <a:pPr marL="12700">
              <a:lnSpc>
                <a:spcPct val="100000"/>
              </a:lnSpc>
              <a:spcBef>
                <a:spcPts val="105"/>
              </a:spcBef>
            </a:pPr>
            <a:r>
              <a:rPr dirty="0"/>
              <a:t>Job</a:t>
            </a:r>
            <a:r>
              <a:rPr spc="-40" dirty="0"/>
              <a:t> </a:t>
            </a:r>
            <a:r>
              <a:rPr dirty="0"/>
              <a:t>Grade</a:t>
            </a:r>
            <a:r>
              <a:rPr spc="15" dirty="0"/>
              <a:t> </a:t>
            </a:r>
            <a:r>
              <a:rPr dirty="0"/>
              <a:t>-</a:t>
            </a:r>
            <a:r>
              <a:rPr spc="10" dirty="0"/>
              <a:t> </a:t>
            </a:r>
            <a:r>
              <a:rPr spc="-25" dirty="0"/>
              <a:t>109</a:t>
            </a:r>
          </a:p>
        </p:txBody>
      </p:sp>
      <p:sp>
        <p:nvSpPr>
          <p:cNvPr id="13" name="object 13"/>
          <p:cNvSpPr txBox="1"/>
          <p:nvPr/>
        </p:nvSpPr>
        <p:spPr>
          <a:xfrm>
            <a:off x="3678682" y="2518918"/>
            <a:ext cx="1348105"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110</a:t>
            </a:r>
            <a:endParaRPr sz="1400">
              <a:latin typeface="CVS Health Sans"/>
              <a:cs typeface="CVS Health Sans"/>
            </a:endParaRPr>
          </a:p>
        </p:txBody>
      </p:sp>
      <p:sp>
        <p:nvSpPr>
          <p:cNvPr id="14" name="object 14"/>
          <p:cNvSpPr txBox="1"/>
          <p:nvPr/>
        </p:nvSpPr>
        <p:spPr>
          <a:xfrm>
            <a:off x="3715258" y="4320285"/>
            <a:ext cx="131064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111</a:t>
            </a:r>
            <a:endParaRPr sz="1400">
              <a:latin typeface="CVS Health Sans"/>
              <a:cs typeface="CVS Health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1188"/>
            <a:ext cx="1549907" cy="6496808"/>
          </a:xfrm>
          <a:prstGeom prst="rect">
            <a:avLst/>
          </a:prstGeom>
        </p:spPr>
      </p:pic>
      <p:sp>
        <p:nvSpPr>
          <p:cNvPr id="3" name="object 3"/>
          <p:cNvSpPr txBox="1"/>
          <p:nvPr/>
        </p:nvSpPr>
        <p:spPr>
          <a:xfrm>
            <a:off x="719124" y="1777907"/>
            <a:ext cx="3519804" cy="1050925"/>
          </a:xfrm>
          <a:prstGeom prst="rect">
            <a:avLst/>
          </a:prstGeom>
        </p:spPr>
        <p:txBody>
          <a:bodyPr vert="horz" wrap="square" lIns="0" tIns="198120" rIns="0" bIns="0" rtlCol="0">
            <a:spAutoFit/>
          </a:bodyPr>
          <a:lstStyle/>
          <a:p>
            <a:pPr marL="13970">
              <a:lnSpc>
                <a:spcPct val="100000"/>
              </a:lnSpc>
              <a:spcBef>
                <a:spcPts val="1560"/>
              </a:spcBef>
            </a:pPr>
            <a:r>
              <a:rPr sz="2800" b="1" dirty="0">
                <a:solidFill>
                  <a:srgbClr val="3E3E3E"/>
                </a:solidFill>
                <a:latin typeface="CVS Health Sans"/>
                <a:cs typeface="CVS Health Sans"/>
              </a:rPr>
              <a:t>Participant</a:t>
            </a:r>
            <a:r>
              <a:rPr sz="2800" b="1" spc="-105" dirty="0">
                <a:solidFill>
                  <a:srgbClr val="3E3E3E"/>
                </a:solidFill>
                <a:latin typeface="CVS Health Sans"/>
                <a:cs typeface="CVS Health Sans"/>
              </a:rPr>
              <a:t> </a:t>
            </a:r>
            <a:r>
              <a:rPr sz="2800" b="1" spc="-10" dirty="0">
                <a:solidFill>
                  <a:srgbClr val="3E3E3E"/>
                </a:solidFill>
                <a:latin typeface="CVS Health Sans"/>
                <a:cs typeface="CVS Health Sans"/>
              </a:rPr>
              <a:t>Services</a:t>
            </a:r>
            <a:endParaRPr sz="2800">
              <a:latin typeface="CVS Health Sans"/>
              <a:cs typeface="CVS Health Sans"/>
            </a:endParaRPr>
          </a:p>
          <a:p>
            <a:pPr marL="12700">
              <a:lnSpc>
                <a:spcPct val="100000"/>
              </a:lnSpc>
              <a:spcBef>
                <a:spcPts val="595"/>
              </a:spcBef>
            </a:pPr>
            <a:r>
              <a:rPr sz="1100" spc="-10" dirty="0">
                <a:solidFill>
                  <a:srgbClr val="3E3E3E"/>
                </a:solidFill>
                <a:latin typeface="CVS Health Sans"/>
                <a:cs typeface="CVS Health Sans"/>
              </a:rPr>
              <a:t>Participant</a:t>
            </a:r>
            <a:r>
              <a:rPr sz="1100" spc="-40" dirty="0">
                <a:solidFill>
                  <a:srgbClr val="3E3E3E"/>
                </a:solidFill>
                <a:latin typeface="CVS Health Sans"/>
                <a:cs typeface="CVS Health Sans"/>
              </a:rPr>
              <a:t> </a:t>
            </a:r>
            <a:r>
              <a:rPr sz="1100" dirty="0">
                <a:solidFill>
                  <a:srgbClr val="3E3E3E"/>
                </a:solidFill>
                <a:latin typeface="CVS Health Sans"/>
                <a:cs typeface="CVS Health Sans"/>
              </a:rPr>
              <a:t>Services</a:t>
            </a:r>
            <a:r>
              <a:rPr sz="1100" spc="-110" dirty="0">
                <a:solidFill>
                  <a:srgbClr val="3E3E3E"/>
                </a:solidFill>
                <a:latin typeface="CVS Health Sans"/>
                <a:cs typeface="CVS Health Sans"/>
              </a:rPr>
              <a:t> </a:t>
            </a:r>
            <a:r>
              <a:rPr sz="1100" dirty="0">
                <a:solidFill>
                  <a:srgbClr val="3E3E3E"/>
                </a:solidFill>
                <a:latin typeface="CVS Health Sans"/>
                <a:cs typeface="CVS Health Sans"/>
              </a:rPr>
              <a:t>is an</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extension</a:t>
            </a:r>
            <a:endParaRPr sz="1100">
              <a:latin typeface="CVS Health Sans"/>
              <a:cs typeface="CVS Health Sans"/>
            </a:endParaRPr>
          </a:p>
          <a:p>
            <a:pPr marL="12700">
              <a:lnSpc>
                <a:spcPct val="100000"/>
              </a:lnSpc>
              <a:spcBef>
                <a:spcPts val="10"/>
              </a:spcBef>
            </a:pPr>
            <a:r>
              <a:rPr sz="1100" dirty="0">
                <a:solidFill>
                  <a:srgbClr val="3E3E3E"/>
                </a:solidFill>
                <a:latin typeface="CVS Health Sans"/>
                <a:cs typeface="CVS Health Sans"/>
              </a:rPr>
              <a:t>of</a:t>
            </a:r>
            <a:r>
              <a:rPr sz="1100" spc="-10" dirty="0">
                <a:solidFill>
                  <a:srgbClr val="3E3E3E"/>
                </a:solidFill>
                <a:latin typeface="CVS Health Sans"/>
                <a:cs typeface="CVS Health Sans"/>
              </a:rPr>
              <a:t> Care</a:t>
            </a:r>
            <a:r>
              <a:rPr sz="1100" spc="-6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1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bridge</a:t>
            </a:r>
            <a:endParaRPr sz="1100">
              <a:latin typeface="CVS Health Sans"/>
              <a:cs typeface="CVS Health Sans"/>
            </a:endParaRPr>
          </a:p>
        </p:txBody>
      </p:sp>
      <p:sp>
        <p:nvSpPr>
          <p:cNvPr id="4" name="object 4"/>
          <p:cNvSpPr txBox="1"/>
          <p:nvPr/>
        </p:nvSpPr>
        <p:spPr>
          <a:xfrm>
            <a:off x="719124" y="2802127"/>
            <a:ext cx="2599690" cy="863600"/>
          </a:xfrm>
          <a:prstGeom prst="rect">
            <a:avLst/>
          </a:prstGeom>
        </p:spPr>
        <p:txBody>
          <a:bodyPr vert="horz" wrap="square" lIns="0" tIns="22225" rIns="0" bIns="0" rtlCol="0">
            <a:spAutoFit/>
          </a:bodyPr>
          <a:lstStyle/>
          <a:p>
            <a:pPr marL="12700" marR="584200">
              <a:lnSpc>
                <a:spcPts val="1300"/>
              </a:lnSpc>
              <a:spcBef>
                <a:spcPts val="175"/>
              </a:spcBef>
            </a:pPr>
            <a:r>
              <a:rPr sz="1100" dirty="0">
                <a:solidFill>
                  <a:srgbClr val="3E3E3E"/>
                </a:solidFill>
                <a:latin typeface="CVS Health Sans"/>
                <a:cs typeface="CVS Health Sans"/>
              </a:rPr>
              <a:t>between</a:t>
            </a:r>
            <a:r>
              <a:rPr sz="1100" spc="-12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 </a:t>
            </a:r>
            <a:r>
              <a:rPr sz="1100" spc="-10" dirty="0">
                <a:solidFill>
                  <a:srgbClr val="3E3E3E"/>
                </a:solidFill>
                <a:latin typeface="CVS Health Sans"/>
                <a:cs typeface="CVS Health Sans"/>
              </a:rPr>
              <a:t>Pharmacy </a:t>
            </a:r>
            <a:r>
              <a:rPr sz="1100" dirty="0">
                <a:solidFill>
                  <a:srgbClr val="3E3E3E"/>
                </a:solidFill>
                <a:latin typeface="CVS Health Sans"/>
                <a:cs typeface="CVS Health Sans"/>
              </a:rPr>
              <a:t>Operations,</a:t>
            </a:r>
            <a:r>
              <a:rPr sz="1100" spc="-12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55" dirty="0">
                <a:solidFill>
                  <a:srgbClr val="3E3E3E"/>
                </a:solidFill>
                <a:latin typeface="CVS Health Sans"/>
                <a:cs typeface="CVS Health Sans"/>
              </a:rPr>
              <a:t> </a:t>
            </a:r>
            <a:r>
              <a:rPr sz="1100" dirty="0">
                <a:solidFill>
                  <a:srgbClr val="3E3E3E"/>
                </a:solidFill>
                <a:latin typeface="CVS Health Sans"/>
                <a:cs typeface="CVS Health Sans"/>
              </a:rPr>
              <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strong</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focus</a:t>
            </a:r>
            <a:endParaRPr sz="1100">
              <a:latin typeface="CVS Health Sans"/>
              <a:cs typeface="CVS Health Sans"/>
            </a:endParaRPr>
          </a:p>
          <a:p>
            <a:pPr marL="12700">
              <a:lnSpc>
                <a:spcPts val="1290"/>
              </a:lnSpc>
            </a:pPr>
            <a:r>
              <a:rPr sz="1100" dirty="0">
                <a:solidFill>
                  <a:srgbClr val="3E3E3E"/>
                </a:solidFill>
                <a:latin typeface="CVS Health Sans"/>
                <a:cs typeface="CVS Health Sans"/>
              </a:rPr>
              <a:t>on </a:t>
            </a:r>
            <a:r>
              <a:rPr sz="1100" spc="-10" dirty="0">
                <a:solidFill>
                  <a:srgbClr val="3E3E3E"/>
                </a:solidFill>
                <a:latin typeface="CVS Health Sans"/>
                <a:cs typeface="CVS Health Sans"/>
              </a:rPr>
              <a:t>medical</a:t>
            </a:r>
            <a:r>
              <a:rPr sz="1100" spc="-40" dirty="0">
                <a:solidFill>
                  <a:srgbClr val="3E3E3E"/>
                </a:solidFill>
                <a:latin typeface="CVS Health Sans"/>
                <a:cs typeface="CVS Health Sans"/>
              </a:rPr>
              <a:t> </a:t>
            </a:r>
            <a:r>
              <a:rPr sz="1100" dirty="0">
                <a:solidFill>
                  <a:srgbClr val="3E3E3E"/>
                </a:solidFill>
                <a:latin typeface="CVS Health Sans"/>
                <a:cs typeface="CVS Health Sans"/>
              </a:rPr>
              <a:t>prescription</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order</a:t>
            </a:r>
            <a:r>
              <a:rPr sz="1100" spc="-90" dirty="0">
                <a:solidFill>
                  <a:srgbClr val="3E3E3E"/>
                </a:solidFill>
                <a:latin typeface="CVS Health Sans"/>
                <a:cs typeface="CVS Health Sans"/>
              </a:rPr>
              <a:t> </a:t>
            </a:r>
            <a:r>
              <a:rPr sz="1100" spc="-10" dirty="0">
                <a:solidFill>
                  <a:srgbClr val="3E3E3E"/>
                </a:solidFill>
                <a:latin typeface="CVS Health Sans"/>
                <a:cs typeface="CVS Health Sans"/>
              </a:rPr>
              <a:t>fulfillment</a:t>
            </a:r>
            <a:endParaRPr sz="1100">
              <a:latin typeface="CVS Health Sans"/>
              <a:cs typeface="CVS Health Sans"/>
            </a:endParaRPr>
          </a:p>
          <a:p>
            <a:pPr marL="12700" marR="236854">
              <a:lnSpc>
                <a:spcPts val="1300"/>
              </a:lnSpc>
              <a:spcBef>
                <a:spcPts val="75"/>
              </a:spcBef>
            </a:pPr>
            <a:r>
              <a:rPr sz="1100" spc="-10" dirty="0">
                <a:solidFill>
                  <a:srgbClr val="3E3E3E"/>
                </a:solidFill>
                <a:latin typeface="CVS Health Sans"/>
                <a:cs typeface="CVS Health Sans"/>
              </a:rPr>
              <a:t>procedures,</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inquiries,</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payments</a:t>
            </a:r>
            <a:r>
              <a:rPr sz="1100" spc="3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requests</a:t>
            </a:r>
            <a:r>
              <a:rPr sz="1100" spc="-110" dirty="0">
                <a:solidFill>
                  <a:srgbClr val="3E3E3E"/>
                </a:solidFill>
                <a:latin typeface="CVS Health Sans"/>
                <a:cs typeface="CVS Health Sans"/>
              </a:rPr>
              <a:t> </a:t>
            </a:r>
            <a:r>
              <a:rPr sz="1100" dirty="0">
                <a:solidFill>
                  <a:srgbClr val="3E3E3E"/>
                </a:solidFill>
                <a:latin typeface="CVS Health Sans"/>
                <a:cs typeface="CVS Health Sans"/>
              </a:rPr>
              <a:t>from</a:t>
            </a:r>
            <a:r>
              <a:rPr sz="1100" spc="-35" dirty="0">
                <a:solidFill>
                  <a:srgbClr val="3E3E3E"/>
                </a:solidFill>
                <a:latin typeface="CVS Health Sans"/>
                <a:cs typeface="CVS Health Sans"/>
              </a:rPr>
              <a:t> </a:t>
            </a:r>
            <a:r>
              <a:rPr sz="1100" dirty="0">
                <a:solidFill>
                  <a:srgbClr val="3E3E3E"/>
                </a:solidFill>
                <a:latin typeface="CVS Health Sans"/>
                <a:cs typeface="CVS Health Sans"/>
              </a:rPr>
              <a:t>members</a:t>
            </a:r>
            <a:r>
              <a:rPr sz="1100" spc="-9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CCRs.</a:t>
            </a:r>
            <a:endParaRPr sz="1100">
              <a:latin typeface="CVS Health Sans"/>
              <a:cs typeface="CVS Health Sans"/>
            </a:endParaRPr>
          </a:p>
        </p:txBody>
      </p:sp>
      <p:grpSp>
        <p:nvGrpSpPr>
          <p:cNvPr id="5" name="object 5"/>
          <p:cNvGrpSpPr/>
          <p:nvPr/>
        </p:nvGrpSpPr>
        <p:grpSpPr>
          <a:xfrm>
            <a:off x="5138165" y="2286"/>
            <a:ext cx="239395" cy="6856095"/>
            <a:chOff x="5138165" y="2286"/>
            <a:chExt cx="239395" cy="6856095"/>
          </a:xfrm>
        </p:grpSpPr>
        <p:sp>
          <p:nvSpPr>
            <p:cNvPr id="6" name="object 6"/>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7" name="object 7"/>
            <p:cNvPicPr/>
            <p:nvPr/>
          </p:nvPicPr>
          <p:blipFill>
            <a:blip r:embed="rId3" cstate="print"/>
            <a:stretch>
              <a:fillRect/>
            </a:stretch>
          </p:blipFill>
          <p:spPr>
            <a:xfrm>
              <a:off x="5138165" y="799337"/>
              <a:ext cx="239268" cy="239267"/>
            </a:xfrm>
            <a:prstGeom prst="rect">
              <a:avLst/>
            </a:prstGeom>
          </p:spPr>
        </p:pic>
        <p:pic>
          <p:nvPicPr>
            <p:cNvPr id="8" name="object 8"/>
            <p:cNvPicPr/>
            <p:nvPr/>
          </p:nvPicPr>
          <p:blipFill>
            <a:blip r:embed="rId3" cstate="print"/>
            <a:stretch>
              <a:fillRect/>
            </a:stretch>
          </p:blipFill>
          <p:spPr>
            <a:xfrm>
              <a:off x="5138165" y="2820162"/>
              <a:ext cx="239268" cy="239267"/>
            </a:xfrm>
            <a:prstGeom prst="rect">
              <a:avLst/>
            </a:prstGeom>
          </p:spPr>
        </p:pic>
        <p:pic>
          <p:nvPicPr>
            <p:cNvPr id="9" name="object 9"/>
            <p:cNvPicPr/>
            <p:nvPr/>
          </p:nvPicPr>
          <p:blipFill>
            <a:blip r:embed="rId4" cstate="print"/>
            <a:stretch>
              <a:fillRect/>
            </a:stretch>
          </p:blipFill>
          <p:spPr>
            <a:xfrm>
              <a:off x="5138165" y="4511801"/>
              <a:ext cx="239268" cy="239268"/>
            </a:xfrm>
            <a:prstGeom prst="rect">
              <a:avLst/>
            </a:prstGeom>
          </p:spPr>
        </p:pic>
      </p:grpSp>
      <p:sp>
        <p:nvSpPr>
          <p:cNvPr id="10" name="object 10"/>
          <p:cNvSpPr txBox="1">
            <a:spLocks noGrp="1"/>
          </p:cNvSpPr>
          <p:nvPr>
            <p:ph type="title"/>
          </p:nvPr>
        </p:nvSpPr>
        <p:spPr>
          <a:prstGeom prst="rect">
            <a:avLst/>
          </a:prstGeom>
        </p:spPr>
        <p:txBody>
          <a:bodyPr vert="horz" wrap="square" lIns="0" tIns="13335" rIns="0" bIns="0" rtlCol="0">
            <a:spAutoFit/>
          </a:bodyPr>
          <a:lstStyle/>
          <a:p>
            <a:pPr marL="349885">
              <a:lnSpc>
                <a:spcPct val="100000"/>
              </a:lnSpc>
              <a:spcBef>
                <a:spcPts val="105"/>
              </a:spcBef>
            </a:pPr>
            <a:r>
              <a:rPr dirty="0"/>
              <a:t>Job</a:t>
            </a:r>
            <a:r>
              <a:rPr spc="-40" dirty="0"/>
              <a:t> </a:t>
            </a:r>
            <a:r>
              <a:rPr dirty="0"/>
              <a:t>Grade</a:t>
            </a:r>
            <a:r>
              <a:rPr spc="15" dirty="0"/>
              <a:t> </a:t>
            </a:r>
            <a:r>
              <a:rPr dirty="0"/>
              <a:t>-</a:t>
            </a:r>
            <a:r>
              <a:rPr spc="10" dirty="0"/>
              <a:t> </a:t>
            </a:r>
            <a:r>
              <a:rPr spc="-25" dirty="0"/>
              <a:t>105</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23</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1" name="object 11"/>
          <p:cNvSpPr txBox="1"/>
          <p:nvPr/>
        </p:nvSpPr>
        <p:spPr>
          <a:xfrm>
            <a:off x="5585586" y="717486"/>
            <a:ext cx="5680075" cy="1434465"/>
          </a:xfrm>
          <a:prstGeom prst="rect">
            <a:avLst/>
          </a:prstGeom>
        </p:spPr>
        <p:txBody>
          <a:bodyPr vert="horz" wrap="square" lIns="0" tIns="116839" rIns="0" bIns="0" rtlCol="0">
            <a:spAutoFit/>
          </a:bodyPr>
          <a:lstStyle/>
          <a:p>
            <a:pPr marL="12700">
              <a:lnSpc>
                <a:spcPct val="100000"/>
              </a:lnSpc>
              <a:spcBef>
                <a:spcPts val="919"/>
              </a:spcBef>
            </a:pPr>
            <a:r>
              <a:rPr sz="1400" b="1" spc="-10" dirty="0">
                <a:solidFill>
                  <a:srgbClr val="3E3E3E"/>
                </a:solidFill>
                <a:latin typeface="CVS Health Sans"/>
                <a:cs typeface="CVS Health Sans"/>
              </a:rPr>
              <a:t>Representative</a:t>
            </a:r>
            <a:r>
              <a:rPr sz="1400" b="1" spc="-25" dirty="0">
                <a:solidFill>
                  <a:srgbClr val="3E3E3E"/>
                </a:solidFill>
                <a:latin typeface="CVS Health Sans"/>
                <a:cs typeface="CVS Health Sans"/>
              </a:rPr>
              <a:t> </a:t>
            </a:r>
            <a:r>
              <a:rPr sz="1400" b="1" dirty="0">
                <a:solidFill>
                  <a:srgbClr val="3E3E3E"/>
                </a:solidFill>
                <a:latin typeface="CVS Health Sans"/>
                <a:cs typeface="CVS Health Sans"/>
              </a:rPr>
              <a:t>/</a:t>
            </a:r>
            <a:r>
              <a:rPr sz="1400" b="1" spc="20" dirty="0">
                <a:solidFill>
                  <a:srgbClr val="3E3E3E"/>
                </a:solidFill>
                <a:latin typeface="CVS Health Sans"/>
                <a:cs typeface="CVS Health Sans"/>
              </a:rPr>
              <a:t> </a:t>
            </a:r>
            <a:r>
              <a:rPr sz="1400" b="1" dirty="0">
                <a:solidFill>
                  <a:srgbClr val="3E3E3E"/>
                </a:solidFill>
                <a:latin typeface="CVS Health Sans"/>
                <a:cs typeface="CVS Health Sans"/>
              </a:rPr>
              <a:t>Tech I, Tech II,</a:t>
            </a:r>
            <a:r>
              <a:rPr sz="1400" b="1" spc="-40" dirty="0">
                <a:solidFill>
                  <a:srgbClr val="3E3E3E"/>
                </a:solidFill>
                <a:latin typeface="CVS Health Sans"/>
                <a:cs typeface="CVS Health Sans"/>
              </a:rPr>
              <a:t> </a:t>
            </a:r>
            <a:r>
              <a:rPr sz="1400" b="1" dirty="0">
                <a:solidFill>
                  <a:srgbClr val="3E3E3E"/>
                </a:solidFill>
                <a:latin typeface="CVS Health Sans"/>
                <a:cs typeface="CVS Health Sans"/>
              </a:rPr>
              <a:t>Tech</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III,</a:t>
            </a:r>
            <a:r>
              <a:rPr sz="1400" b="1" spc="-75" dirty="0">
                <a:solidFill>
                  <a:srgbClr val="3E3E3E"/>
                </a:solidFill>
                <a:latin typeface="CVS Health Sans"/>
                <a:cs typeface="CVS Health Sans"/>
              </a:rPr>
              <a:t> </a:t>
            </a:r>
            <a:r>
              <a:rPr sz="1400" b="1" dirty="0">
                <a:solidFill>
                  <a:srgbClr val="3E3E3E"/>
                </a:solidFill>
                <a:latin typeface="CVS Health Sans"/>
                <a:cs typeface="CVS Health Sans"/>
              </a:rPr>
              <a:t>Participant</a:t>
            </a:r>
            <a:r>
              <a:rPr sz="1400" b="1" spc="-50" dirty="0">
                <a:solidFill>
                  <a:srgbClr val="3E3E3E"/>
                </a:solidFill>
                <a:latin typeface="CVS Health Sans"/>
                <a:cs typeface="CVS Health Sans"/>
              </a:rPr>
              <a:t> </a:t>
            </a:r>
            <a:r>
              <a:rPr sz="1400" b="1" spc="-10" dirty="0">
                <a:solidFill>
                  <a:srgbClr val="3E3E3E"/>
                </a:solidFill>
                <a:latin typeface="CVS Health Sans"/>
                <a:cs typeface="CVS Health Sans"/>
              </a:rPr>
              <a:t>Services</a:t>
            </a:r>
            <a:endParaRPr sz="1400">
              <a:latin typeface="CVS Health Sans"/>
              <a:cs typeface="CVS Health Sans"/>
            </a:endParaRPr>
          </a:p>
          <a:p>
            <a:pPr marL="17145" marR="5080">
              <a:lnSpc>
                <a:spcPct val="99900"/>
              </a:lnSpc>
              <a:spcBef>
                <a:spcPts val="675"/>
              </a:spcBef>
            </a:pPr>
            <a:r>
              <a:rPr sz="1100" dirty="0">
                <a:solidFill>
                  <a:srgbClr val="3E3E3E"/>
                </a:solidFill>
                <a:latin typeface="CVS Health Sans"/>
                <a:cs typeface="CVS Health Sans"/>
              </a:rPr>
              <a:t>Techs,</a:t>
            </a:r>
            <a:r>
              <a:rPr sz="1100" spc="-60" dirty="0">
                <a:solidFill>
                  <a:srgbClr val="3E3E3E"/>
                </a:solidFill>
                <a:latin typeface="CVS Health Sans"/>
                <a:cs typeface="CVS Health Sans"/>
              </a:rPr>
              <a:t> </a:t>
            </a:r>
            <a:r>
              <a:rPr sz="1100" dirty="0">
                <a:solidFill>
                  <a:srgbClr val="3E3E3E"/>
                </a:solidFill>
                <a:latin typeface="CVS Health Sans"/>
                <a:cs typeface="CVS Health Sans"/>
              </a:rPr>
              <a:t>who</a:t>
            </a:r>
            <a:r>
              <a:rPr sz="1100" spc="-55" dirty="0">
                <a:solidFill>
                  <a:srgbClr val="3E3E3E"/>
                </a:solidFill>
                <a:latin typeface="CVS Health Sans"/>
                <a:cs typeface="CVS Health Sans"/>
              </a:rPr>
              <a:t> </a:t>
            </a:r>
            <a:r>
              <a:rPr sz="1100" dirty="0">
                <a:solidFill>
                  <a:srgbClr val="3E3E3E"/>
                </a:solidFill>
                <a:latin typeface="CVS Health Sans"/>
                <a:cs typeface="CVS Health Sans"/>
              </a:rPr>
              <a:t>are</a:t>
            </a:r>
            <a:r>
              <a:rPr sz="1100" spc="-5" dirty="0">
                <a:solidFill>
                  <a:srgbClr val="3E3E3E"/>
                </a:solidFill>
                <a:latin typeface="CVS Health Sans"/>
                <a:cs typeface="CVS Health Sans"/>
              </a:rPr>
              <a:t> </a:t>
            </a:r>
            <a:r>
              <a:rPr sz="1100" dirty="0">
                <a:solidFill>
                  <a:srgbClr val="3E3E3E"/>
                </a:solidFill>
                <a:latin typeface="CVS Health Sans"/>
                <a:cs typeface="CVS Health Sans"/>
              </a:rPr>
              <a:t>Certified</a:t>
            </a:r>
            <a:r>
              <a:rPr sz="1100" spc="-55" dirty="0">
                <a:solidFill>
                  <a:srgbClr val="3E3E3E"/>
                </a:solidFill>
                <a:latin typeface="CVS Health Sans"/>
                <a:cs typeface="CVS Health Sans"/>
              </a:rPr>
              <a:t> </a:t>
            </a:r>
            <a:r>
              <a:rPr sz="1100" dirty="0">
                <a:solidFill>
                  <a:srgbClr val="3E3E3E"/>
                </a:solidFill>
                <a:latin typeface="CVS Health Sans"/>
                <a:cs typeface="CVS Health Sans"/>
              </a:rPr>
              <a:t>Pharmacy</a:t>
            </a:r>
            <a:r>
              <a:rPr sz="1100" spc="-35" dirty="0">
                <a:solidFill>
                  <a:srgbClr val="3E3E3E"/>
                </a:solidFill>
                <a:latin typeface="CVS Health Sans"/>
                <a:cs typeface="CVS Health Sans"/>
              </a:rPr>
              <a:t> </a:t>
            </a:r>
            <a:r>
              <a:rPr sz="1100" dirty="0">
                <a:solidFill>
                  <a:srgbClr val="3E3E3E"/>
                </a:solidFill>
                <a:latin typeface="CVS Health Sans"/>
                <a:cs typeface="CVS Health Sans"/>
              </a:rPr>
              <a:t>Technicians,</a:t>
            </a:r>
            <a:r>
              <a:rPr sz="1100" spc="20" dirty="0">
                <a:solidFill>
                  <a:srgbClr val="3E3E3E"/>
                </a:solidFill>
                <a:latin typeface="CVS Health Sans"/>
                <a:cs typeface="CVS Health Sans"/>
              </a:rPr>
              <a:t> </a:t>
            </a:r>
            <a:r>
              <a:rPr sz="1100" dirty="0">
                <a:solidFill>
                  <a:srgbClr val="3E3E3E"/>
                </a:solidFill>
                <a:latin typeface="CVS Health Sans"/>
                <a:cs typeface="CVS Health Sans"/>
              </a:rPr>
              <a:t>accept</a:t>
            </a:r>
            <a:r>
              <a:rPr sz="1100" spc="-60" dirty="0">
                <a:solidFill>
                  <a:srgbClr val="3E3E3E"/>
                </a:solidFill>
                <a:latin typeface="CVS Health Sans"/>
                <a:cs typeface="CVS Health Sans"/>
              </a:rPr>
              <a:t> </a:t>
            </a:r>
            <a:r>
              <a:rPr sz="1100" dirty="0">
                <a:solidFill>
                  <a:srgbClr val="3E3E3E"/>
                </a:solidFill>
                <a:latin typeface="CVS Health Sans"/>
                <a:cs typeface="CVS Health Sans"/>
              </a:rPr>
              <a:t>incoming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calls</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serve</a:t>
            </a:r>
            <a:r>
              <a:rPr sz="1100" spc="-70" dirty="0">
                <a:solidFill>
                  <a:srgbClr val="3E3E3E"/>
                </a:solidFill>
                <a:latin typeface="CVS Health Sans"/>
                <a:cs typeface="CVS Health Sans"/>
              </a:rPr>
              <a:t> </a:t>
            </a:r>
            <a:r>
              <a:rPr sz="1100" dirty="0">
                <a:solidFill>
                  <a:srgbClr val="3E3E3E"/>
                </a:solidFill>
                <a:latin typeface="CVS Health Sans"/>
                <a:cs typeface="CVS Health Sans"/>
              </a:rPr>
              <a:t>as</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initial</a:t>
            </a:r>
            <a:r>
              <a:rPr sz="1100" spc="35" dirty="0">
                <a:solidFill>
                  <a:srgbClr val="3E3E3E"/>
                </a:solidFill>
                <a:latin typeface="CVS Health Sans"/>
                <a:cs typeface="CVS Health Sans"/>
              </a:rPr>
              <a:t> </a:t>
            </a:r>
            <a:r>
              <a:rPr sz="1100" dirty="0">
                <a:solidFill>
                  <a:srgbClr val="3E3E3E"/>
                </a:solidFill>
                <a:latin typeface="CVS Health Sans"/>
                <a:cs typeface="CVS Health Sans"/>
              </a:rPr>
              <a:t>point</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contact</a:t>
            </a:r>
            <a:r>
              <a:rPr sz="1100" spc="10"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Customer</a:t>
            </a:r>
            <a:r>
              <a:rPr sz="1100" spc="-35" dirty="0">
                <a:solidFill>
                  <a:srgbClr val="3E3E3E"/>
                </a:solidFill>
                <a:latin typeface="CVS Health Sans"/>
                <a:cs typeface="CVS Health Sans"/>
              </a:rPr>
              <a:t> </a:t>
            </a:r>
            <a:r>
              <a:rPr sz="1100" dirty="0">
                <a:solidFill>
                  <a:srgbClr val="3E3E3E"/>
                </a:solidFill>
                <a:latin typeface="CVS Health Sans"/>
                <a:cs typeface="CVS Health Sans"/>
              </a:rPr>
              <a:t>Care 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Members</a:t>
            </a:r>
            <a:r>
              <a:rPr sz="1100" spc="-90"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55" dirty="0">
                <a:solidFill>
                  <a:srgbClr val="3E3E3E"/>
                </a:solidFill>
                <a:latin typeface="CVS Health Sans"/>
                <a:cs typeface="CVS Health Sans"/>
              </a:rPr>
              <a:t> </a:t>
            </a:r>
            <a:r>
              <a:rPr sz="1100" dirty="0">
                <a:solidFill>
                  <a:srgbClr val="3E3E3E"/>
                </a:solidFill>
                <a:latin typeface="CVS Health Sans"/>
                <a:cs typeface="CVS Health Sans"/>
              </a:rPr>
              <a:t>clinical</a:t>
            </a:r>
            <a:r>
              <a:rPr sz="1100" spc="5" dirty="0">
                <a:solidFill>
                  <a:srgbClr val="3E3E3E"/>
                </a:solidFill>
                <a:latin typeface="CVS Health Sans"/>
                <a:cs typeface="CVS Health Sans"/>
              </a:rPr>
              <a:t> </a:t>
            </a:r>
            <a:r>
              <a:rPr sz="1100" dirty="0">
                <a:solidFill>
                  <a:srgbClr val="3E3E3E"/>
                </a:solidFill>
                <a:latin typeface="CVS Health Sans"/>
                <a:cs typeface="CVS Health Sans"/>
              </a:rPr>
              <a:t>issues</a:t>
            </a:r>
            <a:r>
              <a:rPr sz="1100" spc="-25" dirty="0">
                <a:solidFill>
                  <a:srgbClr val="3E3E3E"/>
                </a:solidFill>
                <a:latin typeface="CVS Health Sans"/>
                <a:cs typeface="CVS Health Sans"/>
              </a:rPr>
              <a:t> and </a:t>
            </a:r>
            <a:r>
              <a:rPr sz="1100" dirty="0">
                <a:solidFill>
                  <a:srgbClr val="3E3E3E"/>
                </a:solidFill>
                <a:latin typeface="CVS Health Sans"/>
                <a:cs typeface="CVS Health Sans"/>
              </a:rPr>
              <a:t>questions</a:t>
            </a:r>
            <a:r>
              <a:rPr sz="1100" spc="-65" dirty="0">
                <a:solidFill>
                  <a:srgbClr val="3E3E3E"/>
                </a:solidFill>
                <a:latin typeface="CVS Health Sans"/>
                <a:cs typeface="CVS Health Sans"/>
              </a:rPr>
              <a:t> </a:t>
            </a:r>
            <a:r>
              <a:rPr sz="1100" dirty="0">
                <a:solidFill>
                  <a:srgbClr val="3E3E3E"/>
                </a:solidFill>
                <a:latin typeface="CVS Health Sans"/>
                <a:cs typeface="CVS Health Sans"/>
              </a:rPr>
              <a:t>before</a:t>
            </a:r>
            <a:r>
              <a:rPr sz="1100" spc="-70" dirty="0">
                <a:solidFill>
                  <a:srgbClr val="3E3E3E"/>
                </a:solidFill>
                <a:latin typeface="CVS Health Sans"/>
                <a:cs typeface="CVS Health Sans"/>
              </a:rPr>
              <a:t> </a:t>
            </a:r>
            <a:r>
              <a:rPr sz="1100" dirty="0">
                <a:solidFill>
                  <a:srgbClr val="3E3E3E"/>
                </a:solidFill>
                <a:latin typeface="CVS Health Sans"/>
                <a:cs typeface="CVS Health Sans"/>
              </a:rPr>
              <a:t>escalating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Pharmacist.</a:t>
            </a:r>
            <a:r>
              <a:rPr sz="1100" spc="20" dirty="0">
                <a:solidFill>
                  <a:srgbClr val="3E3E3E"/>
                </a:solidFill>
                <a:latin typeface="CVS Health Sans"/>
                <a:cs typeface="CVS Health Sans"/>
              </a:rPr>
              <a:t> </a:t>
            </a:r>
            <a:r>
              <a:rPr sz="1100" dirty="0">
                <a:solidFill>
                  <a:srgbClr val="3E3E3E"/>
                </a:solidFill>
                <a:latin typeface="CVS Health Sans"/>
                <a:cs typeface="CVS Health Sans"/>
              </a:rPr>
              <a:t>Techs</a:t>
            </a:r>
            <a:r>
              <a:rPr sz="1100" spc="-55" dirty="0">
                <a:solidFill>
                  <a:srgbClr val="3E3E3E"/>
                </a:solidFill>
                <a:latin typeface="CVS Health Sans"/>
                <a:cs typeface="CVS Health Sans"/>
              </a:rPr>
              <a:t> </a:t>
            </a:r>
            <a:r>
              <a:rPr sz="1100" dirty="0">
                <a:solidFill>
                  <a:srgbClr val="3E3E3E"/>
                </a:solidFill>
                <a:latin typeface="CVS Health Sans"/>
                <a:cs typeface="CVS Health Sans"/>
              </a:rPr>
              <a:t>often</a:t>
            </a:r>
            <a:r>
              <a:rPr sz="1100" spc="-25" dirty="0">
                <a:solidFill>
                  <a:srgbClr val="3E3E3E"/>
                </a:solidFill>
                <a:latin typeface="CVS Health Sans"/>
                <a:cs typeface="CVS Health Sans"/>
              </a:rPr>
              <a:t> </a:t>
            </a:r>
            <a:r>
              <a:rPr sz="1100" dirty="0">
                <a:solidFill>
                  <a:srgbClr val="3E3E3E"/>
                </a:solidFill>
                <a:latin typeface="CVS Health Sans"/>
                <a:cs typeface="CVS Health Sans"/>
              </a:rPr>
              <a:t>manage inbound</a:t>
            </a:r>
            <a:r>
              <a:rPr sz="1100" spc="-20" dirty="0">
                <a:solidFill>
                  <a:srgbClr val="3E3E3E"/>
                </a:solidFill>
                <a:latin typeface="CVS Health Sans"/>
                <a:cs typeface="CVS Health Sans"/>
              </a:rPr>
              <a:t> </a:t>
            </a:r>
            <a:r>
              <a:rPr sz="1100" dirty="0">
                <a:solidFill>
                  <a:srgbClr val="3E3E3E"/>
                </a:solidFill>
                <a:latin typeface="CVS Health Sans"/>
                <a:cs typeface="CVS Health Sans"/>
              </a:rPr>
              <a:t>calls</a:t>
            </a:r>
            <a:r>
              <a:rPr sz="1100" spc="-60" dirty="0">
                <a:solidFill>
                  <a:srgbClr val="3E3E3E"/>
                </a:solidFill>
                <a:latin typeface="CVS Health Sans"/>
                <a:cs typeface="CVS Health Sans"/>
              </a:rPr>
              <a:t> </a:t>
            </a:r>
            <a:r>
              <a:rPr sz="1100" spc="-20" dirty="0">
                <a:solidFill>
                  <a:srgbClr val="3E3E3E"/>
                </a:solidFill>
                <a:latin typeface="CVS Health Sans"/>
                <a:cs typeface="CVS Health Sans"/>
              </a:rPr>
              <a:t>from </a:t>
            </a:r>
            <a:r>
              <a:rPr sz="1100" dirty="0">
                <a:solidFill>
                  <a:srgbClr val="3E3E3E"/>
                </a:solidFill>
                <a:latin typeface="CVS Health Sans"/>
                <a:cs typeface="CVS Health Sans"/>
              </a:rPr>
              <a:t>doctor</a:t>
            </a:r>
            <a:r>
              <a:rPr sz="1100" spc="-30" dirty="0">
                <a:solidFill>
                  <a:srgbClr val="3E3E3E"/>
                </a:solidFill>
                <a:latin typeface="CVS Health Sans"/>
                <a:cs typeface="CVS Health Sans"/>
              </a:rPr>
              <a:t> </a:t>
            </a:r>
            <a:r>
              <a:rPr sz="1100" dirty="0">
                <a:solidFill>
                  <a:srgbClr val="3E3E3E"/>
                </a:solidFill>
                <a:latin typeface="CVS Health Sans"/>
                <a:cs typeface="CVS Health Sans"/>
              </a:rPr>
              <a:t>offices,</a:t>
            </a:r>
            <a:r>
              <a:rPr sz="1100" spc="-5" dirty="0">
                <a:solidFill>
                  <a:srgbClr val="3E3E3E"/>
                </a:solidFill>
                <a:latin typeface="CVS Health Sans"/>
                <a:cs typeface="CVS Health Sans"/>
              </a:rPr>
              <a:t> </a:t>
            </a:r>
            <a:r>
              <a:rPr sz="1100" dirty="0">
                <a:solidFill>
                  <a:srgbClr val="3E3E3E"/>
                </a:solidFill>
                <a:latin typeface="CVS Health Sans"/>
                <a:cs typeface="CVS Health Sans"/>
              </a:rPr>
              <a:t>as</a:t>
            </a:r>
            <a:r>
              <a:rPr sz="1100" spc="-10" dirty="0">
                <a:solidFill>
                  <a:srgbClr val="3E3E3E"/>
                </a:solidFill>
                <a:latin typeface="CVS Health Sans"/>
                <a:cs typeface="CVS Health Sans"/>
              </a:rPr>
              <a:t> </a:t>
            </a:r>
            <a:r>
              <a:rPr sz="1100" dirty="0">
                <a:solidFill>
                  <a:srgbClr val="3E3E3E"/>
                </a:solidFill>
                <a:latin typeface="CVS Health Sans"/>
                <a:cs typeface="CVS Health Sans"/>
              </a:rPr>
              <a:t>well</a:t>
            </a:r>
            <a:r>
              <a:rPr sz="1100" spc="-60" dirty="0">
                <a:solidFill>
                  <a:srgbClr val="3E3E3E"/>
                </a:solidFill>
                <a:latin typeface="CVS Health Sans"/>
                <a:cs typeface="CVS Health Sans"/>
              </a:rPr>
              <a:t> </a:t>
            </a:r>
            <a:r>
              <a:rPr sz="1100" dirty="0">
                <a:solidFill>
                  <a:srgbClr val="3E3E3E"/>
                </a:solidFill>
                <a:latin typeface="CVS Health Sans"/>
                <a:cs typeface="CVS Health Sans"/>
              </a:rPr>
              <a:t>as</a:t>
            </a:r>
            <a:r>
              <a:rPr sz="1100" spc="-15" dirty="0">
                <a:solidFill>
                  <a:srgbClr val="3E3E3E"/>
                </a:solidFill>
                <a:latin typeface="CVS Health Sans"/>
                <a:cs typeface="CVS Health Sans"/>
              </a:rPr>
              <a:t> </a:t>
            </a:r>
            <a:r>
              <a:rPr sz="1100" dirty="0">
                <a:solidFill>
                  <a:srgbClr val="3E3E3E"/>
                </a:solidFill>
                <a:latin typeface="CVS Health Sans"/>
                <a:cs typeface="CVS Health Sans"/>
              </a:rPr>
              <a:t>reconcile</a:t>
            </a:r>
            <a:r>
              <a:rPr sz="1100" spc="-65" dirty="0">
                <a:solidFill>
                  <a:srgbClr val="3E3E3E"/>
                </a:solidFill>
                <a:latin typeface="CVS Health Sans"/>
                <a:cs typeface="CVS Health Sans"/>
              </a:rPr>
              <a:t> </a:t>
            </a:r>
            <a:r>
              <a:rPr sz="1100" dirty="0">
                <a:solidFill>
                  <a:srgbClr val="3E3E3E"/>
                </a:solidFill>
                <a:latin typeface="CVS Health Sans"/>
                <a:cs typeface="CVS Health Sans"/>
              </a:rPr>
              <a:t>payment</a:t>
            </a:r>
            <a:r>
              <a:rPr sz="1100" spc="25" dirty="0">
                <a:solidFill>
                  <a:srgbClr val="3E3E3E"/>
                </a:solidFill>
                <a:latin typeface="CVS Health Sans"/>
                <a:cs typeface="CVS Health Sans"/>
              </a:rPr>
              <a:t> </a:t>
            </a:r>
            <a:r>
              <a:rPr sz="1100" dirty="0">
                <a:solidFill>
                  <a:srgbClr val="3E3E3E"/>
                </a:solidFill>
                <a:latin typeface="CVS Health Sans"/>
                <a:cs typeface="CVS Health Sans"/>
              </a:rPr>
              <a:t>disputes.</a:t>
            </a:r>
            <a:r>
              <a:rPr sz="1100" spc="-40" dirty="0">
                <a:solidFill>
                  <a:srgbClr val="3E3E3E"/>
                </a:solidFill>
                <a:latin typeface="CVS Health Sans"/>
                <a:cs typeface="CVS Health Sans"/>
              </a:rPr>
              <a:t> </a:t>
            </a:r>
            <a:r>
              <a:rPr sz="1100" dirty="0">
                <a:solidFill>
                  <a:srgbClr val="3E3E3E"/>
                </a:solidFill>
                <a:latin typeface="CVS Health Sans"/>
                <a:cs typeface="CVS Health Sans"/>
              </a:rPr>
              <a:t>Tech</a:t>
            </a:r>
            <a:r>
              <a:rPr sz="1100" spc="-50" dirty="0">
                <a:solidFill>
                  <a:srgbClr val="3E3E3E"/>
                </a:solidFill>
                <a:latin typeface="CVS Health Sans"/>
                <a:cs typeface="CVS Health Sans"/>
              </a:rPr>
              <a:t> </a:t>
            </a:r>
            <a:r>
              <a:rPr sz="1100" dirty="0">
                <a:solidFill>
                  <a:srgbClr val="3E3E3E"/>
                </a:solidFill>
                <a:latin typeface="CVS Health Sans"/>
                <a:cs typeface="CVS Health Sans"/>
              </a:rPr>
              <a:t>may</a:t>
            </a:r>
            <a:r>
              <a:rPr sz="1100" spc="20" dirty="0">
                <a:solidFill>
                  <a:srgbClr val="3E3E3E"/>
                </a:solidFill>
                <a:latin typeface="CVS Health Sans"/>
                <a:cs typeface="CVS Health Sans"/>
              </a:rPr>
              <a:t> </a:t>
            </a:r>
            <a:r>
              <a:rPr sz="1100" dirty="0">
                <a:solidFill>
                  <a:srgbClr val="3E3E3E"/>
                </a:solidFill>
                <a:latin typeface="CVS Health Sans"/>
                <a:cs typeface="CVS Health Sans"/>
              </a:rPr>
              <a:t>also</a:t>
            </a:r>
            <a:r>
              <a:rPr sz="1100" spc="-10" dirty="0">
                <a:solidFill>
                  <a:srgbClr val="3E3E3E"/>
                </a:solidFill>
                <a:latin typeface="CVS Health Sans"/>
                <a:cs typeface="CVS Health Sans"/>
              </a:rPr>
              <a:t> </a:t>
            </a:r>
            <a:r>
              <a:rPr sz="1100" dirty="0">
                <a:solidFill>
                  <a:srgbClr val="3E3E3E"/>
                </a:solidFill>
                <a:latin typeface="CVS Health Sans"/>
                <a:cs typeface="CVS Health Sans"/>
              </a:rPr>
              <a:t>resolve</a:t>
            </a:r>
            <a:r>
              <a:rPr sz="1100" spc="-100" dirty="0">
                <a:solidFill>
                  <a:srgbClr val="3E3E3E"/>
                </a:solidFill>
                <a:latin typeface="CVS Health Sans"/>
                <a:cs typeface="CVS Health Sans"/>
              </a:rPr>
              <a:t> </a:t>
            </a:r>
            <a:r>
              <a:rPr sz="1100" spc="-10" dirty="0">
                <a:solidFill>
                  <a:srgbClr val="3E3E3E"/>
                </a:solidFill>
                <a:latin typeface="CVS Health Sans"/>
                <a:cs typeface="CVS Health Sans"/>
              </a:rPr>
              <a:t>other </a:t>
            </a:r>
            <a:r>
              <a:rPr sz="1100" dirty="0">
                <a:solidFill>
                  <a:srgbClr val="3E3E3E"/>
                </a:solidFill>
                <a:latin typeface="CVS Health Sans"/>
                <a:cs typeface="CVS Health Sans"/>
              </a:rPr>
              <a:t>inquiries,</a:t>
            </a:r>
            <a:r>
              <a:rPr sz="1100" spc="-10" dirty="0">
                <a:solidFill>
                  <a:srgbClr val="3E3E3E"/>
                </a:solidFill>
                <a:latin typeface="CVS Health Sans"/>
                <a:cs typeface="CVS Health Sans"/>
              </a:rPr>
              <a:t> </a:t>
            </a:r>
            <a:r>
              <a:rPr sz="1100" dirty="0">
                <a:solidFill>
                  <a:srgbClr val="3E3E3E"/>
                </a:solidFill>
                <a:latin typeface="CVS Health Sans"/>
                <a:cs typeface="CVS Health Sans"/>
              </a:rPr>
              <a:t>either</a:t>
            </a:r>
            <a:r>
              <a:rPr sz="1100" spc="-30" dirty="0">
                <a:solidFill>
                  <a:srgbClr val="3E3E3E"/>
                </a:solidFill>
                <a:latin typeface="CVS Health Sans"/>
                <a:cs typeface="CVS Health Sans"/>
              </a:rPr>
              <a:t> </a:t>
            </a:r>
            <a:r>
              <a:rPr sz="1100" dirty="0">
                <a:solidFill>
                  <a:srgbClr val="3E3E3E"/>
                </a:solidFill>
                <a:latin typeface="CVS Health Sans"/>
                <a:cs typeface="CVS Health Sans"/>
              </a:rPr>
              <a:t>by</a:t>
            </a:r>
            <a:r>
              <a:rPr sz="1100" spc="-20" dirty="0">
                <a:solidFill>
                  <a:srgbClr val="3E3E3E"/>
                </a:solidFill>
                <a:latin typeface="CVS Health Sans"/>
                <a:cs typeface="CVS Health Sans"/>
              </a:rPr>
              <a:t> </a:t>
            </a:r>
            <a:r>
              <a:rPr sz="1100" dirty="0">
                <a:solidFill>
                  <a:srgbClr val="3E3E3E"/>
                </a:solidFill>
                <a:latin typeface="CVS Health Sans"/>
                <a:cs typeface="CVS Health Sans"/>
              </a:rPr>
              <a:t>phone</a:t>
            </a:r>
            <a:r>
              <a:rPr sz="1100" spc="-30" dirty="0">
                <a:solidFill>
                  <a:srgbClr val="3E3E3E"/>
                </a:solidFill>
                <a:latin typeface="CVS Health Sans"/>
                <a:cs typeface="CVS Health Sans"/>
              </a:rPr>
              <a:t> </a:t>
            </a:r>
            <a:r>
              <a:rPr sz="1100" dirty="0">
                <a:solidFill>
                  <a:srgbClr val="3E3E3E"/>
                </a:solidFill>
                <a:latin typeface="CVS Health Sans"/>
                <a:cs typeface="CVS Health Sans"/>
              </a:rPr>
              <a:t>or</a:t>
            </a:r>
            <a:r>
              <a:rPr sz="1100" spc="5" dirty="0">
                <a:solidFill>
                  <a:srgbClr val="3E3E3E"/>
                </a:solidFill>
                <a:latin typeface="CVS Health Sans"/>
                <a:cs typeface="CVS Health Sans"/>
              </a:rPr>
              <a:t> </a:t>
            </a:r>
            <a:r>
              <a:rPr sz="1100" dirty="0">
                <a:solidFill>
                  <a:srgbClr val="3E3E3E"/>
                </a:solidFill>
                <a:latin typeface="CVS Health Sans"/>
                <a:cs typeface="CVS Health Sans"/>
              </a:rPr>
              <a:t>email,</a:t>
            </a:r>
            <a:r>
              <a:rPr sz="1100" spc="-45" dirty="0">
                <a:solidFill>
                  <a:srgbClr val="3E3E3E"/>
                </a:solidFill>
                <a:latin typeface="CVS Health Sans"/>
                <a:cs typeface="CVS Health Sans"/>
              </a:rPr>
              <a:t> </a:t>
            </a:r>
            <a:r>
              <a:rPr sz="1100" dirty="0">
                <a:solidFill>
                  <a:srgbClr val="3E3E3E"/>
                </a:solidFill>
                <a:latin typeface="CVS Health Sans"/>
                <a:cs typeface="CVS Health Sans"/>
              </a:rPr>
              <a:t>related</a:t>
            </a:r>
            <a:r>
              <a:rPr sz="1100" spc="-8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pharmacy</a:t>
            </a:r>
            <a:r>
              <a:rPr sz="1100" spc="10" dirty="0">
                <a:solidFill>
                  <a:srgbClr val="3E3E3E"/>
                </a:solidFill>
                <a:latin typeface="CVS Health Sans"/>
                <a:cs typeface="CVS Health Sans"/>
              </a:rPr>
              <a:t> </a:t>
            </a:r>
            <a:r>
              <a:rPr sz="1100" dirty="0">
                <a:solidFill>
                  <a:srgbClr val="3E3E3E"/>
                </a:solidFill>
                <a:latin typeface="CVS Health Sans"/>
                <a:cs typeface="CVS Health Sans"/>
              </a:rPr>
              <a:t>services,</a:t>
            </a:r>
            <a:r>
              <a:rPr sz="1100" spc="-45" dirty="0">
                <a:solidFill>
                  <a:srgbClr val="3E3E3E"/>
                </a:solidFill>
                <a:latin typeface="CVS Health Sans"/>
                <a:cs typeface="CVS Health Sans"/>
              </a:rPr>
              <a:t> </a:t>
            </a:r>
            <a:r>
              <a:rPr sz="1100" dirty="0">
                <a:solidFill>
                  <a:srgbClr val="3E3E3E"/>
                </a:solidFill>
                <a:latin typeface="CVS Health Sans"/>
                <a:cs typeface="CVS Health Sans"/>
              </a:rPr>
              <a:t>shipping</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of </a:t>
            </a:r>
            <a:r>
              <a:rPr sz="1100" dirty="0">
                <a:solidFill>
                  <a:srgbClr val="3E3E3E"/>
                </a:solidFill>
                <a:latin typeface="CVS Health Sans"/>
                <a:cs typeface="CVS Health Sans"/>
              </a:rPr>
              <a:t>prescriptions,</a:t>
            </a:r>
            <a:r>
              <a:rPr sz="1100" spc="19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medical</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claims.</a:t>
            </a:r>
            <a:endParaRPr sz="1100">
              <a:latin typeface="CVS Health Sans"/>
              <a:cs typeface="CVS Health Sans"/>
            </a:endParaRPr>
          </a:p>
        </p:txBody>
      </p:sp>
      <p:sp>
        <p:nvSpPr>
          <p:cNvPr id="12" name="object 12"/>
          <p:cNvSpPr txBox="1"/>
          <p:nvPr/>
        </p:nvSpPr>
        <p:spPr>
          <a:xfrm>
            <a:off x="3646678" y="2820162"/>
            <a:ext cx="137922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106</a:t>
            </a:r>
            <a:endParaRPr sz="1400">
              <a:latin typeface="CVS Health Sans"/>
              <a:cs typeface="CVS Health Sans"/>
            </a:endParaRPr>
          </a:p>
        </p:txBody>
      </p:sp>
      <p:sp>
        <p:nvSpPr>
          <p:cNvPr id="13" name="object 13"/>
          <p:cNvSpPr txBox="1"/>
          <p:nvPr/>
        </p:nvSpPr>
        <p:spPr>
          <a:xfrm>
            <a:off x="5585586" y="2710524"/>
            <a:ext cx="5667375" cy="1435100"/>
          </a:xfrm>
          <a:prstGeom prst="rect">
            <a:avLst/>
          </a:prstGeom>
        </p:spPr>
        <p:txBody>
          <a:bodyPr vert="horz" wrap="square" lIns="0" tIns="117475" rIns="0" bIns="0" rtlCol="0">
            <a:spAutoFit/>
          </a:bodyPr>
          <a:lstStyle/>
          <a:p>
            <a:pPr marL="12700">
              <a:lnSpc>
                <a:spcPct val="100000"/>
              </a:lnSpc>
              <a:spcBef>
                <a:spcPts val="925"/>
              </a:spcBef>
            </a:pPr>
            <a:r>
              <a:rPr sz="1400" b="1" dirty="0">
                <a:solidFill>
                  <a:srgbClr val="3E3E3E"/>
                </a:solidFill>
                <a:latin typeface="CVS Health Sans"/>
                <a:cs typeface="CVS Health Sans"/>
              </a:rPr>
              <a:t>Senior</a:t>
            </a:r>
            <a:r>
              <a:rPr sz="1400" b="1" spc="-50" dirty="0">
                <a:solidFill>
                  <a:srgbClr val="3E3E3E"/>
                </a:solidFill>
                <a:latin typeface="CVS Health Sans"/>
                <a:cs typeface="CVS Health Sans"/>
              </a:rPr>
              <a:t> </a:t>
            </a:r>
            <a:r>
              <a:rPr sz="1400" b="1" dirty="0">
                <a:solidFill>
                  <a:srgbClr val="3E3E3E"/>
                </a:solidFill>
                <a:latin typeface="CVS Health Sans"/>
                <a:cs typeface="CVS Health Sans"/>
              </a:rPr>
              <a:t>Tech,</a:t>
            </a:r>
            <a:r>
              <a:rPr sz="1400" b="1" spc="-15" dirty="0">
                <a:solidFill>
                  <a:srgbClr val="3E3E3E"/>
                </a:solidFill>
                <a:latin typeface="CVS Health Sans"/>
                <a:cs typeface="CVS Health Sans"/>
              </a:rPr>
              <a:t> </a:t>
            </a:r>
            <a:r>
              <a:rPr sz="1400" b="1" dirty="0">
                <a:solidFill>
                  <a:srgbClr val="3E3E3E"/>
                </a:solidFill>
                <a:latin typeface="CVS Health Sans"/>
                <a:cs typeface="CVS Health Sans"/>
              </a:rPr>
              <a:t>Participant</a:t>
            </a:r>
            <a:r>
              <a:rPr sz="1400" b="1" spc="-85" dirty="0">
                <a:solidFill>
                  <a:srgbClr val="3E3E3E"/>
                </a:solidFill>
                <a:latin typeface="CVS Health Sans"/>
                <a:cs typeface="CVS Health Sans"/>
              </a:rPr>
              <a:t> </a:t>
            </a:r>
            <a:r>
              <a:rPr sz="1400" b="1" spc="-10" dirty="0">
                <a:solidFill>
                  <a:srgbClr val="3E3E3E"/>
                </a:solidFill>
                <a:latin typeface="CVS Health Sans"/>
                <a:cs typeface="CVS Health Sans"/>
              </a:rPr>
              <a:t>Services</a:t>
            </a:r>
            <a:endParaRPr sz="1400">
              <a:latin typeface="CVS Health Sans"/>
              <a:cs typeface="CVS Health Sans"/>
            </a:endParaRPr>
          </a:p>
          <a:p>
            <a:pPr marL="17145" marR="5080">
              <a:lnSpc>
                <a:spcPct val="99900"/>
              </a:lnSpc>
              <a:spcBef>
                <a:spcPts val="675"/>
              </a:spcBef>
            </a:pPr>
            <a:r>
              <a:rPr sz="1100" dirty="0">
                <a:solidFill>
                  <a:srgbClr val="3E3E3E"/>
                </a:solidFill>
                <a:latin typeface="CVS Health Sans"/>
                <a:cs typeface="CVS Health Sans"/>
              </a:rPr>
              <a:t>Senior</a:t>
            </a:r>
            <a:r>
              <a:rPr sz="1100" spc="-25" dirty="0">
                <a:solidFill>
                  <a:srgbClr val="3E3E3E"/>
                </a:solidFill>
                <a:latin typeface="CVS Health Sans"/>
                <a:cs typeface="CVS Health Sans"/>
              </a:rPr>
              <a:t> </a:t>
            </a:r>
            <a:r>
              <a:rPr sz="1100" dirty="0">
                <a:solidFill>
                  <a:srgbClr val="3E3E3E"/>
                </a:solidFill>
                <a:latin typeface="CVS Health Sans"/>
                <a:cs typeface="CVS Health Sans"/>
              </a:rPr>
              <a:t>Techs</a:t>
            </a:r>
            <a:r>
              <a:rPr sz="1100" spc="-50" dirty="0">
                <a:solidFill>
                  <a:srgbClr val="3E3E3E"/>
                </a:solidFill>
                <a:latin typeface="CVS Health Sans"/>
                <a:cs typeface="CVS Health Sans"/>
              </a:rPr>
              <a:t> </a:t>
            </a:r>
            <a:r>
              <a:rPr sz="1100" dirty="0">
                <a:solidFill>
                  <a:srgbClr val="3E3E3E"/>
                </a:solidFill>
                <a:latin typeface="CVS Health Sans"/>
                <a:cs typeface="CVS Health Sans"/>
              </a:rPr>
              <a:t>must</a:t>
            </a:r>
            <a:r>
              <a:rPr sz="1100" spc="-10" dirty="0">
                <a:solidFill>
                  <a:srgbClr val="3E3E3E"/>
                </a:solidFill>
                <a:latin typeface="CVS Health Sans"/>
                <a:cs typeface="CVS Health Sans"/>
              </a:rPr>
              <a:t> </a:t>
            </a:r>
            <a:r>
              <a:rPr sz="1100" dirty="0">
                <a:solidFill>
                  <a:srgbClr val="3E3E3E"/>
                </a:solidFill>
                <a:latin typeface="CVS Health Sans"/>
                <a:cs typeface="CVS Health Sans"/>
              </a:rPr>
              <a:t>demonstrate</a:t>
            </a:r>
            <a:r>
              <a:rPr sz="1100" spc="-25" dirty="0">
                <a:solidFill>
                  <a:srgbClr val="3E3E3E"/>
                </a:solidFill>
                <a:latin typeface="CVS Health Sans"/>
                <a:cs typeface="CVS Health Sans"/>
              </a:rPr>
              <a:t> </a:t>
            </a:r>
            <a:r>
              <a:rPr sz="1100" dirty="0">
                <a:solidFill>
                  <a:srgbClr val="3E3E3E"/>
                </a:solidFill>
                <a:latin typeface="CVS Health Sans"/>
                <a:cs typeface="CVS Health Sans"/>
              </a:rPr>
              <a:t>a</a:t>
            </a:r>
            <a:r>
              <a:rPr sz="1100" spc="20" dirty="0">
                <a:solidFill>
                  <a:srgbClr val="3E3E3E"/>
                </a:solidFill>
                <a:latin typeface="CVS Health Sans"/>
                <a:cs typeface="CVS Health Sans"/>
              </a:rPr>
              <a:t> </a:t>
            </a:r>
            <a:r>
              <a:rPr sz="1100" dirty="0">
                <a:solidFill>
                  <a:srgbClr val="3E3E3E"/>
                </a:solidFill>
                <a:latin typeface="CVS Health Sans"/>
                <a:cs typeface="CVS Health Sans"/>
              </a:rPr>
              <a:t>deeper</a:t>
            </a:r>
            <a:r>
              <a:rPr sz="1100" spc="-100" dirty="0">
                <a:solidFill>
                  <a:srgbClr val="3E3E3E"/>
                </a:solidFill>
                <a:latin typeface="CVS Health Sans"/>
                <a:cs typeface="CVS Health Sans"/>
              </a:rPr>
              <a:t> </a:t>
            </a:r>
            <a:r>
              <a:rPr sz="1100" dirty="0">
                <a:solidFill>
                  <a:srgbClr val="3E3E3E"/>
                </a:solidFill>
                <a:latin typeface="CVS Health Sans"/>
                <a:cs typeface="CVS Health Sans"/>
              </a:rPr>
              <a:t>Subject</a:t>
            </a:r>
            <a:r>
              <a:rPr sz="1100" spc="-10" dirty="0">
                <a:solidFill>
                  <a:srgbClr val="3E3E3E"/>
                </a:solidFill>
                <a:latin typeface="CVS Health Sans"/>
                <a:cs typeface="CVS Health Sans"/>
              </a:rPr>
              <a:t> </a:t>
            </a:r>
            <a:r>
              <a:rPr sz="1100" dirty="0">
                <a:solidFill>
                  <a:srgbClr val="3E3E3E"/>
                </a:solidFill>
                <a:latin typeface="CVS Health Sans"/>
                <a:cs typeface="CVS Health Sans"/>
              </a:rPr>
              <a:t>Matter</a:t>
            </a:r>
            <a:r>
              <a:rPr sz="1100" spc="-25" dirty="0">
                <a:solidFill>
                  <a:srgbClr val="3E3E3E"/>
                </a:solidFill>
                <a:latin typeface="CVS Health Sans"/>
                <a:cs typeface="CVS Health Sans"/>
              </a:rPr>
              <a:t> </a:t>
            </a:r>
            <a:r>
              <a:rPr sz="1100" dirty="0">
                <a:solidFill>
                  <a:srgbClr val="3E3E3E"/>
                </a:solidFill>
                <a:latin typeface="CVS Health Sans"/>
                <a:cs typeface="CVS Health Sans"/>
              </a:rPr>
              <a:t>Expertise</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knowledge </a:t>
            </a:r>
            <a:r>
              <a:rPr sz="1100" dirty="0">
                <a:solidFill>
                  <a:srgbClr val="3E3E3E"/>
                </a:solidFill>
                <a:latin typeface="CVS Health Sans"/>
                <a:cs typeface="CVS Health Sans"/>
              </a:rPr>
              <a:t>above</a:t>
            </a:r>
            <a:r>
              <a:rPr sz="1100" spc="-25" dirty="0">
                <a:solidFill>
                  <a:srgbClr val="3E3E3E"/>
                </a:solidFill>
                <a:latin typeface="CVS Health Sans"/>
                <a:cs typeface="CVS Health Sans"/>
              </a:rPr>
              <a:t> </a:t>
            </a:r>
            <a:r>
              <a:rPr sz="1100" dirty="0">
                <a:solidFill>
                  <a:srgbClr val="3E3E3E"/>
                </a:solidFill>
                <a:latin typeface="CVS Health Sans"/>
                <a:cs typeface="CVS Health Sans"/>
              </a:rPr>
              <a:t>Techs</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Reps</a:t>
            </a:r>
            <a:r>
              <a:rPr sz="1100" spc="-4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resolve</a:t>
            </a:r>
            <a:r>
              <a:rPr sz="1100" spc="-60" dirty="0">
                <a:solidFill>
                  <a:srgbClr val="3E3E3E"/>
                </a:solidFill>
                <a:latin typeface="CVS Health Sans"/>
                <a:cs typeface="CVS Health Sans"/>
              </a:rPr>
              <a:t> </a:t>
            </a:r>
            <a:r>
              <a:rPr sz="1100" dirty="0">
                <a:solidFill>
                  <a:srgbClr val="3E3E3E"/>
                </a:solidFill>
                <a:latin typeface="CVS Health Sans"/>
                <a:cs typeface="CVS Health Sans"/>
              </a:rPr>
              <a:t>escalated</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 complex</a:t>
            </a:r>
            <a:r>
              <a:rPr sz="1100" spc="-65" dirty="0">
                <a:solidFill>
                  <a:srgbClr val="3E3E3E"/>
                </a:solidFill>
                <a:latin typeface="CVS Health Sans"/>
                <a:cs typeface="CVS Health Sans"/>
              </a:rPr>
              <a:t> </a:t>
            </a:r>
            <a:r>
              <a:rPr sz="1100" dirty="0">
                <a:solidFill>
                  <a:srgbClr val="3E3E3E"/>
                </a:solidFill>
                <a:latin typeface="CVS Health Sans"/>
                <a:cs typeface="CVS Health Sans"/>
              </a:rPr>
              <a:t>clinical</a:t>
            </a:r>
            <a:r>
              <a:rPr sz="1100" spc="20" dirty="0">
                <a:solidFill>
                  <a:srgbClr val="3E3E3E"/>
                </a:solidFill>
                <a:latin typeface="CVS Health Sans"/>
                <a:cs typeface="CVS Health Sans"/>
              </a:rPr>
              <a:t> </a:t>
            </a:r>
            <a:r>
              <a:rPr sz="1100" dirty="0">
                <a:solidFill>
                  <a:srgbClr val="3E3E3E"/>
                </a:solidFill>
                <a:latin typeface="CVS Health Sans"/>
                <a:cs typeface="CVS Health Sans"/>
              </a:rPr>
              <a:t>or</a:t>
            </a:r>
            <a:r>
              <a:rPr sz="1100" spc="-25" dirty="0">
                <a:solidFill>
                  <a:srgbClr val="3E3E3E"/>
                </a:solidFill>
                <a:latin typeface="CVS Health Sans"/>
                <a:cs typeface="CVS Health Sans"/>
              </a:rPr>
              <a:t> </a:t>
            </a:r>
            <a:r>
              <a:rPr sz="1100" dirty="0">
                <a:solidFill>
                  <a:srgbClr val="3E3E3E"/>
                </a:solidFill>
                <a:latin typeface="CVS Health Sans"/>
                <a:cs typeface="CVS Health Sans"/>
              </a:rPr>
              <a:t>non-</a:t>
            </a:r>
            <a:r>
              <a:rPr sz="1100" spc="-10" dirty="0">
                <a:solidFill>
                  <a:srgbClr val="3E3E3E"/>
                </a:solidFill>
                <a:latin typeface="CVS Health Sans"/>
                <a:cs typeface="CVS Health Sans"/>
              </a:rPr>
              <a:t>clinical</a:t>
            </a:r>
            <a:r>
              <a:rPr sz="1100" spc="500"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rep</a:t>
            </a:r>
            <a:r>
              <a:rPr sz="1100" spc="-30" dirty="0">
                <a:solidFill>
                  <a:srgbClr val="3E3E3E"/>
                </a:solidFill>
                <a:latin typeface="CVS Health Sans"/>
                <a:cs typeface="CVS Health Sans"/>
              </a:rPr>
              <a:t> </a:t>
            </a:r>
            <a:r>
              <a:rPr sz="1100" dirty="0">
                <a:solidFill>
                  <a:srgbClr val="3E3E3E"/>
                </a:solidFill>
                <a:latin typeface="CVS Health Sans"/>
                <a:cs typeface="CVS Health Sans"/>
              </a:rPr>
              <a:t>concerns.</a:t>
            </a:r>
            <a:r>
              <a:rPr sz="1100" spc="-35" dirty="0">
                <a:solidFill>
                  <a:srgbClr val="3E3E3E"/>
                </a:solidFill>
                <a:latin typeface="CVS Health Sans"/>
                <a:cs typeface="CVS Health Sans"/>
              </a:rPr>
              <a:t> </a:t>
            </a:r>
            <a:r>
              <a:rPr sz="1100" dirty="0">
                <a:solidFill>
                  <a:srgbClr val="3E3E3E"/>
                </a:solidFill>
                <a:latin typeface="CVS Health Sans"/>
                <a:cs typeface="CVS Health Sans"/>
              </a:rPr>
              <a:t>They</a:t>
            </a:r>
            <a:r>
              <a:rPr sz="1100" spc="-50" dirty="0">
                <a:solidFill>
                  <a:srgbClr val="3E3E3E"/>
                </a:solidFill>
                <a:latin typeface="CVS Health Sans"/>
                <a:cs typeface="CVS Health Sans"/>
              </a:rPr>
              <a:t> </a:t>
            </a:r>
            <a:r>
              <a:rPr sz="1100" dirty="0">
                <a:solidFill>
                  <a:srgbClr val="3E3E3E"/>
                </a:solidFill>
                <a:latin typeface="CVS Health Sans"/>
                <a:cs typeface="CVS Health Sans"/>
              </a:rPr>
              <a:t>will</a:t>
            </a:r>
            <a:r>
              <a:rPr sz="1100" spc="-15" dirty="0">
                <a:solidFill>
                  <a:srgbClr val="3E3E3E"/>
                </a:solidFill>
                <a:latin typeface="CVS Health Sans"/>
                <a:cs typeface="CVS Health Sans"/>
              </a:rPr>
              <a:t> </a:t>
            </a:r>
            <a:r>
              <a:rPr sz="1100" dirty="0">
                <a:solidFill>
                  <a:srgbClr val="3E3E3E"/>
                </a:solidFill>
                <a:latin typeface="CVS Health Sans"/>
                <a:cs typeface="CVS Health Sans"/>
              </a:rPr>
              <a:t>serve</a:t>
            </a:r>
            <a:r>
              <a:rPr sz="1100" spc="-60" dirty="0">
                <a:solidFill>
                  <a:srgbClr val="3E3E3E"/>
                </a:solidFill>
                <a:latin typeface="CVS Health Sans"/>
                <a:cs typeface="CVS Health Sans"/>
              </a:rPr>
              <a:t> </a:t>
            </a:r>
            <a:r>
              <a:rPr sz="1100" dirty="0">
                <a:solidFill>
                  <a:srgbClr val="3E3E3E"/>
                </a:solidFill>
                <a:latin typeface="CVS Health Sans"/>
                <a:cs typeface="CVS Health Sans"/>
              </a:rPr>
              <a:t>as</a:t>
            </a:r>
            <a:r>
              <a:rPr sz="1100" spc="30" dirty="0">
                <a:solidFill>
                  <a:srgbClr val="3E3E3E"/>
                </a:solidFill>
                <a:latin typeface="CVS Health Sans"/>
                <a:cs typeface="CVS Health Sans"/>
              </a:rPr>
              <a:t> </a:t>
            </a:r>
            <a:r>
              <a:rPr sz="1100" dirty="0">
                <a:solidFill>
                  <a:srgbClr val="3E3E3E"/>
                </a:solidFill>
                <a:latin typeface="CVS Health Sans"/>
                <a:cs typeface="CVS Health Sans"/>
              </a:rPr>
              <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primary</a:t>
            </a:r>
            <a:r>
              <a:rPr sz="1100" spc="-10" dirty="0">
                <a:solidFill>
                  <a:srgbClr val="3E3E3E"/>
                </a:solidFill>
                <a:latin typeface="CVS Health Sans"/>
                <a:cs typeface="CVS Health Sans"/>
              </a:rPr>
              <a:t> </a:t>
            </a:r>
            <a:r>
              <a:rPr sz="1100" dirty="0">
                <a:solidFill>
                  <a:srgbClr val="3E3E3E"/>
                </a:solidFill>
                <a:latin typeface="CVS Health Sans"/>
                <a:cs typeface="CVS Health Sans"/>
              </a:rPr>
              <a:t>resource</a:t>
            </a:r>
            <a:r>
              <a:rPr sz="1100" spc="-6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on </a:t>
            </a:r>
            <a:r>
              <a:rPr sz="1100" dirty="0">
                <a:solidFill>
                  <a:srgbClr val="3E3E3E"/>
                </a:solidFill>
                <a:latin typeface="CVS Health Sans"/>
                <a:cs typeface="CVS Health Sans"/>
              </a:rPr>
              <a:t>process</a:t>
            </a:r>
            <a:r>
              <a:rPr sz="1100" spc="-90" dirty="0">
                <a:solidFill>
                  <a:srgbClr val="3E3E3E"/>
                </a:solidFill>
                <a:latin typeface="CVS Health Sans"/>
                <a:cs typeface="CVS Health Sans"/>
              </a:rPr>
              <a:t> </a:t>
            </a:r>
            <a:r>
              <a:rPr sz="1100" dirty="0">
                <a:solidFill>
                  <a:srgbClr val="3E3E3E"/>
                </a:solidFill>
                <a:latin typeface="CVS Health Sans"/>
                <a:cs typeface="CVS Health Sans"/>
              </a:rPr>
              <a:t>related</a:t>
            </a:r>
            <a:r>
              <a:rPr sz="1100" spc="-90" dirty="0">
                <a:solidFill>
                  <a:srgbClr val="3E3E3E"/>
                </a:solidFill>
                <a:latin typeface="CVS Health Sans"/>
                <a:cs typeface="CVS Health Sans"/>
              </a:rPr>
              <a:t> </a:t>
            </a:r>
            <a:r>
              <a:rPr sz="1100" dirty="0">
                <a:solidFill>
                  <a:srgbClr val="3E3E3E"/>
                </a:solidFill>
                <a:latin typeface="CVS Health Sans"/>
                <a:cs typeface="CVS Health Sans"/>
              </a:rPr>
              <a:t>questions</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issues.</a:t>
            </a:r>
            <a:r>
              <a:rPr sz="1100" spc="245" dirty="0">
                <a:solidFill>
                  <a:srgbClr val="3E3E3E"/>
                </a:solidFill>
                <a:latin typeface="CVS Health Sans"/>
                <a:cs typeface="CVS Health Sans"/>
              </a:rPr>
              <a:t> </a:t>
            </a:r>
            <a:r>
              <a:rPr sz="1100" dirty="0">
                <a:solidFill>
                  <a:srgbClr val="3E3E3E"/>
                </a:solidFill>
                <a:latin typeface="CVS Health Sans"/>
                <a:cs typeface="CVS Health Sans"/>
              </a:rPr>
              <a:t>Having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advanced</a:t>
            </a:r>
            <a:r>
              <a:rPr sz="1100" spc="-15" dirty="0">
                <a:solidFill>
                  <a:srgbClr val="3E3E3E"/>
                </a:solidFill>
                <a:latin typeface="CVS Health Sans"/>
                <a:cs typeface="CVS Health Sans"/>
              </a:rPr>
              <a:t> </a:t>
            </a:r>
            <a:r>
              <a:rPr sz="1100" dirty="0">
                <a:solidFill>
                  <a:srgbClr val="3E3E3E"/>
                </a:solidFill>
                <a:latin typeface="CVS Health Sans"/>
                <a:cs typeface="CVS Health Sans"/>
              </a:rPr>
              <a:t>knowledge</a:t>
            </a:r>
            <a:r>
              <a:rPr sz="1100" spc="-100" dirty="0">
                <a:solidFill>
                  <a:srgbClr val="3E3E3E"/>
                </a:solidFill>
                <a:latin typeface="CVS Health Sans"/>
                <a:cs typeface="CVS Health Sans"/>
              </a:rPr>
              <a:t> </a:t>
            </a:r>
            <a:r>
              <a:rPr sz="1100" dirty="0">
                <a:solidFill>
                  <a:srgbClr val="3E3E3E"/>
                </a:solidFill>
                <a:latin typeface="CVS Health Sans"/>
                <a:cs typeface="CVS Health Sans"/>
              </a:rPr>
              <a:t>as</a:t>
            </a:r>
            <a:r>
              <a:rPr sz="1100" spc="15"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dirty="0">
                <a:solidFill>
                  <a:srgbClr val="3E3E3E"/>
                </a:solidFill>
                <a:latin typeface="CVS Health Sans"/>
                <a:cs typeface="CVS Health Sans"/>
              </a:rPr>
              <a:t>Care </a:t>
            </a:r>
            <a:r>
              <a:rPr sz="1100" spc="-20" dirty="0">
                <a:solidFill>
                  <a:srgbClr val="3E3E3E"/>
                </a:solidFill>
                <a:latin typeface="CVS Health Sans"/>
                <a:cs typeface="CVS Health Sans"/>
              </a:rPr>
              <a:t>Rep, </a:t>
            </a:r>
            <a:r>
              <a:rPr sz="1100" dirty="0">
                <a:solidFill>
                  <a:srgbClr val="3E3E3E"/>
                </a:solidFill>
                <a:latin typeface="CVS Health Sans"/>
                <a:cs typeface="CVS Health Sans"/>
              </a:rPr>
              <a:t>pharmacy technician</a:t>
            </a:r>
            <a:r>
              <a:rPr sz="1100" spc="10"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10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front</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back</a:t>
            </a:r>
            <a:r>
              <a:rPr sz="1100" spc="-10" dirty="0">
                <a:solidFill>
                  <a:srgbClr val="3E3E3E"/>
                </a:solidFill>
                <a:latin typeface="CVS Health Sans"/>
                <a:cs typeface="CVS Health Sans"/>
              </a:rPr>
              <a:t> </a:t>
            </a:r>
            <a:r>
              <a:rPr sz="1100" dirty="0">
                <a:solidFill>
                  <a:srgbClr val="3E3E3E"/>
                </a:solidFill>
                <a:latin typeface="CVS Health Sans"/>
                <a:cs typeface="CVS Health Sans"/>
              </a:rPr>
              <a:t>medical</a:t>
            </a:r>
            <a:r>
              <a:rPr sz="1100" spc="-35" dirty="0">
                <a:solidFill>
                  <a:srgbClr val="3E3E3E"/>
                </a:solidFill>
                <a:latin typeface="CVS Health Sans"/>
                <a:cs typeface="CVS Health Sans"/>
              </a:rPr>
              <a:t> </a:t>
            </a:r>
            <a:r>
              <a:rPr sz="1100" dirty="0">
                <a:solidFill>
                  <a:srgbClr val="3E3E3E"/>
                </a:solidFill>
                <a:latin typeface="CVS Health Sans"/>
                <a:cs typeface="CVS Health Sans"/>
              </a:rPr>
              <a:t>office</a:t>
            </a:r>
            <a:r>
              <a:rPr sz="1100" spc="5" dirty="0">
                <a:solidFill>
                  <a:srgbClr val="3E3E3E"/>
                </a:solidFill>
                <a:latin typeface="CVS Health Sans"/>
                <a:cs typeface="CVS Health Sans"/>
              </a:rPr>
              <a:t> </a:t>
            </a:r>
            <a:r>
              <a:rPr sz="1100" dirty="0">
                <a:solidFill>
                  <a:srgbClr val="3E3E3E"/>
                </a:solidFill>
                <a:latin typeface="CVS Health Sans"/>
                <a:cs typeface="CVS Health Sans"/>
              </a:rPr>
              <a:t>knowledge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is</a:t>
            </a:r>
            <a:r>
              <a:rPr sz="1100" spc="-90" dirty="0">
                <a:solidFill>
                  <a:srgbClr val="3E3E3E"/>
                </a:solidFill>
                <a:latin typeface="CVS Health Sans"/>
                <a:cs typeface="CVS Health Sans"/>
              </a:rPr>
              <a:t> </a:t>
            </a:r>
            <a:r>
              <a:rPr sz="1100" spc="-10" dirty="0">
                <a:solidFill>
                  <a:srgbClr val="3E3E3E"/>
                </a:solidFill>
                <a:latin typeface="CVS Health Sans"/>
                <a:cs typeface="CVS Health Sans"/>
              </a:rPr>
              <a:t>highly </a:t>
            </a:r>
            <a:r>
              <a:rPr sz="1100" dirty="0">
                <a:solidFill>
                  <a:srgbClr val="3E3E3E"/>
                </a:solidFill>
                <a:latin typeface="CVS Health Sans"/>
                <a:cs typeface="CVS Health Sans"/>
              </a:rPr>
              <a:t>valuable</a:t>
            </a:r>
            <a:r>
              <a:rPr sz="1100" spc="-35" dirty="0">
                <a:solidFill>
                  <a:srgbClr val="3E3E3E"/>
                </a:solidFill>
                <a:latin typeface="CVS Health Sans"/>
                <a:cs typeface="CVS Health Sans"/>
              </a:rPr>
              <a:t> </a:t>
            </a:r>
            <a:r>
              <a:rPr sz="1100" dirty="0">
                <a:solidFill>
                  <a:srgbClr val="3E3E3E"/>
                </a:solidFill>
                <a:latin typeface="CVS Health Sans"/>
                <a:cs typeface="CVS Health Sans"/>
              </a:rPr>
              <a:t>for</a:t>
            </a:r>
            <a:r>
              <a:rPr sz="1100" spc="-35" dirty="0">
                <a:solidFill>
                  <a:srgbClr val="3E3E3E"/>
                </a:solidFill>
                <a:latin typeface="CVS Health Sans"/>
                <a:cs typeface="CVS Health Sans"/>
              </a:rPr>
              <a:t> </a:t>
            </a:r>
            <a:r>
              <a:rPr sz="1100" dirty="0">
                <a:solidFill>
                  <a:srgbClr val="3E3E3E"/>
                </a:solidFill>
                <a:latin typeface="CVS Health Sans"/>
                <a:cs typeface="CVS Health Sans"/>
              </a:rPr>
              <a:t>this</a:t>
            </a:r>
            <a:r>
              <a:rPr sz="1100" spc="10" dirty="0">
                <a:solidFill>
                  <a:srgbClr val="3E3E3E"/>
                </a:solidFill>
                <a:latin typeface="CVS Health Sans"/>
                <a:cs typeface="CVS Health Sans"/>
              </a:rPr>
              <a:t> </a:t>
            </a:r>
            <a:r>
              <a:rPr sz="1100" spc="-20" dirty="0">
                <a:solidFill>
                  <a:srgbClr val="3E3E3E"/>
                </a:solidFill>
                <a:latin typeface="CVS Health Sans"/>
                <a:cs typeface="CVS Health Sans"/>
              </a:rPr>
              <a:t>role.</a:t>
            </a:r>
            <a:endParaRPr sz="1100">
              <a:latin typeface="CVS Health Sans"/>
              <a:cs typeface="CVS Health Sans"/>
            </a:endParaRPr>
          </a:p>
        </p:txBody>
      </p:sp>
      <p:sp>
        <p:nvSpPr>
          <p:cNvPr id="14" name="object 14"/>
          <p:cNvSpPr txBox="1"/>
          <p:nvPr/>
        </p:nvSpPr>
        <p:spPr>
          <a:xfrm>
            <a:off x="5585586" y="4421059"/>
            <a:ext cx="5537200" cy="1594485"/>
          </a:xfrm>
          <a:prstGeom prst="rect">
            <a:avLst/>
          </a:prstGeom>
        </p:spPr>
        <p:txBody>
          <a:bodyPr vert="horz" wrap="square" lIns="0" tIns="112395" rIns="0" bIns="0" rtlCol="0">
            <a:spAutoFit/>
          </a:bodyPr>
          <a:lstStyle/>
          <a:p>
            <a:pPr marL="12700">
              <a:lnSpc>
                <a:spcPct val="100000"/>
              </a:lnSpc>
              <a:spcBef>
                <a:spcPts val="885"/>
              </a:spcBef>
            </a:pPr>
            <a:r>
              <a:rPr sz="1400" b="1" spc="-10" dirty="0">
                <a:solidFill>
                  <a:srgbClr val="3E3E3E"/>
                </a:solidFill>
                <a:latin typeface="CVS Health Sans"/>
                <a:cs typeface="CVS Health Sans"/>
              </a:rPr>
              <a:t>Supervisor,</a:t>
            </a:r>
            <a:r>
              <a:rPr sz="1400" b="1" spc="15" dirty="0">
                <a:solidFill>
                  <a:srgbClr val="3E3E3E"/>
                </a:solidFill>
                <a:latin typeface="CVS Health Sans"/>
                <a:cs typeface="CVS Health Sans"/>
              </a:rPr>
              <a:t> </a:t>
            </a:r>
            <a:r>
              <a:rPr sz="1400" b="1" dirty="0">
                <a:solidFill>
                  <a:srgbClr val="3E3E3E"/>
                </a:solidFill>
                <a:latin typeface="CVS Health Sans"/>
                <a:cs typeface="CVS Health Sans"/>
              </a:rPr>
              <a:t>Participant</a:t>
            </a:r>
            <a:r>
              <a:rPr sz="1400" b="1" spc="-75" dirty="0">
                <a:solidFill>
                  <a:srgbClr val="3E3E3E"/>
                </a:solidFill>
                <a:latin typeface="CVS Health Sans"/>
                <a:cs typeface="CVS Health Sans"/>
              </a:rPr>
              <a:t> </a:t>
            </a:r>
            <a:r>
              <a:rPr sz="1400" b="1" spc="-10" dirty="0">
                <a:solidFill>
                  <a:srgbClr val="3E3E3E"/>
                </a:solidFill>
                <a:latin typeface="CVS Health Sans"/>
                <a:cs typeface="CVS Health Sans"/>
              </a:rPr>
              <a:t>Services</a:t>
            </a:r>
            <a:endParaRPr sz="1400">
              <a:latin typeface="CVS Health Sans"/>
              <a:cs typeface="CVS Health Sans"/>
            </a:endParaRPr>
          </a:p>
          <a:p>
            <a:pPr marL="17145" marR="5080">
              <a:lnSpc>
                <a:spcPct val="100099"/>
              </a:lnSpc>
              <a:spcBef>
                <a:spcPts val="635"/>
              </a:spcBef>
            </a:pPr>
            <a:r>
              <a:rPr sz="1100" dirty="0">
                <a:solidFill>
                  <a:srgbClr val="3E3E3E"/>
                </a:solidFill>
                <a:latin typeface="CVS Health Sans"/>
                <a:cs typeface="CVS Health Sans"/>
              </a:rPr>
              <a:t>An entry-level,</a:t>
            </a:r>
            <a:r>
              <a:rPr sz="1100" spc="-110"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5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10" dirty="0">
                <a:solidFill>
                  <a:srgbClr val="3E3E3E"/>
                </a:solidFill>
                <a:latin typeface="CVS Health Sans"/>
                <a:cs typeface="CVS Health Sans"/>
              </a:rPr>
              <a:t> </a:t>
            </a:r>
            <a:r>
              <a:rPr sz="1100" dirty="0">
                <a:solidFill>
                  <a:srgbClr val="3E3E3E"/>
                </a:solidFill>
                <a:latin typeface="CVS Health Sans"/>
                <a:cs typeface="CVS Health Sans"/>
              </a:rPr>
              <a:t>which provides</a:t>
            </a:r>
            <a:r>
              <a:rPr sz="1100" spc="-75" dirty="0">
                <a:solidFill>
                  <a:srgbClr val="3E3E3E"/>
                </a:solidFill>
                <a:latin typeface="CVS Health Sans"/>
                <a:cs typeface="CVS Health Sans"/>
              </a:rPr>
              <a:t> </a:t>
            </a:r>
            <a:r>
              <a:rPr sz="1100" dirty="0">
                <a:solidFill>
                  <a:srgbClr val="3E3E3E"/>
                </a:solidFill>
                <a:latin typeface="CVS Health Sans"/>
                <a:cs typeface="CVS Health Sans"/>
              </a:rPr>
              <a:t>supervision</a:t>
            </a:r>
            <a:r>
              <a:rPr sz="1100" spc="-3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a</a:t>
            </a:r>
            <a:r>
              <a:rPr sz="1100" spc="3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5" dirty="0">
                <a:solidFill>
                  <a:srgbClr val="3E3E3E"/>
                </a:solidFill>
                <a:latin typeface="CVS Health Sans"/>
                <a:cs typeface="CVS Health Sans"/>
              </a:rPr>
              <a:t> </a:t>
            </a:r>
            <a:r>
              <a:rPr sz="1100" dirty="0">
                <a:solidFill>
                  <a:srgbClr val="3E3E3E"/>
                </a:solidFill>
                <a:latin typeface="CVS Health Sans"/>
                <a:cs typeface="CVS Health Sans"/>
              </a:rPr>
              <a:t>of </a:t>
            </a:r>
            <a:r>
              <a:rPr sz="1100" spc="-10" dirty="0">
                <a:solidFill>
                  <a:srgbClr val="3E3E3E"/>
                </a:solidFill>
                <a:latin typeface="CVS Health Sans"/>
                <a:cs typeface="CVS Health Sans"/>
              </a:rPr>
              <a:t>hourly </a:t>
            </a:r>
            <a:r>
              <a:rPr sz="1100" dirty="0">
                <a:solidFill>
                  <a:srgbClr val="3E3E3E"/>
                </a:solidFill>
                <a:latin typeface="CVS Health Sans"/>
                <a:cs typeface="CVS Health Sans"/>
              </a:rPr>
              <a:t>colleagues,</a:t>
            </a:r>
            <a:r>
              <a:rPr sz="1100" spc="-120" dirty="0">
                <a:solidFill>
                  <a:srgbClr val="3E3E3E"/>
                </a:solidFill>
                <a:latin typeface="CVS Health Sans"/>
                <a:cs typeface="CVS Health Sans"/>
              </a:rPr>
              <a:t> </a:t>
            </a:r>
            <a:r>
              <a:rPr sz="1100" dirty="0">
                <a:solidFill>
                  <a:srgbClr val="3E3E3E"/>
                </a:solidFill>
                <a:latin typeface="CVS Health Sans"/>
                <a:cs typeface="CVS Health Sans"/>
              </a:rPr>
              <a:t>inclusive</a:t>
            </a:r>
            <a:r>
              <a:rPr sz="1100" spc="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onboarding,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7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professional </a:t>
            </a:r>
            <a:r>
              <a:rPr sz="1100" dirty="0">
                <a:solidFill>
                  <a:srgbClr val="3E3E3E"/>
                </a:solidFill>
                <a:latin typeface="CVS Health Sans"/>
                <a:cs typeface="CVS Health Sans"/>
              </a:rPr>
              <a:t>development,</a:t>
            </a:r>
            <a:r>
              <a:rPr sz="1100" spc="-114" dirty="0">
                <a:solidFill>
                  <a:srgbClr val="3E3E3E"/>
                </a:solidFill>
                <a:latin typeface="CVS Health Sans"/>
                <a:cs typeface="CVS Health Sans"/>
              </a:rPr>
              <a:t> </a:t>
            </a:r>
            <a:r>
              <a:rPr sz="1100" dirty="0">
                <a:solidFill>
                  <a:srgbClr val="3E3E3E"/>
                </a:solidFill>
                <a:latin typeface="CVS Health Sans"/>
                <a:cs typeface="CVS Health Sans"/>
              </a:rPr>
              <a:t>employee</a:t>
            </a:r>
            <a:r>
              <a:rPr sz="1100" spc="-65" dirty="0">
                <a:solidFill>
                  <a:srgbClr val="3E3E3E"/>
                </a:solidFill>
                <a:latin typeface="CVS Health Sans"/>
                <a:cs typeface="CVS Health Sans"/>
              </a:rPr>
              <a:t> </a:t>
            </a:r>
            <a:r>
              <a:rPr sz="1100" dirty="0">
                <a:solidFill>
                  <a:srgbClr val="3E3E3E"/>
                </a:solidFill>
                <a:latin typeface="CVS Health Sans"/>
                <a:cs typeface="CVS Health Sans"/>
              </a:rPr>
              <a:t>relations</a:t>
            </a:r>
            <a:r>
              <a:rPr sz="1100" spc="-80" dirty="0">
                <a:solidFill>
                  <a:srgbClr val="3E3E3E"/>
                </a:solidFill>
                <a:latin typeface="CVS Health Sans"/>
                <a:cs typeface="CVS Health Sans"/>
              </a:rPr>
              <a:t> </a:t>
            </a:r>
            <a:r>
              <a:rPr sz="1100" dirty="0">
                <a:solidFill>
                  <a:srgbClr val="3E3E3E"/>
                </a:solidFill>
                <a:latin typeface="CVS Health Sans"/>
                <a:cs typeface="CVS Health Sans"/>
              </a:rPr>
              <a:t>guidance</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conflict</a:t>
            </a:r>
            <a:r>
              <a:rPr sz="1100" spc="-10" dirty="0">
                <a:solidFill>
                  <a:srgbClr val="3E3E3E"/>
                </a:solidFill>
                <a:latin typeface="CVS Health Sans"/>
                <a:cs typeface="CVS Health Sans"/>
              </a:rPr>
              <a:t> </a:t>
            </a:r>
            <a:r>
              <a:rPr sz="1100" dirty="0">
                <a:solidFill>
                  <a:srgbClr val="3E3E3E"/>
                </a:solidFill>
                <a:latin typeface="CVS Health Sans"/>
                <a:cs typeface="CVS Health Sans"/>
              </a:rPr>
              <a:t>resolution</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4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basic</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operational</a:t>
            </a:r>
            <a:r>
              <a:rPr sz="1100" spc="-50" dirty="0">
                <a:solidFill>
                  <a:srgbClr val="3E3E3E"/>
                </a:solidFill>
                <a:latin typeface="CVS Health Sans"/>
                <a:cs typeface="CVS Health Sans"/>
              </a:rPr>
              <a:t> </a:t>
            </a:r>
            <a:r>
              <a:rPr sz="1100" dirty="0">
                <a:solidFill>
                  <a:srgbClr val="3E3E3E"/>
                </a:solidFill>
                <a:latin typeface="CVS Health Sans"/>
                <a:cs typeface="CVS Health Sans"/>
              </a:rPr>
              <a:t>subject</a:t>
            </a:r>
            <a:r>
              <a:rPr sz="1100" spc="5" dirty="0">
                <a:solidFill>
                  <a:srgbClr val="3E3E3E"/>
                </a:solidFill>
                <a:latin typeface="CVS Health Sans"/>
                <a:cs typeface="CVS Health Sans"/>
              </a:rPr>
              <a:t> </a:t>
            </a:r>
            <a:r>
              <a:rPr sz="1100" dirty="0">
                <a:solidFill>
                  <a:srgbClr val="3E3E3E"/>
                </a:solidFill>
                <a:latin typeface="CVS Health Sans"/>
                <a:cs typeface="CVS Health Sans"/>
              </a:rPr>
              <a:t>matter</a:t>
            </a:r>
            <a:r>
              <a:rPr sz="1100" spc="25" dirty="0">
                <a:solidFill>
                  <a:srgbClr val="3E3E3E"/>
                </a:solidFill>
                <a:latin typeface="CVS Health Sans"/>
                <a:cs typeface="CVS Health Sans"/>
              </a:rPr>
              <a:t> </a:t>
            </a:r>
            <a:r>
              <a:rPr sz="1100" dirty="0">
                <a:solidFill>
                  <a:srgbClr val="3E3E3E"/>
                </a:solidFill>
                <a:latin typeface="CVS Health Sans"/>
                <a:cs typeface="CVS Health Sans"/>
              </a:rPr>
              <a:t>expertise.</a:t>
            </a:r>
            <a:r>
              <a:rPr sz="1100" spc="-105" dirty="0">
                <a:solidFill>
                  <a:srgbClr val="3E3E3E"/>
                </a:solidFill>
                <a:latin typeface="CVS Health Sans"/>
                <a:cs typeface="CVS Health Sans"/>
              </a:rPr>
              <a:t> </a:t>
            </a:r>
            <a:r>
              <a:rPr sz="1100" dirty="0">
                <a:solidFill>
                  <a:srgbClr val="3E3E3E"/>
                </a:solidFill>
                <a:latin typeface="CVS Health Sans"/>
                <a:cs typeface="CVS Health Sans"/>
              </a:rPr>
              <a:t>Supervisors</a:t>
            </a:r>
            <a:r>
              <a:rPr sz="1100" spc="-75" dirty="0">
                <a:solidFill>
                  <a:srgbClr val="3E3E3E"/>
                </a:solidFill>
                <a:latin typeface="CVS Health Sans"/>
                <a:cs typeface="CVS Health Sans"/>
              </a:rPr>
              <a:t> </a:t>
            </a:r>
            <a:r>
              <a:rPr sz="1100" dirty="0">
                <a:solidFill>
                  <a:srgbClr val="3E3E3E"/>
                </a:solidFill>
                <a:latin typeface="CVS Health Sans"/>
                <a:cs typeface="CVS Health Sans"/>
              </a:rPr>
              <a:t>evaluate,</a:t>
            </a:r>
            <a:r>
              <a:rPr sz="1100" spc="-25" dirty="0">
                <a:solidFill>
                  <a:srgbClr val="3E3E3E"/>
                </a:solidFill>
                <a:latin typeface="CVS Health Sans"/>
                <a:cs typeface="CVS Health Sans"/>
              </a:rPr>
              <a:t> </a:t>
            </a:r>
            <a:r>
              <a:rPr sz="1100" dirty="0">
                <a:solidFill>
                  <a:srgbClr val="3E3E3E"/>
                </a:solidFill>
                <a:latin typeface="CVS Health Sans"/>
                <a:cs typeface="CVS Health Sans"/>
              </a:rPr>
              <a:t>interview,</a:t>
            </a:r>
            <a:r>
              <a:rPr sz="1100" spc="-25" dirty="0">
                <a:solidFill>
                  <a:srgbClr val="3E3E3E"/>
                </a:solidFill>
                <a:latin typeface="CVS Health Sans"/>
                <a:cs typeface="CVS Health Sans"/>
              </a:rPr>
              <a:t> </a:t>
            </a:r>
            <a:r>
              <a:rPr sz="1100" dirty="0">
                <a:solidFill>
                  <a:srgbClr val="3E3E3E"/>
                </a:solidFill>
                <a:latin typeface="CVS Health Sans"/>
                <a:cs typeface="CVS Health Sans"/>
              </a:rPr>
              <a:t>hire,</a:t>
            </a:r>
            <a:r>
              <a:rPr sz="1100" spc="-25" dirty="0">
                <a:solidFill>
                  <a:srgbClr val="3E3E3E"/>
                </a:solidFill>
                <a:latin typeface="CVS Health Sans"/>
                <a:cs typeface="CVS Health Sans"/>
              </a:rPr>
              <a:t> and </a:t>
            </a:r>
            <a:r>
              <a:rPr sz="1100" dirty="0">
                <a:solidFill>
                  <a:srgbClr val="3E3E3E"/>
                </a:solidFill>
                <a:latin typeface="CVS Health Sans"/>
                <a:cs typeface="CVS Health Sans"/>
              </a:rPr>
              <a:t>manage</a:t>
            </a:r>
            <a:r>
              <a:rPr sz="1100" spc="-15" dirty="0">
                <a:solidFill>
                  <a:srgbClr val="3E3E3E"/>
                </a:solidFill>
                <a:latin typeface="CVS Health Sans"/>
                <a:cs typeface="CVS Health Sans"/>
              </a:rPr>
              <a:t> </a:t>
            </a:r>
            <a:r>
              <a:rPr sz="1100" dirty="0">
                <a:solidFill>
                  <a:srgbClr val="3E3E3E"/>
                </a:solidFill>
                <a:latin typeface="CVS Health Sans"/>
                <a:cs typeface="CVS Health Sans"/>
              </a:rPr>
              <a:t>an assigned</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This</a:t>
            </a:r>
            <a:r>
              <a:rPr sz="1100" spc="-30"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5" dirty="0">
                <a:solidFill>
                  <a:srgbClr val="3E3E3E"/>
                </a:solidFill>
                <a:latin typeface="CVS Health Sans"/>
                <a:cs typeface="CVS Health Sans"/>
              </a:rPr>
              <a:t> </a:t>
            </a:r>
            <a:r>
              <a:rPr sz="1100" dirty="0">
                <a:solidFill>
                  <a:srgbClr val="3E3E3E"/>
                </a:solidFill>
                <a:latin typeface="CVS Health Sans"/>
                <a:cs typeface="CVS Health Sans"/>
              </a:rPr>
              <a:t>will</a:t>
            </a:r>
            <a:r>
              <a:rPr sz="1100" spc="-40" dirty="0">
                <a:solidFill>
                  <a:srgbClr val="3E3E3E"/>
                </a:solidFill>
                <a:latin typeface="CVS Health Sans"/>
                <a:cs typeface="CVS Health Sans"/>
              </a:rPr>
              <a:t> </a:t>
            </a:r>
            <a:r>
              <a:rPr sz="1100" dirty="0">
                <a:solidFill>
                  <a:srgbClr val="3E3E3E"/>
                </a:solidFill>
                <a:latin typeface="CVS Health Sans"/>
                <a:cs typeface="CVS Health Sans"/>
              </a:rPr>
              <a:t>be</a:t>
            </a:r>
            <a:r>
              <a:rPr sz="1100" spc="-4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dirty="0">
                <a:solidFill>
                  <a:srgbClr val="3E3E3E"/>
                </a:solidFill>
                <a:latin typeface="CVS Health Sans"/>
                <a:cs typeface="CVS Health Sans"/>
              </a:rPr>
              <a:t>for</a:t>
            </a:r>
            <a:r>
              <a:rPr sz="1100" spc="-5" dirty="0">
                <a:solidFill>
                  <a:srgbClr val="3E3E3E"/>
                </a:solidFill>
                <a:latin typeface="CVS Health Sans"/>
                <a:cs typeface="CVS Health Sans"/>
              </a:rPr>
              <a:t> </a:t>
            </a:r>
            <a:r>
              <a:rPr sz="1100" dirty="0">
                <a:solidFill>
                  <a:srgbClr val="3E3E3E"/>
                </a:solidFill>
                <a:latin typeface="CVS Health Sans"/>
                <a:cs typeface="CVS Health Sans"/>
              </a:rPr>
              <a:t>assisting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in</a:t>
            </a:r>
            <a:r>
              <a:rPr sz="1100" spc="-30"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development</a:t>
            </a:r>
            <a:r>
              <a:rPr sz="1100" spc="-1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success</a:t>
            </a:r>
            <a:r>
              <a:rPr sz="1100" spc="-45"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assigned</a:t>
            </a:r>
            <a:r>
              <a:rPr sz="1100" spc="-4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 may</a:t>
            </a:r>
            <a:r>
              <a:rPr sz="1100" spc="20" dirty="0">
                <a:solidFill>
                  <a:srgbClr val="3E3E3E"/>
                </a:solidFill>
                <a:latin typeface="CVS Health Sans"/>
                <a:cs typeface="CVS Health Sans"/>
              </a:rPr>
              <a:t> </a:t>
            </a:r>
            <a:r>
              <a:rPr sz="1100" dirty="0">
                <a:solidFill>
                  <a:srgbClr val="3E3E3E"/>
                </a:solidFill>
                <a:latin typeface="CVS Health Sans"/>
                <a:cs typeface="CVS Health Sans"/>
              </a:rPr>
              <a:t>be</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assigned</a:t>
            </a:r>
            <a:r>
              <a:rPr sz="1100" spc="-45" dirty="0">
                <a:solidFill>
                  <a:srgbClr val="3E3E3E"/>
                </a:solidFill>
                <a:latin typeface="CVS Health Sans"/>
                <a:cs typeface="CVS Health Sans"/>
              </a:rPr>
              <a:t> </a:t>
            </a:r>
            <a:r>
              <a:rPr sz="1100" dirty="0">
                <a:solidFill>
                  <a:srgbClr val="3E3E3E"/>
                </a:solidFill>
                <a:latin typeface="CVS Health Sans"/>
                <a:cs typeface="CVS Health Sans"/>
              </a:rPr>
              <a:t>other</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projects </a:t>
            </a:r>
            <a:r>
              <a:rPr sz="1100" dirty="0">
                <a:solidFill>
                  <a:srgbClr val="3E3E3E"/>
                </a:solidFill>
                <a:latin typeface="CVS Health Sans"/>
                <a:cs typeface="CVS Health Sans"/>
              </a:rPr>
              <a:t>with local,</a:t>
            </a:r>
            <a:r>
              <a:rPr sz="1100" spc="-25" dirty="0">
                <a:solidFill>
                  <a:srgbClr val="3E3E3E"/>
                </a:solidFill>
                <a:latin typeface="CVS Health Sans"/>
                <a:cs typeface="CVS Health Sans"/>
              </a:rPr>
              <a:t> </a:t>
            </a:r>
            <a:r>
              <a:rPr sz="1100" dirty="0">
                <a:solidFill>
                  <a:srgbClr val="3E3E3E"/>
                </a:solidFill>
                <a:latin typeface="CVS Health Sans"/>
                <a:cs typeface="CVS Health Sans"/>
              </a:rPr>
              <a:t>cross-</a:t>
            </a:r>
            <a:r>
              <a:rPr sz="1100" spc="-10" dirty="0">
                <a:solidFill>
                  <a:srgbClr val="3E3E3E"/>
                </a:solidFill>
                <a:latin typeface="CVS Health Sans"/>
                <a:cs typeface="CVS Health Sans"/>
              </a:rPr>
              <a:t>functional</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broad</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impact.</a:t>
            </a:r>
            <a:endParaRPr sz="1100">
              <a:latin typeface="CVS Health Sans"/>
              <a:cs typeface="CVS Health Sans"/>
            </a:endParaRPr>
          </a:p>
        </p:txBody>
      </p:sp>
      <p:sp>
        <p:nvSpPr>
          <p:cNvPr id="15" name="object 15"/>
          <p:cNvSpPr txBox="1"/>
          <p:nvPr/>
        </p:nvSpPr>
        <p:spPr>
          <a:xfrm>
            <a:off x="3651250" y="4528820"/>
            <a:ext cx="137668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61188"/>
            <a:ext cx="1549907" cy="6496808"/>
          </a:xfrm>
          <a:prstGeom prst="rect">
            <a:avLst/>
          </a:prstGeom>
        </p:spPr>
      </p:pic>
      <p:grpSp>
        <p:nvGrpSpPr>
          <p:cNvPr id="3" name="object 3"/>
          <p:cNvGrpSpPr/>
          <p:nvPr/>
        </p:nvGrpSpPr>
        <p:grpSpPr>
          <a:xfrm>
            <a:off x="5138165" y="2286"/>
            <a:ext cx="243840" cy="6856095"/>
            <a:chOff x="5138165" y="2286"/>
            <a:chExt cx="243840" cy="6856095"/>
          </a:xfrm>
        </p:grpSpPr>
        <p:sp>
          <p:nvSpPr>
            <p:cNvPr id="4" name="object 4"/>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5" name="object 5"/>
            <p:cNvPicPr/>
            <p:nvPr/>
          </p:nvPicPr>
          <p:blipFill>
            <a:blip r:embed="rId3" cstate="print"/>
            <a:stretch>
              <a:fillRect/>
            </a:stretch>
          </p:blipFill>
          <p:spPr>
            <a:xfrm>
              <a:off x="5138165" y="799337"/>
              <a:ext cx="239268" cy="239267"/>
            </a:xfrm>
            <a:prstGeom prst="rect">
              <a:avLst/>
            </a:prstGeom>
          </p:spPr>
        </p:pic>
        <p:pic>
          <p:nvPicPr>
            <p:cNvPr id="6" name="object 6"/>
            <p:cNvPicPr/>
            <p:nvPr/>
          </p:nvPicPr>
          <p:blipFill>
            <a:blip r:embed="rId3" cstate="print"/>
            <a:stretch>
              <a:fillRect/>
            </a:stretch>
          </p:blipFill>
          <p:spPr>
            <a:xfrm>
              <a:off x="5138165" y="2646425"/>
              <a:ext cx="239268" cy="239268"/>
            </a:xfrm>
            <a:prstGeom prst="rect">
              <a:avLst/>
            </a:prstGeom>
          </p:spPr>
        </p:pic>
        <p:pic>
          <p:nvPicPr>
            <p:cNvPr id="7" name="object 7"/>
            <p:cNvPicPr/>
            <p:nvPr/>
          </p:nvPicPr>
          <p:blipFill>
            <a:blip r:embed="rId3" cstate="print"/>
            <a:stretch>
              <a:fillRect/>
            </a:stretch>
          </p:blipFill>
          <p:spPr>
            <a:xfrm>
              <a:off x="5142737" y="4205477"/>
              <a:ext cx="239267" cy="239268"/>
            </a:xfrm>
            <a:prstGeom prst="rect">
              <a:avLst/>
            </a:prstGeom>
          </p:spPr>
        </p:pic>
      </p:grpSp>
      <p:sp>
        <p:nvSpPr>
          <p:cNvPr id="8" name="object 8"/>
          <p:cNvSpPr txBox="1">
            <a:spLocks noGrp="1"/>
          </p:cNvSpPr>
          <p:nvPr>
            <p:ph type="title"/>
          </p:nvPr>
        </p:nvSpPr>
        <p:spPr>
          <a:prstGeom prst="rect">
            <a:avLst/>
          </a:prstGeom>
        </p:spPr>
        <p:txBody>
          <a:bodyPr vert="horz" wrap="square" lIns="0" tIns="13335" rIns="0" bIns="0" rtlCol="0">
            <a:spAutoFit/>
          </a:bodyPr>
          <a:lstStyle/>
          <a:p>
            <a:pPr marL="353695">
              <a:lnSpc>
                <a:spcPct val="100000"/>
              </a:lnSpc>
              <a:spcBef>
                <a:spcPts val="105"/>
              </a:spcBef>
            </a:pPr>
            <a:r>
              <a:rPr dirty="0"/>
              <a:t>Job</a:t>
            </a:r>
            <a:r>
              <a:rPr spc="-35" dirty="0"/>
              <a:t> </a:t>
            </a:r>
            <a:r>
              <a:rPr dirty="0"/>
              <a:t>Grade -</a:t>
            </a:r>
            <a:r>
              <a:rPr spc="10" dirty="0"/>
              <a:t> </a:t>
            </a:r>
            <a:r>
              <a:rPr spc="-25" dirty="0"/>
              <a:t>109</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24</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9" name="object 9"/>
          <p:cNvSpPr txBox="1"/>
          <p:nvPr/>
        </p:nvSpPr>
        <p:spPr>
          <a:xfrm>
            <a:off x="5585586" y="714627"/>
            <a:ext cx="5629910" cy="1435735"/>
          </a:xfrm>
          <a:prstGeom prst="rect">
            <a:avLst/>
          </a:prstGeom>
        </p:spPr>
        <p:txBody>
          <a:bodyPr vert="horz" wrap="square" lIns="0" tIns="118745" rIns="0" bIns="0" rtlCol="0">
            <a:spAutoFit/>
          </a:bodyPr>
          <a:lstStyle/>
          <a:p>
            <a:pPr marL="12700">
              <a:lnSpc>
                <a:spcPct val="100000"/>
              </a:lnSpc>
              <a:spcBef>
                <a:spcPts val="935"/>
              </a:spcBef>
            </a:pPr>
            <a:r>
              <a:rPr sz="1400" b="1" dirty="0">
                <a:solidFill>
                  <a:srgbClr val="3E3E3E"/>
                </a:solidFill>
                <a:latin typeface="CVS Health Sans"/>
                <a:cs typeface="CVS Health Sans"/>
              </a:rPr>
              <a:t>Manager,</a:t>
            </a:r>
            <a:r>
              <a:rPr sz="1400" b="1" spc="-40" dirty="0">
                <a:solidFill>
                  <a:srgbClr val="3E3E3E"/>
                </a:solidFill>
                <a:latin typeface="CVS Health Sans"/>
                <a:cs typeface="CVS Health Sans"/>
              </a:rPr>
              <a:t> </a:t>
            </a:r>
            <a:r>
              <a:rPr sz="1400" b="1" dirty="0">
                <a:solidFill>
                  <a:srgbClr val="3E3E3E"/>
                </a:solidFill>
                <a:latin typeface="CVS Health Sans"/>
                <a:cs typeface="CVS Health Sans"/>
              </a:rPr>
              <a:t>Participant</a:t>
            </a:r>
            <a:r>
              <a:rPr sz="1400" b="1" spc="-85" dirty="0">
                <a:solidFill>
                  <a:srgbClr val="3E3E3E"/>
                </a:solidFill>
                <a:latin typeface="CVS Health Sans"/>
                <a:cs typeface="CVS Health Sans"/>
              </a:rPr>
              <a:t> </a:t>
            </a:r>
            <a:r>
              <a:rPr sz="1400" b="1" dirty="0">
                <a:solidFill>
                  <a:srgbClr val="3E3E3E"/>
                </a:solidFill>
                <a:latin typeface="CVS Health Sans"/>
                <a:cs typeface="CVS Health Sans"/>
              </a:rPr>
              <a:t>Services</a:t>
            </a:r>
            <a:r>
              <a:rPr sz="1400" b="1" spc="5" dirty="0">
                <a:solidFill>
                  <a:srgbClr val="3E3E3E"/>
                </a:solidFill>
                <a:latin typeface="CVS Health Sans"/>
                <a:cs typeface="CVS Health Sans"/>
              </a:rPr>
              <a:t> </a:t>
            </a:r>
            <a:r>
              <a:rPr sz="1400" b="1" dirty="0">
                <a:solidFill>
                  <a:srgbClr val="3E3E3E"/>
                </a:solidFill>
                <a:latin typeface="CVS Health Sans"/>
                <a:cs typeface="CVS Health Sans"/>
              </a:rPr>
              <a:t>or</a:t>
            </a:r>
            <a:r>
              <a:rPr sz="1400" b="1" spc="-15" dirty="0">
                <a:solidFill>
                  <a:srgbClr val="3E3E3E"/>
                </a:solidFill>
                <a:latin typeface="CVS Health Sans"/>
                <a:cs typeface="CVS Health Sans"/>
              </a:rPr>
              <a:t> </a:t>
            </a:r>
            <a:r>
              <a:rPr sz="1400" b="1" dirty="0">
                <a:solidFill>
                  <a:srgbClr val="3E3E3E"/>
                </a:solidFill>
                <a:latin typeface="CVS Health Sans"/>
                <a:cs typeface="CVS Health Sans"/>
              </a:rPr>
              <a:t>Mgr., Pharmacy</a:t>
            </a:r>
            <a:r>
              <a:rPr sz="1400" b="1" spc="-75" dirty="0">
                <a:solidFill>
                  <a:srgbClr val="3E3E3E"/>
                </a:solidFill>
                <a:latin typeface="CVS Health Sans"/>
                <a:cs typeface="CVS Health Sans"/>
              </a:rPr>
              <a:t> </a:t>
            </a:r>
            <a:r>
              <a:rPr sz="1400" b="1" dirty="0">
                <a:solidFill>
                  <a:srgbClr val="3E3E3E"/>
                </a:solidFill>
                <a:latin typeface="CVS Health Sans"/>
                <a:cs typeface="CVS Health Sans"/>
              </a:rPr>
              <a:t>Ops</a:t>
            </a:r>
            <a:r>
              <a:rPr sz="1400" b="1" spc="5" dirty="0">
                <a:solidFill>
                  <a:srgbClr val="3E3E3E"/>
                </a:solidFill>
                <a:latin typeface="CVS Health Sans"/>
                <a:cs typeface="CVS Health Sans"/>
              </a:rPr>
              <a:t> </a:t>
            </a:r>
            <a:r>
              <a:rPr sz="1400" b="1" spc="-25" dirty="0">
                <a:solidFill>
                  <a:srgbClr val="3E3E3E"/>
                </a:solidFill>
                <a:latin typeface="CVS Health Sans"/>
                <a:cs typeface="CVS Health Sans"/>
              </a:rPr>
              <a:t>RPh</a:t>
            </a:r>
            <a:endParaRPr sz="1400">
              <a:latin typeface="CVS Health Sans"/>
              <a:cs typeface="CVS Health Sans"/>
            </a:endParaRPr>
          </a:p>
          <a:p>
            <a:pPr marL="17145" marR="5080">
              <a:lnSpc>
                <a:spcPct val="99900"/>
              </a:lnSpc>
              <a:spcBef>
                <a:spcPts val="675"/>
              </a:spcBef>
            </a:pPr>
            <a:r>
              <a:rPr sz="1100" dirty="0">
                <a:solidFill>
                  <a:srgbClr val="3E3E3E"/>
                </a:solidFill>
                <a:latin typeface="CVS Health Sans"/>
                <a:cs typeface="CVS Health Sans"/>
              </a:rPr>
              <a:t>Leadership</a:t>
            </a:r>
            <a:r>
              <a:rPr sz="1100" spc="-4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5" dirty="0">
                <a:solidFill>
                  <a:srgbClr val="3E3E3E"/>
                </a:solidFill>
                <a:latin typeface="CVS Health Sans"/>
                <a:cs typeface="CVS Health Sans"/>
              </a:rPr>
              <a:t> </a:t>
            </a:r>
            <a:r>
              <a:rPr sz="1100" dirty="0">
                <a:solidFill>
                  <a:srgbClr val="3E3E3E"/>
                </a:solidFill>
                <a:latin typeface="CVS Health Sans"/>
                <a:cs typeface="CVS Health Sans"/>
              </a:rPr>
              <a:t>specializing in</a:t>
            </a:r>
            <a:r>
              <a:rPr sz="1100" spc="-20" dirty="0">
                <a:solidFill>
                  <a:srgbClr val="3E3E3E"/>
                </a:solidFill>
                <a:latin typeface="CVS Health Sans"/>
                <a:cs typeface="CVS Health Sans"/>
              </a:rPr>
              <a:t> </a:t>
            </a:r>
            <a:r>
              <a:rPr sz="1100" dirty="0">
                <a:solidFill>
                  <a:srgbClr val="3E3E3E"/>
                </a:solidFill>
                <a:latin typeface="CVS Health Sans"/>
                <a:cs typeface="CVS Health Sans"/>
              </a:rPr>
              <a:t>call</a:t>
            </a:r>
            <a:r>
              <a:rPr sz="1100" spc="15"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65"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45" dirty="0">
                <a:solidFill>
                  <a:srgbClr val="3E3E3E"/>
                </a:solidFill>
                <a:latin typeface="CVS Health Sans"/>
                <a:cs typeface="CVS Health Sans"/>
              </a:rPr>
              <a:t> </a:t>
            </a:r>
            <a:r>
              <a:rPr sz="1100" dirty="0">
                <a:solidFill>
                  <a:srgbClr val="3E3E3E"/>
                </a:solidFill>
                <a:latin typeface="CVS Health Sans"/>
                <a:cs typeface="CVS Health Sans"/>
              </a:rPr>
              <a:t>workforce</a:t>
            </a:r>
            <a:r>
              <a:rPr sz="1100" spc="-10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process optimization/innovation,</a:t>
            </a:r>
            <a:r>
              <a:rPr sz="1100" spc="65" dirty="0">
                <a:solidFill>
                  <a:srgbClr val="3E3E3E"/>
                </a:solidFill>
                <a:latin typeface="CVS Health Sans"/>
                <a:cs typeface="CVS Health Sans"/>
              </a:rPr>
              <a:t> </a:t>
            </a:r>
            <a:r>
              <a:rPr sz="1100" dirty="0">
                <a:solidFill>
                  <a:srgbClr val="3E3E3E"/>
                </a:solidFill>
                <a:latin typeface="CVS Health Sans"/>
                <a:cs typeface="CVS Health Sans"/>
              </a:rPr>
              <a:t>analytics,</a:t>
            </a:r>
            <a:r>
              <a:rPr sz="1100" spc="3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engagement,</a:t>
            </a:r>
            <a:r>
              <a:rPr sz="1100" spc="-80" dirty="0">
                <a:solidFill>
                  <a:srgbClr val="3E3E3E"/>
                </a:solidFill>
                <a:latin typeface="CVS Health Sans"/>
                <a:cs typeface="CVS Health Sans"/>
              </a:rPr>
              <a:t> </a:t>
            </a:r>
            <a:r>
              <a:rPr sz="1100" dirty="0">
                <a:solidFill>
                  <a:srgbClr val="3E3E3E"/>
                </a:solidFill>
                <a:latin typeface="CVS Health Sans"/>
                <a:cs typeface="CVS Health Sans"/>
              </a:rPr>
              <a:t>financial</a:t>
            </a:r>
            <a:r>
              <a:rPr sz="1100" spc="90" dirty="0">
                <a:solidFill>
                  <a:srgbClr val="3E3E3E"/>
                </a:solidFill>
                <a:latin typeface="CVS Health Sans"/>
                <a:cs typeface="CVS Health Sans"/>
              </a:rPr>
              <a:t> </a:t>
            </a:r>
            <a:r>
              <a:rPr sz="1100" spc="-10" dirty="0">
                <a:solidFill>
                  <a:srgbClr val="3E3E3E"/>
                </a:solidFill>
                <a:latin typeface="CVS Health Sans"/>
                <a:cs typeface="CVS Health Sans"/>
              </a:rPr>
              <a:t>planning</a:t>
            </a:r>
            <a:r>
              <a:rPr sz="1100" spc="-3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operations.</a:t>
            </a:r>
            <a:r>
              <a:rPr sz="1100" spc="-55" dirty="0">
                <a:solidFill>
                  <a:srgbClr val="3E3E3E"/>
                </a:solidFill>
                <a:latin typeface="CVS Health Sans"/>
                <a:cs typeface="CVS Health Sans"/>
              </a:rPr>
              <a:t> </a:t>
            </a:r>
            <a:r>
              <a:rPr sz="1100" dirty="0">
                <a:solidFill>
                  <a:srgbClr val="3E3E3E"/>
                </a:solidFill>
                <a:latin typeface="CVS Health Sans"/>
                <a:cs typeface="CVS Health Sans"/>
              </a:rPr>
              <a:t>Direct</a:t>
            </a:r>
            <a:r>
              <a:rPr sz="1100" spc="-5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Supervisors</a:t>
            </a:r>
            <a:r>
              <a:rPr sz="1100" spc="-9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5"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40"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25" dirty="0">
                <a:solidFill>
                  <a:srgbClr val="3E3E3E"/>
                </a:solidFill>
                <a:latin typeface="CVS Health Sans"/>
                <a:cs typeface="CVS Health Sans"/>
              </a:rPr>
              <a:t> </a:t>
            </a:r>
            <a:r>
              <a:rPr sz="1100" dirty="0">
                <a:solidFill>
                  <a:srgbClr val="3E3E3E"/>
                </a:solidFill>
                <a:latin typeface="CVS Health Sans"/>
                <a:cs typeface="CVS Health Sans"/>
              </a:rPr>
              <a:t>typically</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ranging </a:t>
            </a:r>
            <a:r>
              <a:rPr sz="1100" dirty="0">
                <a:solidFill>
                  <a:srgbClr val="3E3E3E"/>
                </a:solidFill>
                <a:latin typeface="CVS Health Sans"/>
                <a:cs typeface="CVS Health Sans"/>
              </a:rPr>
              <a:t>from</a:t>
            </a:r>
            <a:r>
              <a:rPr sz="1100" spc="-10" dirty="0">
                <a:solidFill>
                  <a:srgbClr val="3E3E3E"/>
                </a:solidFill>
                <a:latin typeface="CVS Health Sans"/>
                <a:cs typeface="CVS Health Sans"/>
              </a:rPr>
              <a:t> </a:t>
            </a:r>
            <a:r>
              <a:rPr sz="1100" dirty="0">
                <a:solidFill>
                  <a:srgbClr val="3E3E3E"/>
                </a:solidFill>
                <a:latin typeface="CVS Health Sans"/>
                <a:cs typeface="CVS Health Sans"/>
              </a:rPr>
              <a:t>15-25</a:t>
            </a:r>
            <a:r>
              <a:rPr sz="1100" spc="-40" dirty="0">
                <a:solidFill>
                  <a:srgbClr val="3E3E3E"/>
                </a:solidFill>
                <a:latin typeface="CVS Health Sans"/>
                <a:cs typeface="CVS Health Sans"/>
              </a:rPr>
              <a:t> </a:t>
            </a:r>
            <a:r>
              <a:rPr sz="1100" dirty="0">
                <a:solidFill>
                  <a:srgbClr val="3E3E3E"/>
                </a:solidFill>
                <a:latin typeface="CVS Health Sans"/>
                <a:cs typeface="CVS Health Sans"/>
              </a:rPr>
              <a:t>non-exempt</a:t>
            </a:r>
            <a:r>
              <a:rPr sz="1100" spc="-114" dirty="0">
                <a:solidFill>
                  <a:srgbClr val="3E3E3E"/>
                </a:solidFill>
                <a:latin typeface="CVS Health Sans"/>
                <a:cs typeface="CVS Health Sans"/>
              </a:rPr>
              <a:t> </a:t>
            </a:r>
            <a:r>
              <a:rPr sz="1100" dirty="0">
                <a:solidFill>
                  <a:srgbClr val="3E3E3E"/>
                </a:solidFill>
                <a:latin typeface="CVS Health Sans"/>
                <a:cs typeface="CVS Health Sans"/>
              </a:rPr>
              <a:t>staff.</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Implementation,</a:t>
            </a:r>
            <a:r>
              <a:rPr sz="1100" spc="-30" dirty="0">
                <a:solidFill>
                  <a:srgbClr val="3E3E3E"/>
                </a:solidFill>
                <a:latin typeface="CVS Health Sans"/>
                <a:cs typeface="CVS Health Sans"/>
              </a:rPr>
              <a:t> </a:t>
            </a:r>
            <a:r>
              <a:rPr sz="1100" dirty="0">
                <a:solidFill>
                  <a:srgbClr val="3E3E3E"/>
                </a:solidFill>
                <a:latin typeface="CVS Health Sans"/>
                <a:cs typeface="CVS Health Sans"/>
              </a:rPr>
              <a:t>maintenance</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 enforcement</a:t>
            </a:r>
            <a:r>
              <a:rPr sz="1100" spc="-75" dirty="0">
                <a:solidFill>
                  <a:srgbClr val="3E3E3E"/>
                </a:solidFill>
                <a:latin typeface="CVS Health Sans"/>
                <a:cs typeface="CVS Health Sans"/>
              </a:rPr>
              <a:t> </a:t>
            </a:r>
            <a:r>
              <a:rPr sz="1100" spc="-25" dirty="0">
                <a:solidFill>
                  <a:srgbClr val="3E3E3E"/>
                </a:solidFill>
                <a:latin typeface="CVS Health Sans"/>
                <a:cs typeface="CVS Health Sans"/>
              </a:rPr>
              <a:t>of </a:t>
            </a:r>
            <a:r>
              <a:rPr sz="1100" dirty="0">
                <a:solidFill>
                  <a:srgbClr val="3E3E3E"/>
                </a:solidFill>
                <a:latin typeface="CVS Health Sans"/>
                <a:cs typeface="CVS Health Sans"/>
              </a:rPr>
              <a:t>healthcare,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legal,</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accreditation,</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45" dirty="0">
                <a:solidFill>
                  <a:srgbClr val="3E3E3E"/>
                </a:solidFill>
                <a:latin typeface="CVS Health Sans"/>
                <a:cs typeface="CVS Health Sans"/>
              </a:rPr>
              <a:t> </a:t>
            </a:r>
            <a:r>
              <a:rPr sz="1100" dirty="0">
                <a:solidFill>
                  <a:srgbClr val="3E3E3E"/>
                </a:solidFill>
                <a:latin typeface="CVS Health Sans"/>
                <a:cs typeface="CVS Health Sans"/>
              </a:rPr>
              <a:t>regulatory</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affairs</a:t>
            </a:r>
            <a:r>
              <a:rPr sz="1100" spc="5" dirty="0">
                <a:solidFill>
                  <a:srgbClr val="3E3E3E"/>
                </a:solidFill>
                <a:latin typeface="CVS Health Sans"/>
                <a:cs typeface="CVS Health Sans"/>
              </a:rPr>
              <a:t> </a:t>
            </a:r>
            <a:r>
              <a:rPr sz="1100" dirty="0">
                <a:solidFill>
                  <a:srgbClr val="3E3E3E"/>
                </a:solidFill>
                <a:latin typeface="CVS Health Sans"/>
                <a:cs typeface="CVS Health Sans"/>
              </a:rPr>
              <a:t>requirements.</a:t>
            </a:r>
            <a:r>
              <a:rPr sz="1100" spc="-70" dirty="0">
                <a:solidFill>
                  <a:srgbClr val="3E3E3E"/>
                </a:solidFill>
                <a:latin typeface="CVS Health Sans"/>
                <a:cs typeface="CVS Health Sans"/>
              </a:rPr>
              <a:t> </a:t>
            </a:r>
            <a:r>
              <a:rPr sz="1100" dirty="0">
                <a:solidFill>
                  <a:srgbClr val="3E3E3E"/>
                </a:solidFill>
                <a:latin typeface="CVS Health Sans"/>
                <a:cs typeface="CVS Health Sans"/>
              </a:rPr>
              <a:t>This</a:t>
            </a:r>
            <a:r>
              <a:rPr sz="1100" spc="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55" dirty="0">
                <a:solidFill>
                  <a:srgbClr val="3E3E3E"/>
                </a:solidFill>
                <a:latin typeface="CVS Health Sans"/>
                <a:cs typeface="CVS Health Sans"/>
              </a:rPr>
              <a:t> </a:t>
            </a:r>
            <a:r>
              <a:rPr sz="1100" dirty="0">
                <a:solidFill>
                  <a:srgbClr val="3E3E3E"/>
                </a:solidFill>
                <a:latin typeface="CVS Health Sans"/>
                <a:cs typeface="CVS Health Sans"/>
              </a:rPr>
              <a:t>may</a:t>
            </a:r>
            <a:r>
              <a:rPr sz="1100" spc="35" dirty="0">
                <a:solidFill>
                  <a:srgbClr val="3E3E3E"/>
                </a:solidFill>
                <a:latin typeface="CVS Health Sans"/>
                <a:cs typeface="CVS Health Sans"/>
              </a:rPr>
              <a:t> </a:t>
            </a:r>
            <a:r>
              <a:rPr sz="1100" spc="-25" dirty="0">
                <a:solidFill>
                  <a:srgbClr val="3E3E3E"/>
                </a:solidFill>
                <a:latin typeface="CVS Health Sans"/>
                <a:cs typeface="CVS Health Sans"/>
              </a:rPr>
              <a:t>be </a:t>
            </a:r>
            <a:r>
              <a:rPr sz="1100" dirty="0">
                <a:solidFill>
                  <a:srgbClr val="3E3E3E"/>
                </a:solidFill>
                <a:latin typeface="CVS Health Sans"/>
                <a:cs typeface="CVS Health Sans"/>
              </a:rPr>
              <a:t>filled</a:t>
            </a:r>
            <a:r>
              <a:rPr sz="1100" spc="-8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0" dirty="0">
                <a:solidFill>
                  <a:srgbClr val="3E3E3E"/>
                </a:solidFill>
                <a:latin typeface="CVS Health Sans"/>
                <a:cs typeface="CVS Health Sans"/>
              </a:rPr>
              <a:t> </a:t>
            </a:r>
            <a:r>
              <a:rPr sz="1100" dirty="0">
                <a:solidFill>
                  <a:srgbClr val="3E3E3E"/>
                </a:solidFill>
                <a:latin typeface="CVS Health Sans"/>
                <a:cs typeface="CVS Health Sans"/>
              </a:rPr>
              <a:t>a</a:t>
            </a:r>
            <a:r>
              <a:rPr sz="1100" spc="20" dirty="0">
                <a:solidFill>
                  <a:srgbClr val="3E3E3E"/>
                </a:solidFill>
                <a:latin typeface="CVS Health Sans"/>
                <a:cs typeface="CVS Health Sans"/>
              </a:rPr>
              <a:t> </a:t>
            </a:r>
            <a:r>
              <a:rPr sz="1100" dirty="0">
                <a:solidFill>
                  <a:srgbClr val="3E3E3E"/>
                </a:solidFill>
                <a:latin typeface="CVS Health Sans"/>
                <a:cs typeface="CVS Health Sans"/>
              </a:rPr>
              <a:t>licensed</a:t>
            </a:r>
            <a:r>
              <a:rPr sz="1100" spc="-80" dirty="0">
                <a:solidFill>
                  <a:srgbClr val="3E3E3E"/>
                </a:solidFill>
                <a:latin typeface="CVS Health Sans"/>
                <a:cs typeface="CVS Health Sans"/>
              </a:rPr>
              <a:t> </a:t>
            </a:r>
            <a:r>
              <a:rPr sz="1100" dirty="0">
                <a:solidFill>
                  <a:srgbClr val="3E3E3E"/>
                </a:solidFill>
                <a:latin typeface="CVS Health Sans"/>
                <a:cs typeface="CVS Health Sans"/>
              </a:rPr>
              <a:t>Pharmacist</a:t>
            </a:r>
            <a:r>
              <a:rPr sz="1100" spc="25" dirty="0">
                <a:solidFill>
                  <a:srgbClr val="3E3E3E"/>
                </a:solidFill>
                <a:latin typeface="CVS Health Sans"/>
                <a:cs typeface="CVS Health Sans"/>
              </a:rPr>
              <a:t> </a:t>
            </a:r>
            <a:r>
              <a:rPr sz="1100" dirty="0">
                <a:solidFill>
                  <a:srgbClr val="3E3E3E"/>
                </a:solidFill>
                <a:latin typeface="CVS Health Sans"/>
                <a:cs typeface="CVS Health Sans"/>
              </a:rPr>
              <a:t>due</a:t>
            </a:r>
            <a:r>
              <a:rPr sz="1100" spc="15" dirty="0">
                <a:solidFill>
                  <a:srgbClr val="3E3E3E"/>
                </a:solidFill>
                <a:latin typeface="CVS Health Sans"/>
                <a:cs typeface="CVS Health Sans"/>
              </a:rPr>
              <a:t> </a:t>
            </a:r>
            <a:r>
              <a:rPr sz="1100" dirty="0">
                <a:solidFill>
                  <a:srgbClr val="3E3E3E"/>
                </a:solidFill>
                <a:latin typeface="CVS Health Sans"/>
                <a:cs typeface="CVS Health Sans"/>
              </a:rPr>
              <a:t>to scope</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work.</a:t>
            </a:r>
            <a:endParaRPr sz="1100">
              <a:latin typeface="CVS Health Sans"/>
              <a:cs typeface="CVS Health Sans"/>
            </a:endParaRPr>
          </a:p>
        </p:txBody>
      </p:sp>
      <p:sp>
        <p:nvSpPr>
          <p:cNvPr id="10" name="object 10"/>
          <p:cNvSpPr txBox="1"/>
          <p:nvPr/>
        </p:nvSpPr>
        <p:spPr>
          <a:xfrm>
            <a:off x="3724147" y="2636977"/>
            <a:ext cx="1348105"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110</a:t>
            </a:r>
            <a:endParaRPr sz="1400">
              <a:latin typeface="CVS Health Sans"/>
              <a:cs typeface="CVS Health Sans"/>
            </a:endParaRPr>
          </a:p>
        </p:txBody>
      </p:sp>
      <p:sp>
        <p:nvSpPr>
          <p:cNvPr id="11" name="object 11"/>
          <p:cNvSpPr txBox="1"/>
          <p:nvPr/>
        </p:nvSpPr>
        <p:spPr>
          <a:xfrm>
            <a:off x="719124" y="1777907"/>
            <a:ext cx="3519804" cy="881380"/>
          </a:xfrm>
          <a:prstGeom prst="rect">
            <a:avLst/>
          </a:prstGeom>
        </p:spPr>
        <p:txBody>
          <a:bodyPr vert="horz" wrap="square" lIns="0" tIns="198120" rIns="0" bIns="0" rtlCol="0">
            <a:spAutoFit/>
          </a:bodyPr>
          <a:lstStyle/>
          <a:p>
            <a:pPr marL="13970">
              <a:lnSpc>
                <a:spcPct val="100000"/>
              </a:lnSpc>
              <a:spcBef>
                <a:spcPts val="1560"/>
              </a:spcBef>
            </a:pPr>
            <a:r>
              <a:rPr sz="2800" b="1" dirty="0">
                <a:solidFill>
                  <a:srgbClr val="3E3E3E"/>
                </a:solidFill>
                <a:latin typeface="CVS Health Sans"/>
                <a:cs typeface="CVS Health Sans"/>
              </a:rPr>
              <a:t>Participant</a:t>
            </a:r>
            <a:r>
              <a:rPr sz="2800" b="1" spc="-105" dirty="0">
                <a:solidFill>
                  <a:srgbClr val="3E3E3E"/>
                </a:solidFill>
                <a:latin typeface="CVS Health Sans"/>
                <a:cs typeface="CVS Health Sans"/>
              </a:rPr>
              <a:t> </a:t>
            </a:r>
            <a:r>
              <a:rPr sz="2800" b="1" spc="-10" dirty="0">
                <a:solidFill>
                  <a:srgbClr val="3E3E3E"/>
                </a:solidFill>
                <a:latin typeface="CVS Health Sans"/>
                <a:cs typeface="CVS Health Sans"/>
              </a:rPr>
              <a:t>Services</a:t>
            </a:r>
            <a:endParaRPr sz="2800">
              <a:latin typeface="CVS Health Sans"/>
              <a:cs typeface="CVS Health Sans"/>
            </a:endParaRPr>
          </a:p>
          <a:p>
            <a:pPr marL="12700">
              <a:lnSpc>
                <a:spcPct val="100000"/>
              </a:lnSpc>
              <a:spcBef>
                <a:spcPts val="595"/>
              </a:spcBef>
            </a:pPr>
            <a:r>
              <a:rPr sz="1100" spc="-10" dirty="0">
                <a:solidFill>
                  <a:srgbClr val="3E3E3E"/>
                </a:solidFill>
                <a:latin typeface="CVS Health Sans"/>
                <a:cs typeface="CVS Health Sans"/>
              </a:rPr>
              <a:t>Participant</a:t>
            </a:r>
            <a:r>
              <a:rPr sz="1100" spc="-40" dirty="0">
                <a:solidFill>
                  <a:srgbClr val="3E3E3E"/>
                </a:solidFill>
                <a:latin typeface="CVS Health Sans"/>
                <a:cs typeface="CVS Health Sans"/>
              </a:rPr>
              <a:t> </a:t>
            </a:r>
            <a:r>
              <a:rPr sz="1100" dirty="0">
                <a:solidFill>
                  <a:srgbClr val="3E3E3E"/>
                </a:solidFill>
                <a:latin typeface="CVS Health Sans"/>
                <a:cs typeface="CVS Health Sans"/>
              </a:rPr>
              <a:t>Services</a:t>
            </a:r>
            <a:r>
              <a:rPr sz="1100" spc="-110" dirty="0">
                <a:solidFill>
                  <a:srgbClr val="3E3E3E"/>
                </a:solidFill>
                <a:latin typeface="CVS Health Sans"/>
                <a:cs typeface="CVS Health Sans"/>
              </a:rPr>
              <a:t> </a:t>
            </a:r>
            <a:r>
              <a:rPr sz="1100" dirty="0">
                <a:solidFill>
                  <a:srgbClr val="3E3E3E"/>
                </a:solidFill>
                <a:latin typeface="CVS Health Sans"/>
                <a:cs typeface="CVS Health Sans"/>
              </a:rPr>
              <a:t>is an</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extension</a:t>
            </a:r>
            <a:endParaRPr sz="1100">
              <a:latin typeface="CVS Health Sans"/>
              <a:cs typeface="CVS Health Sans"/>
            </a:endParaRPr>
          </a:p>
        </p:txBody>
      </p:sp>
      <p:sp>
        <p:nvSpPr>
          <p:cNvPr id="12" name="object 12"/>
          <p:cNvSpPr txBox="1"/>
          <p:nvPr/>
        </p:nvSpPr>
        <p:spPr>
          <a:xfrm>
            <a:off x="3712845" y="4189221"/>
            <a:ext cx="131127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 - </a:t>
            </a:r>
            <a:r>
              <a:rPr sz="1400" b="1" spc="-25" dirty="0">
                <a:solidFill>
                  <a:srgbClr val="CC0000"/>
                </a:solidFill>
                <a:latin typeface="CVS Health Sans"/>
                <a:cs typeface="CVS Health Sans"/>
              </a:rPr>
              <a:t>111</a:t>
            </a:r>
            <a:endParaRPr sz="1400">
              <a:latin typeface="CVS Health Sans"/>
              <a:cs typeface="CVS Health Sans"/>
            </a:endParaRPr>
          </a:p>
        </p:txBody>
      </p:sp>
      <p:sp>
        <p:nvSpPr>
          <p:cNvPr id="13" name="object 13"/>
          <p:cNvSpPr txBox="1"/>
          <p:nvPr/>
        </p:nvSpPr>
        <p:spPr>
          <a:xfrm>
            <a:off x="5585586" y="2495308"/>
            <a:ext cx="6138545" cy="1426210"/>
          </a:xfrm>
          <a:prstGeom prst="rect">
            <a:avLst/>
          </a:prstGeom>
        </p:spPr>
        <p:txBody>
          <a:bodyPr vert="horz" wrap="square" lIns="0" tIns="113030" rIns="0" bIns="0" rtlCol="0">
            <a:spAutoFit/>
          </a:bodyPr>
          <a:lstStyle/>
          <a:p>
            <a:pPr marL="12700">
              <a:lnSpc>
                <a:spcPct val="100000"/>
              </a:lnSpc>
              <a:spcBef>
                <a:spcPts val="890"/>
              </a:spcBef>
            </a:pPr>
            <a:r>
              <a:rPr sz="1400" b="1" dirty="0">
                <a:solidFill>
                  <a:srgbClr val="3E3E3E"/>
                </a:solidFill>
                <a:latin typeface="CVS Health Sans"/>
                <a:cs typeface="CVS Health Sans"/>
              </a:rPr>
              <a:t>Senior</a:t>
            </a:r>
            <a:r>
              <a:rPr sz="1400" b="1" spc="-15" dirty="0">
                <a:solidFill>
                  <a:srgbClr val="3E3E3E"/>
                </a:solidFill>
                <a:latin typeface="CVS Health Sans"/>
                <a:cs typeface="CVS Health Sans"/>
              </a:rPr>
              <a:t> </a:t>
            </a:r>
            <a:r>
              <a:rPr sz="1400" b="1" dirty="0">
                <a:solidFill>
                  <a:srgbClr val="3E3E3E"/>
                </a:solidFill>
                <a:latin typeface="CVS Health Sans"/>
                <a:cs typeface="CVS Health Sans"/>
              </a:rPr>
              <a:t>Manager,</a:t>
            </a:r>
            <a:r>
              <a:rPr sz="1400" b="1" spc="-40" dirty="0">
                <a:solidFill>
                  <a:srgbClr val="3E3E3E"/>
                </a:solidFill>
                <a:latin typeface="CVS Health Sans"/>
                <a:cs typeface="CVS Health Sans"/>
              </a:rPr>
              <a:t> </a:t>
            </a:r>
            <a:r>
              <a:rPr sz="1400" b="1" dirty="0">
                <a:solidFill>
                  <a:srgbClr val="3E3E3E"/>
                </a:solidFill>
                <a:latin typeface="CVS Health Sans"/>
                <a:cs typeface="CVS Health Sans"/>
              </a:rPr>
              <a:t>Participant</a:t>
            </a:r>
            <a:r>
              <a:rPr sz="1400" b="1" spc="-80" dirty="0">
                <a:solidFill>
                  <a:srgbClr val="3E3E3E"/>
                </a:solidFill>
                <a:latin typeface="CVS Health Sans"/>
                <a:cs typeface="CVS Health Sans"/>
              </a:rPr>
              <a:t> </a:t>
            </a:r>
            <a:r>
              <a:rPr sz="1400" b="1" spc="-10" dirty="0">
                <a:solidFill>
                  <a:srgbClr val="3E3E3E"/>
                </a:solidFill>
                <a:latin typeface="CVS Health Sans"/>
                <a:cs typeface="CVS Health Sans"/>
              </a:rPr>
              <a:t>Services</a:t>
            </a:r>
            <a:endParaRPr sz="1400">
              <a:latin typeface="CVS Health Sans"/>
              <a:cs typeface="CVS Health Sans"/>
            </a:endParaRPr>
          </a:p>
          <a:p>
            <a:pPr marL="12700" marR="5080">
              <a:lnSpc>
                <a:spcPct val="99900"/>
              </a:lnSpc>
              <a:spcBef>
                <a:spcPts val="640"/>
              </a:spcBef>
            </a:pPr>
            <a:r>
              <a:rPr sz="1100" spc="-10" dirty="0">
                <a:solidFill>
                  <a:srgbClr val="3E3E3E"/>
                </a:solidFill>
                <a:latin typeface="CVS Health Sans"/>
                <a:cs typeface="CVS Health Sans"/>
              </a:rPr>
              <a:t>Responsibility</a:t>
            </a:r>
            <a:r>
              <a:rPr sz="1100" spc="-45"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cross</a:t>
            </a:r>
            <a:r>
              <a:rPr sz="1100" spc="-40" dirty="0">
                <a:solidFill>
                  <a:srgbClr val="3E3E3E"/>
                </a:solidFill>
                <a:latin typeface="CVS Health Sans"/>
                <a:cs typeface="CVS Health Sans"/>
              </a:rPr>
              <a:t> </a:t>
            </a:r>
            <a:r>
              <a:rPr sz="1100" dirty="0">
                <a:solidFill>
                  <a:srgbClr val="3E3E3E"/>
                </a:solidFill>
                <a:latin typeface="CVS Health Sans"/>
                <a:cs typeface="CVS Health Sans"/>
              </a:rPr>
              <a:t>functional</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partnership</a:t>
            </a:r>
            <a:r>
              <a:rPr sz="1100" spc="-5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identify</a:t>
            </a:r>
            <a:r>
              <a:rPr sz="1100" spc="3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research</a:t>
            </a:r>
            <a:r>
              <a:rPr sz="1100" spc="-40" dirty="0">
                <a:solidFill>
                  <a:srgbClr val="3E3E3E"/>
                </a:solidFill>
                <a:latin typeface="CVS Health Sans"/>
                <a:cs typeface="CVS Health Sans"/>
              </a:rPr>
              <a:t> </a:t>
            </a:r>
            <a:r>
              <a:rPr sz="1100" dirty="0">
                <a:solidFill>
                  <a:srgbClr val="3E3E3E"/>
                </a:solidFill>
                <a:latin typeface="CVS Health Sans"/>
                <a:cs typeface="CVS Health Sans"/>
              </a:rPr>
              <a:t>opportunities</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while </a:t>
            </a:r>
            <a:r>
              <a:rPr sz="1100" dirty="0">
                <a:solidFill>
                  <a:srgbClr val="3E3E3E"/>
                </a:solidFill>
                <a:latin typeface="CVS Health Sans"/>
                <a:cs typeface="CVS Health Sans"/>
              </a:rPr>
              <a:t>driving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solutions</a:t>
            </a:r>
            <a:r>
              <a:rPr sz="1100" spc="-55" dirty="0">
                <a:solidFill>
                  <a:srgbClr val="3E3E3E"/>
                </a:solidFill>
                <a:latin typeface="CVS Health Sans"/>
                <a:cs typeface="CVS Health Sans"/>
              </a:rPr>
              <a:t> </a:t>
            </a:r>
            <a:r>
              <a:rPr sz="1100" dirty="0">
                <a:solidFill>
                  <a:srgbClr val="3E3E3E"/>
                </a:solidFill>
                <a:latin typeface="CVS Health Sans"/>
                <a:cs typeface="CVS Health Sans"/>
              </a:rPr>
              <a:t>spanning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people,</a:t>
            </a:r>
            <a:r>
              <a:rPr sz="1100" spc="-120" dirty="0">
                <a:solidFill>
                  <a:srgbClr val="3E3E3E"/>
                </a:solidFill>
                <a:latin typeface="CVS Health Sans"/>
                <a:cs typeface="CVS Health Sans"/>
              </a:rPr>
              <a:t> </a:t>
            </a:r>
            <a:r>
              <a:rPr sz="1100" dirty="0">
                <a:solidFill>
                  <a:srgbClr val="3E3E3E"/>
                </a:solidFill>
                <a:latin typeface="CVS Health Sans"/>
                <a:cs typeface="CVS Health Sans"/>
              </a:rPr>
              <a:t>clients,</a:t>
            </a:r>
            <a:r>
              <a:rPr sz="1100" spc="-10" dirty="0">
                <a:solidFill>
                  <a:srgbClr val="3E3E3E"/>
                </a:solidFill>
                <a:latin typeface="CVS Health Sans"/>
                <a:cs typeface="CVS Health Sans"/>
              </a:rPr>
              <a:t> </a:t>
            </a:r>
            <a:r>
              <a:rPr sz="1100" dirty="0">
                <a:solidFill>
                  <a:srgbClr val="3E3E3E"/>
                </a:solidFill>
                <a:latin typeface="CVS Health Sans"/>
                <a:cs typeface="CVS Health Sans"/>
              </a:rPr>
              <a:t>processes,</a:t>
            </a:r>
            <a:r>
              <a:rPr sz="1100" spc="-1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technology.</a:t>
            </a:r>
            <a:r>
              <a:rPr sz="1100" spc="24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continuous </a:t>
            </a:r>
            <a:r>
              <a:rPr sz="1100" dirty="0">
                <a:solidFill>
                  <a:srgbClr val="3E3E3E"/>
                </a:solidFill>
                <a:latin typeface="CVS Health Sans"/>
                <a:cs typeface="CVS Health Sans"/>
              </a:rPr>
              <a:t>process</a:t>
            </a:r>
            <a:r>
              <a:rPr sz="1100" spc="-85" dirty="0">
                <a:solidFill>
                  <a:srgbClr val="3E3E3E"/>
                </a:solidFill>
                <a:latin typeface="CVS Health Sans"/>
                <a:cs typeface="CVS Health Sans"/>
              </a:rPr>
              <a:t> </a:t>
            </a:r>
            <a:r>
              <a:rPr sz="1100" dirty="0">
                <a:solidFill>
                  <a:srgbClr val="3E3E3E"/>
                </a:solidFill>
                <a:latin typeface="CVS Health Sans"/>
                <a:cs typeface="CVS Health Sans"/>
              </a:rPr>
              <a:t>improvement</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delivery</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objectives</a:t>
            </a:r>
            <a:r>
              <a:rPr sz="1100" spc="-45" dirty="0">
                <a:solidFill>
                  <a:srgbClr val="3E3E3E"/>
                </a:solidFill>
                <a:latin typeface="CVS Health Sans"/>
                <a:cs typeface="CVS Health Sans"/>
              </a:rPr>
              <a:t> </a:t>
            </a:r>
            <a:r>
              <a:rPr sz="1100" dirty="0">
                <a:solidFill>
                  <a:srgbClr val="3E3E3E"/>
                </a:solidFill>
                <a:latin typeface="CVS Health Sans"/>
                <a:cs typeface="CVS Health Sans"/>
              </a:rPr>
              <a:t>to maintain</a:t>
            </a:r>
            <a:r>
              <a:rPr sz="1100" spc="65" dirty="0">
                <a:solidFill>
                  <a:srgbClr val="3E3E3E"/>
                </a:solidFill>
                <a:latin typeface="CVS Health Sans"/>
                <a:cs typeface="CVS Health Sans"/>
              </a:rPr>
              <a:t> </a:t>
            </a:r>
            <a:r>
              <a:rPr sz="1100" dirty="0">
                <a:solidFill>
                  <a:srgbClr val="3E3E3E"/>
                </a:solidFill>
                <a:latin typeface="CVS Health Sans"/>
                <a:cs typeface="CVS Health Sans"/>
              </a:rPr>
              <a:t>superior,</a:t>
            </a:r>
            <a:r>
              <a:rPr sz="1100" spc="-70" dirty="0">
                <a:solidFill>
                  <a:srgbClr val="3E3E3E"/>
                </a:solidFill>
                <a:latin typeface="CVS Health Sans"/>
                <a:cs typeface="CVS Health Sans"/>
              </a:rPr>
              <a:t> </a:t>
            </a:r>
            <a:r>
              <a:rPr sz="1100" dirty="0">
                <a:solidFill>
                  <a:srgbClr val="3E3E3E"/>
                </a:solidFill>
                <a:latin typeface="CVS Health Sans"/>
                <a:cs typeface="CVS Health Sans"/>
              </a:rPr>
              <a:t>consistent</a:t>
            </a:r>
            <a:r>
              <a:rPr sz="1100" spc="-10"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65" dirty="0">
                <a:solidFill>
                  <a:srgbClr val="3E3E3E"/>
                </a:solidFill>
                <a:latin typeface="CVS Health Sans"/>
                <a:cs typeface="CVS Health Sans"/>
              </a:rPr>
              <a:t> </a:t>
            </a:r>
            <a:r>
              <a:rPr sz="1100" spc="-25" dirty="0">
                <a:solidFill>
                  <a:srgbClr val="3E3E3E"/>
                </a:solidFill>
                <a:latin typeface="CVS Health Sans"/>
                <a:cs typeface="CVS Health Sans"/>
              </a:rPr>
              <a:t>as </a:t>
            </a:r>
            <a:r>
              <a:rPr sz="1100" dirty="0">
                <a:solidFill>
                  <a:srgbClr val="3E3E3E"/>
                </a:solidFill>
                <a:latin typeface="CVS Health Sans"/>
                <a:cs typeface="CVS Health Sans"/>
              </a:rPr>
              <a:t>defined</a:t>
            </a:r>
            <a:r>
              <a:rPr sz="1100" spc="-40" dirty="0">
                <a:solidFill>
                  <a:srgbClr val="3E3E3E"/>
                </a:solidFill>
                <a:latin typeface="CVS Health Sans"/>
                <a:cs typeface="CVS Health Sans"/>
              </a:rPr>
              <a:t> </a:t>
            </a:r>
            <a:r>
              <a:rPr sz="1100" dirty="0">
                <a:solidFill>
                  <a:srgbClr val="3E3E3E"/>
                </a:solidFill>
                <a:latin typeface="CVS Health Sans"/>
                <a:cs typeface="CVS Health Sans"/>
              </a:rPr>
              <a:t>by member</a:t>
            </a:r>
            <a:r>
              <a:rPr sz="1100" spc="-15"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110" dirty="0">
                <a:solidFill>
                  <a:srgbClr val="3E3E3E"/>
                </a:solidFill>
                <a:latin typeface="CVS Health Sans"/>
                <a:cs typeface="CVS Health Sans"/>
              </a:rPr>
              <a:t> </a:t>
            </a:r>
            <a:r>
              <a:rPr sz="1100" dirty="0">
                <a:solidFill>
                  <a:srgbClr val="3E3E3E"/>
                </a:solidFill>
                <a:latin typeface="CVS Health Sans"/>
                <a:cs typeface="CVS Health Sans"/>
              </a:rPr>
              <a:t>fulfillment</a:t>
            </a:r>
            <a:r>
              <a:rPr sz="1100" spc="-40"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40" dirty="0">
                <a:solidFill>
                  <a:srgbClr val="3E3E3E"/>
                </a:solidFill>
                <a:latin typeface="CVS Health Sans"/>
                <a:cs typeface="CVS Health Sans"/>
              </a:rPr>
              <a:t> </a:t>
            </a:r>
            <a:r>
              <a:rPr sz="1100" dirty="0">
                <a:solidFill>
                  <a:srgbClr val="3E3E3E"/>
                </a:solidFill>
                <a:latin typeface="CVS Health Sans"/>
                <a:cs typeface="CVS Health Sans"/>
              </a:rPr>
              <a:t>obligations,</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 regulatory</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requirement </a:t>
            </a:r>
            <a:r>
              <a:rPr sz="1100" dirty="0">
                <a:solidFill>
                  <a:srgbClr val="3E3E3E"/>
                </a:solidFill>
                <a:latin typeface="CVS Health Sans"/>
                <a:cs typeface="CVS Health Sans"/>
              </a:rPr>
              <a:t>compliance.</a:t>
            </a:r>
            <a:r>
              <a:rPr sz="1100" spc="-55" dirty="0">
                <a:solidFill>
                  <a:srgbClr val="3E3E3E"/>
                </a:solidFill>
                <a:latin typeface="CVS Health Sans"/>
                <a:cs typeface="CVS Health Sans"/>
              </a:rPr>
              <a:t> </a:t>
            </a:r>
            <a:r>
              <a:rPr sz="1100" dirty="0">
                <a:solidFill>
                  <a:srgbClr val="3E3E3E"/>
                </a:solidFill>
                <a:latin typeface="CVS Health Sans"/>
                <a:cs typeface="CVS Health Sans"/>
              </a:rPr>
              <a:t>Responsibility</a:t>
            </a:r>
            <a:r>
              <a:rPr sz="1100" spc="-30" dirty="0">
                <a:solidFill>
                  <a:srgbClr val="3E3E3E"/>
                </a:solidFill>
                <a:latin typeface="CVS Health Sans"/>
                <a:cs typeface="CVS Health Sans"/>
              </a:rPr>
              <a:t> </a:t>
            </a:r>
            <a:r>
              <a:rPr sz="1100" dirty="0">
                <a:solidFill>
                  <a:srgbClr val="3E3E3E"/>
                </a:solidFill>
                <a:latin typeface="CVS Health Sans"/>
                <a:cs typeface="CVS Health Sans"/>
              </a:rPr>
              <a:t>for</a:t>
            </a:r>
            <a:r>
              <a:rPr sz="1100" spc="-40" dirty="0">
                <a:solidFill>
                  <a:srgbClr val="3E3E3E"/>
                </a:solidFill>
                <a:latin typeface="CVS Health Sans"/>
                <a:cs typeface="CVS Health Sans"/>
              </a:rPr>
              <a:t> </a:t>
            </a:r>
            <a:r>
              <a:rPr sz="1100" dirty="0">
                <a:solidFill>
                  <a:srgbClr val="3E3E3E"/>
                </a:solidFill>
                <a:latin typeface="CVS Health Sans"/>
                <a:cs typeface="CVS Health Sans"/>
              </a:rPr>
              <a:t>ensuring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a highly</a:t>
            </a:r>
            <a:r>
              <a:rPr sz="1100" spc="-30" dirty="0">
                <a:solidFill>
                  <a:srgbClr val="3E3E3E"/>
                </a:solidFill>
                <a:latin typeface="CVS Health Sans"/>
                <a:cs typeface="CVS Health Sans"/>
              </a:rPr>
              <a:t> </a:t>
            </a:r>
            <a:r>
              <a:rPr sz="1100" dirty="0">
                <a:solidFill>
                  <a:srgbClr val="3E3E3E"/>
                </a:solidFill>
                <a:latin typeface="CVS Health Sans"/>
                <a:cs typeface="CVS Health Sans"/>
              </a:rPr>
              <a:t>successful</a:t>
            </a:r>
            <a:r>
              <a:rPr sz="1100" spc="-3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35"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4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6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3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engaged</a:t>
            </a:r>
            <a:r>
              <a:rPr sz="1100" spc="-20" dirty="0">
                <a:solidFill>
                  <a:srgbClr val="3E3E3E"/>
                </a:solidFill>
                <a:latin typeface="CVS Health Sans"/>
                <a:cs typeface="CVS Health Sans"/>
              </a:rPr>
              <a:t> </a:t>
            </a:r>
            <a:r>
              <a:rPr sz="1100" dirty="0">
                <a:solidFill>
                  <a:srgbClr val="3E3E3E"/>
                </a:solidFill>
                <a:latin typeface="CVS Health Sans"/>
                <a:cs typeface="CVS Health Sans"/>
              </a:rPr>
              <a:t>work</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force.</a:t>
            </a:r>
            <a:endParaRPr sz="1100">
              <a:latin typeface="CVS Health Sans"/>
              <a:cs typeface="CVS Health Sans"/>
            </a:endParaRPr>
          </a:p>
        </p:txBody>
      </p:sp>
      <p:sp>
        <p:nvSpPr>
          <p:cNvPr id="14" name="object 14"/>
          <p:cNvSpPr txBox="1"/>
          <p:nvPr/>
        </p:nvSpPr>
        <p:spPr>
          <a:xfrm>
            <a:off x="5585586" y="4065079"/>
            <a:ext cx="6066790" cy="1937385"/>
          </a:xfrm>
          <a:prstGeom prst="rect">
            <a:avLst/>
          </a:prstGeom>
        </p:spPr>
        <p:txBody>
          <a:bodyPr vert="horz" wrap="square" lIns="0" tIns="116839" rIns="0" bIns="0" rtlCol="0">
            <a:spAutoFit/>
          </a:bodyPr>
          <a:lstStyle/>
          <a:p>
            <a:pPr marL="12700">
              <a:lnSpc>
                <a:spcPct val="100000"/>
              </a:lnSpc>
              <a:spcBef>
                <a:spcPts val="919"/>
              </a:spcBef>
            </a:pPr>
            <a:r>
              <a:rPr sz="1400" b="1" dirty="0">
                <a:solidFill>
                  <a:srgbClr val="3E3E3E"/>
                </a:solidFill>
                <a:latin typeface="CVS Health Sans"/>
                <a:cs typeface="CVS Health Sans"/>
              </a:rPr>
              <a:t>Lead</a:t>
            </a:r>
            <a:r>
              <a:rPr sz="1400" b="1" spc="-55" dirty="0">
                <a:solidFill>
                  <a:srgbClr val="3E3E3E"/>
                </a:solidFill>
                <a:latin typeface="CVS Health Sans"/>
                <a:cs typeface="CVS Health Sans"/>
              </a:rPr>
              <a:t> </a:t>
            </a:r>
            <a:r>
              <a:rPr sz="1400" b="1" dirty="0">
                <a:solidFill>
                  <a:srgbClr val="3E3E3E"/>
                </a:solidFill>
                <a:latin typeface="CVS Health Sans"/>
                <a:cs typeface="CVS Health Sans"/>
              </a:rPr>
              <a:t>Director,</a:t>
            </a:r>
            <a:r>
              <a:rPr sz="1400" b="1" spc="-20" dirty="0">
                <a:solidFill>
                  <a:srgbClr val="3E3E3E"/>
                </a:solidFill>
                <a:latin typeface="CVS Health Sans"/>
                <a:cs typeface="CVS Health Sans"/>
              </a:rPr>
              <a:t> </a:t>
            </a:r>
            <a:r>
              <a:rPr sz="1400" b="1" dirty="0">
                <a:solidFill>
                  <a:srgbClr val="3E3E3E"/>
                </a:solidFill>
                <a:latin typeface="CVS Health Sans"/>
                <a:cs typeface="CVS Health Sans"/>
              </a:rPr>
              <a:t>Participant</a:t>
            </a:r>
            <a:r>
              <a:rPr sz="1400" b="1" spc="-85" dirty="0">
                <a:solidFill>
                  <a:srgbClr val="3E3E3E"/>
                </a:solidFill>
                <a:latin typeface="CVS Health Sans"/>
                <a:cs typeface="CVS Health Sans"/>
              </a:rPr>
              <a:t> </a:t>
            </a:r>
            <a:r>
              <a:rPr sz="1400" b="1" spc="-10" dirty="0">
                <a:solidFill>
                  <a:srgbClr val="3E3E3E"/>
                </a:solidFill>
                <a:latin typeface="CVS Health Sans"/>
                <a:cs typeface="CVS Health Sans"/>
              </a:rPr>
              <a:t>Services</a:t>
            </a:r>
            <a:endParaRPr sz="1400">
              <a:latin typeface="CVS Health Sans"/>
              <a:cs typeface="CVS Health Sans"/>
            </a:endParaRPr>
          </a:p>
          <a:p>
            <a:pPr marL="17145" marR="5080">
              <a:lnSpc>
                <a:spcPct val="100000"/>
              </a:lnSpc>
              <a:spcBef>
                <a:spcPts val="675"/>
              </a:spcBef>
            </a:pPr>
            <a:r>
              <a:rPr sz="1100" dirty="0">
                <a:solidFill>
                  <a:srgbClr val="3E3E3E"/>
                </a:solidFill>
                <a:latin typeface="CVS Health Sans"/>
                <a:cs typeface="CVS Health Sans"/>
              </a:rPr>
              <a:t>Lead</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for</a:t>
            </a:r>
            <a:r>
              <a:rPr sz="1100" spc="-105" dirty="0">
                <a:solidFill>
                  <a:srgbClr val="3E3E3E"/>
                </a:solidFill>
                <a:latin typeface="CVS Health Sans"/>
                <a:cs typeface="CVS Health Sans"/>
              </a:rPr>
              <a:t> </a:t>
            </a:r>
            <a:r>
              <a:rPr sz="1100" dirty="0">
                <a:solidFill>
                  <a:srgbClr val="3E3E3E"/>
                </a:solidFill>
                <a:latin typeface="CVS Health Sans"/>
                <a:cs typeface="CVS Health Sans"/>
              </a:rPr>
              <a:t>functional</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operational</a:t>
            </a:r>
            <a:r>
              <a:rPr sz="1100" spc="-65" dirty="0">
                <a:solidFill>
                  <a:srgbClr val="3E3E3E"/>
                </a:solidFill>
                <a:latin typeface="CVS Health Sans"/>
                <a:cs typeface="CVS Health Sans"/>
              </a:rPr>
              <a:t> </a:t>
            </a:r>
            <a:r>
              <a:rPr sz="1100" dirty="0">
                <a:solidFill>
                  <a:srgbClr val="3E3E3E"/>
                </a:solidFill>
                <a:latin typeface="CVS Health Sans"/>
                <a:cs typeface="CVS Health Sans"/>
              </a:rPr>
              <a:t>plans.</a:t>
            </a:r>
            <a:r>
              <a:rPr sz="1100" spc="-5" dirty="0">
                <a:solidFill>
                  <a:srgbClr val="3E3E3E"/>
                </a:solidFill>
                <a:latin typeface="CVS Health Sans"/>
                <a:cs typeface="CVS Health Sans"/>
              </a:rPr>
              <a:t> </a:t>
            </a:r>
            <a:r>
              <a:rPr sz="1100" dirty="0">
                <a:solidFill>
                  <a:srgbClr val="3E3E3E"/>
                </a:solidFill>
                <a:latin typeface="CVS Health Sans"/>
                <a:cs typeface="CVS Health Sans"/>
              </a:rPr>
              <a:t>Including</a:t>
            </a:r>
            <a:r>
              <a:rPr sz="1100" spc="-5" dirty="0">
                <a:solidFill>
                  <a:srgbClr val="3E3E3E"/>
                </a:solidFill>
                <a:latin typeface="CVS Health Sans"/>
                <a:cs typeface="CVS Health Sans"/>
              </a:rPr>
              <a:t> </a:t>
            </a:r>
            <a:r>
              <a:rPr sz="1100" dirty="0">
                <a:solidFill>
                  <a:srgbClr val="3E3E3E"/>
                </a:solidFill>
                <a:latin typeface="CVS Health Sans"/>
                <a:cs typeface="CVS Health Sans"/>
              </a:rPr>
              <a:t>driving</a:t>
            </a:r>
            <a:r>
              <a:rPr sz="1100" spc="-5" dirty="0">
                <a:solidFill>
                  <a:srgbClr val="3E3E3E"/>
                </a:solidFill>
                <a:latin typeface="CVS Health Sans"/>
                <a:cs typeface="CVS Health Sans"/>
              </a:rPr>
              <a:t> </a:t>
            </a:r>
            <a:r>
              <a:rPr sz="1100" dirty="0">
                <a:solidFill>
                  <a:srgbClr val="3E3E3E"/>
                </a:solidFill>
                <a:latin typeface="CVS Health Sans"/>
                <a:cs typeface="CVS Health Sans"/>
              </a:rPr>
              <a:t>improvement</a:t>
            </a:r>
            <a:r>
              <a:rPr sz="1100" spc="-95" dirty="0">
                <a:solidFill>
                  <a:srgbClr val="3E3E3E"/>
                </a:solidFill>
                <a:latin typeface="CVS Health Sans"/>
                <a:cs typeface="CVS Health Sans"/>
              </a:rPr>
              <a:t> </a:t>
            </a:r>
            <a:r>
              <a:rPr sz="1100" spc="-25" dirty="0">
                <a:solidFill>
                  <a:srgbClr val="3E3E3E"/>
                </a:solidFill>
                <a:latin typeface="CVS Health Sans"/>
                <a:cs typeface="CVS Health Sans"/>
              </a:rPr>
              <a:t>in </a:t>
            </a:r>
            <a:r>
              <a:rPr sz="1100" dirty="0">
                <a:solidFill>
                  <a:srgbClr val="3E3E3E"/>
                </a:solidFill>
                <a:latin typeface="CVS Health Sans"/>
                <a:cs typeface="CVS Health Sans"/>
              </a:rPr>
              <a:t>member</a:t>
            </a:r>
            <a:r>
              <a:rPr sz="1100" spc="-60" dirty="0">
                <a:solidFill>
                  <a:srgbClr val="3E3E3E"/>
                </a:solidFill>
                <a:latin typeface="CVS Health Sans"/>
                <a:cs typeface="CVS Health Sans"/>
              </a:rPr>
              <a:t> </a:t>
            </a:r>
            <a:r>
              <a:rPr sz="1100" dirty="0">
                <a:solidFill>
                  <a:srgbClr val="3E3E3E"/>
                </a:solidFill>
                <a:latin typeface="CVS Health Sans"/>
                <a:cs typeface="CVS Health Sans"/>
              </a:rPr>
              <a:t>satisfaction,</a:t>
            </a:r>
            <a:r>
              <a:rPr sz="1100" spc="85" dirty="0">
                <a:solidFill>
                  <a:srgbClr val="3E3E3E"/>
                </a:solidFill>
                <a:latin typeface="CVS Health Sans"/>
                <a:cs typeface="CVS Health Sans"/>
              </a:rPr>
              <a:t> </a:t>
            </a:r>
            <a:r>
              <a:rPr sz="1100" dirty="0">
                <a:solidFill>
                  <a:srgbClr val="3E3E3E"/>
                </a:solidFill>
                <a:latin typeface="CVS Health Sans"/>
                <a:cs typeface="CVS Health Sans"/>
              </a:rPr>
              <a:t>employee</a:t>
            </a:r>
            <a:r>
              <a:rPr sz="1100" spc="-90" dirty="0">
                <a:solidFill>
                  <a:srgbClr val="3E3E3E"/>
                </a:solidFill>
                <a:latin typeface="CVS Health Sans"/>
                <a:cs typeface="CVS Health Sans"/>
              </a:rPr>
              <a:t> </a:t>
            </a:r>
            <a:r>
              <a:rPr sz="1100" dirty="0">
                <a:solidFill>
                  <a:srgbClr val="3E3E3E"/>
                </a:solidFill>
                <a:latin typeface="CVS Health Sans"/>
                <a:cs typeface="CVS Health Sans"/>
              </a:rPr>
              <a:t>development</a:t>
            </a:r>
            <a:r>
              <a:rPr sz="1100" spc="-8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retention,</a:t>
            </a:r>
            <a:r>
              <a:rPr sz="1100" spc="-3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40" dirty="0">
                <a:solidFill>
                  <a:srgbClr val="3E3E3E"/>
                </a:solidFill>
                <a:latin typeface="CVS Health Sans"/>
                <a:cs typeface="CVS Health Sans"/>
              </a:rPr>
              <a:t> </a:t>
            </a:r>
            <a:r>
              <a:rPr sz="1100" dirty="0">
                <a:solidFill>
                  <a:srgbClr val="3E3E3E"/>
                </a:solidFill>
                <a:latin typeface="CVS Health Sans"/>
                <a:cs typeface="CVS Health Sans"/>
              </a:rPr>
              <a:t>program</a:t>
            </a:r>
            <a:r>
              <a:rPr sz="1100" spc="-45" dirty="0">
                <a:solidFill>
                  <a:srgbClr val="3E3E3E"/>
                </a:solidFill>
                <a:latin typeface="CVS Health Sans"/>
                <a:cs typeface="CVS Health Sans"/>
              </a:rPr>
              <a:t> </a:t>
            </a:r>
            <a:r>
              <a:rPr sz="1100" dirty="0">
                <a:solidFill>
                  <a:srgbClr val="3E3E3E"/>
                </a:solidFill>
                <a:latin typeface="CVS Health Sans"/>
                <a:cs typeface="CVS Health Sans"/>
              </a:rPr>
              <a:t>delivery,</a:t>
            </a:r>
            <a:r>
              <a:rPr sz="1100" spc="-6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operational</a:t>
            </a:r>
            <a:r>
              <a:rPr sz="1100" spc="-30" dirty="0">
                <a:solidFill>
                  <a:srgbClr val="3E3E3E"/>
                </a:solidFill>
                <a:latin typeface="CVS Health Sans"/>
                <a:cs typeface="CVS Health Sans"/>
              </a:rPr>
              <a:t> </a:t>
            </a:r>
            <a:r>
              <a:rPr sz="1100" dirty="0">
                <a:solidFill>
                  <a:srgbClr val="3E3E3E"/>
                </a:solidFill>
                <a:latin typeface="CVS Health Sans"/>
                <a:cs typeface="CVS Health Sans"/>
              </a:rPr>
              <a:t>productivity</a:t>
            </a:r>
            <a:r>
              <a:rPr sz="1100" spc="-25"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front</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back-office</a:t>
            </a:r>
            <a:r>
              <a:rPr sz="1100" spc="-30" dirty="0">
                <a:solidFill>
                  <a:srgbClr val="3E3E3E"/>
                </a:solidFill>
                <a:latin typeface="CVS Health Sans"/>
                <a:cs typeface="CVS Health Sans"/>
              </a:rPr>
              <a:t> </a:t>
            </a:r>
            <a:r>
              <a:rPr sz="1100" dirty="0">
                <a:solidFill>
                  <a:srgbClr val="3E3E3E"/>
                </a:solidFill>
                <a:latin typeface="CVS Health Sans"/>
                <a:cs typeface="CVS Health Sans"/>
              </a:rPr>
              <a:t>work</a:t>
            </a:r>
            <a:r>
              <a:rPr sz="1100" spc="-40"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10" dirty="0">
                <a:solidFill>
                  <a:srgbClr val="3E3E3E"/>
                </a:solidFill>
                <a:latin typeface="CVS Health Sans"/>
                <a:cs typeface="CVS Health Sans"/>
              </a:rPr>
              <a:t> </a:t>
            </a:r>
            <a:r>
              <a:rPr sz="1100" dirty="0">
                <a:solidFill>
                  <a:srgbClr val="3E3E3E"/>
                </a:solidFill>
                <a:latin typeface="CVS Health Sans"/>
                <a:cs typeface="CVS Health Sans"/>
              </a:rPr>
              <a:t>Drive</a:t>
            </a:r>
            <a:r>
              <a:rPr sz="1100" spc="-25" dirty="0">
                <a:solidFill>
                  <a:srgbClr val="3E3E3E"/>
                </a:solidFill>
                <a:latin typeface="CVS Health Sans"/>
                <a:cs typeface="CVS Health Sans"/>
              </a:rPr>
              <a:t> </a:t>
            </a:r>
            <a:r>
              <a:rPr sz="1100" dirty="0">
                <a:solidFill>
                  <a:srgbClr val="3E3E3E"/>
                </a:solidFill>
                <a:latin typeface="CVS Health Sans"/>
                <a:cs typeface="CVS Health Sans"/>
              </a:rPr>
              <a:t>culture,</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engagement, </a:t>
            </a:r>
            <a:r>
              <a:rPr sz="1100" dirty="0">
                <a:solidFill>
                  <a:srgbClr val="3E3E3E"/>
                </a:solidFill>
                <a:latin typeface="CVS Health Sans"/>
                <a:cs typeface="CVS Health Sans"/>
              </a:rPr>
              <a:t>performance,</a:t>
            </a:r>
            <a:r>
              <a:rPr sz="1100" spc="-8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reputation</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key</a:t>
            </a:r>
            <a:r>
              <a:rPr sz="1100" spc="-15"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external</a:t>
            </a:r>
            <a:r>
              <a:rPr sz="1100" spc="-60" dirty="0">
                <a:solidFill>
                  <a:srgbClr val="3E3E3E"/>
                </a:solidFill>
                <a:latin typeface="CVS Health Sans"/>
                <a:cs typeface="CVS Health Sans"/>
              </a:rPr>
              <a:t> </a:t>
            </a:r>
            <a:r>
              <a:rPr sz="1100" dirty="0">
                <a:solidFill>
                  <a:srgbClr val="3E3E3E"/>
                </a:solidFill>
                <a:latin typeface="CVS Health Sans"/>
                <a:cs typeface="CVS Health Sans"/>
              </a:rPr>
              <a:t>stakeholders.</a:t>
            </a:r>
            <a:r>
              <a:rPr sz="1100" spc="-114" dirty="0">
                <a:solidFill>
                  <a:srgbClr val="3E3E3E"/>
                </a:solidFill>
                <a:latin typeface="CVS Health Sans"/>
                <a:cs typeface="CVS Health Sans"/>
              </a:rPr>
              <a:t> </a:t>
            </a:r>
            <a:r>
              <a:rPr sz="1100" dirty="0">
                <a:solidFill>
                  <a:srgbClr val="3E3E3E"/>
                </a:solidFill>
                <a:latin typeface="CVS Health Sans"/>
                <a:cs typeface="CVS Health Sans"/>
              </a:rPr>
              <a:t>As</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leader </a:t>
            </a:r>
            <a:r>
              <a:rPr sz="1100" dirty="0">
                <a:solidFill>
                  <a:srgbClr val="3E3E3E"/>
                </a:solidFill>
                <a:latin typeface="CVS Health Sans"/>
                <a:cs typeface="CVS Health Sans"/>
              </a:rPr>
              <a:t>responsible</a:t>
            </a:r>
            <a:r>
              <a:rPr sz="1100" spc="-10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dirty="0">
                <a:solidFill>
                  <a:srgbClr val="3E3E3E"/>
                </a:solidFill>
                <a:latin typeface="CVS Health Sans"/>
                <a:cs typeface="CVS Health Sans"/>
              </a:rPr>
              <a:t>executing</a:t>
            </a:r>
            <a:r>
              <a:rPr sz="1100" spc="-65" dirty="0">
                <a:solidFill>
                  <a:srgbClr val="3E3E3E"/>
                </a:solidFill>
                <a:latin typeface="CVS Health Sans"/>
                <a:cs typeface="CVS Health Sans"/>
              </a:rPr>
              <a:t> </a:t>
            </a:r>
            <a:r>
              <a:rPr sz="1100" dirty="0">
                <a:solidFill>
                  <a:srgbClr val="3E3E3E"/>
                </a:solidFill>
                <a:latin typeface="CVS Health Sans"/>
                <a:cs typeface="CVS Health Sans"/>
              </a:rPr>
              <a:t>operational</a:t>
            </a:r>
            <a:r>
              <a:rPr sz="1100" spc="-20" dirty="0">
                <a:solidFill>
                  <a:srgbClr val="3E3E3E"/>
                </a:solidFill>
                <a:latin typeface="CVS Health Sans"/>
                <a:cs typeface="CVS Health Sans"/>
              </a:rPr>
              <a:t> </a:t>
            </a:r>
            <a:r>
              <a:rPr sz="1100" dirty="0">
                <a:solidFill>
                  <a:srgbClr val="3E3E3E"/>
                </a:solidFill>
                <a:latin typeface="CVS Health Sans"/>
                <a:cs typeface="CVS Health Sans"/>
              </a:rPr>
              <a:t>strategies</a:t>
            </a:r>
            <a:r>
              <a:rPr sz="1100" spc="-45" dirty="0">
                <a:solidFill>
                  <a:srgbClr val="3E3E3E"/>
                </a:solidFill>
                <a:latin typeface="CVS Health Sans"/>
                <a:cs typeface="CVS Health Sans"/>
              </a:rPr>
              <a:t> </a:t>
            </a:r>
            <a:r>
              <a:rPr sz="1100" dirty="0">
                <a:solidFill>
                  <a:srgbClr val="3E3E3E"/>
                </a:solidFill>
                <a:latin typeface="CVS Health Sans"/>
                <a:cs typeface="CVS Health Sans"/>
              </a:rPr>
              <a:t>for</a:t>
            </a:r>
            <a:r>
              <a:rPr sz="1100" spc="-1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20" dirty="0">
                <a:solidFill>
                  <a:srgbClr val="3E3E3E"/>
                </a:solidFill>
                <a:latin typeface="CVS Health Sans"/>
                <a:cs typeface="CVS Health Sans"/>
              </a:rPr>
              <a:t> </a:t>
            </a:r>
            <a:r>
              <a:rPr sz="1100" dirty="0">
                <a:solidFill>
                  <a:srgbClr val="3E3E3E"/>
                </a:solidFill>
                <a:latin typeface="CVS Health Sans"/>
                <a:cs typeface="CVS Health Sans"/>
              </a:rPr>
              <a:t>Services',</a:t>
            </a:r>
            <a:r>
              <a:rPr sz="1100" spc="-114" dirty="0">
                <a:solidFill>
                  <a:srgbClr val="3E3E3E"/>
                </a:solidFill>
                <a:latin typeface="CVS Health Sans"/>
                <a:cs typeface="CVS Health Sans"/>
              </a:rPr>
              <a:t> </a:t>
            </a:r>
            <a:r>
              <a:rPr sz="1100" dirty="0">
                <a:solidFill>
                  <a:srgbClr val="3E3E3E"/>
                </a:solidFill>
                <a:latin typeface="CVS Health Sans"/>
                <a:cs typeface="CVS Health Sans"/>
              </a:rPr>
              <a:t>PBM and</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Enterprise </a:t>
            </a:r>
            <a:r>
              <a:rPr sz="1100" dirty="0">
                <a:solidFill>
                  <a:srgbClr val="3E3E3E"/>
                </a:solidFill>
                <a:latin typeface="CVS Health Sans"/>
                <a:cs typeface="CVS Health Sans"/>
              </a:rPr>
              <a:t>program</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initiatives</a:t>
            </a:r>
            <a:r>
              <a:rPr sz="1100" spc="40" dirty="0">
                <a:solidFill>
                  <a:srgbClr val="3E3E3E"/>
                </a:solidFill>
                <a:latin typeface="CVS Health Sans"/>
                <a:cs typeface="CVS Health Sans"/>
              </a:rPr>
              <a:t> </a:t>
            </a:r>
            <a:r>
              <a:rPr sz="1100" dirty="0">
                <a:solidFill>
                  <a:srgbClr val="3E3E3E"/>
                </a:solidFill>
                <a:latin typeface="CVS Health Sans"/>
                <a:cs typeface="CVS Health Sans"/>
              </a:rPr>
              <a:t>through collaborative</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partnerships</a:t>
            </a:r>
            <a:r>
              <a:rPr sz="1100" spc="-75" dirty="0">
                <a:solidFill>
                  <a:srgbClr val="3E3E3E"/>
                </a:solidFill>
                <a:latin typeface="CVS Health Sans"/>
                <a:cs typeface="CVS Health Sans"/>
              </a:rPr>
              <a:t> </a:t>
            </a:r>
            <a:r>
              <a:rPr sz="1100" dirty="0">
                <a:solidFill>
                  <a:srgbClr val="3E3E3E"/>
                </a:solidFill>
                <a:latin typeface="CVS Health Sans"/>
                <a:cs typeface="CVS Health Sans"/>
              </a:rPr>
              <a:t>within</a:t>
            </a:r>
            <a:r>
              <a:rPr sz="1100" spc="40" dirty="0">
                <a:solidFill>
                  <a:srgbClr val="3E3E3E"/>
                </a:solidFill>
                <a:latin typeface="CVS Health Sans"/>
                <a:cs typeface="CVS Health Sans"/>
              </a:rPr>
              <a:t> </a:t>
            </a:r>
            <a:r>
              <a:rPr sz="1100" dirty="0">
                <a:solidFill>
                  <a:srgbClr val="3E3E3E"/>
                </a:solidFill>
                <a:latin typeface="CVS Health Sans"/>
                <a:cs typeface="CVS Health Sans"/>
              </a:rPr>
              <a:t>Care,</a:t>
            </a:r>
            <a:r>
              <a:rPr sz="1100" spc="-3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Centers</a:t>
            </a:r>
            <a:r>
              <a:rPr sz="1100" spc="-75" dirty="0">
                <a:solidFill>
                  <a:srgbClr val="3E3E3E"/>
                </a:solidFill>
                <a:latin typeface="CVS Health Sans"/>
                <a:cs typeface="CVS Health Sans"/>
              </a:rPr>
              <a:t> </a:t>
            </a:r>
            <a:r>
              <a:rPr sz="1100" spc="-25" dirty="0">
                <a:solidFill>
                  <a:srgbClr val="3E3E3E"/>
                </a:solidFill>
                <a:latin typeface="CVS Health Sans"/>
                <a:cs typeface="CVS Health Sans"/>
              </a:rPr>
              <a:t>of </a:t>
            </a:r>
            <a:r>
              <a:rPr sz="1100" dirty="0">
                <a:solidFill>
                  <a:srgbClr val="3E3E3E"/>
                </a:solidFill>
                <a:latin typeface="CVS Health Sans"/>
                <a:cs typeface="CVS Health Sans"/>
              </a:rPr>
              <a:t>Excellence</a:t>
            </a:r>
            <a:r>
              <a:rPr sz="1100" spc="-140" dirty="0">
                <a:solidFill>
                  <a:srgbClr val="3E3E3E"/>
                </a:solidFill>
                <a:latin typeface="CVS Health Sans"/>
                <a:cs typeface="CVS Health Sans"/>
              </a:rPr>
              <a:t> </a:t>
            </a:r>
            <a:r>
              <a:rPr sz="1100" dirty="0">
                <a:solidFill>
                  <a:srgbClr val="3E3E3E"/>
                </a:solidFill>
                <a:latin typeface="CVS Health Sans"/>
                <a:cs typeface="CVS Health Sans"/>
              </a:rPr>
              <a:t>(COEs)</a:t>
            </a:r>
            <a:r>
              <a:rPr sz="1100" spc="-15" dirty="0">
                <a:solidFill>
                  <a:srgbClr val="3E3E3E"/>
                </a:solidFill>
                <a:latin typeface="CVS Health Sans"/>
                <a:cs typeface="CVS Health Sans"/>
              </a:rPr>
              <a:t> </a:t>
            </a:r>
            <a:r>
              <a:rPr sz="1100" dirty="0">
                <a:solidFill>
                  <a:srgbClr val="3E3E3E"/>
                </a:solidFill>
                <a:latin typeface="CVS Health Sans"/>
                <a:cs typeface="CVS Health Sans"/>
              </a:rPr>
              <a:t>such</a:t>
            </a:r>
            <a:r>
              <a:rPr sz="1100" spc="-20" dirty="0">
                <a:solidFill>
                  <a:srgbClr val="3E3E3E"/>
                </a:solidFill>
                <a:latin typeface="CVS Health Sans"/>
                <a:cs typeface="CVS Health Sans"/>
              </a:rPr>
              <a:t> </a:t>
            </a:r>
            <a:r>
              <a:rPr sz="1100" dirty="0">
                <a:solidFill>
                  <a:srgbClr val="3E3E3E"/>
                </a:solidFill>
                <a:latin typeface="CVS Health Sans"/>
                <a:cs typeface="CVS Health Sans"/>
              </a:rPr>
              <a:t>as</a:t>
            </a:r>
            <a:r>
              <a:rPr sz="1100" spc="20" dirty="0">
                <a:solidFill>
                  <a:srgbClr val="3E3E3E"/>
                </a:solidFill>
                <a:latin typeface="CVS Health Sans"/>
                <a:cs typeface="CVS Health Sans"/>
              </a:rPr>
              <a:t> </a:t>
            </a:r>
            <a:r>
              <a:rPr sz="1100" dirty="0">
                <a:solidFill>
                  <a:srgbClr val="3E3E3E"/>
                </a:solidFill>
                <a:latin typeface="CVS Health Sans"/>
                <a:cs typeface="CVS Health Sans"/>
              </a:rPr>
              <a:t>HR,</a:t>
            </a:r>
            <a:r>
              <a:rPr sz="1100" spc="-5" dirty="0">
                <a:solidFill>
                  <a:srgbClr val="3E3E3E"/>
                </a:solidFill>
                <a:latin typeface="CVS Health Sans"/>
                <a:cs typeface="CVS Health Sans"/>
              </a:rPr>
              <a:t> </a:t>
            </a:r>
            <a:r>
              <a:rPr sz="1100" dirty="0">
                <a:solidFill>
                  <a:srgbClr val="3E3E3E"/>
                </a:solidFill>
                <a:latin typeface="CVS Health Sans"/>
                <a:cs typeface="CVS Health Sans"/>
              </a:rPr>
              <a:t>Finance,</a:t>
            </a:r>
            <a:r>
              <a:rPr sz="1100" spc="-5" dirty="0">
                <a:solidFill>
                  <a:srgbClr val="3E3E3E"/>
                </a:solidFill>
                <a:latin typeface="CVS Health Sans"/>
                <a:cs typeface="CVS Health Sans"/>
              </a:rPr>
              <a:t> </a:t>
            </a:r>
            <a:r>
              <a:rPr sz="1100" dirty="0">
                <a:solidFill>
                  <a:srgbClr val="3E3E3E"/>
                </a:solidFill>
                <a:latin typeface="CVS Health Sans"/>
                <a:cs typeface="CVS Health Sans"/>
              </a:rPr>
              <a:t>IT</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5" dirty="0">
                <a:solidFill>
                  <a:srgbClr val="3E3E3E"/>
                </a:solidFill>
                <a:latin typeface="CVS Health Sans"/>
                <a:cs typeface="CVS Health Sans"/>
              </a:rPr>
              <a:t> </a:t>
            </a:r>
            <a:r>
              <a:rPr sz="1100" dirty="0">
                <a:solidFill>
                  <a:srgbClr val="3E3E3E"/>
                </a:solidFill>
                <a:latin typeface="CVS Health Sans"/>
                <a:cs typeface="CVS Health Sans"/>
              </a:rPr>
              <a:t>interface</a:t>
            </a:r>
            <a:r>
              <a:rPr sz="1100" spc="-2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0"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25" dirty="0">
                <a:solidFill>
                  <a:srgbClr val="3E3E3E"/>
                </a:solidFill>
                <a:latin typeface="CVS Health Sans"/>
                <a:cs typeface="CVS Health Sans"/>
              </a:rPr>
              <a:t> </a:t>
            </a:r>
            <a:r>
              <a:rPr sz="1100" dirty="0">
                <a:solidFill>
                  <a:srgbClr val="3E3E3E"/>
                </a:solidFill>
                <a:latin typeface="CVS Health Sans"/>
                <a:cs typeface="CVS Health Sans"/>
              </a:rPr>
              <a:t>levels</a:t>
            </a:r>
            <a:r>
              <a:rPr sz="1100" spc="-90"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organization</a:t>
            </a:r>
            <a:r>
              <a:rPr sz="1100" spc="-10" dirty="0">
                <a:solidFill>
                  <a:srgbClr val="3E3E3E"/>
                </a:solidFill>
                <a:latin typeface="CVS Health Sans"/>
                <a:cs typeface="CVS Health Sans"/>
              </a:rPr>
              <a:t> </a:t>
            </a:r>
            <a:r>
              <a:rPr sz="1100" dirty="0">
                <a:solidFill>
                  <a:srgbClr val="3E3E3E"/>
                </a:solidFill>
                <a:latin typeface="CVS Health Sans"/>
                <a:cs typeface="CVS Health Sans"/>
              </a:rPr>
              <a:t>as</a:t>
            </a:r>
            <a:r>
              <a:rPr sz="1100" spc="30" dirty="0">
                <a:solidFill>
                  <a:srgbClr val="3E3E3E"/>
                </a:solidFill>
                <a:latin typeface="CVS Health Sans"/>
                <a:cs typeface="CVS Health Sans"/>
              </a:rPr>
              <a:t> </a:t>
            </a:r>
            <a:r>
              <a:rPr sz="1100" dirty="0">
                <a:solidFill>
                  <a:srgbClr val="3E3E3E"/>
                </a:solidFill>
                <a:latin typeface="CVS Health Sans"/>
                <a:cs typeface="CVS Health Sans"/>
              </a:rPr>
              <a:t>well</a:t>
            </a:r>
            <a:r>
              <a:rPr sz="1100" spc="-95" dirty="0">
                <a:solidFill>
                  <a:srgbClr val="3E3E3E"/>
                </a:solidFill>
                <a:latin typeface="CVS Health Sans"/>
                <a:cs typeface="CVS Health Sans"/>
              </a:rPr>
              <a:t> </a:t>
            </a:r>
            <a:r>
              <a:rPr sz="1100" dirty="0">
                <a:solidFill>
                  <a:srgbClr val="3E3E3E"/>
                </a:solidFill>
                <a:latin typeface="CVS Health Sans"/>
                <a:cs typeface="CVS Health Sans"/>
              </a:rPr>
              <a:t>as</a:t>
            </a:r>
            <a:r>
              <a:rPr sz="1100" spc="30" dirty="0">
                <a:solidFill>
                  <a:srgbClr val="3E3E3E"/>
                </a:solidFill>
                <a:latin typeface="CVS Health Sans"/>
                <a:cs typeface="CVS Health Sans"/>
              </a:rPr>
              <a:t> </a:t>
            </a:r>
            <a:r>
              <a:rPr sz="1100" dirty="0">
                <a:solidFill>
                  <a:srgbClr val="3E3E3E"/>
                </a:solidFill>
                <a:latin typeface="CVS Health Sans"/>
                <a:cs typeface="CVS Health Sans"/>
              </a:rPr>
              <a:t>external</a:t>
            </a:r>
            <a:r>
              <a:rPr sz="1100" spc="-55" dirty="0">
                <a:solidFill>
                  <a:srgbClr val="3E3E3E"/>
                </a:solidFill>
                <a:latin typeface="CVS Health Sans"/>
                <a:cs typeface="CVS Health Sans"/>
              </a:rPr>
              <a:t> </a:t>
            </a:r>
            <a:r>
              <a:rPr sz="1100" dirty="0">
                <a:solidFill>
                  <a:srgbClr val="3E3E3E"/>
                </a:solidFill>
                <a:latin typeface="CVS Health Sans"/>
                <a:cs typeface="CVS Health Sans"/>
              </a:rPr>
              <a:t>clients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 requires</a:t>
            </a:r>
            <a:r>
              <a:rPr sz="1100" spc="-85" dirty="0">
                <a:solidFill>
                  <a:srgbClr val="3E3E3E"/>
                </a:solidFill>
                <a:latin typeface="CVS Health Sans"/>
                <a:cs typeface="CVS Health Sans"/>
              </a:rPr>
              <a:t> </a:t>
            </a:r>
            <a:r>
              <a:rPr sz="1100" dirty="0">
                <a:solidFill>
                  <a:srgbClr val="3E3E3E"/>
                </a:solidFill>
                <a:latin typeface="CVS Health Sans"/>
                <a:cs typeface="CVS Health Sans"/>
              </a:rPr>
              <a:t>superior</a:t>
            </a:r>
            <a:r>
              <a:rPr sz="1100" spc="-1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1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large,</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dispersed teams.</a:t>
            </a:r>
            <a:endParaRPr sz="1100">
              <a:latin typeface="CVS Health Sans"/>
              <a:cs typeface="CVS Health Sans"/>
            </a:endParaRPr>
          </a:p>
        </p:txBody>
      </p:sp>
      <p:sp>
        <p:nvSpPr>
          <p:cNvPr id="15" name="object 15"/>
          <p:cNvSpPr txBox="1"/>
          <p:nvPr/>
        </p:nvSpPr>
        <p:spPr>
          <a:xfrm>
            <a:off x="719124" y="2632405"/>
            <a:ext cx="2599690" cy="1033144"/>
          </a:xfrm>
          <a:prstGeom prst="rect">
            <a:avLst/>
          </a:prstGeom>
        </p:spPr>
        <p:txBody>
          <a:bodyPr vert="horz" wrap="square" lIns="0" tIns="15240" rIns="0" bIns="0" rtlCol="0">
            <a:spAutoFit/>
          </a:bodyPr>
          <a:lstStyle/>
          <a:p>
            <a:pPr marL="12700" marR="519430">
              <a:lnSpc>
                <a:spcPct val="99600"/>
              </a:lnSpc>
              <a:spcBef>
                <a:spcPts val="120"/>
              </a:spcBef>
            </a:pPr>
            <a:r>
              <a:rPr sz="1100" dirty="0">
                <a:solidFill>
                  <a:srgbClr val="3E3E3E"/>
                </a:solidFill>
                <a:latin typeface="CVS Health Sans"/>
                <a:cs typeface="CVS Health Sans"/>
              </a:rPr>
              <a:t>of</a:t>
            </a:r>
            <a:r>
              <a:rPr sz="1100" spc="-10" dirty="0">
                <a:solidFill>
                  <a:srgbClr val="3E3E3E"/>
                </a:solidFill>
                <a:latin typeface="CVS Health Sans"/>
                <a:cs typeface="CVS Health Sans"/>
              </a:rPr>
              <a:t> Care</a:t>
            </a:r>
            <a:r>
              <a:rPr sz="1100" spc="-6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1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bridge </a:t>
            </a:r>
            <a:r>
              <a:rPr sz="1100" dirty="0">
                <a:solidFill>
                  <a:srgbClr val="3E3E3E"/>
                </a:solidFill>
                <a:latin typeface="CVS Health Sans"/>
                <a:cs typeface="CVS Health Sans"/>
              </a:rPr>
              <a:t>between</a:t>
            </a:r>
            <a:r>
              <a:rPr sz="1100" spc="-12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 </a:t>
            </a:r>
            <a:r>
              <a:rPr sz="1100" spc="-10" dirty="0">
                <a:solidFill>
                  <a:srgbClr val="3E3E3E"/>
                </a:solidFill>
                <a:latin typeface="CVS Health Sans"/>
                <a:cs typeface="CVS Health Sans"/>
              </a:rPr>
              <a:t>Pharmacy </a:t>
            </a:r>
            <a:r>
              <a:rPr sz="1100" dirty="0">
                <a:solidFill>
                  <a:srgbClr val="3E3E3E"/>
                </a:solidFill>
                <a:latin typeface="CVS Health Sans"/>
                <a:cs typeface="CVS Health Sans"/>
              </a:rPr>
              <a:t>Operations,</a:t>
            </a:r>
            <a:r>
              <a:rPr sz="1100" spc="-12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55" dirty="0">
                <a:solidFill>
                  <a:srgbClr val="3E3E3E"/>
                </a:solidFill>
                <a:latin typeface="CVS Health Sans"/>
                <a:cs typeface="CVS Health Sans"/>
              </a:rPr>
              <a:t> </a:t>
            </a:r>
            <a:r>
              <a:rPr sz="1100" dirty="0">
                <a:solidFill>
                  <a:srgbClr val="3E3E3E"/>
                </a:solidFill>
                <a:latin typeface="CVS Health Sans"/>
                <a:cs typeface="CVS Health Sans"/>
              </a:rPr>
              <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strong</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focus</a:t>
            </a:r>
            <a:endParaRPr sz="1100">
              <a:latin typeface="CVS Health Sans"/>
              <a:cs typeface="CVS Health Sans"/>
            </a:endParaRPr>
          </a:p>
          <a:p>
            <a:pPr marL="12700" marR="5080">
              <a:lnSpc>
                <a:spcPct val="99600"/>
              </a:lnSpc>
              <a:spcBef>
                <a:spcPts val="20"/>
              </a:spcBef>
            </a:pPr>
            <a:r>
              <a:rPr sz="1100" dirty="0">
                <a:solidFill>
                  <a:srgbClr val="3E3E3E"/>
                </a:solidFill>
                <a:latin typeface="CVS Health Sans"/>
                <a:cs typeface="CVS Health Sans"/>
              </a:rPr>
              <a:t>on </a:t>
            </a:r>
            <a:r>
              <a:rPr sz="1100" spc="-10" dirty="0">
                <a:solidFill>
                  <a:srgbClr val="3E3E3E"/>
                </a:solidFill>
                <a:latin typeface="CVS Health Sans"/>
                <a:cs typeface="CVS Health Sans"/>
              </a:rPr>
              <a:t>medical</a:t>
            </a:r>
            <a:r>
              <a:rPr sz="1100" spc="-40" dirty="0">
                <a:solidFill>
                  <a:srgbClr val="3E3E3E"/>
                </a:solidFill>
                <a:latin typeface="CVS Health Sans"/>
                <a:cs typeface="CVS Health Sans"/>
              </a:rPr>
              <a:t> </a:t>
            </a:r>
            <a:r>
              <a:rPr sz="1100" dirty="0">
                <a:solidFill>
                  <a:srgbClr val="3E3E3E"/>
                </a:solidFill>
                <a:latin typeface="CVS Health Sans"/>
                <a:cs typeface="CVS Health Sans"/>
              </a:rPr>
              <a:t>prescription</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order</a:t>
            </a:r>
            <a:r>
              <a:rPr sz="1100" spc="-90" dirty="0">
                <a:solidFill>
                  <a:srgbClr val="3E3E3E"/>
                </a:solidFill>
                <a:latin typeface="CVS Health Sans"/>
                <a:cs typeface="CVS Health Sans"/>
              </a:rPr>
              <a:t> </a:t>
            </a:r>
            <a:r>
              <a:rPr sz="1100" spc="-10" dirty="0">
                <a:solidFill>
                  <a:srgbClr val="3E3E3E"/>
                </a:solidFill>
                <a:latin typeface="CVS Health Sans"/>
                <a:cs typeface="CVS Health Sans"/>
              </a:rPr>
              <a:t>fulfillment procedures,</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inquiries,</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payments</a:t>
            </a:r>
            <a:r>
              <a:rPr sz="1100" spc="3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requests</a:t>
            </a:r>
            <a:r>
              <a:rPr sz="1100" spc="-110" dirty="0">
                <a:solidFill>
                  <a:srgbClr val="3E3E3E"/>
                </a:solidFill>
                <a:latin typeface="CVS Health Sans"/>
                <a:cs typeface="CVS Health Sans"/>
              </a:rPr>
              <a:t> </a:t>
            </a:r>
            <a:r>
              <a:rPr sz="1100" dirty="0">
                <a:solidFill>
                  <a:srgbClr val="3E3E3E"/>
                </a:solidFill>
                <a:latin typeface="CVS Health Sans"/>
                <a:cs typeface="CVS Health Sans"/>
              </a:rPr>
              <a:t>from</a:t>
            </a:r>
            <a:r>
              <a:rPr sz="1100" spc="-35" dirty="0">
                <a:solidFill>
                  <a:srgbClr val="3E3E3E"/>
                </a:solidFill>
                <a:latin typeface="CVS Health Sans"/>
                <a:cs typeface="CVS Health Sans"/>
              </a:rPr>
              <a:t> </a:t>
            </a:r>
            <a:r>
              <a:rPr sz="1100" dirty="0">
                <a:solidFill>
                  <a:srgbClr val="3E3E3E"/>
                </a:solidFill>
                <a:latin typeface="CVS Health Sans"/>
                <a:cs typeface="CVS Health Sans"/>
              </a:rPr>
              <a:t>members</a:t>
            </a:r>
            <a:r>
              <a:rPr sz="1100" spc="-9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CCRs.</a:t>
            </a:r>
            <a:endParaRPr sz="1100">
              <a:latin typeface="CVS Health Sans"/>
              <a:cs typeface="CVS Health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83463"/>
            <a:ext cx="1824227" cy="6574532"/>
          </a:xfrm>
          <a:prstGeom prst="rect">
            <a:avLst/>
          </a:prstGeom>
        </p:spPr>
      </p:pic>
      <p:grpSp>
        <p:nvGrpSpPr>
          <p:cNvPr id="3" name="object 3"/>
          <p:cNvGrpSpPr/>
          <p:nvPr/>
        </p:nvGrpSpPr>
        <p:grpSpPr>
          <a:xfrm>
            <a:off x="5138165" y="2286"/>
            <a:ext cx="243840" cy="6856095"/>
            <a:chOff x="5138165" y="2286"/>
            <a:chExt cx="243840" cy="6856095"/>
          </a:xfrm>
        </p:grpSpPr>
        <p:sp>
          <p:nvSpPr>
            <p:cNvPr id="4" name="object 4"/>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5" name="object 5"/>
            <p:cNvPicPr/>
            <p:nvPr/>
          </p:nvPicPr>
          <p:blipFill>
            <a:blip r:embed="rId3" cstate="print"/>
            <a:stretch>
              <a:fillRect/>
            </a:stretch>
          </p:blipFill>
          <p:spPr>
            <a:xfrm>
              <a:off x="5138165" y="799337"/>
              <a:ext cx="239268" cy="239267"/>
            </a:xfrm>
            <a:prstGeom prst="rect">
              <a:avLst/>
            </a:prstGeom>
          </p:spPr>
        </p:pic>
        <p:pic>
          <p:nvPicPr>
            <p:cNvPr id="6" name="object 6"/>
            <p:cNvPicPr/>
            <p:nvPr/>
          </p:nvPicPr>
          <p:blipFill>
            <a:blip r:embed="rId3" cstate="print"/>
            <a:stretch>
              <a:fillRect/>
            </a:stretch>
          </p:blipFill>
          <p:spPr>
            <a:xfrm>
              <a:off x="5138165" y="2596134"/>
              <a:ext cx="239268" cy="239267"/>
            </a:xfrm>
            <a:prstGeom prst="rect">
              <a:avLst/>
            </a:prstGeom>
          </p:spPr>
        </p:pic>
        <p:pic>
          <p:nvPicPr>
            <p:cNvPr id="7" name="object 7"/>
            <p:cNvPicPr/>
            <p:nvPr/>
          </p:nvPicPr>
          <p:blipFill>
            <a:blip r:embed="rId4" cstate="print"/>
            <a:stretch>
              <a:fillRect/>
            </a:stretch>
          </p:blipFill>
          <p:spPr>
            <a:xfrm>
              <a:off x="5142737" y="4173474"/>
              <a:ext cx="239267" cy="239268"/>
            </a:xfrm>
            <a:prstGeom prst="rect">
              <a:avLst/>
            </a:prstGeom>
          </p:spPr>
        </p:pic>
      </p:grpSp>
      <p:sp>
        <p:nvSpPr>
          <p:cNvPr id="8" name="object 8"/>
          <p:cNvSpPr txBox="1">
            <a:spLocks noGrp="1"/>
          </p:cNvSpPr>
          <p:nvPr>
            <p:ph type="title"/>
          </p:nvPr>
        </p:nvSpPr>
        <p:spPr>
          <a:prstGeom prst="rect">
            <a:avLst/>
          </a:prstGeom>
        </p:spPr>
        <p:txBody>
          <a:bodyPr vert="horz" wrap="square" lIns="0" tIns="13335" rIns="0" bIns="0" rtlCol="0">
            <a:spAutoFit/>
          </a:bodyPr>
          <a:lstStyle/>
          <a:p>
            <a:pPr marL="382905">
              <a:lnSpc>
                <a:spcPct val="100000"/>
              </a:lnSpc>
              <a:spcBef>
                <a:spcPts val="105"/>
              </a:spcBef>
            </a:pPr>
            <a:r>
              <a:rPr dirty="0"/>
              <a:t>Job</a:t>
            </a:r>
            <a:r>
              <a:rPr spc="-40" dirty="0"/>
              <a:t> </a:t>
            </a:r>
            <a:r>
              <a:rPr dirty="0"/>
              <a:t>Grade</a:t>
            </a:r>
            <a:r>
              <a:rPr spc="15" dirty="0"/>
              <a:t> </a:t>
            </a:r>
            <a:r>
              <a:rPr dirty="0"/>
              <a:t>-</a:t>
            </a:r>
            <a:r>
              <a:rPr spc="10" dirty="0"/>
              <a:t> </a:t>
            </a:r>
            <a:r>
              <a:rPr spc="-25" dirty="0"/>
              <a:t>105</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25</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9" name="object 9"/>
          <p:cNvSpPr txBox="1"/>
          <p:nvPr/>
        </p:nvSpPr>
        <p:spPr>
          <a:xfrm>
            <a:off x="5585586" y="718324"/>
            <a:ext cx="5605145" cy="1334135"/>
          </a:xfrm>
          <a:prstGeom prst="rect">
            <a:avLst/>
          </a:prstGeom>
        </p:spPr>
        <p:txBody>
          <a:bodyPr vert="horz" wrap="square" lIns="0" tIns="113030" rIns="0" bIns="0" rtlCol="0">
            <a:spAutoFit/>
          </a:bodyPr>
          <a:lstStyle/>
          <a:p>
            <a:pPr marL="12700">
              <a:lnSpc>
                <a:spcPct val="100000"/>
              </a:lnSpc>
              <a:spcBef>
                <a:spcPts val="890"/>
              </a:spcBef>
            </a:pPr>
            <a:r>
              <a:rPr sz="1400" b="1" spc="-10" dirty="0">
                <a:solidFill>
                  <a:srgbClr val="3E3E3E"/>
                </a:solidFill>
                <a:latin typeface="CVS Health Sans"/>
                <a:cs typeface="CVS Health Sans"/>
              </a:rPr>
              <a:t>Coordinator,</a:t>
            </a:r>
            <a:r>
              <a:rPr sz="1400" b="1" spc="-45" dirty="0">
                <a:solidFill>
                  <a:srgbClr val="3E3E3E"/>
                </a:solidFill>
                <a:latin typeface="CVS Health Sans"/>
                <a:cs typeface="CVS Health Sans"/>
              </a:rPr>
              <a:t> </a:t>
            </a:r>
            <a:r>
              <a:rPr sz="1400" b="1" dirty="0">
                <a:solidFill>
                  <a:srgbClr val="3E3E3E"/>
                </a:solidFill>
                <a:latin typeface="CVS Health Sans"/>
                <a:cs typeface="CVS Health Sans"/>
              </a:rPr>
              <a:t>Client</a:t>
            </a:r>
            <a:r>
              <a:rPr sz="1400" b="1" spc="30" dirty="0">
                <a:solidFill>
                  <a:srgbClr val="3E3E3E"/>
                </a:solidFill>
                <a:latin typeface="CVS Health Sans"/>
                <a:cs typeface="CVS Health Sans"/>
              </a:rPr>
              <a:t> </a:t>
            </a:r>
            <a:r>
              <a:rPr sz="1400" b="1" spc="-10" dirty="0">
                <a:solidFill>
                  <a:srgbClr val="3E3E3E"/>
                </a:solidFill>
                <a:latin typeface="CVS Health Sans"/>
                <a:cs typeface="CVS Health Sans"/>
              </a:rPr>
              <a:t>Liaison</a:t>
            </a:r>
            <a:endParaRPr sz="1400">
              <a:latin typeface="CVS Health Sans"/>
              <a:cs typeface="CVS Health Sans"/>
            </a:endParaRPr>
          </a:p>
          <a:p>
            <a:pPr marL="12700" marR="5080">
              <a:lnSpc>
                <a:spcPct val="99500"/>
              </a:lnSpc>
              <a:spcBef>
                <a:spcPts val="645"/>
              </a:spcBef>
            </a:pP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45" dirty="0">
                <a:solidFill>
                  <a:srgbClr val="3E3E3E"/>
                </a:solidFill>
                <a:latin typeface="CVS Health Sans"/>
                <a:cs typeface="CVS Health Sans"/>
              </a:rPr>
              <a:t> </a:t>
            </a:r>
            <a:r>
              <a:rPr sz="1100" dirty="0">
                <a:solidFill>
                  <a:srgbClr val="3E3E3E"/>
                </a:solidFill>
                <a:latin typeface="CVS Health Sans"/>
                <a:cs typeface="CVS Health Sans"/>
              </a:rPr>
              <a:t>Liaison</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Coordinator</a:t>
            </a:r>
            <a:r>
              <a:rPr sz="1100" spc="-60" dirty="0">
                <a:solidFill>
                  <a:srgbClr val="3E3E3E"/>
                </a:solidFill>
                <a:latin typeface="CVS Health Sans"/>
                <a:cs typeface="CVS Health Sans"/>
              </a:rPr>
              <a:t> </a:t>
            </a:r>
            <a:r>
              <a:rPr sz="1100" dirty="0">
                <a:solidFill>
                  <a:srgbClr val="3E3E3E"/>
                </a:solidFill>
                <a:latin typeface="CVS Health Sans"/>
                <a:cs typeface="CVS Health Sans"/>
              </a:rPr>
              <a:t>manages</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resolution</a:t>
            </a:r>
            <a:r>
              <a:rPr sz="1100" spc="-45"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routine</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complex</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client </a:t>
            </a:r>
            <a:r>
              <a:rPr sz="1100" dirty="0">
                <a:solidFill>
                  <a:srgbClr val="3E3E3E"/>
                </a:solidFill>
                <a:latin typeface="CVS Health Sans"/>
                <a:cs typeface="CVS Health Sans"/>
              </a:rPr>
              <a:t>issues</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communicating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 status</a:t>
            </a:r>
            <a:r>
              <a:rPr sz="1100" spc="15"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these</a:t>
            </a:r>
            <a:r>
              <a:rPr sz="1100" spc="-30" dirty="0">
                <a:solidFill>
                  <a:srgbClr val="3E3E3E"/>
                </a:solidFill>
                <a:latin typeface="CVS Health Sans"/>
                <a:cs typeface="CVS Health Sans"/>
              </a:rPr>
              <a:t> </a:t>
            </a:r>
            <a:r>
              <a:rPr sz="1100" dirty="0">
                <a:solidFill>
                  <a:srgbClr val="3E3E3E"/>
                </a:solidFill>
                <a:latin typeface="CVS Health Sans"/>
                <a:cs typeface="CVS Health Sans"/>
              </a:rPr>
              <a:t>issues</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 client</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business partners.</a:t>
            </a:r>
            <a:endParaRPr sz="1100">
              <a:latin typeface="CVS Health Sans"/>
              <a:cs typeface="CVS Health Sans"/>
            </a:endParaRPr>
          </a:p>
          <a:p>
            <a:pPr marL="12700">
              <a:lnSpc>
                <a:spcPct val="100000"/>
              </a:lnSpc>
              <a:spcBef>
                <a:spcPts val="590"/>
              </a:spcBef>
            </a:pPr>
            <a:r>
              <a:rPr sz="1100" dirty="0">
                <a:solidFill>
                  <a:srgbClr val="3E3E3E"/>
                </a:solidFill>
                <a:latin typeface="CVS Health Sans"/>
                <a:cs typeface="CVS Health Sans"/>
              </a:rPr>
              <a:t>The</a:t>
            </a:r>
            <a:r>
              <a:rPr sz="1100" spc="-45" dirty="0">
                <a:solidFill>
                  <a:srgbClr val="3E3E3E"/>
                </a:solidFill>
                <a:latin typeface="CVS Health Sans"/>
                <a:cs typeface="CVS Health Sans"/>
              </a:rPr>
              <a:t> </a:t>
            </a:r>
            <a:r>
              <a:rPr sz="1100" dirty="0">
                <a:solidFill>
                  <a:srgbClr val="3E3E3E"/>
                </a:solidFill>
                <a:latin typeface="CVS Health Sans"/>
                <a:cs typeface="CVS Health Sans"/>
              </a:rPr>
              <a:t>position</a:t>
            </a:r>
            <a:r>
              <a:rPr sz="1100" spc="-25" dirty="0">
                <a:solidFill>
                  <a:srgbClr val="3E3E3E"/>
                </a:solidFill>
                <a:latin typeface="CVS Health Sans"/>
                <a:cs typeface="CVS Health Sans"/>
              </a:rPr>
              <a:t> </a:t>
            </a:r>
            <a:r>
              <a:rPr sz="1100" dirty="0">
                <a:solidFill>
                  <a:srgbClr val="3E3E3E"/>
                </a:solidFill>
                <a:latin typeface="CVS Health Sans"/>
                <a:cs typeface="CVS Health Sans"/>
              </a:rPr>
              <a:t>is</a:t>
            </a:r>
            <a:r>
              <a:rPr sz="1100" spc="1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dirty="0">
                <a:solidFill>
                  <a:srgbClr val="3E3E3E"/>
                </a:solidFill>
                <a:latin typeface="CVS Health Sans"/>
                <a:cs typeface="CVS Health Sans"/>
              </a:rPr>
              <a:t>for</a:t>
            </a:r>
            <a:r>
              <a:rPr sz="1100" spc="-35" dirty="0">
                <a:solidFill>
                  <a:srgbClr val="3E3E3E"/>
                </a:solidFill>
                <a:latin typeface="CVS Health Sans"/>
                <a:cs typeface="CVS Health Sans"/>
              </a:rPr>
              <a:t> </a:t>
            </a:r>
            <a:r>
              <a:rPr sz="1100" dirty="0">
                <a:solidFill>
                  <a:srgbClr val="3E3E3E"/>
                </a:solidFill>
                <a:latin typeface="CVS Health Sans"/>
                <a:cs typeface="CVS Health Sans"/>
              </a:rPr>
              <a:t>developing</a:t>
            </a:r>
            <a:r>
              <a:rPr sz="1100" spc="-7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distributing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communication</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materials</a:t>
            </a:r>
            <a:endParaRPr sz="1100">
              <a:latin typeface="CVS Health Sans"/>
              <a:cs typeface="CVS Health Sans"/>
            </a:endParaRPr>
          </a:p>
          <a:p>
            <a:pPr marL="12700">
              <a:lnSpc>
                <a:spcPct val="100000"/>
              </a:lnSpc>
              <a:spcBef>
                <a:spcPts val="10"/>
              </a:spcBef>
            </a:pPr>
            <a:r>
              <a:rPr sz="1100" dirty="0">
                <a:solidFill>
                  <a:srgbClr val="3E3E3E"/>
                </a:solidFill>
                <a:latin typeface="CVS Health Sans"/>
                <a:cs typeface="CVS Health Sans"/>
              </a:rPr>
              <a:t>including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65" dirty="0">
                <a:solidFill>
                  <a:srgbClr val="3E3E3E"/>
                </a:solidFill>
                <a:latin typeface="CVS Health Sans"/>
                <a:cs typeface="CVS Health Sans"/>
              </a:rPr>
              <a:t> </a:t>
            </a:r>
            <a:r>
              <a:rPr sz="1100" dirty="0">
                <a:solidFill>
                  <a:srgbClr val="3E3E3E"/>
                </a:solidFill>
                <a:latin typeface="CVS Health Sans"/>
                <a:cs typeface="CVS Health Sans"/>
              </a:rPr>
              <a:t>training, briefings,</a:t>
            </a:r>
            <a:r>
              <a:rPr sz="1100" spc="-60" dirty="0">
                <a:solidFill>
                  <a:srgbClr val="3E3E3E"/>
                </a:solidFill>
                <a:latin typeface="CVS Health Sans"/>
                <a:cs typeface="CVS Health Sans"/>
              </a:rPr>
              <a:t> </a:t>
            </a:r>
            <a:r>
              <a:rPr sz="1100" dirty="0">
                <a:solidFill>
                  <a:srgbClr val="3E3E3E"/>
                </a:solidFill>
                <a:latin typeface="CVS Health Sans"/>
                <a:cs typeface="CVS Health Sans"/>
              </a:rPr>
              <a:t>plan/benefit</a:t>
            </a:r>
            <a:r>
              <a:rPr sz="1100" spc="-65" dirty="0">
                <a:solidFill>
                  <a:srgbClr val="3E3E3E"/>
                </a:solidFill>
                <a:latin typeface="CVS Health Sans"/>
                <a:cs typeface="CVS Health Sans"/>
              </a:rPr>
              <a:t> </a:t>
            </a:r>
            <a:r>
              <a:rPr sz="1100" dirty="0">
                <a:solidFill>
                  <a:srgbClr val="3E3E3E"/>
                </a:solidFill>
                <a:latin typeface="CVS Health Sans"/>
                <a:cs typeface="CVS Health Sans"/>
              </a:rPr>
              <a:t>changes,</a:t>
            </a:r>
            <a:r>
              <a:rPr sz="1100" spc="-30" dirty="0">
                <a:solidFill>
                  <a:srgbClr val="3E3E3E"/>
                </a:solidFill>
                <a:latin typeface="CVS Health Sans"/>
                <a:cs typeface="CVS Health Sans"/>
              </a:rPr>
              <a:t> </a:t>
            </a:r>
            <a:r>
              <a:rPr sz="1100" spc="-20" dirty="0">
                <a:solidFill>
                  <a:srgbClr val="3E3E3E"/>
                </a:solidFill>
                <a:latin typeface="CVS Health Sans"/>
                <a:cs typeface="CVS Health Sans"/>
              </a:rPr>
              <a:t>etc.</a:t>
            </a:r>
            <a:endParaRPr sz="1100">
              <a:latin typeface="CVS Health Sans"/>
              <a:cs typeface="CVS Health Sans"/>
            </a:endParaRPr>
          </a:p>
        </p:txBody>
      </p:sp>
      <p:sp>
        <p:nvSpPr>
          <p:cNvPr id="10" name="object 10"/>
          <p:cNvSpPr txBox="1"/>
          <p:nvPr/>
        </p:nvSpPr>
        <p:spPr>
          <a:xfrm>
            <a:off x="3676650" y="2572004"/>
            <a:ext cx="137922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 - </a:t>
            </a:r>
            <a:r>
              <a:rPr sz="1400" b="1" spc="-25" dirty="0">
                <a:solidFill>
                  <a:srgbClr val="CC0000"/>
                </a:solidFill>
                <a:latin typeface="CVS Health Sans"/>
                <a:cs typeface="CVS Health Sans"/>
              </a:rPr>
              <a:t>106</a:t>
            </a:r>
            <a:endParaRPr sz="1400">
              <a:latin typeface="CVS Health Sans"/>
              <a:cs typeface="CVS Health Sans"/>
            </a:endParaRPr>
          </a:p>
        </p:txBody>
      </p:sp>
      <p:sp>
        <p:nvSpPr>
          <p:cNvPr id="11" name="object 11"/>
          <p:cNvSpPr txBox="1"/>
          <p:nvPr/>
        </p:nvSpPr>
        <p:spPr>
          <a:xfrm>
            <a:off x="719124" y="1777907"/>
            <a:ext cx="3038475" cy="881380"/>
          </a:xfrm>
          <a:prstGeom prst="rect">
            <a:avLst/>
          </a:prstGeom>
        </p:spPr>
        <p:txBody>
          <a:bodyPr vert="horz" wrap="square" lIns="0" tIns="198120" rIns="0" bIns="0" rtlCol="0">
            <a:spAutoFit/>
          </a:bodyPr>
          <a:lstStyle/>
          <a:p>
            <a:pPr marL="13970">
              <a:lnSpc>
                <a:spcPct val="100000"/>
              </a:lnSpc>
              <a:spcBef>
                <a:spcPts val="1560"/>
              </a:spcBef>
            </a:pPr>
            <a:r>
              <a:rPr sz="2800" b="1" dirty="0">
                <a:solidFill>
                  <a:srgbClr val="3E3E3E"/>
                </a:solidFill>
                <a:latin typeface="CVS Health Sans"/>
                <a:cs typeface="CVS Health Sans"/>
              </a:rPr>
              <a:t>Quality</a:t>
            </a:r>
            <a:r>
              <a:rPr sz="2800" b="1" spc="-75" dirty="0">
                <a:solidFill>
                  <a:srgbClr val="3E3E3E"/>
                </a:solidFill>
                <a:latin typeface="CVS Health Sans"/>
                <a:cs typeface="CVS Health Sans"/>
              </a:rPr>
              <a:t> </a:t>
            </a:r>
            <a:r>
              <a:rPr sz="2800" b="1" dirty="0">
                <a:solidFill>
                  <a:srgbClr val="3E3E3E"/>
                </a:solidFill>
                <a:latin typeface="CVS Health Sans"/>
                <a:cs typeface="CVS Health Sans"/>
              </a:rPr>
              <a:t>and</a:t>
            </a:r>
            <a:r>
              <a:rPr sz="2800" b="1" spc="-20" dirty="0">
                <a:solidFill>
                  <a:srgbClr val="3E3E3E"/>
                </a:solidFill>
                <a:latin typeface="CVS Health Sans"/>
                <a:cs typeface="CVS Health Sans"/>
              </a:rPr>
              <a:t> Audit</a:t>
            </a:r>
            <a:endParaRPr sz="2800">
              <a:latin typeface="CVS Health Sans"/>
              <a:cs typeface="CVS Health Sans"/>
            </a:endParaRPr>
          </a:p>
          <a:p>
            <a:pPr marL="12700">
              <a:lnSpc>
                <a:spcPct val="100000"/>
              </a:lnSpc>
              <a:spcBef>
                <a:spcPts val="595"/>
              </a:spcBef>
            </a:pPr>
            <a:r>
              <a:rPr sz="1100" dirty="0">
                <a:solidFill>
                  <a:srgbClr val="3E3E3E"/>
                </a:solidFill>
                <a:latin typeface="CVS Health Sans"/>
                <a:cs typeface="CVS Health Sans"/>
              </a:rPr>
              <a:t>Quality</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Audit</a:t>
            </a:r>
            <a:r>
              <a:rPr sz="1100" spc="-55" dirty="0">
                <a:solidFill>
                  <a:srgbClr val="3E3E3E"/>
                </a:solidFill>
                <a:latin typeface="CVS Health Sans"/>
                <a:cs typeface="CVS Health Sans"/>
              </a:rPr>
              <a:t> </a:t>
            </a:r>
            <a:r>
              <a:rPr sz="1100" dirty="0">
                <a:solidFill>
                  <a:srgbClr val="3E3E3E"/>
                </a:solidFill>
                <a:latin typeface="CVS Health Sans"/>
                <a:cs typeface="CVS Health Sans"/>
              </a:rPr>
              <a:t>is</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spc="-25" dirty="0">
                <a:solidFill>
                  <a:srgbClr val="3E3E3E"/>
                </a:solidFill>
                <a:latin typeface="CVS Health Sans"/>
                <a:cs typeface="CVS Health Sans"/>
              </a:rPr>
              <a:t>for</a:t>
            </a:r>
            <a:endParaRPr sz="1100">
              <a:latin typeface="CVS Health Sans"/>
              <a:cs typeface="CVS Health Sans"/>
            </a:endParaRPr>
          </a:p>
        </p:txBody>
      </p:sp>
      <p:sp>
        <p:nvSpPr>
          <p:cNvPr id="12" name="object 12"/>
          <p:cNvSpPr txBox="1"/>
          <p:nvPr/>
        </p:nvSpPr>
        <p:spPr>
          <a:xfrm>
            <a:off x="3685159" y="4167962"/>
            <a:ext cx="137668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
        <p:nvSpPr>
          <p:cNvPr id="13" name="object 13"/>
          <p:cNvSpPr txBox="1"/>
          <p:nvPr/>
        </p:nvSpPr>
        <p:spPr>
          <a:xfrm>
            <a:off x="5585586" y="2496780"/>
            <a:ext cx="6227445" cy="1163320"/>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Senior</a:t>
            </a:r>
            <a:r>
              <a:rPr sz="1400" b="1" spc="25" dirty="0">
                <a:solidFill>
                  <a:srgbClr val="3E3E3E"/>
                </a:solidFill>
                <a:latin typeface="CVS Health Sans"/>
                <a:cs typeface="CVS Health Sans"/>
              </a:rPr>
              <a:t> </a:t>
            </a:r>
            <a:r>
              <a:rPr sz="1400" b="1" spc="-10" dirty="0">
                <a:solidFill>
                  <a:srgbClr val="3E3E3E"/>
                </a:solidFill>
                <a:latin typeface="CVS Health Sans"/>
                <a:cs typeface="CVS Health Sans"/>
              </a:rPr>
              <a:t>Coordinator,</a:t>
            </a:r>
            <a:r>
              <a:rPr sz="1400" b="1" spc="-40" dirty="0">
                <a:solidFill>
                  <a:srgbClr val="3E3E3E"/>
                </a:solidFill>
                <a:latin typeface="CVS Health Sans"/>
                <a:cs typeface="CVS Health Sans"/>
              </a:rPr>
              <a:t> </a:t>
            </a:r>
            <a:r>
              <a:rPr sz="1400" b="1" spc="-10" dirty="0">
                <a:solidFill>
                  <a:srgbClr val="3E3E3E"/>
                </a:solidFill>
                <a:latin typeface="CVS Health Sans"/>
                <a:cs typeface="CVS Health Sans"/>
              </a:rPr>
              <a:t>Quality</a:t>
            </a:r>
            <a:endParaRPr sz="1400">
              <a:latin typeface="CVS Health Sans"/>
              <a:cs typeface="CVS Health Sans"/>
            </a:endParaRPr>
          </a:p>
          <a:p>
            <a:pPr marL="12700">
              <a:lnSpc>
                <a:spcPts val="1310"/>
              </a:lnSpc>
              <a:spcBef>
                <a:spcPts val="640"/>
              </a:spcBef>
            </a:pP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Sr</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Coordinator</a:t>
            </a:r>
            <a:r>
              <a:rPr sz="1100" spc="-60" dirty="0">
                <a:solidFill>
                  <a:srgbClr val="3E3E3E"/>
                </a:solidFill>
                <a:latin typeface="CVS Health Sans"/>
                <a:cs typeface="CVS Health Sans"/>
              </a:rPr>
              <a:t> </a:t>
            </a:r>
            <a:r>
              <a:rPr sz="1100" dirty="0">
                <a:solidFill>
                  <a:srgbClr val="3E3E3E"/>
                </a:solidFill>
                <a:latin typeface="CVS Health Sans"/>
                <a:cs typeface="CVS Health Sans"/>
              </a:rPr>
              <a:t>is</a:t>
            </a:r>
            <a:r>
              <a:rPr sz="1100" spc="3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9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observing</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evaluating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calls</a:t>
            </a:r>
            <a:r>
              <a:rPr sz="1100" spc="-5" dirty="0">
                <a:solidFill>
                  <a:srgbClr val="3E3E3E"/>
                </a:solidFill>
                <a:latin typeface="CVS Health Sans"/>
                <a:cs typeface="CVS Health Sans"/>
              </a:rPr>
              <a:t> </a:t>
            </a:r>
            <a:r>
              <a:rPr sz="1100" dirty="0">
                <a:solidFill>
                  <a:srgbClr val="3E3E3E"/>
                </a:solidFill>
                <a:latin typeface="CVS Health Sans"/>
                <a:cs typeface="CVS Health Sans"/>
              </a:rPr>
              <a:t>received</a:t>
            </a:r>
            <a:r>
              <a:rPr sz="1100" spc="-75" dirty="0">
                <a:solidFill>
                  <a:srgbClr val="3E3E3E"/>
                </a:solidFill>
                <a:latin typeface="CVS Health Sans"/>
                <a:cs typeface="CVS Health Sans"/>
              </a:rPr>
              <a:t> </a:t>
            </a:r>
            <a:r>
              <a:rPr sz="1100" dirty="0">
                <a:solidFill>
                  <a:srgbClr val="3E3E3E"/>
                </a:solidFill>
                <a:latin typeface="CVS Health Sans"/>
                <a:cs typeface="CVS Health Sans"/>
              </a:rPr>
              <a:t>or</a:t>
            </a:r>
            <a:r>
              <a:rPr sz="1100" spc="-20" dirty="0">
                <a:solidFill>
                  <a:srgbClr val="3E3E3E"/>
                </a:solidFill>
                <a:latin typeface="CVS Health Sans"/>
                <a:cs typeface="CVS Health Sans"/>
              </a:rPr>
              <a:t> </a:t>
            </a:r>
            <a:r>
              <a:rPr sz="1100" dirty="0">
                <a:solidFill>
                  <a:srgbClr val="3E3E3E"/>
                </a:solidFill>
                <a:latin typeface="CVS Health Sans"/>
                <a:cs typeface="CVS Health Sans"/>
              </a:rPr>
              <a:t>made</a:t>
            </a:r>
            <a:r>
              <a:rPr sz="1100" spc="20" dirty="0">
                <a:solidFill>
                  <a:srgbClr val="3E3E3E"/>
                </a:solidFill>
                <a:latin typeface="CVS Health Sans"/>
                <a:cs typeface="CVS Health Sans"/>
              </a:rPr>
              <a:t> </a:t>
            </a:r>
            <a:r>
              <a:rPr sz="1100" dirty="0">
                <a:solidFill>
                  <a:srgbClr val="3E3E3E"/>
                </a:solidFill>
                <a:latin typeface="CVS Health Sans"/>
                <a:cs typeface="CVS Health Sans"/>
              </a:rPr>
              <a:t>by</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spc="-20" dirty="0">
                <a:solidFill>
                  <a:srgbClr val="3E3E3E"/>
                </a:solidFill>
                <a:latin typeface="CVS Health Sans"/>
                <a:cs typeface="CVS Health Sans"/>
              </a:rPr>
              <a:t>call</a:t>
            </a:r>
            <a:endParaRPr sz="1100">
              <a:latin typeface="CVS Health Sans"/>
              <a:cs typeface="CVS Health Sans"/>
            </a:endParaRPr>
          </a:p>
          <a:p>
            <a:pPr marL="12700">
              <a:lnSpc>
                <a:spcPts val="1310"/>
              </a:lnSpc>
            </a:pPr>
            <a:r>
              <a:rPr sz="1100" dirty="0">
                <a:solidFill>
                  <a:srgbClr val="3E3E3E"/>
                </a:solidFill>
                <a:latin typeface="CVS Health Sans"/>
                <a:cs typeface="CVS Health Sans"/>
              </a:rPr>
              <a:t>center</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10" dirty="0">
                <a:solidFill>
                  <a:srgbClr val="3E3E3E"/>
                </a:solidFill>
                <a:latin typeface="CVS Health Sans"/>
                <a:cs typeface="CVS Health Sans"/>
              </a:rPr>
              <a:t> </a:t>
            </a:r>
            <a:r>
              <a:rPr sz="1100" dirty="0">
                <a:solidFill>
                  <a:srgbClr val="3E3E3E"/>
                </a:solidFill>
                <a:latin typeface="CVS Health Sans"/>
                <a:cs typeface="CVS Health Sans"/>
              </a:rPr>
              <a:t>related</a:t>
            </a:r>
            <a:r>
              <a:rPr sz="1100" spc="-80" dirty="0">
                <a:solidFill>
                  <a:srgbClr val="3E3E3E"/>
                </a:solidFill>
                <a:latin typeface="CVS Health Sans"/>
                <a:cs typeface="CVS Health Sans"/>
              </a:rPr>
              <a:t> </a:t>
            </a:r>
            <a:r>
              <a:rPr sz="1100" dirty="0">
                <a:solidFill>
                  <a:srgbClr val="3E3E3E"/>
                </a:solidFill>
                <a:latin typeface="CVS Health Sans"/>
                <a:cs typeface="CVS Health Sans"/>
              </a:rPr>
              <a:t>to overall</a:t>
            </a:r>
            <a:r>
              <a:rPr sz="1100" spc="-9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2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and/or</a:t>
            </a:r>
            <a:r>
              <a:rPr sz="1100" spc="15" dirty="0">
                <a:solidFill>
                  <a:srgbClr val="3E3E3E"/>
                </a:solidFill>
                <a:latin typeface="CVS Health Sans"/>
                <a:cs typeface="CVS Health Sans"/>
              </a:rPr>
              <a:t> </a:t>
            </a:r>
            <a:r>
              <a:rPr sz="1100" dirty="0">
                <a:solidFill>
                  <a:srgbClr val="3E3E3E"/>
                </a:solidFill>
                <a:latin typeface="CVS Health Sans"/>
                <a:cs typeface="CVS Health Sans"/>
              </a:rPr>
              <a:t>grievance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processes</a:t>
            </a:r>
            <a:endParaRPr sz="1100">
              <a:latin typeface="CVS Health Sans"/>
              <a:cs typeface="CVS Health Sans"/>
            </a:endParaRPr>
          </a:p>
          <a:p>
            <a:pPr marL="12700" marR="246379">
              <a:lnSpc>
                <a:spcPts val="1300"/>
              </a:lnSpc>
              <a:spcBef>
                <a:spcPts val="680"/>
              </a:spcBef>
            </a:pP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coordinator</a:t>
            </a:r>
            <a:r>
              <a:rPr sz="1100" spc="-10" dirty="0">
                <a:solidFill>
                  <a:srgbClr val="3E3E3E"/>
                </a:solidFill>
                <a:latin typeface="CVS Health Sans"/>
                <a:cs typeface="CVS Health Sans"/>
              </a:rPr>
              <a:t> </a:t>
            </a:r>
            <a:r>
              <a:rPr sz="1100" dirty="0">
                <a:solidFill>
                  <a:srgbClr val="3E3E3E"/>
                </a:solidFill>
                <a:latin typeface="CVS Health Sans"/>
                <a:cs typeface="CVS Health Sans"/>
              </a:rPr>
              <a:t>determines</a:t>
            </a:r>
            <a:r>
              <a:rPr sz="1100" spc="-80" dirty="0">
                <a:solidFill>
                  <a:srgbClr val="3E3E3E"/>
                </a:solidFill>
                <a:latin typeface="CVS Health Sans"/>
                <a:cs typeface="CVS Health Sans"/>
              </a:rPr>
              <a:t> </a:t>
            </a:r>
            <a:r>
              <a:rPr sz="1100" dirty="0">
                <a:solidFill>
                  <a:srgbClr val="3E3E3E"/>
                </a:solidFill>
                <a:latin typeface="CVS Health Sans"/>
                <a:cs typeface="CVS Health Sans"/>
              </a:rPr>
              <a:t>compliance</a:t>
            </a:r>
            <a:r>
              <a:rPr sz="1100" spc="-10" dirty="0">
                <a:solidFill>
                  <a:srgbClr val="3E3E3E"/>
                </a:solidFill>
                <a:latin typeface="CVS Health Sans"/>
                <a:cs typeface="CVS Health Sans"/>
              </a:rPr>
              <a:t> </a:t>
            </a:r>
            <a:r>
              <a:rPr sz="1100" dirty="0">
                <a:solidFill>
                  <a:srgbClr val="3E3E3E"/>
                </a:solidFill>
                <a:latin typeface="CVS Health Sans"/>
                <a:cs typeface="CVS Health Sans"/>
              </a:rPr>
              <a:t>with policies,</a:t>
            </a:r>
            <a:r>
              <a:rPr sz="1100" spc="-30" dirty="0">
                <a:solidFill>
                  <a:srgbClr val="3E3E3E"/>
                </a:solidFill>
                <a:latin typeface="CVS Health Sans"/>
                <a:cs typeface="CVS Health Sans"/>
              </a:rPr>
              <a:t> </a:t>
            </a:r>
            <a:r>
              <a:rPr sz="1100" dirty="0">
                <a:solidFill>
                  <a:srgbClr val="3E3E3E"/>
                </a:solidFill>
                <a:latin typeface="CVS Health Sans"/>
                <a:cs typeface="CVS Health Sans"/>
              </a:rPr>
              <a:t>procedures,</a:t>
            </a:r>
            <a:r>
              <a:rPr sz="1100" spc="-110"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guarantees,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regulatory</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requirements.</a:t>
            </a:r>
            <a:endParaRPr sz="1100">
              <a:latin typeface="CVS Health Sans"/>
              <a:cs typeface="CVS Health Sans"/>
            </a:endParaRPr>
          </a:p>
        </p:txBody>
      </p:sp>
      <p:sp>
        <p:nvSpPr>
          <p:cNvPr id="14" name="object 14"/>
          <p:cNvSpPr txBox="1"/>
          <p:nvPr/>
        </p:nvSpPr>
        <p:spPr>
          <a:xfrm>
            <a:off x="5585586" y="4072002"/>
            <a:ext cx="6211570" cy="1255395"/>
          </a:xfrm>
          <a:prstGeom prst="rect">
            <a:avLst/>
          </a:prstGeom>
        </p:spPr>
        <p:txBody>
          <a:bodyPr vert="horz" wrap="square" lIns="0" tIns="111760" rIns="0" bIns="0" rtlCol="0">
            <a:spAutoFit/>
          </a:bodyPr>
          <a:lstStyle/>
          <a:p>
            <a:pPr marL="12700">
              <a:lnSpc>
                <a:spcPct val="100000"/>
              </a:lnSpc>
              <a:spcBef>
                <a:spcPts val="880"/>
              </a:spcBef>
            </a:pPr>
            <a:r>
              <a:rPr sz="1400" b="1" spc="-10" dirty="0">
                <a:solidFill>
                  <a:srgbClr val="3E3E3E"/>
                </a:solidFill>
                <a:latin typeface="CVS Health Sans"/>
                <a:cs typeface="CVS Health Sans"/>
              </a:rPr>
              <a:t>Supervisor,</a:t>
            </a:r>
            <a:r>
              <a:rPr sz="1400" b="1" spc="-15" dirty="0">
                <a:solidFill>
                  <a:srgbClr val="3E3E3E"/>
                </a:solidFill>
                <a:latin typeface="CVS Health Sans"/>
                <a:cs typeface="CVS Health Sans"/>
              </a:rPr>
              <a:t> </a:t>
            </a:r>
            <a:r>
              <a:rPr sz="1400" b="1" dirty="0">
                <a:solidFill>
                  <a:srgbClr val="3E3E3E"/>
                </a:solidFill>
                <a:latin typeface="CVS Health Sans"/>
                <a:cs typeface="CVS Health Sans"/>
              </a:rPr>
              <a:t>Quality</a:t>
            </a:r>
            <a:r>
              <a:rPr sz="1400" b="1" spc="10" dirty="0">
                <a:solidFill>
                  <a:srgbClr val="3E3E3E"/>
                </a:solidFill>
                <a:latin typeface="CVS Health Sans"/>
                <a:cs typeface="CVS Health Sans"/>
              </a:rPr>
              <a:t> </a:t>
            </a:r>
            <a:r>
              <a:rPr sz="1400" b="1" spc="-10" dirty="0">
                <a:solidFill>
                  <a:srgbClr val="3E3E3E"/>
                </a:solidFill>
                <a:latin typeface="CVS Health Sans"/>
                <a:cs typeface="CVS Health Sans"/>
              </a:rPr>
              <a:t>Management</a:t>
            </a:r>
            <a:endParaRPr sz="1400">
              <a:latin typeface="CVS Health Sans"/>
              <a:cs typeface="CVS Health Sans"/>
            </a:endParaRPr>
          </a:p>
          <a:p>
            <a:pPr marL="12700" marR="5080">
              <a:lnSpc>
                <a:spcPct val="99600"/>
              </a:lnSpc>
              <a:spcBef>
                <a:spcPts val="645"/>
              </a:spcBef>
            </a:pPr>
            <a:r>
              <a:rPr sz="1100" dirty="0">
                <a:solidFill>
                  <a:srgbClr val="3E3E3E"/>
                </a:solidFill>
                <a:latin typeface="CVS Health Sans"/>
                <a:cs typeface="CVS Health Sans"/>
              </a:rPr>
              <a:t>Supervisors</a:t>
            </a:r>
            <a:r>
              <a:rPr sz="1100" spc="-80" dirty="0">
                <a:solidFill>
                  <a:srgbClr val="3E3E3E"/>
                </a:solidFill>
                <a:latin typeface="CVS Health Sans"/>
                <a:cs typeface="CVS Health Sans"/>
              </a:rPr>
              <a:t> </a:t>
            </a:r>
            <a:r>
              <a:rPr sz="1100" dirty="0">
                <a:solidFill>
                  <a:srgbClr val="3E3E3E"/>
                </a:solidFill>
                <a:latin typeface="CVS Health Sans"/>
                <a:cs typeface="CVS Health Sans"/>
              </a:rPr>
              <a:t>are</a:t>
            </a:r>
            <a:r>
              <a:rPr sz="1100" spc="-1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55" dirty="0">
                <a:solidFill>
                  <a:srgbClr val="3E3E3E"/>
                </a:solidFill>
                <a:latin typeface="CVS Health Sans"/>
                <a:cs typeface="CVS Health Sans"/>
              </a:rPr>
              <a:t> </a:t>
            </a:r>
            <a:r>
              <a:rPr sz="1100" dirty="0">
                <a:solidFill>
                  <a:srgbClr val="3E3E3E"/>
                </a:solidFill>
                <a:latin typeface="CVS Health Sans"/>
                <a:cs typeface="CVS Health Sans"/>
              </a:rPr>
              <a:t>for</a:t>
            </a:r>
            <a:r>
              <a:rPr sz="1100" spc="-10" dirty="0">
                <a:solidFill>
                  <a:srgbClr val="3E3E3E"/>
                </a:solidFill>
                <a:latin typeface="CVS Health Sans"/>
                <a:cs typeface="CVS Health Sans"/>
              </a:rPr>
              <a:t> </a:t>
            </a:r>
            <a:r>
              <a:rPr sz="1100" dirty="0">
                <a:solidFill>
                  <a:srgbClr val="3E3E3E"/>
                </a:solidFill>
                <a:latin typeface="CVS Health Sans"/>
                <a:cs typeface="CVS Health Sans"/>
              </a:rPr>
              <a:t>direct</a:t>
            </a:r>
            <a:r>
              <a:rPr sz="1100" spc="-40" dirty="0">
                <a:solidFill>
                  <a:srgbClr val="3E3E3E"/>
                </a:solidFill>
                <a:latin typeface="CVS Health Sans"/>
                <a:cs typeface="CVS Health Sans"/>
              </a:rPr>
              <a:t> </a:t>
            </a:r>
            <a:r>
              <a:rPr sz="1100" dirty="0">
                <a:solidFill>
                  <a:srgbClr val="3E3E3E"/>
                </a:solidFill>
                <a:latin typeface="CVS Health Sans"/>
                <a:cs typeface="CVS Health Sans"/>
              </a:rPr>
              <a:t>daily</a:t>
            </a:r>
            <a:r>
              <a:rPr sz="1100" spc="35" dirty="0">
                <a:solidFill>
                  <a:srgbClr val="3E3E3E"/>
                </a:solidFill>
                <a:latin typeface="CVS Health Sans"/>
                <a:cs typeface="CVS Health Sans"/>
              </a:rPr>
              <a:t> </a:t>
            </a:r>
            <a:r>
              <a:rPr sz="1100" dirty="0">
                <a:solidFill>
                  <a:srgbClr val="3E3E3E"/>
                </a:solidFill>
                <a:latin typeface="CVS Health Sans"/>
                <a:cs typeface="CVS Health Sans"/>
              </a:rPr>
              <a:t>supervision</a:t>
            </a:r>
            <a:r>
              <a:rPr sz="1100" spc="-40" dirty="0">
                <a:solidFill>
                  <a:srgbClr val="3E3E3E"/>
                </a:solidFill>
                <a:latin typeface="CVS Health Sans"/>
                <a:cs typeface="CVS Health Sans"/>
              </a:rPr>
              <a:t> </a:t>
            </a:r>
            <a:r>
              <a:rPr sz="1100" dirty="0">
                <a:solidFill>
                  <a:srgbClr val="3E3E3E"/>
                </a:solidFill>
                <a:latin typeface="CVS Health Sans"/>
                <a:cs typeface="CVS Health Sans"/>
              </a:rPr>
              <a:t>of 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5" dirty="0">
                <a:solidFill>
                  <a:srgbClr val="3E3E3E"/>
                </a:solidFill>
                <a:latin typeface="CVS Health Sans"/>
                <a:cs typeface="CVS Health Sans"/>
              </a:rPr>
              <a:t> </a:t>
            </a:r>
            <a:r>
              <a:rPr sz="1100" dirty="0">
                <a:solidFill>
                  <a:srgbClr val="3E3E3E"/>
                </a:solidFill>
                <a:latin typeface="CVS Health Sans"/>
                <a:cs typeface="CVS Health Sans"/>
              </a:rPr>
              <a:t>review</a:t>
            </a:r>
            <a:r>
              <a:rPr sz="1100" spc="-60" dirty="0">
                <a:solidFill>
                  <a:srgbClr val="3E3E3E"/>
                </a:solidFill>
                <a:latin typeface="CVS Health Sans"/>
                <a:cs typeface="CVS Health Sans"/>
              </a:rPr>
              <a:t> </a:t>
            </a:r>
            <a:r>
              <a:rPr sz="1100" dirty="0">
                <a:solidFill>
                  <a:srgbClr val="3E3E3E"/>
                </a:solidFill>
                <a:latin typeface="CVS Health Sans"/>
                <a:cs typeface="CVS Health Sans"/>
              </a:rPr>
              <a:t>processes</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including </a:t>
            </a:r>
            <a:r>
              <a:rPr sz="1100" dirty="0">
                <a:solidFill>
                  <a:srgbClr val="3E3E3E"/>
                </a:solidFill>
                <a:latin typeface="CVS Health Sans"/>
                <a:cs typeface="CVS Health Sans"/>
              </a:rPr>
              <a:t>but</a:t>
            </a:r>
            <a:r>
              <a:rPr sz="1100" spc="-20" dirty="0">
                <a:solidFill>
                  <a:srgbClr val="3E3E3E"/>
                </a:solidFill>
                <a:latin typeface="CVS Health Sans"/>
                <a:cs typeface="CVS Health Sans"/>
              </a:rPr>
              <a:t> </a:t>
            </a:r>
            <a:r>
              <a:rPr sz="1100" dirty="0">
                <a:solidFill>
                  <a:srgbClr val="3E3E3E"/>
                </a:solidFill>
                <a:latin typeface="CVS Health Sans"/>
                <a:cs typeface="CVS Health Sans"/>
              </a:rPr>
              <a:t>not</a:t>
            </a:r>
            <a:r>
              <a:rPr sz="1100" spc="-20" dirty="0">
                <a:solidFill>
                  <a:srgbClr val="3E3E3E"/>
                </a:solidFill>
                <a:latin typeface="CVS Health Sans"/>
                <a:cs typeface="CVS Health Sans"/>
              </a:rPr>
              <a:t> </a:t>
            </a:r>
            <a:r>
              <a:rPr sz="1100" dirty="0">
                <a:solidFill>
                  <a:srgbClr val="3E3E3E"/>
                </a:solidFill>
                <a:latin typeface="CVS Health Sans"/>
                <a:cs typeface="CVS Health Sans"/>
              </a:rPr>
              <a:t>limited</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reviewing</a:t>
            </a:r>
            <a:r>
              <a:rPr sz="1100" spc="-8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continuously</a:t>
            </a:r>
            <a:r>
              <a:rPr sz="1100" spc="-25" dirty="0">
                <a:solidFill>
                  <a:srgbClr val="3E3E3E"/>
                </a:solidFill>
                <a:latin typeface="CVS Health Sans"/>
                <a:cs typeface="CVS Health Sans"/>
              </a:rPr>
              <a:t> </a:t>
            </a:r>
            <a:r>
              <a:rPr sz="1100" dirty="0">
                <a:solidFill>
                  <a:srgbClr val="3E3E3E"/>
                </a:solidFill>
                <a:latin typeface="CVS Health Sans"/>
                <a:cs typeface="CVS Health Sans"/>
              </a:rPr>
              <a:t>evaluating</a:t>
            </a:r>
            <a:r>
              <a:rPr sz="1100" spc="-5" dirty="0">
                <a:solidFill>
                  <a:srgbClr val="3E3E3E"/>
                </a:solidFill>
                <a:latin typeface="CVS Health Sans"/>
                <a:cs typeface="CVS Health Sans"/>
              </a:rPr>
              <a:t> </a:t>
            </a:r>
            <a:r>
              <a:rPr sz="1100" dirty="0">
                <a:solidFill>
                  <a:srgbClr val="3E3E3E"/>
                </a:solidFill>
                <a:latin typeface="CVS Health Sans"/>
                <a:cs typeface="CVS Health Sans"/>
              </a:rPr>
              <a:t>workflow</a:t>
            </a:r>
            <a:r>
              <a:rPr sz="1100" spc="-11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productivity</a:t>
            </a:r>
            <a:r>
              <a:rPr sz="1100" spc="-25" dirty="0">
                <a:solidFill>
                  <a:srgbClr val="3E3E3E"/>
                </a:solidFill>
                <a:latin typeface="CVS Health Sans"/>
                <a:cs typeface="CVS Health Sans"/>
              </a:rPr>
              <a:t> </a:t>
            </a:r>
            <a:r>
              <a:rPr sz="1100" dirty="0">
                <a:solidFill>
                  <a:srgbClr val="3E3E3E"/>
                </a:solidFill>
                <a:latin typeface="CVS Health Sans"/>
                <a:cs typeface="CVS Health Sans"/>
              </a:rPr>
              <a:t>measures</a:t>
            </a:r>
            <a:r>
              <a:rPr sz="1100" spc="-55"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achieve</a:t>
            </a:r>
            <a:r>
              <a:rPr sz="1100" spc="10"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65" dirty="0">
                <a:solidFill>
                  <a:srgbClr val="3E3E3E"/>
                </a:solidFill>
                <a:latin typeface="CVS Health Sans"/>
                <a:cs typeface="CVS Health Sans"/>
              </a:rPr>
              <a:t> </a:t>
            </a:r>
            <a:r>
              <a:rPr sz="1100" dirty="0">
                <a:solidFill>
                  <a:srgbClr val="3E3E3E"/>
                </a:solidFill>
                <a:latin typeface="CVS Health Sans"/>
                <a:cs typeface="CVS Health Sans"/>
              </a:rPr>
              <a:t>targets</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customer</a:t>
            </a:r>
            <a:r>
              <a:rPr sz="1100" spc="-25" dirty="0">
                <a:solidFill>
                  <a:srgbClr val="3E3E3E"/>
                </a:solidFill>
                <a:latin typeface="CVS Health Sans"/>
                <a:cs typeface="CVS Health Sans"/>
              </a:rPr>
              <a:t> </a:t>
            </a:r>
            <a:r>
              <a:rPr sz="1100" dirty="0">
                <a:solidFill>
                  <a:srgbClr val="3E3E3E"/>
                </a:solidFill>
                <a:latin typeface="CVS Health Sans"/>
                <a:cs typeface="CVS Health Sans"/>
              </a:rPr>
              <a:t>expectations.</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They</a:t>
            </a:r>
            <a:r>
              <a:rPr sz="1100" spc="-55"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25"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direction </a:t>
            </a:r>
            <a:r>
              <a:rPr sz="1100" dirty="0">
                <a:solidFill>
                  <a:srgbClr val="3E3E3E"/>
                </a:solidFill>
                <a:latin typeface="CVS Health Sans"/>
                <a:cs typeface="CVS Health Sans"/>
              </a:rPr>
              <a:t>by</a:t>
            </a:r>
            <a:r>
              <a:rPr sz="1100" spc="-25" dirty="0">
                <a:solidFill>
                  <a:srgbClr val="3E3E3E"/>
                </a:solidFill>
                <a:latin typeface="CVS Health Sans"/>
                <a:cs typeface="CVS Health Sans"/>
              </a:rPr>
              <a:t> </a:t>
            </a:r>
            <a:r>
              <a:rPr sz="1100" dirty="0">
                <a:solidFill>
                  <a:srgbClr val="3E3E3E"/>
                </a:solidFill>
                <a:latin typeface="CVS Health Sans"/>
                <a:cs typeface="CVS Health Sans"/>
              </a:rPr>
              <a:t>establishing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clear</a:t>
            </a:r>
            <a:r>
              <a:rPr sz="1100" spc="-35" dirty="0">
                <a:solidFill>
                  <a:srgbClr val="3E3E3E"/>
                </a:solidFill>
                <a:latin typeface="CVS Health Sans"/>
                <a:cs typeface="CVS Health Sans"/>
              </a:rPr>
              <a:t> </a:t>
            </a:r>
            <a:r>
              <a:rPr sz="1100" dirty="0">
                <a:solidFill>
                  <a:srgbClr val="3E3E3E"/>
                </a:solidFill>
                <a:latin typeface="CVS Health Sans"/>
                <a:cs typeface="CVS Health Sans"/>
              </a:rPr>
              <a:t>expectations,</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communicating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specific</a:t>
            </a:r>
            <a:r>
              <a:rPr sz="1100" spc="-25"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70" dirty="0">
                <a:solidFill>
                  <a:srgbClr val="3E3E3E"/>
                </a:solidFill>
                <a:latin typeface="CVS Health Sans"/>
                <a:cs typeface="CVS Health Sans"/>
              </a:rPr>
              <a:t> </a:t>
            </a:r>
            <a:r>
              <a:rPr sz="1100" dirty="0">
                <a:solidFill>
                  <a:srgbClr val="3E3E3E"/>
                </a:solidFill>
                <a:latin typeface="CVS Health Sans"/>
                <a:cs typeface="CVS Health Sans"/>
              </a:rPr>
              <a:t>feedback</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giving </a:t>
            </a:r>
            <a:r>
              <a:rPr sz="1100" dirty="0">
                <a:solidFill>
                  <a:srgbClr val="3E3E3E"/>
                </a:solidFill>
                <a:latin typeface="CVS Health Sans"/>
                <a:cs typeface="CVS Health Sans"/>
              </a:rPr>
              <a:t>timely</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thorough</a:t>
            </a:r>
            <a:r>
              <a:rPr sz="1100" spc="-40"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reviews.</a:t>
            </a:r>
            <a:endParaRPr sz="1100">
              <a:latin typeface="CVS Health Sans"/>
              <a:cs typeface="CVS Health Sans"/>
            </a:endParaRPr>
          </a:p>
        </p:txBody>
      </p:sp>
      <p:sp>
        <p:nvSpPr>
          <p:cNvPr id="15" name="object 15"/>
          <p:cNvSpPr txBox="1"/>
          <p:nvPr/>
        </p:nvSpPr>
        <p:spPr>
          <a:xfrm>
            <a:off x="719124" y="2632405"/>
            <a:ext cx="2661285" cy="699135"/>
          </a:xfrm>
          <a:prstGeom prst="rect">
            <a:avLst/>
          </a:prstGeom>
        </p:spPr>
        <p:txBody>
          <a:bodyPr vert="horz" wrap="square" lIns="0" tIns="14604" rIns="0" bIns="0" rtlCol="0">
            <a:spAutoFit/>
          </a:bodyPr>
          <a:lstStyle/>
          <a:p>
            <a:pPr marL="12700" marR="5080">
              <a:lnSpc>
                <a:spcPct val="100099"/>
              </a:lnSpc>
              <a:spcBef>
                <a:spcPts val="114"/>
              </a:spcBef>
            </a:pPr>
            <a:r>
              <a:rPr sz="1100" spc="-10" dirty="0">
                <a:solidFill>
                  <a:srgbClr val="3E3E3E"/>
                </a:solidFill>
                <a:latin typeface="CVS Health Sans"/>
                <a:cs typeface="CVS Health Sans"/>
              </a:rPr>
              <a:t>providing</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quality</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audit support</a:t>
            </a:r>
            <a:r>
              <a:rPr sz="1100" spc="-7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Care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120" dirty="0">
                <a:solidFill>
                  <a:srgbClr val="3E3E3E"/>
                </a:solidFill>
                <a:latin typeface="CVS Health Sans"/>
                <a:cs typeface="CVS Health Sans"/>
              </a:rPr>
              <a:t> </a:t>
            </a:r>
            <a:r>
              <a:rPr sz="1100" dirty="0">
                <a:solidFill>
                  <a:srgbClr val="3E3E3E"/>
                </a:solidFill>
                <a:latin typeface="CVS Health Sans"/>
                <a:cs typeface="CVS Health Sans"/>
              </a:rPr>
              <a:t>to</a:t>
            </a:r>
            <a:r>
              <a:rPr sz="1100" spc="-40"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6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highest </a:t>
            </a:r>
            <a:r>
              <a:rPr sz="1100" dirty="0">
                <a:solidFill>
                  <a:srgbClr val="3E3E3E"/>
                </a:solidFill>
                <a:latin typeface="CVS Health Sans"/>
                <a:cs typeface="CVS Health Sans"/>
              </a:rPr>
              <a:t>level</a:t>
            </a:r>
            <a:r>
              <a:rPr sz="1100" spc="-85" dirty="0">
                <a:solidFill>
                  <a:srgbClr val="3E3E3E"/>
                </a:solidFill>
                <a:latin typeface="CVS Health Sans"/>
                <a:cs typeface="CVS Health Sans"/>
              </a:rPr>
              <a:t> </a:t>
            </a:r>
            <a:r>
              <a:rPr sz="1100" dirty="0">
                <a:solidFill>
                  <a:srgbClr val="3E3E3E"/>
                </a:solidFill>
                <a:latin typeface="CVS Health Sans"/>
                <a:cs typeface="CVS Health Sans"/>
              </a:rPr>
              <a:t>of</a:t>
            </a:r>
            <a:r>
              <a:rPr sz="1100" spc="-3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compliance</a:t>
            </a:r>
            <a:r>
              <a:rPr sz="1100" spc="-85" dirty="0">
                <a:solidFill>
                  <a:srgbClr val="3E3E3E"/>
                </a:solidFill>
                <a:latin typeface="CVS Health Sans"/>
                <a:cs typeface="CVS Health Sans"/>
              </a:rPr>
              <a:t> </a:t>
            </a:r>
            <a:r>
              <a:rPr sz="1100" spc="-25" dirty="0">
                <a:solidFill>
                  <a:srgbClr val="3E3E3E"/>
                </a:solidFill>
                <a:latin typeface="CVS Health Sans"/>
                <a:cs typeface="CVS Health Sans"/>
              </a:rPr>
              <a:t>for </a:t>
            </a:r>
            <a:r>
              <a:rPr sz="1100" dirty="0">
                <a:solidFill>
                  <a:srgbClr val="3E3E3E"/>
                </a:solidFill>
                <a:latin typeface="CVS Health Sans"/>
                <a:cs typeface="CVS Health Sans"/>
              </a:rPr>
              <a:t>grievances</a:t>
            </a:r>
            <a:r>
              <a:rPr sz="1100" spc="-1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call</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quality.</a:t>
            </a:r>
            <a:endParaRPr sz="1100">
              <a:latin typeface="CVS Health Sans"/>
              <a:cs typeface="CVS Health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83463"/>
            <a:ext cx="1824227" cy="6574532"/>
          </a:xfrm>
          <a:prstGeom prst="rect">
            <a:avLst/>
          </a:prstGeom>
        </p:spPr>
      </p:pic>
      <p:grpSp>
        <p:nvGrpSpPr>
          <p:cNvPr id="3" name="object 3"/>
          <p:cNvGrpSpPr/>
          <p:nvPr/>
        </p:nvGrpSpPr>
        <p:grpSpPr>
          <a:xfrm>
            <a:off x="5138165" y="2286"/>
            <a:ext cx="239395" cy="6856095"/>
            <a:chOff x="5138165" y="2286"/>
            <a:chExt cx="239395" cy="6856095"/>
          </a:xfrm>
        </p:grpSpPr>
        <p:sp>
          <p:nvSpPr>
            <p:cNvPr id="4" name="object 4"/>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5" name="object 5"/>
            <p:cNvPicPr/>
            <p:nvPr/>
          </p:nvPicPr>
          <p:blipFill>
            <a:blip r:embed="rId3" cstate="print"/>
            <a:stretch>
              <a:fillRect/>
            </a:stretch>
          </p:blipFill>
          <p:spPr>
            <a:xfrm>
              <a:off x="5138165" y="799337"/>
              <a:ext cx="239268" cy="239267"/>
            </a:xfrm>
            <a:prstGeom prst="rect">
              <a:avLst/>
            </a:prstGeom>
          </p:spPr>
        </p:pic>
        <p:pic>
          <p:nvPicPr>
            <p:cNvPr id="6" name="object 6"/>
            <p:cNvPicPr/>
            <p:nvPr/>
          </p:nvPicPr>
          <p:blipFill>
            <a:blip r:embed="rId3" cstate="print"/>
            <a:stretch>
              <a:fillRect/>
            </a:stretch>
          </p:blipFill>
          <p:spPr>
            <a:xfrm>
              <a:off x="5138165" y="2596134"/>
              <a:ext cx="239268" cy="239267"/>
            </a:xfrm>
            <a:prstGeom prst="rect">
              <a:avLst/>
            </a:prstGeom>
          </p:spPr>
        </p:pic>
      </p:grpSp>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Job</a:t>
            </a:r>
            <a:r>
              <a:rPr spc="-45" dirty="0"/>
              <a:t> </a:t>
            </a:r>
            <a:r>
              <a:rPr dirty="0"/>
              <a:t>Grade</a:t>
            </a:r>
            <a:r>
              <a:rPr spc="10" dirty="0"/>
              <a:t> </a:t>
            </a:r>
            <a:r>
              <a:rPr dirty="0"/>
              <a:t>–</a:t>
            </a:r>
            <a:r>
              <a:rPr spc="-5" dirty="0"/>
              <a:t> </a:t>
            </a:r>
            <a:r>
              <a:rPr dirty="0"/>
              <a:t>109,</a:t>
            </a:r>
            <a:r>
              <a:rPr spc="-10" dirty="0"/>
              <a:t> </a:t>
            </a:r>
            <a:r>
              <a:rPr spc="-25" dirty="0"/>
              <a:t>110</a:t>
            </a: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26</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8" name="object 8"/>
          <p:cNvSpPr txBox="1"/>
          <p:nvPr/>
        </p:nvSpPr>
        <p:spPr>
          <a:xfrm>
            <a:off x="5585586" y="740243"/>
            <a:ext cx="5658485" cy="1424305"/>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Manager,</a:t>
            </a:r>
            <a:r>
              <a:rPr sz="1400" b="1" spc="-60" dirty="0">
                <a:solidFill>
                  <a:srgbClr val="3E3E3E"/>
                </a:solidFill>
                <a:latin typeface="CVS Health Sans"/>
                <a:cs typeface="CVS Health Sans"/>
              </a:rPr>
              <a:t> </a:t>
            </a:r>
            <a:r>
              <a:rPr sz="1400" b="1" dirty="0">
                <a:solidFill>
                  <a:srgbClr val="3E3E3E"/>
                </a:solidFill>
                <a:latin typeface="CVS Health Sans"/>
                <a:cs typeface="CVS Health Sans"/>
              </a:rPr>
              <a:t>Senior</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Manager,</a:t>
            </a:r>
            <a:r>
              <a:rPr sz="1400" b="1" spc="-55" dirty="0">
                <a:solidFill>
                  <a:srgbClr val="3E3E3E"/>
                </a:solidFill>
                <a:latin typeface="CVS Health Sans"/>
                <a:cs typeface="CVS Health Sans"/>
              </a:rPr>
              <a:t> </a:t>
            </a:r>
            <a:r>
              <a:rPr sz="1400" b="1" spc="-10" dirty="0">
                <a:solidFill>
                  <a:srgbClr val="3E3E3E"/>
                </a:solidFill>
                <a:latin typeface="CVS Health Sans"/>
                <a:cs typeface="CVS Health Sans"/>
              </a:rPr>
              <a:t>Quality</a:t>
            </a:r>
            <a:endParaRPr sz="1400">
              <a:latin typeface="CVS Health Sans"/>
              <a:cs typeface="CVS Health Sans"/>
            </a:endParaRPr>
          </a:p>
          <a:p>
            <a:pPr marL="12700" marR="5080">
              <a:lnSpc>
                <a:spcPct val="99900"/>
              </a:lnSpc>
              <a:spcBef>
                <a:spcPts val="640"/>
              </a:spcBef>
            </a:pPr>
            <a:r>
              <a:rPr sz="1100" dirty="0">
                <a:solidFill>
                  <a:srgbClr val="3E3E3E"/>
                </a:solidFill>
                <a:latin typeface="CVS Health Sans"/>
                <a:cs typeface="CVS Health Sans"/>
              </a:rPr>
              <a:t>Managers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are</a:t>
            </a:r>
            <a:r>
              <a:rPr sz="1100" spc="1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dirty="0">
                <a:solidFill>
                  <a:srgbClr val="3E3E3E"/>
                </a:solidFill>
                <a:latin typeface="CVS Health Sans"/>
                <a:cs typeface="CVS Health Sans"/>
              </a:rPr>
              <a:t>delivering</a:t>
            </a:r>
            <a:r>
              <a:rPr sz="1100" spc="-110"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dirty="0">
                <a:solidFill>
                  <a:srgbClr val="3E3E3E"/>
                </a:solidFill>
                <a:latin typeface="CVS Health Sans"/>
                <a:cs typeface="CVS Health Sans"/>
              </a:rPr>
              <a:t>best-</a:t>
            </a:r>
            <a:r>
              <a:rPr sz="1100" spc="-10" dirty="0">
                <a:solidFill>
                  <a:srgbClr val="3E3E3E"/>
                </a:solidFill>
                <a:latin typeface="CVS Health Sans"/>
                <a:cs typeface="CVS Health Sans"/>
              </a:rPr>
              <a:t>in-</a:t>
            </a:r>
            <a:r>
              <a:rPr sz="1100" dirty="0">
                <a:solidFill>
                  <a:srgbClr val="3E3E3E"/>
                </a:solidFill>
                <a:latin typeface="CVS Health Sans"/>
                <a:cs typeface="CVS Health Sans"/>
              </a:rPr>
              <a:t>class</a:t>
            </a:r>
            <a:r>
              <a:rPr sz="1100" spc="-85"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audit</a:t>
            </a:r>
            <a:r>
              <a:rPr sz="1100" spc="30" dirty="0">
                <a:solidFill>
                  <a:srgbClr val="3E3E3E"/>
                </a:solidFill>
                <a:latin typeface="CVS Health Sans"/>
                <a:cs typeface="CVS Health Sans"/>
              </a:rPr>
              <a:t> </a:t>
            </a:r>
            <a:r>
              <a:rPr sz="1100" dirty="0">
                <a:solidFill>
                  <a:srgbClr val="3E3E3E"/>
                </a:solidFill>
                <a:latin typeface="CVS Health Sans"/>
                <a:cs typeface="CVS Health Sans"/>
              </a:rPr>
              <a:t>program</a:t>
            </a:r>
            <a:r>
              <a:rPr sz="1100" spc="-55" dirty="0">
                <a:solidFill>
                  <a:srgbClr val="3E3E3E"/>
                </a:solidFill>
                <a:latin typeface="CVS Health Sans"/>
                <a:cs typeface="CVS Health Sans"/>
              </a:rPr>
              <a:t> </a:t>
            </a:r>
            <a:r>
              <a:rPr sz="1100" spc="-20" dirty="0">
                <a:solidFill>
                  <a:srgbClr val="3E3E3E"/>
                </a:solidFill>
                <a:latin typeface="CVS Health Sans"/>
                <a:cs typeface="CVS Health Sans"/>
              </a:rPr>
              <a:t>that </a:t>
            </a:r>
            <a:r>
              <a:rPr sz="1100" dirty="0">
                <a:solidFill>
                  <a:srgbClr val="3E3E3E"/>
                </a:solidFill>
                <a:latin typeface="CVS Health Sans"/>
                <a:cs typeface="CVS Health Sans"/>
              </a:rPr>
              <a:t>anticipates</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unique</a:t>
            </a:r>
            <a:r>
              <a:rPr sz="1100" spc="-30" dirty="0">
                <a:solidFill>
                  <a:srgbClr val="3E3E3E"/>
                </a:solidFill>
                <a:latin typeface="CVS Health Sans"/>
                <a:cs typeface="CVS Health Sans"/>
              </a:rPr>
              <a:t> </a:t>
            </a:r>
            <a:r>
              <a:rPr sz="1100" dirty="0">
                <a:solidFill>
                  <a:srgbClr val="3E3E3E"/>
                </a:solidFill>
                <a:latin typeface="CVS Health Sans"/>
                <a:cs typeface="CVS Health Sans"/>
              </a:rPr>
              <a:t>needs</a:t>
            </a:r>
            <a:r>
              <a:rPr sz="1100" spc="-55"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clients</a:t>
            </a:r>
            <a:r>
              <a:rPr sz="1100" spc="-15" dirty="0">
                <a:solidFill>
                  <a:srgbClr val="3E3E3E"/>
                </a:solidFill>
                <a:latin typeface="CVS Health Sans"/>
                <a:cs typeface="CVS Health Sans"/>
              </a:rPr>
              <a:t> </a:t>
            </a:r>
            <a:r>
              <a:rPr sz="1100" dirty="0">
                <a:solidFill>
                  <a:srgbClr val="3E3E3E"/>
                </a:solidFill>
                <a:latin typeface="CVS Health Sans"/>
                <a:cs typeface="CVS Health Sans"/>
              </a:rPr>
              <a:t>who</a:t>
            </a:r>
            <a:r>
              <a:rPr sz="1100" spc="-45" dirty="0">
                <a:solidFill>
                  <a:srgbClr val="3E3E3E"/>
                </a:solidFill>
                <a:latin typeface="CVS Health Sans"/>
                <a:cs typeface="CVS Health Sans"/>
              </a:rPr>
              <a:t> </a:t>
            </a:r>
            <a:r>
              <a:rPr sz="1100" dirty="0">
                <a:solidFill>
                  <a:srgbClr val="3E3E3E"/>
                </a:solidFill>
                <a:latin typeface="CVS Health Sans"/>
                <a:cs typeface="CVS Health Sans"/>
              </a:rPr>
              <a:t>use</a:t>
            </a:r>
            <a:r>
              <a:rPr sz="1100" spc="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PBM</a:t>
            </a:r>
            <a:r>
              <a:rPr sz="1100" spc="-1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10"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65" dirty="0">
                <a:solidFill>
                  <a:srgbClr val="3E3E3E"/>
                </a:solidFill>
                <a:latin typeface="CVS Health Sans"/>
                <a:cs typeface="CVS Health Sans"/>
              </a:rPr>
              <a:t> </a:t>
            </a:r>
            <a:r>
              <a:rPr sz="1100" dirty="0">
                <a:solidFill>
                  <a:srgbClr val="3E3E3E"/>
                </a:solidFill>
                <a:latin typeface="CVS Health Sans"/>
                <a:cs typeface="CVS Health Sans"/>
              </a:rPr>
              <a:t>services.</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Managers </a:t>
            </a:r>
            <a:r>
              <a:rPr sz="1100" dirty="0">
                <a:solidFill>
                  <a:srgbClr val="3E3E3E"/>
                </a:solidFill>
                <a:latin typeface="CVS Health Sans"/>
                <a:cs typeface="CVS Health Sans"/>
              </a:rPr>
              <a:t>are</a:t>
            </a:r>
            <a:r>
              <a:rPr sz="1100" spc="-3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15" dirty="0">
                <a:solidFill>
                  <a:srgbClr val="3E3E3E"/>
                </a:solidFill>
                <a:latin typeface="CVS Health Sans"/>
                <a:cs typeface="CVS Health Sans"/>
              </a:rPr>
              <a:t> </a:t>
            </a:r>
            <a:r>
              <a:rPr sz="1100" dirty="0">
                <a:solidFill>
                  <a:srgbClr val="3E3E3E"/>
                </a:solidFill>
                <a:latin typeface="CVS Health Sans"/>
                <a:cs typeface="CVS Health Sans"/>
              </a:rPr>
              <a:t>facing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dirty="0">
                <a:solidFill>
                  <a:srgbClr val="3E3E3E"/>
                </a:solidFill>
                <a:latin typeface="CVS Health Sans"/>
                <a:cs typeface="CVS Health Sans"/>
              </a:rPr>
              <a:t>high-profile</a:t>
            </a:r>
            <a:r>
              <a:rPr sz="1100" spc="-6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5" dirty="0">
                <a:solidFill>
                  <a:srgbClr val="3E3E3E"/>
                </a:solidFill>
                <a:latin typeface="CVS Health Sans"/>
                <a:cs typeface="CVS Health Sans"/>
              </a:rPr>
              <a:t> </a:t>
            </a:r>
            <a:r>
              <a:rPr sz="1100" dirty="0">
                <a:solidFill>
                  <a:srgbClr val="3E3E3E"/>
                </a:solidFill>
                <a:latin typeface="CVS Health Sans"/>
                <a:cs typeface="CVS Health Sans"/>
              </a:rPr>
              <a:t>clients</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regulatory</a:t>
            </a:r>
            <a:r>
              <a:rPr sz="1100" spc="-60" dirty="0">
                <a:solidFill>
                  <a:srgbClr val="3E3E3E"/>
                </a:solidFill>
                <a:latin typeface="CVS Health Sans"/>
                <a:cs typeface="CVS Health Sans"/>
              </a:rPr>
              <a:t> </a:t>
            </a:r>
            <a:r>
              <a:rPr sz="1100" dirty="0">
                <a:solidFill>
                  <a:srgbClr val="3E3E3E"/>
                </a:solidFill>
                <a:latin typeface="CVS Health Sans"/>
                <a:cs typeface="CVS Health Sans"/>
              </a:rPr>
              <a:t>bodies</a:t>
            </a:r>
            <a:r>
              <a:rPr sz="1100" spc="-5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provide</a:t>
            </a:r>
            <a:r>
              <a:rPr sz="1100" spc="-40"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114"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proactive</a:t>
            </a:r>
            <a:r>
              <a:rPr sz="1100" spc="-35" dirty="0">
                <a:solidFill>
                  <a:srgbClr val="3E3E3E"/>
                </a:solidFill>
                <a:latin typeface="CVS Health Sans"/>
                <a:cs typeface="CVS Health Sans"/>
              </a:rPr>
              <a:t> </a:t>
            </a:r>
            <a:r>
              <a:rPr sz="1100" dirty="0">
                <a:solidFill>
                  <a:srgbClr val="3E3E3E"/>
                </a:solidFill>
                <a:latin typeface="CVS Health Sans"/>
                <a:cs typeface="CVS Health Sans"/>
              </a:rPr>
              <a:t>anticipation</a:t>
            </a:r>
            <a:r>
              <a:rPr sz="1100" spc="45" dirty="0">
                <a:solidFill>
                  <a:srgbClr val="3E3E3E"/>
                </a:solidFill>
                <a:latin typeface="CVS Health Sans"/>
                <a:cs typeface="CVS Health Sans"/>
              </a:rPr>
              <a:t> </a:t>
            </a:r>
            <a:r>
              <a:rPr sz="1100" dirty="0">
                <a:solidFill>
                  <a:srgbClr val="3E3E3E"/>
                </a:solidFill>
                <a:latin typeface="CVS Health Sans"/>
                <a:cs typeface="CVS Health Sans"/>
              </a:rPr>
              <a:t>as</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primary</a:t>
            </a:r>
            <a:r>
              <a:rPr sz="1100" spc="-30" dirty="0">
                <a:solidFill>
                  <a:srgbClr val="3E3E3E"/>
                </a:solidFill>
                <a:latin typeface="CVS Health Sans"/>
                <a:cs typeface="CVS Health Sans"/>
              </a:rPr>
              <a:t> </a:t>
            </a:r>
            <a:r>
              <a:rPr sz="1100" dirty="0">
                <a:solidFill>
                  <a:srgbClr val="3E3E3E"/>
                </a:solidFill>
                <a:latin typeface="CVS Health Sans"/>
                <a:cs typeface="CVS Health Sans"/>
              </a:rPr>
              <a:t>point</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contact</a:t>
            </a:r>
            <a:r>
              <a:rPr sz="1100" spc="10" dirty="0">
                <a:solidFill>
                  <a:srgbClr val="3E3E3E"/>
                </a:solidFill>
                <a:latin typeface="CVS Health Sans"/>
                <a:cs typeface="CVS Health Sans"/>
              </a:rPr>
              <a:t> </a:t>
            </a:r>
            <a:r>
              <a:rPr sz="1100" dirty="0">
                <a:solidFill>
                  <a:srgbClr val="3E3E3E"/>
                </a:solidFill>
                <a:latin typeface="CVS Health Sans"/>
                <a:cs typeface="CVS Health Sans"/>
              </a:rPr>
              <a:t>for</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quality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audit</a:t>
            </a:r>
            <a:r>
              <a:rPr sz="1100" spc="15" dirty="0">
                <a:solidFill>
                  <a:srgbClr val="3E3E3E"/>
                </a:solidFill>
                <a:latin typeface="CVS Health Sans"/>
                <a:cs typeface="CVS Health Sans"/>
              </a:rPr>
              <a:t> </a:t>
            </a:r>
            <a:r>
              <a:rPr sz="1100" dirty="0">
                <a:solidFill>
                  <a:srgbClr val="3E3E3E"/>
                </a:solidFill>
                <a:latin typeface="CVS Health Sans"/>
                <a:cs typeface="CVS Health Sans"/>
              </a:rPr>
              <a:t>activities,</a:t>
            </a:r>
            <a:r>
              <a:rPr sz="1100" spc="25" dirty="0">
                <a:solidFill>
                  <a:srgbClr val="3E3E3E"/>
                </a:solidFill>
                <a:latin typeface="CVS Health Sans"/>
                <a:cs typeface="CVS Health Sans"/>
              </a:rPr>
              <a:t> </a:t>
            </a:r>
            <a:r>
              <a:rPr sz="1100" dirty="0">
                <a:solidFill>
                  <a:srgbClr val="3E3E3E"/>
                </a:solidFill>
                <a:latin typeface="CVS Health Sans"/>
                <a:cs typeface="CVS Health Sans"/>
              </a:rPr>
              <a:t>for</a:t>
            </a:r>
            <a:r>
              <a:rPr sz="1100" spc="5"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30"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nationwide</a:t>
            </a:r>
            <a:r>
              <a:rPr sz="1100" spc="-35" dirty="0">
                <a:solidFill>
                  <a:srgbClr val="3E3E3E"/>
                </a:solidFill>
                <a:latin typeface="CVS Health Sans"/>
                <a:cs typeface="CVS Health Sans"/>
              </a:rPr>
              <a:t> </a:t>
            </a:r>
            <a:r>
              <a:rPr sz="1100" dirty="0">
                <a:solidFill>
                  <a:srgbClr val="3E3E3E"/>
                </a:solidFill>
                <a:latin typeface="CVS Health Sans"/>
                <a:cs typeface="CVS Health Sans"/>
              </a:rPr>
              <a:t>high-profile</a:t>
            </a:r>
            <a:r>
              <a:rPr sz="1100" spc="-7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their </a:t>
            </a:r>
            <a:r>
              <a:rPr sz="1100" dirty="0">
                <a:solidFill>
                  <a:srgbClr val="3E3E3E"/>
                </a:solidFill>
                <a:latin typeface="CVS Health Sans"/>
                <a:cs typeface="CVS Health Sans"/>
              </a:rPr>
              <a:t>hundreds</a:t>
            </a:r>
            <a:r>
              <a:rPr sz="1100" spc="-45"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clients.</a:t>
            </a:r>
            <a:endParaRPr sz="1100">
              <a:latin typeface="CVS Health Sans"/>
              <a:cs typeface="CVS Health Sans"/>
            </a:endParaRPr>
          </a:p>
        </p:txBody>
      </p:sp>
      <p:sp>
        <p:nvSpPr>
          <p:cNvPr id="9" name="object 9"/>
          <p:cNvSpPr txBox="1"/>
          <p:nvPr/>
        </p:nvSpPr>
        <p:spPr>
          <a:xfrm>
            <a:off x="3745229" y="2572004"/>
            <a:ext cx="131064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 - </a:t>
            </a:r>
            <a:r>
              <a:rPr sz="1400" b="1" spc="-25" dirty="0">
                <a:solidFill>
                  <a:srgbClr val="CC0000"/>
                </a:solidFill>
                <a:latin typeface="CVS Health Sans"/>
                <a:cs typeface="CVS Health Sans"/>
              </a:rPr>
              <a:t>111</a:t>
            </a:r>
            <a:endParaRPr sz="1400">
              <a:latin typeface="CVS Health Sans"/>
              <a:cs typeface="CVS Health Sans"/>
            </a:endParaRPr>
          </a:p>
        </p:txBody>
      </p:sp>
      <p:sp>
        <p:nvSpPr>
          <p:cNvPr id="10" name="object 10"/>
          <p:cNvSpPr txBox="1"/>
          <p:nvPr/>
        </p:nvSpPr>
        <p:spPr>
          <a:xfrm>
            <a:off x="719124" y="1777907"/>
            <a:ext cx="3038475" cy="1553845"/>
          </a:xfrm>
          <a:prstGeom prst="rect">
            <a:avLst/>
          </a:prstGeom>
        </p:spPr>
        <p:txBody>
          <a:bodyPr vert="horz" wrap="square" lIns="0" tIns="198120" rIns="0" bIns="0" rtlCol="0">
            <a:spAutoFit/>
          </a:bodyPr>
          <a:lstStyle/>
          <a:p>
            <a:pPr marL="13970">
              <a:lnSpc>
                <a:spcPct val="100000"/>
              </a:lnSpc>
              <a:spcBef>
                <a:spcPts val="1560"/>
              </a:spcBef>
            </a:pPr>
            <a:r>
              <a:rPr sz="2800" b="1" dirty="0">
                <a:solidFill>
                  <a:srgbClr val="3E3E3E"/>
                </a:solidFill>
                <a:latin typeface="CVS Health Sans"/>
                <a:cs typeface="CVS Health Sans"/>
              </a:rPr>
              <a:t>Quality</a:t>
            </a:r>
            <a:r>
              <a:rPr sz="2800" b="1" spc="-75" dirty="0">
                <a:solidFill>
                  <a:srgbClr val="3E3E3E"/>
                </a:solidFill>
                <a:latin typeface="CVS Health Sans"/>
                <a:cs typeface="CVS Health Sans"/>
              </a:rPr>
              <a:t> </a:t>
            </a:r>
            <a:r>
              <a:rPr sz="2800" b="1" dirty="0">
                <a:solidFill>
                  <a:srgbClr val="3E3E3E"/>
                </a:solidFill>
                <a:latin typeface="CVS Health Sans"/>
                <a:cs typeface="CVS Health Sans"/>
              </a:rPr>
              <a:t>and</a:t>
            </a:r>
            <a:r>
              <a:rPr sz="2800" b="1" spc="-20" dirty="0">
                <a:solidFill>
                  <a:srgbClr val="3E3E3E"/>
                </a:solidFill>
                <a:latin typeface="CVS Health Sans"/>
                <a:cs typeface="CVS Health Sans"/>
              </a:rPr>
              <a:t> Audit</a:t>
            </a:r>
            <a:endParaRPr sz="2800">
              <a:latin typeface="CVS Health Sans"/>
              <a:cs typeface="CVS Health Sans"/>
            </a:endParaRPr>
          </a:p>
          <a:p>
            <a:pPr marL="12700" marR="381635">
              <a:lnSpc>
                <a:spcPct val="100299"/>
              </a:lnSpc>
              <a:spcBef>
                <a:spcPts val="590"/>
              </a:spcBef>
            </a:pPr>
            <a:r>
              <a:rPr sz="1100" dirty="0">
                <a:solidFill>
                  <a:srgbClr val="3E3E3E"/>
                </a:solidFill>
                <a:latin typeface="CVS Health Sans"/>
                <a:cs typeface="CVS Health Sans"/>
              </a:rPr>
              <a:t>Quality</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Audit</a:t>
            </a:r>
            <a:r>
              <a:rPr sz="1100" spc="-55" dirty="0">
                <a:solidFill>
                  <a:srgbClr val="3E3E3E"/>
                </a:solidFill>
                <a:latin typeface="CVS Health Sans"/>
                <a:cs typeface="CVS Health Sans"/>
              </a:rPr>
              <a:t> </a:t>
            </a:r>
            <a:r>
              <a:rPr sz="1100" dirty="0">
                <a:solidFill>
                  <a:srgbClr val="3E3E3E"/>
                </a:solidFill>
                <a:latin typeface="CVS Health Sans"/>
                <a:cs typeface="CVS Health Sans"/>
              </a:rPr>
              <a:t>is</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spc="-25" dirty="0">
                <a:solidFill>
                  <a:srgbClr val="3E3E3E"/>
                </a:solidFill>
                <a:latin typeface="CVS Health Sans"/>
                <a:cs typeface="CVS Health Sans"/>
              </a:rPr>
              <a:t>for </a:t>
            </a:r>
            <a:r>
              <a:rPr sz="1100" spc="-10" dirty="0">
                <a:solidFill>
                  <a:srgbClr val="3E3E3E"/>
                </a:solidFill>
                <a:latin typeface="CVS Health Sans"/>
                <a:cs typeface="CVS Health Sans"/>
              </a:rPr>
              <a:t>providing</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quality</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audit support</a:t>
            </a:r>
            <a:r>
              <a:rPr sz="1100" spc="-7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Care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120" dirty="0">
                <a:solidFill>
                  <a:srgbClr val="3E3E3E"/>
                </a:solidFill>
                <a:latin typeface="CVS Health Sans"/>
                <a:cs typeface="CVS Health Sans"/>
              </a:rPr>
              <a:t> </a:t>
            </a:r>
            <a:r>
              <a:rPr sz="1100" dirty="0">
                <a:solidFill>
                  <a:srgbClr val="3E3E3E"/>
                </a:solidFill>
                <a:latin typeface="CVS Health Sans"/>
                <a:cs typeface="CVS Health Sans"/>
              </a:rPr>
              <a:t>to</a:t>
            </a:r>
            <a:r>
              <a:rPr sz="1100" spc="-40"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6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highest </a:t>
            </a:r>
            <a:r>
              <a:rPr sz="1100" dirty="0">
                <a:solidFill>
                  <a:srgbClr val="3E3E3E"/>
                </a:solidFill>
                <a:latin typeface="CVS Health Sans"/>
                <a:cs typeface="CVS Health Sans"/>
              </a:rPr>
              <a:t>level</a:t>
            </a:r>
            <a:r>
              <a:rPr sz="1100" spc="-85" dirty="0">
                <a:solidFill>
                  <a:srgbClr val="3E3E3E"/>
                </a:solidFill>
                <a:latin typeface="CVS Health Sans"/>
                <a:cs typeface="CVS Health Sans"/>
              </a:rPr>
              <a:t> </a:t>
            </a:r>
            <a:r>
              <a:rPr sz="1100" dirty="0">
                <a:solidFill>
                  <a:srgbClr val="3E3E3E"/>
                </a:solidFill>
                <a:latin typeface="CVS Health Sans"/>
                <a:cs typeface="CVS Health Sans"/>
              </a:rPr>
              <a:t>of</a:t>
            </a:r>
            <a:r>
              <a:rPr sz="1100" spc="-3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compliance</a:t>
            </a:r>
            <a:r>
              <a:rPr sz="1100" spc="-85" dirty="0">
                <a:solidFill>
                  <a:srgbClr val="3E3E3E"/>
                </a:solidFill>
                <a:latin typeface="CVS Health Sans"/>
                <a:cs typeface="CVS Health Sans"/>
              </a:rPr>
              <a:t> </a:t>
            </a:r>
            <a:r>
              <a:rPr sz="1100" spc="-25" dirty="0">
                <a:solidFill>
                  <a:srgbClr val="3E3E3E"/>
                </a:solidFill>
                <a:latin typeface="CVS Health Sans"/>
                <a:cs typeface="CVS Health Sans"/>
              </a:rPr>
              <a:t>for </a:t>
            </a:r>
            <a:r>
              <a:rPr sz="1100" dirty="0">
                <a:solidFill>
                  <a:srgbClr val="3E3E3E"/>
                </a:solidFill>
                <a:latin typeface="CVS Health Sans"/>
                <a:cs typeface="CVS Health Sans"/>
              </a:rPr>
              <a:t>grievances</a:t>
            </a:r>
            <a:r>
              <a:rPr sz="1100" spc="-1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call</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quality.</a:t>
            </a:r>
            <a:endParaRPr sz="1100">
              <a:latin typeface="CVS Health Sans"/>
              <a:cs typeface="CVS Health Sans"/>
            </a:endParaRPr>
          </a:p>
        </p:txBody>
      </p:sp>
      <p:sp>
        <p:nvSpPr>
          <p:cNvPr id="11" name="object 11"/>
          <p:cNvSpPr txBox="1"/>
          <p:nvPr/>
        </p:nvSpPr>
        <p:spPr>
          <a:xfrm>
            <a:off x="5585586" y="2496780"/>
            <a:ext cx="6094730" cy="1090295"/>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Lead</a:t>
            </a:r>
            <a:r>
              <a:rPr sz="1400" b="1" spc="-50" dirty="0">
                <a:solidFill>
                  <a:srgbClr val="3E3E3E"/>
                </a:solidFill>
                <a:latin typeface="CVS Health Sans"/>
                <a:cs typeface="CVS Health Sans"/>
              </a:rPr>
              <a:t> </a:t>
            </a:r>
            <a:r>
              <a:rPr sz="1400" b="1" dirty="0">
                <a:solidFill>
                  <a:srgbClr val="3E3E3E"/>
                </a:solidFill>
                <a:latin typeface="CVS Health Sans"/>
                <a:cs typeface="CVS Health Sans"/>
              </a:rPr>
              <a:t>Director,</a:t>
            </a:r>
            <a:r>
              <a:rPr sz="1400" b="1" spc="-25" dirty="0">
                <a:solidFill>
                  <a:srgbClr val="3E3E3E"/>
                </a:solidFill>
                <a:latin typeface="CVS Health Sans"/>
                <a:cs typeface="CVS Health Sans"/>
              </a:rPr>
              <a:t> </a:t>
            </a:r>
            <a:r>
              <a:rPr sz="1400" b="1" spc="-10" dirty="0">
                <a:solidFill>
                  <a:srgbClr val="3E3E3E"/>
                </a:solidFill>
                <a:latin typeface="CVS Health Sans"/>
                <a:cs typeface="CVS Health Sans"/>
              </a:rPr>
              <a:t>Quality</a:t>
            </a:r>
            <a:endParaRPr sz="1400">
              <a:latin typeface="CVS Health Sans"/>
              <a:cs typeface="CVS Health Sans"/>
            </a:endParaRPr>
          </a:p>
          <a:p>
            <a:pPr marL="12700" marR="5080">
              <a:lnSpc>
                <a:spcPct val="100099"/>
              </a:lnSpc>
              <a:spcBef>
                <a:spcPts val="635"/>
              </a:spcBef>
            </a:pPr>
            <a:r>
              <a:rPr sz="1100" dirty="0">
                <a:solidFill>
                  <a:srgbClr val="3E3E3E"/>
                </a:solidFill>
                <a:latin typeface="CVS Health Sans"/>
                <a:cs typeface="CVS Health Sans"/>
              </a:rPr>
              <a:t>The</a:t>
            </a:r>
            <a:r>
              <a:rPr sz="1100" spc="-35" dirty="0">
                <a:solidFill>
                  <a:srgbClr val="3E3E3E"/>
                </a:solidFill>
                <a:latin typeface="CVS Health Sans"/>
                <a:cs typeface="CVS Health Sans"/>
              </a:rPr>
              <a:t> </a:t>
            </a:r>
            <a:r>
              <a:rPr sz="1100" dirty="0">
                <a:solidFill>
                  <a:srgbClr val="3E3E3E"/>
                </a:solidFill>
                <a:latin typeface="CVS Health Sans"/>
                <a:cs typeface="CVS Health Sans"/>
              </a:rPr>
              <a:t>Lead</a:t>
            </a:r>
            <a:r>
              <a:rPr sz="1100" spc="-15" dirty="0">
                <a:solidFill>
                  <a:srgbClr val="3E3E3E"/>
                </a:solidFill>
                <a:latin typeface="CVS Health Sans"/>
                <a:cs typeface="CVS Health Sans"/>
              </a:rPr>
              <a:t> </a:t>
            </a:r>
            <a:r>
              <a:rPr sz="1100" dirty="0">
                <a:solidFill>
                  <a:srgbClr val="3E3E3E"/>
                </a:solidFill>
                <a:latin typeface="CVS Health Sans"/>
                <a:cs typeface="CVS Health Sans"/>
              </a:rPr>
              <a:t>Director</a:t>
            </a:r>
            <a:r>
              <a:rPr sz="1100" spc="-35" dirty="0">
                <a:solidFill>
                  <a:srgbClr val="3E3E3E"/>
                </a:solidFill>
                <a:latin typeface="CVS Health Sans"/>
                <a:cs typeface="CVS Health Sans"/>
              </a:rPr>
              <a:t> </a:t>
            </a:r>
            <a:r>
              <a:rPr sz="1100" dirty="0">
                <a:solidFill>
                  <a:srgbClr val="3E3E3E"/>
                </a:solidFill>
                <a:latin typeface="CVS Health Sans"/>
                <a:cs typeface="CVS Health Sans"/>
              </a:rPr>
              <a:t>is</a:t>
            </a:r>
            <a:r>
              <a:rPr sz="1100" spc="-20" dirty="0">
                <a:solidFill>
                  <a:srgbClr val="3E3E3E"/>
                </a:solidFill>
                <a:latin typeface="CVS Health Sans"/>
                <a:cs typeface="CVS Health Sans"/>
              </a:rPr>
              <a:t> </a:t>
            </a:r>
            <a:r>
              <a:rPr sz="1100" dirty="0">
                <a:solidFill>
                  <a:srgbClr val="3E3E3E"/>
                </a:solidFill>
                <a:latin typeface="CVS Health Sans"/>
                <a:cs typeface="CVS Health Sans"/>
              </a:rPr>
              <a:t>accountable 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designing</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delivering</a:t>
            </a:r>
            <a:r>
              <a:rPr sz="1100" spc="-80" dirty="0">
                <a:solidFill>
                  <a:srgbClr val="3E3E3E"/>
                </a:solidFill>
                <a:latin typeface="CVS Health Sans"/>
                <a:cs typeface="CVS Health Sans"/>
              </a:rPr>
              <a:t> </a:t>
            </a:r>
            <a:r>
              <a:rPr sz="1100" dirty="0">
                <a:solidFill>
                  <a:srgbClr val="3E3E3E"/>
                </a:solidFill>
                <a:latin typeface="CVS Health Sans"/>
                <a:cs typeface="CVS Health Sans"/>
              </a:rPr>
              <a:t>a</a:t>
            </a:r>
            <a:r>
              <a:rPr sz="1100" spc="10" dirty="0">
                <a:solidFill>
                  <a:srgbClr val="3E3E3E"/>
                </a:solidFill>
                <a:latin typeface="CVS Health Sans"/>
                <a:cs typeface="CVS Health Sans"/>
              </a:rPr>
              <a:t> </a:t>
            </a:r>
            <a:r>
              <a:rPr sz="1100" dirty="0">
                <a:solidFill>
                  <a:srgbClr val="3E3E3E"/>
                </a:solidFill>
                <a:latin typeface="CVS Health Sans"/>
                <a:cs typeface="CVS Health Sans"/>
              </a:rPr>
              <a:t>best-</a:t>
            </a:r>
            <a:r>
              <a:rPr sz="1100" spc="-10" dirty="0">
                <a:solidFill>
                  <a:srgbClr val="3E3E3E"/>
                </a:solidFill>
                <a:latin typeface="CVS Health Sans"/>
                <a:cs typeface="CVS Health Sans"/>
              </a:rPr>
              <a:t>in-</a:t>
            </a:r>
            <a:r>
              <a:rPr sz="1100" dirty="0">
                <a:solidFill>
                  <a:srgbClr val="3E3E3E"/>
                </a:solidFill>
                <a:latin typeface="CVS Health Sans"/>
                <a:cs typeface="CVS Health Sans"/>
              </a:rPr>
              <a:t>class</a:t>
            </a:r>
            <a:r>
              <a:rPr sz="1100" spc="-9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audit </a:t>
            </a:r>
            <a:r>
              <a:rPr sz="1100" dirty="0">
                <a:solidFill>
                  <a:srgbClr val="3E3E3E"/>
                </a:solidFill>
                <a:latin typeface="CVS Health Sans"/>
                <a:cs typeface="CVS Health Sans"/>
              </a:rPr>
              <a:t>program</a:t>
            </a:r>
            <a:r>
              <a:rPr sz="1100" spc="-60" dirty="0">
                <a:solidFill>
                  <a:srgbClr val="3E3E3E"/>
                </a:solidFill>
                <a:latin typeface="CVS Health Sans"/>
                <a:cs typeface="CVS Health Sans"/>
              </a:rPr>
              <a:t> </a:t>
            </a:r>
            <a:r>
              <a:rPr sz="1100" dirty="0">
                <a:solidFill>
                  <a:srgbClr val="3E3E3E"/>
                </a:solidFill>
                <a:latin typeface="CVS Health Sans"/>
                <a:cs typeface="CVS Health Sans"/>
              </a:rPr>
              <a:t>by</a:t>
            </a:r>
            <a:r>
              <a:rPr sz="1100" spc="-20" dirty="0">
                <a:solidFill>
                  <a:srgbClr val="3E3E3E"/>
                </a:solidFill>
                <a:latin typeface="CVS Health Sans"/>
                <a:cs typeface="CVS Health Sans"/>
              </a:rPr>
              <a:t> </a:t>
            </a:r>
            <a:r>
              <a:rPr sz="1100" dirty="0">
                <a:solidFill>
                  <a:srgbClr val="3E3E3E"/>
                </a:solidFill>
                <a:latin typeface="CVS Health Sans"/>
                <a:cs typeface="CVS Health Sans"/>
              </a:rPr>
              <a:t>reorganizing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current</a:t>
            </a:r>
            <a:r>
              <a:rPr sz="1100" spc="-5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dirty="0">
                <a:solidFill>
                  <a:srgbClr val="3E3E3E"/>
                </a:solidFill>
                <a:latin typeface="CVS Health Sans"/>
                <a:cs typeface="CVS Health Sans"/>
              </a:rPr>
              <a:t>structure</a:t>
            </a:r>
            <a:r>
              <a:rPr sz="1100" spc="-30" dirty="0">
                <a:solidFill>
                  <a:srgbClr val="3E3E3E"/>
                </a:solidFill>
                <a:latin typeface="CVS Health Sans"/>
                <a:cs typeface="CVS Health Sans"/>
              </a:rPr>
              <a:t> </a:t>
            </a:r>
            <a:r>
              <a:rPr sz="1100" dirty="0">
                <a:solidFill>
                  <a:srgbClr val="3E3E3E"/>
                </a:solidFill>
                <a:latin typeface="CVS Health Sans"/>
                <a:cs typeface="CVS Health Sans"/>
              </a:rPr>
              <a:t>that</a:t>
            </a:r>
            <a:r>
              <a:rPr sz="1100" spc="15" dirty="0">
                <a:solidFill>
                  <a:srgbClr val="3E3E3E"/>
                </a:solidFill>
                <a:latin typeface="CVS Health Sans"/>
                <a:cs typeface="CVS Health Sans"/>
              </a:rPr>
              <a:t> </a:t>
            </a:r>
            <a:r>
              <a:rPr sz="1100" dirty="0">
                <a:solidFill>
                  <a:srgbClr val="3E3E3E"/>
                </a:solidFill>
                <a:latin typeface="CVS Health Sans"/>
                <a:cs typeface="CVS Health Sans"/>
              </a:rPr>
              <a:t>anticipates</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needs</a:t>
            </a:r>
            <a:r>
              <a:rPr sz="1100" spc="-90"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unique </a:t>
            </a:r>
            <a:r>
              <a:rPr sz="1100" dirty="0">
                <a:solidFill>
                  <a:srgbClr val="3E3E3E"/>
                </a:solidFill>
                <a:latin typeface="CVS Health Sans"/>
                <a:cs typeface="CVS Health Sans"/>
              </a:rPr>
              <a:t>nationwide</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high-</a:t>
            </a:r>
            <a:r>
              <a:rPr sz="1100" dirty="0">
                <a:solidFill>
                  <a:srgbClr val="3E3E3E"/>
                </a:solidFill>
                <a:latin typeface="CVS Health Sans"/>
                <a:cs typeface="CVS Health Sans"/>
              </a:rPr>
              <a:t>profile</a:t>
            </a:r>
            <a:r>
              <a:rPr sz="1100" spc="-10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20" dirty="0">
                <a:solidFill>
                  <a:srgbClr val="3E3E3E"/>
                </a:solidFill>
                <a:latin typeface="CVS Health Sans"/>
                <a:cs typeface="CVS Health Sans"/>
              </a:rPr>
              <a:t> </a:t>
            </a:r>
            <a:r>
              <a:rPr sz="1100" dirty="0">
                <a:solidFill>
                  <a:srgbClr val="3E3E3E"/>
                </a:solidFill>
                <a:latin typeface="CVS Health Sans"/>
                <a:cs typeface="CVS Health Sans"/>
              </a:rPr>
              <a:t>that</a:t>
            </a:r>
            <a:r>
              <a:rPr sz="1100" spc="15" dirty="0">
                <a:solidFill>
                  <a:srgbClr val="3E3E3E"/>
                </a:solidFill>
                <a:latin typeface="CVS Health Sans"/>
                <a:cs typeface="CVS Health Sans"/>
              </a:rPr>
              <a:t> </a:t>
            </a:r>
            <a:r>
              <a:rPr sz="1100" dirty="0">
                <a:solidFill>
                  <a:srgbClr val="3E3E3E"/>
                </a:solidFill>
                <a:latin typeface="CVS Health Sans"/>
                <a:cs typeface="CVS Health Sans"/>
              </a:rPr>
              <a:t>is</a:t>
            </a:r>
            <a:r>
              <a:rPr sz="1100" spc="-20" dirty="0">
                <a:solidFill>
                  <a:srgbClr val="3E3E3E"/>
                </a:solidFill>
                <a:latin typeface="CVS Health Sans"/>
                <a:cs typeface="CVS Health Sans"/>
              </a:rPr>
              <a:t> </a:t>
            </a:r>
            <a:r>
              <a:rPr sz="1100" dirty="0">
                <a:solidFill>
                  <a:srgbClr val="3E3E3E"/>
                </a:solidFill>
                <a:latin typeface="CVS Health Sans"/>
                <a:cs typeface="CVS Health Sans"/>
              </a:rPr>
              <a:t>a</a:t>
            </a:r>
            <a:r>
              <a:rPr sz="1100" spc="10" dirty="0">
                <a:solidFill>
                  <a:srgbClr val="3E3E3E"/>
                </a:solidFill>
                <a:latin typeface="CVS Health Sans"/>
                <a:cs typeface="CVS Health Sans"/>
              </a:rPr>
              <a:t> </a:t>
            </a:r>
            <a:r>
              <a:rPr sz="1100" dirty="0">
                <a:solidFill>
                  <a:srgbClr val="3E3E3E"/>
                </a:solidFill>
                <a:latin typeface="CVS Health Sans"/>
                <a:cs typeface="CVS Health Sans"/>
              </a:rPr>
              <a:t>one</a:t>
            </a:r>
            <a:r>
              <a:rPr sz="1100" spc="-3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kind</a:t>
            </a:r>
            <a:r>
              <a:rPr sz="1100" spc="-15" dirty="0">
                <a:solidFill>
                  <a:srgbClr val="3E3E3E"/>
                </a:solidFill>
                <a:latin typeface="CVS Health Sans"/>
                <a:cs typeface="CVS Health Sans"/>
              </a:rPr>
              <a:t> </a:t>
            </a:r>
            <a:r>
              <a:rPr sz="1100" dirty="0">
                <a:solidFill>
                  <a:srgbClr val="3E3E3E"/>
                </a:solidFill>
                <a:latin typeface="CVS Health Sans"/>
                <a:cs typeface="CVS Health Sans"/>
              </a:rPr>
              <a:t>contract.</a:t>
            </a:r>
            <a:r>
              <a:rPr sz="1100" spc="-10" dirty="0">
                <a:solidFill>
                  <a:srgbClr val="3E3E3E"/>
                </a:solidFill>
                <a:latin typeface="CVS Health Sans"/>
                <a:cs typeface="CVS Health Sans"/>
              </a:rPr>
              <a:t> </a:t>
            </a:r>
            <a:r>
              <a:rPr sz="1100" dirty="0">
                <a:solidFill>
                  <a:srgbClr val="3E3E3E"/>
                </a:solidFill>
                <a:latin typeface="CVS Health Sans"/>
                <a:cs typeface="CVS Health Sans"/>
              </a:rPr>
              <a:t>Be</a:t>
            </a:r>
            <a:r>
              <a:rPr sz="1100" spc="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20" dirty="0">
                <a:solidFill>
                  <a:srgbClr val="3E3E3E"/>
                </a:solidFill>
                <a:latin typeface="CVS Health Sans"/>
                <a:cs typeface="CVS Health Sans"/>
              </a:rPr>
              <a:t> </a:t>
            </a:r>
            <a:r>
              <a:rPr sz="1100" dirty="0">
                <a:solidFill>
                  <a:srgbClr val="3E3E3E"/>
                </a:solidFill>
                <a:latin typeface="CVS Health Sans"/>
                <a:cs typeface="CVS Health Sans"/>
              </a:rPr>
              <a:t>facing to</a:t>
            </a:r>
            <a:r>
              <a:rPr sz="1100" spc="-10" dirty="0">
                <a:solidFill>
                  <a:srgbClr val="3E3E3E"/>
                </a:solidFill>
                <a:latin typeface="CVS Health Sans"/>
                <a:cs typeface="CVS Health Sans"/>
              </a:rPr>
              <a:t> </a:t>
            </a:r>
            <a:r>
              <a:rPr sz="1100" dirty="0">
                <a:solidFill>
                  <a:srgbClr val="3E3E3E"/>
                </a:solidFill>
                <a:latin typeface="CVS Health Sans"/>
                <a:cs typeface="CVS Health Sans"/>
              </a:rPr>
              <a:t>a</a:t>
            </a:r>
            <a:r>
              <a:rPr sz="1100" spc="10" dirty="0">
                <a:solidFill>
                  <a:srgbClr val="3E3E3E"/>
                </a:solidFill>
                <a:latin typeface="CVS Health Sans"/>
                <a:cs typeface="CVS Health Sans"/>
              </a:rPr>
              <a:t> </a:t>
            </a:r>
            <a:r>
              <a:rPr sz="1100" dirty="0">
                <a:solidFill>
                  <a:srgbClr val="3E3E3E"/>
                </a:solidFill>
                <a:latin typeface="CVS Health Sans"/>
                <a:cs typeface="CVS Health Sans"/>
              </a:rPr>
              <a:t>high-</a:t>
            </a:r>
            <a:r>
              <a:rPr sz="1100" spc="-10" dirty="0">
                <a:solidFill>
                  <a:srgbClr val="3E3E3E"/>
                </a:solidFill>
                <a:latin typeface="CVS Health Sans"/>
                <a:cs typeface="CVS Health Sans"/>
              </a:rPr>
              <a:t>profile </a:t>
            </a:r>
            <a:r>
              <a:rPr sz="1100" dirty="0">
                <a:solidFill>
                  <a:srgbClr val="3E3E3E"/>
                </a:solidFill>
                <a:latin typeface="CVS Health Sans"/>
                <a:cs typeface="CVS Health Sans"/>
              </a:rPr>
              <a:t>client</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35" dirty="0">
                <a:solidFill>
                  <a:srgbClr val="3E3E3E"/>
                </a:solidFill>
                <a:latin typeface="CVS Health Sans"/>
                <a:cs typeface="CVS Health Sans"/>
              </a:rPr>
              <a:t> </a:t>
            </a:r>
            <a:r>
              <a:rPr sz="1100" dirty="0">
                <a:solidFill>
                  <a:srgbClr val="3E3E3E"/>
                </a:solidFill>
                <a:latin typeface="CVS Health Sans"/>
                <a:cs typeface="CVS Health Sans"/>
              </a:rPr>
              <a:t>clients</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regulatory</a:t>
            </a:r>
            <a:r>
              <a:rPr sz="1100" spc="-95" dirty="0">
                <a:solidFill>
                  <a:srgbClr val="3E3E3E"/>
                </a:solidFill>
                <a:latin typeface="CVS Health Sans"/>
                <a:cs typeface="CVS Health Sans"/>
              </a:rPr>
              <a:t> </a:t>
            </a:r>
            <a:r>
              <a:rPr sz="1100" spc="-10" dirty="0">
                <a:solidFill>
                  <a:srgbClr val="3E3E3E"/>
                </a:solidFill>
                <a:latin typeface="CVS Health Sans"/>
                <a:cs typeface="CVS Health Sans"/>
              </a:rPr>
              <a:t>bodies.</a:t>
            </a:r>
            <a:endParaRPr sz="1100">
              <a:latin typeface="CVS Health Sans"/>
              <a:cs typeface="CVS Health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37743"/>
            <a:ext cx="1920239" cy="6204204"/>
          </a:xfrm>
          <a:prstGeom prst="rect">
            <a:avLst/>
          </a:prstGeom>
        </p:spPr>
      </p:pic>
      <p:sp>
        <p:nvSpPr>
          <p:cNvPr id="3" name="object 3"/>
          <p:cNvSpPr txBox="1"/>
          <p:nvPr/>
        </p:nvSpPr>
        <p:spPr>
          <a:xfrm>
            <a:off x="720953" y="1860101"/>
            <a:ext cx="3281045" cy="1104900"/>
          </a:xfrm>
          <a:prstGeom prst="rect">
            <a:avLst/>
          </a:prstGeom>
        </p:spPr>
        <p:txBody>
          <a:bodyPr vert="horz" wrap="square" lIns="0" tIns="115570" rIns="0" bIns="0" rtlCol="0">
            <a:spAutoFit/>
          </a:bodyPr>
          <a:lstStyle/>
          <a:p>
            <a:pPr marL="12700">
              <a:lnSpc>
                <a:spcPct val="100000"/>
              </a:lnSpc>
              <a:spcBef>
                <a:spcPts val="910"/>
              </a:spcBef>
            </a:pPr>
            <a:r>
              <a:rPr sz="2800" b="1" dirty="0">
                <a:solidFill>
                  <a:srgbClr val="3E3E3E"/>
                </a:solidFill>
                <a:latin typeface="CVS Health Sans"/>
                <a:cs typeface="CVS Health Sans"/>
              </a:rPr>
              <a:t>Resource</a:t>
            </a:r>
            <a:r>
              <a:rPr sz="2800" b="1" spc="-40" dirty="0">
                <a:solidFill>
                  <a:srgbClr val="3E3E3E"/>
                </a:solidFill>
                <a:latin typeface="CVS Health Sans"/>
                <a:cs typeface="CVS Health Sans"/>
              </a:rPr>
              <a:t> </a:t>
            </a:r>
            <a:r>
              <a:rPr sz="2800" b="1" spc="-10" dirty="0">
                <a:solidFill>
                  <a:srgbClr val="3E3E3E"/>
                </a:solidFill>
                <a:latin typeface="CVS Health Sans"/>
                <a:cs typeface="CVS Health Sans"/>
              </a:rPr>
              <a:t>Planning</a:t>
            </a:r>
            <a:endParaRPr sz="2800">
              <a:latin typeface="CVS Health Sans"/>
              <a:cs typeface="CVS Health Sans"/>
            </a:endParaRPr>
          </a:p>
          <a:p>
            <a:pPr marL="28575" marR="626110">
              <a:lnSpc>
                <a:spcPct val="100899"/>
              </a:lnSpc>
              <a:spcBef>
                <a:spcPts val="325"/>
              </a:spcBef>
            </a:pPr>
            <a:r>
              <a:rPr sz="1100" dirty="0">
                <a:solidFill>
                  <a:srgbClr val="3E3E3E"/>
                </a:solidFill>
                <a:latin typeface="CVS Health Sans"/>
                <a:cs typeface="CVS Health Sans"/>
              </a:rPr>
              <a:t>Forecasts</a:t>
            </a:r>
            <a:r>
              <a:rPr sz="1100" spc="-8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50" dirty="0">
                <a:solidFill>
                  <a:srgbClr val="3E3E3E"/>
                </a:solidFill>
                <a:latin typeface="CVS Health Sans"/>
                <a:cs typeface="CVS Health Sans"/>
              </a:rPr>
              <a:t> </a:t>
            </a:r>
            <a:r>
              <a:rPr sz="1100" dirty="0">
                <a:solidFill>
                  <a:srgbClr val="3E3E3E"/>
                </a:solidFill>
                <a:latin typeface="CVS Health Sans"/>
                <a:cs typeface="CVS Health Sans"/>
              </a:rPr>
              <a:t>volumes</a:t>
            </a:r>
            <a:r>
              <a:rPr sz="1100" spc="-8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schedules staffing</a:t>
            </a:r>
            <a:r>
              <a:rPr sz="1100" spc="-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contact</a:t>
            </a:r>
            <a:r>
              <a:rPr sz="1100" spc="-5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optimize</a:t>
            </a:r>
            <a:r>
              <a:rPr sz="1100" spc="-25" dirty="0">
                <a:solidFill>
                  <a:srgbClr val="3E3E3E"/>
                </a:solidFill>
                <a:latin typeface="CVS Health Sans"/>
                <a:cs typeface="CVS Health Sans"/>
              </a:rPr>
              <a:t> </a:t>
            </a:r>
            <a:r>
              <a:rPr sz="1100" dirty="0">
                <a:solidFill>
                  <a:srgbClr val="3E3E3E"/>
                </a:solidFill>
                <a:latin typeface="CVS Health Sans"/>
                <a:cs typeface="CVS Health Sans"/>
              </a:rPr>
              <a:t>use</a:t>
            </a:r>
            <a:r>
              <a:rPr sz="1100" spc="-25" dirty="0">
                <a:solidFill>
                  <a:srgbClr val="3E3E3E"/>
                </a:solidFill>
                <a:latin typeface="CVS Health Sans"/>
                <a:cs typeface="CVS Health Sans"/>
              </a:rPr>
              <a:t> of </a:t>
            </a:r>
            <a:r>
              <a:rPr sz="1100" dirty="0">
                <a:solidFill>
                  <a:srgbClr val="3E3E3E"/>
                </a:solidFill>
                <a:latin typeface="CVS Health Sans"/>
                <a:cs typeface="CVS Health Sans"/>
              </a:rPr>
              <a:t>resources</a:t>
            </a:r>
            <a:r>
              <a:rPr sz="1100" spc="-1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to </a:t>
            </a:r>
            <a:r>
              <a:rPr sz="1100" spc="-10" dirty="0">
                <a:solidFill>
                  <a:srgbClr val="3E3E3E"/>
                </a:solidFill>
                <a:latin typeface="CVS Health Sans"/>
                <a:cs typeface="CVS Health Sans"/>
              </a:rPr>
              <a:t>enhance</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achieve</a:t>
            </a:r>
            <a:endParaRPr sz="1100">
              <a:latin typeface="CVS Health Sans"/>
              <a:cs typeface="CVS Health Sans"/>
            </a:endParaRPr>
          </a:p>
        </p:txBody>
      </p:sp>
      <p:sp>
        <p:nvSpPr>
          <p:cNvPr id="4" name="object 4"/>
          <p:cNvSpPr txBox="1"/>
          <p:nvPr/>
        </p:nvSpPr>
        <p:spPr>
          <a:xfrm>
            <a:off x="737412" y="2934080"/>
            <a:ext cx="2588260" cy="868044"/>
          </a:xfrm>
          <a:prstGeom prst="rect">
            <a:avLst/>
          </a:prstGeom>
        </p:spPr>
        <p:txBody>
          <a:bodyPr vert="horz" wrap="square" lIns="0" tIns="13970" rIns="0" bIns="0" rtlCol="0">
            <a:spAutoFit/>
          </a:bodyPr>
          <a:lstStyle/>
          <a:p>
            <a:pPr marL="12700" marR="5080">
              <a:lnSpc>
                <a:spcPct val="100299"/>
              </a:lnSpc>
              <a:spcBef>
                <a:spcPts val="110"/>
              </a:spcBef>
            </a:pPr>
            <a:r>
              <a:rPr sz="1100" dirty="0">
                <a:solidFill>
                  <a:srgbClr val="3E3E3E"/>
                </a:solidFill>
                <a:latin typeface="CVS Health Sans"/>
                <a:cs typeface="CVS Health Sans"/>
              </a:rPr>
              <a:t>call center</a:t>
            </a:r>
            <a:r>
              <a:rPr sz="1100" spc="-80" dirty="0">
                <a:solidFill>
                  <a:srgbClr val="3E3E3E"/>
                </a:solidFill>
                <a:latin typeface="CVS Health Sans"/>
                <a:cs typeface="CVS Health Sans"/>
              </a:rPr>
              <a:t> </a:t>
            </a:r>
            <a:r>
              <a:rPr sz="1100" spc="-10" dirty="0">
                <a:solidFill>
                  <a:srgbClr val="3E3E3E"/>
                </a:solidFill>
                <a:latin typeface="CVS Health Sans"/>
                <a:cs typeface="CVS Health Sans"/>
              </a:rPr>
              <a:t>targets.</a:t>
            </a:r>
            <a:r>
              <a:rPr sz="1100" spc="-55" dirty="0">
                <a:solidFill>
                  <a:srgbClr val="3E3E3E"/>
                </a:solidFill>
                <a:latin typeface="CVS Health Sans"/>
                <a:cs typeface="CVS Health Sans"/>
              </a:rPr>
              <a:t> </a:t>
            </a:r>
            <a:r>
              <a:rPr sz="1100" dirty="0">
                <a:solidFill>
                  <a:srgbClr val="3E3E3E"/>
                </a:solidFill>
                <a:latin typeface="CVS Health Sans"/>
                <a:cs typeface="CVS Health Sans"/>
              </a:rPr>
              <a:t>There</a:t>
            </a:r>
            <a:r>
              <a:rPr sz="1100" spc="-80" dirty="0">
                <a:solidFill>
                  <a:srgbClr val="3E3E3E"/>
                </a:solidFill>
                <a:latin typeface="CVS Health Sans"/>
                <a:cs typeface="CVS Health Sans"/>
              </a:rPr>
              <a:t> </a:t>
            </a:r>
            <a:r>
              <a:rPr sz="1100" dirty="0">
                <a:solidFill>
                  <a:srgbClr val="3E3E3E"/>
                </a:solidFill>
                <a:latin typeface="CVS Health Sans"/>
                <a:cs typeface="CVS Health Sans"/>
              </a:rPr>
              <a:t>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three</a:t>
            </a:r>
            <a:r>
              <a:rPr sz="1100" spc="-45" dirty="0">
                <a:solidFill>
                  <a:srgbClr val="3E3E3E"/>
                </a:solidFill>
                <a:latin typeface="CVS Health Sans"/>
                <a:cs typeface="CVS Health Sans"/>
              </a:rPr>
              <a:t> </a:t>
            </a:r>
            <a:r>
              <a:rPr sz="1100" spc="-20" dirty="0">
                <a:solidFill>
                  <a:srgbClr val="3E3E3E"/>
                </a:solidFill>
                <a:latin typeface="CVS Health Sans"/>
                <a:cs typeface="CVS Health Sans"/>
              </a:rPr>
              <a:t>main </a:t>
            </a:r>
            <a:r>
              <a:rPr sz="1100" dirty="0">
                <a:solidFill>
                  <a:srgbClr val="3E3E3E"/>
                </a:solidFill>
                <a:latin typeface="CVS Health Sans"/>
                <a:cs typeface="CVS Health Sans"/>
              </a:rPr>
              <a:t>branches</a:t>
            </a:r>
            <a:r>
              <a:rPr sz="1100" spc="-75" dirty="0">
                <a:solidFill>
                  <a:srgbClr val="3E3E3E"/>
                </a:solidFill>
                <a:latin typeface="CVS Health Sans"/>
                <a:cs typeface="CVS Health Sans"/>
              </a:rPr>
              <a:t> </a:t>
            </a:r>
            <a:r>
              <a:rPr sz="1100" dirty="0">
                <a:solidFill>
                  <a:srgbClr val="3E3E3E"/>
                </a:solidFill>
                <a:latin typeface="CVS Health Sans"/>
                <a:cs typeface="CVS Health Sans"/>
              </a:rPr>
              <a:t>to</a:t>
            </a:r>
            <a:r>
              <a:rPr sz="1100" spc="20" dirty="0">
                <a:solidFill>
                  <a:srgbClr val="3E3E3E"/>
                </a:solidFill>
                <a:latin typeface="CVS Health Sans"/>
                <a:cs typeface="CVS Health Sans"/>
              </a:rPr>
              <a:t> </a:t>
            </a:r>
            <a:r>
              <a:rPr sz="1100" dirty="0">
                <a:solidFill>
                  <a:srgbClr val="3E3E3E"/>
                </a:solidFill>
                <a:latin typeface="CVS Health Sans"/>
                <a:cs typeface="CVS Health Sans"/>
              </a:rPr>
              <a:t>RP:</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Forecasting</a:t>
            </a:r>
            <a:r>
              <a:rPr sz="1100" spc="-55" dirty="0">
                <a:solidFill>
                  <a:srgbClr val="3E3E3E"/>
                </a:solidFill>
                <a:latin typeface="CVS Health Sans"/>
                <a:cs typeface="CVS Health Sans"/>
              </a:rPr>
              <a:t> </a:t>
            </a:r>
            <a:r>
              <a:rPr sz="1100" spc="-50" dirty="0">
                <a:solidFill>
                  <a:srgbClr val="3E3E3E"/>
                </a:solidFill>
                <a:latin typeface="CVS Health Sans"/>
                <a:cs typeface="CVS Health Sans"/>
              </a:rPr>
              <a:t>&amp;</a:t>
            </a:r>
            <a:r>
              <a:rPr sz="1100" spc="500" dirty="0">
                <a:solidFill>
                  <a:srgbClr val="3E3E3E"/>
                </a:solidFill>
                <a:latin typeface="CVS Health Sans"/>
                <a:cs typeface="CVS Health Sans"/>
              </a:rPr>
              <a:t> </a:t>
            </a:r>
            <a:r>
              <a:rPr sz="1100" spc="-10" dirty="0">
                <a:solidFill>
                  <a:srgbClr val="3E3E3E"/>
                </a:solidFill>
                <a:latin typeface="CVS Health Sans"/>
                <a:cs typeface="CVS Health Sans"/>
              </a:rPr>
              <a:t>Planning,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Scheduling</a:t>
            </a:r>
            <a:r>
              <a:rPr sz="1100" spc="-95" dirty="0">
                <a:solidFill>
                  <a:srgbClr val="3E3E3E"/>
                </a:solidFill>
                <a:latin typeface="CVS Health Sans"/>
                <a:cs typeface="CVS Health Sans"/>
              </a:rPr>
              <a:t> </a:t>
            </a:r>
            <a:r>
              <a:rPr sz="1100" dirty="0">
                <a:solidFill>
                  <a:srgbClr val="3E3E3E"/>
                </a:solidFill>
                <a:latin typeface="CVS Health Sans"/>
                <a:cs typeface="CVS Health Sans"/>
              </a:rPr>
              <a:t>&amp;</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Channel Management</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Technology</a:t>
            </a:r>
            <a:r>
              <a:rPr sz="1100" spc="-10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spc="-10" dirty="0">
                <a:solidFill>
                  <a:srgbClr val="3E3E3E"/>
                </a:solidFill>
                <a:latin typeface="CVS Health Sans"/>
                <a:cs typeface="CVS Health Sans"/>
              </a:rPr>
              <a:t>Reporting.</a:t>
            </a:r>
            <a:endParaRPr sz="1100">
              <a:latin typeface="CVS Health Sans"/>
              <a:cs typeface="CVS Health Sans"/>
            </a:endParaRPr>
          </a:p>
        </p:txBody>
      </p:sp>
      <p:grpSp>
        <p:nvGrpSpPr>
          <p:cNvPr id="5" name="object 5"/>
          <p:cNvGrpSpPr/>
          <p:nvPr/>
        </p:nvGrpSpPr>
        <p:grpSpPr>
          <a:xfrm>
            <a:off x="5138165" y="2286"/>
            <a:ext cx="239395" cy="6856095"/>
            <a:chOff x="5138165" y="2286"/>
            <a:chExt cx="239395" cy="6856095"/>
          </a:xfrm>
        </p:grpSpPr>
        <p:sp>
          <p:nvSpPr>
            <p:cNvPr id="6" name="object 6"/>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7" name="object 7"/>
            <p:cNvPicPr/>
            <p:nvPr/>
          </p:nvPicPr>
          <p:blipFill>
            <a:blip r:embed="rId3" cstate="print"/>
            <a:stretch>
              <a:fillRect/>
            </a:stretch>
          </p:blipFill>
          <p:spPr>
            <a:xfrm>
              <a:off x="5138165" y="799337"/>
              <a:ext cx="239268" cy="239267"/>
            </a:xfrm>
            <a:prstGeom prst="rect">
              <a:avLst/>
            </a:prstGeom>
          </p:spPr>
        </p:pic>
        <p:pic>
          <p:nvPicPr>
            <p:cNvPr id="8" name="object 8"/>
            <p:cNvPicPr/>
            <p:nvPr/>
          </p:nvPicPr>
          <p:blipFill>
            <a:blip r:embed="rId3" cstate="print"/>
            <a:stretch>
              <a:fillRect/>
            </a:stretch>
          </p:blipFill>
          <p:spPr>
            <a:xfrm>
              <a:off x="5138165" y="2820162"/>
              <a:ext cx="239268" cy="239267"/>
            </a:xfrm>
            <a:prstGeom prst="rect">
              <a:avLst/>
            </a:prstGeom>
          </p:spPr>
        </p:pic>
        <p:pic>
          <p:nvPicPr>
            <p:cNvPr id="9" name="object 9"/>
            <p:cNvPicPr/>
            <p:nvPr/>
          </p:nvPicPr>
          <p:blipFill>
            <a:blip r:embed="rId4" cstate="print"/>
            <a:stretch>
              <a:fillRect/>
            </a:stretch>
          </p:blipFill>
          <p:spPr>
            <a:xfrm>
              <a:off x="5138165" y="4511801"/>
              <a:ext cx="239268" cy="239268"/>
            </a:xfrm>
            <a:prstGeom prst="rect">
              <a:avLst/>
            </a:prstGeom>
          </p:spPr>
        </p:pic>
      </p:grpSp>
      <p:sp>
        <p:nvSpPr>
          <p:cNvPr id="10" name="object 10"/>
          <p:cNvSpPr txBox="1">
            <a:spLocks noGrp="1"/>
          </p:cNvSpPr>
          <p:nvPr>
            <p:ph type="title"/>
          </p:nvPr>
        </p:nvSpPr>
        <p:spPr>
          <a:prstGeom prst="rect">
            <a:avLst/>
          </a:prstGeom>
        </p:spPr>
        <p:txBody>
          <a:bodyPr vert="horz" wrap="square" lIns="0" tIns="13335" rIns="0" bIns="0" rtlCol="0">
            <a:spAutoFit/>
          </a:bodyPr>
          <a:lstStyle/>
          <a:p>
            <a:pPr marL="349885">
              <a:lnSpc>
                <a:spcPct val="100000"/>
              </a:lnSpc>
              <a:spcBef>
                <a:spcPts val="105"/>
              </a:spcBef>
            </a:pPr>
            <a:r>
              <a:rPr dirty="0"/>
              <a:t>Job</a:t>
            </a:r>
            <a:r>
              <a:rPr spc="-40" dirty="0"/>
              <a:t> </a:t>
            </a:r>
            <a:r>
              <a:rPr dirty="0"/>
              <a:t>Grade</a:t>
            </a:r>
            <a:r>
              <a:rPr spc="15" dirty="0"/>
              <a:t> </a:t>
            </a:r>
            <a:r>
              <a:rPr dirty="0"/>
              <a:t>-</a:t>
            </a:r>
            <a:r>
              <a:rPr spc="10" dirty="0"/>
              <a:t> </a:t>
            </a:r>
            <a:r>
              <a:rPr spc="-25" dirty="0"/>
              <a:t>105</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27</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1" name="object 11"/>
          <p:cNvSpPr txBox="1"/>
          <p:nvPr/>
        </p:nvSpPr>
        <p:spPr>
          <a:xfrm>
            <a:off x="5585586" y="751517"/>
            <a:ext cx="5483860" cy="1415415"/>
          </a:xfrm>
          <a:prstGeom prst="rect">
            <a:avLst/>
          </a:prstGeom>
        </p:spPr>
        <p:txBody>
          <a:bodyPr vert="horz" wrap="square" lIns="0" tIns="107315" rIns="0" bIns="0" rtlCol="0">
            <a:spAutoFit/>
          </a:bodyPr>
          <a:lstStyle/>
          <a:p>
            <a:pPr marL="12700">
              <a:lnSpc>
                <a:spcPct val="100000"/>
              </a:lnSpc>
              <a:spcBef>
                <a:spcPts val="845"/>
              </a:spcBef>
            </a:pPr>
            <a:r>
              <a:rPr sz="1400" b="1" dirty="0">
                <a:solidFill>
                  <a:srgbClr val="3E3E3E"/>
                </a:solidFill>
                <a:latin typeface="CVS Health Sans"/>
                <a:cs typeface="CVS Health Sans"/>
              </a:rPr>
              <a:t>Cdr,</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Resource</a:t>
            </a:r>
            <a:r>
              <a:rPr sz="1400" b="1" spc="-15" dirty="0">
                <a:solidFill>
                  <a:srgbClr val="3E3E3E"/>
                </a:solidFill>
                <a:latin typeface="CVS Health Sans"/>
                <a:cs typeface="CVS Health Sans"/>
              </a:rPr>
              <a:t> </a:t>
            </a:r>
            <a:r>
              <a:rPr sz="1400" b="1" spc="-10" dirty="0">
                <a:solidFill>
                  <a:srgbClr val="3E3E3E"/>
                </a:solidFill>
                <a:latin typeface="CVS Health Sans"/>
                <a:cs typeface="CVS Health Sans"/>
              </a:rPr>
              <a:t>Planning</a:t>
            </a:r>
            <a:endParaRPr sz="1400">
              <a:latin typeface="CVS Health Sans"/>
              <a:cs typeface="CVS Health Sans"/>
            </a:endParaRPr>
          </a:p>
          <a:p>
            <a:pPr marL="12700" marR="5080">
              <a:lnSpc>
                <a:spcPct val="99900"/>
              </a:lnSpc>
              <a:spcBef>
                <a:spcPts val="600"/>
              </a:spcBef>
            </a:pPr>
            <a:r>
              <a:rPr sz="1100" dirty="0">
                <a:solidFill>
                  <a:srgbClr val="3E3E3E"/>
                </a:solidFill>
                <a:latin typeface="CVS Health Sans"/>
                <a:cs typeface="CVS Health Sans"/>
              </a:rPr>
              <a:t>The</a:t>
            </a:r>
            <a:r>
              <a:rPr sz="1100" spc="-40" dirty="0">
                <a:solidFill>
                  <a:srgbClr val="3E3E3E"/>
                </a:solidFill>
                <a:latin typeface="CVS Health Sans"/>
                <a:cs typeface="CVS Health Sans"/>
              </a:rPr>
              <a:t> </a:t>
            </a:r>
            <a:r>
              <a:rPr sz="1100" dirty="0">
                <a:solidFill>
                  <a:srgbClr val="3E3E3E"/>
                </a:solidFill>
                <a:latin typeface="CVS Health Sans"/>
                <a:cs typeface="CVS Health Sans"/>
              </a:rPr>
              <a:t>resource</a:t>
            </a:r>
            <a:r>
              <a:rPr sz="1100" spc="-70" dirty="0">
                <a:solidFill>
                  <a:srgbClr val="3E3E3E"/>
                </a:solidFill>
                <a:latin typeface="CVS Health Sans"/>
                <a:cs typeface="CVS Health Sans"/>
              </a:rPr>
              <a:t> </a:t>
            </a:r>
            <a:r>
              <a:rPr sz="1100" dirty="0">
                <a:solidFill>
                  <a:srgbClr val="3E3E3E"/>
                </a:solidFill>
                <a:latin typeface="CVS Health Sans"/>
                <a:cs typeface="CVS Health Sans"/>
              </a:rPr>
              <a:t>planning</a:t>
            </a:r>
            <a:r>
              <a:rPr sz="1100" spc="-5" dirty="0">
                <a:solidFill>
                  <a:srgbClr val="3E3E3E"/>
                </a:solidFill>
                <a:latin typeface="CVS Health Sans"/>
                <a:cs typeface="CVS Health Sans"/>
              </a:rPr>
              <a:t> </a:t>
            </a:r>
            <a:r>
              <a:rPr sz="1100" dirty="0">
                <a:solidFill>
                  <a:srgbClr val="3E3E3E"/>
                </a:solidFill>
                <a:latin typeface="CVS Health Sans"/>
                <a:cs typeface="CVS Health Sans"/>
              </a:rPr>
              <a:t>coordinator</a:t>
            </a:r>
            <a:r>
              <a:rPr sz="1100" spc="215" dirty="0">
                <a:solidFill>
                  <a:srgbClr val="3E3E3E"/>
                </a:solidFill>
                <a:latin typeface="CVS Health Sans"/>
                <a:cs typeface="CVS Health Sans"/>
              </a:rPr>
              <a:t> </a:t>
            </a:r>
            <a:r>
              <a:rPr sz="1100" dirty="0">
                <a:solidFill>
                  <a:srgbClr val="3E3E3E"/>
                </a:solidFill>
                <a:latin typeface="CVS Health Sans"/>
                <a:cs typeface="CVS Health Sans"/>
              </a:rPr>
              <a:t>is</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 conduit</a:t>
            </a:r>
            <a:r>
              <a:rPr sz="1100" spc="-25" dirty="0">
                <a:solidFill>
                  <a:srgbClr val="3E3E3E"/>
                </a:solidFill>
                <a:latin typeface="CVS Health Sans"/>
                <a:cs typeface="CVS Health Sans"/>
              </a:rPr>
              <a:t> </a:t>
            </a:r>
            <a:r>
              <a:rPr sz="1100" dirty="0">
                <a:solidFill>
                  <a:srgbClr val="3E3E3E"/>
                </a:solidFill>
                <a:latin typeface="CVS Health Sans"/>
                <a:cs typeface="CVS Health Sans"/>
              </a:rPr>
              <a:t>for</a:t>
            </a:r>
            <a:r>
              <a:rPr sz="1100" spc="5" dirty="0">
                <a:solidFill>
                  <a:srgbClr val="3E3E3E"/>
                </a:solidFill>
                <a:latin typeface="CVS Health Sans"/>
                <a:cs typeface="CVS Health Sans"/>
              </a:rPr>
              <a:t> </a:t>
            </a:r>
            <a:r>
              <a:rPr sz="1100" dirty="0">
                <a:solidFill>
                  <a:srgbClr val="3E3E3E"/>
                </a:solidFill>
                <a:latin typeface="CVS Health Sans"/>
                <a:cs typeface="CVS Health Sans"/>
              </a:rPr>
              <a:t>information</a:t>
            </a:r>
            <a:r>
              <a:rPr sz="1100" spc="-25" dirty="0">
                <a:solidFill>
                  <a:srgbClr val="3E3E3E"/>
                </a:solidFill>
                <a:latin typeface="CVS Health Sans"/>
                <a:cs typeface="CVS Health Sans"/>
              </a:rPr>
              <a:t> </a:t>
            </a:r>
            <a:r>
              <a:rPr sz="1100" dirty="0">
                <a:solidFill>
                  <a:srgbClr val="3E3E3E"/>
                </a:solidFill>
                <a:latin typeface="CVS Health Sans"/>
                <a:cs typeface="CVS Health Sans"/>
              </a:rPr>
              <a:t>regarding</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intraday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real-time</a:t>
            </a:r>
            <a:r>
              <a:rPr sz="1100" spc="-25"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7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254" dirty="0">
                <a:solidFill>
                  <a:srgbClr val="3E3E3E"/>
                </a:solidFill>
                <a:latin typeface="CVS Health Sans"/>
                <a:cs typeface="CVS Health Sans"/>
              </a:rPr>
              <a:t> </a:t>
            </a:r>
            <a:r>
              <a:rPr sz="1100" dirty="0">
                <a:solidFill>
                  <a:srgbClr val="3E3E3E"/>
                </a:solidFill>
                <a:latin typeface="CVS Health Sans"/>
                <a:cs typeface="CVS Health Sans"/>
              </a:rPr>
              <a:t>Coordinators</a:t>
            </a:r>
            <a:r>
              <a:rPr sz="1100" spc="-90"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50" dirty="0">
                <a:solidFill>
                  <a:srgbClr val="3E3E3E"/>
                </a:solidFill>
                <a:latin typeface="CVS Health Sans"/>
                <a:cs typeface="CVS Health Sans"/>
              </a:rPr>
              <a:t> </a:t>
            </a:r>
            <a:r>
              <a:rPr sz="1100" dirty="0">
                <a:solidFill>
                  <a:srgbClr val="3E3E3E"/>
                </a:solidFill>
                <a:latin typeface="CVS Health Sans"/>
                <a:cs typeface="CVS Health Sans"/>
              </a:rPr>
              <a:t>both</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internal </a:t>
            </a:r>
            <a:r>
              <a:rPr sz="1100" dirty="0">
                <a:solidFill>
                  <a:srgbClr val="3E3E3E"/>
                </a:solidFill>
                <a:latin typeface="CVS Health Sans"/>
                <a:cs typeface="CVS Health Sans"/>
              </a:rPr>
              <a:t>operations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external</a:t>
            </a:r>
            <a:r>
              <a:rPr sz="1100" spc="-55" dirty="0">
                <a:solidFill>
                  <a:srgbClr val="3E3E3E"/>
                </a:solidFill>
                <a:latin typeface="CVS Health Sans"/>
                <a:cs typeface="CVS Health Sans"/>
              </a:rPr>
              <a:t> </a:t>
            </a:r>
            <a:r>
              <a:rPr sz="1100" dirty="0">
                <a:solidFill>
                  <a:srgbClr val="3E3E3E"/>
                </a:solidFill>
                <a:latin typeface="CVS Health Sans"/>
                <a:cs typeface="CVS Health Sans"/>
              </a:rPr>
              <a:t>vendors.</a:t>
            </a:r>
            <a:r>
              <a:rPr sz="1100" spc="-35" dirty="0">
                <a:solidFill>
                  <a:srgbClr val="3E3E3E"/>
                </a:solidFill>
                <a:latin typeface="CVS Health Sans"/>
                <a:cs typeface="CVS Health Sans"/>
              </a:rPr>
              <a:t> </a:t>
            </a:r>
            <a:r>
              <a:rPr sz="1100" dirty="0">
                <a:solidFill>
                  <a:srgbClr val="3E3E3E"/>
                </a:solidFill>
                <a:latin typeface="CVS Health Sans"/>
                <a:cs typeface="CVS Health Sans"/>
              </a:rPr>
              <a:t>They</a:t>
            </a:r>
            <a:r>
              <a:rPr sz="1100" spc="-50" dirty="0">
                <a:solidFill>
                  <a:srgbClr val="3E3E3E"/>
                </a:solidFill>
                <a:latin typeface="CVS Health Sans"/>
                <a:cs typeface="CVS Health Sans"/>
              </a:rPr>
              <a:t> </a:t>
            </a:r>
            <a:r>
              <a:rPr sz="1100" dirty="0">
                <a:solidFill>
                  <a:srgbClr val="3E3E3E"/>
                </a:solidFill>
                <a:latin typeface="CVS Health Sans"/>
                <a:cs typeface="CVS Health Sans"/>
              </a:rPr>
              <a:t>will</a:t>
            </a:r>
            <a:r>
              <a:rPr sz="1100" spc="-55" dirty="0">
                <a:solidFill>
                  <a:srgbClr val="3E3E3E"/>
                </a:solidFill>
                <a:latin typeface="CVS Health Sans"/>
                <a:cs typeface="CVS Health Sans"/>
              </a:rPr>
              <a:t> </a:t>
            </a:r>
            <a:r>
              <a:rPr sz="1100" dirty="0">
                <a:solidFill>
                  <a:srgbClr val="3E3E3E"/>
                </a:solidFill>
                <a:latin typeface="CVS Health Sans"/>
                <a:cs typeface="CVS Health Sans"/>
              </a:rPr>
              <a:t>engage</a:t>
            </a:r>
            <a:r>
              <a:rPr sz="1100" spc="-1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4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vendors</a:t>
            </a:r>
            <a:r>
              <a:rPr sz="1100" spc="-90" dirty="0">
                <a:solidFill>
                  <a:srgbClr val="3E3E3E"/>
                </a:solidFill>
                <a:latin typeface="CVS Health Sans"/>
                <a:cs typeface="CVS Health Sans"/>
              </a:rPr>
              <a:t> </a:t>
            </a:r>
            <a:r>
              <a:rPr sz="1100" dirty="0">
                <a:solidFill>
                  <a:srgbClr val="3E3E3E"/>
                </a:solidFill>
                <a:latin typeface="CVS Health Sans"/>
                <a:cs typeface="CVS Health Sans"/>
              </a:rPr>
              <a:t>to</a:t>
            </a:r>
            <a:r>
              <a:rPr sz="1100" spc="-20" dirty="0">
                <a:solidFill>
                  <a:srgbClr val="3E3E3E"/>
                </a:solidFill>
                <a:latin typeface="CVS Health Sans"/>
                <a:cs typeface="CVS Health Sans"/>
              </a:rPr>
              <a:t> </a:t>
            </a:r>
            <a:r>
              <a:rPr sz="1100" dirty="0">
                <a:solidFill>
                  <a:srgbClr val="3E3E3E"/>
                </a:solidFill>
                <a:latin typeface="CVS Health Sans"/>
                <a:cs typeface="CVS Health Sans"/>
              </a:rPr>
              <a:t>gather</a:t>
            </a:r>
            <a:r>
              <a:rPr sz="1100" spc="-5" dirty="0">
                <a:solidFill>
                  <a:srgbClr val="3E3E3E"/>
                </a:solidFill>
                <a:latin typeface="CVS Health Sans"/>
                <a:cs typeface="CVS Health Sans"/>
              </a:rPr>
              <a:t> </a:t>
            </a:r>
            <a:r>
              <a:rPr sz="1100" dirty="0">
                <a:solidFill>
                  <a:srgbClr val="3E3E3E"/>
                </a:solidFill>
                <a:latin typeface="CVS Health Sans"/>
                <a:cs typeface="CVS Health Sans"/>
              </a:rPr>
              <a:t>information</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70" dirty="0">
                <a:solidFill>
                  <a:srgbClr val="3E3E3E"/>
                </a:solidFill>
                <a:latin typeface="CVS Health Sans"/>
                <a:cs typeface="CVS Health Sans"/>
              </a:rPr>
              <a:t> </a:t>
            </a:r>
            <a:r>
              <a:rPr sz="1100" dirty="0">
                <a:solidFill>
                  <a:srgbClr val="3E3E3E"/>
                </a:solidFill>
                <a:latin typeface="CVS Health Sans"/>
                <a:cs typeface="CVS Health Sans"/>
              </a:rPr>
              <a:t>direction</a:t>
            </a:r>
            <a:r>
              <a:rPr sz="1100" spc="-30" dirty="0">
                <a:solidFill>
                  <a:srgbClr val="3E3E3E"/>
                </a:solidFill>
                <a:latin typeface="CVS Health Sans"/>
                <a:cs typeface="CVS Health Sans"/>
              </a:rPr>
              <a:t> </a:t>
            </a:r>
            <a:r>
              <a:rPr sz="1100" dirty="0">
                <a:solidFill>
                  <a:srgbClr val="3E3E3E"/>
                </a:solidFill>
                <a:latin typeface="CVS Health Sans"/>
                <a:cs typeface="CVS Health Sans"/>
              </a:rPr>
              <a:t>to</a:t>
            </a:r>
            <a:r>
              <a:rPr sz="1100" spc="-20" dirty="0">
                <a:solidFill>
                  <a:srgbClr val="3E3E3E"/>
                </a:solidFill>
                <a:latin typeface="CVS Health Sans"/>
                <a:cs typeface="CVS Health Sans"/>
              </a:rPr>
              <a:t> </a:t>
            </a:r>
            <a:r>
              <a:rPr sz="1100" dirty="0">
                <a:solidFill>
                  <a:srgbClr val="3E3E3E"/>
                </a:solidFill>
                <a:latin typeface="CVS Health Sans"/>
                <a:cs typeface="CVS Health Sans"/>
              </a:rPr>
              <a:t>maintain</a:t>
            </a:r>
            <a:r>
              <a:rPr sz="1100" spc="40" dirty="0">
                <a:solidFill>
                  <a:srgbClr val="3E3E3E"/>
                </a:solidFill>
                <a:latin typeface="CVS Health Sans"/>
                <a:cs typeface="CVS Health Sans"/>
              </a:rPr>
              <a:t> </a:t>
            </a:r>
            <a:r>
              <a:rPr sz="1100" dirty="0">
                <a:solidFill>
                  <a:srgbClr val="3E3E3E"/>
                </a:solidFill>
                <a:latin typeface="CVS Health Sans"/>
                <a:cs typeface="CVS Health Sans"/>
              </a:rPr>
              <a:t>critical</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business </a:t>
            </a:r>
            <a:r>
              <a:rPr sz="1100" dirty="0">
                <a:solidFill>
                  <a:srgbClr val="3E3E3E"/>
                </a:solidFill>
                <a:latin typeface="CVS Health Sans"/>
                <a:cs typeface="CVS Health Sans"/>
              </a:rPr>
              <a:t>outcomes.</a:t>
            </a:r>
            <a:r>
              <a:rPr sz="1100" spc="160" dirty="0">
                <a:solidFill>
                  <a:srgbClr val="3E3E3E"/>
                </a:solidFill>
                <a:latin typeface="CVS Health Sans"/>
                <a:cs typeface="CVS Health Sans"/>
              </a:rPr>
              <a:t>  </a:t>
            </a:r>
            <a:r>
              <a:rPr sz="1100" spc="-10" dirty="0">
                <a:solidFill>
                  <a:srgbClr val="3E3E3E"/>
                </a:solidFill>
                <a:latin typeface="CVS Health Sans"/>
                <a:cs typeface="CVS Health Sans"/>
              </a:rPr>
              <a:t>Coordinators</a:t>
            </a:r>
            <a:r>
              <a:rPr sz="1100" spc="-65" dirty="0">
                <a:solidFill>
                  <a:srgbClr val="3E3E3E"/>
                </a:solidFill>
                <a:latin typeface="CVS Health Sans"/>
                <a:cs typeface="CVS Health Sans"/>
              </a:rPr>
              <a:t> </a:t>
            </a:r>
            <a:r>
              <a:rPr sz="1100" dirty="0">
                <a:solidFill>
                  <a:srgbClr val="3E3E3E"/>
                </a:solidFill>
                <a:latin typeface="CVS Health Sans"/>
                <a:cs typeface="CVS Health Sans"/>
              </a:rPr>
              <a:t>work</a:t>
            </a:r>
            <a:r>
              <a:rPr sz="1100" spc="-15" dirty="0">
                <a:solidFill>
                  <a:srgbClr val="3E3E3E"/>
                </a:solidFill>
                <a:latin typeface="CVS Health Sans"/>
                <a:cs typeface="CVS Health Sans"/>
              </a:rPr>
              <a:t> </a:t>
            </a:r>
            <a:r>
              <a:rPr sz="1100" dirty="0">
                <a:solidFill>
                  <a:srgbClr val="3E3E3E"/>
                </a:solidFill>
                <a:latin typeface="CVS Health Sans"/>
                <a:cs typeface="CVS Health Sans"/>
              </a:rPr>
              <a:t>in</a:t>
            </a:r>
            <a:r>
              <a:rPr sz="1100" spc="45" dirty="0">
                <a:solidFill>
                  <a:srgbClr val="3E3E3E"/>
                </a:solidFill>
                <a:latin typeface="CVS Health Sans"/>
                <a:cs typeface="CVS Health Sans"/>
              </a:rPr>
              <a:t> </a:t>
            </a:r>
            <a:r>
              <a:rPr sz="1100" dirty="0">
                <a:solidFill>
                  <a:srgbClr val="3E3E3E"/>
                </a:solidFill>
                <a:latin typeface="CVS Health Sans"/>
                <a:cs typeface="CVS Health Sans"/>
              </a:rPr>
              <a:t>a</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fast-</a:t>
            </a:r>
            <a:r>
              <a:rPr sz="1100" dirty="0">
                <a:solidFill>
                  <a:srgbClr val="3E3E3E"/>
                </a:solidFill>
                <a:latin typeface="CVS Health Sans"/>
                <a:cs typeface="CVS Health Sans"/>
              </a:rPr>
              <a:t>paced</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environment</a:t>
            </a:r>
            <a:r>
              <a:rPr sz="1100" spc="-75" dirty="0">
                <a:solidFill>
                  <a:srgbClr val="3E3E3E"/>
                </a:solidFill>
                <a:latin typeface="CVS Health Sans"/>
                <a:cs typeface="CVS Health Sans"/>
              </a:rPr>
              <a:t> </a:t>
            </a:r>
            <a:r>
              <a:rPr sz="1100" dirty="0">
                <a:solidFill>
                  <a:srgbClr val="3E3E3E"/>
                </a:solidFill>
                <a:latin typeface="CVS Health Sans"/>
                <a:cs typeface="CVS Health Sans"/>
              </a:rPr>
              <a:t>supporting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our</a:t>
            </a:r>
            <a:r>
              <a:rPr sz="1100" spc="-10" dirty="0">
                <a:solidFill>
                  <a:srgbClr val="3E3E3E"/>
                </a:solidFill>
                <a:latin typeface="CVS Health Sans"/>
                <a:cs typeface="CVS Health Sans"/>
              </a:rPr>
              <a:t> 5000+ </a:t>
            </a:r>
            <a:r>
              <a:rPr sz="1100" dirty="0">
                <a:solidFill>
                  <a:srgbClr val="3E3E3E"/>
                </a:solidFill>
                <a:latin typeface="CVS Health Sans"/>
                <a:cs typeface="CVS Health Sans"/>
              </a:rPr>
              <a:t>agent</a:t>
            </a:r>
            <a:r>
              <a:rPr sz="1100" spc="-35" dirty="0">
                <a:solidFill>
                  <a:srgbClr val="3E3E3E"/>
                </a:solidFill>
                <a:latin typeface="CVS Health Sans"/>
                <a:cs typeface="CVS Health Sans"/>
              </a:rPr>
              <a:t> </a:t>
            </a:r>
            <a:r>
              <a:rPr sz="1100" dirty="0">
                <a:solidFill>
                  <a:srgbClr val="3E3E3E"/>
                </a:solidFill>
                <a:latin typeface="CVS Health Sans"/>
                <a:cs typeface="CVS Health Sans"/>
              </a:rPr>
              <a:t>contact</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center.</a:t>
            </a:r>
            <a:endParaRPr sz="1100">
              <a:latin typeface="CVS Health Sans"/>
              <a:cs typeface="CVS Health Sans"/>
            </a:endParaRPr>
          </a:p>
        </p:txBody>
      </p:sp>
      <p:sp>
        <p:nvSpPr>
          <p:cNvPr id="12" name="object 12"/>
          <p:cNvSpPr txBox="1"/>
          <p:nvPr/>
        </p:nvSpPr>
        <p:spPr>
          <a:xfrm>
            <a:off x="3646678" y="2808477"/>
            <a:ext cx="137922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106</a:t>
            </a:r>
            <a:endParaRPr sz="1400">
              <a:latin typeface="CVS Health Sans"/>
              <a:cs typeface="CVS Health Sans"/>
            </a:endParaRPr>
          </a:p>
        </p:txBody>
      </p:sp>
      <p:sp>
        <p:nvSpPr>
          <p:cNvPr id="13" name="object 13"/>
          <p:cNvSpPr txBox="1"/>
          <p:nvPr/>
        </p:nvSpPr>
        <p:spPr>
          <a:xfrm>
            <a:off x="5585586" y="2752215"/>
            <a:ext cx="5408930" cy="1266825"/>
          </a:xfrm>
          <a:prstGeom prst="rect">
            <a:avLst/>
          </a:prstGeom>
        </p:spPr>
        <p:txBody>
          <a:bodyPr vert="horz" wrap="square" lIns="0" tIns="118745" rIns="0" bIns="0" rtlCol="0">
            <a:spAutoFit/>
          </a:bodyPr>
          <a:lstStyle/>
          <a:p>
            <a:pPr marL="12700">
              <a:lnSpc>
                <a:spcPct val="100000"/>
              </a:lnSpc>
              <a:spcBef>
                <a:spcPts val="935"/>
              </a:spcBef>
            </a:pPr>
            <a:r>
              <a:rPr sz="1400" b="1" dirty="0">
                <a:solidFill>
                  <a:srgbClr val="3E3E3E"/>
                </a:solidFill>
                <a:latin typeface="CVS Health Sans"/>
                <a:cs typeface="CVS Health Sans"/>
              </a:rPr>
              <a:t>Senior</a:t>
            </a:r>
            <a:r>
              <a:rPr sz="1400" b="1" spc="-45" dirty="0">
                <a:solidFill>
                  <a:srgbClr val="3E3E3E"/>
                </a:solidFill>
                <a:latin typeface="CVS Health Sans"/>
                <a:cs typeface="CVS Health Sans"/>
              </a:rPr>
              <a:t> </a:t>
            </a:r>
            <a:r>
              <a:rPr sz="1400" b="1" dirty="0">
                <a:solidFill>
                  <a:srgbClr val="3E3E3E"/>
                </a:solidFill>
                <a:latin typeface="CVS Health Sans"/>
                <a:cs typeface="CVS Health Sans"/>
              </a:rPr>
              <a:t>Cdr,</a:t>
            </a:r>
            <a:r>
              <a:rPr sz="1400" b="1" spc="-25" dirty="0">
                <a:solidFill>
                  <a:srgbClr val="3E3E3E"/>
                </a:solidFill>
                <a:latin typeface="CVS Health Sans"/>
                <a:cs typeface="CVS Health Sans"/>
              </a:rPr>
              <a:t> </a:t>
            </a:r>
            <a:r>
              <a:rPr sz="1400" b="1" dirty="0">
                <a:solidFill>
                  <a:srgbClr val="3E3E3E"/>
                </a:solidFill>
                <a:latin typeface="CVS Health Sans"/>
                <a:cs typeface="CVS Health Sans"/>
              </a:rPr>
              <a:t>Resource</a:t>
            </a:r>
            <a:r>
              <a:rPr sz="1400" b="1" spc="-15" dirty="0">
                <a:solidFill>
                  <a:srgbClr val="3E3E3E"/>
                </a:solidFill>
                <a:latin typeface="CVS Health Sans"/>
                <a:cs typeface="CVS Health Sans"/>
              </a:rPr>
              <a:t> </a:t>
            </a:r>
            <a:r>
              <a:rPr sz="1400" b="1" spc="-10" dirty="0">
                <a:solidFill>
                  <a:srgbClr val="3E3E3E"/>
                </a:solidFill>
                <a:latin typeface="CVS Health Sans"/>
                <a:cs typeface="CVS Health Sans"/>
              </a:rPr>
              <a:t>Planning</a:t>
            </a:r>
            <a:endParaRPr sz="1400">
              <a:latin typeface="CVS Health Sans"/>
              <a:cs typeface="CVS Health Sans"/>
            </a:endParaRPr>
          </a:p>
          <a:p>
            <a:pPr marL="17145" marR="5080">
              <a:lnSpc>
                <a:spcPct val="99600"/>
              </a:lnSpc>
              <a:spcBef>
                <a:spcPts val="675"/>
              </a:spcBef>
            </a:pPr>
            <a:r>
              <a:rPr sz="1100" dirty="0">
                <a:solidFill>
                  <a:srgbClr val="3E3E3E"/>
                </a:solidFill>
                <a:latin typeface="CVS Health Sans"/>
                <a:cs typeface="CVS Health Sans"/>
              </a:rPr>
              <a:t>Senior</a:t>
            </a:r>
            <a:r>
              <a:rPr sz="1100" spc="-20" dirty="0">
                <a:solidFill>
                  <a:srgbClr val="3E3E3E"/>
                </a:solidFill>
                <a:latin typeface="CVS Health Sans"/>
                <a:cs typeface="CVS Health Sans"/>
              </a:rPr>
              <a:t> </a:t>
            </a:r>
            <a:r>
              <a:rPr sz="1100" dirty="0">
                <a:solidFill>
                  <a:srgbClr val="3E3E3E"/>
                </a:solidFill>
                <a:latin typeface="CVS Health Sans"/>
                <a:cs typeface="CVS Health Sans"/>
              </a:rPr>
              <a:t>Coordinators</a:t>
            </a:r>
            <a:r>
              <a:rPr sz="1100" spc="-40" dirty="0">
                <a:solidFill>
                  <a:srgbClr val="3E3E3E"/>
                </a:solidFill>
                <a:latin typeface="CVS Health Sans"/>
                <a:cs typeface="CVS Health Sans"/>
              </a:rPr>
              <a:t> </a:t>
            </a:r>
            <a:r>
              <a:rPr sz="1100" dirty="0">
                <a:solidFill>
                  <a:srgbClr val="3E3E3E"/>
                </a:solidFill>
                <a:latin typeface="CVS Health Sans"/>
                <a:cs typeface="CVS Health Sans"/>
              </a:rPr>
              <a:t>are</a:t>
            </a:r>
            <a:r>
              <a:rPr sz="1100" spc="-15" dirty="0">
                <a:solidFill>
                  <a:srgbClr val="3E3E3E"/>
                </a:solidFill>
                <a:latin typeface="CVS Health Sans"/>
                <a:cs typeface="CVS Health Sans"/>
              </a:rPr>
              <a:t> </a:t>
            </a:r>
            <a:r>
              <a:rPr sz="1100" dirty="0">
                <a:solidFill>
                  <a:srgbClr val="3E3E3E"/>
                </a:solidFill>
                <a:latin typeface="CVS Health Sans"/>
                <a:cs typeface="CVS Health Sans"/>
              </a:rPr>
              <a:t>next</a:t>
            </a:r>
            <a:r>
              <a:rPr sz="1100" spc="-40"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55" dirty="0">
                <a:solidFill>
                  <a:srgbClr val="3E3E3E"/>
                </a:solidFill>
                <a:latin typeface="CVS Health Sans"/>
                <a:cs typeface="CVS Health Sans"/>
              </a:rPr>
              <a:t> </a:t>
            </a:r>
            <a:r>
              <a:rPr sz="1100" dirty="0">
                <a:solidFill>
                  <a:srgbClr val="3E3E3E"/>
                </a:solidFill>
                <a:latin typeface="CVS Health Sans"/>
                <a:cs typeface="CVS Health Sans"/>
              </a:rPr>
              <a:t>real</a:t>
            </a:r>
            <a:r>
              <a:rPr sz="1100" spc="-55" dirty="0">
                <a:solidFill>
                  <a:srgbClr val="3E3E3E"/>
                </a:solidFill>
                <a:latin typeface="CVS Health Sans"/>
                <a:cs typeface="CVS Health Sans"/>
              </a:rPr>
              <a:t> </a:t>
            </a:r>
            <a:r>
              <a:rPr sz="1100" dirty="0">
                <a:solidFill>
                  <a:srgbClr val="3E3E3E"/>
                </a:solidFill>
                <a:latin typeface="CVS Health Sans"/>
                <a:cs typeface="CVS Health Sans"/>
              </a:rPr>
              <a:t>time</a:t>
            </a:r>
            <a:r>
              <a:rPr sz="1100" spc="60" dirty="0">
                <a:solidFill>
                  <a:srgbClr val="3E3E3E"/>
                </a:solidFill>
                <a:latin typeface="CVS Health Sans"/>
                <a:cs typeface="CVS Health Sans"/>
              </a:rPr>
              <a:t> </a:t>
            </a:r>
            <a:r>
              <a:rPr sz="1100" dirty="0">
                <a:solidFill>
                  <a:srgbClr val="3E3E3E"/>
                </a:solidFill>
                <a:latin typeface="CVS Health Sans"/>
                <a:cs typeface="CVS Health Sans"/>
              </a:rPr>
              <a:t>resource</a:t>
            </a:r>
            <a:r>
              <a:rPr sz="1100" spc="-95" dirty="0">
                <a:solidFill>
                  <a:srgbClr val="3E3E3E"/>
                </a:solidFill>
                <a:latin typeface="CVS Health Sans"/>
                <a:cs typeface="CVS Health Sans"/>
              </a:rPr>
              <a:t> </a:t>
            </a:r>
            <a:r>
              <a:rPr sz="1100" dirty="0">
                <a:solidFill>
                  <a:srgbClr val="3E3E3E"/>
                </a:solidFill>
                <a:latin typeface="CVS Health Sans"/>
                <a:cs typeface="CVS Health Sans"/>
              </a:rPr>
              <a:t>planning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analysts. Continuing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to</a:t>
            </a:r>
            <a:r>
              <a:rPr sz="1100" spc="40" dirty="0">
                <a:solidFill>
                  <a:srgbClr val="3E3E3E"/>
                </a:solidFill>
                <a:latin typeface="CVS Health Sans"/>
                <a:cs typeface="CVS Health Sans"/>
              </a:rPr>
              <a:t> </a:t>
            </a:r>
            <a:r>
              <a:rPr sz="1100" dirty="0">
                <a:solidFill>
                  <a:srgbClr val="3E3E3E"/>
                </a:solidFill>
                <a:latin typeface="CVS Health Sans"/>
                <a:cs typeface="CVS Health Sans"/>
              </a:rPr>
              <a:t>monitor</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multi-</a:t>
            </a:r>
            <a:r>
              <a:rPr sz="1100" dirty="0">
                <a:solidFill>
                  <a:srgbClr val="3E3E3E"/>
                </a:solidFill>
                <a:latin typeface="CVS Health Sans"/>
                <a:cs typeface="CVS Health Sans"/>
              </a:rPr>
              <a:t>skill</a:t>
            </a:r>
            <a:r>
              <a:rPr sz="1100" spc="-50" dirty="0">
                <a:solidFill>
                  <a:srgbClr val="3E3E3E"/>
                </a:solidFill>
                <a:latin typeface="CVS Health Sans"/>
                <a:cs typeface="CVS Health Sans"/>
              </a:rPr>
              <a:t> </a:t>
            </a:r>
            <a:r>
              <a:rPr sz="1100" dirty="0">
                <a:solidFill>
                  <a:srgbClr val="3E3E3E"/>
                </a:solidFill>
                <a:latin typeface="CVS Health Sans"/>
                <a:cs typeface="CVS Health Sans"/>
              </a:rPr>
              <a:t>multi-site</a:t>
            </a:r>
            <a:r>
              <a:rPr sz="1100" spc="20" dirty="0">
                <a:solidFill>
                  <a:srgbClr val="3E3E3E"/>
                </a:solidFill>
                <a:latin typeface="CVS Health Sans"/>
                <a:cs typeface="CVS Health Sans"/>
              </a:rPr>
              <a:t> </a:t>
            </a:r>
            <a:r>
              <a:rPr sz="1100" dirty="0">
                <a:solidFill>
                  <a:srgbClr val="3E3E3E"/>
                </a:solidFill>
                <a:latin typeface="CVS Health Sans"/>
                <a:cs typeface="CVS Health Sans"/>
              </a:rPr>
              <a:t>inbound</a:t>
            </a:r>
            <a:r>
              <a:rPr sz="1100" spc="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15" dirty="0">
                <a:solidFill>
                  <a:srgbClr val="3E3E3E"/>
                </a:solidFill>
                <a:latin typeface="CVS Health Sans"/>
                <a:cs typeface="CVS Health Sans"/>
              </a:rPr>
              <a:t> </a:t>
            </a:r>
            <a:r>
              <a:rPr sz="1100" dirty="0">
                <a:solidFill>
                  <a:srgbClr val="3E3E3E"/>
                </a:solidFill>
                <a:latin typeface="CVS Health Sans"/>
                <a:cs typeface="CVS Health Sans"/>
              </a:rPr>
              <a:t>queues</a:t>
            </a:r>
            <a:r>
              <a:rPr sz="1100" spc="-4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deliver</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consistent </a:t>
            </a:r>
            <a:r>
              <a:rPr sz="1100" dirty="0">
                <a:solidFill>
                  <a:srgbClr val="3E3E3E"/>
                </a:solidFill>
                <a:latin typeface="CVS Health Sans"/>
                <a:cs typeface="CVS Health Sans"/>
              </a:rPr>
              <a:t>business</a:t>
            </a:r>
            <a:r>
              <a:rPr sz="1100" spc="-10" dirty="0">
                <a:solidFill>
                  <a:srgbClr val="3E3E3E"/>
                </a:solidFill>
                <a:latin typeface="CVS Health Sans"/>
                <a:cs typeface="CVS Health Sans"/>
              </a:rPr>
              <a:t> </a:t>
            </a:r>
            <a:r>
              <a:rPr sz="1100" dirty="0">
                <a:solidFill>
                  <a:srgbClr val="3E3E3E"/>
                </a:solidFill>
                <a:latin typeface="CVS Health Sans"/>
                <a:cs typeface="CVS Health Sans"/>
              </a:rPr>
              <a:t>outcomes.</a:t>
            </a:r>
            <a:r>
              <a:rPr sz="1100" spc="12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25" dirty="0">
                <a:solidFill>
                  <a:srgbClr val="3E3E3E"/>
                </a:solidFill>
                <a:latin typeface="CVS Health Sans"/>
                <a:cs typeface="CVS Health Sans"/>
              </a:rPr>
              <a:t> </a:t>
            </a:r>
            <a:r>
              <a:rPr sz="1100" dirty="0">
                <a:solidFill>
                  <a:srgbClr val="3E3E3E"/>
                </a:solidFill>
                <a:latin typeface="CVS Health Sans"/>
                <a:cs typeface="CVS Health Sans"/>
              </a:rPr>
              <a:t>Coordinators</a:t>
            </a:r>
            <a:r>
              <a:rPr sz="1100" spc="-40" dirty="0">
                <a:solidFill>
                  <a:srgbClr val="3E3E3E"/>
                </a:solidFill>
                <a:latin typeface="CVS Health Sans"/>
                <a:cs typeface="CVS Health Sans"/>
              </a:rPr>
              <a:t> </a:t>
            </a:r>
            <a:r>
              <a:rPr sz="1100" dirty="0">
                <a:solidFill>
                  <a:srgbClr val="3E3E3E"/>
                </a:solidFill>
                <a:latin typeface="CVS Health Sans"/>
                <a:cs typeface="CVS Health Sans"/>
              </a:rPr>
              <a:t>work</a:t>
            </a:r>
            <a:r>
              <a:rPr sz="1100" spc="-65" dirty="0">
                <a:solidFill>
                  <a:srgbClr val="3E3E3E"/>
                </a:solidFill>
                <a:latin typeface="CVS Health Sans"/>
                <a:cs typeface="CVS Health Sans"/>
              </a:rPr>
              <a:t> </a:t>
            </a:r>
            <a:r>
              <a:rPr sz="1100" dirty="0">
                <a:solidFill>
                  <a:srgbClr val="3E3E3E"/>
                </a:solidFill>
                <a:latin typeface="CVS Health Sans"/>
                <a:cs typeface="CVS Health Sans"/>
              </a:rPr>
              <a:t>closely</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0" dirty="0">
                <a:solidFill>
                  <a:srgbClr val="3E3E3E"/>
                </a:solidFill>
                <a:latin typeface="CVS Health Sans"/>
                <a:cs typeface="CVS Health Sans"/>
              </a:rPr>
              <a:t> </a:t>
            </a:r>
            <a:r>
              <a:rPr sz="1100" dirty="0">
                <a:solidFill>
                  <a:srgbClr val="3E3E3E"/>
                </a:solidFill>
                <a:latin typeface="CVS Health Sans"/>
                <a:cs typeface="CVS Health Sans"/>
              </a:rPr>
              <a:t>leaders</a:t>
            </a:r>
            <a:r>
              <a:rPr sz="1100" spc="-120" dirty="0">
                <a:solidFill>
                  <a:srgbClr val="3E3E3E"/>
                </a:solidFill>
                <a:latin typeface="CVS Health Sans"/>
                <a:cs typeface="CVS Health Sans"/>
              </a:rPr>
              <a:t> </a:t>
            </a:r>
            <a:r>
              <a:rPr sz="1100" dirty="0">
                <a:solidFill>
                  <a:srgbClr val="3E3E3E"/>
                </a:solidFill>
                <a:latin typeface="CVS Health Sans"/>
                <a:cs typeface="CVS Health Sans"/>
              </a:rPr>
              <a:t>across</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multiple </a:t>
            </a:r>
            <a:r>
              <a:rPr sz="1100" dirty="0">
                <a:solidFill>
                  <a:srgbClr val="3E3E3E"/>
                </a:solidFill>
                <a:latin typeface="CVS Health Sans"/>
                <a:cs typeface="CVS Health Sans"/>
              </a:rPr>
              <a:t>support</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organizations </a:t>
            </a:r>
            <a:r>
              <a:rPr sz="1100" dirty="0">
                <a:solidFill>
                  <a:srgbClr val="3E3E3E"/>
                </a:solidFill>
                <a:latin typeface="CVS Health Sans"/>
                <a:cs typeface="CVS Health Sans"/>
              </a:rPr>
              <a:t>including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resource</a:t>
            </a:r>
            <a:r>
              <a:rPr sz="1100" spc="-60" dirty="0">
                <a:solidFill>
                  <a:srgbClr val="3E3E3E"/>
                </a:solidFill>
                <a:latin typeface="CVS Health Sans"/>
                <a:cs typeface="CVS Health Sans"/>
              </a:rPr>
              <a:t> </a:t>
            </a:r>
            <a:r>
              <a:rPr sz="1100" dirty="0">
                <a:solidFill>
                  <a:srgbClr val="3E3E3E"/>
                </a:solidFill>
                <a:latin typeface="CVS Health Sans"/>
                <a:cs typeface="CVS Health Sans"/>
              </a:rPr>
              <a:t>planning,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vendor management.</a:t>
            </a:r>
            <a:endParaRPr sz="1100">
              <a:latin typeface="CVS Health Sans"/>
              <a:cs typeface="CVS Health Sans"/>
            </a:endParaRPr>
          </a:p>
        </p:txBody>
      </p:sp>
      <p:sp>
        <p:nvSpPr>
          <p:cNvPr id="14" name="object 14"/>
          <p:cNvSpPr txBox="1"/>
          <p:nvPr/>
        </p:nvSpPr>
        <p:spPr>
          <a:xfrm>
            <a:off x="5585586" y="4464645"/>
            <a:ext cx="5602605" cy="1593215"/>
          </a:xfrm>
          <a:prstGeom prst="rect">
            <a:avLst/>
          </a:prstGeom>
        </p:spPr>
        <p:txBody>
          <a:bodyPr vert="horz" wrap="square" lIns="0" tIns="111125" rIns="0" bIns="0" rtlCol="0">
            <a:spAutoFit/>
          </a:bodyPr>
          <a:lstStyle/>
          <a:p>
            <a:pPr marL="12700">
              <a:lnSpc>
                <a:spcPct val="100000"/>
              </a:lnSpc>
              <a:spcBef>
                <a:spcPts val="875"/>
              </a:spcBef>
            </a:pPr>
            <a:r>
              <a:rPr sz="1400" b="1" spc="-10" dirty="0">
                <a:solidFill>
                  <a:srgbClr val="3E3E3E"/>
                </a:solidFill>
                <a:latin typeface="CVS Health Sans"/>
                <a:cs typeface="CVS Health Sans"/>
              </a:rPr>
              <a:t>Supervisor,</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Resource</a:t>
            </a:r>
            <a:r>
              <a:rPr sz="1400" b="1" spc="-5" dirty="0">
                <a:solidFill>
                  <a:srgbClr val="3E3E3E"/>
                </a:solidFill>
                <a:latin typeface="CVS Health Sans"/>
                <a:cs typeface="CVS Health Sans"/>
              </a:rPr>
              <a:t> </a:t>
            </a:r>
            <a:r>
              <a:rPr sz="1400" b="1" spc="-10" dirty="0">
                <a:solidFill>
                  <a:srgbClr val="3E3E3E"/>
                </a:solidFill>
                <a:latin typeface="CVS Health Sans"/>
                <a:cs typeface="CVS Health Sans"/>
              </a:rPr>
              <a:t>Planning</a:t>
            </a:r>
            <a:endParaRPr sz="1400">
              <a:latin typeface="CVS Health Sans"/>
              <a:cs typeface="CVS Health Sans"/>
            </a:endParaRPr>
          </a:p>
          <a:p>
            <a:pPr marL="17145" marR="5080">
              <a:lnSpc>
                <a:spcPct val="100099"/>
              </a:lnSpc>
              <a:spcBef>
                <a:spcPts val="635"/>
              </a:spcBef>
            </a:pPr>
            <a:r>
              <a:rPr sz="1100" dirty="0">
                <a:solidFill>
                  <a:srgbClr val="3E3E3E"/>
                </a:solidFill>
                <a:latin typeface="CVS Health Sans"/>
                <a:cs typeface="CVS Health Sans"/>
              </a:rPr>
              <a:t>An</a:t>
            </a:r>
            <a:r>
              <a:rPr sz="1100" spc="-10" dirty="0">
                <a:solidFill>
                  <a:srgbClr val="3E3E3E"/>
                </a:solidFill>
                <a:latin typeface="CVS Health Sans"/>
                <a:cs typeface="CVS Health Sans"/>
              </a:rPr>
              <a:t> </a:t>
            </a:r>
            <a:r>
              <a:rPr sz="1100" dirty="0">
                <a:solidFill>
                  <a:srgbClr val="3E3E3E"/>
                </a:solidFill>
                <a:latin typeface="CVS Health Sans"/>
                <a:cs typeface="CVS Health Sans"/>
              </a:rPr>
              <a:t>entry-level,</a:t>
            </a:r>
            <a:r>
              <a:rPr sz="1100" spc="-110"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7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20" dirty="0">
                <a:solidFill>
                  <a:srgbClr val="3E3E3E"/>
                </a:solidFill>
                <a:latin typeface="CVS Health Sans"/>
                <a:cs typeface="CVS Health Sans"/>
              </a:rPr>
              <a:t> </a:t>
            </a:r>
            <a:r>
              <a:rPr sz="1100" dirty="0">
                <a:solidFill>
                  <a:srgbClr val="3E3E3E"/>
                </a:solidFill>
                <a:latin typeface="CVS Health Sans"/>
                <a:cs typeface="CVS Health Sans"/>
              </a:rPr>
              <a:t>which</a:t>
            </a:r>
            <a:r>
              <a:rPr sz="1100" spc="-5" dirty="0">
                <a:solidFill>
                  <a:srgbClr val="3E3E3E"/>
                </a:solidFill>
                <a:latin typeface="CVS Health Sans"/>
                <a:cs typeface="CVS Health Sans"/>
              </a:rPr>
              <a:t> </a:t>
            </a:r>
            <a:r>
              <a:rPr sz="1100" dirty="0">
                <a:solidFill>
                  <a:srgbClr val="3E3E3E"/>
                </a:solidFill>
                <a:latin typeface="CVS Health Sans"/>
                <a:cs typeface="CVS Health Sans"/>
              </a:rPr>
              <a:t>provides</a:t>
            </a:r>
            <a:r>
              <a:rPr sz="1100" spc="-80" dirty="0">
                <a:solidFill>
                  <a:srgbClr val="3E3E3E"/>
                </a:solidFill>
                <a:latin typeface="CVS Health Sans"/>
                <a:cs typeface="CVS Health Sans"/>
              </a:rPr>
              <a:t> </a:t>
            </a:r>
            <a:r>
              <a:rPr sz="1100" dirty="0">
                <a:solidFill>
                  <a:srgbClr val="3E3E3E"/>
                </a:solidFill>
                <a:latin typeface="CVS Health Sans"/>
                <a:cs typeface="CVS Health Sans"/>
              </a:rPr>
              <a:t>supervision</a:t>
            </a:r>
            <a:r>
              <a:rPr sz="1100" spc="-40" dirty="0">
                <a:solidFill>
                  <a:srgbClr val="3E3E3E"/>
                </a:solidFill>
                <a:latin typeface="CVS Health Sans"/>
                <a:cs typeface="CVS Health Sans"/>
              </a:rPr>
              <a:t> </a:t>
            </a:r>
            <a:r>
              <a:rPr sz="1100" dirty="0">
                <a:solidFill>
                  <a:srgbClr val="3E3E3E"/>
                </a:solidFill>
                <a:latin typeface="CVS Health Sans"/>
                <a:cs typeface="CVS Health Sans"/>
              </a:rPr>
              <a:t>to a</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0"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hourly </a:t>
            </a:r>
            <a:r>
              <a:rPr sz="1100" dirty="0">
                <a:solidFill>
                  <a:srgbClr val="3E3E3E"/>
                </a:solidFill>
                <a:latin typeface="CVS Health Sans"/>
                <a:cs typeface="CVS Health Sans"/>
              </a:rPr>
              <a:t>colleagues,</a:t>
            </a:r>
            <a:r>
              <a:rPr sz="1100" spc="-120" dirty="0">
                <a:solidFill>
                  <a:srgbClr val="3E3E3E"/>
                </a:solidFill>
                <a:latin typeface="CVS Health Sans"/>
                <a:cs typeface="CVS Health Sans"/>
              </a:rPr>
              <a:t> </a:t>
            </a:r>
            <a:r>
              <a:rPr sz="1100" dirty="0">
                <a:solidFill>
                  <a:srgbClr val="3E3E3E"/>
                </a:solidFill>
                <a:latin typeface="CVS Health Sans"/>
                <a:cs typeface="CVS Health Sans"/>
              </a:rPr>
              <a:t>inclusive</a:t>
            </a:r>
            <a:r>
              <a:rPr sz="1100" spc="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onboarding,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7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professional </a:t>
            </a:r>
            <a:r>
              <a:rPr sz="1100" dirty="0">
                <a:solidFill>
                  <a:srgbClr val="3E3E3E"/>
                </a:solidFill>
                <a:latin typeface="CVS Health Sans"/>
                <a:cs typeface="CVS Health Sans"/>
              </a:rPr>
              <a:t>development,</a:t>
            </a:r>
            <a:r>
              <a:rPr sz="1100" spc="-110" dirty="0">
                <a:solidFill>
                  <a:srgbClr val="3E3E3E"/>
                </a:solidFill>
                <a:latin typeface="CVS Health Sans"/>
                <a:cs typeface="CVS Health Sans"/>
              </a:rPr>
              <a:t> </a:t>
            </a:r>
            <a:r>
              <a:rPr sz="1100" dirty="0">
                <a:solidFill>
                  <a:srgbClr val="3E3E3E"/>
                </a:solidFill>
                <a:latin typeface="CVS Health Sans"/>
                <a:cs typeface="CVS Health Sans"/>
              </a:rPr>
              <a:t>employee</a:t>
            </a:r>
            <a:r>
              <a:rPr sz="1100" spc="-55" dirty="0">
                <a:solidFill>
                  <a:srgbClr val="3E3E3E"/>
                </a:solidFill>
                <a:latin typeface="CVS Health Sans"/>
                <a:cs typeface="CVS Health Sans"/>
              </a:rPr>
              <a:t> </a:t>
            </a:r>
            <a:r>
              <a:rPr sz="1100" dirty="0">
                <a:solidFill>
                  <a:srgbClr val="3E3E3E"/>
                </a:solidFill>
                <a:latin typeface="CVS Health Sans"/>
                <a:cs typeface="CVS Health Sans"/>
              </a:rPr>
              <a:t>relations</a:t>
            </a:r>
            <a:r>
              <a:rPr sz="1100" spc="-80" dirty="0">
                <a:solidFill>
                  <a:srgbClr val="3E3E3E"/>
                </a:solidFill>
                <a:latin typeface="CVS Health Sans"/>
                <a:cs typeface="CVS Health Sans"/>
              </a:rPr>
              <a:t> </a:t>
            </a:r>
            <a:r>
              <a:rPr sz="1100" dirty="0">
                <a:solidFill>
                  <a:srgbClr val="3E3E3E"/>
                </a:solidFill>
                <a:latin typeface="CVS Health Sans"/>
                <a:cs typeface="CVS Health Sans"/>
              </a:rPr>
              <a:t>guidance</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conflict resolution</a:t>
            </a:r>
            <a:r>
              <a:rPr sz="1100" spc="-7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4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basic</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operational</a:t>
            </a:r>
            <a:r>
              <a:rPr sz="1100" spc="-55" dirty="0">
                <a:solidFill>
                  <a:srgbClr val="3E3E3E"/>
                </a:solidFill>
                <a:latin typeface="CVS Health Sans"/>
                <a:cs typeface="CVS Health Sans"/>
              </a:rPr>
              <a:t> </a:t>
            </a:r>
            <a:r>
              <a:rPr sz="1100" dirty="0">
                <a:solidFill>
                  <a:srgbClr val="3E3E3E"/>
                </a:solidFill>
                <a:latin typeface="CVS Health Sans"/>
                <a:cs typeface="CVS Health Sans"/>
              </a:rPr>
              <a:t>subject matter</a:t>
            </a:r>
            <a:r>
              <a:rPr sz="1100" spc="25" dirty="0">
                <a:solidFill>
                  <a:srgbClr val="3E3E3E"/>
                </a:solidFill>
                <a:latin typeface="CVS Health Sans"/>
                <a:cs typeface="CVS Health Sans"/>
              </a:rPr>
              <a:t> </a:t>
            </a:r>
            <a:r>
              <a:rPr sz="1100" dirty="0">
                <a:solidFill>
                  <a:srgbClr val="3E3E3E"/>
                </a:solidFill>
                <a:latin typeface="CVS Health Sans"/>
                <a:cs typeface="CVS Health Sans"/>
              </a:rPr>
              <a:t>expertise.</a:t>
            </a:r>
            <a:r>
              <a:rPr sz="1100" spc="-110" dirty="0">
                <a:solidFill>
                  <a:srgbClr val="3E3E3E"/>
                </a:solidFill>
                <a:latin typeface="CVS Health Sans"/>
                <a:cs typeface="CVS Health Sans"/>
              </a:rPr>
              <a:t> </a:t>
            </a:r>
            <a:r>
              <a:rPr sz="1100" dirty="0">
                <a:solidFill>
                  <a:srgbClr val="3E3E3E"/>
                </a:solidFill>
                <a:latin typeface="CVS Health Sans"/>
                <a:cs typeface="CVS Health Sans"/>
              </a:rPr>
              <a:t>Supervisors</a:t>
            </a:r>
            <a:r>
              <a:rPr sz="1100" spc="-75" dirty="0">
                <a:solidFill>
                  <a:srgbClr val="3E3E3E"/>
                </a:solidFill>
                <a:latin typeface="CVS Health Sans"/>
                <a:cs typeface="CVS Health Sans"/>
              </a:rPr>
              <a:t> </a:t>
            </a:r>
            <a:r>
              <a:rPr sz="1100" dirty="0">
                <a:solidFill>
                  <a:srgbClr val="3E3E3E"/>
                </a:solidFill>
                <a:latin typeface="CVS Health Sans"/>
                <a:cs typeface="CVS Health Sans"/>
              </a:rPr>
              <a:t>evaluate,</a:t>
            </a:r>
            <a:r>
              <a:rPr sz="1100" spc="-30" dirty="0">
                <a:solidFill>
                  <a:srgbClr val="3E3E3E"/>
                </a:solidFill>
                <a:latin typeface="CVS Health Sans"/>
                <a:cs typeface="CVS Health Sans"/>
              </a:rPr>
              <a:t> </a:t>
            </a:r>
            <a:r>
              <a:rPr sz="1100" dirty="0">
                <a:solidFill>
                  <a:srgbClr val="3E3E3E"/>
                </a:solidFill>
                <a:latin typeface="CVS Health Sans"/>
                <a:cs typeface="CVS Health Sans"/>
              </a:rPr>
              <a:t>interview,</a:t>
            </a:r>
            <a:r>
              <a:rPr sz="1100" spc="-30" dirty="0">
                <a:solidFill>
                  <a:srgbClr val="3E3E3E"/>
                </a:solidFill>
                <a:latin typeface="CVS Health Sans"/>
                <a:cs typeface="CVS Health Sans"/>
              </a:rPr>
              <a:t> </a:t>
            </a:r>
            <a:r>
              <a:rPr sz="1100" dirty="0">
                <a:solidFill>
                  <a:srgbClr val="3E3E3E"/>
                </a:solidFill>
                <a:latin typeface="CVS Health Sans"/>
                <a:cs typeface="CVS Health Sans"/>
              </a:rPr>
              <a:t>hire,</a:t>
            </a:r>
            <a:r>
              <a:rPr sz="1100" spc="-3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manage</a:t>
            </a:r>
            <a:r>
              <a:rPr sz="1100" spc="-15" dirty="0">
                <a:solidFill>
                  <a:srgbClr val="3E3E3E"/>
                </a:solidFill>
                <a:latin typeface="CVS Health Sans"/>
                <a:cs typeface="CVS Health Sans"/>
              </a:rPr>
              <a:t> </a:t>
            </a:r>
            <a:r>
              <a:rPr sz="1100" dirty="0">
                <a:solidFill>
                  <a:srgbClr val="3E3E3E"/>
                </a:solidFill>
                <a:latin typeface="CVS Health Sans"/>
                <a:cs typeface="CVS Health Sans"/>
              </a:rPr>
              <a:t>an assigned</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This</a:t>
            </a:r>
            <a:r>
              <a:rPr sz="1100" spc="-30"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5" dirty="0">
                <a:solidFill>
                  <a:srgbClr val="3E3E3E"/>
                </a:solidFill>
                <a:latin typeface="CVS Health Sans"/>
                <a:cs typeface="CVS Health Sans"/>
              </a:rPr>
              <a:t> </a:t>
            </a:r>
            <a:r>
              <a:rPr sz="1100" dirty="0">
                <a:solidFill>
                  <a:srgbClr val="3E3E3E"/>
                </a:solidFill>
                <a:latin typeface="CVS Health Sans"/>
                <a:cs typeface="CVS Health Sans"/>
              </a:rPr>
              <a:t>will</a:t>
            </a:r>
            <a:r>
              <a:rPr sz="1100" spc="-40" dirty="0">
                <a:solidFill>
                  <a:srgbClr val="3E3E3E"/>
                </a:solidFill>
                <a:latin typeface="CVS Health Sans"/>
                <a:cs typeface="CVS Health Sans"/>
              </a:rPr>
              <a:t> </a:t>
            </a:r>
            <a:r>
              <a:rPr sz="1100" dirty="0">
                <a:solidFill>
                  <a:srgbClr val="3E3E3E"/>
                </a:solidFill>
                <a:latin typeface="CVS Health Sans"/>
                <a:cs typeface="CVS Health Sans"/>
              </a:rPr>
              <a:t>be</a:t>
            </a:r>
            <a:r>
              <a:rPr sz="1100" spc="-4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dirty="0">
                <a:solidFill>
                  <a:srgbClr val="3E3E3E"/>
                </a:solidFill>
                <a:latin typeface="CVS Health Sans"/>
                <a:cs typeface="CVS Health Sans"/>
              </a:rPr>
              <a:t>for</a:t>
            </a:r>
            <a:r>
              <a:rPr sz="1100" spc="-5" dirty="0">
                <a:solidFill>
                  <a:srgbClr val="3E3E3E"/>
                </a:solidFill>
                <a:latin typeface="CVS Health Sans"/>
                <a:cs typeface="CVS Health Sans"/>
              </a:rPr>
              <a:t> </a:t>
            </a:r>
            <a:r>
              <a:rPr sz="1100" dirty="0">
                <a:solidFill>
                  <a:srgbClr val="3E3E3E"/>
                </a:solidFill>
                <a:latin typeface="CVS Health Sans"/>
                <a:cs typeface="CVS Health Sans"/>
              </a:rPr>
              <a:t>assisting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in</a:t>
            </a:r>
            <a:r>
              <a:rPr sz="1100" spc="-30"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development</a:t>
            </a:r>
            <a:r>
              <a:rPr sz="1100" spc="-1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success</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1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may</a:t>
            </a:r>
            <a:r>
              <a:rPr sz="1100" spc="20" dirty="0">
                <a:solidFill>
                  <a:srgbClr val="3E3E3E"/>
                </a:solidFill>
                <a:latin typeface="CVS Health Sans"/>
                <a:cs typeface="CVS Health Sans"/>
              </a:rPr>
              <a:t> </a:t>
            </a:r>
            <a:r>
              <a:rPr sz="1100" dirty="0">
                <a:solidFill>
                  <a:srgbClr val="3E3E3E"/>
                </a:solidFill>
                <a:latin typeface="CVS Health Sans"/>
                <a:cs typeface="CVS Health Sans"/>
              </a:rPr>
              <a:t>be</a:t>
            </a:r>
            <a:r>
              <a:rPr sz="1100" spc="10"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10" dirty="0">
                <a:solidFill>
                  <a:srgbClr val="3E3E3E"/>
                </a:solidFill>
                <a:latin typeface="CVS Health Sans"/>
                <a:cs typeface="CVS Health Sans"/>
              </a:rPr>
              <a:t> </a:t>
            </a:r>
            <a:r>
              <a:rPr sz="1100" dirty="0">
                <a:solidFill>
                  <a:srgbClr val="3E3E3E"/>
                </a:solidFill>
                <a:latin typeface="CVS Health Sans"/>
                <a:cs typeface="CVS Health Sans"/>
              </a:rPr>
              <a:t>other</a:t>
            </a:r>
            <a:r>
              <a:rPr sz="1100" spc="-25" dirty="0">
                <a:solidFill>
                  <a:srgbClr val="3E3E3E"/>
                </a:solidFill>
                <a:latin typeface="CVS Health Sans"/>
                <a:cs typeface="CVS Health Sans"/>
              </a:rPr>
              <a:t> </a:t>
            </a:r>
            <a:r>
              <a:rPr sz="1100" dirty="0">
                <a:solidFill>
                  <a:srgbClr val="3E3E3E"/>
                </a:solidFill>
                <a:latin typeface="CVS Health Sans"/>
                <a:cs typeface="CVS Health Sans"/>
              </a:rPr>
              <a:t>projects</a:t>
            </a:r>
            <a:r>
              <a:rPr sz="1100" spc="-8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local, </a:t>
            </a:r>
            <a:r>
              <a:rPr sz="1100" dirty="0">
                <a:solidFill>
                  <a:srgbClr val="3E3E3E"/>
                </a:solidFill>
                <a:latin typeface="CVS Health Sans"/>
                <a:cs typeface="CVS Health Sans"/>
              </a:rPr>
              <a:t>cross-</a:t>
            </a:r>
            <a:r>
              <a:rPr sz="1100" spc="-10" dirty="0">
                <a:solidFill>
                  <a:srgbClr val="3E3E3E"/>
                </a:solidFill>
                <a:latin typeface="CVS Health Sans"/>
                <a:cs typeface="CVS Health Sans"/>
              </a:rPr>
              <a:t>functional</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 broad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impact.</a:t>
            </a:r>
            <a:endParaRPr sz="1100">
              <a:latin typeface="CVS Health Sans"/>
              <a:cs typeface="CVS Health Sans"/>
            </a:endParaRPr>
          </a:p>
        </p:txBody>
      </p:sp>
      <p:sp>
        <p:nvSpPr>
          <p:cNvPr id="15" name="object 15"/>
          <p:cNvSpPr txBox="1"/>
          <p:nvPr/>
        </p:nvSpPr>
        <p:spPr>
          <a:xfrm>
            <a:off x="3651250" y="4517263"/>
            <a:ext cx="137668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37743"/>
            <a:ext cx="1920239" cy="6204204"/>
          </a:xfrm>
          <a:prstGeom prst="rect">
            <a:avLst/>
          </a:prstGeom>
        </p:spPr>
      </p:pic>
      <p:grpSp>
        <p:nvGrpSpPr>
          <p:cNvPr id="3" name="object 3"/>
          <p:cNvGrpSpPr/>
          <p:nvPr/>
        </p:nvGrpSpPr>
        <p:grpSpPr>
          <a:xfrm>
            <a:off x="5138165" y="2286"/>
            <a:ext cx="239395" cy="6856095"/>
            <a:chOff x="5138165" y="2286"/>
            <a:chExt cx="239395" cy="6856095"/>
          </a:xfrm>
        </p:grpSpPr>
        <p:sp>
          <p:nvSpPr>
            <p:cNvPr id="4" name="object 4"/>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5" name="object 5"/>
            <p:cNvPicPr/>
            <p:nvPr/>
          </p:nvPicPr>
          <p:blipFill>
            <a:blip r:embed="rId3" cstate="print"/>
            <a:stretch>
              <a:fillRect/>
            </a:stretch>
          </p:blipFill>
          <p:spPr>
            <a:xfrm>
              <a:off x="5138165" y="799337"/>
              <a:ext cx="239268" cy="239267"/>
            </a:xfrm>
            <a:prstGeom prst="rect">
              <a:avLst/>
            </a:prstGeom>
          </p:spPr>
        </p:pic>
        <p:pic>
          <p:nvPicPr>
            <p:cNvPr id="6" name="object 6"/>
            <p:cNvPicPr/>
            <p:nvPr/>
          </p:nvPicPr>
          <p:blipFill>
            <a:blip r:embed="rId3" cstate="print"/>
            <a:stretch>
              <a:fillRect/>
            </a:stretch>
          </p:blipFill>
          <p:spPr>
            <a:xfrm>
              <a:off x="5138165" y="2820162"/>
              <a:ext cx="239268" cy="239267"/>
            </a:xfrm>
            <a:prstGeom prst="rect">
              <a:avLst/>
            </a:prstGeom>
          </p:spPr>
        </p:pic>
        <p:pic>
          <p:nvPicPr>
            <p:cNvPr id="7" name="object 7"/>
            <p:cNvPicPr/>
            <p:nvPr/>
          </p:nvPicPr>
          <p:blipFill>
            <a:blip r:embed="rId4" cstate="print"/>
            <a:stretch>
              <a:fillRect/>
            </a:stretch>
          </p:blipFill>
          <p:spPr>
            <a:xfrm>
              <a:off x="5138165" y="4511801"/>
              <a:ext cx="239268" cy="239268"/>
            </a:xfrm>
            <a:prstGeom prst="rect">
              <a:avLst/>
            </a:prstGeom>
          </p:spPr>
        </p:pic>
      </p:grpSp>
      <p:sp>
        <p:nvSpPr>
          <p:cNvPr id="8" name="object 8"/>
          <p:cNvSpPr txBox="1">
            <a:spLocks noGrp="1"/>
          </p:cNvSpPr>
          <p:nvPr>
            <p:ph type="title"/>
          </p:nvPr>
        </p:nvSpPr>
        <p:spPr>
          <a:prstGeom prst="rect">
            <a:avLst/>
          </a:prstGeom>
        </p:spPr>
        <p:txBody>
          <a:bodyPr vert="horz" wrap="square" lIns="0" tIns="13335" rIns="0" bIns="0" rtlCol="0">
            <a:spAutoFit/>
          </a:bodyPr>
          <a:lstStyle/>
          <a:p>
            <a:pPr marL="354330">
              <a:lnSpc>
                <a:spcPct val="100000"/>
              </a:lnSpc>
              <a:spcBef>
                <a:spcPts val="105"/>
              </a:spcBef>
            </a:pPr>
            <a:r>
              <a:rPr dirty="0"/>
              <a:t>Job</a:t>
            </a:r>
            <a:r>
              <a:rPr spc="-40" dirty="0"/>
              <a:t> </a:t>
            </a:r>
            <a:r>
              <a:rPr dirty="0"/>
              <a:t>Grade</a:t>
            </a:r>
            <a:r>
              <a:rPr spc="15" dirty="0"/>
              <a:t> </a:t>
            </a:r>
            <a:r>
              <a:rPr dirty="0"/>
              <a:t>-</a:t>
            </a:r>
            <a:r>
              <a:rPr spc="10" dirty="0"/>
              <a:t> </a:t>
            </a:r>
            <a:r>
              <a:rPr spc="-25" dirty="0"/>
              <a:t>107</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28</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9" name="object 9"/>
          <p:cNvSpPr txBox="1"/>
          <p:nvPr/>
        </p:nvSpPr>
        <p:spPr>
          <a:xfrm>
            <a:off x="5585586" y="745756"/>
            <a:ext cx="5656580" cy="1426210"/>
          </a:xfrm>
          <a:prstGeom prst="rect">
            <a:avLst/>
          </a:prstGeom>
        </p:spPr>
        <p:txBody>
          <a:bodyPr vert="horz" wrap="square" lIns="0" tIns="113030" rIns="0" bIns="0" rtlCol="0">
            <a:spAutoFit/>
          </a:bodyPr>
          <a:lstStyle/>
          <a:p>
            <a:pPr marL="12700" algn="just">
              <a:lnSpc>
                <a:spcPct val="100000"/>
              </a:lnSpc>
              <a:spcBef>
                <a:spcPts val="890"/>
              </a:spcBef>
            </a:pPr>
            <a:r>
              <a:rPr sz="1400" b="1" dirty="0">
                <a:solidFill>
                  <a:srgbClr val="3E3E3E"/>
                </a:solidFill>
                <a:latin typeface="CVS Health Sans"/>
                <a:cs typeface="CVS Health Sans"/>
              </a:rPr>
              <a:t>Analyst,</a:t>
            </a:r>
            <a:r>
              <a:rPr sz="1400" b="1" spc="-55" dirty="0">
                <a:solidFill>
                  <a:srgbClr val="3E3E3E"/>
                </a:solidFill>
                <a:latin typeface="CVS Health Sans"/>
                <a:cs typeface="CVS Health Sans"/>
              </a:rPr>
              <a:t> </a:t>
            </a:r>
            <a:r>
              <a:rPr sz="1400" b="1" dirty="0">
                <a:solidFill>
                  <a:srgbClr val="3E3E3E"/>
                </a:solidFill>
                <a:latin typeface="CVS Health Sans"/>
                <a:cs typeface="CVS Health Sans"/>
              </a:rPr>
              <a:t>Business</a:t>
            </a:r>
            <a:r>
              <a:rPr sz="1400" b="1" spc="-20" dirty="0">
                <a:solidFill>
                  <a:srgbClr val="3E3E3E"/>
                </a:solidFill>
                <a:latin typeface="CVS Health Sans"/>
                <a:cs typeface="CVS Health Sans"/>
              </a:rPr>
              <a:t> </a:t>
            </a:r>
            <a:r>
              <a:rPr sz="1400" b="1" spc="-10" dirty="0">
                <a:solidFill>
                  <a:srgbClr val="3E3E3E"/>
                </a:solidFill>
                <a:latin typeface="CVS Health Sans"/>
                <a:cs typeface="CVS Health Sans"/>
              </a:rPr>
              <a:t>Analytics</a:t>
            </a:r>
            <a:endParaRPr sz="1400">
              <a:latin typeface="CVS Health Sans"/>
              <a:cs typeface="CVS Health Sans"/>
            </a:endParaRPr>
          </a:p>
          <a:p>
            <a:pPr marL="17145" marR="5080" algn="just">
              <a:lnSpc>
                <a:spcPct val="100899"/>
              </a:lnSpc>
              <a:spcBef>
                <a:spcPts val="625"/>
              </a:spcBef>
            </a:pPr>
            <a:r>
              <a:rPr sz="1100" dirty="0">
                <a:solidFill>
                  <a:srgbClr val="3E3E3E"/>
                </a:solidFill>
                <a:latin typeface="CVS Health Sans"/>
                <a:cs typeface="CVS Health Sans"/>
              </a:rPr>
              <a:t>Short</a:t>
            </a:r>
            <a:r>
              <a:rPr sz="1100" spc="-70" dirty="0">
                <a:solidFill>
                  <a:srgbClr val="3E3E3E"/>
                </a:solidFill>
                <a:latin typeface="CVS Health Sans"/>
                <a:cs typeface="CVS Health Sans"/>
              </a:rPr>
              <a:t> </a:t>
            </a:r>
            <a:r>
              <a:rPr sz="1100" dirty="0">
                <a:solidFill>
                  <a:srgbClr val="3E3E3E"/>
                </a:solidFill>
                <a:latin typeface="CVS Health Sans"/>
                <a:cs typeface="CVS Health Sans"/>
              </a:rPr>
              <a:t>Range</a:t>
            </a:r>
            <a:r>
              <a:rPr sz="1100" spc="-35" dirty="0">
                <a:solidFill>
                  <a:srgbClr val="3E3E3E"/>
                </a:solidFill>
                <a:latin typeface="CVS Health Sans"/>
                <a:cs typeface="CVS Health Sans"/>
              </a:rPr>
              <a:t> </a:t>
            </a:r>
            <a:r>
              <a:rPr sz="1100" dirty="0">
                <a:solidFill>
                  <a:srgbClr val="3E3E3E"/>
                </a:solidFill>
                <a:latin typeface="CVS Health Sans"/>
                <a:cs typeface="CVS Health Sans"/>
              </a:rPr>
              <a:t>Analyst:</a:t>
            </a:r>
            <a:r>
              <a:rPr sz="1100" spc="-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65" dirty="0">
                <a:solidFill>
                  <a:srgbClr val="3E3E3E"/>
                </a:solidFill>
                <a:latin typeface="CVS Health Sans"/>
                <a:cs typeface="CVS Health Sans"/>
              </a:rPr>
              <a:t> </a:t>
            </a:r>
            <a:r>
              <a:rPr sz="1100" dirty="0">
                <a:solidFill>
                  <a:srgbClr val="3E3E3E"/>
                </a:solidFill>
                <a:latin typeface="CVS Health Sans"/>
                <a:cs typeface="CVS Health Sans"/>
              </a:rPr>
              <a:t>for</a:t>
            </a:r>
            <a:r>
              <a:rPr sz="1100" spc="10" dirty="0">
                <a:solidFill>
                  <a:srgbClr val="3E3E3E"/>
                </a:solidFill>
                <a:latin typeface="CVS Health Sans"/>
                <a:cs typeface="CVS Health Sans"/>
              </a:rPr>
              <a:t> </a:t>
            </a:r>
            <a:r>
              <a:rPr sz="1100" dirty="0">
                <a:solidFill>
                  <a:srgbClr val="3E3E3E"/>
                </a:solidFill>
                <a:latin typeface="CVS Health Sans"/>
                <a:cs typeface="CVS Health Sans"/>
              </a:rPr>
              <a:t>forecasting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at</a:t>
            </a:r>
            <a:r>
              <a:rPr sz="1100" spc="20" dirty="0">
                <a:solidFill>
                  <a:srgbClr val="3E3E3E"/>
                </a:solidFill>
                <a:latin typeface="CVS Health Sans"/>
                <a:cs typeface="CVS Health Sans"/>
              </a:rPr>
              <a:t> </a:t>
            </a:r>
            <a:r>
              <a:rPr sz="1100" dirty="0">
                <a:solidFill>
                  <a:srgbClr val="3E3E3E"/>
                </a:solidFill>
                <a:latin typeface="CVS Health Sans"/>
                <a:cs typeface="CVS Health Sans"/>
              </a:rPr>
              <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strategic</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short-term</a:t>
            </a:r>
            <a:r>
              <a:rPr sz="1100" spc="-65"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70" dirty="0">
                <a:solidFill>
                  <a:srgbClr val="3E3E3E"/>
                </a:solidFill>
                <a:latin typeface="CVS Health Sans"/>
                <a:cs typeface="CVS Health Sans"/>
              </a:rPr>
              <a:t> </a:t>
            </a:r>
            <a:r>
              <a:rPr sz="1100" dirty="0">
                <a:solidFill>
                  <a:srgbClr val="3E3E3E"/>
                </a:solidFill>
                <a:latin typeface="CVS Health Sans"/>
                <a:cs typeface="CVS Health Sans"/>
              </a:rPr>
              <a:t>in</a:t>
            </a:r>
            <a:r>
              <a:rPr sz="1100" spc="20" dirty="0">
                <a:solidFill>
                  <a:srgbClr val="3E3E3E"/>
                </a:solidFill>
                <a:latin typeface="CVS Health Sans"/>
                <a:cs typeface="CVS Health Sans"/>
              </a:rPr>
              <a:t> </a:t>
            </a:r>
            <a:r>
              <a:rPr sz="1100" spc="-50" dirty="0">
                <a:solidFill>
                  <a:srgbClr val="3E3E3E"/>
                </a:solidFill>
                <a:latin typeface="CVS Health Sans"/>
                <a:cs typeface="CVS Health Sans"/>
              </a:rPr>
              <a:t>a </a:t>
            </a:r>
            <a:r>
              <a:rPr sz="1100" spc="-10" dirty="0">
                <a:solidFill>
                  <a:srgbClr val="3E3E3E"/>
                </a:solidFill>
                <a:latin typeface="CVS Health Sans"/>
                <a:cs typeface="CVS Health Sans"/>
              </a:rPr>
              <a:t>multi-</a:t>
            </a:r>
            <a:r>
              <a:rPr sz="1100" dirty="0">
                <a:solidFill>
                  <a:srgbClr val="3E3E3E"/>
                </a:solidFill>
                <a:latin typeface="CVS Health Sans"/>
                <a:cs typeface="CVS Health Sans"/>
              </a:rPr>
              <a:t>site</a:t>
            </a:r>
            <a:r>
              <a:rPr sz="1100" spc="-15" dirty="0">
                <a:solidFill>
                  <a:srgbClr val="3E3E3E"/>
                </a:solidFill>
                <a:latin typeface="CVS Health Sans"/>
                <a:cs typeface="CVS Health Sans"/>
              </a:rPr>
              <a:t> </a:t>
            </a:r>
            <a:r>
              <a:rPr sz="1100" dirty="0">
                <a:solidFill>
                  <a:srgbClr val="3E3E3E"/>
                </a:solidFill>
                <a:latin typeface="CVS Health Sans"/>
                <a:cs typeface="CVS Health Sans"/>
              </a:rPr>
              <a:t>environment</a:t>
            </a:r>
            <a:r>
              <a:rPr sz="1100" spc="-4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10" dirty="0">
                <a:solidFill>
                  <a:srgbClr val="3E3E3E"/>
                </a:solidFill>
                <a:latin typeface="CVS Health Sans"/>
                <a:cs typeface="CVS Health Sans"/>
              </a:rPr>
              <a:t> </a:t>
            </a:r>
            <a:r>
              <a:rPr sz="1100" dirty="0">
                <a:solidFill>
                  <a:srgbClr val="3E3E3E"/>
                </a:solidFill>
                <a:latin typeface="CVS Health Sans"/>
                <a:cs typeface="CVS Health Sans"/>
              </a:rPr>
              <a:t>an</a:t>
            </a:r>
            <a:r>
              <a:rPr sz="1100" spc="-5" dirty="0">
                <a:solidFill>
                  <a:srgbClr val="3E3E3E"/>
                </a:solidFill>
                <a:latin typeface="CVS Health Sans"/>
                <a:cs typeface="CVS Health Sans"/>
              </a:rPr>
              <a:t> </a:t>
            </a:r>
            <a:r>
              <a:rPr sz="1100" dirty="0">
                <a:solidFill>
                  <a:srgbClr val="3E3E3E"/>
                </a:solidFill>
                <a:latin typeface="CVS Health Sans"/>
                <a:cs typeface="CVS Health Sans"/>
              </a:rPr>
              <a:t>efficient workload</a:t>
            </a:r>
            <a:r>
              <a:rPr sz="1100" spc="-7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workforce</a:t>
            </a:r>
            <a:r>
              <a:rPr sz="1100" spc="-95" dirty="0">
                <a:solidFill>
                  <a:srgbClr val="3E3E3E"/>
                </a:solidFill>
                <a:latin typeface="CVS Health Sans"/>
                <a:cs typeface="CVS Health Sans"/>
              </a:rPr>
              <a:t> </a:t>
            </a:r>
            <a:r>
              <a:rPr sz="1100" spc="-10" dirty="0">
                <a:solidFill>
                  <a:srgbClr val="3E3E3E"/>
                </a:solidFill>
                <a:latin typeface="CVS Health Sans"/>
                <a:cs typeface="CVS Health Sans"/>
              </a:rPr>
              <a:t>balance.</a:t>
            </a:r>
            <a:endParaRPr sz="1100">
              <a:latin typeface="CVS Health Sans"/>
              <a:cs typeface="CVS Health Sans"/>
            </a:endParaRPr>
          </a:p>
          <a:p>
            <a:pPr marL="17145" marR="102235" algn="just">
              <a:lnSpc>
                <a:spcPts val="1330"/>
              </a:lnSpc>
              <a:spcBef>
                <a:spcPts val="15"/>
              </a:spcBef>
            </a:pPr>
            <a:r>
              <a:rPr sz="1100" dirty="0">
                <a:solidFill>
                  <a:srgbClr val="3E3E3E"/>
                </a:solidFill>
                <a:latin typeface="CVS Health Sans"/>
                <a:cs typeface="CVS Health Sans"/>
              </a:rPr>
              <a:t>Facilitate</a:t>
            </a:r>
            <a:r>
              <a:rPr sz="1100" spc="-25" dirty="0">
                <a:solidFill>
                  <a:srgbClr val="3E3E3E"/>
                </a:solidFill>
                <a:latin typeface="CVS Health Sans"/>
                <a:cs typeface="CVS Health Sans"/>
              </a:rPr>
              <a:t> </a:t>
            </a:r>
            <a:r>
              <a:rPr sz="1100" dirty="0">
                <a:solidFill>
                  <a:srgbClr val="3E3E3E"/>
                </a:solidFill>
                <a:latin typeface="CVS Health Sans"/>
                <a:cs typeface="CVS Health Sans"/>
              </a:rPr>
              <a:t>weekly</a:t>
            </a:r>
            <a:r>
              <a:rPr sz="1100" spc="-70" dirty="0">
                <a:solidFill>
                  <a:srgbClr val="3E3E3E"/>
                </a:solidFill>
                <a:latin typeface="CVS Health Sans"/>
                <a:cs typeface="CVS Health Sans"/>
              </a:rPr>
              <a:t> </a:t>
            </a:r>
            <a:r>
              <a:rPr sz="1100" dirty="0">
                <a:solidFill>
                  <a:srgbClr val="3E3E3E"/>
                </a:solidFill>
                <a:latin typeface="CVS Health Sans"/>
                <a:cs typeface="CVS Health Sans"/>
              </a:rPr>
              <a:t>meetings</a:t>
            </a:r>
            <a:r>
              <a:rPr sz="1100" spc="-4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0"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15"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review</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strategize</a:t>
            </a:r>
            <a:r>
              <a:rPr sz="1100" spc="-25" dirty="0">
                <a:solidFill>
                  <a:srgbClr val="3E3E3E"/>
                </a:solidFill>
                <a:latin typeface="CVS Health Sans"/>
                <a:cs typeface="CVS Health Sans"/>
              </a:rPr>
              <a:t> </a:t>
            </a:r>
            <a:r>
              <a:rPr sz="1100" dirty="0">
                <a:solidFill>
                  <a:srgbClr val="3E3E3E"/>
                </a:solidFill>
                <a:latin typeface="CVS Health Sans"/>
                <a:cs typeface="CVS Health Sans"/>
              </a:rPr>
              <a:t>for</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staffing </a:t>
            </a:r>
            <a:r>
              <a:rPr sz="1100" dirty="0">
                <a:solidFill>
                  <a:srgbClr val="3E3E3E"/>
                </a:solidFill>
                <a:latin typeface="CVS Health Sans"/>
                <a:cs typeface="CVS Health Sans"/>
              </a:rPr>
              <a:t>deficits</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overages.</a:t>
            </a:r>
            <a:r>
              <a:rPr sz="1100" spc="-6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Workforce</a:t>
            </a:r>
            <a:r>
              <a:rPr sz="1100" spc="-10" dirty="0">
                <a:solidFill>
                  <a:srgbClr val="3E3E3E"/>
                </a:solidFill>
                <a:latin typeface="CVS Health Sans"/>
                <a:cs typeface="CVS Health Sans"/>
              </a:rPr>
              <a:t> Management</a:t>
            </a:r>
            <a:r>
              <a:rPr sz="1100" spc="-55" dirty="0">
                <a:solidFill>
                  <a:srgbClr val="3E3E3E"/>
                </a:solidFill>
                <a:latin typeface="CVS Health Sans"/>
                <a:cs typeface="CVS Health Sans"/>
              </a:rPr>
              <a:t> </a:t>
            </a:r>
            <a:r>
              <a:rPr sz="1100" dirty="0">
                <a:solidFill>
                  <a:srgbClr val="3E3E3E"/>
                </a:solidFill>
                <a:latin typeface="CVS Health Sans"/>
                <a:cs typeface="CVS Health Sans"/>
              </a:rPr>
              <a:t>(WFM) Platform</a:t>
            </a:r>
            <a:r>
              <a:rPr sz="1100" spc="-45" dirty="0">
                <a:solidFill>
                  <a:srgbClr val="3E3E3E"/>
                </a:solidFill>
                <a:latin typeface="CVS Health Sans"/>
                <a:cs typeface="CVS Health Sans"/>
              </a:rPr>
              <a:t> </a:t>
            </a:r>
            <a:r>
              <a:rPr sz="1100" dirty="0">
                <a:solidFill>
                  <a:srgbClr val="3E3E3E"/>
                </a:solidFill>
                <a:latin typeface="CVS Health Sans"/>
                <a:cs typeface="CVS Health Sans"/>
              </a:rPr>
              <a:t>utilized</a:t>
            </a:r>
            <a:r>
              <a:rPr sz="1100" spc="-30" dirty="0">
                <a:solidFill>
                  <a:srgbClr val="3E3E3E"/>
                </a:solidFill>
                <a:latin typeface="CVS Health Sans"/>
                <a:cs typeface="CVS Health Sans"/>
              </a:rPr>
              <a:t> </a:t>
            </a:r>
            <a:r>
              <a:rPr sz="1100" spc="-25" dirty="0">
                <a:solidFill>
                  <a:srgbClr val="3E3E3E"/>
                </a:solidFill>
                <a:latin typeface="CVS Health Sans"/>
                <a:cs typeface="CVS Health Sans"/>
              </a:rPr>
              <a:t>for </a:t>
            </a:r>
            <a:r>
              <a:rPr sz="1100" spc="-10" dirty="0">
                <a:solidFill>
                  <a:srgbClr val="3E3E3E"/>
                </a:solidFill>
                <a:latin typeface="CVS Health Sans"/>
                <a:cs typeface="CVS Health Sans"/>
              </a:rPr>
              <a:t>forecasting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is</a:t>
            </a:r>
            <a:r>
              <a:rPr sz="1100" spc="20" dirty="0">
                <a:solidFill>
                  <a:srgbClr val="3E3E3E"/>
                </a:solidFill>
                <a:latin typeface="CVS Health Sans"/>
                <a:cs typeface="CVS Health Sans"/>
              </a:rPr>
              <a:t> </a:t>
            </a:r>
            <a:r>
              <a:rPr sz="1100" dirty="0">
                <a:solidFill>
                  <a:srgbClr val="3E3E3E"/>
                </a:solidFill>
                <a:latin typeface="CVS Health Sans"/>
                <a:cs typeface="CVS Health Sans"/>
              </a:rPr>
              <a:t>maintained</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50"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overall</a:t>
            </a:r>
            <a:r>
              <a:rPr sz="1100" spc="-100" dirty="0">
                <a:solidFill>
                  <a:srgbClr val="3E3E3E"/>
                </a:solidFill>
                <a:latin typeface="CVS Health Sans"/>
                <a:cs typeface="CVS Health Sans"/>
              </a:rPr>
              <a:t> </a:t>
            </a:r>
            <a:r>
              <a:rPr sz="1100" dirty="0">
                <a:solidFill>
                  <a:srgbClr val="3E3E3E"/>
                </a:solidFill>
                <a:latin typeface="CVS Health Sans"/>
                <a:cs typeface="CVS Health Sans"/>
              </a:rPr>
              <a:t>forecast</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direction.</a:t>
            </a:r>
            <a:endParaRPr sz="1100">
              <a:latin typeface="CVS Health Sans"/>
              <a:cs typeface="CVS Health Sans"/>
            </a:endParaRPr>
          </a:p>
          <a:p>
            <a:pPr marL="17145" algn="just">
              <a:lnSpc>
                <a:spcPts val="1255"/>
              </a:lnSpc>
            </a:pPr>
            <a:r>
              <a:rPr sz="1100" dirty="0">
                <a:solidFill>
                  <a:srgbClr val="3E3E3E"/>
                </a:solidFill>
                <a:latin typeface="CVS Health Sans"/>
                <a:cs typeface="CVS Health Sans"/>
              </a:rPr>
              <a:t>Forecasts</a:t>
            </a:r>
            <a:r>
              <a:rPr sz="1100" spc="-5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50"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55" dirty="0">
                <a:solidFill>
                  <a:srgbClr val="3E3E3E"/>
                </a:solidFill>
                <a:latin typeface="CVS Health Sans"/>
                <a:cs typeface="CVS Health Sans"/>
              </a:rPr>
              <a:t> </a:t>
            </a:r>
            <a:r>
              <a:rPr sz="1100" dirty="0">
                <a:solidFill>
                  <a:srgbClr val="3E3E3E"/>
                </a:solidFill>
                <a:latin typeface="CVS Health Sans"/>
                <a:cs typeface="CVS Health Sans"/>
              </a:rPr>
              <a:t>strategies</a:t>
            </a:r>
            <a:r>
              <a:rPr sz="1100" spc="-80" dirty="0">
                <a:solidFill>
                  <a:srgbClr val="3E3E3E"/>
                </a:solidFill>
                <a:latin typeface="CVS Health Sans"/>
                <a:cs typeface="CVS Health Sans"/>
              </a:rPr>
              <a:t> </a:t>
            </a:r>
            <a:r>
              <a:rPr sz="1100" dirty="0">
                <a:solidFill>
                  <a:srgbClr val="3E3E3E"/>
                </a:solidFill>
                <a:latin typeface="CVS Health Sans"/>
                <a:cs typeface="CVS Health Sans"/>
              </a:rPr>
              <a:t>in</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near</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term.</a:t>
            </a:r>
            <a:endParaRPr sz="1100">
              <a:latin typeface="CVS Health Sans"/>
              <a:cs typeface="CVS Health Sans"/>
            </a:endParaRPr>
          </a:p>
        </p:txBody>
      </p:sp>
      <p:sp>
        <p:nvSpPr>
          <p:cNvPr id="10" name="object 10"/>
          <p:cNvSpPr txBox="1"/>
          <p:nvPr/>
        </p:nvSpPr>
        <p:spPr>
          <a:xfrm>
            <a:off x="3651250" y="2808477"/>
            <a:ext cx="137668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
        <p:nvSpPr>
          <p:cNvPr id="11" name="object 11"/>
          <p:cNvSpPr txBox="1"/>
          <p:nvPr/>
        </p:nvSpPr>
        <p:spPr>
          <a:xfrm>
            <a:off x="720953" y="1860101"/>
            <a:ext cx="3281045" cy="1104900"/>
          </a:xfrm>
          <a:prstGeom prst="rect">
            <a:avLst/>
          </a:prstGeom>
        </p:spPr>
        <p:txBody>
          <a:bodyPr vert="horz" wrap="square" lIns="0" tIns="115570" rIns="0" bIns="0" rtlCol="0">
            <a:spAutoFit/>
          </a:bodyPr>
          <a:lstStyle/>
          <a:p>
            <a:pPr marL="12700">
              <a:lnSpc>
                <a:spcPct val="100000"/>
              </a:lnSpc>
              <a:spcBef>
                <a:spcPts val="910"/>
              </a:spcBef>
            </a:pPr>
            <a:r>
              <a:rPr sz="2800" b="1" dirty="0">
                <a:solidFill>
                  <a:srgbClr val="3E3E3E"/>
                </a:solidFill>
                <a:latin typeface="CVS Health Sans"/>
                <a:cs typeface="CVS Health Sans"/>
              </a:rPr>
              <a:t>Resource</a:t>
            </a:r>
            <a:r>
              <a:rPr sz="2800" b="1" spc="-40" dirty="0">
                <a:solidFill>
                  <a:srgbClr val="3E3E3E"/>
                </a:solidFill>
                <a:latin typeface="CVS Health Sans"/>
                <a:cs typeface="CVS Health Sans"/>
              </a:rPr>
              <a:t> </a:t>
            </a:r>
            <a:r>
              <a:rPr sz="2800" b="1" spc="-10" dirty="0">
                <a:solidFill>
                  <a:srgbClr val="3E3E3E"/>
                </a:solidFill>
                <a:latin typeface="CVS Health Sans"/>
                <a:cs typeface="CVS Health Sans"/>
              </a:rPr>
              <a:t>Planning</a:t>
            </a:r>
            <a:endParaRPr sz="2800">
              <a:latin typeface="CVS Health Sans"/>
              <a:cs typeface="CVS Health Sans"/>
            </a:endParaRPr>
          </a:p>
          <a:p>
            <a:pPr marL="28575" marR="626110">
              <a:lnSpc>
                <a:spcPct val="100899"/>
              </a:lnSpc>
              <a:spcBef>
                <a:spcPts val="325"/>
              </a:spcBef>
            </a:pPr>
            <a:r>
              <a:rPr sz="1100" dirty="0">
                <a:solidFill>
                  <a:srgbClr val="3E3E3E"/>
                </a:solidFill>
                <a:latin typeface="CVS Health Sans"/>
                <a:cs typeface="CVS Health Sans"/>
              </a:rPr>
              <a:t>Forecasts</a:t>
            </a:r>
            <a:r>
              <a:rPr sz="1100" spc="-8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50" dirty="0">
                <a:solidFill>
                  <a:srgbClr val="3E3E3E"/>
                </a:solidFill>
                <a:latin typeface="CVS Health Sans"/>
                <a:cs typeface="CVS Health Sans"/>
              </a:rPr>
              <a:t> </a:t>
            </a:r>
            <a:r>
              <a:rPr sz="1100" dirty="0">
                <a:solidFill>
                  <a:srgbClr val="3E3E3E"/>
                </a:solidFill>
                <a:latin typeface="CVS Health Sans"/>
                <a:cs typeface="CVS Health Sans"/>
              </a:rPr>
              <a:t>volumes</a:t>
            </a:r>
            <a:r>
              <a:rPr sz="1100" spc="-8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schedules staffing</a:t>
            </a:r>
            <a:r>
              <a:rPr sz="1100" spc="-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contact</a:t>
            </a:r>
            <a:r>
              <a:rPr sz="1100" spc="-5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optimize</a:t>
            </a:r>
            <a:r>
              <a:rPr sz="1100" spc="-25" dirty="0">
                <a:solidFill>
                  <a:srgbClr val="3E3E3E"/>
                </a:solidFill>
                <a:latin typeface="CVS Health Sans"/>
                <a:cs typeface="CVS Health Sans"/>
              </a:rPr>
              <a:t> </a:t>
            </a:r>
            <a:r>
              <a:rPr sz="1100" dirty="0">
                <a:solidFill>
                  <a:srgbClr val="3E3E3E"/>
                </a:solidFill>
                <a:latin typeface="CVS Health Sans"/>
                <a:cs typeface="CVS Health Sans"/>
              </a:rPr>
              <a:t>use</a:t>
            </a:r>
            <a:r>
              <a:rPr sz="1100" spc="-25" dirty="0">
                <a:solidFill>
                  <a:srgbClr val="3E3E3E"/>
                </a:solidFill>
                <a:latin typeface="CVS Health Sans"/>
                <a:cs typeface="CVS Health Sans"/>
              </a:rPr>
              <a:t> of </a:t>
            </a:r>
            <a:r>
              <a:rPr sz="1100" dirty="0">
                <a:solidFill>
                  <a:srgbClr val="3E3E3E"/>
                </a:solidFill>
                <a:latin typeface="CVS Health Sans"/>
                <a:cs typeface="CVS Health Sans"/>
              </a:rPr>
              <a:t>resources</a:t>
            </a:r>
            <a:r>
              <a:rPr sz="1100" spc="-1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to </a:t>
            </a:r>
            <a:r>
              <a:rPr sz="1100" spc="-10" dirty="0">
                <a:solidFill>
                  <a:srgbClr val="3E3E3E"/>
                </a:solidFill>
                <a:latin typeface="CVS Health Sans"/>
                <a:cs typeface="CVS Health Sans"/>
              </a:rPr>
              <a:t>enhance</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achieve</a:t>
            </a:r>
            <a:endParaRPr sz="1100">
              <a:latin typeface="CVS Health Sans"/>
              <a:cs typeface="CVS Health Sans"/>
            </a:endParaRPr>
          </a:p>
        </p:txBody>
      </p:sp>
      <p:sp>
        <p:nvSpPr>
          <p:cNvPr id="12" name="object 12"/>
          <p:cNvSpPr txBox="1"/>
          <p:nvPr/>
        </p:nvSpPr>
        <p:spPr>
          <a:xfrm>
            <a:off x="5585586" y="2752215"/>
            <a:ext cx="5685155" cy="1266825"/>
          </a:xfrm>
          <a:prstGeom prst="rect">
            <a:avLst/>
          </a:prstGeom>
        </p:spPr>
        <p:txBody>
          <a:bodyPr vert="horz" wrap="square" lIns="0" tIns="118745" rIns="0" bIns="0" rtlCol="0">
            <a:spAutoFit/>
          </a:bodyPr>
          <a:lstStyle/>
          <a:p>
            <a:pPr marL="12700">
              <a:lnSpc>
                <a:spcPct val="100000"/>
              </a:lnSpc>
              <a:spcBef>
                <a:spcPts val="935"/>
              </a:spcBef>
            </a:pPr>
            <a:r>
              <a:rPr sz="1400" b="1" dirty="0">
                <a:solidFill>
                  <a:srgbClr val="3E3E3E"/>
                </a:solidFill>
                <a:latin typeface="CVS Health Sans"/>
                <a:cs typeface="CVS Health Sans"/>
              </a:rPr>
              <a:t>Analyst,</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Resource</a:t>
            </a:r>
            <a:r>
              <a:rPr sz="1400" b="1" spc="-50" dirty="0">
                <a:solidFill>
                  <a:srgbClr val="3E3E3E"/>
                </a:solidFill>
                <a:latin typeface="CVS Health Sans"/>
                <a:cs typeface="CVS Health Sans"/>
              </a:rPr>
              <a:t> </a:t>
            </a:r>
            <a:r>
              <a:rPr sz="1400" b="1" spc="-10" dirty="0">
                <a:solidFill>
                  <a:srgbClr val="3E3E3E"/>
                </a:solidFill>
                <a:latin typeface="CVS Health Sans"/>
                <a:cs typeface="CVS Health Sans"/>
              </a:rPr>
              <a:t>Planning</a:t>
            </a:r>
            <a:endParaRPr sz="1400">
              <a:latin typeface="CVS Health Sans"/>
              <a:cs typeface="CVS Health Sans"/>
            </a:endParaRPr>
          </a:p>
          <a:p>
            <a:pPr marL="17145" marR="5080">
              <a:lnSpc>
                <a:spcPct val="99600"/>
              </a:lnSpc>
              <a:spcBef>
                <a:spcPts val="675"/>
              </a:spcBef>
            </a:pPr>
            <a:r>
              <a:rPr sz="1100" dirty="0">
                <a:solidFill>
                  <a:srgbClr val="3E3E3E"/>
                </a:solidFill>
                <a:latin typeface="CVS Health Sans"/>
                <a:cs typeface="CVS Health Sans"/>
              </a:rPr>
              <a:t>Develop</a:t>
            </a:r>
            <a:r>
              <a:rPr sz="1100" spc="-65" dirty="0">
                <a:solidFill>
                  <a:srgbClr val="3E3E3E"/>
                </a:solidFill>
                <a:latin typeface="CVS Health Sans"/>
                <a:cs typeface="CVS Health Sans"/>
              </a:rPr>
              <a:t> </a:t>
            </a:r>
            <a:r>
              <a:rPr sz="1100" dirty="0">
                <a:solidFill>
                  <a:srgbClr val="3E3E3E"/>
                </a:solidFill>
                <a:latin typeface="CVS Health Sans"/>
                <a:cs typeface="CVS Health Sans"/>
              </a:rPr>
              <a:t>schedules</a:t>
            </a:r>
            <a:r>
              <a:rPr sz="1100" spc="-8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deliver</a:t>
            </a:r>
            <a:r>
              <a:rPr sz="1100" spc="-95" dirty="0">
                <a:solidFill>
                  <a:srgbClr val="3E3E3E"/>
                </a:solidFill>
                <a:latin typeface="CVS Health Sans"/>
                <a:cs typeface="CVS Health Sans"/>
              </a:rPr>
              <a:t> </a:t>
            </a:r>
            <a:r>
              <a:rPr sz="1100" dirty="0">
                <a:solidFill>
                  <a:srgbClr val="3E3E3E"/>
                </a:solidFill>
                <a:latin typeface="CVS Health Sans"/>
                <a:cs typeface="CVS Health Sans"/>
              </a:rPr>
              <a:t>staffing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levels</a:t>
            </a:r>
            <a:r>
              <a:rPr sz="1100" spc="-80" dirty="0">
                <a:solidFill>
                  <a:srgbClr val="3E3E3E"/>
                </a:solidFill>
                <a:latin typeface="CVS Health Sans"/>
                <a:cs typeface="CVS Health Sans"/>
              </a:rPr>
              <a:t> </a:t>
            </a:r>
            <a:r>
              <a:rPr sz="1100" dirty="0">
                <a:solidFill>
                  <a:srgbClr val="3E3E3E"/>
                </a:solidFill>
                <a:latin typeface="CVS Health Sans"/>
                <a:cs typeface="CVS Health Sans"/>
              </a:rPr>
              <a:t>which</a:t>
            </a:r>
            <a:r>
              <a:rPr sz="1100" spc="-5" dirty="0">
                <a:solidFill>
                  <a:srgbClr val="3E3E3E"/>
                </a:solidFill>
                <a:latin typeface="CVS Health Sans"/>
                <a:cs typeface="CVS Health Sans"/>
              </a:rPr>
              <a:t> </a:t>
            </a:r>
            <a:r>
              <a:rPr sz="1100" dirty="0">
                <a:solidFill>
                  <a:srgbClr val="3E3E3E"/>
                </a:solidFill>
                <a:latin typeface="CVS Health Sans"/>
                <a:cs typeface="CVS Health Sans"/>
              </a:rPr>
              <a:t>consistently</a:t>
            </a:r>
            <a:r>
              <a:rPr sz="1100" spc="-50" dirty="0">
                <a:solidFill>
                  <a:srgbClr val="3E3E3E"/>
                </a:solidFill>
                <a:latin typeface="CVS Health Sans"/>
                <a:cs typeface="CVS Health Sans"/>
              </a:rPr>
              <a:t> </a:t>
            </a:r>
            <a:r>
              <a:rPr sz="1100" dirty="0">
                <a:solidFill>
                  <a:srgbClr val="3E3E3E"/>
                </a:solidFill>
                <a:latin typeface="CVS Health Sans"/>
                <a:cs typeface="CVS Health Sans"/>
              </a:rPr>
              <a:t>achieve</a:t>
            </a:r>
            <a:r>
              <a:rPr sz="1100" spc="20" dirty="0">
                <a:solidFill>
                  <a:srgbClr val="3E3E3E"/>
                </a:solidFill>
                <a:latin typeface="CVS Health Sans"/>
                <a:cs typeface="CVS Health Sans"/>
              </a:rPr>
              <a:t> </a:t>
            </a:r>
            <a:r>
              <a:rPr sz="1100" dirty="0">
                <a:solidFill>
                  <a:srgbClr val="3E3E3E"/>
                </a:solidFill>
                <a:latin typeface="CVS Health Sans"/>
                <a:cs typeface="CVS Health Sans"/>
              </a:rPr>
              <a:t>interval</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service </a:t>
            </a:r>
            <a:r>
              <a:rPr sz="1100" dirty="0">
                <a:solidFill>
                  <a:srgbClr val="3E3E3E"/>
                </a:solidFill>
                <a:latin typeface="CVS Health Sans"/>
                <a:cs typeface="CVS Health Sans"/>
              </a:rPr>
              <a:t>level</a:t>
            </a:r>
            <a:r>
              <a:rPr sz="1100" spc="-70" dirty="0">
                <a:solidFill>
                  <a:srgbClr val="3E3E3E"/>
                </a:solidFill>
                <a:latin typeface="CVS Health Sans"/>
                <a:cs typeface="CVS Health Sans"/>
              </a:rPr>
              <a:t> </a:t>
            </a:r>
            <a:r>
              <a:rPr sz="1100" dirty="0">
                <a:solidFill>
                  <a:srgbClr val="3E3E3E"/>
                </a:solidFill>
                <a:latin typeface="CVS Health Sans"/>
                <a:cs typeface="CVS Health Sans"/>
              </a:rPr>
              <a:t>commitments.</a:t>
            </a:r>
            <a:r>
              <a:rPr sz="1100" spc="210"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5" dirty="0">
                <a:solidFill>
                  <a:srgbClr val="3E3E3E"/>
                </a:solidFill>
                <a:latin typeface="CVS Health Sans"/>
                <a:cs typeface="CVS Health Sans"/>
              </a:rPr>
              <a:t> </a:t>
            </a:r>
            <a:r>
              <a:rPr sz="1100" dirty="0">
                <a:solidFill>
                  <a:srgbClr val="3E3E3E"/>
                </a:solidFill>
                <a:latin typeface="CVS Health Sans"/>
                <a:cs typeface="CVS Health Sans"/>
              </a:rPr>
              <a:t>off</a:t>
            </a:r>
            <a:r>
              <a:rPr sz="1100" spc="-30" dirty="0">
                <a:solidFill>
                  <a:srgbClr val="3E3E3E"/>
                </a:solidFill>
                <a:latin typeface="CVS Health Sans"/>
                <a:cs typeface="CVS Health Sans"/>
              </a:rPr>
              <a:t> </a:t>
            </a:r>
            <a:r>
              <a:rPr sz="1100" dirty="0">
                <a:solidFill>
                  <a:srgbClr val="3E3E3E"/>
                </a:solidFill>
                <a:latin typeface="CVS Health Sans"/>
                <a:cs typeface="CVS Health Sans"/>
              </a:rPr>
              <a:t>phone</a:t>
            </a:r>
            <a:r>
              <a:rPr sz="1100" spc="-40" dirty="0">
                <a:solidFill>
                  <a:srgbClr val="3E3E3E"/>
                </a:solidFill>
                <a:latin typeface="CVS Health Sans"/>
                <a:cs typeface="CVS Health Sans"/>
              </a:rPr>
              <a:t> </a:t>
            </a:r>
            <a:r>
              <a:rPr sz="1100" dirty="0">
                <a:solidFill>
                  <a:srgbClr val="3E3E3E"/>
                </a:solidFill>
                <a:latin typeface="CVS Health Sans"/>
                <a:cs typeface="CVS Health Sans"/>
              </a:rPr>
              <a:t>activity</a:t>
            </a:r>
            <a:r>
              <a:rPr sz="1100" spc="30" dirty="0">
                <a:solidFill>
                  <a:srgbClr val="3E3E3E"/>
                </a:solidFill>
                <a:latin typeface="CVS Health Sans"/>
                <a:cs typeface="CVS Health Sans"/>
              </a:rPr>
              <a:t> </a:t>
            </a:r>
            <a:r>
              <a:rPr sz="1100" dirty="0">
                <a:solidFill>
                  <a:srgbClr val="3E3E3E"/>
                </a:solidFill>
                <a:latin typeface="CVS Health Sans"/>
                <a:cs typeface="CVS Health Sans"/>
              </a:rPr>
              <a:t>requests,</a:t>
            </a:r>
            <a:r>
              <a:rPr sz="1100" spc="-80" dirty="0">
                <a:solidFill>
                  <a:srgbClr val="3E3E3E"/>
                </a:solidFill>
                <a:latin typeface="CVS Health Sans"/>
                <a:cs typeface="CVS Health Sans"/>
              </a:rPr>
              <a:t> </a:t>
            </a:r>
            <a:r>
              <a:rPr sz="1100" dirty="0">
                <a:solidFill>
                  <a:srgbClr val="3E3E3E"/>
                </a:solidFill>
                <a:latin typeface="CVS Health Sans"/>
                <a:cs typeface="CVS Health Sans"/>
              </a:rPr>
              <a:t>ensuring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activities are</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planned </a:t>
            </a:r>
            <a:r>
              <a:rPr sz="1100" dirty="0">
                <a:solidFill>
                  <a:srgbClr val="3E3E3E"/>
                </a:solidFill>
                <a:latin typeface="CVS Health Sans"/>
                <a:cs typeface="CVS Health Sans"/>
              </a:rPr>
              <a:t>without</a:t>
            </a:r>
            <a:r>
              <a:rPr sz="1100" spc="-30" dirty="0">
                <a:solidFill>
                  <a:srgbClr val="3E3E3E"/>
                </a:solidFill>
                <a:latin typeface="CVS Health Sans"/>
                <a:cs typeface="CVS Health Sans"/>
              </a:rPr>
              <a:t> </a:t>
            </a:r>
            <a:r>
              <a:rPr sz="1100" dirty="0">
                <a:solidFill>
                  <a:srgbClr val="3E3E3E"/>
                </a:solidFill>
                <a:latin typeface="CVS Health Sans"/>
                <a:cs typeface="CVS Health Sans"/>
              </a:rPr>
              <a:t>impacting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40" dirty="0">
                <a:solidFill>
                  <a:srgbClr val="3E3E3E"/>
                </a:solidFill>
                <a:latin typeface="CVS Health Sans"/>
                <a:cs typeface="CVS Health Sans"/>
              </a:rPr>
              <a:t> </a:t>
            </a:r>
            <a:r>
              <a:rPr sz="1100" dirty="0">
                <a:solidFill>
                  <a:srgbClr val="3E3E3E"/>
                </a:solidFill>
                <a:latin typeface="CVS Health Sans"/>
                <a:cs typeface="CVS Health Sans"/>
              </a:rPr>
              <a:t>outcomes.</a:t>
            </a:r>
            <a:r>
              <a:rPr sz="1100" spc="200" dirty="0">
                <a:solidFill>
                  <a:srgbClr val="3E3E3E"/>
                </a:solidFill>
                <a:latin typeface="CVS Health Sans"/>
                <a:cs typeface="CVS Health Sans"/>
              </a:rPr>
              <a:t> </a:t>
            </a:r>
            <a:r>
              <a:rPr sz="1100" dirty="0">
                <a:solidFill>
                  <a:srgbClr val="3E3E3E"/>
                </a:solidFill>
                <a:latin typeface="CVS Health Sans"/>
                <a:cs typeface="CVS Health Sans"/>
              </a:rPr>
              <a:t>Scheduling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analysts</a:t>
            </a:r>
            <a:r>
              <a:rPr sz="1100" spc="-25" dirty="0">
                <a:solidFill>
                  <a:srgbClr val="3E3E3E"/>
                </a:solidFill>
                <a:latin typeface="CVS Health Sans"/>
                <a:cs typeface="CVS Health Sans"/>
              </a:rPr>
              <a:t> </a:t>
            </a:r>
            <a:r>
              <a:rPr sz="1100" dirty="0">
                <a:solidFill>
                  <a:srgbClr val="3E3E3E"/>
                </a:solidFill>
                <a:latin typeface="CVS Health Sans"/>
                <a:cs typeface="CVS Health Sans"/>
              </a:rPr>
              <a:t>partner</a:t>
            </a:r>
            <a:r>
              <a:rPr sz="1100" spc="-40" dirty="0">
                <a:solidFill>
                  <a:srgbClr val="3E3E3E"/>
                </a:solidFill>
                <a:latin typeface="CVS Health Sans"/>
                <a:cs typeface="CVS Health Sans"/>
              </a:rPr>
              <a:t> </a:t>
            </a:r>
            <a:r>
              <a:rPr sz="1100" dirty="0">
                <a:solidFill>
                  <a:srgbClr val="3E3E3E"/>
                </a:solidFill>
                <a:latin typeface="CVS Health Sans"/>
                <a:cs typeface="CVS Health Sans"/>
              </a:rPr>
              <a:t>closely</a:t>
            </a:r>
            <a:r>
              <a:rPr sz="1100" spc="-10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internal </a:t>
            </a:r>
            <a:r>
              <a:rPr sz="1100" dirty="0">
                <a:solidFill>
                  <a:srgbClr val="3E3E3E"/>
                </a:solidFill>
                <a:latin typeface="CVS Health Sans"/>
                <a:cs typeface="CVS Health Sans"/>
              </a:rPr>
              <a:t>resource</a:t>
            </a:r>
            <a:r>
              <a:rPr sz="1100" spc="-45" dirty="0">
                <a:solidFill>
                  <a:srgbClr val="3E3E3E"/>
                </a:solidFill>
                <a:latin typeface="CVS Health Sans"/>
                <a:cs typeface="CVS Health Sans"/>
              </a:rPr>
              <a:t> </a:t>
            </a:r>
            <a:r>
              <a:rPr sz="1100" dirty="0">
                <a:solidFill>
                  <a:srgbClr val="3E3E3E"/>
                </a:solidFill>
                <a:latin typeface="CVS Health Sans"/>
                <a:cs typeface="CVS Health Sans"/>
              </a:rPr>
              <a:t>planning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operational</a:t>
            </a:r>
            <a:r>
              <a:rPr sz="1100" spc="-40" dirty="0">
                <a:solidFill>
                  <a:srgbClr val="3E3E3E"/>
                </a:solidFill>
                <a:latin typeface="CVS Health Sans"/>
                <a:cs typeface="CVS Health Sans"/>
              </a:rPr>
              <a:t> </a:t>
            </a:r>
            <a:r>
              <a:rPr sz="1100" dirty="0">
                <a:solidFill>
                  <a:srgbClr val="3E3E3E"/>
                </a:solidFill>
                <a:latin typeface="CVS Health Sans"/>
                <a:cs typeface="CVS Health Sans"/>
              </a:rPr>
              <a:t>leaders</a:t>
            </a:r>
            <a:r>
              <a:rPr sz="1100" spc="-65" dirty="0">
                <a:solidFill>
                  <a:srgbClr val="3E3E3E"/>
                </a:solidFill>
                <a:latin typeface="CVS Health Sans"/>
                <a:cs typeface="CVS Health Sans"/>
              </a:rPr>
              <a:t> </a:t>
            </a:r>
            <a:r>
              <a:rPr sz="1100" dirty="0">
                <a:solidFill>
                  <a:srgbClr val="3E3E3E"/>
                </a:solidFill>
                <a:latin typeface="CVS Health Sans"/>
                <a:cs typeface="CVS Health Sans"/>
              </a:rPr>
              <a:t>to</a:t>
            </a:r>
            <a:r>
              <a:rPr sz="1100" spc="20" dirty="0">
                <a:solidFill>
                  <a:srgbClr val="3E3E3E"/>
                </a:solidFill>
                <a:latin typeface="CVS Health Sans"/>
                <a:cs typeface="CVS Health Sans"/>
              </a:rPr>
              <a:t> </a:t>
            </a:r>
            <a:r>
              <a:rPr sz="1100" dirty="0">
                <a:solidFill>
                  <a:srgbClr val="3E3E3E"/>
                </a:solidFill>
                <a:latin typeface="CVS Health Sans"/>
                <a:cs typeface="CVS Health Sans"/>
              </a:rPr>
              <a:t>ensure schedules</a:t>
            </a:r>
            <a:r>
              <a:rPr sz="1100" spc="-65" dirty="0">
                <a:solidFill>
                  <a:srgbClr val="3E3E3E"/>
                </a:solidFill>
                <a:latin typeface="CVS Health Sans"/>
                <a:cs typeface="CVS Health Sans"/>
              </a:rPr>
              <a:t> </a:t>
            </a:r>
            <a:r>
              <a:rPr sz="1100" dirty="0">
                <a:solidFill>
                  <a:srgbClr val="3E3E3E"/>
                </a:solidFill>
                <a:latin typeface="CVS Health Sans"/>
                <a:cs typeface="CVS Health Sans"/>
              </a:rPr>
              <a:t>meet</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business requirements.</a:t>
            </a:r>
            <a:endParaRPr sz="1100">
              <a:latin typeface="CVS Health Sans"/>
              <a:cs typeface="CVS Health Sans"/>
            </a:endParaRPr>
          </a:p>
        </p:txBody>
      </p:sp>
      <p:sp>
        <p:nvSpPr>
          <p:cNvPr id="13" name="object 13"/>
          <p:cNvSpPr txBox="1"/>
          <p:nvPr/>
        </p:nvSpPr>
        <p:spPr>
          <a:xfrm>
            <a:off x="5585586" y="4464645"/>
            <a:ext cx="5526405" cy="1762760"/>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Associate</a:t>
            </a:r>
            <a:r>
              <a:rPr sz="1400" b="1" spc="-50" dirty="0">
                <a:solidFill>
                  <a:srgbClr val="3E3E3E"/>
                </a:solidFill>
                <a:latin typeface="CVS Health Sans"/>
                <a:cs typeface="CVS Health Sans"/>
              </a:rPr>
              <a:t> </a:t>
            </a:r>
            <a:r>
              <a:rPr sz="1400" b="1" dirty="0">
                <a:solidFill>
                  <a:srgbClr val="3E3E3E"/>
                </a:solidFill>
                <a:latin typeface="CVS Health Sans"/>
                <a:cs typeface="CVS Health Sans"/>
              </a:rPr>
              <a:t>Manager,</a:t>
            </a:r>
            <a:r>
              <a:rPr sz="1400" b="1" spc="-75" dirty="0">
                <a:solidFill>
                  <a:srgbClr val="3E3E3E"/>
                </a:solidFill>
                <a:latin typeface="CVS Health Sans"/>
                <a:cs typeface="CVS Health Sans"/>
              </a:rPr>
              <a:t> </a:t>
            </a:r>
            <a:r>
              <a:rPr sz="1400" b="1" dirty="0">
                <a:solidFill>
                  <a:srgbClr val="3E3E3E"/>
                </a:solidFill>
                <a:latin typeface="CVS Health Sans"/>
                <a:cs typeface="CVS Health Sans"/>
              </a:rPr>
              <a:t>Resource</a:t>
            </a:r>
            <a:r>
              <a:rPr sz="1400" b="1" spc="-35" dirty="0">
                <a:solidFill>
                  <a:srgbClr val="3E3E3E"/>
                </a:solidFill>
                <a:latin typeface="CVS Health Sans"/>
                <a:cs typeface="CVS Health Sans"/>
              </a:rPr>
              <a:t> </a:t>
            </a:r>
            <a:r>
              <a:rPr sz="1400" b="1" spc="-10" dirty="0">
                <a:solidFill>
                  <a:srgbClr val="3E3E3E"/>
                </a:solidFill>
                <a:latin typeface="CVS Health Sans"/>
                <a:cs typeface="CVS Health Sans"/>
              </a:rPr>
              <a:t>Planning</a:t>
            </a:r>
            <a:endParaRPr sz="1400">
              <a:latin typeface="CVS Health Sans"/>
              <a:cs typeface="CVS Health Sans"/>
            </a:endParaRPr>
          </a:p>
          <a:p>
            <a:pPr marL="17145" marR="5080">
              <a:lnSpc>
                <a:spcPct val="100200"/>
              </a:lnSpc>
              <a:spcBef>
                <a:spcPts val="635"/>
              </a:spcBef>
            </a:pPr>
            <a:r>
              <a:rPr sz="1100" dirty="0">
                <a:solidFill>
                  <a:srgbClr val="3E3E3E"/>
                </a:solidFill>
                <a:latin typeface="CVS Health Sans"/>
                <a:cs typeface="CVS Health Sans"/>
              </a:rPr>
              <a:t>A</a:t>
            </a:r>
            <a:r>
              <a:rPr sz="1100" spc="-5" dirty="0">
                <a:solidFill>
                  <a:srgbClr val="3E3E3E"/>
                </a:solidFill>
                <a:latin typeface="CVS Health Sans"/>
                <a:cs typeface="CVS Health Sans"/>
              </a:rPr>
              <a:t> </a:t>
            </a:r>
            <a:r>
              <a:rPr sz="1100" dirty="0">
                <a:solidFill>
                  <a:srgbClr val="3E3E3E"/>
                </a:solidFill>
                <a:latin typeface="CVS Health Sans"/>
                <a:cs typeface="CVS Health Sans"/>
              </a:rPr>
              <a:t>next-level,</a:t>
            </a:r>
            <a:r>
              <a:rPr sz="1100" spc="-110"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6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0" dirty="0">
                <a:solidFill>
                  <a:srgbClr val="3E3E3E"/>
                </a:solidFill>
                <a:latin typeface="CVS Health Sans"/>
                <a:cs typeface="CVS Health Sans"/>
              </a:rPr>
              <a:t> </a:t>
            </a:r>
            <a:r>
              <a:rPr sz="1100" dirty="0">
                <a:solidFill>
                  <a:srgbClr val="3E3E3E"/>
                </a:solidFill>
                <a:latin typeface="CVS Health Sans"/>
                <a:cs typeface="CVS Health Sans"/>
              </a:rPr>
              <a:t>which provides</a:t>
            </a:r>
            <a:r>
              <a:rPr sz="1100" spc="-40" dirty="0">
                <a:solidFill>
                  <a:srgbClr val="3E3E3E"/>
                </a:solidFill>
                <a:latin typeface="CVS Health Sans"/>
                <a:cs typeface="CVS Health Sans"/>
              </a:rPr>
              <a:t> </a:t>
            </a:r>
            <a:r>
              <a:rPr sz="1100" dirty="0">
                <a:solidFill>
                  <a:srgbClr val="3E3E3E"/>
                </a:solidFill>
                <a:latin typeface="CVS Health Sans"/>
                <a:cs typeface="CVS Health Sans"/>
              </a:rPr>
              <a:t>supervision</a:t>
            </a:r>
            <a:r>
              <a:rPr sz="1100" spc="-40" dirty="0">
                <a:solidFill>
                  <a:srgbClr val="3E3E3E"/>
                </a:solidFill>
                <a:latin typeface="CVS Health Sans"/>
                <a:cs typeface="CVS Health Sans"/>
              </a:rPr>
              <a:t> </a:t>
            </a:r>
            <a:r>
              <a:rPr sz="1100" dirty="0">
                <a:solidFill>
                  <a:srgbClr val="3E3E3E"/>
                </a:solidFill>
                <a:latin typeface="CVS Health Sans"/>
                <a:cs typeface="CVS Health Sans"/>
              </a:rPr>
              <a:t>to a</a:t>
            </a:r>
            <a:r>
              <a:rPr sz="1100" spc="-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30" dirty="0">
                <a:solidFill>
                  <a:srgbClr val="3E3E3E"/>
                </a:solidFill>
                <a:latin typeface="CVS Health Sans"/>
                <a:cs typeface="CVS Health Sans"/>
              </a:rPr>
              <a:t> </a:t>
            </a:r>
            <a:r>
              <a:rPr sz="1100" dirty="0">
                <a:solidFill>
                  <a:srgbClr val="3E3E3E"/>
                </a:solidFill>
                <a:latin typeface="CVS Health Sans"/>
                <a:cs typeface="CVS Health Sans"/>
              </a:rPr>
              <a:t>which</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includes </a:t>
            </a:r>
            <a:r>
              <a:rPr sz="1100" dirty="0">
                <a:solidFill>
                  <a:srgbClr val="3E3E3E"/>
                </a:solidFill>
                <a:latin typeface="CVS Health Sans"/>
                <a:cs typeface="CVS Health Sans"/>
              </a:rPr>
              <a:t>exempt</a:t>
            </a:r>
            <a:r>
              <a:rPr sz="1100" spc="-85" dirty="0">
                <a:solidFill>
                  <a:srgbClr val="3E3E3E"/>
                </a:solidFill>
                <a:latin typeface="CVS Health Sans"/>
                <a:cs typeface="CVS Health Sans"/>
              </a:rPr>
              <a:t> </a:t>
            </a:r>
            <a:r>
              <a:rPr sz="1100" dirty="0">
                <a:solidFill>
                  <a:srgbClr val="3E3E3E"/>
                </a:solidFill>
                <a:latin typeface="CVS Health Sans"/>
                <a:cs typeface="CVS Health Sans"/>
              </a:rPr>
              <a:t>colleagues,</a:t>
            </a:r>
            <a:r>
              <a:rPr sz="1100" spc="-70" dirty="0">
                <a:solidFill>
                  <a:srgbClr val="3E3E3E"/>
                </a:solidFill>
                <a:latin typeface="CVS Health Sans"/>
                <a:cs typeface="CVS Health Sans"/>
              </a:rPr>
              <a:t> </a:t>
            </a:r>
            <a:r>
              <a:rPr sz="1100" dirty="0">
                <a:solidFill>
                  <a:srgbClr val="3E3E3E"/>
                </a:solidFill>
                <a:latin typeface="CVS Health Sans"/>
                <a:cs typeface="CVS Health Sans"/>
              </a:rPr>
              <a:t>inclusive</a:t>
            </a:r>
            <a:r>
              <a:rPr sz="1100" spc="-20" dirty="0">
                <a:solidFill>
                  <a:srgbClr val="3E3E3E"/>
                </a:solidFill>
                <a:latin typeface="CVS Health Sans"/>
                <a:cs typeface="CVS Health Sans"/>
              </a:rPr>
              <a:t> </a:t>
            </a:r>
            <a:r>
              <a:rPr sz="1100" dirty="0">
                <a:solidFill>
                  <a:srgbClr val="3E3E3E"/>
                </a:solidFill>
                <a:latin typeface="CVS Health Sans"/>
                <a:cs typeface="CVS Health Sans"/>
              </a:rPr>
              <a:t>to onboarding,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6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professional</a:t>
            </a:r>
            <a:r>
              <a:rPr sz="1100" spc="-55" dirty="0">
                <a:solidFill>
                  <a:srgbClr val="3E3E3E"/>
                </a:solidFill>
                <a:latin typeface="CVS Health Sans"/>
                <a:cs typeface="CVS Health Sans"/>
              </a:rPr>
              <a:t> </a:t>
            </a:r>
            <a:r>
              <a:rPr sz="1100" dirty="0">
                <a:solidFill>
                  <a:srgbClr val="3E3E3E"/>
                </a:solidFill>
                <a:latin typeface="CVS Health Sans"/>
                <a:cs typeface="CVS Health Sans"/>
              </a:rPr>
              <a:t>development,</a:t>
            </a:r>
            <a:r>
              <a:rPr sz="1100" spc="-110" dirty="0">
                <a:solidFill>
                  <a:srgbClr val="3E3E3E"/>
                </a:solidFill>
                <a:latin typeface="CVS Health Sans"/>
                <a:cs typeface="CVS Health Sans"/>
              </a:rPr>
              <a:t> </a:t>
            </a:r>
            <a:r>
              <a:rPr sz="1100" dirty="0">
                <a:solidFill>
                  <a:srgbClr val="3E3E3E"/>
                </a:solidFill>
                <a:latin typeface="CVS Health Sans"/>
                <a:cs typeface="CVS Health Sans"/>
              </a:rPr>
              <a:t>employee</a:t>
            </a:r>
            <a:r>
              <a:rPr sz="1100" spc="-55" dirty="0">
                <a:solidFill>
                  <a:srgbClr val="3E3E3E"/>
                </a:solidFill>
                <a:latin typeface="CVS Health Sans"/>
                <a:cs typeface="CVS Health Sans"/>
              </a:rPr>
              <a:t> </a:t>
            </a:r>
            <a:r>
              <a:rPr sz="1100" dirty="0">
                <a:solidFill>
                  <a:srgbClr val="3E3E3E"/>
                </a:solidFill>
                <a:latin typeface="CVS Health Sans"/>
                <a:cs typeface="CVS Health Sans"/>
              </a:rPr>
              <a:t>relations</a:t>
            </a:r>
            <a:r>
              <a:rPr sz="1100" spc="-40" dirty="0">
                <a:solidFill>
                  <a:srgbClr val="3E3E3E"/>
                </a:solidFill>
                <a:latin typeface="CVS Health Sans"/>
                <a:cs typeface="CVS Health Sans"/>
              </a:rPr>
              <a:t> </a:t>
            </a:r>
            <a:r>
              <a:rPr sz="1100" dirty="0">
                <a:solidFill>
                  <a:srgbClr val="3E3E3E"/>
                </a:solidFill>
                <a:latin typeface="CVS Health Sans"/>
                <a:cs typeface="CVS Health Sans"/>
              </a:rPr>
              <a:t>guidance</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conflict</a:t>
            </a:r>
            <a:r>
              <a:rPr sz="1100" spc="-5" dirty="0">
                <a:solidFill>
                  <a:srgbClr val="3E3E3E"/>
                </a:solidFill>
                <a:latin typeface="CVS Health Sans"/>
                <a:cs typeface="CVS Health Sans"/>
              </a:rPr>
              <a:t> </a:t>
            </a:r>
            <a:r>
              <a:rPr sz="1100" dirty="0">
                <a:solidFill>
                  <a:srgbClr val="3E3E3E"/>
                </a:solidFill>
                <a:latin typeface="CVS Health Sans"/>
                <a:cs typeface="CVS Health Sans"/>
              </a:rPr>
              <a:t>resolution</a:t>
            </a:r>
            <a:r>
              <a:rPr sz="1100" spc="-7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process</a:t>
            </a:r>
            <a:r>
              <a:rPr sz="1100" spc="-8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basic</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operational</a:t>
            </a:r>
            <a:r>
              <a:rPr sz="1100" spc="-55" dirty="0">
                <a:solidFill>
                  <a:srgbClr val="3E3E3E"/>
                </a:solidFill>
                <a:latin typeface="CVS Health Sans"/>
                <a:cs typeface="CVS Health Sans"/>
              </a:rPr>
              <a:t> </a:t>
            </a:r>
            <a:r>
              <a:rPr sz="1100" dirty="0">
                <a:solidFill>
                  <a:srgbClr val="3E3E3E"/>
                </a:solidFill>
                <a:latin typeface="CVS Health Sans"/>
                <a:cs typeface="CVS Health Sans"/>
              </a:rPr>
              <a:t>subject</a:t>
            </a:r>
            <a:r>
              <a:rPr sz="1100" spc="-5" dirty="0">
                <a:solidFill>
                  <a:srgbClr val="3E3E3E"/>
                </a:solidFill>
                <a:latin typeface="CVS Health Sans"/>
                <a:cs typeface="CVS Health Sans"/>
              </a:rPr>
              <a:t> </a:t>
            </a:r>
            <a:r>
              <a:rPr sz="1100" dirty="0">
                <a:solidFill>
                  <a:srgbClr val="3E3E3E"/>
                </a:solidFill>
                <a:latin typeface="CVS Health Sans"/>
                <a:cs typeface="CVS Health Sans"/>
              </a:rPr>
              <a:t>matter</a:t>
            </a:r>
            <a:r>
              <a:rPr sz="1100" spc="20" dirty="0">
                <a:solidFill>
                  <a:srgbClr val="3E3E3E"/>
                </a:solidFill>
                <a:latin typeface="CVS Health Sans"/>
                <a:cs typeface="CVS Health Sans"/>
              </a:rPr>
              <a:t> </a:t>
            </a:r>
            <a:r>
              <a:rPr sz="1100" dirty="0">
                <a:solidFill>
                  <a:srgbClr val="3E3E3E"/>
                </a:solidFill>
                <a:latin typeface="CVS Health Sans"/>
                <a:cs typeface="CVS Health Sans"/>
              </a:rPr>
              <a:t>expertise.</a:t>
            </a:r>
            <a:r>
              <a:rPr sz="1100" spc="-110" dirty="0">
                <a:solidFill>
                  <a:srgbClr val="3E3E3E"/>
                </a:solidFill>
                <a:latin typeface="CVS Health Sans"/>
                <a:cs typeface="CVS Health Sans"/>
              </a:rPr>
              <a:t> </a:t>
            </a:r>
            <a:r>
              <a:rPr sz="1100" dirty="0">
                <a:solidFill>
                  <a:srgbClr val="3E3E3E"/>
                </a:solidFill>
                <a:latin typeface="CVS Health Sans"/>
                <a:cs typeface="CVS Health Sans"/>
              </a:rPr>
              <a:t>Assoc</a:t>
            </a:r>
            <a:r>
              <a:rPr sz="1100" spc="-10"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evaluate, </a:t>
            </a:r>
            <a:r>
              <a:rPr sz="1100" dirty="0">
                <a:solidFill>
                  <a:srgbClr val="3E3E3E"/>
                </a:solidFill>
                <a:latin typeface="CVS Health Sans"/>
                <a:cs typeface="CVS Health Sans"/>
              </a:rPr>
              <a:t>interview,</a:t>
            </a:r>
            <a:r>
              <a:rPr sz="1100" spc="-80" dirty="0">
                <a:solidFill>
                  <a:srgbClr val="3E3E3E"/>
                </a:solidFill>
                <a:latin typeface="CVS Health Sans"/>
                <a:cs typeface="CVS Health Sans"/>
              </a:rPr>
              <a:t> </a:t>
            </a:r>
            <a:r>
              <a:rPr sz="1100" dirty="0">
                <a:solidFill>
                  <a:srgbClr val="3E3E3E"/>
                </a:solidFill>
                <a:latin typeface="CVS Health Sans"/>
                <a:cs typeface="CVS Health Sans"/>
              </a:rPr>
              <a:t>hire,</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35" dirty="0">
                <a:solidFill>
                  <a:srgbClr val="3E3E3E"/>
                </a:solidFill>
                <a:latin typeface="CVS Health Sans"/>
                <a:cs typeface="CVS Health Sans"/>
              </a:rPr>
              <a:t> </a:t>
            </a:r>
            <a:r>
              <a:rPr sz="1100" dirty="0">
                <a:solidFill>
                  <a:srgbClr val="3E3E3E"/>
                </a:solidFill>
                <a:latin typeface="CVS Health Sans"/>
                <a:cs typeface="CVS Health Sans"/>
              </a:rPr>
              <a:t>an</a:t>
            </a:r>
            <a:r>
              <a:rPr sz="1100" spc="-25"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2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0" dirty="0">
                <a:solidFill>
                  <a:srgbClr val="3E3E3E"/>
                </a:solidFill>
                <a:latin typeface="CVS Health Sans"/>
                <a:cs typeface="CVS Health Sans"/>
              </a:rPr>
              <a:t> </a:t>
            </a:r>
            <a:r>
              <a:rPr sz="1100" dirty="0">
                <a:solidFill>
                  <a:srgbClr val="3E3E3E"/>
                </a:solidFill>
                <a:latin typeface="CVS Health Sans"/>
                <a:cs typeface="CVS Health Sans"/>
              </a:rPr>
              <a:t>This</a:t>
            </a:r>
            <a:r>
              <a:rPr sz="1100" spc="-25"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40" dirty="0">
                <a:solidFill>
                  <a:srgbClr val="3E3E3E"/>
                </a:solidFill>
                <a:latin typeface="CVS Health Sans"/>
                <a:cs typeface="CVS Health Sans"/>
              </a:rPr>
              <a:t> </a:t>
            </a:r>
            <a:r>
              <a:rPr sz="1100" dirty="0">
                <a:solidFill>
                  <a:srgbClr val="3E3E3E"/>
                </a:solidFill>
                <a:latin typeface="CVS Health Sans"/>
                <a:cs typeface="CVS Health Sans"/>
              </a:rPr>
              <a:t>will</a:t>
            </a:r>
            <a:r>
              <a:rPr sz="1100" spc="-65" dirty="0">
                <a:solidFill>
                  <a:srgbClr val="3E3E3E"/>
                </a:solidFill>
                <a:latin typeface="CVS Health Sans"/>
                <a:cs typeface="CVS Health Sans"/>
              </a:rPr>
              <a:t> </a:t>
            </a:r>
            <a:r>
              <a:rPr sz="1100" dirty="0">
                <a:solidFill>
                  <a:srgbClr val="3E3E3E"/>
                </a:solidFill>
                <a:latin typeface="CVS Health Sans"/>
                <a:cs typeface="CVS Health Sans"/>
              </a:rPr>
              <a:t>be responsible</a:t>
            </a:r>
            <a:r>
              <a:rPr sz="1100" spc="-35" dirty="0">
                <a:solidFill>
                  <a:srgbClr val="3E3E3E"/>
                </a:solidFill>
                <a:latin typeface="CVS Health Sans"/>
                <a:cs typeface="CVS Health Sans"/>
              </a:rPr>
              <a:t> </a:t>
            </a:r>
            <a:r>
              <a:rPr sz="1100" spc="-25" dirty="0">
                <a:solidFill>
                  <a:srgbClr val="3E3E3E"/>
                </a:solidFill>
                <a:latin typeface="CVS Health Sans"/>
                <a:cs typeface="CVS Health Sans"/>
              </a:rPr>
              <a:t>for </a:t>
            </a:r>
            <a:r>
              <a:rPr sz="1100" dirty="0">
                <a:solidFill>
                  <a:srgbClr val="3E3E3E"/>
                </a:solidFill>
                <a:latin typeface="CVS Health Sans"/>
                <a:cs typeface="CVS Health Sans"/>
              </a:rPr>
              <a:t>assisting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in</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35" dirty="0">
                <a:solidFill>
                  <a:srgbClr val="3E3E3E"/>
                </a:solidFill>
                <a:latin typeface="CVS Health Sans"/>
                <a:cs typeface="CVS Health Sans"/>
              </a:rPr>
              <a:t> </a:t>
            </a:r>
            <a:r>
              <a:rPr sz="1100" dirty="0">
                <a:solidFill>
                  <a:srgbClr val="3E3E3E"/>
                </a:solidFill>
                <a:latin typeface="CVS Health Sans"/>
                <a:cs typeface="CVS Health Sans"/>
              </a:rPr>
              <a:t>development</a:t>
            </a:r>
            <a:r>
              <a:rPr sz="1100" spc="-1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success</a:t>
            </a:r>
            <a:r>
              <a:rPr sz="1100" spc="-55"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may</a:t>
            </a:r>
            <a:r>
              <a:rPr sz="1100" spc="5" dirty="0">
                <a:solidFill>
                  <a:srgbClr val="3E3E3E"/>
                </a:solidFill>
                <a:latin typeface="CVS Health Sans"/>
                <a:cs typeface="CVS Health Sans"/>
              </a:rPr>
              <a:t> </a:t>
            </a:r>
            <a:r>
              <a:rPr sz="1100" dirty="0">
                <a:solidFill>
                  <a:srgbClr val="3E3E3E"/>
                </a:solidFill>
                <a:latin typeface="CVS Health Sans"/>
                <a:cs typeface="CVS Health Sans"/>
              </a:rPr>
              <a:t>be</a:t>
            </a:r>
            <a:r>
              <a:rPr sz="1100" spc="-35"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other </a:t>
            </a:r>
            <a:r>
              <a:rPr sz="1100" dirty="0">
                <a:solidFill>
                  <a:srgbClr val="3E3E3E"/>
                </a:solidFill>
                <a:latin typeface="CVS Health Sans"/>
                <a:cs typeface="CVS Health Sans"/>
              </a:rPr>
              <a:t>projects</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5" dirty="0">
                <a:solidFill>
                  <a:srgbClr val="3E3E3E"/>
                </a:solidFill>
                <a:latin typeface="CVS Health Sans"/>
                <a:cs typeface="CVS Health Sans"/>
              </a:rPr>
              <a:t> </a:t>
            </a:r>
            <a:r>
              <a:rPr sz="1100" dirty="0">
                <a:solidFill>
                  <a:srgbClr val="3E3E3E"/>
                </a:solidFill>
                <a:latin typeface="CVS Health Sans"/>
                <a:cs typeface="CVS Health Sans"/>
              </a:rPr>
              <a:t>local,</a:t>
            </a:r>
            <a:r>
              <a:rPr sz="1100" spc="-35" dirty="0">
                <a:solidFill>
                  <a:srgbClr val="3E3E3E"/>
                </a:solidFill>
                <a:latin typeface="CVS Health Sans"/>
                <a:cs typeface="CVS Health Sans"/>
              </a:rPr>
              <a:t> </a:t>
            </a:r>
            <a:r>
              <a:rPr sz="1100" dirty="0">
                <a:solidFill>
                  <a:srgbClr val="3E3E3E"/>
                </a:solidFill>
                <a:latin typeface="CVS Health Sans"/>
                <a:cs typeface="CVS Health Sans"/>
              </a:rPr>
              <a:t>cross-</a:t>
            </a:r>
            <a:r>
              <a:rPr sz="1100" spc="-10" dirty="0">
                <a:solidFill>
                  <a:srgbClr val="3E3E3E"/>
                </a:solidFill>
                <a:latin typeface="CVS Health Sans"/>
                <a:cs typeface="CVS Health Sans"/>
              </a:rPr>
              <a:t>functional</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broad</a:t>
            </a:r>
            <a:r>
              <a:rPr sz="1100" spc="-40" dirty="0">
                <a:solidFill>
                  <a:srgbClr val="3E3E3E"/>
                </a:solidFill>
                <a:latin typeface="CVS Health Sans"/>
                <a:cs typeface="CVS Health Sans"/>
              </a:rPr>
              <a:t> </a:t>
            </a:r>
            <a:r>
              <a:rPr sz="1100" dirty="0">
                <a:solidFill>
                  <a:srgbClr val="3E3E3E"/>
                </a:solidFill>
                <a:latin typeface="CVS Health Sans"/>
                <a:cs typeface="CVS Health Sans"/>
              </a:rPr>
              <a:t>impact.</a:t>
            </a:r>
            <a:r>
              <a:rPr sz="1100" spc="340" dirty="0">
                <a:solidFill>
                  <a:srgbClr val="3E3E3E"/>
                </a:solidFill>
                <a:latin typeface="CVS Health Sans"/>
                <a:cs typeface="CVS Health Sans"/>
              </a:rPr>
              <a:t> </a:t>
            </a:r>
            <a:r>
              <a:rPr sz="1100" dirty="0">
                <a:solidFill>
                  <a:srgbClr val="3E3E3E"/>
                </a:solidFill>
                <a:latin typeface="CVS Health Sans"/>
                <a:cs typeface="CVS Health Sans"/>
              </a:rPr>
              <a:t>Assoc</a:t>
            </a:r>
            <a:r>
              <a:rPr sz="1100" spc="-50"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5" dirty="0">
                <a:solidFill>
                  <a:srgbClr val="3E3E3E"/>
                </a:solidFill>
                <a:latin typeface="CVS Health Sans"/>
                <a:cs typeface="CVS Health Sans"/>
              </a:rPr>
              <a:t> </a:t>
            </a:r>
            <a:r>
              <a:rPr sz="1100" dirty="0">
                <a:solidFill>
                  <a:srgbClr val="3E3E3E"/>
                </a:solidFill>
                <a:latin typeface="CVS Health Sans"/>
                <a:cs typeface="CVS Health Sans"/>
              </a:rPr>
              <a:t>work</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closely </a:t>
            </a:r>
            <a:r>
              <a:rPr sz="1100" dirty="0">
                <a:solidFill>
                  <a:srgbClr val="3E3E3E"/>
                </a:solidFill>
                <a:latin typeface="CVS Health Sans"/>
                <a:cs typeface="CVS Health Sans"/>
              </a:rPr>
              <a:t>with</a:t>
            </a:r>
            <a:r>
              <a:rPr sz="1100" spc="-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15" dirty="0">
                <a:solidFill>
                  <a:srgbClr val="3E3E3E"/>
                </a:solidFill>
                <a:latin typeface="CVS Health Sans"/>
                <a:cs typeface="CVS Health Sans"/>
              </a:rPr>
              <a:t> </a:t>
            </a:r>
            <a:r>
              <a:rPr sz="1100" dirty="0">
                <a:solidFill>
                  <a:srgbClr val="3E3E3E"/>
                </a:solidFill>
                <a:latin typeface="CVS Health Sans"/>
                <a:cs typeface="CVS Health Sans"/>
              </a:rPr>
              <a:t>leaders</a:t>
            </a:r>
            <a:r>
              <a:rPr sz="1100" spc="-7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55" dirty="0">
                <a:solidFill>
                  <a:srgbClr val="3E3E3E"/>
                </a:solidFill>
                <a:latin typeface="CVS Health Sans"/>
                <a:cs typeface="CVS Health Sans"/>
              </a:rPr>
              <a:t> </a:t>
            </a:r>
            <a:r>
              <a:rPr sz="1100" dirty="0">
                <a:solidFill>
                  <a:srgbClr val="3E3E3E"/>
                </a:solidFill>
                <a:latin typeface="CVS Health Sans"/>
                <a:cs typeface="CVS Health Sans"/>
              </a:rPr>
              <a:t>outcomes</a:t>
            </a:r>
            <a:r>
              <a:rPr sz="1100" spc="-5" dirty="0">
                <a:solidFill>
                  <a:srgbClr val="3E3E3E"/>
                </a:solidFill>
                <a:latin typeface="CVS Health Sans"/>
                <a:cs typeface="CVS Health Sans"/>
              </a:rPr>
              <a:t> </a:t>
            </a:r>
            <a:r>
              <a:rPr sz="1100" dirty="0">
                <a:solidFill>
                  <a:srgbClr val="3E3E3E"/>
                </a:solidFill>
                <a:latin typeface="CVS Health Sans"/>
                <a:cs typeface="CVS Health Sans"/>
              </a:rPr>
              <a:t>meet</a:t>
            </a:r>
            <a:r>
              <a:rPr sz="1100" spc="-40" dirty="0">
                <a:solidFill>
                  <a:srgbClr val="3E3E3E"/>
                </a:solidFill>
                <a:latin typeface="CVS Health Sans"/>
                <a:cs typeface="CVS Health Sans"/>
              </a:rPr>
              <a:t> </a:t>
            </a:r>
            <a:r>
              <a:rPr sz="1100" dirty="0">
                <a:solidFill>
                  <a:srgbClr val="3E3E3E"/>
                </a:solidFill>
                <a:latin typeface="CVS Health Sans"/>
                <a:cs typeface="CVS Health Sans"/>
              </a:rPr>
              <a:t>business </a:t>
            </a:r>
            <a:r>
              <a:rPr sz="1100" spc="-10" dirty="0">
                <a:solidFill>
                  <a:srgbClr val="3E3E3E"/>
                </a:solidFill>
                <a:latin typeface="CVS Health Sans"/>
                <a:cs typeface="CVS Health Sans"/>
              </a:rPr>
              <a:t>expectations.</a:t>
            </a:r>
            <a:endParaRPr sz="1100">
              <a:latin typeface="CVS Health Sans"/>
              <a:cs typeface="CVS Health Sans"/>
            </a:endParaRPr>
          </a:p>
        </p:txBody>
      </p:sp>
      <p:sp>
        <p:nvSpPr>
          <p:cNvPr id="14" name="object 14"/>
          <p:cNvSpPr txBox="1"/>
          <p:nvPr/>
        </p:nvSpPr>
        <p:spPr>
          <a:xfrm>
            <a:off x="3651250" y="4517263"/>
            <a:ext cx="137668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108</a:t>
            </a:r>
            <a:endParaRPr sz="1400">
              <a:latin typeface="CVS Health Sans"/>
              <a:cs typeface="CVS Health Sans"/>
            </a:endParaRPr>
          </a:p>
        </p:txBody>
      </p:sp>
      <p:sp>
        <p:nvSpPr>
          <p:cNvPr id="15" name="object 15"/>
          <p:cNvSpPr txBox="1"/>
          <p:nvPr/>
        </p:nvSpPr>
        <p:spPr>
          <a:xfrm>
            <a:off x="737412" y="2934080"/>
            <a:ext cx="2588260" cy="868044"/>
          </a:xfrm>
          <a:prstGeom prst="rect">
            <a:avLst/>
          </a:prstGeom>
        </p:spPr>
        <p:txBody>
          <a:bodyPr vert="horz" wrap="square" lIns="0" tIns="13970" rIns="0" bIns="0" rtlCol="0">
            <a:spAutoFit/>
          </a:bodyPr>
          <a:lstStyle/>
          <a:p>
            <a:pPr marL="12700" marR="5080">
              <a:lnSpc>
                <a:spcPct val="100299"/>
              </a:lnSpc>
              <a:spcBef>
                <a:spcPts val="110"/>
              </a:spcBef>
            </a:pPr>
            <a:r>
              <a:rPr sz="1100" dirty="0">
                <a:solidFill>
                  <a:srgbClr val="3E3E3E"/>
                </a:solidFill>
                <a:latin typeface="CVS Health Sans"/>
                <a:cs typeface="CVS Health Sans"/>
              </a:rPr>
              <a:t>call center</a:t>
            </a:r>
            <a:r>
              <a:rPr sz="1100" spc="-80" dirty="0">
                <a:solidFill>
                  <a:srgbClr val="3E3E3E"/>
                </a:solidFill>
                <a:latin typeface="CVS Health Sans"/>
                <a:cs typeface="CVS Health Sans"/>
              </a:rPr>
              <a:t> </a:t>
            </a:r>
            <a:r>
              <a:rPr sz="1100" spc="-10" dirty="0">
                <a:solidFill>
                  <a:srgbClr val="3E3E3E"/>
                </a:solidFill>
                <a:latin typeface="CVS Health Sans"/>
                <a:cs typeface="CVS Health Sans"/>
              </a:rPr>
              <a:t>targets.</a:t>
            </a:r>
            <a:r>
              <a:rPr sz="1100" spc="-55" dirty="0">
                <a:solidFill>
                  <a:srgbClr val="3E3E3E"/>
                </a:solidFill>
                <a:latin typeface="CVS Health Sans"/>
                <a:cs typeface="CVS Health Sans"/>
              </a:rPr>
              <a:t> </a:t>
            </a:r>
            <a:r>
              <a:rPr sz="1100" dirty="0">
                <a:solidFill>
                  <a:srgbClr val="3E3E3E"/>
                </a:solidFill>
                <a:latin typeface="CVS Health Sans"/>
                <a:cs typeface="CVS Health Sans"/>
              </a:rPr>
              <a:t>There</a:t>
            </a:r>
            <a:r>
              <a:rPr sz="1100" spc="-80" dirty="0">
                <a:solidFill>
                  <a:srgbClr val="3E3E3E"/>
                </a:solidFill>
                <a:latin typeface="CVS Health Sans"/>
                <a:cs typeface="CVS Health Sans"/>
              </a:rPr>
              <a:t> </a:t>
            </a:r>
            <a:r>
              <a:rPr sz="1100" dirty="0">
                <a:solidFill>
                  <a:srgbClr val="3E3E3E"/>
                </a:solidFill>
                <a:latin typeface="CVS Health Sans"/>
                <a:cs typeface="CVS Health Sans"/>
              </a:rPr>
              <a:t>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three</a:t>
            </a:r>
            <a:r>
              <a:rPr sz="1100" spc="-45" dirty="0">
                <a:solidFill>
                  <a:srgbClr val="3E3E3E"/>
                </a:solidFill>
                <a:latin typeface="CVS Health Sans"/>
                <a:cs typeface="CVS Health Sans"/>
              </a:rPr>
              <a:t> </a:t>
            </a:r>
            <a:r>
              <a:rPr sz="1100" spc="-20" dirty="0">
                <a:solidFill>
                  <a:srgbClr val="3E3E3E"/>
                </a:solidFill>
                <a:latin typeface="CVS Health Sans"/>
                <a:cs typeface="CVS Health Sans"/>
              </a:rPr>
              <a:t>main </a:t>
            </a:r>
            <a:r>
              <a:rPr sz="1100" dirty="0">
                <a:solidFill>
                  <a:srgbClr val="3E3E3E"/>
                </a:solidFill>
                <a:latin typeface="CVS Health Sans"/>
                <a:cs typeface="CVS Health Sans"/>
              </a:rPr>
              <a:t>branches</a:t>
            </a:r>
            <a:r>
              <a:rPr sz="1100" spc="-75" dirty="0">
                <a:solidFill>
                  <a:srgbClr val="3E3E3E"/>
                </a:solidFill>
                <a:latin typeface="CVS Health Sans"/>
                <a:cs typeface="CVS Health Sans"/>
              </a:rPr>
              <a:t> </a:t>
            </a:r>
            <a:r>
              <a:rPr sz="1100" dirty="0">
                <a:solidFill>
                  <a:srgbClr val="3E3E3E"/>
                </a:solidFill>
                <a:latin typeface="CVS Health Sans"/>
                <a:cs typeface="CVS Health Sans"/>
              </a:rPr>
              <a:t>to</a:t>
            </a:r>
            <a:r>
              <a:rPr sz="1100" spc="20" dirty="0">
                <a:solidFill>
                  <a:srgbClr val="3E3E3E"/>
                </a:solidFill>
                <a:latin typeface="CVS Health Sans"/>
                <a:cs typeface="CVS Health Sans"/>
              </a:rPr>
              <a:t> </a:t>
            </a:r>
            <a:r>
              <a:rPr sz="1100" dirty="0">
                <a:solidFill>
                  <a:srgbClr val="3E3E3E"/>
                </a:solidFill>
                <a:latin typeface="CVS Health Sans"/>
                <a:cs typeface="CVS Health Sans"/>
              </a:rPr>
              <a:t>RP:</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Forecasting</a:t>
            </a:r>
            <a:r>
              <a:rPr sz="1100" spc="-55" dirty="0">
                <a:solidFill>
                  <a:srgbClr val="3E3E3E"/>
                </a:solidFill>
                <a:latin typeface="CVS Health Sans"/>
                <a:cs typeface="CVS Health Sans"/>
              </a:rPr>
              <a:t> </a:t>
            </a:r>
            <a:r>
              <a:rPr sz="1100" spc="-50" dirty="0">
                <a:solidFill>
                  <a:srgbClr val="3E3E3E"/>
                </a:solidFill>
                <a:latin typeface="CVS Health Sans"/>
                <a:cs typeface="CVS Health Sans"/>
              </a:rPr>
              <a:t>&amp;</a:t>
            </a:r>
            <a:r>
              <a:rPr sz="1100" spc="500" dirty="0">
                <a:solidFill>
                  <a:srgbClr val="3E3E3E"/>
                </a:solidFill>
                <a:latin typeface="CVS Health Sans"/>
                <a:cs typeface="CVS Health Sans"/>
              </a:rPr>
              <a:t> </a:t>
            </a:r>
            <a:r>
              <a:rPr sz="1100" spc="-10" dirty="0">
                <a:solidFill>
                  <a:srgbClr val="3E3E3E"/>
                </a:solidFill>
                <a:latin typeface="CVS Health Sans"/>
                <a:cs typeface="CVS Health Sans"/>
              </a:rPr>
              <a:t>Planning,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Scheduling</a:t>
            </a:r>
            <a:r>
              <a:rPr sz="1100" spc="-95" dirty="0">
                <a:solidFill>
                  <a:srgbClr val="3E3E3E"/>
                </a:solidFill>
                <a:latin typeface="CVS Health Sans"/>
                <a:cs typeface="CVS Health Sans"/>
              </a:rPr>
              <a:t> </a:t>
            </a:r>
            <a:r>
              <a:rPr sz="1100" dirty="0">
                <a:solidFill>
                  <a:srgbClr val="3E3E3E"/>
                </a:solidFill>
                <a:latin typeface="CVS Health Sans"/>
                <a:cs typeface="CVS Health Sans"/>
              </a:rPr>
              <a:t>&amp;</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Channel Management</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Technology</a:t>
            </a:r>
            <a:r>
              <a:rPr sz="1100" spc="-10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spc="-10" dirty="0">
                <a:solidFill>
                  <a:srgbClr val="3E3E3E"/>
                </a:solidFill>
                <a:latin typeface="CVS Health Sans"/>
                <a:cs typeface="CVS Health Sans"/>
              </a:rPr>
              <a:t>Reporting.</a:t>
            </a:r>
            <a:endParaRPr sz="1100">
              <a:latin typeface="CVS Health Sans"/>
              <a:cs typeface="CVS Health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37743"/>
            <a:ext cx="1920239" cy="6204204"/>
          </a:xfrm>
          <a:prstGeom prst="rect">
            <a:avLst/>
          </a:prstGeom>
        </p:spPr>
      </p:pic>
      <p:sp>
        <p:nvSpPr>
          <p:cNvPr id="3" name="object 3"/>
          <p:cNvSpPr txBox="1"/>
          <p:nvPr/>
        </p:nvSpPr>
        <p:spPr>
          <a:xfrm>
            <a:off x="720953" y="1860101"/>
            <a:ext cx="3281045" cy="766445"/>
          </a:xfrm>
          <a:prstGeom prst="rect">
            <a:avLst/>
          </a:prstGeom>
        </p:spPr>
        <p:txBody>
          <a:bodyPr vert="horz" wrap="square" lIns="0" tIns="115570" rIns="0" bIns="0" rtlCol="0">
            <a:spAutoFit/>
          </a:bodyPr>
          <a:lstStyle/>
          <a:p>
            <a:pPr marL="12700">
              <a:lnSpc>
                <a:spcPct val="100000"/>
              </a:lnSpc>
              <a:spcBef>
                <a:spcPts val="910"/>
              </a:spcBef>
            </a:pPr>
            <a:r>
              <a:rPr sz="2800" b="1" dirty="0">
                <a:solidFill>
                  <a:srgbClr val="3E3E3E"/>
                </a:solidFill>
                <a:latin typeface="CVS Health Sans"/>
                <a:cs typeface="CVS Health Sans"/>
              </a:rPr>
              <a:t>Resource</a:t>
            </a:r>
            <a:r>
              <a:rPr sz="2800" b="1" spc="-40" dirty="0">
                <a:solidFill>
                  <a:srgbClr val="3E3E3E"/>
                </a:solidFill>
                <a:latin typeface="CVS Health Sans"/>
                <a:cs typeface="CVS Health Sans"/>
              </a:rPr>
              <a:t> </a:t>
            </a:r>
            <a:r>
              <a:rPr sz="2800" b="1" spc="-10" dirty="0">
                <a:solidFill>
                  <a:srgbClr val="3E3E3E"/>
                </a:solidFill>
                <a:latin typeface="CVS Health Sans"/>
                <a:cs typeface="CVS Health Sans"/>
              </a:rPr>
              <a:t>Planning</a:t>
            </a:r>
            <a:endParaRPr sz="2800">
              <a:latin typeface="CVS Health Sans"/>
              <a:cs typeface="CVS Health Sans"/>
            </a:endParaRPr>
          </a:p>
          <a:p>
            <a:pPr marL="28575">
              <a:lnSpc>
                <a:spcPct val="100000"/>
              </a:lnSpc>
              <a:spcBef>
                <a:spcPts val="340"/>
              </a:spcBef>
            </a:pPr>
            <a:r>
              <a:rPr sz="1100" dirty="0">
                <a:solidFill>
                  <a:srgbClr val="3E3E3E"/>
                </a:solidFill>
                <a:latin typeface="CVS Health Sans"/>
                <a:cs typeface="CVS Health Sans"/>
              </a:rPr>
              <a:t>Forecasts</a:t>
            </a:r>
            <a:r>
              <a:rPr sz="1100" spc="-8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50" dirty="0">
                <a:solidFill>
                  <a:srgbClr val="3E3E3E"/>
                </a:solidFill>
                <a:latin typeface="CVS Health Sans"/>
                <a:cs typeface="CVS Health Sans"/>
              </a:rPr>
              <a:t> </a:t>
            </a:r>
            <a:r>
              <a:rPr sz="1100" dirty="0">
                <a:solidFill>
                  <a:srgbClr val="3E3E3E"/>
                </a:solidFill>
                <a:latin typeface="CVS Health Sans"/>
                <a:cs typeface="CVS Health Sans"/>
              </a:rPr>
              <a:t>volumes</a:t>
            </a:r>
            <a:r>
              <a:rPr sz="1100" spc="-8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schedules</a:t>
            </a:r>
            <a:endParaRPr sz="1100">
              <a:latin typeface="CVS Health Sans"/>
              <a:cs typeface="CVS Health Sans"/>
            </a:endParaRPr>
          </a:p>
        </p:txBody>
      </p:sp>
      <p:grpSp>
        <p:nvGrpSpPr>
          <p:cNvPr id="4" name="object 4"/>
          <p:cNvGrpSpPr/>
          <p:nvPr/>
        </p:nvGrpSpPr>
        <p:grpSpPr>
          <a:xfrm>
            <a:off x="5138165" y="2286"/>
            <a:ext cx="266700" cy="6856095"/>
            <a:chOff x="5138165" y="2286"/>
            <a:chExt cx="266700" cy="6856095"/>
          </a:xfrm>
        </p:grpSpPr>
        <p:sp>
          <p:nvSpPr>
            <p:cNvPr id="5" name="object 5"/>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6" name="object 6"/>
            <p:cNvPicPr/>
            <p:nvPr/>
          </p:nvPicPr>
          <p:blipFill>
            <a:blip r:embed="rId3" cstate="print"/>
            <a:stretch>
              <a:fillRect/>
            </a:stretch>
          </p:blipFill>
          <p:spPr>
            <a:xfrm>
              <a:off x="5165597" y="785622"/>
              <a:ext cx="239267" cy="239267"/>
            </a:xfrm>
            <a:prstGeom prst="rect">
              <a:avLst/>
            </a:prstGeom>
          </p:spPr>
        </p:pic>
        <p:pic>
          <p:nvPicPr>
            <p:cNvPr id="7" name="object 7"/>
            <p:cNvPicPr/>
            <p:nvPr/>
          </p:nvPicPr>
          <p:blipFill>
            <a:blip r:embed="rId3" cstate="print"/>
            <a:stretch>
              <a:fillRect/>
            </a:stretch>
          </p:blipFill>
          <p:spPr>
            <a:xfrm>
              <a:off x="5138165" y="2504693"/>
              <a:ext cx="239268" cy="239267"/>
            </a:xfrm>
            <a:prstGeom prst="rect">
              <a:avLst/>
            </a:prstGeom>
          </p:spPr>
        </p:pic>
        <p:pic>
          <p:nvPicPr>
            <p:cNvPr id="8" name="object 8"/>
            <p:cNvPicPr/>
            <p:nvPr/>
          </p:nvPicPr>
          <p:blipFill>
            <a:blip r:embed="rId4" cstate="print"/>
            <a:stretch>
              <a:fillRect/>
            </a:stretch>
          </p:blipFill>
          <p:spPr>
            <a:xfrm>
              <a:off x="5165597" y="4292345"/>
              <a:ext cx="239267" cy="239268"/>
            </a:xfrm>
            <a:prstGeom prst="rect">
              <a:avLst/>
            </a:prstGeom>
          </p:spPr>
        </p:pic>
      </p:grpSp>
      <p:sp>
        <p:nvSpPr>
          <p:cNvPr id="9" name="object 9"/>
          <p:cNvSpPr txBox="1"/>
          <p:nvPr/>
        </p:nvSpPr>
        <p:spPr>
          <a:xfrm>
            <a:off x="3691890" y="768222"/>
            <a:ext cx="137668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108</a:t>
            </a:r>
            <a:endParaRPr sz="1400">
              <a:latin typeface="CVS Health Sans"/>
              <a:cs typeface="CVS Health Sans"/>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29</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0" name="object 10"/>
          <p:cNvSpPr txBox="1">
            <a:spLocks noGrp="1"/>
          </p:cNvSpPr>
          <p:nvPr>
            <p:ph type="title"/>
          </p:nvPr>
        </p:nvSpPr>
        <p:spPr>
          <a:xfrm>
            <a:off x="5585586" y="712134"/>
            <a:ext cx="5654040" cy="1425575"/>
          </a:xfrm>
          <a:prstGeom prst="rect">
            <a:avLst/>
          </a:prstGeom>
        </p:spPr>
        <p:txBody>
          <a:bodyPr vert="horz" wrap="square" lIns="0" tIns="112395" rIns="0" bIns="0" rtlCol="0">
            <a:spAutoFit/>
          </a:bodyPr>
          <a:lstStyle/>
          <a:p>
            <a:pPr marL="12700">
              <a:lnSpc>
                <a:spcPct val="100000"/>
              </a:lnSpc>
              <a:spcBef>
                <a:spcPts val="885"/>
              </a:spcBef>
            </a:pPr>
            <a:r>
              <a:rPr dirty="0">
                <a:solidFill>
                  <a:srgbClr val="3E3E3E"/>
                </a:solidFill>
              </a:rPr>
              <a:t>Sr.</a:t>
            </a:r>
            <a:r>
              <a:rPr spc="-15" dirty="0">
                <a:solidFill>
                  <a:srgbClr val="3E3E3E"/>
                </a:solidFill>
              </a:rPr>
              <a:t> </a:t>
            </a:r>
            <a:r>
              <a:rPr dirty="0">
                <a:solidFill>
                  <a:srgbClr val="3E3E3E"/>
                </a:solidFill>
              </a:rPr>
              <a:t>Analyst,</a:t>
            </a:r>
            <a:r>
              <a:rPr spc="-50" dirty="0">
                <a:solidFill>
                  <a:srgbClr val="3E3E3E"/>
                </a:solidFill>
              </a:rPr>
              <a:t> </a:t>
            </a:r>
            <a:r>
              <a:rPr dirty="0">
                <a:solidFill>
                  <a:srgbClr val="3E3E3E"/>
                </a:solidFill>
              </a:rPr>
              <a:t>Reporting</a:t>
            </a:r>
            <a:r>
              <a:rPr spc="-30" dirty="0">
                <a:solidFill>
                  <a:srgbClr val="3E3E3E"/>
                </a:solidFill>
              </a:rPr>
              <a:t> </a:t>
            </a:r>
            <a:r>
              <a:rPr spc="-10" dirty="0">
                <a:solidFill>
                  <a:srgbClr val="3E3E3E"/>
                </a:solidFill>
              </a:rPr>
              <a:t>Strategy</a:t>
            </a:r>
          </a:p>
          <a:p>
            <a:pPr marL="17145" marR="5080">
              <a:lnSpc>
                <a:spcPct val="99900"/>
              </a:lnSpc>
              <a:spcBef>
                <a:spcPts val="640"/>
              </a:spcBef>
            </a:pPr>
            <a:r>
              <a:rPr sz="1100" b="0" dirty="0">
                <a:solidFill>
                  <a:srgbClr val="3E3E3E"/>
                </a:solidFill>
                <a:latin typeface="CVS Health Sans"/>
                <a:cs typeface="CVS Health Sans"/>
              </a:rPr>
              <a:t>A</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position within</a:t>
            </a:r>
            <a:r>
              <a:rPr sz="1100" b="0" spc="35" dirty="0">
                <a:solidFill>
                  <a:srgbClr val="3E3E3E"/>
                </a:solidFill>
                <a:latin typeface="CVS Health Sans"/>
                <a:cs typeface="CVS Health Sans"/>
              </a:rPr>
              <a:t> </a:t>
            </a:r>
            <a:r>
              <a:rPr sz="1100" b="0" dirty="0">
                <a:solidFill>
                  <a:srgbClr val="3E3E3E"/>
                </a:solidFill>
                <a:latin typeface="CVS Health Sans"/>
                <a:cs typeface="CVS Health Sans"/>
              </a:rPr>
              <a:t>Workforce</a:t>
            </a:r>
            <a:r>
              <a:rPr sz="1100" b="0" spc="-15" dirty="0">
                <a:solidFill>
                  <a:srgbClr val="3E3E3E"/>
                </a:solidFill>
                <a:latin typeface="CVS Health Sans"/>
                <a:cs typeface="CVS Health Sans"/>
              </a:rPr>
              <a:t> </a:t>
            </a:r>
            <a:r>
              <a:rPr sz="1100" b="0" spc="-10" dirty="0">
                <a:solidFill>
                  <a:srgbClr val="3E3E3E"/>
                </a:solidFill>
                <a:latin typeface="CVS Health Sans"/>
                <a:cs typeface="CVS Health Sans"/>
              </a:rPr>
              <a:t>Management</a:t>
            </a:r>
            <a:r>
              <a:rPr sz="1100" b="0" spc="-120" dirty="0">
                <a:solidFill>
                  <a:srgbClr val="3E3E3E"/>
                </a:solidFill>
                <a:latin typeface="CVS Health Sans"/>
                <a:cs typeface="CVS Health Sans"/>
              </a:rPr>
              <a:t> </a:t>
            </a:r>
            <a:r>
              <a:rPr sz="1100" b="0" dirty="0">
                <a:solidFill>
                  <a:srgbClr val="3E3E3E"/>
                </a:solidFill>
                <a:latin typeface="CVS Health Sans"/>
                <a:cs typeface="CVS Health Sans"/>
              </a:rPr>
              <a:t>(WFM) that</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was created</a:t>
            </a:r>
            <a:r>
              <a:rPr sz="1100" b="0" spc="-35" dirty="0">
                <a:solidFill>
                  <a:srgbClr val="3E3E3E"/>
                </a:solidFill>
                <a:latin typeface="CVS Health Sans"/>
                <a:cs typeface="CVS Health Sans"/>
              </a:rPr>
              <a:t> </a:t>
            </a:r>
            <a:r>
              <a:rPr sz="1100" b="0" dirty="0">
                <a:solidFill>
                  <a:srgbClr val="3E3E3E"/>
                </a:solidFill>
                <a:latin typeface="CVS Health Sans"/>
                <a:cs typeface="CVS Health Sans"/>
              </a:rPr>
              <a:t>to</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meet</a:t>
            </a:r>
            <a:r>
              <a:rPr sz="1100" b="0" spc="-40" dirty="0">
                <a:solidFill>
                  <a:srgbClr val="3E3E3E"/>
                </a:solidFill>
                <a:latin typeface="CVS Health Sans"/>
                <a:cs typeface="CVS Health Sans"/>
              </a:rPr>
              <a:t> </a:t>
            </a:r>
            <a:r>
              <a:rPr sz="1100" b="0" spc="-25" dirty="0">
                <a:solidFill>
                  <a:srgbClr val="3E3E3E"/>
                </a:solidFill>
                <a:latin typeface="CVS Health Sans"/>
                <a:cs typeface="CVS Health Sans"/>
              </a:rPr>
              <a:t>the</a:t>
            </a:r>
            <a:r>
              <a:rPr sz="1100" b="0" spc="500" dirty="0">
                <a:solidFill>
                  <a:srgbClr val="3E3E3E"/>
                </a:solidFill>
                <a:latin typeface="CVS Health Sans"/>
                <a:cs typeface="CVS Health Sans"/>
              </a:rPr>
              <a:t> </a:t>
            </a:r>
            <a:r>
              <a:rPr sz="1100" b="0" dirty="0">
                <a:solidFill>
                  <a:srgbClr val="3E3E3E"/>
                </a:solidFill>
                <a:latin typeface="CVS Health Sans"/>
                <a:cs typeface="CVS Health Sans"/>
              </a:rPr>
              <a:t>reporting</a:t>
            </a:r>
            <a:r>
              <a:rPr sz="1100" b="0" spc="-80" dirty="0">
                <a:solidFill>
                  <a:srgbClr val="3E3E3E"/>
                </a:solidFill>
                <a:latin typeface="CVS Health Sans"/>
                <a:cs typeface="CVS Health Sans"/>
              </a:rPr>
              <a:t> </a:t>
            </a:r>
            <a:r>
              <a:rPr sz="1100" b="0" dirty="0">
                <a:solidFill>
                  <a:srgbClr val="3E3E3E"/>
                </a:solidFill>
                <a:latin typeface="CVS Health Sans"/>
                <a:cs typeface="CVS Health Sans"/>
              </a:rPr>
              <a:t>and</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analytics</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needs</a:t>
            </a:r>
            <a:r>
              <a:rPr sz="1100" b="0" spc="-90" dirty="0">
                <a:solidFill>
                  <a:srgbClr val="3E3E3E"/>
                </a:solidFill>
                <a:latin typeface="CVS Health Sans"/>
                <a:cs typeface="CVS Health Sans"/>
              </a:rPr>
              <a:t> </a:t>
            </a:r>
            <a:r>
              <a:rPr sz="1100" b="0" dirty="0">
                <a:solidFill>
                  <a:srgbClr val="3E3E3E"/>
                </a:solidFill>
                <a:latin typeface="CVS Health Sans"/>
                <a:cs typeface="CVS Health Sans"/>
              </a:rPr>
              <a:t>for the</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broader</a:t>
            </a:r>
            <a:r>
              <a:rPr sz="1100" b="0" spc="-70" dirty="0">
                <a:solidFill>
                  <a:srgbClr val="3E3E3E"/>
                </a:solidFill>
                <a:latin typeface="CVS Health Sans"/>
                <a:cs typeface="CVS Health Sans"/>
              </a:rPr>
              <a:t> </a:t>
            </a:r>
            <a:r>
              <a:rPr sz="1100" b="0" dirty="0">
                <a:solidFill>
                  <a:srgbClr val="3E3E3E"/>
                </a:solidFill>
                <a:latin typeface="CVS Health Sans"/>
                <a:cs typeface="CVS Health Sans"/>
              </a:rPr>
              <a:t>Customer</a:t>
            </a:r>
            <a:r>
              <a:rPr sz="1100" b="0" spc="-35" dirty="0">
                <a:solidFill>
                  <a:srgbClr val="3E3E3E"/>
                </a:solidFill>
                <a:latin typeface="CVS Health Sans"/>
                <a:cs typeface="CVS Health Sans"/>
              </a:rPr>
              <a:t> </a:t>
            </a:r>
            <a:r>
              <a:rPr sz="1100" b="0" dirty="0">
                <a:solidFill>
                  <a:srgbClr val="3E3E3E"/>
                </a:solidFill>
                <a:latin typeface="CVS Health Sans"/>
                <a:cs typeface="CVS Health Sans"/>
              </a:rPr>
              <a:t>Care</a:t>
            </a:r>
            <a:r>
              <a:rPr sz="1100" b="0" spc="-40" dirty="0">
                <a:solidFill>
                  <a:srgbClr val="3E3E3E"/>
                </a:solidFill>
                <a:latin typeface="CVS Health Sans"/>
                <a:cs typeface="CVS Health Sans"/>
              </a:rPr>
              <a:t> </a:t>
            </a:r>
            <a:r>
              <a:rPr sz="1100" b="0" dirty="0">
                <a:solidFill>
                  <a:srgbClr val="3E3E3E"/>
                </a:solidFill>
                <a:latin typeface="CVS Health Sans"/>
                <a:cs typeface="CVS Health Sans"/>
              </a:rPr>
              <a:t>organization.</a:t>
            </a:r>
            <a:r>
              <a:rPr sz="1100" b="0" spc="275" dirty="0">
                <a:solidFill>
                  <a:srgbClr val="3E3E3E"/>
                </a:solidFill>
                <a:latin typeface="CVS Health Sans"/>
                <a:cs typeface="CVS Health Sans"/>
              </a:rPr>
              <a:t> </a:t>
            </a:r>
            <a:r>
              <a:rPr sz="1100" b="0" dirty="0">
                <a:solidFill>
                  <a:srgbClr val="3E3E3E"/>
                </a:solidFill>
                <a:latin typeface="CVS Health Sans"/>
                <a:cs typeface="CVS Health Sans"/>
              </a:rPr>
              <a:t>This</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role</a:t>
            </a:r>
            <a:r>
              <a:rPr sz="1100" b="0" spc="-70" dirty="0">
                <a:solidFill>
                  <a:srgbClr val="3E3E3E"/>
                </a:solidFill>
                <a:latin typeface="CVS Health Sans"/>
                <a:cs typeface="CVS Health Sans"/>
              </a:rPr>
              <a:t> </a:t>
            </a:r>
            <a:r>
              <a:rPr sz="1100" b="0" spc="-25" dirty="0">
                <a:solidFill>
                  <a:srgbClr val="3E3E3E"/>
                </a:solidFill>
                <a:latin typeface="CVS Health Sans"/>
                <a:cs typeface="CVS Health Sans"/>
              </a:rPr>
              <a:t>is </a:t>
            </a:r>
            <a:r>
              <a:rPr sz="1100" b="0" dirty="0">
                <a:solidFill>
                  <a:srgbClr val="3E3E3E"/>
                </a:solidFill>
                <a:latin typeface="CVS Health Sans"/>
                <a:cs typeface="CVS Health Sans"/>
              </a:rPr>
              <a:t>responsible</a:t>
            </a:r>
            <a:r>
              <a:rPr sz="1100" b="0" spc="-100" dirty="0">
                <a:solidFill>
                  <a:srgbClr val="3E3E3E"/>
                </a:solidFill>
                <a:latin typeface="CVS Health Sans"/>
                <a:cs typeface="CVS Health Sans"/>
              </a:rPr>
              <a:t> </a:t>
            </a:r>
            <a:r>
              <a:rPr sz="1100" b="0" dirty="0">
                <a:solidFill>
                  <a:srgbClr val="3E3E3E"/>
                </a:solidFill>
                <a:latin typeface="CVS Health Sans"/>
                <a:cs typeface="CVS Health Sans"/>
              </a:rPr>
              <a:t>for</a:t>
            </a:r>
            <a:r>
              <a:rPr sz="1100" b="0" spc="20" dirty="0">
                <a:solidFill>
                  <a:srgbClr val="3E3E3E"/>
                </a:solidFill>
                <a:latin typeface="CVS Health Sans"/>
                <a:cs typeface="CVS Health Sans"/>
              </a:rPr>
              <a:t> </a:t>
            </a:r>
            <a:r>
              <a:rPr sz="1100" b="0" spc="-10" dirty="0">
                <a:solidFill>
                  <a:srgbClr val="3E3E3E"/>
                </a:solidFill>
                <a:latin typeface="CVS Health Sans"/>
                <a:cs typeface="CVS Health Sans"/>
              </a:rPr>
              <a:t>connecting</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and</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using</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complex</a:t>
            </a:r>
            <a:r>
              <a:rPr sz="1100" b="0" spc="-60" dirty="0">
                <a:solidFill>
                  <a:srgbClr val="3E3E3E"/>
                </a:solidFill>
                <a:latin typeface="CVS Health Sans"/>
                <a:cs typeface="CVS Health Sans"/>
              </a:rPr>
              <a:t> </a:t>
            </a:r>
            <a:r>
              <a:rPr sz="1100" b="0" dirty="0">
                <a:solidFill>
                  <a:srgbClr val="3E3E3E"/>
                </a:solidFill>
                <a:latin typeface="CVS Health Sans"/>
                <a:cs typeface="CVS Health Sans"/>
              </a:rPr>
              <a:t>datasets</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to produce</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data</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driven</a:t>
            </a:r>
            <a:r>
              <a:rPr sz="1100" b="0" spc="-10" dirty="0">
                <a:solidFill>
                  <a:srgbClr val="3E3E3E"/>
                </a:solidFill>
                <a:latin typeface="CVS Health Sans"/>
                <a:cs typeface="CVS Health Sans"/>
              </a:rPr>
              <a:t> analysis </a:t>
            </a:r>
            <a:r>
              <a:rPr sz="1100" b="0" dirty="0">
                <a:solidFill>
                  <a:srgbClr val="3E3E3E"/>
                </a:solidFill>
                <a:latin typeface="CVS Health Sans"/>
                <a:cs typeface="CVS Health Sans"/>
              </a:rPr>
              <a:t>in</a:t>
            </a:r>
            <a:r>
              <a:rPr sz="1100" b="0" spc="35" dirty="0">
                <a:solidFill>
                  <a:srgbClr val="3E3E3E"/>
                </a:solidFill>
                <a:latin typeface="CVS Health Sans"/>
                <a:cs typeface="CVS Health Sans"/>
              </a:rPr>
              <a:t> </a:t>
            </a:r>
            <a:r>
              <a:rPr sz="1100" b="0" dirty="0">
                <a:solidFill>
                  <a:srgbClr val="3E3E3E"/>
                </a:solidFill>
                <a:latin typeface="CVS Health Sans"/>
                <a:cs typeface="CVS Health Sans"/>
              </a:rPr>
              <a:t>response</a:t>
            </a:r>
            <a:r>
              <a:rPr sz="1100" b="0" spc="-90" dirty="0">
                <a:solidFill>
                  <a:srgbClr val="3E3E3E"/>
                </a:solidFill>
                <a:latin typeface="CVS Health Sans"/>
                <a:cs typeface="CVS Health Sans"/>
              </a:rPr>
              <a:t> </a:t>
            </a:r>
            <a:r>
              <a:rPr sz="1100" b="0" dirty="0">
                <a:solidFill>
                  <a:srgbClr val="3E3E3E"/>
                </a:solidFill>
                <a:latin typeface="CVS Health Sans"/>
                <a:cs typeface="CVS Health Sans"/>
              </a:rPr>
              <a:t>to</a:t>
            </a:r>
            <a:r>
              <a:rPr sz="1100" b="0" spc="50" dirty="0">
                <a:solidFill>
                  <a:srgbClr val="3E3E3E"/>
                </a:solidFill>
                <a:latin typeface="CVS Health Sans"/>
                <a:cs typeface="CVS Health Sans"/>
              </a:rPr>
              <a:t> </a:t>
            </a:r>
            <a:r>
              <a:rPr sz="1100" b="0" spc="-10" dirty="0">
                <a:solidFill>
                  <a:srgbClr val="3E3E3E"/>
                </a:solidFill>
                <a:latin typeface="CVS Health Sans"/>
                <a:cs typeface="CVS Health Sans"/>
              </a:rPr>
              <a:t>inquiries</a:t>
            </a:r>
            <a:r>
              <a:rPr sz="1100" b="0" spc="-40" dirty="0">
                <a:solidFill>
                  <a:srgbClr val="3E3E3E"/>
                </a:solidFill>
                <a:latin typeface="CVS Health Sans"/>
                <a:cs typeface="CVS Health Sans"/>
              </a:rPr>
              <a:t> </a:t>
            </a:r>
            <a:r>
              <a:rPr sz="1100" b="0" dirty="0">
                <a:solidFill>
                  <a:srgbClr val="3E3E3E"/>
                </a:solidFill>
                <a:latin typeface="CVS Health Sans"/>
                <a:cs typeface="CVS Health Sans"/>
              </a:rPr>
              <a:t>from</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Sr</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leadership.</a:t>
            </a:r>
            <a:r>
              <a:rPr sz="1100" b="0" spc="250" dirty="0">
                <a:solidFill>
                  <a:srgbClr val="3E3E3E"/>
                </a:solidFill>
                <a:latin typeface="CVS Health Sans"/>
                <a:cs typeface="CVS Health Sans"/>
              </a:rPr>
              <a:t> </a:t>
            </a:r>
            <a:r>
              <a:rPr sz="1100" b="0" dirty="0">
                <a:solidFill>
                  <a:srgbClr val="3E3E3E"/>
                </a:solidFill>
                <a:latin typeface="CVS Health Sans"/>
                <a:cs typeface="CVS Health Sans"/>
              </a:rPr>
              <a:t>You</a:t>
            </a:r>
            <a:r>
              <a:rPr sz="1100" b="0" spc="-45" dirty="0">
                <a:solidFill>
                  <a:srgbClr val="3E3E3E"/>
                </a:solidFill>
                <a:latin typeface="CVS Health Sans"/>
                <a:cs typeface="CVS Health Sans"/>
              </a:rPr>
              <a:t> </a:t>
            </a:r>
            <a:r>
              <a:rPr sz="1100" b="0" dirty="0">
                <a:solidFill>
                  <a:srgbClr val="3E3E3E"/>
                </a:solidFill>
                <a:latin typeface="CVS Health Sans"/>
                <a:cs typeface="CVS Health Sans"/>
              </a:rPr>
              <a:t>will</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also</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be</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responsible</a:t>
            </a:r>
            <a:r>
              <a:rPr sz="1100" b="0" spc="-90" dirty="0">
                <a:solidFill>
                  <a:srgbClr val="3E3E3E"/>
                </a:solidFill>
                <a:latin typeface="CVS Health Sans"/>
                <a:cs typeface="CVS Health Sans"/>
              </a:rPr>
              <a:t> </a:t>
            </a:r>
            <a:r>
              <a:rPr sz="1100" b="0" dirty="0">
                <a:solidFill>
                  <a:srgbClr val="3E3E3E"/>
                </a:solidFill>
                <a:latin typeface="CVS Health Sans"/>
                <a:cs typeface="CVS Health Sans"/>
              </a:rPr>
              <a:t>for</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building</a:t>
            </a:r>
            <a:r>
              <a:rPr sz="1100" b="0" spc="15" dirty="0">
                <a:solidFill>
                  <a:srgbClr val="3E3E3E"/>
                </a:solidFill>
                <a:latin typeface="CVS Health Sans"/>
                <a:cs typeface="CVS Health Sans"/>
              </a:rPr>
              <a:t> </a:t>
            </a:r>
            <a:r>
              <a:rPr sz="1100" b="0" spc="-25" dirty="0">
                <a:solidFill>
                  <a:srgbClr val="3E3E3E"/>
                </a:solidFill>
                <a:latin typeface="CVS Health Sans"/>
                <a:cs typeface="CVS Health Sans"/>
              </a:rPr>
              <a:t>the </a:t>
            </a:r>
            <a:r>
              <a:rPr sz="1100" b="0" dirty="0">
                <a:solidFill>
                  <a:srgbClr val="3E3E3E"/>
                </a:solidFill>
                <a:latin typeface="CVS Health Sans"/>
                <a:cs typeface="CVS Health Sans"/>
              </a:rPr>
              <a:t>datasets</a:t>
            </a:r>
            <a:r>
              <a:rPr sz="1100" b="0" spc="-15" dirty="0">
                <a:solidFill>
                  <a:srgbClr val="3E3E3E"/>
                </a:solidFill>
                <a:latin typeface="CVS Health Sans"/>
                <a:cs typeface="CVS Health Sans"/>
              </a:rPr>
              <a:t> </a:t>
            </a:r>
            <a:r>
              <a:rPr sz="1100" b="0" dirty="0">
                <a:solidFill>
                  <a:srgbClr val="3E3E3E"/>
                </a:solidFill>
                <a:latin typeface="CVS Health Sans"/>
                <a:cs typeface="CVS Health Sans"/>
              </a:rPr>
              <a:t>that</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serve</a:t>
            </a:r>
            <a:r>
              <a:rPr sz="1100" b="0" spc="-65" dirty="0">
                <a:solidFill>
                  <a:srgbClr val="3E3E3E"/>
                </a:solidFill>
                <a:latin typeface="CVS Health Sans"/>
                <a:cs typeface="CVS Health Sans"/>
              </a:rPr>
              <a:t> </a:t>
            </a:r>
            <a:r>
              <a:rPr sz="1100" b="0" dirty="0">
                <a:solidFill>
                  <a:srgbClr val="3E3E3E"/>
                </a:solidFill>
                <a:latin typeface="CVS Health Sans"/>
                <a:cs typeface="CVS Health Sans"/>
              </a:rPr>
              <a:t>as</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the</a:t>
            </a:r>
            <a:r>
              <a:rPr sz="1100" b="0" spc="10" dirty="0">
                <a:solidFill>
                  <a:srgbClr val="3E3E3E"/>
                </a:solidFill>
                <a:latin typeface="CVS Health Sans"/>
                <a:cs typeface="CVS Health Sans"/>
              </a:rPr>
              <a:t> </a:t>
            </a:r>
            <a:r>
              <a:rPr sz="1100" b="0" spc="-10" dirty="0">
                <a:solidFill>
                  <a:srgbClr val="3E3E3E"/>
                </a:solidFill>
                <a:latin typeface="CVS Health Sans"/>
                <a:cs typeface="CVS Health Sans"/>
              </a:rPr>
              <a:t>foundation</a:t>
            </a:r>
            <a:r>
              <a:rPr sz="1100" b="0" spc="-15" dirty="0">
                <a:solidFill>
                  <a:srgbClr val="3E3E3E"/>
                </a:solidFill>
                <a:latin typeface="CVS Health Sans"/>
                <a:cs typeface="CVS Health Sans"/>
              </a:rPr>
              <a:t> </a:t>
            </a:r>
            <a:r>
              <a:rPr sz="1100" b="0" dirty="0">
                <a:solidFill>
                  <a:srgbClr val="3E3E3E"/>
                </a:solidFill>
                <a:latin typeface="CVS Health Sans"/>
                <a:cs typeface="CVS Health Sans"/>
              </a:rPr>
              <a:t>for</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our</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reporting,</a:t>
            </a:r>
            <a:r>
              <a:rPr sz="1100" b="0" spc="-75" dirty="0">
                <a:solidFill>
                  <a:srgbClr val="3E3E3E"/>
                </a:solidFill>
                <a:latin typeface="CVS Health Sans"/>
                <a:cs typeface="CVS Health Sans"/>
              </a:rPr>
              <a:t> </a:t>
            </a:r>
            <a:r>
              <a:rPr sz="1100" b="0" dirty="0">
                <a:solidFill>
                  <a:srgbClr val="3E3E3E"/>
                </a:solidFill>
                <a:latin typeface="CVS Health Sans"/>
                <a:cs typeface="CVS Health Sans"/>
              </a:rPr>
              <a:t>so</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a</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strong</a:t>
            </a:r>
            <a:r>
              <a:rPr sz="1100" b="0" spc="-35" dirty="0">
                <a:solidFill>
                  <a:srgbClr val="3E3E3E"/>
                </a:solidFill>
                <a:latin typeface="CVS Health Sans"/>
                <a:cs typeface="CVS Health Sans"/>
              </a:rPr>
              <a:t> </a:t>
            </a:r>
            <a:r>
              <a:rPr sz="1100" b="0" dirty="0">
                <a:solidFill>
                  <a:srgbClr val="3E3E3E"/>
                </a:solidFill>
                <a:latin typeface="CVS Health Sans"/>
                <a:cs typeface="CVS Health Sans"/>
              </a:rPr>
              <a:t>working</a:t>
            </a:r>
            <a:r>
              <a:rPr sz="1100" b="0" spc="-35" dirty="0">
                <a:solidFill>
                  <a:srgbClr val="3E3E3E"/>
                </a:solidFill>
                <a:latin typeface="CVS Health Sans"/>
                <a:cs typeface="CVS Health Sans"/>
              </a:rPr>
              <a:t> </a:t>
            </a:r>
            <a:r>
              <a:rPr sz="1100" b="0" spc="-10" dirty="0">
                <a:solidFill>
                  <a:srgbClr val="3E3E3E"/>
                </a:solidFill>
                <a:latin typeface="CVS Health Sans"/>
                <a:cs typeface="CVS Health Sans"/>
              </a:rPr>
              <a:t>knowledge </a:t>
            </a:r>
            <a:r>
              <a:rPr sz="1100" b="0" dirty="0">
                <a:solidFill>
                  <a:srgbClr val="3E3E3E"/>
                </a:solidFill>
                <a:latin typeface="CVS Health Sans"/>
                <a:cs typeface="CVS Health Sans"/>
              </a:rPr>
              <a:t>or</a:t>
            </a:r>
            <a:r>
              <a:rPr sz="1100" b="0" spc="-35" dirty="0">
                <a:solidFill>
                  <a:srgbClr val="3E3E3E"/>
                </a:solidFill>
                <a:latin typeface="CVS Health Sans"/>
                <a:cs typeface="CVS Health Sans"/>
              </a:rPr>
              <a:t> </a:t>
            </a:r>
            <a:r>
              <a:rPr sz="1100" b="0" dirty="0">
                <a:solidFill>
                  <a:srgbClr val="3E3E3E"/>
                </a:solidFill>
                <a:latin typeface="CVS Health Sans"/>
                <a:cs typeface="CVS Health Sans"/>
              </a:rPr>
              <a:t>SQL</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and</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relational</a:t>
            </a:r>
            <a:r>
              <a:rPr sz="1100" b="0" spc="-65" dirty="0">
                <a:solidFill>
                  <a:srgbClr val="3E3E3E"/>
                </a:solidFill>
                <a:latin typeface="CVS Health Sans"/>
                <a:cs typeface="CVS Health Sans"/>
              </a:rPr>
              <a:t> </a:t>
            </a:r>
            <a:r>
              <a:rPr sz="1100" b="0" dirty="0">
                <a:solidFill>
                  <a:srgbClr val="3E3E3E"/>
                </a:solidFill>
                <a:latin typeface="CVS Health Sans"/>
                <a:cs typeface="CVS Health Sans"/>
              </a:rPr>
              <a:t>data</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structure</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is</a:t>
            </a:r>
            <a:r>
              <a:rPr sz="1100" b="0" spc="-25" dirty="0">
                <a:solidFill>
                  <a:srgbClr val="3E3E3E"/>
                </a:solidFill>
                <a:latin typeface="CVS Health Sans"/>
                <a:cs typeface="CVS Health Sans"/>
              </a:rPr>
              <a:t> </a:t>
            </a:r>
            <a:r>
              <a:rPr sz="1100" b="0" spc="-10" dirty="0">
                <a:solidFill>
                  <a:srgbClr val="3E3E3E"/>
                </a:solidFill>
                <a:latin typeface="CVS Health Sans"/>
                <a:cs typeface="CVS Health Sans"/>
              </a:rPr>
              <a:t>critical.</a:t>
            </a:r>
            <a:endParaRPr sz="1100">
              <a:latin typeface="CVS Health Sans"/>
              <a:cs typeface="CVS Health Sans"/>
            </a:endParaRPr>
          </a:p>
        </p:txBody>
      </p:sp>
      <p:sp>
        <p:nvSpPr>
          <p:cNvPr id="11" name="object 11"/>
          <p:cNvSpPr txBox="1"/>
          <p:nvPr/>
        </p:nvSpPr>
        <p:spPr>
          <a:xfrm>
            <a:off x="5585586" y="2442616"/>
            <a:ext cx="5407660" cy="1604645"/>
          </a:xfrm>
          <a:prstGeom prst="rect">
            <a:avLst/>
          </a:prstGeom>
        </p:spPr>
        <p:txBody>
          <a:bodyPr vert="horz" wrap="square" lIns="0" tIns="118110" rIns="0" bIns="0" rtlCol="0">
            <a:spAutoFit/>
          </a:bodyPr>
          <a:lstStyle/>
          <a:p>
            <a:pPr marL="12700">
              <a:lnSpc>
                <a:spcPct val="100000"/>
              </a:lnSpc>
              <a:spcBef>
                <a:spcPts val="930"/>
              </a:spcBef>
            </a:pPr>
            <a:r>
              <a:rPr sz="1400" b="1" dirty="0">
                <a:solidFill>
                  <a:srgbClr val="3E3E3E"/>
                </a:solidFill>
                <a:latin typeface="CVS Health Sans"/>
                <a:cs typeface="CVS Health Sans"/>
              </a:rPr>
              <a:t>Sr.</a:t>
            </a:r>
            <a:r>
              <a:rPr sz="1400" b="1" spc="-40" dirty="0">
                <a:solidFill>
                  <a:srgbClr val="3E3E3E"/>
                </a:solidFill>
                <a:latin typeface="CVS Health Sans"/>
                <a:cs typeface="CVS Health Sans"/>
              </a:rPr>
              <a:t> </a:t>
            </a:r>
            <a:r>
              <a:rPr sz="1400" b="1" dirty="0">
                <a:solidFill>
                  <a:srgbClr val="3E3E3E"/>
                </a:solidFill>
                <a:latin typeface="CVS Health Sans"/>
                <a:cs typeface="CVS Health Sans"/>
              </a:rPr>
              <a:t>Analyst,</a:t>
            </a:r>
            <a:r>
              <a:rPr sz="1400" b="1" spc="-75" dirty="0">
                <a:solidFill>
                  <a:srgbClr val="3E3E3E"/>
                </a:solidFill>
                <a:latin typeface="CVS Health Sans"/>
                <a:cs typeface="CVS Health Sans"/>
              </a:rPr>
              <a:t> </a:t>
            </a:r>
            <a:r>
              <a:rPr sz="1400" b="1" dirty="0">
                <a:solidFill>
                  <a:srgbClr val="3E3E3E"/>
                </a:solidFill>
                <a:latin typeface="CVS Health Sans"/>
                <a:cs typeface="CVS Health Sans"/>
              </a:rPr>
              <a:t>Resource</a:t>
            </a:r>
            <a:r>
              <a:rPr sz="1400" b="1" spc="-25" dirty="0">
                <a:solidFill>
                  <a:srgbClr val="3E3E3E"/>
                </a:solidFill>
                <a:latin typeface="CVS Health Sans"/>
                <a:cs typeface="CVS Health Sans"/>
              </a:rPr>
              <a:t> </a:t>
            </a:r>
            <a:r>
              <a:rPr sz="1400" b="1" spc="-10" dirty="0">
                <a:solidFill>
                  <a:srgbClr val="3E3E3E"/>
                </a:solidFill>
                <a:latin typeface="CVS Health Sans"/>
                <a:cs typeface="CVS Health Sans"/>
              </a:rPr>
              <a:t>Planning</a:t>
            </a:r>
            <a:endParaRPr sz="1400">
              <a:latin typeface="CVS Health Sans"/>
              <a:cs typeface="CVS Health Sans"/>
            </a:endParaRPr>
          </a:p>
          <a:p>
            <a:pPr marL="17145" marR="5080">
              <a:lnSpc>
                <a:spcPct val="100099"/>
              </a:lnSpc>
              <a:spcBef>
                <a:spcPts val="670"/>
              </a:spcBef>
            </a:pPr>
            <a:r>
              <a:rPr sz="1100" dirty="0">
                <a:solidFill>
                  <a:srgbClr val="3E3E3E"/>
                </a:solidFill>
                <a:latin typeface="CVS Health Sans"/>
                <a:cs typeface="CVS Health Sans"/>
              </a:rPr>
              <a:t>Long</a:t>
            </a:r>
            <a:r>
              <a:rPr sz="1100" spc="-35" dirty="0">
                <a:solidFill>
                  <a:srgbClr val="3E3E3E"/>
                </a:solidFill>
                <a:latin typeface="CVS Health Sans"/>
                <a:cs typeface="CVS Health Sans"/>
              </a:rPr>
              <a:t> </a:t>
            </a:r>
            <a:r>
              <a:rPr sz="1100" dirty="0">
                <a:solidFill>
                  <a:srgbClr val="3E3E3E"/>
                </a:solidFill>
                <a:latin typeface="CVS Health Sans"/>
                <a:cs typeface="CVS Health Sans"/>
              </a:rPr>
              <a:t>Range</a:t>
            </a:r>
            <a:r>
              <a:rPr sz="1100" spc="-10" dirty="0">
                <a:solidFill>
                  <a:srgbClr val="3E3E3E"/>
                </a:solidFill>
                <a:latin typeface="CVS Health Sans"/>
                <a:cs typeface="CVS Health Sans"/>
              </a:rPr>
              <a:t> </a:t>
            </a:r>
            <a:r>
              <a:rPr sz="1100" dirty="0">
                <a:solidFill>
                  <a:srgbClr val="3E3E3E"/>
                </a:solidFill>
                <a:latin typeface="CVS Health Sans"/>
                <a:cs typeface="CVS Health Sans"/>
              </a:rPr>
              <a:t>Analyst:</a:t>
            </a:r>
            <a:r>
              <a:rPr sz="1100" spc="-2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10" dirty="0">
                <a:solidFill>
                  <a:srgbClr val="3E3E3E"/>
                </a:solidFill>
                <a:latin typeface="CVS Health Sans"/>
                <a:cs typeface="CVS Health Sans"/>
              </a:rPr>
              <a:t> </a:t>
            </a:r>
            <a:r>
              <a:rPr sz="1100" dirty="0">
                <a:solidFill>
                  <a:srgbClr val="3E3E3E"/>
                </a:solidFill>
                <a:latin typeface="CVS Health Sans"/>
                <a:cs typeface="CVS Health Sans"/>
              </a:rPr>
              <a:t>call</a:t>
            </a:r>
            <a:r>
              <a:rPr sz="1100" spc="-45" dirty="0">
                <a:solidFill>
                  <a:srgbClr val="3E3E3E"/>
                </a:solidFill>
                <a:latin typeface="CVS Health Sans"/>
                <a:cs typeface="CVS Health Sans"/>
              </a:rPr>
              <a:t> </a:t>
            </a:r>
            <a:r>
              <a:rPr sz="1100" dirty="0">
                <a:solidFill>
                  <a:srgbClr val="3E3E3E"/>
                </a:solidFill>
                <a:latin typeface="CVS Health Sans"/>
                <a:cs typeface="CVS Health Sans"/>
              </a:rPr>
              <a:t>forecasting</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 planning,</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staffing </a:t>
            </a:r>
            <a:r>
              <a:rPr sz="1100" dirty="0">
                <a:solidFill>
                  <a:srgbClr val="3E3E3E"/>
                </a:solidFill>
                <a:latin typeface="CVS Health Sans"/>
                <a:cs typeface="CVS Health Sans"/>
              </a:rPr>
              <a:t>requirements,</a:t>
            </a:r>
            <a:r>
              <a:rPr sz="1100" spc="-7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40" dirty="0">
                <a:solidFill>
                  <a:srgbClr val="3E3E3E"/>
                </a:solidFill>
                <a:latin typeface="CVS Health Sans"/>
                <a:cs typeface="CVS Health Sans"/>
              </a:rPr>
              <a:t> </a:t>
            </a:r>
            <a:r>
              <a:rPr sz="1100" dirty="0">
                <a:solidFill>
                  <a:srgbClr val="3E3E3E"/>
                </a:solidFill>
                <a:latin typeface="CVS Health Sans"/>
                <a:cs typeface="CVS Health Sans"/>
              </a:rPr>
              <a:t>modeling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15"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9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reporting</a:t>
            </a:r>
            <a:r>
              <a:rPr sz="1100" spc="-6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Care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Organization.</a:t>
            </a:r>
            <a:r>
              <a:rPr sz="1100" spc="-5" dirty="0">
                <a:solidFill>
                  <a:srgbClr val="3E3E3E"/>
                </a:solidFill>
                <a:latin typeface="CVS Health Sans"/>
                <a:cs typeface="CVS Health Sans"/>
              </a:rPr>
              <a:t> </a:t>
            </a:r>
            <a:r>
              <a:rPr sz="1100" dirty="0">
                <a:solidFill>
                  <a:srgbClr val="3E3E3E"/>
                </a:solidFill>
                <a:latin typeface="CVS Health Sans"/>
                <a:cs typeface="CVS Health Sans"/>
              </a:rPr>
              <a:t>This</a:t>
            </a:r>
            <a:r>
              <a:rPr sz="1100" spc="-15"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50" dirty="0">
                <a:solidFill>
                  <a:srgbClr val="3E3E3E"/>
                </a:solidFill>
                <a:latin typeface="CVS Health Sans"/>
                <a:cs typeface="CVS Health Sans"/>
              </a:rPr>
              <a:t> </a:t>
            </a:r>
            <a:r>
              <a:rPr sz="1100" dirty="0">
                <a:solidFill>
                  <a:srgbClr val="3E3E3E"/>
                </a:solidFill>
                <a:latin typeface="CVS Health Sans"/>
                <a:cs typeface="CVS Health Sans"/>
              </a:rPr>
              <a:t>will</a:t>
            </a:r>
            <a:r>
              <a:rPr sz="1100" spc="-65" dirty="0">
                <a:solidFill>
                  <a:srgbClr val="3E3E3E"/>
                </a:solidFill>
                <a:latin typeface="CVS Health Sans"/>
                <a:cs typeface="CVS Health Sans"/>
              </a:rPr>
              <a:t> </a:t>
            </a:r>
            <a:r>
              <a:rPr sz="1100" dirty="0">
                <a:solidFill>
                  <a:srgbClr val="3E3E3E"/>
                </a:solidFill>
                <a:latin typeface="CVS Health Sans"/>
                <a:cs typeface="CVS Health Sans"/>
              </a:rPr>
              <a:t>be</a:t>
            </a:r>
            <a:r>
              <a:rPr sz="1100" spc="-30" dirty="0">
                <a:solidFill>
                  <a:srgbClr val="3E3E3E"/>
                </a:solidFill>
                <a:latin typeface="CVS Health Sans"/>
                <a:cs typeface="CVS Health Sans"/>
              </a:rPr>
              <a:t> </a:t>
            </a:r>
            <a:r>
              <a:rPr sz="1100" dirty="0">
                <a:solidFill>
                  <a:srgbClr val="3E3E3E"/>
                </a:solidFill>
                <a:latin typeface="CVS Health Sans"/>
                <a:cs typeface="CVS Health Sans"/>
              </a:rPr>
              <a:t>part</a:t>
            </a:r>
            <a:r>
              <a:rPr sz="1100" spc="-1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a</a:t>
            </a:r>
            <a:r>
              <a:rPr sz="1100" spc="1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that</a:t>
            </a:r>
            <a:r>
              <a:rPr sz="1100" spc="20" dirty="0">
                <a:solidFill>
                  <a:srgbClr val="3E3E3E"/>
                </a:solidFill>
                <a:latin typeface="CVS Health Sans"/>
                <a:cs typeface="CVS Health Sans"/>
              </a:rPr>
              <a:t> </a:t>
            </a:r>
            <a:r>
              <a:rPr sz="1100" dirty="0">
                <a:solidFill>
                  <a:srgbClr val="3E3E3E"/>
                </a:solidFill>
                <a:latin typeface="CVS Health Sans"/>
                <a:cs typeface="CVS Health Sans"/>
              </a:rPr>
              <a:t>owns</a:t>
            </a:r>
            <a:r>
              <a:rPr sz="1100" spc="-50" dirty="0">
                <a:solidFill>
                  <a:srgbClr val="3E3E3E"/>
                </a:solidFill>
                <a:latin typeface="CVS Health Sans"/>
                <a:cs typeface="CVS Health Sans"/>
              </a:rPr>
              <a:t> </a:t>
            </a:r>
            <a:r>
              <a:rPr sz="1100" dirty="0">
                <a:solidFill>
                  <a:srgbClr val="3E3E3E"/>
                </a:solidFill>
                <a:latin typeface="CVS Health Sans"/>
                <a:cs typeface="CVS Health Sans"/>
              </a:rPr>
              <a:t>the </a:t>
            </a:r>
            <a:r>
              <a:rPr sz="1100" spc="-10" dirty="0">
                <a:solidFill>
                  <a:srgbClr val="3E3E3E"/>
                </a:solidFill>
                <a:latin typeface="CVS Health Sans"/>
                <a:cs typeface="CVS Health Sans"/>
              </a:rPr>
              <a:t>forecasting </a:t>
            </a:r>
            <a:r>
              <a:rPr sz="1100" dirty="0">
                <a:solidFill>
                  <a:srgbClr val="3E3E3E"/>
                </a:solidFill>
                <a:latin typeface="CVS Health Sans"/>
                <a:cs typeface="CVS Health Sans"/>
              </a:rPr>
              <a:t>portion</a:t>
            </a:r>
            <a:r>
              <a:rPr sz="1100" spc="-65"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 business</a:t>
            </a:r>
            <a:r>
              <a:rPr sz="1100" spc="-20" dirty="0">
                <a:solidFill>
                  <a:srgbClr val="3E3E3E"/>
                </a:solidFill>
                <a:latin typeface="CVS Health Sans"/>
                <a:cs typeface="CVS Health Sans"/>
              </a:rPr>
              <a:t> </a:t>
            </a:r>
            <a:r>
              <a:rPr sz="1100" dirty="0">
                <a:solidFill>
                  <a:srgbClr val="3E3E3E"/>
                </a:solidFill>
                <a:latin typeface="CVS Health Sans"/>
                <a:cs typeface="CVS Health Sans"/>
              </a:rPr>
              <a:t>including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staffing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requirements</a:t>
            </a:r>
            <a:r>
              <a:rPr sz="1100" spc="-1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metrics</a:t>
            </a:r>
            <a:r>
              <a:rPr sz="1100" spc="-55"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70" dirty="0">
                <a:solidFill>
                  <a:srgbClr val="3E3E3E"/>
                </a:solidFill>
                <a:latin typeface="CVS Health Sans"/>
                <a:cs typeface="CVS Health Sans"/>
              </a:rPr>
              <a:t> </a:t>
            </a:r>
            <a:r>
              <a:rPr sz="1100" spc="-25" dirty="0">
                <a:solidFill>
                  <a:srgbClr val="3E3E3E"/>
                </a:solidFill>
                <a:latin typeface="CVS Health Sans"/>
                <a:cs typeface="CVS Health Sans"/>
              </a:rPr>
              <a:t>as </a:t>
            </a:r>
            <a:r>
              <a:rPr sz="1100" dirty="0">
                <a:solidFill>
                  <a:srgbClr val="3E3E3E"/>
                </a:solidFill>
                <a:latin typeface="CVS Health Sans"/>
                <a:cs typeface="CVS Health Sans"/>
              </a:rPr>
              <a:t>well</a:t>
            </a:r>
            <a:r>
              <a:rPr sz="1100" spc="-60" dirty="0">
                <a:solidFill>
                  <a:srgbClr val="3E3E3E"/>
                </a:solidFill>
                <a:latin typeface="CVS Health Sans"/>
                <a:cs typeface="CVS Health Sans"/>
              </a:rPr>
              <a:t> </a:t>
            </a:r>
            <a:r>
              <a:rPr sz="1100" dirty="0">
                <a:solidFill>
                  <a:srgbClr val="3E3E3E"/>
                </a:solidFill>
                <a:latin typeface="CVS Health Sans"/>
                <a:cs typeface="CVS Health Sans"/>
              </a:rPr>
              <a:t>as</a:t>
            </a:r>
            <a:r>
              <a:rPr sz="1100" spc="-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many</a:t>
            </a:r>
            <a:r>
              <a:rPr sz="1100" spc="25" dirty="0">
                <a:solidFill>
                  <a:srgbClr val="3E3E3E"/>
                </a:solidFill>
                <a:latin typeface="CVS Health Sans"/>
                <a:cs typeface="CVS Health Sans"/>
              </a:rPr>
              <a:t> </a:t>
            </a:r>
            <a:r>
              <a:rPr sz="1100" dirty="0">
                <a:solidFill>
                  <a:srgbClr val="3E3E3E"/>
                </a:solidFill>
                <a:latin typeface="CVS Health Sans"/>
                <a:cs typeface="CVS Health Sans"/>
              </a:rPr>
              <a:t>different</a:t>
            </a:r>
            <a:r>
              <a:rPr sz="1100" spc="-50" dirty="0">
                <a:solidFill>
                  <a:srgbClr val="3E3E3E"/>
                </a:solidFill>
                <a:latin typeface="CVS Health Sans"/>
                <a:cs typeface="CVS Health Sans"/>
              </a:rPr>
              <a:t> </a:t>
            </a:r>
            <a:r>
              <a:rPr sz="1100" dirty="0">
                <a:solidFill>
                  <a:srgbClr val="3E3E3E"/>
                </a:solidFill>
                <a:latin typeface="CVS Health Sans"/>
                <a:cs typeface="CVS Health Sans"/>
              </a:rPr>
              <a:t>types</a:t>
            </a:r>
            <a:r>
              <a:rPr sz="1100" spc="-5"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analysis </a:t>
            </a:r>
            <a:r>
              <a:rPr sz="1100" dirty="0">
                <a:solidFill>
                  <a:srgbClr val="3E3E3E"/>
                </a:solidFill>
                <a:latin typeface="CVS Health Sans"/>
                <a:cs typeface="CVS Health Sans"/>
              </a:rPr>
              <a:t>that</a:t>
            </a:r>
            <a:r>
              <a:rPr sz="1100" spc="30" dirty="0">
                <a:solidFill>
                  <a:srgbClr val="3E3E3E"/>
                </a:solidFill>
                <a:latin typeface="CVS Health Sans"/>
                <a:cs typeface="CVS Health Sans"/>
              </a:rPr>
              <a:t> </a:t>
            </a:r>
            <a:r>
              <a:rPr sz="1100" dirty="0">
                <a:solidFill>
                  <a:srgbClr val="3E3E3E"/>
                </a:solidFill>
                <a:latin typeface="CVS Health Sans"/>
                <a:cs typeface="CVS Health Sans"/>
              </a:rPr>
              <a:t>are</a:t>
            </a:r>
            <a:r>
              <a:rPr sz="1100" spc="15" dirty="0">
                <a:solidFill>
                  <a:srgbClr val="3E3E3E"/>
                </a:solidFill>
                <a:latin typeface="CVS Health Sans"/>
                <a:cs typeface="CVS Health Sans"/>
              </a:rPr>
              <a:t> </a:t>
            </a:r>
            <a:r>
              <a:rPr sz="1100" dirty="0">
                <a:solidFill>
                  <a:srgbClr val="3E3E3E"/>
                </a:solidFill>
                <a:latin typeface="CVS Health Sans"/>
                <a:cs typeface="CVS Health Sans"/>
              </a:rPr>
              <a:t>needed</a:t>
            </a:r>
            <a:r>
              <a:rPr sz="1100" spc="-75" dirty="0">
                <a:solidFill>
                  <a:srgbClr val="3E3E3E"/>
                </a:solidFill>
                <a:latin typeface="CVS Health Sans"/>
                <a:cs typeface="CVS Health Sans"/>
              </a:rPr>
              <a:t> </a:t>
            </a:r>
            <a:r>
              <a:rPr sz="1100" dirty="0">
                <a:solidFill>
                  <a:srgbClr val="3E3E3E"/>
                </a:solidFill>
                <a:latin typeface="CVS Health Sans"/>
                <a:cs typeface="CVS Health Sans"/>
              </a:rPr>
              <a:t>on</a:t>
            </a:r>
            <a:r>
              <a:rPr sz="1100" spc="-10" dirty="0">
                <a:solidFill>
                  <a:srgbClr val="3E3E3E"/>
                </a:solidFill>
                <a:latin typeface="CVS Health Sans"/>
                <a:cs typeface="CVS Health Sans"/>
              </a:rPr>
              <a:t> </a:t>
            </a:r>
            <a:r>
              <a:rPr sz="1100" dirty="0">
                <a:solidFill>
                  <a:srgbClr val="3E3E3E"/>
                </a:solidFill>
                <a:latin typeface="CVS Health Sans"/>
                <a:cs typeface="CVS Health Sans"/>
              </a:rPr>
              <a:t>an</a:t>
            </a:r>
            <a:r>
              <a:rPr sz="1100" spc="-10" dirty="0">
                <a:solidFill>
                  <a:srgbClr val="3E3E3E"/>
                </a:solidFill>
                <a:latin typeface="CVS Health Sans"/>
                <a:cs typeface="CVS Health Sans"/>
              </a:rPr>
              <a:t> </a:t>
            </a:r>
            <a:r>
              <a:rPr sz="1100" dirty="0">
                <a:solidFill>
                  <a:srgbClr val="3E3E3E"/>
                </a:solidFill>
                <a:latin typeface="CVS Health Sans"/>
                <a:cs typeface="CVS Health Sans"/>
              </a:rPr>
              <a:t>ad-hoc</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reoccurring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basis.</a:t>
            </a:r>
            <a:r>
              <a:rPr sz="1100" spc="5" dirty="0">
                <a:solidFill>
                  <a:srgbClr val="3E3E3E"/>
                </a:solidFill>
                <a:latin typeface="CVS Health Sans"/>
                <a:cs typeface="CVS Health Sans"/>
              </a:rPr>
              <a:t> </a:t>
            </a:r>
            <a:r>
              <a:rPr sz="1100" dirty="0">
                <a:solidFill>
                  <a:srgbClr val="3E3E3E"/>
                </a:solidFill>
                <a:latin typeface="CVS Health Sans"/>
                <a:cs typeface="CVS Health Sans"/>
              </a:rPr>
              <a:t>This</a:t>
            </a:r>
            <a:r>
              <a:rPr sz="1100" spc="-1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20" dirty="0">
                <a:solidFill>
                  <a:srgbClr val="3E3E3E"/>
                </a:solidFill>
                <a:latin typeface="CVS Health Sans"/>
                <a:cs typeface="CVS Health Sans"/>
              </a:rPr>
              <a:t> </a:t>
            </a:r>
            <a:r>
              <a:rPr sz="1100" dirty="0">
                <a:solidFill>
                  <a:srgbClr val="3E3E3E"/>
                </a:solidFill>
                <a:latin typeface="CVS Health Sans"/>
                <a:cs typeface="CVS Health Sans"/>
              </a:rPr>
              <a:t>is</a:t>
            </a:r>
            <a:r>
              <a:rPr sz="1100" spc="-1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95" dirty="0">
                <a:solidFill>
                  <a:srgbClr val="3E3E3E"/>
                </a:solidFill>
                <a:latin typeface="CVS Health Sans"/>
                <a:cs typeface="CVS Health Sans"/>
              </a:rPr>
              <a:t> </a:t>
            </a:r>
            <a:r>
              <a:rPr sz="1100" dirty="0">
                <a:solidFill>
                  <a:srgbClr val="3E3E3E"/>
                </a:solidFill>
                <a:latin typeface="CVS Health Sans"/>
                <a:cs typeface="CVS Health Sans"/>
              </a:rPr>
              <a:t>for</a:t>
            </a:r>
            <a:r>
              <a:rPr sz="1100" spc="15" dirty="0">
                <a:solidFill>
                  <a:srgbClr val="3E3E3E"/>
                </a:solidFill>
                <a:latin typeface="CVS Health Sans"/>
                <a:cs typeface="CVS Health Sans"/>
              </a:rPr>
              <a:t> </a:t>
            </a:r>
            <a:r>
              <a:rPr sz="1100" dirty="0">
                <a:solidFill>
                  <a:srgbClr val="3E3E3E"/>
                </a:solidFill>
                <a:latin typeface="CVS Health Sans"/>
                <a:cs typeface="CVS Health Sans"/>
              </a:rPr>
              <a:t>forecasting,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modeling,</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performance </a:t>
            </a:r>
            <a:r>
              <a:rPr sz="1100" dirty="0">
                <a:solidFill>
                  <a:srgbClr val="3E3E3E"/>
                </a:solidFill>
                <a:latin typeface="CVS Health Sans"/>
                <a:cs typeface="CVS Health Sans"/>
              </a:rPr>
              <a:t>projections</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analysis.</a:t>
            </a:r>
            <a:endParaRPr sz="1100">
              <a:latin typeface="CVS Health Sans"/>
              <a:cs typeface="CVS Health Sans"/>
            </a:endParaRPr>
          </a:p>
        </p:txBody>
      </p:sp>
      <p:sp>
        <p:nvSpPr>
          <p:cNvPr id="12" name="object 12"/>
          <p:cNvSpPr txBox="1"/>
          <p:nvPr/>
        </p:nvSpPr>
        <p:spPr>
          <a:xfrm>
            <a:off x="5585586" y="4303217"/>
            <a:ext cx="5681345" cy="2021839"/>
          </a:xfrm>
          <a:prstGeom prst="rect">
            <a:avLst/>
          </a:prstGeom>
        </p:spPr>
        <p:txBody>
          <a:bodyPr vert="horz" wrap="square" lIns="0" tIns="13335" rIns="0" bIns="0" rtlCol="0">
            <a:spAutoFit/>
          </a:bodyPr>
          <a:lstStyle/>
          <a:p>
            <a:pPr marL="12700">
              <a:lnSpc>
                <a:spcPts val="1600"/>
              </a:lnSpc>
              <a:spcBef>
                <a:spcPts val="105"/>
              </a:spcBef>
            </a:pPr>
            <a:r>
              <a:rPr sz="1400" b="1" dirty="0">
                <a:solidFill>
                  <a:srgbClr val="3E3E3E"/>
                </a:solidFill>
                <a:latin typeface="CVS Health Sans"/>
                <a:cs typeface="CVS Health Sans"/>
              </a:rPr>
              <a:t>Manager,</a:t>
            </a:r>
            <a:r>
              <a:rPr sz="1400" b="1" spc="-45" dirty="0">
                <a:solidFill>
                  <a:srgbClr val="3E3E3E"/>
                </a:solidFill>
                <a:latin typeface="CVS Health Sans"/>
                <a:cs typeface="CVS Health Sans"/>
              </a:rPr>
              <a:t> </a:t>
            </a:r>
            <a:r>
              <a:rPr sz="1400" b="1" dirty="0">
                <a:solidFill>
                  <a:srgbClr val="3E3E3E"/>
                </a:solidFill>
                <a:latin typeface="CVS Health Sans"/>
                <a:cs typeface="CVS Health Sans"/>
              </a:rPr>
              <a:t>Resource</a:t>
            </a:r>
            <a:r>
              <a:rPr sz="1400" b="1" spc="10" dirty="0">
                <a:solidFill>
                  <a:srgbClr val="3E3E3E"/>
                </a:solidFill>
                <a:latin typeface="CVS Health Sans"/>
                <a:cs typeface="CVS Health Sans"/>
              </a:rPr>
              <a:t> </a:t>
            </a:r>
            <a:r>
              <a:rPr sz="1400" b="1" dirty="0">
                <a:solidFill>
                  <a:srgbClr val="3E3E3E"/>
                </a:solidFill>
                <a:latin typeface="CVS Health Sans"/>
                <a:cs typeface="CVS Health Sans"/>
              </a:rPr>
              <a:t>Planning</a:t>
            </a:r>
            <a:r>
              <a:rPr sz="1400" b="1" spc="-65" dirty="0">
                <a:solidFill>
                  <a:srgbClr val="3E3E3E"/>
                </a:solidFill>
                <a:latin typeface="CVS Health Sans"/>
                <a:cs typeface="CVS Health Sans"/>
              </a:rPr>
              <a:t> </a:t>
            </a:r>
            <a:r>
              <a:rPr sz="1400" b="1" dirty="0">
                <a:solidFill>
                  <a:srgbClr val="3E3E3E"/>
                </a:solidFill>
                <a:latin typeface="CVS Health Sans"/>
                <a:cs typeface="CVS Health Sans"/>
              </a:rPr>
              <a:t>(or</a:t>
            </a:r>
            <a:r>
              <a:rPr sz="1400" b="1" spc="-60" dirty="0">
                <a:solidFill>
                  <a:srgbClr val="3E3E3E"/>
                </a:solidFill>
                <a:latin typeface="CVS Health Sans"/>
                <a:cs typeface="CVS Health Sans"/>
              </a:rPr>
              <a:t> </a:t>
            </a:r>
            <a:r>
              <a:rPr sz="1400" b="1" dirty="0">
                <a:solidFill>
                  <a:srgbClr val="3E3E3E"/>
                </a:solidFill>
                <a:latin typeface="CVS Health Sans"/>
                <a:cs typeface="CVS Health Sans"/>
              </a:rPr>
              <a:t>Reporting</a:t>
            </a:r>
            <a:r>
              <a:rPr sz="1400" b="1" spc="-20" dirty="0">
                <a:solidFill>
                  <a:srgbClr val="3E3E3E"/>
                </a:solidFill>
                <a:latin typeface="CVS Health Sans"/>
                <a:cs typeface="CVS Health Sans"/>
              </a:rPr>
              <a:t> </a:t>
            </a:r>
            <a:r>
              <a:rPr sz="1400" b="1" dirty="0">
                <a:solidFill>
                  <a:srgbClr val="3E3E3E"/>
                </a:solidFill>
                <a:latin typeface="CVS Health Sans"/>
                <a:cs typeface="CVS Health Sans"/>
              </a:rPr>
              <a:t>Strategy</a:t>
            </a:r>
            <a:r>
              <a:rPr sz="1400" b="1" spc="-15" dirty="0">
                <a:solidFill>
                  <a:srgbClr val="3E3E3E"/>
                </a:solidFill>
                <a:latin typeface="CVS Health Sans"/>
                <a:cs typeface="CVS Health Sans"/>
              </a:rPr>
              <a:t> </a:t>
            </a:r>
            <a:r>
              <a:rPr sz="1400" b="1" dirty="0">
                <a:solidFill>
                  <a:srgbClr val="3E3E3E"/>
                </a:solidFill>
                <a:latin typeface="CVS Health Sans"/>
                <a:cs typeface="CVS Health Sans"/>
              </a:rPr>
              <a:t>and</a:t>
            </a:r>
            <a:r>
              <a:rPr sz="1400" b="1" spc="-65" dirty="0">
                <a:solidFill>
                  <a:srgbClr val="3E3E3E"/>
                </a:solidFill>
                <a:latin typeface="CVS Health Sans"/>
                <a:cs typeface="CVS Health Sans"/>
              </a:rPr>
              <a:t> </a:t>
            </a:r>
            <a:r>
              <a:rPr sz="1400" b="1" spc="-10" dirty="0">
                <a:solidFill>
                  <a:srgbClr val="3E3E3E"/>
                </a:solidFill>
                <a:latin typeface="CVS Health Sans"/>
                <a:cs typeface="CVS Health Sans"/>
              </a:rPr>
              <a:t>Business</a:t>
            </a:r>
            <a:endParaRPr sz="1400">
              <a:latin typeface="CVS Health Sans"/>
              <a:cs typeface="CVS Health Sans"/>
            </a:endParaRPr>
          </a:p>
          <a:p>
            <a:pPr marL="12700">
              <a:lnSpc>
                <a:spcPts val="1600"/>
              </a:lnSpc>
            </a:pPr>
            <a:r>
              <a:rPr sz="1400" b="1" spc="-10" dirty="0">
                <a:solidFill>
                  <a:srgbClr val="3E3E3E"/>
                </a:solidFill>
                <a:latin typeface="CVS Health Sans"/>
                <a:cs typeface="CVS Health Sans"/>
              </a:rPr>
              <a:t>Analytics</a:t>
            </a:r>
            <a:endParaRPr sz="1400">
              <a:latin typeface="CVS Health Sans"/>
              <a:cs typeface="CVS Health Sans"/>
            </a:endParaRPr>
          </a:p>
          <a:p>
            <a:pPr marL="17145" marR="5080">
              <a:lnSpc>
                <a:spcPct val="100000"/>
              </a:lnSpc>
              <a:spcBef>
                <a:spcPts val="635"/>
              </a:spcBef>
            </a:pPr>
            <a:r>
              <a:rPr sz="1100" dirty="0">
                <a:solidFill>
                  <a:srgbClr val="3E3E3E"/>
                </a:solidFill>
                <a:latin typeface="CVS Health Sans"/>
                <a:cs typeface="CVS Health Sans"/>
              </a:rPr>
              <a:t>Managers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own</a:t>
            </a:r>
            <a:r>
              <a:rPr sz="1100" spc="-15" dirty="0">
                <a:solidFill>
                  <a:srgbClr val="3E3E3E"/>
                </a:solidFill>
                <a:latin typeface="CVS Health Sans"/>
                <a:cs typeface="CVS Health Sans"/>
              </a:rPr>
              <a:t> </a:t>
            </a:r>
            <a:r>
              <a:rPr sz="1100" dirty="0">
                <a:solidFill>
                  <a:srgbClr val="3E3E3E"/>
                </a:solidFill>
                <a:latin typeface="CVS Health Sans"/>
                <a:cs typeface="CVS Health Sans"/>
              </a:rPr>
              <a:t>a</a:t>
            </a:r>
            <a:r>
              <a:rPr sz="1100" spc="-20" dirty="0">
                <a:solidFill>
                  <a:srgbClr val="3E3E3E"/>
                </a:solidFill>
                <a:latin typeface="CVS Health Sans"/>
                <a:cs typeface="CVS Health Sans"/>
              </a:rPr>
              <a:t> </a:t>
            </a:r>
            <a:r>
              <a:rPr sz="1100" dirty="0">
                <a:solidFill>
                  <a:srgbClr val="3E3E3E"/>
                </a:solidFill>
                <a:latin typeface="CVS Health Sans"/>
                <a:cs typeface="CVS Health Sans"/>
              </a:rPr>
              <a:t>wider</a:t>
            </a:r>
            <a:r>
              <a:rPr sz="1100" spc="-25" dirty="0">
                <a:solidFill>
                  <a:srgbClr val="3E3E3E"/>
                </a:solidFill>
                <a:latin typeface="CVS Health Sans"/>
                <a:cs typeface="CVS Health Sans"/>
              </a:rPr>
              <a:t> </a:t>
            </a:r>
            <a:r>
              <a:rPr sz="1100" dirty="0">
                <a:solidFill>
                  <a:srgbClr val="3E3E3E"/>
                </a:solidFill>
                <a:latin typeface="CVS Health Sans"/>
                <a:cs typeface="CVS Health Sans"/>
              </a:rPr>
              <a:t>span</a:t>
            </a:r>
            <a:r>
              <a:rPr sz="1100" spc="-1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RP operational</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responsibility,</a:t>
            </a:r>
            <a:r>
              <a:rPr sz="1100" spc="-40" dirty="0">
                <a:solidFill>
                  <a:srgbClr val="3E3E3E"/>
                </a:solidFill>
                <a:latin typeface="CVS Health Sans"/>
                <a:cs typeface="CVS Health Sans"/>
              </a:rPr>
              <a:t> </a:t>
            </a:r>
            <a:r>
              <a:rPr sz="1100" dirty="0">
                <a:solidFill>
                  <a:srgbClr val="3E3E3E"/>
                </a:solidFill>
                <a:latin typeface="CVS Health Sans"/>
                <a:cs typeface="CVS Health Sans"/>
              </a:rPr>
              <a:t>which</a:t>
            </a:r>
            <a:r>
              <a:rPr sz="1100" spc="-15" dirty="0">
                <a:solidFill>
                  <a:srgbClr val="3E3E3E"/>
                </a:solidFill>
                <a:latin typeface="CVS Health Sans"/>
                <a:cs typeface="CVS Health Sans"/>
              </a:rPr>
              <a:t> </a:t>
            </a:r>
            <a:r>
              <a:rPr sz="1100" dirty="0">
                <a:solidFill>
                  <a:srgbClr val="3E3E3E"/>
                </a:solidFill>
                <a:latin typeface="CVS Health Sans"/>
                <a:cs typeface="CVS Health Sans"/>
              </a:rPr>
              <a:t>could</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include </a:t>
            </a:r>
            <a:r>
              <a:rPr sz="1100" dirty="0">
                <a:solidFill>
                  <a:srgbClr val="3E3E3E"/>
                </a:solidFill>
                <a:latin typeface="CVS Health Sans"/>
                <a:cs typeface="CVS Health Sans"/>
              </a:rPr>
              <a:t>overseeing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hybrid</a:t>
            </a:r>
            <a:r>
              <a:rPr sz="1100" spc="-40"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hourly</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 exempt</a:t>
            </a:r>
            <a:r>
              <a:rPr sz="1100" spc="-50" dirty="0">
                <a:solidFill>
                  <a:srgbClr val="3E3E3E"/>
                </a:solidFill>
                <a:latin typeface="CVS Health Sans"/>
                <a:cs typeface="CVS Health Sans"/>
              </a:rPr>
              <a:t> </a:t>
            </a:r>
            <a:r>
              <a:rPr sz="1100" dirty="0">
                <a:solidFill>
                  <a:srgbClr val="3E3E3E"/>
                </a:solidFill>
                <a:latin typeface="CVS Health Sans"/>
                <a:cs typeface="CVS Health Sans"/>
              </a:rPr>
              <a:t>colleagues</a:t>
            </a:r>
            <a:r>
              <a:rPr sz="1100" spc="-114"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60" dirty="0">
                <a:solidFill>
                  <a:srgbClr val="3E3E3E"/>
                </a:solidFill>
                <a:latin typeface="CVS Health Sans"/>
                <a:cs typeface="CVS Health Sans"/>
              </a:rPr>
              <a:t> </a:t>
            </a:r>
            <a:r>
              <a:rPr sz="1100" dirty="0">
                <a:solidFill>
                  <a:srgbClr val="3E3E3E"/>
                </a:solidFill>
                <a:latin typeface="CVS Health Sans"/>
                <a:cs typeface="CVS Health Sans"/>
              </a:rPr>
              <a:t>contributors.</a:t>
            </a:r>
            <a:r>
              <a:rPr sz="1100" spc="-40" dirty="0">
                <a:solidFill>
                  <a:srgbClr val="3E3E3E"/>
                </a:solidFill>
                <a:latin typeface="CVS Health Sans"/>
                <a:cs typeface="CVS Health Sans"/>
              </a:rPr>
              <a:t> </a:t>
            </a:r>
            <a:r>
              <a:rPr sz="1100" spc="-25" dirty="0">
                <a:solidFill>
                  <a:srgbClr val="3E3E3E"/>
                </a:solidFill>
                <a:latin typeface="CVS Health Sans"/>
                <a:cs typeface="CVS Health Sans"/>
              </a:rPr>
              <a:t>It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critical</a:t>
            </a:r>
            <a:r>
              <a:rPr sz="1100" spc="15"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monitor</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operational</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5"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productivity. </a:t>
            </a:r>
            <a:r>
              <a:rPr sz="1100" dirty="0">
                <a:solidFill>
                  <a:srgbClr val="3E3E3E"/>
                </a:solidFill>
                <a:latin typeface="CVS Health Sans"/>
                <a:cs typeface="CVS Health Sans"/>
              </a:rPr>
              <a:t>Managers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25" dirty="0">
                <a:solidFill>
                  <a:srgbClr val="3E3E3E"/>
                </a:solidFill>
                <a:latin typeface="CVS Health Sans"/>
                <a:cs typeface="CVS Health Sans"/>
              </a:rPr>
              <a:t> </a:t>
            </a:r>
            <a:r>
              <a:rPr sz="1100" dirty="0">
                <a:solidFill>
                  <a:srgbClr val="3E3E3E"/>
                </a:solidFill>
                <a:latin typeface="CVS Health Sans"/>
                <a:cs typeface="CVS Health Sans"/>
              </a:rPr>
              <a:t>direct</a:t>
            </a:r>
            <a:r>
              <a:rPr sz="1100" spc="-5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1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Supervisors</a:t>
            </a:r>
            <a:r>
              <a:rPr sz="1100" spc="-80" dirty="0">
                <a:solidFill>
                  <a:srgbClr val="3E3E3E"/>
                </a:solidFill>
                <a:latin typeface="CVS Health Sans"/>
                <a:cs typeface="CVS Health Sans"/>
              </a:rPr>
              <a:t> </a:t>
            </a:r>
            <a:r>
              <a:rPr sz="1100" dirty="0">
                <a:solidFill>
                  <a:srgbClr val="3E3E3E"/>
                </a:solidFill>
                <a:latin typeface="CVS Health Sans"/>
                <a:cs typeface="CVS Health Sans"/>
              </a:rPr>
              <a:t>as</a:t>
            </a:r>
            <a:r>
              <a:rPr sz="1100" spc="25" dirty="0">
                <a:solidFill>
                  <a:srgbClr val="3E3E3E"/>
                </a:solidFill>
                <a:latin typeface="CVS Health Sans"/>
                <a:cs typeface="CVS Health Sans"/>
              </a:rPr>
              <a:t> </a:t>
            </a:r>
            <a:r>
              <a:rPr sz="1100" dirty="0">
                <a:solidFill>
                  <a:srgbClr val="3E3E3E"/>
                </a:solidFill>
                <a:latin typeface="CVS Health Sans"/>
                <a:cs typeface="CVS Health Sans"/>
              </a:rPr>
              <a:t>well</a:t>
            </a:r>
            <a:r>
              <a:rPr sz="1100" spc="-95" dirty="0">
                <a:solidFill>
                  <a:srgbClr val="3E3E3E"/>
                </a:solidFill>
                <a:latin typeface="CVS Health Sans"/>
                <a:cs typeface="CVS Health Sans"/>
              </a:rPr>
              <a:t> </a:t>
            </a:r>
            <a:r>
              <a:rPr sz="1100" dirty="0">
                <a:solidFill>
                  <a:srgbClr val="3E3E3E"/>
                </a:solidFill>
                <a:latin typeface="CVS Health Sans"/>
                <a:cs typeface="CVS Health Sans"/>
              </a:rPr>
              <a:t>as</a:t>
            </a:r>
            <a:r>
              <a:rPr sz="1100" spc="25" dirty="0">
                <a:solidFill>
                  <a:srgbClr val="3E3E3E"/>
                </a:solidFill>
                <a:latin typeface="CVS Health Sans"/>
                <a:cs typeface="CVS Health Sans"/>
              </a:rPr>
              <a:t> </a:t>
            </a:r>
            <a:r>
              <a:rPr sz="1100" dirty="0">
                <a:solidFill>
                  <a:srgbClr val="3E3E3E"/>
                </a:solidFill>
                <a:latin typeface="CVS Health Sans"/>
                <a:cs typeface="CVS Health Sans"/>
              </a:rPr>
              <a:t>indirect</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management </a:t>
            </a:r>
            <a:r>
              <a:rPr sz="1100" dirty="0">
                <a:solidFill>
                  <a:srgbClr val="3E3E3E"/>
                </a:solidFill>
                <a:latin typeface="CVS Health Sans"/>
                <a:cs typeface="CVS Health Sans"/>
              </a:rPr>
              <a:t>Cdrs.</a:t>
            </a:r>
            <a:r>
              <a:rPr sz="1100" spc="-40"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15" dirty="0">
                <a:solidFill>
                  <a:srgbClr val="3E3E3E"/>
                </a:solidFill>
                <a:latin typeface="CVS Health Sans"/>
                <a:cs typeface="CVS Health Sans"/>
              </a:rPr>
              <a:t> </a:t>
            </a:r>
            <a:r>
              <a:rPr sz="1100" dirty="0">
                <a:solidFill>
                  <a:srgbClr val="3E3E3E"/>
                </a:solidFill>
                <a:latin typeface="CVS Health Sans"/>
                <a:cs typeface="CVS Health Sans"/>
              </a:rPr>
              <a:t>carry</a:t>
            </a:r>
            <a:r>
              <a:rPr sz="1100" spc="-20" dirty="0">
                <a:solidFill>
                  <a:srgbClr val="3E3E3E"/>
                </a:solidFill>
                <a:latin typeface="CVS Health Sans"/>
                <a:cs typeface="CVS Health Sans"/>
              </a:rPr>
              <a:t> </a:t>
            </a:r>
            <a:r>
              <a:rPr sz="1100" dirty="0">
                <a:solidFill>
                  <a:srgbClr val="3E3E3E"/>
                </a:solidFill>
                <a:latin typeface="CVS Health Sans"/>
                <a:cs typeface="CVS Health Sans"/>
              </a:rPr>
              <a:t>out</a:t>
            </a:r>
            <a:r>
              <a:rPr sz="1100" spc="-1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10" dirty="0">
                <a:solidFill>
                  <a:srgbClr val="3E3E3E"/>
                </a:solidFill>
                <a:latin typeface="CVS Health Sans"/>
                <a:cs typeface="CVS Health Sans"/>
              </a:rPr>
              <a:t> </a:t>
            </a:r>
            <a:r>
              <a:rPr sz="1100" dirty="0">
                <a:solidFill>
                  <a:srgbClr val="3E3E3E"/>
                </a:solidFill>
                <a:latin typeface="CVS Health Sans"/>
                <a:cs typeface="CVS Health Sans"/>
              </a:rPr>
              <a:t>responsibilities</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including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planning, </a:t>
            </a:r>
            <a:r>
              <a:rPr sz="1100" spc="-10" dirty="0">
                <a:solidFill>
                  <a:srgbClr val="3E3E3E"/>
                </a:solidFill>
                <a:latin typeface="CVS Health Sans"/>
                <a:cs typeface="CVS Health Sans"/>
              </a:rPr>
              <a:t>assigning </a:t>
            </a:r>
            <a:r>
              <a:rPr sz="1100" dirty="0">
                <a:solidFill>
                  <a:srgbClr val="3E3E3E"/>
                </a:solidFill>
                <a:latin typeface="CVS Health Sans"/>
                <a:cs typeface="CVS Health Sans"/>
              </a:rPr>
              <a:t>and</a:t>
            </a:r>
            <a:r>
              <a:rPr sz="1100" spc="-40" dirty="0">
                <a:solidFill>
                  <a:srgbClr val="3E3E3E"/>
                </a:solidFill>
                <a:latin typeface="CVS Health Sans"/>
                <a:cs typeface="CVS Health Sans"/>
              </a:rPr>
              <a:t> </a:t>
            </a:r>
            <a:r>
              <a:rPr sz="1100" dirty="0">
                <a:solidFill>
                  <a:srgbClr val="3E3E3E"/>
                </a:solidFill>
                <a:latin typeface="CVS Health Sans"/>
                <a:cs typeface="CVS Health Sans"/>
              </a:rPr>
              <a:t>directing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work,</a:t>
            </a:r>
            <a:r>
              <a:rPr sz="1100" spc="-80" dirty="0">
                <a:solidFill>
                  <a:srgbClr val="3E3E3E"/>
                </a:solidFill>
                <a:latin typeface="CVS Health Sans"/>
                <a:cs typeface="CVS Health Sans"/>
              </a:rPr>
              <a:t> </a:t>
            </a:r>
            <a:r>
              <a:rPr sz="1100" dirty="0">
                <a:solidFill>
                  <a:srgbClr val="3E3E3E"/>
                </a:solidFill>
                <a:latin typeface="CVS Health Sans"/>
                <a:cs typeface="CVS Health Sans"/>
              </a:rPr>
              <a:t>appraising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80" dirty="0">
                <a:solidFill>
                  <a:srgbClr val="3E3E3E"/>
                </a:solidFill>
                <a:latin typeface="CVS Health Sans"/>
                <a:cs typeface="CVS Health Sans"/>
              </a:rPr>
              <a:t> </a:t>
            </a:r>
            <a:r>
              <a:rPr sz="1100" dirty="0">
                <a:solidFill>
                  <a:srgbClr val="3E3E3E"/>
                </a:solidFill>
                <a:latin typeface="CVS Health Sans"/>
                <a:cs typeface="CVS Health Sans"/>
              </a:rPr>
              <a:t>rewarding</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disciplining</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employees, </a:t>
            </a:r>
            <a:r>
              <a:rPr sz="1100" dirty="0">
                <a:solidFill>
                  <a:srgbClr val="3E3E3E"/>
                </a:solidFill>
                <a:latin typeface="CVS Health Sans"/>
                <a:cs typeface="CVS Health Sans"/>
              </a:rPr>
              <a:t>addressing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complaints,</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resolving</a:t>
            </a:r>
            <a:r>
              <a:rPr sz="1100" spc="-75" dirty="0">
                <a:solidFill>
                  <a:srgbClr val="3E3E3E"/>
                </a:solidFill>
                <a:latin typeface="CVS Health Sans"/>
                <a:cs typeface="CVS Health Sans"/>
              </a:rPr>
              <a:t> </a:t>
            </a:r>
            <a:r>
              <a:rPr sz="1100" dirty="0">
                <a:solidFill>
                  <a:srgbClr val="3E3E3E"/>
                </a:solidFill>
                <a:latin typeface="CVS Health Sans"/>
                <a:cs typeface="CVS Health Sans"/>
              </a:rPr>
              <a:t>problems.</a:t>
            </a:r>
            <a:r>
              <a:rPr sz="1100" spc="-85"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55" dirty="0">
                <a:solidFill>
                  <a:srgbClr val="3E3E3E"/>
                </a:solidFill>
                <a:latin typeface="CVS Health Sans"/>
                <a:cs typeface="CVS Health Sans"/>
              </a:rPr>
              <a:t> </a:t>
            </a:r>
            <a:r>
              <a:rPr sz="1100" dirty="0">
                <a:solidFill>
                  <a:srgbClr val="3E3E3E"/>
                </a:solidFill>
                <a:latin typeface="CVS Health Sans"/>
                <a:cs typeface="CVS Health Sans"/>
              </a:rPr>
              <a:t>could</a:t>
            </a:r>
            <a:r>
              <a:rPr sz="1100" spc="-45" dirty="0">
                <a:solidFill>
                  <a:srgbClr val="3E3E3E"/>
                </a:solidFill>
                <a:latin typeface="CVS Health Sans"/>
                <a:cs typeface="CVS Health Sans"/>
              </a:rPr>
              <a:t> </a:t>
            </a:r>
            <a:r>
              <a:rPr sz="1100" dirty="0">
                <a:solidFill>
                  <a:srgbClr val="3E3E3E"/>
                </a:solidFill>
                <a:latin typeface="CVS Health Sans"/>
                <a:cs typeface="CVS Health Sans"/>
              </a:rPr>
              <a:t>be</a:t>
            </a:r>
            <a:r>
              <a:rPr sz="1100" spc="10"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more </a:t>
            </a:r>
            <a:r>
              <a:rPr sz="1100" dirty="0">
                <a:solidFill>
                  <a:srgbClr val="3E3E3E"/>
                </a:solidFill>
                <a:latin typeface="CVS Health Sans"/>
                <a:cs typeface="CVS Health Sans"/>
              </a:rPr>
              <a:t>complex,</a:t>
            </a:r>
            <a:r>
              <a:rPr sz="1100" spc="-65" dirty="0">
                <a:solidFill>
                  <a:srgbClr val="3E3E3E"/>
                </a:solidFill>
                <a:latin typeface="CVS Health Sans"/>
                <a:cs typeface="CVS Health Sans"/>
              </a:rPr>
              <a:t> </a:t>
            </a:r>
            <a:r>
              <a:rPr sz="1100" dirty="0">
                <a:solidFill>
                  <a:srgbClr val="3E3E3E"/>
                </a:solidFill>
                <a:latin typeface="CVS Health Sans"/>
                <a:cs typeface="CVS Health Sans"/>
              </a:rPr>
              <a:t>cross-</a:t>
            </a:r>
            <a:r>
              <a:rPr sz="1100" spc="-10" dirty="0">
                <a:solidFill>
                  <a:srgbClr val="3E3E3E"/>
                </a:solidFill>
                <a:latin typeface="CVS Health Sans"/>
                <a:cs typeface="CVS Health Sans"/>
              </a:rPr>
              <a:t>functional</a:t>
            </a:r>
            <a:r>
              <a:rPr sz="1100" spc="-5" dirty="0">
                <a:solidFill>
                  <a:srgbClr val="3E3E3E"/>
                </a:solidFill>
                <a:latin typeface="CVS Health Sans"/>
                <a:cs typeface="CVS Health Sans"/>
              </a:rPr>
              <a:t> </a:t>
            </a:r>
            <a:r>
              <a:rPr sz="1100" dirty="0">
                <a:solidFill>
                  <a:srgbClr val="3E3E3E"/>
                </a:solidFill>
                <a:latin typeface="CVS Health Sans"/>
                <a:cs typeface="CVS Health Sans"/>
              </a:rPr>
              <a:t>projects</a:t>
            </a:r>
            <a:r>
              <a:rPr sz="1100" spc="-3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5" dirty="0">
                <a:solidFill>
                  <a:srgbClr val="3E3E3E"/>
                </a:solidFill>
                <a:latin typeface="CVS Health Sans"/>
                <a:cs typeface="CVS Health Sans"/>
              </a:rPr>
              <a:t> </a:t>
            </a:r>
            <a:r>
              <a:rPr sz="1100" dirty="0">
                <a:solidFill>
                  <a:srgbClr val="3E3E3E"/>
                </a:solidFill>
                <a:latin typeface="CVS Health Sans"/>
                <a:cs typeface="CVS Health Sans"/>
              </a:rPr>
              <a:t>boarder</a:t>
            </a:r>
            <a:r>
              <a:rPr sz="1100" spc="-50" dirty="0">
                <a:solidFill>
                  <a:srgbClr val="3E3E3E"/>
                </a:solidFill>
                <a:latin typeface="CVS Health Sans"/>
                <a:cs typeface="CVS Health Sans"/>
              </a:rPr>
              <a:t> </a:t>
            </a:r>
            <a:r>
              <a:rPr sz="1100" dirty="0">
                <a:solidFill>
                  <a:srgbClr val="3E3E3E"/>
                </a:solidFill>
                <a:latin typeface="CVS Health Sans"/>
                <a:cs typeface="CVS Health Sans"/>
              </a:rPr>
              <a:t>impact</a:t>
            </a:r>
            <a:r>
              <a:rPr sz="1100" spc="45" dirty="0">
                <a:solidFill>
                  <a:srgbClr val="3E3E3E"/>
                </a:solidFill>
                <a:latin typeface="CVS Health Sans"/>
                <a:cs typeface="CVS Health Sans"/>
              </a:rPr>
              <a:t> </a:t>
            </a:r>
            <a:r>
              <a:rPr sz="1100" dirty="0">
                <a:solidFill>
                  <a:srgbClr val="3E3E3E"/>
                </a:solidFill>
                <a:latin typeface="CVS Health Sans"/>
                <a:cs typeface="CVS Health Sans"/>
              </a:rPr>
              <a:t>beyond</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assigned/local operation.</a:t>
            </a:r>
            <a:endParaRPr sz="1100">
              <a:latin typeface="CVS Health Sans"/>
              <a:cs typeface="CVS Health Sans"/>
            </a:endParaRPr>
          </a:p>
        </p:txBody>
      </p:sp>
      <p:sp>
        <p:nvSpPr>
          <p:cNvPr id="13" name="object 13"/>
          <p:cNvSpPr txBox="1"/>
          <p:nvPr/>
        </p:nvSpPr>
        <p:spPr>
          <a:xfrm>
            <a:off x="3687317" y="4275201"/>
            <a:ext cx="137858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109</a:t>
            </a:r>
            <a:endParaRPr sz="1400">
              <a:latin typeface="CVS Health Sans"/>
              <a:cs typeface="CVS Health Sans"/>
            </a:endParaRPr>
          </a:p>
        </p:txBody>
      </p:sp>
      <p:sp>
        <p:nvSpPr>
          <p:cNvPr id="14" name="object 14"/>
          <p:cNvSpPr txBox="1"/>
          <p:nvPr/>
        </p:nvSpPr>
        <p:spPr>
          <a:xfrm>
            <a:off x="737412" y="2600071"/>
            <a:ext cx="2643505" cy="1202055"/>
          </a:xfrm>
          <a:prstGeom prst="rect">
            <a:avLst/>
          </a:prstGeom>
        </p:spPr>
        <p:txBody>
          <a:bodyPr vert="horz" wrap="square" lIns="0" tIns="14605" rIns="0" bIns="0" rtlCol="0">
            <a:spAutoFit/>
          </a:bodyPr>
          <a:lstStyle/>
          <a:p>
            <a:pPr marL="12700" marR="5080">
              <a:lnSpc>
                <a:spcPct val="100099"/>
              </a:lnSpc>
              <a:spcBef>
                <a:spcPts val="115"/>
              </a:spcBef>
            </a:pPr>
            <a:r>
              <a:rPr sz="1100" spc="-10" dirty="0">
                <a:solidFill>
                  <a:srgbClr val="3E3E3E"/>
                </a:solidFill>
                <a:latin typeface="CVS Health Sans"/>
                <a:cs typeface="CVS Health Sans"/>
              </a:rPr>
              <a:t>staffing</a:t>
            </a:r>
            <a:r>
              <a:rPr sz="1100" spc="-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contact</a:t>
            </a:r>
            <a:r>
              <a:rPr sz="1100" spc="-5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optimize</a:t>
            </a:r>
            <a:r>
              <a:rPr sz="1100" spc="-25" dirty="0">
                <a:solidFill>
                  <a:srgbClr val="3E3E3E"/>
                </a:solidFill>
                <a:latin typeface="CVS Health Sans"/>
                <a:cs typeface="CVS Health Sans"/>
              </a:rPr>
              <a:t> </a:t>
            </a:r>
            <a:r>
              <a:rPr sz="1100" dirty="0">
                <a:solidFill>
                  <a:srgbClr val="3E3E3E"/>
                </a:solidFill>
                <a:latin typeface="CVS Health Sans"/>
                <a:cs typeface="CVS Health Sans"/>
              </a:rPr>
              <a:t>use</a:t>
            </a:r>
            <a:r>
              <a:rPr sz="1100" spc="-25" dirty="0">
                <a:solidFill>
                  <a:srgbClr val="3E3E3E"/>
                </a:solidFill>
                <a:latin typeface="CVS Health Sans"/>
                <a:cs typeface="CVS Health Sans"/>
              </a:rPr>
              <a:t> of </a:t>
            </a:r>
            <a:r>
              <a:rPr sz="1100" dirty="0">
                <a:solidFill>
                  <a:srgbClr val="3E3E3E"/>
                </a:solidFill>
                <a:latin typeface="CVS Health Sans"/>
                <a:cs typeface="CVS Health Sans"/>
              </a:rPr>
              <a:t>resources</a:t>
            </a:r>
            <a:r>
              <a:rPr sz="1100" spc="-1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to </a:t>
            </a:r>
            <a:r>
              <a:rPr sz="1100" spc="-10" dirty="0">
                <a:solidFill>
                  <a:srgbClr val="3E3E3E"/>
                </a:solidFill>
                <a:latin typeface="CVS Health Sans"/>
                <a:cs typeface="CVS Health Sans"/>
              </a:rPr>
              <a:t>enhance</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achieve </a:t>
            </a:r>
            <a:r>
              <a:rPr sz="1100" dirty="0">
                <a:solidFill>
                  <a:srgbClr val="3E3E3E"/>
                </a:solidFill>
                <a:latin typeface="CVS Health Sans"/>
                <a:cs typeface="CVS Health Sans"/>
              </a:rPr>
              <a:t>call center</a:t>
            </a:r>
            <a:r>
              <a:rPr sz="1100" spc="-80" dirty="0">
                <a:solidFill>
                  <a:srgbClr val="3E3E3E"/>
                </a:solidFill>
                <a:latin typeface="CVS Health Sans"/>
                <a:cs typeface="CVS Health Sans"/>
              </a:rPr>
              <a:t> </a:t>
            </a:r>
            <a:r>
              <a:rPr sz="1100" spc="-10" dirty="0">
                <a:solidFill>
                  <a:srgbClr val="3E3E3E"/>
                </a:solidFill>
                <a:latin typeface="CVS Health Sans"/>
                <a:cs typeface="CVS Health Sans"/>
              </a:rPr>
              <a:t>targets.</a:t>
            </a:r>
            <a:r>
              <a:rPr sz="1100" spc="-55" dirty="0">
                <a:solidFill>
                  <a:srgbClr val="3E3E3E"/>
                </a:solidFill>
                <a:latin typeface="CVS Health Sans"/>
                <a:cs typeface="CVS Health Sans"/>
              </a:rPr>
              <a:t> </a:t>
            </a:r>
            <a:r>
              <a:rPr sz="1100" dirty="0">
                <a:solidFill>
                  <a:srgbClr val="3E3E3E"/>
                </a:solidFill>
                <a:latin typeface="CVS Health Sans"/>
                <a:cs typeface="CVS Health Sans"/>
              </a:rPr>
              <a:t>There</a:t>
            </a:r>
            <a:r>
              <a:rPr sz="1100" spc="-80" dirty="0">
                <a:solidFill>
                  <a:srgbClr val="3E3E3E"/>
                </a:solidFill>
                <a:latin typeface="CVS Health Sans"/>
                <a:cs typeface="CVS Health Sans"/>
              </a:rPr>
              <a:t> </a:t>
            </a:r>
            <a:r>
              <a:rPr sz="1100" dirty="0">
                <a:solidFill>
                  <a:srgbClr val="3E3E3E"/>
                </a:solidFill>
                <a:latin typeface="CVS Health Sans"/>
                <a:cs typeface="CVS Health Sans"/>
              </a:rPr>
              <a:t>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three</a:t>
            </a:r>
            <a:r>
              <a:rPr sz="1100" spc="-45" dirty="0">
                <a:solidFill>
                  <a:srgbClr val="3E3E3E"/>
                </a:solidFill>
                <a:latin typeface="CVS Health Sans"/>
                <a:cs typeface="CVS Health Sans"/>
              </a:rPr>
              <a:t> </a:t>
            </a:r>
            <a:r>
              <a:rPr sz="1100" spc="-20" dirty="0">
                <a:solidFill>
                  <a:srgbClr val="3E3E3E"/>
                </a:solidFill>
                <a:latin typeface="CVS Health Sans"/>
                <a:cs typeface="CVS Health Sans"/>
              </a:rPr>
              <a:t>main </a:t>
            </a:r>
            <a:r>
              <a:rPr sz="1100" dirty="0">
                <a:solidFill>
                  <a:srgbClr val="3E3E3E"/>
                </a:solidFill>
                <a:latin typeface="CVS Health Sans"/>
                <a:cs typeface="CVS Health Sans"/>
              </a:rPr>
              <a:t>branches</a:t>
            </a:r>
            <a:r>
              <a:rPr sz="1100" spc="-75" dirty="0">
                <a:solidFill>
                  <a:srgbClr val="3E3E3E"/>
                </a:solidFill>
                <a:latin typeface="CVS Health Sans"/>
                <a:cs typeface="CVS Health Sans"/>
              </a:rPr>
              <a:t> </a:t>
            </a:r>
            <a:r>
              <a:rPr sz="1100" dirty="0">
                <a:solidFill>
                  <a:srgbClr val="3E3E3E"/>
                </a:solidFill>
                <a:latin typeface="CVS Health Sans"/>
                <a:cs typeface="CVS Health Sans"/>
              </a:rPr>
              <a:t>to</a:t>
            </a:r>
            <a:r>
              <a:rPr sz="1100" spc="20" dirty="0">
                <a:solidFill>
                  <a:srgbClr val="3E3E3E"/>
                </a:solidFill>
                <a:latin typeface="CVS Health Sans"/>
                <a:cs typeface="CVS Health Sans"/>
              </a:rPr>
              <a:t> </a:t>
            </a:r>
            <a:r>
              <a:rPr sz="1100" dirty="0">
                <a:solidFill>
                  <a:srgbClr val="3E3E3E"/>
                </a:solidFill>
                <a:latin typeface="CVS Health Sans"/>
                <a:cs typeface="CVS Health Sans"/>
              </a:rPr>
              <a:t>RP:</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Forecasting</a:t>
            </a:r>
            <a:r>
              <a:rPr sz="1100" spc="-55" dirty="0">
                <a:solidFill>
                  <a:srgbClr val="3E3E3E"/>
                </a:solidFill>
                <a:latin typeface="CVS Health Sans"/>
                <a:cs typeface="CVS Health Sans"/>
              </a:rPr>
              <a:t> </a:t>
            </a:r>
            <a:r>
              <a:rPr sz="1100" spc="-50" dirty="0">
                <a:solidFill>
                  <a:srgbClr val="3E3E3E"/>
                </a:solidFill>
                <a:latin typeface="CVS Health Sans"/>
                <a:cs typeface="CVS Health Sans"/>
              </a:rPr>
              <a:t>&amp;</a:t>
            </a:r>
            <a:endParaRPr sz="1100">
              <a:latin typeface="CVS Health Sans"/>
              <a:cs typeface="CVS Health Sans"/>
            </a:endParaRPr>
          </a:p>
          <a:p>
            <a:pPr marL="12700" marR="412115">
              <a:lnSpc>
                <a:spcPct val="99700"/>
              </a:lnSpc>
              <a:spcBef>
                <a:spcPts val="15"/>
              </a:spcBef>
            </a:pPr>
            <a:r>
              <a:rPr sz="1100" spc="-10" dirty="0">
                <a:solidFill>
                  <a:srgbClr val="3E3E3E"/>
                </a:solidFill>
                <a:latin typeface="CVS Health Sans"/>
                <a:cs typeface="CVS Health Sans"/>
              </a:rPr>
              <a:t>Planning,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Scheduling</a:t>
            </a:r>
            <a:r>
              <a:rPr sz="1100" spc="-95" dirty="0">
                <a:solidFill>
                  <a:srgbClr val="3E3E3E"/>
                </a:solidFill>
                <a:latin typeface="CVS Health Sans"/>
                <a:cs typeface="CVS Health Sans"/>
              </a:rPr>
              <a:t> </a:t>
            </a:r>
            <a:r>
              <a:rPr sz="1100" dirty="0">
                <a:solidFill>
                  <a:srgbClr val="3E3E3E"/>
                </a:solidFill>
                <a:latin typeface="CVS Health Sans"/>
                <a:cs typeface="CVS Health Sans"/>
              </a:rPr>
              <a:t>&amp;</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Channel Management</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Technology</a:t>
            </a:r>
            <a:r>
              <a:rPr sz="1100" spc="-10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spc="-10" dirty="0">
                <a:solidFill>
                  <a:srgbClr val="3E3E3E"/>
                </a:solidFill>
                <a:latin typeface="CVS Health Sans"/>
                <a:cs typeface="CVS Health Sans"/>
              </a:rPr>
              <a:t>Reporting.</a:t>
            </a:r>
            <a:endParaRPr sz="1100">
              <a:latin typeface="CVS Health Sans"/>
              <a:cs typeface="CVS Health Sans"/>
            </a:endParaRPr>
          </a:p>
        </p:txBody>
      </p:sp>
      <p:sp>
        <p:nvSpPr>
          <p:cNvPr id="15" name="object 15"/>
          <p:cNvSpPr txBox="1"/>
          <p:nvPr/>
        </p:nvSpPr>
        <p:spPr>
          <a:xfrm>
            <a:off x="3691890" y="2506218"/>
            <a:ext cx="137668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108</a:t>
            </a:r>
            <a:endParaRPr sz="1400">
              <a:latin typeface="CVS Health Sans"/>
              <a:cs typeface="CVS Health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3472" y="2938043"/>
            <a:ext cx="5395595" cy="849630"/>
          </a:xfrm>
          <a:prstGeom prst="rect">
            <a:avLst/>
          </a:prstGeom>
        </p:spPr>
        <p:txBody>
          <a:bodyPr vert="horz" wrap="square" lIns="0" tIns="13335" rIns="0" bIns="0" rtlCol="0">
            <a:spAutoFit/>
          </a:bodyPr>
          <a:lstStyle/>
          <a:p>
            <a:pPr marL="12700">
              <a:lnSpc>
                <a:spcPct val="100000"/>
              </a:lnSpc>
              <a:spcBef>
                <a:spcPts val="105"/>
              </a:spcBef>
            </a:pPr>
            <a:r>
              <a:rPr sz="5400" dirty="0">
                <a:solidFill>
                  <a:srgbClr val="FFFFFF"/>
                </a:solidFill>
              </a:rPr>
              <a:t>Career</a:t>
            </a:r>
            <a:r>
              <a:rPr sz="5400" spc="-5" dirty="0">
                <a:solidFill>
                  <a:srgbClr val="FFFFFF"/>
                </a:solidFill>
              </a:rPr>
              <a:t> </a:t>
            </a:r>
            <a:r>
              <a:rPr sz="5400" spc="-10" dirty="0">
                <a:solidFill>
                  <a:srgbClr val="FFFFFF"/>
                </a:solidFill>
              </a:rPr>
              <a:t>Mapping</a:t>
            </a:r>
            <a:endParaRPr sz="5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37743"/>
            <a:ext cx="1920239" cy="6204204"/>
          </a:xfrm>
          <a:prstGeom prst="rect">
            <a:avLst/>
          </a:prstGeom>
        </p:spPr>
      </p:pic>
      <p:grpSp>
        <p:nvGrpSpPr>
          <p:cNvPr id="3" name="object 3"/>
          <p:cNvGrpSpPr/>
          <p:nvPr/>
        </p:nvGrpSpPr>
        <p:grpSpPr>
          <a:xfrm>
            <a:off x="5138165" y="2286"/>
            <a:ext cx="239395" cy="6856095"/>
            <a:chOff x="5138165" y="2286"/>
            <a:chExt cx="239395" cy="6856095"/>
          </a:xfrm>
        </p:grpSpPr>
        <p:sp>
          <p:nvSpPr>
            <p:cNvPr id="4" name="object 4"/>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5" name="object 5"/>
            <p:cNvPicPr/>
            <p:nvPr/>
          </p:nvPicPr>
          <p:blipFill>
            <a:blip r:embed="rId3" cstate="print"/>
            <a:stretch>
              <a:fillRect/>
            </a:stretch>
          </p:blipFill>
          <p:spPr>
            <a:xfrm>
              <a:off x="5138165" y="1270253"/>
              <a:ext cx="239268" cy="239268"/>
            </a:xfrm>
            <a:prstGeom prst="rect">
              <a:avLst/>
            </a:prstGeom>
          </p:spPr>
        </p:pic>
        <p:pic>
          <p:nvPicPr>
            <p:cNvPr id="6" name="object 6"/>
            <p:cNvPicPr/>
            <p:nvPr/>
          </p:nvPicPr>
          <p:blipFill>
            <a:blip r:embed="rId3" cstate="print"/>
            <a:stretch>
              <a:fillRect/>
            </a:stretch>
          </p:blipFill>
          <p:spPr>
            <a:xfrm>
              <a:off x="5138165" y="3409950"/>
              <a:ext cx="239268" cy="239268"/>
            </a:xfrm>
            <a:prstGeom prst="rect">
              <a:avLst/>
            </a:prstGeom>
          </p:spPr>
        </p:pic>
      </p:grpSp>
      <p:sp>
        <p:nvSpPr>
          <p:cNvPr id="7" name="object 7"/>
          <p:cNvSpPr txBox="1"/>
          <p:nvPr/>
        </p:nvSpPr>
        <p:spPr>
          <a:xfrm>
            <a:off x="3733546" y="1273301"/>
            <a:ext cx="134874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110</a:t>
            </a:r>
            <a:endParaRPr sz="1400">
              <a:latin typeface="CVS Health Sans"/>
              <a:cs typeface="CVS Health Sans"/>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30</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8" name="object 8"/>
          <p:cNvSpPr txBox="1">
            <a:spLocks noGrp="1"/>
          </p:cNvSpPr>
          <p:nvPr>
            <p:ph type="title"/>
          </p:nvPr>
        </p:nvSpPr>
        <p:spPr>
          <a:xfrm>
            <a:off x="5585586" y="1301572"/>
            <a:ext cx="3105785" cy="240029"/>
          </a:xfrm>
          <a:prstGeom prst="rect">
            <a:avLst/>
          </a:prstGeom>
        </p:spPr>
        <p:txBody>
          <a:bodyPr vert="horz" wrap="square" lIns="0" tIns="13335" rIns="0" bIns="0" rtlCol="0">
            <a:spAutoFit/>
          </a:bodyPr>
          <a:lstStyle/>
          <a:p>
            <a:pPr marL="12700">
              <a:lnSpc>
                <a:spcPct val="100000"/>
              </a:lnSpc>
              <a:spcBef>
                <a:spcPts val="105"/>
              </a:spcBef>
            </a:pPr>
            <a:r>
              <a:rPr dirty="0">
                <a:solidFill>
                  <a:srgbClr val="3E3E3E"/>
                </a:solidFill>
              </a:rPr>
              <a:t>Senior</a:t>
            </a:r>
            <a:r>
              <a:rPr spc="-40" dirty="0">
                <a:solidFill>
                  <a:srgbClr val="3E3E3E"/>
                </a:solidFill>
              </a:rPr>
              <a:t> </a:t>
            </a:r>
            <a:r>
              <a:rPr dirty="0">
                <a:solidFill>
                  <a:srgbClr val="3E3E3E"/>
                </a:solidFill>
              </a:rPr>
              <a:t>Manager,</a:t>
            </a:r>
            <a:r>
              <a:rPr spc="-60" dirty="0">
                <a:solidFill>
                  <a:srgbClr val="3E3E3E"/>
                </a:solidFill>
              </a:rPr>
              <a:t> </a:t>
            </a:r>
            <a:r>
              <a:rPr dirty="0">
                <a:solidFill>
                  <a:srgbClr val="3E3E3E"/>
                </a:solidFill>
              </a:rPr>
              <a:t>Resource</a:t>
            </a:r>
            <a:r>
              <a:rPr spc="-5" dirty="0">
                <a:solidFill>
                  <a:srgbClr val="3E3E3E"/>
                </a:solidFill>
              </a:rPr>
              <a:t> </a:t>
            </a:r>
            <a:r>
              <a:rPr spc="-10" dirty="0">
                <a:solidFill>
                  <a:srgbClr val="3E3E3E"/>
                </a:solidFill>
              </a:rPr>
              <a:t>Planning</a:t>
            </a:r>
          </a:p>
        </p:txBody>
      </p:sp>
      <p:sp>
        <p:nvSpPr>
          <p:cNvPr id="9" name="object 9"/>
          <p:cNvSpPr txBox="1"/>
          <p:nvPr/>
        </p:nvSpPr>
        <p:spPr>
          <a:xfrm>
            <a:off x="5590159" y="1599438"/>
            <a:ext cx="6245225" cy="1444625"/>
          </a:xfrm>
          <a:prstGeom prst="rect">
            <a:avLst/>
          </a:prstGeom>
        </p:spPr>
        <p:txBody>
          <a:bodyPr vert="horz" wrap="square" lIns="0" tIns="14605" rIns="0" bIns="0" rtlCol="0">
            <a:spAutoFit/>
          </a:bodyPr>
          <a:lstStyle/>
          <a:p>
            <a:pPr marL="12700" marR="60960">
              <a:lnSpc>
                <a:spcPct val="100099"/>
              </a:lnSpc>
              <a:spcBef>
                <a:spcPts val="115"/>
              </a:spcBef>
            </a:pPr>
            <a:r>
              <a:rPr sz="1100" b="1" dirty="0">
                <a:solidFill>
                  <a:srgbClr val="3E3E3E"/>
                </a:solidFill>
                <a:latin typeface="CVS Health Sans"/>
                <a:cs typeface="CVS Health Sans"/>
              </a:rPr>
              <a:t>The</a:t>
            </a:r>
            <a:r>
              <a:rPr sz="1100" b="1" spc="-20" dirty="0">
                <a:solidFill>
                  <a:srgbClr val="3E3E3E"/>
                </a:solidFill>
                <a:latin typeface="CVS Health Sans"/>
                <a:cs typeface="CVS Health Sans"/>
              </a:rPr>
              <a:t> </a:t>
            </a:r>
            <a:r>
              <a:rPr sz="1100" b="1" dirty="0">
                <a:solidFill>
                  <a:srgbClr val="3E3E3E"/>
                </a:solidFill>
                <a:latin typeface="CVS Health Sans"/>
                <a:cs typeface="CVS Health Sans"/>
              </a:rPr>
              <a:t>Sr</a:t>
            </a:r>
            <a:r>
              <a:rPr sz="1100" b="1" spc="5" dirty="0">
                <a:solidFill>
                  <a:srgbClr val="3E3E3E"/>
                </a:solidFill>
                <a:latin typeface="CVS Health Sans"/>
                <a:cs typeface="CVS Health Sans"/>
              </a:rPr>
              <a:t> </a:t>
            </a:r>
            <a:r>
              <a:rPr sz="1100" b="1" dirty="0">
                <a:solidFill>
                  <a:srgbClr val="3E3E3E"/>
                </a:solidFill>
                <a:latin typeface="CVS Health Sans"/>
                <a:cs typeface="CVS Health Sans"/>
              </a:rPr>
              <a:t>Manager</a:t>
            </a:r>
            <a:r>
              <a:rPr sz="1100" b="1" spc="-35" dirty="0">
                <a:solidFill>
                  <a:srgbClr val="3E3E3E"/>
                </a:solidFill>
                <a:latin typeface="CVS Health Sans"/>
                <a:cs typeface="CVS Health Sans"/>
              </a:rPr>
              <a:t> </a:t>
            </a:r>
            <a:r>
              <a:rPr sz="1100" b="1" dirty="0">
                <a:solidFill>
                  <a:srgbClr val="3E3E3E"/>
                </a:solidFill>
                <a:latin typeface="CVS Health Sans"/>
                <a:cs typeface="CVS Health Sans"/>
              </a:rPr>
              <a:t>of</a:t>
            </a:r>
            <a:r>
              <a:rPr sz="1100" b="1" spc="-5" dirty="0">
                <a:solidFill>
                  <a:srgbClr val="3E3E3E"/>
                </a:solidFill>
                <a:latin typeface="CVS Health Sans"/>
                <a:cs typeface="CVS Health Sans"/>
              </a:rPr>
              <a:t> </a:t>
            </a:r>
            <a:r>
              <a:rPr sz="1100" b="1" dirty="0">
                <a:solidFill>
                  <a:srgbClr val="3E3E3E"/>
                </a:solidFill>
                <a:latin typeface="CVS Health Sans"/>
                <a:cs typeface="CVS Health Sans"/>
              </a:rPr>
              <a:t>Scheduling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real-</a:t>
            </a:r>
            <a:r>
              <a:rPr sz="1100" spc="-10" dirty="0">
                <a:solidFill>
                  <a:srgbClr val="3E3E3E"/>
                </a:solidFill>
                <a:latin typeface="CVS Health Sans"/>
                <a:cs typeface="CVS Health Sans"/>
              </a:rPr>
              <a:t>time</a:t>
            </a:r>
            <a:r>
              <a:rPr sz="1100" spc="-50" dirty="0">
                <a:solidFill>
                  <a:srgbClr val="3E3E3E"/>
                </a:solidFill>
                <a:latin typeface="CVS Health Sans"/>
                <a:cs typeface="CVS Health Sans"/>
              </a:rPr>
              <a:t> </a:t>
            </a:r>
            <a:r>
              <a:rPr sz="1100" dirty="0">
                <a:solidFill>
                  <a:srgbClr val="3E3E3E"/>
                </a:solidFill>
                <a:latin typeface="CVS Health Sans"/>
                <a:cs typeface="CVS Health Sans"/>
              </a:rPr>
              <a:t>management will</a:t>
            </a:r>
            <a:r>
              <a:rPr sz="1100" spc="-10"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55" dirty="0">
                <a:solidFill>
                  <a:srgbClr val="3E3E3E"/>
                </a:solidFill>
                <a:latin typeface="CVS Health Sans"/>
                <a:cs typeface="CVS Health Sans"/>
              </a:rPr>
              <a:t> </a:t>
            </a:r>
            <a:r>
              <a:rPr sz="1100" dirty="0">
                <a:solidFill>
                  <a:srgbClr val="3E3E3E"/>
                </a:solidFill>
                <a:latin typeface="CVS Health Sans"/>
                <a:cs typeface="CVS Health Sans"/>
              </a:rPr>
              <a:t>oversight</a:t>
            </a:r>
            <a:r>
              <a:rPr sz="1100" spc="-40" dirty="0">
                <a:solidFill>
                  <a:srgbClr val="3E3E3E"/>
                </a:solidFill>
                <a:latin typeface="CVS Health Sans"/>
                <a:cs typeface="CVS Health Sans"/>
              </a:rPr>
              <a:t> </a:t>
            </a:r>
            <a:r>
              <a:rPr sz="1100" dirty="0">
                <a:solidFill>
                  <a:srgbClr val="3E3E3E"/>
                </a:solidFill>
                <a:latin typeface="CVS Health Sans"/>
                <a:cs typeface="CVS Health Sans"/>
              </a:rPr>
              <a:t>of </a:t>
            </a:r>
            <a:r>
              <a:rPr sz="1100" spc="-10" dirty="0">
                <a:solidFill>
                  <a:srgbClr val="3E3E3E"/>
                </a:solidFill>
                <a:latin typeface="CVS Health Sans"/>
                <a:cs typeface="CVS Health Sans"/>
              </a:rPr>
              <a:t>day-</a:t>
            </a:r>
            <a:r>
              <a:rPr sz="1100" dirty="0">
                <a:solidFill>
                  <a:srgbClr val="3E3E3E"/>
                </a:solidFill>
                <a:latin typeface="CVS Health Sans"/>
                <a:cs typeface="CVS Health Sans"/>
              </a:rPr>
              <a:t>to-</a:t>
            </a:r>
            <a:r>
              <a:rPr sz="1100" spc="-25" dirty="0">
                <a:solidFill>
                  <a:srgbClr val="3E3E3E"/>
                </a:solidFill>
                <a:latin typeface="CVS Health Sans"/>
                <a:cs typeface="CVS Health Sans"/>
              </a:rPr>
              <a:t>day </a:t>
            </a:r>
            <a:r>
              <a:rPr sz="1100" dirty="0">
                <a:solidFill>
                  <a:srgbClr val="3E3E3E"/>
                </a:solidFill>
                <a:latin typeface="CVS Health Sans"/>
                <a:cs typeface="CVS Health Sans"/>
              </a:rPr>
              <a:t>operations</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65"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workforce</a:t>
            </a:r>
            <a:r>
              <a:rPr sz="1100" spc="-10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1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5" dirty="0">
                <a:solidFill>
                  <a:srgbClr val="3E3E3E"/>
                </a:solidFill>
                <a:latin typeface="CVS Health Sans"/>
                <a:cs typeface="CVS Health Sans"/>
              </a:rPr>
              <a:t> </a:t>
            </a:r>
            <a:r>
              <a:rPr sz="1100" dirty="0">
                <a:solidFill>
                  <a:srgbClr val="3E3E3E"/>
                </a:solidFill>
                <a:latin typeface="CVS Health Sans"/>
                <a:cs typeface="CVS Health Sans"/>
              </a:rPr>
              <a:t>This</a:t>
            </a:r>
            <a:r>
              <a:rPr sz="1100" spc="-1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30" dirty="0">
                <a:solidFill>
                  <a:srgbClr val="3E3E3E"/>
                </a:solidFill>
                <a:latin typeface="CVS Health Sans"/>
                <a:cs typeface="CVS Health Sans"/>
              </a:rPr>
              <a: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0" dirty="0">
                <a:solidFill>
                  <a:srgbClr val="3E3E3E"/>
                </a:solidFill>
                <a:latin typeface="CVS Health Sans"/>
                <a:cs typeface="CVS Health Sans"/>
              </a:rPr>
              <a:t> </a:t>
            </a:r>
            <a:r>
              <a:rPr sz="1100" spc="-25" dirty="0">
                <a:solidFill>
                  <a:srgbClr val="3E3E3E"/>
                </a:solidFill>
                <a:latin typeface="CVS Health Sans"/>
                <a:cs typeface="CVS Health Sans"/>
              </a:rPr>
              <a:t>for </a:t>
            </a:r>
            <a:r>
              <a:rPr sz="1100" spc="-10" dirty="0">
                <a:solidFill>
                  <a:srgbClr val="3E3E3E"/>
                </a:solidFill>
                <a:latin typeface="CVS Health Sans"/>
                <a:cs typeface="CVS Health Sans"/>
              </a:rPr>
              <a:t>maintaining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daily</a:t>
            </a:r>
            <a:r>
              <a:rPr sz="1100" spc="-40" dirty="0">
                <a:solidFill>
                  <a:srgbClr val="3E3E3E"/>
                </a:solidFill>
                <a:latin typeface="CVS Health Sans"/>
                <a:cs typeface="CVS Health Sans"/>
              </a:rPr>
              <a:t> </a:t>
            </a:r>
            <a:r>
              <a:rPr sz="1100" dirty="0">
                <a:solidFill>
                  <a:srgbClr val="3E3E3E"/>
                </a:solidFill>
                <a:latin typeface="CVS Health Sans"/>
                <a:cs typeface="CVS Health Sans"/>
              </a:rPr>
              <a:t>occupancy</a:t>
            </a:r>
            <a:r>
              <a:rPr sz="1100" spc="-5" dirty="0">
                <a:solidFill>
                  <a:srgbClr val="3E3E3E"/>
                </a:solidFill>
                <a:latin typeface="CVS Health Sans"/>
                <a:cs typeface="CVS Health Sans"/>
              </a:rPr>
              <a:t> </a:t>
            </a:r>
            <a:r>
              <a:rPr sz="1100" dirty="0">
                <a:solidFill>
                  <a:srgbClr val="3E3E3E"/>
                </a:solidFill>
                <a:latin typeface="CVS Health Sans"/>
                <a:cs typeface="CVS Health Sans"/>
              </a:rPr>
              <a:t>while</a:t>
            </a:r>
            <a:r>
              <a:rPr sz="1100" spc="-70" dirty="0">
                <a:solidFill>
                  <a:srgbClr val="3E3E3E"/>
                </a:solidFill>
                <a:latin typeface="CVS Health Sans"/>
                <a:cs typeface="CVS Health Sans"/>
              </a:rPr>
              <a:t> </a:t>
            </a:r>
            <a:r>
              <a:rPr sz="1100" dirty="0">
                <a:solidFill>
                  <a:srgbClr val="3E3E3E"/>
                </a:solidFill>
                <a:latin typeface="CVS Health Sans"/>
                <a:cs typeface="CVS Health Sans"/>
              </a:rPr>
              <a:t>achieving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45" dirty="0">
                <a:solidFill>
                  <a:srgbClr val="3E3E3E"/>
                </a:solidFill>
                <a:latin typeface="CVS Health Sans"/>
                <a:cs typeface="CVS Health Sans"/>
              </a:rPr>
              <a:t> </a:t>
            </a:r>
            <a:r>
              <a:rPr sz="1100" dirty="0">
                <a:solidFill>
                  <a:srgbClr val="3E3E3E"/>
                </a:solidFill>
                <a:latin typeface="CVS Health Sans"/>
                <a:cs typeface="CVS Health Sans"/>
              </a:rPr>
              <a:t>commitments</a:t>
            </a:r>
            <a:r>
              <a:rPr sz="1100" spc="-35" dirty="0">
                <a:solidFill>
                  <a:srgbClr val="3E3E3E"/>
                </a:solidFill>
                <a:latin typeface="CVS Health Sans"/>
                <a:cs typeface="CVS Health Sans"/>
              </a:rPr>
              <a:t> </a:t>
            </a:r>
            <a:r>
              <a:rPr sz="1100" dirty="0">
                <a:solidFill>
                  <a:srgbClr val="3E3E3E"/>
                </a:solidFill>
                <a:latin typeface="CVS Health Sans"/>
                <a:cs typeface="CVS Health Sans"/>
              </a:rPr>
              <a:t>by</a:t>
            </a:r>
            <a:r>
              <a:rPr sz="1100" spc="-30" dirty="0">
                <a:solidFill>
                  <a:srgbClr val="3E3E3E"/>
                </a:solidFill>
                <a:latin typeface="CVS Health Sans"/>
                <a:cs typeface="CVS Health Sans"/>
              </a:rPr>
              <a:t> </a:t>
            </a:r>
            <a:r>
              <a:rPr sz="1100" dirty="0">
                <a:solidFill>
                  <a:srgbClr val="3E3E3E"/>
                </a:solidFill>
                <a:latin typeface="CVS Health Sans"/>
                <a:cs typeface="CVS Health Sans"/>
              </a:rPr>
              <a:t>conducting</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ongoing </a:t>
            </a:r>
            <a:r>
              <a:rPr sz="1100" dirty="0">
                <a:solidFill>
                  <a:srgbClr val="3E3E3E"/>
                </a:solidFill>
                <a:latin typeface="CVS Health Sans"/>
                <a:cs typeface="CVS Health Sans"/>
              </a:rPr>
              <a:t>variance</a:t>
            </a:r>
            <a:r>
              <a:rPr sz="1100" spc="-15" dirty="0">
                <a:solidFill>
                  <a:srgbClr val="3E3E3E"/>
                </a:solidFill>
                <a:latin typeface="CVS Health Sans"/>
                <a:cs typeface="CVS Health Sans"/>
              </a:rPr>
              <a:t> </a:t>
            </a:r>
            <a:r>
              <a:rPr sz="1100" dirty="0">
                <a:solidFill>
                  <a:srgbClr val="3E3E3E"/>
                </a:solidFill>
                <a:latin typeface="CVS Health Sans"/>
                <a:cs typeface="CVS Health Sans"/>
              </a:rPr>
              <a:t>analysis</a:t>
            </a:r>
            <a:r>
              <a:rPr sz="1100" spc="-5" dirty="0">
                <a:solidFill>
                  <a:srgbClr val="3E3E3E"/>
                </a:solidFill>
                <a:latin typeface="CVS Health Sans"/>
                <a:cs typeface="CVS Health Sans"/>
              </a:rPr>
              <a:t> </a:t>
            </a:r>
            <a:r>
              <a:rPr sz="1100" dirty="0">
                <a:solidFill>
                  <a:srgbClr val="3E3E3E"/>
                </a:solidFill>
                <a:latin typeface="CVS Health Sans"/>
                <a:cs typeface="CVS Health Sans"/>
              </a:rPr>
              <a:t>to</a:t>
            </a:r>
            <a:r>
              <a:rPr sz="1100" spc="-30" dirty="0">
                <a:solidFill>
                  <a:srgbClr val="3E3E3E"/>
                </a:solidFill>
                <a:latin typeface="CVS Health Sans"/>
                <a:cs typeface="CVS Health Sans"/>
              </a:rPr>
              <a:t> </a:t>
            </a:r>
            <a:r>
              <a:rPr sz="1100" dirty="0">
                <a:solidFill>
                  <a:srgbClr val="3E3E3E"/>
                </a:solidFill>
                <a:latin typeface="CVS Health Sans"/>
                <a:cs typeface="CVS Health Sans"/>
              </a:rPr>
              <a:t>improve</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outcomes.</a:t>
            </a:r>
            <a:endParaRPr sz="1100">
              <a:latin typeface="CVS Health Sans"/>
              <a:cs typeface="CVS Health Sans"/>
            </a:endParaRPr>
          </a:p>
          <a:p>
            <a:pPr marL="12700" marR="5080">
              <a:lnSpc>
                <a:spcPct val="100099"/>
              </a:lnSpc>
              <a:spcBef>
                <a:spcPts val="585"/>
              </a:spcBef>
            </a:pPr>
            <a:r>
              <a:rPr sz="1100" b="1" dirty="0">
                <a:solidFill>
                  <a:srgbClr val="3E3E3E"/>
                </a:solidFill>
                <a:latin typeface="CVS Health Sans"/>
                <a:cs typeface="CVS Health Sans"/>
              </a:rPr>
              <a:t>The</a:t>
            </a:r>
            <a:r>
              <a:rPr sz="1100" b="1" spc="-15" dirty="0">
                <a:solidFill>
                  <a:srgbClr val="3E3E3E"/>
                </a:solidFill>
                <a:latin typeface="CVS Health Sans"/>
                <a:cs typeface="CVS Health Sans"/>
              </a:rPr>
              <a:t> </a:t>
            </a:r>
            <a:r>
              <a:rPr sz="1100" b="1" dirty="0">
                <a:solidFill>
                  <a:srgbClr val="3E3E3E"/>
                </a:solidFill>
                <a:latin typeface="CVS Health Sans"/>
                <a:cs typeface="CVS Health Sans"/>
              </a:rPr>
              <a:t>Sr</a:t>
            </a:r>
            <a:r>
              <a:rPr sz="1100" b="1" spc="5" dirty="0">
                <a:solidFill>
                  <a:srgbClr val="3E3E3E"/>
                </a:solidFill>
                <a:latin typeface="CVS Health Sans"/>
                <a:cs typeface="CVS Health Sans"/>
              </a:rPr>
              <a:t> </a:t>
            </a:r>
            <a:r>
              <a:rPr sz="1100" b="1" dirty="0">
                <a:solidFill>
                  <a:srgbClr val="3E3E3E"/>
                </a:solidFill>
                <a:latin typeface="CVS Health Sans"/>
                <a:cs typeface="CVS Health Sans"/>
              </a:rPr>
              <a:t>Manager</a:t>
            </a:r>
            <a:r>
              <a:rPr sz="1100" b="1" spc="-30" dirty="0">
                <a:solidFill>
                  <a:srgbClr val="3E3E3E"/>
                </a:solidFill>
                <a:latin typeface="CVS Health Sans"/>
                <a:cs typeface="CVS Health Sans"/>
              </a:rPr>
              <a:t> </a:t>
            </a:r>
            <a:r>
              <a:rPr sz="1100" b="1" dirty="0">
                <a:solidFill>
                  <a:srgbClr val="3E3E3E"/>
                </a:solidFill>
                <a:latin typeface="CVS Health Sans"/>
                <a:cs typeface="CVS Health Sans"/>
              </a:rPr>
              <a:t>of</a:t>
            </a:r>
            <a:r>
              <a:rPr sz="1100" b="1" spc="5" dirty="0">
                <a:solidFill>
                  <a:srgbClr val="3E3E3E"/>
                </a:solidFill>
                <a:latin typeface="CVS Health Sans"/>
                <a:cs typeface="CVS Health Sans"/>
              </a:rPr>
              <a:t> </a:t>
            </a:r>
            <a:r>
              <a:rPr sz="1100" b="1" dirty="0">
                <a:solidFill>
                  <a:srgbClr val="3E3E3E"/>
                </a:solidFill>
                <a:latin typeface="CVS Health Sans"/>
                <a:cs typeface="CVS Health Sans"/>
              </a:rPr>
              <a:t>Forecasting</a:t>
            </a:r>
            <a:r>
              <a:rPr sz="1100" b="1" spc="-3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Long-range</a:t>
            </a:r>
            <a:r>
              <a:rPr sz="1100" spc="-45" dirty="0">
                <a:solidFill>
                  <a:srgbClr val="3E3E3E"/>
                </a:solidFill>
                <a:latin typeface="CVS Health Sans"/>
                <a:cs typeface="CVS Health Sans"/>
              </a:rPr>
              <a:t> </a:t>
            </a:r>
            <a:r>
              <a:rPr sz="1100" dirty="0">
                <a:solidFill>
                  <a:srgbClr val="3E3E3E"/>
                </a:solidFill>
                <a:latin typeface="CVS Health Sans"/>
                <a:cs typeface="CVS Health Sans"/>
              </a:rPr>
              <a:t>Planning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will</a:t>
            </a:r>
            <a:r>
              <a:rPr sz="1100" spc="-5"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50" dirty="0">
                <a:solidFill>
                  <a:srgbClr val="3E3E3E"/>
                </a:solidFill>
                <a:latin typeface="CVS Health Sans"/>
                <a:cs typeface="CVS Health Sans"/>
              </a:rPr>
              <a:t> </a:t>
            </a:r>
            <a:r>
              <a:rPr sz="1100" dirty="0">
                <a:solidFill>
                  <a:srgbClr val="3E3E3E"/>
                </a:solidFill>
                <a:latin typeface="CVS Health Sans"/>
                <a:cs typeface="CVS Health Sans"/>
              </a:rPr>
              <a:t>oversight</a:t>
            </a:r>
            <a:r>
              <a:rPr sz="1100" spc="-35"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day-</a:t>
            </a:r>
            <a:r>
              <a:rPr sz="1100" dirty="0">
                <a:solidFill>
                  <a:srgbClr val="3E3E3E"/>
                </a:solidFill>
                <a:latin typeface="CVS Health Sans"/>
                <a:cs typeface="CVS Health Sans"/>
              </a:rPr>
              <a:t>to-</a:t>
            </a:r>
            <a:r>
              <a:rPr sz="1100" spc="-25" dirty="0">
                <a:solidFill>
                  <a:srgbClr val="3E3E3E"/>
                </a:solidFill>
                <a:latin typeface="CVS Health Sans"/>
                <a:cs typeface="CVS Health Sans"/>
              </a:rPr>
              <a:t>day </a:t>
            </a:r>
            <a:r>
              <a:rPr sz="1100" dirty="0">
                <a:solidFill>
                  <a:srgbClr val="3E3E3E"/>
                </a:solidFill>
                <a:latin typeface="CVS Health Sans"/>
                <a:cs typeface="CVS Health Sans"/>
              </a:rPr>
              <a:t>operations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 performance</a:t>
            </a:r>
            <a:r>
              <a:rPr sz="1100" spc="-60" dirty="0">
                <a:solidFill>
                  <a:srgbClr val="3E3E3E"/>
                </a:solidFill>
                <a:latin typeface="CVS Health Sans"/>
                <a:cs typeface="CVS Health Sans"/>
              </a:rPr>
              <a:t> </a:t>
            </a:r>
            <a:r>
              <a:rPr sz="1100" dirty="0">
                <a:solidFill>
                  <a:srgbClr val="3E3E3E"/>
                </a:solidFill>
                <a:latin typeface="CVS Health Sans"/>
                <a:cs typeface="CVS Health Sans"/>
              </a:rPr>
              <a:t>of</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long-</a:t>
            </a:r>
            <a:r>
              <a:rPr sz="1100" spc="-10" dirty="0">
                <a:solidFill>
                  <a:srgbClr val="3E3E3E"/>
                </a:solidFill>
                <a:latin typeface="CVS Health Sans"/>
                <a:cs typeface="CVS Health Sans"/>
              </a:rPr>
              <a:t>range</a:t>
            </a:r>
            <a:r>
              <a:rPr sz="1100" spc="-55" dirty="0">
                <a:solidFill>
                  <a:srgbClr val="3E3E3E"/>
                </a:solidFill>
                <a:latin typeface="CVS Health Sans"/>
                <a:cs typeface="CVS Health Sans"/>
              </a:rPr>
              <a:t> </a:t>
            </a:r>
            <a:r>
              <a:rPr sz="1100" dirty="0">
                <a:solidFill>
                  <a:srgbClr val="3E3E3E"/>
                </a:solidFill>
                <a:latin typeface="CVS Health Sans"/>
                <a:cs typeface="CVS Health Sans"/>
              </a:rPr>
              <a:t>planning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5" dirty="0">
                <a:solidFill>
                  <a:srgbClr val="3E3E3E"/>
                </a:solidFill>
                <a:latin typeface="CVS Health Sans"/>
                <a:cs typeface="CVS Health Sans"/>
              </a:rPr>
              <a:t> </a:t>
            </a:r>
            <a:r>
              <a:rPr sz="1100" dirty="0">
                <a:solidFill>
                  <a:srgbClr val="3E3E3E"/>
                </a:solidFill>
                <a:latin typeface="CVS Health Sans"/>
                <a:cs typeface="CVS Health Sans"/>
              </a:rPr>
              <a:t>This</a:t>
            </a:r>
            <a:r>
              <a:rPr sz="1100" spc="-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0" dirty="0">
                <a:solidFill>
                  <a:srgbClr val="3E3E3E"/>
                </a:solidFill>
                <a:latin typeface="CVS Health Sans"/>
                <a:cs typeface="CVS Health Sans"/>
              </a:rPr>
              <a:t> </a:t>
            </a:r>
            <a:r>
              <a:rPr sz="1100" dirty="0">
                <a:solidFill>
                  <a:srgbClr val="3E3E3E"/>
                </a:solidFill>
                <a:latin typeface="CVS Health Sans"/>
                <a:cs typeface="CVS Health Sans"/>
              </a:rPr>
              <a:t>is</a:t>
            </a:r>
            <a:r>
              <a:rPr sz="1100" spc="3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for </a:t>
            </a:r>
            <a:r>
              <a:rPr sz="1100" spc="-10" dirty="0">
                <a:solidFill>
                  <a:srgbClr val="3E3E3E"/>
                </a:solidFill>
                <a:latin typeface="CVS Health Sans"/>
                <a:cs typeface="CVS Health Sans"/>
              </a:rPr>
              <a:t>maintaining</a:t>
            </a:r>
            <a:r>
              <a:rPr sz="1100" spc="60" dirty="0">
                <a:solidFill>
                  <a:srgbClr val="3E3E3E"/>
                </a:solidFill>
                <a:latin typeface="CVS Health Sans"/>
                <a:cs typeface="CVS Health Sans"/>
              </a:rPr>
              <a:t> </a:t>
            </a:r>
            <a:r>
              <a:rPr sz="1100" dirty="0">
                <a:solidFill>
                  <a:srgbClr val="3E3E3E"/>
                </a:solidFill>
                <a:latin typeface="CVS Health Sans"/>
                <a:cs typeface="CVS Health Sans"/>
              </a:rPr>
              <a:t>monthly</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weekly</a:t>
            </a:r>
            <a:r>
              <a:rPr sz="1100" spc="-100" dirty="0">
                <a:solidFill>
                  <a:srgbClr val="3E3E3E"/>
                </a:solidFill>
                <a:latin typeface="CVS Health Sans"/>
                <a:cs typeface="CVS Health Sans"/>
              </a:rPr>
              <a:t> </a:t>
            </a:r>
            <a:r>
              <a:rPr sz="1100" dirty="0">
                <a:solidFill>
                  <a:srgbClr val="3E3E3E"/>
                </a:solidFill>
                <a:latin typeface="CVS Health Sans"/>
                <a:cs typeface="CVS Health Sans"/>
              </a:rPr>
              <a:t>forecasts,</a:t>
            </a:r>
            <a:r>
              <a:rPr sz="1100" spc="-45" dirty="0">
                <a:solidFill>
                  <a:srgbClr val="3E3E3E"/>
                </a:solidFill>
                <a:latin typeface="CVS Health Sans"/>
                <a:cs typeface="CVS Health Sans"/>
              </a:rPr>
              <a:t> </a:t>
            </a:r>
            <a:r>
              <a:rPr sz="1100" dirty="0">
                <a:solidFill>
                  <a:srgbClr val="3E3E3E"/>
                </a:solidFill>
                <a:latin typeface="CVS Health Sans"/>
                <a:cs typeface="CVS Health Sans"/>
              </a:rPr>
              <a:t>metric</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capacity</a:t>
            </a:r>
            <a:r>
              <a:rPr sz="1100" spc="45" dirty="0">
                <a:solidFill>
                  <a:srgbClr val="3E3E3E"/>
                </a:solidFill>
                <a:latin typeface="CVS Health Sans"/>
                <a:cs typeface="CVS Health Sans"/>
              </a:rPr>
              <a:t> </a:t>
            </a:r>
            <a:r>
              <a:rPr sz="1100" dirty="0">
                <a:solidFill>
                  <a:srgbClr val="3E3E3E"/>
                </a:solidFill>
                <a:latin typeface="CVS Health Sans"/>
                <a:cs typeface="CVS Health Sans"/>
              </a:rPr>
              <a:t>plans</a:t>
            </a:r>
            <a:r>
              <a:rPr sz="1100" spc="-55" dirty="0">
                <a:solidFill>
                  <a:srgbClr val="3E3E3E"/>
                </a:solidFill>
                <a:latin typeface="CVS Health Sans"/>
                <a:cs typeface="CVS Health Sans"/>
              </a:rPr>
              <a:t> </a:t>
            </a:r>
            <a:r>
              <a:rPr sz="1100" dirty="0">
                <a:solidFill>
                  <a:srgbClr val="3E3E3E"/>
                </a:solidFill>
                <a:latin typeface="CVS Health Sans"/>
                <a:cs typeface="CVS Health Sans"/>
              </a:rPr>
              <a:t>to</a:t>
            </a:r>
            <a:r>
              <a:rPr sz="1100" spc="-20"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35" dirty="0">
                <a:solidFill>
                  <a:srgbClr val="3E3E3E"/>
                </a:solidFill>
                <a:latin typeface="CVS Health Sans"/>
                <a:cs typeface="CVS Health Sans"/>
              </a:rPr>
              <a:t> </a:t>
            </a:r>
            <a:r>
              <a:rPr sz="1100" dirty="0">
                <a:solidFill>
                  <a:srgbClr val="3E3E3E"/>
                </a:solidFill>
                <a:latin typeface="CVS Health Sans"/>
                <a:cs typeface="CVS Health Sans"/>
              </a:rPr>
              <a:t>the </a:t>
            </a:r>
            <a:r>
              <a:rPr sz="1100" spc="-10" dirty="0">
                <a:solidFill>
                  <a:srgbClr val="3E3E3E"/>
                </a:solidFill>
                <a:latin typeface="CVS Health Sans"/>
                <a:cs typeface="CVS Health Sans"/>
              </a:rPr>
              <a:t>achievement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service</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budgetary</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commitments.</a:t>
            </a:r>
            <a:endParaRPr sz="1100">
              <a:latin typeface="CVS Health Sans"/>
              <a:cs typeface="CVS Health Sans"/>
            </a:endParaRPr>
          </a:p>
        </p:txBody>
      </p:sp>
      <p:sp>
        <p:nvSpPr>
          <p:cNvPr id="10" name="object 10"/>
          <p:cNvSpPr txBox="1"/>
          <p:nvPr/>
        </p:nvSpPr>
        <p:spPr>
          <a:xfrm>
            <a:off x="5585586" y="3300221"/>
            <a:ext cx="6175375" cy="1513840"/>
          </a:xfrm>
          <a:prstGeom prst="rect">
            <a:avLst/>
          </a:prstGeom>
        </p:spPr>
        <p:txBody>
          <a:bodyPr vert="horz" wrap="square" lIns="0" tIns="118745" rIns="0" bIns="0" rtlCol="0">
            <a:spAutoFit/>
          </a:bodyPr>
          <a:lstStyle/>
          <a:p>
            <a:pPr marL="12700">
              <a:lnSpc>
                <a:spcPct val="100000"/>
              </a:lnSpc>
              <a:spcBef>
                <a:spcPts val="935"/>
              </a:spcBef>
            </a:pPr>
            <a:r>
              <a:rPr sz="1400" b="1" dirty="0">
                <a:solidFill>
                  <a:srgbClr val="3E3E3E"/>
                </a:solidFill>
                <a:latin typeface="CVS Health Sans"/>
                <a:cs typeface="CVS Health Sans"/>
              </a:rPr>
              <a:t>Lead</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Director,</a:t>
            </a:r>
            <a:r>
              <a:rPr sz="1400" b="1" spc="-5" dirty="0">
                <a:solidFill>
                  <a:srgbClr val="3E3E3E"/>
                </a:solidFill>
                <a:latin typeface="CVS Health Sans"/>
                <a:cs typeface="CVS Health Sans"/>
              </a:rPr>
              <a:t> </a:t>
            </a:r>
            <a:r>
              <a:rPr sz="1400" b="1" dirty="0">
                <a:solidFill>
                  <a:srgbClr val="3E3E3E"/>
                </a:solidFill>
                <a:latin typeface="CVS Health Sans"/>
                <a:cs typeface="CVS Health Sans"/>
              </a:rPr>
              <a:t>Resource</a:t>
            </a:r>
            <a:r>
              <a:rPr sz="1400" b="1" spc="10" dirty="0">
                <a:solidFill>
                  <a:srgbClr val="3E3E3E"/>
                </a:solidFill>
                <a:latin typeface="CVS Health Sans"/>
                <a:cs typeface="CVS Health Sans"/>
              </a:rPr>
              <a:t> </a:t>
            </a:r>
            <a:r>
              <a:rPr sz="1400" b="1" dirty="0">
                <a:solidFill>
                  <a:srgbClr val="3E3E3E"/>
                </a:solidFill>
                <a:latin typeface="CVS Health Sans"/>
                <a:cs typeface="CVS Health Sans"/>
              </a:rPr>
              <a:t>Planning,</a:t>
            </a:r>
            <a:r>
              <a:rPr sz="1400" b="1" spc="-45" dirty="0">
                <a:solidFill>
                  <a:srgbClr val="3E3E3E"/>
                </a:solidFill>
                <a:latin typeface="CVS Health Sans"/>
                <a:cs typeface="CVS Health Sans"/>
              </a:rPr>
              <a:t> </a:t>
            </a:r>
            <a:r>
              <a:rPr sz="1400" b="1" spc="-10" dirty="0">
                <a:solidFill>
                  <a:srgbClr val="3E3E3E"/>
                </a:solidFill>
                <a:latin typeface="CVS Health Sans"/>
                <a:cs typeface="CVS Health Sans"/>
              </a:rPr>
              <a:t>Forecasting</a:t>
            </a:r>
            <a:r>
              <a:rPr sz="1400" b="1" spc="-25" dirty="0">
                <a:solidFill>
                  <a:srgbClr val="3E3E3E"/>
                </a:solidFill>
                <a:latin typeface="CVS Health Sans"/>
                <a:cs typeface="CVS Health Sans"/>
              </a:rPr>
              <a:t> </a:t>
            </a:r>
            <a:r>
              <a:rPr sz="1400" b="1" dirty="0">
                <a:solidFill>
                  <a:srgbClr val="3E3E3E"/>
                </a:solidFill>
                <a:latin typeface="CVS Health Sans"/>
                <a:cs typeface="CVS Health Sans"/>
              </a:rPr>
              <a:t>or</a:t>
            </a:r>
            <a:r>
              <a:rPr sz="1400" b="1" spc="-20" dirty="0">
                <a:solidFill>
                  <a:srgbClr val="3E3E3E"/>
                </a:solidFill>
                <a:latin typeface="CVS Health Sans"/>
                <a:cs typeface="CVS Health Sans"/>
              </a:rPr>
              <a:t> </a:t>
            </a:r>
            <a:r>
              <a:rPr sz="1400" b="1" spc="-10" dirty="0">
                <a:solidFill>
                  <a:srgbClr val="3E3E3E"/>
                </a:solidFill>
                <a:latin typeface="CVS Health Sans"/>
                <a:cs typeface="CVS Health Sans"/>
              </a:rPr>
              <a:t>Scheduling</a:t>
            </a:r>
            <a:endParaRPr sz="1400">
              <a:latin typeface="CVS Health Sans"/>
              <a:cs typeface="CVS Health Sans"/>
            </a:endParaRPr>
          </a:p>
          <a:p>
            <a:pPr marL="17145" marR="131445">
              <a:lnSpc>
                <a:spcPct val="99700"/>
              </a:lnSpc>
              <a:spcBef>
                <a:spcPts val="675"/>
              </a:spcBef>
            </a:pP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Director</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Scheduling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is</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dirty="0">
                <a:solidFill>
                  <a:srgbClr val="3E3E3E"/>
                </a:solidFill>
                <a:latin typeface="CVS Health Sans"/>
                <a:cs typeface="CVS Health Sans"/>
              </a:rPr>
              <a:t>for</a:t>
            </a:r>
            <a:r>
              <a:rPr sz="1100" spc="15" dirty="0">
                <a:solidFill>
                  <a:srgbClr val="3E3E3E"/>
                </a:solidFill>
                <a:latin typeface="CVS Health Sans"/>
                <a:cs typeface="CVS Health Sans"/>
              </a:rPr>
              <a:t> </a:t>
            </a:r>
            <a:r>
              <a:rPr sz="1100" dirty="0">
                <a:solidFill>
                  <a:srgbClr val="3E3E3E"/>
                </a:solidFill>
                <a:latin typeface="CVS Health Sans"/>
                <a:cs typeface="CVS Health Sans"/>
              </a:rPr>
              <a:t>providing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strategic</a:t>
            </a:r>
            <a:r>
              <a:rPr sz="1100" spc="-10"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5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dirty="0">
                <a:solidFill>
                  <a:srgbClr val="3E3E3E"/>
                </a:solidFill>
                <a:latin typeface="CVS Health Sans"/>
                <a:cs typeface="CVS Health Sans"/>
              </a:rPr>
              <a:t>staff</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alignment, </a:t>
            </a:r>
            <a:r>
              <a:rPr sz="1100" dirty="0">
                <a:solidFill>
                  <a:srgbClr val="3E3E3E"/>
                </a:solidFill>
                <a:latin typeface="CVS Health Sans"/>
                <a:cs typeface="CVS Health Sans"/>
              </a:rPr>
              <a:t>scheduling,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20"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35" dirty="0">
                <a:solidFill>
                  <a:srgbClr val="3E3E3E"/>
                </a:solidFill>
                <a:latin typeface="CVS Health Sans"/>
                <a:cs typeface="CVS Health Sans"/>
              </a:rPr>
              <a:t> </a:t>
            </a:r>
            <a:r>
              <a:rPr sz="1100" dirty="0">
                <a:solidFill>
                  <a:srgbClr val="3E3E3E"/>
                </a:solidFill>
                <a:latin typeface="CVS Health Sans"/>
                <a:cs typeface="CVS Health Sans"/>
              </a:rPr>
              <a:t>the </a:t>
            </a:r>
            <a:r>
              <a:rPr sz="1100" spc="-10" dirty="0">
                <a:solidFill>
                  <a:srgbClr val="3E3E3E"/>
                </a:solidFill>
                <a:latin typeface="CVS Health Sans"/>
                <a:cs typeface="CVS Health Sans"/>
              </a:rPr>
              <a:t>maximization</a:t>
            </a:r>
            <a:r>
              <a:rPr sz="1100" spc="15"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capacity</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 </a:t>
            </a:r>
            <a:r>
              <a:rPr sz="1100" spc="-10" dirty="0">
                <a:solidFill>
                  <a:srgbClr val="3E3E3E"/>
                </a:solidFill>
                <a:latin typeface="CVS Health Sans"/>
                <a:cs typeface="CVS Health Sans"/>
              </a:rPr>
              <a:t>achievement</a:t>
            </a:r>
            <a:r>
              <a:rPr sz="1100" spc="-55" dirty="0">
                <a:solidFill>
                  <a:srgbClr val="3E3E3E"/>
                </a:solidFill>
                <a:latin typeface="CVS Health Sans"/>
                <a:cs typeface="CVS Health Sans"/>
              </a:rPr>
              <a:t> </a:t>
            </a:r>
            <a:r>
              <a:rPr sz="1100" spc="-25" dirty="0">
                <a:solidFill>
                  <a:srgbClr val="3E3E3E"/>
                </a:solidFill>
                <a:latin typeface="CVS Health Sans"/>
                <a:cs typeface="CVS Health Sans"/>
              </a:rPr>
              <a:t>of </a:t>
            </a:r>
            <a:r>
              <a:rPr sz="1100" dirty="0">
                <a:solidFill>
                  <a:srgbClr val="3E3E3E"/>
                </a:solidFill>
                <a:latin typeface="CVS Health Sans"/>
                <a:cs typeface="CVS Health Sans"/>
              </a:rPr>
              <a:t>service</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commitments.</a:t>
            </a:r>
            <a:endParaRPr sz="1100">
              <a:latin typeface="CVS Health Sans"/>
              <a:cs typeface="CVS Health Sans"/>
            </a:endParaRPr>
          </a:p>
          <a:p>
            <a:pPr marL="17145" marR="5080">
              <a:lnSpc>
                <a:spcPct val="101000"/>
              </a:lnSpc>
              <a:spcBef>
                <a:spcPts val="575"/>
              </a:spcBef>
            </a:pPr>
            <a:r>
              <a:rPr sz="1100" dirty="0">
                <a:solidFill>
                  <a:srgbClr val="3E3E3E"/>
                </a:solidFill>
                <a:latin typeface="CVS Health Sans"/>
                <a:cs typeface="CVS Health Sans"/>
              </a:rPr>
              <a:t>The</a:t>
            </a:r>
            <a:r>
              <a:rPr sz="1100" spc="-40" dirty="0">
                <a:solidFill>
                  <a:srgbClr val="3E3E3E"/>
                </a:solidFill>
                <a:latin typeface="CVS Health Sans"/>
                <a:cs typeface="CVS Health Sans"/>
              </a:rPr>
              <a:t> </a:t>
            </a:r>
            <a:r>
              <a:rPr sz="1100" dirty="0">
                <a:solidFill>
                  <a:srgbClr val="3E3E3E"/>
                </a:solidFill>
                <a:latin typeface="CVS Health Sans"/>
                <a:cs typeface="CVS Health Sans"/>
              </a:rPr>
              <a:t>Director</a:t>
            </a:r>
            <a:r>
              <a:rPr sz="1100" spc="-30"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Forecasting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capacity</a:t>
            </a:r>
            <a:r>
              <a:rPr sz="1100" spc="40" dirty="0">
                <a:solidFill>
                  <a:srgbClr val="3E3E3E"/>
                </a:solidFill>
                <a:latin typeface="CVS Health Sans"/>
                <a:cs typeface="CVS Health Sans"/>
              </a:rPr>
              <a:t> </a:t>
            </a:r>
            <a:r>
              <a:rPr sz="1100" dirty="0">
                <a:solidFill>
                  <a:srgbClr val="3E3E3E"/>
                </a:solidFill>
                <a:latin typeface="CVS Health Sans"/>
                <a:cs typeface="CVS Health Sans"/>
              </a:rPr>
              <a:t>planning</a:t>
            </a:r>
            <a:r>
              <a:rPr sz="1100" spc="-5" dirty="0">
                <a:solidFill>
                  <a:srgbClr val="3E3E3E"/>
                </a:solidFill>
                <a:latin typeface="CVS Health Sans"/>
                <a:cs typeface="CVS Health Sans"/>
              </a:rPr>
              <a:t> </a:t>
            </a:r>
            <a:r>
              <a:rPr sz="1100" dirty="0">
                <a:solidFill>
                  <a:srgbClr val="3E3E3E"/>
                </a:solidFill>
                <a:latin typeface="CVS Health Sans"/>
                <a:cs typeface="CVS Health Sans"/>
              </a:rPr>
              <a:t>is</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35" dirty="0">
                <a:solidFill>
                  <a:srgbClr val="3E3E3E"/>
                </a:solidFill>
                <a:latin typeface="CVS Health Sans"/>
                <a:cs typeface="CVS Health Sans"/>
              </a:rPr>
              <a:t> </a:t>
            </a:r>
            <a:r>
              <a:rPr sz="1100" dirty="0">
                <a:solidFill>
                  <a:srgbClr val="3E3E3E"/>
                </a:solidFill>
                <a:latin typeface="CVS Health Sans"/>
                <a:cs typeface="CVS Health Sans"/>
              </a:rPr>
              <a:t>providing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strategic</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support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development</a:t>
            </a:r>
            <a:r>
              <a:rPr sz="1100" spc="-9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staff</a:t>
            </a:r>
            <a:r>
              <a:rPr sz="1100" spc="-20" dirty="0">
                <a:solidFill>
                  <a:srgbClr val="3E3E3E"/>
                </a:solidFill>
                <a:latin typeface="CVS Health Sans"/>
                <a:cs typeface="CVS Health Sans"/>
              </a:rPr>
              <a:t> </a:t>
            </a:r>
            <a:r>
              <a:rPr sz="1100" dirty="0">
                <a:solidFill>
                  <a:srgbClr val="3E3E3E"/>
                </a:solidFill>
                <a:latin typeface="CVS Health Sans"/>
                <a:cs typeface="CVS Health Sans"/>
              </a:rPr>
              <a:t>planning</a:t>
            </a:r>
            <a:r>
              <a:rPr sz="1100" spc="-5" dirty="0">
                <a:solidFill>
                  <a:srgbClr val="3E3E3E"/>
                </a:solidFill>
                <a:latin typeface="CVS Health Sans"/>
                <a:cs typeface="CVS Health Sans"/>
              </a:rPr>
              <a:t> </a:t>
            </a:r>
            <a:r>
              <a:rPr sz="1100" dirty="0">
                <a:solidFill>
                  <a:srgbClr val="3E3E3E"/>
                </a:solidFill>
                <a:latin typeface="CVS Health Sans"/>
                <a:cs typeface="CVS Health Sans"/>
              </a:rPr>
              <a:t>models</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ensuring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optimal</a:t>
            </a:r>
            <a:r>
              <a:rPr sz="1100" spc="10" dirty="0">
                <a:solidFill>
                  <a:srgbClr val="3E3E3E"/>
                </a:solidFill>
                <a:latin typeface="CVS Health Sans"/>
                <a:cs typeface="CVS Health Sans"/>
              </a:rPr>
              <a:t> </a:t>
            </a:r>
            <a:r>
              <a:rPr sz="1100" dirty="0">
                <a:solidFill>
                  <a:srgbClr val="3E3E3E"/>
                </a:solidFill>
                <a:latin typeface="CVS Health Sans"/>
                <a:cs typeface="CVS Health Sans"/>
              </a:rPr>
              <a:t>forecast</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performance, </a:t>
            </a:r>
            <a:r>
              <a:rPr sz="1100" dirty="0">
                <a:solidFill>
                  <a:srgbClr val="3E3E3E"/>
                </a:solidFill>
                <a:latin typeface="CVS Health Sans"/>
                <a:cs typeface="CVS Health Sans"/>
              </a:rPr>
              <a:t>accuracy,</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reliability.</a:t>
            </a:r>
            <a:endParaRPr sz="1100">
              <a:latin typeface="CVS Health Sans"/>
              <a:cs typeface="CVS Health Sans"/>
            </a:endParaRPr>
          </a:p>
        </p:txBody>
      </p:sp>
      <p:sp>
        <p:nvSpPr>
          <p:cNvPr id="11" name="object 11"/>
          <p:cNvSpPr txBox="1"/>
          <p:nvPr/>
        </p:nvSpPr>
        <p:spPr>
          <a:xfrm>
            <a:off x="3779011" y="3390391"/>
            <a:ext cx="131064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111</a:t>
            </a:r>
            <a:endParaRPr sz="1400">
              <a:latin typeface="CVS Health Sans"/>
              <a:cs typeface="CVS Health Sans"/>
            </a:endParaRPr>
          </a:p>
        </p:txBody>
      </p:sp>
      <p:sp>
        <p:nvSpPr>
          <p:cNvPr id="12" name="object 12"/>
          <p:cNvSpPr txBox="1"/>
          <p:nvPr/>
        </p:nvSpPr>
        <p:spPr>
          <a:xfrm>
            <a:off x="720953" y="1860101"/>
            <a:ext cx="3281045" cy="1608455"/>
          </a:xfrm>
          <a:prstGeom prst="rect">
            <a:avLst/>
          </a:prstGeom>
        </p:spPr>
        <p:txBody>
          <a:bodyPr vert="horz" wrap="square" lIns="0" tIns="115570" rIns="0" bIns="0" rtlCol="0">
            <a:spAutoFit/>
          </a:bodyPr>
          <a:lstStyle/>
          <a:p>
            <a:pPr marL="12700">
              <a:lnSpc>
                <a:spcPct val="100000"/>
              </a:lnSpc>
              <a:spcBef>
                <a:spcPts val="910"/>
              </a:spcBef>
            </a:pPr>
            <a:r>
              <a:rPr sz="2800" b="1" dirty="0">
                <a:solidFill>
                  <a:srgbClr val="3E3E3E"/>
                </a:solidFill>
                <a:latin typeface="CVS Health Sans"/>
                <a:cs typeface="CVS Health Sans"/>
              </a:rPr>
              <a:t>Resource</a:t>
            </a:r>
            <a:r>
              <a:rPr sz="2800" b="1" spc="-40" dirty="0">
                <a:solidFill>
                  <a:srgbClr val="3E3E3E"/>
                </a:solidFill>
                <a:latin typeface="CVS Health Sans"/>
                <a:cs typeface="CVS Health Sans"/>
              </a:rPr>
              <a:t> </a:t>
            </a:r>
            <a:r>
              <a:rPr sz="2800" b="1" spc="-10" dirty="0">
                <a:solidFill>
                  <a:srgbClr val="3E3E3E"/>
                </a:solidFill>
                <a:latin typeface="CVS Health Sans"/>
                <a:cs typeface="CVS Health Sans"/>
              </a:rPr>
              <a:t>Planning</a:t>
            </a:r>
            <a:endParaRPr sz="2800">
              <a:latin typeface="CVS Health Sans"/>
              <a:cs typeface="CVS Health Sans"/>
            </a:endParaRPr>
          </a:p>
          <a:p>
            <a:pPr marL="28575" marR="626110">
              <a:lnSpc>
                <a:spcPct val="100299"/>
              </a:lnSpc>
              <a:spcBef>
                <a:spcPts val="335"/>
              </a:spcBef>
            </a:pPr>
            <a:r>
              <a:rPr sz="1100" dirty="0">
                <a:solidFill>
                  <a:srgbClr val="3E3E3E"/>
                </a:solidFill>
                <a:latin typeface="CVS Health Sans"/>
                <a:cs typeface="CVS Health Sans"/>
              </a:rPr>
              <a:t>Forecasts</a:t>
            </a:r>
            <a:r>
              <a:rPr sz="1100" spc="-8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50" dirty="0">
                <a:solidFill>
                  <a:srgbClr val="3E3E3E"/>
                </a:solidFill>
                <a:latin typeface="CVS Health Sans"/>
                <a:cs typeface="CVS Health Sans"/>
              </a:rPr>
              <a:t> </a:t>
            </a:r>
            <a:r>
              <a:rPr sz="1100" dirty="0">
                <a:solidFill>
                  <a:srgbClr val="3E3E3E"/>
                </a:solidFill>
                <a:latin typeface="CVS Health Sans"/>
                <a:cs typeface="CVS Health Sans"/>
              </a:rPr>
              <a:t>volumes</a:t>
            </a:r>
            <a:r>
              <a:rPr sz="1100" spc="-8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schedules staffing</a:t>
            </a:r>
            <a:r>
              <a:rPr sz="1100" spc="-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contact</a:t>
            </a:r>
            <a:r>
              <a:rPr sz="1100" spc="-5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optimize</a:t>
            </a:r>
            <a:r>
              <a:rPr sz="1100" spc="-25" dirty="0">
                <a:solidFill>
                  <a:srgbClr val="3E3E3E"/>
                </a:solidFill>
                <a:latin typeface="CVS Health Sans"/>
                <a:cs typeface="CVS Health Sans"/>
              </a:rPr>
              <a:t> </a:t>
            </a:r>
            <a:r>
              <a:rPr sz="1100" dirty="0">
                <a:solidFill>
                  <a:srgbClr val="3E3E3E"/>
                </a:solidFill>
                <a:latin typeface="CVS Health Sans"/>
                <a:cs typeface="CVS Health Sans"/>
              </a:rPr>
              <a:t>use</a:t>
            </a:r>
            <a:r>
              <a:rPr sz="1100" spc="-25" dirty="0">
                <a:solidFill>
                  <a:srgbClr val="3E3E3E"/>
                </a:solidFill>
                <a:latin typeface="CVS Health Sans"/>
                <a:cs typeface="CVS Health Sans"/>
              </a:rPr>
              <a:t> of </a:t>
            </a:r>
            <a:r>
              <a:rPr sz="1100" dirty="0">
                <a:solidFill>
                  <a:srgbClr val="3E3E3E"/>
                </a:solidFill>
                <a:latin typeface="CVS Health Sans"/>
                <a:cs typeface="CVS Health Sans"/>
              </a:rPr>
              <a:t>resources</a:t>
            </a:r>
            <a:r>
              <a:rPr sz="1100" spc="-1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to </a:t>
            </a:r>
            <a:r>
              <a:rPr sz="1100" spc="-10" dirty="0">
                <a:solidFill>
                  <a:srgbClr val="3E3E3E"/>
                </a:solidFill>
                <a:latin typeface="CVS Health Sans"/>
                <a:cs typeface="CVS Health Sans"/>
              </a:rPr>
              <a:t>enhance</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achieve </a:t>
            </a:r>
            <a:r>
              <a:rPr sz="1100" dirty="0">
                <a:solidFill>
                  <a:srgbClr val="3E3E3E"/>
                </a:solidFill>
                <a:latin typeface="CVS Health Sans"/>
                <a:cs typeface="CVS Health Sans"/>
              </a:rPr>
              <a:t>call center</a:t>
            </a:r>
            <a:r>
              <a:rPr sz="1100" spc="-80" dirty="0">
                <a:solidFill>
                  <a:srgbClr val="3E3E3E"/>
                </a:solidFill>
                <a:latin typeface="CVS Health Sans"/>
                <a:cs typeface="CVS Health Sans"/>
              </a:rPr>
              <a:t> </a:t>
            </a:r>
            <a:r>
              <a:rPr sz="1100" spc="-10" dirty="0">
                <a:solidFill>
                  <a:srgbClr val="3E3E3E"/>
                </a:solidFill>
                <a:latin typeface="CVS Health Sans"/>
                <a:cs typeface="CVS Health Sans"/>
              </a:rPr>
              <a:t>targets.</a:t>
            </a:r>
            <a:r>
              <a:rPr sz="1100" spc="-55" dirty="0">
                <a:solidFill>
                  <a:srgbClr val="3E3E3E"/>
                </a:solidFill>
                <a:latin typeface="CVS Health Sans"/>
                <a:cs typeface="CVS Health Sans"/>
              </a:rPr>
              <a:t> </a:t>
            </a:r>
            <a:r>
              <a:rPr sz="1100" dirty="0">
                <a:solidFill>
                  <a:srgbClr val="3E3E3E"/>
                </a:solidFill>
                <a:latin typeface="CVS Health Sans"/>
                <a:cs typeface="CVS Health Sans"/>
              </a:rPr>
              <a:t>There</a:t>
            </a:r>
            <a:r>
              <a:rPr sz="1100" spc="-80" dirty="0">
                <a:solidFill>
                  <a:srgbClr val="3E3E3E"/>
                </a:solidFill>
                <a:latin typeface="CVS Health Sans"/>
                <a:cs typeface="CVS Health Sans"/>
              </a:rPr>
              <a:t> </a:t>
            </a:r>
            <a:r>
              <a:rPr sz="1100" dirty="0">
                <a:solidFill>
                  <a:srgbClr val="3E3E3E"/>
                </a:solidFill>
                <a:latin typeface="CVS Health Sans"/>
                <a:cs typeface="CVS Health Sans"/>
              </a:rPr>
              <a:t>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three</a:t>
            </a:r>
            <a:r>
              <a:rPr sz="1100" spc="-45" dirty="0">
                <a:solidFill>
                  <a:srgbClr val="3E3E3E"/>
                </a:solidFill>
                <a:latin typeface="CVS Health Sans"/>
                <a:cs typeface="CVS Health Sans"/>
              </a:rPr>
              <a:t> </a:t>
            </a:r>
            <a:r>
              <a:rPr sz="1100" spc="-20" dirty="0">
                <a:solidFill>
                  <a:srgbClr val="3E3E3E"/>
                </a:solidFill>
                <a:latin typeface="CVS Health Sans"/>
                <a:cs typeface="CVS Health Sans"/>
              </a:rPr>
              <a:t>main </a:t>
            </a:r>
            <a:r>
              <a:rPr sz="1100" dirty="0">
                <a:solidFill>
                  <a:srgbClr val="3E3E3E"/>
                </a:solidFill>
                <a:latin typeface="CVS Health Sans"/>
                <a:cs typeface="CVS Health Sans"/>
              </a:rPr>
              <a:t>branches</a:t>
            </a:r>
            <a:r>
              <a:rPr sz="1100" spc="-75" dirty="0">
                <a:solidFill>
                  <a:srgbClr val="3E3E3E"/>
                </a:solidFill>
                <a:latin typeface="CVS Health Sans"/>
                <a:cs typeface="CVS Health Sans"/>
              </a:rPr>
              <a:t> </a:t>
            </a:r>
            <a:r>
              <a:rPr sz="1100" dirty="0">
                <a:solidFill>
                  <a:srgbClr val="3E3E3E"/>
                </a:solidFill>
                <a:latin typeface="CVS Health Sans"/>
                <a:cs typeface="CVS Health Sans"/>
              </a:rPr>
              <a:t>to</a:t>
            </a:r>
            <a:r>
              <a:rPr sz="1100" spc="20" dirty="0">
                <a:solidFill>
                  <a:srgbClr val="3E3E3E"/>
                </a:solidFill>
                <a:latin typeface="CVS Health Sans"/>
                <a:cs typeface="CVS Health Sans"/>
              </a:rPr>
              <a:t> </a:t>
            </a:r>
            <a:r>
              <a:rPr sz="1100" dirty="0">
                <a:solidFill>
                  <a:srgbClr val="3E3E3E"/>
                </a:solidFill>
                <a:latin typeface="CVS Health Sans"/>
                <a:cs typeface="CVS Health Sans"/>
              </a:rPr>
              <a:t>RP:</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Forecasting</a:t>
            </a:r>
            <a:r>
              <a:rPr sz="1100" spc="-55" dirty="0">
                <a:solidFill>
                  <a:srgbClr val="3E3E3E"/>
                </a:solidFill>
                <a:latin typeface="CVS Health Sans"/>
                <a:cs typeface="CVS Health Sans"/>
              </a:rPr>
              <a:t> </a:t>
            </a:r>
            <a:r>
              <a:rPr sz="1100" spc="-50" dirty="0">
                <a:solidFill>
                  <a:srgbClr val="3E3E3E"/>
                </a:solidFill>
                <a:latin typeface="CVS Health Sans"/>
                <a:cs typeface="CVS Health Sans"/>
              </a:rPr>
              <a:t>&amp;</a:t>
            </a:r>
            <a:endParaRPr sz="1100">
              <a:latin typeface="CVS Health Sans"/>
              <a:cs typeface="CVS Health Sans"/>
            </a:endParaRPr>
          </a:p>
          <a:p>
            <a:pPr marL="28575">
              <a:lnSpc>
                <a:spcPct val="100000"/>
              </a:lnSpc>
              <a:spcBef>
                <a:spcPts val="10"/>
              </a:spcBef>
            </a:pPr>
            <a:r>
              <a:rPr sz="1100" spc="-10" dirty="0">
                <a:solidFill>
                  <a:srgbClr val="3E3E3E"/>
                </a:solidFill>
                <a:latin typeface="CVS Health Sans"/>
                <a:cs typeface="CVS Health Sans"/>
              </a:rPr>
              <a:t>Planning,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Scheduling</a:t>
            </a:r>
            <a:r>
              <a:rPr sz="1100" spc="-95" dirty="0">
                <a:solidFill>
                  <a:srgbClr val="3E3E3E"/>
                </a:solidFill>
                <a:latin typeface="CVS Health Sans"/>
                <a:cs typeface="CVS Health Sans"/>
              </a:rPr>
              <a:t> </a:t>
            </a:r>
            <a:r>
              <a:rPr sz="1100" dirty="0">
                <a:solidFill>
                  <a:srgbClr val="3E3E3E"/>
                </a:solidFill>
                <a:latin typeface="CVS Health Sans"/>
                <a:cs typeface="CVS Health Sans"/>
              </a:rPr>
              <a:t>&amp;</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Channel</a:t>
            </a:r>
            <a:endParaRPr sz="1100">
              <a:latin typeface="CVS Health Sans"/>
              <a:cs typeface="CVS Health Sans"/>
            </a:endParaRPr>
          </a:p>
        </p:txBody>
      </p:sp>
      <p:sp>
        <p:nvSpPr>
          <p:cNvPr id="13" name="object 13"/>
          <p:cNvSpPr txBox="1"/>
          <p:nvPr/>
        </p:nvSpPr>
        <p:spPr>
          <a:xfrm>
            <a:off x="737412" y="3437382"/>
            <a:ext cx="2235835" cy="365125"/>
          </a:xfrm>
          <a:prstGeom prst="rect">
            <a:avLst/>
          </a:prstGeom>
        </p:spPr>
        <p:txBody>
          <a:bodyPr vert="horz" wrap="square" lIns="0" tIns="13335" rIns="0" bIns="0" rtlCol="0">
            <a:spAutoFit/>
          </a:bodyPr>
          <a:lstStyle/>
          <a:p>
            <a:pPr marL="12700" marR="5080">
              <a:lnSpc>
                <a:spcPct val="100899"/>
              </a:lnSpc>
              <a:spcBef>
                <a:spcPts val="105"/>
              </a:spcBef>
            </a:pPr>
            <a:r>
              <a:rPr sz="1100" spc="-10" dirty="0">
                <a:solidFill>
                  <a:srgbClr val="3E3E3E"/>
                </a:solidFill>
                <a:latin typeface="CVS Health Sans"/>
                <a:cs typeface="CVS Health Sans"/>
              </a:rPr>
              <a:t>Management</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Technology</a:t>
            </a:r>
            <a:r>
              <a:rPr sz="1100" spc="-10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spc="-10" dirty="0">
                <a:solidFill>
                  <a:srgbClr val="3E3E3E"/>
                </a:solidFill>
                <a:latin typeface="CVS Health Sans"/>
                <a:cs typeface="CVS Health Sans"/>
              </a:rPr>
              <a:t>Reporting.</a:t>
            </a:r>
            <a:endParaRPr sz="1100">
              <a:latin typeface="CVS Health Sans"/>
              <a:cs typeface="CVS Health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344167"/>
            <a:ext cx="2560319" cy="4855463"/>
          </a:xfrm>
          <a:prstGeom prst="rect">
            <a:avLst/>
          </a:prstGeom>
        </p:spPr>
      </p:pic>
      <p:sp>
        <p:nvSpPr>
          <p:cNvPr id="3" name="object 3"/>
          <p:cNvSpPr txBox="1"/>
          <p:nvPr/>
        </p:nvSpPr>
        <p:spPr>
          <a:xfrm>
            <a:off x="720953" y="1909993"/>
            <a:ext cx="3054985" cy="1035050"/>
          </a:xfrm>
          <a:prstGeom prst="rect">
            <a:avLst/>
          </a:prstGeom>
        </p:spPr>
        <p:txBody>
          <a:bodyPr vert="horz" wrap="square" lIns="0" tIns="66040" rIns="0" bIns="0" rtlCol="0">
            <a:spAutoFit/>
          </a:bodyPr>
          <a:lstStyle/>
          <a:p>
            <a:pPr marL="12700">
              <a:lnSpc>
                <a:spcPct val="100000"/>
              </a:lnSpc>
              <a:spcBef>
                <a:spcPts val="520"/>
              </a:spcBef>
            </a:pPr>
            <a:r>
              <a:rPr sz="2800" b="1" dirty="0">
                <a:solidFill>
                  <a:srgbClr val="3E3E3E"/>
                </a:solidFill>
                <a:latin typeface="CVS Health Sans"/>
                <a:cs typeface="CVS Health Sans"/>
              </a:rPr>
              <a:t>Client</a:t>
            </a:r>
            <a:r>
              <a:rPr sz="2800" b="1" spc="-60" dirty="0">
                <a:solidFill>
                  <a:srgbClr val="3E3E3E"/>
                </a:solidFill>
                <a:latin typeface="CVS Health Sans"/>
                <a:cs typeface="CVS Health Sans"/>
              </a:rPr>
              <a:t> </a:t>
            </a:r>
            <a:r>
              <a:rPr sz="2800" b="1" spc="-10" dirty="0">
                <a:solidFill>
                  <a:srgbClr val="3E3E3E"/>
                </a:solidFill>
                <a:latin typeface="CVS Health Sans"/>
                <a:cs typeface="CVS Health Sans"/>
              </a:rPr>
              <a:t>Operations</a:t>
            </a:r>
            <a:endParaRPr sz="2800">
              <a:latin typeface="CVS Health Sans"/>
              <a:cs typeface="CVS Health Sans"/>
            </a:endParaRPr>
          </a:p>
          <a:p>
            <a:pPr marL="68580" marR="399415">
              <a:lnSpc>
                <a:spcPct val="100899"/>
              </a:lnSpc>
              <a:spcBef>
                <a:spcPts val="170"/>
              </a:spcBef>
            </a:pPr>
            <a:r>
              <a:rPr sz="1100" dirty="0">
                <a:solidFill>
                  <a:srgbClr val="3E3E3E"/>
                </a:solidFill>
                <a:latin typeface="CVS Health Sans"/>
                <a:cs typeface="CVS Health Sans"/>
              </a:rPr>
              <a:t>Supports</a:t>
            </a:r>
            <a:r>
              <a:rPr sz="1100" spc="-5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relationship</a:t>
            </a:r>
            <a:r>
              <a:rPr sz="1100" spc="-80" dirty="0">
                <a:solidFill>
                  <a:srgbClr val="3E3E3E"/>
                </a:solidFill>
                <a:latin typeface="CVS Health Sans"/>
                <a:cs typeface="CVS Health Sans"/>
              </a:rPr>
              <a:t> </a:t>
            </a:r>
            <a:r>
              <a:rPr sz="1100" dirty="0">
                <a:solidFill>
                  <a:srgbClr val="3E3E3E"/>
                </a:solidFill>
                <a:latin typeface="CVS Health Sans"/>
                <a:cs typeface="CVS Health Sans"/>
              </a:rPr>
              <a:t>between</a:t>
            </a:r>
            <a:r>
              <a:rPr sz="1100" spc="-95" dirty="0">
                <a:solidFill>
                  <a:srgbClr val="3E3E3E"/>
                </a:solidFill>
                <a:latin typeface="CVS Health Sans"/>
                <a:cs typeface="CVS Health Sans"/>
              </a:rPr>
              <a:t> </a:t>
            </a:r>
            <a:r>
              <a:rPr sz="1100" spc="-20" dirty="0">
                <a:solidFill>
                  <a:srgbClr val="3E3E3E"/>
                </a:solidFill>
                <a:latin typeface="CVS Health Sans"/>
                <a:cs typeface="CVS Health Sans"/>
              </a:rPr>
              <a:t>Care, </a:t>
            </a:r>
            <a:r>
              <a:rPr sz="1100" spc="-10" dirty="0">
                <a:solidFill>
                  <a:srgbClr val="3E3E3E"/>
                </a:solidFill>
                <a:latin typeface="CVS Health Sans"/>
                <a:cs typeface="CVS Health Sans"/>
              </a:rPr>
              <a:t>account</a:t>
            </a:r>
            <a:r>
              <a:rPr sz="1100" spc="-5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our</a:t>
            </a:r>
            <a:r>
              <a:rPr sz="1100" spc="-20" dirty="0">
                <a:solidFill>
                  <a:srgbClr val="3E3E3E"/>
                </a:solidFill>
                <a:latin typeface="CVS Health Sans"/>
                <a:cs typeface="CVS Health Sans"/>
              </a:rPr>
              <a:t> </a:t>
            </a:r>
            <a:r>
              <a:rPr sz="1100" dirty="0">
                <a:solidFill>
                  <a:srgbClr val="3E3E3E"/>
                </a:solidFill>
                <a:latin typeface="CVS Health Sans"/>
                <a:cs typeface="CVS Health Sans"/>
              </a:rPr>
              <a:t>clients</a:t>
            </a:r>
            <a:r>
              <a:rPr sz="1100" spc="-90" dirty="0">
                <a:solidFill>
                  <a:srgbClr val="3E3E3E"/>
                </a:solidFill>
                <a:latin typeface="CVS Health Sans"/>
                <a:cs typeface="CVS Health Sans"/>
              </a:rPr>
              <a:t> </a:t>
            </a:r>
            <a:r>
              <a:rPr sz="1100" dirty="0">
                <a:solidFill>
                  <a:srgbClr val="3E3E3E"/>
                </a:solidFill>
                <a:latin typeface="CVS Health Sans"/>
                <a:cs typeface="CVS Health Sans"/>
              </a:rPr>
              <a:t>as</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they </a:t>
            </a:r>
            <a:r>
              <a:rPr sz="1100" dirty="0">
                <a:solidFill>
                  <a:srgbClr val="3E3E3E"/>
                </a:solidFill>
                <a:latin typeface="CVS Health Sans"/>
                <a:cs typeface="CVS Health Sans"/>
              </a:rPr>
              <a:t>implement</a:t>
            </a:r>
            <a:r>
              <a:rPr sz="1100" spc="-1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onboard</a:t>
            </a:r>
            <a:r>
              <a:rPr sz="1100" spc="-8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the</a:t>
            </a:r>
            <a:endParaRPr sz="1100">
              <a:latin typeface="CVS Health Sans"/>
              <a:cs typeface="CVS Health Sans"/>
            </a:endParaRPr>
          </a:p>
        </p:txBody>
      </p:sp>
      <p:sp>
        <p:nvSpPr>
          <p:cNvPr id="4" name="object 4"/>
          <p:cNvSpPr txBox="1"/>
          <p:nvPr/>
        </p:nvSpPr>
        <p:spPr>
          <a:xfrm>
            <a:off x="777036" y="2914269"/>
            <a:ext cx="2668905" cy="868044"/>
          </a:xfrm>
          <a:prstGeom prst="rect">
            <a:avLst/>
          </a:prstGeom>
        </p:spPr>
        <p:txBody>
          <a:bodyPr vert="horz" wrap="square" lIns="0" tIns="13335" rIns="0" bIns="0" rtlCol="0">
            <a:spAutoFit/>
          </a:bodyPr>
          <a:lstStyle/>
          <a:p>
            <a:pPr marL="12700" marR="1070610">
              <a:lnSpc>
                <a:spcPct val="100899"/>
              </a:lnSpc>
              <a:spcBef>
                <a:spcPts val="105"/>
              </a:spcBef>
            </a:pPr>
            <a:r>
              <a:rPr sz="1100" dirty="0">
                <a:solidFill>
                  <a:srgbClr val="3E3E3E"/>
                </a:solidFill>
                <a:latin typeface="CVS Health Sans"/>
                <a:cs typeface="CVS Health Sans"/>
              </a:rPr>
              <a:t>PBM.</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They</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handle</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client implementations,</a:t>
            </a:r>
            <a:r>
              <a:rPr sz="1100" dirty="0">
                <a:solidFill>
                  <a:srgbClr val="3E3E3E"/>
                </a:solidFill>
                <a:latin typeface="CVS Health Sans"/>
                <a:cs typeface="CVS Health Sans"/>
              </a:rPr>
              <a:t> </a:t>
            </a:r>
            <a:r>
              <a:rPr sz="1100" spc="-10" dirty="0">
                <a:solidFill>
                  <a:srgbClr val="3E3E3E"/>
                </a:solidFill>
                <a:latin typeface="CVS Health Sans"/>
                <a:cs typeface="CVS Health Sans"/>
              </a:rPr>
              <a:t>audits,</a:t>
            </a:r>
            <a:endParaRPr sz="1100">
              <a:latin typeface="CVS Health Sans"/>
              <a:cs typeface="CVS Health Sans"/>
            </a:endParaRPr>
          </a:p>
          <a:p>
            <a:pPr marL="12700" marR="5080">
              <a:lnSpc>
                <a:spcPct val="99700"/>
              </a:lnSpc>
              <a:spcBef>
                <a:spcPts val="15"/>
              </a:spcBef>
            </a:pPr>
            <a:r>
              <a:rPr sz="1100" dirty="0">
                <a:solidFill>
                  <a:srgbClr val="3E3E3E"/>
                </a:solidFill>
                <a:latin typeface="CVS Health Sans"/>
                <a:cs typeface="CVS Health Sans"/>
              </a:rPr>
              <a:t>call</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calibrations,</a:t>
            </a:r>
            <a:r>
              <a:rPr sz="1100" spc="-95" dirty="0">
                <a:solidFill>
                  <a:srgbClr val="3E3E3E"/>
                </a:solidFill>
                <a:latin typeface="CVS Health Sans"/>
                <a:cs typeface="CVS Health Sans"/>
              </a:rPr>
              <a:t> </a:t>
            </a:r>
            <a:r>
              <a:rPr sz="1100" dirty="0">
                <a:solidFill>
                  <a:srgbClr val="3E3E3E"/>
                </a:solidFill>
                <a:latin typeface="CVS Health Sans"/>
                <a:cs typeface="CVS Health Sans"/>
              </a:rPr>
              <a:t>upskill</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training, </a:t>
            </a:r>
            <a:r>
              <a:rPr sz="1100" dirty="0">
                <a:solidFill>
                  <a:srgbClr val="3E3E3E"/>
                </a:solidFill>
                <a:latin typeface="CVS Health Sans"/>
                <a:cs typeface="CVS Health Sans"/>
              </a:rPr>
              <a:t>grievances,</a:t>
            </a:r>
            <a:r>
              <a:rPr sz="1100" spc="-1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updating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CIFs</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ensure</a:t>
            </a:r>
            <a:r>
              <a:rPr sz="1100" spc="500"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dirty="0">
                <a:solidFill>
                  <a:srgbClr val="3E3E3E"/>
                </a:solidFill>
                <a:latin typeface="CVS Health Sans"/>
                <a:cs typeface="CVS Health Sans"/>
              </a:rPr>
              <a:t>positive</a:t>
            </a:r>
            <a:r>
              <a:rPr sz="1100" spc="-3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experience.</a:t>
            </a:r>
            <a:endParaRPr sz="1100">
              <a:latin typeface="CVS Health Sans"/>
              <a:cs typeface="CVS Health Sans"/>
            </a:endParaRPr>
          </a:p>
        </p:txBody>
      </p:sp>
      <p:grpSp>
        <p:nvGrpSpPr>
          <p:cNvPr id="5" name="object 5"/>
          <p:cNvGrpSpPr/>
          <p:nvPr/>
        </p:nvGrpSpPr>
        <p:grpSpPr>
          <a:xfrm>
            <a:off x="5138165" y="2286"/>
            <a:ext cx="239395" cy="6856095"/>
            <a:chOff x="5138165" y="2286"/>
            <a:chExt cx="239395" cy="6856095"/>
          </a:xfrm>
        </p:grpSpPr>
        <p:sp>
          <p:nvSpPr>
            <p:cNvPr id="6" name="object 6"/>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7" name="object 7"/>
            <p:cNvPicPr/>
            <p:nvPr/>
          </p:nvPicPr>
          <p:blipFill>
            <a:blip r:embed="rId3" cstate="print"/>
            <a:stretch>
              <a:fillRect/>
            </a:stretch>
          </p:blipFill>
          <p:spPr>
            <a:xfrm>
              <a:off x="5138165" y="799337"/>
              <a:ext cx="239268" cy="239267"/>
            </a:xfrm>
            <a:prstGeom prst="rect">
              <a:avLst/>
            </a:prstGeom>
          </p:spPr>
        </p:pic>
        <p:pic>
          <p:nvPicPr>
            <p:cNvPr id="8" name="object 8"/>
            <p:cNvPicPr/>
            <p:nvPr/>
          </p:nvPicPr>
          <p:blipFill>
            <a:blip r:embed="rId3" cstate="print"/>
            <a:stretch>
              <a:fillRect/>
            </a:stretch>
          </p:blipFill>
          <p:spPr>
            <a:xfrm>
              <a:off x="5138165" y="2820162"/>
              <a:ext cx="239268" cy="239267"/>
            </a:xfrm>
            <a:prstGeom prst="rect">
              <a:avLst/>
            </a:prstGeom>
          </p:spPr>
        </p:pic>
        <p:pic>
          <p:nvPicPr>
            <p:cNvPr id="9" name="object 9"/>
            <p:cNvPicPr/>
            <p:nvPr/>
          </p:nvPicPr>
          <p:blipFill>
            <a:blip r:embed="rId3" cstate="print"/>
            <a:stretch>
              <a:fillRect/>
            </a:stretch>
          </p:blipFill>
          <p:spPr>
            <a:xfrm>
              <a:off x="5138165" y="4347209"/>
              <a:ext cx="239268" cy="239267"/>
            </a:xfrm>
            <a:prstGeom prst="rect">
              <a:avLst/>
            </a:prstGeom>
          </p:spPr>
        </p:pic>
      </p:grpSp>
      <p:sp>
        <p:nvSpPr>
          <p:cNvPr id="10" name="object 10"/>
          <p:cNvSpPr txBox="1">
            <a:spLocks noGrp="1"/>
          </p:cNvSpPr>
          <p:nvPr>
            <p:ph type="title"/>
          </p:nvPr>
        </p:nvSpPr>
        <p:spPr>
          <a:prstGeom prst="rect">
            <a:avLst/>
          </a:prstGeom>
        </p:spPr>
        <p:txBody>
          <a:bodyPr vert="horz" wrap="square" lIns="0" tIns="13335" rIns="0" bIns="0" rtlCol="0">
            <a:spAutoFit/>
          </a:bodyPr>
          <a:lstStyle/>
          <a:p>
            <a:pPr marL="349885">
              <a:lnSpc>
                <a:spcPct val="100000"/>
              </a:lnSpc>
              <a:spcBef>
                <a:spcPts val="105"/>
              </a:spcBef>
            </a:pPr>
            <a:r>
              <a:rPr dirty="0"/>
              <a:t>Job</a:t>
            </a:r>
            <a:r>
              <a:rPr spc="-40" dirty="0"/>
              <a:t> </a:t>
            </a:r>
            <a:r>
              <a:rPr dirty="0"/>
              <a:t>Grade</a:t>
            </a:r>
            <a:r>
              <a:rPr spc="15" dirty="0"/>
              <a:t> </a:t>
            </a:r>
            <a:r>
              <a:rPr dirty="0"/>
              <a:t>-</a:t>
            </a:r>
            <a:r>
              <a:rPr spc="10" dirty="0"/>
              <a:t> </a:t>
            </a:r>
            <a:r>
              <a:rPr spc="-25" dirty="0"/>
              <a:t>105</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31</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1" name="object 11"/>
          <p:cNvSpPr txBox="1"/>
          <p:nvPr/>
        </p:nvSpPr>
        <p:spPr>
          <a:xfrm>
            <a:off x="5585586" y="728686"/>
            <a:ext cx="5626100" cy="1593215"/>
          </a:xfrm>
          <a:prstGeom prst="rect">
            <a:avLst/>
          </a:prstGeom>
        </p:spPr>
        <p:txBody>
          <a:bodyPr vert="horz" wrap="square" lIns="0" tIns="111125" rIns="0" bIns="0" rtlCol="0">
            <a:spAutoFit/>
          </a:bodyPr>
          <a:lstStyle/>
          <a:p>
            <a:pPr marL="12700">
              <a:lnSpc>
                <a:spcPct val="100000"/>
              </a:lnSpc>
              <a:spcBef>
                <a:spcPts val="875"/>
              </a:spcBef>
            </a:pPr>
            <a:r>
              <a:rPr sz="1400" b="1" spc="-10" dirty="0">
                <a:solidFill>
                  <a:srgbClr val="3E3E3E"/>
                </a:solidFill>
                <a:latin typeface="CVS Health Sans"/>
                <a:cs typeface="CVS Health Sans"/>
              </a:rPr>
              <a:t>Coordinator,</a:t>
            </a:r>
            <a:r>
              <a:rPr sz="1400" b="1" spc="-45" dirty="0">
                <a:solidFill>
                  <a:srgbClr val="3E3E3E"/>
                </a:solidFill>
                <a:latin typeface="CVS Health Sans"/>
                <a:cs typeface="CVS Health Sans"/>
              </a:rPr>
              <a:t> </a:t>
            </a:r>
            <a:r>
              <a:rPr sz="1400" b="1" dirty="0">
                <a:solidFill>
                  <a:srgbClr val="3E3E3E"/>
                </a:solidFill>
                <a:latin typeface="CVS Health Sans"/>
                <a:cs typeface="CVS Health Sans"/>
              </a:rPr>
              <a:t>Client</a:t>
            </a:r>
            <a:r>
              <a:rPr sz="1400" b="1" spc="20" dirty="0">
                <a:solidFill>
                  <a:srgbClr val="3E3E3E"/>
                </a:solidFill>
                <a:latin typeface="CVS Health Sans"/>
                <a:cs typeface="CVS Health Sans"/>
              </a:rPr>
              <a:t> </a:t>
            </a:r>
            <a:r>
              <a:rPr sz="1400" b="1" spc="-10" dirty="0">
                <a:solidFill>
                  <a:srgbClr val="3E3E3E"/>
                </a:solidFill>
                <a:latin typeface="CVS Health Sans"/>
                <a:cs typeface="CVS Health Sans"/>
              </a:rPr>
              <a:t>Liaison</a:t>
            </a:r>
            <a:endParaRPr sz="1400">
              <a:latin typeface="CVS Health Sans"/>
              <a:cs typeface="CVS Health Sans"/>
            </a:endParaRPr>
          </a:p>
          <a:p>
            <a:pPr marL="12700" marR="309245">
              <a:lnSpc>
                <a:spcPct val="99600"/>
              </a:lnSpc>
              <a:spcBef>
                <a:spcPts val="645"/>
              </a:spcBef>
            </a:pP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50" dirty="0">
                <a:solidFill>
                  <a:srgbClr val="3E3E3E"/>
                </a:solidFill>
                <a:latin typeface="CVS Health Sans"/>
                <a:cs typeface="CVS Health Sans"/>
              </a:rPr>
              <a:t> </a:t>
            </a:r>
            <a:r>
              <a:rPr sz="1100" dirty="0">
                <a:solidFill>
                  <a:srgbClr val="3E3E3E"/>
                </a:solidFill>
                <a:latin typeface="CVS Health Sans"/>
                <a:cs typeface="CVS Health Sans"/>
              </a:rPr>
              <a:t>Liaison</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Coordinator</a:t>
            </a:r>
            <a:r>
              <a:rPr sz="1100" spc="-65" dirty="0">
                <a:solidFill>
                  <a:srgbClr val="3E3E3E"/>
                </a:solidFill>
                <a:latin typeface="CVS Health Sans"/>
                <a:cs typeface="CVS Health Sans"/>
              </a:rPr>
              <a:t> </a:t>
            </a:r>
            <a:r>
              <a:rPr sz="1100" dirty="0">
                <a:solidFill>
                  <a:srgbClr val="3E3E3E"/>
                </a:solidFill>
                <a:latin typeface="CVS Health Sans"/>
                <a:cs typeface="CVS Health Sans"/>
              </a:rPr>
              <a:t>manages</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resolution</a:t>
            </a:r>
            <a:r>
              <a:rPr sz="1100" spc="-4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routine</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complex</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client </a:t>
            </a:r>
            <a:r>
              <a:rPr sz="1100" dirty="0">
                <a:solidFill>
                  <a:srgbClr val="3E3E3E"/>
                </a:solidFill>
                <a:latin typeface="CVS Health Sans"/>
                <a:cs typeface="CVS Health Sans"/>
              </a:rPr>
              <a:t>issues</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communicating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status</a:t>
            </a:r>
            <a:r>
              <a:rPr sz="1100" spc="1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these</a:t>
            </a:r>
            <a:r>
              <a:rPr sz="1100" spc="-30" dirty="0">
                <a:solidFill>
                  <a:srgbClr val="3E3E3E"/>
                </a:solidFill>
                <a:latin typeface="CVS Health Sans"/>
                <a:cs typeface="CVS Health Sans"/>
              </a:rPr>
              <a:t> </a:t>
            </a:r>
            <a:r>
              <a:rPr sz="1100" dirty="0">
                <a:solidFill>
                  <a:srgbClr val="3E3E3E"/>
                </a:solidFill>
                <a:latin typeface="CVS Health Sans"/>
                <a:cs typeface="CVS Health Sans"/>
              </a:rPr>
              <a:t>issues</a:t>
            </a:r>
            <a:r>
              <a:rPr sz="1100" spc="-20"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internal </a:t>
            </a:r>
            <a:r>
              <a:rPr sz="1100" dirty="0">
                <a:solidFill>
                  <a:srgbClr val="3E3E3E"/>
                </a:solidFill>
                <a:latin typeface="CVS Health Sans"/>
                <a:cs typeface="CVS Health Sans"/>
              </a:rPr>
              <a:t>business</a:t>
            </a:r>
            <a:r>
              <a:rPr sz="1100" spc="-20"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8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position</a:t>
            </a:r>
            <a:r>
              <a:rPr sz="1100" spc="20" dirty="0">
                <a:solidFill>
                  <a:srgbClr val="3E3E3E"/>
                </a:solidFill>
                <a:latin typeface="CVS Health Sans"/>
                <a:cs typeface="CVS Health Sans"/>
              </a:rPr>
              <a:t> </a:t>
            </a:r>
            <a:r>
              <a:rPr sz="1100" dirty="0">
                <a:solidFill>
                  <a:srgbClr val="3E3E3E"/>
                </a:solidFill>
                <a:latin typeface="CVS Health Sans"/>
                <a:cs typeface="CVS Health Sans"/>
              </a:rPr>
              <a:t>is</a:t>
            </a:r>
            <a:r>
              <a:rPr sz="1100" spc="-2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dirty="0">
                <a:solidFill>
                  <a:srgbClr val="3E3E3E"/>
                </a:solidFill>
                <a:latin typeface="CVS Health Sans"/>
                <a:cs typeface="CVS Health Sans"/>
              </a:rPr>
              <a:t>for</a:t>
            </a:r>
            <a:r>
              <a:rPr sz="1100" spc="10" dirty="0">
                <a:solidFill>
                  <a:srgbClr val="3E3E3E"/>
                </a:solidFill>
                <a:latin typeface="CVS Health Sans"/>
                <a:cs typeface="CVS Health Sans"/>
              </a:rPr>
              <a:t> </a:t>
            </a:r>
            <a:r>
              <a:rPr sz="1100" dirty="0">
                <a:solidFill>
                  <a:srgbClr val="3E3E3E"/>
                </a:solidFill>
                <a:latin typeface="CVS Health Sans"/>
                <a:cs typeface="CVS Health Sans"/>
              </a:rPr>
              <a:t>developing</a:t>
            </a:r>
            <a:r>
              <a:rPr sz="1100" spc="-114"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distributing</a:t>
            </a:r>
            <a:endParaRPr sz="1100">
              <a:latin typeface="CVS Health Sans"/>
              <a:cs typeface="CVS Health Sans"/>
            </a:endParaRPr>
          </a:p>
          <a:p>
            <a:pPr marL="12700" marR="5080">
              <a:lnSpc>
                <a:spcPct val="100099"/>
              </a:lnSpc>
              <a:spcBef>
                <a:spcPts val="10"/>
              </a:spcBef>
            </a:pPr>
            <a:r>
              <a:rPr sz="1100" dirty="0">
                <a:solidFill>
                  <a:srgbClr val="3E3E3E"/>
                </a:solidFill>
                <a:latin typeface="CVS Health Sans"/>
                <a:cs typeface="CVS Health Sans"/>
              </a:rPr>
              <a:t>communication</a:t>
            </a:r>
            <a:r>
              <a:rPr sz="1100" spc="-25" dirty="0">
                <a:solidFill>
                  <a:srgbClr val="3E3E3E"/>
                </a:solidFill>
                <a:latin typeface="CVS Health Sans"/>
                <a:cs typeface="CVS Health Sans"/>
              </a:rPr>
              <a:t> </a:t>
            </a:r>
            <a:r>
              <a:rPr sz="1100" dirty="0">
                <a:solidFill>
                  <a:srgbClr val="3E3E3E"/>
                </a:solidFill>
                <a:latin typeface="CVS Health Sans"/>
                <a:cs typeface="CVS Health Sans"/>
              </a:rPr>
              <a:t>materials</a:t>
            </a:r>
            <a:r>
              <a:rPr sz="1100" spc="-40" dirty="0">
                <a:solidFill>
                  <a:srgbClr val="3E3E3E"/>
                </a:solidFill>
                <a:latin typeface="CVS Health Sans"/>
                <a:cs typeface="CVS Health Sans"/>
              </a:rPr>
              <a:t> </a:t>
            </a:r>
            <a:r>
              <a:rPr sz="1100" dirty="0">
                <a:solidFill>
                  <a:srgbClr val="3E3E3E"/>
                </a:solidFill>
                <a:latin typeface="CVS Health Sans"/>
                <a:cs typeface="CVS Health Sans"/>
              </a:rPr>
              <a:t>including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65" dirty="0">
                <a:solidFill>
                  <a:srgbClr val="3E3E3E"/>
                </a:solidFill>
                <a:latin typeface="CVS Health Sans"/>
                <a:cs typeface="CVS Health Sans"/>
              </a:rPr>
              <a:t> </a:t>
            </a:r>
            <a:r>
              <a:rPr sz="1100" dirty="0">
                <a:solidFill>
                  <a:srgbClr val="3E3E3E"/>
                </a:solidFill>
                <a:latin typeface="CVS Health Sans"/>
                <a:cs typeface="CVS Health Sans"/>
              </a:rPr>
              <a:t>training,</a:t>
            </a:r>
            <a:r>
              <a:rPr sz="1100" spc="5" dirty="0">
                <a:solidFill>
                  <a:srgbClr val="3E3E3E"/>
                </a:solidFill>
                <a:latin typeface="CVS Health Sans"/>
                <a:cs typeface="CVS Health Sans"/>
              </a:rPr>
              <a:t> </a:t>
            </a:r>
            <a:r>
              <a:rPr sz="1100" dirty="0">
                <a:solidFill>
                  <a:srgbClr val="3E3E3E"/>
                </a:solidFill>
                <a:latin typeface="CVS Health Sans"/>
                <a:cs typeface="CVS Health Sans"/>
              </a:rPr>
              <a:t>briefings,</a:t>
            </a:r>
            <a:r>
              <a:rPr sz="1100" spc="-60" dirty="0">
                <a:solidFill>
                  <a:srgbClr val="3E3E3E"/>
                </a:solidFill>
                <a:latin typeface="CVS Health Sans"/>
                <a:cs typeface="CVS Health Sans"/>
              </a:rPr>
              <a:t> </a:t>
            </a:r>
            <a:r>
              <a:rPr sz="1100" dirty="0">
                <a:solidFill>
                  <a:srgbClr val="3E3E3E"/>
                </a:solidFill>
                <a:latin typeface="CVS Health Sans"/>
                <a:cs typeface="CVS Health Sans"/>
              </a:rPr>
              <a:t>plan/benefit</a:t>
            </a:r>
            <a:r>
              <a:rPr sz="1100" spc="-65" dirty="0">
                <a:solidFill>
                  <a:srgbClr val="3E3E3E"/>
                </a:solidFill>
                <a:latin typeface="CVS Health Sans"/>
                <a:cs typeface="CVS Health Sans"/>
              </a:rPr>
              <a:t> </a:t>
            </a:r>
            <a:r>
              <a:rPr sz="1100" dirty="0">
                <a:solidFill>
                  <a:srgbClr val="3E3E3E"/>
                </a:solidFill>
                <a:latin typeface="CVS Health Sans"/>
                <a:cs typeface="CVS Health Sans"/>
              </a:rPr>
              <a:t>changes,</a:t>
            </a:r>
            <a:r>
              <a:rPr sz="1100" spc="-30" dirty="0">
                <a:solidFill>
                  <a:srgbClr val="3E3E3E"/>
                </a:solidFill>
                <a:latin typeface="CVS Health Sans"/>
                <a:cs typeface="CVS Health Sans"/>
              </a:rPr>
              <a:t> </a:t>
            </a:r>
            <a:r>
              <a:rPr sz="1100" spc="-20" dirty="0">
                <a:solidFill>
                  <a:srgbClr val="3E3E3E"/>
                </a:solidFill>
                <a:latin typeface="CVS Health Sans"/>
                <a:cs typeface="CVS Health Sans"/>
              </a:rPr>
              <a:t>etc.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50" dirty="0">
                <a:solidFill>
                  <a:srgbClr val="3E3E3E"/>
                </a:solidFill>
                <a:latin typeface="CVS Health Sans"/>
                <a:cs typeface="CVS Health Sans"/>
              </a:rPr>
              <a:t> </a:t>
            </a:r>
            <a:r>
              <a:rPr sz="1100" dirty="0">
                <a:solidFill>
                  <a:srgbClr val="3E3E3E"/>
                </a:solidFill>
                <a:latin typeface="CVS Health Sans"/>
                <a:cs typeface="CVS Health Sans"/>
              </a:rPr>
              <a:t>Liaison</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Coordinator</a:t>
            </a:r>
            <a:r>
              <a:rPr sz="1100" spc="-70" dirty="0">
                <a:solidFill>
                  <a:srgbClr val="3E3E3E"/>
                </a:solidFill>
                <a:latin typeface="CVS Health Sans"/>
                <a:cs typeface="CVS Health Sans"/>
              </a:rPr>
              <a:t> </a:t>
            </a:r>
            <a:r>
              <a:rPr sz="1100" dirty="0">
                <a:solidFill>
                  <a:srgbClr val="3E3E3E"/>
                </a:solidFill>
                <a:latin typeface="CVS Health Sans"/>
                <a:cs typeface="CVS Health Sans"/>
              </a:rPr>
              <a:t>will</a:t>
            </a:r>
            <a:r>
              <a:rPr sz="1100" spc="-25" dirty="0">
                <a:solidFill>
                  <a:srgbClr val="3E3E3E"/>
                </a:solidFill>
                <a:latin typeface="CVS Health Sans"/>
                <a:cs typeface="CVS Health Sans"/>
              </a:rPr>
              <a:t> </a:t>
            </a:r>
            <a:r>
              <a:rPr sz="1100" dirty="0">
                <a:solidFill>
                  <a:srgbClr val="3E3E3E"/>
                </a:solidFill>
                <a:latin typeface="CVS Health Sans"/>
                <a:cs typeface="CVS Health Sans"/>
              </a:rPr>
              <a:t>act</a:t>
            </a:r>
            <a:r>
              <a:rPr sz="1100" spc="2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0" dirty="0">
                <a:solidFill>
                  <a:srgbClr val="3E3E3E"/>
                </a:solidFill>
                <a:latin typeface="CVS Health Sans"/>
                <a:cs typeface="CVS Health Sans"/>
              </a:rPr>
              <a:t> </a:t>
            </a:r>
            <a:r>
              <a:rPr sz="1100" dirty="0">
                <a:solidFill>
                  <a:srgbClr val="3E3E3E"/>
                </a:solidFill>
                <a:latin typeface="CVS Health Sans"/>
                <a:cs typeface="CVS Health Sans"/>
              </a:rPr>
              <a:t>a</a:t>
            </a:r>
            <a:r>
              <a:rPr sz="1100" spc="-20" dirty="0">
                <a:solidFill>
                  <a:srgbClr val="3E3E3E"/>
                </a:solidFill>
                <a:latin typeface="CVS Health Sans"/>
                <a:cs typeface="CVS Health Sans"/>
              </a:rPr>
              <a:t> </a:t>
            </a:r>
            <a:r>
              <a:rPr sz="1100" dirty="0">
                <a:solidFill>
                  <a:srgbClr val="3E3E3E"/>
                </a:solidFill>
                <a:latin typeface="CVS Health Sans"/>
                <a:cs typeface="CVS Health Sans"/>
              </a:rPr>
              <a:t>sense</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urgency</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maintain</a:t>
            </a:r>
            <a:r>
              <a:rPr sz="1100" spc="55" dirty="0">
                <a:solidFill>
                  <a:srgbClr val="3E3E3E"/>
                </a:solidFill>
                <a:latin typeface="CVS Health Sans"/>
                <a:cs typeface="CVS Health Sans"/>
              </a:rPr>
              <a:t> </a:t>
            </a:r>
            <a:r>
              <a:rPr sz="1100" spc="-50" dirty="0">
                <a:solidFill>
                  <a:srgbClr val="3E3E3E"/>
                </a:solidFill>
                <a:latin typeface="CVS Health Sans"/>
                <a:cs typeface="CVS Health Sans"/>
              </a:rPr>
              <a:t>a </a:t>
            </a:r>
            <a:r>
              <a:rPr sz="1100" spc="-10" dirty="0">
                <a:solidFill>
                  <a:srgbClr val="3E3E3E"/>
                </a:solidFill>
                <a:latin typeface="CVS Health Sans"/>
                <a:cs typeface="CVS Health Sans"/>
              </a:rPr>
              <a:t>professional</a:t>
            </a:r>
            <a:r>
              <a:rPr sz="1100" spc="-45" dirty="0">
                <a:solidFill>
                  <a:srgbClr val="3E3E3E"/>
                </a:solidFill>
                <a:latin typeface="CVS Health Sans"/>
                <a:cs typeface="CVS Health Sans"/>
              </a:rPr>
              <a:t> </a:t>
            </a:r>
            <a:r>
              <a:rPr sz="1100" dirty="0">
                <a:solidFill>
                  <a:srgbClr val="3E3E3E"/>
                </a:solidFill>
                <a:latin typeface="CVS Health Sans"/>
                <a:cs typeface="CVS Health Sans"/>
              </a:rPr>
              <a:t>demeanor</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build</a:t>
            </a:r>
            <a:r>
              <a:rPr sz="1100" spc="2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relationships,</a:t>
            </a:r>
            <a:r>
              <a:rPr sz="1100" spc="-20" dirty="0">
                <a:solidFill>
                  <a:srgbClr val="3E3E3E"/>
                </a:solidFill>
                <a:latin typeface="CVS Health Sans"/>
                <a:cs typeface="CVS Health Sans"/>
              </a:rPr>
              <a:t> </a:t>
            </a:r>
            <a:r>
              <a:rPr sz="1100" dirty="0">
                <a:solidFill>
                  <a:srgbClr val="3E3E3E"/>
                </a:solidFill>
                <a:latin typeface="CVS Health Sans"/>
                <a:cs typeface="CVS Health Sans"/>
              </a:rPr>
              <a:t>be</a:t>
            </a:r>
            <a:r>
              <a:rPr sz="1100" spc="-5" dirty="0">
                <a:solidFill>
                  <a:srgbClr val="3E3E3E"/>
                </a:solidFill>
                <a:latin typeface="CVS Health Sans"/>
                <a:cs typeface="CVS Health Sans"/>
              </a:rPr>
              <a:t> </a:t>
            </a:r>
            <a:r>
              <a:rPr sz="1100" dirty="0">
                <a:solidFill>
                  <a:srgbClr val="3E3E3E"/>
                </a:solidFill>
                <a:latin typeface="CVS Health Sans"/>
                <a:cs typeface="CVS Health Sans"/>
              </a:rPr>
              <a:t>independently</a:t>
            </a:r>
            <a:r>
              <a:rPr sz="1100" spc="-80" dirty="0">
                <a:solidFill>
                  <a:srgbClr val="3E3E3E"/>
                </a:solidFill>
                <a:latin typeface="CVS Health Sans"/>
                <a:cs typeface="CVS Health Sans"/>
              </a:rPr>
              <a:t> </a:t>
            </a:r>
            <a:r>
              <a:rPr sz="1100" dirty="0">
                <a:solidFill>
                  <a:srgbClr val="3E3E3E"/>
                </a:solidFill>
                <a:latin typeface="CVS Health Sans"/>
                <a:cs typeface="CVS Health Sans"/>
              </a:rPr>
              <a:t>task</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oriented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 </a:t>
            </a:r>
            <a:r>
              <a:rPr sz="1100" spc="-10" dirty="0">
                <a:solidFill>
                  <a:srgbClr val="3E3E3E"/>
                </a:solidFill>
                <a:latin typeface="CVS Health Sans"/>
                <a:cs typeface="CVS Health Sans"/>
              </a:rPr>
              <a:t>minded.</a:t>
            </a:r>
            <a:endParaRPr sz="1100">
              <a:latin typeface="CVS Health Sans"/>
              <a:cs typeface="CVS Health Sans"/>
            </a:endParaRPr>
          </a:p>
        </p:txBody>
      </p:sp>
      <p:sp>
        <p:nvSpPr>
          <p:cNvPr id="12" name="object 12"/>
          <p:cNvSpPr txBox="1"/>
          <p:nvPr/>
        </p:nvSpPr>
        <p:spPr>
          <a:xfrm>
            <a:off x="3676650" y="2808477"/>
            <a:ext cx="1377315"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
        <p:nvSpPr>
          <p:cNvPr id="13" name="object 13"/>
          <p:cNvSpPr txBox="1"/>
          <p:nvPr/>
        </p:nvSpPr>
        <p:spPr>
          <a:xfrm>
            <a:off x="5585586" y="2728277"/>
            <a:ext cx="5443855" cy="1100455"/>
          </a:xfrm>
          <a:prstGeom prst="rect">
            <a:avLst/>
          </a:prstGeom>
        </p:spPr>
        <p:txBody>
          <a:bodyPr vert="horz" wrap="square" lIns="0" tIns="116839" rIns="0" bIns="0" rtlCol="0">
            <a:spAutoFit/>
          </a:bodyPr>
          <a:lstStyle/>
          <a:p>
            <a:pPr marL="12700">
              <a:lnSpc>
                <a:spcPct val="100000"/>
              </a:lnSpc>
              <a:spcBef>
                <a:spcPts val="919"/>
              </a:spcBef>
            </a:pPr>
            <a:r>
              <a:rPr sz="1400" b="1" dirty="0">
                <a:solidFill>
                  <a:srgbClr val="3E3E3E"/>
                </a:solidFill>
                <a:latin typeface="CVS Health Sans"/>
                <a:cs typeface="CVS Health Sans"/>
              </a:rPr>
              <a:t>Analyst,</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Client</a:t>
            </a:r>
            <a:r>
              <a:rPr sz="1400" b="1" spc="-45" dirty="0">
                <a:solidFill>
                  <a:srgbClr val="3E3E3E"/>
                </a:solidFill>
                <a:latin typeface="CVS Health Sans"/>
                <a:cs typeface="CVS Health Sans"/>
              </a:rPr>
              <a:t> </a:t>
            </a:r>
            <a:r>
              <a:rPr sz="1400" b="1" spc="-10" dirty="0">
                <a:solidFill>
                  <a:srgbClr val="3E3E3E"/>
                </a:solidFill>
                <a:latin typeface="CVS Health Sans"/>
                <a:cs typeface="CVS Health Sans"/>
              </a:rPr>
              <a:t>Liaison</a:t>
            </a:r>
            <a:endParaRPr sz="1400">
              <a:latin typeface="CVS Health Sans"/>
              <a:cs typeface="CVS Health Sans"/>
            </a:endParaRPr>
          </a:p>
          <a:p>
            <a:pPr marL="17145" marR="5080">
              <a:lnSpc>
                <a:spcPct val="100099"/>
              </a:lnSpc>
              <a:spcBef>
                <a:spcPts val="675"/>
              </a:spcBef>
            </a:pP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Analyst</a:t>
            </a:r>
            <a:r>
              <a:rPr sz="1100" spc="-10" dirty="0">
                <a:solidFill>
                  <a:srgbClr val="3E3E3E"/>
                </a:solidFill>
                <a:latin typeface="CVS Health Sans"/>
                <a:cs typeface="CVS Health Sans"/>
              </a:rPr>
              <a:t> </a:t>
            </a:r>
            <a:r>
              <a:rPr sz="1100" dirty="0">
                <a:solidFill>
                  <a:srgbClr val="3E3E3E"/>
                </a:solidFill>
                <a:latin typeface="CVS Health Sans"/>
                <a:cs typeface="CVS Health Sans"/>
              </a:rPr>
              <a:t>on</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5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4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5" dirty="0">
                <a:solidFill>
                  <a:srgbClr val="3E3E3E"/>
                </a:solidFill>
                <a:latin typeface="CVS Health Sans"/>
                <a:cs typeface="CVS Health Sans"/>
              </a:rPr>
              <a:t> </a:t>
            </a:r>
            <a:r>
              <a:rPr sz="1100" dirty="0">
                <a:solidFill>
                  <a:srgbClr val="3E3E3E"/>
                </a:solidFill>
                <a:latin typeface="CVS Health Sans"/>
                <a:cs typeface="CVS Health Sans"/>
              </a:rPr>
              <a:t>is</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for</a:t>
            </a:r>
            <a:r>
              <a:rPr sz="1100" spc="-100" dirty="0">
                <a:solidFill>
                  <a:srgbClr val="3E3E3E"/>
                </a:solidFill>
                <a:latin typeface="CVS Health Sans"/>
                <a:cs typeface="CVS Health Sans"/>
              </a:rPr>
              <a:t> </a:t>
            </a:r>
            <a:r>
              <a:rPr sz="1100" dirty="0">
                <a:solidFill>
                  <a:srgbClr val="3E3E3E"/>
                </a:solidFill>
                <a:latin typeface="CVS Health Sans"/>
                <a:cs typeface="CVS Health Sans"/>
              </a:rPr>
              <a:t>responding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resolving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specific</a:t>
            </a:r>
            <a:r>
              <a:rPr sz="1100" spc="-1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45" dirty="0">
                <a:solidFill>
                  <a:srgbClr val="3E3E3E"/>
                </a:solidFill>
                <a:latin typeface="CVS Health Sans"/>
                <a:cs typeface="CVS Health Sans"/>
              </a:rPr>
              <a:t> </a:t>
            </a:r>
            <a:r>
              <a:rPr sz="1100" dirty="0">
                <a:solidFill>
                  <a:srgbClr val="3E3E3E"/>
                </a:solidFill>
                <a:latin typeface="CVS Health Sans"/>
                <a:cs typeface="CVS Health Sans"/>
              </a:rPr>
              <a:t>issues</a:t>
            </a:r>
            <a:r>
              <a:rPr sz="1100" spc="-10" dirty="0">
                <a:solidFill>
                  <a:srgbClr val="3E3E3E"/>
                </a:solidFill>
                <a:latin typeface="CVS Health Sans"/>
                <a:cs typeface="CVS Health Sans"/>
              </a:rPr>
              <a:t> </a:t>
            </a:r>
            <a:r>
              <a:rPr sz="1100" dirty="0">
                <a:solidFill>
                  <a:srgbClr val="3E3E3E"/>
                </a:solidFill>
                <a:latin typeface="CVS Health Sans"/>
                <a:cs typeface="CVS Health Sans"/>
              </a:rPr>
              <a:t>over</a:t>
            </a:r>
            <a:r>
              <a:rPr sz="1100" spc="-20" dirty="0">
                <a:solidFill>
                  <a:srgbClr val="3E3E3E"/>
                </a:solidFill>
                <a:latin typeface="CVS Health Sans"/>
                <a:cs typeface="CVS Health Sans"/>
              </a:rPr>
              <a:t> </a:t>
            </a:r>
            <a:r>
              <a:rPr sz="1100" dirty="0">
                <a:solidFill>
                  <a:srgbClr val="3E3E3E"/>
                </a:solidFill>
                <a:latin typeface="CVS Health Sans"/>
                <a:cs typeface="CVS Health Sans"/>
              </a:rPr>
              <a:t>different</a:t>
            </a:r>
            <a:r>
              <a:rPr sz="1100" spc="-45"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45" dirty="0">
                <a:solidFill>
                  <a:srgbClr val="3E3E3E"/>
                </a:solidFill>
                <a:latin typeface="CVS Health Sans"/>
                <a:cs typeface="CVS Health Sans"/>
              </a:rPr>
              <a:t> </a:t>
            </a:r>
            <a:r>
              <a:rPr sz="1100" dirty="0">
                <a:solidFill>
                  <a:srgbClr val="3E3E3E"/>
                </a:solidFill>
                <a:latin typeface="CVS Health Sans"/>
                <a:cs typeface="CVS Health Sans"/>
              </a:rPr>
              <a:t>lines. 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Analyst</a:t>
            </a:r>
            <a:r>
              <a:rPr sz="1100" spc="-10" dirty="0">
                <a:solidFill>
                  <a:srgbClr val="3E3E3E"/>
                </a:solidFill>
                <a:latin typeface="CVS Health Sans"/>
                <a:cs typeface="CVS Health Sans"/>
              </a:rPr>
              <a:t> coordinates </a:t>
            </a:r>
            <a:r>
              <a:rPr sz="1100" dirty="0">
                <a:solidFill>
                  <a:srgbClr val="3E3E3E"/>
                </a:solidFill>
                <a:latin typeface="CVS Health Sans"/>
                <a:cs typeface="CVS Health Sans"/>
              </a:rPr>
              <a:t>project</a:t>
            </a:r>
            <a:r>
              <a:rPr sz="1100" spc="-60" dirty="0">
                <a:solidFill>
                  <a:srgbClr val="3E3E3E"/>
                </a:solidFill>
                <a:latin typeface="CVS Health Sans"/>
                <a:cs typeface="CVS Health Sans"/>
              </a:rPr>
              <a:t> </a:t>
            </a:r>
            <a:r>
              <a:rPr sz="1100" dirty="0">
                <a:solidFill>
                  <a:srgbClr val="3E3E3E"/>
                </a:solidFill>
                <a:latin typeface="CVS Health Sans"/>
                <a:cs typeface="CVS Health Sans"/>
              </a:rPr>
              <a:t>activity</a:t>
            </a:r>
            <a:r>
              <a:rPr sz="1100" spc="45" dirty="0">
                <a:solidFill>
                  <a:srgbClr val="3E3E3E"/>
                </a:solidFill>
                <a:latin typeface="CVS Health Sans"/>
                <a:cs typeface="CVS Health Sans"/>
              </a:rPr>
              <a:t> </a:t>
            </a:r>
            <a:r>
              <a:rPr sz="1100" dirty="0">
                <a:solidFill>
                  <a:srgbClr val="3E3E3E"/>
                </a:solidFill>
                <a:latin typeface="CVS Health Sans"/>
                <a:cs typeface="CVS Health Sans"/>
              </a:rPr>
              <a:t>across</a:t>
            </a:r>
            <a:r>
              <a:rPr sz="1100" spc="-55" dirty="0">
                <a:solidFill>
                  <a:srgbClr val="3E3E3E"/>
                </a:solidFill>
                <a:latin typeface="CVS Health Sans"/>
                <a:cs typeface="CVS Health Sans"/>
              </a:rPr>
              <a:t> </a:t>
            </a:r>
            <a:r>
              <a:rPr sz="1100" dirty="0">
                <a:solidFill>
                  <a:srgbClr val="3E3E3E"/>
                </a:solidFill>
                <a:latin typeface="CVS Health Sans"/>
                <a:cs typeface="CVS Health Sans"/>
              </a:rPr>
              <a:t>the team</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5"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external</a:t>
            </a:r>
            <a:r>
              <a:rPr sz="1100" spc="-65"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analyst participates</a:t>
            </a:r>
            <a:r>
              <a:rPr sz="1100" spc="30" dirty="0">
                <a:solidFill>
                  <a:srgbClr val="3E3E3E"/>
                </a:solidFill>
                <a:latin typeface="CVS Health Sans"/>
                <a:cs typeface="CVS Health Sans"/>
              </a:rPr>
              <a:t> </a:t>
            </a:r>
            <a:r>
              <a:rPr sz="1100" dirty="0">
                <a:solidFill>
                  <a:srgbClr val="3E3E3E"/>
                </a:solidFill>
                <a:latin typeface="CVS Health Sans"/>
                <a:cs typeface="CVS Health Sans"/>
              </a:rPr>
              <a:t>in</a:t>
            </a:r>
            <a:r>
              <a:rPr sz="1100" spc="80" dirty="0">
                <a:solidFill>
                  <a:srgbClr val="3E3E3E"/>
                </a:solidFill>
                <a:latin typeface="CVS Health Sans"/>
                <a:cs typeface="CVS Health Sans"/>
              </a:rPr>
              <a:t> </a:t>
            </a:r>
            <a:r>
              <a:rPr sz="1100" spc="-10" dirty="0">
                <a:solidFill>
                  <a:srgbClr val="3E3E3E"/>
                </a:solidFill>
                <a:latin typeface="CVS Health Sans"/>
                <a:cs typeface="CVS Health Sans"/>
              </a:rPr>
              <a:t>implementation activities.</a:t>
            </a:r>
            <a:endParaRPr sz="1100">
              <a:latin typeface="CVS Health Sans"/>
              <a:cs typeface="CVS Health Sans"/>
            </a:endParaRPr>
          </a:p>
        </p:txBody>
      </p:sp>
      <p:sp>
        <p:nvSpPr>
          <p:cNvPr id="14" name="object 14"/>
          <p:cNvSpPr txBox="1"/>
          <p:nvPr/>
        </p:nvSpPr>
        <p:spPr>
          <a:xfrm>
            <a:off x="5585586" y="4272292"/>
            <a:ext cx="5676265" cy="1764030"/>
          </a:xfrm>
          <a:prstGeom prst="rect">
            <a:avLst/>
          </a:prstGeom>
        </p:spPr>
        <p:txBody>
          <a:bodyPr vert="horz" wrap="square" lIns="0" tIns="113030" rIns="0" bIns="0" rtlCol="0">
            <a:spAutoFit/>
          </a:bodyPr>
          <a:lstStyle/>
          <a:p>
            <a:pPr marL="12700">
              <a:lnSpc>
                <a:spcPct val="100000"/>
              </a:lnSpc>
              <a:spcBef>
                <a:spcPts val="890"/>
              </a:spcBef>
            </a:pPr>
            <a:r>
              <a:rPr sz="1400" b="1" dirty="0">
                <a:solidFill>
                  <a:srgbClr val="3E3E3E"/>
                </a:solidFill>
                <a:latin typeface="CVS Health Sans"/>
                <a:cs typeface="CVS Health Sans"/>
              </a:rPr>
              <a:t>Senior</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Analyst,</a:t>
            </a:r>
            <a:r>
              <a:rPr sz="1400" b="1" spc="-55" dirty="0">
                <a:solidFill>
                  <a:srgbClr val="3E3E3E"/>
                </a:solidFill>
                <a:latin typeface="CVS Health Sans"/>
                <a:cs typeface="CVS Health Sans"/>
              </a:rPr>
              <a:t> </a:t>
            </a:r>
            <a:r>
              <a:rPr sz="1400" b="1" dirty="0">
                <a:solidFill>
                  <a:srgbClr val="3E3E3E"/>
                </a:solidFill>
                <a:latin typeface="CVS Health Sans"/>
                <a:cs typeface="CVS Health Sans"/>
              </a:rPr>
              <a:t>Client </a:t>
            </a:r>
            <a:r>
              <a:rPr sz="1400" b="1" spc="-10" dirty="0">
                <a:solidFill>
                  <a:srgbClr val="3E3E3E"/>
                </a:solidFill>
                <a:latin typeface="CVS Health Sans"/>
                <a:cs typeface="CVS Health Sans"/>
              </a:rPr>
              <a:t>Operations</a:t>
            </a:r>
            <a:endParaRPr sz="1400">
              <a:latin typeface="CVS Health Sans"/>
              <a:cs typeface="CVS Health Sans"/>
            </a:endParaRPr>
          </a:p>
          <a:p>
            <a:pPr marL="17145" marR="5080">
              <a:lnSpc>
                <a:spcPct val="100200"/>
              </a:lnSpc>
              <a:spcBef>
                <a:spcPts val="635"/>
              </a:spcBef>
            </a:pPr>
            <a:r>
              <a:rPr sz="1100" dirty="0">
                <a:solidFill>
                  <a:srgbClr val="3E3E3E"/>
                </a:solidFill>
                <a:latin typeface="CVS Health Sans"/>
                <a:cs typeface="CVS Health Sans"/>
              </a:rPr>
              <a:t>In</a:t>
            </a:r>
            <a:r>
              <a:rPr sz="1100" spc="-10" dirty="0">
                <a:solidFill>
                  <a:srgbClr val="3E3E3E"/>
                </a:solidFill>
                <a:latin typeface="CVS Health Sans"/>
                <a:cs typeface="CVS Health Sans"/>
              </a:rPr>
              <a:t> </a:t>
            </a:r>
            <a:r>
              <a:rPr sz="1100" dirty="0">
                <a:solidFill>
                  <a:srgbClr val="3E3E3E"/>
                </a:solidFill>
                <a:latin typeface="CVS Health Sans"/>
                <a:cs typeface="CVS Health Sans"/>
              </a:rPr>
              <a:t>conjunction</a:t>
            </a:r>
            <a:r>
              <a:rPr sz="1100" spc="-3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30" dirty="0">
                <a:solidFill>
                  <a:srgbClr val="3E3E3E"/>
                </a:solidFill>
                <a:latin typeface="CVS Health Sans"/>
                <a:cs typeface="CVS Health Sans"/>
              </a:rPr>
              <a:t> </a:t>
            </a:r>
            <a:r>
              <a:rPr sz="1100" dirty="0">
                <a:solidFill>
                  <a:srgbClr val="3E3E3E"/>
                </a:solidFill>
                <a:latin typeface="CVS Health Sans"/>
                <a:cs typeface="CVS Health Sans"/>
              </a:rPr>
              <a:t>training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functions,</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40" dirty="0">
                <a:solidFill>
                  <a:srgbClr val="3E3E3E"/>
                </a:solidFill>
                <a:latin typeface="CVS Health Sans"/>
                <a:cs typeface="CVS Health Sans"/>
              </a:rPr>
              <a:t> </a:t>
            </a:r>
            <a:r>
              <a:rPr sz="1100" dirty="0">
                <a:solidFill>
                  <a:srgbClr val="3E3E3E"/>
                </a:solidFill>
                <a:latin typeface="CVS Health Sans"/>
                <a:cs typeface="CVS Health Sans"/>
              </a:rPr>
              <a:t>analyst will</a:t>
            </a:r>
            <a:r>
              <a:rPr sz="1100" spc="-65" dirty="0">
                <a:solidFill>
                  <a:srgbClr val="3E3E3E"/>
                </a:solidFill>
                <a:latin typeface="CVS Health Sans"/>
                <a:cs typeface="CVS Health Sans"/>
              </a:rPr>
              <a:t> </a:t>
            </a:r>
            <a:r>
              <a:rPr sz="1100" dirty="0">
                <a:solidFill>
                  <a:srgbClr val="3E3E3E"/>
                </a:solidFill>
                <a:latin typeface="CVS Health Sans"/>
                <a:cs typeface="CVS Health Sans"/>
              </a:rPr>
              <a:t>serve</a:t>
            </a:r>
            <a:r>
              <a:rPr sz="1100" spc="-40" dirty="0">
                <a:solidFill>
                  <a:srgbClr val="3E3E3E"/>
                </a:solidFill>
                <a:latin typeface="CVS Health Sans"/>
                <a:cs typeface="CVS Health Sans"/>
              </a:rPr>
              <a:t> </a:t>
            </a:r>
            <a:r>
              <a:rPr sz="1100" dirty="0">
                <a:solidFill>
                  <a:srgbClr val="3E3E3E"/>
                </a:solidFill>
                <a:latin typeface="CVS Health Sans"/>
                <a:cs typeface="CVS Health Sans"/>
              </a:rPr>
              <a:t>as</a:t>
            </a:r>
            <a:r>
              <a:rPr sz="1100" spc="-30" dirty="0">
                <a:solidFill>
                  <a:srgbClr val="3E3E3E"/>
                </a:solidFill>
                <a:latin typeface="CVS Health Sans"/>
                <a:cs typeface="CVS Health Sans"/>
              </a:rPr>
              <a:t> </a:t>
            </a:r>
            <a:r>
              <a:rPr sz="1100" dirty="0">
                <a:solidFill>
                  <a:srgbClr val="3E3E3E"/>
                </a:solidFill>
                <a:latin typeface="CVS Health Sans"/>
                <a:cs typeface="CVS Health Sans"/>
              </a:rPr>
              <a:t>a dedicated</a:t>
            </a:r>
            <a:r>
              <a:rPr sz="1100" spc="-60" dirty="0">
                <a:solidFill>
                  <a:srgbClr val="3E3E3E"/>
                </a:solidFill>
                <a:latin typeface="CVS Health Sans"/>
                <a:cs typeface="CVS Health Sans"/>
              </a:rPr>
              <a:t> </a:t>
            </a:r>
            <a:r>
              <a:rPr sz="1100" spc="-25" dirty="0">
                <a:solidFill>
                  <a:srgbClr val="3E3E3E"/>
                </a:solidFill>
                <a:latin typeface="CVS Health Sans"/>
                <a:cs typeface="CVS Health Sans"/>
              </a:rPr>
              <a:t>SME </a:t>
            </a:r>
            <a:r>
              <a:rPr sz="1100" dirty="0">
                <a:solidFill>
                  <a:srgbClr val="3E3E3E"/>
                </a:solidFill>
                <a:latin typeface="CVS Health Sans"/>
                <a:cs typeface="CVS Health Sans"/>
              </a:rPr>
              <a:t>resource</a:t>
            </a:r>
            <a:r>
              <a:rPr sz="1100" spc="-6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dirty="0">
                <a:solidFill>
                  <a:srgbClr val="3E3E3E"/>
                </a:solidFill>
                <a:latin typeface="CVS Health Sans"/>
                <a:cs typeface="CVS Health Sans"/>
              </a:rPr>
              <a:t>other</a:t>
            </a:r>
            <a:r>
              <a:rPr sz="1100" spc="-20" dirty="0">
                <a:solidFill>
                  <a:srgbClr val="3E3E3E"/>
                </a:solidFill>
                <a:latin typeface="CVS Health Sans"/>
                <a:cs typeface="CVS Health Sans"/>
              </a:rPr>
              <a:t> </a:t>
            </a:r>
            <a:r>
              <a:rPr sz="1100" dirty="0">
                <a:solidFill>
                  <a:srgbClr val="3E3E3E"/>
                </a:solidFill>
                <a:latin typeface="CVS Health Sans"/>
                <a:cs typeface="CVS Health Sans"/>
              </a:rPr>
              <a:t>operating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15" dirty="0">
                <a:solidFill>
                  <a:srgbClr val="3E3E3E"/>
                </a:solidFill>
                <a:latin typeface="CVS Health Sans"/>
                <a:cs typeface="CVS Health Sans"/>
              </a:rPr>
              <a:t> </a:t>
            </a:r>
            <a:r>
              <a:rPr sz="1100" dirty="0">
                <a:solidFill>
                  <a:srgbClr val="3E3E3E"/>
                </a:solidFill>
                <a:latin typeface="CVS Health Sans"/>
                <a:cs typeface="CVS Health Sans"/>
              </a:rPr>
              <a:t>units.</a:t>
            </a:r>
            <a:r>
              <a:rPr sz="1100" spc="30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25" dirty="0">
                <a:solidFill>
                  <a:srgbClr val="3E3E3E"/>
                </a:solidFill>
                <a:latin typeface="CVS Health Sans"/>
                <a:cs typeface="CVS Health Sans"/>
              </a:rPr>
              <a:t> </a:t>
            </a:r>
            <a:r>
              <a:rPr sz="1100" dirty="0">
                <a:solidFill>
                  <a:srgbClr val="3E3E3E"/>
                </a:solidFill>
                <a:latin typeface="CVS Health Sans"/>
                <a:cs typeface="CVS Health Sans"/>
              </a:rPr>
              <a:t>analyst</a:t>
            </a:r>
            <a:r>
              <a:rPr sz="1100" spc="-10" dirty="0">
                <a:solidFill>
                  <a:srgbClr val="3E3E3E"/>
                </a:solidFill>
                <a:latin typeface="CVS Health Sans"/>
                <a:cs typeface="CVS Health Sans"/>
              </a:rPr>
              <a:t> </a:t>
            </a:r>
            <a:r>
              <a:rPr sz="1100" dirty="0">
                <a:solidFill>
                  <a:srgbClr val="3E3E3E"/>
                </a:solidFill>
                <a:latin typeface="CVS Health Sans"/>
                <a:cs typeface="CVS Health Sans"/>
              </a:rPr>
              <a:t>will</a:t>
            </a:r>
            <a:r>
              <a:rPr sz="1100" spc="-20" dirty="0">
                <a:solidFill>
                  <a:srgbClr val="3E3E3E"/>
                </a:solidFill>
                <a:latin typeface="CVS Health Sans"/>
                <a:cs typeface="CVS Health Sans"/>
              </a:rPr>
              <a:t> </a:t>
            </a:r>
            <a:r>
              <a:rPr sz="1100" dirty="0">
                <a:solidFill>
                  <a:srgbClr val="3E3E3E"/>
                </a:solidFill>
                <a:latin typeface="CVS Health Sans"/>
                <a:cs typeface="CVS Health Sans"/>
              </a:rPr>
              <a:t>represent</a:t>
            </a:r>
            <a:r>
              <a:rPr sz="1100" spc="-125" dirty="0">
                <a:solidFill>
                  <a:srgbClr val="3E3E3E"/>
                </a:solidFill>
                <a:latin typeface="CVS Health Sans"/>
                <a:cs typeface="CVS Health Sans"/>
              </a:rPr>
              <a:t> </a:t>
            </a:r>
            <a:r>
              <a:rPr sz="1100" spc="-10" dirty="0">
                <a:solidFill>
                  <a:srgbClr val="3E3E3E"/>
                </a:solidFill>
                <a:latin typeface="CVS Health Sans"/>
                <a:cs typeface="CVS Health Sans"/>
              </a:rPr>
              <a:t>Customer </a:t>
            </a:r>
            <a:r>
              <a:rPr sz="1100" dirty="0">
                <a:solidFill>
                  <a:srgbClr val="3E3E3E"/>
                </a:solidFill>
                <a:latin typeface="CVS Health Sans"/>
                <a:cs typeface="CVS Health Sans"/>
              </a:rPr>
              <a:t>Care</a:t>
            </a:r>
            <a:r>
              <a:rPr sz="1100" spc="-30" dirty="0">
                <a:solidFill>
                  <a:srgbClr val="3E3E3E"/>
                </a:solidFill>
                <a:latin typeface="CVS Health Sans"/>
                <a:cs typeface="CVS Health Sans"/>
              </a:rPr>
              <a:t> </a:t>
            </a:r>
            <a:r>
              <a:rPr sz="1100" dirty="0">
                <a:solidFill>
                  <a:srgbClr val="3E3E3E"/>
                </a:solidFill>
                <a:latin typeface="CVS Health Sans"/>
                <a:cs typeface="CVS Health Sans"/>
              </a:rPr>
              <a:t>during meetings</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5" dirty="0">
                <a:solidFill>
                  <a:srgbClr val="3E3E3E"/>
                </a:solidFill>
                <a:latin typeface="CVS Health Sans"/>
                <a:cs typeface="CVS Health Sans"/>
              </a:rPr>
              <a:t> </a:t>
            </a:r>
            <a:r>
              <a:rPr sz="1100" dirty="0">
                <a:solidFill>
                  <a:srgbClr val="3E3E3E"/>
                </a:solidFill>
                <a:latin typeface="CVS Health Sans"/>
                <a:cs typeface="CVS Health Sans"/>
              </a:rPr>
              <a:t>Grievance/CTM;</a:t>
            </a:r>
            <a:r>
              <a:rPr sz="1100" spc="-80" dirty="0">
                <a:solidFill>
                  <a:srgbClr val="3E3E3E"/>
                </a:solidFill>
                <a:latin typeface="CVS Health Sans"/>
                <a:cs typeface="CVS Health Sans"/>
              </a:rPr>
              <a:t> </a:t>
            </a:r>
            <a:r>
              <a:rPr sz="1100" dirty="0">
                <a:solidFill>
                  <a:srgbClr val="3E3E3E"/>
                </a:solidFill>
                <a:latin typeface="CVS Health Sans"/>
                <a:cs typeface="CVS Health Sans"/>
              </a:rPr>
              <a:t>Premium</a:t>
            </a:r>
            <a:r>
              <a:rPr sz="1100" spc="-20" dirty="0">
                <a:solidFill>
                  <a:srgbClr val="3E3E3E"/>
                </a:solidFill>
                <a:latin typeface="CVS Health Sans"/>
                <a:cs typeface="CVS Health Sans"/>
              </a:rPr>
              <a:t> </a:t>
            </a:r>
            <a:r>
              <a:rPr sz="1100" dirty="0">
                <a:solidFill>
                  <a:srgbClr val="3E3E3E"/>
                </a:solidFill>
                <a:latin typeface="CVS Health Sans"/>
                <a:cs typeface="CVS Health Sans"/>
              </a:rPr>
              <a:t>Billing;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Enrollment;</a:t>
            </a:r>
            <a:r>
              <a:rPr sz="1100" spc="-75"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25" dirty="0">
                <a:solidFill>
                  <a:srgbClr val="3E3E3E"/>
                </a:solidFill>
                <a:latin typeface="CVS Health Sans"/>
                <a:cs typeface="CVS Health Sans"/>
              </a:rPr>
              <a:t> </a:t>
            </a:r>
            <a:r>
              <a:rPr sz="1100" spc="-20" dirty="0">
                <a:solidFill>
                  <a:srgbClr val="3E3E3E"/>
                </a:solidFill>
                <a:latin typeface="CVS Health Sans"/>
                <a:cs typeface="CVS Health Sans"/>
              </a:rPr>
              <a:t>OPS; </a:t>
            </a:r>
            <a:r>
              <a:rPr sz="1100" dirty="0">
                <a:solidFill>
                  <a:srgbClr val="3E3E3E"/>
                </a:solidFill>
                <a:latin typeface="CVS Health Sans"/>
                <a:cs typeface="CVS Health Sans"/>
              </a:rPr>
              <a:t>as</a:t>
            </a:r>
            <a:r>
              <a:rPr sz="1100" spc="25" dirty="0">
                <a:solidFill>
                  <a:srgbClr val="3E3E3E"/>
                </a:solidFill>
                <a:latin typeface="CVS Health Sans"/>
                <a:cs typeface="CVS Health Sans"/>
              </a:rPr>
              <a:t> </a:t>
            </a:r>
            <a:r>
              <a:rPr sz="1100" dirty="0">
                <a:solidFill>
                  <a:srgbClr val="3E3E3E"/>
                </a:solidFill>
                <a:latin typeface="CVS Health Sans"/>
                <a:cs typeface="CVS Health Sans"/>
              </a:rPr>
              <a:t>well</a:t>
            </a:r>
            <a:r>
              <a:rPr sz="1100" spc="-95" dirty="0">
                <a:solidFill>
                  <a:srgbClr val="3E3E3E"/>
                </a:solidFill>
                <a:latin typeface="CVS Health Sans"/>
                <a:cs typeface="CVS Health Sans"/>
              </a:rPr>
              <a:t> </a:t>
            </a:r>
            <a:r>
              <a:rPr sz="1100" dirty="0">
                <a:solidFill>
                  <a:srgbClr val="3E3E3E"/>
                </a:solidFill>
                <a:latin typeface="CVS Health Sans"/>
                <a:cs typeface="CVS Health Sans"/>
              </a:rPr>
              <a:t>as</a:t>
            </a:r>
            <a:r>
              <a:rPr sz="1100" spc="25" dirty="0">
                <a:solidFill>
                  <a:srgbClr val="3E3E3E"/>
                </a:solidFill>
                <a:latin typeface="CVS Health Sans"/>
                <a:cs typeface="CVS Health Sans"/>
              </a:rPr>
              <a:t> </a:t>
            </a:r>
            <a:r>
              <a:rPr sz="1100" dirty="0">
                <a:solidFill>
                  <a:srgbClr val="3E3E3E"/>
                </a:solidFill>
                <a:latin typeface="CVS Health Sans"/>
                <a:cs typeface="CVS Health Sans"/>
              </a:rPr>
              <a:t>directly</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Client, and</a:t>
            </a:r>
            <a:r>
              <a:rPr sz="1100" spc="-5" dirty="0">
                <a:solidFill>
                  <a:srgbClr val="3E3E3E"/>
                </a:solidFill>
                <a:latin typeface="CVS Health Sans"/>
                <a:cs typeface="CVS Health Sans"/>
              </a:rPr>
              <a:t> </a:t>
            </a:r>
            <a:r>
              <a:rPr sz="1100" dirty="0">
                <a:solidFill>
                  <a:srgbClr val="3E3E3E"/>
                </a:solidFill>
                <a:latin typeface="CVS Health Sans"/>
                <a:cs typeface="CVS Health Sans"/>
              </a:rPr>
              <a:t>as</a:t>
            </a:r>
            <a:r>
              <a:rPr sz="1100" spc="25" dirty="0">
                <a:solidFill>
                  <a:srgbClr val="3E3E3E"/>
                </a:solidFill>
                <a:latin typeface="CVS Health Sans"/>
                <a:cs typeface="CVS Health Sans"/>
              </a:rPr>
              <a:t> </a:t>
            </a:r>
            <a:r>
              <a:rPr sz="1100" dirty="0">
                <a:solidFill>
                  <a:srgbClr val="3E3E3E"/>
                </a:solidFill>
                <a:latin typeface="CVS Health Sans"/>
                <a:cs typeface="CVS Health Sans"/>
              </a:rPr>
              <a:t>needed</a:t>
            </a:r>
            <a:r>
              <a:rPr sz="1100" spc="-75" dirty="0">
                <a:solidFill>
                  <a:srgbClr val="3E3E3E"/>
                </a:solidFill>
                <a:latin typeface="CVS Health Sans"/>
                <a:cs typeface="CVS Health Sans"/>
              </a:rPr>
              <a:t> </a:t>
            </a:r>
            <a:r>
              <a:rPr sz="1100" dirty="0">
                <a:solidFill>
                  <a:srgbClr val="3E3E3E"/>
                </a:solidFill>
                <a:latin typeface="CVS Health Sans"/>
                <a:cs typeface="CVS Health Sans"/>
              </a:rPr>
              <a:t>to support</a:t>
            </a:r>
            <a:r>
              <a:rPr sz="1100" spc="-50" dirty="0">
                <a:solidFill>
                  <a:srgbClr val="3E3E3E"/>
                </a:solidFill>
                <a:latin typeface="CVS Health Sans"/>
                <a:cs typeface="CVS Health Sans"/>
              </a:rPr>
              <a:t> </a:t>
            </a:r>
            <a:r>
              <a:rPr sz="1100" dirty="0">
                <a:solidFill>
                  <a:srgbClr val="3E3E3E"/>
                </a:solidFill>
                <a:latin typeface="CVS Health Sans"/>
                <a:cs typeface="CVS Health Sans"/>
              </a:rPr>
              <a:t>other</a:t>
            </a:r>
            <a:r>
              <a:rPr sz="1100" spc="-20" dirty="0">
                <a:solidFill>
                  <a:srgbClr val="3E3E3E"/>
                </a:solidFill>
                <a:latin typeface="CVS Health Sans"/>
                <a:cs typeface="CVS Health Sans"/>
              </a:rPr>
              <a:t> </a:t>
            </a:r>
            <a:r>
              <a:rPr sz="1100" dirty="0">
                <a:solidFill>
                  <a:srgbClr val="3E3E3E"/>
                </a:solidFill>
                <a:latin typeface="CVS Health Sans"/>
                <a:cs typeface="CVS Health Sans"/>
              </a:rPr>
              <a:t>areas</a:t>
            </a:r>
            <a:r>
              <a:rPr sz="1100" spc="-45" dirty="0">
                <a:solidFill>
                  <a:srgbClr val="3E3E3E"/>
                </a:solidFill>
                <a:latin typeface="CVS Health Sans"/>
                <a:cs typeface="CVS Health Sans"/>
              </a:rPr>
              <a:t> </a:t>
            </a:r>
            <a:r>
              <a:rPr sz="1100" dirty="0">
                <a:solidFill>
                  <a:srgbClr val="3E3E3E"/>
                </a:solidFill>
                <a:latin typeface="CVS Health Sans"/>
                <a:cs typeface="CVS Health Sans"/>
              </a:rPr>
              <a:t>on</a:t>
            </a:r>
            <a:r>
              <a:rPr sz="1100" spc="-10" dirty="0">
                <a:solidFill>
                  <a:srgbClr val="3E3E3E"/>
                </a:solidFill>
                <a:latin typeface="CVS Health Sans"/>
                <a:cs typeface="CVS Health Sans"/>
              </a:rPr>
              <a:t> </a:t>
            </a:r>
            <a:r>
              <a:rPr sz="1100" dirty="0">
                <a:solidFill>
                  <a:srgbClr val="3E3E3E"/>
                </a:solidFill>
                <a:latin typeface="CVS Health Sans"/>
                <a:cs typeface="CVS Health Sans"/>
              </a:rPr>
              <a:t>an</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adhoc </a:t>
            </a:r>
            <a:r>
              <a:rPr sz="1100" dirty="0">
                <a:solidFill>
                  <a:srgbClr val="3E3E3E"/>
                </a:solidFill>
                <a:latin typeface="CVS Health Sans"/>
                <a:cs typeface="CVS Health Sans"/>
              </a:rPr>
              <a:t>basis.</a:t>
            </a:r>
            <a:r>
              <a:rPr sz="1100" spc="40" dirty="0">
                <a:solidFill>
                  <a:srgbClr val="3E3E3E"/>
                </a:solidFill>
                <a:latin typeface="CVS Health Sans"/>
                <a:cs typeface="CVS Health Sans"/>
              </a:rPr>
              <a:t> </a:t>
            </a:r>
            <a:r>
              <a:rPr sz="1100" dirty="0">
                <a:solidFill>
                  <a:srgbClr val="3E3E3E"/>
                </a:solidFill>
                <a:latin typeface="CVS Health Sans"/>
                <a:cs typeface="CVS Health Sans"/>
              </a:rPr>
              <a:t>Analyst</a:t>
            </a:r>
            <a:r>
              <a:rPr sz="1100" spc="-5" dirty="0">
                <a:solidFill>
                  <a:srgbClr val="3E3E3E"/>
                </a:solidFill>
                <a:latin typeface="CVS Health Sans"/>
                <a:cs typeface="CVS Health Sans"/>
              </a:rPr>
              <a:t> </a:t>
            </a:r>
            <a:r>
              <a:rPr sz="1100" dirty="0">
                <a:solidFill>
                  <a:srgbClr val="3E3E3E"/>
                </a:solidFill>
                <a:latin typeface="CVS Health Sans"/>
                <a:cs typeface="CVS Health Sans"/>
              </a:rPr>
              <a:t>will</a:t>
            </a:r>
            <a:r>
              <a:rPr sz="1100" spc="-55" dirty="0">
                <a:solidFill>
                  <a:srgbClr val="3E3E3E"/>
                </a:solidFill>
                <a:latin typeface="CVS Health Sans"/>
                <a:cs typeface="CVS Health Sans"/>
              </a:rPr>
              <a:t> </a:t>
            </a:r>
            <a:r>
              <a:rPr sz="1100" dirty="0">
                <a:solidFill>
                  <a:srgbClr val="3E3E3E"/>
                </a:solidFill>
                <a:latin typeface="CVS Health Sans"/>
                <a:cs typeface="CVS Health Sans"/>
              </a:rPr>
              <a:t>work</a:t>
            </a:r>
            <a:r>
              <a:rPr sz="1100" spc="-25" dirty="0">
                <a:solidFill>
                  <a:srgbClr val="3E3E3E"/>
                </a:solidFill>
                <a:latin typeface="CVS Health Sans"/>
                <a:cs typeface="CVS Health Sans"/>
              </a:rPr>
              <a:t> </a:t>
            </a:r>
            <a:r>
              <a:rPr sz="1100" dirty="0">
                <a:solidFill>
                  <a:srgbClr val="3E3E3E"/>
                </a:solidFill>
                <a:latin typeface="CVS Health Sans"/>
                <a:cs typeface="CVS Health Sans"/>
              </a:rPr>
              <a:t>closely</a:t>
            </a:r>
            <a:r>
              <a:rPr sz="1100" spc="-9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5" dirty="0">
                <a:solidFill>
                  <a:srgbClr val="3E3E3E"/>
                </a:solidFill>
                <a:latin typeface="CVS Health Sans"/>
                <a:cs typeface="CVS Health Sans"/>
              </a:rPr>
              <a:t> </a:t>
            </a:r>
            <a:r>
              <a:rPr sz="1100" dirty="0">
                <a:solidFill>
                  <a:srgbClr val="3E3E3E"/>
                </a:solidFill>
                <a:latin typeface="CVS Health Sans"/>
                <a:cs typeface="CVS Health Sans"/>
              </a:rPr>
              <a:t>Customer</a:t>
            </a:r>
            <a:r>
              <a:rPr sz="1100" spc="-2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in</a:t>
            </a:r>
            <a:r>
              <a:rPr sz="1100" spc="30" dirty="0">
                <a:solidFill>
                  <a:srgbClr val="3E3E3E"/>
                </a:solidFill>
                <a:latin typeface="CVS Health Sans"/>
                <a:cs typeface="CVS Health Sans"/>
              </a:rPr>
              <a:t> </a:t>
            </a:r>
            <a:r>
              <a:rPr sz="1100" dirty="0">
                <a:solidFill>
                  <a:srgbClr val="3E3E3E"/>
                </a:solidFill>
                <a:latin typeface="CVS Health Sans"/>
                <a:cs typeface="CVS Health Sans"/>
              </a:rPr>
              <a:t>a</a:t>
            </a:r>
            <a:r>
              <a:rPr sz="1100" spc="-10" dirty="0">
                <a:solidFill>
                  <a:srgbClr val="3E3E3E"/>
                </a:solidFill>
                <a:latin typeface="CVS Health Sans"/>
                <a:cs typeface="CVS Health Sans"/>
              </a:rPr>
              <a:t> </a:t>
            </a:r>
            <a:r>
              <a:rPr sz="1100" dirty="0">
                <a:solidFill>
                  <a:srgbClr val="3E3E3E"/>
                </a:solidFill>
                <a:latin typeface="CVS Health Sans"/>
                <a:cs typeface="CVS Health Sans"/>
              </a:rPr>
              <a:t>supportive</a:t>
            </a:r>
            <a:r>
              <a:rPr sz="1100" spc="-2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0" dirty="0">
                <a:solidFill>
                  <a:srgbClr val="3E3E3E"/>
                </a:solidFill>
                <a:latin typeface="CVS Health Sans"/>
                <a:cs typeface="CVS Health Sans"/>
              </a:rPr>
              <a:t> </a:t>
            </a:r>
            <a:r>
              <a:rPr sz="1100" dirty="0">
                <a:solidFill>
                  <a:srgbClr val="3E3E3E"/>
                </a:solidFill>
                <a:latin typeface="CVS Health Sans"/>
                <a:cs typeface="CVS Health Sans"/>
              </a:rPr>
              <a:t>as</a:t>
            </a:r>
            <a:r>
              <a:rPr sz="1100" spc="30" dirty="0">
                <a:solidFill>
                  <a:srgbClr val="3E3E3E"/>
                </a:solidFill>
                <a:latin typeface="CVS Health Sans"/>
                <a:cs typeface="CVS Health Sans"/>
              </a:rPr>
              <a:t> </a:t>
            </a:r>
            <a:r>
              <a:rPr sz="1100" dirty="0">
                <a:solidFill>
                  <a:srgbClr val="3E3E3E"/>
                </a:solidFill>
                <a:latin typeface="CVS Health Sans"/>
                <a:cs typeface="CVS Health Sans"/>
              </a:rPr>
              <a:t>well,</a:t>
            </a:r>
            <a:r>
              <a:rPr sz="1100" spc="-110" dirty="0">
                <a:solidFill>
                  <a:srgbClr val="3E3E3E"/>
                </a:solidFill>
                <a:latin typeface="CVS Health Sans"/>
                <a:cs typeface="CVS Health Sans"/>
              </a:rPr>
              <a:t> </a:t>
            </a:r>
            <a:r>
              <a:rPr sz="1100" spc="-10" dirty="0">
                <a:solidFill>
                  <a:srgbClr val="3E3E3E"/>
                </a:solidFill>
                <a:latin typeface="CVS Health Sans"/>
                <a:cs typeface="CVS Health Sans"/>
              </a:rPr>
              <a:t>assisting </a:t>
            </a:r>
            <a:r>
              <a:rPr sz="1100" dirty="0">
                <a:solidFill>
                  <a:srgbClr val="3E3E3E"/>
                </a:solidFill>
                <a:latin typeface="CVS Health Sans"/>
                <a:cs typeface="CVS Health Sans"/>
              </a:rPr>
              <a:t>in</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day-</a:t>
            </a:r>
            <a:r>
              <a:rPr sz="1100" dirty="0">
                <a:solidFill>
                  <a:srgbClr val="3E3E3E"/>
                </a:solidFill>
                <a:latin typeface="CVS Health Sans"/>
                <a:cs typeface="CVS Health Sans"/>
              </a:rPr>
              <a:t>to-day</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activities,</a:t>
            </a:r>
            <a:r>
              <a:rPr sz="1100" spc="-5" dirty="0">
                <a:solidFill>
                  <a:srgbClr val="3E3E3E"/>
                </a:solidFill>
                <a:latin typeface="CVS Health Sans"/>
                <a:cs typeface="CVS Health Sans"/>
              </a:rPr>
              <a:t> </a:t>
            </a:r>
            <a:r>
              <a:rPr sz="1100" dirty="0">
                <a:solidFill>
                  <a:srgbClr val="3E3E3E"/>
                </a:solidFill>
                <a:latin typeface="CVS Health Sans"/>
                <a:cs typeface="CVS Health Sans"/>
              </a:rPr>
              <a:t>answering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questions</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researching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escalated</a:t>
            </a:r>
            <a:r>
              <a:rPr sz="1100" spc="-8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in-</a:t>
            </a:r>
            <a:r>
              <a:rPr sz="1100" spc="-10" dirty="0">
                <a:solidFill>
                  <a:srgbClr val="3E3E3E"/>
                </a:solidFill>
                <a:latin typeface="CVS Health Sans"/>
                <a:cs typeface="CVS Health Sans"/>
              </a:rPr>
              <a:t>depth </a:t>
            </a:r>
            <a:r>
              <a:rPr sz="1100" dirty="0">
                <a:solidFill>
                  <a:srgbClr val="3E3E3E"/>
                </a:solidFill>
                <a:latin typeface="CVS Health Sans"/>
                <a:cs typeface="CVS Health Sans"/>
              </a:rPr>
              <a:t>inquiries.</a:t>
            </a:r>
            <a:r>
              <a:rPr sz="1100" spc="285" dirty="0">
                <a:solidFill>
                  <a:srgbClr val="3E3E3E"/>
                </a:solidFill>
                <a:latin typeface="CVS Health Sans"/>
                <a:cs typeface="CVS Health Sans"/>
              </a:rPr>
              <a:t> </a:t>
            </a:r>
            <a:r>
              <a:rPr sz="1100" dirty="0">
                <a:solidFill>
                  <a:srgbClr val="3E3E3E"/>
                </a:solidFill>
                <a:latin typeface="CVS Health Sans"/>
                <a:cs typeface="CVS Health Sans"/>
              </a:rPr>
              <a:t>Will</a:t>
            </a:r>
            <a:r>
              <a:rPr sz="1100" spc="-50" dirty="0">
                <a:solidFill>
                  <a:srgbClr val="3E3E3E"/>
                </a:solidFill>
                <a:latin typeface="CVS Health Sans"/>
                <a:cs typeface="CVS Health Sans"/>
              </a:rPr>
              <a:t> </a:t>
            </a:r>
            <a:r>
              <a:rPr sz="1100" dirty="0">
                <a:solidFill>
                  <a:srgbClr val="3E3E3E"/>
                </a:solidFill>
                <a:latin typeface="CVS Health Sans"/>
                <a:cs typeface="CVS Health Sans"/>
              </a:rPr>
              <a:t>also</a:t>
            </a:r>
            <a:r>
              <a:rPr sz="1100" spc="15" dirty="0">
                <a:solidFill>
                  <a:srgbClr val="3E3E3E"/>
                </a:solidFill>
                <a:latin typeface="CVS Health Sans"/>
                <a:cs typeface="CVS Health Sans"/>
              </a:rPr>
              <a:t> </a:t>
            </a:r>
            <a:r>
              <a:rPr sz="1100" dirty="0">
                <a:solidFill>
                  <a:srgbClr val="3E3E3E"/>
                </a:solidFill>
                <a:latin typeface="CVS Health Sans"/>
                <a:cs typeface="CVS Health Sans"/>
              </a:rPr>
              <a:t>be</a:t>
            </a:r>
            <a:r>
              <a:rPr sz="1100" spc="-10" dirty="0">
                <a:solidFill>
                  <a:srgbClr val="3E3E3E"/>
                </a:solidFill>
                <a:latin typeface="CVS Health Sans"/>
                <a:cs typeface="CVS Health Sans"/>
              </a:rPr>
              <a:t> </a:t>
            </a:r>
            <a:r>
              <a:rPr sz="1100" dirty="0">
                <a:solidFill>
                  <a:srgbClr val="3E3E3E"/>
                </a:solidFill>
                <a:latin typeface="CVS Health Sans"/>
                <a:cs typeface="CVS Health Sans"/>
              </a:rPr>
              <a:t>expected</a:t>
            </a:r>
            <a:r>
              <a:rPr sz="1100" spc="-7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field</a:t>
            </a:r>
            <a:r>
              <a:rPr sz="1100" spc="-30" dirty="0">
                <a:solidFill>
                  <a:srgbClr val="3E3E3E"/>
                </a:solidFill>
                <a:latin typeface="CVS Health Sans"/>
                <a:cs typeface="CVS Health Sans"/>
              </a:rPr>
              <a:t> </a:t>
            </a:r>
            <a:r>
              <a:rPr sz="1100" dirty="0">
                <a:solidFill>
                  <a:srgbClr val="3E3E3E"/>
                </a:solidFill>
                <a:latin typeface="CVS Health Sans"/>
                <a:cs typeface="CVS Health Sans"/>
              </a:rPr>
              <a:t>requests</a:t>
            </a:r>
            <a:r>
              <a:rPr sz="1100" spc="-7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research</a:t>
            </a:r>
            <a:r>
              <a:rPr sz="1100" spc="-75" dirty="0">
                <a:solidFill>
                  <a:srgbClr val="3E3E3E"/>
                </a:solidFill>
                <a:latin typeface="CVS Health Sans"/>
                <a:cs typeface="CVS Health Sans"/>
              </a:rPr>
              <a:t> </a:t>
            </a:r>
            <a:r>
              <a:rPr sz="1100" dirty="0">
                <a:solidFill>
                  <a:srgbClr val="3E3E3E"/>
                </a:solidFill>
                <a:latin typeface="CVS Health Sans"/>
                <a:cs typeface="CVS Health Sans"/>
              </a:rPr>
              <a:t>from</a:t>
            </a:r>
            <a:r>
              <a:rPr sz="1100" spc="-4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Account </a:t>
            </a:r>
            <a:r>
              <a:rPr sz="1100" dirty="0">
                <a:solidFill>
                  <a:srgbClr val="3E3E3E"/>
                </a:solidFill>
                <a:latin typeface="CVS Health Sans"/>
                <a:cs typeface="CVS Health Sans"/>
              </a:rPr>
              <a:t>Management</a:t>
            </a:r>
            <a:r>
              <a:rPr sz="1100" spc="-3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3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other</a:t>
            </a:r>
            <a:r>
              <a:rPr sz="1100" spc="-40"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30" dirty="0">
                <a:solidFill>
                  <a:srgbClr val="3E3E3E"/>
                </a:solidFill>
                <a:latin typeface="CVS Health Sans"/>
                <a:cs typeface="CVS Health Sans"/>
              </a:rPr>
              <a:t> </a:t>
            </a:r>
            <a:r>
              <a:rPr sz="1100" dirty="0">
                <a:solidFill>
                  <a:srgbClr val="3E3E3E"/>
                </a:solidFill>
                <a:latin typeface="CVS Health Sans"/>
                <a:cs typeface="CVS Health Sans"/>
              </a:rPr>
              <a:t>areas</a:t>
            </a:r>
            <a:r>
              <a:rPr sz="1100" spc="-30" dirty="0">
                <a:solidFill>
                  <a:srgbClr val="3E3E3E"/>
                </a:solidFill>
                <a:latin typeface="CVS Health Sans"/>
                <a:cs typeface="CVS Health Sans"/>
              </a:rPr>
              <a:t> </a:t>
            </a:r>
            <a:r>
              <a:rPr sz="1100" dirty="0">
                <a:solidFill>
                  <a:srgbClr val="3E3E3E"/>
                </a:solidFill>
                <a:latin typeface="CVS Health Sans"/>
                <a:cs typeface="CVS Health Sans"/>
              </a:rPr>
              <a:t>as</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needed.</a:t>
            </a:r>
            <a:endParaRPr sz="1100">
              <a:latin typeface="CVS Health Sans"/>
              <a:cs typeface="CVS Health Sans"/>
            </a:endParaRPr>
          </a:p>
        </p:txBody>
      </p:sp>
      <p:sp>
        <p:nvSpPr>
          <p:cNvPr id="15" name="object 15"/>
          <p:cNvSpPr txBox="1"/>
          <p:nvPr/>
        </p:nvSpPr>
        <p:spPr>
          <a:xfrm>
            <a:off x="3651250" y="4351477"/>
            <a:ext cx="137668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108</a:t>
            </a:r>
            <a:endParaRPr sz="1400">
              <a:latin typeface="CVS Health Sans"/>
              <a:cs typeface="CVS Health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344167"/>
            <a:ext cx="2560319" cy="4855463"/>
          </a:xfrm>
          <a:prstGeom prst="rect">
            <a:avLst/>
          </a:prstGeom>
        </p:spPr>
      </p:pic>
      <p:grpSp>
        <p:nvGrpSpPr>
          <p:cNvPr id="3" name="object 3"/>
          <p:cNvGrpSpPr/>
          <p:nvPr/>
        </p:nvGrpSpPr>
        <p:grpSpPr>
          <a:xfrm>
            <a:off x="5138165" y="2286"/>
            <a:ext cx="239395" cy="6856095"/>
            <a:chOff x="5138165" y="2286"/>
            <a:chExt cx="239395" cy="6856095"/>
          </a:xfrm>
        </p:grpSpPr>
        <p:sp>
          <p:nvSpPr>
            <p:cNvPr id="4" name="object 4"/>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5" name="object 5"/>
            <p:cNvPicPr/>
            <p:nvPr/>
          </p:nvPicPr>
          <p:blipFill>
            <a:blip r:embed="rId3" cstate="print"/>
            <a:stretch>
              <a:fillRect/>
            </a:stretch>
          </p:blipFill>
          <p:spPr>
            <a:xfrm>
              <a:off x="5138165" y="799337"/>
              <a:ext cx="239268" cy="239267"/>
            </a:xfrm>
            <a:prstGeom prst="rect">
              <a:avLst/>
            </a:prstGeom>
          </p:spPr>
        </p:pic>
        <p:pic>
          <p:nvPicPr>
            <p:cNvPr id="6" name="object 6"/>
            <p:cNvPicPr/>
            <p:nvPr/>
          </p:nvPicPr>
          <p:blipFill>
            <a:blip r:embed="rId4" cstate="print"/>
            <a:stretch>
              <a:fillRect/>
            </a:stretch>
          </p:blipFill>
          <p:spPr>
            <a:xfrm>
              <a:off x="5138165" y="2783586"/>
              <a:ext cx="239268" cy="239267"/>
            </a:xfrm>
            <a:prstGeom prst="rect">
              <a:avLst/>
            </a:prstGeom>
          </p:spPr>
        </p:pic>
        <p:pic>
          <p:nvPicPr>
            <p:cNvPr id="7" name="object 7"/>
            <p:cNvPicPr/>
            <p:nvPr/>
          </p:nvPicPr>
          <p:blipFill>
            <a:blip r:embed="rId3" cstate="print"/>
            <a:stretch>
              <a:fillRect/>
            </a:stretch>
          </p:blipFill>
          <p:spPr>
            <a:xfrm>
              <a:off x="5138165" y="4639818"/>
              <a:ext cx="239268" cy="239268"/>
            </a:xfrm>
            <a:prstGeom prst="rect">
              <a:avLst/>
            </a:prstGeom>
          </p:spPr>
        </p:pic>
      </p:grpSp>
      <p:sp>
        <p:nvSpPr>
          <p:cNvPr id="8" name="object 8"/>
          <p:cNvSpPr txBox="1">
            <a:spLocks noGrp="1"/>
          </p:cNvSpPr>
          <p:nvPr>
            <p:ph type="title"/>
          </p:nvPr>
        </p:nvSpPr>
        <p:spPr>
          <a:prstGeom prst="rect">
            <a:avLst/>
          </a:prstGeom>
        </p:spPr>
        <p:txBody>
          <a:bodyPr vert="horz" wrap="square" lIns="0" tIns="13335" rIns="0" bIns="0" rtlCol="0">
            <a:spAutoFit/>
          </a:bodyPr>
          <a:lstStyle/>
          <a:p>
            <a:pPr marL="349885">
              <a:lnSpc>
                <a:spcPct val="100000"/>
              </a:lnSpc>
              <a:spcBef>
                <a:spcPts val="105"/>
              </a:spcBef>
            </a:pPr>
            <a:r>
              <a:rPr dirty="0"/>
              <a:t>Job</a:t>
            </a:r>
            <a:r>
              <a:rPr spc="-40" dirty="0"/>
              <a:t> </a:t>
            </a:r>
            <a:r>
              <a:rPr dirty="0"/>
              <a:t>Grade</a:t>
            </a:r>
            <a:r>
              <a:rPr spc="15" dirty="0"/>
              <a:t> </a:t>
            </a:r>
            <a:r>
              <a:rPr dirty="0"/>
              <a:t>-</a:t>
            </a:r>
            <a:r>
              <a:rPr spc="10" dirty="0"/>
              <a:t> </a:t>
            </a:r>
            <a:r>
              <a:rPr spc="-25" dirty="0"/>
              <a:t>109</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32</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9" name="object 9"/>
          <p:cNvSpPr txBox="1"/>
          <p:nvPr/>
        </p:nvSpPr>
        <p:spPr>
          <a:xfrm>
            <a:off x="5585586" y="725944"/>
            <a:ext cx="5435600" cy="1426210"/>
          </a:xfrm>
          <a:prstGeom prst="rect">
            <a:avLst/>
          </a:prstGeom>
        </p:spPr>
        <p:txBody>
          <a:bodyPr vert="horz" wrap="square" lIns="0" tIns="113030" rIns="0" bIns="0" rtlCol="0">
            <a:spAutoFit/>
          </a:bodyPr>
          <a:lstStyle/>
          <a:p>
            <a:pPr marL="12700">
              <a:lnSpc>
                <a:spcPct val="100000"/>
              </a:lnSpc>
              <a:spcBef>
                <a:spcPts val="890"/>
              </a:spcBef>
            </a:pPr>
            <a:r>
              <a:rPr sz="1400" b="1" dirty="0">
                <a:solidFill>
                  <a:srgbClr val="3E3E3E"/>
                </a:solidFill>
                <a:latin typeface="CVS Health Sans"/>
                <a:cs typeface="CVS Health Sans"/>
              </a:rPr>
              <a:t>Manager,</a:t>
            </a:r>
            <a:r>
              <a:rPr sz="1400" b="1" spc="-55" dirty="0">
                <a:solidFill>
                  <a:srgbClr val="3E3E3E"/>
                </a:solidFill>
                <a:latin typeface="CVS Health Sans"/>
                <a:cs typeface="CVS Health Sans"/>
              </a:rPr>
              <a:t> </a:t>
            </a:r>
            <a:r>
              <a:rPr sz="1400" b="1" dirty="0">
                <a:solidFill>
                  <a:srgbClr val="3E3E3E"/>
                </a:solidFill>
                <a:latin typeface="CVS Health Sans"/>
                <a:cs typeface="CVS Health Sans"/>
              </a:rPr>
              <a:t>Client</a:t>
            </a:r>
            <a:r>
              <a:rPr sz="1400" b="1" spc="-25" dirty="0">
                <a:solidFill>
                  <a:srgbClr val="3E3E3E"/>
                </a:solidFill>
                <a:latin typeface="CVS Health Sans"/>
                <a:cs typeface="CVS Health Sans"/>
              </a:rPr>
              <a:t> </a:t>
            </a:r>
            <a:r>
              <a:rPr sz="1400" b="1" spc="-10" dirty="0">
                <a:solidFill>
                  <a:srgbClr val="3E3E3E"/>
                </a:solidFill>
                <a:latin typeface="CVS Health Sans"/>
                <a:cs typeface="CVS Health Sans"/>
              </a:rPr>
              <a:t>Operations</a:t>
            </a:r>
            <a:endParaRPr sz="1400">
              <a:latin typeface="CVS Health Sans"/>
              <a:cs typeface="CVS Health Sans"/>
            </a:endParaRPr>
          </a:p>
          <a:p>
            <a:pPr marL="12700" marR="5080">
              <a:lnSpc>
                <a:spcPct val="99900"/>
              </a:lnSpc>
              <a:spcBef>
                <a:spcPts val="640"/>
              </a:spcBef>
            </a:pPr>
            <a:r>
              <a:rPr sz="1100" dirty="0">
                <a:solidFill>
                  <a:srgbClr val="3E3E3E"/>
                </a:solidFill>
                <a:latin typeface="CVS Health Sans"/>
                <a:cs typeface="CVS Health Sans"/>
              </a:rPr>
              <a:t>The</a:t>
            </a:r>
            <a:r>
              <a:rPr sz="1100" spc="-4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60" dirty="0">
                <a:solidFill>
                  <a:srgbClr val="3E3E3E"/>
                </a:solidFill>
                <a:latin typeface="CVS Health Sans"/>
                <a:cs typeface="CVS Health Sans"/>
              </a:rPr>
              <a:t> </a:t>
            </a:r>
            <a:r>
              <a:rPr sz="1100" dirty="0">
                <a:solidFill>
                  <a:srgbClr val="3E3E3E"/>
                </a:solidFill>
                <a:latin typeface="CVS Health Sans"/>
                <a:cs typeface="CVS Health Sans"/>
              </a:rPr>
              <a:t>Liaison</a:t>
            </a:r>
            <a:r>
              <a:rPr sz="1100" spc="45" dirty="0">
                <a:solidFill>
                  <a:srgbClr val="3E3E3E"/>
                </a:solidFill>
                <a:latin typeface="CVS Health Sans"/>
                <a:cs typeface="CVS Health Sans"/>
              </a:rPr>
              <a:t> </a:t>
            </a:r>
            <a:r>
              <a:rPr sz="1100" dirty="0">
                <a:solidFill>
                  <a:srgbClr val="3E3E3E"/>
                </a:solidFill>
                <a:latin typeface="CVS Health Sans"/>
                <a:cs typeface="CVS Health Sans"/>
              </a:rPr>
              <a:t>Manager</a:t>
            </a:r>
            <a:r>
              <a:rPr sz="1100" spc="-35" dirty="0">
                <a:solidFill>
                  <a:srgbClr val="3E3E3E"/>
                </a:solidFill>
                <a:latin typeface="CVS Health Sans"/>
                <a:cs typeface="CVS Health Sans"/>
              </a:rPr>
              <a:t> </a:t>
            </a:r>
            <a:r>
              <a:rPr sz="1100" dirty="0">
                <a:solidFill>
                  <a:srgbClr val="3E3E3E"/>
                </a:solidFill>
                <a:latin typeface="CVS Health Sans"/>
                <a:cs typeface="CVS Health Sans"/>
              </a:rPr>
              <a:t>(CLM)</a:t>
            </a:r>
            <a:r>
              <a:rPr sz="1100" spc="-25" dirty="0">
                <a:solidFill>
                  <a:srgbClr val="3E3E3E"/>
                </a:solidFill>
                <a:latin typeface="CVS Health Sans"/>
                <a:cs typeface="CVS Health Sans"/>
              </a:rPr>
              <a:t> </a:t>
            </a:r>
            <a:r>
              <a:rPr sz="1100" dirty="0">
                <a:solidFill>
                  <a:srgbClr val="3E3E3E"/>
                </a:solidFill>
                <a:latin typeface="CVS Health Sans"/>
                <a:cs typeface="CVS Health Sans"/>
              </a:rPr>
              <a:t>work</a:t>
            </a:r>
            <a:r>
              <a:rPr sz="1100" spc="-45" dirty="0">
                <a:solidFill>
                  <a:srgbClr val="3E3E3E"/>
                </a:solidFill>
                <a:latin typeface="CVS Health Sans"/>
                <a:cs typeface="CVS Health Sans"/>
              </a:rPr>
              <a:t> </a:t>
            </a:r>
            <a:r>
              <a:rPr sz="1100" dirty="0">
                <a:solidFill>
                  <a:srgbClr val="3E3E3E"/>
                </a:solidFill>
                <a:latin typeface="CVS Health Sans"/>
                <a:cs typeface="CVS Health Sans"/>
              </a:rPr>
              <a:t>cross</a:t>
            </a:r>
            <a:r>
              <a:rPr sz="1100" spc="-60" dirty="0">
                <a:solidFill>
                  <a:srgbClr val="3E3E3E"/>
                </a:solidFill>
                <a:latin typeface="CVS Health Sans"/>
                <a:cs typeface="CVS Health Sans"/>
              </a:rPr>
              <a:t> </a:t>
            </a:r>
            <a:r>
              <a:rPr sz="1100" dirty="0">
                <a:solidFill>
                  <a:srgbClr val="3E3E3E"/>
                </a:solidFill>
                <a:latin typeface="CVS Health Sans"/>
                <a:cs typeface="CVS Health Sans"/>
              </a:rPr>
              <a:t>functionally</a:t>
            </a:r>
            <a:r>
              <a:rPr sz="1100" spc="-30" dirty="0">
                <a:solidFill>
                  <a:srgbClr val="3E3E3E"/>
                </a:solidFill>
                <a:latin typeface="CVS Health Sans"/>
                <a:cs typeface="CVS Health Sans"/>
              </a:rPr>
              <a:t> </a:t>
            </a:r>
            <a:r>
              <a:rPr sz="1100" dirty="0">
                <a:solidFill>
                  <a:srgbClr val="3E3E3E"/>
                </a:solidFill>
                <a:latin typeface="CVS Health Sans"/>
                <a:cs typeface="CVS Health Sans"/>
              </a:rPr>
              <a:t>as</a:t>
            </a:r>
            <a:r>
              <a:rPr sz="1100" spc="5" dirty="0">
                <a:solidFill>
                  <a:srgbClr val="3E3E3E"/>
                </a:solidFill>
                <a:latin typeface="CVS Health Sans"/>
                <a:cs typeface="CVS Health Sans"/>
              </a:rPr>
              <a:t> </a:t>
            </a:r>
            <a:r>
              <a:rPr sz="1100" dirty="0">
                <a:solidFill>
                  <a:srgbClr val="3E3E3E"/>
                </a:solidFill>
                <a:latin typeface="CVS Health Sans"/>
                <a:cs typeface="CVS Health Sans"/>
              </a:rPr>
              <a:t>an</a:t>
            </a:r>
            <a:r>
              <a:rPr sz="1100" spc="-25" dirty="0">
                <a:solidFill>
                  <a:srgbClr val="3E3E3E"/>
                </a:solidFill>
                <a:latin typeface="CVS Health Sans"/>
                <a:cs typeface="CVS Health Sans"/>
              </a:rPr>
              <a:t> </a:t>
            </a:r>
            <a:r>
              <a:rPr sz="1100" dirty="0">
                <a:solidFill>
                  <a:srgbClr val="3E3E3E"/>
                </a:solidFill>
                <a:latin typeface="CVS Health Sans"/>
                <a:cs typeface="CVS Health Sans"/>
              </a:rPr>
              <a:t>interface </a:t>
            </a:r>
            <a:r>
              <a:rPr sz="1100" spc="-10" dirty="0">
                <a:solidFill>
                  <a:srgbClr val="3E3E3E"/>
                </a:solidFill>
                <a:latin typeface="CVS Health Sans"/>
                <a:cs typeface="CVS Health Sans"/>
              </a:rPr>
              <a:t>between </a:t>
            </a:r>
            <a:r>
              <a:rPr sz="1100" dirty="0">
                <a:solidFill>
                  <a:srgbClr val="3E3E3E"/>
                </a:solidFill>
                <a:latin typeface="CVS Health Sans"/>
                <a:cs typeface="CVS Health Sans"/>
              </a:rPr>
              <a:t>Customer</a:t>
            </a:r>
            <a:r>
              <a:rPr sz="1100" spc="-20"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35" dirty="0">
                <a:solidFill>
                  <a:srgbClr val="3E3E3E"/>
                </a:solidFill>
                <a:latin typeface="CVS Health Sans"/>
                <a:cs typeface="CVS Health Sans"/>
              </a:rPr>
              <a:t> </a:t>
            </a:r>
            <a:r>
              <a:rPr sz="1100" dirty="0">
                <a:solidFill>
                  <a:srgbClr val="3E3E3E"/>
                </a:solidFill>
                <a:latin typeface="CVS Health Sans"/>
                <a:cs typeface="CVS Health Sans"/>
              </a:rPr>
              <a:t>other</a:t>
            </a:r>
            <a:r>
              <a:rPr sz="1100" spc="-20" dirty="0">
                <a:solidFill>
                  <a:srgbClr val="3E3E3E"/>
                </a:solidFill>
                <a:latin typeface="CVS Health Sans"/>
                <a:cs typeface="CVS Health Sans"/>
              </a:rPr>
              <a:t> </a:t>
            </a:r>
            <a:r>
              <a:rPr sz="1100" dirty="0">
                <a:solidFill>
                  <a:srgbClr val="3E3E3E"/>
                </a:solidFill>
                <a:latin typeface="CVS Health Sans"/>
                <a:cs typeface="CVS Health Sans"/>
              </a:rPr>
              <a:t>key</a:t>
            </a:r>
            <a:r>
              <a:rPr sz="1100" spc="-50"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5" dirty="0">
                <a:solidFill>
                  <a:srgbClr val="3E3E3E"/>
                </a:solidFill>
                <a:latin typeface="CVS Health Sans"/>
                <a:cs typeface="CVS Health Sans"/>
              </a:rPr>
              <a:t> </a:t>
            </a:r>
            <a:r>
              <a:rPr sz="1100" dirty="0">
                <a:solidFill>
                  <a:srgbClr val="3E3E3E"/>
                </a:solidFill>
                <a:latin typeface="CVS Health Sans"/>
                <a:cs typeface="CVS Health Sans"/>
              </a:rPr>
              <a:t>owners</a:t>
            </a:r>
            <a:r>
              <a:rPr sz="1100" spc="-85" dirty="0">
                <a:solidFill>
                  <a:srgbClr val="3E3E3E"/>
                </a:solidFill>
                <a:latin typeface="CVS Health Sans"/>
                <a:cs typeface="CVS Health Sans"/>
              </a:rPr>
              <a:t> </a:t>
            </a:r>
            <a:r>
              <a:rPr sz="1100" dirty="0">
                <a:solidFill>
                  <a:srgbClr val="3E3E3E"/>
                </a:solidFill>
                <a:latin typeface="CVS Health Sans"/>
                <a:cs typeface="CVS Health Sans"/>
              </a:rPr>
              <a:t>and clients</a:t>
            </a:r>
            <a:r>
              <a:rPr sz="1100" spc="-10" dirty="0">
                <a:solidFill>
                  <a:srgbClr val="3E3E3E"/>
                </a:solidFill>
                <a:latin typeface="CVS Health Sans"/>
                <a:cs typeface="CVS Health Sans"/>
              </a:rPr>
              <a:t> </a:t>
            </a:r>
            <a:r>
              <a:rPr sz="1100" dirty="0">
                <a:solidFill>
                  <a:srgbClr val="3E3E3E"/>
                </a:solidFill>
                <a:latin typeface="CVS Health Sans"/>
                <a:cs typeface="CVS Health Sans"/>
              </a:rPr>
              <a:t>who</a:t>
            </a:r>
            <a:r>
              <a:rPr sz="1100" spc="-35" dirty="0">
                <a:solidFill>
                  <a:srgbClr val="3E3E3E"/>
                </a:solidFill>
                <a:latin typeface="CVS Health Sans"/>
                <a:cs typeface="CVS Health Sans"/>
              </a:rPr>
              <a:t> </a:t>
            </a:r>
            <a:r>
              <a:rPr sz="1100" spc="-20" dirty="0">
                <a:solidFill>
                  <a:srgbClr val="3E3E3E"/>
                </a:solidFill>
                <a:latin typeface="CVS Health Sans"/>
                <a:cs typeface="CVS Health Sans"/>
              </a:rPr>
              <a:t>hold </a:t>
            </a:r>
            <a:r>
              <a:rPr sz="1100" spc="-10" dirty="0">
                <a:solidFill>
                  <a:srgbClr val="3E3E3E"/>
                </a:solidFill>
                <a:latin typeface="CVS Health Sans"/>
                <a:cs typeface="CVS Health Sans"/>
              </a:rPr>
              <a:t>relationships</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0" dirty="0">
                <a:solidFill>
                  <a:srgbClr val="3E3E3E"/>
                </a:solidFill>
                <a:latin typeface="CVS Health Sans"/>
                <a:cs typeface="CVS Health Sans"/>
              </a:rPr>
              <a:t> </a:t>
            </a:r>
            <a:r>
              <a:rPr sz="1100" dirty="0">
                <a:solidFill>
                  <a:srgbClr val="3E3E3E"/>
                </a:solidFill>
                <a:latin typeface="CVS Health Sans"/>
                <a:cs typeface="CVS Health Sans"/>
              </a:rPr>
              <a:t>CVS</a:t>
            </a:r>
            <a:r>
              <a:rPr sz="1100" spc="5" dirty="0">
                <a:solidFill>
                  <a:srgbClr val="3E3E3E"/>
                </a:solidFill>
                <a:latin typeface="CVS Health Sans"/>
                <a:cs typeface="CVS Health Sans"/>
              </a:rPr>
              <a:t> </a:t>
            </a:r>
            <a:r>
              <a:rPr sz="1100" dirty="0">
                <a:solidFill>
                  <a:srgbClr val="3E3E3E"/>
                </a:solidFill>
                <a:latin typeface="CVS Health Sans"/>
                <a:cs typeface="CVS Health Sans"/>
              </a:rPr>
              <a:t>Caremark</a:t>
            </a:r>
            <a:r>
              <a:rPr sz="1100" spc="-3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Mail</a:t>
            </a:r>
            <a:r>
              <a:rPr sz="1100" spc="15"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85" dirty="0">
                <a:solidFill>
                  <a:srgbClr val="3E3E3E"/>
                </a:solidFill>
                <a:latin typeface="CVS Health Sans"/>
                <a:cs typeface="CVS Health Sans"/>
              </a:rPr>
              <a:t> </a:t>
            </a:r>
            <a:r>
              <a:rPr sz="1100" dirty="0">
                <a:solidFill>
                  <a:srgbClr val="3E3E3E"/>
                </a:solidFill>
                <a:latin typeface="CVS Health Sans"/>
                <a:cs typeface="CVS Health Sans"/>
              </a:rPr>
              <a:t>.</a:t>
            </a:r>
            <a:r>
              <a:rPr sz="1100" spc="33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Liaison </a:t>
            </a:r>
            <a:r>
              <a:rPr sz="1100" dirty="0">
                <a:solidFill>
                  <a:srgbClr val="3E3E3E"/>
                </a:solidFill>
                <a:latin typeface="CVS Health Sans"/>
                <a:cs typeface="CVS Health Sans"/>
              </a:rPr>
              <a:t>Manager</a:t>
            </a:r>
            <a:r>
              <a:rPr sz="1100" spc="-40"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6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5"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35" dirty="0">
                <a:solidFill>
                  <a:srgbClr val="3E3E3E"/>
                </a:solidFill>
                <a:latin typeface="CVS Health Sans"/>
                <a:cs typeface="CVS Health Sans"/>
              </a:rPr>
              <a:t> </a:t>
            </a:r>
            <a:r>
              <a:rPr sz="1100" dirty="0">
                <a:solidFill>
                  <a:srgbClr val="3E3E3E"/>
                </a:solidFill>
                <a:latin typeface="CVS Health Sans"/>
                <a:cs typeface="CVS Health Sans"/>
              </a:rPr>
              <a:t>PBM</a:t>
            </a:r>
            <a:r>
              <a:rPr sz="1100" spc="-20"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25" dirty="0">
                <a:solidFill>
                  <a:srgbClr val="3E3E3E"/>
                </a:solidFill>
                <a:latin typeface="CVS Health Sans"/>
                <a:cs typeface="CVS Health Sans"/>
              </a:rPr>
              <a:t> </a:t>
            </a:r>
            <a:r>
              <a:rPr sz="1100" dirty="0">
                <a:solidFill>
                  <a:srgbClr val="3E3E3E"/>
                </a:solidFill>
                <a:latin typeface="CVS Health Sans"/>
                <a:cs typeface="CVS Health Sans"/>
              </a:rPr>
              <a:t>units</a:t>
            </a:r>
            <a:r>
              <a:rPr sz="1100" spc="5"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70" dirty="0">
                <a:solidFill>
                  <a:srgbClr val="3E3E3E"/>
                </a:solidFill>
                <a:latin typeface="CVS Health Sans"/>
                <a:cs typeface="CVS Health Sans"/>
              </a:rPr>
              <a:t> </a:t>
            </a:r>
            <a:r>
              <a:rPr sz="1100" dirty="0">
                <a:solidFill>
                  <a:srgbClr val="3E3E3E"/>
                </a:solidFill>
                <a:latin typeface="CVS Health Sans"/>
                <a:cs typeface="CVS Health Sans"/>
              </a:rPr>
              <a:t>successful</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operational </a:t>
            </a:r>
            <a:r>
              <a:rPr sz="1100" dirty="0">
                <a:solidFill>
                  <a:srgbClr val="3E3E3E"/>
                </a:solidFill>
                <a:latin typeface="CVS Health Sans"/>
                <a:cs typeface="CVS Health Sans"/>
              </a:rPr>
              <a:t>client</a:t>
            </a:r>
            <a:r>
              <a:rPr sz="1100" spc="-40" dirty="0">
                <a:solidFill>
                  <a:srgbClr val="3E3E3E"/>
                </a:solidFill>
                <a:latin typeface="CVS Health Sans"/>
                <a:cs typeface="CVS Health Sans"/>
              </a:rPr>
              <a:t> </a:t>
            </a:r>
            <a:r>
              <a:rPr sz="1100" dirty="0">
                <a:solidFill>
                  <a:srgbClr val="3E3E3E"/>
                </a:solidFill>
                <a:latin typeface="CVS Health Sans"/>
                <a:cs typeface="CVS Health Sans"/>
              </a:rPr>
              <a:t>delivery</a:t>
            </a:r>
            <a:r>
              <a:rPr sz="1100" spc="-9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new</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 existing</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business,</a:t>
            </a:r>
            <a:r>
              <a:rPr sz="1100" spc="-25" dirty="0">
                <a:solidFill>
                  <a:srgbClr val="3E3E3E"/>
                </a:solidFill>
                <a:latin typeface="CVS Health Sans"/>
                <a:cs typeface="CVS Health Sans"/>
              </a:rPr>
              <a:t> </a:t>
            </a:r>
            <a:r>
              <a:rPr sz="1100" dirty="0">
                <a:solidFill>
                  <a:srgbClr val="3E3E3E"/>
                </a:solidFill>
                <a:latin typeface="CVS Health Sans"/>
                <a:cs typeface="CVS Health Sans"/>
              </a:rPr>
              <a:t>while</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maintaining</a:t>
            </a:r>
            <a:r>
              <a:rPr sz="1100" spc="90" dirty="0">
                <a:solidFill>
                  <a:srgbClr val="3E3E3E"/>
                </a:solidFill>
                <a:latin typeface="CVS Health Sans"/>
                <a:cs typeface="CVS Health Sans"/>
              </a:rPr>
              <a:t> </a:t>
            </a:r>
            <a:r>
              <a:rPr sz="1100" dirty="0">
                <a:solidFill>
                  <a:srgbClr val="3E3E3E"/>
                </a:solidFill>
                <a:latin typeface="CVS Health Sans"/>
                <a:cs typeface="CVS Health Sans"/>
              </a:rPr>
              <a:t>regulatory</a:t>
            </a:r>
            <a:r>
              <a:rPr sz="1100" spc="-9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compliance</a:t>
            </a:r>
            <a:r>
              <a:rPr sz="1100" spc="-25" dirty="0">
                <a:solidFill>
                  <a:srgbClr val="3E3E3E"/>
                </a:solidFill>
                <a:latin typeface="CVS Health Sans"/>
                <a:cs typeface="CVS Health Sans"/>
              </a:rPr>
              <a:t> </a:t>
            </a:r>
            <a:r>
              <a:rPr sz="1100" dirty="0">
                <a:solidFill>
                  <a:srgbClr val="3E3E3E"/>
                </a:solidFill>
                <a:latin typeface="CVS Health Sans"/>
                <a:cs typeface="CVS Health Sans"/>
              </a:rPr>
              <a:t>requirements</a:t>
            </a:r>
            <a:r>
              <a:rPr sz="1100" spc="-80" dirty="0">
                <a:solidFill>
                  <a:srgbClr val="3E3E3E"/>
                </a:solidFill>
                <a:latin typeface="CVS Health Sans"/>
                <a:cs typeface="CVS Health Sans"/>
              </a:rPr>
              <a:t> </a:t>
            </a:r>
            <a:r>
              <a:rPr sz="1100" dirty="0">
                <a:solidFill>
                  <a:srgbClr val="3E3E3E"/>
                </a:solidFill>
                <a:latin typeface="CVS Health Sans"/>
                <a:cs typeface="CVS Health Sans"/>
              </a:rPr>
              <a:t>per</a:t>
            </a:r>
            <a:r>
              <a:rPr sz="1100" spc="-20" dirty="0">
                <a:solidFill>
                  <a:srgbClr val="3E3E3E"/>
                </a:solidFill>
                <a:latin typeface="CVS Health Sans"/>
                <a:cs typeface="CVS Health Sans"/>
              </a:rPr>
              <a:t> </a:t>
            </a:r>
            <a:r>
              <a:rPr sz="1100" dirty="0">
                <a:solidFill>
                  <a:srgbClr val="3E3E3E"/>
                </a:solidFill>
                <a:latin typeface="CVS Health Sans"/>
                <a:cs typeface="CVS Health Sans"/>
              </a:rPr>
              <a:t>contract</a:t>
            </a:r>
            <a:r>
              <a:rPr sz="1100" spc="-10" dirty="0">
                <a:solidFill>
                  <a:srgbClr val="3E3E3E"/>
                </a:solidFill>
                <a:latin typeface="CVS Health Sans"/>
                <a:cs typeface="CVS Health Sans"/>
              </a:rPr>
              <a:t> standards.</a:t>
            </a:r>
            <a:endParaRPr sz="1100">
              <a:latin typeface="CVS Health Sans"/>
              <a:cs typeface="CVS Health Sans"/>
            </a:endParaRPr>
          </a:p>
        </p:txBody>
      </p:sp>
      <p:sp>
        <p:nvSpPr>
          <p:cNvPr id="10" name="object 10"/>
          <p:cNvSpPr txBox="1"/>
          <p:nvPr/>
        </p:nvSpPr>
        <p:spPr>
          <a:xfrm>
            <a:off x="3666490" y="2768854"/>
            <a:ext cx="1348105"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110</a:t>
            </a:r>
            <a:endParaRPr sz="1400">
              <a:latin typeface="CVS Health Sans"/>
              <a:cs typeface="CVS Health Sans"/>
            </a:endParaRPr>
          </a:p>
        </p:txBody>
      </p:sp>
      <p:sp>
        <p:nvSpPr>
          <p:cNvPr id="11" name="object 11"/>
          <p:cNvSpPr txBox="1"/>
          <p:nvPr/>
        </p:nvSpPr>
        <p:spPr>
          <a:xfrm>
            <a:off x="720953" y="1909993"/>
            <a:ext cx="3054985" cy="866140"/>
          </a:xfrm>
          <a:prstGeom prst="rect">
            <a:avLst/>
          </a:prstGeom>
        </p:spPr>
        <p:txBody>
          <a:bodyPr vert="horz" wrap="square" lIns="0" tIns="66040" rIns="0" bIns="0" rtlCol="0">
            <a:spAutoFit/>
          </a:bodyPr>
          <a:lstStyle/>
          <a:p>
            <a:pPr marL="12700">
              <a:lnSpc>
                <a:spcPct val="100000"/>
              </a:lnSpc>
              <a:spcBef>
                <a:spcPts val="520"/>
              </a:spcBef>
            </a:pPr>
            <a:r>
              <a:rPr sz="2800" b="1" dirty="0">
                <a:solidFill>
                  <a:srgbClr val="3E3E3E"/>
                </a:solidFill>
                <a:latin typeface="CVS Health Sans"/>
                <a:cs typeface="CVS Health Sans"/>
              </a:rPr>
              <a:t>Client</a:t>
            </a:r>
            <a:r>
              <a:rPr sz="2800" b="1" spc="-60" dirty="0">
                <a:solidFill>
                  <a:srgbClr val="3E3E3E"/>
                </a:solidFill>
                <a:latin typeface="CVS Health Sans"/>
                <a:cs typeface="CVS Health Sans"/>
              </a:rPr>
              <a:t> </a:t>
            </a:r>
            <a:r>
              <a:rPr sz="2800" b="1" spc="-10" dirty="0">
                <a:solidFill>
                  <a:srgbClr val="3E3E3E"/>
                </a:solidFill>
                <a:latin typeface="CVS Health Sans"/>
                <a:cs typeface="CVS Health Sans"/>
              </a:rPr>
              <a:t>Operations</a:t>
            </a:r>
            <a:endParaRPr sz="2800">
              <a:latin typeface="CVS Health Sans"/>
              <a:cs typeface="CVS Health Sans"/>
            </a:endParaRPr>
          </a:p>
          <a:p>
            <a:pPr marL="68580" marR="399415">
              <a:lnSpc>
                <a:spcPct val="100899"/>
              </a:lnSpc>
              <a:spcBef>
                <a:spcPts val="170"/>
              </a:spcBef>
            </a:pPr>
            <a:r>
              <a:rPr sz="1100" dirty="0">
                <a:solidFill>
                  <a:srgbClr val="3E3E3E"/>
                </a:solidFill>
                <a:latin typeface="CVS Health Sans"/>
                <a:cs typeface="CVS Health Sans"/>
              </a:rPr>
              <a:t>Supports</a:t>
            </a:r>
            <a:r>
              <a:rPr sz="1100" spc="-5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relationship</a:t>
            </a:r>
            <a:r>
              <a:rPr sz="1100" spc="-80" dirty="0">
                <a:solidFill>
                  <a:srgbClr val="3E3E3E"/>
                </a:solidFill>
                <a:latin typeface="CVS Health Sans"/>
                <a:cs typeface="CVS Health Sans"/>
              </a:rPr>
              <a:t> </a:t>
            </a:r>
            <a:r>
              <a:rPr sz="1100" dirty="0">
                <a:solidFill>
                  <a:srgbClr val="3E3E3E"/>
                </a:solidFill>
                <a:latin typeface="CVS Health Sans"/>
                <a:cs typeface="CVS Health Sans"/>
              </a:rPr>
              <a:t>between</a:t>
            </a:r>
            <a:r>
              <a:rPr sz="1100" spc="-95" dirty="0">
                <a:solidFill>
                  <a:srgbClr val="3E3E3E"/>
                </a:solidFill>
                <a:latin typeface="CVS Health Sans"/>
                <a:cs typeface="CVS Health Sans"/>
              </a:rPr>
              <a:t> </a:t>
            </a:r>
            <a:r>
              <a:rPr sz="1100" spc="-20" dirty="0">
                <a:solidFill>
                  <a:srgbClr val="3E3E3E"/>
                </a:solidFill>
                <a:latin typeface="CVS Health Sans"/>
                <a:cs typeface="CVS Health Sans"/>
              </a:rPr>
              <a:t>Care, </a:t>
            </a:r>
            <a:r>
              <a:rPr sz="1100" spc="-10" dirty="0">
                <a:solidFill>
                  <a:srgbClr val="3E3E3E"/>
                </a:solidFill>
                <a:latin typeface="CVS Health Sans"/>
                <a:cs typeface="CVS Health Sans"/>
              </a:rPr>
              <a:t>account</a:t>
            </a:r>
            <a:r>
              <a:rPr sz="1100" spc="-5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our</a:t>
            </a:r>
            <a:r>
              <a:rPr sz="1100" spc="-20" dirty="0">
                <a:solidFill>
                  <a:srgbClr val="3E3E3E"/>
                </a:solidFill>
                <a:latin typeface="CVS Health Sans"/>
                <a:cs typeface="CVS Health Sans"/>
              </a:rPr>
              <a:t> </a:t>
            </a:r>
            <a:r>
              <a:rPr sz="1100" dirty="0">
                <a:solidFill>
                  <a:srgbClr val="3E3E3E"/>
                </a:solidFill>
                <a:latin typeface="CVS Health Sans"/>
                <a:cs typeface="CVS Health Sans"/>
              </a:rPr>
              <a:t>clients</a:t>
            </a:r>
            <a:r>
              <a:rPr sz="1100" spc="-90" dirty="0">
                <a:solidFill>
                  <a:srgbClr val="3E3E3E"/>
                </a:solidFill>
                <a:latin typeface="CVS Health Sans"/>
                <a:cs typeface="CVS Health Sans"/>
              </a:rPr>
              <a:t> </a:t>
            </a:r>
            <a:r>
              <a:rPr sz="1100" dirty="0">
                <a:solidFill>
                  <a:srgbClr val="3E3E3E"/>
                </a:solidFill>
                <a:latin typeface="CVS Health Sans"/>
                <a:cs typeface="CVS Health Sans"/>
              </a:rPr>
              <a:t>as</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they</a:t>
            </a:r>
            <a:endParaRPr sz="1100">
              <a:latin typeface="CVS Health Sans"/>
              <a:cs typeface="CVS Health Sans"/>
            </a:endParaRPr>
          </a:p>
        </p:txBody>
      </p:sp>
      <p:sp>
        <p:nvSpPr>
          <p:cNvPr id="12" name="object 12"/>
          <p:cNvSpPr txBox="1"/>
          <p:nvPr/>
        </p:nvSpPr>
        <p:spPr>
          <a:xfrm>
            <a:off x="3666490" y="4623053"/>
            <a:ext cx="131127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0"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111</a:t>
            </a:r>
            <a:endParaRPr sz="1400">
              <a:latin typeface="CVS Health Sans"/>
              <a:cs typeface="CVS Health Sans"/>
            </a:endParaRPr>
          </a:p>
        </p:txBody>
      </p:sp>
      <p:sp>
        <p:nvSpPr>
          <p:cNvPr id="13" name="object 13"/>
          <p:cNvSpPr txBox="1">
            <a:spLocks noGrp="1"/>
          </p:cNvSpPr>
          <p:nvPr>
            <p:ph type="body" idx="1"/>
          </p:nvPr>
        </p:nvSpPr>
        <p:spPr>
          <a:prstGeom prst="rect">
            <a:avLst/>
          </a:prstGeom>
        </p:spPr>
        <p:txBody>
          <a:bodyPr vert="horz" wrap="square" lIns="0" tIns="374979" rIns="0" bIns="0" rtlCol="0">
            <a:spAutoFit/>
          </a:bodyPr>
          <a:lstStyle/>
          <a:p>
            <a:pPr marL="10795">
              <a:lnSpc>
                <a:spcPct val="100000"/>
              </a:lnSpc>
              <a:spcBef>
                <a:spcPts val="880"/>
              </a:spcBef>
            </a:pPr>
            <a:r>
              <a:rPr dirty="0"/>
              <a:t>Senior</a:t>
            </a:r>
            <a:r>
              <a:rPr spc="-40" dirty="0"/>
              <a:t> </a:t>
            </a:r>
            <a:r>
              <a:rPr dirty="0"/>
              <a:t>Manager,</a:t>
            </a:r>
            <a:r>
              <a:rPr spc="-60" dirty="0"/>
              <a:t> </a:t>
            </a:r>
            <a:r>
              <a:rPr dirty="0"/>
              <a:t>Client</a:t>
            </a:r>
            <a:r>
              <a:rPr spc="-40" dirty="0"/>
              <a:t> </a:t>
            </a:r>
            <a:r>
              <a:rPr spc="-10" dirty="0"/>
              <a:t>Operations</a:t>
            </a:r>
          </a:p>
          <a:p>
            <a:pPr marL="10795" marR="5080">
              <a:lnSpc>
                <a:spcPct val="99900"/>
              </a:lnSpc>
              <a:spcBef>
                <a:spcPts val="640"/>
              </a:spcBef>
            </a:pPr>
            <a:r>
              <a:rPr sz="1100" b="0" dirty="0">
                <a:latin typeface="CVS Health Sans"/>
                <a:cs typeface="CVS Health Sans"/>
              </a:rPr>
              <a:t>The</a:t>
            </a:r>
            <a:r>
              <a:rPr sz="1100" b="0" spc="-20" dirty="0">
                <a:latin typeface="CVS Health Sans"/>
                <a:cs typeface="CVS Health Sans"/>
              </a:rPr>
              <a:t> </a:t>
            </a:r>
            <a:r>
              <a:rPr sz="1100" b="0" dirty="0">
                <a:latin typeface="CVS Health Sans"/>
                <a:cs typeface="CVS Health Sans"/>
              </a:rPr>
              <a:t>Sr</a:t>
            </a:r>
            <a:r>
              <a:rPr sz="1100" b="0" spc="15" dirty="0">
                <a:latin typeface="CVS Health Sans"/>
                <a:cs typeface="CVS Health Sans"/>
              </a:rPr>
              <a:t> </a:t>
            </a:r>
            <a:r>
              <a:rPr sz="1100" b="0" dirty="0">
                <a:latin typeface="CVS Health Sans"/>
                <a:cs typeface="CVS Health Sans"/>
              </a:rPr>
              <a:t>Manager,</a:t>
            </a:r>
            <a:r>
              <a:rPr sz="1100" b="0" spc="-30" dirty="0">
                <a:latin typeface="CVS Health Sans"/>
                <a:cs typeface="CVS Health Sans"/>
              </a:rPr>
              <a:t> </a:t>
            </a:r>
            <a:r>
              <a:rPr sz="1100" b="0" dirty="0">
                <a:latin typeface="CVS Health Sans"/>
                <a:cs typeface="CVS Health Sans"/>
              </a:rPr>
              <a:t>Client</a:t>
            </a:r>
            <a:r>
              <a:rPr sz="1100" b="0" spc="-45" dirty="0">
                <a:latin typeface="CVS Health Sans"/>
                <a:cs typeface="CVS Health Sans"/>
              </a:rPr>
              <a:t> </a:t>
            </a:r>
            <a:r>
              <a:rPr sz="1100" b="0" dirty="0">
                <a:latin typeface="CVS Health Sans"/>
                <a:cs typeface="CVS Health Sans"/>
              </a:rPr>
              <a:t>Operations</a:t>
            </a:r>
            <a:r>
              <a:rPr sz="1100" b="0" spc="-45" dirty="0">
                <a:latin typeface="CVS Health Sans"/>
                <a:cs typeface="CVS Health Sans"/>
              </a:rPr>
              <a:t> </a:t>
            </a:r>
            <a:r>
              <a:rPr sz="1100" b="0" dirty="0">
                <a:latin typeface="CVS Health Sans"/>
                <a:cs typeface="CVS Health Sans"/>
              </a:rPr>
              <a:t>works</a:t>
            </a:r>
            <a:r>
              <a:rPr sz="1100" b="0" spc="-85" dirty="0">
                <a:latin typeface="CVS Health Sans"/>
                <a:cs typeface="CVS Health Sans"/>
              </a:rPr>
              <a:t> </a:t>
            </a:r>
            <a:r>
              <a:rPr sz="1100" b="0" dirty="0">
                <a:latin typeface="CVS Health Sans"/>
                <a:cs typeface="CVS Health Sans"/>
              </a:rPr>
              <a:t>cross</a:t>
            </a:r>
            <a:r>
              <a:rPr sz="1100" b="0" spc="-45" dirty="0">
                <a:latin typeface="CVS Health Sans"/>
                <a:cs typeface="CVS Health Sans"/>
              </a:rPr>
              <a:t> </a:t>
            </a:r>
            <a:r>
              <a:rPr sz="1100" b="0" dirty="0">
                <a:latin typeface="CVS Health Sans"/>
                <a:cs typeface="CVS Health Sans"/>
              </a:rPr>
              <a:t>functionally</a:t>
            </a:r>
            <a:r>
              <a:rPr sz="1100" b="0" spc="-10" dirty="0">
                <a:latin typeface="CVS Health Sans"/>
                <a:cs typeface="CVS Health Sans"/>
              </a:rPr>
              <a:t> </a:t>
            </a:r>
            <a:r>
              <a:rPr sz="1100" b="0" dirty="0">
                <a:latin typeface="CVS Health Sans"/>
                <a:cs typeface="CVS Health Sans"/>
              </a:rPr>
              <a:t>as</a:t>
            </a:r>
            <a:r>
              <a:rPr sz="1100" b="0" spc="25" dirty="0">
                <a:latin typeface="CVS Health Sans"/>
                <a:cs typeface="CVS Health Sans"/>
              </a:rPr>
              <a:t> </a:t>
            </a:r>
            <a:r>
              <a:rPr sz="1100" b="0" dirty="0">
                <a:latin typeface="CVS Health Sans"/>
                <a:cs typeface="CVS Health Sans"/>
              </a:rPr>
              <a:t>an</a:t>
            </a:r>
            <a:r>
              <a:rPr sz="1100" b="0" spc="30" dirty="0">
                <a:latin typeface="CVS Health Sans"/>
                <a:cs typeface="CVS Health Sans"/>
              </a:rPr>
              <a:t> </a:t>
            </a:r>
            <a:r>
              <a:rPr sz="1100" b="0" dirty="0">
                <a:latin typeface="CVS Health Sans"/>
                <a:cs typeface="CVS Health Sans"/>
              </a:rPr>
              <a:t>interface</a:t>
            </a:r>
            <a:r>
              <a:rPr sz="1100" b="0" spc="-20" dirty="0">
                <a:latin typeface="CVS Health Sans"/>
                <a:cs typeface="CVS Health Sans"/>
              </a:rPr>
              <a:t> </a:t>
            </a:r>
            <a:r>
              <a:rPr sz="1100" b="0" dirty="0">
                <a:latin typeface="CVS Health Sans"/>
                <a:cs typeface="CVS Health Sans"/>
              </a:rPr>
              <a:t>between</a:t>
            </a:r>
            <a:r>
              <a:rPr sz="1100" b="0" spc="-80" dirty="0">
                <a:latin typeface="CVS Health Sans"/>
                <a:cs typeface="CVS Health Sans"/>
              </a:rPr>
              <a:t> </a:t>
            </a:r>
            <a:r>
              <a:rPr sz="1100" b="0" spc="-10" dirty="0">
                <a:latin typeface="CVS Health Sans"/>
                <a:cs typeface="CVS Health Sans"/>
              </a:rPr>
              <a:t>Customer </a:t>
            </a:r>
            <a:r>
              <a:rPr sz="1100" b="0" dirty="0">
                <a:latin typeface="CVS Health Sans"/>
                <a:cs typeface="CVS Health Sans"/>
              </a:rPr>
              <a:t>Care</a:t>
            </a:r>
            <a:r>
              <a:rPr sz="1100" b="0" spc="-20" dirty="0">
                <a:latin typeface="CVS Health Sans"/>
                <a:cs typeface="CVS Health Sans"/>
              </a:rPr>
              <a:t> </a:t>
            </a:r>
            <a:r>
              <a:rPr sz="1100" b="0" dirty="0">
                <a:latin typeface="CVS Health Sans"/>
                <a:cs typeface="CVS Health Sans"/>
              </a:rPr>
              <a:t>Operations,</a:t>
            </a:r>
            <a:r>
              <a:rPr sz="1100" b="0" spc="-35" dirty="0">
                <a:latin typeface="CVS Health Sans"/>
                <a:cs typeface="CVS Health Sans"/>
              </a:rPr>
              <a:t> </a:t>
            </a:r>
            <a:r>
              <a:rPr sz="1100" b="0" dirty="0">
                <a:latin typeface="CVS Health Sans"/>
                <a:cs typeface="CVS Health Sans"/>
              </a:rPr>
              <a:t>other</a:t>
            </a:r>
            <a:r>
              <a:rPr sz="1100" b="0" spc="-15" dirty="0">
                <a:latin typeface="CVS Health Sans"/>
                <a:cs typeface="CVS Health Sans"/>
              </a:rPr>
              <a:t> </a:t>
            </a:r>
            <a:r>
              <a:rPr sz="1100" b="0" dirty="0">
                <a:latin typeface="CVS Health Sans"/>
                <a:cs typeface="CVS Health Sans"/>
              </a:rPr>
              <a:t>key</a:t>
            </a:r>
            <a:r>
              <a:rPr sz="1100" b="0" spc="-50" dirty="0">
                <a:latin typeface="CVS Health Sans"/>
                <a:cs typeface="CVS Health Sans"/>
              </a:rPr>
              <a:t> </a:t>
            </a:r>
            <a:r>
              <a:rPr sz="1100" b="0" dirty="0">
                <a:latin typeface="CVS Health Sans"/>
                <a:cs typeface="CVS Health Sans"/>
              </a:rPr>
              <a:t>business</a:t>
            </a:r>
            <a:r>
              <a:rPr sz="1100" b="0" spc="-5" dirty="0">
                <a:latin typeface="CVS Health Sans"/>
                <a:cs typeface="CVS Health Sans"/>
              </a:rPr>
              <a:t> </a:t>
            </a:r>
            <a:r>
              <a:rPr sz="1100" b="0" dirty="0">
                <a:latin typeface="CVS Health Sans"/>
                <a:cs typeface="CVS Health Sans"/>
              </a:rPr>
              <a:t>owners</a:t>
            </a:r>
            <a:r>
              <a:rPr sz="1100" b="0" spc="-80" dirty="0">
                <a:latin typeface="CVS Health Sans"/>
                <a:cs typeface="CVS Health Sans"/>
              </a:rPr>
              <a:t> </a:t>
            </a:r>
            <a:r>
              <a:rPr sz="1100" b="0" dirty="0">
                <a:latin typeface="CVS Health Sans"/>
                <a:cs typeface="CVS Health Sans"/>
              </a:rPr>
              <a:t>and</a:t>
            </a:r>
            <a:r>
              <a:rPr sz="1100" b="0" spc="35" dirty="0">
                <a:latin typeface="CVS Health Sans"/>
                <a:cs typeface="CVS Health Sans"/>
              </a:rPr>
              <a:t> </a:t>
            </a:r>
            <a:r>
              <a:rPr sz="1100" b="0" dirty="0">
                <a:latin typeface="CVS Health Sans"/>
                <a:cs typeface="CVS Health Sans"/>
              </a:rPr>
              <a:t>clients</a:t>
            </a:r>
            <a:r>
              <a:rPr sz="1100" b="0" spc="-45" dirty="0">
                <a:latin typeface="CVS Health Sans"/>
                <a:cs typeface="CVS Health Sans"/>
              </a:rPr>
              <a:t> </a:t>
            </a:r>
            <a:r>
              <a:rPr sz="1100" b="0" dirty="0">
                <a:latin typeface="CVS Health Sans"/>
                <a:cs typeface="CVS Health Sans"/>
              </a:rPr>
              <a:t>who</a:t>
            </a:r>
            <a:r>
              <a:rPr sz="1100" b="0" spc="-30" dirty="0">
                <a:latin typeface="CVS Health Sans"/>
                <a:cs typeface="CVS Health Sans"/>
              </a:rPr>
              <a:t> </a:t>
            </a:r>
            <a:r>
              <a:rPr sz="1100" b="0" dirty="0">
                <a:latin typeface="CVS Health Sans"/>
                <a:cs typeface="CVS Health Sans"/>
              </a:rPr>
              <a:t>hold</a:t>
            </a:r>
            <a:r>
              <a:rPr sz="1100" b="0" spc="-40" dirty="0">
                <a:latin typeface="CVS Health Sans"/>
                <a:cs typeface="CVS Health Sans"/>
              </a:rPr>
              <a:t> </a:t>
            </a:r>
            <a:r>
              <a:rPr sz="1100" b="0" dirty="0">
                <a:latin typeface="CVS Health Sans"/>
                <a:cs typeface="CVS Health Sans"/>
              </a:rPr>
              <a:t>relationships</a:t>
            </a:r>
            <a:r>
              <a:rPr sz="1100" b="0" spc="-40" dirty="0">
                <a:latin typeface="CVS Health Sans"/>
                <a:cs typeface="CVS Health Sans"/>
              </a:rPr>
              <a:t> </a:t>
            </a:r>
            <a:r>
              <a:rPr sz="1100" b="0" dirty="0">
                <a:latin typeface="CVS Health Sans"/>
                <a:cs typeface="CVS Health Sans"/>
              </a:rPr>
              <a:t>with</a:t>
            </a:r>
            <a:r>
              <a:rPr sz="1100" b="0" spc="-5" dirty="0">
                <a:latin typeface="CVS Health Sans"/>
                <a:cs typeface="CVS Health Sans"/>
              </a:rPr>
              <a:t> </a:t>
            </a:r>
            <a:r>
              <a:rPr sz="1100" b="0" spc="-25" dirty="0">
                <a:latin typeface="CVS Health Sans"/>
                <a:cs typeface="CVS Health Sans"/>
              </a:rPr>
              <a:t>CVS </a:t>
            </a:r>
            <a:r>
              <a:rPr sz="1100" b="0" dirty="0">
                <a:latin typeface="CVS Health Sans"/>
                <a:cs typeface="CVS Health Sans"/>
              </a:rPr>
              <a:t>Caremark</a:t>
            </a:r>
            <a:r>
              <a:rPr sz="1100" b="0" spc="-35" dirty="0">
                <a:latin typeface="CVS Health Sans"/>
                <a:cs typeface="CVS Health Sans"/>
              </a:rPr>
              <a:t> </a:t>
            </a:r>
            <a:r>
              <a:rPr sz="1100" b="0" dirty="0">
                <a:latin typeface="CVS Health Sans"/>
                <a:cs typeface="CVS Health Sans"/>
              </a:rPr>
              <a:t>Care</a:t>
            </a:r>
            <a:r>
              <a:rPr sz="1100" b="0" spc="-25" dirty="0">
                <a:latin typeface="CVS Health Sans"/>
                <a:cs typeface="CVS Health Sans"/>
              </a:rPr>
              <a:t> </a:t>
            </a:r>
            <a:r>
              <a:rPr sz="1100" b="0" dirty="0">
                <a:latin typeface="CVS Health Sans"/>
                <a:cs typeface="CVS Health Sans"/>
              </a:rPr>
              <a:t>and</a:t>
            </a:r>
            <a:r>
              <a:rPr sz="1100" b="0" spc="30" dirty="0">
                <a:latin typeface="CVS Health Sans"/>
                <a:cs typeface="CVS Health Sans"/>
              </a:rPr>
              <a:t> </a:t>
            </a:r>
            <a:r>
              <a:rPr sz="1100" b="0" dirty="0">
                <a:latin typeface="CVS Health Sans"/>
                <a:cs typeface="CVS Health Sans"/>
              </a:rPr>
              <a:t>Mail</a:t>
            </a:r>
            <a:r>
              <a:rPr sz="1100" b="0" spc="20" dirty="0">
                <a:latin typeface="CVS Health Sans"/>
                <a:cs typeface="CVS Health Sans"/>
              </a:rPr>
              <a:t> </a:t>
            </a:r>
            <a:r>
              <a:rPr sz="1100" b="0" dirty="0">
                <a:latin typeface="CVS Health Sans"/>
                <a:cs typeface="CVS Health Sans"/>
              </a:rPr>
              <a:t>Operations.</a:t>
            </a:r>
            <a:r>
              <a:rPr sz="1100" b="0" spc="-75" dirty="0">
                <a:latin typeface="CVS Health Sans"/>
                <a:cs typeface="CVS Health Sans"/>
              </a:rPr>
              <a:t> </a:t>
            </a:r>
            <a:r>
              <a:rPr sz="1100" b="0" dirty="0">
                <a:latin typeface="CVS Health Sans"/>
                <a:cs typeface="CVS Health Sans"/>
              </a:rPr>
              <a:t>This</a:t>
            </a:r>
            <a:r>
              <a:rPr sz="1100" b="0" spc="-10" dirty="0">
                <a:latin typeface="CVS Health Sans"/>
                <a:cs typeface="CVS Health Sans"/>
              </a:rPr>
              <a:t> </a:t>
            </a:r>
            <a:r>
              <a:rPr sz="1100" b="0" dirty="0">
                <a:latin typeface="CVS Health Sans"/>
                <a:cs typeface="CVS Health Sans"/>
              </a:rPr>
              <a:t>role</a:t>
            </a:r>
            <a:r>
              <a:rPr sz="1100" b="0" spc="-65" dirty="0">
                <a:latin typeface="CVS Health Sans"/>
                <a:cs typeface="CVS Health Sans"/>
              </a:rPr>
              <a:t> </a:t>
            </a:r>
            <a:r>
              <a:rPr sz="1100" b="0" dirty="0">
                <a:latin typeface="CVS Health Sans"/>
                <a:cs typeface="CVS Health Sans"/>
              </a:rPr>
              <a:t>will</a:t>
            </a:r>
            <a:r>
              <a:rPr sz="1100" b="0" spc="-20" dirty="0">
                <a:latin typeface="CVS Health Sans"/>
                <a:cs typeface="CVS Health Sans"/>
              </a:rPr>
              <a:t> </a:t>
            </a:r>
            <a:r>
              <a:rPr sz="1100" b="0" dirty="0">
                <a:latin typeface="CVS Health Sans"/>
                <a:cs typeface="CVS Health Sans"/>
              </a:rPr>
              <a:t>drive</a:t>
            </a:r>
            <a:r>
              <a:rPr sz="1100" b="0" spc="-25" dirty="0">
                <a:latin typeface="CVS Health Sans"/>
                <a:cs typeface="CVS Health Sans"/>
              </a:rPr>
              <a:t> </a:t>
            </a:r>
            <a:r>
              <a:rPr sz="1100" b="0" dirty="0">
                <a:latin typeface="CVS Health Sans"/>
                <a:cs typeface="CVS Health Sans"/>
              </a:rPr>
              <a:t>the</a:t>
            </a:r>
            <a:r>
              <a:rPr sz="1100" b="0" spc="15" dirty="0">
                <a:latin typeface="CVS Health Sans"/>
                <a:cs typeface="CVS Health Sans"/>
              </a:rPr>
              <a:t> </a:t>
            </a:r>
            <a:r>
              <a:rPr sz="1100" b="0" dirty="0">
                <a:latin typeface="CVS Health Sans"/>
                <a:cs typeface="CVS Health Sans"/>
              </a:rPr>
              <a:t>development</a:t>
            </a:r>
            <a:r>
              <a:rPr sz="1100" b="0" spc="-85" dirty="0">
                <a:latin typeface="CVS Health Sans"/>
                <a:cs typeface="CVS Health Sans"/>
              </a:rPr>
              <a:t> </a:t>
            </a:r>
            <a:r>
              <a:rPr sz="1100" b="0" dirty="0">
                <a:latin typeface="CVS Health Sans"/>
                <a:cs typeface="CVS Health Sans"/>
              </a:rPr>
              <a:t>of</a:t>
            </a:r>
            <a:r>
              <a:rPr sz="1100" b="0" spc="-10" dirty="0">
                <a:latin typeface="CVS Health Sans"/>
                <a:cs typeface="CVS Health Sans"/>
              </a:rPr>
              <a:t> business </a:t>
            </a:r>
            <a:r>
              <a:rPr sz="1100" b="0" dirty="0">
                <a:latin typeface="CVS Health Sans"/>
                <a:cs typeface="CVS Health Sans"/>
              </a:rPr>
              <a:t>requirements</a:t>
            </a:r>
            <a:r>
              <a:rPr sz="1100" b="0" spc="-75" dirty="0">
                <a:latin typeface="CVS Health Sans"/>
                <a:cs typeface="CVS Health Sans"/>
              </a:rPr>
              <a:t> </a:t>
            </a:r>
            <a:r>
              <a:rPr sz="1100" b="0" dirty="0">
                <a:latin typeface="CVS Health Sans"/>
                <a:cs typeface="CVS Health Sans"/>
              </a:rPr>
              <a:t>based</a:t>
            </a:r>
            <a:r>
              <a:rPr sz="1100" b="0" spc="-30" dirty="0">
                <a:latin typeface="CVS Health Sans"/>
                <a:cs typeface="CVS Health Sans"/>
              </a:rPr>
              <a:t> </a:t>
            </a:r>
            <a:r>
              <a:rPr sz="1100" b="0" dirty="0">
                <a:latin typeface="CVS Health Sans"/>
                <a:cs typeface="CVS Health Sans"/>
              </a:rPr>
              <a:t>on client</a:t>
            </a:r>
            <a:r>
              <a:rPr sz="1100" b="0" spc="-35" dirty="0">
                <a:latin typeface="CVS Health Sans"/>
                <a:cs typeface="CVS Health Sans"/>
              </a:rPr>
              <a:t> </a:t>
            </a:r>
            <a:r>
              <a:rPr sz="1100" b="0" dirty="0">
                <a:latin typeface="CVS Health Sans"/>
                <a:cs typeface="CVS Health Sans"/>
              </a:rPr>
              <a:t>needs,</a:t>
            </a:r>
            <a:r>
              <a:rPr sz="1100" b="0" spc="-25" dirty="0">
                <a:latin typeface="CVS Health Sans"/>
                <a:cs typeface="CVS Health Sans"/>
              </a:rPr>
              <a:t> </a:t>
            </a:r>
            <a:r>
              <a:rPr sz="1100" b="0" dirty="0">
                <a:latin typeface="CVS Health Sans"/>
                <a:cs typeface="CVS Health Sans"/>
              </a:rPr>
              <a:t>identify</a:t>
            </a:r>
            <a:r>
              <a:rPr sz="1100" b="0" spc="40" dirty="0">
                <a:latin typeface="CVS Health Sans"/>
                <a:cs typeface="CVS Health Sans"/>
              </a:rPr>
              <a:t> </a:t>
            </a:r>
            <a:r>
              <a:rPr sz="1100" b="0" dirty="0">
                <a:latin typeface="CVS Health Sans"/>
                <a:cs typeface="CVS Health Sans"/>
              </a:rPr>
              <a:t>process</a:t>
            </a:r>
            <a:r>
              <a:rPr sz="1100" b="0" spc="-75" dirty="0">
                <a:latin typeface="CVS Health Sans"/>
                <a:cs typeface="CVS Health Sans"/>
              </a:rPr>
              <a:t> </a:t>
            </a:r>
            <a:r>
              <a:rPr sz="1100" b="0" dirty="0">
                <a:latin typeface="CVS Health Sans"/>
                <a:cs typeface="CVS Health Sans"/>
              </a:rPr>
              <a:t>improvement</a:t>
            </a:r>
            <a:r>
              <a:rPr sz="1100" b="0" spc="-35" dirty="0">
                <a:latin typeface="CVS Health Sans"/>
                <a:cs typeface="CVS Health Sans"/>
              </a:rPr>
              <a:t> </a:t>
            </a:r>
            <a:r>
              <a:rPr sz="1100" b="0" spc="-10" dirty="0">
                <a:latin typeface="CVS Health Sans"/>
                <a:cs typeface="CVS Health Sans"/>
              </a:rPr>
              <a:t>opportunities,</a:t>
            </a:r>
            <a:r>
              <a:rPr sz="1100" b="0" spc="-70" dirty="0">
                <a:latin typeface="CVS Health Sans"/>
                <a:cs typeface="CVS Health Sans"/>
              </a:rPr>
              <a:t> </a:t>
            </a:r>
            <a:r>
              <a:rPr sz="1100" b="0" dirty="0">
                <a:latin typeface="CVS Health Sans"/>
                <a:cs typeface="CVS Health Sans"/>
              </a:rPr>
              <a:t>focus</a:t>
            </a:r>
            <a:r>
              <a:rPr sz="1100" b="0" spc="40" dirty="0">
                <a:latin typeface="CVS Health Sans"/>
                <a:cs typeface="CVS Health Sans"/>
              </a:rPr>
              <a:t> </a:t>
            </a:r>
            <a:r>
              <a:rPr sz="1100" b="0" spc="-25" dirty="0">
                <a:latin typeface="CVS Health Sans"/>
                <a:cs typeface="CVS Health Sans"/>
              </a:rPr>
              <a:t>on </a:t>
            </a:r>
            <a:r>
              <a:rPr sz="1100" b="0" dirty="0">
                <a:latin typeface="CVS Health Sans"/>
                <a:cs typeface="CVS Health Sans"/>
              </a:rPr>
              <a:t>member</a:t>
            </a:r>
            <a:r>
              <a:rPr sz="1100" b="0" spc="-65" dirty="0">
                <a:latin typeface="CVS Health Sans"/>
                <a:cs typeface="CVS Health Sans"/>
              </a:rPr>
              <a:t> </a:t>
            </a:r>
            <a:r>
              <a:rPr sz="1100" b="0" dirty="0">
                <a:latin typeface="CVS Health Sans"/>
                <a:cs typeface="CVS Health Sans"/>
              </a:rPr>
              <a:t>experience,</a:t>
            </a:r>
            <a:r>
              <a:rPr sz="1100" b="0" spc="-114" dirty="0">
                <a:latin typeface="CVS Health Sans"/>
                <a:cs typeface="CVS Health Sans"/>
              </a:rPr>
              <a:t> </a:t>
            </a:r>
            <a:r>
              <a:rPr sz="1100" b="0" dirty="0">
                <a:latin typeface="CVS Health Sans"/>
                <a:cs typeface="CVS Health Sans"/>
              </a:rPr>
              <a:t>partnering</a:t>
            </a:r>
            <a:r>
              <a:rPr sz="1100" b="0" spc="-35" dirty="0">
                <a:latin typeface="CVS Health Sans"/>
                <a:cs typeface="CVS Health Sans"/>
              </a:rPr>
              <a:t> </a:t>
            </a:r>
            <a:r>
              <a:rPr sz="1100" b="0" dirty="0">
                <a:latin typeface="CVS Health Sans"/>
                <a:cs typeface="CVS Health Sans"/>
              </a:rPr>
              <a:t>with</a:t>
            </a:r>
            <a:r>
              <a:rPr sz="1100" b="0" spc="-10" dirty="0">
                <a:latin typeface="CVS Health Sans"/>
                <a:cs typeface="CVS Health Sans"/>
              </a:rPr>
              <a:t> </a:t>
            </a:r>
            <a:r>
              <a:rPr sz="1100" b="0" dirty="0">
                <a:latin typeface="CVS Health Sans"/>
                <a:cs typeface="CVS Health Sans"/>
              </a:rPr>
              <a:t>teams</a:t>
            </a:r>
            <a:r>
              <a:rPr sz="1100" b="0" spc="-15" dirty="0">
                <a:latin typeface="CVS Health Sans"/>
                <a:cs typeface="CVS Health Sans"/>
              </a:rPr>
              <a:t> </a:t>
            </a:r>
            <a:r>
              <a:rPr sz="1100" b="0" dirty="0">
                <a:latin typeface="CVS Health Sans"/>
                <a:cs typeface="CVS Health Sans"/>
              </a:rPr>
              <a:t>in</a:t>
            </a:r>
            <a:r>
              <a:rPr sz="1100" b="0" spc="25" dirty="0">
                <a:latin typeface="CVS Health Sans"/>
                <a:cs typeface="CVS Health Sans"/>
              </a:rPr>
              <a:t> </a:t>
            </a:r>
            <a:r>
              <a:rPr sz="1100" b="0" dirty="0">
                <a:latin typeface="CVS Health Sans"/>
                <a:cs typeface="CVS Health Sans"/>
              </a:rPr>
              <a:t>and</a:t>
            </a:r>
            <a:r>
              <a:rPr sz="1100" b="0" spc="-10" dirty="0">
                <a:latin typeface="CVS Health Sans"/>
                <a:cs typeface="CVS Health Sans"/>
              </a:rPr>
              <a:t> </a:t>
            </a:r>
            <a:r>
              <a:rPr sz="1100" b="0" dirty="0">
                <a:latin typeface="CVS Health Sans"/>
                <a:cs typeface="CVS Health Sans"/>
              </a:rPr>
              <a:t>out</a:t>
            </a:r>
            <a:r>
              <a:rPr sz="1100" b="0" spc="-10" dirty="0">
                <a:latin typeface="CVS Health Sans"/>
                <a:cs typeface="CVS Health Sans"/>
              </a:rPr>
              <a:t> </a:t>
            </a:r>
            <a:r>
              <a:rPr sz="1100" b="0" dirty="0">
                <a:latin typeface="CVS Health Sans"/>
                <a:cs typeface="CVS Health Sans"/>
              </a:rPr>
              <a:t>of</a:t>
            </a:r>
            <a:r>
              <a:rPr sz="1100" b="0" spc="-10" dirty="0">
                <a:latin typeface="CVS Health Sans"/>
                <a:cs typeface="CVS Health Sans"/>
              </a:rPr>
              <a:t> </a:t>
            </a:r>
            <a:r>
              <a:rPr sz="1100" b="0" dirty="0">
                <a:latin typeface="CVS Health Sans"/>
                <a:cs typeface="CVS Health Sans"/>
              </a:rPr>
              <a:t>customer</a:t>
            </a:r>
            <a:r>
              <a:rPr sz="1100" b="0" spc="-25" dirty="0">
                <a:latin typeface="CVS Health Sans"/>
                <a:cs typeface="CVS Health Sans"/>
              </a:rPr>
              <a:t> </a:t>
            </a:r>
            <a:r>
              <a:rPr sz="1100" b="0" dirty="0">
                <a:latin typeface="CVS Health Sans"/>
                <a:cs typeface="CVS Health Sans"/>
              </a:rPr>
              <a:t>care</a:t>
            </a:r>
            <a:r>
              <a:rPr sz="1100" b="0" spc="15" dirty="0">
                <a:latin typeface="CVS Health Sans"/>
                <a:cs typeface="CVS Health Sans"/>
              </a:rPr>
              <a:t> </a:t>
            </a:r>
            <a:r>
              <a:rPr sz="1100" b="0" dirty="0">
                <a:latin typeface="CVS Health Sans"/>
                <a:cs typeface="CVS Health Sans"/>
              </a:rPr>
              <a:t>to</a:t>
            </a:r>
            <a:r>
              <a:rPr sz="1100" b="0" spc="-5" dirty="0">
                <a:latin typeface="CVS Health Sans"/>
                <a:cs typeface="CVS Health Sans"/>
              </a:rPr>
              <a:t> </a:t>
            </a:r>
            <a:r>
              <a:rPr sz="1100" b="0" dirty="0">
                <a:latin typeface="CVS Health Sans"/>
                <a:cs typeface="CVS Health Sans"/>
              </a:rPr>
              <a:t>ensure</a:t>
            </a:r>
            <a:r>
              <a:rPr sz="1100" b="0" spc="-20" dirty="0">
                <a:latin typeface="CVS Health Sans"/>
                <a:cs typeface="CVS Health Sans"/>
              </a:rPr>
              <a:t> </a:t>
            </a:r>
            <a:r>
              <a:rPr sz="1100" b="0" spc="-10" dirty="0">
                <a:latin typeface="CVS Health Sans"/>
                <a:cs typeface="CVS Health Sans"/>
              </a:rPr>
              <a:t>successful </a:t>
            </a:r>
            <a:r>
              <a:rPr sz="1100" b="0" dirty="0">
                <a:latin typeface="CVS Health Sans"/>
                <a:cs typeface="CVS Health Sans"/>
              </a:rPr>
              <a:t>operational</a:t>
            </a:r>
            <a:r>
              <a:rPr sz="1100" b="0" spc="-20" dirty="0">
                <a:latin typeface="CVS Health Sans"/>
                <a:cs typeface="CVS Health Sans"/>
              </a:rPr>
              <a:t> </a:t>
            </a:r>
            <a:r>
              <a:rPr sz="1100" b="0" dirty="0">
                <a:latin typeface="CVS Health Sans"/>
                <a:cs typeface="CVS Health Sans"/>
              </a:rPr>
              <a:t>client</a:t>
            </a:r>
            <a:r>
              <a:rPr sz="1100" b="0" spc="-50" dirty="0">
                <a:latin typeface="CVS Health Sans"/>
                <a:cs typeface="CVS Health Sans"/>
              </a:rPr>
              <a:t> </a:t>
            </a:r>
            <a:r>
              <a:rPr sz="1100" b="0" dirty="0">
                <a:latin typeface="CVS Health Sans"/>
                <a:cs typeface="CVS Health Sans"/>
              </a:rPr>
              <a:t>delivery</a:t>
            </a:r>
            <a:r>
              <a:rPr sz="1100" b="0" spc="-90" dirty="0">
                <a:latin typeface="CVS Health Sans"/>
                <a:cs typeface="CVS Health Sans"/>
              </a:rPr>
              <a:t> </a:t>
            </a:r>
            <a:r>
              <a:rPr sz="1100" b="0" dirty="0">
                <a:latin typeface="CVS Health Sans"/>
                <a:cs typeface="CVS Health Sans"/>
              </a:rPr>
              <a:t>for</a:t>
            </a:r>
            <a:r>
              <a:rPr sz="1100" b="0" spc="15" dirty="0">
                <a:latin typeface="CVS Health Sans"/>
                <a:cs typeface="CVS Health Sans"/>
              </a:rPr>
              <a:t> </a:t>
            </a:r>
            <a:r>
              <a:rPr sz="1100" b="0" dirty="0">
                <a:latin typeface="CVS Health Sans"/>
                <a:cs typeface="CVS Health Sans"/>
              </a:rPr>
              <a:t>new</a:t>
            </a:r>
            <a:r>
              <a:rPr sz="1100" b="0" spc="-25" dirty="0">
                <a:latin typeface="CVS Health Sans"/>
                <a:cs typeface="CVS Health Sans"/>
              </a:rPr>
              <a:t> </a:t>
            </a:r>
            <a:r>
              <a:rPr sz="1100" b="0" dirty="0">
                <a:latin typeface="CVS Health Sans"/>
                <a:cs typeface="CVS Health Sans"/>
              </a:rPr>
              <a:t>and</a:t>
            </a:r>
            <a:r>
              <a:rPr sz="1100" b="0" spc="-5" dirty="0">
                <a:latin typeface="CVS Health Sans"/>
                <a:cs typeface="CVS Health Sans"/>
              </a:rPr>
              <a:t> </a:t>
            </a:r>
            <a:r>
              <a:rPr sz="1100" b="0" dirty="0">
                <a:latin typeface="CVS Health Sans"/>
                <a:cs typeface="CVS Health Sans"/>
              </a:rPr>
              <a:t>existing</a:t>
            </a:r>
            <a:r>
              <a:rPr sz="1100" b="0" spc="5" dirty="0">
                <a:latin typeface="CVS Health Sans"/>
                <a:cs typeface="CVS Health Sans"/>
              </a:rPr>
              <a:t> </a:t>
            </a:r>
            <a:r>
              <a:rPr sz="1100" b="0" spc="-10" dirty="0">
                <a:latin typeface="CVS Health Sans"/>
                <a:cs typeface="CVS Health Sans"/>
              </a:rPr>
              <a:t>business.</a:t>
            </a:r>
            <a:endParaRPr sz="1100">
              <a:latin typeface="CVS Health Sans"/>
              <a:cs typeface="CVS Health Sans"/>
            </a:endParaRPr>
          </a:p>
        </p:txBody>
      </p:sp>
      <p:sp>
        <p:nvSpPr>
          <p:cNvPr id="14" name="object 14"/>
          <p:cNvSpPr txBox="1"/>
          <p:nvPr/>
        </p:nvSpPr>
        <p:spPr>
          <a:xfrm>
            <a:off x="5585586" y="4561800"/>
            <a:ext cx="5713730" cy="1254760"/>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Lead</a:t>
            </a:r>
            <a:r>
              <a:rPr sz="1400" b="1" spc="-50" dirty="0">
                <a:solidFill>
                  <a:srgbClr val="3E3E3E"/>
                </a:solidFill>
                <a:latin typeface="CVS Health Sans"/>
                <a:cs typeface="CVS Health Sans"/>
              </a:rPr>
              <a:t> </a:t>
            </a:r>
            <a:r>
              <a:rPr sz="1400" b="1" dirty="0">
                <a:solidFill>
                  <a:srgbClr val="3E3E3E"/>
                </a:solidFill>
                <a:latin typeface="CVS Health Sans"/>
                <a:cs typeface="CVS Health Sans"/>
              </a:rPr>
              <a:t>Director,</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Client</a:t>
            </a:r>
            <a:r>
              <a:rPr sz="1400" b="1" spc="-40" dirty="0">
                <a:solidFill>
                  <a:srgbClr val="3E3E3E"/>
                </a:solidFill>
                <a:latin typeface="CVS Health Sans"/>
                <a:cs typeface="CVS Health Sans"/>
              </a:rPr>
              <a:t> </a:t>
            </a:r>
            <a:r>
              <a:rPr sz="1400" b="1" spc="-10" dirty="0">
                <a:solidFill>
                  <a:srgbClr val="3E3E3E"/>
                </a:solidFill>
                <a:latin typeface="CVS Health Sans"/>
                <a:cs typeface="CVS Health Sans"/>
              </a:rPr>
              <a:t>Operations</a:t>
            </a:r>
            <a:endParaRPr sz="1400">
              <a:latin typeface="CVS Health Sans"/>
              <a:cs typeface="CVS Health Sans"/>
            </a:endParaRPr>
          </a:p>
          <a:p>
            <a:pPr marL="12700" marR="5080">
              <a:lnSpc>
                <a:spcPct val="99600"/>
              </a:lnSpc>
              <a:spcBef>
                <a:spcPts val="645"/>
              </a:spcBef>
            </a:pP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Ld</a:t>
            </a:r>
            <a:r>
              <a:rPr sz="1100" spc="35" dirty="0">
                <a:solidFill>
                  <a:srgbClr val="3E3E3E"/>
                </a:solidFill>
                <a:latin typeface="CVS Health Sans"/>
                <a:cs typeface="CVS Health Sans"/>
              </a:rPr>
              <a:t> </a:t>
            </a:r>
            <a:r>
              <a:rPr sz="1100" dirty="0">
                <a:solidFill>
                  <a:srgbClr val="3E3E3E"/>
                </a:solidFill>
                <a:latin typeface="CVS Health Sans"/>
                <a:cs typeface="CVS Health Sans"/>
              </a:rPr>
              <a:t>Director</a:t>
            </a:r>
            <a:r>
              <a:rPr sz="1100" spc="-65"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45"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50"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4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0"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20" dirty="0">
                <a:solidFill>
                  <a:srgbClr val="3E3E3E"/>
                </a:solidFill>
                <a:latin typeface="CVS Health Sans"/>
                <a:cs typeface="CVS Health Sans"/>
              </a:rPr>
              <a:t> </a:t>
            </a:r>
            <a:r>
              <a:rPr sz="1100" dirty="0">
                <a:solidFill>
                  <a:srgbClr val="3E3E3E"/>
                </a:solidFill>
                <a:latin typeface="CVS Health Sans"/>
                <a:cs typeface="CVS Health Sans"/>
              </a:rPr>
              <a:t>PBM</a:t>
            </a:r>
            <a:r>
              <a:rPr sz="1100" spc="-10" dirty="0">
                <a:solidFill>
                  <a:srgbClr val="3E3E3E"/>
                </a:solidFill>
                <a:latin typeface="CVS Health Sans"/>
                <a:cs typeface="CVS Health Sans"/>
              </a:rPr>
              <a:t> business</a:t>
            </a:r>
            <a:r>
              <a:rPr sz="1100" spc="-45" dirty="0">
                <a:solidFill>
                  <a:srgbClr val="3E3E3E"/>
                </a:solidFill>
                <a:latin typeface="CVS Health Sans"/>
                <a:cs typeface="CVS Health Sans"/>
              </a:rPr>
              <a:t> </a:t>
            </a:r>
            <a:r>
              <a:rPr sz="1100" dirty="0">
                <a:solidFill>
                  <a:srgbClr val="3E3E3E"/>
                </a:solidFill>
                <a:latin typeface="CVS Health Sans"/>
                <a:cs typeface="CVS Health Sans"/>
              </a:rPr>
              <a:t>units</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ensure </a:t>
            </a:r>
            <a:r>
              <a:rPr sz="1100" dirty="0">
                <a:solidFill>
                  <a:srgbClr val="3E3E3E"/>
                </a:solidFill>
                <a:latin typeface="CVS Health Sans"/>
                <a:cs typeface="CVS Health Sans"/>
              </a:rPr>
              <a:t>successful</a:t>
            </a:r>
            <a:r>
              <a:rPr sz="1100" spc="-25" dirty="0">
                <a:solidFill>
                  <a:srgbClr val="3E3E3E"/>
                </a:solidFill>
                <a:latin typeface="CVS Health Sans"/>
                <a:cs typeface="CVS Health Sans"/>
              </a:rPr>
              <a:t> </a:t>
            </a:r>
            <a:r>
              <a:rPr sz="1100" dirty="0">
                <a:solidFill>
                  <a:srgbClr val="3E3E3E"/>
                </a:solidFill>
                <a:latin typeface="CVS Health Sans"/>
                <a:cs typeface="CVS Health Sans"/>
              </a:rPr>
              <a:t>operational</a:t>
            </a:r>
            <a:r>
              <a:rPr sz="1100" spc="-2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5"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20" dirty="0">
                <a:solidFill>
                  <a:srgbClr val="3E3E3E"/>
                </a:solidFill>
                <a:latin typeface="CVS Health Sans"/>
                <a:cs typeface="CVS Health Sans"/>
              </a:rPr>
              <a:t> </a:t>
            </a:r>
            <a:r>
              <a:rPr sz="1100" dirty="0">
                <a:solidFill>
                  <a:srgbClr val="3E3E3E"/>
                </a:solidFill>
                <a:latin typeface="CVS Health Sans"/>
                <a:cs typeface="CVS Health Sans"/>
              </a:rPr>
              <a:t>for</a:t>
            </a:r>
            <a:r>
              <a:rPr sz="1100" spc="-100" dirty="0">
                <a:solidFill>
                  <a:srgbClr val="3E3E3E"/>
                </a:solidFill>
                <a:latin typeface="CVS Health Sans"/>
                <a:cs typeface="CVS Health Sans"/>
              </a:rPr>
              <a:t> </a:t>
            </a:r>
            <a:r>
              <a:rPr sz="1100" dirty="0">
                <a:solidFill>
                  <a:srgbClr val="3E3E3E"/>
                </a:solidFill>
                <a:latin typeface="CVS Health Sans"/>
                <a:cs typeface="CVS Health Sans"/>
              </a:rPr>
              <a:t>new</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existing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business. They</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manage </a:t>
            </a:r>
            <a:r>
              <a:rPr sz="1100" dirty="0">
                <a:solidFill>
                  <a:srgbClr val="3E3E3E"/>
                </a:solidFill>
                <a:latin typeface="CVS Health Sans"/>
                <a:cs typeface="CVS Health Sans"/>
              </a:rPr>
              <a:t>key</a:t>
            </a:r>
            <a:r>
              <a:rPr sz="1100" spc="-15" dirty="0">
                <a:solidFill>
                  <a:srgbClr val="3E3E3E"/>
                </a:solidFill>
                <a:latin typeface="CVS Health Sans"/>
                <a:cs typeface="CVS Health Sans"/>
              </a:rPr>
              <a:t> </a:t>
            </a:r>
            <a:r>
              <a:rPr sz="1100" dirty="0">
                <a:solidFill>
                  <a:srgbClr val="3E3E3E"/>
                </a:solidFill>
                <a:latin typeface="CVS Health Sans"/>
                <a:cs typeface="CVS Health Sans"/>
              </a:rPr>
              <a:t>metrics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including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proactively</a:t>
            </a:r>
            <a:r>
              <a:rPr sz="1100" spc="-45" dirty="0">
                <a:solidFill>
                  <a:srgbClr val="3E3E3E"/>
                </a:solidFill>
                <a:latin typeface="CVS Health Sans"/>
                <a:cs typeface="CVS Health Sans"/>
              </a:rPr>
              <a:t> </a:t>
            </a:r>
            <a:r>
              <a:rPr sz="1100" dirty="0">
                <a:solidFill>
                  <a:srgbClr val="3E3E3E"/>
                </a:solidFill>
                <a:latin typeface="CVS Health Sans"/>
                <a:cs typeface="CVS Health Sans"/>
              </a:rPr>
              <a:t>monitoring</a:t>
            </a:r>
            <a:r>
              <a:rPr sz="1100" spc="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call</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center </a:t>
            </a:r>
            <a:r>
              <a:rPr sz="1100" dirty="0">
                <a:solidFill>
                  <a:srgbClr val="3E3E3E"/>
                </a:solidFill>
                <a:latin typeface="CVS Health Sans"/>
                <a:cs typeface="CVS Health Sans"/>
              </a:rPr>
              <a:t>metrics</a:t>
            </a:r>
            <a:r>
              <a:rPr sz="1100" spc="-1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65" dirty="0">
                <a:solidFill>
                  <a:srgbClr val="3E3E3E"/>
                </a:solidFill>
                <a:latin typeface="CVS Health Sans"/>
                <a:cs typeface="CVS Health Sans"/>
              </a:rPr>
              <a:t> </a:t>
            </a:r>
            <a:r>
              <a:rPr sz="1100" dirty="0">
                <a:solidFill>
                  <a:srgbClr val="3E3E3E"/>
                </a:solidFill>
                <a:latin typeface="CVS Health Sans"/>
                <a:cs typeface="CVS Health Sans"/>
              </a:rPr>
              <a:t>PGs</a:t>
            </a:r>
            <a:r>
              <a:rPr sz="1100" spc="-10" dirty="0">
                <a:solidFill>
                  <a:srgbClr val="3E3E3E"/>
                </a:solidFill>
                <a:latin typeface="CVS Health Sans"/>
                <a:cs typeface="CVS Health Sans"/>
              </a:rPr>
              <a:t> </a:t>
            </a:r>
            <a:r>
              <a:rPr sz="1100" dirty="0">
                <a:solidFill>
                  <a:srgbClr val="3E3E3E"/>
                </a:solidFill>
                <a:latin typeface="CVS Health Sans"/>
                <a:cs typeface="CVS Health Sans"/>
              </a:rPr>
              <a:t>are</a:t>
            </a:r>
            <a:r>
              <a:rPr sz="1100" spc="-25" dirty="0">
                <a:solidFill>
                  <a:srgbClr val="3E3E3E"/>
                </a:solidFill>
                <a:latin typeface="CVS Health Sans"/>
                <a:cs typeface="CVS Health Sans"/>
              </a:rPr>
              <a:t> </a:t>
            </a:r>
            <a:r>
              <a:rPr sz="1100" dirty="0">
                <a:solidFill>
                  <a:srgbClr val="3E3E3E"/>
                </a:solidFill>
                <a:latin typeface="CVS Health Sans"/>
                <a:cs typeface="CVS Health Sans"/>
              </a:rPr>
              <a:t>met.</a:t>
            </a:r>
            <a:r>
              <a:rPr sz="1100" spc="5" dirty="0">
                <a:solidFill>
                  <a:srgbClr val="3E3E3E"/>
                </a:solidFill>
                <a:latin typeface="CVS Health Sans"/>
                <a:cs typeface="CVS Health Sans"/>
              </a:rPr>
              <a:t> </a:t>
            </a:r>
            <a:r>
              <a:rPr sz="1100" dirty="0">
                <a:solidFill>
                  <a:srgbClr val="3E3E3E"/>
                </a:solidFill>
                <a:latin typeface="CVS Health Sans"/>
                <a:cs typeface="CVS Health Sans"/>
              </a:rPr>
              <a:t>They</a:t>
            </a:r>
            <a:r>
              <a:rPr sz="1100" spc="-60" dirty="0">
                <a:solidFill>
                  <a:srgbClr val="3E3E3E"/>
                </a:solidFill>
                <a:latin typeface="CVS Health Sans"/>
                <a:cs typeface="CVS Health Sans"/>
              </a:rPr>
              <a:t> </a:t>
            </a:r>
            <a:r>
              <a:rPr sz="1100" dirty="0">
                <a:solidFill>
                  <a:srgbClr val="3E3E3E"/>
                </a:solidFill>
                <a:latin typeface="CVS Health Sans"/>
                <a:cs typeface="CVS Health Sans"/>
              </a:rPr>
              <a:t>lead</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50"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5"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Operations </a:t>
            </a:r>
            <a:r>
              <a:rPr sz="1100" dirty="0">
                <a:solidFill>
                  <a:srgbClr val="3E3E3E"/>
                </a:solidFill>
                <a:latin typeface="CVS Health Sans"/>
                <a:cs typeface="CVS Health Sans"/>
              </a:rPr>
              <a:t>Managers,</a:t>
            </a:r>
            <a:r>
              <a:rPr sz="1100" spc="-70" dirty="0">
                <a:solidFill>
                  <a:srgbClr val="3E3E3E"/>
                </a:solidFill>
                <a:latin typeface="CVS Health Sans"/>
                <a:cs typeface="CVS Health Sans"/>
              </a:rPr>
              <a:t> </a:t>
            </a:r>
            <a:r>
              <a:rPr sz="1100" dirty="0">
                <a:solidFill>
                  <a:srgbClr val="3E3E3E"/>
                </a:solidFill>
                <a:latin typeface="CVS Health Sans"/>
                <a:cs typeface="CVS Health Sans"/>
              </a:rPr>
              <a:t>including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coaching and</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development.</a:t>
            </a:r>
            <a:endParaRPr sz="1100">
              <a:latin typeface="CVS Health Sans"/>
              <a:cs typeface="CVS Health Sans"/>
            </a:endParaRPr>
          </a:p>
        </p:txBody>
      </p:sp>
      <p:sp>
        <p:nvSpPr>
          <p:cNvPr id="15" name="object 15"/>
          <p:cNvSpPr txBox="1"/>
          <p:nvPr/>
        </p:nvSpPr>
        <p:spPr>
          <a:xfrm>
            <a:off x="777036" y="2749118"/>
            <a:ext cx="2668905" cy="1033144"/>
          </a:xfrm>
          <a:prstGeom prst="rect">
            <a:avLst/>
          </a:prstGeom>
        </p:spPr>
        <p:txBody>
          <a:bodyPr vert="horz" wrap="square" lIns="0" tIns="15240" rIns="0" bIns="0" rtlCol="0">
            <a:spAutoFit/>
          </a:bodyPr>
          <a:lstStyle/>
          <a:p>
            <a:pPr marL="12700" marR="702945">
              <a:lnSpc>
                <a:spcPct val="99600"/>
              </a:lnSpc>
              <a:spcBef>
                <a:spcPts val="120"/>
              </a:spcBef>
            </a:pPr>
            <a:r>
              <a:rPr sz="1100" dirty="0">
                <a:solidFill>
                  <a:srgbClr val="3E3E3E"/>
                </a:solidFill>
                <a:latin typeface="CVS Health Sans"/>
                <a:cs typeface="CVS Health Sans"/>
              </a:rPr>
              <a:t>implement</a:t>
            </a:r>
            <a:r>
              <a:rPr sz="1100" spc="-1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onboard</a:t>
            </a:r>
            <a:r>
              <a:rPr sz="1100" spc="-8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PBM.</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They</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handle</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client implementations,</a:t>
            </a:r>
            <a:r>
              <a:rPr sz="1100" dirty="0">
                <a:solidFill>
                  <a:srgbClr val="3E3E3E"/>
                </a:solidFill>
                <a:latin typeface="CVS Health Sans"/>
                <a:cs typeface="CVS Health Sans"/>
              </a:rPr>
              <a:t> </a:t>
            </a:r>
            <a:r>
              <a:rPr sz="1100" spc="-10" dirty="0">
                <a:solidFill>
                  <a:srgbClr val="3E3E3E"/>
                </a:solidFill>
                <a:latin typeface="CVS Health Sans"/>
                <a:cs typeface="CVS Health Sans"/>
              </a:rPr>
              <a:t>audits,</a:t>
            </a:r>
            <a:endParaRPr sz="1100">
              <a:latin typeface="CVS Health Sans"/>
              <a:cs typeface="CVS Health Sans"/>
            </a:endParaRPr>
          </a:p>
          <a:p>
            <a:pPr marL="12700" marR="5080">
              <a:lnSpc>
                <a:spcPct val="99700"/>
              </a:lnSpc>
              <a:spcBef>
                <a:spcPts val="20"/>
              </a:spcBef>
            </a:pPr>
            <a:r>
              <a:rPr sz="1100" dirty="0">
                <a:solidFill>
                  <a:srgbClr val="3E3E3E"/>
                </a:solidFill>
                <a:latin typeface="CVS Health Sans"/>
                <a:cs typeface="CVS Health Sans"/>
              </a:rPr>
              <a:t>call</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calibrations,</a:t>
            </a:r>
            <a:r>
              <a:rPr sz="1100" spc="-95" dirty="0">
                <a:solidFill>
                  <a:srgbClr val="3E3E3E"/>
                </a:solidFill>
                <a:latin typeface="CVS Health Sans"/>
                <a:cs typeface="CVS Health Sans"/>
              </a:rPr>
              <a:t> </a:t>
            </a:r>
            <a:r>
              <a:rPr sz="1100" dirty="0">
                <a:solidFill>
                  <a:srgbClr val="3E3E3E"/>
                </a:solidFill>
                <a:latin typeface="CVS Health Sans"/>
                <a:cs typeface="CVS Health Sans"/>
              </a:rPr>
              <a:t>upskill</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training, </a:t>
            </a:r>
            <a:r>
              <a:rPr sz="1100" dirty="0">
                <a:solidFill>
                  <a:srgbClr val="3E3E3E"/>
                </a:solidFill>
                <a:latin typeface="CVS Health Sans"/>
                <a:cs typeface="CVS Health Sans"/>
              </a:rPr>
              <a:t>grievances,</a:t>
            </a:r>
            <a:r>
              <a:rPr sz="1100" spc="-1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updating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CIFs</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ensure</a:t>
            </a:r>
            <a:r>
              <a:rPr sz="1100" spc="500"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dirty="0">
                <a:solidFill>
                  <a:srgbClr val="3E3E3E"/>
                </a:solidFill>
                <a:latin typeface="CVS Health Sans"/>
                <a:cs typeface="CVS Health Sans"/>
              </a:rPr>
              <a:t>positive</a:t>
            </a:r>
            <a:r>
              <a:rPr sz="1100" spc="-3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experience.</a:t>
            </a:r>
            <a:endParaRPr sz="1100">
              <a:latin typeface="CVS Health Sans"/>
              <a:cs typeface="CVS Health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42315"/>
            <a:ext cx="1408175" cy="6373368"/>
          </a:xfrm>
          <a:prstGeom prst="rect">
            <a:avLst/>
          </a:prstGeom>
        </p:spPr>
      </p:pic>
      <p:sp>
        <p:nvSpPr>
          <p:cNvPr id="3" name="object 3"/>
          <p:cNvSpPr txBox="1"/>
          <p:nvPr/>
        </p:nvSpPr>
        <p:spPr>
          <a:xfrm>
            <a:off x="720953" y="1193368"/>
            <a:ext cx="2977515" cy="838200"/>
          </a:xfrm>
          <a:prstGeom prst="rect">
            <a:avLst/>
          </a:prstGeom>
        </p:spPr>
        <p:txBody>
          <a:bodyPr vert="horz" wrap="square" lIns="0" tIns="61594" rIns="0" bIns="0" rtlCol="0">
            <a:spAutoFit/>
          </a:bodyPr>
          <a:lstStyle/>
          <a:p>
            <a:pPr marL="12700" marR="5080">
              <a:lnSpc>
                <a:spcPts val="3030"/>
              </a:lnSpc>
              <a:spcBef>
                <a:spcPts val="484"/>
              </a:spcBef>
            </a:pPr>
            <a:r>
              <a:rPr sz="2800" b="1" spc="-10" dirty="0">
                <a:solidFill>
                  <a:srgbClr val="3E3E3E"/>
                </a:solidFill>
                <a:latin typeface="CVS Health Sans"/>
                <a:cs typeface="CVS Health Sans"/>
              </a:rPr>
              <a:t>Member Communications</a:t>
            </a:r>
            <a:endParaRPr sz="2800">
              <a:latin typeface="CVS Health Sans"/>
              <a:cs typeface="CVS Health Sans"/>
            </a:endParaRPr>
          </a:p>
        </p:txBody>
      </p:sp>
      <p:sp>
        <p:nvSpPr>
          <p:cNvPr id="4" name="object 4"/>
          <p:cNvSpPr txBox="1"/>
          <p:nvPr/>
        </p:nvSpPr>
        <p:spPr>
          <a:xfrm>
            <a:off x="720953" y="1762473"/>
            <a:ext cx="2591435" cy="1576070"/>
          </a:xfrm>
          <a:prstGeom prst="rect">
            <a:avLst/>
          </a:prstGeom>
        </p:spPr>
        <p:txBody>
          <a:bodyPr vert="horz" wrap="square" lIns="0" tIns="213360" rIns="0" bIns="0" rtlCol="0">
            <a:spAutoFit/>
          </a:bodyPr>
          <a:lstStyle/>
          <a:p>
            <a:pPr marL="12700">
              <a:lnSpc>
                <a:spcPct val="100000"/>
              </a:lnSpc>
              <a:spcBef>
                <a:spcPts val="1680"/>
              </a:spcBef>
            </a:pPr>
            <a:r>
              <a:rPr sz="2800" b="1" spc="-10" dirty="0">
                <a:solidFill>
                  <a:srgbClr val="3E3E3E"/>
                </a:solidFill>
                <a:latin typeface="CVS Health Sans"/>
                <a:cs typeface="CVS Health Sans"/>
              </a:rPr>
              <a:t>Operations</a:t>
            </a:r>
            <a:endParaRPr sz="2800">
              <a:latin typeface="CVS Health Sans"/>
              <a:cs typeface="CVS Health Sans"/>
            </a:endParaRPr>
          </a:p>
          <a:p>
            <a:pPr marL="68580" marR="5080" indent="31750">
              <a:lnSpc>
                <a:spcPct val="100299"/>
              </a:lnSpc>
              <a:spcBef>
                <a:spcPts val="645"/>
              </a:spcBef>
            </a:pPr>
            <a:r>
              <a:rPr sz="1100" dirty="0">
                <a:solidFill>
                  <a:srgbClr val="3E3E3E"/>
                </a:solidFill>
                <a:latin typeface="CVS Health Sans"/>
                <a:cs typeface="CVS Health Sans"/>
              </a:rPr>
              <a:t>Member</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Communications Operations </a:t>
            </a:r>
            <a:r>
              <a:rPr sz="1100" dirty="0">
                <a:solidFill>
                  <a:srgbClr val="3E3E3E"/>
                </a:solidFill>
                <a:latin typeface="CVS Health Sans"/>
                <a:cs typeface="CVS Health Sans"/>
              </a:rPr>
              <a:t>provides</a:t>
            </a:r>
            <a:r>
              <a:rPr sz="1100" spc="-105" dirty="0">
                <a:solidFill>
                  <a:srgbClr val="3E3E3E"/>
                </a:solidFill>
                <a:latin typeface="CVS Health Sans"/>
                <a:cs typeface="CVS Health Sans"/>
              </a:rPr>
              <a:t> </a:t>
            </a:r>
            <a:r>
              <a:rPr sz="1100" dirty="0">
                <a:solidFill>
                  <a:srgbClr val="3E3E3E"/>
                </a:solidFill>
                <a:latin typeface="CVS Health Sans"/>
                <a:cs typeface="CVS Health Sans"/>
              </a:rPr>
              <a:t>a</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consultative</a:t>
            </a:r>
            <a:r>
              <a:rPr sz="1100" spc="-80" dirty="0">
                <a:solidFill>
                  <a:srgbClr val="3E3E3E"/>
                </a:solidFill>
                <a:latin typeface="CVS Health Sans"/>
                <a:cs typeface="CVS Health Sans"/>
              </a:rPr>
              <a:t> </a:t>
            </a:r>
            <a:r>
              <a:rPr sz="1100" dirty="0">
                <a:solidFill>
                  <a:srgbClr val="3E3E3E"/>
                </a:solidFill>
                <a:latin typeface="CVS Health Sans"/>
                <a:cs typeface="CVS Health Sans"/>
              </a:rPr>
              <a:t>approach</a:t>
            </a:r>
            <a:r>
              <a:rPr sz="1100" spc="-25" dirty="0">
                <a:solidFill>
                  <a:srgbClr val="3E3E3E"/>
                </a:solidFill>
                <a:latin typeface="CVS Health Sans"/>
                <a:cs typeface="CVS Health Sans"/>
              </a:rPr>
              <a:t> to </a:t>
            </a:r>
            <a:r>
              <a:rPr sz="1100" dirty="0">
                <a:solidFill>
                  <a:srgbClr val="3E3E3E"/>
                </a:solidFill>
                <a:latin typeface="CVS Health Sans"/>
                <a:cs typeface="CVS Health Sans"/>
              </a:rPr>
              <a:t>client</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communications</a:t>
            </a:r>
            <a:r>
              <a:rPr sz="1100" spc="-25" dirty="0">
                <a:solidFill>
                  <a:srgbClr val="3E3E3E"/>
                </a:solidFill>
                <a:latin typeface="CVS Health Sans"/>
                <a:cs typeface="CVS Health Sans"/>
              </a:rPr>
              <a:t> </a:t>
            </a:r>
            <a:r>
              <a:rPr sz="1100" dirty="0">
                <a:solidFill>
                  <a:srgbClr val="3E3E3E"/>
                </a:solidFill>
                <a:latin typeface="CVS Health Sans"/>
                <a:cs typeface="CVS Health Sans"/>
              </a:rPr>
              <a:t>while</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ensuring accuracy, timeliness,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adherence</a:t>
            </a:r>
            <a:r>
              <a:rPr sz="1100" spc="-114"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state</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federal</a:t>
            </a:r>
            <a:r>
              <a:rPr sz="1100" spc="-100" dirty="0">
                <a:solidFill>
                  <a:srgbClr val="3E3E3E"/>
                </a:solidFill>
                <a:latin typeface="CVS Health Sans"/>
                <a:cs typeface="CVS Health Sans"/>
              </a:rPr>
              <a:t> </a:t>
            </a:r>
            <a:r>
              <a:rPr sz="1100" spc="-10" dirty="0">
                <a:solidFill>
                  <a:srgbClr val="3E3E3E"/>
                </a:solidFill>
                <a:latin typeface="CVS Health Sans"/>
                <a:cs typeface="CVS Health Sans"/>
              </a:rPr>
              <a:t>guidelines.</a:t>
            </a:r>
            <a:endParaRPr sz="1100">
              <a:latin typeface="CVS Health Sans"/>
              <a:cs typeface="CVS Health Sans"/>
            </a:endParaRPr>
          </a:p>
        </p:txBody>
      </p:sp>
      <p:grpSp>
        <p:nvGrpSpPr>
          <p:cNvPr id="5" name="object 5"/>
          <p:cNvGrpSpPr/>
          <p:nvPr/>
        </p:nvGrpSpPr>
        <p:grpSpPr>
          <a:xfrm>
            <a:off x="5138165" y="2286"/>
            <a:ext cx="239395" cy="6856095"/>
            <a:chOff x="5138165" y="2286"/>
            <a:chExt cx="239395" cy="6856095"/>
          </a:xfrm>
        </p:grpSpPr>
        <p:sp>
          <p:nvSpPr>
            <p:cNvPr id="6" name="object 6"/>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7" name="object 7"/>
            <p:cNvPicPr/>
            <p:nvPr/>
          </p:nvPicPr>
          <p:blipFill>
            <a:blip r:embed="rId3" cstate="print"/>
            <a:stretch>
              <a:fillRect/>
            </a:stretch>
          </p:blipFill>
          <p:spPr>
            <a:xfrm>
              <a:off x="5138165" y="799337"/>
              <a:ext cx="239268" cy="239267"/>
            </a:xfrm>
            <a:prstGeom prst="rect">
              <a:avLst/>
            </a:prstGeom>
          </p:spPr>
        </p:pic>
        <p:pic>
          <p:nvPicPr>
            <p:cNvPr id="8" name="object 8"/>
            <p:cNvPicPr/>
            <p:nvPr/>
          </p:nvPicPr>
          <p:blipFill>
            <a:blip r:embed="rId3" cstate="print"/>
            <a:stretch>
              <a:fillRect/>
            </a:stretch>
          </p:blipFill>
          <p:spPr>
            <a:xfrm>
              <a:off x="5138165" y="2084069"/>
              <a:ext cx="239268" cy="239267"/>
            </a:xfrm>
            <a:prstGeom prst="rect">
              <a:avLst/>
            </a:prstGeom>
          </p:spPr>
        </p:pic>
        <p:pic>
          <p:nvPicPr>
            <p:cNvPr id="9" name="object 9"/>
            <p:cNvPicPr/>
            <p:nvPr/>
          </p:nvPicPr>
          <p:blipFill>
            <a:blip r:embed="rId3" cstate="print"/>
            <a:stretch>
              <a:fillRect/>
            </a:stretch>
          </p:blipFill>
          <p:spPr>
            <a:xfrm>
              <a:off x="5138165" y="4644389"/>
              <a:ext cx="239268" cy="239268"/>
            </a:xfrm>
            <a:prstGeom prst="rect">
              <a:avLst/>
            </a:prstGeom>
          </p:spPr>
        </p:pic>
        <p:pic>
          <p:nvPicPr>
            <p:cNvPr id="10" name="object 10"/>
            <p:cNvPicPr/>
            <p:nvPr/>
          </p:nvPicPr>
          <p:blipFill>
            <a:blip r:embed="rId4" cstate="print"/>
            <a:stretch>
              <a:fillRect/>
            </a:stretch>
          </p:blipFill>
          <p:spPr>
            <a:xfrm>
              <a:off x="5138165" y="3240786"/>
              <a:ext cx="239268" cy="239267"/>
            </a:xfrm>
            <a:prstGeom prst="rect">
              <a:avLst/>
            </a:prstGeom>
          </p:spPr>
        </p:pic>
      </p:grpSp>
      <p:sp>
        <p:nvSpPr>
          <p:cNvPr id="11" name="object 11"/>
          <p:cNvSpPr txBox="1"/>
          <p:nvPr/>
        </p:nvSpPr>
        <p:spPr>
          <a:xfrm>
            <a:off x="5585586" y="725944"/>
            <a:ext cx="5509260" cy="922655"/>
          </a:xfrm>
          <a:prstGeom prst="rect">
            <a:avLst/>
          </a:prstGeom>
        </p:spPr>
        <p:txBody>
          <a:bodyPr vert="horz" wrap="square" lIns="0" tIns="113030" rIns="0" bIns="0" rtlCol="0">
            <a:spAutoFit/>
          </a:bodyPr>
          <a:lstStyle/>
          <a:p>
            <a:pPr marL="12700">
              <a:lnSpc>
                <a:spcPct val="100000"/>
              </a:lnSpc>
              <a:spcBef>
                <a:spcPts val="890"/>
              </a:spcBef>
            </a:pPr>
            <a:r>
              <a:rPr sz="1400" b="1" spc="-10" dirty="0">
                <a:solidFill>
                  <a:srgbClr val="3E3E3E"/>
                </a:solidFill>
                <a:latin typeface="CVS Health Sans"/>
                <a:cs typeface="CVS Health Sans"/>
              </a:rPr>
              <a:t>Coordinator,</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Member</a:t>
            </a:r>
            <a:r>
              <a:rPr sz="1400" b="1" spc="45" dirty="0">
                <a:solidFill>
                  <a:srgbClr val="3E3E3E"/>
                </a:solidFill>
                <a:latin typeface="CVS Health Sans"/>
                <a:cs typeface="CVS Health Sans"/>
              </a:rPr>
              <a:t> </a:t>
            </a:r>
            <a:r>
              <a:rPr sz="1400" b="1" spc="-10" dirty="0">
                <a:solidFill>
                  <a:srgbClr val="3E3E3E"/>
                </a:solidFill>
                <a:latin typeface="CVS Health Sans"/>
                <a:cs typeface="CVS Health Sans"/>
              </a:rPr>
              <a:t>Communications</a:t>
            </a:r>
            <a:endParaRPr sz="1400">
              <a:latin typeface="CVS Health Sans"/>
              <a:cs typeface="CVS Health Sans"/>
            </a:endParaRPr>
          </a:p>
          <a:p>
            <a:pPr marL="12700" marR="5080">
              <a:lnSpc>
                <a:spcPct val="99500"/>
              </a:lnSpc>
              <a:spcBef>
                <a:spcPts val="645"/>
              </a:spcBef>
            </a:pP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Coordinator</a:t>
            </a:r>
            <a:r>
              <a:rPr sz="1100" spc="-2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5" dirty="0">
                <a:solidFill>
                  <a:srgbClr val="3E3E3E"/>
                </a:solidFill>
                <a:latin typeface="CVS Health Sans"/>
                <a:cs typeface="CVS Health Sans"/>
              </a:rPr>
              <a:t> </a:t>
            </a:r>
            <a:r>
              <a:rPr sz="1100" dirty="0">
                <a:solidFill>
                  <a:srgbClr val="3E3E3E"/>
                </a:solidFill>
                <a:latin typeface="CVS Health Sans"/>
                <a:cs typeface="CVS Health Sans"/>
              </a:rPr>
              <a:t>is</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first</a:t>
            </a:r>
            <a:r>
              <a:rPr sz="1100" spc="-10" dirty="0">
                <a:solidFill>
                  <a:srgbClr val="3E3E3E"/>
                </a:solidFill>
                <a:latin typeface="CVS Health Sans"/>
                <a:cs typeface="CVS Health Sans"/>
              </a:rPr>
              <a:t> </a:t>
            </a:r>
            <a:r>
              <a:rPr sz="1100" dirty="0">
                <a:solidFill>
                  <a:srgbClr val="3E3E3E"/>
                </a:solidFill>
                <a:latin typeface="CVS Health Sans"/>
                <a:cs typeface="CVS Health Sans"/>
              </a:rPr>
              <a:t>line</a:t>
            </a:r>
            <a:r>
              <a:rPr sz="1100" spc="1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review</a:t>
            </a:r>
            <a:r>
              <a:rPr sz="1100" spc="-6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all</a:t>
            </a:r>
            <a:r>
              <a:rPr sz="1100" spc="20" dirty="0">
                <a:solidFill>
                  <a:srgbClr val="3E3E3E"/>
                </a:solidFill>
                <a:latin typeface="CVS Health Sans"/>
                <a:cs typeface="CVS Health Sans"/>
              </a:rPr>
              <a:t> </a:t>
            </a:r>
            <a:r>
              <a:rPr sz="1100" dirty="0">
                <a:solidFill>
                  <a:srgbClr val="3E3E3E"/>
                </a:solidFill>
                <a:latin typeface="CVS Health Sans"/>
                <a:cs typeface="CVS Health Sans"/>
              </a:rPr>
              <a:t>data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proofs</a:t>
            </a:r>
            <a:r>
              <a:rPr sz="1100" spc="-4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MCO.</a:t>
            </a:r>
            <a:r>
              <a:rPr sz="1100" spc="265" dirty="0">
                <a:solidFill>
                  <a:srgbClr val="3E3E3E"/>
                </a:solidFill>
                <a:latin typeface="CVS Health Sans"/>
                <a:cs typeface="CVS Health Sans"/>
              </a:rPr>
              <a:t> </a:t>
            </a:r>
            <a:r>
              <a:rPr sz="1100" spc="-10" dirty="0">
                <a:solidFill>
                  <a:srgbClr val="3E3E3E"/>
                </a:solidFill>
                <a:latin typeface="CVS Health Sans"/>
                <a:cs typeface="CVS Health Sans"/>
              </a:rPr>
              <a:t>He/she </a:t>
            </a:r>
            <a:r>
              <a:rPr sz="1100" dirty="0">
                <a:solidFill>
                  <a:srgbClr val="3E3E3E"/>
                </a:solidFill>
                <a:latin typeface="CVS Health Sans"/>
                <a:cs typeface="CVS Health Sans"/>
              </a:rPr>
              <a:t>are</a:t>
            </a:r>
            <a:r>
              <a:rPr sz="1100" spc="-4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35" dirty="0">
                <a:solidFill>
                  <a:srgbClr val="3E3E3E"/>
                </a:solidFill>
                <a:latin typeface="CVS Health Sans"/>
                <a:cs typeface="CVS Health Sans"/>
              </a:rPr>
              <a:t> </a:t>
            </a:r>
            <a:r>
              <a:rPr sz="1100" dirty="0">
                <a:solidFill>
                  <a:srgbClr val="3E3E3E"/>
                </a:solidFill>
                <a:latin typeface="CVS Health Sans"/>
                <a:cs typeface="CVS Health Sans"/>
              </a:rPr>
              <a:t>ensuring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communications</a:t>
            </a:r>
            <a:r>
              <a:rPr sz="1100" spc="45" dirty="0">
                <a:solidFill>
                  <a:srgbClr val="3E3E3E"/>
                </a:solidFill>
                <a:latin typeface="CVS Health Sans"/>
                <a:cs typeface="CVS Health Sans"/>
              </a:rPr>
              <a:t> </a:t>
            </a:r>
            <a:r>
              <a:rPr sz="1100" dirty="0">
                <a:solidFill>
                  <a:srgbClr val="3E3E3E"/>
                </a:solidFill>
                <a:latin typeface="CVS Health Sans"/>
                <a:cs typeface="CVS Health Sans"/>
              </a:rPr>
              <a:t>are</a:t>
            </a:r>
            <a:r>
              <a:rPr sz="1100" spc="-35" dirty="0">
                <a:solidFill>
                  <a:srgbClr val="3E3E3E"/>
                </a:solidFill>
                <a:latin typeface="CVS Health Sans"/>
                <a:cs typeface="CVS Health Sans"/>
              </a:rPr>
              <a:t> </a:t>
            </a:r>
            <a:r>
              <a:rPr sz="1100" dirty="0">
                <a:solidFill>
                  <a:srgbClr val="3E3E3E"/>
                </a:solidFill>
                <a:latin typeface="CVS Health Sans"/>
                <a:cs typeface="CVS Health Sans"/>
              </a:rPr>
              <a:t>send</a:t>
            </a:r>
            <a:r>
              <a:rPr sz="1100" spc="-55" dirty="0">
                <a:solidFill>
                  <a:srgbClr val="3E3E3E"/>
                </a:solidFill>
                <a:latin typeface="CVS Health Sans"/>
                <a:cs typeface="CVS Health Sans"/>
              </a:rPr>
              <a:t> </a:t>
            </a:r>
            <a:r>
              <a:rPr sz="1100" dirty="0">
                <a:solidFill>
                  <a:srgbClr val="3E3E3E"/>
                </a:solidFill>
                <a:latin typeface="CVS Health Sans"/>
                <a:cs typeface="CVS Health Sans"/>
              </a:rPr>
              <a:t>accurately</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spc="-25" dirty="0">
                <a:solidFill>
                  <a:srgbClr val="3E3E3E"/>
                </a:solidFill>
                <a:latin typeface="CVS Health Sans"/>
                <a:cs typeface="CVS Health Sans"/>
              </a:rPr>
              <a:t>any </a:t>
            </a:r>
            <a:r>
              <a:rPr sz="1100" spc="-10" dirty="0">
                <a:solidFill>
                  <a:srgbClr val="3E3E3E"/>
                </a:solidFill>
                <a:latin typeface="CVS Health Sans"/>
                <a:cs typeface="CVS Health Sans"/>
              </a:rPr>
              <a:t>discrepancies</a:t>
            </a:r>
            <a:r>
              <a:rPr sz="1100" spc="-40" dirty="0">
                <a:solidFill>
                  <a:srgbClr val="3E3E3E"/>
                </a:solidFill>
                <a:latin typeface="CVS Health Sans"/>
                <a:cs typeface="CVS Health Sans"/>
              </a:rPr>
              <a:t> </a:t>
            </a:r>
            <a:r>
              <a:rPr sz="1100" dirty="0">
                <a:solidFill>
                  <a:srgbClr val="3E3E3E"/>
                </a:solidFill>
                <a:latin typeface="CVS Health Sans"/>
                <a:cs typeface="CVS Health Sans"/>
              </a:rPr>
              <a:t>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called</a:t>
            </a:r>
            <a:r>
              <a:rPr sz="1100" spc="-30" dirty="0">
                <a:solidFill>
                  <a:srgbClr val="3E3E3E"/>
                </a:solidFill>
                <a:latin typeface="CVS Health Sans"/>
                <a:cs typeface="CVS Health Sans"/>
              </a:rPr>
              <a:t> </a:t>
            </a:r>
            <a:r>
              <a:rPr sz="1100" dirty="0">
                <a:solidFill>
                  <a:srgbClr val="3E3E3E"/>
                </a:solidFill>
                <a:latin typeface="CVS Health Sans"/>
                <a:cs typeface="CVS Health Sans"/>
              </a:rPr>
              <a:t>out</a:t>
            </a:r>
            <a:r>
              <a:rPr sz="1100" spc="-5" dirty="0">
                <a:solidFill>
                  <a:srgbClr val="3E3E3E"/>
                </a:solidFill>
                <a:latin typeface="CVS Health Sans"/>
                <a:cs typeface="CVS Health Sans"/>
              </a:rPr>
              <a:t> </a:t>
            </a:r>
            <a:r>
              <a:rPr sz="1100" dirty="0">
                <a:solidFill>
                  <a:srgbClr val="3E3E3E"/>
                </a:solidFill>
                <a:latin typeface="CVS Health Sans"/>
                <a:cs typeface="CVS Health Sans"/>
              </a:rPr>
              <a:t>in review</a:t>
            </a:r>
            <a:r>
              <a:rPr sz="1100" spc="-60" dirty="0">
                <a:solidFill>
                  <a:srgbClr val="3E3E3E"/>
                </a:solidFill>
                <a:latin typeface="CVS Health Sans"/>
                <a:cs typeface="CVS Health Sans"/>
              </a:rPr>
              <a:t> </a:t>
            </a:r>
            <a:r>
              <a:rPr sz="1100" dirty="0">
                <a:solidFill>
                  <a:srgbClr val="3E3E3E"/>
                </a:solidFill>
                <a:latin typeface="CVS Health Sans"/>
                <a:cs typeface="CVS Health Sans"/>
              </a:rPr>
              <a:t>prior</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approval</a:t>
            </a:r>
            <a:r>
              <a:rPr sz="1100" spc="-5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printing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and/or</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mailing.</a:t>
            </a:r>
            <a:endParaRPr sz="1100">
              <a:latin typeface="CVS Health Sans"/>
              <a:cs typeface="CVS Health Sans"/>
            </a:endParaRP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33</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2" name="object 12"/>
          <p:cNvSpPr txBox="1"/>
          <p:nvPr/>
        </p:nvSpPr>
        <p:spPr>
          <a:xfrm>
            <a:off x="3631184" y="2082164"/>
            <a:ext cx="137668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
        <p:nvSpPr>
          <p:cNvPr id="13" name="object 13"/>
          <p:cNvSpPr txBox="1"/>
          <p:nvPr/>
        </p:nvSpPr>
        <p:spPr>
          <a:xfrm>
            <a:off x="5585586" y="1969528"/>
            <a:ext cx="6210300" cy="1091565"/>
          </a:xfrm>
          <a:prstGeom prst="rect">
            <a:avLst/>
          </a:prstGeom>
        </p:spPr>
        <p:txBody>
          <a:bodyPr vert="horz" wrap="square" lIns="0" tIns="113030" rIns="0" bIns="0" rtlCol="0">
            <a:spAutoFit/>
          </a:bodyPr>
          <a:lstStyle/>
          <a:p>
            <a:pPr marL="12700">
              <a:lnSpc>
                <a:spcPct val="100000"/>
              </a:lnSpc>
              <a:spcBef>
                <a:spcPts val="890"/>
              </a:spcBef>
            </a:pPr>
            <a:r>
              <a:rPr sz="1400" b="1" dirty="0">
                <a:solidFill>
                  <a:srgbClr val="3E3E3E"/>
                </a:solidFill>
                <a:latin typeface="CVS Health Sans"/>
                <a:cs typeface="CVS Health Sans"/>
              </a:rPr>
              <a:t>Analyst,</a:t>
            </a:r>
            <a:r>
              <a:rPr sz="1400" b="1" spc="-5" dirty="0">
                <a:solidFill>
                  <a:srgbClr val="3E3E3E"/>
                </a:solidFill>
                <a:latin typeface="CVS Health Sans"/>
                <a:cs typeface="CVS Health Sans"/>
              </a:rPr>
              <a:t> </a:t>
            </a:r>
            <a:r>
              <a:rPr sz="1400" b="1" dirty="0">
                <a:solidFill>
                  <a:srgbClr val="3E3E3E"/>
                </a:solidFill>
                <a:latin typeface="CVS Health Sans"/>
                <a:cs typeface="CVS Health Sans"/>
              </a:rPr>
              <a:t>Member</a:t>
            </a:r>
            <a:r>
              <a:rPr sz="1400" b="1" spc="-55" dirty="0">
                <a:solidFill>
                  <a:srgbClr val="3E3E3E"/>
                </a:solidFill>
                <a:latin typeface="CVS Health Sans"/>
                <a:cs typeface="CVS Health Sans"/>
              </a:rPr>
              <a:t> </a:t>
            </a:r>
            <a:r>
              <a:rPr sz="1400" b="1" spc="-10" dirty="0">
                <a:solidFill>
                  <a:srgbClr val="3E3E3E"/>
                </a:solidFill>
                <a:latin typeface="CVS Health Sans"/>
                <a:cs typeface="CVS Health Sans"/>
              </a:rPr>
              <a:t>Communications</a:t>
            </a:r>
            <a:endParaRPr sz="1400">
              <a:latin typeface="CVS Health Sans"/>
              <a:cs typeface="CVS Health Sans"/>
            </a:endParaRPr>
          </a:p>
          <a:p>
            <a:pPr marL="12700" marR="5080">
              <a:lnSpc>
                <a:spcPct val="100099"/>
              </a:lnSpc>
              <a:spcBef>
                <a:spcPts val="635"/>
              </a:spcBef>
            </a:pPr>
            <a:r>
              <a:rPr sz="1100" dirty="0">
                <a:solidFill>
                  <a:srgbClr val="3E3E3E"/>
                </a:solidFill>
                <a:latin typeface="CVS Health Sans"/>
                <a:cs typeface="CVS Health Sans"/>
              </a:rPr>
              <a:t>The</a:t>
            </a:r>
            <a:r>
              <a:rPr sz="1100" spc="-35" dirty="0">
                <a:solidFill>
                  <a:srgbClr val="3E3E3E"/>
                </a:solidFill>
                <a:latin typeface="CVS Health Sans"/>
                <a:cs typeface="CVS Health Sans"/>
              </a:rPr>
              <a:t> </a:t>
            </a:r>
            <a:r>
              <a:rPr sz="1100" dirty="0">
                <a:solidFill>
                  <a:srgbClr val="3E3E3E"/>
                </a:solidFill>
                <a:latin typeface="CVS Health Sans"/>
                <a:cs typeface="CVS Health Sans"/>
              </a:rPr>
              <a:t>Analyst</a:t>
            </a:r>
            <a:r>
              <a:rPr sz="1100" spc="-2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70" dirty="0">
                <a:solidFill>
                  <a:srgbClr val="3E3E3E"/>
                </a:solidFill>
                <a:latin typeface="CVS Health Sans"/>
                <a:cs typeface="CVS Health Sans"/>
              </a:rPr>
              <a: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primary</a:t>
            </a:r>
            <a:r>
              <a:rPr sz="1100" spc="-30" dirty="0">
                <a:solidFill>
                  <a:srgbClr val="3E3E3E"/>
                </a:solidFill>
                <a:latin typeface="CVS Health Sans"/>
                <a:cs typeface="CVS Health Sans"/>
              </a:rPr>
              <a:t> </a:t>
            </a:r>
            <a:r>
              <a:rPr sz="1100" dirty="0">
                <a:solidFill>
                  <a:srgbClr val="3E3E3E"/>
                </a:solidFill>
                <a:latin typeface="CVS Health Sans"/>
                <a:cs typeface="CVS Health Sans"/>
              </a:rPr>
              <a:t>point</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contact</a:t>
            </a:r>
            <a:r>
              <a:rPr sz="1100" spc="15" dirty="0">
                <a:solidFill>
                  <a:srgbClr val="3E3E3E"/>
                </a:solidFill>
                <a:latin typeface="CVS Health Sans"/>
                <a:cs typeface="CVS Health Sans"/>
              </a:rPr>
              <a:t> </a:t>
            </a:r>
            <a:r>
              <a:rPr sz="1100" dirty="0">
                <a:solidFill>
                  <a:srgbClr val="3E3E3E"/>
                </a:solidFill>
                <a:latin typeface="CVS Health Sans"/>
                <a:cs typeface="CVS Health Sans"/>
              </a:rPr>
              <a:t>for</a:t>
            </a:r>
            <a:r>
              <a:rPr sz="1100" spc="-35"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5"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20" dirty="0">
                <a:solidFill>
                  <a:srgbClr val="3E3E3E"/>
                </a:solidFill>
                <a:latin typeface="CVS Health Sans"/>
                <a:cs typeface="CVS Health Sans"/>
              </a:rPr>
              <a:t> </a:t>
            </a:r>
            <a:r>
              <a:rPr sz="1100" dirty="0">
                <a:solidFill>
                  <a:srgbClr val="3E3E3E"/>
                </a:solidFill>
                <a:latin typeface="CVS Health Sans"/>
                <a:cs typeface="CVS Health Sans"/>
              </a:rPr>
              <a:t>communication</a:t>
            </a:r>
            <a:r>
              <a:rPr sz="1100" spc="15" dirty="0">
                <a:solidFill>
                  <a:srgbClr val="3E3E3E"/>
                </a:solidFill>
                <a:latin typeface="CVS Health Sans"/>
                <a:cs typeface="CVS Health Sans"/>
              </a:rPr>
              <a:t> </a:t>
            </a:r>
            <a:r>
              <a:rPr sz="1100" dirty="0">
                <a:solidFill>
                  <a:srgbClr val="3E3E3E"/>
                </a:solidFill>
                <a:latin typeface="CVS Health Sans"/>
                <a:cs typeface="CVS Health Sans"/>
              </a:rPr>
              <a:t>jobs.</a:t>
            </a:r>
            <a:r>
              <a:rPr sz="1100" spc="-15" dirty="0">
                <a:solidFill>
                  <a:srgbClr val="3E3E3E"/>
                </a:solidFill>
                <a:latin typeface="CVS Health Sans"/>
                <a:cs typeface="CVS Health Sans"/>
              </a:rPr>
              <a:t> </a:t>
            </a:r>
            <a:r>
              <a:rPr sz="1100" dirty="0">
                <a:solidFill>
                  <a:srgbClr val="3E3E3E"/>
                </a:solidFill>
                <a:latin typeface="CVS Health Sans"/>
                <a:cs typeface="CVS Health Sans"/>
              </a:rPr>
              <a:t>Jobs</a:t>
            </a:r>
            <a:r>
              <a:rPr sz="1100" spc="-50" dirty="0">
                <a:solidFill>
                  <a:srgbClr val="3E3E3E"/>
                </a:solidFill>
                <a:latin typeface="CVS Health Sans"/>
                <a:cs typeface="CVS Health Sans"/>
              </a:rPr>
              <a:t> </a:t>
            </a:r>
            <a:r>
              <a:rPr sz="1100" spc="-25" dirty="0">
                <a:solidFill>
                  <a:srgbClr val="3E3E3E"/>
                </a:solidFill>
                <a:latin typeface="CVS Health Sans"/>
                <a:cs typeface="CVS Health Sans"/>
              </a:rPr>
              <a:t>are </a:t>
            </a:r>
            <a:r>
              <a:rPr sz="1100" dirty="0">
                <a:solidFill>
                  <a:srgbClr val="3E3E3E"/>
                </a:solidFill>
                <a:latin typeface="CVS Health Sans"/>
                <a:cs typeface="CVS Health Sans"/>
              </a:rPr>
              <a:t>made up</a:t>
            </a:r>
            <a:r>
              <a:rPr sz="1100" spc="-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low</a:t>
            </a:r>
            <a:r>
              <a:rPr sz="1100" spc="-4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medium</a:t>
            </a:r>
            <a:r>
              <a:rPr sz="1100" spc="-25" dirty="0">
                <a:solidFill>
                  <a:srgbClr val="3E3E3E"/>
                </a:solidFill>
                <a:latin typeface="CVS Health Sans"/>
                <a:cs typeface="CVS Health Sans"/>
              </a:rPr>
              <a:t> </a:t>
            </a:r>
            <a:r>
              <a:rPr sz="1100" dirty="0">
                <a:solidFill>
                  <a:srgbClr val="3E3E3E"/>
                </a:solidFill>
                <a:latin typeface="CVS Health Sans"/>
                <a:cs typeface="CVS Health Sans"/>
              </a:rPr>
              <a:t>execution</a:t>
            </a:r>
            <a:r>
              <a:rPr sz="1100" spc="-95" dirty="0">
                <a:solidFill>
                  <a:srgbClr val="3E3E3E"/>
                </a:solidFill>
                <a:latin typeface="CVS Health Sans"/>
                <a:cs typeface="CVS Health Sans"/>
              </a:rPr>
              <a:t> </a:t>
            </a:r>
            <a:r>
              <a:rPr sz="1100" dirty="0">
                <a:solidFill>
                  <a:srgbClr val="3E3E3E"/>
                </a:solidFill>
                <a:latin typeface="CVS Health Sans"/>
                <a:cs typeface="CVS Health Sans"/>
              </a:rPr>
              <a:t>complexity.</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They</a:t>
            </a:r>
            <a:r>
              <a:rPr sz="1100" spc="-65" dirty="0">
                <a:solidFill>
                  <a:srgbClr val="3E3E3E"/>
                </a:solidFill>
                <a:latin typeface="CVS Health Sans"/>
                <a:cs typeface="CVS Health Sans"/>
              </a:rPr>
              <a:t> </a:t>
            </a:r>
            <a:r>
              <a:rPr sz="1100" dirty="0">
                <a:solidFill>
                  <a:srgbClr val="3E3E3E"/>
                </a:solidFill>
                <a:latin typeface="CVS Health Sans"/>
                <a:cs typeface="CVS Health Sans"/>
              </a:rPr>
              <a:t>coordinate</a:t>
            </a:r>
            <a:r>
              <a:rPr sz="1100" spc="-35" dirty="0">
                <a:solidFill>
                  <a:srgbClr val="3E3E3E"/>
                </a:solidFill>
                <a:latin typeface="CVS Health Sans"/>
                <a:cs typeface="CVS Health Sans"/>
              </a:rPr>
              <a:t> </a:t>
            </a:r>
            <a:r>
              <a:rPr sz="1100" dirty="0">
                <a:solidFill>
                  <a:srgbClr val="3E3E3E"/>
                </a:solidFill>
                <a:latin typeface="CVS Health Sans"/>
                <a:cs typeface="CVS Health Sans"/>
              </a:rPr>
              <a:t>across</a:t>
            </a:r>
            <a:r>
              <a:rPr sz="1100" spc="-15" dirty="0">
                <a:solidFill>
                  <a:srgbClr val="3E3E3E"/>
                </a:solidFill>
                <a:latin typeface="CVS Health Sans"/>
                <a:cs typeface="CVS Health Sans"/>
              </a:rPr>
              <a:t> </a:t>
            </a:r>
            <a:r>
              <a:rPr sz="1100" dirty="0">
                <a:solidFill>
                  <a:srgbClr val="3E3E3E"/>
                </a:solidFill>
                <a:latin typeface="CVS Health Sans"/>
                <a:cs typeface="CVS Health Sans"/>
              </a:rPr>
              <a:t>various</a:t>
            </a:r>
            <a:r>
              <a:rPr sz="1100" spc="-20"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3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external</a:t>
            </a:r>
            <a:r>
              <a:rPr sz="1100" spc="-55"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8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15" dirty="0">
                <a:solidFill>
                  <a:srgbClr val="3E3E3E"/>
                </a:solidFill>
                <a:latin typeface="CVS Health Sans"/>
                <a:cs typeface="CVS Health Sans"/>
              </a:rPr>
              <a:t> </a:t>
            </a:r>
            <a:r>
              <a:rPr sz="1100" dirty="0">
                <a:solidFill>
                  <a:srgbClr val="3E3E3E"/>
                </a:solidFill>
                <a:latin typeface="CVS Health Sans"/>
                <a:cs typeface="CVS Health Sans"/>
              </a:rPr>
              <a:t>all</a:t>
            </a:r>
            <a:r>
              <a:rPr sz="1100" spc="-15" dirty="0">
                <a:solidFill>
                  <a:srgbClr val="3E3E3E"/>
                </a:solidFill>
                <a:latin typeface="CVS Health Sans"/>
                <a:cs typeface="CVS Health Sans"/>
              </a:rPr>
              <a:t> </a:t>
            </a:r>
            <a:r>
              <a:rPr sz="1100" dirty="0">
                <a:solidFill>
                  <a:srgbClr val="3E3E3E"/>
                </a:solidFill>
                <a:latin typeface="CVS Health Sans"/>
                <a:cs typeface="CVS Health Sans"/>
              </a:rPr>
              <a:t>aspects</a:t>
            </a:r>
            <a:r>
              <a:rPr sz="1100" spc="-5" dirty="0">
                <a:solidFill>
                  <a:srgbClr val="3E3E3E"/>
                </a:solidFill>
                <a:latin typeface="CVS Health Sans"/>
                <a:cs typeface="CVS Health Sans"/>
              </a:rPr>
              <a:t> </a:t>
            </a:r>
            <a:r>
              <a:rPr sz="1100" dirty="0">
                <a:solidFill>
                  <a:srgbClr val="3E3E3E"/>
                </a:solidFill>
                <a:latin typeface="CVS Health Sans"/>
                <a:cs typeface="CVS Health Sans"/>
              </a:rPr>
              <a:t>of 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execution</a:t>
            </a:r>
            <a:r>
              <a:rPr sz="1100" spc="-80" dirty="0">
                <a:solidFill>
                  <a:srgbClr val="3E3E3E"/>
                </a:solidFill>
                <a:latin typeface="CVS Health Sans"/>
                <a:cs typeface="CVS Health Sans"/>
              </a:rPr>
              <a:t> </a:t>
            </a:r>
            <a:r>
              <a:rPr sz="1100" dirty="0">
                <a:solidFill>
                  <a:srgbClr val="3E3E3E"/>
                </a:solidFill>
                <a:latin typeface="CVS Health Sans"/>
                <a:cs typeface="CVS Health Sans"/>
              </a:rPr>
              <a:t>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pulled</a:t>
            </a:r>
            <a:r>
              <a:rPr sz="1100" spc="-114" dirty="0">
                <a:solidFill>
                  <a:srgbClr val="3E3E3E"/>
                </a:solidFill>
                <a:latin typeface="CVS Health Sans"/>
                <a:cs typeface="CVS Health Sans"/>
              </a:rPr>
              <a:t> </a:t>
            </a:r>
            <a:r>
              <a:rPr sz="1100" dirty="0">
                <a:solidFill>
                  <a:srgbClr val="3E3E3E"/>
                </a:solidFill>
                <a:latin typeface="CVS Health Sans"/>
                <a:cs typeface="CVS Health Sans"/>
              </a:rPr>
              <a:t>together</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yield</a:t>
            </a:r>
            <a:r>
              <a:rPr sz="1100" spc="-35" dirty="0">
                <a:solidFill>
                  <a:srgbClr val="3E3E3E"/>
                </a:solidFill>
                <a:latin typeface="CVS Health Sans"/>
                <a:cs typeface="CVS Health Sans"/>
              </a:rPr>
              <a:t> </a:t>
            </a:r>
            <a:r>
              <a:rPr sz="1100" dirty="0">
                <a:solidFill>
                  <a:srgbClr val="3E3E3E"/>
                </a:solidFill>
                <a:latin typeface="CVS Health Sans"/>
                <a:cs typeface="CVS Health Sans"/>
              </a:rPr>
              <a:t>accurate</a:t>
            </a:r>
            <a:r>
              <a:rPr sz="1100" spc="2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timely delivery</a:t>
            </a:r>
            <a:r>
              <a:rPr sz="1100" spc="-85" dirty="0">
                <a:solidFill>
                  <a:srgbClr val="3E3E3E"/>
                </a:solidFill>
                <a:latin typeface="CVS Health Sans"/>
                <a:cs typeface="CVS Health Sans"/>
              </a:rPr>
              <a:t> </a:t>
            </a:r>
            <a:r>
              <a:rPr sz="1100" dirty="0">
                <a:solidFill>
                  <a:srgbClr val="3E3E3E"/>
                </a:solidFill>
                <a:latin typeface="CVS Health Sans"/>
                <a:cs typeface="CVS Health Sans"/>
              </a:rPr>
              <a:t>against</a:t>
            </a:r>
            <a:r>
              <a:rPr sz="1100" spc="45" dirty="0">
                <a:solidFill>
                  <a:srgbClr val="3E3E3E"/>
                </a:solidFill>
                <a:latin typeface="CVS Health Sans"/>
                <a:cs typeface="CVS Health Sans"/>
              </a:rPr>
              <a:t> </a:t>
            </a:r>
            <a:r>
              <a:rPr sz="1100" dirty="0">
                <a:solidFill>
                  <a:srgbClr val="3E3E3E"/>
                </a:solidFill>
                <a:latin typeface="CVS Health Sans"/>
                <a:cs typeface="CVS Health Sans"/>
              </a:rPr>
              <a:t>requested</a:t>
            </a:r>
            <a:r>
              <a:rPr sz="1100" spc="-110" dirty="0">
                <a:solidFill>
                  <a:srgbClr val="3E3E3E"/>
                </a:solidFill>
                <a:latin typeface="CVS Health Sans"/>
                <a:cs typeface="CVS Health Sans"/>
              </a:rPr>
              <a:t> </a:t>
            </a:r>
            <a:r>
              <a:rPr sz="1100" dirty="0">
                <a:solidFill>
                  <a:srgbClr val="3E3E3E"/>
                </a:solidFill>
                <a:latin typeface="CVS Health Sans"/>
                <a:cs typeface="CVS Health Sans"/>
              </a:rPr>
              <a:t>completion</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dates.</a:t>
            </a:r>
            <a:endParaRPr sz="1100">
              <a:latin typeface="CVS Health Sans"/>
              <a:cs typeface="CVS Health Sans"/>
            </a:endParaRPr>
          </a:p>
        </p:txBody>
      </p:sp>
      <p:sp>
        <p:nvSpPr>
          <p:cNvPr id="14" name="object 14"/>
          <p:cNvSpPr txBox="1"/>
          <p:nvPr/>
        </p:nvSpPr>
        <p:spPr>
          <a:xfrm>
            <a:off x="5585586" y="4576786"/>
            <a:ext cx="5842635" cy="1424305"/>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Senior</a:t>
            </a:r>
            <a:r>
              <a:rPr sz="1400" b="1" spc="-20" dirty="0">
                <a:solidFill>
                  <a:srgbClr val="3E3E3E"/>
                </a:solidFill>
                <a:latin typeface="CVS Health Sans"/>
                <a:cs typeface="CVS Health Sans"/>
              </a:rPr>
              <a:t> </a:t>
            </a:r>
            <a:r>
              <a:rPr sz="1400" b="1" dirty="0">
                <a:solidFill>
                  <a:srgbClr val="3E3E3E"/>
                </a:solidFill>
                <a:latin typeface="CVS Health Sans"/>
                <a:cs typeface="CVS Health Sans"/>
              </a:rPr>
              <a:t>Analyst,</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Member</a:t>
            </a:r>
            <a:r>
              <a:rPr sz="1400" b="1" spc="-10" dirty="0">
                <a:solidFill>
                  <a:srgbClr val="3E3E3E"/>
                </a:solidFill>
                <a:latin typeface="CVS Health Sans"/>
                <a:cs typeface="CVS Health Sans"/>
              </a:rPr>
              <a:t> Communication/PBM</a:t>
            </a:r>
            <a:r>
              <a:rPr sz="1400" b="1" spc="-20" dirty="0">
                <a:solidFill>
                  <a:srgbClr val="3E3E3E"/>
                </a:solidFill>
                <a:latin typeface="CVS Health Sans"/>
                <a:cs typeface="CVS Health Sans"/>
              </a:rPr>
              <a:t> </a:t>
            </a:r>
            <a:r>
              <a:rPr sz="1400" b="1" spc="-10" dirty="0">
                <a:solidFill>
                  <a:srgbClr val="3E3E3E"/>
                </a:solidFill>
                <a:latin typeface="CVS Health Sans"/>
                <a:cs typeface="CVS Health Sans"/>
              </a:rPr>
              <a:t>Marketing</a:t>
            </a:r>
            <a:endParaRPr sz="1400">
              <a:latin typeface="CVS Health Sans"/>
              <a:cs typeface="CVS Health Sans"/>
            </a:endParaRPr>
          </a:p>
          <a:p>
            <a:pPr marL="12700" marR="5080">
              <a:lnSpc>
                <a:spcPct val="99900"/>
              </a:lnSpc>
              <a:spcBef>
                <a:spcPts val="640"/>
              </a:spcBef>
            </a:pP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Sr. Analyst</a:t>
            </a:r>
            <a:r>
              <a:rPr sz="1100" spc="-1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5" dirty="0">
                <a:solidFill>
                  <a:srgbClr val="3E3E3E"/>
                </a:solidFill>
                <a:latin typeface="CVS Health Sans"/>
                <a:cs typeface="CVS Health Sans"/>
              </a:rPr>
              <a:t> </a:t>
            </a:r>
            <a:r>
              <a:rPr sz="1100" dirty="0">
                <a:solidFill>
                  <a:srgbClr val="3E3E3E"/>
                </a:solidFill>
                <a:latin typeface="CVS Health Sans"/>
                <a:cs typeface="CVS Health Sans"/>
              </a:rPr>
              <a:t>is</a:t>
            </a:r>
            <a:r>
              <a:rPr sz="1100" spc="-10" dirty="0">
                <a:solidFill>
                  <a:srgbClr val="3E3E3E"/>
                </a:solidFill>
                <a:latin typeface="CVS Health Sans"/>
                <a:cs typeface="CVS Health Sans"/>
              </a:rPr>
              <a:t> </a:t>
            </a:r>
            <a:r>
              <a:rPr sz="1100" dirty="0">
                <a:solidFill>
                  <a:srgbClr val="3E3E3E"/>
                </a:solidFill>
                <a:latin typeface="CVS Health Sans"/>
                <a:cs typeface="CVS Health Sans"/>
              </a:rPr>
              <a:t>primary</a:t>
            </a:r>
            <a:r>
              <a:rPr sz="1100" spc="-20" dirty="0">
                <a:solidFill>
                  <a:srgbClr val="3E3E3E"/>
                </a:solidFill>
                <a:latin typeface="CVS Health Sans"/>
                <a:cs typeface="CVS Health Sans"/>
              </a:rPr>
              <a:t> </a:t>
            </a:r>
            <a:r>
              <a:rPr sz="1100" dirty="0">
                <a:solidFill>
                  <a:srgbClr val="3E3E3E"/>
                </a:solidFill>
                <a:latin typeface="CVS Health Sans"/>
                <a:cs typeface="CVS Health Sans"/>
              </a:rPr>
              <a:t>point</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contact</a:t>
            </a:r>
            <a:r>
              <a:rPr sz="1100" spc="-10" dirty="0">
                <a:solidFill>
                  <a:srgbClr val="3E3E3E"/>
                </a:solidFill>
                <a:latin typeface="CVS Health Sans"/>
                <a:cs typeface="CVS Health Sans"/>
              </a:rPr>
              <a:t> </a:t>
            </a:r>
            <a:r>
              <a:rPr sz="1100" dirty="0">
                <a:solidFill>
                  <a:srgbClr val="3E3E3E"/>
                </a:solidFill>
                <a:latin typeface="CVS Health Sans"/>
                <a:cs typeface="CVS Health Sans"/>
              </a:rPr>
              <a:t>for</a:t>
            </a:r>
            <a:r>
              <a:rPr sz="1100" spc="15" dirty="0">
                <a:solidFill>
                  <a:srgbClr val="3E3E3E"/>
                </a:solidFill>
                <a:latin typeface="CVS Health Sans"/>
                <a:cs typeface="CVS Health Sans"/>
              </a:rPr>
              <a:t> </a:t>
            </a:r>
            <a:r>
              <a:rPr sz="1100" dirty="0">
                <a:solidFill>
                  <a:srgbClr val="3E3E3E"/>
                </a:solidFill>
                <a:latin typeface="CVS Health Sans"/>
                <a:cs typeface="CVS Health Sans"/>
              </a:rPr>
              <a:t>second</a:t>
            </a:r>
            <a:r>
              <a:rPr sz="1100" spc="-45"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95" dirty="0">
                <a:solidFill>
                  <a:srgbClr val="3E3E3E"/>
                </a:solidFill>
                <a:latin typeface="CVS Health Sans"/>
                <a:cs typeface="CVS Health Sans"/>
              </a:rPr>
              <a:t> </a:t>
            </a:r>
            <a:r>
              <a:rPr sz="1100" dirty="0">
                <a:solidFill>
                  <a:srgbClr val="3E3E3E"/>
                </a:solidFill>
                <a:latin typeface="CVS Health Sans"/>
                <a:cs typeface="CVS Health Sans"/>
              </a:rPr>
              <a:t>review</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spc="-20" dirty="0">
                <a:solidFill>
                  <a:srgbClr val="3E3E3E"/>
                </a:solidFill>
                <a:latin typeface="CVS Health Sans"/>
                <a:cs typeface="CVS Health Sans"/>
              </a:rPr>
              <a:t>work </a:t>
            </a:r>
            <a:r>
              <a:rPr sz="1100" dirty="0">
                <a:solidFill>
                  <a:srgbClr val="3E3E3E"/>
                </a:solidFill>
                <a:latin typeface="CVS Health Sans"/>
                <a:cs typeface="CVS Health Sans"/>
              </a:rPr>
              <a:t>assignments</a:t>
            </a:r>
            <a:r>
              <a:rPr sz="1100" spc="-35" dirty="0">
                <a:solidFill>
                  <a:srgbClr val="3E3E3E"/>
                </a:solidFill>
                <a:latin typeface="CVS Health Sans"/>
                <a:cs typeface="CVS Health Sans"/>
              </a:rPr>
              <a:t> </a:t>
            </a:r>
            <a:r>
              <a:rPr sz="1100" dirty="0">
                <a:solidFill>
                  <a:srgbClr val="3E3E3E"/>
                </a:solidFill>
                <a:latin typeface="CVS Health Sans"/>
                <a:cs typeface="CVS Health Sans"/>
              </a:rPr>
              <a:t>for</a:t>
            </a:r>
            <a:r>
              <a:rPr sz="1100" spc="-10" dirty="0">
                <a:solidFill>
                  <a:srgbClr val="3E3E3E"/>
                </a:solidFill>
                <a:latin typeface="CVS Health Sans"/>
                <a:cs typeface="CVS Health Sans"/>
              </a:rPr>
              <a:t> </a:t>
            </a:r>
            <a:r>
              <a:rPr sz="1100" dirty="0">
                <a:solidFill>
                  <a:srgbClr val="3E3E3E"/>
                </a:solidFill>
                <a:latin typeface="CVS Health Sans"/>
                <a:cs typeface="CVS Health Sans"/>
              </a:rPr>
              <a:t>MCO</a:t>
            </a:r>
            <a:r>
              <a:rPr sz="1100" spc="-45" dirty="0">
                <a:solidFill>
                  <a:srgbClr val="3E3E3E"/>
                </a:solidFill>
                <a:latin typeface="CVS Health Sans"/>
                <a:cs typeface="CVS Health Sans"/>
              </a:rPr>
              <a:t> </a:t>
            </a:r>
            <a:r>
              <a:rPr sz="1100" dirty="0">
                <a:solidFill>
                  <a:srgbClr val="3E3E3E"/>
                </a:solidFill>
                <a:latin typeface="CVS Health Sans"/>
                <a:cs typeface="CVS Health Sans"/>
              </a:rPr>
              <a:t>communication jobs.</a:t>
            </a:r>
            <a:r>
              <a:rPr sz="1100" spc="-20" dirty="0">
                <a:solidFill>
                  <a:srgbClr val="3E3E3E"/>
                </a:solidFill>
                <a:latin typeface="CVS Health Sans"/>
                <a:cs typeface="CVS Health Sans"/>
              </a:rPr>
              <a:t> </a:t>
            </a:r>
            <a:r>
              <a:rPr sz="1100" dirty="0">
                <a:solidFill>
                  <a:srgbClr val="3E3E3E"/>
                </a:solidFill>
                <a:latin typeface="CVS Health Sans"/>
                <a:cs typeface="CVS Health Sans"/>
              </a:rPr>
              <a:t>Communication types</a:t>
            </a:r>
            <a:r>
              <a:rPr sz="1100" spc="-35" dirty="0">
                <a:solidFill>
                  <a:srgbClr val="3E3E3E"/>
                </a:solidFill>
                <a:latin typeface="CVS Health Sans"/>
                <a:cs typeface="CVS Health Sans"/>
              </a:rPr>
              <a:t> </a:t>
            </a:r>
            <a:r>
              <a:rPr sz="1100" dirty="0">
                <a:solidFill>
                  <a:srgbClr val="3E3E3E"/>
                </a:solidFill>
                <a:latin typeface="CVS Health Sans"/>
                <a:cs typeface="CVS Health Sans"/>
              </a:rPr>
              <a:t>are</a:t>
            </a:r>
            <a:r>
              <a:rPr sz="1100" spc="-40" dirty="0">
                <a:solidFill>
                  <a:srgbClr val="3E3E3E"/>
                </a:solidFill>
                <a:latin typeface="CVS Health Sans"/>
                <a:cs typeface="CVS Health Sans"/>
              </a:rPr>
              <a:t> </a:t>
            </a:r>
            <a:r>
              <a:rPr sz="1100" dirty="0">
                <a:solidFill>
                  <a:srgbClr val="3E3E3E"/>
                </a:solidFill>
                <a:latin typeface="CVS Health Sans"/>
                <a:cs typeface="CVS Health Sans"/>
              </a:rPr>
              <a:t>typically</a:t>
            </a:r>
            <a:r>
              <a:rPr sz="1100" spc="-40" dirty="0">
                <a:solidFill>
                  <a:srgbClr val="3E3E3E"/>
                </a:solidFill>
                <a:latin typeface="CVS Health Sans"/>
                <a:cs typeface="CVS Health Sans"/>
              </a:rPr>
              <a:t> </a:t>
            </a:r>
            <a:r>
              <a:rPr sz="1100" dirty="0">
                <a:solidFill>
                  <a:srgbClr val="3E3E3E"/>
                </a:solidFill>
                <a:latin typeface="CVS Health Sans"/>
                <a:cs typeface="CVS Health Sans"/>
              </a:rPr>
              <a:t>of</a:t>
            </a:r>
            <a:r>
              <a:rPr sz="1100" spc="-35" dirty="0">
                <a:solidFill>
                  <a:srgbClr val="3E3E3E"/>
                </a:solidFill>
                <a:latin typeface="CVS Health Sans"/>
                <a:cs typeface="CVS Health Sans"/>
              </a:rPr>
              <a:t> </a:t>
            </a:r>
            <a:r>
              <a:rPr sz="1100" dirty="0">
                <a:solidFill>
                  <a:srgbClr val="3E3E3E"/>
                </a:solidFill>
                <a:latin typeface="CVS Health Sans"/>
                <a:cs typeface="CVS Health Sans"/>
              </a:rPr>
              <a:t>a</a:t>
            </a:r>
            <a:r>
              <a:rPr sz="1100" spc="-5" dirty="0">
                <a:solidFill>
                  <a:srgbClr val="3E3E3E"/>
                </a:solidFill>
                <a:latin typeface="CVS Health Sans"/>
                <a:cs typeface="CVS Health Sans"/>
              </a:rPr>
              <a:t> </a:t>
            </a:r>
            <a:r>
              <a:rPr sz="1100" spc="-20" dirty="0">
                <a:solidFill>
                  <a:srgbClr val="3E3E3E"/>
                </a:solidFill>
                <a:latin typeface="CVS Health Sans"/>
                <a:cs typeface="CVS Health Sans"/>
              </a:rPr>
              <a:t>high </a:t>
            </a:r>
            <a:r>
              <a:rPr sz="1100" dirty="0">
                <a:solidFill>
                  <a:srgbClr val="3E3E3E"/>
                </a:solidFill>
                <a:latin typeface="CVS Health Sans"/>
                <a:cs typeface="CVS Health Sans"/>
              </a:rPr>
              <a:t>complexity</a:t>
            </a:r>
            <a:r>
              <a:rPr sz="1100" spc="-70" dirty="0">
                <a:solidFill>
                  <a:srgbClr val="3E3E3E"/>
                </a:solidFill>
                <a:latin typeface="CVS Health Sans"/>
                <a:cs typeface="CVS Health Sans"/>
              </a:rPr>
              <a:t> </a:t>
            </a:r>
            <a:r>
              <a:rPr sz="1100" dirty="0">
                <a:solidFill>
                  <a:srgbClr val="3E3E3E"/>
                </a:solidFill>
                <a:latin typeface="CVS Health Sans"/>
                <a:cs typeface="CVS Health Sans"/>
              </a:rPr>
              <a:t>that</a:t>
            </a:r>
            <a:r>
              <a:rPr sz="1100" spc="-50" dirty="0">
                <a:solidFill>
                  <a:srgbClr val="3E3E3E"/>
                </a:solidFill>
                <a:latin typeface="CVS Health Sans"/>
                <a:cs typeface="CVS Health Sans"/>
              </a:rPr>
              <a:t> </a:t>
            </a:r>
            <a:r>
              <a:rPr sz="1100" dirty="0">
                <a:solidFill>
                  <a:srgbClr val="3E3E3E"/>
                </a:solidFill>
                <a:latin typeface="CVS Health Sans"/>
                <a:cs typeface="CVS Health Sans"/>
              </a:rPr>
              <a:t>require</a:t>
            </a:r>
            <a:r>
              <a:rPr sz="1100" spc="-70" dirty="0">
                <a:solidFill>
                  <a:srgbClr val="3E3E3E"/>
                </a:solidFill>
                <a:latin typeface="CVS Health Sans"/>
                <a:cs typeface="CVS Health Sans"/>
              </a:rPr>
              <a:t> </a:t>
            </a:r>
            <a:r>
              <a:rPr sz="1100" dirty="0">
                <a:solidFill>
                  <a:srgbClr val="3E3E3E"/>
                </a:solidFill>
                <a:latin typeface="CVS Health Sans"/>
                <a:cs typeface="CVS Health Sans"/>
              </a:rPr>
              <a:t>critical</a:t>
            </a:r>
            <a:r>
              <a:rPr sz="1100" spc="-5" dirty="0">
                <a:solidFill>
                  <a:srgbClr val="3E3E3E"/>
                </a:solidFill>
                <a:latin typeface="CVS Health Sans"/>
                <a:cs typeface="CVS Health Sans"/>
              </a:rPr>
              <a:t> </a:t>
            </a:r>
            <a:r>
              <a:rPr sz="1100" dirty="0">
                <a:solidFill>
                  <a:srgbClr val="3E3E3E"/>
                </a:solidFill>
                <a:latin typeface="CVS Health Sans"/>
                <a:cs typeface="CVS Health Sans"/>
              </a:rPr>
              <a:t>analysis to</a:t>
            </a:r>
            <a:r>
              <a:rPr sz="1100" spc="-2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40" dirty="0">
                <a:solidFill>
                  <a:srgbClr val="3E3E3E"/>
                </a:solidFill>
                <a:latin typeface="CVS Health Sans"/>
                <a:cs typeface="CVS Health Sans"/>
              </a:rPr>
              <a:t> </a:t>
            </a:r>
            <a:r>
              <a:rPr sz="1100" dirty="0">
                <a:solidFill>
                  <a:srgbClr val="3E3E3E"/>
                </a:solidFill>
                <a:latin typeface="CVS Health Sans"/>
                <a:cs typeface="CVS Health Sans"/>
              </a:rPr>
              <a:t>accurate</a:t>
            </a:r>
            <a:r>
              <a:rPr sz="1100" spc="-10" dirty="0">
                <a:solidFill>
                  <a:srgbClr val="3E3E3E"/>
                </a:solidFill>
                <a:latin typeface="CVS Health Sans"/>
                <a:cs typeface="CVS Health Sans"/>
              </a:rPr>
              <a:t> </a:t>
            </a:r>
            <a:r>
              <a:rPr sz="1100" dirty="0">
                <a:solidFill>
                  <a:srgbClr val="3E3E3E"/>
                </a:solidFill>
                <a:latin typeface="CVS Health Sans"/>
                <a:cs typeface="CVS Health Sans"/>
              </a:rPr>
              <a:t>communications to</a:t>
            </a:r>
            <a:r>
              <a:rPr sz="1100" spc="-25" dirty="0">
                <a:solidFill>
                  <a:srgbClr val="3E3E3E"/>
                </a:solidFill>
                <a:latin typeface="CVS Health Sans"/>
                <a:cs typeface="CVS Health Sans"/>
              </a:rPr>
              <a:t> our </a:t>
            </a:r>
            <a:r>
              <a:rPr sz="1100" dirty="0">
                <a:solidFill>
                  <a:srgbClr val="3E3E3E"/>
                </a:solidFill>
                <a:latin typeface="CVS Health Sans"/>
                <a:cs typeface="CVS Health Sans"/>
              </a:rPr>
              <a:t>members.</a:t>
            </a:r>
            <a:r>
              <a:rPr sz="1100" spc="200" dirty="0">
                <a:solidFill>
                  <a:srgbClr val="3E3E3E"/>
                </a:solidFill>
                <a:latin typeface="CVS Health Sans"/>
                <a:cs typeface="CVS Health Sans"/>
              </a:rPr>
              <a:t> </a:t>
            </a:r>
            <a:r>
              <a:rPr sz="1100" dirty="0">
                <a:solidFill>
                  <a:srgbClr val="3E3E3E"/>
                </a:solidFill>
                <a:latin typeface="CVS Health Sans"/>
                <a:cs typeface="CVS Health Sans"/>
              </a:rPr>
              <a:t>They</a:t>
            </a:r>
            <a:r>
              <a:rPr sz="1100" spc="-60"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30" dirty="0">
                <a:solidFill>
                  <a:srgbClr val="3E3E3E"/>
                </a:solidFill>
                <a:latin typeface="CVS Health Sans"/>
                <a:cs typeface="CVS Health Sans"/>
              </a:rPr>
              <a:t> </a:t>
            </a:r>
            <a:r>
              <a:rPr sz="1100" dirty="0">
                <a:solidFill>
                  <a:srgbClr val="3E3E3E"/>
                </a:solidFill>
                <a:latin typeface="CVS Health Sans"/>
                <a:cs typeface="CVS Health Sans"/>
              </a:rPr>
              <a:t>overall</a:t>
            </a:r>
            <a:r>
              <a:rPr sz="1100" spc="-100" dirty="0">
                <a:solidFill>
                  <a:srgbClr val="3E3E3E"/>
                </a:solidFill>
                <a:latin typeface="CVS Health Sans"/>
                <a:cs typeface="CVS Health Sans"/>
              </a:rPr>
              <a:t> </a:t>
            </a:r>
            <a:r>
              <a:rPr sz="1100" dirty="0">
                <a:solidFill>
                  <a:srgbClr val="3E3E3E"/>
                </a:solidFill>
                <a:latin typeface="CVS Health Sans"/>
                <a:cs typeface="CVS Health Sans"/>
              </a:rPr>
              <a:t>understanding</a:t>
            </a:r>
            <a:r>
              <a:rPr sz="1100" spc="-5"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CVS</a:t>
            </a:r>
            <a:r>
              <a:rPr sz="1100" spc="-5" dirty="0">
                <a:solidFill>
                  <a:srgbClr val="3E3E3E"/>
                </a:solidFill>
                <a:latin typeface="CVS Health Sans"/>
                <a:cs typeface="CVS Health Sans"/>
              </a:rPr>
              <a:t> </a:t>
            </a:r>
            <a:r>
              <a:rPr sz="1100" dirty="0">
                <a:solidFill>
                  <a:srgbClr val="3E3E3E"/>
                </a:solidFill>
                <a:latin typeface="CVS Health Sans"/>
                <a:cs typeface="CVS Health Sans"/>
              </a:rPr>
              <a:t>communication</a:t>
            </a:r>
            <a:r>
              <a:rPr sz="1100" spc="10" dirty="0">
                <a:solidFill>
                  <a:srgbClr val="3E3E3E"/>
                </a:solidFill>
                <a:latin typeface="CVS Health Sans"/>
                <a:cs typeface="CVS Health Sans"/>
              </a:rPr>
              <a:t> </a:t>
            </a:r>
            <a:r>
              <a:rPr sz="1100" dirty="0">
                <a:solidFill>
                  <a:srgbClr val="3E3E3E"/>
                </a:solidFill>
                <a:latin typeface="CVS Health Sans"/>
                <a:cs typeface="CVS Health Sans"/>
              </a:rPr>
              <a:t>strategy</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where </a:t>
            </a:r>
            <a:r>
              <a:rPr sz="1100" dirty="0">
                <a:solidFill>
                  <a:srgbClr val="3E3E3E"/>
                </a:solidFill>
                <a:latin typeface="CVS Health Sans"/>
                <a:cs typeface="CVS Health Sans"/>
              </a:rPr>
              <a:t>we</a:t>
            </a:r>
            <a:r>
              <a:rPr sz="1100" spc="-35" dirty="0">
                <a:solidFill>
                  <a:srgbClr val="3E3E3E"/>
                </a:solidFill>
                <a:latin typeface="CVS Health Sans"/>
                <a:cs typeface="CVS Health Sans"/>
              </a:rPr>
              <a:t> </a:t>
            </a:r>
            <a:r>
              <a:rPr sz="1100" dirty="0">
                <a:solidFill>
                  <a:srgbClr val="3E3E3E"/>
                </a:solidFill>
                <a:latin typeface="CVS Health Sans"/>
                <a:cs typeface="CVS Health Sans"/>
              </a:rPr>
              <a:t>may</a:t>
            </a:r>
            <a:r>
              <a:rPr sz="1100" spc="10" dirty="0">
                <a:solidFill>
                  <a:srgbClr val="3E3E3E"/>
                </a:solidFill>
                <a:latin typeface="CVS Health Sans"/>
                <a:cs typeface="CVS Health Sans"/>
              </a:rPr>
              <a:t> </a:t>
            </a:r>
            <a:r>
              <a:rPr sz="1100" dirty="0">
                <a:solidFill>
                  <a:srgbClr val="3E3E3E"/>
                </a:solidFill>
                <a:latin typeface="CVS Health Sans"/>
                <a:cs typeface="CVS Health Sans"/>
              </a:rPr>
              <a:t>see</a:t>
            </a:r>
            <a:r>
              <a:rPr sz="1100" spc="-30" dirty="0">
                <a:solidFill>
                  <a:srgbClr val="3E3E3E"/>
                </a:solidFill>
                <a:latin typeface="CVS Health Sans"/>
                <a:cs typeface="CVS Health Sans"/>
              </a:rPr>
              <a:t> </a:t>
            </a:r>
            <a:r>
              <a:rPr sz="1100" dirty="0">
                <a:solidFill>
                  <a:srgbClr val="3E3E3E"/>
                </a:solidFill>
                <a:latin typeface="CVS Health Sans"/>
                <a:cs typeface="CVS Health Sans"/>
              </a:rPr>
              <a:t>gaps.</a:t>
            </a:r>
            <a:r>
              <a:rPr sz="1100" spc="240" dirty="0">
                <a:solidFill>
                  <a:srgbClr val="3E3E3E"/>
                </a:solidFill>
                <a:latin typeface="CVS Health Sans"/>
                <a:cs typeface="CVS Health Sans"/>
              </a:rPr>
              <a:t> </a:t>
            </a:r>
            <a:r>
              <a:rPr sz="1100" dirty="0">
                <a:solidFill>
                  <a:srgbClr val="3E3E3E"/>
                </a:solidFill>
                <a:latin typeface="CVS Health Sans"/>
                <a:cs typeface="CVS Health Sans"/>
              </a:rPr>
              <a:t>In</a:t>
            </a:r>
            <a:r>
              <a:rPr sz="1100" spc="15" dirty="0">
                <a:solidFill>
                  <a:srgbClr val="3E3E3E"/>
                </a:solidFill>
                <a:latin typeface="CVS Health Sans"/>
                <a:cs typeface="CVS Health Sans"/>
              </a:rPr>
              <a:t> </a:t>
            </a:r>
            <a:r>
              <a:rPr sz="1100" dirty="0">
                <a:solidFill>
                  <a:srgbClr val="3E3E3E"/>
                </a:solidFill>
                <a:latin typeface="CVS Health Sans"/>
                <a:cs typeface="CVS Health Sans"/>
              </a:rPr>
              <a:t>doing</a:t>
            </a:r>
            <a:r>
              <a:rPr sz="1100" spc="-5" dirty="0">
                <a:solidFill>
                  <a:srgbClr val="3E3E3E"/>
                </a:solidFill>
                <a:latin typeface="CVS Health Sans"/>
                <a:cs typeface="CVS Health Sans"/>
              </a:rPr>
              <a:t> </a:t>
            </a:r>
            <a:r>
              <a:rPr sz="1100" dirty="0">
                <a:solidFill>
                  <a:srgbClr val="3E3E3E"/>
                </a:solidFill>
                <a:latin typeface="CVS Health Sans"/>
                <a:cs typeface="CVS Health Sans"/>
              </a:rPr>
              <a:t>so,</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they</a:t>
            </a:r>
            <a:r>
              <a:rPr sz="1100" spc="-25" dirty="0">
                <a:solidFill>
                  <a:srgbClr val="3E3E3E"/>
                </a:solidFill>
                <a:latin typeface="CVS Health Sans"/>
                <a:cs typeface="CVS Health Sans"/>
              </a:rPr>
              <a:t> </a:t>
            </a:r>
            <a:r>
              <a:rPr sz="1100" dirty="0">
                <a:solidFill>
                  <a:srgbClr val="3E3E3E"/>
                </a:solidFill>
                <a:latin typeface="CVS Health Sans"/>
                <a:cs typeface="CVS Health Sans"/>
              </a:rPr>
              <a:t>assist</a:t>
            </a:r>
            <a:r>
              <a:rPr sz="1100" spc="10" dirty="0">
                <a:solidFill>
                  <a:srgbClr val="3E3E3E"/>
                </a:solidFill>
                <a:latin typeface="CVS Health Sans"/>
                <a:cs typeface="CVS Health Sans"/>
              </a:rPr>
              <a:t> </a:t>
            </a:r>
            <a:r>
              <a:rPr sz="1100" dirty="0">
                <a:solidFill>
                  <a:srgbClr val="3E3E3E"/>
                </a:solidFill>
                <a:latin typeface="CVS Health Sans"/>
                <a:cs typeface="CVS Health Sans"/>
              </a:rPr>
              <a:t>Managers</a:t>
            </a:r>
            <a:r>
              <a:rPr sz="1100" spc="-55" dirty="0">
                <a:solidFill>
                  <a:srgbClr val="3E3E3E"/>
                </a:solidFill>
                <a:latin typeface="CVS Health Sans"/>
                <a:cs typeface="CVS Health Sans"/>
              </a:rPr>
              <a:t> </a:t>
            </a:r>
            <a:r>
              <a:rPr sz="1100" dirty="0">
                <a:solidFill>
                  <a:srgbClr val="3E3E3E"/>
                </a:solidFill>
                <a:latin typeface="CVS Health Sans"/>
                <a:cs typeface="CVS Health Sans"/>
              </a:rPr>
              <a:t>in</a:t>
            </a:r>
            <a:r>
              <a:rPr sz="1100" spc="15" dirty="0">
                <a:solidFill>
                  <a:srgbClr val="3E3E3E"/>
                </a:solidFill>
                <a:latin typeface="CVS Health Sans"/>
                <a:cs typeface="CVS Health Sans"/>
              </a:rPr>
              <a:t> </a:t>
            </a:r>
            <a:r>
              <a:rPr sz="1100" dirty="0">
                <a:solidFill>
                  <a:srgbClr val="3E3E3E"/>
                </a:solidFill>
                <a:latin typeface="CVS Health Sans"/>
                <a:cs typeface="CVS Health Sans"/>
              </a:rPr>
              <a:t>ensuring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90" dirty="0">
                <a:solidFill>
                  <a:srgbClr val="3E3E3E"/>
                </a:solidFill>
                <a:latin typeface="CVS Health Sans"/>
                <a:cs typeface="CVS Health Sans"/>
              </a:rPr>
              <a:t> </a:t>
            </a:r>
            <a:r>
              <a:rPr sz="1100" spc="-10" dirty="0">
                <a:solidFill>
                  <a:srgbClr val="3E3E3E"/>
                </a:solidFill>
                <a:latin typeface="CVS Health Sans"/>
                <a:cs typeface="CVS Health Sans"/>
              </a:rPr>
              <a:t>improvements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new</a:t>
            </a:r>
            <a:r>
              <a:rPr sz="1100" spc="-30" dirty="0">
                <a:solidFill>
                  <a:srgbClr val="3E3E3E"/>
                </a:solidFill>
                <a:latin typeface="CVS Health Sans"/>
                <a:cs typeface="CVS Health Sans"/>
              </a:rPr>
              <a:t> </a:t>
            </a:r>
            <a:r>
              <a:rPr sz="1100" dirty="0">
                <a:solidFill>
                  <a:srgbClr val="3E3E3E"/>
                </a:solidFill>
                <a:latin typeface="CVS Health Sans"/>
                <a:cs typeface="CVS Health Sans"/>
              </a:rPr>
              <a:t>methodology</a:t>
            </a:r>
            <a:r>
              <a:rPr sz="1100" spc="-50" dirty="0">
                <a:solidFill>
                  <a:srgbClr val="3E3E3E"/>
                </a:solidFill>
                <a:latin typeface="CVS Health Sans"/>
                <a:cs typeface="CVS Health Sans"/>
              </a:rPr>
              <a:t> </a:t>
            </a:r>
            <a:r>
              <a:rPr sz="1100" dirty="0">
                <a:solidFill>
                  <a:srgbClr val="3E3E3E"/>
                </a:solidFill>
                <a:latin typeface="CVS Health Sans"/>
                <a:cs typeface="CVS Health Sans"/>
              </a:rPr>
              <a:t>are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employed.</a:t>
            </a:r>
            <a:endParaRPr sz="1100">
              <a:latin typeface="CVS Health Sans"/>
              <a:cs typeface="CVS Health Sans"/>
            </a:endParaRPr>
          </a:p>
        </p:txBody>
      </p:sp>
      <p:sp>
        <p:nvSpPr>
          <p:cNvPr id="15" name="object 15"/>
          <p:cNvSpPr txBox="1"/>
          <p:nvPr/>
        </p:nvSpPr>
        <p:spPr>
          <a:xfrm>
            <a:off x="5585586" y="3132670"/>
            <a:ext cx="6244590" cy="1254760"/>
          </a:xfrm>
          <a:prstGeom prst="rect">
            <a:avLst/>
          </a:prstGeom>
        </p:spPr>
        <p:txBody>
          <a:bodyPr vert="horz" wrap="square" lIns="0" tIns="111125" rIns="0" bIns="0" rtlCol="0">
            <a:spAutoFit/>
          </a:bodyPr>
          <a:lstStyle/>
          <a:p>
            <a:pPr marL="12700">
              <a:lnSpc>
                <a:spcPct val="100000"/>
              </a:lnSpc>
              <a:spcBef>
                <a:spcPts val="875"/>
              </a:spcBef>
            </a:pPr>
            <a:r>
              <a:rPr sz="1400" b="1" spc="-10" dirty="0">
                <a:solidFill>
                  <a:srgbClr val="3E3E3E"/>
                </a:solidFill>
                <a:latin typeface="CVS Health Sans"/>
                <a:cs typeface="CVS Health Sans"/>
              </a:rPr>
              <a:t>Supervisor</a:t>
            </a:r>
            <a:endParaRPr sz="1400">
              <a:latin typeface="CVS Health Sans"/>
              <a:cs typeface="CVS Health Sans"/>
            </a:endParaRPr>
          </a:p>
          <a:p>
            <a:pPr marL="12700" marR="5080">
              <a:lnSpc>
                <a:spcPct val="99600"/>
              </a:lnSpc>
              <a:spcBef>
                <a:spcPts val="645"/>
              </a:spcBef>
            </a:pP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Supervisor</a:t>
            </a:r>
            <a:r>
              <a:rPr sz="1100" spc="-65" dirty="0">
                <a:solidFill>
                  <a:srgbClr val="3E3E3E"/>
                </a:solidFill>
                <a:latin typeface="CVS Health Sans"/>
                <a:cs typeface="CVS Health Sans"/>
              </a:rPr>
              <a:t> </a:t>
            </a:r>
            <a:r>
              <a:rPr sz="1100" dirty="0">
                <a:solidFill>
                  <a:srgbClr val="3E3E3E"/>
                </a:solidFill>
                <a:latin typeface="CVS Health Sans"/>
                <a:cs typeface="CVS Health Sans"/>
              </a:rPr>
              <a:t>is</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overall</a:t>
            </a:r>
            <a:r>
              <a:rPr sz="1100" spc="-6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growth</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coordinators</a:t>
            </a:r>
            <a:r>
              <a:rPr sz="1100" spc="-4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services</a:t>
            </a:r>
            <a:r>
              <a:rPr sz="1100" spc="-55" dirty="0">
                <a:solidFill>
                  <a:srgbClr val="3E3E3E"/>
                </a:solidFill>
                <a:latin typeface="CVS Health Sans"/>
                <a:cs typeface="CVS Health Sans"/>
              </a:rPr>
              <a:t> </a:t>
            </a:r>
            <a:r>
              <a:rPr sz="1100" dirty="0">
                <a:solidFill>
                  <a:srgbClr val="3E3E3E"/>
                </a:solidFill>
                <a:latin typeface="CVS Health Sans"/>
                <a:cs typeface="CVS Health Sans"/>
              </a:rPr>
              <a:t>that</a:t>
            </a:r>
            <a:r>
              <a:rPr sz="1100" spc="-15" dirty="0">
                <a:solidFill>
                  <a:srgbClr val="3E3E3E"/>
                </a:solidFill>
                <a:latin typeface="CVS Health Sans"/>
                <a:cs typeface="CVS Health Sans"/>
              </a:rPr>
              <a:t> </a:t>
            </a:r>
            <a:r>
              <a:rPr sz="1100" dirty="0">
                <a:solidFill>
                  <a:srgbClr val="3E3E3E"/>
                </a:solidFill>
                <a:latin typeface="CVS Health Sans"/>
                <a:cs typeface="CVS Health Sans"/>
              </a:rPr>
              <a:t>make</a:t>
            </a:r>
            <a:r>
              <a:rPr sz="1100" spc="5" dirty="0">
                <a:solidFill>
                  <a:srgbClr val="3E3E3E"/>
                </a:solidFill>
                <a:latin typeface="CVS Health Sans"/>
                <a:cs typeface="CVS Health Sans"/>
              </a:rPr>
              <a:t> </a:t>
            </a:r>
            <a:r>
              <a:rPr sz="1100" dirty="0">
                <a:solidFill>
                  <a:srgbClr val="3E3E3E"/>
                </a:solidFill>
                <a:latin typeface="CVS Health Sans"/>
                <a:cs typeface="CVS Health Sans"/>
              </a:rPr>
              <a:t>up their</a:t>
            </a:r>
            <a:r>
              <a:rPr sz="1100" spc="10" dirty="0">
                <a:solidFill>
                  <a:srgbClr val="3E3E3E"/>
                </a:solidFill>
                <a:latin typeface="CVS Health Sans"/>
                <a:cs typeface="CVS Health Sans"/>
              </a:rPr>
              <a:t> </a:t>
            </a:r>
            <a:r>
              <a:rPr sz="1100" dirty="0">
                <a:solidFill>
                  <a:srgbClr val="3E3E3E"/>
                </a:solidFill>
                <a:latin typeface="CVS Health Sans"/>
                <a:cs typeface="CVS Health Sans"/>
              </a:rPr>
              <a:t>designated</a:t>
            </a:r>
            <a:r>
              <a:rPr sz="1100" spc="-50"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254"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5" dirty="0">
                <a:solidFill>
                  <a:srgbClr val="3E3E3E"/>
                </a:solidFill>
                <a:latin typeface="CVS Health Sans"/>
                <a:cs typeface="CVS Health Sans"/>
              </a:rPr>
              <a:t> </a:t>
            </a:r>
            <a:r>
              <a:rPr sz="1100" dirty="0">
                <a:solidFill>
                  <a:srgbClr val="3E3E3E"/>
                </a:solidFill>
                <a:latin typeface="CVS Health Sans"/>
                <a:cs typeface="CVS Health Sans"/>
              </a:rPr>
              <a:t>is</a:t>
            </a:r>
            <a:r>
              <a:rPr sz="1100" spc="2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coach</a:t>
            </a:r>
            <a:r>
              <a:rPr sz="1100" spc="20" dirty="0">
                <a:solidFill>
                  <a:srgbClr val="3E3E3E"/>
                </a:solidFill>
                <a:latin typeface="CVS Health Sans"/>
                <a:cs typeface="CVS Health Sans"/>
              </a:rPr>
              <a:t> </a:t>
            </a:r>
            <a:r>
              <a:rPr sz="1100" dirty="0">
                <a:solidFill>
                  <a:srgbClr val="3E3E3E"/>
                </a:solidFill>
                <a:latin typeface="CVS Health Sans"/>
                <a:cs typeface="CVS Health Sans"/>
              </a:rPr>
              <a:t>&amp;</a:t>
            </a:r>
            <a:r>
              <a:rPr sz="1100" spc="-30" dirty="0">
                <a:solidFill>
                  <a:srgbClr val="3E3E3E"/>
                </a:solidFill>
                <a:latin typeface="CVS Health Sans"/>
                <a:cs typeface="CVS Health Sans"/>
              </a:rPr>
              <a:t> </a:t>
            </a:r>
            <a:r>
              <a:rPr sz="1100" dirty="0">
                <a:solidFill>
                  <a:srgbClr val="3E3E3E"/>
                </a:solidFill>
                <a:latin typeface="CVS Health Sans"/>
                <a:cs typeface="CVS Health Sans"/>
              </a:rPr>
              <a:t>guide</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other </a:t>
            </a:r>
            <a:r>
              <a:rPr sz="1100" dirty="0">
                <a:solidFill>
                  <a:srgbClr val="3E3E3E"/>
                </a:solidFill>
                <a:latin typeface="CVS Health Sans"/>
                <a:cs typeface="CVS Health Sans"/>
              </a:rPr>
              <a:t>team</a:t>
            </a:r>
            <a:r>
              <a:rPr sz="1100" spc="-25" dirty="0">
                <a:solidFill>
                  <a:srgbClr val="3E3E3E"/>
                </a:solidFill>
                <a:latin typeface="CVS Health Sans"/>
                <a:cs typeface="CVS Health Sans"/>
              </a:rPr>
              <a:t> </a:t>
            </a:r>
            <a:r>
              <a:rPr sz="1100" dirty="0">
                <a:solidFill>
                  <a:srgbClr val="3E3E3E"/>
                </a:solidFill>
                <a:latin typeface="CVS Health Sans"/>
                <a:cs typeface="CVS Health Sans"/>
              </a:rPr>
              <a:t>members</a:t>
            </a:r>
            <a:r>
              <a:rPr sz="1100" spc="-5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drive</a:t>
            </a:r>
            <a:r>
              <a:rPr sz="1100" spc="-30" dirty="0">
                <a:solidFill>
                  <a:srgbClr val="3E3E3E"/>
                </a:solidFill>
                <a:latin typeface="CVS Health Sans"/>
                <a:cs typeface="CVS Health Sans"/>
              </a:rPr>
              <a:t> </a:t>
            </a:r>
            <a:r>
              <a:rPr sz="1100" dirty="0">
                <a:solidFill>
                  <a:srgbClr val="3E3E3E"/>
                </a:solidFill>
                <a:latin typeface="CVS Health Sans"/>
                <a:cs typeface="CVS Health Sans"/>
              </a:rPr>
              <a:t>high</a:t>
            </a:r>
            <a:r>
              <a:rPr sz="1100" spc="-15" dirty="0">
                <a:solidFill>
                  <a:srgbClr val="3E3E3E"/>
                </a:solidFill>
                <a:latin typeface="CVS Health Sans"/>
                <a:cs typeface="CVS Health Sans"/>
              </a:rPr>
              <a:t> </a:t>
            </a:r>
            <a:r>
              <a:rPr sz="1100" dirty="0">
                <a:solidFill>
                  <a:srgbClr val="3E3E3E"/>
                </a:solidFill>
                <a:latin typeface="CVS Health Sans"/>
                <a:cs typeface="CVS Health Sans"/>
              </a:rPr>
              <a:t>performing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2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0" dirty="0">
                <a:solidFill>
                  <a:srgbClr val="3E3E3E"/>
                </a:solidFill>
                <a:latin typeface="CVS Health Sans"/>
                <a:cs typeface="CVS Health Sans"/>
              </a:rPr>
              <a:t> </a:t>
            </a:r>
            <a:r>
              <a:rPr sz="1100" dirty="0">
                <a:solidFill>
                  <a:srgbClr val="3E3E3E"/>
                </a:solidFill>
                <a:latin typeface="CVS Health Sans"/>
                <a:cs typeface="CVS Health Sans"/>
              </a:rPr>
              <a:t>a</a:t>
            </a:r>
            <a:r>
              <a:rPr sz="1100" spc="-20" dirty="0">
                <a:solidFill>
                  <a:srgbClr val="3E3E3E"/>
                </a:solidFill>
                <a:latin typeface="CVS Health Sans"/>
                <a:cs typeface="CVS Health Sans"/>
              </a:rPr>
              <a:t> </a:t>
            </a:r>
            <a:r>
              <a:rPr sz="1100" dirty="0">
                <a:solidFill>
                  <a:srgbClr val="3E3E3E"/>
                </a:solidFill>
                <a:latin typeface="CVS Health Sans"/>
                <a:cs typeface="CVS Health Sans"/>
              </a:rPr>
              <a:t>focus</a:t>
            </a:r>
            <a:r>
              <a:rPr sz="1100" spc="-20" dirty="0">
                <a:solidFill>
                  <a:srgbClr val="3E3E3E"/>
                </a:solidFill>
                <a:latin typeface="CVS Health Sans"/>
                <a:cs typeface="CVS Health Sans"/>
              </a:rPr>
              <a:t> </a:t>
            </a:r>
            <a:r>
              <a:rPr sz="1100" dirty="0">
                <a:solidFill>
                  <a:srgbClr val="3E3E3E"/>
                </a:solidFill>
                <a:latin typeface="CVS Health Sans"/>
                <a:cs typeface="CVS Health Sans"/>
              </a:rPr>
              <a:t>on</a:t>
            </a:r>
            <a:r>
              <a:rPr sz="1100" spc="-20" dirty="0">
                <a:solidFill>
                  <a:srgbClr val="3E3E3E"/>
                </a:solidFill>
                <a:latin typeface="CVS Health Sans"/>
                <a:cs typeface="CVS Health Sans"/>
              </a:rPr>
              <a:t> </a:t>
            </a:r>
            <a:r>
              <a:rPr sz="1100" dirty="0">
                <a:solidFill>
                  <a:srgbClr val="3E3E3E"/>
                </a:solidFill>
                <a:latin typeface="CVS Health Sans"/>
                <a:cs typeface="CVS Health Sans"/>
              </a:rPr>
              <a:t>high</a:t>
            </a:r>
            <a:r>
              <a:rPr sz="1100" spc="25"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10" dirty="0">
                <a:solidFill>
                  <a:srgbClr val="3E3E3E"/>
                </a:solidFill>
                <a:latin typeface="CVS Health Sans"/>
                <a:cs typeface="CVS Health Sans"/>
              </a:rPr>
              <a:t> meeting </a:t>
            </a:r>
            <a:r>
              <a:rPr sz="1100" dirty="0">
                <a:solidFill>
                  <a:srgbClr val="3E3E3E"/>
                </a:solidFill>
                <a:latin typeface="CVS Health Sans"/>
                <a:cs typeface="CVS Health Sans"/>
              </a:rPr>
              <a:t>commitments,</a:t>
            </a:r>
            <a:r>
              <a:rPr sz="1100" spc="-20" dirty="0">
                <a:solidFill>
                  <a:srgbClr val="3E3E3E"/>
                </a:solidFill>
                <a:latin typeface="CVS Health Sans"/>
                <a:cs typeface="CVS Health Sans"/>
              </a:rPr>
              <a:t> </a:t>
            </a:r>
            <a:r>
              <a:rPr sz="1100" dirty="0">
                <a:solidFill>
                  <a:srgbClr val="3E3E3E"/>
                </a:solidFill>
                <a:latin typeface="CVS Health Sans"/>
                <a:cs typeface="CVS Health Sans"/>
              </a:rPr>
              <a:t>efficient</a:t>
            </a:r>
            <a:r>
              <a:rPr sz="1100" spc="-2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2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30" dirty="0">
                <a:solidFill>
                  <a:srgbClr val="3E3E3E"/>
                </a:solidFill>
                <a:latin typeface="CVS Health Sans"/>
                <a:cs typeface="CVS Health Sans"/>
              </a:rPr>
              <a:t> </a:t>
            </a:r>
            <a:r>
              <a:rPr sz="1100" dirty="0">
                <a:solidFill>
                  <a:srgbClr val="3E3E3E"/>
                </a:solidFill>
                <a:latin typeface="CVS Health Sans"/>
                <a:cs typeface="CVS Health Sans"/>
              </a:rPr>
              <a:t>workload,</a:t>
            </a:r>
            <a:r>
              <a:rPr sz="1100" spc="-1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doing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so</a:t>
            </a:r>
            <a:r>
              <a:rPr sz="1100" spc="-20" dirty="0">
                <a:solidFill>
                  <a:srgbClr val="3E3E3E"/>
                </a:solidFill>
                <a:latin typeface="CVS Health Sans"/>
                <a:cs typeface="CVS Health Sans"/>
              </a:rPr>
              <a:t> </a:t>
            </a:r>
            <a:r>
              <a:rPr sz="1100" dirty="0">
                <a:solidFill>
                  <a:srgbClr val="3E3E3E"/>
                </a:solidFill>
                <a:latin typeface="CVS Health Sans"/>
                <a:cs typeface="CVS Health Sans"/>
              </a:rPr>
              <a:t>in</a:t>
            </a:r>
            <a:r>
              <a:rPr sz="1100" spc="-25" dirty="0">
                <a:solidFill>
                  <a:srgbClr val="3E3E3E"/>
                </a:solidFill>
                <a:latin typeface="CVS Health Sans"/>
                <a:cs typeface="CVS Health Sans"/>
              </a:rPr>
              <a:t> </a:t>
            </a:r>
            <a:r>
              <a:rPr sz="1100" dirty="0">
                <a:solidFill>
                  <a:srgbClr val="3E3E3E"/>
                </a:solidFill>
                <a:latin typeface="CVS Health Sans"/>
                <a:cs typeface="CVS Health Sans"/>
              </a:rPr>
              <a:t>alignment</a:t>
            </a:r>
            <a:r>
              <a:rPr sz="1100" spc="-25" dirty="0">
                <a:solidFill>
                  <a:srgbClr val="3E3E3E"/>
                </a:solidFill>
                <a:latin typeface="CVS Health Sans"/>
                <a:cs typeface="CVS Health Sans"/>
              </a:rPr>
              <a:t> </a:t>
            </a:r>
            <a:r>
              <a:rPr sz="1100" spc="-20" dirty="0">
                <a:solidFill>
                  <a:srgbClr val="3E3E3E"/>
                </a:solidFill>
                <a:latin typeface="CVS Health Sans"/>
                <a:cs typeface="CVS Health Sans"/>
              </a:rPr>
              <a:t>with </a:t>
            </a:r>
            <a:r>
              <a:rPr sz="1100" dirty="0">
                <a:solidFill>
                  <a:srgbClr val="3E3E3E"/>
                </a:solidFill>
                <a:latin typeface="CVS Health Sans"/>
                <a:cs typeface="CVS Health Sans"/>
              </a:rPr>
              <a:t>CVS’s</a:t>
            </a:r>
            <a:r>
              <a:rPr sz="1100" spc="5" dirty="0">
                <a:solidFill>
                  <a:srgbClr val="3E3E3E"/>
                </a:solidFill>
                <a:latin typeface="CVS Health Sans"/>
                <a:cs typeface="CVS Health Sans"/>
              </a:rPr>
              <a:t> </a:t>
            </a:r>
            <a:r>
              <a:rPr sz="1100" dirty="0">
                <a:solidFill>
                  <a:srgbClr val="3E3E3E"/>
                </a:solidFill>
                <a:latin typeface="CVS Health Sans"/>
                <a:cs typeface="CVS Health Sans"/>
              </a:rPr>
              <a:t>Heart-At-Work</a:t>
            </a:r>
            <a:r>
              <a:rPr sz="1100" spc="-95" dirty="0">
                <a:solidFill>
                  <a:srgbClr val="3E3E3E"/>
                </a:solidFill>
                <a:latin typeface="CVS Health Sans"/>
                <a:cs typeface="CVS Health Sans"/>
              </a:rPr>
              <a:t> </a:t>
            </a:r>
            <a:r>
              <a:rPr sz="1100" spc="-10" dirty="0">
                <a:solidFill>
                  <a:srgbClr val="3E3E3E"/>
                </a:solidFill>
                <a:latin typeface="CVS Health Sans"/>
                <a:cs typeface="CVS Health Sans"/>
              </a:rPr>
              <a:t>behaviors.</a:t>
            </a:r>
            <a:endParaRPr sz="1100">
              <a:latin typeface="CVS Health Sans"/>
              <a:cs typeface="CVS Health Sans"/>
            </a:endParaRPr>
          </a:p>
        </p:txBody>
      </p:sp>
      <p:sp>
        <p:nvSpPr>
          <p:cNvPr id="16" name="object 16"/>
          <p:cNvSpPr txBox="1">
            <a:spLocks noGrp="1"/>
          </p:cNvSpPr>
          <p:nvPr>
            <p:ph type="title"/>
          </p:nvPr>
        </p:nvSpPr>
        <p:spPr>
          <a:prstGeom prst="rect">
            <a:avLst/>
          </a:prstGeom>
        </p:spPr>
        <p:txBody>
          <a:bodyPr vert="horz" wrap="square" lIns="0" tIns="13335" rIns="0" bIns="0" rtlCol="0">
            <a:spAutoFit/>
          </a:bodyPr>
          <a:lstStyle/>
          <a:p>
            <a:pPr marL="334010">
              <a:lnSpc>
                <a:spcPct val="100000"/>
              </a:lnSpc>
              <a:spcBef>
                <a:spcPts val="105"/>
              </a:spcBef>
            </a:pPr>
            <a:r>
              <a:rPr dirty="0"/>
              <a:t>Job</a:t>
            </a:r>
            <a:r>
              <a:rPr spc="-40" dirty="0"/>
              <a:t> </a:t>
            </a:r>
            <a:r>
              <a:rPr dirty="0"/>
              <a:t>Grade</a:t>
            </a:r>
            <a:r>
              <a:rPr spc="15" dirty="0"/>
              <a:t> </a:t>
            </a:r>
            <a:r>
              <a:rPr dirty="0"/>
              <a:t>-</a:t>
            </a:r>
            <a:r>
              <a:rPr spc="10" dirty="0"/>
              <a:t> </a:t>
            </a:r>
            <a:r>
              <a:rPr spc="-25" dirty="0"/>
              <a:t>105</a:t>
            </a:r>
          </a:p>
        </p:txBody>
      </p:sp>
      <p:sp>
        <p:nvSpPr>
          <p:cNvPr id="17" name="object 17"/>
          <p:cNvSpPr txBox="1"/>
          <p:nvPr/>
        </p:nvSpPr>
        <p:spPr>
          <a:xfrm>
            <a:off x="3631184" y="4629658"/>
            <a:ext cx="137668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108</a:t>
            </a:r>
            <a:endParaRPr sz="1400">
              <a:latin typeface="CVS Health Sans"/>
              <a:cs typeface="CVS Health Sans"/>
            </a:endParaRPr>
          </a:p>
        </p:txBody>
      </p:sp>
      <p:sp>
        <p:nvSpPr>
          <p:cNvPr id="18" name="object 18"/>
          <p:cNvSpPr txBox="1"/>
          <p:nvPr/>
        </p:nvSpPr>
        <p:spPr>
          <a:xfrm>
            <a:off x="3631184" y="3237738"/>
            <a:ext cx="137668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42315"/>
            <a:ext cx="1408175" cy="6373368"/>
          </a:xfrm>
          <a:prstGeom prst="rect">
            <a:avLst/>
          </a:prstGeom>
        </p:spPr>
      </p:pic>
      <p:sp>
        <p:nvSpPr>
          <p:cNvPr id="3" name="object 3"/>
          <p:cNvSpPr txBox="1"/>
          <p:nvPr/>
        </p:nvSpPr>
        <p:spPr>
          <a:xfrm>
            <a:off x="720953" y="1193368"/>
            <a:ext cx="2977515" cy="1811655"/>
          </a:xfrm>
          <a:prstGeom prst="rect">
            <a:avLst/>
          </a:prstGeom>
        </p:spPr>
        <p:txBody>
          <a:bodyPr vert="horz" wrap="square" lIns="0" tIns="61594" rIns="0" bIns="0" rtlCol="0">
            <a:spAutoFit/>
          </a:bodyPr>
          <a:lstStyle/>
          <a:p>
            <a:pPr marL="12700" marR="5080">
              <a:lnSpc>
                <a:spcPts val="3030"/>
              </a:lnSpc>
              <a:spcBef>
                <a:spcPts val="484"/>
              </a:spcBef>
            </a:pPr>
            <a:r>
              <a:rPr sz="2800" b="1" spc="-10" dirty="0">
                <a:solidFill>
                  <a:srgbClr val="3E3E3E"/>
                </a:solidFill>
                <a:latin typeface="CVS Health Sans"/>
                <a:cs typeface="CVS Health Sans"/>
              </a:rPr>
              <a:t>Member Communications Operations</a:t>
            </a:r>
            <a:endParaRPr sz="2800">
              <a:latin typeface="CVS Health Sans"/>
              <a:cs typeface="CVS Health Sans"/>
            </a:endParaRPr>
          </a:p>
          <a:p>
            <a:pPr marL="68580" marR="436245" indent="31750">
              <a:lnSpc>
                <a:spcPct val="101000"/>
              </a:lnSpc>
              <a:spcBef>
                <a:spcPts val="580"/>
              </a:spcBef>
            </a:pPr>
            <a:r>
              <a:rPr sz="1100" dirty="0">
                <a:solidFill>
                  <a:srgbClr val="3E3E3E"/>
                </a:solidFill>
                <a:latin typeface="CVS Health Sans"/>
                <a:cs typeface="CVS Health Sans"/>
              </a:rPr>
              <a:t>Member</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Communications Operations </a:t>
            </a:r>
            <a:r>
              <a:rPr sz="1100" dirty="0">
                <a:solidFill>
                  <a:srgbClr val="3E3E3E"/>
                </a:solidFill>
                <a:latin typeface="CVS Health Sans"/>
                <a:cs typeface="CVS Health Sans"/>
              </a:rPr>
              <a:t>provides</a:t>
            </a:r>
            <a:r>
              <a:rPr sz="1100" spc="-105" dirty="0">
                <a:solidFill>
                  <a:srgbClr val="3E3E3E"/>
                </a:solidFill>
                <a:latin typeface="CVS Health Sans"/>
                <a:cs typeface="CVS Health Sans"/>
              </a:rPr>
              <a:t> </a:t>
            </a:r>
            <a:r>
              <a:rPr sz="1100" dirty="0">
                <a:solidFill>
                  <a:srgbClr val="3E3E3E"/>
                </a:solidFill>
                <a:latin typeface="CVS Health Sans"/>
                <a:cs typeface="CVS Health Sans"/>
              </a:rPr>
              <a:t>a</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consultative</a:t>
            </a:r>
            <a:r>
              <a:rPr sz="1100" spc="-80" dirty="0">
                <a:solidFill>
                  <a:srgbClr val="3E3E3E"/>
                </a:solidFill>
                <a:latin typeface="CVS Health Sans"/>
                <a:cs typeface="CVS Health Sans"/>
              </a:rPr>
              <a:t> </a:t>
            </a:r>
            <a:r>
              <a:rPr sz="1100" dirty="0">
                <a:solidFill>
                  <a:srgbClr val="3E3E3E"/>
                </a:solidFill>
                <a:latin typeface="CVS Health Sans"/>
                <a:cs typeface="CVS Health Sans"/>
              </a:rPr>
              <a:t>approach</a:t>
            </a:r>
            <a:r>
              <a:rPr sz="1100" spc="-25" dirty="0">
                <a:solidFill>
                  <a:srgbClr val="3E3E3E"/>
                </a:solidFill>
                <a:latin typeface="CVS Health Sans"/>
                <a:cs typeface="CVS Health Sans"/>
              </a:rPr>
              <a:t> to </a:t>
            </a:r>
            <a:r>
              <a:rPr sz="1100" dirty="0">
                <a:solidFill>
                  <a:srgbClr val="3E3E3E"/>
                </a:solidFill>
                <a:latin typeface="CVS Health Sans"/>
                <a:cs typeface="CVS Health Sans"/>
              </a:rPr>
              <a:t>client</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communications</a:t>
            </a:r>
            <a:r>
              <a:rPr sz="1100" spc="-25" dirty="0">
                <a:solidFill>
                  <a:srgbClr val="3E3E3E"/>
                </a:solidFill>
                <a:latin typeface="CVS Health Sans"/>
                <a:cs typeface="CVS Health Sans"/>
              </a:rPr>
              <a:t> </a:t>
            </a:r>
            <a:r>
              <a:rPr sz="1100" dirty="0">
                <a:solidFill>
                  <a:srgbClr val="3E3E3E"/>
                </a:solidFill>
                <a:latin typeface="CVS Health Sans"/>
                <a:cs typeface="CVS Health Sans"/>
              </a:rPr>
              <a:t>while</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ensuring</a:t>
            </a:r>
            <a:endParaRPr sz="1100">
              <a:latin typeface="CVS Health Sans"/>
              <a:cs typeface="CVS Health Sans"/>
            </a:endParaRPr>
          </a:p>
        </p:txBody>
      </p:sp>
      <p:sp>
        <p:nvSpPr>
          <p:cNvPr id="4" name="object 4"/>
          <p:cNvSpPr txBox="1"/>
          <p:nvPr/>
        </p:nvSpPr>
        <p:spPr>
          <a:xfrm>
            <a:off x="777036" y="2973704"/>
            <a:ext cx="2535555" cy="365125"/>
          </a:xfrm>
          <a:prstGeom prst="rect">
            <a:avLst/>
          </a:prstGeom>
        </p:spPr>
        <p:txBody>
          <a:bodyPr vert="horz" wrap="square" lIns="0" tIns="13335" rIns="0" bIns="0" rtlCol="0">
            <a:spAutoFit/>
          </a:bodyPr>
          <a:lstStyle/>
          <a:p>
            <a:pPr marL="12700" marR="5080">
              <a:lnSpc>
                <a:spcPct val="100899"/>
              </a:lnSpc>
              <a:spcBef>
                <a:spcPts val="105"/>
              </a:spcBef>
            </a:pPr>
            <a:r>
              <a:rPr sz="1100" spc="-10" dirty="0">
                <a:solidFill>
                  <a:srgbClr val="3E3E3E"/>
                </a:solidFill>
                <a:latin typeface="CVS Health Sans"/>
                <a:cs typeface="CVS Health Sans"/>
              </a:rPr>
              <a:t>accuracy, timeliness,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adherence</a:t>
            </a:r>
            <a:r>
              <a:rPr sz="1100" spc="-114"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state</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federal</a:t>
            </a:r>
            <a:r>
              <a:rPr sz="1100" spc="-100" dirty="0">
                <a:solidFill>
                  <a:srgbClr val="3E3E3E"/>
                </a:solidFill>
                <a:latin typeface="CVS Health Sans"/>
                <a:cs typeface="CVS Health Sans"/>
              </a:rPr>
              <a:t> </a:t>
            </a:r>
            <a:r>
              <a:rPr sz="1100" spc="-10" dirty="0">
                <a:solidFill>
                  <a:srgbClr val="3E3E3E"/>
                </a:solidFill>
                <a:latin typeface="CVS Health Sans"/>
                <a:cs typeface="CVS Health Sans"/>
              </a:rPr>
              <a:t>guidelines.</a:t>
            </a:r>
            <a:endParaRPr sz="1100">
              <a:latin typeface="CVS Health Sans"/>
              <a:cs typeface="CVS Health Sans"/>
            </a:endParaRPr>
          </a:p>
        </p:txBody>
      </p:sp>
      <p:grpSp>
        <p:nvGrpSpPr>
          <p:cNvPr id="5" name="object 5"/>
          <p:cNvGrpSpPr/>
          <p:nvPr/>
        </p:nvGrpSpPr>
        <p:grpSpPr>
          <a:xfrm>
            <a:off x="5138165" y="2286"/>
            <a:ext cx="239395" cy="6856095"/>
            <a:chOff x="5138165" y="2286"/>
            <a:chExt cx="239395" cy="6856095"/>
          </a:xfrm>
        </p:grpSpPr>
        <p:sp>
          <p:nvSpPr>
            <p:cNvPr id="6" name="object 6"/>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7" name="object 7"/>
            <p:cNvPicPr/>
            <p:nvPr/>
          </p:nvPicPr>
          <p:blipFill>
            <a:blip r:embed="rId3" cstate="print"/>
            <a:stretch>
              <a:fillRect/>
            </a:stretch>
          </p:blipFill>
          <p:spPr>
            <a:xfrm>
              <a:off x="5138165" y="799337"/>
              <a:ext cx="239268" cy="239267"/>
            </a:xfrm>
            <a:prstGeom prst="rect">
              <a:avLst/>
            </a:prstGeom>
          </p:spPr>
        </p:pic>
        <p:pic>
          <p:nvPicPr>
            <p:cNvPr id="8" name="object 8"/>
            <p:cNvPicPr/>
            <p:nvPr/>
          </p:nvPicPr>
          <p:blipFill>
            <a:blip r:embed="rId3" cstate="print"/>
            <a:stretch>
              <a:fillRect/>
            </a:stretch>
          </p:blipFill>
          <p:spPr>
            <a:xfrm>
              <a:off x="5138165" y="2884169"/>
              <a:ext cx="239268" cy="239267"/>
            </a:xfrm>
            <a:prstGeom prst="rect">
              <a:avLst/>
            </a:prstGeom>
          </p:spPr>
        </p:pic>
        <p:pic>
          <p:nvPicPr>
            <p:cNvPr id="9" name="object 9"/>
            <p:cNvPicPr/>
            <p:nvPr/>
          </p:nvPicPr>
          <p:blipFill>
            <a:blip r:embed="rId4" cstate="print"/>
            <a:stretch>
              <a:fillRect/>
            </a:stretch>
          </p:blipFill>
          <p:spPr>
            <a:xfrm>
              <a:off x="5138165" y="4388357"/>
              <a:ext cx="239268" cy="239268"/>
            </a:xfrm>
            <a:prstGeom prst="rect">
              <a:avLst/>
            </a:prstGeom>
          </p:spPr>
        </p:pic>
      </p:grpSp>
      <p:sp>
        <p:nvSpPr>
          <p:cNvPr id="10" name="object 10"/>
          <p:cNvSpPr txBox="1"/>
          <p:nvPr/>
        </p:nvSpPr>
        <p:spPr>
          <a:xfrm>
            <a:off x="3626611" y="781557"/>
            <a:ext cx="137668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 - </a:t>
            </a:r>
            <a:r>
              <a:rPr sz="1400" b="1" spc="-25" dirty="0">
                <a:solidFill>
                  <a:srgbClr val="CC0000"/>
                </a:solidFill>
                <a:latin typeface="CVS Health Sans"/>
                <a:cs typeface="CVS Health Sans"/>
              </a:rPr>
              <a:t>108</a:t>
            </a:r>
            <a:endParaRPr sz="1400">
              <a:latin typeface="CVS Health Sans"/>
              <a:cs typeface="CVS Health Sans"/>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34</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1" name="object 11"/>
          <p:cNvSpPr txBox="1"/>
          <p:nvPr/>
        </p:nvSpPr>
        <p:spPr>
          <a:xfrm>
            <a:off x="5585586" y="733298"/>
            <a:ext cx="5527040" cy="1927860"/>
          </a:xfrm>
          <a:prstGeom prst="rect">
            <a:avLst/>
          </a:prstGeom>
        </p:spPr>
        <p:txBody>
          <a:bodyPr vert="horz" wrap="square" lIns="0" tIns="111760" rIns="0" bIns="0" rtlCol="0">
            <a:spAutoFit/>
          </a:bodyPr>
          <a:lstStyle/>
          <a:p>
            <a:pPr marL="12700">
              <a:lnSpc>
                <a:spcPct val="100000"/>
              </a:lnSpc>
              <a:spcBef>
                <a:spcPts val="880"/>
              </a:spcBef>
            </a:pPr>
            <a:r>
              <a:rPr sz="1400" b="1" dirty="0">
                <a:solidFill>
                  <a:srgbClr val="3E3E3E"/>
                </a:solidFill>
                <a:latin typeface="CVS Health Sans"/>
                <a:cs typeface="CVS Health Sans"/>
              </a:rPr>
              <a:t>Associate</a:t>
            </a:r>
            <a:r>
              <a:rPr sz="1400" b="1" spc="-45" dirty="0">
                <a:solidFill>
                  <a:srgbClr val="3E3E3E"/>
                </a:solidFill>
                <a:latin typeface="CVS Health Sans"/>
                <a:cs typeface="CVS Health Sans"/>
              </a:rPr>
              <a:t> </a:t>
            </a:r>
            <a:r>
              <a:rPr sz="1400" b="1" spc="-10" dirty="0">
                <a:solidFill>
                  <a:srgbClr val="3E3E3E"/>
                </a:solidFill>
                <a:latin typeface="CVS Health Sans"/>
                <a:cs typeface="CVS Health Sans"/>
              </a:rPr>
              <a:t>Manager</a:t>
            </a:r>
            <a:endParaRPr sz="1400">
              <a:latin typeface="CVS Health Sans"/>
              <a:cs typeface="CVS Health Sans"/>
            </a:endParaRPr>
          </a:p>
          <a:p>
            <a:pPr marL="12700" marR="5080">
              <a:lnSpc>
                <a:spcPct val="100000"/>
              </a:lnSpc>
              <a:spcBef>
                <a:spcPts val="635"/>
              </a:spcBef>
            </a:pP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Associate</a:t>
            </a:r>
            <a:r>
              <a:rPr sz="1100" spc="10" dirty="0">
                <a:solidFill>
                  <a:srgbClr val="3E3E3E"/>
                </a:solidFill>
                <a:latin typeface="CVS Health Sans"/>
                <a:cs typeface="CVS Health Sans"/>
              </a:rPr>
              <a:t> </a:t>
            </a:r>
            <a:r>
              <a:rPr sz="1100" dirty="0">
                <a:solidFill>
                  <a:srgbClr val="3E3E3E"/>
                </a:solidFill>
                <a:latin typeface="CVS Health Sans"/>
                <a:cs typeface="CVS Health Sans"/>
              </a:rPr>
              <a:t>Manager</a:t>
            </a:r>
            <a:r>
              <a:rPr sz="1100" spc="-25" dirty="0">
                <a:solidFill>
                  <a:srgbClr val="3E3E3E"/>
                </a:solidFill>
                <a:latin typeface="CVS Health Sans"/>
                <a:cs typeface="CVS Health Sans"/>
              </a:rPr>
              <a:t> </a:t>
            </a:r>
            <a:r>
              <a:rPr sz="1100" dirty="0">
                <a:solidFill>
                  <a:srgbClr val="3E3E3E"/>
                </a:solidFill>
                <a:latin typeface="CVS Health Sans"/>
                <a:cs typeface="CVS Health Sans"/>
              </a:rPr>
              <a:t>is</a:t>
            </a:r>
            <a:r>
              <a:rPr sz="1100" spc="2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0" dirty="0">
                <a:solidFill>
                  <a:srgbClr val="3E3E3E"/>
                </a:solidFill>
                <a:latin typeface="CVS Health Sans"/>
                <a:cs typeface="CVS Health Sans"/>
              </a:rPr>
              <a:t> </a:t>
            </a:r>
            <a:r>
              <a:rPr sz="1100" dirty="0">
                <a:solidFill>
                  <a:srgbClr val="3E3E3E"/>
                </a:solidFill>
                <a:latin typeface="CVS Health Sans"/>
                <a:cs typeface="CVS Health Sans"/>
              </a:rPr>
              <a:t>for</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overall</a:t>
            </a:r>
            <a:r>
              <a:rPr sz="1100" spc="-6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growth</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spc="-10" dirty="0">
                <a:solidFill>
                  <a:srgbClr val="3E3E3E"/>
                </a:solidFill>
                <a:latin typeface="CVS Health Sans"/>
                <a:cs typeface="CVS Health Sans"/>
              </a:rPr>
              <a:t>individuals</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programs</a:t>
            </a:r>
            <a:r>
              <a:rPr sz="1100" spc="-60" dirty="0">
                <a:solidFill>
                  <a:srgbClr val="3E3E3E"/>
                </a:solidFill>
                <a:latin typeface="CVS Health Sans"/>
                <a:cs typeface="CVS Health Sans"/>
              </a:rPr>
              <a:t> </a:t>
            </a:r>
            <a:r>
              <a:rPr sz="1100" dirty="0">
                <a:solidFill>
                  <a:srgbClr val="3E3E3E"/>
                </a:solidFill>
                <a:latin typeface="CVS Health Sans"/>
                <a:cs typeface="CVS Health Sans"/>
              </a:rPr>
              <a:t>that</a:t>
            </a:r>
            <a:r>
              <a:rPr sz="1100" spc="-20" dirty="0">
                <a:solidFill>
                  <a:srgbClr val="3E3E3E"/>
                </a:solidFill>
                <a:latin typeface="CVS Health Sans"/>
                <a:cs typeface="CVS Health Sans"/>
              </a:rPr>
              <a:t> </a:t>
            </a:r>
            <a:r>
              <a:rPr sz="1100" dirty="0">
                <a:solidFill>
                  <a:srgbClr val="3E3E3E"/>
                </a:solidFill>
                <a:latin typeface="CVS Health Sans"/>
                <a:cs typeface="CVS Health Sans"/>
              </a:rPr>
              <a:t>make</a:t>
            </a:r>
            <a:r>
              <a:rPr sz="1100" spc="-5" dirty="0">
                <a:solidFill>
                  <a:srgbClr val="3E3E3E"/>
                </a:solidFill>
                <a:latin typeface="CVS Health Sans"/>
                <a:cs typeface="CVS Health Sans"/>
              </a:rPr>
              <a:t> </a:t>
            </a:r>
            <a:r>
              <a:rPr sz="1100" dirty="0">
                <a:solidFill>
                  <a:srgbClr val="3E3E3E"/>
                </a:solidFill>
                <a:latin typeface="CVS Health Sans"/>
                <a:cs typeface="CVS Health Sans"/>
              </a:rPr>
              <a:t>up</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5" dirty="0">
                <a:solidFill>
                  <a:srgbClr val="3E3E3E"/>
                </a:solidFill>
                <a:latin typeface="CVS Health Sans"/>
                <a:cs typeface="CVS Health Sans"/>
              </a:rPr>
              <a:t> </a:t>
            </a:r>
            <a:r>
              <a:rPr sz="1100" dirty="0">
                <a:solidFill>
                  <a:srgbClr val="3E3E3E"/>
                </a:solidFill>
                <a:latin typeface="CVS Health Sans"/>
                <a:cs typeface="CVS Health Sans"/>
              </a:rPr>
              <a:t>designated</a:t>
            </a:r>
            <a:r>
              <a:rPr sz="1100" spc="-5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35" dirty="0">
                <a:solidFill>
                  <a:srgbClr val="3E3E3E"/>
                </a:solidFill>
                <a:latin typeface="CVS Health Sans"/>
                <a:cs typeface="CVS Health Sans"/>
              </a:rPr>
              <a:t> </a:t>
            </a:r>
            <a:r>
              <a:rPr sz="1100" dirty="0">
                <a:solidFill>
                  <a:srgbClr val="3E3E3E"/>
                </a:solidFill>
                <a:latin typeface="CVS Health Sans"/>
                <a:cs typeface="CVS Health Sans"/>
              </a:rPr>
              <a:t>Each</a:t>
            </a:r>
            <a:r>
              <a:rPr sz="1100" spc="1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leader </a:t>
            </a:r>
            <a:r>
              <a:rPr sz="1100" dirty="0">
                <a:solidFill>
                  <a:srgbClr val="3E3E3E"/>
                </a:solidFill>
                <a:latin typeface="CVS Health Sans"/>
                <a:cs typeface="CVS Health Sans"/>
              </a:rPr>
              <a:t>focuses</a:t>
            </a:r>
            <a:r>
              <a:rPr sz="1100" spc="-55" dirty="0">
                <a:solidFill>
                  <a:srgbClr val="3E3E3E"/>
                </a:solidFill>
                <a:latin typeface="CVS Health Sans"/>
                <a:cs typeface="CVS Health Sans"/>
              </a:rPr>
              <a:t> </a:t>
            </a:r>
            <a:r>
              <a:rPr sz="1100" dirty="0">
                <a:solidFill>
                  <a:srgbClr val="3E3E3E"/>
                </a:solidFill>
                <a:latin typeface="CVS Health Sans"/>
                <a:cs typeface="CVS Health Sans"/>
              </a:rPr>
              <a:t>on</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0" dirty="0">
                <a:solidFill>
                  <a:srgbClr val="3E3E3E"/>
                </a:solidFill>
                <a:latin typeface="CVS Health Sans"/>
                <a:cs typeface="CVS Health Sans"/>
              </a:rPr>
              <a:t> </a:t>
            </a:r>
            <a:r>
              <a:rPr sz="1100" dirty="0">
                <a:solidFill>
                  <a:srgbClr val="3E3E3E"/>
                </a:solidFill>
                <a:latin typeface="CVS Health Sans"/>
                <a:cs typeface="CVS Health Sans"/>
              </a:rPr>
              <a:t>successful</a:t>
            </a:r>
            <a:r>
              <a:rPr sz="1100" spc="-25" dirty="0">
                <a:solidFill>
                  <a:srgbClr val="3E3E3E"/>
                </a:solidFill>
                <a:latin typeface="CVS Health Sans"/>
                <a:cs typeface="CVS Health Sans"/>
              </a:rPr>
              <a:t> </a:t>
            </a:r>
            <a:r>
              <a:rPr sz="1100" dirty="0">
                <a:solidFill>
                  <a:srgbClr val="3E3E3E"/>
                </a:solidFill>
                <a:latin typeface="CVS Health Sans"/>
                <a:cs typeface="CVS Health Sans"/>
              </a:rPr>
              <a:t>execution</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CVS</a:t>
            </a:r>
            <a:r>
              <a:rPr sz="1100" spc="-5" dirty="0">
                <a:solidFill>
                  <a:srgbClr val="3E3E3E"/>
                </a:solidFill>
                <a:latin typeface="CVS Health Sans"/>
                <a:cs typeface="CVS Health Sans"/>
              </a:rPr>
              <a:t> </a:t>
            </a:r>
            <a:r>
              <a:rPr sz="1100" dirty="0">
                <a:solidFill>
                  <a:srgbClr val="3E3E3E"/>
                </a:solidFill>
                <a:latin typeface="CVS Health Sans"/>
                <a:cs typeface="CVS Health Sans"/>
              </a:rPr>
              <a:t>Health’s</a:t>
            </a:r>
            <a:r>
              <a:rPr sz="1100" spc="-50"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and/or</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prescriber communications</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deliver</a:t>
            </a:r>
            <a:r>
              <a:rPr sz="1100" spc="-65" dirty="0">
                <a:solidFill>
                  <a:srgbClr val="3E3E3E"/>
                </a:solidFill>
                <a:latin typeface="CVS Health Sans"/>
                <a:cs typeface="CVS Health Sans"/>
              </a:rPr>
              <a:t> </a:t>
            </a:r>
            <a:r>
              <a:rPr sz="1100" dirty="0">
                <a:solidFill>
                  <a:srgbClr val="3E3E3E"/>
                </a:solidFill>
                <a:latin typeface="CVS Health Sans"/>
                <a:cs typeface="CVS Health Sans"/>
              </a:rPr>
              <a:t>key</a:t>
            </a:r>
            <a:r>
              <a:rPr sz="1100" spc="-15" dirty="0">
                <a:solidFill>
                  <a:srgbClr val="3E3E3E"/>
                </a:solidFill>
                <a:latin typeface="CVS Health Sans"/>
                <a:cs typeface="CVS Health Sans"/>
              </a:rPr>
              <a:t> </a:t>
            </a:r>
            <a:r>
              <a:rPr sz="1100" dirty="0">
                <a:solidFill>
                  <a:srgbClr val="3E3E3E"/>
                </a:solidFill>
                <a:latin typeface="CVS Health Sans"/>
                <a:cs typeface="CVS Health Sans"/>
              </a:rPr>
              <a:t>benefit</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health</a:t>
            </a:r>
            <a:r>
              <a:rPr sz="1100" spc="-10" dirty="0">
                <a:solidFill>
                  <a:srgbClr val="3E3E3E"/>
                </a:solidFill>
                <a:latin typeface="CVS Health Sans"/>
                <a:cs typeface="CVS Health Sans"/>
              </a:rPr>
              <a:t> </a:t>
            </a:r>
            <a:r>
              <a:rPr sz="1100" dirty="0">
                <a:solidFill>
                  <a:srgbClr val="3E3E3E"/>
                </a:solidFill>
                <a:latin typeface="CVS Health Sans"/>
                <a:cs typeface="CVS Health Sans"/>
              </a:rPr>
              <a:t>related</a:t>
            </a:r>
            <a:r>
              <a:rPr sz="1100" spc="-80" dirty="0">
                <a:solidFill>
                  <a:srgbClr val="3E3E3E"/>
                </a:solidFill>
                <a:latin typeface="CVS Health Sans"/>
                <a:cs typeface="CVS Health Sans"/>
              </a:rPr>
              <a:t> </a:t>
            </a:r>
            <a:r>
              <a:rPr sz="1100" dirty="0">
                <a:solidFill>
                  <a:srgbClr val="3E3E3E"/>
                </a:solidFill>
                <a:latin typeface="CVS Health Sans"/>
                <a:cs typeface="CVS Health Sans"/>
              </a:rPr>
              <a:t>information.</a:t>
            </a:r>
            <a:r>
              <a:rPr sz="1100" spc="26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Manager </a:t>
            </a:r>
            <a:r>
              <a:rPr sz="1100" dirty="0">
                <a:solidFill>
                  <a:srgbClr val="3E3E3E"/>
                </a:solidFill>
                <a:latin typeface="CVS Health Sans"/>
                <a:cs typeface="CVS Health Sans"/>
              </a:rPr>
              <a:t>position</a:t>
            </a:r>
            <a:r>
              <a:rPr sz="1100" spc="-15" dirty="0">
                <a:solidFill>
                  <a:srgbClr val="3E3E3E"/>
                </a:solidFill>
                <a:latin typeface="CVS Health Sans"/>
                <a:cs typeface="CVS Health Sans"/>
              </a:rPr>
              <a:t> </a:t>
            </a:r>
            <a:r>
              <a:rPr sz="1100" dirty="0">
                <a:solidFill>
                  <a:srgbClr val="3E3E3E"/>
                </a:solidFill>
                <a:latin typeface="CVS Health Sans"/>
                <a:cs typeface="CVS Health Sans"/>
              </a:rPr>
              <a:t>will</a:t>
            </a:r>
            <a:r>
              <a:rPr sz="1100" spc="-25" dirty="0">
                <a:solidFill>
                  <a:srgbClr val="3E3E3E"/>
                </a:solidFill>
                <a:latin typeface="CVS Health Sans"/>
                <a:cs typeface="CVS Health Sans"/>
              </a:rPr>
              <a:t> </a:t>
            </a:r>
            <a:r>
              <a:rPr sz="1100" dirty="0">
                <a:solidFill>
                  <a:srgbClr val="3E3E3E"/>
                </a:solidFill>
                <a:latin typeface="CVS Health Sans"/>
                <a:cs typeface="CVS Health Sans"/>
              </a:rPr>
              <a:t>have</a:t>
            </a:r>
            <a:r>
              <a:rPr sz="1100" spc="10" dirty="0">
                <a:solidFill>
                  <a:srgbClr val="3E3E3E"/>
                </a:solidFill>
                <a:latin typeface="CVS Health Sans"/>
                <a:cs typeface="CVS Health Sans"/>
              </a:rPr>
              <a:t> </a:t>
            </a:r>
            <a:r>
              <a:rPr sz="1100" dirty="0">
                <a:solidFill>
                  <a:srgbClr val="3E3E3E"/>
                </a:solidFill>
                <a:latin typeface="CVS Health Sans"/>
                <a:cs typeface="CVS Health Sans"/>
              </a:rPr>
              <a:t>overall</a:t>
            </a:r>
            <a:r>
              <a:rPr sz="1100" spc="-95" dirty="0">
                <a:solidFill>
                  <a:srgbClr val="3E3E3E"/>
                </a:solidFill>
                <a:latin typeface="CVS Health Sans"/>
                <a:cs typeface="CVS Health Sans"/>
              </a:rPr>
              <a:t> </a:t>
            </a:r>
            <a:r>
              <a:rPr sz="1100" dirty="0">
                <a:solidFill>
                  <a:srgbClr val="3E3E3E"/>
                </a:solidFill>
                <a:latin typeface="CVS Health Sans"/>
                <a:cs typeface="CVS Health Sans"/>
              </a:rPr>
              <a:t>responsibility</a:t>
            </a:r>
            <a:r>
              <a:rPr sz="1100" spc="-5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25" dirty="0">
                <a:solidFill>
                  <a:srgbClr val="3E3E3E"/>
                </a:solidFill>
                <a:latin typeface="CVS Health Sans"/>
                <a:cs typeface="CVS Health Sans"/>
              </a:rPr>
              <a:t> </a:t>
            </a:r>
            <a:r>
              <a:rPr sz="1100" dirty="0">
                <a:solidFill>
                  <a:srgbClr val="3E3E3E"/>
                </a:solidFill>
                <a:latin typeface="CVS Health Sans"/>
                <a:cs typeface="CVS Health Sans"/>
              </a:rPr>
              <a:t>all</a:t>
            </a:r>
            <a:r>
              <a:rPr sz="1100" spc="-25" dirty="0">
                <a:solidFill>
                  <a:srgbClr val="3E3E3E"/>
                </a:solidFill>
                <a:latin typeface="CVS Health Sans"/>
                <a:cs typeface="CVS Health Sans"/>
              </a:rPr>
              <a:t> </a:t>
            </a:r>
            <a:r>
              <a:rPr sz="1100" dirty="0">
                <a:solidFill>
                  <a:srgbClr val="3E3E3E"/>
                </a:solidFill>
                <a:latin typeface="CVS Health Sans"/>
                <a:cs typeface="CVS Health Sans"/>
              </a:rPr>
              <a:t>communications</a:t>
            </a:r>
            <a:r>
              <a:rPr sz="1100" spc="25" dirty="0">
                <a:solidFill>
                  <a:srgbClr val="3E3E3E"/>
                </a:solidFill>
                <a:latin typeface="CVS Health Sans"/>
                <a:cs typeface="CVS Health Sans"/>
              </a:rPr>
              <a:t> </a:t>
            </a:r>
            <a:r>
              <a:rPr sz="1100" dirty="0">
                <a:solidFill>
                  <a:srgbClr val="3E3E3E"/>
                </a:solidFill>
                <a:latin typeface="CVS Health Sans"/>
                <a:cs typeface="CVS Health Sans"/>
              </a:rPr>
              <a:t>executed</a:t>
            </a:r>
            <a:r>
              <a:rPr sz="1100" spc="-80" dirty="0">
                <a:solidFill>
                  <a:srgbClr val="3E3E3E"/>
                </a:solidFill>
                <a:latin typeface="CVS Health Sans"/>
                <a:cs typeface="CVS Health Sans"/>
              </a:rPr>
              <a:t> </a:t>
            </a:r>
            <a:r>
              <a:rPr sz="1100" dirty="0">
                <a:solidFill>
                  <a:srgbClr val="3E3E3E"/>
                </a:solidFill>
                <a:latin typeface="CVS Health Sans"/>
                <a:cs typeface="CVS Health Sans"/>
              </a:rPr>
              <a:t>by</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this </a:t>
            </a:r>
            <a:r>
              <a:rPr sz="1100" dirty="0">
                <a:solidFill>
                  <a:srgbClr val="3E3E3E"/>
                </a:solidFill>
                <a:latin typeface="CVS Health Sans"/>
                <a:cs typeface="CVS Health Sans"/>
              </a:rPr>
              <a:t>team</a:t>
            </a:r>
            <a:r>
              <a:rPr sz="1100" spc="-25" dirty="0">
                <a:solidFill>
                  <a:srgbClr val="3E3E3E"/>
                </a:solidFill>
                <a:latin typeface="CVS Health Sans"/>
                <a:cs typeface="CVS Health Sans"/>
              </a:rPr>
              <a:t> </a:t>
            </a:r>
            <a:r>
              <a:rPr sz="1100" dirty="0">
                <a:solidFill>
                  <a:srgbClr val="3E3E3E"/>
                </a:solidFill>
                <a:latin typeface="CVS Health Sans"/>
                <a:cs typeface="CVS Health Sans"/>
              </a:rPr>
              <a:t>are</a:t>
            </a:r>
            <a:r>
              <a:rPr sz="1100" spc="10" dirty="0">
                <a:solidFill>
                  <a:srgbClr val="3E3E3E"/>
                </a:solidFill>
                <a:latin typeface="CVS Health Sans"/>
                <a:cs typeface="CVS Health Sans"/>
              </a:rPr>
              <a:t> </a:t>
            </a:r>
            <a:r>
              <a:rPr sz="1100" dirty="0">
                <a:solidFill>
                  <a:srgbClr val="3E3E3E"/>
                </a:solidFill>
                <a:latin typeface="CVS Health Sans"/>
                <a:cs typeface="CVS Health Sans"/>
              </a:rPr>
              <a:t>done</a:t>
            </a:r>
            <a:r>
              <a:rPr sz="1100" spc="-30" dirty="0">
                <a:solidFill>
                  <a:srgbClr val="3E3E3E"/>
                </a:solidFill>
                <a:latin typeface="CVS Health Sans"/>
                <a:cs typeface="CVS Health Sans"/>
              </a:rPr>
              <a:t> </a:t>
            </a:r>
            <a:r>
              <a:rPr sz="1100" dirty="0">
                <a:solidFill>
                  <a:srgbClr val="3E3E3E"/>
                </a:solidFill>
                <a:latin typeface="CVS Health Sans"/>
                <a:cs typeface="CVS Health Sans"/>
              </a:rPr>
              <a:t>so</a:t>
            </a:r>
            <a:r>
              <a:rPr sz="1100" spc="-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highest</a:t>
            </a:r>
            <a:r>
              <a:rPr sz="1100" spc="-50"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6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consistent</a:t>
            </a:r>
            <a:r>
              <a:rPr sz="1100" spc="-15" dirty="0">
                <a:solidFill>
                  <a:srgbClr val="3E3E3E"/>
                </a:solidFill>
                <a:latin typeface="CVS Health Sans"/>
                <a:cs typeface="CVS Health Sans"/>
              </a:rPr>
              <a:t> </a:t>
            </a:r>
            <a:r>
              <a:rPr sz="1100" dirty="0">
                <a:solidFill>
                  <a:srgbClr val="3E3E3E"/>
                </a:solidFill>
                <a:latin typeface="CVS Health Sans"/>
                <a:cs typeface="CVS Health Sans"/>
              </a:rPr>
              <a:t>timeliness</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while </a:t>
            </a:r>
            <a:r>
              <a:rPr sz="1100" dirty="0">
                <a:solidFill>
                  <a:srgbClr val="3E3E3E"/>
                </a:solidFill>
                <a:latin typeface="CVS Health Sans"/>
                <a:cs typeface="CVS Health Sans"/>
              </a:rPr>
              <a:t>remaining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within</a:t>
            </a:r>
            <a:r>
              <a:rPr sz="1100" spc="-25" dirty="0">
                <a:solidFill>
                  <a:srgbClr val="3E3E3E"/>
                </a:solidFill>
                <a:latin typeface="CVS Health Sans"/>
                <a:cs typeface="CVS Health Sans"/>
              </a:rPr>
              <a:t> </a:t>
            </a:r>
            <a:r>
              <a:rPr sz="1100" dirty="0">
                <a:solidFill>
                  <a:srgbClr val="3E3E3E"/>
                </a:solidFill>
                <a:latin typeface="CVS Health Sans"/>
                <a:cs typeface="CVS Health Sans"/>
              </a:rPr>
              <a:t>budget,</a:t>
            </a:r>
            <a:r>
              <a:rPr sz="1100" spc="-45" dirty="0">
                <a:solidFill>
                  <a:srgbClr val="3E3E3E"/>
                </a:solidFill>
                <a:latin typeface="CVS Health Sans"/>
                <a:cs typeface="CVS Health Sans"/>
              </a:rPr>
              <a:t> </a:t>
            </a:r>
            <a:r>
              <a:rPr sz="1100" dirty="0">
                <a:solidFill>
                  <a:srgbClr val="3E3E3E"/>
                </a:solidFill>
                <a:latin typeface="CVS Health Sans"/>
                <a:cs typeface="CVS Health Sans"/>
              </a:rPr>
              <a:t>where</a:t>
            </a:r>
            <a:r>
              <a:rPr sz="1100" spc="-70" dirty="0">
                <a:solidFill>
                  <a:srgbClr val="3E3E3E"/>
                </a:solidFill>
                <a:latin typeface="CVS Health Sans"/>
                <a:cs typeface="CVS Health Sans"/>
              </a:rPr>
              <a:t> </a:t>
            </a:r>
            <a:r>
              <a:rPr sz="1100" dirty="0">
                <a:solidFill>
                  <a:srgbClr val="3E3E3E"/>
                </a:solidFill>
                <a:latin typeface="CVS Health Sans"/>
                <a:cs typeface="CVS Health Sans"/>
              </a:rPr>
              <a:t>applicable.</a:t>
            </a:r>
            <a:r>
              <a:rPr sz="1100" spc="-45" dirty="0">
                <a:solidFill>
                  <a:srgbClr val="3E3E3E"/>
                </a:solidFill>
                <a:latin typeface="CVS Health Sans"/>
                <a:cs typeface="CVS Health Sans"/>
              </a:rPr>
              <a:t> </a:t>
            </a:r>
            <a:r>
              <a:rPr sz="1100" dirty="0">
                <a:solidFill>
                  <a:srgbClr val="3E3E3E"/>
                </a:solidFill>
                <a:latin typeface="CVS Health Sans"/>
                <a:cs typeface="CVS Health Sans"/>
              </a:rPr>
              <a:t>The</a:t>
            </a:r>
            <a:r>
              <a:rPr sz="1100" spc="-4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5" dirty="0">
                <a:solidFill>
                  <a:srgbClr val="3E3E3E"/>
                </a:solidFill>
                <a:latin typeface="CVS Health Sans"/>
                <a:cs typeface="CVS Health Sans"/>
              </a:rPr>
              <a:t> </a:t>
            </a:r>
            <a:r>
              <a:rPr sz="1100" dirty="0">
                <a:solidFill>
                  <a:srgbClr val="3E3E3E"/>
                </a:solidFill>
                <a:latin typeface="CVS Health Sans"/>
                <a:cs typeface="CVS Health Sans"/>
              </a:rPr>
              <a:t>may</a:t>
            </a:r>
            <a:r>
              <a:rPr sz="1100" spc="5" dirty="0">
                <a:solidFill>
                  <a:srgbClr val="3E3E3E"/>
                </a:solidFill>
                <a:latin typeface="CVS Health Sans"/>
                <a:cs typeface="CVS Health Sans"/>
              </a:rPr>
              <a:t> </a:t>
            </a:r>
            <a:r>
              <a:rPr sz="1100" dirty="0">
                <a:solidFill>
                  <a:srgbClr val="3E3E3E"/>
                </a:solidFill>
                <a:latin typeface="CVS Health Sans"/>
                <a:cs typeface="CVS Health Sans"/>
              </a:rPr>
              <a:t>utilize a</a:t>
            </a:r>
            <a:r>
              <a:rPr sz="1100" spc="-25" dirty="0">
                <a:solidFill>
                  <a:srgbClr val="3E3E3E"/>
                </a:solidFill>
                <a:latin typeface="CVS Health Sans"/>
                <a:cs typeface="CVS Health Sans"/>
              </a:rPr>
              <a:t> </a:t>
            </a:r>
            <a:r>
              <a:rPr sz="1100" dirty="0">
                <a:solidFill>
                  <a:srgbClr val="3E3E3E"/>
                </a:solidFill>
                <a:latin typeface="CVS Health Sans"/>
                <a:cs typeface="CVS Health Sans"/>
              </a:rPr>
              <a:t>variety</a:t>
            </a:r>
            <a:r>
              <a:rPr sz="1100" spc="5"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different </a:t>
            </a:r>
            <a:r>
              <a:rPr sz="1100" dirty="0">
                <a:solidFill>
                  <a:srgbClr val="3E3E3E"/>
                </a:solidFill>
                <a:latin typeface="CVS Health Sans"/>
                <a:cs typeface="CVS Health Sans"/>
              </a:rPr>
              <a:t>communication</a:t>
            </a:r>
            <a:r>
              <a:rPr sz="1100" spc="10" dirty="0">
                <a:solidFill>
                  <a:srgbClr val="3E3E3E"/>
                </a:solidFill>
                <a:latin typeface="CVS Health Sans"/>
                <a:cs typeface="CVS Health Sans"/>
              </a:rPr>
              <a:t> </a:t>
            </a:r>
            <a:r>
              <a:rPr sz="1100" dirty="0">
                <a:solidFill>
                  <a:srgbClr val="3E3E3E"/>
                </a:solidFill>
                <a:latin typeface="CVS Health Sans"/>
                <a:cs typeface="CVS Health Sans"/>
              </a:rPr>
              <a:t>delivery</a:t>
            </a:r>
            <a:r>
              <a:rPr sz="1100" spc="-100" dirty="0">
                <a:solidFill>
                  <a:srgbClr val="3E3E3E"/>
                </a:solidFill>
                <a:latin typeface="CVS Health Sans"/>
                <a:cs typeface="CVS Health Sans"/>
              </a:rPr>
              <a:t> </a:t>
            </a:r>
            <a:r>
              <a:rPr sz="1100" dirty="0">
                <a:solidFill>
                  <a:srgbClr val="3E3E3E"/>
                </a:solidFill>
                <a:latin typeface="CVS Health Sans"/>
                <a:cs typeface="CVS Health Sans"/>
              </a:rPr>
              <a:t>channels.</a:t>
            </a:r>
            <a:r>
              <a:rPr sz="1100" spc="-10" dirty="0">
                <a:solidFill>
                  <a:srgbClr val="3E3E3E"/>
                </a:solidFill>
                <a:latin typeface="CVS Health Sans"/>
                <a:cs typeface="CVS Health Sans"/>
              </a:rPr>
              <a:t> </a:t>
            </a:r>
            <a:r>
              <a:rPr sz="1100" dirty="0">
                <a:solidFill>
                  <a:srgbClr val="3E3E3E"/>
                </a:solidFill>
                <a:latin typeface="CVS Health Sans"/>
                <a:cs typeface="CVS Health Sans"/>
              </a:rPr>
              <a:t>(i.e.</a:t>
            </a:r>
            <a:r>
              <a:rPr sz="1100" spc="-10" dirty="0">
                <a:solidFill>
                  <a:srgbClr val="3E3E3E"/>
                </a:solidFill>
                <a:latin typeface="CVS Health Sans"/>
                <a:cs typeface="CVS Health Sans"/>
              </a:rPr>
              <a:t> </a:t>
            </a:r>
            <a:r>
              <a:rPr sz="1100" dirty="0">
                <a:solidFill>
                  <a:srgbClr val="3E3E3E"/>
                </a:solidFill>
                <a:latin typeface="CVS Health Sans"/>
                <a:cs typeface="CVS Health Sans"/>
              </a:rPr>
              <a:t>Print,</a:t>
            </a:r>
            <a:r>
              <a:rPr sz="1100" spc="-10" dirty="0">
                <a:solidFill>
                  <a:srgbClr val="3E3E3E"/>
                </a:solidFill>
                <a:latin typeface="CVS Health Sans"/>
                <a:cs typeface="CVS Health Sans"/>
              </a:rPr>
              <a:t> </a:t>
            </a:r>
            <a:r>
              <a:rPr sz="1100" dirty="0">
                <a:solidFill>
                  <a:srgbClr val="3E3E3E"/>
                </a:solidFill>
                <a:latin typeface="CVS Health Sans"/>
                <a:cs typeface="CVS Health Sans"/>
              </a:rPr>
              <a:t>Email,</a:t>
            </a:r>
            <a:r>
              <a:rPr sz="1100" spc="-10" dirty="0">
                <a:solidFill>
                  <a:srgbClr val="3E3E3E"/>
                </a:solidFill>
                <a:latin typeface="CVS Health Sans"/>
                <a:cs typeface="CVS Health Sans"/>
              </a:rPr>
              <a:t> </a:t>
            </a:r>
            <a:r>
              <a:rPr sz="1100" dirty="0">
                <a:solidFill>
                  <a:srgbClr val="3E3E3E"/>
                </a:solidFill>
                <a:latin typeface="CVS Health Sans"/>
                <a:cs typeface="CVS Health Sans"/>
              </a:rPr>
              <a:t>IVR,</a:t>
            </a:r>
            <a:r>
              <a:rPr sz="1100" spc="25" dirty="0">
                <a:solidFill>
                  <a:srgbClr val="3E3E3E"/>
                </a:solidFill>
                <a:latin typeface="CVS Health Sans"/>
                <a:cs typeface="CVS Health Sans"/>
              </a:rPr>
              <a:t> </a:t>
            </a:r>
            <a:r>
              <a:rPr sz="1100" dirty="0">
                <a:solidFill>
                  <a:srgbClr val="3E3E3E"/>
                </a:solidFill>
                <a:latin typeface="CVS Health Sans"/>
                <a:cs typeface="CVS Health Sans"/>
              </a:rPr>
              <a:t>LOC,</a:t>
            </a:r>
            <a:r>
              <a:rPr sz="1100" spc="-10" dirty="0">
                <a:solidFill>
                  <a:srgbClr val="3E3E3E"/>
                </a:solidFill>
                <a:latin typeface="CVS Health Sans"/>
                <a:cs typeface="CVS Health Sans"/>
              </a:rPr>
              <a:t> </a:t>
            </a:r>
            <a:r>
              <a:rPr sz="1100" dirty="0">
                <a:solidFill>
                  <a:srgbClr val="3E3E3E"/>
                </a:solidFill>
                <a:latin typeface="CVS Health Sans"/>
                <a:cs typeface="CVS Health Sans"/>
              </a:rPr>
              <a:t>etc.)</a:t>
            </a:r>
            <a:r>
              <a:rPr sz="1100" spc="229"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70" dirty="0">
                <a:solidFill>
                  <a:srgbClr val="3E3E3E"/>
                </a:solidFill>
                <a:latin typeface="CVS Health Sans"/>
                <a:cs typeface="CVS Health Sans"/>
              </a:rPr>
              <a:t> </a:t>
            </a:r>
            <a:r>
              <a:rPr sz="1100" dirty="0">
                <a:solidFill>
                  <a:srgbClr val="3E3E3E"/>
                </a:solidFill>
                <a:latin typeface="CVS Health Sans"/>
                <a:cs typeface="CVS Health Sans"/>
              </a:rPr>
              <a:t>will</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foster </a:t>
            </a:r>
            <a:r>
              <a:rPr sz="1100" dirty="0">
                <a:solidFill>
                  <a:srgbClr val="3E3E3E"/>
                </a:solidFill>
                <a:latin typeface="CVS Health Sans"/>
                <a:cs typeface="CVS Health Sans"/>
              </a:rPr>
              <a:t>strong</a:t>
            </a:r>
            <a:r>
              <a:rPr sz="1100" spc="-40" dirty="0">
                <a:solidFill>
                  <a:srgbClr val="3E3E3E"/>
                </a:solidFill>
                <a:latin typeface="CVS Health Sans"/>
                <a:cs typeface="CVS Health Sans"/>
              </a:rPr>
              <a:t> </a:t>
            </a:r>
            <a:r>
              <a:rPr sz="1100" dirty="0">
                <a:solidFill>
                  <a:srgbClr val="3E3E3E"/>
                </a:solidFill>
                <a:latin typeface="CVS Health Sans"/>
                <a:cs typeface="CVS Health Sans"/>
              </a:rPr>
              <a:t>relationships</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5" dirty="0">
                <a:solidFill>
                  <a:srgbClr val="3E3E3E"/>
                </a:solidFill>
                <a:latin typeface="CVS Health Sans"/>
                <a:cs typeface="CVS Health Sans"/>
              </a:rPr>
              <a:t> </a:t>
            </a:r>
            <a:r>
              <a:rPr sz="1100" dirty="0">
                <a:solidFill>
                  <a:srgbClr val="3E3E3E"/>
                </a:solidFill>
                <a:latin typeface="CVS Health Sans"/>
                <a:cs typeface="CVS Health Sans"/>
              </a:rPr>
              <a:t>all</a:t>
            </a:r>
            <a:r>
              <a:rPr sz="1100" spc="-30" dirty="0">
                <a:solidFill>
                  <a:srgbClr val="3E3E3E"/>
                </a:solidFill>
                <a:latin typeface="CVS Health Sans"/>
                <a:cs typeface="CVS Health Sans"/>
              </a:rPr>
              <a:t> </a:t>
            </a:r>
            <a:r>
              <a:rPr sz="1100" dirty="0">
                <a:solidFill>
                  <a:srgbClr val="3E3E3E"/>
                </a:solidFill>
                <a:latin typeface="CVS Health Sans"/>
                <a:cs typeface="CVS Health Sans"/>
              </a:rPr>
              <a:t>applicable</a:t>
            </a:r>
            <a:r>
              <a:rPr sz="1100" spc="-30"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external</a:t>
            </a:r>
            <a:r>
              <a:rPr sz="1100" spc="-100" dirty="0">
                <a:solidFill>
                  <a:srgbClr val="3E3E3E"/>
                </a:solidFill>
                <a:latin typeface="CVS Health Sans"/>
                <a:cs typeface="CVS Health Sans"/>
              </a:rPr>
              <a:t> </a:t>
            </a:r>
            <a:r>
              <a:rPr sz="1100" spc="-10" dirty="0">
                <a:solidFill>
                  <a:srgbClr val="3E3E3E"/>
                </a:solidFill>
                <a:latin typeface="CVS Health Sans"/>
                <a:cs typeface="CVS Health Sans"/>
              </a:rPr>
              <a:t>partners.</a:t>
            </a:r>
            <a:endParaRPr sz="1100">
              <a:latin typeface="CVS Health Sans"/>
              <a:cs typeface="CVS Health Sans"/>
            </a:endParaRPr>
          </a:p>
        </p:txBody>
      </p:sp>
      <p:sp>
        <p:nvSpPr>
          <p:cNvPr id="12" name="object 12"/>
          <p:cNvSpPr txBox="1"/>
          <p:nvPr/>
        </p:nvSpPr>
        <p:spPr>
          <a:xfrm>
            <a:off x="3636390" y="2867101"/>
            <a:ext cx="137922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109</a:t>
            </a:r>
            <a:endParaRPr sz="1400">
              <a:latin typeface="CVS Health Sans"/>
              <a:cs typeface="CVS Health Sans"/>
            </a:endParaRPr>
          </a:p>
        </p:txBody>
      </p:sp>
      <p:sp>
        <p:nvSpPr>
          <p:cNvPr id="13" name="object 13"/>
          <p:cNvSpPr txBox="1"/>
          <p:nvPr/>
        </p:nvSpPr>
        <p:spPr>
          <a:xfrm>
            <a:off x="5585586" y="4300359"/>
            <a:ext cx="5813425" cy="1929130"/>
          </a:xfrm>
          <a:prstGeom prst="rect">
            <a:avLst/>
          </a:prstGeom>
        </p:spPr>
        <p:txBody>
          <a:bodyPr vert="horz" wrap="square" lIns="0" tIns="113030" rIns="0" bIns="0" rtlCol="0">
            <a:spAutoFit/>
          </a:bodyPr>
          <a:lstStyle/>
          <a:p>
            <a:pPr marL="12700">
              <a:lnSpc>
                <a:spcPct val="100000"/>
              </a:lnSpc>
              <a:spcBef>
                <a:spcPts val="890"/>
              </a:spcBef>
            </a:pPr>
            <a:r>
              <a:rPr sz="1400" b="1" dirty="0">
                <a:solidFill>
                  <a:srgbClr val="3E3E3E"/>
                </a:solidFill>
                <a:latin typeface="CVS Health Sans"/>
                <a:cs typeface="CVS Health Sans"/>
              </a:rPr>
              <a:t>Manager</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(People</a:t>
            </a:r>
            <a:r>
              <a:rPr sz="1400" b="1" spc="-35" dirty="0">
                <a:solidFill>
                  <a:srgbClr val="3E3E3E"/>
                </a:solidFill>
                <a:latin typeface="CVS Health Sans"/>
                <a:cs typeface="CVS Health Sans"/>
              </a:rPr>
              <a:t> </a:t>
            </a:r>
            <a:r>
              <a:rPr sz="1400" b="1" spc="-10" dirty="0">
                <a:solidFill>
                  <a:srgbClr val="3E3E3E"/>
                </a:solidFill>
                <a:latin typeface="CVS Health Sans"/>
                <a:cs typeface="CVS Health Sans"/>
              </a:rPr>
              <a:t>Leader)</a:t>
            </a:r>
            <a:endParaRPr sz="1400">
              <a:latin typeface="CVS Health Sans"/>
              <a:cs typeface="CVS Health Sans"/>
            </a:endParaRPr>
          </a:p>
          <a:p>
            <a:pPr marL="12700" marR="5080">
              <a:lnSpc>
                <a:spcPct val="100000"/>
              </a:lnSpc>
              <a:spcBef>
                <a:spcPts val="635"/>
              </a:spcBef>
            </a:pP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manager</a:t>
            </a:r>
            <a:r>
              <a:rPr sz="1100" spc="10" dirty="0">
                <a:solidFill>
                  <a:srgbClr val="3E3E3E"/>
                </a:solidFill>
                <a:latin typeface="CVS Health Sans"/>
                <a:cs typeface="CVS Health Sans"/>
              </a:rPr>
              <a:t> </a:t>
            </a:r>
            <a:r>
              <a:rPr sz="1100" dirty="0">
                <a:solidFill>
                  <a:srgbClr val="3E3E3E"/>
                </a:solidFill>
                <a:latin typeface="CVS Health Sans"/>
                <a:cs typeface="CVS Health Sans"/>
              </a:rPr>
              <a:t>is</a:t>
            </a:r>
            <a:r>
              <a:rPr sz="1100" spc="-2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65"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0" dirty="0">
                <a:solidFill>
                  <a:srgbClr val="3E3E3E"/>
                </a:solidFill>
                <a:latin typeface="CVS Health Sans"/>
                <a:cs typeface="CVS Health Sans"/>
              </a:rPr>
              <a:t> </a:t>
            </a:r>
            <a:r>
              <a:rPr sz="1100" dirty="0">
                <a:solidFill>
                  <a:srgbClr val="3E3E3E"/>
                </a:solidFill>
                <a:latin typeface="CVS Health Sans"/>
                <a:cs typeface="CVS Health Sans"/>
              </a:rPr>
              <a:t>overall</a:t>
            </a:r>
            <a:r>
              <a:rPr sz="1100" spc="-6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growth</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individuals</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programs</a:t>
            </a:r>
            <a:r>
              <a:rPr sz="1100" spc="-60" dirty="0">
                <a:solidFill>
                  <a:srgbClr val="3E3E3E"/>
                </a:solidFill>
                <a:latin typeface="CVS Health Sans"/>
                <a:cs typeface="CVS Health Sans"/>
              </a:rPr>
              <a:t> </a:t>
            </a:r>
            <a:r>
              <a:rPr sz="1100" dirty="0">
                <a:solidFill>
                  <a:srgbClr val="3E3E3E"/>
                </a:solidFill>
                <a:latin typeface="CVS Health Sans"/>
                <a:cs typeface="CVS Health Sans"/>
              </a:rPr>
              <a:t>that</a:t>
            </a:r>
            <a:r>
              <a:rPr sz="1100" spc="10" dirty="0">
                <a:solidFill>
                  <a:srgbClr val="3E3E3E"/>
                </a:solidFill>
                <a:latin typeface="CVS Health Sans"/>
                <a:cs typeface="CVS Health Sans"/>
              </a:rPr>
              <a:t> </a:t>
            </a:r>
            <a:r>
              <a:rPr sz="1100" dirty="0">
                <a:solidFill>
                  <a:srgbClr val="3E3E3E"/>
                </a:solidFill>
                <a:latin typeface="CVS Health Sans"/>
                <a:cs typeface="CVS Health Sans"/>
              </a:rPr>
              <a:t>make</a:t>
            </a:r>
            <a:r>
              <a:rPr sz="1100" spc="-40" dirty="0">
                <a:solidFill>
                  <a:srgbClr val="3E3E3E"/>
                </a:solidFill>
                <a:latin typeface="CVS Health Sans"/>
                <a:cs typeface="CVS Health Sans"/>
              </a:rPr>
              <a:t> </a:t>
            </a:r>
            <a:r>
              <a:rPr sz="1100" dirty="0">
                <a:solidFill>
                  <a:srgbClr val="3E3E3E"/>
                </a:solidFill>
                <a:latin typeface="CVS Health Sans"/>
                <a:cs typeface="CVS Health Sans"/>
              </a:rPr>
              <a:t>up</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40" dirty="0">
                <a:solidFill>
                  <a:srgbClr val="3E3E3E"/>
                </a:solidFill>
                <a:latin typeface="CVS Health Sans"/>
                <a:cs typeface="CVS Health Sans"/>
              </a:rPr>
              <a:t> </a:t>
            </a:r>
            <a:r>
              <a:rPr sz="1100" dirty="0">
                <a:solidFill>
                  <a:srgbClr val="3E3E3E"/>
                </a:solidFill>
                <a:latin typeface="CVS Health Sans"/>
                <a:cs typeface="CVS Health Sans"/>
              </a:rPr>
              <a:t>designated</a:t>
            </a:r>
            <a:r>
              <a:rPr sz="1100" spc="-5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300" dirty="0">
                <a:solidFill>
                  <a:srgbClr val="3E3E3E"/>
                </a:solidFill>
                <a:latin typeface="CVS Health Sans"/>
                <a:cs typeface="CVS Health Sans"/>
              </a:rPr>
              <a:t> </a:t>
            </a:r>
            <a:r>
              <a:rPr sz="1100" dirty="0">
                <a:solidFill>
                  <a:srgbClr val="3E3E3E"/>
                </a:solidFill>
                <a:latin typeface="CVS Health Sans"/>
                <a:cs typeface="CVS Health Sans"/>
              </a:rPr>
              <a:t>Each</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0" dirty="0">
                <a:solidFill>
                  <a:srgbClr val="3E3E3E"/>
                </a:solidFill>
                <a:latin typeface="CVS Health Sans"/>
                <a:cs typeface="CVS Health Sans"/>
              </a:rPr>
              <a:t> </a:t>
            </a:r>
            <a:r>
              <a:rPr sz="1100" dirty="0">
                <a:solidFill>
                  <a:srgbClr val="3E3E3E"/>
                </a:solidFill>
                <a:latin typeface="CVS Health Sans"/>
                <a:cs typeface="CVS Health Sans"/>
              </a:rPr>
              <a:t>leader</a:t>
            </a:r>
            <a:r>
              <a:rPr sz="1100" spc="-105" dirty="0">
                <a:solidFill>
                  <a:srgbClr val="3E3E3E"/>
                </a:solidFill>
                <a:latin typeface="CVS Health Sans"/>
                <a:cs typeface="CVS Health Sans"/>
              </a:rPr>
              <a:t> </a:t>
            </a:r>
            <a:r>
              <a:rPr sz="1100" dirty="0">
                <a:solidFill>
                  <a:srgbClr val="3E3E3E"/>
                </a:solidFill>
                <a:latin typeface="CVS Health Sans"/>
                <a:cs typeface="CVS Health Sans"/>
              </a:rPr>
              <a:t>focuses</a:t>
            </a:r>
            <a:r>
              <a:rPr sz="1100" spc="-25" dirty="0">
                <a:solidFill>
                  <a:srgbClr val="3E3E3E"/>
                </a:solidFill>
                <a:latin typeface="CVS Health Sans"/>
                <a:cs typeface="CVS Health Sans"/>
              </a:rPr>
              <a:t> </a:t>
            </a:r>
            <a:r>
              <a:rPr sz="1100" dirty="0">
                <a:solidFill>
                  <a:srgbClr val="3E3E3E"/>
                </a:solidFill>
                <a:latin typeface="CVS Health Sans"/>
                <a:cs typeface="CVS Health Sans"/>
              </a:rPr>
              <a:t>on</a:t>
            </a:r>
            <a:r>
              <a:rPr sz="1100" spc="-25" dirty="0">
                <a:solidFill>
                  <a:srgbClr val="3E3E3E"/>
                </a:solidFill>
                <a:latin typeface="CVS Health Sans"/>
                <a:cs typeface="CVS Health Sans"/>
              </a:rPr>
              <a:t> the </a:t>
            </a:r>
            <a:r>
              <a:rPr sz="1100" dirty="0">
                <a:solidFill>
                  <a:srgbClr val="3E3E3E"/>
                </a:solidFill>
                <a:latin typeface="CVS Health Sans"/>
                <a:cs typeface="CVS Health Sans"/>
              </a:rPr>
              <a:t>successful</a:t>
            </a:r>
            <a:r>
              <a:rPr sz="1100" spc="-30" dirty="0">
                <a:solidFill>
                  <a:srgbClr val="3E3E3E"/>
                </a:solidFill>
                <a:latin typeface="CVS Health Sans"/>
                <a:cs typeface="CVS Health Sans"/>
              </a:rPr>
              <a:t> </a:t>
            </a:r>
            <a:r>
              <a:rPr sz="1100" dirty="0">
                <a:solidFill>
                  <a:srgbClr val="3E3E3E"/>
                </a:solidFill>
                <a:latin typeface="CVS Health Sans"/>
                <a:cs typeface="CVS Health Sans"/>
              </a:rPr>
              <a:t>execution</a:t>
            </a:r>
            <a:r>
              <a:rPr sz="1100" spc="-90"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CVS Health’s</a:t>
            </a:r>
            <a:r>
              <a:rPr sz="1100" spc="-5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and/or</a:t>
            </a:r>
            <a:r>
              <a:rPr sz="1100" spc="5" dirty="0">
                <a:solidFill>
                  <a:srgbClr val="3E3E3E"/>
                </a:solidFill>
                <a:latin typeface="CVS Health Sans"/>
                <a:cs typeface="CVS Health Sans"/>
              </a:rPr>
              <a:t> </a:t>
            </a:r>
            <a:r>
              <a:rPr sz="1100" dirty="0">
                <a:solidFill>
                  <a:srgbClr val="3E3E3E"/>
                </a:solidFill>
                <a:latin typeface="CVS Health Sans"/>
                <a:cs typeface="CVS Health Sans"/>
              </a:rPr>
              <a:t>prescriber</a:t>
            </a:r>
            <a:r>
              <a:rPr sz="1100" spc="-100" dirty="0">
                <a:solidFill>
                  <a:srgbClr val="3E3E3E"/>
                </a:solidFill>
                <a:latin typeface="CVS Health Sans"/>
                <a:cs typeface="CVS Health Sans"/>
              </a:rPr>
              <a:t> </a:t>
            </a:r>
            <a:r>
              <a:rPr sz="1100" dirty="0">
                <a:solidFill>
                  <a:srgbClr val="3E3E3E"/>
                </a:solidFill>
                <a:latin typeface="CVS Health Sans"/>
                <a:cs typeface="CVS Health Sans"/>
              </a:rPr>
              <a:t>communications</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deliver</a:t>
            </a:r>
            <a:r>
              <a:rPr sz="1100" spc="-70" dirty="0">
                <a:solidFill>
                  <a:srgbClr val="3E3E3E"/>
                </a:solidFill>
                <a:latin typeface="CVS Health Sans"/>
                <a:cs typeface="CVS Health Sans"/>
              </a:rPr>
              <a:t> </a:t>
            </a:r>
            <a:r>
              <a:rPr sz="1100" dirty="0">
                <a:solidFill>
                  <a:srgbClr val="3E3E3E"/>
                </a:solidFill>
                <a:latin typeface="CVS Health Sans"/>
                <a:cs typeface="CVS Health Sans"/>
              </a:rPr>
              <a:t>key</a:t>
            </a:r>
            <a:r>
              <a:rPr sz="1100" spc="-55" dirty="0">
                <a:solidFill>
                  <a:srgbClr val="3E3E3E"/>
                </a:solidFill>
                <a:latin typeface="CVS Health Sans"/>
                <a:cs typeface="CVS Health Sans"/>
              </a:rPr>
              <a:t> </a:t>
            </a:r>
            <a:r>
              <a:rPr sz="1100" dirty="0">
                <a:solidFill>
                  <a:srgbClr val="3E3E3E"/>
                </a:solidFill>
                <a:latin typeface="CVS Health Sans"/>
                <a:cs typeface="CVS Health Sans"/>
              </a:rPr>
              <a:t>benefit</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health</a:t>
            </a:r>
            <a:r>
              <a:rPr sz="1100" spc="-15" dirty="0">
                <a:solidFill>
                  <a:srgbClr val="3E3E3E"/>
                </a:solidFill>
                <a:latin typeface="CVS Health Sans"/>
                <a:cs typeface="CVS Health Sans"/>
              </a:rPr>
              <a:t> </a:t>
            </a:r>
            <a:r>
              <a:rPr sz="1100" dirty="0">
                <a:solidFill>
                  <a:srgbClr val="3E3E3E"/>
                </a:solidFill>
                <a:latin typeface="CVS Health Sans"/>
                <a:cs typeface="CVS Health Sans"/>
              </a:rPr>
              <a:t>related</a:t>
            </a:r>
            <a:r>
              <a:rPr sz="1100" spc="-80" dirty="0">
                <a:solidFill>
                  <a:srgbClr val="3E3E3E"/>
                </a:solidFill>
                <a:latin typeface="CVS Health Sans"/>
                <a:cs typeface="CVS Health Sans"/>
              </a:rPr>
              <a:t> </a:t>
            </a:r>
            <a:r>
              <a:rPr sz="1100" dirty="0">
                <a:solidFill>
                  <a:srgbClr val="3E3E3E"/>
                </a:solidFill>
                <a:latin typeface="CVS Health Sans"/>
                <a:cs typeface="CVS Health Sans"/>
              </a:rPr>
              <a:t>information.</a:t>
            </a:r>
            <a:r>
              <a:rPr sz="1100" spc="27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Manager</a:t>
            </a:r>
            <a:r>
              <a:rPr sz="1100" spc="10" dirty="0">
                <a:solidFill>
                  <a:srgbClr val="3E3E3E"/>
                </a:solidFill>
                <a:latin typeface="CVS Health Sans"/>
                <a:cs typeface="CVS Health Sans"/>
              </a:rPr>
              <a:t> </a:t>
            </a:r>
            <a:r>
              <a:rPr sz="1100" dirty="0">
                <a:solidFill>
                  <a:srgbClr val="3E3E3E"/>
                </a:solidFill>
                <a:latin typeface="CVS Health Sans"/>
                <a:cs typeface="CVS Health Sans"/>
              </a:rPr>
              <a:t>position</a:t>
            </a:r>
            <a:r>
              <a:rPr sz="1100" spc="-15" dirty="0">
                <a:solidFill>
                  <a:srgbClr val="3E3E3E"/>
                </a:solidFill>
                <a:latin typeface="CVS Health Sans"/>
                <a:cs typeface="CVS Health Sans"/>
              </a:rPr>
              <a:t> </a:t>
            </a:r>
            <a:r>
              <a:rPr sz="1100" dirty="0">
                <a:solidFill>
                  <a:srgbClr val="3E3E3E"/>
                </a:solidFill>
                <a:latin typeface="CVS Health Sans"/>
                <a:cs typeface="CVS Health Sans"/>
              </a:rPr>
              <a:t>will</a:t>
            </a:r>
            <a:r>
              <a:rPr sz="1100" spc="-60" dirty="0">
                <a:solidFill>
                  <a:srgbClr val="3E3E3E"/>
                </a:solidFill>
                <a:latin typeface="CVS Health Sans"/>
                <a:cs typeface="CVS Health Sans"/>
              </a:rPr>
              <a:t> </a:t>
            </a:r>
            <a:r>
              <a:rPr sz="1100" dirty="0">
                <a:solidFill>
                  <a:srgbClr val="3E3E3E"/>
                </a:solidFill>
                <a:latin typeface="CVS Health Sans"/>
                <a:cs typeface="CVS Health Sans"/>
              </a:rPr>
              <a:t>have</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overall responsibility</a:t>
            </a:r>
            <a:r>
              <a:rPr sz="1100" spc="-5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55" dirty="0">
                <a:solidFill>
                  <a:srgbClr val="3E3E3E"/>
                </a:solidFill>
                <a:latin typeface="CVS Health Sans"/>
                <a:cs typeface="CVS Health Sans"/>
              </a:rPr>
              <a:t> </a:t>
            </a:r>
            <a:r>
              <a:rPr sz="1100" dirty="0">
                <a:solidFill>
                  <a:srgbClr val="3E3E3E"/>
                </a:solidFill>
                <a:latin typeface="CVS Health Sans"/>
                <a:cs typeface="CVS Health Sans"/>
              </a:rPr>
              <a:t>all</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communications</a:t>
            </a:r>
            <a:r>
              <a:rPr sz="1100" spc="40" dirty="0">
                <a:solidFill>
                  <a:srgbClr val="3E3E3E"/>
                </a:solidFill>
                <a:latin typeface="CVS Health Sans"/>
                <a:cs typeface="CVS Health Sans"/>
              </a:rPr>
              <a:t> </a:t>
            </a:r>
            <a:r>
              <a:rPr sz="1100" dirty="0">
                <a:solidFill>
                  <a:srgbClr val="3E3E3E"/>
                </a:solidFill>
                <a:latin typeface="CVS Health Sans"/>
                <a:cs typeface="CVS Health Sans"/>
              </a:rPr>
              <a:t>executed</a:t>
            </a:r>
            <a:r>
              <a:rPr sz="1100" spc="-110" dirty="0">
                <a:solidFill>
                  <a:srgbClr val="3E3E3E"/>
                </a:solidFill>
                <a:latin typeface="CVS Health Sans"/>
                <a:cs typeface="CVS Health Sans"/>
              </a:rPr>
              <a:t> </a:t>
            </a:r>
            <a:r>
              <a:rPr sz="1100" dirty="0">
                <a:solidFill>
                  <a:srgbClr val="3E3E3E"/>
                </a:solidFill>
                <a:latin typeface="CVS Health Sans"/>
                <a:cs typeface="CVS Health Sans"/>
              </a:rPr>
              <a:t>by</a:t>
            </a:r>
            <a:r>
              <a:rPr sz="1100" spc="35" dirty="0">
                <a:solidFill>
                  <a:srgbClr val="3E3E3E"/>
                </a:solidFill>
                <a:latin typeface="CVS Health Sans"/>
                <a:cs typeface="CVS Health Sans"/>
              </a:rPr>
              <a:t> </a:t>
            </a:r>
            <a:r>
              <a:rPr sz="1100" dirty="0">
                <a:solidFill>
                  <a:srgbClr val="3E3E3E"/>
                </a:solidFill>
                <a:latin typeface="CVS Health Sans"/>
                <a:cs typeface="CVS Health Sans"/>
              </a:rPr>
              <a:t>this team 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done</a:t>
            </a:r>
            <a:r>
              <a:rPr sz="1100" spc="-10" dirty="0">
                <a:solidFill>
                  <a:srgbClr val="3E3E3E"/>
                </a:solidFill>
                <a:latin typeface="CVS Health Sans"/>
                <a:cs typeface="CVS Health Sans"/>
              </a:rPr>
              <a:t> </a:t>
            </a:r>
            <a:r>
              <a:rPr sz="1100" dirty="0">
                <a:solidFill>
                  <a:srgbClr val="3E3E3E"/>
                </a:solidFill>
                <a:latin typeface="CVS Health Sans"/>
                <a:cs typeface="CVS Health Sans"/>
              </a:rPr>
              <a:t>so</a:t>
            </a:r>
            <a:r>
              <a:rPr sz="1100" spc="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highest</a:t>
            </a:r>
            <a:r>
              <a:rPr sz="1100" spc="-20"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10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consistent</a:t>
            </a:r>
            <a:r>
              <a:rPr sz="1100" spc="-15" dirty="0">
                <a:solidFill>
                  <a:srgbClr val="3E3E3E"/>
                </a:solidFill>
                <a:latin typeface="CVS Health Sans"/>
                <a:cs typeface="CVS Health Sans"/>
              </a:rPr>
              <a:t> </a:t>
            </a:r>
            <a:r>
              <a:rPr sz="1100" dirty="0">
                <a:solidFill>
                  <a:srgbClr val="3E3E3E"/>
                </a:solidFill>
                <a:latin typeface="CVS Health Sans"/>
                <a:cs typeface="CVS Health Sans"/>
              </a:rPr>
              <a:t>timeliness</a:t>
            </a:r>
            <a:r>
              <a:rPr sz="1100" spc="-55" dirty="0">
                <a:solidFill>
                  <a:srgbClr val="3E3E3E"/>
                </a:solidFill>
                <a:latin typeface="CVS Health Sans"/>
                <a:cs typeface="CVS Health Sans"/>
              </a:rPr>
              <a:t> </a:t>
            </a:r>
            <a:r>
              <a:rPr sz="1100" dirty="0">
                <a:solidFill>
                  <a:srgbClr val="3E3E3E"/>
                </a:solidFill>
                <a:latin typeface="CVS Health Sans"/>
                <a:cs typeface="CVS Health Sans"/>
              </a:rPr>
              <a:t>while</a:t>
            </a:r>
            <a:r>
              <a:rPr sz="1100" spc="-30" dirty="0">
                <a:solidFill>
                  <a:srgbClr val="3E3E3E"/>
                </a:solidFill>
                <a:latin typeface="CVS Health Sans"/>
                <a:cs typeface="CVS Health Sans"/>
              </a:rPr>
              <a:t> </a:t>
            </a:r>
            <a:r>
              <a:rPr sz="1100" dirty="0">
                <a:solidFill>
                  <a:srgbClr val="3E3E3E"/>
                </a:solidFill>
                <a:latin typeface="CVS Health Sans"/>
                <a:cs typeface="CVS Health Sans"/>
              </a:rPr>
              <a:t>remaining</a:t>
            </a:r>
            <a:r>
              <a:rPr sz="1100" spc="-5" dirty="0">
                <a:solidFill>
                  <a:srgbClr val="3E3E3E"/>
                </a:solidFill>
                <a:latin typeface="CVS Health Sans"/>
                <a:cs typeface="CVS Health Sans"/>
              </a:rPr>
              <a:t> </a:t>
            </a:r>
            <a:r>
              <a:rPr sz="1100" dirty="0">
                <a:solidFill>
                  <a:srgbClr val="3E3E3E"/>
                </a:solidFill>
                <a:latin typeface="CVS Health Sans"/>
                <a:cs typeface="CVS Health Sans"/>
              </a:rPr>
              <a:t>within</a:t>
            </a:r>
            <a:r>
              <a:rPr sz="1100" spc="-20" dirty="0">
                <a:solidFill>
                  <a:srgbClr val="3E3E3E"/>
                </a:solidFill>
                <a:latin typeface="CVS Health Sans"/>
                <a:cs typeface="CVS Health Sans"/>
              </a:rPr>
              <a:t> </a:t>
            </a:r>
            <a:r>
              <a:rPr sz="1100" dirty="0">
                <a:solidFill>
                  <a:srgbClr val="3E3E3E"/>
                </a:solidFill>
                <a:latin typeface="CVS Health Sans"/>
                <a:cs typeface="CVS Health Sans"/>
              </a:rPr>
              <a:t>budget,</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where </a:t>
            </a:r>
            <a:r>
              <a:rPr sz="1100" dirty="0">
                <a:solidFill>
                  <a:srgbClr val="3E3E3E"/>
                </a:solidFill>
                <a:latin typeface="CVS Health Sans"/>
                <a:cs typeface="CVS Health Sans"/>
              </a:rPr>
              <a:t>applicable.</a:t>
            </a:r>
            <a:r>
              <a:rPr sz="1100" spc="-80"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may</a:t>
            </a:r>
            <a:r>
              <a:rPr sz="1100" spc="20" dirty="0">
                <a:solidFill>
                  <a:srgbClr val="3E3E3E"/>
                </a:solidFill>
                <a:latin typeface="CVS Health Sans"/>
                <a:cs typeface="CVS Health Sans"/>
              </a:rPr>
              <a:t> </a:t>
            </a:r>
            <a:r>
              <a:rPr sz="1100" dirty="0">
                <a:solidFill>
                  <a:srgbClr val="3E3E3E"/>
                </a:solidFill>
                <a:latin typeface="CVS Health Sans"/>
                <a:cs typeface="CVS Health Sans"/>
              </a:rPr>
              <a:t>utilize</a:t>
            </a:r>
            <a:r>
              <a:rPr sz="1100" spc="-30" dirty="0">
                <a:solidFill>
                  <a:srgbClr val="3E3E3E"/>
                </a:solidFill>
                <a:latin typeface="CVS Health Sans"/>
                <a:cs typeface="CVS Health Sans"/>
              </a:rPr>
              <a:t> </a:t>
            </a:r>
            <a:r>
              <a:rPr sz="1100" dirty="0">
                <a:solidFill>
                  <a:srgbClr val="3E3E3E"/>
                </a:solidFill>
                <a:latin typeface="CVS Health Sans"/>
                <a:cs typeface="CVS Health Sans"/>
              </a:rPr>
              <a:t>a</a:t>
            </a:r>
            <a:r>
              <a:rPr sz="1100" spc="20" dirty="0">
                <a:solidFill>
                  <a:srgbClr val="3E3E3E"/>
                </a:solidFill>
                <a:latin typeface="CVS Health Sans"/>
                <a:cs typeface="CVS Health Sans"/>
              </a:rPr>
              <a:t> </a:t>
            </a:r>
            <a:r>
              <a:rPr sz="1100" dirty="0">
                <a:solidFill>
                  <a:srgbClr val="3E3E3E"/>
                </a:solidFill>
                <a:latin typeface="CVS Health Sans"/>
                <a:cs typeface="CVS Health Sans"/>
              </a:rPr>
              <a:t>variety</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t>
            </a:r>
            <a:r>
              <a:rPr sz="1100" dirty="0">
                <a:solidFill>
                  <a:srgbClr val="3E3E3E"/>
                </a:solidFill>
                <a:latin typeface="CVS Health Sans"/>
                <a:cs typeface="CVS Health Sans"/>
              </a:rPr>
              <a:t>different</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communication</a:t>
            </a:r>
            <a:r>
              <a:rPr sz="1100" spc="25" dirty="0">
                <a:solidFill>
                  <a:srgbClr val="3E3E3E"/>
                </a:solidFill>
                <a:latin typeface="CVS Health Sans"/>
                <a:cs typeface="CVS Health Sans"/>
              </a:rPr>
              <a:t> </a:t>
            </a:r>
            <a:r>
              <a:rPr sz="1100" dirty="0">
                <a:solidFill>
                  <a:srgbClr val="3E3E3E"/>
                </a:solidFill>
                <a:latin typeface="CVS Health Sans"/>
                <a:cs typeface="CVS Health Sans"/>
              </a:rPr>
              <a:t>delivery</a:t>
            </a:r>
            <a:r>
              <a:rPr sz="1100" spc="-95" dirty="0">
                <a:solidFill>
                  <a:srgbClr val="3E3E3E"/>
                </a:solidFill>
                <a:latin typeface="CVS Health Sans"/>
                <a:cs typeface="CVS Health Sans"/>
              </a:rPr>
              <a:t> </a:t>
            </a:r>
            <a:r>
              <a:rPr sz="1100" spc="-10" dirty="0">
                <a:solidFill>
                  <a:srgbClr val="3E3E3E"/>
                </a:solidFill>
                <a:latin typeface="CVS Health Sans"/>
                <a:cs typeface="CVS Health Sans"/>
              </a:rPr>
              <a:t>channels. </a:t>
            </a:r>
            <a:r>
              <a:rPr sz="1100" dirty="0">
                <a:solidFill>
                  <a:srgbClr val="3E3E3E"/>
                </a:solidFill>
                <a:latin typeface="CVS Health Sans"/>
                <a:cs typeface="CVS Health Sans"/>
              </a:rPr>
              <a:t>(i.e.</a:t>
            </a:r>
            <a:r>
              <a:rPr sz="1100" spc="-5" dirty="0">
                <a:solidFill>
                  <a:srgbClr val="3E3E3E"/>
                </a:solidFill>
                <a:latin typeface="CVS Health Sans"/>
                <a:cs typeface="CVS Health Sans"/>
              </a:rPr>
              <a:t> </a:t>
            </a:r>
            <a:r>
              <a:rPr sz="1100" dirty="0">
                <a:solidFill>
                  <a:srgbClr val="3E3E3E"/>
                </a:solidFill>
                <a:latin typeface="CVS Health Sans"/>
                <a:cs typeface="CVS Health Sans"/>
              </a:rPr>
              <a:t>Print,</a:t>
            </a:r>
            <a:r>
              <a:rPr sz="1100" spc="-5" dirty="0">
                <a:solidFill>
                  <a:srgbClr val="3E3E3E"/>
                </a:solidFill>
                <a:latin typeface="CVS Health Sans"/>
                <a:cs typeface="CVS Health Sans"/>
              </a:rPr>
              <a:t> </a:t>
            </a:r>
            <a:r>
              <a:rPr sz="1100" dirty="0">
                <a:solidFill>
                  <a:srgbClr val="3E3E3E"/>
                </a:solidFill>
                <a:latin typeface="CVS Health Sans"/>
                <a:cs typeface="CVS Health Sans"/>
              </a:rPr>
              <a:t>Email,</a:t>
            </a:r>
            <a:r>
              <a:rPr sz="1100" spc="-10" dirty="0">
                <a:solidFill>
                  <a:srgbClr val="3E3E3E"/>
                </a:solidFill>
                <a:latin typeface="CVS Health Sans"/>
                <a:cs typeface="CVS Health Sans"/>
              </a:rPr>
              <a:t> </a:t>
            </a:r>
            <a:r>
              <a:rPr sz="1100" dirty="0">
                <a:solidFill>
                  <a:srgbClr val="3E3E3E"/>
                </a:solidFill>
                <a:latin typeface="CVS Health Sans"/>
                <a:cs typeface="CVS Health Sans"/>
              </a:rPr>
              <a:t>IVR,</a:t>
            </a:r>
            <a:r>
              <a:rPr sz="1100" spc="35" dirty="0">
                <a:solidFill>
                  <a:srgbClr val="3E3E3E"/>
                </a:solidFill>
                <a:latin typeface="CVS Health Sans"/>
                <a:cs typeface="CVS Health Sans"/>
              </a:rPr>
              <a:t> </a:t>
            </a:r>
            <a:r>
              <a:rPr sz="1100" dirty="0">
                <a:solidFill>
                  <a:srgbClr val="3E3E3E"/>
                </a:solidFill>
                <a:latin typeface="CVS Health Sans"/>
                <a:cs typeface="CVS Health Sans"/>
              </a:rPr>
              <a:t>LOC,</a:t>
            </a:r>
            <a:r>
              <a:rPr sz="1100" spc="-5" dirty="0">
                <a:solidFill>
                  <a:srgbClr val="3E3E3E"/>
                </a:solidFill>
                <a:latin typeface="CVS Health Sans"/>
                <a:cs typeface="CVS Health Sans"/>
              </a:rPr>
              <a:t> </a:t>
            </a:r>
            <a:r>
              <a:rPr sz="1100" dirty="0">
                <a:solidFill>
                  <a:srgbClr val="3E3E3E"/>
                </a:solidFill>
                <a:latin typeface="CVS Health Sans"/>
                <a:cs typeface="CVS Health Sans"/>
              </a:rPr>
              <a:t>etc.)</a:t>
            </a:r>
            <a:r>
              <a:rPr sz="1100" spc="1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25" dirty="0">
                <a:solidFill>
                  <a:srgbClr val="3E3E3E"/>
                </a:solidFill>
                <a:latin typeface="CVS Health Sans"/>
                <a:cs typeface="CVS Health Sans"/>
              </a:rPr>
              <a:t> </a:t>
            </a:r>
            <a:r>
              <a:rPr sz="1100" dirty="0">
                <a:solidFill>
                  <a:srgbClr val="3E3E3E"/>
                </a:solidFill>
                <a:latin typeface="CVS Health Sans"/>
                <a:cs typeface="CVS Health Sans"/>
              </a:rPr>
              <a:t>will</a:t>
            </a:r>
            <a:r>
              <a:rPr sz="1100" spc="-60" dirty="0">
                <a:solidFill>
                  <a:srgbClr val="3E3E3E"/>
                </a:solidFill>
                <a:latin typeface="CVS Health Sans"/>
                <a:cs typeface="CVS Health Sans"/>
              </a:rPr>
              <a:t> </a:t>
            </a:r>
            <a:r>
              <a:rPr sz="1100" dirty="0">
                <a:solidFill>
                  <a:srgbClr val="3E3E3E"/>
                </a:solidFill>
                <a:latin typeface="CVS Health Sans"/>
                <a:cs typeface="CVS Health Sans"/>
              </a:rPr>
              <a:t>need</a:t>
            </a:r>
            <a:r>
              <a:rPr sz="1100" spc="-4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foster</a:t>
            </a:r>
            <a:r>
              <a:rPr sz="1100" spc="-30" dirty="0">
                <a:solidFill>
                  <a:srgbClr val="3E3E3E"/>
                </a:solidFill>
                <a:latin typeface="CVS Health Sans"/>
                <a:cs typeface="CVS Health Sans"/>
              </a:rPr>
              <a:t> </a:t>
            </a:r>
            <a:r>
              <a:rPr sz="1100" dirty="0">
                <a:solidFill>
                  <a:srgbClr val="3E3E3E"/>
                </a:solidFill>
                <a:latin typeface="CVS Health Sans"/>
                <a:cs typeface="CVS Health Sans"/>
              </a:rPr>
              <a:t>strong</a:t>
            </a:r>
            <a:r>
              <a:rPr sz="1100" spc="-35" dirty="0">
                <a:solidFill>
                  <a:srgbClr val="3E3E3E"/>
                </a:solidFill>
                <a:latin typeface="CVS Health Sans"/>
                <a:cs typeface="CVS Health Sans"/>
              </a:rPr>
              <a:t> </a:t>
            </a:r>
            <a:r>
              <a:rPr sz="1100" dirty="0">
                <a:solidFill>
                  <a:srgbClr val="3E3E3E"/>
                </a:solidFill>
                <a:latin typeface="CVS Health Sans"/>
                <a:cs typeface="CVS Health Sans"/>
              </a:rPr>
              <a:t>relationships</a:t>
            </a:r>
            <a:r>
              <a:rPr sz="1100" spc="-4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all </a:t>
            </a:r>
            <a:r>
              <a:rPr sz="1100" dirty="0">
                <a:solidFill>
                  <a:srgbClr val="3E3E3E"/>
                </a:solidFill>
                <a:latin typeface="CVS Health Sans"/>
                <a:cs typeface="CVS Health Sans"/>
              </a:rPr>
              <a:t>applicable</a:t>
            </a:r>
            <a:r>
              <a:rPr sz="1100" spc="-30"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external</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partners.</a:t>
            </a:r>
            <a:endParaRPr sz="1100">
              <a:latin typeface="CVS Health Sans"/>
              <a:cs typeface="CVS Health Sans"/>
            </a:endParaRPr>
          </a:p>
        </p:txBody>
      </p:sp>
      <p:sp>
        <p:nvSpPr>
          <p:cNvPr id="14" name="object 14"/>
          <p:cNvSpPr txBox="1"/>
          <p:nvPr/>
        </p:nvSpPr>
        <p:spPr>
          <a:xfrm>
            <a:off x="5585586" y="2802850"/>
            <a:ext cx="6304280" cy="1424305"/>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Manager</a:t>
            </a:r>
            <a:r>
              <a:rPr sz="1400" b="1" spc="-75" dirty="0">
                <a:solidFill>
                  <a:srgbClr val="3E3E3E"/>
                </a:solidFill>
                <a:latin typeface="CVS Health Sans"/>
                <a:cs typeface="CVS Health Sans"/>
              </a:rPr>
              <a:t> </a:t>
            </a:r>
            <a:r>
              <a:rPr sz="1400" b="1" dirty="0">
                <a:solidFill>
                  <a:srgbClr val="3E3E3E"/>
                </a:solidFill>
                <a:latin typeface="CVS Health Sans"/>
                <a:cs typeface="CVS Health Sans"/>
              </a:rPr>
              <a:t>(Individual</a:t>
            </a:r>
            <a:r>
              <a:rPr sz="1400" b="1" spc="-30" dirty="0">
                <a:solidFill>
                  <a:srgbClr val="3E3E3E"/>
                </a:solidFill>
                <a:latin typeface="CVS Health Sans"/>
                <a:cs typeface="CVS Health Sans"/>
              </a:rPr>
              <a:t> </a:t>
            </a:r>
            <a:r>
              <a:rPr sz="1400" b="1" spc="-10" dirty="0">
                <a:solidFill>
                  <a:srgbClr val="3E3E3E"/>
                </a:solidFill>
                <a:latin typeface="CVS Health Sans"/>
                <a:cs typeface="CVS Health Sans"/>
              </a:rPr>
              <a:t>Contributor)</a:t>
            </a:r>
            <a:endParaRPr sz="1400">
              <a:latin typeface="CVS Health Sans"/>
              <a:cs typeface="CVS Health Sans"/>
            </a:endParaRPr>
          </a:p>
          <a:p>
            <a:pPr marL="12700" marR="5080">
              <a:lnSpc>
                <a:spcPct val="99900"/>
              </a:lnSpc>
              <a:spcBef>
                <a:spcPts val="640"/>
              </a:spcBef>
            </a:pPr>
            <a:r>
              <a:rPr sz="1100" dirty="0">
                <a:solidFill>
                  <a:srgbClr val="3E3E3E"/>
                </a:solidFill>
                <a:latin typeface="CVS Health Sans"/>
                <a:cs typeface="CVS Health Sans"/>
              </a:rPr>
              <a:t>The</a:t>
            </a:r>
            <a:r>
              <a:rPr sz="1100" spc="-40"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contributor</a:t>
            </a:r>
            <a:r>
              <a:rPr sz="1100" spc="-70" dirty="0">
                <a:solidFill>
                  <a:srgbClr val="3E3E3E"/>
                </a:solidFill>
                <a:latin typeface="CVS Health Sans"/>
                <a:cs typeface="CVS Health Sans"/>
              </a:rPr>
              <a:t> </a:t>
            </a:r>
            <a:r>
              <a:rPr sz="1100" dirty="0">
                <a:solidFill>
                  <a:srgbClr val="3E3E3E"/>
                </a:solidFill>
                <a:latin typeface="CVS Health Sans"/>
                <a:cs typeface="CVS Health Sans"/>
              </a:rPr>
              <a:t>Manager</a:t>
            </a:r>
            <a:r>
              <a:rPr sz="1100" spc="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70" dirty="0">
                <a:solidFill>
                  <a:srgbClr val="3E3E3E"/>
                </a:solidFill>
                <a:latin typeface="CVS Health Sans"/>
                <a:cs typeface="CVS Health Sans"/>
              </a:rPr>
              <a:t> </a:t>
            </a:r>
            <a:r>
              <a:rPr sz="1100" dirty="0">
                <a:solidFill>
                  <a:srgbClr val="3E3E3E"/>
                </a:solidFill>
                <a:latin typeface="CVS Health Sans"/>
                <a:cs typeface="CVS Health Sans"/>
              </a:rPr>
              <a:t>acts</a:t>
            </a:r>
            <a:r>
              <a:rPr sz="1100" spc="10" dirty="0">
                <a:solidFill>
                  <a:srgbClr val="3E3E3E"/>
                </a:solidFill>
                <a:latin typeface="CVS Health Sans"/>
                <a:cs typeface="CVS Health Sans"/>
              </a:rPr>
              <a:t> </a:t>
            </a:r>
            <a:r>
              <a:rPr sz="1100" dirty="0">
                <a:solidFill>
                  <a:srgbClr val="3E3E3E"/>
                </a:solidFill>
                <a:latin typeface="CVS Health Sans"/>
                <a:cs typeface="CVS Health Sans"/>
              </a:rPr>
              <a:t>as</a:t>
            </a:r>
            <a:r>
              <a:rPr sz="1100" spc="-20" dirty="0">
                <a:solidFill>
                  <a:srgbClr val="3E3E3E"/>
                </a:solidFill>
                <a:latin typeface="CVS Health Sans"/>
                <a:cs typeface="CVS Health Sans"/>
              </a:rPr>
              <a:t> </a:t>
            </a:r>
            <a:r>
              <a:rPr sz="1100" dirty="0">
                <a:solidFill>
                  <a:srgbClr val="3E3E3E"/>
                </a:solidFill>
                <a:latin typeface="CVS Health Sans"/>
                <a:cs typeface="CVS Health Sans"/>
              </a:rPr>
              <a:t>primary</a:t>
            </a:r>
            <a:r>
              <a:rPr sz="1100" spc="-25" dirty="0">
                <a:solidFill>
                  <a:srgbClr val="3E3E3E"/>
                </a:solidFill>
                <a:latin typeface="CVS Health Sans"/>
                <a:cs typeface="CVS Health Sans"/>
              </a:rPr>
              <a:t> </a:t>
            </a:r>
            <a:r>
              <a:rPr sz="1100" dirty="0">
                <a:solidFill>
                  <a:srgbClr val="3E3E3E"/>
                </a:solidFill>
                <a:latin typeface="CVS Health Sans"/>
                <a:cs typeface="CVS Health Sans"/>
              </a:rPr>
              <a:t>point</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contact</a:t>
            </a:r>
            <a:r>
              <a:rPr sz="1100" spc="-25" dirty="0">
                <a:solidFill>
                  <a:srgbClr val="3E3E3E"/>
                </a:solidFill>
                <a:latin typeface="CVS Health Sans"/>
                <a:cs typeface="CVS Health Sans"/>
              </a:rPr>
              <a:t> </a:t>
            </a:r>
            <a:r>
              <a:rPr sz="1100" dirty="0">
                <a:solidFill>
                  <a:srgbClr val="3E3E3E"/>
                </a:solidFill>
                <a:latin typeface="CVS Health Sans"/>
                <a:cs typeface="CVS Health Sans"/>
              </a:rPr>
              <a:t>for</a:t>
            </a:r>
            <a:r>
              <a:rPr sz="1100" spc="5"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assigned </a:t>
            </a:r>
            <a:r>
              <a:rPr sz="1100" dirty="0">
                <a:solidFill>
                  <a:srgbClr val="3E3E3E"/>
                </a:solidFill>
                <a:latin typeface="CVS Health Sans"/>
                <a:cs typeface="CVS Health Sans"/>
              </a:rPr>
              <a:t>communication</a:t>
            </a:r>
            <a:r>
              <a:rPr sz="1100" spc="10" dirty="0">
                <a:solidFill>
                  <a:srgbClr val="3E3E3E"/>
                </a:solidFill>
                <a:latin typeface="CVS Health Sans"/>
                <a:cs typeface="CVS Health Sans"/>
              </a:rPr>
              <a:t> </a:t>
            </a:r>
            <a:r>
              <a:rPr sz="1100" dirty="0">
                <a:solidFill>
                  <a:srgbClr val="3E3E3E"/>
                </a:solidFill>
                <a:latin typeface="CVS Health Sans"/>
                <a:cs typeface="CVS Health Sans"/>
              </a:rPr>
              <a:t>jobs</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or</a:t>
            </a:r>
            <a:r>
              <a:rPr sz="1100" spc="-30" dirty="0">
                <a:solidFill>
                  <a:srgbClr val="3E3E3E"/>
                </a:solidFill>
                <a:latin typeface="CVS Health Sans"/>
                <a:cs typeface="CVS Health Sans"/>
              </a:rPr>
              <a:t> </a:t>
            </a:r>
            <a:r>
              <a:rPr sz="1100" dirty="0">
                <a:solidFill>
                  <a:srgbClr val="3E3E3E"/>
                </a:solidFill>
                <a:latin typeface="CVS Health Sans"/>
                <a:cs typeface="CVS Health Sans"/>
              </a:rPr>
              <a:t>types.</a:t>
            </a:r>
            <a:r>
              <a:rPr sz="1100" spc="-15" dirty="0">
                <a:solidFill>
                  <a:srgbClr val="3E3E3E"/>
                </a:solidFill>
                <a:latin typeface="CVS Health Sans"/>
                <a:cs typeface="CVS Health Sans"/>
              </a:rPr>
              <a:t> </a:t>
            </a:r>
            <a:r>
              <a:rPr sz="1100" dirty="0">
                <a:solidFill>
                  <a:srgbClr val="3E3E3E"/>
                </a:solidFill>
                <a:latin typeface="CVS Health Sans"/>
                <a:cs typeface="CVS Health Sans"/>
              </a:rPr>
              <a:t>Jobs</a:t>
            </a:r>
            <a:r>
              <a:rPr sz="1100" spc="-50" dirty="0">
                <a:solidFill>
                  <a:srgbClr val="3E3E3E"/>
                </a:solidFill>
                <a:latin typeface="CVS Health Sans"/>
                <a:cs typeface="CVS Health Sans"/>
              </a:rPr>
              <a:t> </a:t>
            </a:r>
            <a:r>
              <a:rPr sz="1100" dirty="0">
                <a:solidFill>
                  <a:srgbClr val="3E3E3E"/>
                </a:solidFill>
                <a:latin typeface="CVS Health Sans"/>
                <a:cs typeface="CVS Health Sans"/>
              </a:rPr>
              <a:t>are made</a:t>
            </a:r>
            <a:r>
              <a:rPr sz="1100" spc="5" dirty="0">
                <a:solidFill>
                  <a:srgbClr val="3E3E3E"/>
                </a:solidFill>
                <a:latin typeface="CVS Health Sans"/>
                <a:cs typeface="CVS Health Sans"/>
              </a:rPr>
              <a:t> </a:t>
            </a:r>
            <a:r>
              <a:rPr sz="1100" dirty="0">
                <a:solidFill>
                  <a:srgbClr val="3E3E3E"/>
                </a:solidFill>
                <a:latin typeface="CVS Health Sans"/>
                <a:cs typeface="CVS Health Sans"/>
              </a:rPr>
              <a:t>up</a:t>
            </a:r>
            <a:r>
              <a:rPr sz="1100" spc="-1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high</a:t>
            </a:r>
            <a:r>
              <a:rPr sz="1100" spc="-20" dirty="0">
                <a:solidFill>
                  <a:srgbClr val="3E3E3E"/>
                </a:solidFill>
                <a:latin typeface="CVS Health Sans"/>
                <a:cs typeface="CVS Health Sans"/>
              </a:rPr>
              <a:t> </a:t>
            </a:r>
            <a:r>
              <a:rPr sz="1100" dirty="0">
                <a:solidFill>
                  <a:srgbClr val="3E3E3E"/>
                </a:solidFill>
                <a:latin typeface="CVS Health Sans"/>
                <a:cs typeface="CVS Health Sans"/>
              </a:rPr>
              <a:t>execution</a:t>
            </a:r>
            <a:r>
              <a:rPr sz="1100" spc="-55" dirty="0">
                <a:solidFill>
                  <a:srgbClr val="3E3E3E"/>
                </a:solidFill>
                <a:latin typeface="CVS Health Sans"/>
                <a:cs typeface="CVS Health Sans"/>
              </a:rPr>
              <a:t> </a:t>
            </a:r>
            <a:r>
              <a:rPr sz="1100" dirty="0">
                <a:solidFill>
                  <a:srgbClr val="3E3E3E"/>
                </a:solidFill>
                <a:latin typeface="CVS Health Sans"/>
                <a:cs typeface="CVS Health Sans"/>
              </a:rPr>
              <a:t>complexity.</a:t>
            </a:r>
            <a:r>
              <a:rPr sz="1100" spc="-80" dirty="0">
                <a:solidFill>
                  <a:srgbClr val="3E3E3E"/>
                </a:solidFill>
                <a:latin typeface="CVS Health Sans"/>
                <a:cs typeface="CVS Health Sans"/>
              </a:rPr>
              <a:t> </a:t>
            </a:r>
            <a:r>
              <a:rPr sz="1100" spc="-20" dirty="0">
                <a:solidFill>
                  <a:srgbClr val="3E3E3E"/>
                </a:solidFill>
                <a:latin typeface="CVS Health Sans"/>
                <a:cs typeface="CVS Health Sans"/>
              </a:rPr>
              <a:t>They </a:t>
            </a:r>
            <a:r>
              <a:rPr sz="1100" dirty="0">
                <a:solidFill>
                  <a:srgbClr val="3E3E3E"/>
                </a:solidFill>
                <a:latin typeface="CVS Health Sans"/>
                <a:cs typeface="CVS Health Sans"/>
              </a:rPr>
              <a:t>coordinate</a:t>
            </a:r>
            <a:r>
              <a:rPr sz="1100" spc="-25" dirty="0">
                <a:solidFill>
                  <a:srgbClr val="3E3E3E"/>
                </a:solidFill>
                <a:latin typeface="CVS Health Sans"/>
                <a:cs typeface="CVS Health Sans"/>
              </a:rPr>
              <a:t> </a:t>
            </a:r>
            <a:r>
              <a:rPr sz="1100" dirty="0">
                <a:solidFill>
                  <a:srgbClr val="3E3E3E"/>
                </a:solidFill>
                <a:latin typeface="CVS Health Sans"/>
                <a:cs typeface="CVS Health Sans"/>
              </a:rPr>
              <a:t>across</a:t>
            </a:r>
            <a:r>
              <a:rPr sz="1100" spc="-15" dirty="0">
                <a:solidFill>
                  <a:srgbClr val="3E3E3E"/>
                </a:solidFill>
                <a:latin typeface="CVS Health Sans"/>
                <a:cs typeface="CVS Health Sans"/>
              </a:rPr>
              <a:t> </a:t>
            </a:r>
            <a:r>
              <a:rPr sz="1100" dirty="0">
                <a:solidFill>
                  <a:srgbClr val="3E3E3E"/>
                </a:solidFill>
                <a:latin typeface="CVS Health Sans"/>
                <a:cs typeface="CVS Health Sans"/>
              </a:rPr>
              <a:t>various</a:t>
            </a:r>
            <a:r>
              <a:rPr sz="1100" spc="-15"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external</a:t>
            </a:r>
            <a:r>
              <a:rPr sz="1100" spc="-95"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65" dirty="0">
                <a:solidFill>
                  <a:srgbClr val="3E3E3E"/>
                </a:solidFill>
                <a:latin typeface="CVS Health Sans"/>
                <a:cs typeface="CVS Health Sans"/>
              </a:rPr>
              <a:t> </a:t>
            </a:r>
            <a:r>
              <a:rPr sz="1100" dirty="0">
                <a:solidFill>
                  <a:srgbClr val="3E3E3E"/>
                </a:solidFill>
                <a:latin typeface="CVS Health Sans"/>
                <a:cs typeface="CVS Health Sans"/>
              </a:rPr>
              <a:t>all</a:t>
            </a:r>
            <a:r>
              <a:rPr sz="1100" spc="15" dirty="0">
                <a:solidFill>
                  <a:srgbClr val="3E3E3E"/>
                </a:solidFill>
                <a:latin typeface="CVS Health Sans"/>
                <a:cs typeface="CVS Health Sans"/>
              </a:rPr>
              <a:t> </a:t>
            </a:r>
            <a:r>
              <a:rPr sz="1100" dirty="0">
                <a:solidFill>
                  <a:srgbClr val="3E3E3E"/>
                </a:solidFill>
                <a:latin typeface="CVS Health Sans"/>
                <a:cs typeface="CVS Health Sans"/>
              </a:rPr>
              <a:t>aspects</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0" dirty="0">
                <a:solidFill>
                  <a:srgbClr val="3E3E3E"/>
                </a:solidFill>
                <a:latin typeface="CVS Health Sans"/>
                <a:cs typeface="CVS Health Sans"/>
              </a:rPr>
              <a:t> </a:t>
            </a:r>
            <a:r>
              <a:rPr sz="1100" dirty="0">
                <a:solidFill>
                  <a:srgbClr val="3E3E3E"/>
                </a:solidFill>
                <a:latin typeface="CVS Health Sans"/>
                <a:cs typeface="CVS Health Sans"/>
              </a:rPr>
              <a:t>execution</a:t>
            </a:r>
            <a:r>
              <a:rPr sz="1100" spc="-50" dirty="0">
                <a:solidFill>
                  <a:srgbClr val="3E3E3E"/>
                </a:solidFill>
                <a:latin typeface="CVS Health Sans"/>
                <a:cs typeface="CVS Health Sans"/>
              </a:rPr>
              <a:t> </a:t>
            </a:r>
            <a:r>
              <a:rPr sz="1100" spc="-25" dirty="0">
                <a:solidFill>
                  <a:srgbClr val="3E3E3E"/>
                </a:solidFill>
                <a:latin typeface="CVS Health Sans"/>
                <a:cs typeface="CVS Health Sans"/>
              </a:rPr>
              <a:t>are </a:t>
            </a:r>
            <a:r>
              <a:rPr sz="1100" dirty="0">
                <a:solidFill>
                  <a:srgbClr val="3E3E3E"/>
                </a:solidFill>
                <a:latin typeface="CVS Health Sans"/>
                <a:cs typeface="CVS Health Sans"/>
              </a:rPr>
              <a:t>pulled</a:t>
            </a:r>
            <a:r>
              <a:rPr sz="1100" spc="-85" dirty="0">
                <a:solidFill>
                  <a:srgbClr val="3E3E3E"/>
                </a:solidFill>
                <a:latin typeface="CVS Health Sans"/>
                <a:cs typeface="CVS Health Sans"/>
              </a:rPr>
              <a:t> </a:t>
            </a:r>
            <a:r>
              <a:rPr sz="1100" dirty="0">
                <a:solidFill>
                  <a:srgbClr val="3E3E3E"/>
                </a:solidFill>
                <a:latin typeface="CVS Health Sans"/>
                <a:cs typeface="CVS Health Sans"/>
              </a:rPr>
              <a:t>together</a:t>
            </a:r>
            <a:r>
              <a:rPr sz="1100" spc="-6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yield</a:t>
            </a:r>
            <a:r>
              <a:rPr sz="1100" spc="-40" dirty="0">
                <a:solidFill>
                  <a:srgbClr val="3E3E3E"/>
                </a:solidFill>
                <a:latin typeface="CVS Health Sans"/>
                <a:cs typeface="CVS Health Sans"/>
              </a:rPr>
              <a:t> </a:t>
            </a:r>
            <a:r>
              <a:rPr sz="1100" dirty="0">
                <a:solidFill>
                  <a:srgbClr val="3E3E3E"/>
                </a:solidFill>
                <a:latin typeface="CVS Health Sans"/>
                <a:cs typeface="CVS Health Sans"/>
              </a:rPr>
              <a:t>accurate</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timely</a:t>
            </a:r>
            <a:r>
              <a:rPr sz="1100" spc="-60" dirty="0">
                <a:solidFill>
                  <a:srgbClr val="3E3E3E"/>
                </a:solidFill>
                <a:latin typeface="CVS Health Sans"/>
                <a:cs typeface="CVS Health Sans"/>
              </a:rPr>
              <a:t> </a:t>
            </a:r>
            <a:r>
              <a:rPr sz="1100" dirty="0">
                <a:solidFill>
                  <a:srgbClr val="3E3E3E"/>
                </a:solidFill>
                <a:latin typeface="CVS Health Sans"/>
                <a:cs typeface="CVS Health Sans"/>
              </a:rPr>
              <a:t>delivery</a:t>
            </a:r>
            <a:r>
              <a:rPr sz="1100" spc="-55" dirty="0">
                <a:solidFill>
                  <a:srgbClr val="3E3E3E"/>
                </a:solidFill>
                <a:latin typeface="CVS Health Sans"/>
                <a:cs typeface="CVS Health Sans"/>
              </a:rPr>
              <a:t> </a:t>
            </a:r>
            <a:r>
              <a:rPr sz="1100" dirty="0">
                <a:solidFill>
                  <a:srgbClr val="3E3E3E"/>
                </a:solidFill>
                <a:latin typeface="CVS Health Sans"/>
                <a:cs typeface="CVS Health Sans"/>
              </a:rPr>
              <a:t>against</a:t>
            </a:r>
            <a:r>
              <a:rPr sz="1100" spc="30" dirty="0">
                <a:solidFill>
                  <a:srgbClr val="3E3E3E"/>
                </a:solidFill>
                <a:latin typeface="CVS Health Sans"/>
                <a:cs typeface="CVS Health Sans"/>
              </a:rPr>
              <a:t> </a:t>
            </a:r>
            <a:r>
              <a:rPr sz="1100" dirty="0">
                <a:solidFill>
                  <a:srgbClr val="3E3E3E"/>
                </a:solidFill>
                <a:latin typeface="CVS Health Sans"/>
                <a:cs typeface="CVS Health Sans"/>
              </a:rPr>
              <a:t>requested</a:t>
            </a:r>
            <a:r>
              <a:rPr sz="1100" spc="-120" dirty="0">
                <a:solidFill>
                  <a:srgbClr val="3E3E3E"/>
                </a:solidFill>
                <a:latin typeface="CVS Health Sans"/>
                <a:cs typeface="CVS Health Sans"/>
              </a:rPr>
              <a:t> </a:t>
            </a:r>
            <a:r>
              <a:rPr sz="1100" dirty="0">
                <a:solidFill>
                  <a:srgbClr val="3E3E3E"/>
                </a:solidFill>
                <a:latin typeface="CVS Health Sans"/>
                <a:cs typeface="CVS Health Sans"/>
              </a:rPr>
              <a:t>completion</a:t>
            </a:r>
            <a:r>
              <a:rPr sz="1100" spc="-45" dirty="0">
                <a:solidFill>
                  <a:srgbClr val="3E3E3E"/>
                </a:solidFill>
                <a:latin typeface="CVS Health Sans"/>
                <a:cs typeface="CVS Health Sans"/>
              </a:rPr>
              <a:t> </a:t>
            </a:r>
            <a:r>
              <a:rPr sz="1100" dirty="0">
                <a:solidFill>
                  <a:srgbClr val="3E3E3E"/>
                </a:solidFill>
                <a:latin typeface="CVS Health Sans"/>
                <a:cs typeface="CVS Health Sans"/>
              </a:rPr>
              <a:t>dates. </a:t>
            </a:r>
            <a:r>
              <a:rPr sz="1100" spc="-25" dirty="0">
                <a:solidFill>
                  <a:srgbClr val="3E3E3E"/>
                </a:solidFill>
                <a:latin typeface="CVS Health Sans"/>
                <a:cs typeface="CVS Health Sans"/>
              </a:rPr>
              <a:t>The</a:t>
            </a:r>
            <a:r>
              <a:rPr sz="1100" spc="50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0" dirty="0">
                <a:solidFill>
                  <a:srgbClr val="3E3E3E"/>
                </a:solidFill>
                <a:latin typeface="CVS Health Sans"/>
                <a:cs typeface="CVS Health Sans"/>
              </a:rPr>
              <a:t> </a:t>
            </a:r>
            <a:r>
              <a:rPr sz="1100" dirty="0">
                <a:solidFill>
                  <a:srgbClr val="3E3E3E"/>
                </a:solidFill>
                <a:latin typeface="CVS Health Sans"/>
                <a:cs typeface="CVS Health Sans"/>
              </a:rPr>
              <a:t>also</a:t>
            </a:r>
            <a:r>
              <a:rPr sz="1100" spc="10"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80" dirty="0">
                <a:solidFill>
                  <a:srgbClr val="3E3E3E"/>
                </a:solidFill>
                <a:latin typeface="CVS Health Sans"/>
                <a:cs typeface="CVS Health Sans"/>
              </a:rPr>
              <a:t> </a:t>
            </a:r>
            <a:r>
              <a:rPr sz="1100" dirty="0">
                <a:solidFill>
                  <a:srgbClr val="3E3E3E"/>
                </a:solidFill>
                <a:latin typeface="CVS Health Sans"/>
                <a:cs typeface="CVS Health Sans"/>
              </a:rPr>
              <a:t>with 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0" dirty="0">
                <a:solidFill>
                  <a:srgbClr val="3E3E3E"/>
                </a:solidFill>
                <a:latin typeface="CVS Health Sans"/>
                <a:cs typeface="CVS Health Sans"/>
              </a:rPr>
              <a:t> </a:t>
            </a:r>
            <a:r>
              <a:rPr sz="1100" dirty="0">
                <a:solidFill>
                  <a:srgbClr val="3E3E3E"/>
                </a:solidFill>
                <a:latin typeface="CVS Health Sans"/>
                <a:cs typeface="CVS Health Sans"/>
              </a:rPr>
              <a:t>leader</a:t>
            </a:r>
            <a:r>
              <a:rPr sz="1100" spc="-5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80" dirty="0">
                <a:solidFill>
                  <a:srgbClr val="3E3E3E"/>
                </a:solidFill>
                <a:latin typeface="CVS Health Sans"/>
                <a:cs typeface="CVS Health Sans"/>
              </a:rPr>
              <a:t> </a:t>
            </a:r>
            <a:r>
              <a:rPr sz="1100" dirty="0">
                <a:solidFill>
                  <a:srgbClr val="3E3E3E"/>
                </a:solidFill>
                <a:latin typeface="CVS Health Sans"/>
                <a:cs typeface="CVS Health Sans"/>
              </a:rPr>
              <a:t>improvements,</a:t>
            </a:r>
            <a:r>
              <a:rPr sz="1100" spc="-3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5"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 leads</a:t>
            </a:r>
            <a:r>
              <a:rPr sz="1100" spc="-40" dirty="0">
                <a:solidFill>
                  <a:srgbClr val="3E3E3E"/>
                </a:solidFill>
                <a:latin typeface="CVS Health Sans"/>
                <a:cs typeface="CVS Health Sans"/>
              </a:rPr>
              <a:t> </a:t>
            </a:r>
            <a:r>
              <a:rPr sz="1100" spc="-25" dirty="0">
                <a:solidFill>
                  <a:srgbClr val="3E3E3E"/>
                </a:solidFill>
                <a:latin typeface="CVS Health Sans"/>
                <a:cs typeface="CVS Health Sans"/>
              </a:rPr>
              <a:t>non </a:t>
            </a:r>
            <a:r>
              <a:rPr sz="1100" dirty="0">
                <a:solidFill>
                  <a:srgbClr val="3E3E3E"/>
                </a:solidFill>
                <a:latin typeface="CVS Health Sans"/>
                <a:cs typeface="CVS Health Sans"/>
              </a:rPr>
              <a:t>BAU</a:t>
            </a:r>
            <a:r>
              <a:rPr sz="1100" spc="-25"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initiatives.</a:t>
            </a:r>
            <a:endParaRPr sz="1100">
              <a:latin typeface="CVS Health Sans"/>
              <a:cs typeface="CVS Health Sans"/>
            </a:endParaRPr>
          </a:p>
        </p:txBody>
      </p:sp>
      <p:sp>
        <p:nvSpPr>
          <p:cNvPr id="15" name="object 15"/>
          <p:cNvSpPr txBox="1"/>
          <p:nvPr/>
        </p:nvSpPr>
        <p:spPr>
          <a:xfrm>
            <a:off x="3636390" y="4391355"/>
            <a:ext cx="137922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109</a:t>
            </a:r>
            <a:endParaRPr sz="1400">
              <a:latin typeface="CVS Health Sans"/>
              <a:cs typeface="CVS Health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42315"/>
            <a:ext cx="1408175" cy="6373368"/>
          </a:xfrm>
          <a:prstGeom prst="rect">
            <a:avLst/>
          </a:prstGeom>
        </p:spPr>
      </p:pic>
      <p:sp>
        <p:nvSpPr>
          <p:cNvPr id="3" name="object 3"/>
          <p:cNvSpPr txBox="1"/>
          <p:nvPr/>
        </p:nvSpPr>
        <p:spPr>
          <a:xfrm>
            <a:off x="720953" y="1193368"/>
            <a:ext cx="2977515" cy="1811655"/>
          </a:xfrm>
          <a:prstGeom prst="rect">
            <a:avLst/>
          </a:prstGeom>
        </p:spPr>
        <p:txBody>
          <a:bodyPr vert="horz" wrap="square" lIns="0" tIns="61594" rIns="0" bIns="0" rtlCol="0">
            <a:spAutoFit/>
          </a:bodyPr>
          <a:lstStyle/>
          <a:p>
            <a:pPr marL="12700" marR="5080">
              <a:lnSpc>
                <a:spcPts val="3030"/>
              </a:lnSpc>
              <a:spcBef>
                <a:spcPts val="484"/>
              </a:spcBef>
            </a:pPr>
            <a:r>
              <a:rPr sz="2800" b="1" spc="-10" dirty="0">
                <a:solidFill>
                  <a:srgbClr val="3E3E3E"/>
                </a:solidFill>
                <a:latin typeface="CVS Health Sans"/>
                <a:cs typeface="CVS Health Sans"/>
              </a:rPr>
              <a:t>Member Communications Operations</a:t>
            </a:r>
            <a:endParaRPr sz="2800">
              <a:latin typeface="CVS Health Sans"/>
              <a:cs typeface="CVS Health Sans"/>
            </a:endParaRPr>
          </a:p>
          <a:p>
            <a:pPr marL="68580" marR="436245" indent="31750">
              <a:lnSpc>
                <a:spcPct val="101000"/>
              </a:lnSpc>
              <a:spcBef>
                <a:spcPts val="580"/>
              </a:spcBef>
            </a:pPr>
            <a:r>
              <a:rPr sz="1100" dirty="0">
                <a:solidFill>
                  <a:srgbClr val="3E3E3E"/>
                </a:solidFill>
                <a:latin typeface="CVS Health Sans"/>
                <a:cs typeface="CVS Health Sans"/>
              </a:rPr>
              <a:t>Member</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Communications Operations </a:t>
            </a:r>
            <a:r>
              <a:rPr sz="1100" dirty="0">
                <a:solidFill>
                  <a:srgbClr val="3E3E3E"/>
                </a:solidFill>
                <a:latin typeface="CVS Health Sans"/>
                <a:cs typeface="CVS Health Sans"/>
              </a:rPr>
              <a:t>provides</a:t>
            </a:r>
            <a:r>
              <a:rPr sz="1100" spc="-105" dirty="0">
                <a:solidFill>
                  <a:srgbClr val="3E3E3E"/>
                </a:solidFill>
                <a:latin typeface="CVS Health Sans"/>
                <a:cs typeface="CVS Health Sans"/>
              </a:rPr>
              <a:t> </a:t>
            </a:r>
            <a:r>
              <a:rPr sz="1100" dirty="0">
                <a:solidFill>
                  <a:srgbClr val="3E3E3E"/>
                </a:solidFill>
                <a:latin typeface="CVS Health Sans"/>
                <a:cs typeface="CVS Health Sans"/>
              </a:rPr>
              <a:t>a</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consultative</a:t>
            </a:r>
            <a:r>
              <a:rPr sz="1100" spc="-80" dirty="0">
                <a:solidFill>
                  <a:srgbClr val="3E3E3E"/>
                </a:solidFill>
                <a:latin typeface="CVS Health Sans"/>
                <a:cs typeface="CVS Health Sans"/>
              </a:rPr>
              <a:t> </a:t>
            </a:r>
            <a:r>
              <a:rPr sz="1100" dirty="0">
                <a:solidFill>
                  <a:srgbClr val="3E3E3E"/>
                </a:solidFill>
                <a:latin typeface="CVS Health Sans"/>
                <a:cs typeface="CVS Health Sans"/>
              </a:rPr>
              <a:t>approach</a:t>
            </a:r>
            <a:r>
              <a:rPr sz="1100" spc="-25" dirty="0">
                <a:solidFill>
                  <a:srgbClr val="3E3E3E"/>
                </a:solidFill>
                <a:latin typeface="CVS Health Sans"/>
                <a:cs typeface="CVS Health Sans"/>
              </a:rPr>
              <a:t> to </a:t>
            </a:r>
            <a:r>
              <a:rPr sz="1100" dirty="0">
                <a:solidFill>
                  <a:srgbClr val="3E3E3E"/>
                </a:solidFill>
                <a:latin typeface="CVS Health Sans"/>
                <a:cs typeface="CVS Health Sans"/>
              </a:rPr>
              <a:t>client</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communications</a:t>
            </a:r>
            <a:r>
              <a:rPr sz="1100" spc="-25" dirty="0">
                <a:solidFill>
                  <a:srgbClr val="3E3E3E"/>
                </a:solidFill>
                <a:latin typeface="CVS Health Sans"/>
                <a:cs typeface="CVS Health Sans"/>
              </a:rPr>
              <a:t> </a:t>
            </a:r>
            <a:r>
              <a:rPr sz="1100" dirty="0">
                <a:solidFill>
                  <a:srgbClr val="3E3E3E"/>
                </a:solidFill>
                <a:latin typeface="CVS Health Sans"/>
                <a:cs typeface="CVS Health Sans"/>
              </a:rPr>
              <a:t>while</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ensuring</a:t>
            </a:r>
            <a:endParaRPr sz="1100">
              <a:latin typeface="CVS Health Sans"/>
              <a:cs typeface="CVS Health Sans"/>
            </a:endParaRPr>
          </a:p>
        </p:txBody>
      </p:sp>
      <p:sp>
        <p:nvSpPr>
          <p:cNvPr id="4" name="object 4"/>
          <p:cNvSpPr txBox="1"/>
          <p:nvPr/>
        </p:nvSpPr>
        <p:spPr>
          <a:xfrm>
            <a:off x="777036" y="2973704"/>
            <a:ext cx="2535555" cy="365125"/>
          </a:xfrm>
          <a:prstGeom prst="rect">
            <a:avLst/>
          </a:prstGeom>
        </p:spPr>
        <p:txBody>
          <a:bodyPr vert="horz" wrap="square" lIns="0" tIns="13335" rIns="0" bIns="0" rtlCol="0">
            <a:spAutoFit/>
          </a:bodyPr>
          <a:lstStyle/>
          <a:p>
            <a:pPr marL="12700" marR="5080">
              <a:lnSpc>
                <a:spcPct val="100899"/>
              </a:lnSpc>
              <a:spcBef>
                <a:spcPts val="105"/>
              </a:spcBef>
            </a:pPr>
            <a:r>
              <a:rPr sz="1100" spc="-10" dirty="0">
                <a:solidFill>
                  <a:srgbClr val="3E3E3E"/>
                </a:solidFill>
                <a:latin typeface="CVS Health Sans"/>
                <a:cs typeface="CVS Health Sans"/>
              </a:rPr>
              <a:t>accuracy, timeliness,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adherence</a:t>
            </a:r>
            <a:r>
              <a:rPr sz="1100" spc="-114"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state</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federal</a:t>
            </a:r>
            <a:r>
              <a:rPr sz="1100" spc="-100" dirty="0">
                <a:solidFill>
                  <a:srgbClr val="3E3E3E"/>
                </a:solidFill>
                <a:latin typeface="CVS Health Sans"/>
                <a:cs typeface="CVS Health Sans"/>
              </a:rPr>
              <a:t> </a:t>
            </a:r>
            <a:r>
              <a:rPr sz="1100" spc="-10" dirty="0">
                <a:solidFill>
                  <a:srgbClr val="3E3E3E"/>
                </a:solidFill>
                <a:latin typeface="CVS Health Sans"/>
                <a:cs typeface="CVS Health Sans"/>
              </a:rPr>
              <a:t>guidelines.</a:t>
            </a:r>
            <a:endParaRPr sz="1100">
              <a:latin typeface="CVS Health Sans"/>
              <a:cs typeface="CVS Health Sans"/>
            </a:endParaRPr>
          </a:p>
        </p:txBody>
      </p:sp>
      <p:grpSp>
        <p:nvGrpSpPr>
          <p:cNvPr id="5" name="object 5"/>
          <p:cNvGrpSpPr/>
          <p:nvPr/>
        </p:nvGrpSpPr>
        <p:grpSpPr>
          <a:xfrm>
            <a:off x="5138165" y="2286"/>
            <a:ext cx="239395" cy="6856095"/>
            <a:chOff x="5138165" y="2286"/>
            <a:chExt cx="239395" cy="6856095"/>
          </a:xfrm>
        </p:grpSpPr>
        <p:sp>
          <p:nvSpPr>
            <p:cNvPr id="6" name="object 6"/>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7" name="object 7"/>
            <p:cNvPicPr/>
            <p:nvPr/>
          </p:nvPicPr>
          <p:blipFill>
            <a:blip r:embed="rId3" cstate="print"/>
            <a:stretch>
              <a:fillRect/>
            </a:stretch>
          </p:blipFill>
          <p:spPr>
            <a:xfrm>
              <a:off x="5138165" y="799337"/>
              <a:ext cx="239268" cy="239267"/>
            </a:xfrm>
            <a:prstGeom prst="rect">
              <a:avLst/>
            </a:prstGeom>
          </p:spPr>
        </p:pic>
        <p:pic>
          <p:nvPicPr>
            <p:cNvPr id="8" name="object 8"/>
            <p:cNvPicPr/>
            <p:nvPr/>
          </p:nvPicPr>
          <p:blipFill>
            <a:blip r:embed="rId3" cstate="print"/>
            <a:stretch>
              <a:fillRect/>
            </a:stretch>
          </p:blipFill>
          <p:spPr>
            <a:xfrm>
              <a:off x="5138165" y="2884169"/>
              <a:ext cx="239268" cy="239267"/>
            </a:xfrm>
            <a:prstGeom prst="rect">
              <a:avLst/>
            </a:prstGeom>
          </p:spPr>
        </p:pic>
      </p:grpSp>
      <p:sp>
        <p:nvSpPr>
          <p:cNvPr id="9" name="object 9"/>
          <p:cNvSpPr txBox="1"/>
          <p:nvPr/>
        </p:nvSpPr>
        <p:spPr>
          <a:xfrm>
            <a:off x="3649726" y="781557"/>
            <a:ext cx="1348105"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 - </a:t>
            </a:r>
            <a:r>
              <a:rPr sz="1400" b="1" spc="-25" dirty="0">
                <a:solidFill>
                  <a:srgbClr val="CC0000"/>
                </a:solidFill>
                <a:latin typeface="CVS Health Sans"/>
                <a:cs typeface="CVS Health Sans"/>
              </a:rPr>
              <a:t>110</a:t>
            </a:r>
            <a:endParaRPr sz="1400">
              <a:latin typeface="CVS Health Sans"/>
              <a:cs typeface="CVS Health Sans"/>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35</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0" name="object 10"/>
          <p:cNvSpPr txBox="1"/>
          <p:nvPr/>
        </p:nvSpPr>
        <p:spPr>
          <a:xfrm>
            <a:off x="5585586" y="733298"/>
            <a:ext cx="5659120" cy="1927860"/>
          </a:xfrm>
          <a:prstGeom prst="rect">
            <a:avLst/>
          </a:prstGeom>
        </p:spPr>
        <p:txBody>
          <a:bodyPr vert="horz" wrap="square" lIns="0" tIns="111760" rIns="0" bIns="0" rtlCol="0">
            <a:spAutoFit/>
          </a:bodyPr>
          <a:lstStyle/>
          <a:p>
            <a:pPr marL="12700">
              <a:lnSpc>
                <a:spcPct val="100000"/>
              </a:lnSpc>
              <a:spcBef>
                <a:spcPts val="880"/>
              </a:spcBef>
            </a:pPr>
            <a:r>
              <a:rPr sz="1400" b="1" dirty="0">
                <a:solidFill>
                  <a:srgbClr val="3E3E3E"/>
                </a:solidFill>
                <a:latin typeface="CVS Health Sans"/>
                <a:cs typeface="CVS Health Sans"/>
              </a:rPr>
              <a:t>Senior</a:t>
            </a:r>
            <a:r>
              <a:rPr sz="1400" b="1" spc="-10" dirty="0">
                <a:solidFill>
                  <a:srgbClr val="3E3E3E"/>
                </a:solidFill>
                <a:latin typeface="CVS Health Sans"/>
                <a:cs typeface="CVS Health Sans"/>
              </a:rPr>
              <a:t> </a:t>
            </a:r>
            <a:r>
              <a:rPr sz="1400" b="1" dirty="0">
                <a:solidFill>
                  <a:srgbClr val="3E3E3E"/>
                </a:solidFill>
                <a:latin typeface="CVS Health Sans"/>
                <a:cs typeface="CVS Health Sans"/>
              </a:rPr>
              <a:t>Manager</a:t>
            </a:r>
            <a:r>
              <a:rPr sz="1400" b="1" spc="-45" dirty="0">
                <a:solidFill>
                  <a:srgbClr val="3E3E3E"/>
                </a:solidFill>
                <a:latin typeface="CVS Health Sans"/>
                <a:cs typeface="CVS Health Sans"/>
              </a:rPr>
              <a:t> </a:t>
            </a:r>
            <a:r>
              <a:rPr sz="1400" b="1" spc="-10" dirty="0">
                <a:solidFill>
                  <a:srgbClr val="3E3E3E"/>
                </a:solidFill>
                <a:latin typeface="CVS Health Sans"/>
                <a:cs typeface="CVS Health Sans"/>
              </a:rPr>
              <a:t>(Individual Contributor)</a:t>
            </a:r>
            <a:endParaRPr sz="1400">
              <a:latin typeface="CVS Health Sans"/>
              <a:cs typeface="CVS Health Sans"/>
            </a:endParaRPr>
          </a:p>
          <a:p>
            <a:pPr marL="12700" marR="5080">
              <a:lnSpc>
                <a:spcPct val="100000"/>
              </a:lnSpc>
              <a:spcBef>
                <a:spcPts val="635"/>
              </a:spcBef>
            </a:pP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individual</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contributor</a:t>
            </a:r>
            <a:r>
              <a:rPr sz="1100" spc="-6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25" dirty="0">
                <a:solidFill>
                  <a:srgbClr val="3E3E3E"/>
                </a:solidFill>
                <a:latin typeface="CVS Health Sans"/>
                <a:cs typeface="CVS Health Sans"/>
              </a:rPr>
              <a:t> </a:t>
            </a:r>
            <a:r>
              <a:rPr sz="1100" dirty="0">
                <a:solidFill>
                  <a:srgbClr val="3E3E3E"/>
                </a:solidFill>
                <a:latin typeface="CVS Health Sans"/>
                <a:cs typeface="CVS Health Sans"/>
              </a:rPr>
              <a:t>Manager</a:t>
            </a:r>
            <a:r>
              <a:rPr sz="1100" spc="1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5" dirty="0">
                <a:solidFill>
                  <a:srgbClr val="3E3E3E"/>
                </a:solidFill>
                <a:latin typeface="CVS Health Sans"/>
                <a:cs typeface="CVS Health Sans"/>
              </a:rPr>
              <a:t> </a:t>
            </a:r>
            <a:r>
              <a:rPr sz="1100" dirty="0">
                <a:solidFill>
                  <a:srgbClr val="3E3E3E"/>
                </a:solidFill>
                <a:latin typeface="CVS Health Sans"/>
                <a:cs typeface="CVS Health Sans"/>
              </a:rPr>
              <a:t>is</a:t>
            </a:r>
            <a:r>
              <a:rPr sz="1100" spc="-10" dirty="0">
                <a:solidFill>
                  <a:srgbClr val="3E3E3E"/>
                </a:solidFill>
                <a:latin typeface="CVS Health Sans"/>
                <a:cs typeface="CVS Health Sans"/>
              </a:rPr>
              <a:t> </a:t>
            </a:r>
            <a:r>
              <a:rPr sz="1100" dirty="0">
                <a:solidFill>
                  <a:srgbClr val="3E3E3E"/>
                </a:solidFill>
                <a:latin typeface="CVS Health Sans"/>
                <a:cs typeface="CVS Health Sans"/>
              </a:rPr>
              <a:t>primary</a:t>
            </a:r>
            <a:r>
              <a:rPr sz="1100" spc="-20" dirty="0">
                <a:solidFill>
                  <a:srgbClr val="3E3E3E"/>
                </a:solidFill>
                <a:latin typeface="CVS Health Sans"/>
                <a:cs typeface="CVS Health Sans"/>
              </a:rPr>
              <a:t> </a:t>
            </a:r>
            <a:r>
              <a:rPr sz="1100" dirty="0">
                <a:solidFill>
                  <a:srgbClr val="3E3E3E"/>
                </a:solidFill>
                <a:latin typeface="CVS Health Sans"/>
                <a:cs typeface="CVS Health Sans"/>
              </a:rPr>
              <a:t>point</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contact</a:t>
            </a:r>
            <a:r>
              <a:rPr sz="1100" spc="-10" dirty="0">
                <a:solidFill>
                  <a:srgbClr val="3E3E3E"/>
                </a:solidFill>
                <a:latin typeface="CVS Health Sans"/>
                <a:cs typeface="CVS Health Sans"/>
              </a:rPr>
              <a:t> </a:t>
            </a:r>
            <a:r>
              <a:rPr sz="1100" dirty="0">
                <a:solidFill>
                  <a:srgbClr val="3E3E3E"/>
                </a:solidFill>
                <a:latin typeface="CVS Health Sans"/>
                <a:cs typeface="CVS Health Sans"/>
              </a:rPr>
              <a:t>for</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all </a:t>
            </a:r>
            <a:r>
              <a:rPr sz="1100" dirty="0">
                <a:solidFill>
                  <a:srgbClr val="3E3E3E"/>
                </a:solidFill>
                <a:latin typeface="CVS Health Sans"/>
                <a:cs typeface="CVS Health Sans"/>
              </a:rPr>
              <a:t>Regulatory</a:t>
            </a:r>
            <a:r>
              <a:rPr sz="1100" spc="-6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Compliance</a:t>
            </a:r>
            <a:r>
              <a:rPr sz="1100" spc="-30" dirty="0">
                <a:solidFill>
                  <a:srgbClr val="3E3E3E"/>
                </a:solidFill>
                <a:latin typeface="CVS Health Sans"/>
                <a:cs typeface="CVS Health Sans"/>
              </a:rPr>
              <a:t> </a:t>
            </a:r>
            <a:r>
              <a:rPr sz="1100" dirty="0">
                <a:solidFill>
                  <a:srgbClr val="3E3E3E"/>
                </a:solidFill>
                <a:latin typeface="CVS Health Sans"/>
                <a:cs typeface="CVS Health Sans"/>
              </a:rPr>
              <a:t>needs</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overall</a:t>
            </a:r>
            <a:r>
              <a:rPr sz="1100" spc="-60"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285" dirty="0">
                <a:solidFill>
                  <a:srgbClr val="3E3E3E"/>
                </a:solidFill>
                <a:latin typeface="CVS Health Sans"/>
                <a:cs typeface="CVS Health Sans"/>
              </a:rPr>
              <a:t> </a:t>
            </a:r>
            <a:r>
              <a:rPr sz="1100" dirty="0">
                <a:solidFill>
                  <a:srgbClr val="3E3E3E"/>
                </a:solidFill>
                <a:latin typeface="CVS Health Sans"/>
                <a:cs typeface="CVS Health Sans"/>
              </a:rPr>
              <a:t>They</a:t>
            </a:r>
            <a:r>
              <a:rPr sz="1100" spc="-20"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65" dirty="0">
                <a:solidFill>
                  <a:srgbClr val="3E3E3E"/>
                </a:solidFill>
                <a:latin typeface="CVS Health Sans"/>
                <a:cs typeface="CVS Health Sans"/>
              </a:rPr>
              <a:t> </a:t>
            </a:r>
            <a:r>
              <a:rPr sz="1100" dirty="0">
                <a:solidFill>
                  <a:srgbClr val="3E3E3E"/>
                </a:solidFill>
                <a:latin typeface="CVS Health Sans"/>
                <a:cs typeface="CVS Health Sans"/>
              </a:rPr>
              <a:t>a</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full </a:t>
            </a:r>
            <a:r>
              <a:rPr sz="1100" spc="-10" dirty="0">
                <a:solidFill>
                  <a:srgbClr val="3E3E3E"/>
                </a:solidFill>
                <a:latin typeface="CVS Health Sans"/>
                <a:cs typeface="CVS Health Sans"/>
              </a:rPr>
              <a:t>understanding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state</a:t>
            </a:r>
            <a:r>
              <a:rPr sz="1100" spc="2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federal</a:t>
            </a:r>
            <a:r>
              <a:rPr sz="1100" spc="-50" dirty="0">
                <a:solidFill>
                  <a:srgbClr val="3E3E3E"/>
                </a:solidFill>
                <a:latin typeface="CVS Health Sans"/>
                <a:cs typeface="CVS Health Sans"/>
              </a:rPr>
              <a:t> </a:t>
            </a:r>
            <a:r>
              <a:rPr sz="1100" dirty="0">
                <a:solidFill>
                  <a:srgbClr val="3E3E3E"/>
                </a:solidFill>
                <a:latin typeface="CVS Health Sans"/>
                <a:cs typeface="CVS Health Sans"/>
              </a:rPr>
              <a:t>regulations</a:t>
            </a:r>
            <a:r>
              <a:rPr sz="1100" spc="-80" dirty="0">
                <a:solidFill>
                  <a:srgbClr val="3E3E3E"/>
                </a:solidFill>
                <a:latin typeface="CVS Health Sans"/>
                <a:cs typeface="CVS Health Sans"/>
              </a:rPr>
              <a:t> </a:t>
            </a:r>
            <a:r>
              <a:rPr sz="1100" dirty="0">
                <a:solidFill>
                  <a:srgbClr val="3E3E3E"/>
                </a:solidFill>
                <a:latin typeface="CVS Health Sans"/>
                <a:cs typeface="CVS Health Sans"/>
              </a:rPr>
              <a:t>as</a:t>
            </a:r>
            <a:r>
              <a:rPr sz="1100" spc="35" dirty="0">
                <a:solidFill>
                  <a:srgbClr val="3E3E3E"/>
                </a:solidFill>
                <a:latin typeface="CVS Health Sans"/>
                <a:cs typeface="CVS Health Sans"/>
              </a:rPr>
              <a:t> </a:t>
            </a:r>
            <a:r>
              <a:rPr sz="1100" dirty="0">
                <a:solidFill>
                  <a:srgbClr val="3E3E3E"/>
                </a:solidFill>
                <a:latin typeface="CVS Health Sans"/>
                <a:cs typeface="CVS Health Sans"/>
              </a:rPr>
              <a:t>well</a:t>
            </a:r>
            <a:r>
              <a:rPr sz="1100" spc="-55" dirty="0">
                <a:solidFill>
                  <a:srgbClr val="3E3E3E"/>
                </a:solidFill>
                <a:latin typeface="CVS Health Sans"/>
                <a:cs typeface="CVS Health Sans"/>
              </a:rPr>
              <a:t> </a:t>
            </a:r>
            <a:r>
              <a:rPr sz="1100" dirty="0">
                <a:solidFill>
                  <a:srgbClr val="3E3E3E"/>
                </a:solidFill>
                <a:latin typeface="CVS Health Sans"/>
                <a:cs typeface="CVS Health Sans"/>
              </a:rPr>
              <a:t>as</a:t>
            </a:r>
            <a:r>
              <a:rPr sz="1100" spc="-5"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15" dirty="0">
                <a:solidFill>
                  <a:srgbClr val="3E3E3E"/>
                </a:solidFill>
                <a:latin typeface="CVS Health Sans"/>
                <a:cs typeface="CVS Health Sans"/>
              </a:rPr>
              <a:t> </a:t>
            </a:r>
            <a:r>
              <a:rPr sz="1100" dirty="0">
                <a:solidFill>
                  <a:srgbClr val="3E3E3E"/>
                </a:solidFill>
                <a:latin typeface="CVS Health Sans"/>
                <a:cs typeface="CVS Health Sans"/>
              </a:rPr>
              <a:t>any</a:t>
            </a:r>
            <a:r>
              <a:rPr sz="1100" spc="30" dirty="0">
                <a:solidFill>
                  <a:srgbClr val="3E3E3E"/>
                </a:solidFill>
                <a:latin typeface="CVS Health Sans"/>
                <a:cs typeface="CVS Health Sans"/>
              </a:rPr>
              <a:t> </a:t>
            </a:r>
            <a:r>
              <a:rPr sz="1100" dirty="0">
                <a:solidFill>
                  <a:srgbClr val="3E3E3E"/>
                </a:solidFill>
                <a:latin typeface="CVS Health Sans"/>
                <a:cs typeface="CVS Health Sans"/>
              </a:rPr>
              <a:t>new</a:t>
            </a:r>
            <a:r>
              <a:rPr sz="1100" spc="-20" dirty="0">
                <a:solidFill>
                  <a:srgbClr val="3E3E3E"/>
                </a:solidFill>
                <a:latin typeface="CVS Health Sans"/>
                <a:cs typeface="CVS Health Sans"/>
              </a:rPr>
              <a:t> </a:t>
            </a:r>
            <a:r>
              <a:rPr sz="1100" dirty="0">
                <a:solidFill>
                  <a:srgbClr val="3E3E3E"/>
                </a:solidFill>
                <a:latin typeface="CVS Health Sans"/>
                <a:cs typeface="CVS Health Sans"/>
              </a:rPr>
              <a:t>guidelines</a:t>
            </a:r>
            <a:r>
              <a:rPr sz="1100" spc="-80" dirty="0">
                <a:solidFill>
                  <a:srgbClr val="3E3E3E"/>
                </a:solidFill>
                <a:latin typeface="CVS Health Sans"/>
                <a:cs typeface="CVS Health Sans"/>
              </a:rPr>
              <a:t> </a:t>
            </a:r>
            <a:r>
              <a:rPr sz="1100" spc="-25" dirty="0">
                <a:solidFill>
                  <a:srgbClr val="3E3E3E"/>
                </a:solidFill>
                <a:latin typeface="CVS Health Sans"/>
                <a:cs typeface="CVS Health Sans"/>
              </a:rPr>
              <a:t>are </a:t>
            </a:r>
            <a:r>
              <a:rPr sz="1100" dirty="0">
                <a:solidFill>
                  <a:srgbClr val="3E3E3E"/>
                </a:solidFill>
                <a:latin typeface="CVS Health Sans"/>
                <a:cs typeface="CVS Health Sans"/>
              </a:rPr>
              <a:t>implemented</a:t>
            </a:r>
            <a:r>
              <a:rPr sz="1100" spc="-80" dirty="0">
                <a:solidFill>
                  <a:srgbClr val="3E3E3E"/>
                </a:solidFill>
                <a:latin typeface="CVS Health Sans"/>
                <a:cs typeface="CVS Health Sans"/>
              </a:rPr>
              <a:t> </a:t>
            </a:r>
            <a:r>
              <a:rPr sz="1100" dirty="0">
                <a:solidFill>
                  <a:srgbClr val="3E3E3E"/>
                </a:solidFill>
                <a:latin typeface="CVS Health Sans"/>
                <a:cs typeface="CVS Health Sans"/>
              </a:rPr>
              <a:t>correctly</a:t>
            </a:r>
            <a:r>
              <a:rPr sz="1100" spc="-8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timely</a:t>
            </a:r>
            <a:r>
              <a:rPr sz="1100" spc="-5" dirty="0">
                <a:solidFill>
                  <a:srgbClr val="3E3E3E"/>
                </a:solidFill>
                <a:latin typeface="CVS Health Sans"/>
                <a:cs typeface="CVS Health Sans"/>
              </a:rPr>
              <a:t> </a:t>
            </a:r>
            <a:r>
              <a:rPr sz="1100" dirty="0">
                <a:solidFill>
                  <a:srgbClr val="3E3E3E"/>
                </a:solidFill>
                <a:latin typeface="CVS Health Sans"/>
                <a:cs typeface="CVS Health Sans"/>
              </a:rPr>
              <a:t>throughout</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communications</a:t>
            </a:r>
            <a:r>
              <a:rPr sz="1100" spc="40"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They</a:t>
            </a:r>
            <a:r>
              <a:rPr sz="1100" spc="-45" dirty="0">
                <a:solidFill>
                  <a:srgbClr val="3E3E3E"/>
                </a:solidFill>
                <a:latin typeface="CVS Health Sans"/>
                <a:cs typeface="CVS Health Sans"/>
              </a:rPr>
              <a:t> </a:t>
            </a:r>
            <a:r>
              <a:rPr sz="1100" spc="-20" dirty="0">
                <a:solidFill>
                  <a:srgbClr val="3E3E3E"/>
                </a:solidFill>
                <a:latin typeface="CVS Health Sans"/>
                <a:cs typeface="CVS Health Sans"/>
              </a:rPr>
              <a:t>will </a:t>
            </a:r>
            <a:r>
              <a:rPr sz="1100" dirty="0">
                <a:solidFill>
                  <a:srgbClr val="3E3E3E"/>
                </a:solidFill>
                <a:latin typeface="CVS Health Sans"/>
                <a:cs typeface="CVS Health Sans"/>
              </a:rPr>
              <a:t>work</a:t>
            </a:r>
            <a:r>
              <a:rPr sz="1100" spc="-6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deliver</a:t>
            </a:r>
            <a:r>
              <a:rPr sz="1100" spc="-60" dirty="0">
                <a:solidFill>
                  <a:srgbClr val="3E3E3E"/>
                </a:solidFill>
                <a:latin typeface="CVS Health Sans"/>
                <a:cs typeface="CVS Health Sans"/>
              </a:rPr>
              <a:t> </a:t>
            </a:r>
            <a:r>
              <a:rPr sz="1100" dirty="0">
                <a:solidFill>
                  <a:srgbClr val="3E3E3E"/>
                </a:solidFill>
                <a:latin typeface="CVS Health Sans"/>
                <a:cs typeface="CVS Health Sans"/>
              </a:rPr>
              <a:t>custom</a:t>
            </a:r>
            <a:r>
              <a:rPr sz="1100" spc="-5" dirty="0">
                <a:solidFill>
                  <a:srgbClr val="3E3E3E"/>
                </a:solidFill>
                <a:latin typeface="CVS Health Sans"/>
                <a:cs typeface="CVS Health Sans"/>
              </a:rPr>
              <a:t> </a:t>
            </a:r>
            <a:r>
              <a:rPr sz="1100" dirty="0">
                <a:solidFill>
                  <a:srgbClr val="3E3E3E"/>
                </a:solidFill>
                <a:latin typeface="CVS Health Sans"/>
                <a:cs typeface="CVS Health Sans"/>
              </a:rPr>
              <a:t>solutions,</a:t>
            </a:r>
            <a:r>
              <a:rPr sz="1100" spc="5" dirty="0">
                <a:solidFill>
                  <a:srgbClr val="3E3E3E"/>
                </a:solidFill>
                <a:latin typeface="CVS Health Sans"/>
                <a:cs typeface="CVS Health Sans"/>
              </a:rPr>
              <a:t> </a:t>
            </a:r>
            <a:r>
              <a:rPr sz="1100" dirty="0">
                <a:solidFill>
                  <a:srgbClr val="3E3E3E"/>
                </a:solidFill>
                <a:latin typeface="CVS Health Sans"/>
                <a:cs typeface="CVS Health Sans"/>
              </a:rPr>
              <a:t>where</a:t>
            </a:r>
            <a:r>
              <a:rPr sz="1100" spc="-55" dirty="0">
                <a:solidFill>
                  <a:srgbClr val="3E3E3E"/>
                </a:solidFill>
                <a:latin typeface="CVS Health Sans"/>
                <a:cs typeface="CVS Health Sans"/>
              </a:rPr>
              <a:t> </a:t>
            </a:r>
            <a:r>
              <a:rPr sz="1100" dirty="0">
                <a:solidFill>
                  <a:srgbClr val="3E3E3E"/>
                </a:solidFill>
                <a:latin typeface="CVS Health Sans"/>
                <a:cs typeface="CVS Health Sans"/>
              </a:rPr>
              <a:t>applicable.</a:t>
            </a:r>
            <a:r>
              <a:rPr sz="1100" spc="-65" dirty="0">
                <a:solidFill>
                  <a:srgbClr val="3E3E3E"/>
                </a:solidFill>
                <a:latin typeface="CVS Health Sans"/>
                <a:cs typeface="CVS Health Sans"/>
              </a:rPr>
              <a:t> </a:t>
            </a:r>
            <a:r>
              <a:rPr sz="1100" dirty="0">
                <a:solidFill>
                  <a:srgbClr val="3E3E3E"/>
                </a:solidFill>
                <a:latin typeface="CVS Health Sans"/>
                <a:cs typeface="CVS Health Sans"/>
              </a:rPr>
              <a:t>They</a:t>
            </a:r>
            <a:r>
              <a:rPr sz="1100" spc="-10" dirty="0">
                <a:solidFill>
                  <a:srgbClr val="3E3E3E"/>
                </a:solidFill>
                <a:latin typeface="CVS Health Sans"/>
                <a:cs typeface="CVS Health Sans"/>
              </a:rPr>
              <a:t> </a:t>
            </a:r>
            <a:r>
              <a:rPr sz="1100" dirty="0">
                <a:solidFill>
                  <a:srgbClr val="3E3E3E"/>
                </a:solidFill>
                <a:latin typeface="CVS Health Sans"/>
                <a:cs typeface="CVS Health Sans"/>
              </a:rPr>
              <a:t>coordinate</a:t>
            </a:r>
            <a:r>
              <a:rPr sz="1100" spc="-15" dirty="0">
                <a:solidFill>
                  <a:srgbClr val="3E3E3E"/>
                </a:solidFill>
                <a:latin typeface="CVS Health Sans"/>
                <a:cs typeface="CVS Health Sans"/>
              </a:rPr>
              <a:t> </a:t>
            </a:r>
            <a:r>
              <a:rPr sz="1100" dirty="0">
                <a:solidFill>
                  <a:srgbClr val="3E3E3E"/>
                </a:solidFill>
                <a:latin typeface="CVS Health Sans"/>
                <a:cs typeface="CVS Health Sans"/>
              </a:rPr>
              <a:t>across</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various </a:t>
            </a:r>
            <a:r>
              <a:rPr sz="1100" dirty="0">
                <a:solidFill>
                  <a:srgbClr val="3E3E3E"/>
                </a:solidFill>
                <a:latin typeface="CVS Health Sans"/>
                <a:cs typeface="CVS Health Sans"/>
              </a:rPr>
              <a:t>internal</a:t>
            </a:r>
            <a:r>
              <a:rPr sz="1100" spc="-3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external</a:t>
            </a:r>
            <a:r>
              <a:rPr sz="1100" spc="-100"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5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30" dirty="0">
                <a:solidFill>
                  <a:srgbClr val="3E3E3E"/>
                </a:solidFill>
                <a:latin typeface="CVS Health Sans"/>
                <a:cs typeface="CVS Health Sans"/>
              </a:rPr>
              <a:t> </a:t>
            </a:r>
            <a:r>
              <a:rPr sz="1100" dirty="0">
                <a:solidFill>
                  <a:srgbClr val="3E3E3E"/>
                </a:solidFill>
                <a:latin typeface="CVS Health Sans"/>
                <a:cs typeface="CVS Health Sans"/>
              </a:rPr>
              <a:t>all</a:t>
            </a:r>
            <a:r>
              <a:rPr sz="1100" spc="-30" dirty="0">
                <a:solidFill>
                  <a:srgbClr val="3E3E3E"/>
                </a:solidFill>
                <a:latin typeface="CVS Health Sans"/>
                <a:cs typeface="CVS Health Sans"/>
              </a:rPr>
              <a:t> </a:t>
            </a:r>
            <a:r>
              <a:rPr sz="1100" dirty="0">
                <a:solidFill>
                  <a:srgbClr val="3E3E3E"/>
                </a:solidFill>
                <a:latin typeface="CVS Health Sans"/>
                <a:cs typeface="CVS Health Sans"/>
              </a:rPr>
              <a:t>aspects</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our</a:t>
            </a:r>
            <a:r>
              <a:rPr sz="1100" spc="-30" dirty="0">
                <a:solidFill>
                  <a:srgbClr val="3E3E3E"/>
                </a:solidFill>
                <a:latin typeface="CVS Health Sans"/>
                <a:cs typeface="CVS Health Sans"/>
              </a:rPr>
              <a:t> </a:t>
            </a:r>
            <a:r>
              <a:rPr sz="1100" dirty="0">
                <a:solidFill>
                  <a:srgbClr val="3E3E3E"/>
                </a:solidFill>
                <a:latin typeface="CVS Health Sans"/>
                <a:cs typeface="CVS Health Sans"/>
              </a:rPr>
              <a:t>communications</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are </a:t>
            </a:r>
            <a:r>
              <a:rPr sz="1100" dirty="0">
                <a:solidFill>
                  <a:srgbClr val="3E3E3E"/>
                </a:solidFill>
                <a:latin typeface="CVS Health Sans"/>
                <a:cs typeface="CVS Health Sans"/>
              </a:rPr>
              <a:t>exceeding</a:t>
            </a:r>
            <a:r>
              <a:rPr sz="1100" spc="-75"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45" dirty="0">
                <a:solidFill>
                  <a:srgbClr val="3E3E3E"/>
                </a:solidFill>
                <a:latin typeface="CVS Health Sans"/>
                <a:cs typeface="CVS Health Sans"/>
              </a:rPr>
              <a:t> </a:t>
            </a:r>
            <a:r>
              <a:rPr sz="1100" dirty="0">
                <a:solidFill>
                  <a:srgbClr val="3E3E3E"/>
                </a:solidFill>
                <a:latin typeface="CVS Health Sans"/>
                <a:cs typeface="CVS Health Sans"/>
              </a:rPr>
              <a:t>standards.</a:t>
            </a:r>
            <a:r>
              <a:rPr sz="1100" spc="28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0" dirty="0">
                <a:solidFill>
                  <a:srgbClr val="3E3E3E"/>
                </a:solidFill>
                <a:latin typeface="CVS Health Sans"/>
                <a:cs typeface="CVS Health Sans"/>
              </a:rPr>
              <a:t> </a:t>
            </a:r>
            <a:r>
              <a:rPr sz="1100" dirty="0">
                <a:solidFill>
                  <a:srgbClr val="3E3E3E"/>
                </a:solidFill>
                <a:latin typeface="CVS Health Sans"/>
                <a:cs typeface="CVS Health Sans"/>
              </a:rPr>
              <a:t>also partners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leader</a:t>
            </a:r>
            <a:r>
              <a:rPr sz="1100" spc="-6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process </a:t>
            </a:r>
            <a:r>
              <a:rPr sz="1100" dirty="0">
                <a:solidFill>
                  <a:srgbClr val="3E3E3E"/>
                </a:solidFill>
                <a:latin typeface="CVS Health Sans"/>
                <a:cs typeface="CVS Health Sans"/>
              </a:rPr>
              <a:t>improvements,</a:t>
            </a:r>
            <a:r>
              <a:rPr sz="1100" spc="-8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0"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leads</a:t>
            </a:r>
            <a:r>
              <a:rPr sz="1100" spc="-55" dirty="0">
                <a:solidFill>
                  <a:srgbClr val="3E3E3E"/>
                </a:solidFill>
                <a:latin typeface="CVS Health Sans"/>
                <a:cs typeface="CVS Health Sans"/>
              </a:rPr>
              <a:t> </a:t>
            </a:r>
            <a:r>
              <a:rPr sz="1100" dirty="0">
                <a:solidFill>
                  <a:srgbClr val="3E3E3E"/>
                </a:solidFill>
                <a:latin typeface="CVS Health Sans"/>
                <a:cs typeface="CVS Health Sans"/>
              </a:rPr>
              <a:t>non</a:t>
            </a:r>
            <a:r>
              <a:rPr sz="1100" spc="-20" dirty="0">
                <a:solidFill>
                  <a:srgbClr val="3E3E3E"/>
                </a:solidFill>
                <a:latin typeface="CVS Health Sans"/>
                <a:cs typeface="CVS Health Sans"/>
              </a:rPr>
              <a:t> </a:t>
            </a:r>
            <a:r>
              <a:rPr sz="1100" dirty="0">
                <a:solidFill>
                  <a:srgbClr val="3E3E3E"/>
                </a:solidFill>
                <a:latin typeface="CVS Health Sans"/>
                <a:cs typeface="CVS Health Sans"/>
              </a:rPr>
              <a:t>BAU</a:t>
            </a:r>
            <a:r>
              <a:rPr sz="1100" spc="-10"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15" dirty="0">
                <a:solidFill>
                  <a:srgbClr val="3E3E3E"/>
                </a:solidFill>
                <a:latin typeface="CVS Health Sans"/>
                <a:cs typeface="CVS Health Sans"/>
              </a:rPr>
              <a:t> </a:t>
            </a:r>
            <a:r>
              <a:rPr sz="1100" dirty="0">
                <a:solidFill>
                  <a:srgbClr val="3E3E3E"/>
                </a:solidFill>
                <a:latin typeface="CVS Health Sans"/>
                <a:cs typeface="CVS Health Sans"/>
              </a:rPr>
              <a:t>initiatives</a:t>
            </a:r>
            <a:r>
              <a:rPr sz="1100" spc="15" dirty="0">
                <a:solidFill>
                  <a:srgbClr val="3E3E3E"/>
                </a:solidFill>
                <a:latin typeface="CVS Health Sans"/>
                <a:cs typeface="CVS Health Sans"/>
              </a:rPr>
              <a:t> </a:t>
            </a:r>
            <a:r>
              <a:rPr sz="1100" dirty="0">
                <a:solidFill>
                  <a:srgbClr val="3E3E3E"/>
                </a:solidFill>
                <a:latin typeface="CVS Health Sans"/>
                <a:cs typeface="CVS Health Sans"/>
              </a:rPr>
              <a:t>as</a:t>
            </a:r>
            <a:r>
              <a:rPr sz="1100" spc="15" dirty="0">
                <a:solidFill>
                  <a:srgbClr val="3E3E3E"/>
                </a:solidFill>
                <a:latin typeface="CVS Health Sans"/>
                <a:cs typeface="CVS Health Sans"/>
              </a:rPr>
              <a:t> </a:t>
            </a:r>
            <a:r>
              <a:rPr sz="1100" dirty="0">
                <a:solidFill>
                  <a:srgbClr val="3E3E3E"/>
                </a:solidFill>
                <a:latin typeface="CVS Health Sans"/>
                <a:cs typeface="CVS Health Sans"/>
              </a:rPr>
              <a:t>well</a:t>
            </a:r>
            <a:r>
              <a:rPr sz="1100" spc="-100" dirty="0">
                <a:solidFill>
                  <a:srgbClr val="3E3E3E"/>
                </a:solidFill>
                <a:latin typeface="CVS Health Sans"/>
                <a:cs typeface="CVS Health Sans"/>
              </a:rPr>
              <a:t> </a:t>
            </a:r>
            <a:r>
              <a:rPr sz="1100" dirty="0">
                <a:solidFill>
                  <a:srgbClr val="3E3E3E"/>
                </a:solidFill>
                <a:latin typeface="CVS Health Sans"/>
                <a:cs typeface="CVS Health Sans"/>
              </a:rPr>
              <a:t>as</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help </a:t>
            </a:r>
            <a:r>
              <a:rPr sz="1100" dirty="0">
                <a:solidFill>
                  <a:srgbClr val="3E3E3E"/>
                </a:solidFill>
                <a:latin typeface="CVS Health Sans"/>
                <a:cs typeface="CVS Health Sans"/>
              </a:rPr>
              <a:t>produce</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10" dirty="0">
                <a:solidFill>
                  <a:srgbClr val="3E3E3E"/>
                </a:solidFill>
                <a:latin typeface="CVS Health Sans"/>
                <a:cs typeface="CVS Health Sans"/>
              </a:rPr>
              <a:t> </a:t>
            </a:r>
            <a:r>
              <a:rPr sz="1100" dirty="0">
                <a:solidFill>
                  <a:srgbClr val="3E3E3E"/>
                </a:solidFill>
                <a:latin typeface="CVS Health Sans"/>
                <a:cs typeface="CVS Health Sans"/>
              </a:rPr>
              <a:t>projects</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15" dirty="0">
                <a:solidFill>
                  <a:srgbClr val="3E3E3E"/>
                </a:solidFill>
                <a:latin typeface="CVS Health Sans"/>
                <a:cs typeface="CVS Health Sans"/>
              </a:rPr>
              <a:t> </a:t>
            </a:r>
            <a:r>
              <a:rPr sz="1100" dirty="0">
                <a:solidFill>
                  <a:srgbClr val="3E3E3E"/>
                </a:solidFill>
                <a:latin typeface="CVS Health Sans"/>
                <a:cs typeface="CVS Health Sans"/>
              </a:rPr>
              <a:t>regulation</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updates.</a:t>
            </a:r>
            <a:endParaRPr sz="1100">
              <a:latin typeface="CVS Health Sans"/>
              <a:cs typeface="CVS Health Sans"/>
            </a:endParaRPr>
          </a:p>
        </p:txBody>
      </p:sp>
      <p:sp>
        <p:nvSpPr>
          <p:cNvPr id="11" name="object 11"/>
          <p:cNvSpPr txBox="1"/>
          <p:nvPr/>
        </p:nvSpPr>
        <p:spPr>
          <a:xfrm>
            <a:off x="3659504" y="2867101"/>
            <a:ext cx="1348105"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110</a:t>
            </a:r>
            <a:endParaRPr sz="1400">
              <a:latin typeface="CVS Health Sans"/>
              <a:cs typeface="CVS Health Sans"/>
            </a:endParaRPr>
          </a:p>
        </p:txBody>
      </p:sp>
      <p:sp>
        <p:nvSpPr>
          <p:cNvPr id="12" name="object 12"/>
          <p:cNvSpPr txBox="1"/>
          <p:nvPr/>
        </p:nvSpPr>
        <p:spPr>
          <a:xfrm>
            <a:off x="5585586" y="2802850"/>
            <a:ext cx="6252210" cy="2096770"/>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Senior</a:t>
            </a:r>
            <a:r>
              <a:rPr sz="1400" b="1" spc="-25" dirty="0">
                <a:solidFill>
                  <a:srgbClr val="3E3E3E"/>
                </a:solidFill>
                <a:latin typeface="CVS Health Sans"/>
                <a:cs typeface="CVS Health Sans"/>
              </a:rPr>
              <a:t> </a:t>
            </a:r>
            <a:r>
              <a:rPr sz="1400" b="1" dirty="0">
                <a:solidFill>
                  <a:srgbClr val="3E3E3E"/>
                </a:solidFill>
                <a:latin typeface="CVS Health Sans"/>
                <a:cs typeface="CVS Health Sans"/>
              </a:rPr>
              <a:t>Manager</a:t>
            </a:r>
            <a:r>
              <a:rPr sz="1400" b="1" spc="-60" dirty="0">
                <a:solidFill>
                  <a:srgbClr val="3E3E3E"/>
                </a:solidFill>
                <a:latin typeface="CVS Health Sans"/>
                <a:cs typeface="CVS Health Sans"/>
              </a:rPr>
              <a:t> </a:t>
            </a:r>
            <a:r>
              <a:rPr sz="1400" b="1" dirty="0">
                <a:solidFill>
                  <a:srgbClr val="3E3E3E"/>
                </a:solidFill>
                <a:latin typeface="CVS Health Sans"/>
                <a:cs typeface="CVS Health Sans"/>
              </a:rPr>
              <a:t>(People</a:t>
            </a:r>
            <a:r>
              <a:rPr sz="1400" b="1" spc="-60" dirty="0">
                <a:solidFill>
                  <a:srgbClr val="3E3E3E"/>
                </a:solidFill>
                <a:latin typeface="CVS Health Sans"/>
                <a:cs typeface="CVS Health Sans"/>
              </a:rPr>
              <a:t> </a:t>
            </a:r>
            <a:r>
              <a:rPr sz="1400" b="1" spc="-10" dirty="0">
                <a:solidFill>
                  <a:srgbClr val="3E3E3E"/>
                </a:solidFill>
                <a:latin typeface="CVS Health Sans"/>
                <a:cs typeface="CVS Health Sans"/>
              </a:rPr>
              <a:t>Leader)</a:t>
            </a:r>
            <a:endParaRPr sz="1400">
              <a:latin typeface="CVS Health Sans"/>
              <a:cs typeface="CVS Health Sans"/>
            </a:endParaRPr>
          </a:p>
          <a:p>
            <a:pPr marL="12700" marR="5080">
              <a:lnSpc>
                <a:spcPct val="100099"/>
              </a:lnSpc>
              <a:spcBef>
                <a:spcPts val="635"/>
              </a:spcBef>
            </a:pPr>
            <a:r>
              <a:rPr sz="1100" dirty="0">
                <a:solidFill>
                  <a:srgbClr val="3E3E3E"/>
                </a:solidFill>
                <a:latin typeface="CVS Health Sans"/>
                <a:cs typeface="CVS Health Sans"/>
              </a:rPr>
              <a:t>This</a:t>
            </a:r>
            <a:r>
              <a:rPr sz="1100" spc="-10" dirty="0">
                <a:solidFill>
                  <a:srgbClr val="3E3E3E"/>
                </a:solidFill>
                <a:latin typeface="CVS Health Sans"/>
                <a:cs typeface="CVS Health Sans"/>
              </a:rPr>
              <a:t> </a:t>
            </a:r>
            <a:r>
              <a:rPr sz="1100" dirty="0">
                <a:solidFill>
                  <a:srgbClr val="3E3E3E"/>
                </a:solidFill>
                <a:latin typeface="CVS Health Sans"/>
                <a:cs typeface="CVS Health Sans"/>
              </a:rPr>
              <a:t>leader</a:t>
            </a:r>
            <a:r>
              <a:rPr sz="1100" spc="-60" dirty="0">
                <a:solidFill>
                  <a:srgbClr val="3E3E3E"/>
                </a:solidFill>
                <a:latin typeface="CVS Health Sans"/>
                <a:cs typeface="CVS Health Sans"/>
              </a:rPr>
              <a:t> </a:t>
            </a:r>
            <a:r>
              <a:rPr sz="1100" dirty="0">
                <a:solidFill>
                  <a:srgbClr val="3E3E3E"/>
                </a:solidFill>
                <a:latin typeface="CVS Health Sans"/>
                <a:cs typeface="CVS Health Sans"/>
              </a:rPr>
              <a:t>is</a:t>
            </a:r>
            <a:r>
              <a:rPr sz="1100" spc="-1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6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0" dirty="0">
                <a:solidFill>
                  <a:srgbClr val="3E3E3E"/>
                </a:solidFill>
                <a:latin typeface="CVS Health Sans"/>
                <a:cs typeface="CVS Health Sans"/>
              </a:rPr>
              <a:t> </a:t>
            </a:r>
            <a:r>
              <a:rPr sz="1100" dirty="0">
                <a:solidFill>
                  <a:srgbClr val="3E3E3E"/>
                </a:solidFill>
                <a:latin typeface="CVS Health Sans"/>
                <a:cs typeface="CVS Health Sans"/>
              </a:rPr>
              <a:t>overall</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management</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dirty="0">
                <a:solidFill>
                  <a:srgbClr val="3E3E3E"/>
                </a:solidFill>
                <a:latin typeface="CVS Health Sans"/>
                <a:cs typeface="CVS Health Sans"/>
              </a:rPr>
              <a:t>growth</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individuals</a:t>
            </a:r>
            <a:r>
              <a:rPr sz="1100" spc="25" dirty="0">
                <a:solidFill>
                  <a:srgbClr val="3E3E3E"/>
                </a:solidFill>
                <a:latin typeface="CVS Health Sans"/>
                <a:cs typeface="CVS Health Sans"/>
              </a:rPr>
              <a:t> </a:t>
            </a:r>
            <a:r>
              <a:rPr sz="1100" spc="-25" dirty="0">
                <a:solidFill>
                  <a:srgbClr val="3E3E3E"/>
                </a:solidFill>
                <a:latin typeface="CVS Health Sans"/>
                <a:cs typeface="CVS Health Sans"/>
              </a:rPr>
              <a:t>and</a:t>
            </a:r>
            <a:r>
              <a:rPr sz="1100" spc="500" dirty="0">
                <a:solidFill>
                  <a:srgbClr val="3E3E3E"/>
                </a:solidFill>
                <a:latin typeface="CVS Health Sans"/>
                <a:cs typeface="CVS Health Sans"/>
              </a:rPr>
              <a:t> </a:t>
            </a:r>
            <a:r>
              <a:rPr sz="1100" dirty="0">
                <a:solidFill>
                  <a:srgbClr val="3E3E3E"/>
                </a:solidFill>
                <a:latin typeface="CVS Health Sans"/>
                <a:cs typeface="CVS Health Sans"/>
              </a:rPr>
              <a:t>programs</a:t>
            </a:r>
            <a:r>
              <a:rPr sz="1100" spc="-55" dirty="0">
                <a:solidFill>
                  <a:srgbClr val="3E3E3E"/>
                </a:solidFill>
                <a:latin typeface="CVS Health Sans"/>
                <a:cs typeface="CVS Health Sans"/>
              </a:rPr>
              <a:t> </a:t>
            </a:r>
            <a:r>
              <a:rPr sz="1100" dirty="0">
                <a:solidFill>
                  <a:srgbClr val="3E3E3E"/>
                </a:solidFill>
                <a:latin typeface="CVS Health Sans"/>
                <a:cs typeface="CVS Health Sans"/>
              </a:rPr>
              <a:t>that</a:t>
            </a:r>
            <a:r>
              <a:rPr sz="1100" spc="20" dirty="0">
                <a:solidFill>
                  <a:srgbClr val="3E3E3E"/>
                </a:solidFill>
                <a:latin typeface="CVS Health Sans"/>
                <a:cs typeface="CVS Health Sans"/>
              </a:rPr>
              <a:t> </a:t>
            </a:r>
            <a:r>
              <a:rPr sz="1100" dirty="0">
                <a:solidFill>
                  <a:srgbClr val="3E3E3E"/>
                </a:solidFill>
                <a:latin typeface="CVS Health Sans"/>
                <a:cs typeface="CVS Health Sans"/>
              </a:rPr>
              <a:t>make</a:t>
            </a:r>
            <a:r>
              <a:rPr sz="1100" spc="-25" dirty="0">
                <a:solidFill>
                  <a:srgbClr val="3E3E3E"/>
                </a:solidFill>
                <a:latin typeface="CVS Health Sans"/>
                <a:cs typeface="CVS Health Sans"/>
              </a:rPr>
              <a:t> </a:t>
            </a:r>
            <a:r>
              <a:rPr sz="1100" dirty="0">
                <a:solidFill>
                  <a:srgbClr val="3E3E3E"/>
                </a:solidFill>
                <a:latin typeface="CVS Health Sans"/>
                <a:cs typeface="CVS Health Sans"/>
              </a:rPr>
              <a:t>up</a:t>
            </a:r>
            <a:r>
              <a:rPr sz="1100" spc="35"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30" dirty="0">
                <a:solidFill>
                  <a:srgbClr val="3E3E3E"/>
                </a:solidFill>
                <a:latin typeface="CVS Health Sans"/>
                <a:cs typeface="CVS Health Sans"/>
              </a:rPr>
              <a:t> </a:t>
            </a:r>
            <a:r>
              <a:rPr sz="1100" dirty="0">
                <a:solidFill>
                  <a:srgbClr val="3E3E3E"/>
                </a:solidFill>
                <a:latin typeface="CVS Health Sans"/>
                <a:cs typeface="CVS Health Sans"/>
              </a:rPr>
              <a:t>designated</a:t>
            </a:r>
            <a:r>
              <a:rPr sz="1100" spc="-4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27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70" dirty="0">
                <a:solidFill>
                  <a:srgbClr val="3E3E3E"/>
                </a:solidFill>
                <a:latin typeface="CVS Health Sans"/>
                <a:cs typeface="CVS Health Sans"/>
              </a:rPr>
              <a: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0"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coach</a:t>
            </a:r>
            <a:r>
              <a:rPr sz="1100" spc="20" dirty="0">
                <a:solidFill>
                  <a:srgbClr val="3E3E3E"/>
                </a:solidFill>
                <a:latin typeface="CVS Health Sans"/>
                <a:cs typeface="CVS Health Sans"/>
              </a:rPr>
              <a:t> </a:t>
            </a:r>
            <a:r>
              <a:rPr sz="1100" dirty="0">
                <a:solidFill>
                  <a:srgbClr val="3E3E3E"/>
                </a:solidFill>
                <a:latin typeface="CVS Health Sans"/>
                <a:cs typeface="CVS Health Sans"/>
              </a:rPr>
              <a:t>&amp;</a:t>
            </a:r>
            <a:r>
              <a:rPr sz="1100" spc="-25" dirty="0">
                <a:solidFill>
                  <a:srgbClr val="3E3E3E"/>
                </a:solidFill>
                <a:latin typeface="CVS Health Sans"/>
                <a:cs typeface="CVS Health Sans"/>
              </a:rPr>
              <a:t> </a:t>
            </a:r>
            <a:r>
              <a:rPr sz="1100" dirty="0">
                <a:solidFill>
                  <a:srgbClr val="3E3E3E"/>
                </a:solidFill>
                <a:latin typeface="CVS Health Sans"/>
                <a:cs typeface="CVS Health Sans"/>
              </a:rPr>
              <a:t>guide</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other </a:t>
            </a:r>
            <a:r>
              <a:rPr sz="1100" dirty="0">
                <a:solidFill>
                  <a:srgbClr val="3E3E3E"/>
                </a:solidFill>
                <a:latin typeface="CVS Health Sans"/>
                <a:cs typeface="CVS Health Sans"/>
              </a:rPr>
              <a:t>leaders</a:t>
            </a:r>
            <a:r>
              <a:rPr sz="1100" spc="-8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drive</a:t>
            </a:r>
            <a:r>
              <a:rPr sz="1100" spc="-15" dirty="0">
                <a:solidFill>
                  <a:srgbClr val="3E3E3E"/>
                </a:solidFill>
                <a:latin typeface="CVS Health Sans"/>
                <a:cs typeface="CVS Health Sans"/>
              </a:rPr>
              <a:t> </a:t>
            </a:r>
            <a:r>
              <a:rPr sz="1100" dirty="0">
                <a:solidFill>
                  <a:srgbClr val="3E3E3E"/>
                </a:solidFill>
                <a:latin typeface="CVS Health Sans"/>
                <a:cs typeface="CVS Health Sans"/>
              </a:rPr>
              <a:t>high performing</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operational</a:t>
            </a:r>
            <a:r>
              <a:rPr sz="1100" spc="-50" dirty="0">
                <a:solidFill>
                  <a:srgbClr val="3E3E3E"/>
                </a:solidFill>
                <a:latin typeface="CVS Health Sans"/>
                <a:cs typeface="CVS Health Sans"/>
              </a:rPr>
              <a:t> </a:t>
            </a:r>
            <a:r>
              <a:rPr sz="1100" dirty="0">
                <a:solidFill>
                  <a:srgbClr val="3E3E3E"/>
                </a:solidFill>
                <a:latin typeface="CVS Health Sans"/>
                <a:cs typeface="CVS Health Sans"/>
              </a:rPr>
              <a:t>execution</a:t>
            </a:r>
            <a:r>
              <a:rPr sz="1100" spc="-4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5"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dirty="0">
                <a:solidFill>
                  <a:srgbClr val="3E3E3E"/>
                </a:solidFill>
                <a:latin typeface="CVS Health Sans"/>
                <a:cs typeface="CVS Health Sans"/>
              </a:rPr>
              <a:t>focus</a:t>
            </a:r>
            <a:r>
              <a:rPr sz="1100" spc="-5" dirty="0">
                <a:solidFill>
                  <a:srgbClr val="3E3E3E"/>
                </a:solidFill>
                <a:latin typeface="CVS Health Sans"/>
                <a:cs typeface="CVS Health Sans"/>
              </a:rPr>
              <a:t> </a:t>
            </a:r>
            <a:r>
              <a:rPr sz="1100" dirty="0">
                <a:solidFill>
                  <a:srgbClr val="3E3E3E"/>
                </a:solidFill>
                <a:latin typeface="CVS Health Sans"/>
                <a:cs typeface="CVS Health Sans"/>
              </a:rPr>
              <a:t>on</a:t>
            </a:r>
            <a:r>
              <a:rPr sz="1100" spc="-5" dirty="0">
                <a:solidFill>
                  <a:srgbClr val="3E3E3E"/>
                </a:solidFill>
                <a:latin typeface="CVS Health Sans"/>
                <a:cs typeface="CVS Health Sans"/>
              </a:rPr>
              <a:t> </a:t>
            </a:r>
            <a:r>
              <a:rPr sz="1100" dirty="0">
                <a:solidFill>
                  <a:srgbClr val="3E3E3E"/>
                </a:solidFill>
                <a:latin typeface="CVS Health Sans"/>
                <a:cs typeface="CVS Health Sans"/>
              </a:rPr>
              <a:t>high quality,</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meeting </a:t>
            </a:r>
            <a:r>
              <a:rPr sz="1100" dirty="0">
                <a:solidFill>
                  <a:srgbClr val="3E3E3E"/>
                </a:solidFill>
                <a:latin typeface="CVS Health Sans"/>
                <a:cs typeface="CVS Health Sans"/>
              </a:rPr>
              <a:t>commitments,</a:t>
            </a:r>
            <a:r>
              <a:rPr sz="1100" spc="-20" dirty="0">
                <a:solidFill>
                  <a:srgbClr val="3E3E3E"/>
                </a:solidFill>
                <a:latin typeface="CVS Health Sans"/>
                <a:cs typeface="CVS Health Sans"/>
              </a:rPr>
              <a:t> </a:t>
            </a:r>
            <a:r>
              <a:rPr sz="1100" dirty="0">
                <a:solidFill>
                  <a:srgbClr val="3E3E3E"/>
                </a:solidFill>
                <a:latin typeface="CVS Health Sans"/>
                <a:cs typeface="CVS Health Sans"/>
              </a:rPr>
              <a:t>efficient</a:t>
            </a:r>
            <a:r>
              <a:rPr sz="1100" spc="-2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20" dirty="0">
                <a:solidFill>
                  <a:srgbClr val="3E3E3E"/>
                </a:solidFill>
                <a:latin typeface="CVS Health Sans"/>
                <a:cs typeface="CVS Health Sans"/>
              </a:rPr>
              <a:t> </a:t>
            </a:r>
            <a:r>
              <a:rPr sz="1100" dirty="0">
                <a:solidFill>
                  <a:srgbClr val="3E3E3E"/>
                </a:solidFill>
                <a:latin typeface="CVS Health Sans"/>
                <a:cs typeface="CVS Health Sans"/>
              </a:rPr>
              <a:t>budgets,</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doing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so</a:t>
            </a:r>
            <a:r>
              <a:rPr sz="1100" spc="-20" dirty="0">
                <a:solidFill>
                  <a:srgbClr val="3E3E3E"/>
                </a:solidFill>
                <a:latin typeface="CVS Health Sans"/>
                <a:cs typeface="CVS Health Sans"/>
              </a:rPr>
              <a:t> </a:t>
            </a:r>
            <a:r>
              <a:rPr sz="1100" dirty="0">
                <a:solidFill>
                  <a:srgbClr val="3E3E3E"/>
                </a:solidFill>
                <a:latin typeface="CVS Health Sans"/>
                <a:cs typeface="CVS Health Sans"/>
              </a:rPr>
              <a:t>in</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alignment</a:t>
            </a:r>
            <a:r>
              <a:rPr sz="1100" spc="-5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CVS’s </a:t>
            </a:r>
            <a:r>
              <a:rPr sz="1100" dirty="0">
                <a:solidFill>
                  <a:srgbClr val="3E3E3E"/>
                </a:solidFill>
                <a:latin typeface="CVS Health Sans"/>
                <a:cs typeface="CVS Health Sans"/>
              </a:rPr>
              <a:t>Heart-At-Work</a:t>
            </a:r>
            <a:r>
              <a:rPr sz="1100" spc="-105" dirty="0">
                <a:solidFill>
                  <a:srgbClr val="3E3E3E"/>
                </a:solidFill>
                <a:latin typeface="CVS Health Sans"/>
                <a:cs typeface="CVS Health Sans"/>
              </a:rPr>
              <a:t> </a:t>
            </a:r>
            <a:r>
              <a:rPr sz="1100" dirty="0">
                <a:solidFill>
                  <a:srgbClr val="3E3E3E"/>
                </a:solidFill>
                <a:latin typeface="CVS Health Sans"/>
                <a:cs typeface="CVS Health Sans"/>
              </a:rPr>
              <a:t>behaviors.</a:t>
            </a:r>
            <a:r>
              <a:rPr sz="1100" spc="275" dirty="0">
                <a:solidFill>
                  <a:srgbClr val="3E3E3E"/>
                </a:solidFill>
                <a:latin typeface="CVS Health Sans"/>
                <a:cs typeface="CVS Health Sans"/>
              </a:rPr>
              <a:t> </a:t>
            </a:r>
            <a:r>
              <a:rPr sz="1100" dirty="0">
                <a:solidFill>
                  <a:srgbClr val="3E3E3E"/>
                </a:solidFill>
                <a:latin typeface="CVS Health Sans"/>
                <a:cs typeface="CVS Health Sans"/>
              </a:rPr>
              <a:t>This</a:t>
            </a:r>
            <a:r>
              <a:rPr sz="1100" spc="-45" dirty="0">
                <a:solidFill>
                  <a:srgbClr val="3E3E3E"/>
                </a:solidFill>
                <a:latin typeface="CVS Health Sans"/>
                <a:cs typeface="CVS Health Sans"/>
              </a:rPr>
              <a:t> </a:t>
            </a:r>
            <a:r>
              <a:rPr sz="1100" dirty="0">
                <a:solidFill>
                  <a:srgbClr val="3E3E3E"/>
                </a:solidFill>
                <a:latin typeface="CVS Health Sans"/>
                <a:cs typeface="CVS Health Sans"/>
              </a:rPr>
              <a:t>leader</a:t>
            </a:r>
            <a:r>
              <a:rPr sz="1100" spc="-60" dirty="0">
                <a:solidFill>
                  <a:srgbClr val="3E3E3E"/>
                </a:solidFill>
                <a:latin typeface="CVS Health Sans"/>
                <a:cs typeface="CVS Health Sans"/>
              </a:rPr>
              <a:t> </a:t>
            </a:r>
            <a:r>
              <a:rPr sz="1100" dirty="0">
                <a:solidFill>
                  <a:srgbClr val="3E3E3E"/>
                </a:solidFill>
                <a:latin typeface="CVS Health Sans"/>
                <a:cs typeface="CVS Health Sans"/>
              </a:rPr>
              <a:t>is</a:t>
            </a:r>
            <a:r>
              <a:rPr sz="1100" spc="30"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dirty="0">
                <a:solidFill>
                  <a:srgbClr val="3E3E3E"/>
                </a:solidFill>
                <a:latin typeface="CVS Health Sans"/>
                <a:cs typeface="CVS Health Sans"/>
              </a:rPr>
              <a:t>collaborating</a:t>
            </a:r>
            <a:r>
              <a:rPr sz="1100" spc="-65" dirty="0">
                <a:solidFill>
                  <a:srgbClr val="3E3E3E"/>
                </a:solidFill>
                <a:latin typeface="CVS Health Sans"/>
                <a:cs typeface="CVS Health Sans"/>
              </a:rPr>
              <a:t> </a:t>
            </a:r>
            <a:r>
              <a:rPr sz="1100" dirty="0">
                <a:solidFill>
                  <a:srgbClr val="3E3E3E"/>
                </a:solidFill>
                <a:latin typeface="CVS Health Sans"/>
                <a:cs typeface="CVS Health Sans"/>
              </a:rPr>
              <a:t>across</a:t>
            </a:r>
            <a:r>
              <a:rPr sz="1100" spc="-10" dirty="0">
                <a:solidFill>
                  <a:srgbClr val="3E3E3E"/>
                </a:solidFill>
                <a:latin typeface="CVS Health Sans"/>
                <a:cs typeface="CVS Health Sans"/>
              </a:rPr>
              <a:t> </a:t>
            </a:r>
            <a:r>
              <a:rPr sz="1100" dirty="0">
                <a:solidFill>
                  <a:srgbClr val="3E3E3E"/>
                </a:solidFill>
                <a:latin typeface="CVS Health Sans"/>
                <a:cs typeface="CVS Health Sans"/>
              </a:rPr>
              <a:t>various</a:t>
            </a:r>
            <a:r>
              <a:rPr sz="1100" spc="-10"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external</a:t>
            </a:r>
            <a:r>
              <a:rPr sz="1100" spc="-60" dirty="0">
                <a:solidFill>
                  <a:srgbClr val="3E3E3E"/>
                </a:solidFill>
                <a:latin typeface="CVS Health Sans"/>
                <a:cs typeface="CVS Health Sans"/>
              </a:rPr>
              <a:t> </a:t>
            </a:r>
            <a:r>
              <a:rPr sz="1100" dirty="0">
                <a:solidFill>
                  <a:srgbClr val="3E3E3E"/>
                </a:solidFill>
                <a:latin typeface="CVS Health Sans"/>
                <a:cs typeface="CVS Health Sans"/>
              </a:rPr>
              <a:t>partners</a:t>
            </a:r>
            <a:r>
              <a:rPr sz="1100" spc="-80" dirty="0">
                <a:solidFill>
                  <a:srgbClr val="3E3E3E"/>
                </a:solidFill>
                <a:latin typeface="CVS Health Sans"/>
                <a:cs typeface="CVS Health Sans"/>
              </a:rPr>
              <a:t> </a:t>
            </a:r>
            <a:r>
              <a:rPr sz="1100" dirty="0">
                <a:solidFill>
                  <a:srgbClr val="3E3E3E"/>
                </a:solidFill>
                <a:latin typeface="CVS Health Sans"/>
                <a:cs typeface="CVS Health Sans"/>
              </a:rPr>
              <a:t>for</a:t>
            </a:r>
            <a:r>
              <a:rPr sz="1100" spc="15" dirty="0">
                <a:solidFill>
                  <a:srgbClr val="3E3E3E"/>
                </a:solidFill>
                <a:latin typeface="CVS Health Sans"/>
                <a:cs typeface="CVS Health Sans"/>
              </a:rPr>
              <a:t> </a:t>
            </a:r>
            <a:r>
              <a:rPr sz="1100" dirty="0">
                <a:solidFill>
                  <a:srgbClr val="3E3E3E"/>
                </a:solidFill>
                <a:latin typeface="CVS Health Sans"/>
                <a:cs typeface="CVS Health Sans"/>
              </a:rPr>
              <a:t>ongoing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50" dirty="0">
                <a:solidFill>
                  <a:srgbClr val="3E3E3E"/>
                </a:solidFill>
                <a:latin typeface="CVS Health Sans"/>
                <a:cs typeface="CVS Health Sans"/>
              </a:rPr>
              <a:t> </a:t>
            </a:r>
            <a:r>
              <a:rPr sz="1100" dirty="0">
                <a:solidFill>
                  <a:srgbClr val="3E3E3E"/>
                </a:solidFill>
                <a:latin typeface="CVS Health Sans"/>
                <a:cs typeface="CVS Health Sans"/>
              </a:rPr>
              <a:t>improvements</a:t>
            </a:r>
            <a:r>
              <a:rPr sz="1100" spc="-80" dirty="0">
                <a:solidFill>
                  <a:srgbClr val="3E3E3E"/>
                </a:solidFill>
                <a:latin typeface="CVS Health Sans"/>
                <a:cs typeface="CVS Health Sans"/>
              </a:rPr>
              <a:t> </a:t>
            </a:r>
            <a:r>
              <a:rPr sz="1100" dirty="0">
                <a:solidFill>
                  <a:srgbClr val="3E3E3E"/>
                </a:solidFill>
                <a:latin typeface="CVS Health Sans"/>
                <a:cs typeface="CVS Health Sans"/>
              </a:rPr>
              <a:t>as</a:t>
            </a:r>
            <a:r>
              <a:rPr sz="1100" spc="30" dirty="0">
                <a:solidFill>
                  <a:srgbClr val="3E3E3E"/>
                </a:solidFill>
                <a:latin typeface="CVS Health Sans"/>
                <a:cs typeface="CVS Health Sans"/>
              </a:rPr>
              <a:t> </a:t>
            </a:r>
            <a:r>
              <a:rPr sz="1100" dirty="0">
                <a:solidFill>
                  <a:srgbClr val="3E3E3E"/>
                </a:solidFill>
                <a:latin typeface="CVS Health Sans"/>
                <a:cs typeface="CVS Health Sans"/>
              </a:rPr>
              <a:t>well</a:t>
            </a:r>
            <a:r>
              <a:rPr sz="1100" spc="-60" dirty="0">
                <a:solidFill>
                  <a:srgbClr val="3E3E3E"/>
                </a:solidFill>
                <a:latin typeface="CVS Health Sans"/>
                <a:cs typeface="CVS Health Sans"/>
              </a:rPr>
              <a:t> </a:t>
            </a:r>
            <a:r>
              <a:rPr sz="1100" dirty="0">
                <a:solidFill>
                  <a:srgbClr val="3E3E3E"/>
                </a:solidFill>
                <a:latin typeface="CVS Health Sans"/>
                <a:cs typeface="CVS Health Sans"/>
              </a:rPr>
              <a:t>as</a:t>
            </a:r>
            <a:r>
              <a:rPr sz="1100" spc="-5" dirty="0">
                <a:solidFill>
                  <a:srgbClr val="3E3E3E"/>
                </a:solidFill>
                <a:latin typeface="CVS Health Sans"/>
                <a:cs typeface="CVS Health Sans"/>
              </a:rPr>
              <a:t> </a:t>
            </a:r>
            <a:r>
              <a:rPr sz="1100" dirty="0">
                <a:solidFill>
                  <a:srgbClr val="3E3E3E"/>
                </a:solidFill>
                <a:latin typeface="CVS Health Sans"/>
                <a:cs typeface="CVS Health Sans"/>
              </a:rPr>
              <a:t>standing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up</a:t>
            </a:r>
            <a:r>
              <a:rPr sz="1100" spc="10" dirty="0">
                <a:solidFill>
                  <a:srgbClr val="3E3E3E"/>
                </a:solidFill>
                <a:latin typeface="CVS Health Sans"/>
                <a:cs typeface="CVS Health Sans"/>
              </a:rPr>
              <a:t> </a:t>
            </a:r>
            <a:r>
              <a:rPr sz="1100" dirty="0">
                <a:solidFill>
                  <a:srgbClr val="3E3E3E"/>
                </a:solidFill>
                <a:latin typeface="CVS Health Sans"/>
                <a:cs typeface="CVS Health Sans"/>
              </a:rPr>
              <a:t>net</a:t>
            </a:r>
            <a:r>
              <a:rPr sz="1100" spc="-10" dirty="0">
                <a:solidFill>
                  <a:srgbClr val="3E3E3E"/>
                </a:solidFill>
                <a:latin typeface="CVS Health Sans"/>
                <a:cs typeface="CVS Health Sans"/>
              </a:rPr>
              <a:t> </a:t>
            </a:r>
            <a:r>
              <a:rPr sz="1100" spc="-25" dirty="0">
                <a:solidFill>
                  <a:srgbClr val="3E3E3E"/>
                </a:solidFill>
                <a:latin typeface="CVS Health Sans"/>
                <a:cs typeface="CVS Health Sans"/>
              </a:rPr>
              <a:t>new </a:t>
            </a:r>
            <a:r>
              <a:rPr sz="1100" dirty="0">
                <a:solidFill>
                  <a:srgbClr val="3E3E3E"/>
                </a:solidFill>
                <a:latin typeface="CVS Health Sans"/>
                <a:cs typeface="CVS Health Sans"/>
              </a:rPr>
              <a:t>communications</a:t>
            </a:r>
            <a:r>
              <a:rPr sz="1100" spc="15" dirty="0">
                <a:solidFill>
                  <a:srgbClr val="3E3E3E"/>
                </a:solidFill>
                <a:latin typeface="CVS Health Sans"/>
                <a:cs typeface="CVS Health Sans"/>
              </a:rPr>
              <a:t> </a:t>
            </a:r>
            <a:r>
              <a:rPr sz="1100" dirty="0">
                <a:solidFill>
                  <a:srgbClr val="3E3E3E"/>
                </a:solidFill>
                <a:latin typeface="CVS Health Sans"/>
                <a:cs typeface="CVS Health Sans"/>
              </a:rPr>
              <a:t>/</a:t>
            </a:r>
            <a:r>
              <a:rPr sz="1100" spc="20" dirty="0">
                <a:solidFill>
                  <a:srgbClr val="3E3E3E"/>
                </a:solidFill>
                <a:latin typeface="CVS Health Sans"/>
                <a:cs typeface="CVS Health Sans"/>
              </a:rPr>
              <a:t> </a:t>
            </a:r>
            <a:r>
              <a:rPr sz="1100" dirty="0">
                <a:solidFill>
                  <a:srgbClr val="3E3E3E"/>
                </a:solidFill>
                <a:latin typeface="CVS Health Sans"/>
                <a:cs typeface="CVS Health Sans"/>
              </a:rPr>
              <a:t>programs.</a:t>
            </a:r>
            <a:r>
              <a:rPr sz="1100" spc="2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role</a:t>
            </a:r>
            <a:r>
              <a:rPr sz="1100" spc="-65" dirty="0">
                <a:solidFill>
                  <a:srgbClr val="3E3E3E"/>
                </a:solidFill>
                <a:latin typeface="CVS Health Sans"/>
                <a:cs typeface="CVS Health Sans"/>
              </a:rPr>
              <a:t> </a:t>
            </a:r>
            <a:r>
              <a:rPr sz="1100" dirty="0">
                <a:solidFill>
                  <a:srgbClr val="3E3E3E"/>
                </a:solidFill>
                <a:latin typeface="CVS Health Sans"/>
                <a:cs typeface="CVS Health Sans"/>
              </a:rPr>
              <a:t>will</a:t>
            </a:r>
            <a:r>
              <a:rPr sz="1100" spc="-60" dirty="0">
                <a:solidFill>
                  <a:srgbClr val="3E3E3E"/>
                </a:solidFill>
                <a:latin typeface="CVS Health Sans"/>
                <a:cs typeface="CVS Health Sans"/>
              </a:rPr>
              <a:t> </a:t>
            </a:r>
            <a:r>
              <a:rPr sz="1100" dirty="0">
                <a:solidFill>
                  <a:srgbClr val="3E3E3E"/>
                </a:solidFill>
                <a:latin typeface="CVS Health Sans"/>
                <a:cs typeface="CVS Health Sans"/>
              </a:rPr>
              <a:t>assist</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learn</a:t>
            </a:r>
            <a:r>
              <a:rPr sz="1100" spc="-50" dirty="0">
                <a:solidFill>
                  <a:srgbClr val="3E3E3E"/>
                </a:solidFill>
                <a:latin typeface="CVS Health Sans"/>
                <a:cs typeface="CVS Health Sans"/>
              </a:rPr>
              <a:t> </a:t>
            </a:r>
            <a:r>
              <a:rPr sz="1100" dirty="0">
                <a:solidFill>
                  <a:srgbClr val="3E3E3E"/>
                </a:solidFill>
                <a:latin typeface="CVS Health Sans"/>
                <a:cs typeface="CVS Health Sans"/>
              </a:rPr>
              <a:t>from</a:t>
            </a:r>
            <a:r>
              <a:rPr sz="1100" spc="-55" dirty="0">
                <a:solidFill>
                  <a:srgbClr val="3E3E3E"/>
                </a:solidFill>
                <a:latin typeface="CVS Health Sans"/>
                <a:cs typeface="CVS Health Sans"/>
              </a:rPr>
              <a:t> </a:t>
            </a:r>
            <a:r>
              <a:rPr sz="1100" dirty="0">
                <a:solidFill>
                  <a:srgbClr val="3E3E3E"/>
                </a:solidFill>
                <a:latin typeface="CVS Health Sans"/>
                <a:cs typeface="CVS Health Sans"/>
              </a:rPr>
              <a:t>other</a:t>
            </a:r>
            <a:r>
              <a:rPr sz="1100" spc="-30" dirty="0">
                <a:solidFill>
                  <a:srgbClr val="3E3E3E"/>
                </a:solidFill>
                <a:latin typeface="CVS Health Sans"/>
                <a:cs typeface="CVS Health Sans"/>
              </a:rPr>
              <a:t> </a:t>
            </a:r>
            <a:r>
              <a:rPr sz="1100" dirty="0">
                <a:solidFill>
                  <a:srgbClr val="3E3E3E"/>
                </a:solidFill>
                <a:latin typeface="CVS Health Sans"/>
                <a:cs typeface="CVS Health Sans"/>
              </a:rPr>
              <a:t>MCO</a:t>
            </a:r>
            <a:r>
              <a:rPr sz="1100" spc="-25" dirty="0">
                <a:solidFill>
                  <a:srgbClr val="3E3E3E"/>
                </a:solidFill>
                <a:latin typeface="CVS Health Sans"/>
                <a:cs typeface="CVS Health Sans"/>
              </a:rPr>
              <a:t> </a:t>
            </a:r>
            <a:r>
              <a:rPr sz="1100" dirty="0">
                <a:solidFill>
                  <a:srgbClr val="3E3E3E"/>
                </a:solidFill>
                <a:latin typeface="CVS Health Sans"/>
                <a:cs typeface="CVS Health Sans"/>
              </a:rPr>
              <a:t>operational</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improve</a:t>
            </a:r>
            <a:r>
              <a:rPr sz="1100" spc="-5" dirty="0">
                <a:solidFill>
                  <a:srgbClr val="3E3E3E"/>
                </a:solidFill>
                <a:latin typeface="CVS Health Sans"/>
                <a:cs typeface="CVS Health Sans"/>
              </a:rPr>
              <a:t> </a:t>
            </a:r>
            <a:r>
              <a:rPr sz="1100" dirty="0">
                <a:solidFill>
                  <a:srgbClr val="3E3E3E"/>
                </a:solidFill>
                <a:latin typeface="CVS Health Sans"/>
                <a:cs typeface="CVS Health Sans"/>
              </a:rPr>
              <a:t>overall</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consultative</a:t>
            </a:r>
            <a:r>
              <a:rPr sz="1100" dirty="0">
                <a:solidFill>
                  <a:srgbClr val="3E3E3E"/>
                </a:solidFill>
                <a:latin typeface="CVS Health Sans"/>
                <a:cs typeface="CVS Health Sans"/>
              </a:rPr>
              <a:t> methods,</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sharing/learning </a:t>
            </a:r>
            <a:r>
              <a:rPr sz="1100" dirty="0">
                <a:solidFill>
                  <a:srgbClr val="3E3E3E"/>
                </a:solidFill>
                <a:latin typeface="CVS Health Sans"/>
                <a:cs typeface="CVS Health Sans"/>
              </a:rPr>
              <a:t>best</a:t>
            </a:r>
            <a:r>
              <a:rPr sz="1100" spc="10" dirty="0">
                <a:solidFill>
                  <a:srgbClr val="3E3E3E"/>
                </a:solidFill>
                <a:latin typeface="CVS Health Sans"/>
                <a:cs typeface="CVS Health Sans"/>
              </a:rPr>
              <a:t> </a:t>
            </a:r>
            <a:r>
              <a:rPr sz="1100" dirty="0">
                <a:solidFill>
                  <a:srgbClr val="3E3E3E"/>
                </a:solidFill>
                <a:latin typeface="CVS Health Sans"/>
                <a:cs typeface="CVS Health Sans"/>
              </a:rPr>
              <a:t>practices</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5" dirty="0">
                <a:solidFill>
                  <a:srgbClr val="3E3E3E"/>
                </a:solidFill>
                <a:latin typeface="CVS Health Sans"/>
                <a:cs typeface="CVS Health Sans"/>
              </a:rPr>
              <a:t> </a:t>
            </a:r>
            <a:r>
              <a:rPr sz="1100" dirty="0">
                <a:solidFill>
                  <a:srgbClr val="3E3E3E"/>
                </a:solidFill>
                <a:latin typeface="CVS Health Sans"/>
                <a:cs typeface="CVS Health Sans"/>
              </a:rPr>
              <a:t>reducing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silos.</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role</a:t>
            </a:r>
            <a:r>
              <a:rPr sz="1100" spc="-60" dirty="0">
                <a:solidFill>
                  <a:srgbClr val="3E3E3E"/>
                </a:solidFill>
                <a:latin typeface="CVS Health Sans"/>
                <a:cs typeface="CVS Health Sans"/>
              </a:rPr>
              <a:t> </a:t>
            </a:r>
            <a:r>
              <a:rPr sz="1100" dirty="0">
                <a:solidFill>
                  <a:srgbClr val="3E3E3E"/>
                </a:solidFill>
                <a:latin typeface="CVS Health Sans"/>
                <a:cs typeface="CVS Health Sans"/>
              </a:rPr>
              <a:t>will</a:t>
            </a:r>
            <a:r>
              <a:rPr sz="1100" spc="-20" dirty="0">
                <a:solidFill>
                  <a:srgbClr val="3E3E3E"/>
                </a:solidFill>
                <a:latin typeface="CVS Health Sans"/>
                <a:cs typeface="CVS Health Sans"/>
              </a:rPr>
              <a:t> </a:t>
            </a:r>
            <a:r>
              <a:rPr sz="1100" dirty="0">
                <a:solidFill>
                  <a:srgbClr val="3E3E3E"/>
                </a:solidFill>
                <a:latin typeface="CVS Health Sans"/>
                <a:cs typeface="CVS Health Sans"/>
              </a:rPr>
              <a:t>provide</a:t>
            </a:r>
            <a:r>
              <a:rPr sz="1100" spc="-60" dirty="0">
                <a:solidFill>
                  <a:srgbClr val="3E3E3E"/>
                </a:solidFill>
                <a:latin typeface="CVS Health Sans"/>
                <a:cs typeface="CVS Health Sans"/>
              </a:rPr>
              <a:t> </a:t>
            </a:r>
            <a:r>
              <a:rPr sz="1100" dirty="0">
                <a:solidFill>
                  <a:srgbClr val="3E3E3E"/>
                </a:solidFill>
                <a:latin typeface="CVS Health Sans"/>
                <a:cs typeface="CVS Health Sans"/>
              </a:rPr>
              <a:t>these</a:t>
            </a:r>
            <a:r>
              <a:rPr sz="1100" spc="-20" dirty="0">
                <a:solidFill>
                  <a:srgbClr val="3E3E3E"/>
                </a:solidFill>
                <a:latin typeface="CVS Health Sans"/>
                <a:cs typeface="CVS Health Sans"/>
              </a:rPr>
              <a:t> </a:t>
            </a:r>
            <a:r>
              <a:rPr sz="1100" dirty="0">
                <a:solidFill>
                  <a:srgbClr val="3E3E3E"/>
                </a:solidFill>
                <a:latin typeface="CVS Health Sans"/>
                <a:cs typeface="CVS Health Sans"/>
              </a:rPr>
              <a:t>learnings</a:t>
            </a:r>
            <a:r>
              <a:rPr sz="1100" spc="-45" dirty="0">
                <a:solidFill>
                  <a:srgbClr val="3E3E3E"/>
                </a:solidFill>
                <a:latin typeface="CVS Health Sans"/>
                <a:cs typeface="CVS Health Sans"/>
              </a:rPr>
              <a:t> </a:t>
            </a:r>
            <a:r>
              <a:rPr sz="1100" dirty="0">
                <a:solidFill>
                  <a:srgbClr val="3E3E3E"/>
                </a:solidFill>
                <a:latin typeface="CVS Health Sans"/>
                <a:cs typeface="CVS Health Sans"/>
              </a:rPr>
              <a:t>within</a:t>
            </a:r>
            <a:r>
              <a:rPr sz="1100" spc="-5" dirty="0">
                <a:solidFill>
                  <a:srgbClr val="3E3E3E"/>
                </a:solidFill>
                <a:latin typeface="CVS Health Sans"/>
                <a:cs typeface="CVS Health Sans"/>
              </a:rPr>
              <a:t> </a:t>
            </a:r>
            <a:r>
              <a:rPr sz="1100" dirty="0">
                <a:solidFill>
                  <a:srgbClr val="3E3E3E"/>
                </a:solidFill>
                <a:latin typeface="CVS Health Sans"/>
                <a:cs typeface="CVS Health Sans"/>
              </a:rPr>
              <a:t>their</a:t>
            </a:r>
            <a:r>
              <a:rPr sz="1100" spc="20" dirty="0">
                <a:solidFill>
                  <a:srgbClr val="3E3E3E"/>
                </a:solidFill>
                <a:latin typeface="CVS Health Sans"/>
                <a:cs typeface="CVS Health Sans"/>
              </a:rPr>
              <a:t> </a:t>
            </a:r>
            <a:r>
              <a:rPr sz="1100" dirty="0">
                <a:solidFill>
                  <a:srgbClr val="3E3E3E"/>
                </a:solidFill>
                <a:latin typeface="CVS Health Sans"/>
                <a:cs typeface="CVS Health Sans"/>
              </a:rPr>
              <a:t>assigned</a:t>
            </a:r>
            <a:r>
              <a:rPr sz="1100" spc="-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5" dirty="0">
                <a:solidFill>
                  <a:srgbClr val="3E3E3E"/>
                </a:solidFill>
                <a:latin typeface="CVS Health Sans"/>
                <a:cs typeface="CVS Health Sans"/>
              </a:rPr>
              <a:t> </a:t>
            </a:r>
            <a:r>
              <a:rPr sz="1100" dirty="0">
                <a:solidFill>
                  <a:srgbClr val="3E3E3E"/>
                </a:solidFill>
                <a:latin typeface="CVS Health Sans"/>
                <a:cs typeface="CVS Health Sans"/>
              </a:rPr>
              <a:t>to </a:t>
            </a:r>
            <a:r>
              <a:rPr sz="1100" spc="-10" dirty="0">
                <a:solidFill>
                  <a:srgbClr val="3E3E3E"/>
                </a:solidFill>
                <a:latin typeface="CVS Health Sans"/>
                <a:cs typeface="CVS Health Sans"/>
              </a:rPr>
              <a:t>incorporate</a:t>
            </a:r>
            <a:r>
              <a:rPr sz="1100" spc="-60" dirty="0">
                <a:solidFill>
                  <a:srgbClr val="3E3E3E"/>
                </a:solidFill>
                <a:latin typeface="CVS Health Sans"/>
                <a:cs typeface="CVS Health Sans"/>
              </a:rPr>
              <a:t> </a:t>
            </a:r>
            <a:r>
              <a:rPr sz="1100" dirty="0">
                <a:solidFill>
                  <a:srgbClr val="3E3E3E"/>
                </a:solidFill>
                <a:latin typeface="CVS Health Sans"/>
                <a:cs typeface="CVS Health Sans"/>
              </a:rPr>
              <a:t>applicable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training curriculums.</a:t>
            </a:r>
            <a:endParaRPr sz="1100">
              <a:latin typeface="CVS Health Sans"/>
              <a:cs typeface="CVS Health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56684" y="6374566"/>
            <a:ext cx="1269365" cy="153670"/>
            <a:chOff x="10356684" y="6374566"/>
            <a:chExt cx="1269365" cy="153670"/>
          </a:xfrm>
        </p:grpSpPr>
        <p:sp>
          <p:nvSpPr>
            <p:cNvPr id="3" name="object 3"/>
            <p:cNvSpPr/>
            <p:nvPr/>
          </p:nvSpPr>
          <p:spPr>
            <a:xfrm>
              <a:off x="10976595" y="6378628"/>
              <a:ext cx="609600" cy="148590"/>
            </a:xfrm>
            <a:custGeom>
              <a:avLst/>
              <a:gdLst/>
              <a:ahLst/>
              <a:cxnLst/>
              <a:rect l="l" t="t" r="r" b="b"/>
              <a:pathLst>
                <a:path w="609600" h="148590">
                  <a:moveTo>
                    <a:pt x="309671" y="41930"/>
                  </a:moveTo>
                  <a:lnTo>
                    <a:pt x="289727" y="45973"/>
                  </a:lnTo>
                  <a:lnTo>
                    <a:pt x="273867" y="57135"/>
                  </a:lnTo>
                  <a:lnTo>
                    <a:pt x="263393" y="73966"/>
                  </a:lnTo>
                  <a:lnTo>
                    <a:pt x="259627" y="95101"/>
                  </a:lnTo>
                  <a:lnTo>
                    <a:pt x="263393" y="116061"/>
                  </a:lnTo>
                  <a:lnTo>
                    <a:pt x="273867" y="132884"/>
                  </a:lnTo>
                  <a:lnTo>
                    <a:pt x="289727" y="144038"/>
                  </a:lnTo>
                  <a:lnTo>
                    <a:pt x="309671" y="148077"/>
                  </a:lnTo>
                  <a:lnTo>
                    <a:pt x="320293" y="146952"/>
                  </a:lnTo>
                  <a:lnTo>
                    <a:pt x="330220" y="143480"/>
                  </a:lnTo>
                  <a:lnTo>
                    <a:pt x="339072" y="137850"/>
                  </a:lnTo>
                  <a:lnTo>
                    <a:pt x="342411" y="134418"/>
                  </a:lnTo>
                  <a:lnTo>
                    <a:pt x="311821" y="134418"/>
                  </a:lnTo>
                  <a:lnTo>
                    <a:pt x="297466" y="131488"/>
                  </a:lnTo>
                  <a:lnTo>
                    <a:pt x="286269" y="123328"/>
                  </a:lnTo>
                  <a:lnTo>
                    <a:pt x="278993" y="110884"/>
                  </a:lnTo>
                  <a:lnTo>
                    <a:pt x="276398" y="95101"/>
                  </a:lnTo>
                  <a:lnTo>
                    <a:pt x="278990" y="79479"/>
                  </a:lnTo>
                  <a:lnTo>
                    <a:pt x="279018" y="79309"/>
                  </a:lnTo>
                  <a:lnTo>
                    <a:pt x="286248" y="67017"/>
                  </a:lnTo>
                  <a:lnTo>
                    <a:pt x="286336" y="66866"/>
                  </a:lnTo>
                  <a:lnTo>
                    <a:pt x="297464" y="58767"/>
                  </a:lnTo>
                  <a:lnTo>
                    <a:pt x="297266" y="58767"/>
                  </a:lnTo>
                  <a:lnTo>
                    <a:pt x="311821" y="55783"/>
                  </a:lnTo>
                  <a:lnTo>
                    <a:pt x="342596" y="55783"/>
                  </a:lnTo>
                  <a:lnTo>
                    <a:pt x="339072" y="52162"/>
                  </a:lnTo>
                  <a:lnTo>
                    <a:pt x="330220" y="46532"/>
                  </a:lnTo>
                  <a:lnTo>
                    <a:pt x="320293" y="43059"/>
                  </a:lnTo>
                  <a:lnTo>
                    <a:pt x="309671" y="41930"/>
                  </a:lnTo>
                  <a:close/>
                </a:path>
                <a:path w="609600" h="148590">
                  <a:moveTo>
                    <a:pt x="362896" y="130248"/>
                  </a:moveTo>
                  <a:lnTo>
                    <a:pt x="346468" y="130248"/>
                  </a:lnTo>
                  <a:lnTo>
                    <a:pt x="346468" y="145248"/>
                  </a:lnTo>
                  <a:lnTo>
                    <a:pt x="376575" y="145248"/>
                  </a:lnTo>
                  <a:lnTo>
                    <a:pt x="376575" y="132099"/>
                  </a:lnTo>
                  <a:lnTo>
                    <a:pt x="362896" y="132099"/>
                  </a:lnTo>
                  <a:lnTo>
                    <a:pt x="362896" y="130248"/>
                  </a:lnTo>
                  <a:close/>
                </a:path>
                <a:path w="609600" h="148590">
                  <a:moveTo>
                    <a:pt x="342596" y="55783"/>
                  </a:moveTo>
                  <a:lnTo>
                    <a:pt x="311821" y="55783"/>
                  </a:lnTo>
                  <a:lnTo>
                    <a:pt x="326098" y="58767"/>
                  </a:lnTo>
                  <a:lnTo>
                    <a:pt x="337239" y="67017"/>
                  </a:lnTo>
                  <a:lnTo>
                    <a:pt x="344383" y="79309"/>
                  </a:lnTo>
                  <a:lnTo>
                    <a:pt x="344482" y="79479"/>
                  </a:lnTo>
                  <a:lnTo>
                    <a:pt x="347066" y="95101"/>
                  </a:lnTo>
                  <a:lnTo>
                    <a:pt x="344507" y="110723"/>
                  </a:lnTo>
                  <a:lnTo>
                    <a:pt x="337306" y="123185"/>
                  </a:lnTo>
                  <a:lnTo>
                    <a:pt x="326101" y="131488"/>
                  </a:lnTo>
                  <a:lnTo>
                    <a:pt x="325915" y="131488"/>
                  </a:lnTo>
                  <a:lnTo>
                    <a:pt x="311821" y="134418"/>
                  </a:lnTo>
                  <a:lnTo>
                    <a:pt x="342411" y="134418"/>
                  </a:lnTo>
                  <a:lnTo>
                    <a:pt x="346468" y="130248"/>
                  </a:lnTo>
                  <a:lnTo>
                    <a:pt x="362896" y="130248"/>
                  </a:lnTo>
                  <a:lnTo>
                    <a:pt x="362896" y="59762"/>
                  </a:lnTo>
                  <a:lnTo>
                    <a:pt x="346468" y="59762"/>
                  </a:lnTo>
                  <a:lnTo>
                    <a:pt x="342596" y="55783"/>
                  </a:lnTo>
                  <a:close/>
                </a:path>
                <a:path w="609600" h="148590">
                  <a:moveTo>
                    <a:pt x="376575" y="44869"/>
                  </a:moveTo>
                  <a:lnTo>
                    <a:pt x="346468" y="44869"/>
                  </a:lnTo>
                  <a:lnTo>
                    <a:pt x="346468" y="59762"/>
                  </a:lnTo>
                  <a:lnTo>
                    <a:pt x="362896" y="59762"/>
                  </a:lnTo>
                  <a:lnTo>
                    <a:pt x="362896" y="58101"/>
                  </a:lnTo>
                  <a:lnTo>
                    <a:pt x="376575" y="58101"/>
                  </a:lnTo>
                  <a:lnTo>
                    <a:pt x="376575" y="44869"/>
                  </a:lnTo>
                  <a:close/>
                </a:path>
                <a:path w="609600" h="148590">
                  <a:moveTo>
                    <a:pt x="196770" y="42060"/>
                  </a:moveTo>
                  <a:lnTo>
                    <a:pt x="175352" y="45977"/>
                  </a:lnTo>
                  <a:lnTo>
                    <a:pt x="158576" y="56925"/>
                  </a:lnTo>
                  <a:lnTo>
                    <a:pt x="147636" y="73701"/>
                  </a:lnTo>
                  <a:lnTo>
                    <a:pt x="143724" y="95101"/>
                  </a:lnTo>
                  <a:lnTo>
                    <a:pt x="147611" y="116505"/>
                  </a:lnTo>
                  <a:lnTo>
                    <a:pt x="158509" y="133288"/>
                  </a:lnTo>
                  <a:lnTo>
                    <a:pt x="175276" y="144243"/>
                  </a:lnTo>
                  <a:lnTo>
                    <a:pt x="196770" y="148162"/>
                  </a:lnTo>
                  <a:lnTo>
                    <a:pt x="212876" y="146090"/>
                  </a:lnTo>
                  <a:lnTo>
                    <a:pt x="226608" y="140155"/>
                  </a:lnTo>
                  <a:lnTo>
                    <a:pt x="233084" y="134610"/>
                  </a:lnTo>
                  <a:lnTo>
                    <a:pt x="197367" y="134610"/>
                  </a:lnTo>
                  <a:lnTo>
                    <a:pt x="182184" y="132142"/>
                  </a:lnTo>
                  <a:lnTo>
                    <a:pt x="170971" y="125193"/>
                  </a:lnTo>
                  <a:lnTo>
                    <a:pt x="163757" y="114441"/>
                  </a:lnTo>
                  <a:lnTo>
                    <a:pt x="160570" y="100569"/>
                  </a:lnTo>
                  <a:lnTo>
                    <a:pt x="247665" y="100569"/>
                  </a:lnTo>
                  <a:lnTo>
                    <a:pt x="247665" y="93399"/>
                  </a:lnTo>
                  <a:lnTo>
                    <a:pt x="246644" y="87421"/>
                  </a:lnTo>
                  <a:lnTo>
                    <a:pt x="160570" y="87421"/>
                  </a:lnTo>
                  <a:lnTo>
                    <a:pt x="164008" y="74669"/>
                  </a:lnTo>
                  <a:lnTo>
                    <a:pt x="171278" y="64561"/>
                  </a:lnTo>
                  <a:lnTo>
                    <a:pt x="182243" y="57904"/>
                  </a:lnTo>
                  <a:lnTo>
                    <a:pt x="196770" y="55505"/>
                  </a:lnTo>
                  <a:lnTo>
                    <a:pt x="232750" y="55505"/>
                  </a:lnTo>
                  <a:lnTo>
                    <a:pt x="217852" y="45777"/>
                  </a:lnTo>
                  <a:lnTo>
                    <a:pt x="196770" y="42060"/>
                  </a:lnTo>
                  <a:close/>
                </a:path>
                <a:path w="609600" h="148590">
                  <a:moveTo>
                    <a:pt x="245335" y="118376"/>
                  </a:moveTo>
                  <a:lnTo>
                    <a:pt x="228815" y="118376"/>
                  </a:lnTo>
                  <a:lnTo>
                    <a:pt x="223480" y="125193"/>
                  </a:lnTo>
                  <a:lnTo>
                    <a:pt x="216557" y="130246"/>
                  </a:lnTo>
                  <a:lnTo>
                    <a:pt x="207814" y="133482"/>
                  </a:lnTo>
                  <a:lnTo>
                    <a:pt x="197367" y="134610"/>
                  </a:lnTo>
                  <a:lnTo>
                    <a:pt x="233084" y="134610"/>
                  </a:lnTo>
                  <a:lnTo>
                    <a:pt x="237562" y="130776"/>
                  </a:lnTo>
                  <a:lnTo>
                    <a:pt x="245335" y="118376"/>
                  </a:lnTo>
                  <a:close/>
                </a:path>
                <a:path w="609600" h="148590">
                  <a:moveTo>
                    <a:pt x="232750" y="55505"/>
                  </a:moveTo>
                  <a:lnTo>
                    <a:pt x="196770" y="55505"/>
                  </a:lnTo>
                  <a:lnTo>
                    <a:pt x="210975" y="58132"/>
                  </a:lnTo>
                  <a:lnTo>
                    <a:pt x="221389" y="65168"/>
                  </a:lnTo>
                  <a:lnTo>
                    <a:pt x="228095" y="75352"/>
                  </a:lnTo>
                  <a:lnTo>
                    <a:pt x="231178" y="87421"/>
                  </a:lnTo>
                  <a:lnTo>
                    <a:pt x="246644" y="87421"/>
                  </a:lnTo>
                  <a:lnTo>
                    <a:pt x="244089" y="72461"/>
                  </a:lnTo>
                  <a:lnTo>
                    <a:pt x="233888" y="56249"/>
                  </a:lnTo>
                  <a:lnTo>
                    <a:pt x="232750" y="55505"/>
                  </a:lnTo>
                  <a:close/>
                </a:path>
                <a:path w="609600" h="148590">
                  <a:moveTo>
                    <a:pt x="46414" y="131695"/>
                  </a:moveTo>
                  <a:lnTo>
                    <a:pt x="0" y="131695"/>
                  </a:lnTo>
                  <a:lnTo>
                    <a:pt x="0" y="145248"/>
                  </a:lnTo>
                  <a:lnTo>
                    <a:pt x="46414" y="145248"/>
                  </a:lnTo>
                  <a:lnTo>
                    <a:pt x="46414" y="131695"/>
                  </a:lnTo>
                  <a:close/>
                </a:path>
                <a:path w="609600" h="148590">
                  <a:moveTo>
                    <a:pt x="136914" y="131695"/>
                  </a:moveTo>
                  <a:lnTo>
                    <a:pt x="90500" y="131695"/>
                  </a:lnTo>
                  <a:lnTo>
                    <a:pt x="90500" y="145248"/>
                  </a:lnTo>
                  <a:lnTo>
                    <a:pt x="136914" y="145248"/>
                  </a:lnTo>
                  <a:lnTo>
                    <a:pt x="136914" y="131695"/>
                  </a:lnTo>
                  <a:close/>
                </a:path>
                <a:path w="609600" h="148590">
                  <a:moveTo>
                    <a:pt x="31600" y="13551"/>
                  </a:moveTo>
                  <a:lnTo>
                    <a:pt x="14695" y="13551"/>
                  </a:lnTo>
                  <a:lnTo>
                    <a:pt x="14695" y="131695"/>
                  </a:lnTo>
                  <a:lnTo>
                    <a:pt x="31600" y="131695"/>
                  </a:lnTo>
                  <a:lnTo>
                    <a:pt x="31600" y="73781"/>
                  </a:lnTo>
                  <a:lnTo>
                    <a:pt x="122219" y="73781"/>
                  </a:lnTo>
                  <a:lnTo>
                    <a:pt x="122219" y="60614"/>
                  </a:lnTo>
                  <a:lnTo>
                    <a:pt x="31600" y="60614"/>
                  </a:lnTo>
                  <a:lnTo>
                    <a:pt x="31600" y="13551"/>
                  </a:lnTo>
                  <a:close/>
                </a:path>
                <a:path w="609600" h="148590">
                  <a:moveTo>
                    <a:pt x="122219" y="73781"/>
                  </a:moveTo>
                  <a:lnTo>
                    <a:pt x="105195" y="73781"/>
                  </a:lnTo>
                  <a:lnTo>
                    <a:pt x="105195" y="131695"/>
                  </a:lnTo>
                  <a:lnTo>
                    <a:pt x="122219" y="131695"/>
                  </a:lnTo>
                  <a:lnTo>
                    <a:pt x="122219" y="73781"/>
                  </a:lnTo>
                  <a:close/>
                </a:path>
                <a:path w="609600" h="148590">
                  <a:moveTo>
                    <a:pt x="122219" y="13551"/>
                  </a:moveTo>
                  <a:lnTo>
                    <a:pt x="105195" y="13551"/>
                  </a:lnTo>
                  <a:lnTo>
                    <a:pt x="105195" y="60614"/>
                  </a:lnTo>
                  <a:lnTo>
                    <a:pt x="122219" y="60614"/>
                  </a:lnTo>
                  <a:lnTo>
                    <a:pt x="122219" y="13551"/>
                  </a:lnTo>
                  <a:close/>
                </a:path>
                <a:path w="609600" h="148590">
                  <a:moveTo>
                    <a:pt x="46295" y="0"/>
                  </a:moveTo>
                  <a:lnTo>
                    <a:pt x="0" y="0"/>
                  </a:lnTo>
                  <a:lnTo>
                    <a:pt x="0" y="13551"/>
                  </a:lnTo>
                  <a:lnTo>
                    <a:pt x="46295" y="13551"/>
                  </a:lnTo>
                  <a:lnTo>
                    <a:pt x="46295" y="0"/>
                  </a:lnTo>
                  <a:close/>
                </a:path>
                <a:path w="609600" h="148590">
                  <a:moveTo>
                    <a:pt x="136914" y="0"/>
                  </a:moveTo>
                  <a:lnTo>
                    <a:pt x="90500" y="0"/>
                  </a:lnTo>
                  <a:lnTo>
                    <a:pt x="90500" y="13551"/>
                  </a:lnTo>
                  <a:lnTo>
                    <a:pt x="136914" y="13551"/>
                  </a:lnTo>
                  <a:lnTo>
                    <a:pt x="136914" y="0"/>
                  </a:lnTo>
                  <a:close/>
                </a:path>
                <a:path w="609600" h="148590">
                  <a:moveTo>
                    <a:pt x="535294" y="132099"/>
                  </a:moveTo>
                  <a:lnTo>
                    <a:pt x="491507" y="132099"/>
                  </a:lnTo>
                  <a:lnTo>
                    <a:pt x="491507" y="145269"/>
                  </a:lnTo>
                  <a:lnTo>
                    <a:pt x="535294" y="145269"/>
                  </a:lnTo>
                  <a:lnTo>
                    <a:pt x="535294" y="132099"/>
                  </a:lnTo>
                  <a:close/>
                </a:path>
                <a:path w="609600" h="148590">
                  <a:moveTo>
                    <a:pt x="609426" y="132099"/>
                  </a:moveTo>
                  <a:lnTo>
                    <a:pt x="565580" y="132099"/>
                  </a:lnTo>
                  <a:lnTo>
                    <a:pt x="565580" y="145269"/>
                  </a:lnTo>
                  <a:lnTo>
                    <a:pt x="609426" y="145269"/>
                  </a:lnTo>
                  <a:lnTo>
                    <a:pt x="609426" y="132099"/>
                  </a:lnTo>
                  <a:close/>
                </a:path>
                <a:path w="609600" h="148590">
                  <a:moveTo>
                    <a:pt x="521554" y="0"/>
                  </a:moveTo>
                  <a:lnTo>
                    <a:pt x="491447" y="0"/>
                  </a:lnTo>
                  <a:lnTo>
                    <a:pt x="491447" y="13166"/>
                  </a:lnTo>
                  <a:lnTo>
                    <a:pt x="505187" y="13166"/>
                  </a:lnTo>
                  <a:lnTo>
                    <a:pt x="505187" y="132099"/>
                  </a:lnTo>
                  <a:lnTo>
                    <a:pt x="521554" y="132099"/>
                  </a:lnTo>
                  <a:lnTo>
                    <a:pt x="521554" y="87143"/>
                  </a:lnTo>
                  <a:lnTo>
                    <a:pt x="523531" y="73420"/>
                  </a:lnTo>
                  <a:lnTo>
                    <a:pt x="529305" y="63621"/>
                  </a:lnTo>
                  <a:lnTo>
                    <a:pt x="538641" y="57742"/>
                  </a:lnTo>
                  <a:lnTo>
                    <a:pt x="548819" y="56168"/>
                  </a:lnTo>
                  <a:lnTo>
                    <a:pt x="521554" y="56168"/>
                  </a:lnTo>
                  <a:lnTo>
                    <a:pt x="521554" y="0"/>
                  </a:lnTo>
                  <a:close/>
                </a:path>
                <a:path w="609600" h="148590">
                  <a:moveTo>
                    <a:pt x="585056" y="55783"/>
                  </a:moveTo>
                  <a:lnTo>
                    <a:pt x="551303" y="55783"/>
                  </a:lnTo>
                  <a:lnTo>
                    <a:pt x="562853" y="57742"/>
                  </a:lnTo>
                  <a:lnTo>
                    <a:pt x="571665" y="63621"/>
                  </a:lnTo>
                  <a:lnTo>
                    <a:pt x="577285" y="73420"/>
                  </a:lnTo>
                  <a:lnTo>
                    <a:pt x="579259" y="87143"/>
                  </a:lnTo>
                  <a:lnTo>
                    <a:pt x="579259" y="132099"/>
                  </a:lnTo>
                  <a:lnTo>
                    <a:pt x="595687" y="132099"/>
                  </a:lnTo>
                  <a:lnTo>
                    <a:pt x="595687" y="87143"/>
                  </a:lnTo>
                  <a:lnTo>
                    <a:pt x="592906" y="69556"/>
                  </a:lnTo>
                  <a:lnTo>
                    <a:pt x="585056" y="55783"/>
                  </a:lnTo>
                  <a:close/>
                </a:path>
                <a:path w="609600" h="148590">
                  <a:moveTo>
                    <a:pt x="553214" y="42019"/>
                  </a:moveTo>
                  <a:lnTo>
                    <a:pt x="543202" y="43003"/>
                  </a:lnTo>
                  <a:lnTo>
                    <a:pt x="534584" y="45821"/>
                  </a:lnTo>
                  <a:lnTo>
                    <a:pt x="527367" y="50275"/>
                  </a:lnTo>
                  <a:lnTo>
                    <a:pt x="521554" y="56168"/>
                  </a:lnTo>
                  <a:lnTo>
                    <a:pt x="548819" y="56168"/>
                  </a:lnTo>
                  <a:lnTo>
                    <a:pt x="551303" y="55783"/>
                  </a:lnTo>
                  <a:lnTo>
                    <a:pt x="585056" y="55783"/>
                  </a:lnTo>
                  <a:lnTo>
                    <a:pt x="584733" y="55216"/>
                  </a:lnTo>
                  <a:lnTo>
                    <a:pt x="571418" y="45558"/>
                  </a:lnTo>
                  <a:lnTo>
                    <a:pt x="553214" y="42019"/>
                  </a:lnTo>
                  <a:close/>
                </a:path>
                <a:path w="609600" h="148590">
                  <a:moveTo>
                    <a:pt x="412596" y="0"/>
                  </a:moveTo>
                  <a:lnTo>
                    <a:pt x="382549" y="0"/>
                  </a:lnTo>
                  <a:lnTo>
                    <a:pt x="382549" y="13166"/>
                  </a:lnTo>
                  <a:lnTo>
                    <a:pt x="396228" y="13166"/>
                  </a:lnTo>
                  <a:lnTo>
                    <a:pt x="396336" y="120015"/>
                  </a:lnTo>
                  <a:lnTo>
                    <a:pt x="397421" y="129206"/>
                  </a:lnTo>
                  <a:lnTo>
                    <a:pt x="397512" y="129972"/>
                  </a:lnTo>
                  <a:lnTo>
                    <a:pt x="397633" y="131001"/>
                  </a:lnTo>
                  <a:lnTo>
                    <a:pt x="402045" y="139612"/>
                  </a:lnTo>
                  <a:lnTo>
                    <a:pt x="409853" y="144907"/>
                  </a:lnTo>
                  <a:lnTo>
                    <a:pt x="410160" y="144907"/>
                  </a:lnTo>
                  <a:lnTo>
                    <a:pt x="421212" y="146630"/>
                  </a:lnTo>
                  <a:lnTo>
                    <a:pt x="424032" y="146630"/>
                  </a:lnTo>
                  <a:lnTo>
                    <a:pt x="427231" y="146148"/>
                  </a:lnTo>
                  <a:lnTo>
                    <a:pt x="430218" y="145269"/>
                  </a:lnTo>
                  <a:lnTo>
                    <a:pt x="430218" y="132893"/>
                  </a:lnTo>
                  <a:lnTo>
                    <a:pt x="415947" y="132893"/>
                  </a:lnTo>
                  <a:lnTo>
                    <a:pt x="412596" y="129206"/>
                  </a:lnTo>
                  <a:lnTo>
                    <a:pt x="412596" y="0"/>
                  </a:lnTo>
                  <a:close/>
                </a:path>
                <a:path w="609600" h="148590">
                  <a:moveTo>
                    <a:pt x="461759" y="58101"/>
                  </a:moveTo>
                  <a:lnTo>
                    <a:pt x="445331" y="58101"/>
                  </a:lnTo>
                  <a:lnTo>
                    <a:pt x="445331" y="120015"/>
                  </a:lnTo>
                  <a:lnTo>
                    <a:pt x="472964" y="146630"/>
                  </a:lnTo>
                  <a:lnTo>
                    <a:pt x="474872" y="146630"/>
                  </a:lnTo>
                  <a:lnTo>
                    <a:pt x="478400" y="146148"/>
                  </a:lnTo>
                  <a:lnTo>
                    <a:pt x="478704" y="146148"/>
                  </a:lnTo>
                  <a:lnTo>
                    <a:pt x="481990" y="145269"/>
                  </a:lnTo>
                  <a:lnTo>
                    <a:pt x="482308" y="145269"/>
                  </a:lnTo>
                  <a:lnTo>
                    <a:pt x="482308" y="132893"/>
                  </a:lnTo>
                  <a:lnTo>
                    <a:pt x="465650" y="132893"/>
                  </a:lnTo>
                  <a:lnTo>
                    <a:pt x="461759" y="129972"/>
                  </a:lnTo>
                  <a:lnTo>
                    <a:pt x="461759" y="58101"/>
                  </a:lnTo>
                  <a:close/>
                </a:path>
                <a:path w="609600" h="148590">
                  <a:moveTo>
                    <a:pt x="430218" y="132099"/>
                  </a:moveTo>
                  <a:lnTo>
                    <a:pt x="427828" y="132631"/>
                  </a:lnTo>
                  <a:lnTo>
                    <a:pt x="425395" y="132893"/>
                  </a:lnTo>
                  <a:lnTo>
                    <a:pt x="430218" y="132893"/>
                  </a:lnTo>
                  <a:lnTo>
                    <a:pt x="430218" y="132099"/>
                  </a:lnTo>
                  <a:close/>
                </a:path>
                <a:path w="609600" h="148590">
                  <a:moveTo>
                    <a:pt x="482308" y="132099"/>
                  </a:moveTo>
                  <a:lnTo>
                    <a:pt x="479500" y="132631"/>
                  </a:lnTo>
                  <a:lnTo>
                    <a:pt x="476693" y="132893"/>
                  </a:lnTo>
                  <a:lnTo>
                    <a:pt x="482308" y="132893"/>
                  </a:lnTo>
                  <a:lnTo>
                    <a:pt x="482308" y="132099"/>
                  </a:lnTo>
                  <a:close/>
                </a:path>
                <a:path w="609600" h="148590">
                  <a:moveTo>
                    <a:pt x="482308" y="44869"/>
                  </a:moveTo>
                  <a:lnTo>
                    <a:pt x="429621" y="44869"/>
                  </a:lnTo>
                  <a:lnTo>
                    <a:pt x="429621" y="58101"/>
                  </a:lnTo>
                  <a:lnTo>
                    <a:pt x="482308" y="58101"/>
                  </a:lnTo>
                  <a:lnTo>
                    <a:pt x="482308" y="44869"/>
                  </a:lnTo>
                  <a:close/>
                </a:path>
                <a:path w="609600" h="148590">
                  <a:moveTo>
                    <a:pt x="461759" y="19339"/>
                  </a:moveTo>
                  <a:lnTo>
                    <a:pt x="445331" y="19339"/>
                  </a:lnTo>
                  <a:lnTo>
                    <a:pt x="445331" y="44869"/>
                  </a:lnTo>
                  <a:lnTo>
                    <a:pt x="461759" y="44869"/>
                  </a:lnTo>
                  <a:lnTo>
                    <a:pt x="461759" y="19339"/>
                  </a:lnTo>
                  <a:close/>
                </a:path>
              </a:pathLst>
            </a:custGeom>
            <a:solidFill>
              <a:srgbClr val="000000"/>
            </a:solidFill>
          </p:spPr>
          <p:txBody>
            <a:bodyPr wrap="square" lIns="0" tIns="0" rIns="0" bIns="0" rtlCol="0"/>
            <a:lstStyle/>
            <a:p>
              <a:endParaRPr/>
            </a:p>
          </p:txBody>
        </p:sp>
        <p:sp>
          <p:nvSpPr>
            <p:cNvPr id="4" name="object 4"/>
            <p:cNvSpPr/>
            <p:nvPr/>
          </p:nvSpPr>
          <p:spPr>
            <a:xfrm>
              <a:off x="10356672" y="6374574"/>
              <a:ext cx="606425" cy="153670"/>
            </a:xfrm>
            <a:custGeom>
              <a:avLst/>
              <a:gdLst/>
              <a:ahLst/>
              <a:cxnLst/>
              <a:rect l="l" t="t" r="r" b="b"/>
              <a:pathLst>
                <a:path w="606425" h="153670">
                  <a:moveTo>
                    <a:pt x="186397" y="52209"/>
                  </a:moveTo>
                  <a:lnTo>
                    <a:pt x="149250" y="6565"/>
                  </a:lnTo>
                  <a:lnTo>
                    <a:pt x="133985" y="190"/>
                  </a:lnTo>
                  <a:lnTo>
                    <a:pt x="133781" y="190"/>
                  </a:lnTo>
                  <a:lnTo>
                    <a:pt x="125387" y="1765"/>
                  </a:lnTo>
                  <a:lnTo>
                    <a:pt x="125628" y="1765"/>
                  </a:lnTo>
                  <a:lnTo>
                    <a:pt x="118364" y="6565"/>
                  </a:lnTo>
                  <a:lnTo>
                    <a:pt x="93294" y="31546"/>
                  </a:lnTo>
                  <a:lnTo>
                    <a:pt x="68072" y="6565"/>
                  </a:lnTo>
                  <a:lnTo>
                    <a:pt x="64008" y="2489"/>
                  </a:lnTo>
                  <a:lnTo>
                    <a:pt x="62357" y="1765"/>
                  </a:lnTo>
                  <a:lnTo>
                    <a:pt x="58534" y="190"/>
                  </a:lnTo>
                  <a:lnTo>
                    <a:pt x="46672" y="190"/>
                  </a:lnTo>
                  <a:lnTo>
                    <a:pt x="41148" y="2489"/>
                  </a:lnTo>
                  <a:lnTo>
                    <a:pt x="37109" y="6565"/>
                  </a:lnTo>
                  <a:lnTo>
                    <a:pt x="6362" y="36995"/>
                  </a:lnTo>
                  <a:lnTo>
                    <a:pt x="1600" y="44107"/>
                  </a:lnTo>
                  <a:lnTo>
                    <a:pt x="0" y="52209"/>
                  </a:lnTo>
                  <a:lnTo>
                    <a:pt x="1600" y="60299"/>
                  </a:lnTo>
                  <a:lnTo>
                    <a:pt x="6362" y="67424"/>
                  </a:lnTo>
                  <a:lnTo>
                    <a:pt x="93294" y="153174"/>
                  </a:lnTo>
                  <a:lnTo>
                    <a:pt x="179971" y="67424"/>
                  </a:lnTo>
                  <a:lnTo>
                    <a:pt x="184772" y="60299"/>
                  </a:lnTo>
                  <a:lnTo>
                    <a:pt x="186397" y="52209"/>
                  </a:lnTo>
                  <a:close/>
                </a:path>
                <a:path w="606425" h="153670">
                  <a:moveTo>
                    <a:pt x="348399" y="92760"/>
                  </a:moveTo>
                  <a:lnTo>
                    <a:pt x="303999" y="92760"/>
                  </a:lnTo>
                  <a:lnTo>
                    <a:pt x="301574" y="103060"/>
                  </a:lnTo>
                  <a:lnTo>
                    <a:pt x="296506" y="110578"/>
                  </a:lnTo>
                  <a:lnTo>
                    <a:pt x="289013" y="115201"/>
                  </a:lnTo>
                  <a:lnTo>
                    <a:pt x="279323" y="116776"/>
                  </a:lnTo>
                  <a:lnTo>
                    <a:pt x="266788" y="114223"/>
                  </a:lnTo>
                  <a:lnTo>
                    <a:pt x="257721" y="106616"/>
                  </a:lnTo>
                  <a:lnTo>
                    <a:pt x="252222" y="94068"/>
                  </a:lnTo>
                  <a:lnTo>
                    <a:pt x="250367" y="76695"/>
                  </a:lnTo>
                  <a:lnTo>
                    <a:pt x="252095" y="59029"/>
                  </a:lnTo>
                  <a:lnTo>
                    <a:pt x="257263" y="46443"/>
                  </a:lnTo>
                  <a:lnTo>
                    <a:pt x="265887" y="38900"/>
                  </a:lnTo>
                  <a:lnTo>
                    <a:pt x="277964" y="36398"/>
                  </a:lnTo>
                  <a:lnTo>
                    <a:pt x="288010" y="37833"/>
                  </a:lnTo>
                  <a:lnTo>
                    <a:pt x="295529" y="42113"/>
                  </a:lnTo>
                  <a:lnTo>
                    <a:pt x="300469" y="49136"/>
                  </a:lnTo>
                  <a:lnTo>
                    <a:pt x="302818" y="58864"/>
                  </a:lnTo>
                  <a:lnTo>
                    <a:pt x="347548" y="58864"/>
                  </a:lnTo>
                  <a:lnTo>
                    <a:pt x="341376" y="33807"/>
                  </a:lnTo>
                  <a:lnTo>
                    <a:pt x="327317" y="15328"/>
                  </a:lnTo>
                  <a:lnTo>
                    <a:pt x="305803" y="3911"/>
                  </a:lnTo>
                  <a:lnTo>
                    <a:pt x="277304" y="0"/>
                  </a:lnTo>
                  <a:lnTo>
                    <a:pt x="246430" y="5308"/>
                  </a:lnTo>
                  <a:lnTo>
                    <a:pt x="223012" y="20548"/>
                  </a:lnTo>
                  <a:lnTo>
                    <a:pt x="208127" y="44691"/>
                  </a:lnTo>
                  <a:lnTo>
                    <a:pt x="202920" y="76695"/>
                  </a:lnTo>
                  <a:lnTo>
                    <a:pt x="208127" y="108496"/>
                  </a:lnTo>
                  <a:lnTo>
                    <a:pt x="223100" y="132588"/>
                  </a:lnTo>
                  <a:lnTo>
                    <a:pt x="246837" y="147853"/>
                  </a:lnTo>
                  <a:lnTo>
                    <a:pt x="278358" y="153174"/>
                  </a:lnTo>
                  <a:lnTo>
                    <a:pt x="306705" y="149110"/>
                  </a:lnTo>
                  <a:lnTo>
                    <a:pt x="328218" y="137287"/>
                  </a:lnTo>
                  <a:lnTo>
                    <a:pt x="342315" y="118300"/>
                  </a:lnTo>
                  <a:lnTo>
                    <a:pt x="348399" y="92760"/>
                  </a:lnTo>
                  <a:close/>
                </a:path>
                <a:path w="606425" h="153670">
                  <a:moveTo>
                    <a:pt x="483641" y="4064"/>
                  </a:moveTo>
                  <a:lnTo>
                    <a:pt x="437464" y="4064"/>
                  </a:lnTo>
                  <a:lnTo>
                    <a:pt x="411048" y="97802"/>
                  </a:lnTo>
                  <a:lnTo>
                    <a:pt x="386384" y="4064"/>
                  </a:lnTo>
                  <a:lnTo>
                    <a:pt x="338429" y="4064"/>
                  </a:lnTo>
                  <a:lnTo>
                    <a:pt x="387553" y="149136"/>
                  </a:lnTo>
                  <a:lnTo>
                    <a:pt x="434327" y="149136"/>
                  </a:lnTo>
                  <a:lnTo>
                    <a:pt x="483641" y="4064"/>
                  </a:lnTo>
                  <a:close/>
                </a:path>
                <a:path w="606425" h="153670">
                  <a:moveTo>
                    <a:pt x="606120" y="103225"/>
                  </a:moveTo>
                  <a:lnTo>
                    <a:pt x="587349" y="69329"/>
                  </a:lnTo>
                  <a:lnTo>
                    <a:pt x="545465" y="55575"/>
                  </a:lnTo>
                  <a:lnTo>
                    <a:pt x="531380" y="51904"/>
                  </a:lnTo>
                  <a:lnTo>
                    <a:pt x="523748" y="50571"/>
                  </a:lnTo>
                  <a:lnTo>
                    <a:pt x="523748" y="36233"/>
                  </a:lnTo>
                  <a:lnTo>
                    <a:pt x="528650" y="32931"/>
                  </a:lnTo>
                  <a:lnTo>
                    <a:pt x="549973" y="32931"/>
                  </a:lnTo>
                  <a:lnTo>
                    <a:pt x="556031" y="36969"/>
                  </a:lnTo>
                  <a:lnTo>
                    <a:pt x="557606" y="45694"/>
                  </a:lnTo>
                  <a:lnTo>
                    <a:pt x="601992" y="45694"/>
                  </a:lnTo>
                  <a:lnTo>
                    <a:pt x="596519" y="26212"/>
                  </a:lnTo>
                  <a:lnTo>
                    <a:pt x="583958" y="11874"/>
                  </a:lnTo>
                  <a:lnTo>
                    <a:pt x="564781" y="3022"/>
                  </a:lnTo>
                  <a:lnTo>
                    <a:pt x="539394" y="0"/>
                  </a:lnTo>
                  <a:lnTo>
                    <a:pt x="513410" y="3276"/>
                  </a:lnTo>
                  <a:lnTo>
                    <a:pt x="494182" y="12598"/>
                  </a:lnTo>
                  <a:lnTo>
                    <a:pt x="482257" y="27190"/>
                  </a:lnTo>
                  <a:lnTo>
                    <a:pt x="478155" y="46266"/>
                  </a:lnTo>
                  <a:lnTo>
                    <a:pt x="479196" y="56451"/>
                  </a:lnTo>
                  <a:lnTo>
                    <a:pt x="509397" y="86385"/>
                  </a:lnTo>
                  <a:lnTo>
                    <a:pt x="545884" y="96570"/>
                  </a:lnTo>
                  <a:lnTo>
                    <a:pt x="553935" y="99148"/>
                  </a:lnTo>
                  <a:lnTo>
                    <a:pt x="558723" y="102603"/>
                  </a:lnTo>
                  <a:lnTo>
                    <a:pt x="560311" y="108051"/>
                  </a:lnTo>
                  <a:lnTo>
                    <a:pt x="560311" y="114465"/>
                  </a:lnTo>
                  <a:lnTo>
                    <a:pt x="554062" y="118516"/>
                  </a:lnTo>
                  <a:lnTo>
                    <a:pt x="542709" y="118516"/>
                  </a:lnTo>
                  <a:lnTo>
                    <a:pt x="534238" y="117754"/>
                  </a:lnTo>
                  <a:lnTo>
                    <a:pt x="528002" y="115227"/>
                  </a:lnTo>
                  <a:lnTo>
                    <a:pt x="523748" y="110680"/>
                  </a:lnTo>
                  <a:lnTo>
                    <a:pt x="521208" y="103797"/>
                  </a:lnTo>
                  <a:lnTo>
                    <a:pt x="475399" y="103797"/>
                  </a:lnTo>
                  <a:lnTo>
                    <a:pt x="481368" y="124587"/>
                  </a:lnTo>
                  <a:lnTo>
                    <a:pt x="494474" y="140119"/>
                  </a:lnTo>
                  <a:lnTo>
                    <a:pt x="514388" y="149821"/>
                  </a:lnTo>
                  <a:lnTo>
                    <a:pt x="540778" y="153174"/>
                  </a:lnTo>
                  <a:lnTo>
                    <a:pt x="568896" y="149809"/>
                  </a:lnTo>
                  <a:lnTo>
                    <a:pt x="589368" y="140042"/>
                  </a:lnTo>
                  <a:lnTo>
                    <a:pt x="601878" y="124345"/>
                  </a:lnTo>
                  <a:lnTo>
                    <a:pt x="606120" y="103225"/>
                  </a:lnTo>
                  <a:close/>
                </a:path>
              </a:pathLst>
            </a:custGeom>
            <a:solidFill>
              <a:srgbClr val="CC0000"/>
            </a:solidFill>
          </p:spPr>
          <p:txBody>
            <a:bodyPr wrap="square" lIns="0" tIns="0" rIns="0" bIns="0" rtlCol="0"/>
            <a:lstStyle/>
            <a:p>
              <a:endParaRPr/>
            </a:p>
          </p:txBody>
        </p:sp>
        <p:sp>
          <p:nvSpPr>
            <p:cNvPr id="5" name="object 5"/>
            <p:cNvSpPr/>
            <p:nvPr/>
          </p:nvSpPr>
          <p:spPr>
            <a:xfrm>
              <a:off x="11595221" y="6494558"/>
              <a:ext cx="31115" cy="30480"/>
            </a:xfrm>
            <a:custGeom>
              <a:avLst/>
              <a:gdLst/>
              <a:ahLst/>
              <a:cxnLst/>
              <a:rect l="l" t="t" r="r" b="b"/>
              <a:pathLst>
                <a:path w="31115" h="30479">
                  <a:moveTo>
                    <a:pt x="23177" y="0"/>
                  </a:moveTo>
                  <a:lnTo>
                    <a:pt x="6570" y="352"/>
                  </a:lnTo>
                  <a:lnTo>
                    <a:pt x="0" y="7163"/>
                  </a:lnTo>
                  <a:lnTo>
                    <a:pt x="28" y="8489"/>
                  </a:lnTo>
                  <a:lnTo>
                    <a:pt x="149" y="14020"/>
                  </a:lnTo>
                  <a:lnTo>
                    <a:pt x="196" y="16190"/>
                  </a:lnTo>
                  <a:lnTo>
                    <a:pt x="319" y="21828"/>
                  </a:lnTo>
                  <a:lnTo>
                    <a:pt x="358" y="23609"/>
                  </a:lnTo>
                  <a:lnTo>
                    <a:pt x="7228" y="30132"/>
                  </a:lnTo>
                  <a:lnTo>
                    <a:pt x="15531" y="29956"/>
                  </a:lnTo>
                  <a:lnTo>
                    <a:pt x="16085" y="29956"/>
                  </a:lnTo>
                  <a:lnTo>
                    <a:pt x="24312" y="29641"/>
                  </a:lnTo>
                  <a:lnTo>
                    <a:pt x="26459" y="27360"/>
                  </a:lnTo>
                  <a:lnTo>
                    <a:pt x="8363" y="27360"/>
                  </a:lnTo>
                  <a:lnTo>
                    <a:pt x="3942" y="21828"/>
                  </a:lnTo>
                  <a:lnTo>
                    <a:pt x="3942" y="7807"/>
                  </a:lnTo>
                  <a:lnTo>
                    <a:pt x="9079" y="2744"/>
                  </a:lnTo>
                  <a:lnTo>
                    <a:pt x="26067" y="2744"/>
                  </a:lnTo>
                  <a:lnTo>
                    <a:pt x="23177" y="0"/>
                  </a:lnTo>
                  <a:close/>
                </a:path>
                <a:path w="31115" h="30479">
                  <a:moveTo>
                    <a:pt x="26067" y="2744"/>
                  </a:moveTo>
                  <a:lnTo>
                    <a:pt x="21982" y="2744"/>
                  </a:lnTo>
                  <a:lnTo>
                    <a:pt x="26380" y="7163"/>
                  </a:lnTo>
                  <a:lnTo>
                    <a:pt x="27000" y="7807"/>
                  </a:lnTo>
                  <a:lnTo>
                    <a:pt x="27000" y="22339"/>
                  </a:lnTo>
                  <a:lnTo>
                    <a:pt x="21982" y="27360"/>
                  </a:lnTo>
                  <a:lnTo>
                    <a:pt x="26459" y="27360"/>
                  </a:lnTo>
                  <a:lnTo>
                    <a:pt x="30584" y="22978"/>
                  </a:lnTo>
                  <a:lnTo>
                    <a:pt x="30304" y="16531"/>
                  </a:lnTo>
                  <a:lnTo>
                    <a:pt x="30210" y="14020"/>
                  </a:lnTo>
                  <a:lnTo>
                    <a:pt x="30090" y="8489"/>
                  </a:lnTo>
                  <a:lnTo>
                    <a:pt x="30047" y="6523"/>
                  </a:lnTo>
                  <a:lnTo>
                    <a:pt x="26067" y="2744"/>
                  </a:lnTo>
                  <a:close/>
                </a:path>
                <a:path w="31115" h="30479">
                  <a:moveTo>
                    <a:pt x="20248" y="7163"/>
                  </a:moveTo>
                  <a:lnTo>
                    <a:pt x="9796" y="7163"/>
                  </a:lnTo>
                  <a:lnTo>
                    <a:pt x="9796" y="23609"/>
                  </a:lnTo>
                  <a:lnTo>
                    <a:pt x="12544" y="23609"/>
                  </a:lnTo>
                  <a:lnTo>
                    <a:pt x="12604" y="16531"/>
                  </a:lnTo>
                  <a:lnTo>
                    <a:pt x="18102" y="16531"/>
                  </a:lnTo>
                  <a:lnTo>
                    <a:pt x="17980" y="16339"/>
                  </a:lnTo>
                  <a:lnTo>
                    <a:pt x="20549" y="16190"/>
                  </a:lnTo>
                  <a:lnTo>
                    <a:pt x="22309" y="14212"/>
                  </a:lnTo>
                  <a:lnTo>
                    <a:pt x="12544" y="14212"/>
                  </a:lnTo>
                  <a:lnTo>
                    <a:pt x="12544" y="9403"/>
                  </a:lnTo>
                  <a:lnTo>
                    <a:pt x="22241" y="9403"/>
                  </a:lnTo>
                  <a:lnTo>
                    <a:pt x="22221" y="8489"/>
                  </a:lnTo>
                  <a:lnTo>
                    <a:pt x="20248" y="7163"/>
                  </a:lnTo>
                  <a:close/>
                </a:path>
                <a:path w="31115" h="30479">
                  <a:moveTo>
                    <a:pt x="18102" y="16531"/>
                  </a:moveTo>
                  <a:lnTo>
                    <a:pt x="15172" y="16531"/>
                  </a:lnTo>
                  <a:lnTo>
                    <a:pt x="19495" y="23609"/>
                  </a:lnTo>
                  <a:lnTo>
                    <a:pt x="22603" y="23609"/>
                  </a:lnTo>
                  <a:lnTo>
                    <a:pt x="18102" y="16531"/>
                  </a:lnTo>
                  <a:close/>
                </a:path>
                <a:path w="31115" h="30479">
                  <a:moveTo>
                    <a:pt x="22241" y="9403"/>
                  </a:moveTo>
                  <a:lnTo>
                    <a:pt x="17502" y="9403"/>
                  </a:lnTo>
                  <a:lnTo>
                    <a:pt x="19473" y="9637"/>
                  </a:lnTo>
                  <a:lnTo>
                    <a:pt x="19473" y="14020"/>
                  </a:lnTo>
                  <a:lnTo>
                    <a:pt x="17681" y="14212"/>
                  </a:lnTo>
                  <a:lnTo>
                    <a:pt x="22342" y="14212"/>
                  </a:lnTo>
                  <a:lnTo>
                    <a:pt x="22241" y="9403"/>
                  </a:lnTo>
                  <a:close/>
                </a:path>
              </a:pathLst>
            </a:custGeom>
            <a:solidFill>
              <a:srgbClr val="000000"/>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0" y="242315"/>
            <a:ext cx="1408175" cy="6373368"/>
          </a:xfrm>
          <a:prstGeom prst="rect">
            <a:avLst/>
          </a:prstGeom>
        </p:spPr>
      </p:pic>
      <p:sp>
        <p:nvSpPr>
          <p:cNvPr id="7" name="object 7"/>
          <p:cNvSpPr txBox="1"/>
          <p:nvPr/>
        </p:nvSpPr>
        <p:spPr>
          <a:xfrm>
            <a:off x="720953" y="1193368"/>
            <a:ext cx="2977515" cy="2145030"/>
          </a:xfrm>
          <a:prstGeom prst="rect">
            <a:avLst/>
          </a:prstGeom>
        </p:spPr>
        <p:txBody>
          <a:bodyPr vert="horz" wrap="square" lIns="0" tIns="61594" rIns="0" bIns="0" rtlCol="0">
            <a:spAutoFit/>
          </a:bodyPr>
          <a:lstStyle/>
          <a:p>
            <a:pPr marL="12700" marR="5080">
              <a:lnSpc>
                <a:spcPts val="3030"/>
              </a:lnSpc>
              <a:spcBef>
                <a:spcPts val="484"/>
              </a:spcBef>
            </a:pPr>
            <a:r>
              <a:rPr sz="2800" b="1" spc="-10" dirty="0">
                <a:solidFill>
                  <a:srgbClr val="3E3E3E"/>
                </a:solidFill>
                <a:latin typeface="CVS Health Sans"/>
                <a:cs typeface="CVS Health Sans"/>
              </a:rPr>
              <a:t>Member Communications Operations</a:t>
            </a:r>
            <a:endParaRPr sz="2800">
              <a:latin typeface="CVS Health Sans"/>
              <a:cs typeface="CVS Health Sans"/>
            </a:endParaRPr>
          </a:p>
          <a:p>
            <a:pPr marL="68580" marR="391160" indent="31750">
              <a:lnSpc>
                <a:spcPct val="100299"/>
              </a:lnSpc>
              <a:spcBef>
                <a:spcPts val="590"/>
              </a:spcBef>
            </a:pPr>
            <a:r>
              <a:rPr sz="1100" dirty="0">
                <a:solidFill>
                  <a:srgbClr val="3E3E3E"/>
                </a:solidFill>
                <a:latin typeface="CVS Health Sans"/>
                <a:cs typeface="CVS Health Sans"/>
              </a:rPr>
              <a:t>Member</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Communications Operations </a:t>
            </a:r>
            <a:r>
              <a:rPr sz="1100" dirty="0">
                <a:solidFill>
                  <a:srgbClr val="3E3E3E"/>
                </a:solidFill>
                <a:latin typeface="CVS Health Sans"/>
                <a:cs typeface="CVS Health Sans"/>
              </a:rPr>
              <a:t>provides</a:t>
            </a:r>
            <a:r>
              <a:rPr sz="1100" spc="-105" dirty="0">
                <a:solidFill>
                  <a:srgbClr val="3E3E3E"/>
                </a:solidFill>
                <a:latin typeface="CVS Health Sans"/>
                <a:cs typeface="CVS Health Sans"/>
              </a:rPr>
              <a:t> </a:t>
            </a:r>
            <a:r>
              <a:rPr sz="1100" dirty="0">
                <a:solidFill>
                  <a:srgbClr val="3E3E3E"/>
                </a:solidFill>
                <a:latin typeface="CVS Health Sans"/>
                <a:cs typeface="CVS Health Sans"/>
              </a:rPr>
              <a:t>a</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consultative</a:t>
            </a:r>
            <a:r>
              <a:rPr sz="1100" spc="-80" dirty="0">
                <a:solidFill>
                  <a:srgbClr val="3E3E3E"/>
                </a:solidFill>
                <a:latin typeface="CVS Health Sans"/>
                <a:cs typeface="CVS Health Sans"/>
              </a:rPr>
              <a:t> </a:t>
            </a:r>
            <a:r>
              <a:rPr sz="1100" dirty="0">
                <a:solidFill>
                  <a:srgbClr val="3E3E3E"/>
                </a:solidFill>
                <a:latin typeface="CVS Health Sans"/>
                <a:cs typeface="CVS Health Sans"/>
              </a:rPr>
              <a:t>approach</a:t>
            </a:r>
            <a:r>
              <a:rPr sz="1100" spc="-25" dirty="0">
                <a:solidFill>
                  <a:srgbClr val="3E3E3E"/>
                </a:solidFill>
                <a:latin typeface="CVS Health Sans"/>
                <a:cs typeface="CVS Health Sans"/>
              </a:rPr>
              <a:t> to </a:t>
            </a:r>
            <a:r>
              <a:rPr sz="1100" dirty="0">
                <a:solidFill>
                  <a:srgbClr val="3E3E3E"/>
                </a:solidFill>
                <a:latin typeface="CVS Health Sans"/>
                <a:cs typeface="CVS Health Sans"/>
              </a:rPr>
              <a:t>client</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communications</a:t>
            </a:r>
            <a:r>
              <a:rPr sz="1100" spc="-25" dirty="0">
                <a:solidFill>
                  <a:srgbClr val="3E3E3E"/>
                </a:solidFill>
                <a:latin typeface="CVS Health Sans"/>
                <a:cs typeface="CVS Health Sans"/>
              </a:rPr>
              <a:t> </a:t>
            </a:r>
            <a:r>
              <a:rPr sz="1100" dirty="0">
                <a:solidFill>
                  <a:srgbClr val="3E3E3E"/>
                </a:solidFill>
                <a:latin typeface="CVS Health Sans"/>
                <a:cs typeface="CVS Health Sans"/>
              </a:rPr>
              <a:t>while</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ensuring accuracy, timeliness,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adherence</a:t>
            </a:r>
            <a:r>
              <a:rPr sz="1100" spc="-114"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state</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federal</a:t>
            </a:r>
            <a:r>
              <a:rPr sz="1100" spc="-100" dirty="0">
                <a:solidFill>
                  <a:srgbClr val="3E3E3E"/>
                </a:solidFill>
                <a:latin typeface="CVS Health Sans"/>
                <a:cs typeface="CVS Health Sans"/>
              </a:rPr>
              <a:t> </a:t>
            </a:r>
            <a:r>
              <a:rPr sz="1100" spc="-10" dirty="0">
                <a:solidFill>
                  <a:srgbClr val="3E3E3E"/>
                </a:solidFill>
                <a:latin typeface="CVS Health Sans"/>
                <a:cs typeface="CVS Health Sans"/>
              </a:rPr>
              <a:t>guidelines.</a:t>
            </a:r>
            <a:endParaRPr sz="1100">
              <a:latin typeface="CVS Health Sans"/>
              <a:cs typeface="CVS Health Sans"/>
            </a:endParaRPr>
          </a:p>
        </p:txBody>
      </p:sp>
      <p:grpSp>
        <p:nvGrpSpPr>
          <p:cNvPr id="8" name="object 8"/>
          <p:cNvGrpSpPr/>
          <p:nvPr/>
        </p:nvGrpSpPr>
        <p:grpSpPr>
          <a:xfrm>
            <a:off x="5138165" y="2286"/>
            <a:ext cx="239395" cy="6856095"/>
            <a:chOff x="5138165" y="2286"/>
            <a:chExt cx="239395" cy="6856095"/>
          </a:xfrm>
        </p:grpSpPr>
        <p:sp>
          <p:nvSpPr>
            <p:cNvPr id="9" name="object 9"/>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10" name="object 10"/>
            <p:cNvPicPr/>
            <p:nvPr/>
          </p:nvPicPr>
          <p:blipFill>
            <a:blip r:embed="rId3" cstate="print"/>
            <a:stretch>
              <a:fillRect/>
            </a:stretch>
          </p:blipFill>
          <p:spPr>
            <a:xfrm>
              <a:off x="5138165" y="799337"/>
              <a:ext cx="239268" cy="239267"/>
            </a:xfrm>
            <a:prstGeom prst="rect">
              <a:avLst/>
            </a:prstGeom>
          </p:spPr>
        </p:pic>
      </p:grpSp>
      <p:sp>
        <p:nvSpPr>
          <p:cNvPr id="11" name="object 11"/>
          <p:cNvSpPr txBox="1"/>
          <p:nvPr/>
        </p:nvSpPr>
        <p:spPr>
          <a:xfrm>
            <a:off x="3649726" y="781557"/>
            <a:ext cx="1348105"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 - </a:t>
            </a:r>
            <a:r>
              <a:rPr sz="1400" b="1" spc="-25" dirty="0">
                <a:solidFill>
                  <a:srgbClr val="CC0000"/>
                </a:solidFill>
                <a:latin typeface="CVS Health Sans"/>
                <a:cs typeface="CVS Health Sans"/>
              </a:rPr>
              <a:t>110</a:t>
            </a:r>
            <a:endParaRPr sz="1400">
              <a:latin typeface="CVS Health Sans"/>
              <a:cs typeface="CVS Health Sans"/>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36</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2" name="object 12"/>
          <p:cNvSpPr txBox="1">
            <a:spLocks noGrp="1"/>
          </p:cNvSpPr>
          <p:nvPr>
            <p:ph type="title"/>
          </p:nvPr>
        </p:nvSpPr>
        <p:spPr>
          <a:xfrm>
            <a:off x="5585586" y="729533"/>
            <a:ext cx="5663565" cy="1759585"/>
          </a:xfrm>
          <a:prstGeom prst="rect">
            <a:avLst/>
          </a:prstGeom>
        </p:spPr>
        <p:txBody>
          <a:bodyPr vert="horz" wrap="square" lIns="0" tIns="112395" rIns="0" bIns="0" rtlCol="0">
            <a:spAutoFit/>
          </a:bodyPr>
          <a:lstStyle/>
          <a:p>
            <a:pPr marL="12700">
              <a:lnSpc>
                <a:spcPct val="100000"/>
              </a:lnSpc>
              <a:spcBef>
                <a:spcPts val="885"/>
              </a:spcBef>
            </a:pPr>
            <a:r>
              <a:rPr dirty="0">
                <a:solidFill>
                  <a:srgbClr val="3E3E3E"/>
                </a:solidFill>
              </a:rPr>
              <a:t>Lead</a:t>
            </a:r>
            <a:r>
              <a:rPr spc="-35" dirty="0">
                <a:solidFill>
                  <a:srgbClr val="3E3E3E"/>
                </a:solidFill>
              </a:rPr>
              <a:t> </a:t>
            </a:r>
            <a:r>
              <a:rPr dirty="0">
                <a:solidFill>
                  <a:srgbClr val="3E3E3E"/>
                </a:solidFill>
              </a:rPr>
              <a:t>Director,</a:t>
            </a:r>
            <a:r>
              <a:rPr spc="-5" dirty="0">
                <a:solidFill>
                  <a:srgbClr val="3E3E3E"/>
                </a:solidFill>
              </a:rPr>
              <a:t> </a:t>
            </a:r>
            <a:r>
              <a:rPr dirty="0">
                <a:solidFill>
                  <a:srgbClr val="3E3E3E"/>
                </a:solidFill>
              </a:rPr>
              <a:t>Member</a:t>
            </a:r>
            <a:r>
              <a:rPr spc="-20" dirty="0">
                <a:solidFill>
                  <a:srgbClr val="3E3E3E"/>
                </a:solidFill>
              </a:rPr>
              <a:t> </a:t>
            </a:r>
            <a:r>
              <a:rPr spc="-10" dirty="0">
                <a:solidFill>
                  <a:srgbClr val="3E3E3E"/>
                </a:solidFill>
              </a:rPr>
              <a:t>Communications</a:t>
            </a:r>
          </a:p>
          <a:p>
            <a:pPr marL="12700" marR="5080">
              <a:lnSpc>
                <a:spcPct val="99800"/>
              </a:lnSpc>
              <a:spcBef>
                <a:spcPts val="645"/>
              </a:spcBef>
            </a:pPr>
            <a:r>
              <a:rPr sz="1100" b="0" dirty="0">
                <a:solidFill>
                  <a:srgbClr val="3E3E3E"/>
                </a:solidFill>
                <a:latin typeface="CVS Health Sans"/>
                <a:cs typeface="CVS Health Sans"/>
              </a:rPr>
              <a:t>Lead,</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Director</a:t>
            </a:r>
            <a:r>
              <a:rPr sz="1100" b="0" spc="-40" dirty="0">
                <a:solidFill>
                  <a:srgbClr val="3E3E3E"/>
                </a:solidFill>
                <a:latin typeface="CVS Health Sans"/>
                <a:cs typeface="CVS Health Sans"/>
              </a:rPr>
              <a:t> </a:t>
            </a:r>
            <a:r>
              <a:rPr sz="1100" b="0" dirty="0">
                <a:solidFill>
                  <a:srgbClr val="3E3E3E"/>
                </a:solidFill>
                <a:latin typeface="CVS Health Sans"/>
                <a:cs typeface="CVS Health Sans"/>
              </a:rPr>
              <a:t>designs</a:t>
            </a:r>
            <a:r>
              <a:rPr sz="1100" b="0" spc="-65" dirty="0">
                <a:solidFill>
                  <a:srgbClr val="3E3E3E"/>
                </a:solidFill>
                <a:latin typeface="CVS Health Sans"/>
                <a:cs typeface="CVS Health Sans"/>
              </a:rPr>
              <a:t> </a:t>
            </a:r>
            <a:r>
              <a:rPr sz="1100" b="0" dirty="0">
                <a:solidFill>
                  <a:srgbClr val="3E3E3E"/>
                </a:solidFill>
                <a:latin typeface="CVS Health Sans"/>
                <a:cs typeface="CVS Health Sans"/>
              </a:rPr>
              <a:t>and</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directs</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the</a:t>
            </a:r>
            <a:r>
              <a:rPr sz="1100" b="0" spc="-40" dirty="0">
                <a:solidFill>
                  <a:srgbClr val="3E3E3E"/>
                </a:solidFill>
                <a:latin typeface="CVS Health Sans"/>
                <a:cs typeface="CVS Health Sans"/>
              </a:rPr>
              <a:t> </a:t>
            </a:r>
            <a:r>
              <a:rPr sz="1100" b="0" dirty="0">
                <a:solidFill>
                  <a:srgbClr val="3E3E3E"/>
                </a:solidFill>
                <a:latin typeface="CVS Health Sans"/>
                <a:cs typeface="CVS Health Sans"/>
              </a:rPr>
              <a:t>member</a:t>
            </a:r>
            <a:r>
              <a:rPr sz="1100" b="0" spc="-40" dirty="0">
                <a:solidFill>
                  <a:srgbClr val="3E3E3E"/>
                </a:solidFill>
                <a:latin typeface="CVS Health Sans"/>
                <a:cs typeface="CVS Health Sans"/>
              </a:rPr>
              <a:t> </a:t>
            </a:r>
            <a:r>
              <a:rPr sz="1100" b="0" dirty="0">
                <a:solidFill>
                  <a:srgbClr val="3E3E3E"/>
                </a:solidFill>
                <a:latin typeface="CVS Health Sans"/>
                <a:cs typeface="CVS Health Sans"/>
              </a:rPr>
              <a:t>communication</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organization</a:t>
            </a:r>
            <a:r>
              <a:rPr sz="1100" b="0" spc="-30" dirty="0">
                <a:solidFill>
                  <a:srgbClr val="3E3E3E"/>
                </a:solidFill>
                <a:latin typeface="CVS Health Sans"/>
                <a:cs typeface="CVS Health Sans"/>
              </a:rPr>
              <a:t> </a:t>
            </a:r>
            <a:r>
              <a:rPr sz="1100" b="0" spc="-25" dirty="0">
                <a:solidFill>
                  <a:srgbClr val="3E3E3E"/>
                </a:solidFill>
                <a:latin typeface="CVS Health Sans"/>
                <a:cs typeface="CVS Health Sans"/>
              </a:rPr>
              <a:t>and </a:t>
            </a:r>
            <a:r>
              <a:rPr sz="1100" b="0" dirty="0">
                <a:solidFill>
                  <a:srgbClr val="3E3E3E"/>
                </a:solidFill>
                <a:latin typeface="CVS Health Sans"/>
                <a:cs typeface="CVS Health Sans"/>
              </a:rPr>
              <a:t>functions,</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which</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is</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a collection</a:t>
            </a:r>
            <a:r>
              <a:rPr sz="1100" b="0" spc="-95" dirty="0">
                <a:solidFill>
                  <a:srgbClr val="3E3E3E"/>
                </a:solidFill>
                <a:latin typeface="CVS Health Sans"/>
                <a:cs typeface="CVS Health Sans"/>
              </a:rPr>
              <a:t> </a:t>
            </a:r>
            <a:r>
              <a:rPr sz="1100" b="0" dirty="0">
                <a:solidFill>
                  <a:srgbClr val="3E3E3E"/>
                </a:solidFill>
                <a:latin typeface="CVS Health Sans"/>
                <a:cs typeface="CVS Health Sans"/>
              </a:rPr>
              <a:t>of</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teams</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whose</a:t>
            </a:r>
            <a:r>
              <a:rPr sz="1100" b="0" spc="-45" dirty="0">
                <a:solidFill>
                  <a:srgbClr val="3E3E3E"/>
                </a:solidFill>
                <a:latin typeface="CVS Health Sans"/>
                <a:cs typeface="CVS Health Sans"/>
              </a:rPr>
              <a:t> </a:t>
            </a:r>
            <a:r>
              <a:rPr sz="1100" b="0" dirty="0">
                <a:solidFill>
                  <a:srgbClr val="3E3E3E"/>
                </a:solidFill>
                <a:latin typeface="CVS Health Sans"/>
                <a:cs typeface="CVS Health Sans"/>
              </a:rPr>
              <a:t>mission</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is</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to</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assist</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with</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coordinating</a:t>
            </a:r>
            <a:r>
              <a:rPr sz="1100" b="0" spc="-15" dirty="0">
                <a:solidFill>
                  <a:srgbClr val="3E3E3E"/>
                </a:solidFill>
                <a:latin typeface="CVS Health Sans"/>
                <a:cs typeface="CVS Health Sans"/>
              </a:rPr>
              <a:t> </a:t>
            </a:r>
            <a:r>
              <a:rPr sz="1100" b="0" spc="-25" dirty="0">
                <a:solidFill>
                  <a:srgbClr val="3E3E3E"/>
                </a:solidFill>
                <a:latin typeface="CVS Health Sans"/>
                <a:cs typeface="CVS Health Sans"/>
              </a:rPr>
              <a:t>the </a:t>
            </a:r>
            <a:r>
              <a:rPr sz="1100" b="0" dirty="0">
                <a:solidFill>
                  <a:srgbClr val="3E3E3E"/>
                </a:solidFill>
                <a:latin typeface="CVS Health Sans"/>
                <a:cs typeface="CVS Health Sans"/>
              </a:rPr>
              <a:t>timely</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and</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accurate</a:t>
            </a:r>
            <a:r>
              <a:rPr sz="1100" b="0" spc="15" dirty="0">
                <a:solidFill>
                  <a:srgbClr val="3E3E3E"/>
                </a:solidFill>
                <a:latin typeface="CVS Health Sans"/>
                <a:cs typeface="CVS Health Sans"/>
              </a:rPr>
              <a:t> </a:t>
            </a:r>
            <a:r>
              <a:rPr sz="1100" b="0" dirty="0">
                <a:solidFill>
                  <a:srgbClr val="3E3E3E"/>
                </a:solidFill>
                <a:latin typeface="CVS Health Sans"/>
                <a:cs typeface="CVS Health Sans"/>
              </a:rPr>
              <a:t>execution</a:t>
            </a:r>
            <a:r>
              <a:rPr sz="1100" b="0" spc="-50" dirty="0">
                <a:solidFill>
                  <a:srgbClr val="3E3E3E"/>
                </a:solidFill>
                <a:latin typeface="CVS Health Sans"/>
                <a:cs typeface="CVS Health Sans"/>
              </a:rPr>
              <a:t> </a:t>
            </a:r>
            <a:r>
              <a:rPr sz="1100" b="0" dirty="0">
                <a:solidFill>
                  <a:srgbClr val="3E3E3E"/>
                </a:solidFill>
                <a:latin typeface="CVS Health Sans"/>
                <a:cs typeface="CVS Health Sans"/>
              </a:rPr>
              <a:t>of</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key</a:t>
            </a:r>
            <a:r>
              <a:rPr sz="1100" b="0" spc="-55" dirty="0">
                <a:solidFill>
                  <a:srgbClr val="3E3E3E"/>
                </a:solidFill>
                <a:latin typeface="CVS Health Sans"/>
                <a:cs typeface="CVS Health Sans"/>
              </a:rPr>
              <a:t> </a:t>
            </a:r>
            <a:r>
              <a:rPr sz="1100" b="0" dirty="0">
                <a:solidFill>
                  <a:srgbClr val="3E3E3E"/>
                </a:solidFill>
                <a:latin typeface="CVS Health Sans"/>
                <a:cs typeface="CVS Health Sans"/>
              </a:rPr>
              <a:t>information</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related</a:t>
            </a:r>
            <a:r>
              <a:rPr sz="1100" b="0" spc="-80" dirty="0">
                <a:solidFill>
                  <a:srgbClr val="3E3E3E"/>
                </a:solidFill>
                <a:latin typeface="CVS Health Sans"/>
                <a:cs typeface="CVS Health Sans"/>
              </a:rPr>
              <a:t> </a:t>
            </a:r>
            <a:r>
              <a:rPr sz="1100" b="0" dirty="0">
                <a:solidFill>
                  <a:srgbClr val="3E3E3E"/>
                </a:solidFill>
                <a:latin typeface="CVS Health Sans"/>
                <a:cs typeface="CVS Health Sans"/>
              </a:rPr>
              <a:t>to a</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member’s</a:t>
            </a:r>
            <a:r>
              <a:rPr sz="1100" b="0" spc="-85" dirty="0">
                <a:solidFill>
                  <a:srgbClr val="3E3E3E"/>
                </a:solidFill>
                <a:latin typeface="CVS Health Sans"/>
                <a:cs typeface="CVS Health Sans"/>
              </a:rPr>
              <a:t> </a:t>
            </a:r>
            <a:r>
              <a:rPr sz="1100" b="0" spc="-10" dirty="0">
                <a:solidFill>
                  <a:srgbClr val="3E3E3E"/>
                </a:solidFill>
                <a:latin typeface="CVS Health Sans"/>
                <a:cs typeface="CVS Health Sans"/>
              </a:rPr>
              <a:t>prescription </a:t>
            </a:r>
            <a:r>
              <a:rPr sz="1100" b="0" dirty="0">
                <a:solidFill>
                  <a:srgbClr val="3E3E3E"/>
                </a:solidFill>
                <a:latin typeface="CVS Health Sans"/>
                <a:cs typeface="CVS Health Sans"/>
              </a:rPr>
              <a:t>benefits.</a:t>
            </a:r>
            <a:r>
              <a:rPr sz="1100" b="0" spc="220" dirty="0">
                <a:solidFill>
                  <a:srgbClr val="3E3E3E"/>
                </a:solidFill>
                <a:latin typeface="CVS Health Sans"/>
                <a:cs typeface="CVS Health Sans"/>
              </a:rPr>
              <a:t> </a:t>
            </a:r>
            <a:r>
              <a:rPr sz="1100" b="0" dirty="0">
                <a:solidFill>
                  <a:srgbClr val="3E3E3E"/>
                </a:solidFill>
                <a:latin typeface="CVS Health Sans"/>
                <a:cs typeface="CVS Health Sans"/>
              </a:rPr>
              <a:t>These</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communications</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span</a:t>
            </a:r>
            <a:r>
              <a:rPr sz="1100" b="0" spc="-15" dirty="0">
                <a:solidFill>
                  <a:srgbClr val="3E3E3E"/>
                </a:solidFill>
                <a:latin typeface="CVS Health Sans"/>
                <a:cs typeface="CVS Health Sans"/>
              </a:rPr>
              <a:t> </a:t>
            </a:r>
            <a:r>
              <a:rPr sz="1100" b="0" dirty="0">
                <a:solidFill>
                  <a:srgbClr val="3E3E3E"/>
                </a:solidFill>
                <a:latin typeface="CVS Health Sans"/>
                <a:cs typeface="CVS Health Sans"/>
              </a:rPr>
              <a:t>from</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key</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prescription</a:t>
            </a:r>
            <a:r>
              <a:rPr sz="1100" b="0" spc="-85" dirty="0">
                <a:solidFill>
                  <a:srgbClr val="3E3E3E"/>
                </a:solidFill>
                <a:latin typeface="CVS Health Sans"/>
                <a:cs typeface="CVS Health Sans"/>
              </a:rPr>
              <a:t> </a:t>
            </a:r>
            <a:r>
              <a:rPr sz="1100" b="0" dirty="0">
                <a:solidFill>
                  <a:srgbClr val="3E3E3E"/>
                </a:solidFill>
                <a:latin typeface="CVS Health Sans"/>
                <a:cs typeface="CVS Health Sans"/>
              </a:rPr>
              <a:t>benefit</a:t>
            </a:r>
            <a:r>
              <a:rPr sz="1100" b="0" spc="-55" dirty="0">
                <a:solidFill>
                  <a:srgbClr val="3E3E3E"/>
                </a:solidFill>
                <a:latin typeface="CVS Health Sans"/>
                <a:cs typeface="CVS Health Sans"/>
              </a:rPr>
              <a:t> </a:t>
            </a:r>
            <a:r>
              <a:rPr sz="1100" b="0" dirty="0">
                <a:solidFill>
                  <a:srgbClr val="3E3E3E"/>
                </a:solidFill>
                <a:latin typeface="CVS Health Sans"/>
                <a:cs typeface="CVS Health Sans"/>
              </a:rPr>
              <a:t>details</a:t>
            </a:r>
            <a:r>
              <a:rPr sz="1100" b="0" spc="-15" dirty="0">
                <a:solidFill>
                  <a:srgbClr val="3E3E3E"/>
                </a:solidFill>
                <a:latin typeface="CVS Health Sans"/>
                <a:cs typeface="CVS Health Sans"/>
              </a:rPr>
              <a:t> </a:t>
            </a:r>
            <a:r>
              <a:rPr sz="1100" b="0" dirty="0">
                <a:solidFill>
                  <a:srgbClr val="3E3E3E"/>
                </a:solidFill>
                <a:latin typeface="CVS Health Sans"/>
                <a:cs typeface="CVS Health Sans"/>
              </a:rPr>
              <a:t>to </a:t>
            </a:r>
            <a:r>
              <a:rPr sz="1100" b="0" spc="-10" dirty="0">
                <a:solidFill>
                  <a:srgbClr val="3E3E3E"/>
                </a:solidFill>
                <a:latin typeface="CVS Health Sans"/>
                <a:cs typeface="CVS Health Sans"/>
              </a:rPr>
              <a:t>specific </a:t>
            </a:r>
            <a:r>
              <a:rPr sz="1100" b="0" dirty="0">
                <a:solidFill>
                  <a:srgbClr val="3E3E3E"/>
                </a:solidFill>
                <a:latin typeface="CVS Health Sans"/>
                <a:cs typeface="CVS Health Sans"/>
              </a:rPr>
              <a:t>disruption,</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to</a:t>
            </a:r>
            <a:r>
              <a:rPr sz="1100" b="0" spc="-10" dirty="0">
                <a:solidFill>
                  <a:srgbClr val="3E3E3E"/>
                </a:solidFill>
                <a:latin typeface="CVS Health Sans"/>
                <a:cs typeface="CVS Health Sans"/>
              </a:rPr>
              <a:t> opportunities</a:t>
            </a:r>
            <a:r>
              <a:rPr sz="1100" b="0" spc="-85" dirty="0">
                <a:solidFill>
                  <a:srgbClr val="3E3E3E"/>
                </a:solidFill>
                <a:latin typeface="CVS Health Sans"/>
                <a:cs typeface="CVS Health Sans"/>
              </a:rPr>
              <a:t> </a:t>
            </a:r>
            <a:r>
              <a:rPr sz="1100" b="0" dirty="0">
                <a:solidFill>
                  <a:srgbClr val="3E3E3E"/>
                </a:solidFill>
                <a:latin typeface="CVS Health Sans"/>
                <a:cs typeface="CVS Health Sans"/>
              </a:rPr>
              <a:t>to</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save</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a</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member</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time</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and/or</a:t>
            </a:r>
            <a:r>
              <a:rPr sz="1100" b="0" spc="15" dirty="0">
                <a:solidFill>
                  <a:srgbClr val="3E3E3E"/>
                </a:solidFill>
                <a:latin typeface="CVS Health Sans"/>
                <a:cs typeface="CVS Health Sans"/>
              </a:rPr>
              <a:t> </a:t>
            </a:r>
            <a:r>
              <a:rPr sz="1100" b="0" dirty="0">
                <a:solidFill>
                  <a:srgbClr val="3E3E3E"/>
                </a:solidFill>
                <a:latin typeface="CVS Health Sans"/>
                <a:cs typeface="CVS Health Sans"/>
              </a:rPr>
              <a:t>money,</a:t>
            </a:r>
            <a:r>
              <a:rPr sz="1100" b="0" spc="-40" dirty="0">
                <a:solidFill>
                  <a:srgbClr val="3E3E3E"/>
                </a:solidFill>
                <a:latin typeface="CVS Health Sans"/>
                <a:cs typeface="CVS Health Sans"/>
              </a:rPr>
              <a:t> </a:t>
            </a:r>
            <a:r>
              <a:rPr sz="1100" b="0" dirty="0">
                <a:solidFill>
                  <a:srgbClr val="3E3E3E"/>
                </a:solidFill>
                <a:latin typeface="CVS Health Sans"/>
                <a:cs typeface="CVS Health Sans"/>
              </a:rPr>
              <a:t>to</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general</a:t>
            </a:r>
            <a:r>
              <a:rPr sz="1100" b="0" spc="-95" dirty="0">
                <a:solidFill>
                  <a:srgbClr val="3E3E3E"/>
                </a:solidFill>
                <a:latin typeface="CVS Health Sans"/>
                <a:cs typeface="CVS Health Sans"/>
              </a:rPr>
              <a:t> </a:t>
            </a:r>
            <a:r>
              <a:rPr sz="1100" b="0" spc="-10" dirty="0">
                <a:solidFill>
                  <a:srgbClr val="3E3E3E"/>
                </a:solidFill>
                <a:latin typeface="CVS Health Sans"/>
                <a:cs typeface="CVS Health Sans"/>
              </a:rPr>
              <a:t>marketing </a:t>
            </a:r>
            <a:r>
              <a:rPr sz="1100" b="0" dirty="0">
                <a:solidFill>
                  <a:srgbClr val="3E3E3E"/>
                </a:solidFill>
                <a:latin typeface="CVS Health Sans"/>
                <a:cs typeface="CVS Health Sans"/>
              </a:rPr>
              <a:t>information.</a:t>
            </a:r>
            <a:r>
              <a:rPr sz="1100" b="0" spc="265" dirty="0">
                <a:solidFill>
                  <a:srgbClr val="3E3E3E"/>
                </a:solidFill>
                <a:latin typeface="CVS Health Sans"/>
                <a:cs typeface="CVS Health Sans"/>
              </a:rPr>
              <a:t> </a:t>
            </a:r>
            <a:r>
              <a:rPr sz="1100" b="0" dirty="0">
                <a:solidFill>
                  <a:srgbClr val="3E3E3E"/>
                </a:solidFill>
                <a:latin typeface="CVS Health Sans"/>
                <a:cs typeface="CVS Health Sans"/>
              </a:rPr>
              <a:t>These</a:t>
            </a:r>
            <a:r>
              <a:rPr sz="1100" b="0" spc="-70" dirty="0">
                <a:solidFill>
                  <a:srgbClr val="3E3E3E"/>
                </a:solidFill>
                <a:latin typeface="CVS Health Sans"/>
                <a:cs typeface="CVS Health Sans"/>
              </a:rPr>
              <a:t> </a:t>
            </a:r>
            <a:r>
              <a:rPr sz="1100" b="0" dirty="0">
                <a:solidFill>
                  <a:srgbClr val="3E3E3E"/>
                </a:solidFill>
                <a:latin typeface="CVS Health Sans"/>
                <a:cs typeface="CVS Health Sans"/>
              </a:rPr>
              <a:t>communications</a:t>
            </a:r>
            <a:r>
              <a:rPr sz="1100" b="0" spc="10" dirty="0">
                <a:solidFill>
                  <a:srgbClr val="3E3E3E"/>
                </a:solidFill>
                <a:latin typeface="CVS Health Sans"/>
                <a:cs typeface="CVS Health Sans"/>
              </a:rPr>
              <a:t> </a:t>
            </a:r>
            <a:r>
              <a:rPr sz="1100" b="0" dirty="0">
                <a:solidFill>
                  <a:srgbClr val="3E3E3E"/>
                </a:solidFill>
                <a:latin typeface="CVS Health Sans"/>
                <a:cs typeface="CVS Health Sans"/>
              </a:rPr>
              <a:t>cover</a:t>
            </a:r>
            <a:r>
              <a:rPr sz="1100" b="0" spc="-35" dirty="0">
                <a:solidFill>
                  <a:srgbClr val="3E3E3E"/>
                </a:solidFill>
                <a:latin typeface="CVS Health Sans"/>
                <a:cs typeface="CVS Health Sans"/>
              </a:rPr>
              <a:t> </a:t>
            </a:r>
            <a:r>
              <a:rPr sz="1100" b="0" dirty="0">
                <a:solidFill>
                  <a:srgbClr val="3E3E3E"/>
                </a:solidFill>
                <a:latin typeface="CVS Health Sans"/>
                <a:cs typeface="CVS Health Sans"/>
              </a:rPr>
              <a:t>client</a:t>
            </a:r>
            <a:r>
              <a:rPr sz="1100" b="0" spc="-55" dirty="0">
                <a:solidFill>
                  <a:srgbClr val="3E3E3E"/>
                </a:solidFill>
                <a:latin typeface="CVS Health Sans"/>
                <a:cs typeface="CVS Health Sans"/>
              </a:rPr>
              <a:t> </a:t>
            </a:r>
            <a:r>
              <a:rPr sz="1100" b="0" dirty="0">
                <a:solidFill>
                  <a:srgbClr val="3E3E3E"/>
                </a:solidFill>
                <a:latin typeface="CVS Health Sans"/>
                <a:cs typeface="CVS Health Sans"/>
              </a:rPr>
              <a:t>specific</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needs,</a:t>
            </a:r>
            <a:r>
              <a:rPr sz="1100" b="0" spc="-50" dirty="0">
                <a:solidFill>
                  <a:srgbClr val="3E3E3E"/>
                </a:solidFill>
                <a:latin typeface="CVS Health Sans"/>
                <a:cs typeface="CVS Health Sans"/>
              </a:rPr>
              <a:t> </a:t>
            </a:r>
            <a:r>
              <a:rPr sz="1100" b="0" dirty="0">
                <a:solidFill>
                  <a:srgbClr val="3E3E3E"/>
                </a:solidFill>
                <a:latin typeface="CVS Health Sans"/>
                <a:cs typeface="CVS Health Sans"/>
              </a:rPr>
              <a:t>PBM</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needs,</a:t>
            </a:r>
            <a:r>
              <a:rPr sz="1100" b="0" spc="-45" dirty="0">
                <a:solidFill>
                  <a:srgbClr val="3E3E3E"/>
                </a:solidFill>
                <a:latin typeface="CVS Health Sans"/>
                <a:cs typeface="CVS Health Sans"/>
              </a:rPr>
              <a:t> </a:t>
            </a:r>
            <a:r>
              <a:rPr sz="1100" b="0" dirty="0">
                <a:solidFill>
                  <a:srgbClr val="3E3E3E"/>
                </a:solidFill>
                <a:latin typeface="CVS Health Sans"/>
                <a:cs typeface="CVS Health Sans"/>
              </a:rPr>
              <a:t>and</a:t>
            </a:r>
            <a:r>
              <a:rPr sz="1100" b="0" spc="-20" dirty="0">
                <a:solidFill>
                  <a:srgbClr val="3E3E3E"/>
                </a:solidFill>
                <a:latin typeface="CVS Health Sans"/>
                <a:cs typeface="CVS Health Sans"/>
              </a:rPr>
              <a:t> </a:t>
            </a:r>
            <a:r>
              <a:rPr sz="1100" b="0" spc="-25" dirty="0">
                <a:solidFill>
                  <a:srgbClr val="3E3E3E"/>
                </a:solidFill>
                <a:latin typeface="CVS Health Sans"/>
                <a:cs typeface="CVS Health Sans"/>
              </a:rPr>
              <a:t>all </a:t>
            </a:r>
            <a:r>
              <a:rPr sz="1100" b="0" dirty="0">
                <a:solidFill>
                  <a:srgbClr val="3E3E3E"/>
                </a:solidFill>
                <a:latin typeface="CVS Health Sans"/>
                <a:cs typeface="CVS Health Sans"/>
              </a:rPr>
              <a:t>Federal</a:t>
            </a:r>
            <a:r>
              <a:rPr sz="1100" b="0" spc="-70" dirty="0">
                <a:solidFill>
                  <a:srgbClr val="3E3E3E"/>
                </a:solidFill>
                <a:latin typeface="CVS Health Sans"/>
                <a:cs typeface="CVS Health Sans"/>
              </a:rPr>
              <a:t> </a:t>
            </a:r>
            <a:r>
              <a:rPr sz="1100" b="0" dirty="0">
                <a:solidFill>
                  <a:srgbClr val="3E3E3E"/>
                </a:solidFill>
                <a:latin typeface="CVS Health Sans"/>
                <a:cs typeface="CVS Health Sans"/>
              </a:rPr>
              <a:t>&amp;</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State needs.</a:t>
            </a:r>
            <a:r>
              <a:rPr sz="1100" b="0" spc="-45" dirty="0">
                <a:solidFill>
                  <a:srgbClr val="3E3E3E"/>
                </a:solidFill>
                <a:latin typeface="CVS Health Sans"/>
                <a:cs typeface="CVS Health Sans"/>
              </a:rPr>
              <a:t> </a:t>
            </a:r>
            <a:r>
              <a:rPr sz="1100" b="0" dirty="0">
                <a:solidFill>
                  <a:srgbClr val="3E3E3E"/>
                </a:solidFill>
                <a:latin typeface="CVS Health Sans"/>
                <a:cs typeface="CVS Health Sans"/>
              </a:rPr>
              <a:t>The</a:t>
            </a:r>
            <a:r>
              <a:rPr sz="1100" b="0" spc="-30" dirty="0">
                <a:solidFill>
                  <a:srgbClr val="3E3E3E"/>
                </a:solidFill>
                <a:latin typeface="CVS Health Sans"/>
                <a:cs typeface="CVS Health Sans"/>
              </a:rPr>
              <a:t> </a:t>
            </a:r>
            <a:r>
              <a:rPr sz="1100" b="0" dirty="0">
                <a:solidFill>
                  <a:srgbClr val="3E3E3E"/>
                </a:solidFill>
                <a:latin typeface="CVS Health Sans"/>
                <a:cs typeface="CVS Health Sans"/>
              </a:rPr>
              <a:t>core</a:t>
            </a:r>
            <a:r>
              <a:rPr sz="1100" b="0" spc="-35" dirty="0">
                <a:solidFill>
                  <a:srgbClr val="3E3E3E"/>
                </a:solidFill>
                <a:latin typeface="CVS Health Sans"/>
                <a:cs typeface="CVS Health Sans"/>
              </a:rPr>
              <a:t> </a:t>
            </a:r>
            <a:r>
              <a:rPr sz="1100" b="0" dirty="0">
                <a:solidFill>
                  <a:srgbClr val="3E3E3E"/>
                </a:solidFill>
                <a:latin typeface="CVS Health Sans"/>
                <a:cs typeface="CVS Health Sans"/>
              </a:rPr>
              <a:t>functions</a:t>
            </a:r>
            <a:r>
              <a:rPr sz="1100" b="0" spc="15" dirty="0">
                <a:solidFill>
                  <a:srgbClr val="3E3E3E"/>
                </a:solidFill>
                <a:latin typeface="CVS Health Sans"/>
                <a:cs typeface="CVS Health Sans"/>
              </a:rPr>
              <a:t> </a:t>
            </a:r>
            <a:r>
              <a:rPr sz="1100" b="0" dirty="0">
                <a:solidFill>
                  <a:srgbClr val="3E3E3E"/>
                </a:solidFill>
                <a:latin typeface="CVS Health Sans"/>
                <a:cs typeface="CVS Health Sans"/>
              </a:rPr>
              <a:t>are</a:t>
            </a:r>
            <a:r>
              <a:rPr sz="1100" b="0" spc="-35" dirty="0">
                <a:solidFill>
                  <a:srgbClr val="3E3E3E"/>
                </a:solidFill>
                <a:latin typeface="CVS Health Sans"/>
                <a:cs typeface="CVS Health Sans"/>
              </a:rPr>
              <a:t> </a:t>
            </a:r>
            <a:r>
              <a:rPr sz="1100" b="0" dirty="0">
                <a:solidFill>
                  <a:srgbClr val="3E3E3E"/>
                </a:solidFill>
                <a:latin typeface="CVS Health Sans"/>
                <a:cs typeface="CVS Health Sans"/>
              </a:rPr>
              <a:t>quality</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assurance,</a:t>
            </a:r>
            <a:r>
              <a:rPr sz="1100" b="0" spc="-10" dirty="0">
                <a:solidFill>
                  <a:srgbClr val="3E3E3E"/>
                </a:solidFill>
                <a:latin typeface="CVS Health Sans"/>
                <a:cs typeface="CVS Health Sans"/>
              </a:rPr>
              <a:t> member </a:t>
            </a:r>
            <a:r>
              <a:rPr sz="1100" b="0" dirty="0">
                <a:solidFill>
                  <a:srgbClr val="3E3E3E"/>
                </a:solidFill>
                <a:latin typeface="CVS Health Sans"/>
                <a:cs typeface="CVS Health Sans"/>
              </a:rPr>
              <a:t>communication</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and</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client</a:t>
            </a:r>
            <a:r>
              <a:rPr sz="1100" b="0" spc="-65" dirty="0">
                <a:solidFill>
                  <a:srgbClr val="3E3E3E"/>
                </a:solidFill>
                <a:latin typeface="CVS Health Sans"/>
                <a:cs typeface="CVS Health Sans"/>
              </a:rPr>
              <a:t> </a:t>
            </a:r>
            <a:r>
              <a:rPr sz="1100" b="0" spc="-10" dirty="0">
                <a:solidFill>
                  <a:srgbClr val="3E3E3E"/>
                </a:solidFill>
                <a:latin typeface="CVS Health Sans"/>
                <a:cs typeface="CVS Health Sans"/>
              </a:rPr>
              <a:t>support.</a:t>
            </a:r>
            <a:endParaRPr sz="1100">
              <a:latin typeface="CVS Health Sans"/>
              <a:cs typeface="CVS Health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14710"/>
            <a:ext cx="3863340" cy="5464743"/>
          </a:xfrm>
          <a:prstGeom prst="rect">
            <a:avLst/>
          </a:prstGeom>
        </p:spPr>
      </p:pic>
      <p:sp>
        <p:nvSpPr>
          <p:cNvPr id="3" name="object 3"/>
          <p:cNvSpPr txBox="1"/>
          <p:nvPr/>
        </p:nvSpPr>
        <p:spPr>
          <a:xfrm>
            <a:off x="720953" y="1193368"/>
            <a:ext cx="2652395" cy="2818130"/>
          </a:xfrm>
          <a:prstGeom prst="rect">
            <a:avLst/>
          </a:prstGeom>
        </p:spPr>
        <p:txBody>
          <a:bodyPr vert="horz" wrap="square" lIns="0" tIns="61594" rIns="0" bIns="0" rtlCol="0">
            <a:spAutoFit/>
          </a:bodyPr>
          <a:lstStyle/>
          <a:p>
            <a:pPr marL="12700" marR="398780">
              <a:lnSpc>
                <a:spcPts val="3030"/>
              </a:lnSpc>
              <a:spcBef>
                <a:spcPts val="484"/>
              </a:spcBef>
            </a:pPr>
            <a:r>
              <a:rPr sz="2800" b="1" dirty="0">
                <a:solidFill>
                  <a:srgbClr val="3E3E3E"/>
                </a:solidFill>
                <a:latin typeface="CVS Health Sans"/>
                <a:cs typeface="CVS Health Sans"/>
              </a:rPr>
              <a:t>Strategy</a:t>
            </a:r>
            <a:r>
              <a:rPr sz="2800" b="1" spc="-75" dirty="0">
                <a:solidFill>
                  <a:srgbClr val="3E3E3E"/>
                </a:solidFill>
                <a:latin typeface="CVS Health Sans"/>
                <a:cs typeface="CVS Health Sans"/>
              </a:rPr>
              <a:t> </a:t>
            </a:r>
            <a:r>
              <a:rPr sz="2800" b="1" spc="-25" dirty="0">
                <a:solidFill>
                  <a:srgbClr val="3E3E3E"/>
                </a:solidFill>
                <a:latin typeface="CVS Health Sans"/>
                <a:cs typeface="CVS Health Sans"/>
              </a:rPr>
              <a:t>and </a:t>
            </a:r>
            <a:r>
              <a:rPr sz="2800" b="1" spc="-10" dirty="0">
                <a:solidFill>
                  <a:srgbClr val="3E3E3E"/>
                </a:solidFill>
                <a:latin typeface="CVS Health Sans"/>
                <a:cs typeface="CVS Health Sans"/>
              </a:rPr>
              <a:t>Member Experience</a:t>
            </a:r>
            <a:endParaRPr sz="2800">
              <a:latin typeface="CVS Health Sans"/>
              <a:cs typeface="CVS Health Sans"/>
            </a:endParaRPr>
          </a:p>
          <a:p>
            <a:pPr marL="68580" marR="5080">
              <a:lnSpc>
                <a:spcPct val="100299"/>
              </a:lnSpc>
              <a:spcBef>
                <a:spcPts val="590"/>
              </a:spcBef>
            </a:pP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Strategy</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95" dirty="0">
                <a:solidFill>
                  <a:srgbClr val="3E3E3E"/>
                </a:solidFill>
                <a:latin typeface="CVS Health Sans"/>
                <a:cs typeface="CVS Health Sans"/>
              </a:rPr>
              <a:t> </a:t>
            </a:r>
            <a:r>
              <a:rPr sz="1100" spc="-10" dirty="0">
                <a:solidFill>
                  <a:srgbClr val="3E3E3E"/>
                </a:solidFill>
                <a:latin typeface="CVS Health Sans"/>
                <a:cs typeface="CVS Health Sans"/>
              </a:rPr>
              <a:t>Experience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focused</a:t>
            </a:r>
            <a:r>
              <a:rPr sz="1100" spc="-80" dirty="0">
                <a:solidFill>
                  <a:srgbClr val="3E3E3E"/>
                </a:solidFill>
                <a:latin typeface="CVS Health Sans"/>
                <a:cs typeface="CVS Health Sans"/>
              </a:rPr>
              <a:t> </a:t>
            </a:r>
            <a:r>
              <a:rPr sz="1100" dirty="0">
                <a:solidFill>
                  <a:srgbClr val="3E3E3E"/>
                </a:solidFill>
                <a:latin typeface="CVS Health Sans"/>
                <a:cs typeface="CVS Health Sans"/>
              </a:rPr>
              <a:t>on</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understanding, measuring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enhancing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quality </a:t>
            </a:r>
            <a:r>
              <a:rPr sz="1100" dirty="0">
                <a:solidFill>
                  <a:srgbClr val="3E3E3E"/>
                </a:solidFill>
                <a:latin typeface="CVS Health Sans"/>
                <a:cs typeface="CVS Health Sans"/>
              </a:rPr>
              <a:t>and </a:t>
            </a:r>
            <a:r>
              <a:rPr sz="1100" spc="-10" dirty="0">
                <a:solidFill>
                  <a:srgbClr val="3E3E3E"/>
                </a:solidFill>
                <a:latin typeface="CVS Health Sans"/>
                <a:cs typeface="CVS Health Sans"/>
              </a:rPr>
              <a:t>efficiency</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 </a:t>
            </a:r>
            <a:r>
              <a:rPr sz="1100" spc="-20" dirty="0">
                <a:solidFill>
                  <a:srgbClr val="3E3E3E"/>
                </a:solidFill>
                <a:latin typeface="CVS Health Sans"/>
                <a:cs typeface="CVS Health Sans"/>
              </a:rPr>
              <a:t>agent </a:t>
            </a:r>
            <a:r>
              <a:rPr sz="1100" dirty="0">
                <a:solidFill>
                  <a:srgbClr val="3E3E3E"/>
                </a:solidFill>
                <a:latin typeface="CVS Health Sans"/>
                <a:cs typeface="CVS Health Sans"/>
              </a:rPr>
              <a:t>experience.</a:t>
            </a:r>
            <a:r>
              <a:rPr sz="1100" spc="-9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organization</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includes </a:t>
            </a:r>
            <a:r>
              <a:rPr sz="1100" dirty="0">
                <a:solidFill>
                  <a:srgbClr val="3E3E3E"/>
                </a:solidFill>
                <a:latin typeface="CVS Health Sans"/>
                <a:cs typeface="CVS Health Sans"/>
              </a:rPr>
              <a:t>Quality,</a:t>
            </a:r>
            <a:r>
              <a:rPr sz="1100" spc="-20" dirty="0">
                <a:solidFill>
                  <a:srgbClr val="3E3E3E"/>
                </a:solidFill>
                <a:latin typeface="CVS Health Sans"/>
                <a:cs typeface="CVS Health Sans"/>
              </a:rPr>
              <a:t> </a:t>
            </a:r>
            <a:r>
              <a:rPr sz="1100" dirty="0">
                <a:solidFill>
                  <a:srgbClr val="3E3E3E"/>
                </a:solidFill>
                <a:latin typeface="CVS Health Sans"/>
                <a:cs typeface="CVS Health Sans"/>
              </a:rPr>
              <a:t>User</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Acceptance</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Testing, </a:t>
            </a:r>
            <a:r>
              <a:rPr sz="1100" dirty="0">
                <a:solidFill>
                  <a:srgbClr val="3E3E3E"/>
                </a:solidFill>
                <a:latin typeface="CVS Health Sans"/>
                <a:cs typeface="CVS Health Sans"/>
              </a:rPr>
              <a:t>Service</a:t>
            </a:r>
            <a:r>
              <a:rPr sz="1100" spc="-100" dirty="0">
                <a:solidFill>
                  <a:srgbClr val="3E3E3E"/>
                </a:solidFill>
                <a:latin typeface="CVS Health Sans"/>
                <a:cs typeface="CVS Health Sans"/>
              </a:rPr>
              <a:t> </a:t>
            </a:r>
            <a:r>
              <a:rPr sz="1100" dirty="0">
                <a:solidFill>
                  <a:srgbClr val="3E3E3E"/>
                </a:solidFill>
                <a:latin typeface="CVS Health Sans"/>
                <a:cs typeface="CVS Health Sans"/>
              </a:rPr>
              <a:t>(Executive)</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Recovery, CSAT/Colleague</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Engagement,</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IVR/AI </a:t>
            </a:r>
            <a:r>
              <a:rPr sz="1100" dirty="0">
                <a:solidFill>
                  <a:srgbClr val="3E3E3E"/>
                </a:solidFill>
                <a:latin typeface="CVS Health Sans"/>
                <a:cs typeface="CVS Health Sans"/>
              </a:rPr>
              <a:t>Support,</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Reporting/Analytics.</a:t>
            </a:r>
            <a:endParaRPr sz="1100">
              <a:latin typeface="CVS Health Sans"/>
              <a:cs typeface="CVS Health Sans"/>
            </a:endParaRPr>
          </a:p>
        </p:txBody>
      </p:sp>
      <p:grpSp>
        <p:nvGrpSpPr>
          <p:cNvPr id="4" name="object 4"/>
          <p:cNvGrpSpPr/>
          <p:nvPr/>
        </p:nvGrpSpPr>
        <p:grpSpPr>
          <a:xfrm>
            <a:off x="5138165" y="2286"/>
            <a:ext cx="243840" cy="6856095"/>
            <a:chOff x="5138165" y="2286"/>
            <a:chExt cx="243840" cy="6856095"/>
          </a:xfrm>
        </p:grpSpPr>
        <p:sp>
          <p:nvSpPr>
            <p:cNvPr id="5" name="object 5"/>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6" name="object 6"/>
            <p:cNvPicPr/>
            <p:nvPr/>
          </p:nvPicPr>
          <p:blipFill>
            <a:blip r:embed="rId3" cstate="print"/>
            <a:stretch>
              <a:fillRect/>
            </a:stretch>
          </p:blipFill>
          <p:spPr>
            <a:xfrm>
              <a:off x="5138165" y="799337"/>
              <a:ext cx="239268" cy="239267"/>
            </a:xfrm>
            <a:prstGeom prst="rect">
              <a:avLst/>
            </a:prstGeom>
          </p:spPr>
        </p:pic>
        <p:pic>
          <p:nvPicPr>
            <p:cNvPr id="7" name="object 7"/>
            <p:cNvPicPr/>
            <p:nvPr/>
          </p:nvPicPr>
          <p:blipFill>
            <a:blip r:embed="rId3" cstate="print"/>
            <a:stretch>
              <a:fillRect/>
            </a:stretch>
          </p:blipFill>
          <p:spPr>
            <a:xfrm>
              <a:off x="5138165" y="1713737"/>
              <a:ext cx="239268" cy="239267"/>
            </a:xfrm>
            <a:prstGeom prst="rect">
              <a:avLst/>
            </a:prstGeom>
          </p:spPr>
        </p:pic>
        <p:pic>
          <p:nvPicPr>
            <p:cNvPr id="8" name="object 8"/>
            <p:cNvPicPr/>
            <p:nvPr/>
          </p:nvPicPr>
          <p:blipFill>
            <a:blip r:embed="rId4" cstate="print"/>
            <a:stretch>
              <a:fillRect/>
            </a:stretch>
          </p:blipFill>
          <p:spPr>
            <a:xfrm>
              <a:off x="5138165" y="4054601"/>
              <a:ext cx="239268" cy="239268"/>
            </a:xfrm>
            <a:prstGeom prst="rect">
              <a:avLst/>
            </a:prstGeom>
          </p:spPr>
        </p:pic>
        <p:pic>
          <p:nvPicPr>
            <p:cNvPr id="9" name="object 9"/>
            <p:cNvPicPr/>
            <p:nvPr/>
          </p:nvPicPr>
          <p:blipFill>
            <a:blip r:embed="rId4" cstate="print"/>
            <a:stretch>
              <a:fillRect/>
            </a:stretch>
          </p:blipFill>
          <p:spPr>
            <a:xfrm>
              <a:off x="5142737" y="2792730"/>
              <a:ext cx="239267" cy="239268"/>
            </a:xfrm>
            <a:prstGeom prst="rect">
              <a:avLst/>
            </a:prstGeom>
          </p:spPr>
        </p:pic>
      </p:grpSp>
      <p:sp>
        <p:nvSpPr>
          <p:cNvPr id="10" name="object 10"/>
          <p:cNvSpPr txBox="1">
            <a:spLocks noGrp="1"/>
          </p:cNvSpPr>
          <p:nvPr>
            <p:ph type="title"/>
          </p:nvPr>
        </p:nvSpPr>
        <p:spPr>
          <a:xfrm>
            <a:off x="5585586" y="819988"/>
            <a:ext cx="3025775" cy="240029"/>
          </a:xfrm>
          <a:prstGeom prst="rect">
            <a:avLst/>
          </a:prstGeom>
        </p:spPr>
        <p:txBody>
          <a:bodyPr vert="horz" wrap="square" lIns="0" tIns="13335" rIns="0" bIns="0" rtlCol="0">
            <a:spAutoFit/>
          </a:bodyPr>
          <a:lstStyle/>
          <a:p>
            <a:pPr marL="12700">
              <a:lnSpc>
                <a:spcPct val="100000"/>
              </a:lnSpc>
              <a:spcBef>
                <a:spcPts val="105"/>
              </a:spcBef>
            </a:pPr>
            <a:r>
              <a:rPr dirty="0">
                <a:solidFill>
                  <a:srgbClr val="3E3E3E"/>
                </a:solidFill>
              </a:rPr>
              <a:t>Sr.</a:t>
            </a:r>
            <a:r>
              <a:rPr spc="10" dirty="0">
                <a:solidFill>
                  <a:srgbClr val="3E3E3E"/>
                </a:solidFill>
              </a:rPr>
              <a:t> </a:t>
            </a:r>
            <a:r>
              <a:rPr spc="-10" dirty="0">
                <a:solidFill>
                  <a:srgbClr val="3E3E3E"/>
                </a:solidFill>
              </a:rPr>
              <a:t>Coordinator</a:t>
            </a:r>
            <a:r>
              <a:rPr spc="-60" dirty="0">
                <a:solidFill>
                  <a:srgbClr val="3E3E3E"/>
                </a:solidFill>
              </a:rPr>
              <a:t> </a:t>
            </a:r>
            <a:r>
              <a:rPr dirty="0">
                <a:solidFill>
                  <a:srgbClr val="3E3E3E"/>
                </a:solidFill>
              </a:rPr>
              <a:t>–</a:t>
            </a:r>
            <a:r>
              <a:rPr spc="30" dirty="0">
                <a:solidFill>
                  <a:srgbClr val="3E3E3E"/>
                </a:solidFill>
              </a:rPr>
              <a:t> </a:t>
            </a:r>
            <a:r>
              <a:rPr dirty="0">
                <a:solidFill>
                  <a:srgbClr val="3E3E3E"/>
                </a:solidFill>
              </a:rPr>
              <a:t>User</a:t>
            </a:r>
            <a:r>
              <a:rPr spc="40" dirty="0">
                <a:solidFill>
                  <a:srgbClr val="3E3E3E"/>
                </a:solidFill>
              </a:rPr>
              <a:t> </a:t>
            </a:r>
            <a:r>
              <a:rPr spc="-10" dirty="0">
                <a:solidFill>
                  <a:srgbClr val="3E3E3E"/>
                </a:solidFill>
              </a:rPr>
              <a:t>Provisioning</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37</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1" name="object 11"/>
          <p:cNvSpPr txBox="1"/>
          <p:nvPr/>
        </p:nvSpPr>
        <p:spPr>
          <a:xfrm>
            <a:off x="5585586" y="1113282"/>
            <a:ext cx="5415915" cy="360680"/>
          </a:xfrm>
          <a:prstGeom prst="rect">
            <a:avLst/>
          </a:prstGeom>
        </p:spPr>
        <p:txBody>
          <a:bodyPr vert="horz" wrap="square" lIns="0" tIns="14604" rIns="0" bIns="0" rtlCol="0">
            <a:spAutoFit/>
          </a:bodyPr>
          <a:lstStyle/>
          <a:p>
            <a:pPr marL="12700">
              <a:lnSpc>
                <a:spcPts val="1310"/>
              </a:lnSpc>
              <a:spcBef>
                <a:spcPts val="114"/>
              </a:spcBef>
            </a:pPr>
            <a:r>
              <a:rPr sz="1100" dirty="0">
                <a:solidFill>
                  <a:srgbClr val="3E3E3E"/>
                </a:solidFill>
                <a:latin typeface="CVS Health Sans"/>
                <a:cs typeface="CVS Health Sans"/>
              </a:rPr>
              <a:t>Provides</a:t>
            </a:r>
            <a:r>
              <a:rPr sz="1100" spc="-45" dirty="0">
                <a:solidFill>
                  <a:srgbClr val="3E3E3E"/>
                </a:solidFill>
                <a:latin typeface="CVS Health Sans"/>
                <a:cs typeface="CVS Health Sans"/>
              </a:rPr>
              <a:t> </a:t>
            </a:r>
            <a:r>
              <a:rPr sz="1100" dirty="0">
                <a:solidFill>
                  <a:srgbClr val="3E3E3E"/>
                </a:solidFill>
                <a:latin typeface="CVS Health Sans"/>
                <a:cs typeface="CVS Health Sans"/>
              </a:rPr>
              <a:t>provisioning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services</a:t>
            </a:r>
            <a:r>
              <a:rPr sz="1100" spc="-45" dirty="0">
                <a:solidFill>
                  <a:srgbClr val="3E3E3E"/>
                </a:solidFill>
                <a:latin typeface="CVS Health Sans"/>
                <a:cs typeface="CVS Health Sans"/>
              </a:rPr>
              <a:t> </a:t>
            </a:r>
            <a:r>
              <a:rPr sz="1100" dirty="0">
                <a:solidFill>
                  <a:srgbClr val="3E3E3E"/>
                </a:solidFill>
                <a:latin typeface="CVS Health Sans"/>
                <a:cs typeface="CVS Health Sans"/>
              </a:rPr>
              <a:t>for</a:t>
            </a:r>
            <a:r>
              <a:rPr sz="1100" spc="-15" dirty="0">
                <a:solidFill>
                  <a:srgbClr val="3E3E3E"/>
                </a:solidFill>
                <a:latin typeface="CVS Health Sans"/>
                <a:cs typeface="CVS Health Sans"/>
              </a:rPr>
              <a:t> </a:t>
            </a:r>
            <a:r>
              <a:rPr sz="1100" dirty="0">
                <a:solidFill>
                  <a:srgbClr val="3E3E3E"/>
                </a:solidFill>
                <a:latin typeface="CVS Health Sans"/>
                <a:cs typeface="CVS Health Sans"/>
              </a:rPr>
              <a:t>all</a:t>
            </a:r>
            <a:r>
              <a:rPr sz="1100" spc="-15" dirty="0">
                <a:solidFill>
                  <a:srgbClr val="3E3E3E"/>
                </a:solidFill>
                <a:latin typeface="CVS Health Sans"/>
                <a:cs typeface="CVS Health Sans"/>
              </a:rPr>
              <a:t> </a:t>
            </a:r>
            <a:r>
              <a:rPr sz="1100" dirty="0">
                <a:solidFill>
                  <a:srgbClr val="3E3E3E"/>
                </a:solidFill>
                <a:latin typeface="CVS Health Sans"/>
                <a:cs typeface="CVS Health Sans"/>
              </a:rPr>
              <a:t>colleagues</a:t>
            </a:r>
            <a:r>
              <a:rPr sz="1100" spc="-80" dirty="0">
                <a:solidFill>
                  <a:srgbClr val="3E3E3E"/>
                </a:solidFill>
                <a:latin typeface="CVS Health Sans"/>
                <a:cs typeface="CVS Health Sans"/>
              </a:rPr>
              <a:t> </a:t>
            </a:r>
            <a:r>
              <a:rPr sz="1100" dirty="0">
                <a:solidFill>
                  <a:srgbClr val="3E3E3E"/>
                </a:solidFill>
                <a:latin typeface="CVS Health Sans"/>
                <a:cs typeface="CVS Health Sans"/>
              </a:rPr>
              <a:t>entering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PBM BU.</a:t>
            </a:r>
            <a:r>
              <a:rPr sz="1100" spc="40" dirty="0">
                <a:solidFill>
                  <a:srgbClr val="3E3E3E"/>
                </a:solidFill>
                <a:latin typeface="CVS Health Sans"/>
                <a:cs typeface="CVS Health Sans"/>
              </a:rPr>
              <a:t> </a:t>
            </a:r>
            <a:r>
              <a:rPr sz="1100" dirty="0">
                <a:solidFill>
                  <a:srgbClr val="3E3E3E"/>
                </a:solidFill>
                <a:latin typeface="CVS Health Sans"/>
                <a:cs typeface="CVS Health Sans"/>
              </a:rPr>
              <a:t>Also</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includes</a:t>
            </a:r>
            <a:endParaRPr sz="1100">
              <a:latin typeface="CVS Health Sans"/>
              <a:cs typeface="CVS Health Sans"/>
            </a:endParaRPr>
          </a:p>
          <a:p>
            <a:pPr marL="12700">
              <a:lnSpc>
                <a:spcPts val="1310"/>
              </a:lnSpc>
            </a:pPr>
            <a:r>
              <a:rPr sz="1100" dirty="0">
                <a:solidFill>
                  <a:srgbClr val="3E3E3E"/>
                </a:solidFill>
                <a:latin typeface="CVS Health Sans"/>
                <a:cs typeface="CVS Health Sans"/>
              </a:rPr>
              <a:t>provisioning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for</a:t>
            </a:r>
            <a:r>
              <a:rPr sz="1100" spc="-40" dirty="0">
                <a:solidFill>
                  <a:srgbClr val="3E3E3E"/>
                </a:solidFill>
                <a:latin typeface="CVS Health Sans"/>
                <a:cs typeface="CVS Health Sans"/>
              </a:rPr>
              <a:t> </a:t>
            </a:r>
            <a:r>
              <a:rPr sz="1100" dirty="0">
                <a:solidFill>
                  <a:srgbClr val="3E3E3E"/>
                </a:solidFill>
                <a:latin typeface="CVS Health Sans"/>
                <a:cs typeface="CVS Health Sans"/>
              </a:rPr>
              <a:t>vendors.</a:t>
            </a:r>
            <a:r>
              <a:rPr sz="1100" spc="-50" dirty="0">
                <a:solidFill>
                  <a:srgbClr val="3E3E3E"/>
                </a:solidFill>
                <a:latin typeface="CVS Health Sans"/>
                <a:cs typeface="CVS Health Sans"/>
              </a:rPr>
              <a:t> </a:t>
            </a:r>
            <a:r>
              <a:rPr sz="1100" dirty="0">
                <a:solidFill>
                  <a:srgbClr val="3E3E3E"/>
                </a:solidFill>
                <a:latin typeface="CVS Health Sans"/>
                <a:cs typeface="CVS Health Sans"/>
              </a:rPr>
              <a:t>Provides</a:t>
            </a:r>
            <a:r>
              <a:rPr sz="1100" spc="-90" dirty="0">
                <a:solidFill>
                  <a:srgbClr val="3E3E3E"/>
                </a:solidFill>
                <a:latin typeface="CVS Health Sans"/>
                <a:cs typeface="CVS Health Sans"/>
              </a:rPr>
              <a:t> </a:t>
            </a:r>
            <a:r>
              <a:rPr sz="1100" dirty="0">
                <a:solidFill>
                  <a:srgbClr val="3E3E3E"/>
                </a:solidFill>
                <a:latin typeface="CVS Health Sans"/>
                <a:cs typeface="CVS Health Sans"/>
              </a:rPr>
              <a:t>provisioning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for</a:t>
            </a:r>
            <a:r>
              <a:rPr sz="1100" spc="-40" dirty="0">
                <a:solidFill>
                  <a:srgbClr val="3E3E3E"/>
                </a:solidFill>
                <a:latin typeface="CVS Health Sans"/>
                <a:cs typeface="CVS Health Sans"/>
              </a:rPr>
              <a:t> </a:t>
            </a:r>
            <a:r>
              <a:rPr sz="1100" dirty="0">
                <a:solidFill>
                  <a:srgbClr val="3E3E3E"/>
                </a:solidFill>
                <a:latin typeface="CVS Health Sans"/>
                <a:cs typeface="CVS Health Sans"/>
              </a:rPr>
              <a:t>all</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upskilling.</a:t>
            </a:r>
            <a:endParaRPr sz="1100">
              <a:latin typeface="CVS Health Sans"/>
              <a:cs typeface="CVS Health Sans"/>
            </a:endParaRPr>
          </a:p>
        </p:txBody>
      </p:sp>
      <p:sp>
        <p:nvSpPr>
          <p:cNvPr id="12" name="object 12"/>
          <p:cNvSpPr txBox="1"/>
          <p:nvPr/>
        </p:nvSpPr>
        <p:spPr>
          <a:xfrm>
            <a:off x="3631184" y="1698701"/>
            <a:ext cx="137922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106</a:t>
            </a:r>
            <a:endParaRPr sz="1400">
              <a:latin typeface="CVS Health Sans"/>
              <a:cs typeface="CVS Health Sans"/>
            </a:endParaRPr>
          </a:p>
        </p:txBody>
      </p:sp>
      <p:sp>
        <p:nvSpPr>
          <p:cNvPr id="13" name="object 13"/>
          <p:cNvSpPr txBox="1"/>
          <p:nvPr/>
        </p:nvSpPr>
        <p:spPr>
          <a:xfrm>
            <a:off x="5585586" y="1599196"/>
            <a:ext cx="5914390" cy="753110"/>
          </a:xfrm>
          <a:prstGeom prst="rect">
            <a:avLst/>
          </a:prstGeom>
        </p:spPr>
        <p:txBody>
          <a:bodyPr vert="horz" wrap="square" lIns="0" tIns="113030" rIns="0" bIns="0" rtlCol="0">
            <a:spAutoFit/>
          </a:bodyPr>
          <a:lstStyle/>
          <a:p>
            <a:pPr marL="12700">
              <a:lnSpc>
                <a:spcPct val="100000"/>
              </a:lnSpc>
              <a:spcBef>
                <a:spcPts val="890"/>
              </a:spcBef>
            </a:pPr>
            <a:r>
              <a:rPr sz="1400" b="1" dirty="0">
                <a:solidFill>
                  <a:srgbClr val="3E3E3E"/>
                </a:solidFill>
                <a:latin typeface="CVS Health Sans"/>
                <a:cs typeface="CVS Health Sans"/>
              </a:rPr>
              <a:t>Sr.</a:t>
            </a:r>
            <a:r>
              <a:rPr sz="1400" b="1" spc="10" dirty="0">
                <a:solidFill>
                  <a:srgbClr val="3E3E3E"/>
                </a:solidFill>
                <a:latin typeface="CVS Health Sans"/>
                <a:cs typeface="CVS Health Sans"/>
              </a:rPr>
              <a:t> </a:t>
            </a:r>
            <a:r>
              <a:rPr sz="1400" b="1" spc="-10" dirty="0">
                <a:solidFill>
                  <a:srgbClr val="3E3E3E"/>
                </a:solidFill>
                <a:latin typeface="CVS Health Sans"/>
                <a:cs typeface="CVS Health Sans"/>
              </a:rPr>
              <a:t>Coordinator</a:t>
            </a:r>
            <a:r>
              <a:rPr sz="1400" b="1" spc="-60" dirty="0">
                <a:solidFill>
                  <a:srgbClr val="3E3E3E"/>
                </a:solidFill>
                <a:latin typeface="CVS Health Sans"/>
                <a:cs typeface="CVS Health Sans"/>
              </a:rPr>
              <a:t> </a:t>
            </a:r>
            <a:r>
              <a:rPr sz="1400" b="1" dirty="0">
                <a:solidFill>
                  <a:srgbClr val="3E3E3E"/>
                </a:solidFill>
                <a:latin typeface="CVS Health Sans"/>
                <a:cs typeface="CVS Health Sans"/>
              </a:rPr>
              <a:t>–</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Enrollment </a:t>
            </a:r>
            <a:r>
              <a:rPr sz="1400" b="1" spc="-10" dirty="0">
                <a:solidFill>
                  <a:srgbClr val="3E3E3E"/>
                </a:solidFill>
                <a:latin typeface="CVS Health Sans"/>
                <a:cs typeface="CVS Health Sans"/>
              </a:rPr>
              <a:t>Operations</a:t>
            </a:r>
            <a:endParaRPr sz="1400">
              <a:latin typeface="CVS Health Sans"/>
              <a:cs typeface="CVS Health Sans"/>
            </a:endParaRPr>
          </a:p>
          <a:p>
            <a:pPr marL="12700">
              <a:lnSpc>
                <a:spcPts val="1310"/>
              </a:lnSpc>
              <a:spcBef>
                <a:spcPts val="635"/>
              </a:spcBef>
            </a:pPr>
            <a:r>
              <a:rPr sz="1100" dirty="0">
                <a:solidFill>
                  <a:srgbClr val="3E3E3E"/>
                </a:solidFill>
                <a:latin typeface="CVS Health Sans"/>
                <a:cs typeface="CVS Health Sans"/>
              </a:rPr>
              <a:t>Handles</a:t>
            </a:r>
            <a:r>
              <a:rPr sz="1100" spc="-55" dirty="0">
                <a:solidFill>
                  <a:srgbClr val="3E3E3E"/>
                </a:solidFill>
                <a:latin typeface="CVS Health Sans"/>
                <a:cs typeface="CVS Health Sans"/>
              </a:rPr>
              <a:t> </a:t>
            </a:r>
            <a:r>
              <a:rPr sz="1100" dirty="0">
                <a:solidFill>
                  <a:srgbClr val="3E3E3E"/>
                </a:solidFill>
                <a:latin typeface="CVS Health Sans"/>
                <a:cs typeface="CVS Health Sans"/>
              </a:rPr>
              <a:t>all</a:t>
            </a:r>
            <a:r>
              <a:rPr sz="1100" spc="-30" dirty="0">
                <a:solidFill>
                  <a:srgbClr val="3E3E3E"/>
                </a:solidFill>
                <a:latin typeface="CVS Health Sans"/>
                <a:cs typeface="CVS Health Sans"/>
              </a:rPr>
              <a:t> </a:t>
            </a:r>
            <a:r>
              <a:rPr sz="1100" dirty="0">
                <a:solidFill>
                  <a:srgbClr val="3E3E3E"/>
                </a:solidFill>
                <a:latin typeface="CVS Health Sans"/>
                <a:cs typeface="CVS Health Sans"/>
              </a:rPr>
              <a:t>daily</a:t>
            </a:r>
            <a:r>
              <a:rPr sz="1100" spc="-20" dirty="0">
                <a:solidFill>
                  <a:srgbClr val="3E3E3E"/>
                </a:solidFill>
                <a:latin typeface="CVS Health Sans"/>
                <a:cs typeface="CVS Health Sans"/>
              </a:rPr>
              <a:t> </a:t>
            </a:r>
            <a:r>
              <a:rPr sz="1100" dirty="0">
                <a:solidFill>
                  <a:srgbClr val="3E3E3E"/>
                </a:solidFill>
                <a:latin typeface="CVS Health Sans"/>
                <a:cs typeface="CVS Health Sans"/>
              </a:rPr>
              <a:t>account</a:t>
            </a:r>
            <a:r>
              <a:rPr sz="1100" spc="20" dirty="0">
                <a:solidFill>
                  <a:srgbClr val="3E3E3E"/>
                </a:solidFill>
                <a:latin typeface="CVS Health Sans"/>
                <a:cs typeface="CVS Health Sans"/>
              </a:rPr>
              <a:t> </a:t>
            </a:r>
            <a:r>
              <a:rPr sz="1100" dirty="0">
                <a:solidFill>
                  <a:srgbClr val="3E3E3E"/>
                </a:solidFill>
                <a:latin typeface="CVS Health Sans"/>
                <a:cs typeface="CVS Health Sans"/>
              </a:rPr>
              <a:t>updates,</a:t>
            </a:r>
            <a:r>
              <a:rPr sz="1100" spc="-45" dirty="0">
                <a:solidFill>
                  <a:srgbClr val="3E3E3E"/>
                </a:solidFill>
                <a:latin typeface="CVS Health Sans"/>
                <a:cs typeface="CVS Health Sans"/>
              </a:rPr>
              <a:t> </a:t>
            </a:r>
            <a:r>
              <a:rPr sz="1100" dirty="0">
                <a:solidFill>
                  <a:srgbClr val="3E3E3E"/>
                </a:solidFill>
                <a:latin typeface="CVS Health Sans"/>
                <a:cs typeface="CVS Health Sans"/>
              </a:rPr>
              <a:t>CMS requests,</a:t>
            </a:r>
            <a:r>
              <a:rPr sz="1100" spc="-80" dirty="0">
                <a:solidFill>
                  <a:srgbClr val="3E3E3E"/>
                </a:solidFill>
                <a:latin typeface="CVS Health Sans"/>
                <a:cs typeface="CVS Health Sans"/>
              </a:rPr>
              <a:t> </a:t>
            </a:r>
            <a:r>
              <a:rPr sz="1100" dirty="0">
                <a:solidFill>
                  <a:srgbClr val="3E3E3E"/>
                </a:solidFill>
                <a:latin typeface="CVS Health Sans"/>
                <a:cs typeface="CVS Health Sans"/>
              </a:rPr>
              <a:t>account</a:t>
            </a:r>
            <a:r>
              <a:rPr sz="1100" spc="20" dirty="0">
                <a:solidFill>
                  <a:srgbClr val="3E3E3E"/>
                </a:solidFill>
                <a:latin typeface="CVS Health Sans"/>
                <a:cs typeface="CVS Health Sans"/>
              </a:rPr>
              <a:t> </a:t>
            </a:r>
            <a:r>
              <a:rPr sz="1100" dirty="0">
                <a:solidFill>
                  <a:srgbClr val="3E3E3E"/>
                </a:solidFill>
                <a:latin typeface="CVS Health Sans"/>
                <a:cs typeface="CVS Health Sans"/>
              </a:rPr>
              <a:t>updates</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enrollment</a:t>
            </a:r>
            <a:r>
              <a:rPr sz="1100" spc="-90" dirty="0">
                <a:solidFill>
                  <a:srgbClr val="3E3E3E"/>
                </a:solidFill>
                <a:latin typeface="CVS Health Sans"/>
                <a:cs typeface="CVS Health Sans"/>
              </a:rPr>
              <a:t> </a:t>
            </a:r>
            <a:r>
              <a:rPr sz="1100" spc="-10" dirty="0">
                <a:solidFill>
                  <a:srgbClr val="3E3E3E"/>
                </a:solidFill>
                <a:latin typeface="CVS Health Sans"/>
                <a:cs typeface="CVS Health Sans"/>
              </a:rPr>
              <a:t>systems</a:t>
            </a:r>
            <a:endParaRPr sz="1100">
              <a:latin typeface="CVS Health Sans"/>
              <a:cs typeface="CVS Health Sans"/>
            </a:endParaRPr>
          </a:p>
          <a:p>
            <a:pPr marL="12700">
              <a:lnSpc>
                <a:spcPts val="1310"/>
              </a:lnSpc>
            </a:pPr>
            <a:r>
              <a:rPr sz="1100" dirty="0">
                <a:solidFill>
                  <a:srgbClr val="3E3E3E"/>
                </a:solidFill>
                <a:latin typeface="CVS Health Sans"/>
                <a:cs typeface="CVS Health Sans"/>
              </a:rPr>
              <a:t>support.</a:t>
            </a:r>
            <a:r>
              <a:rPr sz="1100" spc="-25" dirty="0">
                <a:solidFill>
                  <a:srgbClr val="3E3E3E"/>
                </a:solidFill>
                <a:latin typeface="CVS Health Sans"/>
                <a:cs typeface="CVS Health Sans"/>
              </a:rPr>
              <a:t> </a:t>
            </a:r>
            <a:r>
              <a:rPr sz="1100" dirty="0">
                <a:solidFill>
                  <a:srgbClr val="3E3E3E"/>
                </a:solidFill>
                <a:latin typeface="CVS Health Sans"/>
                <a:cs typeface="CVS Health Sans"/>
              </a:rPr>
              <a:t>Manages</a:t>
            </a:r>
            <a:r>
              <a:rPr sz="1100" spc="5" dirty="0">
                <a:solidFill>
                  <a:srgbClr val="3E3E3E"/>
                </a:solidFill>
                <a:latin typeface="CVS Health Sans"/>
                <a:cs typeface="CVS Health Sans"/>
              </a:rPr>
              <a:t> </a:t>
            </a:r>
            <a:r>
              <a:rPr sz="1100" dirty="0">
                <a:solidFill>
                  <a:srgbClr val="3E3E3E"/>
                </a:solidFill>
                <a:latin typeface="CVS Health Sans"/>
                <a:cs typeface="CVS Health Sans"/>
              </a:rPr>
              <a:t>all</a:t>
            </a:r>
            <a:r>
              <a:rPr sz="1100" spc="-10" dirty="0">
                <a:solidFill>
                  <a:srgbClr val="3E3E3E"/>
                </a:solidFill>
                <a:latin typeface="CVS Health Sans"/>
                <a:cs typeface="CVS Health Sans"/>
              </a:rPr>
              <a:t> </a:t>
            </a:r>
            <a:r>
              <a:rPr sz="1100" dirty="0">
                <a:solidFill>
                  <a:srgbClr val="3E3E3E"/>
                </a:solidFill>
                <a:latin typeface="CVS Health Sans"/>
                <a:cs typeface="CVS Health Sans"/>
              </a:rPr>
              <a:t>incoming</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enrollment/disenrollment</a:t>
            </a:r>
            <a:r>
              <a:rPr sz="1100" spc="-7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administrative</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updates.</a:t>
            </a:r>
            <a:endParaRPr sz="1100">
              <a:latin typeface="CVS Health Sans"/>
              <a:cs typeface="CVS Health Sans"/>
            </a:endParaRPr>
          </a:p>
        </p:txBody>
      </p:sp>
      <p:sp>
        <p:nvSpPr>
          <p:cNvPr id="14" name="object 14"/>
          <p:cNvSpPr txBox="1"/>
          <p:nvPr/>
        </p:nvSpPr>
        <p:spPr>
          <a:xfrm>
            <a:off x="5585586" y="3976636"/>
            <a:ext cx="5832475" cy="922655"/>
          </a:xfrm>
          <a:prstGeom prst="rect">
            <a:avLst/>
          </a:prstGeom>
        </p:spPr>
        <p:txBody>
          <a:bodyPr vert="horz" wrap="square" lIns="0" tIns="113030" rIns="0" bIns="0" rtlCol="0">
            <a:spAutoFit/>
          </a:bodyPr>
          <a:lstStyle/>
          <a:p>
            <a:pPr marL="12700" algn="just">
              <a:lnSpc>
                <a:spcPct val="100000"/>
              </a:lnSpc>
              <a:spcBef>
                <a:spcPts val="890"/>
              </a:spcBef>
            </a:pPr>
            <a:r>
              <a:rPr sz="1400" b="1" dirty="0">
                <a:solidFill>
                  <a:srgbClr val="3E3E3E"/>
                </a:solidFill>
                <a:latin typeface="CVS Health Sans"/>
                <a:cs typeface="CVS Health Sans"/>
              </a:rPr>
              <a:t>Sr.</a:t>
            </a:r>
            <a:r>
              <a:rPr sz="1400" b="1" spc="50" dirty="0">
                <a:solidFill>
                  <a:srgbClr val="3E3E3E"/>
                </a:solidFill>
                <a:latin typeface="CVS Health Sans"/>
                <a:cs typeface="CVS Health Sans"/>
              </a:rPr>
              <a:t> </a:t>
            </a:r>
            <a:r>
              <a:rPr sz="1400" b="1" spc="-10" dirty="0">
                <a:solidFill>
                  <a:srgbClr val="3E3E3E"/>
                </a:solidFill>
                <a:latin typeface="CVS Health Sans"/>
                <a:cs typeface="CVS Health Sans"/>
              </a:rPr>
              <a:t>Coordinator</a:t>
            </a:r>
            <a:r>
              <a:rPr sz="1400" b="1" spc="-45" dirty="0">
                <a:solidFill>
                  <a:srgbClr val="3E3E3E"/>
                </a:solidFill>
                <a:latin typeface="CVS Health Sans"/>
                <a:cs typeface="CVS Health Sans"/>
              </a:rPr>
              <a:t> </a:t>
            </a:r>
            <a:r>
              <a:rPr sz="1400" b="1" spc="-10" dirty="0">
                <a:solidFill>
                  <a:srgbClr val="3E3E3E"/>
                </a:solidFill>
                <a:latin typeface="CVS Health Sans"/>
                <a:cs typeface="CVS Health Sans"/>
              </a:rPr>
              <a:t>Quality</a:t>
            </a:r>
            <a:endParaRPr sz="1400">
              <a:latin typeface="CVS Health Sans"/>
              <a:cs typeface="CVS Health Sans"/>
            </a:endParaRPr>
          </a:p>
          <a:p>
            <a:pPr marL="12700" marR="5080" algn="just">
              <a:lnSpc>
                <a:spcPct val="99600"/>
              </a:lnSpc>
              <a:spcBef>
                <a:spcPts val="645"/>
              </a:spcBef>
            </a:pP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daily</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monitoring</a:t>
            </a:r>
            <a:r>
              <a:rPr sz="1100" spc="-3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20" dirty="0">
                <a:solidFill>
                  <a:srgbClr val="3E3E3E"/>
                </a:solidFill>
                <a:latin typeface="CVS Health Sans"/>
                <a:cs typeface="CVS Health Sans"/>
              </a:rPr>
              <a:t> </a:t>
            </a:r>
            <a:r>
              <a:rPr sz="1100" dirty="0">
                <a:solidFill>
                  <a:srgbClr val="3E3E3E"/>
                </a:solidFill>
                <a:latin typeface="CVS Health Sans"/>
                <a:cs typeface="CVS Health Sans"/>
              </a:rPr>
              <a:t>metrics</a:t>
            </a:r>
            <a:r>
              <a:rPr sz="1100" spc="-20" dirty="0">
                <a:solidFill>
                  <a:srgbClr val="3E3E3E"/>
                </a:solidFill>
                <a:latin typeface="CVS Health Sans"/>
                <a:cs typeface="CVS Health Sans"/>
              </a:rPr>
              <a:t> </a:t>
            </a:r>
            <a:r>
              <a:rPr sz="1100" dirty="0">
                <a:solidFill>
                  <a:srgbClr val="3E3E3E"/>
                </a:solidFill>
                <a:latin typeface="CVS Health Sans"/>
                <a:cs typeface="CVS Health Sans"/>
              </a:rPr>
              <a:t>associated</a:t>
            </a:r>
            <a:r>
              <a:rPr sz="1100" spc="-15"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0" dirty="0">
                <a:solidFill>
                  <a:srgbClr val="3E3E3E"/>
                </a:solidFill>
                <a:latin typeface="CVS Health Sans"/>
                <a:cs typeface="CVS Health Sans"/>
              </a:rPr>
              <a:t> Care </a:t>
            </a:r>
            <a:r>
              <a:rPr sz="1100" dirty="0">
                <a:solidFill>
                  <a:srgbClr val="3E3E3E"/>
                </a:solidFill>
                <a:latin typeface="CVS Health Sans"/>
                <a:cs typeface="CVS Health Sans"/>
              </a:rPr>
              <a:t>operations</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CARE</a:t>
            </a:r>
            <a:r>
              <a:rPr sz="1100" spc="30"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vendors.</a:t>
            </a:r>
            <a:r>
              <a:rPr sz="1100" spc="-55" dirty="0">
                <a:solidFill>
                  <a:srgbClr val="3E3E3E"/>
                </a:solidFill>
                <a:latin typeface="CVS Health Sans"/>
                <a:cs typeface="CVS Health Sans"/>
              </a:rPr>
              <a:t> </a:t>
            </a:r>
            <a:r>
              <a:rPr sz="1100" dirty="0">
                <a:solidFill>
                  <a:srgbClr val="3E3E3E"/>
                </a:solidFill>
                <a:latin typeface="CVS Health Sans"/>
                <a:cs typeface="CVS Health Sans"/>
              </a:rPr>
              <a:t>Scope</a:t>
            </a:r>
            <a:r>
              <a:rPr sz="1100" spc="-30" dirty="0">
                <a:solidFill>
                  <a:srgbClr val="3E3E3E"/>
                </a:solidFill>
                <a:latin typeface="CVS Health Sans"/>
                <a:cs typeface="CVS Health Sans"/>
              </a:rPr>
              <a:t> </a:t>
            </a:r>
            <a:r>
              <a:rPr sz="1100" dirty="0">
                <a:solidFill>
                  <a:srgbClr val="3E3E3E"/>
                </a:solidFill>
                <a:latin typeface="CVS Health Sans"/>
                <a:cs typeface="CVS Health Sans"/>
              </a:rPr>
              <a:t>includes;</a:t>
            </a:r>
            <a:r>
              <a:rPr sz="1100" spc="-35" dirty="0">
                <a:solidFill>
                  <a:srgbClr val="3E3E3E"/>
                </a:solidFill>
                <a:latin typeface="CVS Health Sans"/>
                <a:cs typeface="CVS Health Sans"/>
              </a:rPr>
              <a:t> </a:t>
            </a:r>
            <a:r>
              <a:rPr sz="1100" dirty="0">
                <a:solidFill>
                  <a:srgbClr val="3E3E3E"/>
                </a:solidFill>
                <a:latin typeface="CVS Health Sans"/>
                <a:cs typeface="CVS Health Sans"/>
              </a:rPr>
              <a:t>PQ</a:t>
            </a:r>
            <a:r>
              <a:rPr sz="1100" spc="-30" dirty="0">
                <a:solidFill>
                  <a:srgbClr val="3E3E3E"/>
                </a:solidFill>
                <a:latin typeface="CVS Health Sans"/>
                <a:cs typeface="CVS Health Sans"/>
              </a:rPr>
              <a:t> </a:t>
            </a:r>
            <a:r>
              <a:rPr sz="1100" dirty="0">
                <a:solidFill>
                  <a:srgbClr val="3E3E3E"/>
                </a:solidFill>
                <a:latin typeface="CVS Health Sans"/>
                <a:cs typeface="CVS Health Sans"/>
              </a:rPr>
              <a:t>Monitoring, AQ</a:t>
            </a:r>
            <a:r>
              <a:rPr sz="1100" spc="-25" dirty="0">
                <a:solidFill>
                  <a:srgbClr val="3E3E3E"/>
                </a:solidFill>
                <a:latin typeface="CVS Health Sans"/>
                <a:cs typeface="CVS Health Sans"/>
              </a:rPr>
              <a:t> </a:t>
            </a:r>
            <a:r>
              <a:rPr sz="1100" dirty="0">
                <a:solidFill>
                  <a:srgbClr val="3E3E3E"/>
                </a:solidFill>
                <a:latin typeface="CVS Health Sans"/>
                <a:cs typeface="CVS Health Sans"/>
              </a:rPr>
              <a:t>Monitoring</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(PG </a:t>
            </a:r>
            <a:r>
              <a:rPr sz="1100" dirty="0">
                <a:solidFill>
                  <a:srgbClr val="3E3E3E"/>
                </a:solidFill>
                <a:latin typeface="CVS Health Sans"/>
                <a:cs typeface="CVS Health Sans"/>
              </a:rPr>
              <a:t>Monitoring,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WI</a:t>
            </a:r>
            <a:r>
              <a:rPr sz="1100" spc="-30" dirty="0">
                <a:solidFill>
                  <a:srgbClr val="3E3E3E"/>
                </a:solidFill>
                <a:latin typeface="CVS Health Sans"/>
                <a:cs typeface="CVS Health Sans"/>
              </a:rPr>
              <a:t> </a:t>
            </a:r>
            <a:r>
              <a:rPr sz="1100" dirty="0">
                <a:solidFill>
                  <a:srgbClr val="3E3E3E"/>
                </a:solidFill>
                <a:latin typeface="CVS Health Sans"/>
                <a:cs typeface="CVS Health Sans"/>
              </a:rPr>
              <a:t>monitoring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compliance,</a:t>
            </a:r>
            <a:r>
              <a:rPr sz="1100" spc="-50" dirty="0">
                <a:solidFill>
                  <a:srgbClr val="3E3E3E"/>
                </a:solidFill>
                <a:latin typeface="CVS Health Sans"/>
                <a:cs typeface="CVS Health Sans"/>
              </a:rPr>
              <a:t> </a:t>
            </a:r>
            <a:r>
              <a:rPr sz="1100" dirty="0">
                <a:solidFill>
                  <a:srgbClr val="3E3E3E"/>
                </a:solidFill>
                <a:latin typeface="CVS Health Sans"/>
                <a:cs typeface="CVS Health Sans"/>
              </a:rPr>
              <a:t>Vendor</a:t>
            </a:r>
            <a:r>
              <a:rPr sz="1100" spc="-35"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Management.</a:t>
            </a:r>
            <a:endParaRPr sz="1100">
              <a:latin typeface="CVS Health Sans"/>
              <a:cs typeface="CVS Health Sans"/>
            </a:endParaRPr>
          </a:p>
        </p:txBody>
      </p:sp>
      <p:sp>
        <p:nvSpPr>
          <p:cNvPr id="15" name="object 15"/>
          <p:cNvSpPr txBox="1"/>
          <p:nvPr/>
        </p:nvSpPr>
        <p:spPr>
          <a:xfrm>
            <a:off x="5585586" y="2683089"/>
            <a:ext cx="5766435" cy="1089660"/>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Sr.</a:t>
            </a:r>
            <a:r>
              <a:rPr sz="1400" b="1" spc="-15" dirty="0">
                <a:solidFill>
                  <a:srgbClr val="3E3E3E"/>
                </a:solidFill>
                <a:latin typeface="CVS Health Sans"/>
                <a:cs typeface="CVS Health Sans"/>
              </a:rPr>
              <a:t> </a:t>
            </a:r>
            <a:r>
              <a:rPr sz="1400" b="1" dirty="0">
                <a:solidFill>
                  <a:srgbClr val="3E3E3E"/>
                </a:solidFill>
                <a:latin typeface="CVS Health Sans"/>
                <a:cs typeface="CVS Health Sans"/>
              </a:rPr>
              <a:t>Rep</a:t>
            </a:r>
            <a:r>
              <a:rPr sz="1400" b="1" spc="-40" dirty="0">
                <a:solidFill>
                  <a:srgbClr val="3E3E3E"/>
                </a:solidFill>
                <a:latin typeface="CVS Health Sans"/>
                <a:cs typeface="CVS Health Sans"/>
              </a:rPr>
              <a:t> </a:t>
            </a:r>
            <a:r>
              <a:rPr sz="1400" b="1" dirty="0">
                <a:solidFill>
                  <a:srgbClr val="3E3E3E"/>
                </a:solidFill>
                <a:latin typeface="CVS Health Sans"/>
                <a:cs typeface="CVS Health Sans"/>
              </a:rPr>
              <a:t>Member</a:t>
            </a:r>
            <a:r>
              <a:rPr sz="1400" b="1" spc="-25" dirty="0">
                <a:solidFill>
                  <a:srgbClr val="3E3E3E"/>
                </a:solidFill>
                <a:latin typeface="CVS Health Sans"/>
                <a:cs typeface="CVS Health Sans"/>
              </a:rPr>
              <a:t> </a:t>
            </a:r>
            <a:r>
              <a:rPr sz="1400" b="1" dirty="0">
                <a:solidFill>
                  <a:srgbClr val="3E3E3E"/>
                </a:solidFill>
                <a:latin typeface="CVS Health Sans"/>
                <a:cs typeface="CVS Health Sans"/>
              </a:rPr>
              <a:t>Advocate,</a:t>
            </a:r>
            <a:r>
              <a:rPr sz="1400" b="1" spc="-15" dirty="0">
                <a:solidFill>
                  <a:srgbClr val="3E3E3E"/>
                </a:solidFill>
                <a:latin typeface="CVS Health Sans"/>
                <a:cs typeface="CVS Health Sans"/>
              </a:rPr>
              <a:t> </a:t>
            </a:r>
            <a:r>
              <a:rPr sz="1400" b="1" spc="-25" dirty="0">
                <a:solidFill>
                  <a:srgbClr val="3E3E3E"/>
                </a:solidFill>
                <a:latin typeface="CVS Health Sans"/>
                <a:cs typeface="CVS Health Sans"/>
              </a:rPr>
              <a:t>SRU</a:t>
            </a:r>
            <a:endParaRPr sz="1400">
              <a:latin typeface="CVS Health Sans"/>
              <a:cs typeface="CVS Health Sans"/>
            </a:endParaRPr>
          </a:p>
          <a:p>
            <a:pPr marL="12700" marR="5080">
              <a:lnSpc>
                <a:spcPct val="100099"/>
              </a:lnSpc>
              <a:spcBef>
                <a:spcPts val="635"/>
              </a:spcBef>
            </a:pPr>
            <a:r>
              <a:rPr sz="1100" dirty="0">
                <a:solidFill>
                  <a:srgbClr val="3E3E3E"/>
                </a:solidFill>
                <a:latin typeface="CVS Health Sans"/>
                <a:cs typeface="CVS Health Sans"/>
              </a:rPr>
              <a:t>The</a:t>
            </a:r>
            <a:r>
              <a:rPr sz="1100" spc="-4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70" dirty="0">
                <a:solidFill>
                  <a:srgbClr val="3E3E3E"/>
                </a:solidFill>
                <a:latin typeface="CVS Health Sans"/>
                <a:cs typeface="CVS Health Sans"/>
              </a:rPr>
              <a:t> </a:t>
            </a:r>
            <a:r>
              <a:rPr sz="1100" dirty="0">
                <a:solidFill>
                  <a:srgbClr val="3E3E3E"/>
                </a:solidFill>
                <a:latin typeface="CVS Health Sans"/>
                <a:cs typeface="CVS Health Sans"/>
              </a:rPr>
              <a:t>Advocate is</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responsible</a:t>
            </a:r>
            <a:r>
              <a:rPr sz="1100" spc="-105" dirty="0">
                <a:solidFill>
                  <a:srgbClr val="3E3E3E"/>
                </a:solidFill>
                <a:latin typeface="CVS Health Sans"/>
                <a:cs typeface="CVS Health Sans"/>
              </a:rPr>
              <a:t> </a:t>
            </a:r>
            <a:r>
              <a:rPr sz="1100" dirty="0">
                <a:solidFill>
                  <a:srgbClr val="3E3E3E"/>
                </a:solidFill>
                <a:latin typeface="CVS Health Sans"/>
                <a:cs typeface="CVS Health Sans"/>
              </a:rPr>
              <a:t>for</a:t>
            </a:r>
            <a:r>
              <a:rPr sz="1100" spc="5" dirty="0">
                <a:solidFill>
                  <a:srgbClr val="3E3E3E"/>
                </a:solidFill>
                <a:latin typeface="CVS Health Sans"/>
                <a:cs typeface="CVS Health Sans"/>
              </a:rPr>
              <a:t> </a:t>
            </a:r>
            <a:r>
              <a:rPr sz="1100" dirty="0">
                <a:solidFill>
                  <a:srgbClr val="3E3E3E"/>
                </a:solidFill>
                <a:latin typeface="CVS Health Sans"/>
                <a:cs typeface="CVS Health Sans"/>
              </a:rPr>
              <a:t>responding,</a:t>
            </a:r>
            <a:r>
              <a:rPr sz="1100" spc="-80" dirty="0">
                <a:solidFill>
                  <a:srgbClr val="3E3E3E"/>
                </a:solidFill>
                <a:latin typeface="CVS Health Sans"/>
                <a:cs typeface="CVS Health Sans"/>
              </a:rPr>
              <a:t> </a:t>
            </a:r>
            <a:r>
              <a:rPr sz="1100" dirty="0">
                <a:solidFill>
                  <a:srgbClr val="3E3E3E"/>
                </a:solidFill>
                <a:latin typeface="CVS Health Sans"/>
                <a:cs typeface="CVS Health Sans"/>
              </a:rPr>
              <a:t>handling,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coordinating,</a:t>
            </a:r>
            <a:r>
              <a:rPr sz="1100" spc="-10" dirty="0">
                <a:solidFill>
                  <a:srgbClr val="3E3E3E"/>
                </a:solidFill>
                <a:latin typeface="CVS Health Sans"/>
                <a:cs typeface="CVS Health Sans"/>
              </a:rPr>
              <a:t> resolving </a:t>
            </a:r>
            <a:r>
              <a:rPr sz="1100" dirty="0">
                <a:solidFill>
                  <a:srgbClr val="3E3E3E"/>
                </a:solidFill>
                <a:latin typeface="CVS Health Sans"/>
                <a:cs typeface="CVS Health Sans"/>
              </a:rPr>
              <a:t>issues</a:t>
            </a:r>
            <a:r>
              <a:rPr sz="1100" spc="-15" dirty="0">
                <a:solidFill>
                  <a:srgbClr val="3E3E3E"/>
                </a:solidFill>
                <a:latin typeface="CVS Health Sans"/>
                <a:cs typeface="CVS Health Sans"/>
              </a:rPr>
              <a:t> </a:t>
            </a:r>
            <a:r>
              <a:rPr sz="1100" dirty="0">
                <a:solidFill>
                  <a:srgbClr val="3E3E3E"/>
                </a:solidFill>
                <a:latin typeface="CVS Health Sans"/>
                <a:cs typeface="CVS Health Sans"/>
              </a:rPr>
              <a:t>that</a:t>
            </a:r>
            <a:r>
              <a:rPr sz="1100" spc="30" dirty="0">
                <a:solidFill>
                  <a:srgbClr val="3E3E3E"/>
                </a:solidFill>
                <a:latin typeface="CVS Health Sans"/>
                <a:cs typeface="CVS Health Sans"/>
              </a:rPr>
              <a:t> </a:t>
            </a:r>
            <a:r>
              <a:rPr sz="1100" dirty="0">
                <a:solidFill>
                  <a:srgbClr val="3E3E3E"/>
                </a:solidFill>
                <a:latin typeface="CVS Health Sans"/>
                <a:cs typeface="CVS Health Sans"/>
              </a:rPr>
              <a:t>have</a:t>
            </a:r>
            <a:r>
              <a:rPr sz="1100" spc="15" dirty="0">
                <a:solidFill>
                  <a:srgbClr val="3E3E3E"/>
                </a:solidFill>
                <a:latin typeface="CVS Health Sans"/>
                <a:cs typeface="CVS Health Sans"/>
              </a:rPr>
              <a:t> </a:t>
            </a:r>
            <a:r>
              <a:rPr sz="1100" dirty="0">
                <a:solidFill>
                  <a:srgbClr val="3E3E3E"/>
                </a:solidFill>
                <a:latin typeface="CVS Health Sans"/>
                <a:cs typeface="CVS Health Sans"/>
              </a:rPr>
              <a:t>been</a:t>
            </a:r>
            <a:r>
              <a:rPr sz="1100" spc="-85" dirty="0">
                <a:solidFill>
                  <a:srgbClr val="3E3E3E"/>
                </a:solidFill>
                <a:latin typeface="CVS Health Sans"/>
                <a:cs typeface="CVS Health Sans"/>
              </a:rPr>
              <a:t> </a:t>
            </a:r>
            <a:r>
              <a:rPr sz="1100" dirty="0">
                <a:solidFill>
                  <a:srgbClr val="3E3E3E"/>
                </a:solidFill>
                <a:latin typeface="CVS Health Sans"/>
                <a:cs typeface="CVS Health Sans"/>
              </a:rPr>
              <a:t>addressed</a:t>
            </a:r>
            <a:r>
              <a:rPr sz="1100" spc="-80" dirty="0">
                <a:solidFill>
                  <a:srgbClr val="3E3E3E"/>
                </a:solidFill>
                <a:latin typeface="CVS Health Sans"/>
                <a:cs typeface="CVS Health Sans"/>
              </a:rPr>
              <a:t> </a:t>
            </a:r>
            <a:r>
              <a:rPr sz="1100" dirty="0">
                <a:solidFill>
                  <a:srgbClr val="3E3E3E"/>
                </a:solidFill>
                <a:latin typeface="CVS Health Sans"/>
                <a:cs typeface="CVS Health Sans"/>
              </a:rPr>
              <a:t>to</a:t>
            </a:r>
            <a:r>
              <a:rPr sz="1100" spc="35" dirty="0">
                <a:solidFill>
                  <a:srgbClr val="3E3E3E"/>
                </a:solidFill>
                <a:latin typeface="CVS Health Sans"/>
                <a:cs typeface="CVS Health Sans"/>
              </a:rPr>
              <a:t> </a:t>
            </a:r>
            <a:r>
              <a:rPr sz="1100" dirty="0">
                <a:solidFill>
                  <a:srgbClr val="3E3E3E"/>
                </a:solidFill>
                <a:latin typeface="CVS Health Sans"/>
                <a:cs typeface="CVS Health Sans"/>
              </a:rPr>
              <a:t>our</a:t>
            </a:r>
            <a:r>
              <a:rPr sz="1100" spc="-20" dirty="0">
                <a:solidFill>
                  <a:srgbClr val="3E3E3E"/>
                </a:solidFill>
                <a:latin typeface="CVS Health Sans"/>
                <a:cs typeface="CVS Health Sans"/>
              </a:rPr>
              <a:t> </a:t>
            </a:r>
            <a:r>
              <a:rPr sz="1100" dirty="0">
                <a:solidFill>
                  <a:srgbClr val="3E3E3E"/>
                </a:solidFill>
                <a:latin typeface="CVS Health Sans"/>
                <a:cs typeface="CVS Health Sans"/>
              </a:rPr>
              <a:t>CEO</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President</a:t>
            </a:r>
            <a:r>
              <a:rPr sz="1100" spc="-80" dirty="0">
                <a:solidFill>
                  <a:srgbClr val="3E3E3E"/>
                </a:solidFill>
                <a:latin typeface="CVS Health Sans"/>
                <a:cs typeface="CVS Health Sans"/>
              </a:rPr>
              <a:t> </a:t>
            </a:r>
            <a:r>
              <a:rPr sz="1100" dirty="0">
                <a:solidFill>
                  <a:srgbClr val="3E3E3E"/>
                </a:solidFill>
                <a:latin typeface="CVS Health Sans"/>
                <a:cs typeface="CVS Health Sans"/>
              </a:rPr>
              <a:t>as</a:t>
            </a:r>
            <a:r>
              <a:rPr sz="1100" spc="25" dirty="0">
                <a:solidFill>
                  <a:srgbClr val="3E3E3E"/>
                </a:solidFill>
                <a:latin typeface="CVS Health Sans"/>
                <a:cs typeface="CVS Health Sans"/>
              </a:rPr>
              <a:t> </a:t>
            </a:r>
            <a:r>
              <a:rPr sz="1100" dirty="0">
                <a:solidFill>
                  <a:srgbClr val="3E3E3E"/>
                </a:solidFill>
                <a:latin typeface="CVS Health Sans"/>
                <a:cs typeface="CVS Health Sans"/>
              </a:rPr>
              <a:t>well</a:t>
            </a:r>
            <a:r>
              <a:rPr sz="1100" spc="-95" dirty="0">
                <a:solidFill>
                  <a:srgbClr val="3E3E3E"/>
                </a:solidFill>
                <a:latin typeface="CVS Health Sans"/>
                <a:cs typeface="CVS Health Sans"/>
              </a:rPr>
              <a:t> </a:t>
            </a:r>
            <a:r>
              <a:rPr sz="1100" dirty="0">
                <a:solidFill>
                  <a:srgbClr val="3E3E3E"/>
                </a:solidFill>
                <a:latin typeface="CVS Health Sans"/>
                <a:cs typeface="CVS Health Sans"/>
              </a:rPr>
              <a:t>as</a:t>
            </a:r>
            <a:r>
              <a:rPr sz="1100" spc="25" dirty="0">
                <a:solidFill>
                  <a:srgbClr val="3E3E3E"/>
                </a:solidFill>
                <a:latin typeface="CVS Health Sans"/>
                <a:cs typeface="CVS Health Sans"/>
              </a:rPr>
              <a:t> </a:t>
            </a:r>
            <a:r>
              <a:rPr sz="1100" dirty="0">
                <a:solidFill>
                  <a:srgbClr val="3E3E3E"/>
                </a:solidFill>
                <a:latin typeface="CVS Health Sans"/>
                <a:cs typeface="CVS Health Sans"/>
              </a:rPr>
              <a:t>issues</a:t>
            </a:r>
            <a:r>
              <a:rPr sz="1100" spc="-10" dirty="0">
                <a:solidFill>
                  <a:srgbClr val="3E3E3E"/>
                </a:solidFill>
                <a:latin typeface="CVS Health Sans"/>
                <a:cs typeface="CVS Health Sans"/>
              </a:rPr>
              <a:t> </a:t>
            </a:r>
            <a:r>
              <a:rPr sz="1100" dirty="0">
                <a:solidFill>
                  <a:srgbClr val="3E3E3E"/>
                </a:solidFill>
                <a:latin typeface="CVS Health Sans"/>
                <a:cs typeface="CVS Health Sans"/>
              </a:rPr>
              <a:t>addressed</a:t>
            </a:r>
            <a:r>
              <a:rPr sz="1100" spc="-80" dirty="0">
                <a:solidFill>
                  <a:srgbClr val="3E3E3E"/>
                </a:solidFill>
                <a:latin typeface="CVS Health Sans"/>
                <a:cs typeface="CVS Health Sans"/>
              </a:rPr>
              <a:t> </a:t>
            </a:r>
            <a:r>
              <a:rPr sz="1100" spc="-25" dirty="0">
                <a:solidFill>
                  <a:srgbClr val="3E3E3E"/>
                </a:solidFill>
                <a:latin typeface="CVS Health Sans"/>
                <a:cs typeface="CVS Health Sans"/>
              </a:rPr>
              <a:t>to </a:t>
            </a:r>
            <a:r>
              <a:rPr sz="1100" dirty="0">
                <a:solidFill>
                  <a:srgbClr val="3E3E3E"/>
                </a:solidFill>
                <a:latin typeface="CVS Health Sans"/>
                <a:cs typeface="CVS Health Sans"/>
              </a:rPr>
              <a:t>any</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departmental</a:t>
            </a:r>
            <a:r>
              <a:rPr sz="1100" spc="-5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15" dirty="0">
                <a:solidFill>
                  <a:srgbClr val="3E3E3E"/>
                </a:solidFill>
                <a:latin typeface="CVS Health Sans"/>
                <a:cs typeface="CVS Health Sans"/>
              </a:rPr>
              <a:t> </a:t>
            </a:r>
            <a:r>
              <a:rPr sz="1100" dirty="0">
                <a:solidFill>
                  <a:srgbClr val="3E3E3E"/>
                </a:solidFill>
                <a:latin typeface="CVS Health Sans"/>
                <a:cs typeface="CVS Health Sans"/>
              </a:rPr>
              <a:t>Level</a:t>
            </a:r>
            <a:r>
              <a:rPr sz="1100" spc="-20" dirty="0">
                <a:solidFill>
                  <a:srgbClr val="3E3E3E"/>
                </a:solidFill>
                <a:latin typeface="CVS Health Sans"/>
                <a:cs typeface="CVS Health Sans"/>
              </a:rPr>
              <a:t> </a:t>
            </a:r>
            <a:r>
              <a:rPr sz="1100" dirty="0">
                <a:solidFill>
                  <a:srgbClr val="3E3E3E"/>
                </a:solidFill>
                <a:latin typeface="CVS Health Sans"/>
                <a:cs typeface="CVS Health Sans"/>
              </a:rPr>
              <a:t>Executive.</a:t>
            </a:r>
            <a:r>
              <a:rPr sz="1100" spc="-30"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0" dirty="0">
                <a:solidFill>
                  <a:srgbClr val="3E3E3E"/>
                </a:solidFill>
                <a:latin typeface="CVS Health Sans"/>
                <a:cs typeface="CVS Health Sans"/>
              </a:rPr>
              <a:t> </a:t>
            </a:r>
            <a:r>
              <a:rPr sz="1100" dirty="0">
                <a:solidFill>
                  <a:srgbClr val="3E3E3E"/>
                </a:solidFill>
                <a:latin typeface="CVS Health Sans"/>
                <a:cs typeface="CVS Health Sans"/>
              </a:rPr>
              <a:t>Advocates</a:t>
            </a:r>
            <a:r>
              <a:rPr sz="1100" spc="-40" dirty="0">
                <a:solidFill>
                  <a:srgbClr val="3E3E3E"/>
                </a:solidFill>
                <a:latin typeface="CVS Health Sans"/>
                <a:cs typeface="CVS Health Sans"/>
              </a:rPr>
              <a:t> </a:t>
            </a:r>
            <a:r>
              <a:rPr sz="1100" dirty="0">
                <a:solidFill>
                  <a:srgbClr val="3E3E3E"/>
                </a:solidFill>
                <a:latin typeface="CVS Health Sans"/>
                <a:cs typeface="CVS Health Sans"/>
              </a:rPr>
              <a:t>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also</a:t>
            </a:r>
            <a:r>
              <a:rPr sz="1100" spc="-3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single</a:t>
            </a:r>
            <a:r>
              <a:rPr sz="1100" spc="-20" dirty="0">
                <a:solidFill>
                  <a:srgbClr val="3E3E3E"/>
                </a:solidFill>
                <a:latin typeface="CVS Health Sans"/>
                <a:cs typeface="CVS Health Sans"/>
              </a:rPr>
              <a:t> </a:t>
            </a:r>
            <a:r>
              <a:rPr sz="1100" dirty="0">
                <a:solidFill>
                  <a:srgbClr val="3E3E3E"/>
                </a:solidFill>
                <a:latin typeface="CVS Health Sans"/>
                <a:cs typeface="CVS Health Sans"/>
              </a:rPr>
              <a:t>point</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of </a:t>
            </a:r>
            <a:r>
              <a:rPr sz="1100" dirty="0">
                <a:solidFill>
                  <a:srgbClr val="3E3E3E"/>
                </a:solidFill>
                <a:latin typeface="CVS Health Sans"/>
                <a:cs typeface="CVS Health Sans"/>
              </a:rPr>
              <a:t>contact</a:t>
            </a:r>
            <a:r>
              <a:rPr sz="1100" spc="10" dirty="0">
                <a:solidFill>
                  <a:srgbClr val="3E3E3E"/>
                </a:solidFill>
                <a:latin typeface="CVS Health Sans"/>
                <a:cs typeface="CVS Health Sans"/>
              </a:rPr>
              <a:t> </a:t>
            </a:r>
            <a:r>
              <a:rPr sz="1100" dirty="0">
                <a:solidFill>
                  <a:srgbClr val="3E3E3E"/>
                </a:solidFill>
                <a:latin typeface="CVS Health Sans"/>
                <a:cs typeface="CVS Health Sans"/>
              </a:rPr>
              <a:t>for</a:t>
            </a:r>
            <a:r>
              <a:rPr sz="1100" spc="-35" dirty="0">
                <a:solidFill>
                  <a:srgbClr val="3E3E3E"/>
                </a:solidFill>
                <a:latin typeface="CVS Health Sans"/>
                <a:cs typeface="CVS Health Sans"/>
              </a:rPr>
              <a:t> </a:t>
            </a:r>
            <a:r>
              <a:rPr sz="1100" dirty="0">
                <a:solidFill>
                  <a:srgbClr val="3E3E3E"/>
                </a:solidFill>
                <a:latin typeface="CVS Health Sans"/>
                <a:cs typeface="CVS Health Sans"/>
              </a:rPr>
              <a:t>members</a:t>
            </a:r>
            <a:r>
              <a:rPr sz="1100" spc="-55" dirty="0">
                <a:solidFill>
                  <a:srgbClr val="3E3E3E"/>
                </a:solidFill>
                <a:latin typeface="CVS Health Sans"/>
                <a:cs typeface="CVS Health Sans"/>
              </a:rPr>
              <a:t> </a:t>
            </a:r>
            <a:r>
              <a:rPr sz="1100" dirty="0">
                <a:solidFill>
                  <a:srgbClr val="3E3E3E"/>
                </a:solidFill>
                <a:latin typeface="CVS Health Sans"/>
                <a:cs typeface="CVS Health Sans"/>
              </a:rPr>
              <a:t>throughout</a:t>
            </a:r>
            <a:r>
              <a:rPr sz="1100" spc="-55" dirty="0">
                <a:solidFill>
                  <a:srgbClr val="3E3E3E"/>
                </a:solidFill>
                <a:latin typeface="CVS Health Sans"/>
                <a:cs typeface="CVS Health Sans"/>
              </a:rPr>
              <a:t> </a:t>
            </a:r>
            <a:r>
              <a:rPr sz="1100" dirty="0">
                <a:solidFill>
                  <a:srgbClr val="3E3E3E"/>
                </a:solidFill>
                <a:latin typeface="CVS Health Sans"/>
                <a:cs typeface="CVS Health Sans"/>
              </a:rPr>
              <a:t>case </a:t>
            </a:r>
            <a:r>
              <a:rPr sz="1100" spc="-10" dirty="0">
                <a:solidFill>
                  <a:srgbClr val="3E3E3E"/>
                </a:solidFill>
                <a:latin typeface="CVS Health Sans"/>
                <a:cs typeface="CVS Health Sans"/>
              </a:rPr>
              <a:t>completion.</a:t>
            </a:r>
            <a:endParaRPr sz="1100">
              <a:latin typeface="CVS Health Sans"/>
              <a:cs typeface="CVS Health Sans"/>
            </a:endParaRPr>
          </a:p>
        </p:txBody>
      </p:sp>
      <p:sp>
        <p:nvSpPr>
          <p:cNvPr id="16" name="object 16"/>
          <p:cNvSpPr txBox="1"/>
          <p:nvPr/>
        </p:nvSpPr>
        <p:spPr>
          <a:xfrm>
            <a:off x="3631184" y="788873"/>
            <a:ext cx="137922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106</a:t>
            </a:r>
            <a:endParaRPr sz="1400">
              <a:latin typeface="CVS Health Sans"/>
              <a:cs typeface="CVS Health Sans"/>
            </a:endParaRPr>
          </a:p>
        </p:txBody>
      </p:sp>
      <p:sp>
        <p:nvSpPr>
          <p:cNvPr id="17" name="object 17"/>
          <p:cNvSpPr txBox="1"/>
          <p:nvPr/>
        </p:nvSpPr>
        <p:spPr>
          <a:xfrm>
            <a:off x="3631184" y="4040885"/>
            <a:ext cx="137858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106</a:t>
            </a:r>
            <a:endParaRPr sz="1400">
              <a:latin typeface="CVS Health Sans"/>
              <a:cs typeface="CVS Health Sans"/>
            </a:endParaRPr>
          </a:p>
        </p:txBody>
      </p:sp>
      <p:sp>
        <p:nvSpPr>
          <p:cNvPr id="18" name="object 18"/>
          <p:cNvSpPr txBox="1"/>
          <p:nvPr/>
        </p:nvSpPr>
        <p:spPr>
          <a:xfrm>
            <a:off x="3634866" y="2774695"/>
            <a:ext cx="1378585"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106</a:t>
            </a:r>
            <a:endParaRPr sz="1400">
              <a:latin typeface="CVS Health Sans"/>
              <a:cs typeface="CVS Health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14710"/>
            <a:ext cx="3863340" cy="5464743"/>
          </a:xfrm>
          <a:prstGeom prst="rect">
            <a:avLst/>
          </a:prstGeom>
        </p:spPr>
      </p:pic>
      <p:sp>
        <p:nvSpPr>
          <p:cNvPr id="3" name="object 3"/>
          <p:cNvSpPr txBox="1"/>
          <p:nvPr/>
        </p:nvSpPr>
        <p:spPr>
          <a:xfrm>
            <a:off x="720953" y="1193368"/>
            <a:ext cx="2258695" cy="838200"/>
          </a:xfrm>
          <a:prstGeom prst="rect">
            <a:avLst/>
          </a:prstGeom>
        </p:spPr>
        <p:txBody>
          <a:bodyPr vert="horz" wrap="square" lIns="0" tIns="61594" rIns="0" bIns="0" rtlCol="0">
            <a:spAutoFit/>
          </a:bodyPr>
          <a:lstStyle/>
          <a:p>
            <a:pPr marL="12700" marR="5080">
              <a:lnSpc>
                <a:spcPts val="3030"/>
              </a:lnSpc>
              <a:spcBef>
                <a:spcPts val="484"/>
              </a:spcBef>
            </a:pPr>
            <a:r>
              <a:rPr sz="2800" b="1" dirty="0">
                <a:solidFill>
                  <a:srgbClr val="3E3E3E"/>
                </a:solidFill>
                <a:latin typeface="CVS Health Sans"/>
                <a:cs typeface="CVS Health Sans"/>
              </a:rPr>
              <a:t>Strategy</a:t>
            </a:r>
            <a:r>
              <a:rPr sz="2800" b="1" spc="-75" dirty="0">
                <a:solidFill>
                  <a:srgbClr val="3E3E3E"/>
                </a:solidFill>
                <a:latin typeface="CVS Health Sans"/>
                <a:cs typeface="CVS Health Sans"/>
              </a:rPr>
              <a:t> </a:t>
            </a:r>
            <a:r>
              <a:rPr sz="2800" b="1" spc="-25" dirty="0">
                <a:solidFill>
                  <a:srgbClr val="3E3E3E"/>
                </a:solidFill>
                <a:latin typeface="CVS Health Sans"/>
                <a:cs typeface="CVS Health Sans"/>
              </a:rPr>
              <a:t>and </a:t>
            </a:r>
            <a:r>
              <a:rPr sz="2800" b="1" spc="-10" dirty="0">
                <a:solidFill>
                  <a:srgbClr val="3E3E3E"/>
                </a:solidFill>
                <a:latin typeface="CVS Health Sans"/>
                <a:cs typeface="CVS Health Sans"/>
              </a:rPr>
              <a:t>Member</a:t>
            </a:r>
            <a:endParaRPr sz="2800">
              <a:latin typeface="CVS Health Sans"/>
              <a:cs typeface="CVS Health Sans"/>
            </a:endParaRPr>
          </a:p>
        </p:txBody>
      </p:sp>
      <p:sp>
        <p:nvSpPr>
          <p:cNvPr id="4" name="object 4"/>
          <p:cNvSpPr txBox="1"/>
          <p:nvPr/>
        </p:nvSpPr>
        <p:spPr>
          <a:xfrm>
            <a:off x="720953" y="1762473"/>
            <a:ext cx="2652395" cy="2248535"/>
          </a:xfrm>
          <a:prstGeom prst="rect">
            <a:avLst/>
          </a:prstGeom>
        </p:spPr>
        <p:txBody>
          <a:bodyPr vert="horz" wrap="square" lIns="0" tIns="213360" rIns="0" bIns="0" rtlCol="0">
            <a:spAutoFit/>
          </a:bodyPr>
          <a:lstStyle/>
          <a:p>
            <a:pPr marL="12700">
              <a:lnSpc>
                <a:spcPct val="100000"/>
              </a:lnSpc>
              <a:spcBef>
                <a:spcPts val="1680"/>
              </a:spcBef>
            </a:pPr>
            <a:r>
              <a:rPr sz="2800" b="1" spc="-10" dirty="0">
                <a:solidFill>
                  <a:srgbClr val="3E3E3E"/>
                </a:solidFill>
                <a:latin typeface="CVS Health Sans"/>
                <a:cs typeface="CVS Health Sans"/>
              </a:rPr>
              <a:t>Experience</a:t>
            </a:r>
            <a:endParaRPr sz="2800">
              <a:latin typeface="CVS Health Sans"/>
              <a:cs typeface="CVS Health Sans"/>
            </a:endParaRPr>
          </a:p>
          <a:p>
            <a:pPr marL="68580" marR="5080">
              <a:lnSpc>
                <a:spcPct val="100299"/>
              </a:lnSpc>
              <a:spcBef>
                <a:spcPts val="645"/>
              </a:spcBef>
            </a:pP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Strategy</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95" dirty="0">
                <a:solidFill>
                  <a:srgbClr val="3E3E3E"/>
                </a:solidFill>
                <a:latin typeface="CVS Health Sans"/>
                <a:cs typeface="CVS Health Sans"/>
              </a:rPr>
              <a:t> </a:t>
            </a:r>
            <a:r>
              <a:rPr sz="1100" spc="-10" dirty="0">
                <a:solidFill>
                  <a:srgbClr val="3E3E3E"/>
                </a:solidFill>
                <a:latin typeface="CVS Health Sans"/>
                <a:cs typeface="CVS Health Sans"/>
              </a:rPr>
              <a:t>Experience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focused</a:t>
            </a:r>
            <a:r>
              <a:rPr sz="1100" spc="-80" dirty="0">
                <a:solidFill>
                  <a:srgbClr val="3E3E3E"/>
                </a:solidFill>
                <a:latin typeface="CVS Health Sans"/>
                <a:cs typeface="CVS Health Sans"/>
              </a:rPr>
              <a:t> </a:t>
            </a:r>
            <a:r>
              <a:rPr sz="1100" dirty="0">
                <a:solidFill>
                  <a:srgbClr val="3E3E3E"/>
                </a:solidFill>
                <a:latin typeface="CVS Health Sans"/>
                <a:cs typeface="CVS Health Sans"/>
              </a:rPr>
              <a:t>on</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understanding, measuring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enhancing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quality </a:t>
            </a:r>
            <a:r>
              <a:rPr sz="1100" dirty="0">
                <a:solidFill>
                  <a:srgbClr val="3E3E3E"/>
                </a:solidFill>
                <a:latin typeface="CVS Health Sans"/>
                <a:cs typeface="CVS Health Sans"/>
              </a:rPr>
              <a:t>and </a:t>
            </a:r>
            <a:r>
              <a:rPr sz="1100" spc="-10" dirty="0">
                <a:solidFill>
                  <a:srgbClr val="3E3E3E"/>
                </a:solidFill>
                <a:latin typeface="CVS Health Sans"/>
                <a:cs typeface="CVS Health Sans"/>
              </a:rPr>
              <a:t>efficiency</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 </a:t>
            </a:r>
            <a:r>
              <a:rPr sz="1100" spc="-20" dirty="0">
                <a:solidFill>
                  <a:srgbClr val="3E3E3E"/>
                </a:solidFill>
                <a:latin typeface="CVS Health Sans"/>
                <a:cs typeface="CVS Health Sans"/>
              </a:rPr>
              <a:t>agent </a:t>
            </a:r>
            <a:r>
              <a:rPr sz="1100" dirty="0">
                <a:solidFill>
                  <a:srgbClr val="3E3E3E"/>
                </a:solidFill>
                <a:latin typeface="CVS Health Sans"/>
                <a:cs typeface="CVS Health Sans"/>
              </a:rPr>
              <a:t>experience.</a:t>
            </a:r>
            <a:r>
              <a:rPr sz="1100" spc="-9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organization</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includes </a:t>
            </a:r>
            <a:r>
              <a:rPr sz="1100" dirty="0">
                <a:solidFill>
                  <a:srgbClr val="3E3E3E"/>
                </a:solidFill>
                <a:latin typeface="CVS Health Sans"/>
                <a:cs typeface="CVS Health Sans"/>
              </a:rPr>
              <a:t>Quality,</a:t>
            </a:r>
            <a:r>
              <a:rPr sz="1100" spc="-20" dirty="0">
                <a:solidFill>
                  <a:srgbClr val="3E3E3E"/>
                </a:solidFill>
                <a:latin typeface="CVS Health Sans"/>
                <a:cs typeface="CVS Health Sans"/>
              </a:rPr>
              <a:t> </a:t>
            </a:r>
            <a:r>
              <a:rPr sz="1100" dirty="0">
                <a:solidFill>
                  <a:srgbClr val="3E3E3E"/>
                </a:solidFill>
                <a:latin typeface="CVS Health Sans"/>
                <a:cs typeface="CVS Health Sans"/>
              </a:rPr>
              <a:t>User</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Acceptance</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Testing, </a:t>
            </a:r>
            <a:r>
              <a:rPr sz="1100" dirty="0">
                <a:solidFill>
                  <a:srgbClr val="3E3E3E"/>
                </a:solidFill>
                <a:latin typeface="CVS Health Sans"/>
                <a:cs typeface="CVS Health Sans"/>
              </a:rPr>
              <a:t>Service</a:t>
            </a:r>
            <a:r>
              <a:rPr sz="1100" spc="-100" dirty="0">
                <a:solidFill>
                  <a:srgbClr val="3E3E3E"/>
                </a:solidFill>
                <a:latin typeface="CVS Health Sans"/>
                <a:cs typeface="CVS Health Sans"/>
              </a:rPr>
              <a:t> </a:t>
            </a:r>
            <a:r>
              <a:rPr sz="1100" dirty="0">
                <a:solidFill>
                  <a:srgbClr val="3E3E3E"/>
                </a:solidFill>
                <a:latin typeface="CVS Health Sans"/>
                <a:cs typeface="CVS Health Sans"/>
              </a:rPr>
              <a:t>(Executive)</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Recovery, CSAT/Colleague</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Engagement,</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IVR/AI </a:t>
            </a:r>
            <a:r>
              <a:rPr sz="1100" dirty="0">
                <a:solidFill>
                  <a:srgbClr val="3E3E3E"/>
                </a:solidFill>
                <a:latin typeface="CVS Health Sans"/>
                <a:cs typeface="CVS Health Sans"/>
              </a:rPr>
              <a:t>Support,</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Reporting/Analytics.</a:t>
            </a:r>
            <a:endParaRPr sz="1100">
              <a:latin typeface="CVS Health Sans"/>
              <a:cs typeface="CVS Health Sans"/>
            </a:endParaRPr>
          </a:p>
        </p:txBody>
      </p:sp>
      <p:grpSp>
        <p:nvGrpSpPr>
          <p:cNvPr id="5" name="object 5"/>
          <p:cNvGrpSpPr/>
          <p:nvPr/>
        </p:nvGrpSpPr>
        <p:grpSpPr>
          <a:xfrm>
            <a:off x="5138165" y="2286"/>
            <a:ext cx="243840" cy="6856095"/>
            <a:chOff x="5138165" y="2286"/>
            <a:chExt cx="243840" cy="6856095"/>
          </a:xfrm>
        </p:grpSpPr>
        <p:sp>
          <p:nvSpPr>
            <p:cNvPr id="6" name="object 6"/>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7" name="object 7"/>
            <p:cNvPicPr/>
            <p:nvPr/>
          </p:nvPicPr>
          <p:blipFill>
            <a:blip r:embed="rId3" cstate="print"/>
            <a:stretch>
              <a:fillRect/>
            </a:stretch>
          </p:blipFill>
          <p:spPr>
            <a:xfrm>
              <a:off x="5138165" y="799337"/>
              <a:ext cx="239268" cy="239267"/>
            </a:xfrm>
            <a:prstGeom prst="rect">
              <a:avLst/>
            </a:prstGeom>
          </p:spPr>
        </p:pic>
        <p:pic>
          <p:nvPicPr>
            <p:cNvPr id="8" name="object 8"/>
            <p:cNvPicPr/>
            <p:nvPr/>
          </p:nvPicPr>
          <p:blipFill>
            <a:blip r:embed="rId3" cstate="print"/>
            <a:stretch>
              <a:fillRect/>
            </a:stretch>
          </p:blipFill>
          <p:spPr>
            <a:xfrm>
              <a:off x="5138165" y="2312669"/>
              <a:ext cx="239268" cy="239267"/>
            </a:xfrm>
            <a:prstGeom prst="rect">
              <a:avLst/>
            </a:prstGeom>
          </p:spPr>
        </p:pic>
        <p:pic>
          <p:nvPicPr>
            <p:cNvPr id="9" name="object 9"/>
            <p:cNvPicPr/>
            <p:nvPr/>
          </p:nvPicPr>
          <p:blipFill>
            <a:blip r:embed="rId4" cstate="print"/>
            <a:stretch>
              <a:fillRect/>
            </a:stretch>
          </p:blipFill>
          <p:spPr>
            <a:xfrm>
              <a:off x="5142737" y="3835145"/>
              <a:ext cx="239267" cy="239268"/>
            </a:xfrm>
            <a:prstGeom prst="rect">
              <a:avLst/>
            </a:prstGeom>
          </p:spPr>
        </p:pic>
      </p:grpSp>
      <p:sp>
        <p:nvSpPr>
          <p:cNvPr id="10" name="object 10"/>
          <p:cNvSpPr txBox="1"/>
          <p:nvPr/>
        </p:nvSpPr>
        <p:spPr>
          <a:xfrm>
            <a:off x="3631184" y="2298319"/>
            <a:ext cx="137668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38</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1" name="object 11"/>
          <p:cNvSpPr txBox="1"/>
          <p:nvPr/>
        </p:nvSpPr>
        <p:spPr>
          <a:xfrm>
            <a:off x="5585586" y="2199981"/>
            <a:ext cx="6226175" cy="751840"/>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Analyst,</a:t>
            </a:r>
            <a:r>
              <a:rPr sz="1400" b="1" spc="-35" dirty="0">
                <a:solidFill>
                  <a:srgbClr val="3E3E3E"/>
                </a:solidFill>
                <a:latin typeface="CVS Health Sans"/>
                <a:cs typeface="CVS Health Sans"/>
              </a:rPr>
              <a:t> </a:t>
            </a:r>
            <a:r>
              <a:rPr sz="1400" b="1" spc="-25" dirty="0">
                <a:solidFill>
                  <a:srgbClr val="3E3E3E"/>
                </a:solidFill>
                <a:latin typeface="CVS Health Sans"/>
                <a:cs typeface="CVS Health Sans"/>
              </a:rPr>
              <a:t>UAT</a:t>
            </a:r>
            <a:endParaRPr sz="1400">
              <a:latin typeface="CVS Health Sans"/>
              <a:cs typeface="CVS Health Sans"/>
            </a:endParaRPr>
          </a:p>
          <a:p>
            <a:pPr marL="12700">
              <a:lnSpc>
                <a:spcPts val="1310"/>
              </a:lnSpc>
              <a:spcBef>
                <a:spcPts val="640"/>
              </a:spcBef>
            </a:pP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65" dirty="0">
                <a:solidFill>
                  <a:srgbClr val="3E3E3E"/>
                </a:solidFill>
                <a:latin typeface="CVS Health Sans"/>
                <a:cs typeface="CVS Health Sans"/>
              </a:rPr>
              <a:t> </a:t>
            </a:r>
            <a:r>
              <a:rPr sz="1100" dirty="0">
                <a:solidFill>
                  <a:srgbClr val="3E3E3E"/>
                </a:solidFill>
                <a:latin typeface="CVS Health Sans"/>
                <a:cs typeface="CVS Health Sans"/>
              </a:rPr>
              <a:t>activities associated</a:t>
            </a:r>
            <a:r>
              <a:rPr sz="1100" spc="-3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35" dirty="0">
                <a:solidFill>
                  <a:srgbClr val="3E3E3E"/>
                </a:solidFill>
                <a:latin typeface="CVS Health Sans"/>
                <a:cs typeface="CVS Health Sans"/>
              </a:rPr>
              <a:t> </a:t>
            </a:r>
            <a:r>
              <a:rPr sz="1100" dirty="0">
                <a:solidFill>
                  <a:srgbClr val="3E3E3E"/>
                </a:solidFill>
                <a:latin typeface="CVS Health Sans"/>
                <a:cs typeface="CVS Health Sans"/>
              </a:rPr>
              <a:t>User</a:t>
            </a:r>
            <a:r>
              <a:rPr sz="1100" spc="-50" dirty="0">
                <a:solidFill>
                  <a:srgbClr val="3E3E3E"/>
                </a:solidFill>
                <a:latin typeface="CVS Health Sans"/>
                <a:cs typeface="CVS Health Sans"/>
              </a:rPr>
              <a:t> </a:t>
            </a:r>
            <a:r>
              <a:rPr sz="1100" dirty="0">
                <a:solidFill>
                  <a:srgbClr val="3E3E3E"/>
                </a:solidFill>
                <a:latin typeface="CVS Health Sans"/>
                <a:cs typeface="CVS Health Sans"/>
              </a:rPr>
              <a:t>Acceptance</a:t>
            </a:r>
            <a:r>
              <a:rPr sz="1100" spc="-50" dirty="0">
                <a:solidFill>
                  <a:srgbClr val="3E3E3E"/>
                </a:solidFill>
                <a:latin typeface="CVS Health Sans"/>
                <a:cs typeface="CVS Health Sans"/>
              </a:rPr>
              <a:t> </a:t>
            </a:r>
            <a:r>
              <a:rPr sz="1100" dirty="0">
                <a:solidFill>
                  <a:srgbClr val="3E3E3E"/>
                </a:solidFill>
                <a:latin typeface="CVS Health Sans"/>
                <a:cs typeface="CVS Health Sans"/>
              </a:rPr>
              <a:t>testing.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Will</a:t>
            </a:r>
            <a:r>
              <a:rPr sz="1100" spc="-45" dirty="0">
                <a:solidFill>
                  <a:srgbClr val="3E3E3E"/>
                </a:solidFill>
                <a:latin typeface="CVS Health Sans"/>
                <a:cs typeface="CVS Health Sans"/>
              </a:rPr>
              <a:t> </a:t>
            </a:r>
            <a:r>
              <a:rPr sz="1100" dirty="0">
                <a:solidFill>
                  <a:srgbClr val="3E3E3E"/>
                </a:solidFill>
                <a:latin typeface="CVS Health Sans"/>
                <a:cs typeface="CVS Health Sans"/>
              </a:rPr>
              <a:t>manage</a:t>
            </a:r>
            <a:r>
              <a:rPr sz="1100" spc="-10" dirty="0">
                <a:solidFill>
                  <a:srgbClr val="3E3E3E"/>
                </a:solidFill>
                <a:latin typeface="CVS Health Sans"/>
                <a:cs typeface="CVS Health Sans"/>
              </a:rPr>
              <a:t> </a:t>
            </a:r>
            <a:r>
              <a:rPr sz="1100" dirty="0">
                <a:solidFill>
                  <a:srgbClr val="3E3E3E"/>
                </a:solidFill>
                <a:latin typeface="CVS Health Sans"/>
                <a:cs typeface="CVS Health Sans"/>
              </a:rPr>
              <a:t>testing</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process,</a:t>
            </a:r>
            <a:endParaRPr sz="1100">
              <a:latin typeface="CVS Health Sans"/>
              <a:cs typeface="CVS Health Sans"/>
            </a:endParaRPr>
          </a:p>
          <a:p>
            <a:pPr marL="12700">
              <a:lnSpc>
                <a:spcPts val="1310"/>
              </a:lnSpc>
            </a:pPr>
            <a:r>
              <a:rPr sz="1100" dirty="0">
                <a:solidFill>
                  <a:srgbClr val="3E3E3E"/>
                </a:solidFill>
                <a:latin typeface="CVS Health Sans"/>
                <a:cs typeface="CVS Health Sans"/>
              </a:rPr>
              <a:t>including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requirements</a:t>
            </a:r>
            <a:r>
              <a:rPr sz="1100" spc="-125" dirty="0">
                <a:solidFill>
                  <a:srgbClr val="3E3E3E"/>
                </a:solidFill>
                <a:latin typeface="CVS Health Sans"/>
                <a:cs typeface="CVS Health Sans"/>
              </a:rPr>
              <a:t> </a:t>
            </a:r>
            <a:r>
              <a:rPr sz="1100" dirty="0">
                <a:solidFill>
                  <a:srgbClr val="3E3E3E"/>
                </a:solidFill>
                <a:latin typeface="CVS Health Sans"/>
                <a:cs typeface="CVS Health Sans"/>
              </a:rPr>
              <a:t>definition,</a:t>
            </a:r>
            <a:r>
              <a:rPr sz="1100" spc="5" dirty="0">
                <a:solidFill>
                  <a:srgbClr val="3E3E3E"/>
                </a:solidFill>
                <a:latin typeface="CVS Health Sans"/>
                <a:cs typeface="CVS Health Sans"/>
              </a:rPr>
              <a:t> </a:t>
            </a:r>
            <a:r>
              <a:rPr sz="1100" dirty="0">
                <a:solidFill>
                  <a:srgbClr val="3E3E3E"/>
                </a:solidFill>
                <a:latin typeface="CVS Health Sans"/>
                <a:cs typeface="CVS Health Sans"/>
              </a:rPr>
              <a:t>testing</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 documentation</a:t>
            </a:r>
            <a:r>
              <a:rPr sz="1100" spc="-30" dirty="0">
                <a:solidFill>
                  <a:srgbClr val="3E3E3E"/>
                </a:solidFill>
                <a:latin typeface="CVS Health Sans"/>
                <a:cs typeface="CVS Health Sans"/>
              </a:rPr>
              <a:t> </a:t>
            </a:r>
            <a:r>
              <a:rPr sz="1100" dirty="0">
                <a:solidFill>
                  <a:srgbClr val="3E3E3E"/>
                </a:solidFill>
                <a:latin typeface="CVS Health Sans"/>
                <a:cs typeface="CVS Health Sans"/>
              </a:rPr>
              <a:t>of</a:t>
            </a:r>
            <a:r>
              <a:rPr sz="1100" spc="-35" dirty="0">
                <a:solidFill>
                  <a:srgbClr val="3E3E3E"/>
                </a:solidFill>
                <a:latin typeface="CVS Health Sans"/>
                <a:cs typeface="CVS Health Sans"/>
              </a:rPr>
              <a:t> </a:t>
            </a:r>
            <a:r>
              <a:rPr sz="1100" dirty="0">
                <a:solidFill>
                  <a:srgbClr val="3E3E3E"/>
                </a:solidFill>
                <a:latin typeface="CVS Health Sans"/>
                <a:cs typeface="CVS Health Sans"/>
              </a:rPr>
              <a:t>testing</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results.</a:t>
            </a:r>
            <a:endParaRPr sz="1100">
              <a:latin typeface="CVS Health Sans"/>
              <a:cs typeface="CVS Health Sans"/>
            </a:endParaRPr>
          </a:p>
        </p:txBody>
      </p:sp>
      <p:sp>
        <p:nvSpPr>
          <p:cNvPr id="12" name="object 12"/>
          <p:cNvSpPr txBox="1"/>
          <p:nvPr/>
        </p:nvSpPr>
        <p:spPr>
          <a:xfrm>
            <a:off x="5585586" y="3728807"/>
            <a:ext cx="5668645" cy="586740"/>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Analyst</a:t>
            </a:r>
            <a:r>
              <a:rPr sz="1400" b="1" spc="-40" dirty="0">
                <a:solidFill>
                  <a:srgbClr val="3E3E3E"/>
                </a:solidFill>
                <a:latin typeface="CVS Health Sans"/>
                <a:cs typeface="CVS Health Sans"/>
              </a:rPr>
              <a:t> </a:t>
            </a:r>
            <a:r>
              <a:rPr sz="1400" b="1" spc="-20" dirty="0">
                <a:solidFill>
                  <a:srgbClr val="3E3E3E"/>
                </a:solidFill>
                <a:latin typeface="CVS Health Sans"/>
                <a:cs typeface="CVS Health Sans"/>
              </a:rPr>
              <a:t>PQ/QA</a:t>
            </a:r>
            <a:endParaRPr sz="1400">
              <a:latin typeface="CVS Health Sans"/>
              <a:cs typeface="CVS Health Sans"/>
            </a:endParaRPr>
          </a:p>
          <a:p>
            <a:pPr marL="12700">
              <a:lnSpc>
                <a:spcPct val="100000"/>
              </a:lnSpc>
              <a:spcBef>
                <a:spcPts val="640"/>
              </a:spcBef>
            </a:pP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40" dirty="0">
                <a:solidFill>
                  <a:srgbClr val="3E3E3E"/>
                </a:solidFill>
                <a:latin typeface="CVS Health Sans"/>
                <a:cs typeface="CVS Health Sans"/>
              </a:rPr>
              <a:t> </a:t>
            </a:r>
            <a:r>
              <a:rPr sz="1100" dirty="0">
                <a:solidFill>
                  <a:srgbClr val="3E3E3E"/>
                </a:solidFill>
                <a:latin typeface="CVS Health Sans"/>
                <a:cs typeface="CVS Health Sans"/>
              </a:rPr>
              <a:t>analyzing</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metrics/data</a:t>
            </a:r>
            <a:r>
              <a:rPr sz="1100" spc="-25" dirty="0">
                <a:solidFill>
                  <a:srgbClr val="3E3E3E"/>
                </a:solidFill>
                <a:latin typeface="CVS Health Sans"/>
                <a:cs typeface="CVS Health Sans"/>
              </a:rPr>
              <a:t> </a:t>
            </a:r>
            <a:r>
              <a:rPr sz="1100" dirty="0">
                <a:solidFill>
                  <a:srgbClr val="3E3E3E"/>
                </a:solidFill>
                <a:latin typeface="CVS Health Sans"/>
                <a:cs typeface="CVS Health Sans"/>
              </a:rPr>
              <a:t>for internal</a:t>
            </a:r>
            <a:r>
              <a:rPr sz="1100" spc="-3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initiatives</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vendor</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quality.</a:t>
            </a:r>
            <a:endParaRPr sz="1100">
              <a:latin typeface="CVS Health Sans"/>
              <a:cs typeface="CVS Health Sans"/>
            </a:endParaRPr>
          </a:p>
        </p:txBody>
      </p:sp>
      <p:sp>
        <p:nvSpPr>
          <p:cNvPr id="13" name="object 13"/>
          <p:cNvSpPr txBox="1"/>
          <p:nvPr/>
        </p:nvSpPr>
        <p:spPr>
          <a:xfrm>
            <a:off x="3634866" y="3820414"/>
            <a:ext cx="137668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
        <p:nvSpPr>
          <p:cNvPr id="14" name="object 14"/>
          <p:cNvSpPr txBox="1"/>
          <p:nvPr/>
        </p:nvSpPr>
        <p:spPr>
          <a:xfrm>
            <a:off x="5585586" y="793241"/>
            <a:ext cx="5772150" cy="868044"/>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3E3E3E"/>
                </a:solidFill>
                <a:latin typeface="CVS Health Sans"/>
                <a:cs typeface="CVS Health Sans"/>
              </a:rPr>
              <a:t>Analyst,</a:t>
            </a:r>
            <a:r>
              <a:rPr sz="1400" b="1" spc="-10" dirty="0">
                <a:solidFill>
                  <a:srgbClr val="3E3E3E"/>
                </a:solidFill>
                <a:latin typeface="CVS Health Sans"/>
                <a:cs typeface="CVS Health Sans"/>
              </a:rPr>
              <a:t> Reporting</a:t>
            </a:r>
            <a:r>
              <a:rPr sz="1400" b="1" spc="-60" dirty="0">
                <a:solidFill>
                  <a:srgbClr val="3E3E3E"/>
                </a:solidFill>
                <a:latin typeface="CVS Health Sans"/>
                <a:cs typeface="CVS Health Sans"/>
              </a:rPr>
              <a:t> </a:t>
            </a:r>
            <a:r>
              <a:rPr sz="1400" b="1" dirty="0">
                <a:solidFill>
                  <a:srgbClr val="3E3E3E"/>
                </a:solidFill>
                <a:latin typeface="CVS Health Sans"/>
                <a:cs typeface="CVS Health Sans"/>
              </a:rPr>
              <a:t>Strategy</a:t>
            </a:r>
            <a:r>
              <a:rPr sz="1400" b="1" spc="10" dirty="0">
                <a:solidFill>
                  <a:srgbClr val="3E3E3E"/>
                </a:solidFill>
                <a:latin typeface="CVS Health Sans"/>
                <a:cs typeface="CVS Health Sans"/>
              </a:rPr>
              <a:t> </a:t>
            </a:r>
            <a:r>
              <a:rPr sz="1400" b="1" dirty="0">
                <a:solidFill>
                  <a:srgbClr val="3E3E3E"/>
                </a:solidFill>
                <a:latin typeface="CVS Health Sans"/>
                <a:cs typeface="CVS Health Sans"/>
              </a:rPr>
              <a:t>-</a:t>
            </a:r>
            <a:r>
              <a:rPr sz="1400" b="1" spc="15" dirty="0">
                <a:solidFill>
                  <a:srgbClr val="3E3E3E"/>
                </a:solidFill>
                <a:latin typeface="CVS Health Sans"/>
                <a:cs typeface="CVS Health Sans"/>
              </a:rPr>
              <a:t> </a:t>
            </a:r>
            <a:r>
              <a:rPr sz="1400" b="1" dirty="0">
                <a:solidFill>
                  <a:srgbClr val="3E3E3E"/>
                </a:solidFill>
                <a:latin typeface="CVS Health Sans"/>
                <a:cs typeface="CVS Health Sans"/>
              </a:rPr>
              <a:t>CRM</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Prod.</a:t>
            </a:r>
            <a:r>
              <a:rPr sz="1400" b="1" spc="-45" dirty="0">
                <a:solidFill>
                  <a:srgbClr val="3E3E3E"/>
                </a:solidFill>
                <a:latin typeface="CVS Health Sans"/>
                <a:cs typeface="CVS Health Sans"/>
              </a:rPr>
              <a:t> </a:t>
            </a:r>
            <a:r>
              <a:rPr sz="1400" b="1" dirty="0">
                <a:solidFill>
                  <a:srgbClr val="3E3E3E"/>
                </a:solidFill>
                <a:latin typeface="CVS Health Sans"/>
                <a:cs typeface="CVS Health Sans"/>
              </a:rPr>
              <a:t>Dev</a:t>
            </a:r>
            <a:r>
              <a:rPr sz="1400" b="1" spc="-10" dirty="0">
                <a:solidFill>
                  <a:srgbClr val="3E3E3E"/>
                </a:solidFill>
                <a:latin typeface="CVS Health Sans"/>
                <a:cs typeface="CVS Health Sans"/>
              </a:rPr>
              <a:t> Support/Grievance,</a:t>
            </a:r>
            <a:endParaRPr sz="1400">
              <a:latin typeface="CVS Health Sans"/>
              <a:cs typeface="CVS Health Sans"/>
            </a:endParaRPr>
          </a:p>
          <a:p>
            <a:pPr marL="12700">
              <a:lnSpc>
                <a:spcPct val="100000"/>
              </a:lnSpc>
              <a:spcBef>
                <a:spcPts val="10"/>
              </a:spcBef>
            </a:pPr>
            <a:r>
              <a:rPr sz="1400" b="1" dirty="0">
                <a:solidFill>
                  <a:srgbClr val="3E3E3E"/>
                </a:solidFill>
                <a:latin typeface="CVS Health Sans"/>
                <a:cs typeface="CVS Health Sans"/>
              </a:rPr>
              <a:t>Prog.</a:t>
            </a:r>
            <a:r>
              <a:rPr sz="1400" b="1" spc="-60" dirty="0">
                <a:solidFill>
                  <a:srgbClr val="3E3E3E"/>
                </a:solidFill>
                <a:latin typeface="CVS Health Sans"/>
                <a:cs typeface="CVS Health Sans"/>
              </a:rPr>
              <a:t> </a:t>
            </a:r>
            <a:r>
              <a:rPr sz="1400" b="1" spc="-20" dirty="0">
                <a:solidFill>
                  <a:srgbClr val="3E3E3E"/>
                </a:solidFill>
                <a:latin typeface="CVS Health Sans"/>
                <a:cs typeface="CVS Health Sans"/>
              </a:rPr>
              <a:t>Mgt.</a:t>
            </a:r>
            <a:endParaRPr sz="1400">
              <a:latin typeface="CVS Health Sans"/>
              <a:cs typeface="CVS Health Sans"/>
            </a:endParaRPr>
          </a:p>
          <a:p>
            <a:pPr marL="12700">
              <a:lnSpc>
                <a:spcPct val="100000"/>
              </a:lnSpc>
              <a:spcBef>
                <a:spcPts val="600"/>
              </a:spcBef>
            </a:pPr>
            <a:r>
              <a:rPr sz="1100" dirty="0">
                <a:solidFill>
                  <a:srgbClr val="3E3E3E"/>
                </a:solidFill>
                <a:latin typeface="CVS Health Sans"/>
                <a:cs typeface="CVS Health Sans"/>
              </a:rPr>
              <a:t>Track</a:t>
            </a:r>
            <a:r>
              <a:rPr sz="1100" spc="-35" dirty="0">
                <a:solidFill>
                  <a:srgbClr val="3E3E3E"/>
                </a:solidFill>
                <a:latin typeface="CVS Health Sans"/>
                <a:cs typeface="CVS Health Sans"/>
              </a:rPr>
              <a:t> </a:t>
            </a:r>
            <a:r>
              <a:rPr sz="1100" dirty="0">
                <a:solidFill>
                  <a:srgbClr val="3E3E3E"/>
                </a:solidFill>
                <a:latin typeface="CVS Health Sans"/>
                <a:cs typeface="CVS Health Sans"/>
              </a:rPr>
              <a:t>data,</a:t>
            </a:r>
            <a:r>
              <a:rPr sz="1100" spc="35" dirty="0">
                <a:solidFill>
                  <a:srgbClr val="3E3E3E"/>
                </a:solidFill>
                <a:latin typeface="CVS Health Sans"/>
                <a:cs typeface="CVS Health Sans"/>
              </a:rPr>
              <a:t> </a:t>
            </a:r>
            <a:r>
              <a:rPr sz="1100" dirty="0">
                <a:solidFill>
                  <a:srgbClr val="3E3E3E"/>
                </a:solidFill>
                <a:latin typeface="CVS Health Sans"/>
                <a:cs typeface="CVS Health Sans"/>
              </a:rPr>
              <a:t>associated</a:t>
            </a:r>
            <a:r>
              <a:rPr sz="1100" spc="-5" dirty="0">
                <a:solidFill>
                  <a:srgbClr val="3E3E3E"/>
                </a:solidFill>
                <a:latin typeface="CVS Health Sans"/>
                <a:cs typeface="CVS Health Sans"/>
              </a:rPr>
              <a:t> </a:t>
            </a:r>
            <a:r>
              <a:rPr sz="1100" dirty="0">
                <a:solidFill>
                  <a:srgbClr val="3E3E3E"/>
                </a:solidFill>
                <a:latin typeface="CVS Health Sans"/>
                <a:cs typeface="CVS Health Sans"/>
              </a:rPr>
              <a:t>trends,</a:t>
            </a:r>
            <a:r>
              <a:rPr sz="1100" spc="-40" dirty="0">
                <a:solidFill>
                  <a:srgbClr val="3E3E3E"/>
                </a:solidFill>
                <a:latin typeface="CVS Health Sans"/>
                <a:cs typeface="CVS Health Sans"/>
              </a:rPr>
              <a:t> </a:t>
            </a:r>
            <a:r>
              <a:rPr sz="1100" dirty="0">
                <a:solidFill>
                  <a:srgbClr val="3E3E3E"/>
                </a:solidFill>
                <a:latin typeface="CVS Health Sans"/>
                <a:cs typeface="CVS Health Sans"/>
              </a:rPr>
              <a:t>be</a:t>
            </a:r>
            <a:r>
              <a:rPr sz="1100" spc="-20" dirty="0">
                <a:solidFill>
                  <a:srgbClr val="3E3E3E"/>
                </a:solidFill>
                <a:latin typeface="CVS Health Sans"/>
                <a:cs typeface="CVS Health Sans"/>
              </a:rPr>
              <a:t> </a:t>
            </a:r>
            <a:r>
              <a:rPr sz="1100" dirty="0">
                <a:solidFill>
                  <a:srgbClr val="3E3E3E"/>
                </a:solidFill>
                <a:latin typeface="CVS Health Sans"/>
                <a:cs typeface="CVS Health Sans"/>
              </a:rPr>
              <a:t>able</a:t>
            </a:r>
            <a:r>
              <a:rPr sz="1100" spc="-20" dirty="0">
                <a:solidFill>
                  <a:srgbClr val="3E3E3E"/>
                </a:solidFill>
                <a:latin typeface="CVS Health Sans"/>
                <a:cs typeface="CVS Health Sans"/>
              </a:rPr>
              <a:t> </a:t>
            </a:r>
            <a:r>
              <a:rPr sz="1100" dirty="0">
                <a:solidFill>
                  <a:srgbClr val="3E3E3E"/>
                </a:solidFill>
                <a:latin typeface="CVS Health Sans"/>
                <a:cs typeface="CVS Health Sans"/>
              </a:rPr>
              <a:t>to</a:t>
            </a:r>
            <a:r>
              <a:rPr sz="1100" spc="35" dirty="0">
                <a:solidFill>
                  <a:srgbClr val="3E3E3E"/>
                </a:solidFill>
                <a:latin typeface="CVS Health Sans"/>
                <a:cs typeface="CVS Health Sans"/>
              </a:rPr>
              <a:t> </a:t>
            </a:r>
            <a:r>
              <a:rPr sz="1100" dirty="0">
                <a:solidFill>
                  <a:srgbClr val="3E3E3E"/>
                </a:solidFill>
                <a:latin typeface="CVS Health Sans"/>
                <a:cs typeface="CVS Health Sans"/>
              </a:rPr>
              <a:t>leverage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data</a:t>
            </a:r>
            <a:r>
              <a:rPr sz="1100" spc="-5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measure</a:t>
            </a:r>
            <a:r>
              <a:rPr sz="1100" spc="-20"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effectiveness</a:t>
            </a:r>
            <a:endParaRPr sz="1100">
              <a:latin typeface="CVS Health Sans"/>
              <a:cs typeface="CVS Health Sans"/>
            </a:endParaRPr>
          </a:p>
          <a:p>
            <a:pPr marL="12700">
              <a:lnSpc>
                <a:spcPct val="100000"/>
              </a:lnSpc>
              <a:spcBef>
                <a:spcPts val="15"/>
              </a:spcBef>
            </a:pP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quantify</a:t>
            </a:r>
            <a:r>
              <a:rPr sz="1100" spc="5" dirty="0">
                <a:solidFill>
                  <a:srgbClr val="3E3E3E"/>
                </a:solidFill>
                <a:latin typeface="CVS Health Sans"/>
                <a:cs typeface="CVS Health Sans"/>
              </a:rPr>
              <a:t> </a:t>
            </a:r>
            <a:r>
              <a:rPr sz="1100" dirty="0">
                <a:solidFill>
                  <a:srgbClr val="3E3E3E"/>
                </a:solidFill>
                <a:latin typeface="CVS Health Sans"/>
                <a:cs typeface="CVS Health Sans"/>
              </a:rPr>
              <a:t>process</a:t>
            </a:r>
            <a:r>
              <a:rPr sz="1100" spc="-90" dirty="0">
                <a:solidFill>
                  <a:srgbClr val="3E3E3E"/>
                </a:solidFill>
                <a:latin typeface="CVS Health Sans"/>
                <a:cs typeface="CVS Health Sans"/>
              </a:rPr>
              <a:t> </a:t>
            </a:r>
            <a:r>
              <a:rPr sz="1100" dirty="0">
                <a:solidFill>
                  <a:srgbClr val="3E3E3E"/>
                </a:solidFill>
                <a:latin typeface="CVS Health Sans"/>
                <a:cs typeface="CVS Health Sans"/>
              </a:rPr>
              <a:t>improvement</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opportunities.</a:t>
            </a:r>
            <a:endParaRPr sz="1100">
              <a:latin typeface="CVS Health Sans"/>
              <a:cs typeface="CVS Health Sans"/>
            </a:endParaRPr>
          </a:p>
        </p:txBody>
      </p:sp>
      <p:sp>
        <p:nvSpPr>
          <p:cNvPr id="15" name="object 15"/>
          <p:cNvSpPr txBox="1"/>
          <p:nvPr/>
        </p:nvSpPr>
        <p:spPr>
          <a:xfrm>
            <a:off x="3631184" y="786511"/>
            <a:ext cx="137668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107</a:t>
            </a:r>
            <a:endParaRPr sz="1400">
              <a:latin typeface="CVS Health Sans"/>
              <a:cs typeface="CVS Health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85586" y="3586861"/>
            <a:ext cx="5605780" cy="587375"/>
          </a:xfrm>
          <a:prstGeom prst="rect">
            <a:avLst/>
          </a:prstGeom>
        </p:spPr>
        <p:txBody>
          <a:bodyPr vert="horz" wrap="square" lIns="0" tIns="111760" rIns="0" bIns="0" rtlCol="0">
            <a:spAutoFit/>
          </a:bodyPr>
          <a:lstStyle/>
          <a:p>
            <a:pPr marL="12700">
              <a:lnSpc>
                <a:spcPct val="100000"/>
              </a:lnSpc>
              <a:spcBef>
                <a:spcPts val="880"/>
              </a:spcBef>
            </a:pPr>
            <a:r>
              <a:rPr sz="1400" b="1" dirty="0">
                <a:solidFill>
                  <a:srgbClr val="3E3E3E"/>
                </a:solidFill>
                <a:latin typeface="CVS Health Sans"/>
                <a:cs typeface="CVS Health Sans"/>
              </a:rPr>
              <a:t>Sr.</a:t>
            </a:r>
            <a:r>
              <a:rPr sz="1400" b="1" spc="-40" dirty="0">
                <a:solidFill>
                  <a:srgbClr val="3E3E3E"/>
                </a:solidFill>
                <a:latin typeface="CVS Health Sans"/>
                <a:cs typeface="CVS Health Sans"/>
              </a:rPr>
              <a:t> </a:t>
            </a:r>
            <a:r>
              <a:rPr sz="1400" b="1" dirty="0">
                <a:solidFill>
                  <a:srgbClr val="3E3E3E"/>
                </a:solidFill>
                <a:latin typeface="CVS Health Sans"/>
                <a:cs typeface="CVS Health Sans"/>
              </a:rPr>
              <a:t>Analyst</a:t>
            </a:r>
            <a:r>
              <a:rPr sz="1400" b="1" spc="-75" dirty="0">
                <a:solidFill>
                  <a:srgbClr val="3E3E3E"/>
                </a:solidFill>
                <a:latin typeface="CVS Health Sans"/>
                <a:cs typeface="CVS Health Sans"/>
              </a:rPr>
              <a:t> </a:t>
            </a:r>
            <a:r>
              <a:rPr sz="1400" b="1" dirty="0">
                <a:solidFill>
                  <a:srgbClr val="3E3E3E"/>
                </a:solidFill>
                <a:latin typeface="CVS Health Sans"/>
                <a:cs typeface="CVS Health Sans"/>
              </a:rPr>
              <a:t>Reporting</a:t>
            </a:r>
            <a:r>
              <a:rPr sz="1400" b="1" spc="-50" dirty="0">
                <a:solidFill>
                  <a:srgbClr val="3E3E3E"/>
                </a:solidFill>
                <a:latin typeface="CVS Health Sans"/>
                <a:cs typeface="CVS Health Sans"/>
              </a:rPr>
              <a:t> </a:t>
            </a:r>
            <a:r>
              <a:rPr sz="1400" b="1" dirty="0">
                <a:solidFill>
                  <a:srgbClr val="3E3E3E"/>
                </a:solidFill>
                <a:latin typeface="CVS Health Sans"/>
                <a:cs typeface="CVS Health Sans"/>
              </a:rPr>
              <a:t>Strategy,</a:t>
            </a:r>
            <a:r>
              <a:rPr sz="1400" b="1" spc="-30" dirty="0">
                <a:solidFill>
                  <a:srgbClr val="3E3E3E"/>
                </a:solidFill>
                <a:latin typeface="CVS Health Sans"/>
                <a:cs typeface="CVS Health Sans"/>
              </a:rPr>
              <a:t> </a:t>
            </a:r>
            <a:r>
              <a:rPr sz="1400" b="1" spc="-10" dirty="0">
                <a:solidFill>
                  <a:srgbClr val="3E3E3E"/>
                </a:solidFill>
                <a:latin typeface="CVS Health Sans"/>
                <a:cs typeface="CVS Health Sans"/>
              </a:rPr>
              <a:t>Business</a:t>
            </a:r>
            <a:r>
              <a:rPr sz="1400" b="1" dirty="0">
                <a:solidFill>
                  <a:srgbClr val="3E3E3E"/>
                </a:solidFill>
                <a:latin typeface="CVS Health Sans"/>
                <a:cs typeface="CVS Health Sans"/>
              </a:rPr>
              <a:t> Analytics,</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Vendor</a:t>
            </a:r>
            <a:r>
              <a:rPr sz="1400" b="1" spc="-15" dirty="0">
                <a:solidFill>
                  <a:srgbClr val="3E3E3E"/>
                </a:solidFill>
                <a:latin typeface="CVS Health Sans"/>
                <a:cs typeface="CVS Health Sans"/>
              </a:rPr>
              <a:t> </a:t>
            </a:r>
            <a:r>
              <a:rPr sz="1400" b="1" spc="-10" dirty="0">
                <a:solidFill>
                  <a:srgbClr val="3E3E3E"/>
                </a:solidFill>
                <a:latin typeface="CVS Health Sans"/>
                <a:cs typeface="CVS Health Sans"/>
              </a:rPr>
              <a:t>Trans</a:t>
            </a:r>
            <a:endParaRPr sz="1400">
              <a:latin typeface="CVS Health Sans"/>
              <a:cs typeface="CVS Health Sans"/>
            </a:endParaRPr>
          </a:p>
          <a:p>
            <a:pPr marL="12700">
              <a:lnSpc>
                <a:spcPct val="100000"/>
              </a:lnSpc>
              <a:spcBef>
                <a:spcPts val="635"/>
              </a:spcBef>
            </a:pP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70" dirty="0">
                <a:solidFill>
                  <a:srgbClr val="3E3E3E"/>
                </a:solidFill>
                <a:latin typeface="CVS Health Sans"/>
                <a:cs typeface="CVS Health Sans"/>
              </a:rPr>
              <a:t> </a:t>
            </a:r>
            <a:r>
              <a:rPr sz="1100" dirty="0">
                <a:solidFill>
                  <a:srgbClr val="3E3E3E"/>
                </a:solidFill>
                <a:latin typeface="CVS Health Sans"/>
                <a:cs typeface="CVS Health Sans"/>
              </a:rPr>
              <a:t>tracking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analyzing</a:t>
            </a:r>
            <a:r>
              <a:rPr sz="1100" spc="5" dirty="0">
                <a:solidFill>
                  <a:srgbClr val="3E3E3E"/>
                </a:solidFill>
                <a:latin typeface="CVS Health Sans"/>
                <a:cs typeface="CVS Health Sans"/>
              </a:rPr>
              <a:t> </a:t>
            </a:r>
            <a:r>
              <a:rPr sz="1100" dirty="0">
                <a:solidFill>
                  <a:srgbClr val="3E3E3E"/>
                </a:solidFill>
                <a:latin typeface="CVS Health Sans"/>
                <a:cs typeface="CVS Health Sans"/>
              </a:rPr>
              <a:t>data</a:t>
            </a:r>
            <a:r>
              <a:rPr sz="1100" spc="-45" dirty="0">
                <a:solidFill>
                  <a:srgbClr val="3E3E3E"/>
                </a:solidFill>
                <a:latin typeface="CVS Health Sans"/>
                <a:cs typeface="CVS Health Sans"/>
              </a:rPr>
              <a:t> </a:t>
            </a:r>
            <a:r>
              <a:rPr sz="1100" dirty="0">
                <a:solidFill>
                  <a:srgbClr val="3E3E3E"/>
                </a:solidFill>
                <a:latin typeface="CVS Health Sans"/>
                <a:cs typeface="CVS Health Sans"/>
              </a:rPr>
              <a:t>associated</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with:</a:t>
            </a:r>
            <a:endParaRPr sz="1100">
              <a:latin typeface="CVS Health Sans"/>
              <a:cs typeface="CVS Health Sans"/>
            </a:endParaRPr>
          </a:p>
        </p:txBody>
      </p:sp>
      <p:sp>
        <p:nvSpPr>
          <p:cNvPr id="3" name="object 3"/>
          <p:cNvSpPr txBox="1"/>
          <p:nvPr/>
        </p:nvSpPr>
        <p:spPr>
          <a:xfrm>
            <a:off x="5585586" y="4312411"/>
            <a:ext cx="2234565" cy="1371600"/>
          </a:xfrm>
          <a:prstGeom prst="rect">
            <a:avLst/>
          </a:prstGeom>
        </p:spPr>
        <p:txBody>
          <a:bodyPr vert="horz" wrap="square" lIns="0" tIns="14604" rIns="0" bIns="0" rtlCol="0">
            <a:spAutoFit/>
          </a:bodyPr>
          <a:lstStyle/>
          <a:p>
            <a:pPr marL="184150" indent="-171450">
              <a:lnSpc>
                <a:spcPct val="100000"/>
              </a:lnSpc>
              <a:spcBef>
                <a:spcPts val="114"/>
              </a:spcBef>
              <a:buFont typeface="Arial"/>
              <a:buChar char="•"/>
              <a:tabLst>
                <a:tab pos="184150" algn="l"/>
              </a:tabLst>
            </a:pPr>
            <a:r>
              <a:rPr sz="1100" dirty="0">
                <a:solidFill>
                  <a:srgbClr val="3E3E3E"/>
                </a:solidFill>
                <a:latin typeface="CVS Health Sans"/>
                <a:cs typeface="CVS Health Sans"/>
              </a:rPr>
              <a:t>Data</a:t>
            </a:r>
            <a:r>
              <a:rPr sz="1100" spc="-5" dirty="0">
                <a:solidFill>
                  <a:srgbClr val="3E3E3E"/>
                </a:solidFill>
                <a:latin typeface="CVS Health Sans"/>
                <a:cs typeface="CVS Health Sans"/>
              </a:rPr>
              <a:t> </a:t>
            </a:r>
            <a:r>
              <a:rPr sz="1100" dirty="0">
                <a:solidFill>
                  <a:srgbClr val="3E3E3E"/>
                </a:solidFill>
                <a:latin typeface="CVS Health Sans"/>
                <a:cs typeface="CVS Health Sans"/>
              </a:rPr>
              <a:t>ETL</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Tools</a:t>
            </a:r>
            <a:endParaRPr sz="1100">
              <a:latin typeface="CVS Health Sans"/>
              <a:cs typeface="CVS Health Sans"/>
            </a:endParaRPr>
          </a:p>
          <a:p>
            <a:pPr marL="183515" indent="-170815">
              <a:lnSpc>
                <a:spcPts val="1310"/>
              </a:lnSpc>
              <a:spcBef>
                <a:spcPts val="10"/>
              </a:spcBef>
              <a:buFont typeface="Arial"/>
              <a:buChar char="•"/>
              <a:tabLst>
                <a:tab pos="183515" algn="l"/>
              </a:tabLst>
            </a:pPr>
            <a:r>
              <a:rPr sz="1100" dirty="0">
                <a:solidFill>
                  <a:srgbClr val="3E3E3E"/>
                </a:solidFill>
                <a:latin typeface="CVS Health Sans"/>
                <a:cs typeface="CVS Health Sans"/>
              </a:rPr>
              <a:t>MS</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Office</a:t>
            </a:r>
            <a:endParaRPr sz="1100">
              <a:latin typeface="CVS Health Sans"/>
              <a:cs typeface="CVS Health Sans"/>
            </a:endParaRPr>
          </a:p>
          <a:p>
            <a:pPr marL="184150" indent="-171450">
              <a:lnSpc>
                <a:spcPts val="1310"/>
              </a:lnSpc>
              <a:buFont typeface="Arial"/>
              <a:buChar char="•"/>
              <a:tabLst>
                <a:tab pos="184150" algn="l"/>
              </a:tabLst>
            </a:pPr>
            <a:r>
              <a:rPr sz="1100" dirty="0">
                <a:solidFill>
                  <a:srgbClr val="3E3E3E"/>
                </a:solidFill>
                <a:latin typeface="CVS Health Sans"/>
                <a:cs typeface="CVS Health Sans"/>
              </a:rPr>
              <a:t>Coding,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Queries,</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Automation</a:t>
            </a:r>
            <a:endParaRPr sz="1100">
              <a:latin typeface="CVS Health Sans"/>
              <a:cs typeface="CVS Health Sans"/>
            </a:endParaRPr>
          </a:p>
          <a:p>
            <a:pPr marL="184150" indent="-171450">
              <a:lnSpc>
                <a:spcPct val="100000"/>
              </a:lnSpc>
              <a:spcBef>
                <a:spcPts val="15"/>
              </a:spcBef>
              <a:buFont typeface="Arial"/>
              <a:buChar char="•"/>
              <a:tabLst>
                <a:tab pos="184150" algn="l"/>
              </a:tabLst>
            </a:pPr>
            <a:r>
              <a:rPr sz="1100" dirty="0">
                <a:solidFill>
                  <a:srgbClr val="3E3E3E"/>
                </a:solidFill>
                <a:latin typeface="CVS Health Sans"/>
                <a:cs typeface="CVS Health Sans"/>
              </a:rPr>
              <a:t>Data</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Viz/Tableau</a:t>
            </a:r>
            <a:endParaRPr sz="1100">
              <a:latin typeface="CVS Health Sans"/>
              <a:cs typeface="CVS Health Sans"/>
            </a:endParaRPr>
          </a:p>
          <a:p>
            <a:pPr marL="183515" indent="-170815">
              <a:lnSpc>
                <a:spcPts val="1310"/>
              </a:lnSpc>
              <a:spcBef>
                <a:spcPts val="10"/>
              </a:spcBef>
              <a:buFont typeface="Arial"/>
              <a:buChar char="•"/>
              <a:tabLst>
                <a:tab pos="183515" algn="l"/>
              </a:tabLst>
            </a:pPr>
            <a:r>
              <a:rPr sz="1100" dirty="0">
                <a:solidFill>
                  <a:srgbClr val="3E3E3E"/>
                </a:solidFill>
                <a:latin typeface="CVS Health Sans"/>
                <a:cs typeface="CVS Health Sans"/>
              </a:rPr>
              <a:t>Content</a:t>
            </a:r>
            <a:r>
              <a:rPr sz="1100" spc="-65" dirty="0">
                <a:solidFill>
                  <a:srgbClr val="3E3E3E"/>
                </a:solidFill>
                <a:latin typeface="CVS Health Sans"/>
                <a:cs typeface="CVS Health Sans"/>
              </a:rPr>
              <a:t> </a:t>
            </a:r>
            <a:r>
              <a:rPr sz="1100" dirty="0">
                <a:solidFill>
                  <a:srgbClr val="3E3E3E"/>
                </a:solidFill>
                <a:latin typeface="CVS Health Sans"/>
                <a:cs typeface="CVS Health Sans"/>
              </a:rPr>
              <a:t>&amp;</a:t>
            </a:r>
            <a:r>
              <a:rPr sz="1100" spc="-5" dirty="0">
                <a:solidFill>
                  <a:srgbClr val="3E3E3E"/>
                </a:solidFill>
                <a:latin typeface="CVS Health Sans"/>
                <a:cs typeface="CVS Health Sans"/>
              </a:rPr>
              <a:t> </a:t>
            </a:r>
            <a:r>
              <a:rPr sz="1100" dirty="0">
                <a:solidFill>
                  <a:srgbClr val="3E3E3E"/>
                </a:solidFill>
                <a:latin typeface="CVS Health Sans"/>
                <a:cs typeface="CVS Health Sans"/>
              </a:rPr>
              <a:t>Domain</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knowledge</a:t>
            </a:r>
            <a:endParaRPr sz="1100">
              <a:latin typeface="CVS Health Sans"/>
              <a:cs typeface="CVS Health Sans"/>
            </a:endParaRPr>
          </a:p>
          <a:p>
            <a:pPr marL="184150" indent="-171450">
              <a:lnSpc>
                <a:spcPts val="1310"/>
              </a:lnSpc>
              <a:buFont typeface="Arial"/>
              <a:buChar char="•"/>
              <a:tabLst>
                <a:tab pos="184150" algn="l"/>
              </a:tabLst>
            </a:pPr>
            <a:r>
              <a:rPr sz="1100" dirty="0">
                <a:solidFill>
                  <a:srgbClr val="3E3E3E"/>
                </a:solidFill>
                <a:latin typeface="CVS Health Sans"/>
                <a:cs typeface="CVS Health Sans"/>
              </a:rPr>
              <a:t>General</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Professional/PM/BPI</a:t>
            </a:r>
            <a:endParaRPr sz="1100">
              <a:latin typeface="CVS Health Sans"/>
              <a:cs typeface="CVS Health Sans"/>
            </a:endParaRPr>
          </a:p>
          <a:p>
            <a:pPr marL="184150" indent="-171450">
              <a:lnSpc>
                <a:spcPct val="100000"/>
              </a:lnSpc>
              <a:spcBef>
                <a:spcPts val="10"/>
              </a:spcBef>
              <a:buFont typeface="Arial"/>
              <a:buChar char="•"/>
              <a:tabLst>
                <a:tab pos="184150" algn="l"/>
              </a:tabLst>
            </a:pPr>
            <a:r>
              <a:rPr sz="1100" dirty="0">
                <a:solidFill>
                  <a:srgbClr val="3E3E3E"/>
                </a:solidFill>
                <a:latin typeface="CVS Health Sans"/>
                <a:cs typeface="CVS Health Sans"/>
              </a:rPr>
              <a:t>Specialized</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Skills/Certifications</a:t>
            </a:r>
            <a:endParaRPr sz="1100">
              <a:latin typeface="CVS Health Sans"/>
              <a:cs typeface="CVS Health Sans"/>
            </a:endParaRPr>
          </a:p>
          <a:p>
            <a:pPr marL="183515" indent="-170815">
              <a:lnSpc>
                <a:spcPct val="100000"/>
              </a:lnSpc>
              <a:spcBef>
                <a:spcPts val="15"/>
              </a:spcBef>
              <a:buFont typeface="Arial"/>
              <a:buChar char="•"/>
              <a:tabLst>
                <a:tab pos="183515" algn="l"/>
              </a:tabLst>
            </a:pPr>
            <a:r>
              <a:rPr sz="1100" dirty="0">
                <a:solidFill>
                  <a:srgbClr val="3E3E3E"/>
                </a:solidFill>
                <a:latin typeface="CVS Health Sans"/>
                <a:cs typeface="CVS Health Sans"/>
              </a:rPr>
              <a:t>Vendor</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Management</a:t>
            </a:r>
            <a:endParaRPr sz="1100">
              <a:latin typeface="CVS Health Sans"/>
              <a:cs typeface="CVS Health Sans"/>
            </a:endParaRPr>
          </a:p>
        </p:txBody>
      </p:sp>
      <p:pic>
        <p:nvPicPr>
          <p:cNvPr id="4" name="object 4"/>
          <p:cNvPicPr/>
          <p:nvPr/>
        </p:nvPicPr>
        <p:blipFill>
          <a:blip r:embed="rId2" cstate="print"/>
          <a:stretch>
            <a:fillRect/>
          </a:stretch>
        </p:blipFill>
        <p:spPr>
          <a:xfrm>
            <a:off x="0" y="514710"/>
            <a:ext cx="3863340" cy="5464743"/>
          </a:xfrm>
          <a:prstGeom prst="rect">
            <a:avLst/>
          </a:prstGeom>
        </p:spPr>
      </p:pic>
      <p:sp>
        <p:nvSpPr>
          <p:cNvPr id="5" name="object 5"/>
          <p:cNvSpPr txBox="1"/>
          <p:nvPr/>
        </p:nvSpPr>
        <p:spPr>
          <a:xfrm>
            <a:off x="720953" y="1193368"/>
            <a:ext cx="2652395" cy="2818130"/>
          </a:xfrm>
          <a:prstGeom prst="rect">
            <a:avLst/>
          </a:prstGeom>
        </p:spPr>
        <p:txBody>
          <a:bodyPr vert="horz" wrap="square" lIns="0" tIns="61594" rIns="0" bIns="0" rtlCol="0">
            <a:spAutoFit/>
          </a:bodyPr>
          <a:lstStyle/>
          <a:p>
            <a:pPr marL="12700" marR="398780">
              <a:lnSpc>
                <a:spcPts val="3030"/>
              </a:lnSpc>
              <a:spcBef>
                <a:spcPts val="484"/>
              </a:spcBef>
            </a:pPr>
            <a:r>
              <a:rPr sz="2800" b="1" dirty="0">
                <a:solidFill>
                  <a:srgbClr val="3E3E3E"/>
                </a:solidFill>
                <a:latin typeface="CVS Health Sans"/>
                <a:cs typeface="CVS Health Sans"/>
              </a:rPr>
              <a:t>Strategy</a:t>
            </a:r>
            <a:r>
              <a:rPr sz="2800" b="1" spc="-75" dirty="0">
                <a:solidFill>
                  <a:srgbClr val="3E3E3E"/>
                </a:solidFill>
                <a:latin typeface="CVS Health Sans"/>
                <a:cs typeface="CVS Health Sans"/>
              </a:rPr>
              <a:t> </a:t>
            </a:r>
            <a:r>
              <a:rPr sz="2800" b="1" spc="-25" dirty="0">
                <a:solidFill>
                  <a:srgbClr val="3E3E3E"/>
                </a:solidFill>
                <a:latin typeface="CVS Health Sans"/>
                <a:cs typeface="CVS Health Sans"/>
              </a:rPr>
              <a:t>and </a:t>
            </a:r>
            <a:r>
              <a:rPr sz="2800" b="1" spc="-10" dirty="0">
                <a:solidFill>
                  <a:srgbClr val="3E3E3E"/>
                </a:solidFill>
                <a:latin typeface="CVS Health Sans"/>
                <a:cs typeface="CVS Health Sans"/>
              </a:rPr>
              <a:t>Member Experience</a:t>
            </a:r>
            <a:endParaRPr sz="2800">
              <a:latin typeface="CVS Health Sans"/>
              <a:cs typeface="CVS Health Sans"/>
            </a:endParaRPr>
          </a:p>
          <a:p>
            <a:pPr marL="68580" marR="5080">
              <a:lnSpc>
                <a:spcPct val="100299"/>
              </a:lnSpc>
              <a:spcBef>
                <a:spcPts val="590"/>
              </a:spcBef>
            </a:pP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Strategy</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95" dirty="0">
                <a:solidFill>
                  <a:srgbClr val="3E3E3E"/>
                </a:solidFill>
                <a:latin typeface="CVS Health Sans"/>
                <a:cs typeface="CVS Health Sans"/>
              </a:rPr>
              <a:t> </a:t>
            </a:r>
            <a:r>
              <a:rPr sz="1100" spc="-10" dirty="0">
                <a:solidFill>
                  <a:srgbClr val="3E3E3E"/>
                </a:solidFill>
                <a:latin typeface="CVS Health Sans"/>
                <a:cs typeface="CVS Health Sans"/>
              </a:rPr>
              <a:t>Experience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focused</a:t>
            </a:r>
            <a:r>
              <a:rPr sz="1100" spc="-80" dirty="0">
                <a:solidFill>
                  <a:srgbClr val="3E3E3E"/>
                </a:solidFill>
                <a:latin typeface="CVS Health Sans"/>
                <a:cs typeface="CVS Health Sans"/>
              </a:rPr>
              <a:t> </a:t>
            </a:r>
            <a:r>
              <a:rPr sz="1100" dirty="0">
                <a:solidFill>
                  <a:srgbClr val="3E3E3E"/>
                </a:solidFill>
                <a:latin typeface="CVS Health Sans"/>
                <a:cs typeface="CVS Health Sans"/>
              </a:rPr>
              <a:t>on</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understanding, measuring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enhancing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quality </a:t>
            </a:r>
            <a:r>
              <a:rPr sz="1100" dirty="0">
                <a:solidFill>
                  <a:srgbClr val="3E3E3E"/>
                </a:solidFill>
                <a:latin typeface="CVS Health Sans"/>
                <a:cs typeface="CVS Health Sans"/>
              </a:rPr>
              <a:t>and </a:t>
            </a:r>
            <a:r>
              <a:rPr sz="1100" spc="-10" dirty="0">
                <a:solidFill>
                  <a:srgbClr val="3E3E3E"/>
                </a:solidFill>
                <a:latin typeface="CVS Health Sans"/>
                <a:cs typeface="CVS Health Sans"/>
              </a:rPr>
              <a:t>efficiency</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 </a:t>
            </a:r>
            <a:r>
              <a:rPr sz="1100" spc="-20" dirty="0">
                <a:solidFill>
                  <a:srgbClr val="3E3E3E"/>
                </a:solidFill>
                <a:latin typeface="CVS Health Sans"/>
                <a:cs typeface="CVS Health Sans"/>
              </a:rPr>
              <a:t>agent </a:t>
            </a:r>
            <a:r>
              <a:rPr sz="1100" dirty="0">
                <a:solidFill>
                  <a:srgbClr val="3E3E3E"/>
                </a:solidFill>
                <a:latin typeface="CVS Health Sans"/>
                <a:cs typeface="CVS Health Sans"/>
              </a:rPr>
              <a:t>experience.</a:t>
            </a:r>
            <a:r>
              <a:rPr sz="1100" spc="-9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organization</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includes </a:t>
            </a:r>
            <a:r>
              <a:rPr sz="1100" dirty="0">
                <a:solidFill>
                  <a:srgbClr val="3E3E3E"/>
                </a:solidFill>
                <a:latin typeface="CVS Health Sans"/>
                <a:cs typeface="CVS Health Sans"/>
              </a:rPr>
              <a:t>Quality,</a:t>
            </a:r>
            <a:r>
              <a:rPr sz="1100" spc="-20" dirty="0">
                <a:solidFill>
                  <a:srgbClr val="3E3E3E"/>
                </a:solidFill>
                <a:latin typeface="CVS Health Sans"/>
                <a:cs typeface="CVS Health Sans"/>
              </a:rPr>
              <a:t> </a:t>
            </a:r>
            <a:r>
              <a:rPr sz="1100" dirty="0">
                <a:solidFill>
                  <a:srgbClr val="3E3E3E"/>
                </a:solidFill>
                <a:latin typeface="CVS Health Sans"/>
                <a:cs typeface="CVS Health Sans"/>
              </a:rPr>
              <a:t>User</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Acceptance</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Testing, </a:t>
            </a:r>
            <a:r>
              <a:rPr sz="1100" dirty="0">
                <a:solidFill>
                  <a:srgbClr val="3E3E3E"/>
                </a:solidFill>
                <a:latin typeface="CVS Health Sans"/>
                <a:cs typeface="CVS Health Sans"/>
              </a:rPr>
              <a:t>Service</a:t>
            </a:r>
            <a:r>
              <a:rPr sz="1100" spc="-100" dirty="0">
                <a:solidFill>
                  <a:srgbClr val="3E3E3E"/>
                </a:solidFill>
                <a:latin typeface="CVS Health Sans"/>
                <a:cs typeface="CVS Health Sans"/>
              </a:rPr>
              <a:t> </a:t>
            </a:r>
            <a:r>
              <a:rPr sz="1100" dirty="0">
                <a:solidFill>
                  <a:srgbClr val="3E3E3E"/>
                </a:solidFill>
                <a:latin typeface="CVS Health Sans"/>
                <a:cs typeface="CVS Health Sans"/>
              </a:rPr>
              <a:t>(Executive)</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Recovery, CSAT/Colleague</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Engagement,</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IVR/AI </a:t>
            </a:r>
            <a:r>
              <a:rPr sz="1100" dirty="0">
                <a:solidFill>
                  <a:srgbClr val="3E3E3E"/>
                </a:solidFill>
                <a:latin typeface="CVS Health Sans"/>
                <a:cs typeface="CVS Health Sans"/>
              </a:rPr>
              <a:t>Support,</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Reporting/Analytics.</a:t>
            </a:r>
            <a:endParaRPr sz="1100">
              <a:latin typeface="CVS Health Sans"/>
              <a:cs typeface="CVS Health Sans"/>
            </a:endParaRPr>
          </a:p>
        </p:txBody>
      </p:sp>
      <p:grpSp>
        <p:nvGrpSpPr>
          <p:cNvPr id="6" name="object 6"/>
          <p:cNvGrpSpPr/>
          <p:nvPr/>
        </p:nvGrpSpPr>
        <p:grpSpPr>
          <a:xfrm>
            <a:off x="5138165" y="2286"/>
            <a:ext cx="243840" cy="6856095"/>
            <a:chOff x="5138165" y="2286"/>
            <a:chExt cx="243840" cy="6856095"/>
          </a:xfrm>
        </p:grpSpPr>
        <p:sp>
          <p:nvSpPr>
            <p:cNvPr id="7" name="object 7"/>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8" name="object 8"/>
            <p:cNvPicPr/>
            <p:nvPr/>
          </p:nvPicPr>
          <p:blipFill>
            <a:blip r:embed="rId3" cstate="print"/>
            <a:stretch>
              <a:fillRect/>
            </a:stretch>
          </p:blipFill>
          <p:spPr>
            <a:xfrm>
              <a:off x="5138165" y="799337"/>
              <a:ext cx="239268" cy="239267"/>
            </a:xfrm>
            <a:prstGeom prst="rect">
              <a:avLst/>
            </a:prstGeom>
          </p:spPr>
        </p:pic>
        <p:pic>
          <p:nvPicPr>
            <p:cNvPr id="9" name="object 9"/>
            <p:cNvPicPr/>
            <p:nvPr/>
          </p:nvPicPr>
          <p:blipFill>
            <a:blip r:embed="rId3" cstate="print"/>
            <a:stretch>
              <a:fillRect/>
            </a:stretch>
          </p:blipFill>
          <p:spPr>
            <a:xfrm>
              <a:off x="5138165" y="2157221"/>
              <a:ext cx="239268" cy="239267"/>
            </a:xfrm>
            <a:prstGeom prst="rect">
              <a:avLst/>
            </a:prstGeom>
          </p:spPr>
        </p:pic>
        <p:pic>
          <p:nvPicPr>
            <p:cNvPr id="10" name="object 10"/>
            <p:cNvPicPr/>
            <p:nvPr/>
          </p:nvPicPr>
          <p:blipFill>
            <a:blip r:embed="rId3" cstate="print"/>
            <a:stretch>
              <a:fillRect/>
            </a:stretch>
          </p:blipFill>
          <p:spPr>
            <a:xfrm>
              <a:off x="5142737" y="3693414"/>
              <a:ext cx="239267" cy="239268"/>
            </a:xfrm>
            <a:prstGeom prst="rect">
              <a:avLst/>
            </a:prstGeom>
          </p:spPr>
        </p:pic>
      </p:grpSp>
      <p:sp>
        <p:nvSpPr>
          <p:cNvPr id="11" name="object 11"/>
          <p:cNvSpPr txBox="1"/>
          <p:nvPr/>
        </p:nvSpPr>
        <p:spPr>
          <a:xfrm>
            <a:off x="5585586" y="720483"/>
            <a:ext cx="5666740" cy="922655"/>
          </a:xfrm>
          <a:prstGeom prst="rect">
            <a:avLst/>
          </a:prstGeom>
        </p:spPr>
        <p:txBody>
          <a:bodyPr vert="horz" wrap="square" lIns="0" tIns="113030" rIns="0" bIns="0" rtlCol="0">
            <a:spAutoFit/>
          </a:bodyPr>
          <a:lstStyle/>
          <a:p>
            <a:pPr marL="12700">
              <a:lnSpc>
                <a:spcPct val="100000"/>
              </a:lnSpc>
              <a:spcBef>
                <a:spcPts val="890"/>
              </a:spcBef>
            </a:pPr>
            <a:r>
              <a:rPr sz="1400" b="1" dirty="0">
                <a:solidFill>
                  <a:srgbClr val="3E3E3E"/>
                </a:solidFill>
                <a:latin typeface="CVS Health Sans"/>
                <a:cs typeface="CVS Health Sans"/>
              </a:rPr>
              <a:t>Sr.</a:t>
            </a:r>
            <a:r>
              <a:rPr sz="1400" b="1" spc="-45" dirty="0">
                <a:solidFill>
                  <a:srgbClr val="3E3E3E"/>
                </a:solidFill>
                <a:latin typeface="CVS Health Sans"/>
                <a:cs typeface="CVS Health Sans"/>
              </a:rPr>
              <a:t> </a:t>
            </a:r>
            <a:r>
              <a:rPr sz="1400" b="1" dirty="0">
                <a:solidFill>
                  <a:srgbClr val="3E3E3E"/>
                </a:solidFill>
                <a:latin typeface="CVS Health Sans"/>
                <a:cs typeface="CVS Health Sans"/>
              </a:rPr>
              <a:t>Analyst,</a:t>
            </a:r>
            <a:r>
              <a:rPr sz="1400" b="1" spc="-70" dirty="0">
                <a:solidFill>
                  <a:srgbClr val="3E3E3E"/>
                </a:solidFill>
                <a:latin typeface="CVS Health Sans"/>
                <a:cs typeface="CVS Health Sans"/>
              </a:rPr>
              <a:t> </a:t>
            </a:r>
            <a:r>
              <a:rPr sz="1400" b="1" dirty="0">
                <a:solidFill>
                  <a:srgbClr val="3E3E3E"/>
                </a:solidFill>
                <a:latin typeface="CVS Health Sans"/>
                <a:cs typeface="CVS Health Sans"/>
              </a:rPr>
              <a:t>Business</a:t>
            </a:r>
            <a:r>
              <a:rPr sz="1400" b="1" spc="35" dirty="0">
                <a:solidFill>
                  <a:srgbClr val="3E3E3E"/>
                </a:solidFill>
                <a:latin typeface="CVS Health Sans"/>
                <a:cs typeface="CVS Health Sans"/>
              </a:rPr>
              <a:t> </a:t>
            </a:r>
            <a:r>
              <a:rPr sz="1400" b="1" spc="-10" dirty="0">
                <a:solidFill>
                  <a:srgbClr val="3E3E3E"/>
                </a:solidFill>
                <a:latin typeface="CVS Health Sans"/>
                <a:cs typeface="CVS Health Sans"/>
              </a:rPr>
              <a:t>Analytics</a:t>
            </a:r>
            <a:endParaRPr sz="1400">
              <a:latin typeface="CVS Health Sans"/>
              <a:cs typeface="CVS Health Sans"/>
            </a:endParaRPr>
          </a:p>
          <a:p>
            <a:pPr marL="12700" marR="5080">
              <a:lnSpc>
                <a:spcPct val="99600"/>
              </a:lnSpc>
              <a:spcBef>
                <a:spcPts val="645"/>
              </a:spcBef>
            </a:pPr>
            <a:r>
              <a:rPr sz="1100" dirty="0">
                <a:solidFill>
                  <a:srgbClr val="3E3E3E"/>
                </a:solidFill>
                <a:latin typeface="CVS Health Sans"/>
                <a:cs typeface="CVS Health Sans"/>
              </a:rPr>
              <a:t>Must</a:t>
            </a:r>
            <a:r>
              <a:rPr sz="1100" spc="-20" dirty="0">
                <a:solidFill>
                  <a:srgbClr val="3E3E3E"/>
                </a:solidFill>
                <a:latin typeface="CVS Health Sans"/>
                <a:cs typeface="CVS Health Sans"/>
              </a:rPr>
              <a:t> </a:t>
            </a:r>
            <a:r>
              <a:rPr sz="1100" dirty="0">
                <a:solidFill>
                  <a:srgbClr val="3E3E3E"/>
                </a:solidFill>
                <a:latin typeface="CVS Health Sans"/>
                <a:cs typeface="CVS Health Sans"/>
              </a:rPr>
              <a:t>be</a:t>
            </a:r>
            <a:r>
              <a:rPr sz="1100" spc="10" dirty="0">
                <a:solidFill>
                  <a:srgbClr val="3E3E3E"/>
                </a:solidFill>
                <a:latin typeface="CVS Health Sans"/>
                <a:cs typeface="CVS Health Sans"/>
              </a:rPr>
              <a:t> </a:t>
            </a:r>
            <a:r>
              <a:rPr sz="1100" dirty="0">
                <a:solidFill>
                  <a:srgbClr val="3E3E3E"/>
                </a:solidFill>
                <a:latin typeface="CVS Health Sans"/>
                <a:cs typeface="CVS Health Sans"/>
              </a:rPr>
              <a:t>able</a:t>
            </a:r>
            <a:r>
              <a:rPr sz="1100" spc="-3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leverage</a:t>
            </a:r>
            <a:r>
              <a:rPr sz="1100" spc="-100" dirty="0">
                <a:solidFill>
                  <a:srgbClr val="3E3E3E"/>
                </a:solidFill>
                <a:latin typeface="CVS Health Sans"/>
                <a:cs typeface="CVS Health Sans"/>
              </a:rPr>
              <a:t> </a:t>
            </a:r>
            <a:r>
              <a:rPr sz="1100" dirty="0">
                <a:solidFill>
                  <a:srgbClr val="3E3E3E"/>
                </a:solidFill>
                <a:latin typeface="CVS Health Sans"/>
                <a:cs typeface="CVS Health Sans"/>
              </a:rPr>
              <a:t>data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reporting</a:t>
            </a:r>
            <a:r>
              <a:rPr sz="1100" spc="-7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analysis</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improve</a:t>
            </a:r>
            <a:r>
              <a:rPr sz="1100" spc="-30" dirty="0">
                <a:solidFill>
                  <a:srgbClr val="3E3E3E"/>
                </a:solidFill>
                <a:latin typeface="CVS Health Sans"/>
                <a:cs typeface="CVS Health Sans"/>
              </a:rPr>
              <a:t> </a:t>
            </a:r>
            <a:r>
              <a:rPr sz="1100" dirty="0">
                <a:solidFill>
                  <a:srgbClr val="3E3E3E"/>
                </a:solidFill>
                <a:latin typeface="CVS Health Sans"/>
                <a:cs typeface="CVS Health Sans"/>
              </a:rPr>
              <a:t>systems</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processes </a:t>
            </a:r>
            <a:r>
              <a:rPr sz="1100" dirty="0">
                <a:solidFill>
                  <a:srgbClr val="3E3E3E"/>
                </a:solidFill>
                <a:latin typeface="CVS Health Sans"/>
                <a:cs typeface="CVS Health Sans"/>
              </a:rPr>
              <a:t>related</a:t>
            </a:r>
            <a:r>
              <a:rPr sz="1100" spc="-85"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Quality, Data</a:t>
            </a:r>
            <a:r>
              <a:rPr sz="1100" spc="20" dirty="0">
                <a:solidFill>
                  <a:srgbClr val="3E3E3E"/>
                </a:solidFill>
                <a:latin typeface="CVS Health Sans"/>
                <a:cs typeface="CVS Health Sans"/>
              </a:rPr>
              <a:t> </a:t>
            </a:r>
            <a:r>
              <a:rPr sz="1100" dirty="0">
                <a:solidFill>
                  <a:srgbClr val="3E3E3E"/>
                </a:solidFill>
                <a:latin typeface="CVS Health Sans"/>
                <a:cs typeface="CVS Health Sans"/>
              </a:rPr>
              <a:t>reporting,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Med</a:t>
            </a:r>
            <a:r>
              <a:rPr sz="1100" spc="-40" dirty="0">
                <a:solidFill>
                  <a:srgbClr val="3E3E3E"/>
                </a:solidFill>
                <a:latin typeface="CVS Health Sans"/>
                <a:cs typeface="CVS Health Sans"/>
              </a:rPr>
              <a:t> </a:t>
            </a:r>
            <a:r>
              <a:rPr sz="1100" dirty="0">
                <a:solidFill>
                  <a:srgbClr val="3E3E3E"/>
                </a:solidFill>
                <a:latin typeface="CVS Health Sans"/>
                <a:cs typeface="CVS Health Sans"/>
              </a:rPr>
              <a:t>D</a:t>
            </a:r>
            <a:r>
              <a:rPr sz="1100" spc="-10" dirty="0">
                <a:solidFill>
                  <a:srgbClr val="3E3E3E"/>
                </a:solidFill>
                <a:latin typeface="CVS Health Sans"/>
                <a:cs typeface="CVS Health Sans"/>
              </a:rPr>
              <a:t> </a:t>
            </a:r>
            <a:r>
              <a:rPr sz="1100" dirty="0">
                <a:solidFill>
                  <a:srgbClr val="3E3E3E"/>
                </a:solidFill>
                <a:latin typeface="CVS Health Sans"/>
                <a:cs typeface="CVS Health Sans"/>
              </a:rPr>
              <a:t>(enrollment).</a:t>
            </a:r>
            <a:r>
              <a:rPr sz="1100" spc="-80" dirty="0">
                <a:solidFill>
                  <a:srgbClr val="3E3E3E"/>
                </a:solidFill>
                <a:latin typeface="CVS Health Sans"/>
                <a:cs typeface="CVS Health Sans"/>
              </a:rPr>
              <a:t> </a:t>
            </a:r>
            <a:r>
              <a:rPr sz="1100" dirty="0">
                <a:solidFill>
                  <a:srgbClr val="3E3E3E"/>
                </a:solidFill>
                <a:latin typeface="CVS Health Sans"/>
                <a:cs typeface="CVS Health Sans"/>
              </a:rPr>
              <a:t>Must</a:t>
            </a:r>
            <a:r>
              <a:rPr sz="1100" spc="-10" dirty="0">
                <a:solidFill>
                  <a:srgbClr val="3E3E3E"/>
                </a:solidFill>
                <a:latin typeface="CVS Health Sans"/>
                <a:cs typeface="CVS Health Sans"/>
              </a:rPr>
              <a:t> </a:t>
            </a:r>
            <a:r>
              <a:rPr sz="1100" dirty="0">
                <a:solidFill>
                  <a:srgbClr val="3E3E3E"/>
                </a:solidFill>
                <a:latin typeface="CVS Health Sans"/>
                <a:cs typeface="CVS Health Sans"/>
              </a:rPr>
              <a:t>be</a:t>
            </a:r>
            <a:r>
              <a:rPr sz="1100" spc="-25" dirty="0">
                <a:solidFill>
                  <a:srgbClr val="3E3E3E"/>
                </a:solidFill>
                <a:latin typeface="CVS Health Sans"/>
                <a:cs typeface="CVS Health Sans"/>
              </a:rPr>
              <a:t> </a:t>
            </a:r>
            <a:r>
              <a:rPr sz="1100" dirty="0">
                <a:solidFill>
                  <a:srgbClr val="3E3E3E"/>
                </a:solidFill>
                <a:latin typeface="CVS Health Sans"/>
                <a:cs typeface="CVS Health Sans"/>
              </a:rPr>
              <a:t>proficient</a:t>
            </a:r>
            <a:r>
              <a:rPr sz="1100" spc="-10" dirty="0">
                <a:solidFill>
                  <a:srgbClr val="3E3E3E"/>
                </a:solidFill>
                <a:latin typeface="CVS Health Sans"/>
                <a:cs typeface="CVS Health Sans"/>
              </a:rPr>
              <a:t> </a:t>
            </a:r>
            <a:r>
              <a:rPr sz="1100" dirty="0">
                <a:solidFill>
                  <a:srgbClr val="3E3E3E"/>
                </a:solidFill>
                <a:latin typeface="CVS Health Sans"/>
                <a:cs typeface="CVS Health Sans"/>
              </a:rPr>
              <a:t>in</a:t>
            </a:r>
            <a:r>
              <a:rPr sz="1100" spc="-10" dirty="0">
                <a:solidFill>
                  <a:srgbClr val="3E3E3E"/>
                </a:solidFill>
                <a:latin typeface="CVS Health Sans"/>
                <a:cs typeface="CVS Health Sans"/>
              </a:rPr>
              <a:t> </a:t>
            </a:r>
            <a:r>
              <a:rPr sz="1100" dirty="0">
                <a:solidFill>
                  <a:srgbClr val="3E3E3E"/>
                </a:solidFill>
                <a:latin typeface="CVS Health Sans"/>
                <a:cs typeface="CVS Health Sans"/>
              </a:rPr>
              <a:t>all</a:t>
            </a:r>
            <a:r>
              <a:rPr sz="1100" spc="-20" dirty="0">
                <a:solidFill>
                  <a:srgbClr val="3E3E3E"/>
                </a:solidFill>
                <a:latin typeface="CVS Health Sans"/>
                <a:cs typeface="CVS Health Sans"/>
              </a:rPr>
              <a:t> </a:t>
            </a:r>
            <a:r>
              <a:rPr sz="1100" dirty="0">
                <a:solidFill>
                  <a:srgbClr val="3E3E3E"/>
                </a:solidFill>
                <a:latin typeface="CVS Health Sans"/>
                <a:cs typeface="CVS Health Sans"/>
              </a:rPr>
              <a:t>MS</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office </a:t>
            </a:r>
            <a:r>
              <a:rPr sz="1100" dirty="0">
                <a:solidFill>
                  <a:srgbClr val="3E3E3E"/>
                </a:solidFill>
                <a:latin typeface="CVS Health Sans"/>
                <a:cs typeface="CVS Health Sans"/>
              </a:rPr>
              <a:t>suite</a:t>
            </a:r>
            <a:r>
              <a:rPr sz="1100" spc="-25" dirty="0">
                <a:solidFill>
                  <a:srgbClr val="3E3E3E"/>
                </a:solidFill>
                <a:latin typeface="CVS Health Sans"/>
                <a:cs typeface="CVS Health Sans"/>
              </a:rPr>
              <a:t> </a:t>
            </a:r>
            <a:r>
              <a:rPr sz="1100" spc="-10" dirty="0">
                <a:solidFill>
                  <a:srgbClr val="3E3E3E"/>
                </a:solidFill>
                <a:latin typeface="CVS Health Sans"/>
                <a:cs typeface="CVS Health Sans"/>
              </a:rPr>
              <a:t>apps.</a:t>
            </a:r>
            <a:endParaRPr sz="1100">
              <a:latin typeface="CVS Health Sans"/>
              <a:cs typeface="CVS Health Sans"/>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39</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2" name="object 12"/>
          <p:cNvSpPr txBox="1"/>
          <p:nvPr/>
        </p:nvSpPr>
        <p:spPr>
          <a:xfrm>
            <a:off x="3642740" y="2140153"/>
            <a:ext cx="137668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108</a:t>
            </a:r>
            <a:endParaRPr sz="1400">
              <a:latin typeface="CVS Health Sans"/>
              <a:cs typeface="CVS Health Sans"/>
            </a:endParaRPr>
          </a:p>
        </p:txBody>
      </p:sp>
      <p:sp>
        <p:nvSpPr>
          <p:cNvPr id="13" name="object 13"/>
          <p:cNvSpPr txBox="1"/>
          <p:nvPr/>
        </p:nvSpPr>
        <p:spPr>
          <a:xfrm>
            <a:off x="5585586" y="2040808"/>
            <a:ext cx="5670550" cy="588010"/>
          </a:xfrm>
          <a:prstGeom prst="rect">
            <a:avLst/>
          </a:prstGeom>
        </p:spPr>
        <p:txBody>
          <a:bodyPr vert="horz" wrap="square" lIns="0" tIns="112395" rIns="0" bIns="0" rtlCol="0">
            <a:spAutoFit/>
          </a:bodyPr>
          <a:lstStyle/>
          <a:p>
            <a:pPr marL="12700">
              <a:lnSpc>
                <a:spcPct val="100000"/>
              </a:lnSpc>
              <a:spcBef>
                <a:spcPts val="885"/>
              </a:spcBef>
            </a:pPr>
            <a:r>
              <a:rPr sz="1400" b="1" dirty="0">
                <a:solidFill>
                  <a:srgbClr val="3E3E3E"/>
                </a:solidFill>
                <a:latin typeface="CVS Health Sans"/>
                <a:cs typeface="CVS Health Sans"/>
              </a:rPr>
              <a:t>Sr.</a:t>
            </a:r>
            <a:r>
              <a:rPr sz="1400" b="1" spc="-10" dirty="0">
                <a:solidFill>
                  <a:srgbClr val="3E3E3E"/>
                </a:solidFill>
                <a:latin typeface="CVS Health Sans"/>
                <a:cs typeface="CVS Health Sans"/>
              </a:rPr>
              <a:t> </a:t>
            </a:r>
            <a:r>
              <a:rPr sz="1400" b="1" dirty="0">
                <a:solidFill>
                  <a:srgbClr val="3E3E3E"/>
                </a:solidFill>
                <a:latin typeface="CVS Health Sans"/>
                <a:cs typeface="CVS Health Sans"/>
              </a:rPr>
              <a:t>Analyst</a:t>
            </a:r>
            <a:r>
              <a:rPr sz="1400" b="1" spc="-50" dirty="0">
                <a:solidFill>
                  <a:srgbClr val="3E3E3E"/>
                </a:solidFill>
                <a:latin typeface="CVS Health Sans"/>
                <a:cs typeface="CVS Health Sans"/>
              </a:rPr>
              <a:t> </a:t>
            </a:r>
            <a:r>
              <a:rPr sz="1400" b="1" spc="-20" dirty="0">
                <a:solidFill>
                  <a:srgbClr val="3E3E3E"/>
                </a:solidFill>
                <a:latin typeface="CVS Health Sans"/>
                <a:cs typeface="CVS Health Sans"/>
              </a:rPr>
              <a:t>PQ/QA</a:t>
            </a:r>
            <a:endParaRPr sz="1400">
              <a:latin typeface="CVS Health Sans"/>
              <a:cs typeface="CVS Health Sans"/>
            </a:endParaRPr>
          </a:p>
          <a:p>
            <a:pPr marL="12700">
              <a:lnSpc>
                <a:spcPct val="100000"/>
              </a:lnSpc>
              <a:spcBef>
                <a:spcPts val="640"/>
              </a:spcBef>
            </a:pP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45" dirty="0">
                <a:solidFill>
                  <a:srgbClr val="3E3E3E"/>
                </a:solidFill>
                <a:latin typeface="CVS Health Sans"/>
                <a:cs typeface="CVS Health Sans"/>
              </a:rPr>
              <a:t> </a:t>
            </a:r>
            <a:r>
              <a:rPr sz="1100" dirty="0">
                <a:solidFill>
                  <a:srgbClr val="3E3E3E"/>
                </a:solidFill>
                <a:latin typeface="CVS Health Sans"/>
                <a:cs typeface="CVS Health Sans"/>
              </a:rPr>
              <a:t>analyzing</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metrics/data</a:t>
            </a:r>
            <a:r>
              <a:rPr sz="1100" spc="-30" dirty="0">
                <a:solidFill>
                  <a:srgbClr val="3E3E3E"/>
                </a:solidFill>
                <a:latin typeface="CVS Health Sans"/>
                <a:cs typeface="CVS Health Sans"/>
              </a:rPr>
              <a:t> </a:t>
            </a:r>
            <a:r>
              <a:rPr sz="1100" dirty="0">
                <a:solidFill>
                  <a:srgbClr val="3E3E3E"/>
                </a:solidFill>
                <a:latin typeface="CVS Health Sans"/>
                <a:cs typeface="CVS Health Sans"/>
              </a:rPr>
              <a:t>for</a:t>
            </a:r>
            <a:r>
              <a:rPr sz="1100" spc="-5" dirty="0">
                <a:solidFill>
                  <a:srgbClr val="3E3E3E"/>
                </a:solidFill>
                <a:latin typeface="CVS Health Sans"/>
                <a:cs typeface="CVS Health Sans"/>
              </a:rPr>
              <a:t> </a:t>
            </a:r>
            <a:r>
              <a:rPr sz="1100" dirty="0">
                <a:solidFill>
                  <a:srgbClr val="3E3E3E"/>
                </a:solidFill>
                <a:latin typeface="CVS Health Sans"/>
                <a:cs typeface="CVS Health Sans"/>
              </a:rPr>
              <a:t>internal</a:t>
            </a:r>
            <a:r>
              <a:rPr sz="1100" spc="-35"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5" dirty="0">
                <a:solidFill>
                  <a:srgbClr val="3E3E3E"/>
                </a:solidFill>
                <a:latin typeface="CVS Health Sans"/>
                <a:cs typeface="CVS Health Sans"/>
              </a:rPr>
              <a:t> </a:t>
            </a:r>
            <a:r>
              <a:rPr sz="1100" dirty="0">
                <a:solidFill>
                  <a:srgbClr val="3E3E3E"/>
                </a:solidFill>
                <a:latin typeface="CVS Health Sans"/>
                <a:cs typeface="CVS Health Sans"/>
              </a:rPr>
              <a:t>initiatives</a:t>
            </a:r>
            <a:r>
              <a:rPr sz="1100" spc="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vendor</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quality.</a:t>
            </a:r>
            <a:endParaRPr sz="1100">
              <a:latin typeface="CVS Health Sans"/>
              <a:cs typeface="CVS Health Sans"/>
            </a:endParaRPr>
          </a:p>
        </p:txBody>
      </p:sp>
      <p:sp>
        <p:nvSpPr>
          <p:cNvPr id="14" name="object 14"/>
          <p:cNvSpPr txBox="1">
            <a:spLocks noGrp="1"/>
          </p:cNvSpPr>
          <p:nvPr>
            <p:ph type="title"/>
          </p:nvPr>
        </p:nvSpPr>
        <p:spPr>
          <a:prstGeom prst="rect">
            <a:avLst/>
          </a:prstGeom>
        </p:spPr>
        <p:txBody>
          <a:bodyPr vert="horz" wrap="square" lIns="0" tIns="13335" rIns="0" bIns="0" rtlCol="0">
            <a:spAutoFit/>
          </a:bodyPr>
          <a:lstStyle/>
          <a:p>
            <a:pPr marL="346075">
              <a:lnSpc>
                <a:spcPct val="100000"/>
              </a:lnSpc>
              <a:spcBef>
                <a:spcPts val="105"/>
              </a:spcBef>
            </a:pPr>
            <a:r>
              <a:rPr dirty="0"/>
              <a:t>Job</a:t>
            </a:r>
            <a:r>
              <a:rPr spc="-40" dirty="0"/>
              <a:t> </a:t>
            </a:r>
            <a:r>
              <a:rPr dirty="0"/>
              <a:t>Grade</a:t>
            </a:r>
            <a:r>
              <a:rPr spc="15" dirty="0"/>
              <a:t> </a:t>
            </a:r>
            <a:r>
              <a:rPr dirty="0"/>
              <a:t>-</a:t>
            </a:r>
            <a:r>
              <a:rPr spc="10" dirty="0"/>
              <a:t> </a:t>
            </a:r>
            <a:r>
              <a:rPr spc="-25" dirty="0"/>
              <a:t>108</a:t>
            </a:r>
          </a:p>
        </p:txBody>
      </p:sp>
      <p:sp>
        <p:nvSpPr>
          <p:cNvPr id="15" name="object 15"/>
          <p:cNvSpPr txBox="1"/>
          <p:nvPr/>
        </p:nvSpPr>
        <p:spPr>
          <a:xfrm>
            <a:off x="3646423" y="3678377"/>
            <a:ext cx="137668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108</a:t>
            </a:r>
            <a:endParaRPr sz="1400">
              <a:latin typeface="CVS Health Sans"/>
              <a:cs typeface="CVS Health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 y="4713732"/>
            <a:ext cx="12188951" cy="1481328"/>
          </a:xfrm>
          <a:prstGeom prst="rect">
            <a:avLst/>
          </a:prstGeom>
        </p:spPr>
      </p:pic>
      <p:sp>
        <p:nvSpPr>
          <p:cNvPr id="3" name="object 3"/>
          <p:cNvSpPr txBox="1">
            <a:spLocks noGrp="1"/>
          </p:cNvSpPr>
          <p:nvPr>
            <p:ph type="title"/>
          </p:nvPr>
        </p:nvSpPr>
        <p:spPr>
          <a:xfrm>
            <a:off x="545388" y="467690"/>
            <a:ext cx="2639060" cy="421005"/>
          </a:xfrm>
          <a:prstGeom prst="rect">
            <a:avLst/>
          </a:prstGeom>
        </p:spPr>
        <p:txBody>
          <a:bodyPr vert="horz" wrap="square" lIns="0" tIns="12065" rIns="0" bIns="0" rtlCol="0">
            <a:spAutoFit/>
          </a:bodyPr>
          <a:lstStyle/>
          <a:p>
            <a:pPr marL="12700">
              <a:lnSpc>
                <a:spcPct val="100000"/>
              </a:lnSpc>
              <a:spcBef>
                <a:spcPts val="95"/>
              </a:spcBef>
            </a:pPr>
            <a:r>
              <a:rPr sz="2600" dirty="0">
                <a:solidFill>
                  <a:srgbClr val="3E3E3E"/>
                </a:solidFill>
              </a:rPr>
              <a:t>Care</a:t>
            </a:r>
            <a:r>
              <a:rPr sz="2600" spc="-70" dirty="0">
                <a:solidFill>
                  <a:srgbClr val="3E3E3E"/>
                </a:solidFill>
              </a:rPr>
              <a:t> </a:t>
            </a:r>
            <a:r>
              <a:rPr sz="2600" spc="-10" dirty="0">
                <a:solidFill>
                  <a:srgbClr val="3E3E3E"/>
                </a:solidFill>
              </a:rPr>
              <a:t>Operations</a:t>
            </a:r>
            <a:endParaRPr sz="2600"/>
          </a:p>
        </p:txBody>
      </p:sp>
      <p:sp>
        <p:nvSpPr>
          <p:cNvPr id="4" name="object 4"/>
          <p:cNvSpPr txBox="1"/>
          <p:nvPr/>
        </p:nvSpPr>
        <p:spPr>
          <a:xfrm>
            <a:off x="507491" y="909827"/>
            <a:ext cx="3868420" cy="1115695"/>
          </a:xfrm>
          <a:prstGeom prst="rect">
            <a:avLst/>
          </a:prstGeom>
          <a:solidFill>
            <a:srgbClr val="E9E9E9"/>
          </a:solidFill>
        </p:spPr>
        <p:txBody>
          <a:bodyPr vert="horz" wrap="square" lIns="0" tIns="23495" rIns="0" bIns="0" rtlCol="0">
            <a:spAutoFit/>
          </a:bodyPr>
          <a:lstStyle/>
          <a:p>
            <a:pPr marL="85725" marR="416559">
              <a:lnSpc>
                <a:spcPct val="100899"/>
              </a:lnSpc>
              <a:spcBef>
                <a:spcPts val="185"/>
              </a:spcBef>
            </a:pPr>
            <a:r>
              <a:rPr sz="1100" dirty="0">
                <a:solidFill>
                  <a:srgbClr val="3E3E3E"/>
                </a:solidFill>
                <a:latin typeface="CVS Health Sans"/>
                <a:cs typeface="CVS Health Sans"/>
              </a:rPr>
              <a:t>Care</a:t>
            </a:r>
            <a:r>
              <a:rPr sz="1100" spc="-3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50" dirty="0">
                <a:solidFill>
                  <a:srgbClr val="3E3E3E"/>
                </a:solidFill>
                <a:latin typeface="CVS Health Sans"/>
                <a:cs typeface="CVS Health Sans"/>
              </a:rPr>
              <a: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made</a:t>
            </a:r>
            <a:r>
              <a:rPr sz="1100" spc="5" dirty="0">
                <a:solidFill>
                  <a:srgbClr val="3E3E3E"/>
                </a:solidFill>
                <a:latin typeface="CVS Health Sans"/>
                <a:cs typeface="CVS Health Sans"/>
              </a:rPr>
              <a:t> </a:t>
            </a:r>
            <a:r>
              <a:rPr sz="1100" dirty="0">
                <a:solidFill>
                  <a:srgbClr val="3E3E3E"/>
                </a:solidFill>
                <a:latin typeface="CVS Health Sans"/>
                <a:cs typeface="CVS Health Sans"/>
              </a:rPr>
              <a:t>up of</a:t>
            </a:r>
            <a:r>
              <a:rPr sz="1100" spc="-15" dirty="0">
                <a:solidFill>
                  <a:srgbClr val="3E3E3E"/>
                </a:solidFill>
                <a:latin typeface="CVS Health Sans"/>
                <a:cs typeface="CVS Health Sans"/>
              </a:rPr>
              <a:t> </a:t>
            </a:r>
            <a:r>
              <a:rPr sz="1100" dirty="0">
                <a:solidFill>
                  <a:srgbClr val="3E3E3E"/>
                </a:solidFill>
                <a:latin typeface="CVS Health Sans"/>
                <a:cs typeface="CVS Health Sans"/>
              </a:rPr>
              <a:t>approximately</a:t>
            </a:r>
            <a:r>
              <a:rPr sz="1100" spc="-55" dirty="0">
                <a:solidFill>
                  <a:srgbClr val="3E3E3E"/>
                </a:solidFill>
                <a:latin typeface="CVS Health Sans"/>
                <a:cs typeface="CVS Health Sans"/>
              </a:rPr>
              <a:t> </a:t>
            </a:r>
            <a:r>
              <a:rPr sz="1100" spc="-10" dirty="0">
                <a:solidFill>
                  <a:srgbClr val="3E3E3E"/>
                </a:solidFill>
                <a:latin typeface="CVS Health Sans"/>
                <a:cs typeface="CVS Health Sans"/>
              </a:rPr>
              <a:t>6,000 </a:t>
            </a:r>
            <a:r>
              <a:rPr sz="1100" dirty="0">
                <a:solidFill>
                  <a:srgbClr val="3E3E3E"/>
                </a:solidFill>
                <a:latin typeface="CVS Health Sans"/>
                <a:cs typeface="CVS Health Sans"/>
              </a:rPr>
              <a:t>front-line</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30" dirty="0">
                <a:solidFill>
                  <a:srgbClr val="3E3E3E"/>
                </a:solidFill>
                <a:latin typeface="CVS Health Sans"/>
                <a:cs typeface="CVS Health Sans"/>
              </a:rPr>
              <a:t> </a:t>
            </a:r>
            <a:r>
              <a:rPr sz="1100" dirty="0">
                <a:solidFill>
                  <a:srgbClr val="3E3E3E"/>
                </a:solidFill>
                <a:latin typeface="CVS Health Sans"/>
                <a:cs typeface="CVS Health Sans"/>
              </a:rPr>
              <a:t>representatives,</a:t>
            </a:r>
            <a:r>
              <a:rPr sz="1100" spc="-80" dirty="0">
                <a:solidFill>
                  <a:srgbClr val="3E3E3E"/>
                </a:solidFill>
                <a:latin typeface="CVS Health Sans"/>
                <a:cs typeface="CVS Health Sans"/>
              </a:rPr>
              <a:t> </a:t>
            </a:r>
            <a:r>
              <a:rPr sz="1100" spc="-10" dirty="0">
                <a:solidFill>
                  <a:srgbClr val="3E3E3E"/>
                </a:solidFill>
                <a:latin typeface="CVS Health Sans"/>
                <a:cs typeface="CVS Health Sans"/>
              </a:rPr>
              <a:t>Pharmacy</a:t>
            </a:r>
            <a:endParaRPr sz="1100">
              <a:latin typeface="CVS Health Sans"/>
              <a:cs typeface="CVS Health Sans"/>
            </a:endParaRPr>
          </a:p>
          <a:p>
            <a:pPr marL="85725" marR="32384">
              <a:lnSpc>
                <a:spcPct val="100099"/>
              </a:lnSpc>
              <a:spcBef>
                <a:spcPts val="10"/>
              </a:spcBef>
            </a:pPr>
            <a:r>
              <a:rPr sz="1100" spc="-10" dirty="0">
                <a:solidFill>
                  <a:srgbClr val="3E3E3E"/>
                </a:solidFill>
                <a:latin typeface="CVS Health Sans"/>
                <a:cs typeface="CVS Health Sans"/>
              </a:rPr>
              <a:t>Technicians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Pharmacists </a:t>
            </a:r>
            <a:r>
              <a:rPr sz="1100" dirty="0">
                <a:solidFill>
                  <a:srgbClr val="3E3E3E"/>
                </a:solidFill>
                <a:latin typeface="CVS Health Sans"/>
                <a:cs typeface="CVS Health Sans"/>
              </a:rPr>
              <a:t>that</a:t>
            </a:r>
            <a:r>
              <a:rPr sz="1100" spc="30" dirty="0">
                <a:solidFill>
                  <a:srgbClr val="3E3E3E"/>
                </a:solidFill>
                <a:latin typeface="CVS Health Sans"/>
                <a:cs typeface="CVS Health Sans"/>
              </a:rPr>
              <a:t> </a:t>
            </a:r>
            <a:r>
              <a:rPr sz="1100" dirty="0">
                <a:solidFill>
                  <a:srgbClr val="3E3E3E"/>
                </a:solidFill>
                <a:latin typeface="CVS Health Sans"/>
                <a:cs typeface="CVS Health Sans"/>
              </a:rPr>
              <a:t>span</a:t>
            </a:r>
            <a:r>
              <a:rPr sz="1100" spc="-10" dirty="0">
                <a:solidFill>
                  <a:srgbClr val="3E3E3E"/>
                </a:solidFill>
                <a:latin typeface="CVS Health Sans"/>
                <a:cs typeface="CVS Health Sans"/>
              </a:rPr>
              <a:t> </a:t>
            </a:r>
            <a:r>
              <a:rPr sz="1100" dirty="0">
                <a:solidFill>
                  <a:srgbClr val="3E3E3E"/>
                </a:solidFill>
                <a:latin typeface="CVS Health Sans"/>
                <a:cs typeface="CVS Health Sans"/>
              </a:rPr>
              <a:t>over</a:t>
            </a:r>
            <a:r>
              <a:rPr sz="1100" spc="-25" dirty="0">
                <a:solidFill>
                  <a:srgbClr val="3E3E3E"/>
                </a:solidFill>
                <a:latin typeface="CVS Health Sans"/>
                <a:cs typeface="CVS Health Sans"/>
              </a:rPr>
              <a:t> </a:t>
            </a:r>
            <a:r>
              <a:rPr sz="1100" dirty="0">
                <a:solidFill>
                  <a:srgbClr val="3E3E3E"/>
                </a:solidFill>
                <a:latin typeface="CVS Health Sans"/>
                <a:cs typeface="CVS Health Sans"/>
              </a:rPr>
              <a:t>11 call</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center </a:t>
            </a:r>
            <a:r>
              <a:rPr sz="1100" dirty="0">
                <a:solidFill>
                  <a:srgbClr val="3E3E3E"/>
                </a:solidFill>
                <a:latin typeface="CVS Health Sans"/>
                <a:cs typeface="CVS Health Sans"/>
              </a:rPr>
              <a:t>sites.</a:t>
            </a:r>
            <a:r>
              <a:rPr sz="1100" spc="-5" dirty="0">
                <a:solidFill>
                  <a:srgbClr val="3E3E3E"/>
                </a:solidFill>
                <a:latin typeface="CVS Health Sans"/>
                <a:cs typeface="CVS Health Sans"/>
              </a:rPr>
              <a:t> </a:t>
            </a:r>
            <a:r>
              <a:rPr sz="1100" dirty="0">
                <a:solidFill>
                  <a:srgbClr val="3E3E3E"/>
                </a:solidFill>
                <a:latin typeface="CVS Health Sans"/>
                <a:cs typeface="CVS Health Sans"/>
              </a:rPr>
              <a:t>The</a:t>
            </a:r>
            <a:r>
              <a:rPr sz="1100" spc="-20" dirty="0">
                <a:solidFill>
                  <a:srgbClr val="3E3E3E"/>
                </a:solidFill>
                <a:latin typeface="CVS Health Sans"/>
                <a:cs typeface="CVS Health Sans"/>
              </a:rPr>
              <a:t> </a:t>
            </a:r>
            <a:r>
              <a:rPr sz="1100" dirty="0">
                <a:solidFill>
                  <a:srgbClr val="3E3E3E"/>
                </a:solidFill>
                <a:latin typeface="CVS Health Sans"/>
                <a:cs typeface="CVS Health Sans"/>
              </a:rPr>
              <a:t>operation</a:t>
            </a:r>
            <a:r>
              <a:rPr sz="1100" spc="-50" dirty="0">
                <a:solidFill>
                  <a:srgbClr val="3E3E3E"/>
                </a:solidFill>
                <a:latin typeface="CVS Health Sans"/>
                <a:cs typeface="CVS Health Sans"/>
              </a:rPr>
              <a:t> </a:t>
            </a:r>
            <a:r>
              <a:rPr sz="1100" dirty="0">
                <a:solidFill>
                  <a:srgbClr val="3E3E3E"/>
                </a:solidFill>
                <a:latin typeface="CVS Health Sans"/>
                <a:cs typeface="CVS Health Sans"/>
              </a:rPr>
              <a:t>supports</a:t>
            </a:r>
            <a:r>
              <a:rPr sz="1100" spc="-45" dirty="0">
                <a:solidFill>
                  <a:srgbClr val="3E3E3E"/>
                </a:solidFill>
                <a:latin typeface="CVS Health Sans"/>
                <a:cs typeface="CVS Health Sans"/>
              </a:rPr>
              <a:t> </a:t>
            </a:r>
            <a:r>
              <a:rPr sz="1100" dirty="0">
                <a:solidFill>
                  <a:srgbClr val="3E3E3E"/>
                </a:solidFill>
                <a:latin typeface="CVS Health Sans"/>
                <a:cs typeface="CVS Health Sans"/>
              </a:rPr>
              <a:t>Commercial,</a:t>
            </a:r>
            <a:r>
              <a:rPr sz="1100" spc="-40" dirty="0">
                <a:solidFill>
                  <a:srgbClr val="3E3E3E"/>
                </a:solidFill>
                <a:latin typeface="CVS Health Sans"/>
                <a:cs typeface="CVS Health Sans"/>
              </a:rPr>
              <a:t> </a:t>
            </a:r>
            <a:r>
              <a:rPr sz="1100" dirty="0">
                <a:solidFill>
                  <a:srgbClr val="3E3E3E"/>
                </a:solidFill>
                <a:latin typeface="CVS Health Sans"/>
                <a:cs typeface="CVS Health Sans"/>
              </a:rPr>
              <a:t>Medicare</a:t>
            </a:r>
            <a:r>
              <a:rPr sz="1100" spc="-20" dirty="0">
                <a:solidFill>
                  <a:srgbClr val="3E3E3E"/>
                </a:solidFill>
                <a:latin typeface="CVS Health Sans"/>
                <a:cs typeface="CVS Health Sans"/>
              </a:rPr>
              <a:t> </a:t>
            </a:r>
            <a:r>
              <a:rPr sz="1100" spc="-50" dirty="0">
                <a:solidFill>
                  <a:srgbClr val="3E3E3E"/>
                </a:solidFill>
                <a:latin typeface="CVS Health Sans"/>
                <a:cs typeface="CVS Health Sans"/>
              </a:rPr>
              <a:t>D</a:t>
            </a:r>
            <a:r>
              <a:rPr sz="1100" spc="50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Medicaid</a:t>
            </a:r>
            <a:r>
              <a:rPr sz="1100" spc="-15" dirty="0">
                <a:solidFill>
                  <a:srgbClr val="3E3E3E"/>
                </a:solidFill>
                <a:latin typeface="CVS Health Sans"/>
                <a:cs typeface="CVS Health Sans"/>
              </a:rPr>
              <a:t> </a:t>
            </a:r>
            <a:r>
              <a:rPr sz="1100" dirty="0">
                <a:solidFill>
                  <a:srgbClr val="3E3E3E"/>
                </a:solidFill>
                <a:latin typeface="CVS Health Sans"/>
                <a:cs typeface="CVS Health Sans"/>
              </a:rPr>
              <a:t>Lines</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Business</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serves</a:t>
            </a:r>
            <a:r>
              <a:rPr sz="1100" spc="-85" dirty="0">
                <a:solidFill>
                  <a:srgbClr val="3E3E3E"/>
                </a:solidFill>
                <a:latin typeface="CVS Health Sans"/>
                <a:cs typeface="CVS Health Sans"/>
              </a:rPr>
              <a:t> </a:t>
            </a:r>
            <a:r>
              <a:rPr sz="1100" dirty="0">
                <a:solidFill>
                  <a:srgbClr val="3E3E3E"/>
                </a:solidFill>
                <a:latin typeface="CVS Health Sans"/>
                <a:cs typeface="CVS Health Sans"/>
              </a:rPr>
              <a:t>over</a:t>
            </a:r>
            <a:r>
              <a:rPr sz="1100" spc="-20" dirty="0">
                <a:solidFill>
                  <a:srgbClr val="3E3E3E"/>
                </a:solidFill>
                <a:latin typeface="CVS Health Sans"/>
                <a:cs typeface="CVS Health Sans"/>
              </a:rPr>
              <a:t> </a:t>
            </a:r>
            <a:r>
              <a:rPr sz="1100" dirty="0">
                <a:solidFill>
                  <a:srgbClr val="3E3E3E"/>
                </a:solidFill>
                <a:latin typeface="CVS Health Sans"/>
                <a:cs typeface="CVS Health Sans"/>
              </a:rPr>
              <a:t>34M</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calls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500K</a:t>
            </a:r>
            <a:r>
              <a:rPr sz="1100" spc="-25" dirty="0">
                <a:solidFill>
                  <a:srgbClr val="3E3E3E"/>
                </a:solidFill>
                <a:latin typeface="CVS Health Sans"/>
                <a:cs typeface="CVS Health Sans"/>
              </a:rPr>
              <a:t> </a:t>
            </a:r>
            <a:r>
              <a:rPr sz="1100" dirty="0">
                <a:solidFill>
                  <a:srgbClr val="3E3E3E"/>
                </a:solidFill>
                <a:latin typeface="CVS Health Sans"/>
                <a:cs typeface="CVS Health Sans"/>
              </a:rPr>
              <a:t>e-mails</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yearly.</a:t>
            </a:r>
            <a:endParaRPr sz="1100">
              <a:latin typeface="CVS Health Sans"/>
              <a:cs typeface="CVS Health Sans"/>
            </a:endParaRPr>
          </a:p>
        </p:txBody>
      </p:sp>
      <p:sp>
        <p:nvSpPr>
          <p:cNvPr id="5" name="object 5"/>
          <p:cNvSpPr txBox="1"/>
          <p:nvPr/>
        </p:nvSpPr>
        <p:spPr>
          <a:xfrm>
            <a:off x="674928" y="3620261"/>
            <a:ext cx="1297940" cy="622935"/>
          </a:xfrm>
          <a:prstGeom prst="rect">
            <a:avLst/>
          </a:prstGeom>
        </p:spPr>
        <p:txBody>
          <a:bodyPr vert="horz" wrap="square" lIns="0" tIns="26669" rIns="0" bIns="0" rtlCol="0">
            <a:spAutoFit/>
          </a:bodyPr>
          <a:lstStyle/>
          <a:p>
            <a:pPr marL="12700" marR="5080" indent="-1905" algn="ctr">
              <a:lnSpc>
                <a:spcPct val="94800"/>
              </a:lnSpc>
              <a:spcBef>
                <a:spcPts val="209"/>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105 </a:t>
            </a:r>
            <a:r>
              <a:rPr sz="1000" dirty="0">
                <a:solidFill>
                  <a:srgbClr val="3E3E3E"/>
                </a:solidFill>
                <a:latin typeface="CVS Health Sans"/>
                <a:cs typeface="CVS Health Sans"/>
              </a:rPr>
              <a:t>Customer</a:t>
            </a:r>
            <a:r>
              <a:rPr sz="1000" spc="-40" dirty="0">
                <a:solidFill>
                  <a:srgbClr val="3E3E3E"/>
                </a:solidFill>
                <a:latin typeface="CVS Health Sans"/>
                <a:cs typeface="CVS Health Sans"/>
              </a:rPr>
              <a:t> </a:t>
            </a:r>
            <a:r>
              <a:rPr sz="1000" spc="-20" dirty="0">
                <a:solidFill>
                  <a:srgbClr val="3E3E3E"/>
                </a:solidFill>
                <a:latin typeface="CVS Health Sans"/>
                <a:cs typeface="CVS Health Sans"/>
              </a:rPr>
              <a:t>Care </a:t>
            </a:r>
            <a:r>
              <a:rPr sz="1000" spc="-10" dirty="0">
                <a:solidFill>
                  <a:srgbClr val="3E3E3E"/>
                </a:solidFill>
                <a:latin typeface="CVS Health Sans"/>
                <a:cs typeface="CVS Health Sans"/>
              </a:rPr>
              <a:t>Representative</a:t>
            </a:r>
            <a:r>
              <a:rPr sz="1000" spc="70" dirty="0">
                <a:solidFill>
                  <a:srgbClr val="3E3E3E"/>
                </a:solidFill>
                <a:latin typeface="CVS Health Sans"/>
                <a:cs typeface="CVS Health Sans"/>
              </a:rPr>
              <a:t> </a:t>
            </a:r>
            <a:r>
              <a:rPr sz="1000" spc="-20" dirty="0">
                <a:solidFill>
                  <a:srgbClr val="3E3E3E"/>
                </a:solidFill>
                <a:latin typeface="CVS Health Sans"/>
                <a:cs typeface="CVS Health Sans"/>
              </a:rPr>
              <a:t>(CCR)</a:t>
            </a:r>
            <a:endParaRPr sz="1000">
              <a:latin typeface="CVS Health Sans"/>
              <a:cs typeface="CVS Health Sans"/>
            </a:endParaRPr>
          </a:p>
          <a:p>
            <a:pPr algn="ctr">
              <a:lnSpc>
                <a:spcPts val="1010"/>
              </a:lnSpc>
            </a:pPr>
            <a:r>
              <a:rPr sz="1000" dirty="0">
                <a:solidFill>
                  <a:srgbClr val="3E3E3E"/>
                </a:solidFill>
                <a:latin typeface="CVS Health Sans"/>
                <a:cs typeface="CVS Health Sans"/>
              </a:rPr>
              <a:t>I,</a:t>
            </a:r>
            <a:r>
              <a:rPr sz="1000" spc="20" dirty="0">
                <a:solidFill>
                  <a:srgbClr val="3E3E3E"/>
                </a:solidFill>
                <a:latin typeface="CVS Health Sans"/>
                <a:cs typeface="CVS Health Sans"/>
              </a:rPr>
              <a:t> </a:t>
            </a:r>
            <a:r>
              <a:rPr sz="1000" dirty="0">
                <a:solidFill>
                  <a:srgbClr val="3E3E3E"/>
                </a:solidFill>
                <a:latin typeface="CVS Health Sans"/>
                <a:cs typeface="CVS Health Sans"/>
              </a:rPr>
              <a:t>II,</a:t>
            </a:r>
            <a:r>
              <a:rPr sz="1000" spc="-15" dirty="0">
                <a:solidFill>
                  <a:srgbClr val="3E3E3E"/>
                </a:solidFill>
                <a:latin typeface="CVS Health Sans"/>
                <a:cs typeface="CVS Health Sans"/>
              </a:rPr>
              <a:t> </a:t>
            </a:r>
            <a:r>
              <a:rPr sz="1000" spc="-25" dirty="0">
                <a:solidFill>
                  <a:srgbClr val="3E3E3E"/>
                </a:solidFill>
                <a:latin typeface="CVS Health Sans"/>
                <a:cs typeface="CVS Health Sans"/>
              </a:rPr>
              <a:t>III</a:t>
            </a:r>
            <a:endParaRPr sz="1000">
              <a:latin typeface="CVS Health Sans"/>
              <a:cs typeface="CVS Health Sans"/>
            </a:endParaRPr>
          </a:p>
        </p:txBody>
      </p:sp>
      <p:pic>
        <p:nvPicPr>
          <p:cNvPr id="6" name="object 6"/>
          <p:cNvPicPr/>
          <p:nvPr/>
        </p:nvPicPr>
        <p:blipFill>
          <a:blip r:embed="rId3" cstate="print"/>
          <a:stretch>
            <a:fillRect/>
          </a:stretch>
        </p:blipFill>
        <p:spPr>
          <a:xfrm>
            <a:off x="8229600" y="1536824"/>
            <a:ext cx="749988" cy="950384"/>
          </a:xfrm>
          <a:prstGeom prst="rect">
            <a:avLst/>
          </a:prstGeom>
        </p:spPr>
      </p:pic>
      <p:grpSp>
        <p:nvGrpSpPr>
          <p:cNvPr id="7" name="object 7"/>
          <p:cNvGrpSpPr/>
          <p:nvPr/>
        </p:nvGrpSpPr>
        <p:grpSpPr>
          <a:xfrm>
            <a:off x="992796" y="2650566"/>
            <a:ext cx="7621270" cy="2030730"/>
            <a:chOff x="992796" y="2650566"/>
            <a:chExt cx="7621270" cy="2030730"/>
          </a:xfrm>
        </p:grpSpPr>
        <p:sp>
          <p:nvSpPr>
            <p:cNvPr id="8" name="object 8"/>
            <p:cNvSpPr/>
            <p:nvPr/>
          </p:nvSpPr>
          <p:spPr>
            <a:xfrm>
              <a:off x="1325880" y="4315967"/>
              <a:ext cx="0" cy="355600"/>
            </a:xfrm>
            <a:custGeom>
              <a:avLst/>
              <a:gdLst/>
              <a:ahLst/>
              <a:cxnLst/>
              <a:rect l="l" t="t" r="r" b="b"/>
              <a:pathLst>
                <a:path h="355600">
                  <a:moveTo>
                    <a:pt x="0" y="0"/>
                  </a:moveTo>
                  <a:lnTo>
                    <a:pt x="0" y="355599"/>
                  </a:lnTo>
                </a:path>
              </a:pathLst>
            </a:custGeom>
            <a:ln w="19050">
              <a:solidFill>
                <a:srgbClr val="858585"/>
              </a:solidFill>
            </a:ln>
          </p:spPr>
          <p:txBody>
            <a:bodyPr wrap="square" lIns="0" tIns="0" rIns="0" bIns="0" rtlCol="0"/>
            <a:lstStyle/>
            <a:p>
              <a:endParaRPr/>
            </a:p>
          </p:txBody>
        </p:sp>
        <p:pic>
          <p:nvPicPr>
            <p:cNvPr id="9" name="object 9"/>
            <p:cNvPicPr/>
            <p:nvPr/>
          </p:nvPicPr>
          <p:blipFill>
            <a:blip r:embed="rId4" cstate="print"/>
            <a:stretch>
              <a:fillRect/>
            </a:stretch>
          </p:blipFill>
          <p:spPr>
            <a:xfrm>
              <a:off x="992796" y="2650566"/>
              <a:ext cx="725709" cy="924235"/>
            </a:xfrm>
            <a:prstGeom prst="rect">
              <a:avLst/>
            </a:prstGeom>
          </p:spPr>
        </p:pic>
        <p:sp>
          <p:nvSpPr>
            <p:cNvPr id="10" name="object 10"/>
            <p:cNvSpPr/>
            <p:nvPr/>
          </p:nvSpPr>
          <p:spPr>
            <a:xfrm>
              <a:off x="8604504" y="3022092"/>
              <a:ext cx="0" cy="608965"/>
            </a:xfrm>
            <a:custGeom>
              <a:avLst/>
              <a:gdLst/>
              <a:ahLst/>
              <a:cxnLst/>
              <a:rect l="l" t="t" r="r" b="b"/>
              <a:pathLst>
                <a:path h="608964">
                  <a:moveTo>
                    <a:pt x="0" y="0"/>
                  </a:moveTo>
                  <a:lnTo>
                    <a:pt x="0" y="608584"/>
                  </a:lnTo>
                </a:path>
              </a:pathLst>
            </a:custGeom>
            <a:ln w="19050">
              <a:solidFill>
                <a:srgbClr val="858585"/>
              </a:solidFill>
            </a:ln>
          </p:spPr>
          <p:txBody>
            <a:bodyPr wrap="square" lIns="0" tIns="0" rIns="0" bIns="0" rtlCol="0"/>
            <a:lstStyle/>
            <a:p>
              <a:endParaRPr/>
            </a:p>
          </p:txBody>
        </p:sp>
      </p:grpSp>
      <p:sp>
        <p:nvSpPr>
          <p:cNvPr id="11" name="object 11"/>
          <p:cNvSpPr txBox="1"/>
          <p:nvPr/>
        </p:nvSpPr>
        <p:spPr>
          <a:xfrm>
            <a:off x="8125206" y="2560065"/>
            <a:ext cx="969010" cy="361950"/>
          </a:xfrm>
          <a:prstGeom prst="rect">
            <a:avLst/>
          </a:prstGeom>
        </p:spPr>
        <p:txBody>
          <a:bodyPr vert="horz" wrap="square" lIns="0" tIns="17145" rIns="0" bIns="0" rtlCol="0">
            <a:spAutoFit/>
          </a:bodyPr>
          <a:lstStyle/>
          <a:p>
            <a:pPr algn="ctr">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110</a:t>
            </a:r>
            <a:endParaRPr sz="1150">
              <a:latin typeface="CVS Health Sans"/>
              <a:cs typeface="CVS Health Sans"/>
            </a:endParaRPr>
          </a:p>
          <a:p>
            <a:pPr algn="ctr">
              <a:lnSpc>
                <a:spcPct val="100000"/>
              </a:lnSpc>
              <a:spcBef>
                <a:spcPts val="30"/>
              </a:spcBef>
            </a:pPr>
            <a:r>
              <a:rPr sz="1000" dirty="0">
                <a:solidFill>
                  <a:srgbClr val="3E3E3E"/>
                </a:solidFill>
                <a:latin typeface="CVS Health Sans"/>
                <a:cs typeface="CVS Health Sans"/>
              </a:rPr>
              <a:t>Senior</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Manager</a:t>
            </a:r>
            <a:endParaRPr sz="1000">
              <a:latin typeface="CVS Health Sans"/>
              <a:cs typeface="CVS Health Sans"/>
            </a:endParaRPr>
          </a:p>
        </p:txBody>
      </p:sp>
      <p:sp>
        <p:nvSpPr>
          <p:cNvPr id="12" name="object 12"/>
          <p:cNvSpPr/>
          <p:nvPr/>
        </p:nvSpPr>
        <p:spPr>
          <a:xfrm>
            <a:off x="10753343" y="2596895"/>
            <a:ext cx="0" cy="589915"/>
          </a:xfrm>
          <a:custGeom>
            <a:avLst/>
            <a:gdLst/>
            <a:ahLst/>
            <a:cxnLst/>
            <a:rect l="l" t="t" r="r" b="b"/>
            <a:pathLst>
              <a:path h="589914">
                <a:moveTo>
                  <a:pt x="0" y="0"/>
                </a:moveTo>
                <a:lnTo>
                  <a:pt x="0" y="589788"/>
                </a:lnTo>
              </a:path>
            </a:pathLst>
          </a:custGeom>
          <a:ln w="19050">
            <a:solidFill>
              <a:srgbClr val="858585"/>
            </a:solidFill>
          </a:ln>
        </p:spPr>
        <p:txBody>
          <a:bodyPr wrap="square" lIns="0" tIns="0" rIns="0" bIns="0" rtlCol="0"/>
          <a:lstStyle/>
          <a:p>
            <a:endParaRPr/>
          </a:p>
        </p:txBody>
      </p:sp>
      <p:sp>
        <p:nvSpPr>
          <p:cNvPr id="13" name="object 13"/>
          <p:cNvSpPr txBox="1"/>
          <p:nvPr/>
        </p:nvSpPr>
        <p:spPr>
          <a:xfrm>
            <a:off x="10343133" y="2081021"/>
            <a:ext cx="827405" cy="362585"/>
          </a:xfrm>
          <a:prstGeom prst="rect">
            <a:avLst/>
          </a:prstGeom>
        </p:spPr>
        <p:txBody>
          <a:bodyPr vert="horz" wrap="square" lIns="0" tIns="17145" rIns="0" bIns="0" rtlCol="0">
            <a:spAutoFit/>
          </a:bodyPr>
          <a:lstStyle/>
          <a:p>
            <a:pPr marL="71755">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111</a:t>
            </a:r>
            <a:endParaRPr sz="1150">
              <a:latin typeface="CVS Health Sans"/>
              <a:cs typeface="CVS Health Sans"/>
            </a:endParaRPr>
          </a:p>
          <a:p>
            <a:pPr marL="12700">
              <a:lnSpc>
                <a:spcPct val="100000"/>
              </a:lnSpc>
              <a:spcBef>
                <a:spcPts val="35"/>
              </a:spcBef>
            </a:pPr>
            <a:r>
              <a:rPr sz="1000" dirty="0">
                <a:solidFill>
                  <a:srgbClr val="3E3E3E"/>
                </a:solidFill>
                <a:latin typeface="CVS Health Sans"/>
                <a:cs typeface="CVS Health Sans"/>
              </a:rPr>
              <a:t>Lead</a:t>
            </a:r>
            <a:r>
              <a:rPr sz="1000" spc="-35" dirty="0">
                <a:solidFill>
                  <a:srgbClr val="3E3E3E"/>
                </a:solidFill>
                <a:latin typeface="CVS Health Sans"/>
                <a:cs typeface="CVS Health Sans"/>
              </a:rPr>
              <a:t> </a:t>
            </a:r>
            <a:r>
              <a:rPr sz="1000" spc="-10" dirty="0">
                <a:solidFill>
                  <a:srgbClr val="3E3E3E"/>
                </a:solidFill>
                <a:latin typeface="CVS Health Sans"/>
                <a:cs typeface="CVS Health Sans"/>
              </a:rPr>
              <a:t>Director</a:t>
            </a:r>
            <a:endParaRPr sz="1000">
              <a:latin typeface="CVS Health Sans"/>
              <a:cs typeface="CVS Health Sans"/>
            </a:endParaRPr>
          </a:p>
        </p:txBody>
      </p:sp>
      <p:pic>
        <p:nvPicPr>
          <p:cNvPr id="14" name="object 14"/>
          <p:cNvPicPr/>
          <p:nvPr/>
        </p:nvPicPr>
        <p:blipFill>
          <a:blip r:embed="rId5" cstate="print"/>
          <a:stretch>
            <a:fillRect/>
          </a:stretch>
        </p:blipFill>
        <p:spPr>
          <a:xfrm>
            <a:off x="10147372" y="1113145"/>
            <a:ext cx="1205205" cy="866753"/>
          </a:xfrm>
          <a:prstGeom prst="rect">
            <a:avLst/>
          </a:prstGeom>
        </p:spPr>
      </p:pic>
      <p:sp>
        <p:nvSpPr>
          <p:cNvPr id="15" name="object 15"/>
          <p:cNvSpPr txBox="1"/>
          <p:nvPr/>
        </p:nvSpPr>
        <p:spPr>
          <a:xfrm>
            <a:off x="4183126" y="3144773"/>
            <a:ext cx="764540" cy="361950"/>
          </a:xfrm>
          <a:prstGeom prst="rect">
            <a:avLst/>
          </a:prstGeom>
        </p:spPr>
        <p:txBody>
          <a:bodyPr vert="horz" wrap="square" lIns="0" tIns="17145" rIns="0" bIns="0" rtlCol="0">
            <a:spAutoFit/>
          </a:bodyPr>
          <a:lstStyle/>
          <a:p>
            <a:pPr marL="12700">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107</a:t>
            </a:r>
            <a:endParaRPr sz="1150">
              <a:latin typeface="CVS Health Sans"/>
              <a:cs typeface="CVS Health Sans"/>
            </a:endParaRPr>
          </a:p>
          <a:p>
            <a:pPr marL="62865">
              <a:lnSpc>
                <a:spcPct val="100000"/>
              </a:lnSpc>
              <a:spcBef>
                <a:spcPts val="30"/>
              </a:spcBef>
            </a:pPr>
            <a:r>
              <a:rPr sz="1000" spc="-10" dirty="0">
                <a:solidFill>
                  <a:srgbClr val="3E3E3E"/>
                </a:solidFill>
                <a:latin typeface="CVS Health Sans"/>
                <a:cs typeface="CVS Health Sans"/>
              </a:rPr>
              <a:t>Supervisor</a:t>
            </a:r>
            <a:endParaRPr sz="1000">
              <a:latin typeface="CVS Health Sans"/>
              <a:cs typeface="CVS Health Sans"/>
            </a:endParaRPr>
          </a:p>
        </p:txBody>
      </p:sp>
      <p:grpSp>
        <p:nvGrpSpPr>
          <p:cNvPr id="16" name="object 16"/>
          <p:cNvGrpSpPr/>
          <p:nvPr/>
        </p:nvGrpSpPr>
        <p:grpSpPr>
          <a:xfrm>
            <a:off x="4193318" y="2126619"/>
            <a:ext cx="2336165" cy="2221865"/>
            <a:chOff x="4193318" y="2126619"/>
            <a:chExt cx="2336165" cy="2221865"/>
          </a:xfrm>
        </p:grpSpPr>
        <p:sp>
          <p:nvSpPr>
            <p:cNvPr id="17" name="object 17"/>
            <p:cNvSpPr/>
            <p:nvPr/>
          </p:nvSpPr>
          <p:spPr>
            <a:xfrm>
              <a:off x="4562856" y="3607308"/>
              <a:ext cx="0" cy="731520"/>
            </a:xfrm>
            <a:custGeom>
              <a:avLst/>
              <a:gdLst/>
              <a:ahLst/>
              <a:cxnLst/>
              <a:rect l="l" t="t" r="r" b="b"/>
              <a:pathLst>
                <a:path h="731520">
                  <a:moveTo>
                    <a:pt x="0" y="0"/>
                  </a:moveTo>
                  <a:lnTo>
                    <a:pt x="0" y="731266"/>
                  </a:lnTo>
                </a:path>
              </a:pathLst>
            </a:custGeom>
            <a:ln w="19050">
              <a:solidFill>
                <a:srgbClr val="858585"/>
              </a:solidFill>
            </a:ln>
          </p:spPr>
          <p:txBody>
            <a:bodyPr wrap="square" lIns="0" tIns="0" rIns="0" bIns="0" rtlCol="0"/>
            <a:lstStyle/>
            <a:p>
              <a:endParaRPr/>
            </a:p>
          </p:txBody>
        </p:sp>
        <p:pic>
          <p:nvPicPr>
            <p:cNvPr id="18" name="object 18"/>
            <p:cNvPicPr/>
            <p:nvPr/>
          </p:nvPicPr>
          <p:blipFill>
            <a:blip r:embed="rId6" cstate="print"/>
            <a:stretch>
              <a:fillRect/>
            </a:stretch>
          </p:blipFill>
          <p:spPr>
            <a:xfrm>
              <a:off x="4193318" y="2126619"/>
              <a:ext cx="739145" cy="949847"/>
            </a:xfrm>
            <a:prstGeom prst="rect">
              <a:avLst/>
            </a:prstGeom>
          </p:spPr>
        </p:pic>
        <p:sp>
          <p:nvSpPr>
            <p:cNvPr id="19" name="object 19"/>
            <p:cNvSpPr/>
            <p:nvPr/>
          </p:nvSpPr>
          <p:spPr>
            <a:xfrm>
              <a:off x="6519672" y="3081528"/>
              <a:ext cx="0" cy="455295"/>
            </a:xfrm>
            <a:custGeom>
              <a:avLst/>
              <a:gdLst/>
              <a:ahLst/>
              <a:cxnLst/>
              <a:rect l="l" t="t" r="r" b="b"/>
              <a:pathLst>
                <a:path h="455295">
                  <a:moveTo>
                    <a:pt x="0" y="0"/>
                  </a:moveTo>
                  <a:lnTo>
                    <a:pt x="0" y="454913"/>
                  </a:lnTo>
                </a:path>
              </a:pathLst>
            </a:custGeom>
            <a:ln w="19050">
              <a:solidFill>
                <a:srgbClr val="858585"/>
              </a:solidFill>
            </a:ln>
          </p:spPr>
          <p:txBody>
            <a:bodyPr wrap="square" lIns="0" tIns="0" rIns="0" bIns="0" rtlCol="0"/>
            <a:lstStyle/>
            <a:p>
              <a:endParaRPr/>
            </a:p>
          </p:txBody>
        </p:sp>
      </p:grpSp>
      <p:sp>
        <p:nvSpPr>
          <p:cNvPr id="20" name="object 20"/>
          <p:cNvSpPr txBox="1"/>
          <p:nvPr/>
        </p:nvSpPr>
        <p:spPr>
          <a:xfrm>
            <a:off x="6136385" y="2618613"/>
            <a:ext cx="766445" cy="362585"/>
          </a:xfrm>
          <a:prstGeom prst="rect">
            <a:avLst/>
          </a:prstGeom>
        </p:spPr>
        <p:txBody>
          <a:bodyPr vert="horz" wrap="square" lIns="0" tIns="17145" rIns="0" bIns="0" rtlCol="0">
            <a:spAutoFit/>
          </a:bodyPr>
          <a:lstStyle/>
          <a:p>
            <a:pPr algn="ctr">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109</a:t>
            </a:r>
            <a:endParaRPr sz="1150">
              <a:latin typeface="CVS Health Sans"/>
              <a:cs typeface="CVS Health Sans"/>
            </a:endParaRPr>
          </a:p>
          <a:p>
            <a:pPr marL="6350" algn="ctr">
              <a:lnSpc>
                <a:spcPct val="100000"/>
              </a:lnSpc>
              <a:spcBef>
                <a:spcPts val="30"/>
              </a:spcBef>
            </a:pPr>
            <a:r>
              <a:rPr sz="1000" spc="-10" dirty="0">
                <a:solidFill>
                  <a:srgbClr val="3E3E3E"/>
                </a:solidFill>
                <a:latin typeface="CVS Health Sans"/>
                <a:cs typeface="CVS Health Sans"/>
              </a:rPr>
              <a:t>Manager</a:t>
            </a:r>
            <a:endParaRPr sz="1000">
              <a:latin typeface="CVS Health Sans"/>
              <a:cs typeface="CVS Health Sans"/>
            </a:endParaRPr>
          </a:p>
        </p:txBody>
      </p:sp>
      <p:grpSp>
        <p:nvGrpSpPr>
          <p:cNvPr id="21" name="object 21"/>
          <p:cNvGrpSpPr/>
          <p:nvPr/>
        </p:nvGrpSpPr>
        <p:grpSpPr>
          <a:xfrm>
            <a:off x="6158484" y="1633627"/>
            <a:ext cx="722630" cy="949960"/>
            <a:chOff x="6158484" y="1633627"/>
            <a:chExt cx="722630" cy="949960"/>
          </a:xfrm>
        </p:grpSpPr>
        <p:sp>
          <p:nvSpPr>
            <p:cNvPr id="22" name="object 22"/>
            <p:cNvSpPr/>
            <p:nvPr/>
          </p:nvSpPr>
          <p:spPr>
            <a:xfrm>
              <a:off x="6311218" y="1633627"/>
              <a:ext cx="448309" cy="589915"/>
            </a:xfrm>
            <a:custGeom>
              <a:avLst/>
              <a:gdLst/>
              <a:ahLst/>
              <a:cxnLst/>
              <a:rect l="l" t="t" r="r" b="b"/>
              <a:pathLst>
                <a:path w="448309" h="589914">
                  <a:moveTo>
                    <a:pt x="220366" y="0"/>
                  </a:moveTo>
                  <a:lnTo>
                    <a:pt x="175942" y="7115"/>
                  </a:lnTo>
                  <a:lnTo>
                    <a:pt x="133692" y="22949"/>
                  </a:lnTo>
                  <a:lnTo>
                    <a:pt x="95416" y="45956"/>
                  </a:lnTo>
                  <a:lnTo>
                    <a:pt x="62913" y="74593"/>
                  </a:lnTo>
                  <a:lnTo>
                    <a:pt x="24561" y="131504"/>
                  </a:lnTo>
                  <a:lnTo>
                    <a:pt x="7049" y="186443"/>
                  </a:lnTo>
                  <a:lnTo>
                    <a:pt x="2556" y="229648"/>
                  </a:lnTo>
                  <a:lnTo>
                    <a:pt x="3262" y="251356"/>
                  </a:lnTo>
                  <a:lnTo>
                    <a:pt x="7624" y="274089"/>
                  </a:lnTo>
                  <a:lnTo>
                    <a:pt x="15612" y="295974"/>
                  </a:lnTo>
                  <a:lnTo>
                    <a:pt x="26920" y="316856"/>
                  </a:lnTo>
                  <a:lnTo>
                    <a:pt x="41245" y="336581"/>
                  </a:lnTo>
                  <a:lnTo>
                    <a:pt x="24379" y="349758"/>
                  </a:lnTo>
                  <a:lnTo>
                    <a:pt x="11359" y="366723"/>
                  </a:lnTo>
                  <a:lnTo>
                    <a:pt x="2970" y="386711"/>
                  </a:lnTo>
                  <a:lnTo>
                    <a:pt x="0" y="408955"/>
                  </a:lnTo>
                  <a:lnTo>
                    <a:pt x="2806" y="430591"/>
                  </a:lnTo>
                  <a:lnTo>
                    <a:pt x="10746" y="450167"/>
                  </a:lnTo>
                  <a:lnTo>
                    <a:pt x="23100" y="466940"/>
                  </a:lnTo>
                  <a:lnTo>
                    <a:pt x="39147" y="480169"/>
                  </a:lnTo>
                  <a:lnTo>
                    <a:pt x="34131" y="495198"/>
                  </a:lnTo>
                  <a:lnTo>
                    <a:pt x="30820" y="511080"/>
                  </a:lnTo>
                  <a:lnTo>
                    <a:pt x="28994" y="527092"/>
                  </a:lnTo>
                  <a:lnTo>
                    <a:pt x="28434" y="542510"/>
                  </a:lnTo>
                  <a:lnTo>
                    <a:pt x="33891" y="567254"/>
                  </a:lnTo>
                  <a:lnTo>
                    <a:pt x="47801" y="581620"/>
                  </a:lnTo>
                  <a:lnTo>
                    <a:pt x="66476" y="588279"/>
                  </a:lnTo>
                  <a:lnTo>
                    <a:pt x="86226" y="589905"/>
                  </a:lnTo>
                  <a:lnTo>
                    <a:pt x="104243" y="584085"/>
                  </a:lnTo>
                  <a:lnTo>
                    <a:pt x="118898" y="568197"/>
                  </a:lnTo>
                  <a:lnTo>
                    <a:pt x="128749" y="544602"/>
                  </a:lnTo>
                  <a:lnTo>
                    <a:pt x="132354" y="515664"/>
                  </a:lnTo>
                  <a:lnTo>
                    <a:pt x="132648" y="498037"/>
                  </a:lnTo>
                  <a:lnTo>
                    <a:pt x="132163" y="489728"/>
                  </a:lnTo>
                  <a:lnTo>
                    <a:pt x="130498" y="481812"/>
                  </a:lnTo>
                  <a:lnTo>
                    <a:pt x="144474" y="470775"/>
                  </a:lnTo>
                  <a:lnTo>
                    <a:pt x="155087" y="456912"/>
                  </a:lnTo>
                  <a:lnTo>
                    <a:pt x="162553" y="440728"/>
                  </a:lnTo>
                  <a:lnTo>
                    <a:pt x="167090" y="422725"/>
                  </a:lnTo>
                  <a:lnTo>
                    <a:pt x="187856" y="429719"/>
                  </a:lnTo>
                  <a:lnTo>
                    <a:pt x="208797" y="435248"/>
                  </a:lnTo>
                  <a:lnTo>
                    <a:pt x="229738" y="439245"/>
                  </a:lnTo>
                  <a:lnTo>
                    <a:pt x="250504" y="441647"/>
                  </a:lnTo>
                  <a:lnTo>
                    <a:pt x="299188" y="439817"/>
                  </a:lnTo>
                  <a:lnTo>
                    <a:pt x="341317" y="427500"/>
                  </a:lnTo>
                  <a:lnTo>
                    <a:pt x="376739" y="406268"/>
                  </a:lnTo>
                  <a:lnTo>
                    <a:pt x="405300" y="377696"/>
                  </a:lnTo>
                  <a:lnTo>
                    <a:pt x="426848" y="343357"/>
                  </a:lnTo>
                  <a:lnTo>
                    <a:pt x="441230" y="304823"/>
                  </a:lnTo>
                  <a:lnTo>
                    <a:pt x="448294" y="263669"/>
                  </a:lnTo>
                  <a:lnTo>
                    <a:pt x="447888" y="221466"/>
                  </a:lnTo>
                  <a:lnTo>
                    <a:pt x="441221" y="189582"/>
                  </a:lnTo>
                  <a:lnTo>
                    <a:pt x="429184" y="161310"/>
                  </a:lnTo>
                  <a:lnTo>
                    <a:pt x="413741" y="136846"/>
                  </a:lnTo>
                  <a:lnTo>
                    <a:pt x="396856" y="116384"/>
                  </a:lnTo>
                  <a:lnTo>
                    <a:pt x="386986" y="96237"/>
                  </a:lnTo>
                  <a:lnTo>
                    <a:pt x="369819" y="69869"/>
                  </a:lnTo>
                  <a:lnTo>
                    <a:pt x="344091" y="42186"/>
                  </a:lnTo>
                  <a:lnTo>
                    <a:pt x="308538" y="18099"/>
                  </a:lnTo>
                  <a:lnTo>
                    <a:pt x="265164" y="3146"/>
                  </a:lnTo>
                  <a:lnTo>
                    <a:pt x="220366" y="0"/>
                  </a:lnTo>
                  <a:close/>
                </a:path>
              </a:pathLst>
            </a:custGeom>
            <a:solidFill>
              <a:srgbClr val="000000"/>
            </a:solidFill>
          </p:spPr>
          <p:txBody>
            <a:bodyPr wrap="square" lIns="0" tIns="0" rIns="0" bIns="0" rtlCol="0"/>
            <a:lstStyle/>
            <a:p>
              <a:endParaRPr/>
            </a:p>
          </p:txBody>
        </p:sp>
        <p:sp>
          <p:nvSpPr>
            <p:cNvPr id="23" name="object 23"/>
            <p:cNvSpPr/>
            <p:nvPr/>
          </p:nvSpPr>
          <p:spPr>
            <a:xfrm>
              <a:off x="6328806" y="1670827"/>
              <a:ext cx="382905" cy="702310"/>
            </a:xfrm>
            <a:custGeom>
              <a:avLst/>
              <a:gdLst/>
              <a:ahLst/>
              <a:cxnLst/>
              <a:rect l="l" t="t" r="r" b="b"/>
              <a:pathLst>
                <a:path w="382904" h="702310">
                  <a:moveTo>
                    <a:pt x="9742" y="235892"/>
                  </a:moveTo>
                  <a:lnTo>
                    <a:pt x="4512" y="236127"/>
                  </a:lnTo>
                  <a:lnTo>
                    <a:pt x="1457" y="242308"/>
                  </a:lnTo>
                  <a:lnTo>
                    <a:pt x="0" y="255530"/>
                  </a:lnTo>
                  <a:lnTo>
                    <a:pt x="846" y="265541"/>
                  </a:lnTo>
                  <a:lnTo>
                    <a:pt x="3401" y="274021"/>
                  </a:lnTo>
                  <a:lnTo>
                    <a:pt x="7072" y="282650"/>
                  </a:lnTo>
                  <a:lnTo>
                    <a:pt x="11252" y="293629"/>
                  </a:lnTo>
                  <a:lnTo>
                    <a:pt x="25577" y="330464"/>
                  </a:lnTo>
                  <a:lnTo>
                    <a:pt x="41034" y="342124"/>
                  </a:lnTo>
                  <a:lnTo>
                    <a:pt x="42679" y="348646"/>
                  </a:lnTo>
                  <a:lnTo>
                    <a:pt x="44551" y="353783"/>
                  </a:lnTo>
                  <a:lnTo>
                    <a:pt x="46423" y="357504"/>
                  </a:lnTo>
                  <a:lnTo>
                    <a:pt x="46423" y="357745"/>
                  </a:lnTo>
                  <a:lnTo>
                    <a:pt x="74656" y="403492"/>
                  </a:lnTo>
                  <a:lnTo>
                    <a:pt x="105042" y="430346"/>
                  </a:lnTo>
                  <a:lnTo>
                    <a:pt x="111765" y="435160"/>
                  </a:lnTo>
                  <a:lnTo>
                    <a:pt x="111765" y="471073"/>
                  </a:lnTo>
                  <a:lnTo>
                    <a:pt x="97019" y="509095"/>
                  </a:lnTo>
                  <a:lnTo>
                    <a:pt x="82256" y="523557"/>
                  </a:lnTo>
                  <a:lnTo>
                    <a:pt x="46423" y="555960"/>
                  </a:lnTo>
                  <a:lnTo>
                    <a:pt x="41744" y="561322"/>
                  </a:lnTo>
                  <a:lnTo>
                    <a:pt x="36355" y="566927"/>
                  </a:lnTo>
                  <a:lnTo>
                    <a:pt x="30498" y="572531"/>
                  </a:lnTo>
                  <a:lnTo>
                    <a:pt x="14350" y="601922"/>
                  </a:lnTo>
                  <a:lnTo>
                    <a:pt x="48736" y="660236"/>
                  </a:lnTo>
                  <a:lnTo>
                    <a:pt x="89342" y="683214"/>
                  </a:lnTo>
                  <a:lnTo>
                    <a:pt x="138940" y="698109"/>
                  </a:lnTo>
                  <a:lnTo>
                    <a:pt x="192565" y="701947"/>
                  </a:lnTo>
                  <a:lnTo>
                    <a:pt x="244627" y="698344"/>
                  </a:lnTo>
                  <a:lnTo>
                    <a:pt x="292891" y="684221"/>
                  </a:lnTo>
                  <a:lnTo>
                    <a:pt x="332855" y="662310"/>
                  </a:lnTo>
                  <a:lnTo>
                    <a:pt x="360016" y="635345"/>
                  </a:lnTo>
                  <a:lnTo>
                    <a:pt x="369873" y="606059"/>
                  </a:lnTo>
                  <a:lnTo>
                    <a:pt x="357923" y="577185"/>
                  </a:lnTo>
                  <a:lnTo>
                    <a:pt x="294919" y="519354"/>
                  </a:lnTo>
                  <a:lnTo>
                    <a:pt x="293742" y="518194"/>
                  </a:lnTo>
                  <a:lnTo>
                    <a:pt x="292580" y="517260"/>
                  </a:lnTo>
                  <a:lnTo>
                    <a:pt x="291402" y="516085"/>
                  </a:lnTo>
                  <a:lnTo>
                    <a:pt x="289531" y="514458"/>
                  </a:lnTo>
                  <a:lnTo>
                    <a:pt x="289757" y="514217"/>
                  </a:lnTo>
                  <a:lnTo>
                    <a:pt x="285320" y="509095"/>
                  </a:lnTo>
                  <a:lnTo>
                    <a:pt x="281275" y="503108"/>
                  </a:lnTo>
                  <a:lnTo>
                    <a:pt x="277910" y="496705"/>
                  </a:lnTo>
                  <a:lnTo>
                    <a:pt x="275205" y="489907"/>
                  </a:lnTo>
                  <a:lnTo>
                    <a:pt x="273138" y="482732"/>
                  </a:lnTo>
                  <a:lnTo>
                    <a:pt x="271493" y="477144"/>
                  </a:lnTo>
                  <a:lnTo>
                    <a:pt x="270557" y="471073"/>
                  </a:lnTo>
                  <a:lnTo>
                    <a:pt x="270557" y="435160"/>
                  </a:lnTo>
                  <a:lnTo>
                    <a:pt x="277290" y="430346"/>
                  </a:lnTo>
                  <a:lnTo>
                    <a:pt x="283472" y="425660"/>
                  </a:lnTo>
                  <a:lnTo>
                    <a:pt x="318249" y="390015"/>
                  </a:lnTo>
                  <a:lnTo>
                    <a:pt x="335900" y="357745"/>
                  </a:lnTo>
                  <a:lnTo>
                    <a:pt x="335900" y="357504"/>
                  </a:lnTo>
                  <a:lnTo>
                    <a:pt x="337772" y="353783"/>
                  </a:lnTo>
                  <a:lnTo>
                    <a:pt x="339643" y="348646"/>
                  </a:lnTo>
                  <a:lnTo>
                    <a:pt x="341531" y="342124"/>
                  </a:lnTo>
                  <a:lnTo>
                    <a:pt x="346210" y="341882"/>
                  </a:lnTo>
                  <a:lnTo>
                    <a:pt x="366464" y="306817"/>
                  </a:lnTo>
                  <a:lnTo>
                    <a:pt x="371074" y="293629"/>
                  </a:lnTo>
                  <a:lnTo>
                    <a:pt x="375251" y="282650"/>
                  </a:lnTo>
                  <a:lnTo>
                    <a:pt x="378928" y="274021"/>
                  </a:lnTo>
                  <a:lnTo>
                    <a:pt x="381483" y="265541"/>
                  </a:lnTo>
                  <a:lnTo>
                    <a:pt x="382325" y="255530"/>
                  </a:lnTo>
                  <a:lnTo>
                    <a:pt x="381303" y="246270"/>
                  </a:lnTo>
                  <a:lnTo>
                    <a:pt x="24884" y="246270"/>
                  </a:lnTo>
                  <a:lnTo>
                    <a:pt x="24174" y="245577"/>
                  </a:lnTo>
                  <a:lnTo>
                    <a:pt x="16508" y="239683"/>
                  </a:lnTo>
                  <a:lnTo>
                    <a:pt x="9742" y="235892"/>
                  </a:lnTo>
                  <a:close/>
                </a:path>
                <a:path w="382904" h="702310">
                  <a:moveTo>
                    <a:pt x="195840" y="0"/>
                  </a:moveTo>
                  <a:lnTo>
                    <a:pt x="186482" y="0"/>
                  </a:lnTo>
                  <a:lnTo>
                    <a:pt x="131870" y="7254"/>
                  </a:lnTo>
                  <a:lnTo>
                    <a:pt x="91985" y="23950"/>
                  </a:lnTo>
                  <a:lnTo>
                    <a:pt x="45524" y="81942"/>
                  </a:lnTo>
                  <a:lnTo>
                    <a:pt x="33511" y="121373"/>
                  </a:lnTo>
                  <a:lnTo>
                    <a:pt x="25351" y="166520"/>
                  </a:lnTo>
                  <a:lnTo>
                    <a:pt x="24416" y="176312"/>
                  </a:lnTo>
                  <a:lnTo>
                    <a:pt x="24416" y="184702"/>
                  </a:lnTo>
                  <a:lnTo>
                    <a:pt x="24149" y="196272"/>
                  </a:lnTo>
                  <a:lnTo>
                    <a:pt x="23684" y="209419"/>
                  </a:lnTo>
                  <a:lnTo>
                    <a:pt x="23524" y="223791"/>
                  </a:lnTo>
                  <a:lnTo>
                    <a:pt x="24040" y="235892"/>
                  </a:lnTo>
                  <a:lnTo>
                    <a:pt x="24050" y="236127"/>
                  </a:lnTo>
                  <a:lnTo>
                    <a:pt x="24174" y="239039"/>
                  </a:lnTo>
                  <a:lnTo>
                    <a:pt x="24416" y="241374"/>
                  </a:lnTo>
                  <a:lnTo>
                    <a:pt x="24642" y="243935"/>
                  </a:lnTo>
                  <a:lnTo>
                    <a:pt x="24812" y="245577"/>
                  </a:lnTo>
                  <a:lnTo>
                    <a:pt x="24884" y="246270"/>
                  </a:lnTo>
                  <a:lnTo>
                    <a:pt x="357455" y="246270"/>
                  </a:lnTo>
                  <a:lnTo>
                    <a:pt x="358087" y="239683"/>
                  </a:lnTo>
                  <a:lnTo>
                    <a:pt x="358149" y="239039"/>
                  </a:lnTo>
                  <a:lnTo>
                    <a:pt x="358808" y="223791"/>
                  </a:lnTo>
                  <a:lnTo>
                    <a:pt x="358653" y="209419"/>
                  </a:lnTo>
                  <a:lnTo>
                    <a:pt x="358190" y="196272"/>
                  </a:lnTo>
                  <a:lnTo>
                    <a:pt x="357923" y="184702"/>
                  </a:lnTo>
                  <a:lnTo>
                    <a:pt x="357923" y="176312"/>
                  </a:lnTo>
                  <a:lnTo>
                    <a:pt x="357455" y="170482"/>
                  </a:lnTo>
                  <a:lnTo>
                    <a:pt x="348822" y="121373"/>
                  </a:lnTo>
                  <a:lnTo>
                    <a:pt x="336806" y="81942"/>
                  </a:lnTo>
                  <a:lnTo>
                    <a:pt x="290345" y="23950"/>
                  </a:lnTo>
                  <a:lnTo>
                    <a:pt x="250458" y="7254"/>
                  </a:lnTo>
                  <a:lnTo>
                    <a:pt x="195840" y="0"/>
                  </a:lnTo>
                  <a:close/>
                </a:path>
                <a:path w="382904" h="702310">
                  <a:moveTo>
                    <a:pt x="372581" y="235892"/>
                  </a:moveTo>
                  <a:lnTo>
                    <a:pt x="365814" y="239683"/>
                  </a:lnTo>
                  <a:lnTo>
                    <a:pt x="358149" y="245577"/>
                  </a:lnTo>
                  <a:lnTo>
                    <a:pt x="357455" y="246270"/>
                  </a:lnTo>
                  <a:lnTo>
                    <a:pt x="381303" y="246270"/>
                  </a:lnTo>
                  <a:lnTo>
                    <a:pt x="380866" y="242308"/>
                  </a:lnTo>
                  <a:lnTo>
                    <a:pt x="377811" y="236127"/>
                  </a:lnTo>
                  <a:lnTo>
                    <a:pt x="372581" y="235892"/>
                  </a:lnTo>
                  <a:close/>
                </a:path>
              </a:pathLst>
            </a:custGeom>
            <a:solidFill>
              <a:srgbClr val="E4B18D"/>
            </a:solidFill>
          </p:spPr>
          <p:txBody>
            <a:bodyPr wrap="square" lIns="0" tIns="0" rIns="0" bIns="0" rtlCol="0"/>
            <a:lstStyle/>
            <a:p>
              <a:endParaRPr/>
            </a:p>
          </p:txBody>
        </p:sp>
        <p:sp>
          <p:nvSpPr>
            <p:cNvPr id="24" name="object 24"/>
            <p:cNvSpPr/>
            <p:nvPr/>
          </p:nvSpPr>
          <p:spPr>
            <a:xfrm>
              <a:off x="6441153" y="2105648"/>
              <a:ext cx="159385" cy="54610"/>
            </a:xfrm>
            <a:custGeom>
              <a:avLst/>
              <a:gdLst/>
              <a:ahLst/>
              <a:cxnLst/>
              <a:rect l="l" t="t" r="r" b="b"/>
              <a:pathLst>
                <a:path w="159384" h="54610">
                  <a:moveTo>
                    <a:pt x="0" y="0"/>
                  </a:moveTo>
                  <a:lnTo>
                    <a:pt x="0" y="8680"/>
                  </a:lnTo>
                  <a:lnTo>
                    <a:pt x="11661" y="21208"/>
                  </a:lnTo>
                  <a:lnTo>
                    <a:pt x="50806" y="52001"/>
                  </a:lnTo>
                  <a:lnTo>
                    <a:pt x="72310" y="54046"/>
                  </a:lnTo>
                  <a:lnTo>
                    <a:pt x="85868" y="54046"/>
                  </a:lnTo>
                  <a:lnTo>
                    <a:pt x="133704" y="33738"/>
                  </a:lnTo>
                  <a:lnTo>
                    <a:pt x="78201" y="33738"/>
                  </a:lnTo>
                  <a:lnTo>
                    <a:pt x="64760" y="33026"/>
                  </a:lnTo>
                  <a:lnTo>
                    <a:pt x="39108" y="27651"/>
                  </a:lnTo>
                  <a:lnTo>
                    <a:pt x="38641" y="27409"/>
                  </a:lnTo>
                  <a:lnTo>
                    <a:pt x="27659" y="20162"/>
                  </a:lnTo>
                  <a:lnTo>
                    <a:pt x="17559" y="13179"/>
                  </a:lnTo>
                  <a:lnTo>
                    <a:pt x="8340" y="6459"/>
                  </a:lnTo>
                  <a:lnTo>
                    <a:pt x="0" y="0"/>
                  </a:lnTo>
                  <a:close/>
                </a:path>
                <a:path w="159384" h="54610">
                  <a:moveTo>
                    <a:pt x="158759" y="0"/>
                  </a:moveTo>
                  <a:lnTo>
                    <a:pt x="119182" y="27409"/>
                  </a:lnTo>
                  <a:lnTo>
                    <a:pt x="118246" y="27876"/>
                  </a:lnTo>
                  <a:lnTo>
                    <a:pt x="118020" y="28118"/>
                  </a:lnTo>
                  <a:lnTo>
                    <a:pt x="113677" y="29492"/>
                  </a:lnTo>
                  <a:lnTo>
                    <a:pt x="104524" y="31369"/>
                  </a:lnTo>
                  <a:lnTo>
                    <a:pt x="92164" y="33026"/>
                  </a:lnTo>
                  <a:lnTo>
                    <a:pt x="78201" y="33738"/>
                  </a:lnTo>
                  <a:lnTo>
                    <a:pt x="133704" y="33738"/>
                  </a:lnTo>
                  <a:lnTo>
                    <a:pt x="134320" y="33265"/>
                  </a:lnTo>
                  <a:lnTo>
                    <a:pt x="146857" y="21901"/>
                  </a:lnTo>
                  <a:lnTo>
                    <a:pt x="158759" y="9614"/>
                  </a:lnTo>
                  <a:lnTo>
                    <a:pt x="158759" y="0"/>
                  </a:lnTo>
                  <a:close/>
                </a:path>
              </a:pathLst>
            </a:custGeom>
            <a:solidFill>
              <a:srgbClr val="B87850"/>
            </a:solidFill>
          </p:spPr>
          <p:txBody>
            <a:bodyPr wrap="square" lIns="0" tIns="0" rIns="0" bIns="0" rtlCol="0"/>
            <a:lstStyle/>
            <a:p>
              <a:endParaRPr/>
            </a:p>
          </p:txBody>
        </p:sp>
        <p:sp>
          <p:nvSpPr>
            <p:cNvPr id="25" name="object 25"/>
            <p:cNvSpPr/>
            <p:nvPr/>
          </p:nvSpPr>
          <p:spPr>
            <a:xfrm>
              <a:off x="6392748" y="1905139"/>
              <a:ext cx="248285" cy="36830"/>
            </a:xfrm>
            <a:custGeom>
              <a:avLst/>
              <a:gdLst/>
              <a:ahLst/>
              <a:cxnLst/>
              <a:rect l="l" t="t" r="r" b="b"/>
              <a:pathLst>
                <a:path w="248284" h="36830">
                  <a:moveTo>
                    <a:pt x="87122" y="20739"/>
                  </a:moveTo>
                  <a:lnTo>
                    <a:pt x="50812" y="2641"/>
                  </a:lnTo>
                  <a:lnTo>
                    <a:pt x="35991" y="1930"/>
                  </a:lnTo>
                  <a:lnTo>
                    <a:pt x="28689" y="2171"/>
                  </a:lnTo>
                  <a:lnTo>
                    <a:pt x="29362" y="2171"/>
                  </a:lnTo>
                  <a:lnTo>
                    <a:pt x="23114" y="3200"/>
                  </a:lnTo>
                  <a:lnTo>
                    <a:pt x="0" y="24980"/>
                  </a:lnTo>
                  <a:lnTo>
                    <a:pt x="1168" y="25438"/>
                  </a:lnTo>
                  <a:lnTo>
                    <a:pt x="7962" y="20980"/>
                  </a:lnTo>
                  <a:lnTo>
                    <a:pt x="14363" y="18681"/>
                  </a:lnTo>
                  <a:lnTo>
                    <a:pt x="21310" y="16751"/>
                  </a:lnTo>
                  <a:lnTo>
                    <a:pt x="25768" y="15570"/>
                  </a:lnTo>
                  <a:lnTo>
                    <a:pt x="30441" y="14173"/>
                  </a:lnTo>
                  <a:lnTo>
                    <a:pt x="35115" y="12992"/>
                  </a:lnTo>
                  <a:lnTo>
                    <a:pt x="33489" y="15328"/>
                  </a:lnTo>
                  <a:lnTo>
                    <a:pt x="32905" y="17678"/>
                  </a:lnTo>
                  <a:lnTo>
                    <a:pt x="32778" y="29438"/>
                  </a:lnTo>
                  <a:lnTo>
                    <a:pt x="39344" y="36245"/>
                  </a:lnTo>
                  <a:lnTo>
                    <a:pt x="55968" y="36245"/>
                  </a:lnTo>
                  <a:lnTo>
                    <a:pt x="62534" y="29438"/>
                  </a:lnTo>
                  <a:lnTo>
                    <a:pt x="62445" y="17678"/>
                  </a:lnTo>
                  <a:lnTo>
                    <a:pt x="61747" y="15570"/>
                  </a:lnTo>
                  <a:lnTo>
                    <a:pt x="61671" y="15328"/>
                  </a:lnTo>
                  <a:lnTo>
                    <a:pt x="61595" y="15100"/>
                  </a:lnTo>
                  <a:lnTo>
                    <a:pt x="60121" y="12992"/>
                  </a:lnTo>
                  <a:lnTo>
                    <a:pt x="59944" y="12750"/>
                  </a:lnTo>
                  <a:lnTo>
                    <a:pt x="61595" y="12992"/>
                  </a:lnTo>
                  <a:lnTo>
                    <a:pt x="63220" y="12992"/>
                  </a:lnTo>
                  <a:lnTo>
                    <a:pt x="64871" y="13462"/>
                  </a:lnTo>
                  <a:lnTo>
                    <a:pt x="72351" y="14859"/>
                  </a:lnTo>
                  <a:lnTo>
                    <a:pt x="79616" y="17678"/>
                  </a:lnTo>
                  <a:lnTo>
                    <a:pt x="86410" y="21691"/>
                  </a:lnTo>
                  <a:lnTo>
                    <a:pt x="87122" y="20739"/>
                  </a:lnTo>
                  <a:close/>
                </a:path>
                <a:path w="248284" h="36830">
                  <a:moveTo>
                    <a:pt x="247815" y="23202"/>
                  </a:moveTo>
                  <a:lnTo>
                    <a:pt x="245567" y="16865"/>
                  </a:lnTo>
                  <a:lnTo>
                    <a:pt x="241668" y="11430"/>
                  </a:lnTo>
                  <a:lnTo>
                    <a:pt x="241325" y="11125"/>
                  </a:lnTo>
                  <a:lnTo>
                    <a:pt x="241071" y="10896"/>
                  </a:lnTo>
                  <a:lnTo>
                    <a:pt x="236613" y="6959"/>
                  </a:lnTo>
                  <a:lnTo>
                    <a:pt x="230949" y="3556"/>
                  </a:lnTo>
                  <a:lnTo>
                    <a:pt x="224701" y="1270"/>
                  </a:lnTo>
                  <a:lnTo>
                    <a:pt x="218465" y="241"/>
                  </a:lnTo>
                  <a:lnTo>
                    <a:pt x="219075" y="241"/>
                  </a:lnTo>
                  <a:lnTo>
                    <a:pt x="211912" y="0"/>
                  </a:lnTo>
                  <a:lnTo>
                    <a:pt x="205651" y="241"/>
                  </a:lnTo>
                  <a:lnTo>
                    <a:pt x="197231" y="723"/>
                  </a:lnTo>
                  <a:lnTo>
                    <a:pt x="188798" y="2387"/>
                  </a:lnTo>
                  <a:lnTo>
                    <a:pt x="173812" y="9004"/>
                  </a:lnTo>
                  <a:lnTo>
                    <a:pt x="166547" y="13271"/>
                  </a:lnTo>
                  <a:lnTo>
                    <a:pt x="160693" y="18707"/>
                  </a:lnTo>
                  <a:lnTo>
                    <a:pt x="161404" y="19646"/>
                  </a:lnTo>
                  <a:lnTo>
                    <a:pt x="168198" y="15862"/>
                  </a:lnTo>
                  <a:lnTo>
                    <a:pt x="175679" y="13030"/>
                  </a:lnTo>
                  <a:lnTo>
                    <a:pt x="182930" y="11430"/>
                  </a:lnTo>
                  <a:lnTo>
                    <a:pt x="184581" y="11125"/>
                  </a:lnTo>
                  <a:lnTo>
                    <a:pt x="186220" y="11125"/>
                  </a:lnTo>
                  <a:lnTo>
                    <a:pt x="187858" y="10896"/>
                  </a:lnTo>
                  <a:lnTo>
                    <a:pt x="186220" y="13271"/>
                  </a:lnTo>
                  <a:lnTo>
                    <a:pt x="185356" y="15862"/>
                  </a:lnTo>
                  <a:lnTo>
                    <a:pt x="185280" y="27698"/>
                  </a:lnTo>
                  <a:lnTo>
                    <a:pt x="192074" y="34315"/>
                  </a:lnTo>
                  <a:lnTo>
                    <a:pt x="208470" y="34315"/>
                  </a:lnTo>
                  <a:lnTo>
                    <a:pt x="215252" y="27698"/>
                  </a:lnTo>
                  <a:lnTo>
                    <a:pt x="215176" y="16103"/>
                  </a:lnTo>
                  <a:lnTo>
                    <a:pt x="214401" y="13741"/>
                  </a:lnTo>
                  <a:lnTo>
                    <a:pt x="214325" y="13500"/>
                  </a:lnTo>
                  <a:lnTo>
                    <a:pt x="212686" y="11125"/>
                  </a:lnTo>
                  <a:lnTo>
                    <a:pt x="217601" y="12077"/>
                  </a:lnTo>
                  <a:lnTo>
                    <a:pt x="222046" y="13741"/>
                  </a:lnTo>
                  <a:lnTo>
                    <a:pt x="226504" y="14681"/>
                  </a:lnTo>
                  <a:lnTo>
                    <a:pt x="233299" y="16573"/>
                  </a:lnTo>
                  <a:lnTo>
                    <a:pt x="239839" y="19177"/>
                  </a:lnTo>
                  <a:lnTo>
                    <a:pt x="246634" y="23672"/>
                  </a:lnTo>
                  <a:lnTo>
                    <a:pt x="247815" y="23202"/>
                  </a:lnTo>
                  <a:close/>
                </a:path>
              </a:pathLst>
            </a:custGeom>
            <a:solidFill>
              <a:srgbClr val="000000"/>
            </a:solidFill>
          </p:spPr>
          <p:txBody>
            <a:bodyPr wrap="square" lIns="0" tIns="0" rIns="0" bIns="0" rtlCol="0"/>
            <a:lstStyle/>
            <a:p>
              <a:endParaRPr/>
            </a:p>
          </p:txBody>
        </p:sp>
        <p:sp>
          <p:nvSpPr>
            <p:cNvPr id="26" name="object 26"/>
            <p:cNvSpPr/>
            <p:nvPr/>
          </p:nvSpPr>
          <p:spPr>
            <a:xfrm>
              <a:off x="6491491" y="2001291"/>
              <a:ext cx="58419" cy="17780"/>
            </a:xfrm>
            <a:custGeom>
              <a:avLst/>
              <a:gdLst/>
              <a:ahLst/>
              <a:cxnLst/>
              <a:rect l="l" t="t" r="r" b="b"/>
              <a:pathLst>
                <a:path w="58420" h="17780">
                  <a:moveTo>
                    <a:pt x="46288" y="0"/>
                  </a:moveTo>
                  <a:lnTo>
                    <a:pt x="42658" y="0"/>
                  </a:lnTo>
                  <a:lnTo>
                    <a:pt x="38802" y="1803"/>
                  </a:lnTo>
                  <a:lnTo>
                    <a:pt x="33800" y="5121"/>
                  </a:lnTo>
                  <a:lnTo>
                    <a:pt x="30622" y="5636"/>
                  </a:lnTo>
                  <a:lnTo>
                    <a:pt x="27460" y="5636"/>
                  </a:lnTo>
                  <a:lnTo>
                    <a:pt x="24281" y="5121"/>
                  </a:lnTo>
                  <a:lnTo>
                    <a:pt x="22910" y="4106"/>
                  </a:lnTo>
                  <a:lnTo>
                    <a:pt x="19280" y="1803"/>
                  </a:lnTo>
                  <a:lnTo>
                    <a:pt x="15424" y="0"/>
                  </a:lnTo>
                  <a:lnTo>
                    <a:pt x="12019" y="0"/>
                  </a:lnTo>
                  <a:lnTo>
                    <a:pt x="10664" y="257"/>
                  </a:lnTo>
                  <a:lnTo>
                    <a:pt x="7486" y="1546"/>
                  </a:lnTo>
                  <a:lnTo>
                    <a:pt x="6130" y="2302"/>
                  </a:lnTo>
                  <a:lnTo>
                    <a:pt x="0" y="4863"/>
                  </a:lnTo>
                  <a:lnTo>
                    <a:pt x="4081" y="8696"/>
                  </a:lnTo>
                  <a:lnTo>
                    <a:pt x="6130" y="10242"/>
                  </a:lnTo>
                  <a:lnTo>
                    <a:pt x="11116" y="14590"/>
                  </a:lnTo>
                  <a:lnTo>
                    <a:pt x="16101" y="12545"/>
                  </a:lnTo>
                  <a:lnTo>
                    <a:pt x="24055" y="16893"/>
                  </a:lnTo>
                  <a:lnTo>
                    <a:pt x="27218" y="17392"/>
                  </a:lnTo>
                  <a:lnTo>
                    <a:pt x="30622" y="17392"/>
                  </a:lnTo>
                  <a:lnTo>
                    <a:pt x="34026" y="16893"/>
                  </a:lnTo>
                  <a:lnTo>
                    <a:pt x="38576" y="14333"/>
                  </a:lnTo>
                  <a:lnTo>
                    <a:pt x="42206" y="12545"/>
                  </a:lnTo>
                  <a:lnTo>
                    <a:pt x="49692" y="14075"/>
                  </a:lnTo>
                  <a:lnTo>
                    <a:pt x="53323" y="10242"/>
                  </a:lnTo>
                  <a:lnTo>
                    <a:pt x="56259" y="7424"/>
                  </a:lnTo>
                  <a:lnTo>
                    <a:pt x="58082" y="4863"/>
                  </a:lnTo>
                  <a:lnTo>
                    <a:pt x="52177" y="2302"/>
                  </a:lnTo>
                  <a:lnTo>
                    <a:pt x="47643" y="257"/>
                  </a:lnTo>
                  <a:lnTo>
                    <a:pt x="46288" y="0"/>
                  </a:lnTo>
                  <a:close/>
                </a:path>
              </a:pathLst>
            </a:custGeom>
            <a:solidFill>
              <a:srgbClr val="B87850"/>
            </a:solidFill>
          </p:spPr>
          <p:txBody>
            <a:bodyPr wrap="square" lIns="0" tIns="0" rIns="0" bIns="0" rtlCol="0"/>
            <a:lstStyle/>
            <a:p>
              <a:endParaRPr/>
            </a:p>
          </p:txBody>
        </p:sp>
        <p:sp>
          <p:nvSpPr>
            <p:cNvPr id="27" name="object 27"/>
            <p:cNvSpPr/>
            <p:nvPr/>
          </p:nvSpPr>
          <p:spPr>
            <a:xfrm>
              <a:off x="6383058" y="1866226"/>
              <a:ext cx="273050" cy="23495"/>
            </a:xfrm>
            <a:custGeom>
              <a:avLst/>
              <a:gdLst/>
              <a:ahLst/>
              <a:cxnLst/>
              <a:rect l="l" t="t" r="r" b="b"/>
              <a:pathLst>
                <a:path w="273050" h="23494">
                  <a:moveTo>
                    <a:pt x="104559" y="11366"/>
                  </a:moveTo>
                  <a:lnTo>
                    <a:pt x="96532" y="9296"/>
                  </a:lnTo>
                  <a:lnTo>
                    <a:pt x="77571" y="4889"/>
                  </a:lnTo>
                  <a:lnTo>
                    <a:pt x="55346" y="876"/>
                  </a:lnTo>
                  <a:lnTo>
                    <a:pt x="37503" y="0"/>
                  </a:lnTo>
                  <a:lnTo>
                    <a:pt x="24180" y="4559"/>
                  </a:lnTo>
                  <a:lnTo>
                    <a:pt x="12115" y="12268"/>
                  </a:lnTo>
                  <a:lnTo>
                    <a:pt x="3378" y="19532"/>
                  </a:lnTo>
                  <a:lnTo>
                    <a:pt x="0" y="22758"/>
                  </a:lnTo>
                  <a:lnTo>
                    <a:pt x="3467" y="21475"/>
                  </a:lnTo>
                  <a:lnTo>
                    <a:pt x="12319" y="18542"/>
                  </a:lnTo>
                  <a:lnTo>
                    <a:pt x="24269" y="15354"/>
                  </a:lnTo>
                  <a:lnTo>
                    <a:pt x="37033" y="13271"/>
                  </a:lnTo>
                  <a:lnTo>
                    <a:pt x="54432" y="14185"/>
                  </a:lnTo>
                  <a:lnTo>
                    <a:pt x="76377" y="17602"/>
                  </a:lnTo>
                  <a:lnTo>
                    <a:pt x="95173" y="21272"/>
                  </a:lnTo>
                  <a:lnTo>
                    <a:pt x="103149" y="22987"/>
                  </a:lnTo>
                  <a:lnTo>
                    <a:pt x="104216" y="14185"/>
                  </a:lnTo>
                  <a:lnTo>
                    <a:pt x="104330" y="13271"/>
                  </a:lnTo>
                  <a:lnTo>
                    <a:pt x="104444" y="12268"/>
                  </a:lnTo>
                  <a:lnTo>
                    <a:pt x="104559" y="11366"/>
                  </a:lnTo>
                  <a:close/>
                </a:path>
                <a:path w="273050" h="23494">
                  <a:moveTo>
                    <a:pt x="272999" y="22758"/>
                  </a:moveTo>
                  <a:lnTo>
                    <a:pt x="235496" y="0"/>
                  </a:lnTo>
                  <a:lnTo>
                    <a:pt x="217462" y="876"/>
                  </a:lnTo>
                  <a:lnTo>
                    <a:pt x="195249" y="4889"/>
                  </a:lnTo>
                  <a:lnTo>
                    <a:pt x="176403" y="9296"/>
                  </a:lnTo>
                  <a:lnTo>
                    <a:pt x="168440" y="11366"/>
                  </a:lnTo>
                  <a:lnTo>
                    <a:pt x="169824" y="22758"/>
                  </a:lnTo>
                  <a:lnTo>
                    <a:pt x="169849" y="22987"/>
                  </a:lnTo>
                  <a:lnTo>
                    <a:pt x="178346" y="21272"/>
                  </a:lnTo>
                  <a:lnTo>
                    <a:pt x="198018" y="17602"/>
                  </a:lnTo>
                  <a:lnTo>
                    <a:pt x="220141" y="14185"/>
                  </a:lnTo>
                  <a:lnTo>
                    <a:pt x="235966" y="13271"/>
                  </a:lnTo>
                  <a:lnTo>
                    <a:pt x="247256" y="15354"/>
                  </a:lnTo>
                  <a:lnTo>
                    <a:pt x="259372" y="18542"/>
                  </a:lnTo>
                  <a:lnTo>
                    <a:pt x="269036" y="21475"/>
                  </a:lnTo>
                  <a:lnTo>
                    <a:pt x="272999" y="22758"/>
                  </a:lnTo>
                  <a:close/>
                </a:path>
              </a:pathLst>
            </a:custGeom>
            <a:solidFill>
              <a:srgbClr val="000000"/>
            </a:solidFill>
          </p:spPr>
          <p:txBody>
            <a:bodyPr wrap="square" lIns="0" tIns="0" rIns="0" bIns="0" rtlCol="0"/>
            <a:lstStyle/>
            <a:p>
              <a:endParaRPr/>
            </a:p>
          </p:txBody>
        </p:sp>
        <p:sp>
          <p:nvSpPr>
            <p:cNvPr id="28" name="object 28"/>
            <p:cNvSpPr/>
            <p:nvPr/>
          </p:nvSpPr>
          <p:spPr>
            <a:xfrm>
              <a:off x="6460513" y="2051537"/>
              <a:ext cx="118110" cy="38100"/>
            </a:xfrm>
            <a:custGeom>
              <a:avLst/>
              <a:gdLst/>
              <a:ahLst/>
              <a:cxnLst/>
              <a:rect l="l" t="t" r="r" b="b"/>
              <a:pathLst>
                <a:path w="118109" h="38100">
                  <a:moveTo>
                    <a:pt x="0" y="2125"/>
                  </a:moveTo>
                  <a:lnTo>
                    <a:pt x="2823" y="4010"/>
                  </a:lnTo>
                  <a:lnTo>
                    <a:pt x="12533" y="13595"/>
                  </a:lnTo>
                  <a:lnTo>
                    <a:pt x="22821" y="23071"/>
                  </a:lnTo>
                  <a:lnTo>
                    <a:pt x="33992" y="31089"/>
                  </a:lnTo>
                  <a:lnTo>
                    <a:pt x="46353" y="36299"/>
                  </a:lnTo>
                  <a:lnTo>
                    <a:pt x="53861" y="37590"/>
                  </a:lnTo>
                  <a:lnTo>
                    <a:pt x="61257" y="37978"/>
                  </a:lnTo>
                  <a:lnTo>
                    <a:pt x="67577" y="37590"/>
                  </a:lnTo>
                  <a:lnTo>
                    <a:pt x="68229" y="37590"/>
                  </a:lnTo>
                  <a:lnTo>
                    <a:pt x="75991" y="36299"/>
                  </a:lnTo>
                  <a:lnTo>
                    <a:pt x="76217" y="36299"/>
                  </a:lnTo>
                  <a:lnTo>
                    <a:pt x="78572" y="35365"/>
                  </a:lnTo>
                  <a:lnTo>
                    <a:pt x="78814" y="35365"/>
                  </a:lnTo>
                  <a:lnTo>
                    <a:pt x="80218" y="35123"/>
                  </a:lnTo>
                  <a:lnTo>
                    <a:pt x="81638" y="34173"/>
                  </a:lnTo>
                  <a:lnTo>
                    <a:pt x="82106" y="34173"/>
                  </a:lnTo>
                  <a:lnTo>
                    <a:pt x="82106" y="33948"/>
                  </a:lnTo>
                  <a:lnTo>
                    <a:pt x="83509" y="33239"/>
                  </a:lnTo>
                  <a:lnTo>
                    <a:pt x="84749" y="32531"/>
                  </a:lnTo>
                  <a:lnTo>
                    <a:pt x="80460" y="32531"/>
                  </a:lnTo>
                  <a:lnTo>
                    <a:pt x="66811" y="31355"/>
                  </a:lnTo>
                  <a:lnTo>
                    <a:pt x="59092" y="30192"/>
                  </a:lnTo>
                  <a:lnTo>
                    <a:pt x="51082" y="28259"/>
                  </a:lnTo>
                  <a:lnTo>
                    <a:pt x="44878" y="25752"/>
                  </a:lnTo>
                  <a:lnTo>
                    <a:pt x="42577" y="22868"/>
                  </a:lnTo>
                  <a:lnTo>
                    <a:pt x="42819" y="22159"/>
                  </a:lnTo>
                  <a:lnTo>
                    <a:pt x="43755" y="20742"/>
                  </a:lnTo>
                  <a:lnTo>
                    <a:pt x="47288" y="20275"/>
                  </a:lnTo>
                  <a:lnTo>
                    <a:pt x="56029" y="19352"/>
                  </a:lnTo>
                  <a:lnTo>
                    <a:pt x="67285" y="18035"/>
                  </a:lnTo>
                  <a:lnTo>
                    <a:pt x="78719" y="16364"/>
                  </a:lnTo>
                  <a:lnTo>
                    <a:pt x="87995" y="14381"/>
                  </a:lnTo>
                  <a:lnTo>
                    <a:pt x="91044" y="13914"/>
                  </a:lnTo>
                  <a:lnTo>
                    <a:pt x="94803" y="12497"/>
                  </a:lnTo>
                  <a:lnTo>
                    <a:pt x="99272" y="10612"/>
                  </a:lnTo>
                  <a:lnTo>
                    <a:pt x="110808" y="6135"/>
                  </a:lnTo>
                  <a:lnTo>
                    <a:pt x="111609" y="5668"/>
                  </a:lnTo>
                  <a:lnTo>
                    <a:pt x="63051" y="5668"/>
                  </a:lnTo>
                  <a:lnTo>
                    <a:pt x="58038" y="3542"/>
                  </a:lnTo>
                  <a:lnTo>
                    <a:pt x="3533" y="3542"/>
                  </a:lnTo>
                  <a:lnTo>
                    <a:pt x="0" y="2125"/>
                  </a:lnTo>
                  <a:close/>
                </a:path>
                <a:path w="118109" h="38100">
                  <a:moveTo>
                    <a:pt x="86107" y="30872"/>
                  </a:moveTo>
                  <a:lnTo>
                    <a:pt x="80460" y="32531"/>
                  </a:lnTo>
                  <a:lnTo>
                    <a:pt x="84749" y="32531"/>
                  </a:lnTo>
                  <a:lnTo>
                    <a:pt x="85171" y="32289"/>
                  </a:lnTo>
                  <a:lnTo>
                    <a:pt x="86107" y="30872"/>
                  </a:lnTo>
                  <a:close/>
                </a:path>
                <a:path w="118109" h="38100">
                  <a:moveTo>
                    <a:pt x="78105" y="0"/>
                  </a:moveTo>
                  <a:lnTo>
                    <a:pt x="76927" y="0"/>
                  </a:lnTo>
                  <a:lnTo>
                    <a:pt x="75523" y="241"/>
                  </a:lnTo>
                  <a:lnTo>
                    <a:pt x="73635" y="483"/>
                  </a:lnTo>
                  <a:lnTo>
                    <a:pt x="71522" y="950"/>
                  </a:lnTo>
                  <a:lnTo>
                    <a:pt x="69408" y="1658"/>
                  </a:lnTo>
                  <a:lnTo>
                    <a:pt x="67279" y="2592"/>
                  </a:lnTo>
                  <a:lnTo>
                    <a:pt x="62022" y="5232"/>
                  </a:lnTo>
                  <a:lnTo>
                    <a:pt x="62206" y="5232"/>
                  </a:lnTo>
                  <a:lnTo>
                    <a:pt x="63051" y="5668"/>
                  </a:lnTo>
                  <a:lnTo>
                    <a:pt x="111609" y="5668"/>
                  </a:lnTo>
                  <a:lnTo>
                    <a:pt x="117687" y="2125"/>
                  </a:lnTo>
                  <a:lnTo>
                    <a:pt x="114342" y="2125"/>
                  </a:lnTo>
                  <a:lnTo>
                    <a:pt x="101530" y="1229"/>
                  </a:lnTo>
                  <a:lnTo>
                    <a:pt x="78105" y="0"/>
                  </a:lnTo>
                  <a:close/>
                </a:path>
                <a:path w="118109" h="38100">
                  <a:moveTo>
                    <a:pt x="57468" y="3301"/>
                  </a:moveTo>
                  <a:lnTo>
                    <a:pt x="5888" y="3301"/>
                  </a:lnTo>
                  <a:lnTo>
                    <a:pt x="3533" y="3542"/>
                  </a:lnTo>
                  <a:lnTo>
                    <a:pt x="58038" y="3542"/>
                  </a:lnTo>
                  <a:lnTo>
                    <a:pt x="57468" y="3301"/>
                  </a:lnTo>
                  <a:close/>
                </a:path>
                <a:path w="118109" h="38100">
                  <a:moveTo>
                    <a:pt x="49402" y="0"/>
                  </a:moveTo>
                  <a:lnTo>
                    <a:pt x="46111" y="483"/>
                  </a:lnTo>
                  <a:lnTo>
                    <a:pt x="23882" y="2423"/>
                  </a:lnTo>
                  <a:lnTo>
                    <a:pt x="10878" y="3301"/>
                  </a:lnTo>
                  <a:lnTo>
                    <a:pt x="57163" y="3301"/>
                  </a:lnTo>
                  <a:lnTo>
                    <a:pt x="56695" y="2834"/>
                  </a:lnTo>
                  <a:lnTo>
                    <a:pt x="56227" y="2592"/>
                  </a:lnTo>
                  <a:lnTo>
                    <a:pt x="55759" y="2592"/>
                  </a:lnTo>
                  <a:lnTo>
                    <a:pt x="52776" y="1229"/>
                  </a:lnTo>
                  <a:lnTo>
                    <a:pt x="49402" y="0"/>
                  </a:lnTo>
                  <a:close/>
                </a:path>
                <a:path w="118109" h="38100">
                  <a:moveTo>
                    <a:pt x="118101" y="1658"/>
                  </a:moveTo>
                  <a:lnTo>
                    <a:pt x="116455" y="1884"/>
                  </a:lnTo>
                  <a:lnTo>
                    <a:pt x="114342" y="2125"/>
                  </a:lnTo>
                  <a:lnTo>
                    <a:pt x="117687" y="2125"/>
                  </a:lnTo>
                  <a:lnTo>
                    <a:pt x="118101" y="1884"/>
                  </a:lnTo>
                  <a:lnTo>
                    <a:pt x="118101" y="1658"/>
                  </a:lnTo>
                  <a:close/>
                </a:path>
              </a:pathLst>
            </a:custGeom>
            <a:solidFill>
              <a:srgbClr val="C93C3B"/>
            </a:solidFill>
          </p:spPr>
          <p:txBody>
            <a:bodyPr wrap="square" lIns="0" tIns="0" rIns="0" bIns="0" rtlCol="0"/>
            <a:lstStyle/>
            <a:p>
              <a:endParaRPr/>
            </a:p>
          </p:txBody>
        </p:sp>
        <p:sp>
          <p:nvSpPr>
            <p:cNvPr id="29" name="object 29"/>
            <p:cNvSpPr/>
            <p:nvPr/>
          </p:nvSpPr>
          <p:spPr>
            <a:xfrm>
              <a:off x="6158484" y="2210006"/>
              <a:ext cx="722630" cy="373380"/>
            </a:xfrm>
            <a:custGeom>
              <a:avLst/>
              <a:gdLst/>
              <a:ahLst/>
              <a:cxnLst/>
              <a:rect l="l" t="t" r="r" b="b"/>
              <a:pathLst>
                <a:path w="722629" h="373380">
                  <a:moveTo>
                    <a:pt x="228539" y="0"/>
                  </a:moveTo>
                  <a:lnTo>
                    <a:pt x="43553" y="73066"/>
                  </a:lnTo>
                  <a:lnTo>
                    <a:pt x="11854" y="98426"/>
                  </a:lnTo>
                  <a:lnTo>
                    <a:pt x="0" y="137049"/>
                  </a:lnTo>
                  <a:lnTo>
                    <a:pt x="0" y="190806"/>
                  </a:lnTo>
                  <a:lnTo>
                    <a:pt x="1229" y="236677"/>
                  </a:lnTo>
                  <a:lnTo>
                    <a:pt x="4917" y="282418"/>
                  </a:lnTo>
                  <a:lnTo>
                    <a:pt x="11063" y="327898"/>
                  </a:lnTo>
                  <a:lnTo>
                    <a:pt x="19669" y="372986"/>
                  </a:lnTo>
                  <a:lnTo>
                    <a:pt x="702493" y="372986"/>
                  </a:lnTo>
                  <a:lnTo>
                    <a:pt x="711100" y="327898"/>
                  </a:lnTo>
                  <a:lnTo>
                    <a:pt x="717246" y="282418"/>
                  </a:lnTo>
                  <a:lnTo>
                    <a:pt x="720932" y="236677"/>
                  </a:lnTo>
                  <a:lnTo>
                    <a:pt x="722160" y="190806"/>
                  </a:lnTo>
                  <a:lnTo>
                    <a:pt x="722160" y="137049"/>
                  </a:lnTo>
                  <a:lnTo>
                    <a:pt x="719077" y="116648"/>
                  </a:lnTo>
                  <a:lnTo>
                    <a:pt x="710308" y="98426"/>
                  </a:lnTo>
                  <a:lnTo>
                    <a:pt x="703026" y="90523"/>
                  </a:lnTo>
                  <a:lnTo>
                    <a:pt x="357563" y="90523"/>
                  </a:lnTo>
                  <a:lnTo>
                    <a:pt x="315479" y="83122"/>
                  </a:lnTo>
                  <a:lnTo>
                    <a:pt x="278709" y="64315"/>
                  </a:lnTo>
                  <a:lnTo>
                    <a:pt x="249291" y="36102"/>
                  </a:lnTo>
                  <a:lnTo>
                    <a:pt x="229006" y="241"/>
                  </a:lnTo>
                  <a:lnTo>
                    <a:pt x="228539" y="0"/>
                  </a:lnTo>
                  <a:close/>
                </a:path>
                <a:path w="722629" h="373380">
                  <a:moveTo>
                    <a:pt x="493379" y="0"/>
                  </a:moveTo>
                  <a:lnTo>
                    <a:pt x="492444" y="467"/>
                  </a:lnTo>
                  <a:lnTo>
                    <a:pt x="472405" y="36102"/>
                  </a:lnTo>
                  <a:lnTo>
                    <a:pt x="443002" y="64315"/>
                  </a:lnTo>
                  <a:lnTo>
                    <a:pt x="406405" y="83122"/>
                  </a:lnTo>
                  <a:lnTo>
                    <a:pt x="406049" y="83122"/>
                  </a:lnTo>
                  <a:lnTo>
                    <a:pt x="364823" y="90523"/>
                  </a:lnTo>
                  <a:lnTo>
                    <a:pt x="703026" y="90523"/>
                  </a:lnTo>
                  <a:lnTo>
                    <a:pt x="696575" y="83521"/>
                  </a:lnTo>
                  <a:lnTo>
                    <a:pt x="678598" y="73066"/>
                  </a:lnTo>
                  <a:lnTo>
                    <a:pt x="493379" y="0"/>
                  </a:lnTo>
                  <a:close/>
                </a:path>
              </a:pathLst>
            </a:custGeom>
            <a:solidFill>
              <a:srgbClr val="E9E9E9"/>
            </a:solidFill>
          </p:spPr>
          <p:txBody>
            <a:bodyPr wrap="square" lIns="0" tIns="0" rIns="0" bIns="0" rtlCol="0"/>
            <a:lstStyle/>
            <a:p>
              <a:endParaRPr/>
            </a:p>
          </p:txBody>
        </p:sp>
        <p:sp>
          <p:nvSpPr>
            <p:cNvPr id="30" name="object 30"/>
            <p:cNvSpPr/>
            <p:nvPr/>
          </p:nvSpPr>
          <p:spPr>
            <a:xfrm>
              <a:off x="6340476" y="1643771"/>
              <a:ext cx="403225" cy="274955"/>
            </a:xfrm>
            <a:custGeom>
              <a:avLst/>
              <a:gdLst/>
              <a:ahLst/>
              <a:cxnLst/>
              <a:rect l="l" t="t" r="r" b="b"/>
              <a:pathLst>
                <a:path w="403225" h="274955">
                  <a:moveTo>
                    <a:pt x="205790" y="0"/>
                  </a:moveTo>
                  <a:lnTo>
                    <a:pt x="99047" y="17570"/>
                  </a:lnTo>
                  <a:lnTo>
                    <a:pt x="56065" y="46139"/>
                  </a:lnTo>
                  <a:lnTo>
                    <a:pt x="5598" y="129029"/>
                  </a:lnTo>
                  <a:lnTo>
                    <a:pt x="0" y="264822"/>
                  </a:lnTo>
                  <a:lnTo>
                    <a:pt x="13310" y="274420"/>
                  </a:lnTo>
                  <a:lnTo>
                    <a:pt x="27846" y="220905"/>
                  </a:lnTo>
                  <a:lnTo>
                    <a:pt x="53700" y="185364"/>
                  </a:lnTo>
                  <a:lnTo>
                    <a:pt x="78982" y="165142"/>
                  </a:lnTo>
                  <a:lnTo>
                    <a:pt x="91802" y="157582"/>
                  </a:lnTo>
                  <a:lnTo>
                    <a:pt x="111564" y="145407"/>
                  </a:lnTo>
                  <a:lnTo>
                    <a:pt x="134435" y="136894"/>
                  </a:lnTo>
                  <a:lnTo>
                    <a:pt x="158355" y="131409"/>
                  </a:lnTo>
                  <a:lnTo>
                    <a:pt x="181266" y="128320"/>
                  </a:lnTo>
                  <a:lnTo>
                    <a:pt x="188453" y="139673"/>
                  </a:lnTo>
                  <a:lnTo>
                    <a:pt x="203398" y="151529"/>
                  </a:lnTo>
                  <a:lnTo>
                    <a:pt x="228766" y="161672"/>
                  </a:lnTo>
                  <a:lnTo>
                    <a:pt x="267228" y="167889"/>
                  </a:lnTo>
                  <a:lnTo>
                    <a:pt x="310766" y="176175"/>
                  </a:lnTo>
                  <a:lnTo>
                    <a:pt x="334705" y="193087"/>
                  </a:lnTo>
                  <a:lnTo>
                    <a:pt x="345109" y="219350"/>
                  </a:lnTo>
                  <a:lnTo>
                    <a:pt x="348044" y="255691"/>
                  </a:lnTo>
                  <a:lnTo>
                    <a:pt x="402706" y="247735"/>
                  </a:lnTo>
                  <a:lnTo>
                    <a:pt x="394232" y="176812"/>
                  </a:lnTo>
                  <a:lnTo>
                    <a:pt x="356980" y="112749"/>
                  </a:lnTo>
                  <a:lnTo>
                    <a:pt x="311403" y="53915"/>
                  </a:lnTo>
                  <a:lnTo>
                    <a:pt x="276630" y="26143"/>
                  </a:lnTo>
                  <a:lnTo>
                    <a:pt x="241769" y="10306"/>
                  </a:lnTo>
                  <a:lnTo>
                    <a:pt x="205790" y="0"/>
                  </a:lnTo>
                  <a:close/>
                </a:path>
              </a:pathLst>
            </a:custGeom>
            <a:solidFill>
              <a:srgbClr val="000000"/>
            </a:solidFill>
          </p:spPr>
          <p:txBody>
            <a:bodyPr wrap="square" lIns="0" tIns="0" rIns="0" bIns="0" rtlCol="0"/>
            <a:lstStyle/>
            <a:p>
              <a:endParaRPr/>
            </a:p>
          </p:txBody>
        </p:sp>
        <p:pic>
          <p:nvPicPr>
            <p:cNvPr id="31" name="object 31"/>
            <p:cNvPicPr/>
            <p:nvPr/>
          </p:nvPicPr>
          <p:blipFill>
            <a:blip r:embed="rId7" cstate="print"/>
            <a:stretch>
              <a:fillRect/>
            </a:stretch>
          </p:blipFill>
          <p:spPr>
            <a:xfrm>
              <a:off x="6671547" y="2362676"/>
              <a:ext cx="108420" cy="88903"/>
            </a:xfrm>
            <a:prstGeom prst="rect">
              <a:avLst/>
            </a:prstGeom>
          </p:spPr>
        </p:pic>
      </p:grpSp>
      <p:sp>
        <p:nvSpPr>
          <p:cNvPr id="32" name="object 32"/>
          <p:cNvSpPr txBox="1"/>
          <p:nvPr/>
        </p:nvSpPr>
        <p:spPr>
          <a:xfrm>
            <a:off x="2225420" y="3190747"/>
            <a:ext cx="1632585" cy="986155"/>
          </a:xfrm>
          <a:prstGeom prst="rect">
            <a:avLst/>
          </a:prstGeom>
        </p:spPr>
        <p:txBody>
          <a:bodyPr vert="horz" wrap="square" lIns="0" tIns="12700" rIns="0" bIns="0" rtlCol="0">
            <a:spAutoFit/>
          </a:bodyPr>
          <a:lstStyle/>
          <a:p>
            <a:pPr marL="12700" marR="314960">
              <a:lnSpc>
                <a:spcPct val="100000"/>
              </a:lnSpc>
              <a:spcBef>
                <a:spcPts val="100"/>
              </a:spcBef>
            </a:pPr>
            <a:r>
              <a:rPr sz="900" dirty="0">
                <a:solidFill>
                  <a:srgbClr val="858585"/>
                </a:solidFill>
                <a:latin typeface="CVS Health Sans"/>
                <a:cs typeface="CVS Health Sans"/>
              </a:rPr>
              <a:t>CCRs may</a:t>
            </a:r>
            <a:r>
              <a:rPr sz="900" spc="-35" dirty="0">
                <a:solidFill>
                  <a:srgbClr val="858585"/>
                </a:solidFill>
                <a:latin typeface="CVS Health Sans"/>
                <a:cs typeface="CVS Health Sans"/>
              </a:rPr>
              <a:t> </a:t>
            </a:r>
            <a:r>
              <a:rPr sz="900" dirty="0">
                <a:solidFill>
                  <a:srgbClr val="858585"/>
                </a:solidFill>
                <a:latin typeface="CVS Health Sans"/>
                <a:cs typeface="CVS Health Sans"/>
              </a:rPr>
              <a:t>be </a:t>
            </a:r>
            <a:r>
              <a:rPr sz="900" spc="-10" dirty="0">
                <a:solidFill>
                  <a:srgbClr val="858585"/>
                </a:solidFill>
                <a:latin typeface="CVS Health Sans"/>
                <a:cs typeface="CVS Health Sans"/>
              </a:rPr>
              <a:t>"upskilled" </a:t>
            </a:r>
            <a:r>
              <a:rPr sz="900" dirty="0">
                <a:solidFill>
                  <a:srgbClr val="858585"/>
                </a:solidFill>
                <a:latin typeface="CVS Health Sans"/>
                <a:cs typeface="CVS Health Sans"/>
              </a:rPr>
              <a:t>to</a:t>
            </a:r>
            <a:r>
              <a:rPr sz="900" spc="-25" dirty="0">
                <a:solidFill>
                  <a:srgbClr val="858585"/>
                </a:solidFill>
                <a:latin typeface="CVS Health Sans"/>
                <a:cs typeface="CVS Health Sans"/>
              </a:rPr>
              <a:t> </a:t>
            </a:r>
            <a:r>
              <a:rPr sz="900" dirty="0">
                <a:solidFill>
                  <a:srgbClr val="858585"/>
                </a:solidFill>
                <a:latin typeface="CVS Health Sans"/>
                <a:cs typeface="CVS Health Sans"/>
              </a:rPr>
              <a:t>support</a:t>
            </a:r>
            <a:r>
              <a:rPr sz="900" spc="-15" dirty="0">
                <a:solidFill>
                  <a:srgbClr val="858585"/>
                </a:solidFill>
                <a:latin typeface="CVS Health Sans"/>
                <a:cs typeface="CVS Health Sans"/>
              </a:rPr>
              <a:t> </a:t>
            </a:r>
            <a:r>
              <a:rPr sz="900" dirty="0">
                <a:solidFill>
                  <a:srgbClr val="858585"/>
                </a:solidFill>
                <a:latin typeface="CVS Health Sans"/>
                <a:cs typeface="CVS Health Sans"/>
              </a:rPr>
              <a:t>a</a:t>
            </a:r>
            <a:r>
              <a:rPr sz="900" spc="-35" dirty="0">
                <a:solidFill>
                  <a:srgbClr val="858585"/>
                </a:solidFill>
                <a:latin typeface="CVS Health Sans"/>
                <a:cs typeface="CVS Health Sans"/>
              </a:rPr>
              <a:t> </a:t>
            </a:r>
            <a:r>
              <a:rPr sz="900" dirty="0">
                <a:solidFill>
                  <a:srgbClr val="858585"/>
                </a:solidFill>
                <a:latin typeface="CVS Health Sans"/>
                <a:cs typeface="CVS Health Sans"/>
              </a:rPr>
              <a:t>variety</a:t>
            </a:r>
            <a:r>
              <a:rPr sz="900" spc="20" dirty="0">
                <a:solidFill>
                  <a:srgbClr val="858585"/>
                </a:solidFill>
                <a:latin typeface="CVS Health Sans"/>
                <a:cs typeface="CVS Health Sans"/>
              </a:rPr>
              <a:t> </a:t>
            </a:r>
            <a:r>
              <a:rPr sz="900" spc="-25" dirty="0">
                <a:solidFill>
                  <a:srgbClr val="858585"/>
                </a:solidFill>
                <a:latin typeface="CVS Health Sans"/>
                <a:cs typeface="CVS Health Sans"/>
              </a:rPr>
              <a:t>of</a:t>
            </a:r>
            <a:endParaRPr sz="900">
              <a:latin typeface="CVS Health Sans"/>
              <a:cs typeface="CVS Health Sans"/>
            </a:endParaRPr>
          </a:p>
          <a:p>
            <a:pPr marL="12700" marR="165735">
              <a:lnSpc>
                <a:spcPct val="100000"/>
              </a:lnSpc>
            </a:pPr>
            <a:r>
              <a:rPr sz="900" dirty="0">
                <a:solidFill>
                  <a:srgbClr val="858585"/>
                </a:solidFill>
                <a:latin typeface="CVS Health Sans"/>
                <a:cs typeface="CVS Health Sans"/>
              </a:rPr>
              <a:t>customers</a:t>
            </a:r>
            <a:r>
              <a:rPr sz="900" spc="-20" dirty="0">
                <a:solidFill>
                  <a:srgbClr val="858585"/>
                </a:solidFill>
                <a:latin typeface="CVS Health Sans"/>
                <a:cs typeface="CVS Health Sans"/>
              </a:rPr>
              <a:t> </a:t>
            </a:r>
            <a:r>
              <a:rPr sz="900" dirty="0">
                <a:solidFill>
                  <a:srgbClr val="858585"/>
                </a:solidFill>
                <a:latin typeface="CVS Health Sans"/>
                <a:cs typeface="CVS Health Sans"/>
              </a:rPr>
              <a:t>from</a:t>
            </a:r>
            <a:r>
              <a:rPr sz="900" spc="-35" dirty="0">
                <a:solidFill>
                  <a:srgbClr val="858585"/>
                </a:solidFill>
                <a:latin typeface="CVS Health Sans"/>
                <a:cs typeface="CVS Health Sans"/>
              </a:rPr>
              <a:t> </a:t>
            </a:r>
            <a:r>
              <a:rPr sz="900" dirty="0">
                <a:solidFill>
                  <a:srgbClr val="858585"/>
                </a:solidFill>
                <a:latin typeface="CVS Health Sans"/>
                <a:cs typeface="CVS Health Sans"/>
              </a:rPr>
              <a:t>clients</a:t>
            </a:r>
            <a:r>
              <a:rPr sz="900" spc="-20" dirty="0">
                <a:solidFill>
                  <a:srgbClr val="858585"/>
                </a:solidFill>
                <a:latin typeface="CVS Health Sans"/>
                <a:cs typeface="CVS Health Sans"/>
              </a:rPr>
              <a:t> </a:t>
            </a:r>
            <a:r>
              <a:rPr sz="900" spc="-25" dirty="0">
                <a:solidFill>
                  <a:srgbClr val="858585"/>
                </a:solidFill>
                <a:latin typeface="CVS Health Sans"/>
                <a:cs typeface="CVS Health Sans"/>
              </a:rPr>
              <a:t>and</a:t>
            </a:r>
            <a:r>
              <a:rPr sz="900" dirty="0">
                <a:solidFill>
                  <a:srgbClr val="858585"/>
                </a:solidFill>
                <a:latin typeface="CVS Health Sans"/>
                <a:cs typeface="CVS Health Sans"/>
              </a:rPr>
              <a:t> government</a:t>
            </a:r>
            <a:r>
              <a:rPr sz="900" spc="-40" dirty="0">
                <a:solidFill>
                  <a:srgbClr val="858585"/>
                </a:solidFill>
                <a:latin typeface="CVS Health Sans"/>
                <a:cs typeface="CVS Health Sans"/>
              </a:rPr>
              <a:t> </a:t>
            </a:r>
            <a:r>
              <a:rPr sz="900" spc="-10" dirty="0">
                <a:solidFill>
                  <a:srgbClr val="858585"/>
                </a:solidFill>
                <a:latin typeface="CVS Health Sans"/>
                <a:cs typeface="CVS Health Sans"/>
              </a:rPr>
              <a:t>agencies,</a:t>
            </a:r>
            <a:endParaRPr sz="900">
              <a:latin typeface="CVS Health Sans"/>
              <a:cs typeface="CVS Health Sans"/>
            </a:endParaRPr>
          </a:p>
          <a:p>
            <a:pPr marL="12700" marR="5080" algn="just">
              <a:lnSpc>
                <a:spcPct val="100000"/>
              </a:lnSpc>
            </a:pPr>
            <a:r>
              <a:rPr sz="900" dirty="0">
                <a:solidFill>
                  <a:srgbClr val="858585"/>
                </a:solidFill>
                <a:latin typeface="CVS Health Sans"/>
                <a:cs typeface="CVS Health Sans"/>
              </a:rPr>
              <a:t>to</a:t>
            </a:r>
            <a:r>
              <a:rPr sz="900" spc="-30" dirty="0">
                <a:solidFill>
                  <a:srgbClr val="858585"/>
                </a:solidFill>
                <a:latin typeface="CVS Health Sans"/>
                <a:cs typeface="CVS Health Sans"/>
              </a:rPr>
              <a:t> </a:t>
            </a:r>
            <a:r>
              <a:rPr sz="900" dirty="0">
                <a:solidFill>
                  <a:srgbClr val="858585"/>
                </a:solidFill>
                <a:latin typeface="CVS Health Sans"/>
                <a:cs typeface="CVS Health Sans"/>
              </a:rPr>
              <a:t>Spanish speaking</a:t>
            </a:r>
            <a:r>
              <a:rPr sz="900" spc="-20" dirty="0">
                <a:solidFill>
                  <a:srgbClr val="858585"/>
                </a:solidFill>
                <a:latin typeface="CVS Health Sans"/>
                <a:cs typeface="CVS Health Sans"/>
              </a:rPr>
              <a:t> </a:t>
            </a:r>
            <a:r>
              <a:rPr sz="900" spc="-10" dirty="0">
                <a:solidFill>
                  <a:srgbClr val="858585"/>
                </a:solidFill>
                <a:latin typeface="CVS Health Sans"/>
                <a:cs typeface="CVS Health Sans"/>
              </a:rPr>
              <a:t>members </a:t>
            </a:r>
            <a:r>
              <a:rPr sz="900" dirty="0">
                <a:solidFill>
                  <a:srgbClr val="858585"/>
                </a:solidFill>
                <a:latin typeface="CVS Health Sans"/>
                <a:cs typeface="CVS Health Sans"/>
              </a:rPr>
              <a:t>and</a:t>
            </a:r>
            <a:r>
              <a:rPr sz="900" spc="-20" dirty="0">
                <a:solidFill>
                  <a:srgbClr val="858585"/>
                </a:solidFill>
                <a:latin typeface="CVS Health Sans"/>
                <a:cs typeface="CVS Health Sans"/>
              </a:rPr>
              <a:t> </a:t>
            </a:r>
            <a:r>
              <a:rPr sz="900" dirty="0">
                <a:solidFill>
                  <a:srgbClr val="858585"/>
                </a:solidFill>
                <a:latin typeface="CVS Health Sans"/>
                <a:cs typeface="CVS Health Sans"/>
              </a:rPr>
              <a:t>to</a:t>
            </a:r>
            <a:r>
              <a:rPr sz="900" spc="-20" dirty="0">
                <a:solidFill>
                  <a:srgbClr val="858585"/>
                </a:solidFill>
                <a:latin typeface="CVS Health Sans"/>
                <a:cs typeface="CVS Health Sans"/>
              </a:rPr>
              <a:t> </a:t>
            </a:r>
            <a:r>
              <a:rPr sz="900" dirty="0">
                <a:solidFill>
                  <a:srgbClr val="858585"/>
                </a:solidFill>
                <a:latin typeface="CVS Health Sans"/>
                <a:cs typeface="CVS Health Sans"/>
              </a:rPr>
              <a:t>members</a:t>
            </a:r>
            <a:r>
              <a:rPr sz="900" spc="-15" dirty="0">
                <a:solidFill>
                  <a:srgbClr val="858585"/>
                </a:solidFill>
                <a:latin typeface="CVS Health Sans"/>
                <a:cs typeface="CVS Health Sans"/>
              </a:rPr>
              <a:t> </a:t>
            </a:r>
            <a:r>
              <a:rPr sz="900" dirty="0">
                <a:solidFill>
                  <a:srgbClr val="858585"/>
                </a:solidFill>
                <a:latin typeface="CVS Health Sans"/>
                <a:cs typeface="CVS Health Sans"/>
              </a:rPr>
              <a:t>who</a:t>
            </a:r>
            <a:r>
              <a:rPr sz="900" spc="-50" dirty="0">
                <a:solidFill>
                  <a:srgbClr val="858585"/>
                </a:solidFill>
                <a:latin typeface="CVS Health Sans"/>
                <a:cs typeface="CVS Health Sans"/>
              </a:rPr>
              <a:t> </a:t>
            </a:r>
            <a:r>
              <a:rPr sz="900" dirty="0">
                <a:solidFill>
                  <a:srgbClr val="858585"/>
                </a:solidFill>
                <a:latin typeface="CVS Health Sans"/>
                <a:cs typeface="CVS Health Sans"/>
              </a:rPr>
              <a:t>prefer</a:t>
            </a:r>
            <a:r>
              <a:rPr sz="900" spc="15" dirty="0">
                <a:solidFill>
                  <a:srgbClr val="858585"/>
                </a:solidFill>
                <a:latin typeface="CVS Health Sans"/>
                <a:cs typeface="CVS Health Sans"/>
              </a:rPr>
              <a:t> </a:t>
            </a:r>
            <a:r>
              <a:rPr sz="900" spc="-25" dirty="0">
                <a:solidFill>
                  <a:srgbClr val="858585"/>
                </a:solidFill>
                <a:latin typeface="CVS Health Sans"/>
                <a:cs typeface="CVS Health Sans"/>
              </a:rPr>
              <a:t>to</a:t>
            </a:r>
            <a:r>
              <a:rPr sz="900" dirty="0">
                <a:solidFill>
                  <a:srgbClr val="858585"/>
                </a:solidFill>
                <a:latin typeface="CVS Health Sans"/>
                <a:cs typeface="CVS Health Sans"/>
              </a:rPr>
              <a:t> use</a:t>
            </a:r>
            <a:r>
              <a:rPr sz="900" spc="5" dirty="0">
                <a:solidFill>
                  <a:srgbClr val="858585"/>
                </a:solidFill>
                <a:latin typeface="CVS Health Sans"/>
                <a:cs typeface="CVS Health Sans"/>
              </a:rPr>
              <a:t> </a:t>
            </a:r>
            <a:r>
              <a:rPr sz="900" dirty="0">
                <a:solidFill>
                  <a:srgbClr val="858585"/>
                </a:solidFill>
                <a:latin typeface="CVS Health Sans"/>
                <a:cs typeface="CVS Health Sans"/>
              </a:rPr>
              <a:t>“chat”</a:t>
            </a:r>
            <a:r>
              <a:rPr sz="900" spc="-20" dirty="0">
                <a:solidFill>
                  <a:srgbClr val="858585"/>
                </a:solidFill>
                <a:latin typeface="CVS Health Sans"/>
                <a:cs typeface="CVS Health Sans"/>
              </a:rPr>
              <a:t> </a:t>
            </a:r>
            <a:r>
              <a:rPr sz="900" dirty="0">
                <a:solidFill>
                  <a:srgbClr val="858585"/>
                </a:solidFill>
                <a:latin typeface="CVS Health Sans"/>
                <a:cs typeface="CVS Health Sans"/>
              </a:rPr>
              <a:t>or</a:t>
            </a:r>
            <a:r>
              <a:rPr sz="900" spc="-30" dirty="0">
                <a:solidFill>
                  <a:srgbClr val="858585"/>
                </a:solidFill>
                <a:latin typeface="CVS Health Sans"/>
                <a:cs typeface="CVS Health Sans"/>
              </a:rPr>
              <a:t> </a:t>
            </a:r>
            <a:r>
              <a:rPr sz="900" dirty="0">
                <a:solidFill>
                  <a:srgbClr val="858585"/>
                </a:solidFill>
                <a:latin typeface="CVS Health Sans"/>
                <a:cs typeface="CVS Health Sans"/>
              </a:rPr>
              <a:t>email</a:t>
            </a:r>
            <a:r>
              <a:rPr sz="900" spc="-20" dirty="0">
                <a:solidFill>
                  <a:srgbClr val="858585"/>
                </a:solidFill>
                <a:latin typeface="CVS Health Sans"/>
                <a:cs typeface="CVS Health Sans"/>
              </a:rPr>
              <a:t> </a:t>
            </a:r>
            <a:r>
              <a:rPr sz="900" spc="-10" dirty="0">
                <a:solidFill>
                  <a:srgbClr val="858585"/>
                </a:solidFill>
                <a:latin typeface="CVS Health Sans"/>
                <a:cs typeface="CVS Health Sans"/>
              </a:rPr>
              <a:t>services.</a:t>
            </a:r>
            <a:endParaRPr sz="900">
              <a:latin typeface="CVS Health Sans"/>
              <a:cs typeface="CVS Health Sans"/>
            </a:endParaRPr>
          </a:p>
        </p:txBody>
      </p:sp>
      <p:sp>
        <p:nvSpPr>
          <p:cNvPr id="33" name="object 33"/>
          <p:cNvSpPr txBox="1"/>
          <p:nvPr/>
        </p:nvSpPr>
        <p:spPr>
          <a:xfrm>
            <a:off x="2225420" y="4288917"/>
            <a:ext cx="1637030" cy="574675"/>
          </a:xfrm>
          <a:prstGeom prst="rect">
            <a:avLst/>
          </a:prstGeom>
        </p:spPr>
        <p:txBody>
          <a:bodyPr vert="horz" wrap="square" lIns="0" tIns="12700" rIns="0" bIns="0" rtlCol="0">
            <a:spAutoFit/>
          </a:bodyPr>
          <a:lstStyle/>
          <a:p>
            <a:pPr marL="12700" marR="5080">
              <a:lnSpc>
                <a:spcPct val="100000"/>
              </a:lnSpc>
              <a:spcBef>
                <a:spcPts val="100"/>
              </a:spcBef>
            </a:pPr>
            <a:r>
              <a:rPr sz="900" dirty="0">
                <a:solidFill>
                  <a:srgbClr val="858585"/>
                </a:solidFill>
                <a:latin typeface="CVS Health Sans"/>
                <a:cs typeface="CVS Health Sans"/>
              </a:rPr>
              <a:t>Ask</a:t>
            </a:r>
            <a:r>
              <a:rPr sz="900" spc="-15" dirty="0">
                <a:solidFill>
                  <a:srgbClr val="858585"/>
                </a:solidFill>
                <a:latin typeface="CVS Health Sans"/>
                <a:cs typeface="CVS Health Sans"/>
              </a:rPr>
              <a:t> </a:t>
            </a:r>
            <a:r>
              <a:rPr sz="900" dirty="0">
                <a:solidFill>
                  <a:srgbClr val="858585"/>
                </a:solidFill>
                <a:latin typeface="CVS Health Sans"/>
                <a:cs typeface="CVS Health Sans"/>
              </a:rPr>
              <a:t>your</a:t>
            </a:r>
            <a:r>
              <a:rPr sz="900" spc="-35" dirty="0">
                <a:solidFill>
                  <a:srgbClr val="858585"/>
                </a:solidFill>
                <a:latin typeface="CVS Health Sans"/>
                <a:cs typeface="CVS Health Sans"/>
              </a:rPr>
              <a:t> </a:t>
            </a:r>
            <a:r>
              <a:rPr sz="900" dirty="0">
                <a:solidFill>
                  <a:srgbClr val="858585"/>
                </a:solidFill>
                <a:latin typeface="CVS Health Sans"/>
                <a:cs typeface="CVS Health Sans"/>
              </a:rPr>
              <a:t>leader</a:t>
            </a:r>
            <a:r>
              <a:rPr sz="900" spc="-5" dirty="0">
                <a:solidFill>
                  <a:srgbClr val="858585"/>
                </a:solidFill>
                <a:latin typeface="CVS Health Sans"/>
                <a:cs typeface="CVS Health Sans"/>
              </a:rPr>
              <a:t> </a:t>
            </a:r>
            <a:r>
              <a:rPr sz="900" dirty="0">
                <a:solidFill>
                  <a:srgbClr val="858585"/>
                </a:solidFill>
                <a:latin typeface="CVS Health Sans"/>
                <a:cs typeface="CVS Health Sans"/>
              </a:rPr>
              <a:t>about</a:t>
            </a:r>
            <a:r>
              <a:rPr sz="900" spc="-5" dirty="0">
                <a:solidFill>
                  <a:srgbClr val="858585"/>
                </a:solidFill>
                <a:latin typeface="CVS Health Sans"/>
                <a:cs typeface="CVS Health Sans"/>
              </a:rPr>
              <a:t> </a:t>
            </a:r>
            <a:r>
              <a:rPr sz="900" dirty="0">
                <a:solidFill>
                  <a:srgbClr val="858585"/>
                </a:solidFill>
                <a:latin typeface="CVS Health Sans"/>
                <a:cs typeface="CVS Health Sans"/>
              </a:rPr>
              <a:t>how</a:t>
            </a:r>
            <a:r>
              <a:rPr sz="900" spc="-40" dirty="0">
                <a:solidFill>
                  <a:srgbClr val="858585"/>
                </a:solidFill>
                <a:latin typeface="CVS Health Sans"/>
                <a:cs typeface="CVS Health Sans"/>
              </a:rPr>
              <a:t> </a:t>
            </a:r>
            <a:r>
              <a:rPr sz="900" spc="-25" dirty="0">
                <a:solidFill>
                  <a:srgbClr val="858585"/>
                </a:solidFill>
                <a:latin typeface="CVS Health Sans"/>
                <a:cs typeface="CVS Health Sans"/>
              </a:rPr>
              <a:t>the</a:t>
            </a:r>
            <a:r>
              <a:rPr sz="900" dirty="0">
                <a:solidFill>
                  <a:srgbClr val="858585"/>
                </a:solidFill>
                <a:latin typeface="CVS Health Sans"/>
                <a:cs typeface="CVS Health Sans"/>
              </a:rPr>
              <a:t> </a:t>
            </a:r>
            <a:r>
              <a:rPr sz="900" i="1" dirty="0">
                <a:solidFill>
                  <a:srgbClr val="858585"/>
                </a:solidFill>
                <a:latin typeface="CVS Health Sans"/>
                <a:cs typeface="CVS Health Sans"/>
              </a:rPr>
              <a:t>Ascension</a:t>
            </a:r>
            <a:r>
              <a:rPr sz="900" i="1" spc="-25" dirty="0">
                <a:solidFill>
                  <a:srgbClr val="858585"/>
                </a:solidFill>
                <a:latin typeface="CVS Health Sans"/>
                <a:cs typeface="CVS Health Sans"/>
              </a:rPr>
              <a:t> </a:t>
            </a:r>
            <a:r>
              <a:rPr sz="900" i="1" dirty="0">
                <a:solidFill>
                  <a:srgbClr val="858585"/>
                </a:solidFill>
                <a:latin typeface="CVS Health Sans"/>
                <a:cs typeface="CVS Health Sans"/>
              </a:rPr>
              <a:t>to</a:t>
            </a:r>
            <a:r>
              <a:rPr sz="900" i="1" spc="-30" dirty="0">
                <a:solidFill>
                  <a:srgbClr val="858585"/>
                </a:solidFill>
                <a:latin typeface="CVS Health Sans"/>
                <a:cs typeface="CVS Health Sans"/>
              </a:rPr>
              <a:t> </a:t>
            </a:r>
            <a:r>
              <a:rPr sz="900" i="1" spc="-10" dirty="0">
                <a:solidFill>
                  <a:srgbClr val="858585"/>
                </a:solidFill>
                <a:latin typeface="CVS Health Sans"/>
                <a:cs typeface="CVS Health Sans"/>
              </a:rPr>
              <a:t>Excellence </a:t>
            </a:r>
            <a:r>
              <a:rPr sz="900" dirty="0">
                <a:solidFill>
                  <a:srgbClr val="858585"/>
                </a:solidFill>
                <a:latin typeface="CVS Health Sans"/>
                <a:cs typeface="CVS Health Sans"/>
              </a:rPr>
              <a:t>program</a:t>
            </a:r>
            <a:r>
              <a:rPr sz="900" spc="10" dirty="0">
                <a:solidFill>
                  <a:srgbClr val="858585"/>
                </a:solidFill>
                <a:latin typeface="CVS Health Sans"/>
                <a:cs typeface="CVS Health Sans"/>
              </a:rPr>
              <a:t> </a:t>
            </a:r>
            <a:r>
              <a:rPr sz="900" dirty="0">
                <a:solidFill>
                  <a:srgbClr val="858585"/>
                </a:solidFill>
                <a:latin typeface="CVS Health Sans"/>
                <a:cs typeface="CVS Health Sans"/>
              </a:rPr>
              <a:t>may</a:t>
            </a:r>
            <a:r>
              <a:rPr sz="900" spc="-30" dirty="0">
                <a:solidFill>
                  <a:srgbClr val="858585"/>
                </a:solidFill>
                <a:latin typeface="CVS Health Sans"/>
                <a:cs typeface="CVS Health Sans"/>
              </a:rPr>
              <a:t> </a:t>
            </a:r>
            <a:r>
              <a:rPr sz="900" dirty="0">
                <a:solidFill>
                  <a:srgbClr val="858585"/>
                </a:solidFill>
                <a:latin typeface="CVS Health Sans"/>
                <a:cs typeface="CVS Health Sans"/>
              </a:rPr>
              <a:t>help</a:t>
            </a:r>
            <a:r>
              <a:rPr sz="900" spc="-30" dirty="0">
                <a:solidFill>
                  <a:srgbClr val="858585"/>
                </a:solidFill>
                <a:latin typeface="CVS Health Sans"/>
                <a:cs typeface="CVS Health Sans"/>
              </a:rPr>
              <a:t> </a:t>
            </a:r>
            <a:r>
              <a:rPr sz="900" dirty="0">
                <a:solidFill>
                  <a:srgbClr val="858585"/>
                </a:solidFill>
                <a:latin typeface="CVS Health Sans"/>
                <a:cs typeface="CVS Health Sans"/>
              </a:rPr>
              <a:t>your</a:t>
            </a:r>
            <a:r>
              <a:rPr sz="900" spc="-35" dirty="0">
                <a:solidFill>
                  <a:srgbClr val="858585"/>
                </a:solidFill>
                <a:latin typeface="CVS Health Sans"/>
                <a:cs typeface="CVS Health Sans"/>
              </a:rPr>
              <a:t> </a:t>
            </a:r>
            <a:r>
              <a:rPr sz="900" spc="-10" dirty="0">
                <a:solidFill>
                  <a:srgbClr val="858585"/>
                </a:solidFill>
                <a:latin typeface="CVS Health Sans"/>
                <a:cs typeface="CVS Health Sans"/>
              </a:rPr>
              <a:t>career development.</a:t>
            </a:r>
            <a:endParaRPr sz="900">
              <a:latin typeface="CVS Health Sans"/>
              <a:cs typeface="CVS Health Sans"/>
            </a:endParaRPr>
          </a:p>
        </p:txBody>
      </p:sp>
      <p:pic>
        <p:nvPicPr>
          <p:cNvPr id="34" name="object 34"/>
          <p:cNvPicPr/>
          <p:nvPr/>
        </p:nvPicPr>
        <p:blipFill>
          <a:blip r:embed="rId8" cstate="print"/>
          <a:stretch>
            <a:fillRect/>
          </a:stretch>
        </p:blipFill>
        <p:spPr>
          <a:xfrm>
            <a:off x="2523428" y="2323930"/>
            <a:ext cx="864383" cy="673269"/>
          </a:xfrm>
          <a:prstGeom prst="rect">
            <a:avLst/>
          </a:prstGeom>
        </p:spPr>
      </p:pic>
      <p:sp>
        <p:nvSpPr>
          <p:cNvPr id="35" name="object 35"/>
          <p:cNvSpPr txBox="1"/>
          <p:nvPr/>
        </p:nvSpPr>
        <p:spPr>
          <a:xfrm>
            <a:off x="4603750" y="3566541"/>
            <a:ext cx="754380" cy="574675"/>
          </a:xfrm>
          <a:prstGeom prst="rect">
            <a:avLst/>
          </a:prstGeom>
        </p:spPr>
        <p:txBody>
          <a:bodyPr vert="horz" wrap="square" lIns="0" tIns="12700" rIns="0" bIns="0" rtlCol="0">
            <a:spAutoFit/>
          </a:bodyPr>
          <a:lstStyle/>
          <a:p>
            <a:pPr marL="12700" marR="5080">
              <a:lnSpc>
                <a:spcPct val="100000"/>
              </a:lnSpc>
              <a:spcBef>
                <a:spcPts val="100"/>
              </a:spcBef>
            </a:pPr>
            <a:r>
              <a:rPr sz="900" dirty="0">
                <a:solidFill>
                  <a:srgbClr val="858585"/>
                </a:solidFill>
                <a:latin typeface="CVS Health Sans"/>
                <a:cs typeface="CVS Health Sans"/>
              </a:rPr>
              <a:t>Ask</a:t>
            </a:r>
            <a:r>
              <a:rPr sz="900" spc="-20" dirty="0">
                <a:solidFill>
                  <a:srgbClr val="858585"/>
                </a:solidFill>
                <a:latin typeface="CVS Health Sans"/>
                <a:cs typeface="CVS Health Sans"/>
              </a:rPr>
              <a:t> </a:t>
            </a:r>
            <a:r>
              <a:rPr sz="900" spc="-10" dirty="0">
                <a:solidFill>
                  <a:srgbClr val="858585"/>
                </a:solidFill>
                <a:latin typeface="CVS Health Sans"/>
                <a:cs typeface="CVS Health Sans"/>
              </a:rPr>
              <a:t>about Interim Supervisor opportunities.</a:t>
            </a:r>
            <a:endParaRPr sz="900">
              <a:latin typeface="CVS Health Sans"/>
              <a:cs typeface="CVS Health Sans"/>
            </a:endParaRPr>
          </a:p>
        </p:txBody>
      </p:sp>
      <p:grpSp>
        <p:nvGrpSpPr>
          <p:cNvPr id="36" name="object 36"/>
          <p:cNvGrpSpPr/>
          <p:nvPr/>
        </p:nvGrpSpPr>
        <p:grpSpPr>
          <a:xfrm>
            <a:off x="-127000" y="2540008"/>
            <a:ext cx="12447905" cy="2875280"/>
            <a:chOff x="-127000" y="2540008"/>
            <a:chExt cx="12447905" cy="2875280"/>
          </a:xfrm>
        </p:grpSpPr>
        <p:sp>
          <p:nvSpPr>
            <p:cNvPr id="37" name="object 37"/>
            <p:cNvSpPr/>
            <p:nvPr/>
          </p:nvSpPr>
          <p:spPr>
            <a:xfrm>
              <a:off x="0" y="2667008"/>
              <a:ext cx="12193905" cy="2621280"/>
            </a:xfrm>
            <a:custGeom>
              <a:avLst/>
              <a:gdLst/>
              <a:ahLst/>
              <a:cxnLst/>
              <a:rect l="l" t="t" r="r" b="b"/>
              <a:pathLst>
                <a:path w="12193905" h="2621279">
                  <a:moveTo>
                    <a:pt x="0" y="2453117"/>
                  </a:moveTo>
                  <a:lnTo>
                    <a:pt x="90771" y="2463891"/>
                  </a:lnTo>
                  <a:lnTo>
                    <a:pt x="144087" y="2470141"/>
                  </a:lnTo>
                  <a:lnTo>
                    <a:pt x="197354" y="2476324"/>
                  </a:lnTo>
                  <a:lnTo>
                    <a:pt x="250569" y="2482436"/>
                  </a:lnTo>
                  <a:lnTo>
                    <a:pt x="303729" y="2488473"/>
                  </a:lnTo>
                  <a:lnTo>
                    <a:pt x="356831" y="2494432"/>
                  </a:lnTo>
                  <a:lnTo>
                    <a:pt x="409871" y="2500307"/>
                  </a:lnTo>
                  <a:lnTo>
                    <a:pt x="462847" y="2506094"/>
                  </a:lnTo>
                  <a:lnTo>
                    <a:pt x="515756" y="2511790"/>
                  </a:lnTo>
                  <a:lnTo>
                    <a:pt x="568594" y="2517391"/>
                  </a:lnTo>
                  <a:lnTo>
                    <a:pt x="621358" y="2522891"/>
                  </a:lnTo>
                  <a:lnTo>
                    <a:pt x="674046" y="2528287"/>
                  </a:lnTo>
                  <a:lnTo>
                    <a:pt x="726654" y="2533575"/>
                  </a:lnTo>
                  <a:lnTo>
                    <a:pt x="779180" y="2538751"/>
                  </a:lnTo>
                  <a:lnTo>
                    <a:pt x="831619" y="2543810"/>
                  </a:lnTo>
                  <a:lnTo>
                    <a:pt x="883970" y="2548749"/>
                  </a:lnTo>
                  <a:lnTo>
                    <a:pt x="936229" y="2553562"/>
                  </a:lnTo>
                  <a:lnTo>
                    <a:pt x="988393" y="2558247"/>
                  </a:lnTo>
                  <a:lnTo>
                    <a:pt x="1040458" y="2562798"/>
                  </a:lnTo>
                  <a:lnTo>
                    <a:pt x="1092423" y="2567212"/>
                  </a:lnTo>
                  <a:lnTo>
                    <a:pt x="1144283" y="2571485"/>
                  </a:lnTo>
                  <a:lnTo>
                    <a:pt x="1196037" y="2575612"/>
                  </a:lnTo>
                  <a:lnTo>
                    <a:pt x="1247679" y="2579589"/>
                  </a:lnTo>
                  <a:lnTo>
                    <a:pt x="1299209" y="2583411"/>
                  </a:lnTo>
                  <a:lnTo>
                    <a:pt x="1350622" y="2587076"/>
                  </a:lnTo>
                  <a:lnTo>
                    <a:pt x="1401915" y="2590579"/>
                  </a:lnTo>
                  <a:lnTo>
                    <a:pt x="1453086" y="2593915"/>
                  </a:lnTo>
                  <a:lnTo>
                    <a:pt x="1504131" y="2597080"/>
                  </a:lnTo>
                  <a:lnTo>
                    <a:pt x="1555048" y="2600070"/>
                  </a:lnTo>
                  <a:lnTo>
                    <a:pt x="1605833" y="2602882"/>
                  </a:lnTo>
                  <a:lnTo>
                    <a:pt x="1656483" y="2605510"/>
                  </a:lnTo>
                  <a:lnTo>
                    <a:pt x="1706995" y="2607951"/>
                  </a:lnTo>
                  <a:lnTo>
                    <a:pt x="1757366" y="2610201"/>
                  </a:lnTo>
                  <a:lnTo>
                    <a:pt x="1807593" y="2612255"/>
                  </a:lnTo>
                  <a:lnTo>
                    <a:pt x="1857673" y="2614109"/>
                  </a:lnTo>
                  <a:lnTo>
                    <a:pt x="1907602" y="2615759"/>
                  </a:lnTo>
                  <a:lnTo>
                    <a:pt x="1957379" y="2617201"/>
                  </a:lnTo>
                  <a:lnTo>
                    <a:pt x="2006999" y="2618431"/>
                  </a:lnTo>
                  <a:lnTo>
                    <a:pt x="2056460" y="2619444"/>
                  </a:lnTo>
                  <a:lnTo>
                    <a:pt x="2105758" y="2620237"/>
                  </a:lnTo>
                  <a:lnTo>
                    <a:pt x="2154892" y="2620804"/>
                  </a:lnTo>
                  <a:lnTo>
                    <a:pt x="2203856" y="2621143"/>
                  </a:lnTo>
                  <a:lnTo>
                    <a:pt x="2252649" y="2621249"/>
                  </a:lnTo>
                  <a:lnTo>
                    <a:pt x="2301267" y="2621118"/>
                  </a:lnTo>
                  <a:lnTo>
                    <a:pt x="2349708" y="2620745"/>
                  </a:lnTo>
                  <a:lnTo>
                    <a:pt x="2397967" y="2620127"/>
                  </a:lnTo>
                  <a:lnTo>
                    <a:pt x="2446043" y="2619259"/>
                  </a:lnTo>
                  <a:lnTo>
                    <a:pt x="2493932" y="2618137"/>
                  </a:lnTo>
                  <a:lnTo>
                    <a:pt x="2541631" y="2616756"/>
                  </a:lnTo>
                  <a:lnTo>
                    <a:pt x="2589137" y="2615114"/>
                  </a:lnTo>
                  <a:lnTo>
                    <a:pt x="2636446" y="2613205"/>
                  </a:lnTo>
                  <a:lnTo>
                    <a:pt x="2683557" y="2611026"/>
                  </a:lnTo>
                  <a:lnTo>
                    <a:pt x="2730465" y="2608572"/>
                  </a:lnTo>
                  <a:lnTo>
                    <a:pt x="2777168" y="2605839"/>
                  </a:lnTo>
                  <a:lnTo>
                    <a:pt x="2823663" y="2602823"/>
                  </a:lnTo>
                  <a:lnTo>
                    <a:pt x="2869946" y="2599520"/>
                  </a:lnTo>
                  <a:lnTo>
                    <a:pt x="2916015" y="2595926"/>
                  </a:lnTo>
                  <a:lnTo>
                    <a:pt x="2961866" y="2592036"/>
                  </a:lnTo>
                  <a:lnTo>
                    <a:pt x="3007496" y="2587846"/>
                  </a:lnTo>
                  <a:lnTo>
                    <a:pt x="3052903" y="2583352"/>
                  </a:lnTo>
                  <a:lnTo>
                    <a:pt x="3098083" y="2578551"/>
                  </a:lnTo>
                  <a:lnTo>
                    <a:pt x="3143033" y="2573437"/>
                  </a:lnTo>
                  <a:lnTo>
                    <a:pt x="3187751" y="2568007"/>
                  </a:lnTo>
                  <a:lnTo>
                    <a:pt x="3232232" y="2562256"/>
                  </a:lnTo>
                  <a:lnTo>
                    <a:pt x="3276474" y="2556181"/>
                  </a:lnTo>
                  <a:lnTo>
                    <a:pt x="3320475" y="2549776"/>
                  </a:lnTo>
                  <a:lnTo>
                    <a:pt x="3364230" y="2543039"/>
                  </a:lnTo>
                  <a:lnTo>
                    <a:pt x="3415923" y="2534352"/>
                  </a:lnTo>
                  <a:lnTo>
                    <a:pt x="3467067" y="2524759"/>
                  </a:lnTo>
                  <a:lnTo>
                    <a:pt x="3517676" y="2514287"/>
                  </a:lnTo>
                  <a:lnTo>
                    <a:pt x="3567765" y="2502963"/>
                  </a:lnTo>
                  <a:lnTo>
                    <a:pt x="3617348" y="2490815"/>
                  </a:lnTo>
                  <a:lnTo>
                    <a:pt x="3666439" y="2477869"/>
                  </a:lnTo>
                  <a:lnTo>
                    <a:pt x="3715054" y="2464153"/>
                  </a:lnTo>
                  <a:lnTo>
                    <a:pt x="3763206" y="2449693"/>
                  </a:lnTo>
                  <a:lnTo>
                    <a:pt x="3810911" y="2434517"/>
                  </a:lnTo>
                  <a:lnTo>
                    <a:pt x="3858182" y="2418651"/>
                  </a:lnTo>
                  <a:lnTo>
                    <a:pt x="3905035" y="2402124"/>
                  </a:lnTo>
                  <a:lnTo>
                    <a:pt x="3951483" y="2384962"/>
                  </a:lnTo>
                  <a:lnTo>
                    <a:pt x="3997542" y="2367191"/>
                  </a:lnTo>
                  <a:lnTo>
                    <a:pt x="4043226" y="2348840"/>
                  </a:lnTo>
                  <a:lnTo>
                    <a:pt x="4088549" y="2329936"/>
                  </a:lnTo>
                  <a:lnTo>
                    <a:pt x="4133526" y="2310504"/>
                  </a:lnTo>
                  <a:lnTo>
                    <a:pt x="4178171" y="2290573"/>
                  </a:lnTo>
                  <a:lnTo>
                    <a:pt x="4222499" y="2270170"/>
                  </a:lnTo>
                  <a:lnTo>
                    <a:pt x="4266524" y="2249321"/>
                  </a:lnTo>
                  <a:lnTo>
                    <a:pt x="4310262" y="2228054"/>
                  </a:lnTo>
                  <a:lnTo>
                    <a:pt x="4353726" y="2206396"/>
                  </a:lnTo>
                  <a:lnTo>
                    <a:pt x="4396930" y="2184374"/>
                  </a:lnTo>
                  <a:lnTo>
                    <a:pt x="4439891" y="2162015"/>
                  </a:lnTo>
                  <a:lnTo>
                    <a:pt x="4482621" y="2139347"/>
                  </a:lnTo>
                  <a:lnTo>
                    <a:pt x="4525136" y="2116395"/>
                  </a:lnTo>
                  <a:lnTo>
                    <a:pt x="4567450" y="2093188"/>
                  </a:lnTo>
                  <a:lnTo>
                    <a:pt x="4609577" y="2069752"/>
                  </a:lnTo>
                  <a:lnTo>
                    <a:pt x="4651533" y="2046115"/>
                  </a:lnTo>
                  <a:lnTo>
                    <a:pt x="4693331" y="2022303"/>
                  </a:lnTo>
                  <a:lnTo>
                    <a:pt x="4734987" y="1998344"/>
                  </a:lnTo>
                  <a:lnTo>
                    <a:pt x="4776513" y="1974265"/>
                  </a:lnTo>
                  <a:lnTo>
                    <a:pt x="4817927" y="1950093"/>
                  </a:lnTo>
                  <a:lnTo>
                    <a:pt x="4859240" y="1925855"/>
                  </a:lnTo>
                  <a:lnTo>
                    <a:pt x="4900469" y="1901578"/>
                  </a:lnTo>
                  <a:lnTo>
                    <a:pt x="4941628" y="1877289"/>
                  </a:lnTo>
                  <a:lnTo>
                    <a:pt x="4982731" y="1853016"/>
                  </a:lnTo>
                  <a:lnTo>
                    <a:pt x="5023793" y="1828785"/>
                  </a:lnTo>
                  <a:lnTo>
                    <a:pt x="5064828" y="1804624"/>
                  </a:lnTo>
                  <a:lnTo>
                    <a:pt x="5105850" y="1780559"/>
                  </a:lnTo>
                  <a:lnTo>
                    <a:pt x="5146875" y="1756617"/>
                  </a:lnTo>
                  <a:lnTo>
                    <a:pt x="5187917" y="1732827"/>
                  </a:lnTo>
                  <a:lnTo>
                    <a:pt x="5228991" y="1709215"/>
                  </a:lnTo>
                  <a:lnTo>
                    <a:pt x="5270110" y="1685807"/>
                  </a:lnTo>
                  <a:lnTo>
                    <a:pt x="5311289" y="1662632"/>
                  </a:lnTo>
                  <a:lnTo>
                    <a:pt x="5352544" y="1639715"/>
                  </a:lnTo>
                  <a:lnTo>
                    <a:pt x="5393887" y="1617085"/>
                  </a:lnTo>
                  <a:lnTo>
                    <a:pt x="5435335" y="1594769"/>
                  </a:lnTo>
                  <a:lnTo>
                    <a:pt x="5476901" y="1572793"/>
                  </a:lnTo>
                  <a:lnTo>
                    <a:pt x="5518601" y="1551184"/>
                  </a:lnTo>
                  <a:lnTo>
                    <a:pt x="5560447" y="1529970"/>
                  </a:lnTo>
                  <a:lnTo>
                    <a:pt x="5602456" y="1509178"/>
                  </a:lnTo>
                  <a:lnTo>
                    <a:pt x="5644641" y="1488835"/>
                  </a:lnTo>
                  <a:lnTo>
                    <a:pt x="5687017" y="1468967"/>
                  </a:lnTo>
                  <a:lnTo>
                    <a:pt x="5729599" y="1449603"/>
                  </a:lnTo>
                  <a:lnTo>
                    <a:pt x="5772401" y="1430769"/>
                  </a:lnTo>
                  <a:lnTo>
                    <a:pt x="5815438" y="1412492"/>
                  </a:lnTo>
                  <a:lnTo>
                    <a:pt x="5858723" y="1394799"/>
                  </a:lnTo>
                  <a:lnTo>
                    <a:pt x="5902273" y="1377718"/>
                  </a:lnTo>
                  <a:lnTo>
                    <a:pt x="5946100" y="1361276"/>
                  </a:lnTo>
                  <a:lnTo>
                    <a:pt x="5990220" y="1345498"/>
                  </a:lnTo>
                  <a:lnTo>
                    <a:pt x="6034648" y="1330414"/>
                  </a:lnTo>
                  <a:lnTo>
                    <a:pt x="6079397" y="1316050"/>
                  </a:lnTo>
                  <a:lnTo>
                    <a:pt x="6124482" y="1302432"/>
                  </a:lnTo>
                  <a:lnTo>
                    <a:pt x="6169918" y="1289589"/>
                  </a:lnTo>
                  <a:lnTo>
                    <a:pt x="6215720" y="1277546"/>
                  </a:lnTo>
                  <a:lnTo>
                    <a:pt x="6261901" y="1266332"/>
                  </a:lnTo>
                  <a:lnTo>
                    <a:pt x="6308476" y="1255973"/>
                  </a:lnTo>
                  <a:lnTo>
                    <a:pt x="6355461" y="1246496"/>
                  </a:lnTo>
                  <a:lnTo>
                    <a:pt x="6401463" y="1238170"/>
                  </a:lnTo>
                  <a:lnTo>
                    <a:pt x="6447772" y="1230709"/>
                  </a:lnTo>
                  <a:lnTo>
                    <a:pt x="6494378" y="1224087"/>
                  </a:lnTo>
                  <a:lnTo>
                    <a:pt x="6541272" y="1218279"/>
                  </a:lnTo>
                  <a:lnTo>
                    <a:pt x="6588443" y="1213258"/>
                  </a:lnTo>
                  <a:lnTo>
                    <a:pt x="6635882" y="1208998"/>
                  </a:lnTo>
                  <a:lnTo>
                    <a:pt x="6683580" y="1205472"/>
                  </a:lnTo>
                  <a:lnTo>
                    <a:pt x="6731526" y="1202654"/>
                  </a:lnTo>
                  <a:lnTo>
                    <a:pt x="6779710" y="1200518"/>
                  </a:lnTo>
                  <a:lnTo>
                    <a:pt x="6828124" y="1199038"/>
                  </a:lnTo>
                  <a:lnTo>
                    <a:pt x="6876757" y="1198186"/>
                  </a:lnTo>
                  <a:lnTo>
                    <a:pt x="6925599" y="1197938"/>
                  </a:lnTo>
                  <a:lnTo>
                    <a:pt x="6974640" y="1198266"/>
                  </a:lnTo>
                  <a:lnTo>
                    <a:pt x="7023872" y="1199145"/>
                  </a:lnTo>
                  <a:lnTo>
                    <a:pt x="7073283" y="1200547"/>
                  </a:lnTo>
                  <a:lnTo>
                    <a:pt x="7122865" y="1202448"/>
                  </a:lnTo>
                  <a:lnTo>
                    <a:pt x="7172608" y="1204819"/>
                  </a:lnTo>
                  <a:lnTo>
                    <a:pt x="7222501" y="1207636"/>
                  </a:lnTo>
                  <a:lnTo>
                    <a:pt x="7272535" y="1210872"/>
                  </a:lnTo>
                  <a:lnTo>
                    <a:pt x="7322701" y="1214500"/>
                  </a:lnTo>
                  <a:lnTo>
                    <a:pt x="7372988" y="1218495"/>
                  </a:lnTo>
                  <a:lnTo>
                    <a:pt x="7423387" y="1222830"/>
                  </a:lnTo>
                  <a:lnTo>
                    <a:pt x="7473887" y="1227478"/>
                  </a:lnTo>
                  <a:lnTo>
                    <a:pt x="7524480" y="1232414"/>
                  </a:lnTo>
                  <a:lnTo>
                    <a:pt x="7575156" y="1237611"/>
                  </a:lnTo>
                  <a:lnTo>
                    <a:pt x="7625904" y="1243042"/>
                  </a:lnTo>
                  <a:lnTo>
                    <a:pt x="7676715" y="1248682"/>
                  </a:lnTo>
                  <a:lnTo>
                    <a:pt x="7727579" y="1254504"/>
                  </a:lnTo>
                  <a:lnTo>
                    <a:pt x="7778486" y="1260483"/>
                  </a:lnTo>
                  <a:lnTo>
                    <a:pt x="7829428" y="1266590"/>
                  </a:lnTo>
                  <a:lnTo>
                    <a:pt x="7880393" y="1272802"/>
                  </a:lnTo>
                  <a:lnTo>
                    <a:pt x="7931372" y="1279090"/>
                  </a:lnTo>
                  <a:lnTo>
                    <a:pt x="7982355" y="1285429"/>
                  </a:lnTo>
                  <a:lnTo>
                    <a:pt x="8033333" y="1291792"/>
                  </a:lnTo>
                  <a:lnTo>
                    <a:pt x="8084296" y="1298154"/>
                  </a:lnTo>
                  <a:lnTo>
                    <a:pt x="8135234" y="1304487"/>
                  </a:lnTo>
                  <a:lnTo>
                    <a:pt x="8186137" y="1310766"/>
                  </a:lnTo>
                  <a:lnTo>
                    <a:pt x="8236995" y="1316964"/>
                  </a:lnTo>
                  <a:lnTo>
                    <a:pt x="8287800" y="1323055"/>
                  </a:lnTo>
                  <a:lnTo>
                    <a:pt x="8338540" y="1329013"/>
                  </a:lnTo>
                  <a:lnTo>
                    <a:pt x="8389207" y="1334811"/>
                  </a:lnTo>
                  <a:lnTo>
                    <a:pt x="8439790" y="1340424"/>
                  </a:lnTo>
                  <a:lnTo>
                    <a:pt x="8490280" y="1345824"/>
                  </a:lnTo>
                  <a:lnTo>
                    <a:pt x="8540666" y="1350985"/>
                  </a:lnTo>
                  <a:lnTo>
                    <a:pt x="8590940" y="1355882"/>
                  </a:lnTo>
                  <a:lnTo>
                    <a:pt x="8641091" y="1360488"/>
                  </a:lnTo>
                  <a:lnTo>
                    <a:pt x="8691110" y="1364776"/>
                  </a:lnTo>
                  <a:lnTo>
                    <a:pt x="8740987" y="1368721"/>
                  </a:lnTo>
                  <a:lnTo>
                    <a:pt x="8790712" y="1372295"/>
                  </a:lnTo>
                  <a:lnTo>
                    <a:pt x="8840275" y="1375474"/>
                  </a:lnTo>
                  <a:lnTo>
                    <a:pt x="8889667" y="1378229"/>
                  </a:lnTo>
                  <a:lnTo>
                    <a:pt x="8938877" y="1380536"/>
                  </a:lnTo>
                  <a:lnTo>
                    <a:pt x="8987897" y="1382368"/>
                  </a:lnTo>
                  <a:lnTo>
                    <a:pt x="9036716" y="1383698"/>
                  </a:lnTo>
                  <a:lnTo>
                    <a:pt x="9085324" y="1384501"/>
                  </a:lnTo>
                  <a:lnTo>
                    <a:pt x="9133713" y="1384750"/>
                  </a:lnTo>
                  <a:lnTo>
                    <a:pt x="9181871" y="1384418"/>
                  </a:lnTo>
                  <a:lnTo>
                    <a:pt x="9229789" y="1383479"/>
                  </a:lnTo>
                  <a:lnTo>
                    <a:pt x="9277458" y="1381908"/>
                  </a:lnTo>
                  <a:lnTo>
                    <a:pt x="9324868" y="1379678"/>
                  </a:lnTo>
                  <a:lnTo>
                    <a:pt x="9372009" y="1376761"/>
                  </a:lnTo>
                  <a:lnTo>
                    <a:pt x="9418870" y="1373134"/>
                  </a:lnTo>
                  <a:lnTo>
                    <a:pt x="9465444" y="1368768"/>
                  </a:lnTo>
                  <a:lnTo>
                    <a:pt x="9511719" y="1363637"/>
                  </a:lnTo>
                  <a:lnTo>
                    <a:pt x="9557685" y="1357716"/>
                  </a:lnTo>
                  <a:lnTo>
                    <a:pt x="9603334" y="1350978"/>
                  </a:lnTo>
                  <a:lnTo>
                    <a:pt x="9648655" y="1343397"/>
                  </a:lnTo>
                  <a:lnTo>
                    <a:pt x="9693639" y="1334946"/>
                  </a:lnTo>
                  <a:lnTo>
                    <a:pt x="9738276" y="1325599"/>
                  </a:lnTo>
                  <a:lnTo>
                    <a:pt x="9782556" y="1315330"/>
                  </a:lnTo>
                  <a:lnTo>
                    <a:pt x="9830664" y="1303286"/>
                  </a:lnTo>
                  <a:lnTo>
                    <a:pt x="9878527" y="1290649"/>
                  </a:lnTo>
                  <a:lnTo>
                    <a:pt x="9926149" y="1277430"/>
                  </a:lnTo>
                  <a:lnTo>
                    <a:pt x="9973533" y="1263638"/>
                  </a:lnTo>
                  <a:lnTo>
                    <a:pt x="10020684" y="1249283"/>
                  </a:lnTo>
                  <a:lnTo>
                    <a:pt x="10067605" y="1234373"/>
                  </a:lnTo>
                  <a:lnTo>
                    <a:pt x="10114301" y="1218918"/>
                  </a:lnTo>
                  <a:lnTo>
                    <a:pt x="10160774" y="1202928"/>
                  </a:lnTo>
                  <a:lnTo>
                    <a:pt x="10207030" y="1186411"/>
                  </a:lnTo>
                  <a:lnTo>
                    <a:pt x="10253072" y="1169378"/>
                  </a:lnTo>
                  <a:lnTo>
                    <a:pt x="10298903" y="1151838"/>
                  </a:lnTo>
                  <a:lnTo>
                    <a:pt x="10344528" y="1133800"/>
                  </a:lnTo>
                  <a:lnTo>
                    <a:pt x="10389951" y="1115273"/>
                  </a:lnTo>
                  <a:lnTo>
                    <a:pt x="10435175" y="1096267"/>
                  </a:lnTo>
                  <a:lnTo>
                    <a:pt x="10480204" y="1076791"/>
                  </a:lnTo>
                  <a:lnTo>
                    <a:pt x="10525043" y="1056856"/>
                  </a:lnTo>
                  <a:lnTo>
                    <a:pt x="10569695" y="1036469"/>
                  </a:lnTo>
                  <a:lnTo>
                    <a:pt x="10614165" y="1015641"/>
                  </a:lnTo>
                  <a:lnTo>
                    <a:pt x="10658455" y="994380"/>
                  </a:lnTo>
                  <a:lnTo>
                    <a:pt x="10702569" y="972697"/>
                  </a:lnTo>
                  <a:lnTo>
                    <a:pt x="10746513" y="950601"/>
                  </a:lnTo>
                  <a:lnTo>
                    <a:pt x="10790289" y="928100"/>
                  </a:lnTo>
                  <a:lnTo>
                    <a:pt x="10833902" y="905206"/>
                  </a:lnTo>
                  <a:lnTo>
                    <a:pt x="10877355" y="881926"/>
                  </a:lnTo>
                  <a:lnTo>
                    <a:pt x="10920653" y="858270"/>
                  </a:lnTo>
                  <a:lnTo>
                    <a:pt x="10963799" y="834248"/>
                  </a:lnTo>
                  <a:lnTo>
                    <a:pt x="11006797" y="809869"/>
                  </a:lnTo>
                  <a:lnTo>
                    <a:pt x="11049650" y="785143"/>
                  </a:lnTo>
                  <a:lnTo>
                    <a:pt x="11092364" y="760078"/>
                  </a:lnTo>
                  <a:lnTo>
                    <a:pt x="11134942" y="734685"/>
                  </a:lnTo>
                  <a:lnTo>
                    <a:pt x="11177387" y="708972"/>
                  </a:lnTo>
                  <a:lnTo>
                    <a:pt x="11219704" y="682950"/>
                  </a:lnTo>
                  <a:lnTo>
                    <a:pt x="11261896" y="656627"/>
                  </a:lnTo>
                  <a:lnTo>
                    <a:pt x="11303967" y="630012"/>
                  </a:lnTo>
                  <a:lnTo>
                    <a:pt x="11345922" y="603116"/>
                  </a:lnTo>
                  <a:lnTo>
                    <a:pt x="11387764" y="575948"/>
                  </a:lnTo>
                  <a:lnTo>
                    <a:pt x="11429497" y="548517"/>
                  </a:lnTo>
                  <a:lnTo>
                    <a:pt x="11471125" y="520832"/>
                  </a:lnTo>
                  <a:lnTo>
                    <a:pt x="11512651" y="492903"/>
                  </a:lnTo>
                  <a:lnTo>
                    <a:pt x="11554080" y="464739"/>
                  </a:lnTo>
                  <a:lnTo>
                    <a:pt x="11595416" y="436350"/>
                  </a:lnTo>
                  <a:lnTo>
                    <a:pt x="11636663" y="407745"/>
                  </a:lnTo>
                  <a:lnTo>
                    <a:pt x="11677823" y="378933"/>
                  </a:lnTo>
                  <a:lnTo>
                    <a:pt x="11718902" y="349925"/>
                  </a:lnTo>
                  <a:lnTo>
                    <a:pt x="11759904" y="320728"/>
                  </a:lnTo>
                  <a:lnTo>
                    <a:pt x="11800831" y="291353"/>
                  </a:lnTo>
                  <a:lnTo>
                    <a:pt x="11841688" y="261809"/>
                  </a:lnTo>
                  <a:lnTo>
                    <a:pt x="11882479" y="232106"/>
                  </a:lnTo>
                  <a:lnTo>
                    <a:pt x="11923208" y="202252"/>
                  </a:lnTo>
                  <a:lnTo>
                    <a:pt x="11963878" y="172258"/>
                  </a:lnTo>
                  <a:lnTo>
                    <a:pt x="12004494" y="142132"/>
                  </a:lnTo>
                  <a:lnTo>
                    <a:pt x="12045059" y="111884"/>
                  </a:lnTo>
                  <a:lnTo>
                    <a:pt x="12085577" y="81524"/>
                  </a:lnTo>
                  <a:lnTo>
                    <a:pt x="12126053" y="51060"/>
                  </a:lnTo>
                  <a:lnTo>
                    <a:pt x="12166490" y="20503"/>
                  </a:lnTo>
                  <a:lnTo>
                    <a:pt x="12193524" y="0"/>
                  </a:lnTo>
                </a:path>
              </a:pathLst>
            </a:custGeom>
            <a:ln w="253999">
              <a:solidFill>
                <a:srgbClr val="000000"/>
              </a:solidFill>
            </a:ln>
          </p:spPr>
          <p:txBody>
            <a:bodyPr wrap="square" lIns="0" tIns="0" rIns="0" bIns="0" rtlCol="0"/>
            <a:lstStyle/>
            <a:p>
              <a:endParaRPr/>
            </a:p>
          </p:txBody>
        </p:sp>
        <p:sp>
          <p:nvSpPr>
            <p:cNvPr id="38" name="object 38"/>
            <p:cNvSpPr/>
            <p:nvPr/>
          </p:nvSpPr>
          <p:spPr>
            <a:xfrm>
              <a:off x="0" y="2667008"/>
              <a:ext cx="12193905" cy="2621280"/>
            </a:xfrm>
            <a:custGeom>
              <a:avLst/>
              <a:gdLst/>
              <a:ahLst/>
              <a:cxnLst/>
              <a:rect l="l" t="t" r="r" b="b"/>
              <a:pathLst>
                <a:path w="12193905" h="2621279">
                  <a:moveTo>
                    <a:pt x="0" y="2453117"/>
                  </a:moveTo>
                  <a:lnTo>
                    <a:pt x="90771" y="2463891"/>
                  </a:lnTo>
                  <a:lnTo>
                    <a:pt x="144087" y="2470141"/>
                  </a:lnTo>
                  <a:lnTo>
                    <a:pt x="197354" y="2476324"/>
                  </a:lnTo>
                  <a:lnTo>
                    <a:pt x="250569" y="2482436"/>
                  </a:lnTo>
                  <a:lnTo>
                    <a:pt x="303729" y="2488473"/>
                  </a:lnTo>
                  <a:lnTo>
                    <a:pt x="356831" y="2494432"/>
                  </a:lnTo>
                  <a:lnTo>
                    <a:pt x="409871" y="2500307"/>
                  </a:lnTo>
                  <a:lnTo>
                    <a:pt x="462847" y="2506094"/>
                  </a:lnTo>
                  <a:lnTo>
                    <a:pt x="515756" y="2511790"/>
                  </a:lnTo>
                  <a:lnTo>
                    <a:pt x="568594" y="2517391"/>
                  </a:lnTo>
                  <a:lnTo>
                    <a:pt x="621358" y="2522891"/>
                  </a:lnTo>
                  <a:lnTo>
                    <a:pt x="674046" y="2528287"/>
                  </a:lnTo>
                  <a:lnTo>
                    <a:pt x="726654" y="2533575"/>
                  </a:lnTo>
                  <a:lnTo>
                    <a:pt x="779180" y="2538751"/>
                  </a:lnTo>
                  <a:lnTo>
                    <a:pt x="831619" y="2543810"/>
                  </a:lnTo>
                  <a:lnTo>
                    <a:pt x="883970" y="2548749"/>
                  </a:lnTo>
                  <a:lnTo>
                    <a:pt x="936229" y="2553562"/>
                  </a:lnTo>
                  <a:lnTo>
                    <a:pt x="988393" y="2558247"/>
                  </a:lnTo>
                  <a:lnTo>
                    <a:pt x="1040458" y="2562798"/>
                  </a:lnTo>
                  <a:lnTo>
                    <a:pt x="1092423" y="2567212"/>
                  </a:lnTo>
                  <a:lnTo>
                    <a:pt x="1144283" y="2571485"/>
                  </a:lnTo>
                  <a:lnTo>
                    <a:pt x="1196037" y="2575612"/>
                  </a:lnTo>
                  <a:lnTo>
                    <a:pt x="1247679" y="2579589"/>
                  </a:lnTo>
                  <a:lnTo>
                    <a:pt x="1299209" y="2583411"/>
                  </a:lnTo>
                  <a:lnTo>
                    <a:pt x="1350622" y="2587076"/>
                  </a:lnTo>
                  <a:lnTo>
                    <a:pt x="1401915" y="2590579"/>
                  </a:lnTo>
                  <a:lnTo>
                    <a:pt x="1453086" y="2593915"/>
                  </a:lnTo>
                  <a:lnTo>
                    <a:pt x="1504131" y="2597080"/>
                  </a:lnTo>
                  <a:lnTo>
                    <a:pt x="1555048" y="2600070"/>
                  </a:lnTo>
                  <a:lnTo>
                    <a:pt x="1605833" y="2602882"/>
                  </a:lnTo>
                  <a:lnTo>
                    <a:pt x="1656483" y="2605510"/>
                  </a:lnTo>
                  <a:lnTo>
                    <a:pt x="1706995" y="2607951"/>
                  </a:lnTo>
                  <a:lnTo>
                    <a:pt x="1757366" y="2610201"/>
                  </a:lnTo>
                  <a:lnTo>
                    <a:pt x="1807593" y="2612255"/>
                  </a:lnTo>
                  <a:lnTo>
                    <a:pt x="1857673" y="2614109"/>
                  </a:lnTo>
                  <a:lnTo>
                    <a:pt x="1907602" y="2615759"/>
                  </a:lnTo>
                  <a:lnTo>
                    <a:pt x="1957379" y="2617201"/>
                  </a:lnTo>
                  <a:lnTo>
                    <a:pt x="2006999" y="2618431"/>
                  </a:lnTo>
                  <a:lnTo>
                    <a:pt x="2056460" y="2619444"/>
                  </a:lnTo>
                  <a:lnTo>
                    <a:pt x="2105758" y="2620237"/>
                  </a:lnTo>
                  <a:lnTo>
                    <a:pt x="2154892" y="2620804"/>
                  </a:lnTo>
                  <a:lnTo>
                    <a:pt x="2203856" y="2621143"/>
                  </a:lnTo>
                  <a:lnTo>
                    <a:pt x="2252649" y="2621249"/>
                  </a:lnTo>
                  <a:lnTo>
                    <a:pt x="2301267" y="2621118"/>
                  </a:lnTo>
                  <a:lnTo>
                    <a:pt x="2349708" y="2620745"/>
                  </a:lnTo>
                  <a:lnTo>
                    <a:pt x="2397967" y="2620127"/>
                  </a:lnTo>
                  <a:lnTo>
                    <a:pt x="2446043" y="2619259"/>
                  </a:lnTo>
                  <a:lnTo>
                    <a:pt x="2493932" y="2618137"/>
                  </a:lnTo>
                  <a:lnTo>
                    <a:pt x="2541631" y="2616756"/>
                  </a:lnTo>
                  <a:lnTo>
                    <a:pt x="2589137" y="2615114"/>
                  </a:lnTo>
                  <a:lnTo>
                    <a:pt x="2636446" y="2613205"/>
                  </a:lnTo>
                  <a:lnTo>
                    <a:pt x="2683557" y="2611026"/>
                  </a:lnTo>
                  <a:lnTo>
                    <a:pt x="2730465" y="2608572"/>
                  </a:lnTo>
                  <a:lnTo>
                    <a:pt x="2777168" y="2605839"/>
                  </a:lnTo>
                  <a:lnTo>
                    <a:pt x="2823663" y="2602823"/>
                  </a:lnTo>
                  <a:lnTo>
                    <a:pt x="2869946" y="2599520"/>
                  </a:lnTo>
                  <a:lnTo>
                    <a:pt x="2916015" y="2595926"/>
                  </a:lnTo>
                  <a:lnTo>
                    <a:pt x="2961866" y="2592036"/>
                  </a:lnTo>
                  <a:lnTo>
                    <a:pt x="3007496" y="2587846"/>
                  </a:lnTo>
                  <a:lnTo>
                    <a:pt x="3052903" y="2583352"/>
                  </a:lnTo>
                  <a:lnTo>
                    <a:pt x="3098083" y="2578551"/>
                  </a:lnTo>
                  <a:lnTo>
                    <a:pt x="3143033" y="2573437"/>
                  </a:lnTo>
                  <a:lnTo>
                    <a:pt x="3187751" y="2568007"/>
                  </a:lnTo>
                  <a:lnTo>
                    <a:pt x="3232232" y="2562256"/>
                  </a:lnTo>
                  <a:lnTo>
                    <a:pt x="3276474" y="2556181"/>
                  </a:lnTo>
                  <a:lnTo>
                    <a:pt x="3320475" y="2549776"/>
                  </a:lnTo>
                  <a:lnTo>
                    <a:pt x="3364230" y="2543039"/>
                  </a:lnTo>
                  <a:lnTo>
                    <a:pt x="3415923" y="2534352"/>
                  </a:lnTo>
                  <a:lnTo>
                    <a:pt x="3467067" y="2524759"/>
                  </a:lnTo>
                  <a:lnTo>
                    <a:pt x="3517676" y="2514287"/>
                  </a:lnTo>
                  <a:lnTo>
                    <a:pt x="3567765" y="2502963"/>
                  </a:lnTo>
                  <a:lnTo>
                    <a:pt x="3617348" y="2490815"/>
                  </a:lnTo>
                  <a:lnTo>
                    <a:pt x="3666439" y="2477869"/>
                  </a:lnTo>
                  <a:lnTo>
                    <a:pt x="3715054" y="2464153"/>
                  </a:lnTo>
                  <a:lnTo>
                    <a:pt x="3763206" y="2449693"/>
                  </a:lnTo>
                  <a:lnTo>
                    <a:pt x="3810911" y="2434517"/>
                  </a:lnTo>
                  <a:lnTo>
                    <a:pt x="3858182" y="2418651"/>
                  </a:lnTo>
                  <a:lnTo>
                    <a:pt x="3905035" y="2402124"/>
                  </a:lnTo>
                  <a:lnTo>
                    <a:pt x="3951483" y="2384962"/>
                  </a:lnTo>
                  <a:lnTo>
                    <a:pt x="3997542" y="2367191"/>
                  </a:lnTo>
                  <a:lnTo>
                    <a:pt x="4043226" y="2348840"/>
                  </a:lnTo>
                  <a:lnTo>
                    <a:pt x="4088549" y="2329936"/>
                  </a:lnTo>
                  <a:lnTo>
                    <a:pt x="4133526" y="2310504"/>
                  </a:lnTo>
                  <a:lnTo>
                    <a:pt x="4178171" y="2290573"/>
                  </a:lnTo>
                  <a:lnTo>
                    <a:pt x="4222499" y="2270170"/>
                  </a:lnTo>
                  <a:lnTo>
                    <a:pt x="4266524" y="2249321"/>
                  </a:lnTo>
                  <a:lnTo>
                    <a:pt x="4310262" y="2228054"/>
                  </a:lnTo>
                  <a:lnTo>
                    <a:pt x="4353726" y="2206396"/>
                  </a:lnTo>
                  <a:lnTo>
                    <a:pt x="4396930" y="2184374"/>
                  </a:lnTo>
                  <a:lnTo>
                    <a:pt x="4439891" y="2162015"/>
                  </a:lnTo>
                  <a:lnTo>
                    <a:pt x="4482621" y="2139347"/>
                  </a:lnTo>
                  <a:lnTo>
                    <a:pt x="4525136" y="2116395"/>
                  </a:lnTo>
                  <a:lnTo>
                    <a:pt x="4567450" y="2093188"/>
                  </a:lnTo>
                  <a:lnTo>
                    <a:pt x="4609577" y="2069752"/>
                  </a:lnTo>
                  <a:lnTo>
                    <a:pt x="4651533" y="2046115"/>
                  </a:lnTo>
                  <a:lnTo>
                    <a:pt x="4693331" y="2022303"/>
                  </a:lnTo>
                  <a:lnTo>
                    <a:pt x="4734987" y="1998344"/>
                  </a:lnTo>
                  <a:lnTo>
                    <a:pt x="4776513" y="1974265"/>
                  </a:lnTo>
                  <a:lnTo>
                    <a:pt x="4817927" y="1950093"/>
                  </a:lnTo>
                  <a:lnTo>
                    <a:pt x="4859240" y="1925855"/>
                  </a:lnTo>
                  <a:lnTo>
                    <a:pt x="4900469" y="1901578"/>
                  </a:lnTo>
                  <a:lnTo>
                    <a:pt x="4941628" y="1877289"/>
                  </a:lnTo>
                  <a:lnTo>
                    <a:pt x="4982731" y="1853016"/>
                  </a:lnTo>
                  <a:lnTo>
                    <a:pt x="5023793" y="1828785"/>
                  </a:lnTo>
                  <a:lnTo>
                    <a:pt x="5064828" y="1804624"/>
                  </a:lnTo>
                  <a:lnTo>
                    <a:pt x="5105850" y="1780559"/>
                  </a:lnTo>
                  <a:lnTo>
                    <a:pt x="5146875" y="1756617"/>
                  </a:lnTo>
                  <a:lnTo>
                    <a:pt x="5187917" y="1732827"/>
                  </a:lnTo>
                  <a:lnTo>
                    <a:pt x="5228991" y="1709215"/>
                  </a:lnTo>
                  <a:lnTo>
                    <a:pt x="5270110" y="1685807"/>
                  </a:lnTo>
                  <a:lnTo>
                    <a:pt x="5311289" y="1662632"/>
                  </a:lnTo>
                  <a:lnTo>
                    <a:pt x="5352544" y="1639715"/>
                  </a:lnTo>
                  <a:lnTo>
                    <a:pt x="5393887" y="1617085"/>
                  </a:lnTo>
                  <a:lnTo>
                    <a:pt x="5435335" y="1594769"/>
                  </a:lnTo>
                  <a:lnTo>
                    <a:pt x="5476901" y="1572793"/>
                  </a:lnTo>
                  <a:lnTo>
                    <a:pt x="5518601" y="1551184"/>
                  </a:lnTo>
                  <a:lnTo>
                    <a:pt x="5560447" y="1529970"/>
                  </a:lnTo>
                  <a:lnTo>
                    <a:pt x="5602456" y="1509178"/>
                  </a:lnTo>
                  <a:lnTo>
                    <a:pt x="5644641" y="1488835"/>
                  </a:lnTo>
                  <a:lnTo>
                    <a:pt x="5687017" y="1468967"/>
                  </a:lnTo>
                  <a:lnTo>
                    <a:pt x="5729599" y="1449603"/>
                  </a:lnTo>
                  <a:lnTo>
                    <a:pt x="5772401" y="1430769"/>
                  </a:lnTo>
                  <a:lnTo>
                    <a:pt x="5815438" y="1412492"/>
                  </a:lnTo>
                  <a:lnTo>
                    <a:pt x="5858723" y="1394799"/>
                  </a:lnTo>
                  <a:lnTo>
                    <a:pt x="5902273" y="1377718"/>
                  </a:lnTo>
                  <a:lnTo>
                    <a:pt x="5946100" y="1361276"/>
                  </a:lnTo>
                  <a:lnTo>
                    <a:pt x="5990220" y="1345498"/>
                  </a:lnTo>
                  <a:lnTo>
                    <a:pt x="6034648" y="1330414"/>
                  </a:lnTo>
                  <a:lnTo>
                    <a:pt x="6079397" y="1316050"/>
                  </a:lnTo>
                  <a:lnTo>
                    <a:pt x="6124482" y="1302432"/>
                  </a:lnTo>
                  <a:lnTo>
                    <a:pt x="6169918" y="1289589"/>
                  </a:lnTo>
                  <a:lnTo>
                    <a:pt x="6215720" y="1277546"/>
                  </a:lnTo>
                  <a:lnTo>
                    <a:pt x="6261901" y="1266332"/>
                  </a:lnTo>
                  <a:lnTo>
                    <a:pt x="6308476" y="1255973"/>
                  </a:lnTo>
                  <a:lnTo>
                    <a:pt x="6355461" y="1246496"/>
                  </a:lnTo>
                  <a:lnTo>
                    <a:pt x="6401463" y="1238170"/>
                  </a:lnTo>
                  <a:lnTo>
                    <a:pt x="6447772" y="1230709"/>
                  </a:lnTo>
                  <a:lnTo>
                    <a:pt x="6494378" y="1224087"/>
                  </a:lnTo>
                  <a:lnTo>
                    <a:pt x="6541272" y="1218279"/>
                  </a:lnTo>
                  <a:lnTo>
                    <a:pt x="6588443" y="1213258"/>
                  </a:lnTo>
                  <a:lnTo>
                    <a:pt x="6635882" y="1208998"/>
                  </a:lnTo>
                  <a:lnTo>
                    <a:pt x="6683580" y="1205472"/>
                  </a:lnTo>
                  <a:lnTo>
                    <a:pt x="6731526" y="1202654"/>
                  </a:lnTo>
                  <a:lnTo>
                    <a:pt x="6779710" y="1200518"/>
                  </a:lnTo>
                  <a:lnTo>
                    <a:pt x="6828124" y="1199038"/>
                  </a:lnTo>
                  <a:lnTo>
                    <a:pt x="6876757" y="1198186"/>
                  </a:lnTo>
                  <a:lnTo>
                    <a:pt x="6925599" y="1197938"/>
                  </a:lnTo>
                  <a:lnTo>
                    <a:pt x="6974640" y="1198266"/>
                  </a:lnTo>
                  <a:lnTo>
                    <a:pt x="7023872" y="1199145"/>
                  </a:lnTo>
                  <a:lnTo>
                    <a:pt x="7073283" y="1200547"/>
                  </a:lnTo>
                  <a:lnTo>
                    <a:pt x="7122865" y="1202448"/>
                  </a:lnTo>
                  <a:lnTo>
                    <a:pt x="7172608" y="1204819"/>
                  </a:lnTo>
                  <a:lnTo>
                    <a:pt x="7222501" y="1207636"/>
                  </a:lnTo>
                  <a:lnTo>
                    <a:pt x="7272535" y="1210872"/>
                  </a:lnTo>
                  <a:lnTo>
                    <a:pt x="7322701" y="1214500"/>
                  </a:lnTo>
                  <a:lnTo>
                    <a:pt x="7372988" y="1218495"/>
                  </a:lnTo>
                  <a:lnTo>
                    <a:pt x="7423387" y="1222830"/>
                  </a:lnTo>
                  <a:lnTo>
                    <a:pt x="7473887" y="1227478"/>
                  </a:lnTo>
                  <a:lnTo>
                    <a:pt x="7524480" y="1232414"/>
                  </a:lnTo>
                  <a:lnTo>
                    <a:pt x="7575156" y="1237611"/>
                  </a:lnTo>
                  <a:lnTo>
                    <a:pt x="7625904" y="1243042"/>
                  </a:lnTo>
                  <a:lnTo>
                    <a:pt x="7676715" y="1248682"/>
                  </a:lnTo>
                  <a:lnTo>
                    <a:pt x="7727579" y="1254504"/>
                  </a:lnTo>
                  <a:lnTo>
                    <a:pt x="7778486" y="1260483"/>
                  </a:lnTo>
                  <a:lnTo>
                    <a:pt x="7829428" y="1266590"/>
                  </a:lnTo>
                  <a:lnTo>
                    <a:pt x="7880393" y="1272802"/>
                  </a:lnTo>
                  <a:lnTo>
                    <a:pt x="7931372" y="1279090"/>
                  </a:lnTo>
                  <a:lnTo>
                    <a:pt x="7982355" y="1285429"/>
                  </a:lnTo>
                  <a:lnTo>
                    <a:pt x="8033333" y="1291792"/>
                  </a:lnTo>
                  <a:lnTo>
                    <a:pt x="8084296" y="1298154"/>
                  </a:lnTo>
                  <a:lnTo>
                    <a:pt x="8135234" y="1304487"/>
                  </a:lnTo>
                  <a:lnTo>
                    <a:pt x="8186137" y="1310766"/>
                  </a:lnTo>
                  <a:lnTo>
                    <a:pt x="8236995" y="1316964"/>
                  </a:lnTo>
                  <a:lnTo>
                    <a:pt x="8287800" y="1323055"/>
                  </a:lnTo>
                  <a:lnTo>
                    <a:pt x="8338540" y="1329013"/>
                  </a:lnTo>
                  <a:lnTo>
                    <a:pt x="8389207" y="1334811"/>
                  </a:lnTo>
                  <a:lnTo>
                    <a:pt x="8439790" y="1340424"/>
                  </a:lnTo>
                  <a:lnTo>
                    <a:pt x="8490280" y="1345824"/>
                  </a:lnTo>
                  <a:lnTo>
                    <a:pt x="8540666" y="1350985"/>
                  </a:lnTo>
                  <a:lnTo>
                    <a:pt x="8590940" y="1355882"/>
                  </a:lnTo>
                  <a:lnTo>
                    <a:pt x="8641091" y="1360488"/>
                  </a:lnTo>
                  <a:lnTo>
                    <a:pt x="8691110" y="1364776"/>
                  </a:lnTo>
                  <a:lnTo>
                    <a:pt x="8740987" y="1368721"/>
                  </a:lnTo>
                  <a:lnTo>
                    <a:pt x="8790712" y="1372295"/>
                  </a:lnTo>
                  <a:lnTo>
                    <a:pt x="8840275" y="1375474"/>
                  </a:lnTo>
                  <a:lnTo>
                    <a:pt x="8889667" y="1378229"/>
                  </a:lnTo>
                  <a:lnTo>
                    <a:pt x="8938877" y="1380536"/>
                  </a:lnTo>
                  <a:lnTo>
                    <a:pt x="8987897" y="1382368"/>
                  </a:lnTo>
                  <a:lnTo>
                    <a:pt x="9036716" y="1383698"/>
                  </a:lnTo>
                  <a:lnTo>
                    <a:pt x="9085324" y="1384501"/>
                  </a:lnTo>
                  <a:lnTo>
                    <a:pt x="9133713" y="1384750"/>
                  </a:lnTo>
                  <a:lnTo>
                    <a:pt x="9181871" y="1384418"/>
                  </a:lnTo>
                  <a:lnTo>
                    <a:pt x="9229789" y="1383479"/>
                  </a:lnTo>
                  <a:lnTo>
                    <a:pt x="9277458" y="1381908"/>
                  </a:lnTo>
                  <a:lnTo>
                    <a:pt x="9324868" y="1379678"/>
                  </a:lnTo>
                  <a:lnTo>
                    <a:pt x="9372009" y="1376761"/>
                  </a:lnTo>
                  <a:lnTo>
                    <a:pt x="9418870" y="1373134"/>
                  </a:lnTo>
                  <a:lnTo>
                    <a:pt x="9465444" y="1368768"/>
                  </a:lnTo>
                  <a:lnTo>
                    <a:pt x="9511719" y="1363637"/>
                  </a:lnTo>
                  <a:lnTo>
                    <a:pt x="9557685" y="1357716"/>
                  </a:lnTo>
                  <a:lnTo>
                    <a:pt x="9603334" y="1350978"/>
                  </a:lnTo>
                  <a:lnTo>
                    <a:pt x="9648655" y="1343397"/>
                  </a:lnTo>
                  <a:lnTo>
                    <a:pt x="9693639" y="1334946"/>
                  </a:lnTo>
                  <a:lnTo>
                    <a:pt x="9738276" y="1325599"/>
                  </a:lnTo>
                  <a:lnTo>
                    <a:pt x="9782556" y="1315330"/>
                  </a:lnTo>
                  <a:lnTo>
                    <a:pt x="9830664" y="1303286"/>
                  </a:lnTo>
                  <a:lnTo>
                    <a:pt x="9878527" y="1290649"/>
                  </a:lnTo>
                  <a:lnTo>
                    <a:pt x="9926149" y="1277430"/>
                  </a:lnTo>
                  <a:lnTo>
                    <a:pt x="9973533" y="1263638"/>
                  </a:lnTo>
                  <a:lnTo>
                    <a:pt x="10020684" y="1249283"/>
                  </a:lnTo>
                  <a:lnTo>
                    <a:pt x="10067605" y="1234373"/>
                  </a:lnTo>
                  <a:lnTo>
                    <a:pt x="10114301" y="1218918"/>
                  </a:lnTo>
                  <a:lnTo>
                    <a:pt x="10160774" y="1202928"/>
                  </a:lnTo>
                  <a:lnTo>
                    <a:pt x="10207030" y="1186411"/>
                  </a:lnTo>
                  <a:lnTo>
                    <a:pt x="10253072" y="1169378"/>
                  </a:lnTo>
                  <a:lnTo>
                    <a:pt x="10298903" y="1151838"/>
                  </a:lnTo>
                  <a:lnTo>
                    <a:pt x="10344528" y="1133800"/>
                  </a:lnTo>
                  <a:lnTo>
                    <a:pt x="10389951" y="1115273"/>
                  </a:lnTo>
                  <a:lnTo>
                    <a:pt x="10435175" y="1096267"/>
                  </a:lnTo>
                  <a:lnTo>
                    <a:pt x="10480204" y="1076791"/>
                  </a:lnTo>
                  <a:lnTo>
                    <a:pt x="10525043" y="1056856"/>
                  </a:lnTo>
                  <a:lnTo>
                    <a:pt x="10569695" y="1036469"/>
                  </a:lnTo>
                  <a:lnTo>
                    <a:pt x="10614165" y="1015641"/>
                  </a:lnTo>
                  <a:lnTo>
                    <a:pt x="10658455" y="994380"/>
                  </a:lnTo>
                  <a:lnTo>
                    <a:pt x="10702569" y="972697"/>
                  </a:lnTo>
                  <a:lnTo>
                    <a:pt x="10746513" y="950601"/>
                  </a:lnTo>
                  <a:lnTo>
                    <a:pt x="10790289" y="928100"/>
                  </a:lnTo>
                  <a:lnTo>
                    <a:pt x="10833902" y="905206"/>
                  </a:lnTo>
                  <a:lnTo>
                    <a:pt x="10877355" y="881926"/>
                  </a:lnTo>
                  <a:lnTo>
                    <a:pt x="10920653" y="858270"/>
                  </a:lnTo>
                  <a:lnTo>
                    <a:pt x="10963799" y="834248"/>
                  </a:lnTo>
                  <a:lnTo>
                    <a:pt x="11006797" y="809869"/>
                  </a:lnTo>
                  <a:lnTo>
                    <a:pt x="11049650" y="785143"/>
                  </a:lnTo>
                  <a:lnTo>
                    <a:pt x="11092364" y="760078"/>
                  </a:lnTo>
                  <a:lnTo>
                    <a:pt x="11134942" y="734685"/>
                  </a:lnTo>
                  <a:lnTo>
                    <a:pt x="11177387" y="708972"/>
                  </a:lnTo>
                  <a:lnTo>
                    <a:pt x="11219704" y="682950"/>
                  </a:lnTo>
                  <a:lnTo>
                    <a:pt x="11261896" y="656627"/>
                  </a:lnTo>
                  <a:lnTo>
                    <a:pt x="11303967" y="630012"/>
                  </a:lnTo>
                  <a:lnTo>
                    <a:pt x="11345922" y="603116"/>
                  </a:lnTo>
                  <a:lnTo>
                    <a:pt x="11387764" y="575948"/>
                  </a:lnTo>
                  <a:lnTo>
                    <a:pt x="11429497" y="548517"/>
                  </a:lnTo>
                  <a:lnTo>
                    <a:pt x="11471125" y="520832"/>
                  </a:lnTo>
                  <a:lnTo>
                    <a:pt x="11512651" y="492903"/>
                  </a:lnTo>
                  <a:lnTo>
                    <a:pt x="11554080" y="464739"/>
                  </a:lnTo>
                  <a:lnTo>
                    <a:pt x="11595416" y="436350"/>
                  </a:lnTo>
                  <a:lnTo>
                    <a:pt x="11636663" y="407745"/>
                  </a:lnTo>
                  <a:lnTo>
                    <a:pt x="11677823" y="378933"/>
                  </a:lnTo>
                  <a:lnTo>
                    <a:pt x="11718902" y="349925"/>
                  </a:lnTo>
                  <a:lnTo>
                    <a:pt x="11759904" y="320728"/>
                  </a:lnTo>
                  <a:lnTo>
                    <a:pt x="11800831" y="291353"/>
                  </a:lnTo>
                  <a:lnTo>
                    <a:pt x="11841688" y="261809"/>
                  </a:lnTo>
                  <a:lnTo>
                    <a:pt x="11882479" y="232106"/>
                  </a:lnTo>
                  <a:lnTo>
                    <a:pt x="11923208" y="202252"/>
                  </a:lnTo>
                  <a:lnTo>
                    <a:pt x="11963878" y="172258"/>
                  </a:lnTo>
                  <a:lnTo>
                    <a:pt x="12004494" y="142132"/>
                  </a:lnTo>
                  <a:lnTo>
                    <a:pt x="12045059" y="111884"/>
                  </a:lnTo>
                  <a:lnTo>
                    <a:pt x="12085577" y="81524"/>
                  </a:lnTo>
                  <a:lnTo>
                    <a:pt x="12126053" y="51060"/>
                  </a:lnTo>
                  <a:lnTo>
                    <a:pt x="12166490" y="20503"/>
                  </a:lnTo>
                  <a:lnTo>
                    <a:pt x="12193524" y="0"/>
                  </a:lnTo>
                </a:path>
              </a:pathLst>
            </a:custGeom>
            <a:ln w="38099">
              <a:solidFill>
                <a:srgbClr val="F1F1F1"/>
              </a:solidFill>
              <a:prstDash val="sysDash"/>
            </a:ln>
          </p:spPr>
          <p:txBody>
            <a:bodyPr wrap="square" lIns="0" tIns="0" rIns="0" bIns="0" rtlCol="0"/>
            <a:lstStyle/>
            <a:p>
              <a:endParaRPr/>
            </a:p>
          </p:txBody>
        </p:sp>
      </p:gr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4</a:t>
            </a:fld>
            <a:endParaRPr sz="1000">
              <a:latin typeface="CVS Health Sans Medium"/>
              <a:cs typeface="CVS Health Sans Medium"/>
            </a:endParaRPr>
          </a:p>
        </p:txBody>
      </p:sp>
      <p:sp>
        <p:nvSpPr>
          <p:cNvPr id="40" name="object 40"/>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56684" y="6374566"/>
            <a:ext cx="1269365" cy="153670"/>
            <a:chOff x="10356684" y="6374566"/>
            <a:chExt cx="1269365" cy="153670"/>
          </a:xfrm>
        </p:grpSpPr>
        <p:sp>
          <p:nvSpPr>
            <p:cNvPr id="3" name="object 3"/>
            <p:cNvSpPr/>
            <p:nvPr/>
          </p:nvSpPr>
          <p:spPr>
            <a:xfrm>
              <a:off x="10976595" y="6378628"/>
              <a:ext cx="609600" cy="148590"/>
            </a:xfrm>
            <a:custGeom>
              <a:avLst/>
              <a:gdLst/>
              <a:ahLst/>
              <a:cxnLst/>
              <a:rect l="l" t="t" r="r" b="b"/>
              <a:pathLst>
                <a:path w="609600" h="148590">
                  <a:moveTo>
                    <a:pt x="309671" y="41930"/>
                  </a:moveTo>
                  <a:lnTo>
                    <a:pt x="289727" y="45973"/>
                  </a:lnTo>
                  <a:lnTo>
                    <a:pt x="273867" y="57135"/>
                  </a:lnTo>
                  <a:lnTo>
                    <a:pt x="263393" y="73966"/>
                  </a:lnTo>
                  <a:lnTo>
                    <a:pt x="259627" y="95101"/>
                  </a:lnTo>
                  <a:lnTo>
                    <a:pt x="263393" y="116061"/>
                  </a:lnTo>
                  <a:lnTo>
                    <a:pt x="273867" y="132884"/>
                  </a:lnTo>
                  <a:lnTo>
                    <a:pt x="289727" y="144038"/>
                  </a:lnTo>
                  <a:lnTo>
                    <a:pt x="309671" y="148077"/>
                  </a:lnTo>
                  <a:lnTo>
                    <a:pt x="320293" y="146952"/>
                  </a:lnTo>
                  <a:lnTo>
                    <a:pt x="330220" y="143480"/>
                  </a:lnTo>
                  <a:lnTo>
                    <a:pt x="339072" y="137850"/>
                  </a:lnTo>
                  <a:lnTo>
                    <a:pt x="342411" y="134418"/>
                  </a:lnTo>
                  <a:lnTo>
                    <a:pt x="311821" y="134418"/>
                  </a:lnTo>
                  <a:lnTo>
                    <a:pt x="297466" y="131488"/>
                  </a:lnTo>
                  <a:lnTo>
                    <a:pt x="286269" y="123328"/>
                  </a:lnTo>
                  <a:lnTo>
                    <a:pt x="278993" y="110884"/>
                  </a:lnTo>
                  <a:lnTo>
                    <a:pt x="276398" y="95101"/>
                  </a:lnTo>
                  <a:lnTo>
                    <a:pt x="278990" y="79479"/>
                  </a:lnTo>
                  <a:lnTo>
                    <a:pt x="279018" y="79309"/>
                  </a:lnTo>
                  <a:lnTo>
                    <a:pt x="286248" y="67017"/>
                  </a:lnTo>
                  <a:lnTo>
                    <a:pt x="286336" y="66866"/>
                  </a:lnTo>
                  <a:lnTo>
                    <a:pt x="297464" y="58767"/>
                  </a:lnTo>
                  <a:lnTo>
                    <a:pt x="297266" y="58767"/>
                  </a:lnTo>
                  <a:lnTo>
                    <a:pt x="311821" y="55783"/>
                  </a:lnTo>
                  <a:lnTo>
                    <a:pt x="342596" y="55783"/>
                  </a:lnTo>
                  <a:lnTo>
                    <a:pt x="339072" y="52162"/>
                  </a:lnTo>
                  <a:lnTo>
                    <a:pt x="330220" y="46532"/>
                  </a:lnTo>
                  <a:lnTo>
                    <a:pt x="320293" y="43059"/>
                  </a:lnTo>
                  <a:lnTo>
                    <a:pt x="309671" y="41930"/>
                  </a:lnTo>
                  <a:close/>
                </a:path>
                <a:path w="609600" h="148590">
                  <a:moveTo>
                    <a:pt x="362896" y="130248"/>
                  </a:moveTo>
                  <a:lnTo>
                    <a:pt x="346468" y="130248"/>
                  </a:lnTo>
                  <a:lnTo>
                    <a:pt x="346468" y="145248"/>
                  </a:lnTo>
                  <a:lnTo>
                    <a:pt x="376575" y="145248"/>
                  </a:lnTo>
                  <a:lnTo>
                    <a:pt x="376575" y="132099"/>
                  </a:lnTo>
                  <a:lnTo>
                    <a:pt x="362896" y="132099"/>
                  </a:lnTo>
                  <a:lnTo>
                    <a:pt x="362896" y="130248"/>
                  </a:lnTo>
                  <a:close/>
                </a:path>
                <a:path w="609600" h="148590">
                  <a:moveTo>
                    <a:pt x="342596" y="55783"/>
                  </a:moveTo>
                  <a:lnTo>
                    <a:pt x="311821" y="55783"/>
                  </a:lnTo>
                  <a:lnTo>
                    <a:pt x="326098" y="58767"/>
                  </a:lnTo>
                  <a:lnTo>
                    <a:pt x="337239" y="67017"/>
                  </a:lnTo>
                  <a:lnTo>
                    <a:pt x="344383" y="79309"/>
                  </a:lnTo>
                  <a:lnTo>
                    <a:pt x="344482" y="79479"/>
                  </a:lnTo>
                  <a:lnTo>
                    <a:pt x="347066" y="95101"/>
                  </a:lnTo>
                  <a:lnTo>
                    <a:pt x="344507" y="110723"/>
                  </a:lnTo>
                  <a:lnTo>
                    <a:pt x="337306" y="123185"/>
                  </a:lnTo>
                  <a:lnTo>
                    <a:pt x="326101" y="131488"/>
                  </a:lnTo>
                  <a:lnTo>
                    <a:pt x="325915" y="131488"/>
                  </a:lnTo>
                  <a:lnTo>
                    <a:pt x="311821" y="134418"/>
                  </a:lnTo>
                  <a:lnTo>
                    <a:pt x="342411" y="134418"/>
                  </a:lnTo>
                  <a:lnTo>
                    <a:pt x="346468" y="130248"/>
                  </a:lnTo>
                  <a:lnTo>
                    <a:pt x="362896" y="130248"/>
                  </a:lnTo>
                  <a:lnTo>
                    <a:pt x="362896" y="59762"/>
                  </a:lnTo>
                  <a:lnTo>
                    <a:pt x="346468" y="59762"/>
                  </a:lnTo>
                  <a:lnTo>
                    <a:pt x="342596" y="55783"/>
                  </a:lnTo>
                  <a:close/>
                </a:path>
                <a:path w="609600" h="148590">
                  <a:moveTo>
                    <a:pt x="376575" y="44869"/>
                  </a:moveTo>
                  <a:lnTo>
                    <a:pt x="346468" y="44869"/>
                  </a:lnTo>
                  <a:lnTo>
                    <a:pt x="346468" y="59762"/>
                  </a:lnTo>
                  <a:lnTo>
                    <a:pt x="362896" y="59762"/>
                  </a:lnTo>
                  <a:lnTo>
                    <a:pt x="362896" y="58101"/>
                  </a:lnTo>
                  <a:lnTo>
                    <a:pt x="376575" y="58101"/>
                  </a:lnTo>
                  <a:lnTo>
                    <a:pt x="376575" y="44869"/>
                  </a:lnTo>
                  <a:close/>
                </a:path>
                <a:path w="609600" h="148590">
                  <a:moveTo>
                    <a:pt x="196770" y="42060"/>
                  </a:moveTo>
                  <a:lnTo>
                    <a:pt x="175352" y="45977"/>
                  </a:lnTo>
                  <a:lnTo>
                    <a:pt x="158576" y="56925"/>
                  </a:lnTo>
                  <a:lnTo>
                    <a:pt x="147636" y="73701"/>
                  </a:lnTo>
                  <a:lnTo>
                    <a:pt x="143724" y="95101"/>
                  </a:lnTo>
                  <a:lnTo>
                    <a:pt x="147611" y="116505"/>
                  </a:lnTo>
                  <a:lnTo>
                    <a:pt x="158509" y="133288"/>
                  </a:lnTo>
                  <a:lnTo>
                    <a:pt x="175276" y="144243"/>
                  </a:lnTo>
                  <a:lnTo>
                    <a:pt x="196770" y="148162"/>
                  </a:lnTo>
                  <a:lnTo>
                    <a:pt x="212876" y="146090"/>
                  </a:lnTo>
                  <a:lnTo>
                    <a:pt x="226608" y="140155"/>
                  </a:lnTo>
                  <a:lnTo>
                    <a:pt x="233084" y="134610"/>
                  </a:lnTo>
                  <a:lnTo>
                    <a:pt x="197367" y="134610"/>
                  </a:lnTo>
                  <a:lnTo>
                    <a:pt x="182184" y="132142"/>
                  </a:lnTo>
                  <a:lnTo>
                    <a:pt x="170971" y="125193"/>
                  </a:lnTo>
                  <a:lnTo>
                    <a:pt x="163757" y="114441"/>
                  </a:lnTo>
                  <a:lnTo>
                    <a:pt x="160570" y="100569"/>
                  </a:lnTo>
                  <a:lnTo>
                    <a:pt x="247665" y="100569"/>
                  </a:lnTo>
                  <a:lnTo>
                    <a:pt x="247665" y="93399"/>
                  </a:lnTo>
                  <a:lnTo>
                    <a:pt x="246644" y="87421"/>
                  </a:lnTo>
                  <a:lnTo>
                    <a:pt x="160570" y="87421"/>
                  </a:lnTo>
                  <a:lnTo>
                    <a:pt x="164008" y="74669"/>
                  </a:lnTo>
                  <a:lnTo>
                    <a:pt x="171278" y="64561"/>
                  </a:lnTo>
                  <a:lnTo>
                    <a:pt x="182243" y="57904"/>
                  </a:lnTo>
                  <a:lnTo>
                    <a:pt x="196770" y="55505"/>
                  </a:lnTo>
                  <a:lnTo>
                    <a:pt x="232750" y="55505"/>
                  </a:lnTo>
                  <a:lnTo>
                    <a:pt x="217852" y="45777"/>
                  </a:lnTo>
                  <a:lnTo>
                    <a:pt x="196770" y="42060"/>
                  </a:lnTo>
                  <a:close/>
                </a:path>
                <a:path w="609600" h="148590">
                  <a:moveTo>
                    <a:pt x="245335" y="118376"/>
                  </a:moveTo>
                  <a:lnTo>
                    <a:pt x="228815" y="118376"/>
                  </a:lnTo>
                  <a:lnTo>
                    <a:pt x="223480" y="125193"/>
                  </a:lnTo>
                  <a:lnTo>
                    <a:pt x="216557" y="130246"/>
                  </a:lnTo>
                  <a:lnTo>
                    <a:pt x="207814" y="133482"/>
                  </a:lnTo>
                  <a:lnTo>
                    <a:pt x="197367" y="134610"/>
                  </a:lnTo>
                  <a:lnTo>
                    <a:pt x="233084" y="134610"/>
                  </a:lnTo>
                  <a:lnTo>
                    <a:pt x="237562" y="130776"/>
                  </a:lnTo>
                  <a:lnTo>
                    <a:pt x="245335" y="118376"/>
                  </a:lnTo>
                  <a:close/>
                </a:path>
                <a:path w="609600" h="148590">
                  <a:moveTo>
                    <a:pt x="232750" y="55505"/>
                  </a:moveTo>
                  <a:lnTo>
                    <a:pt x="196770" y="55505"/>
                  </a:lnTo>
                  <a:lnTo>
                    <a:pt x="210975" y="58132"/>
                  </a:lnTo>
                  <a:lnTo>
                    <a:pt x="221389" y="65168"/>
                  </a:lnTo>
                  <a:lnTo>
                    <a:pt x="228095" y="75352"/>
                  </a:lnTo>
                  <a:lnTo>
                    <a:pt x="231178" y="87421"/>
                  </a:lnTo>
                  <a:lnTo>
                    <a:pt x="246644" y="87421"/>
                  </a:lnTo>
                  <a:lnTo>
                    <a:pt x="244089" y="72461"/>
                  </a:lnTo>
                  <a:lnTo>
                    <a:pt x="233888" y="56249"/>
                  </a:lnTo>
                  <a:lnTo>
                    <a:pt x="232750" y="55505"/>
                  </a:lnTo>
                  <a:close/>
                </a:path>
                <a:path w="609600" h="148590">
                  <a:moveTo>
                    <a:pt x="46414" y="131695"/>
                  </a:moveTo>
                  <a:lnTo>
                    <a:pt x="0" y="131695"/>
                  </a:lnTo>
                  <a:lnTo>
                    <a:pt x="0" y="145248"/>
                  </a:lnTo>
                  <a:lnTo>
                    <a:pt x="46414" y="145248"/>
                  </a:lnTo>
                  <a:lnTo>
                    <a:pt x="46414" y="131695"/>
                  </a:lnTo>
                  <a:close/>
                </a:path>
                <a:path w="609600" h="148590">
                  <a:moveTo>
                    <a:pt x="136914" y="131695"/>
                  </a:moveTo>
                  <a:lnTo>
                    <a:pt x="90500" y="131695"/>
                  </a:lnTo>
                  <a:lnTo>
                    <a:pt x="90500" y="145248"/>
                  </a:lnTo>
                  <a:lnTo>
                    <a:pt x="136914" y="145248"/>
                  </a:lnTo>
                  <a:lnTo>
                    <a:pt x="136914" y="131695"/>
                  </a:lnTo>
                  <a:close/>
                </a:path>
                <a:path w="609600" h="148590">
                  <a:moveTo>
                    <a:pt x="31600" y="13551"/>
                  </a:moveTo>
                  <a:lnTo>
                    <a:pt x="14695" y="13551"/>
                  </a:lnTo>
                  <a:lnTo>
                    <a:pt x="14695" y="131695"/>
                  </a:lnTo>
                  <a:lnTo>
                    <a:pt x="31600" y="131695"/>
                  </a:lnTo>
                  <a:lnTo>
                    <a:pt x="31600" y="73781"/>
                  </a:lnTo>
                  <a:lnTo>
                    <a:pt x="122219" y="73781"/>
                  </a:lnTo>
                  <a:lnTo>
                    <a:pt x="122219" y="60614"/>
                  </a:lnTo>
                  <a:lnTo>
                    <a:pt x="31600" y="60614"/>
                  </a:lnTo>
                  <a:lnTo>
                    <a:pt x="31600" y="13551"/>
                  </a:lnTo>
                  <a:close/>
                </a:path>
                <a:path w="609600" h="148590">
                  <a:moveTo>
                    <a:pt x="122219" y="73781"/>
                  </a:moveTo>
                  <a:lnTo>
                    <a:pt x="105195" y="73781"/>
                  </a:lnTo>
                  <a:lnTo>
                    <a:pt x="105195" y="131695"/>
                  </a:lnTo>
                  <a:lnTo>
                    <a:pt x="122219" y="131695"/>
                  </a:lnTo>
                  <a:lnTo>
                    <a:pt x="122219" y="73781"/>
                  </a:lnTo>
                  <a:close/>
                </a:path>
                <a:path w="609600" h="148590">
                  <a:moveTo>
                    <a:pt x="122219" y="13551"/>
                  </a:moveTo>
                  <a:lnTo>
                    <a:pt x="105195" y="13551"/>
                  </a:lnTo>
                  <a:lnTo>
                    <a:pt x="105195" y="60614"/>
                  </a:lnTo>
                  <a:lnTo>
                    <a:pt x="122219" y="60614"/>
                  </a:lnTo>
                  <a:lnTo>
                    <a:pt x="122219" y="13551"/>
                  </a:lnTo>
                  <a:close/>
                </a:path>
                <a:path w="609600" h="148590">
                  <a:moveTo>
                    <a:pt x="46295" y="0"/>
                  </a:moveTo>
                  <a:lnTo>
                    <a:pt x="0" y="0"/>
                  </a:lnTo>
                  <a:lnTo>
                    <a:pt x="0" y="13551"/>
                  </a:lnTo>
                  <a:lnTo>
                    <a:pt x="46295" y="13551"/>
                  </a:lnTo>
                  <a:lnTo>
                    <a:pt x="46295" y="0"/>
                  </a:lnTo>
                  <a:close/>
                </a:path>
                <a:path w="609600" h="148590">
                  <a:moveTo>
                    <a:pt x="136914" y="0"/>
                  </a:moveTo>
                  <a:lnTo>
                    <a:pt x="90500" y="0"/>
                  </a:lnTo>
                  <a:lnTo>
                    <a:pt x="90500" y="13551"/>
                  </a:lnTo>
                  <a:lnTo>
                    <a:pt x="136914" y="13551"/>
                  </a:lnTo>
                  <a:lnTo>
                    <a:pt x="136914" y="0"/>
                  </a:lnTo>
                  <a:close/>
                </a:path>
                <a:path w="609600" h="148590">
                  <a:moveTo>
                    <a:pt x="535294" y="132099"/>
                  </a:moveTo>
                  <a:lnTo>
                    <a:pt x="491507" y="132099"/>
                  </a:lnTo>
                  <a:lnTo>
                    <a:pt x="491507" y="145269"/>
                  </a:lnTo>
                  <a:lnTo>
                    <a:pt x="535294" y="145269"/>
                  </a:lnTo>
                  <a:lnTo>
                    <a:pt x="535294" y="132099"/>
                  </a:lnTo>
                  <a:close/>
                </a:path>
                <a:path w="609600" h="148590">
                  <a:moveTo>
                    <a:pt x="609426" y="132099"/>
                  </a:moveTo>
                  <a:lnTo>
                    <a:pt x="565580" y="132099"/>
                  </a:lnTo>
                  <a:lnTo>
                    <a:pt x="565580" y="145269"/>
                  </a:lnTo>
                  <a:lnTo>
                    <a:pt x="609426" y="145269"/>
                  </a:lnTo>
                  <a:lnTo>
                    <a:pt x="609426" y="132099"/>
                  </a:lnTo>
                  <a:close/>
                </a:path>
                <a:path w="609600" h="148590">
                  <a:moveTo>
                    <a:pt x="521554" y="0"/>
                  </a:moveTo>
                  <a:lnTo>
                    <a:pt x="491447" y="0"/>
                  </a:lnTo>
                  <a:lnTo>
                    <a:pt x="491447" y="13166"/>
                  </a:lnTo>
                  <a:lnTo>
                    <a:pt x="505187" y="13166"/>
                  </a:lnTo>
                  <a:lnTo>
                    <a:pt x="505187" y="132099"/>
                  </a:lnTo>
                  <a:lnTo>
                    <a:pt x="521554" y="132099"/>
                  </a:lnTo>
                  <a:lnTo>
                    <a:pt x="521554" y="87143"/>
                  </a:lnTo>
                  <a:lnTo>
                    <a:pt x="523531" y="73420"/>
                  </a:lnTo>
                  <a:lnTo>
                    <a:pt x="529305" y="63621"/>
                  </a:lnTo>
                  <a:lnTo>
                    <a:pt x="538641" y="57742"/>
                  </a:lnTo>
                  <a:lnTo>
                    <a:pt x="548819" y="56168"/>
                  </a:lnTo>
                  <a:lnTo>
                    <a:pt x="521554" y="56168"/>
                  </a:lnTo>
                  <a:lnTo>
                    <a:pt x="521554" y="0"/>
                  </a:lnTo>
                  <a:close/>
                </a:path>
                <a:path w="609600" h="148590">
                  <a:moveTo>
                    <a:pt x="585056" y="55783"/>
                  </a:moveTo>
                  <a:lnTo>
                    <a:pt x="551303" y="55783"/>
                  </a:lnTo>
                  <a:lnTo>
                    <a:pt x="562853" y="57742"/>
                  </a:lnTo>
                  <a:lnTo>
                    <a:pt x="571665" y="63621"/>
                  </a:lnTo>
                  <a:lnTo>
                    <a:pt x="577285" y="73420"/>
                  </a:lnTo>
                  <a:lnTo>
                    <a:pt x="579259" y="87143"/>
                  </a:lnTo>
                  <a:lnTo>
                    <a:pt x="579259" y="132099"/>
                  </a:lnTo>
                  <a:lnTo>
                    <a:pt x="595687" y="132099"/>
                  </a:lnTo>
                  <a:lnTo>
                    <a:pt x="595687" y="87143"/>
                  </a:lnTo>
                  <a:lnTo>
                    <a:pt x="592906" y="69556"/>
                  </a:lnTo>
                  <a:lnTo>
                    <a:pt x="585056" y="55783"/>
                  </a:lnTo>
                  <a:close/>
                </a:path>
                <a:path w="609600" h="148590">
                  <a:moveTo>
                    <a:pt x="553214" y="42019"/>
                  </a:moveTo>
                  <a:lnTo>
                    <a:pt x="543202" y="43003"/>
                  </a:lnTo>
                  <a:lnTo>
                    <a:pt x="534584" y="45821"/>
                  </a:lnTo>
                  <a:lnTo>
                    <a:pt x="527367" y="50275"/>
                  </a:lnTo>
                  <a:lnTo>
                    <a:pt x="521554" y="56168"/>
                  </a:lnTo>
                  <a:lnTo>
                    <a:pt x="548819" y="56168"/>
                  </a:lnTo>
                  <a:lnTo>
                    <a:pt x="551303" y="55783"/>
                  </a:lnTo>
                  <a:lnTo>
                    <a:pt x="585056" y="55783"/>
                  </a:lnTo>
                  <a:lnTo>
                    <a:pt x="584733" y="55216"/>
                  </a:lnTo>
                  <a:lnTo>
                    <a:pt x="571418" y="45558"/>
                  </a:lnTo>
                  <a:lnTo>
                    <a:pt x="553214" y="42019"/>
                  </a:lnTo>
                  <a:close/>
                </a:path>
                <a:path w="609600" h="148590">
                  <a:moveTo>
                    <a:pt x="412596" y="0"/>
                  </a:moveTo>
                  <a:lnTo>
                    <a:pt x="382549" y="0"/>
                  </a:lnTo>
                  <a:lnTo>
                    <a:pt x="382549" y="13166"/>
                  </a:lnTo>
                  <a:lnTo>
                    <a:pt x="396228" y="13166"/>
                  </a:lnTo>
                  <a:lnTo>
                    <a:pt x="396336" y="120015"/>
                  </a:lnTo>
                  <a:lnTo>
                    <a:pt x="397421" y="129206"/>
                  </a:lnTo>
                  <a:lnTo>
                    <a:pt x="397512" y="129972"/>
                  </a:lnTo>
                  <a:lnTo>
                    <a:pt x="397633" y="131001"/>
                  </a:lnTo>
                  <a:lnTo>
                    <a:pt x="402045" y="139612"/>
                  </a:lnTo>
                  <a:lnTo>
                    <a:pt x="409853" y="144907"/>
                  </a:lnTo>
                  <a:lnTo>
                    <a:pt x="410160" y="144907"/>
                  </a:lnTo>
                  <a:lnTo>
                    <a:pt x="421212" y="146630"/>
                  </a:lnTo>
                  <a:lnTo>
                    <a:pt x="424032" y="146630"/>
                  </a:lnTo>
                  <a:lnTo>
                    <a:pt x="427231" y="146148"/>
                  </a:lnTo>
                  <a:lnTo>
                    <a:pt x="430218" y="145269"/>
                  </a:lnTo>
                  <a:lnTo>
                    <a:pt x="430218" y="132893"/>
                  </a:lnTo>
                  <a:lnTo>
                    <a:pt x="415947" y="132893"/>
                  </a:lnTo>
                  <a:lnTo>
                    <a:pt x="412596" y="129206"/>
                  </a:lnTo>
                  <a:lnTo>
                    <a:pt x="412596" y="0"/>
                  </a:lnTo>
                  <a:close/>
                </a:path>
                <a:path w="609600" h="148590">
                  <a:moveTo>
                    <a:pt x="461759" y="58101"/>
                  </a:moveTo>
                  <a:lnTo>
                    <a:pt x="445331" y="58101"/>
                  </a:lnTo>
                  <a:lnTo>
                    <a:pt x="445331" y="120015"/>
                  </a:lnTo>
                  <a:lnTo>
                    <a:pt x="472964" y="146630"/>
                  </a:lnTo>
                  <a:lnTo>
                    <a:pt x="474872" y="146630"/>
                  </a:lnTo>
                  <a:lnTo>
                    <a:pt x="478400" y="146148"/>
                  </a:lnTo>
                  <a:lnTo>
                    <a:pt x="478704" y="146148"/>
                  </a:lnTo>
                  <a:lnTo>
                    <a:pt x="481990" y="145269"/>
                  </a:lnTo>
                  <a:lnTo>
                    <a:pt x="482308" y="145269"/>
                  </a:lnTo>
                  <a:lnTo>
                    <a:pt x="482308" y="132893"/>
                  </a:lnTo>
                  <a:lnTo>
                    <a:pt x="465650" y="132893"/>
                  </a:lnTo>
                  <a:lnTo>
                    <a:pt x="461759" y="129972"/>
                  </a:lnTo>
                  <a:lnTo>
                    <a:pt x="461759" y="58101"/>
                  </a:lnTo>
                  <a:close/>
                </a:path>
                <a:path w="609600" h="148590">
                  <a:moveTo>
                    <a:pt x="430218" y="132099"/>
                  </a:moveTo>
                  <a:lnTo>
                    <a:pt x="427828" y="132631"/>
                  </a:lnTo>
                  <a:lnTo>
                    <a:pt x="425395" y="132893"/>
                  </a:lnTo>
                  <a:lnTo>
                    <a:pt x="430218" y="132893"/>
                  </a:lnTo>
                  <a:lnTo>
                    <a:pt x="430218" y="132099"/>
                  </a:lnTo>
                  <a:close/>
                </a:path>
                <a:path w="609600" h="148590">
                  <a:moveTo>
                    <a:pt x="482308" y="132099"/>
                  </a:moveTo>
                  <a:lnTo>
                    <a:pt x="479500" y="132631"/>
                  </a:lnTo>
                  <a:lnTo>
                    <a:pt x="476693" y="132893"/>
                  </a:lnTo>
                  <a:lnTo>
                    <a:pt x="482308" y="132893"/>
                  </a:lnTo>
                  <a:lnTo>
                    <a:pt x="482308" y="132099"/>
                  </a:lnTo>
                  <a:close/>
                </a:path>
                <a:path w="609600" h="148590">
                  <a:moveTo>
                    <a:pt x="482308" y="44869"/>
                  </a:moveTo>
                  <a:lnTo>
                    <a:pt x="429621" y="44869"/>
                  </a:lnTo>
                  <a:lnTo>
                    <a:pt x="429621" y="58101"/>
                  </a:lnTo>
                  <a:lnTo>
                    <a:pt x="482308" y="58101"/>
                  </a:lnTo>
                  <a:lnTo>
                    <a:pt x="482308" y="44869"/>
                  </a:lnTo>
                  <a:close/>
                </a:path>
                <a:path w="609600" h="148590">
                  <a:moveTo>
                    <a:pt x="461759" y="19339"/>
                  </a:moveTo>
                  <a:lnTo>
                    <a:pt x="445331" y="19339"/>
                  </a:lnTo>
                  <a:lnTo>
                    <a:pt x="445331" y="44869"/>
                  </a:lnTo>
                  <a:lnTo>
                    <a:pt x="461759" y="44869"/>
                  </a:lnTo>
                  <a:lnTo>
                    <a:pt x="461759" y="19339"/>
                  </a:lnTo>
                  <a:close/>
                </a:path>
              </a:pathLst>
            </a:custGeom>
            <a:solidFill>
              <a:srgbClr val="000000"/>
            </a:solidFill>
          </p:spPr>
          <p:txBody>
            <a:bodyPr wrap="square" lIns="0" tIns="0" rIns="0" bIns="0" rtlCol="0"/>
            <a:lstStyle/>
            <a:p>
              <a:endParaRPr/>
            </a:p>
          </p:txBody>
        </p:sp>
        <p:sp>
          <p:nvSpPr>
            <p:cNvPr id="4" name="object 4"/>
            <p:cNvSpPr/>
            <p:nvPr/>
          </p:nvSpPr>
          <p:spPr>
            <a:xfrm>
              <a:off x="10356672" y="6374574"/>
              <a:ext cx="606425" cy="153670"/>
            </a:xfrm>
            <a:custGeom>
              <a:avLst/>
              <a:gdLst/>
              <a:ahLst/>
              <a:cxnLst/>
              <a:rect l="l" t="t" r="r" b="b"/>
              <a:pathLst>
                <a:path w="606425" h="153670">
                  <a:moveTo>
                    <a:pt x="186397" y="52209"/>
                  </a:moveTo>
                  <a:lnTo>
                    <a:pt x="149250" y="6565"/>
                  </a:lnTo>
                  <a:lnTo>
                    <a:pt x="133985" y="190"/>
                  </a:lnTo>
                  <a:lnTo>
                    <a:pt x="133781" y="190"/>
                  </a:lnTo>
                  <a:lnTo>
                    <a:pt x="125387" y="1765"/>
                  </a:lnTo>
                  <a:lnTo>
                    <a:pt x="125628" y="1765"/>
                  </a:lnTo>
                  <a:lnTo>
                    <a:pt x="118364" y="6565"/>
                  </a:lnTo>
                  <a:lnTo>
                    <a:pt x="93294" y="31546"/>
                  </a:lnTo>
                  <a:lnTo>
                    <a:pt x="68072" y="6565"/>
                  </a:lnTo>
                  <a:lnTo>
                    <a:pt x="64008" y="2489"/>
                  </a:lnTo>
                  <a:lnTo>
                    <a:pt x="62357" y="1765"/>
                  </a:lnTo>
                  <a:lnTo>
                    <a:pt x="58534" y="190"/>
                  </a:lnTo>
                  <a:lnTo>
                    <a:pt x="46672" y="190"/>
                  </a:lnTo>
                  <a:lnTo>
                    <a:pt x="41148" y="2489"/>
                  </a:lnTo>
                  <a:lnTo>
                    <a:pt x="37109" y="6565"/>
                  </a:lnTo>
                  <a:lnTo>
                    <a:pt x="6362" y="36995"/>
                  </a:lnTo>
                  <a:lnTo>
                    <a:pt x="1600" y="44107"/>
                  </a:lnTo>
                  <a:lnTo>
                    <a:pt x="0" y="52209"/>
                  </a:lnTo>
                  <a:lnTo>
                    <a:pt x="1600" y="60299"/>
                  </a:lnTo>
                  <a:lnTo>
                    <a:pt x="6362" y="67424"/>
                  </a:lnTo>
                  <a:lnTo>
                    <a:pt x="93294" y="153174"/>
                  </a:lnTo>
                  <a:lnTo>
                    <a:pt x="179971" y="67424"/>
                  </a:lnTo>
                  <a:lnTo>
                    <a:pt x="184772" y="60299"/>
                  </a:lnTo>
                  <a:lnTo>
                    <a:pt x="186397" y="52209"/>
                  </a:lnTo>
                  <a:close/>
                </a:path>
                <a:path w="606425" h="153670">
                  <a:moveTo>
                    <a:pt x="348399" y="92760"/>
                  </a:moveTo>
                  <a:lnTo>
                    <a:pt x="303999" y="92760"/>
                  </a:lnTo>
                  <a:lnTo>
                    <a:pt x="301574" y="103060"/>
                  </a:lnTo>
                  <a:lnTo>
                    <a:pt x="296506" y="110578"/>
                  </a:lnTo>
                  <a:lnTo>
                    <a:pt x="289013" y="115201"/>
                  </a:lnTo>
                  <a:lnTo>
                    <a:pt x="279323" y="116776"/>
                  </a:lnTo>
                  <a:lnTo>
                    <a:pt x="266788" y="114223"/>
                  </a:lnTo>
                  <a:lnTo>
                    <a:pt x="257721" y="106616"/>
                  </a:lnTo>
                  <a:lnTo>
                    <a:pt x="252222" y="94068"/>
                  </a:lnTo>
                  <a:lnTo>
                    <a:pt x="250367" y="76695"/>
                  </a:lnTo>
                  <a:lnTo>
                    <a:pt x="252095" y="59029"/>
                  </a:lnTo>
                  <a:lnTo>
                    <a:pt x="257263" y="46443"/>
                  </a:lnTo>
                  <a:lnTo>
                    <a:pt x="265887" y="38900"/>
                  </a:lnTo>
                  <a:lnTo>
                    <a:pt x="277964" y="36398"/>
                  </a:lnTo>
                  <a:lnTo>
                    <a:pt x="288010" y="37833"/>
                  </a:lnTo>
                  <a:lnTo>
                    <a:pt x="295529" y="42113"/>
                  </a:lnTo>
                  <a:lnTo>
                    <a:pt x="300469" y="49136"/>
                  </a:lnTo>
                  <a:lnTo>
                    <a:pt x="302818" y="58864"/>
                  </a:lnTo>
                  <a:lnTo>
                    <a:pt x="347548" y="58864"/>
                  </a:lnTo>
                  <a:lnTo>
                    <a:pt x="341376" y="33807"/>
                  </a:lnTo>
                  <a:lnTo>
                    <a:pt x="327317" y="15328"/>
                  </a:lnTo>
                  <a:lnTo>
                    <a:pt x="305803" y="3911"/>
                  </a:lnTo>
                  <a:lnTo>
                    <a:pt x="277304" y="0"/>
                  </a:lnTo>
                  <a:lnTo>
                    <a:pt x="246430" y="5308"/>
                  </a:lnTo>
                  <a:lnTo>
                    <a:pt x="223012" y="20548"/>
                  </a:lnTo>
                  <a:lnTo>
                    <a:pt x="208127" y="44691"/>
                  </a:lnTo>
                  <a:lnTo>
                    <a:pt x="202920" y="76695"/>
                  </a:lnTo>
                  <a:lnTo>
                    <a:pt x="208127" y="108496"/>
                  </a:lnTo>
                  <a:lnTo>
                    <a:pt x="223100" y="132588"/>
                  </a:lnTo>
                  <a:lnTo>
                    <a:pt x="246837" y="147853"/>
                  </a:lnTo>
                  <a:lnTo>
                    <a:pt x="278358" y="153174"/>
                  </a:lnTo>
                  <a:lnTo>
                    <a:pt x="306705" y="149110"/>
                  </a:lnTo>
                  <a:lnTo>
                    <a:pt x="328218" y="137287"/>
                  </a:lnTo>
                  <a:lnTo>
                    <a:pt x="342315" y="118300"/>
                  </a:lnTo>
                  <a:lnTo>
                    <a:pt x="348399" y="92760"/>
                  </a:lnTo>
                  <a:close/>
                </a:path>
                <a:path w="606425" h="153670">
                  <a:moveTo>
                    <a:pt x="483641" y="4064"/>
                  </a:moveTo>
                  <a:lnTo>
                    <a:pt x="437464" y="4064"/>
                  </a:lnTo>
                  <a:lnTo>
                    <a:pt x="411048" y="97802"/>
                  </a:lnTo>
                  <a:lnTo>
                    <a:pt x="386384" y="4064"/>
                  </a:lnTo>
                  <a:lnTo>
                    <a:pt x="338429" y="4064"/>
                  </a:lnTo>
                  <a:lnTo>
                    <a:pt x="387553" y="149136"/>
                  </a:lnTo>
                  <a:lnTo>
                    <a:pt x="434327" y="149136"/>
                  </a:lnTo>
                  <a:lnTo>
                    <a:pt x="483641" y="4064"/>
                  </a:lnTo>
                  <a:close/>
                </a:path>
                <a:path w="606425" h="153670">
                  <a:moveTo>
                    <a:pt x="606120" y="103225"/>
                  </a:moveTo>
                  <a:lnTo>
                    <a:pt x="587349" y="69329"/>
                  </a:lnTo>
                  <a:lnTo>
                    <a:pt x="545465" y="55575"/>
                  </a:lnTo>
                  <a:lnTo>
                    <a:pt x="531380" y="51904"/>
                  </a:lnTo>
                  <a:lnTo>
                    <a:pt x="523748" y="50571"/>
                  </a:lnTo>
                  <a:lnTo>
                    <a:pt x="523748" y="36233"/>
                  </a:lnTo>
                  <a:lnTo>
                    <a:pt x="528650" y="32931"/>
                  </a:lnTo>
                  <a:lnTo>
                    <a:pt x="549973" y="32931"/>
                  </a:lnTo>
                  <a:lnTo>
                    <a:pt x="556031" y="36969"/>
                  </a:lnTo>
                  <a:lnTo>
                    <a:pt x="557606" y="45694"/>
                  </a:lnTo>
                  <a:lnTo>
                    <a:pt x="601992" y="45694"/>
                  </a:lnTo>
                  <a:lnTo>
                    <a:pt x="596519" y="26212"/>
                  </a:lnTo>
                  <a:lnTo>
                    <a:pt x="583958" y="11874"/>
                  </a:lnTo>
                  <a:lnTo>
                    <a:pt x="564781" y="3022"/>
                  </a:lnTo>
                  <a:lnTo>
                    <a:pt x="539394" y="0"/>
                  </a:lnTo>
                  <a:lnTo>
                    <a:pt x="513410" y="3276"/>
                  </a:lnTo>
                  <a:lnTo>
                    <a:pt x="494182" y="12598"/>
                  </a:lnTo>
                  <a:lnTo>
                    <a:pt x="482257" y="27190"/>
                  </a:lnTo>
                  <a:lnTo>
                    <a:pt x="478155" y="46266"/>
                  </a:lnTo>
                  <a:lnTo>
                    <a:pt x="479196" y="56451"/>
                  </a:lnTo>
                  <a:lnTo>
                    <a:pt x="509397" y="86385"/>
                  </a:lnTo>
                  <a:lnTo>
                    <a:pt x="545884" y="96570"/>
                  </a:lnTo>
                  <a:lnTo>
                    <a:pt x="553935" y="99148"/>
                  </a:lnTo>
                  <a:lnTo>
                    <a:pt x="558723" y="102603"/>
                  </a:lnTo>
                  <a:lnTo>
                    <a:pt x="560311" y="108051"/>
                  </a:lnTo>
                  <a:lnTo>
                    <a:pt x="560311" y="114465"/>
                  </a:lnTo>
                  <a:lnTo>
                    <a:pt x="554062" y="118516"/>
                  </a:lnTo>
                  <a:lnTo>
                    <a:pt x="542709" y="118516"/>
                  </a:lnTo>
                  <a:lnTo>
                    <a:pt x="534238" y="117754"/>
                  </a:lnTo>
                  <a:lnTo>
                    <a:pt x="528002" y="115227"/>
                  </a:lnTo>
                  <a:lnTo>
                    <a:pt x="523748" y="110680"/>
                  </a:lnTo>
                  <a:lnTo>
                    <a:pt x="521208" y="103797"/>
                  </a:lnTo>
                  <a:lnTo>
                    <a:pt x="475399" y="103797"/>
                  </a:lnTo>
                  <a:lnTo>
                    <a:pt x="481368" y="124587"/>
                  </a:lnTo>
                  <a:lnTo>
                    <a:pt x="494474" y="140119"/>
                  </a:lnTo>
                  <a:lnTo>
                    <a:pt x="514388" y="149821"/>
                  </a:lnTo>
                  <a:lnTo>
                    <a:pt x="540778" y="153174"/>
                  </a:lnTo>
                  <a:lnTo>
                    <a:pt x="568896" y="149809"/>
                  </a:lnTo>
                  <a:lnTo>
                    <a:pt x="589368" y="140042"/>
                  </a:lnTo>
                  <a:lnTo>
                    <a:pt x="601878" y="124345"/>
                  </a:lnTo>
                  <a:lnTo>
                    <a:pt x="606120" y="103225"/>
                  </a:lnTo>
                  <a:close/>
                </a:path>
              </a:pathLst>
            </a:custGeom>
            <a:solidFill>
              <a:srgbClr val="CC0000"/>
            </a:solidFill>
          </p:spPr>
          <p:txBody>
            <a:bodyPr wrap="square" lIns="0" tIns="0" rIns="0" bIns="0" rtlCol="0"/>
            <a:lstStyle/>
            <a:p>
              <a:endParaRPr/>
            </a:p>
          </p:txBody>
        </p:sp>
        <p:sp>
          <p:nvSpPr>
            <p:cNvPr id="5" name="object 5"/>
            <p:cNvSpPr/>
            <p:nvPr/>
          </p:nvSpPr>
          <p:spPr>
            <a:xfrm>
              <a:off x="11595221" y="6494558"/>
              <a:ext cx="31115" cy="30480"/>
            </a:xfrm>
            <a:custGeom>
              <a:avLst/>
              <a:gdLst/>
              <a:ahLst/>
              <a:cxnLst/>
              <a:rect l="l" t="t" r="r" b="b"/>
              <a:pathLst>
                <a:path w="31115" h="30479">
                  <a:moveTo>
                    <a:pt x="23177" y="0"/>
                  </a:moveTo>
                  <a:lnTo>
                    <a:pt x="6570" y="352"/>
                  </a:lnTo>
                  <a:lnTo>
                    <a:pt x="0" y="7163"/>
                  </a:lnTo>
                  <a:lnTo>
                    <a:pt x="28" y="8489"/>
                  </a:lnTo>
                  <a:lnTo>
                    <a:pt x="149" y="14020"/>
                  </a:lnTo>
                  <a:lnTo>
                    <a:pt x="196" y="16190"/>
                  </a:lnTo>
                  <a:lnTo>
                    <a:pt x="319" y="21828"/>
                  </a:lnTo>
                  <a:lnTo>
                    <a:pt x="358" y="23609"/>
                  </a:lnTo>
                  <a:lnTo>
                    <a:pt x="7228" y="30132"/>
                  </a:lnTo>
                  <a:lnTo>
                    <a:pt x="15531" y="29956"/>
                  </a:lnTo>
                  <a:lnTo>
                    <a:pt x="16085" y="29956"/>
                  </a:lnTo>
                  <a:lnTo>
                    <a:pt x="24312" y="29641"/>
                  </a:lnTo>
                  <a:lnTo>
                    <a:pt x="26459" y="27360"/>
                  </a:lnTo>
                  <a:lnTo>
                    <a:pt x="8363" y="27360"/>
                  </a:lnTo>
                  <a:lnTo>
                    <a:pt x="3942" y="21828"/>
                  </a:lnTo>
                  <a:lnTo>
                    <a:pt x="3942" y="7807"/>
                  </a:lnTo>
                  <a:lnTo>
                    <a:pt x="9079" y="2744"/>
                  </a:lnTo>
                  <a:lnTo>
                    <a:pt x="26067" y="2744"/>
                  </a:lnTo>
                  <a:lnTo>
                    <a:pt x="23177" y="0"/>
                  </a:lnTo>
                  <a:close/>
                </a:path>
                <a:path w="31115" h="30479">
                  <a:moveTo>
                    <a:pt x="26067" y="2744"/>
                  </a:moveTo>
                  <a:lnTo>
                    <a:pt x="21982" y="2744"/>
                  </a:lnTo>
                  <a:lnTo>
                    <a:pt x="26380" y="7163"/>
                  </a:lnTo>
                  <a:lnTo>
                    <a:pt x="27000" y="7807"/>
                  </a:lnTo>
                  <a:lnTo>
                    <a:pt x="27000" y="22339"/>
                  </a:lnTo>
                  <a:lnTo>
                    <a:pt x="21982" y="27360"/>
                  </a:lnTo>
                  <a:lnTo>
                    <a:pt x="26459" y="27360"/>
                  </a:lnTo>
                  <a:lnTo>
                    <a:pt x="30584" y="22978"/>
                  </a:lnTo>
                  <a:lnTo>
                    <a:pt x="30304" y="16531"/>
                  </a:lnTo>
                  <a:lnTo>
                    <a:pt x="30210" y="14020"/>
                  </a:lnTo>
                  <a:lnTo>
                    <a:pt x="30090" y="8489"/>
                  </a:lnTo>
                  <a:lnTo>
                    <a:pt x="30047" y="6523"/>
                  </a:lnTo>
                  <a:lnTo>
                    <a:pt x="26067" y="2744"/>
                  </a:lnTo>
                  <a:close/>
                </a:path>
                <a:path w="31115" h="30479">
                  <a:moveTo>
                    <a:pt x="20248" y="7163"/>
                  </a:moveTo>
                  <a:lnTo>
                    <a:pt x="9796" y="7163"/>
                  </a:lnTo>
                  <a:lnTo>
                    <a:pt x="9796" y="23609"/>
                  </a:lnTo>
                  <a:lnTo>
                    <a:pt x="12544" y="23609"/>
                  </a:lnTo>
                  <a:lnTo>
                    <a:pt x="12604" y="16531"/>
                  </a:lnTo>
                  <a:lnTo>
                    <a:pt x="18102" y="16531"/>
                  </a:lnTo>
                  <a:lnTo>
                    <a:pt x="17980" y="16339"/>
                  </a:lnTo>
                  <a:lnTo>
                    <a:pt x="20549" y="16190"/>
                  </a:lnTo>
                  <a:lnTo>
                    <a:pt x="22309" y="14212"/>
                  </a:lnTo>
                  <a:lnTo>
                    <a:pt x="12544" y="14212"/>
                  </a:lnTo>
                  <a:lnTo>
                    <a:pt x="12544" y="9403"/>
                  </a:lnTo>
                  <a:lnTo>
                    <a:pt x="22241" y="9403"/>
                  </a:lnTo>
                  <a:lnTo>
                    <a:pt x="22221" y="8489"/>
                  </a:lnTo>
                  <a:lnTo>
                    <a:pt x="20248" y="7163"/>
                  </a:lnTo>
                  <a:close/>
                </a:path>
                <a:path w="31115" h="30479">
                  <a:moveTo>
                    <a:pt x="18102" y="16531"/>
                  </a:moveTo>
                  <a:lnTo>
                    <a:pt x="15172" y="16531"/>
                  </a:lnTo>
                  <a:lnTo>
                    <a:pt x="19495" y="23609"/>
                  </a:lnTo>
                  <a:lnTo>
                    <a:pt x="22603" y="23609"/>
                  </a:lnTo>
                  <a:lnTo>
                    <a:pt x="18102" y="16531"/>
                  </a:lnTo>
                  <a:close/>
                </a:path>
                <a:path w="31115" h="30479">
                  <a:moveTo>
                    <a:pt x="22241" y="9403"/>
                  </a:moveTo>
                  <a:lnTo>
                    <a:pt x="17502" y="9403"/>
                  </a:lnTo>
                  <a:lnTo>
                    <a:pt x="19473" y="9637"/>
                  </a:lnTo>
                  <a:lnTo>
                    <a:pt x="19473" y="14020"/>
                  </a:lnTo>
                  <a:lnTo>
                    <a:pt x="17681" y="14212"/>
                  </a:lnTo>
                  <a:lnTo>
                    <a:pt x="22342" y="14212"/>
                  </a:lnTo>
                  <a:lnTo>
                    <a:pt x="22241" y="9403"/>
                  </a:lnTo>
                  <a:close/>
                </a:path>
              </a:pathLst>
            </a:custGeom>
            <a:solidFill>
              <a:srgbClr val="000000"/>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0" y="514710"/>
            <a:ext cx="3863340" cy="5464743"/>
          </a:xfrm>
          <a:prstGeom prst="rect">
            <a:avLst/>
          </a:prstGeom>
        </p:spPr>
      </p:pic>
      <p:sp>
        <p:nvSpPr>
          <p:cNvPr id="7" name="object 7"/>
          <p:cNvSpPr txBox="1">
            <a:spLocks noGrp="1"/>
          </p:cNvSpPr>
          <p:nvPr>
            <p:ph type="title"/>
          </p:nvPr>
        </p:nvSpPr>
        <p:spPr>
          <a:xfrm>
            <a:off x="720953" y="1193368"/>
            <a:ext cx="2652395" cy="2818130"/>
          </a:xfrm>
          <a:prstGeom prst="rect">
            <a:avLst/>
          </a:prstGeom>
        </p:spPr>
        <p:txBody>
          <a:bodyPr vert="horz" wrap="square" lIns="0" tIns="61594" rIns="0" bIns="0" rtlCol="0">
            <a:spAutoFit/>
          </a:bodyPr>
          <a:lstStyle/>
          <a:p>
            <a:pPr marL="12700" marR="398780">
              <a:lnSpc>
                <a:spcPts val="3030"/>
              </a:lnSpc>
              <a:spcBef>
                <a:spcPts val="484"/>
              </a:spcBef>
            </a:pPr>
            <a:r>
              <a:rPr sz="2800" dirty="0">
                <a:solidFill>
                  <a:srgbClr val="3E3E3E"/>
                </a:solidFill>
              </a:rPr>
              <a:t>Strategy</a:t>
            </a:r>
            <a:r>
              <a:rPr sz="2800" spc="-75" dirty="0">
                <a:solidFill>
                  <a:srgbClr val="3E3E3E"/>
                </a:solidFill>
              </a:rPr>
              <a:t> </a:t>
            </a:r>
            <a:r>
              <a:rPr sz="2800" spc="-25" dirty="0">
                <a:solidFill>
                  <a:srgbClr val="3E3E3E"/>
                </a:solidFill>
              </a:rPr>
              <a:t>and </a:t>
            </a:r>
            <a:r>
              <a:rPr sz="2800" spc="-10" dirty="0">
                <a:solidFill>
                  <a:srgbClr val="3E3E3E"/>
                </a:solidFill>
              </a:rPr>
              <a:t>Member Experience</a:t>
            </a:r>
            <a:endParaRPr sz="2800"/>
          </a:p>
          <a:p>
            <a:pPr marL="68580" marR="5080">
              <a:lnSpc>
                <a:spcPct val="100299"/>
              </a:lnSpc>
              <a:spcBef>
                <a:spcPts val="590"/>
              </a:spcBef>
            </a:pPr>
            <a:r>
              <a:rPr sz="1100" b="0" dirty="0">
                <a:solidFill>
                  <a:srgbClr val="3E3E3E"/>
                </a:solidFill>
                <a:latin typeface="CVS Health Sans"/>
                <a:cs typeface="CVS Health Sans"/>
              </a:rPr>
              <a:t>The</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Strategy</a:t>
            </a:r>
            <a:r>
              <a:rPr sz="1100" b="0" spc="-90" dirty="0">
                <a:solidFill>
                  <a:srgbClr val="3E3E3E"/>
                </a:solidFill>
                <a:latin typeface="CVS Health Sans"/>
                <a:cs typeface="CVS Health Sans"/>
              </a:rPr>
              <a:t> </a:t>
            </a:r>
            <a:r>
              <a:rPr sz="1100" b="0" dirty="0">
                <a:solidFill>
                  <a:srgbClr val="3E3E3E"/>
                </a:solidFill>
                <a:latin typeface="CVS Health Sans"/>
                <a:cs typeface="CVS Health Sans"/>
              </a:rPr>
              <a:t>and</a:t>
            </a:r>
            <a:r>
              <a:rPr sz="1100" b="0" spc="-5" dirty="0">
                <a:solidFill>
                  <a:srgbClr val="3E3E3E"/>
                </a:solidFill>
                <a:latin typeface="CVS Health Sans"/>
                <a:cs typeface="CVS Health Sans"/>
              </a:rPr>
              <a:t> </a:t>
            </a:r>
            <a:r>
              <a:rPr sz="1100" b="0" dirty="0">
                <a:solidFill>
                  <a:srgbClr val="3E3E3E"/>
                </a:solidFill>
                <a:latin typeface="CVS Health Sans"/>
                <a:cs typeface="CVS Health Sans"/>
              </a:rPr>
              <a:t>Member</a:t>
            </a:r>
            <a:r>
              <a:rPr sz="1100" b="0" spc="-95" dirty="0">
                <a:solidFill>
                  <a:srgbClr val="3E3E3E"/>
                </a:solidFill>
                <a:latin typeface="CVS Health Sans"/>
                <a:cs typeface="CVS Health Sans"/>
              </a:rPr>
              <a:t> </a:t>
            </a:r>
            <a:r>
              <a:rPr sz="1100" b="0" spc="-10" dirty="0">
                <a:solidFill>
                  <a:srgbClr val="3E3E3E"/>
                </a:solidFill>
                <a:latin typeface="CVS Health Sans"/>
                <a:cs typeface="CVS Health Sans"/>
              </a:rPr>
              <a:t>Experience </a:t>
            </a:r>
            <a:r>
              <a:rPr sz="1100" b="0" dirty="0">
                <a:solidFill>
                  <a:srgbClr val="3E3E3E"/>
                </a:solidFill>
                <a:latin typeface="CVS Health Sans"/>
                <a:cs typeface="CVS Health Sans"/>
              </a:rPr>
              <a:t>team</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is</a:t>
            </a:r>
            <a:r>
              <a:rPr sz="1100" b="0" spc="-15" dirty="0">
                <a:solidFill>
                  <a:srgbClr val="3E3E3E"/>
                </a:solidFill>
                <a:latin typeface="CVS Health Sans"/>
                <a:cs typeface="CVS Health Sans"/>
              </a:rPr>
              <a:t> </a:t>
            </a:r>
            <a:r>
              <a:rPr sz="1100" b="0" dirty="0">
                <a:solidFill>
                  <a:srgbClr val="3E3E3E"/>
                </a:solidFill>
                <a:latin typeface="CVS Health Sans"/>
                <a:cs typeface="CVS Health Sans"/>
              </a:rPr>
              <a:t>focused</a:t>
            </a:r>
            <a:r>
              <a:rPr sz="1100" b="0" spc="-80" dirty="0">
                <a:solidFill>
                  <a:srgbClr val="3E3E3E"/>
                </a:solidFill>
                <a:latin typeface="CVS Health Sans"/>
                <a:cs typeface="CVS Health Sans"/>
              </a:rPr>
              <a:t> </a:t>
            </a:r>
            <a:r>
              <a:rPr sz="1100" b="0" dirty="0">
                <a:solidFill>
                  <a:srgbClr val="3E3E3E"/>
                </a:solidFill>
                <a:latin typeface="CVS Health Sans"/>
                <a:cs typeface="CVS Health Sans"/>
              </a:rPr>
              <a:t>on</a:t>
            </a:r>
            <a:r>
              <a:rPr sz="1100" b="0" spc="-45" dirty="0">
                <a:solidFill>
                  <a:srgbClr val="3E3E3E"/>
                </a:solidFill>
                <a:latin typeface="CVS Health Sans"/>
                <a:cs typeface="CVS Health Sans"/>
              </a:rPr>
              <a:t> </a:t>
            </a:r>
            <a:r>
              <a:rPr sz="1100" b="0" spc="-10" dirty="0">
                <a:solidFill>
                  <a:srgbClr val="3E3E3E"/>
                </a:solidFill>
                <a:latin typeface="CVS Health Sans"/>
                <a:cs typeface="CVS Health Sans"/>
              </a:rPr>
              <a:t>understanding, measuring</a:t>
            </a:r>
            <a:r>
              <a:rPr sz="1100" b="0" spc="-70" dirty="0">
                <a:solidFill>
                  <a:srgbClr val="3E3E3E"/>
                </a:solidFill>
                <a:latin typeface="CVS Health Sans"/>
                <a:cs typeface="CVS Health Sans"/>
              </a:rPr>
              <a:t> </a:t>
            </a:r>
            <a:r>
              <a:rPr sz="1100" b="0" dirty="0">
                <a:solidFill>
                  <a:srgbClr val="3E3E3E"/>
                </a:solidFill>
                <a:latin typeface="CVS Health Sans"/>
                <a:cs typeface="CVS Health Sans"/>
              </a:rPr>
              <a:t>and</a:t>
            </a:r>
            <a:r>
              <a:rPr sz="1100" b="0" spc="5" dirty="0">
                <a:solidFill>
                  <a:srgbClr val="3E3E3E"/>
                </a:solidFill>
                <a:latin typeface="CVS Health Sans"/>
                <a:cs typeface="CVS Health Sans"/>
              </a:rPr>
              <a:t> </a:t>
            </a:r>
            <a:r>
              <a:rPr sz="1100" b="0" spc="-10" dirty="0">
                <a:solidFill>
                  <a:srgbClr val="3E3E3E"/>
                </a:solidFill>
                <a:latin typeface="CVS Health Sans"/>
                <a:cs typeface="CVS Health Sans"/>
              </a:rPr>
              <a:t>enhancing</a:t>
            </a:r>
            <a:r>
              <a:rPr sz="1100" b="0" spc="-25" dirty="0">
                <a:solidFill>
                  <a:srgbClr val="3E3E3E"/>
                </a:solidFill>
                <a:latin typeface="CVS Health Sans"/>
                <a:cs typeface="CVS Health Sans"/>
              </a:rPr>
              <a:t> </a:t>
            </a:r>
            <a:r>
              <a:rPr sz="1100" b="0" dirty="0">
                <a:solidFill>
                  <a:srgbClr val="3E3E3E"/>
                </a:solidFill>
                <a:latin typeface="CVS Health Sans"/>
                <a:cs typeface="CVS Health Sans"/>
              </a:rPr>
              <a:t>the</a:t>
            </a:r>
            <a:r>
              <a:rPr sz="1100" b="0" spc="-15" dirty="0">
                <a:solidFill>
                  <a:srgbClr val="3E3E3E"/>
                </a:solidFill>
                <a:latin typeface="CVS Health Sans"/>
                <a:cs typeface="CVS Health Sans"/>
              </a:rPr>
              <a:t> </a:t>
            </a:r>
            <a:r>
              <a:rPr sz="1100" b="0" spc="-10" dirty="0">
                <a:solidFill>
                  <a:srgbClr val="3E3E3E"/>
                </a:solidFill>
                <a:latin typeface="CVS Health Sans"/>
                <a:cs typeface="CVS Health Sans"/>
              </a:rPr>
              <a:t>quality </a:t>
            </a:r>
            <a:r>
              <a:rPr sz="1100" b="0" dirty="0">
                <a:solidFill>
                  <a:srgbClr val="3E3E3E"/>
                </a:solidFill>
                <a:latin typeface="CVS Health Sans"/>
                <a:cs typeface="CVS Health Sans"/>
              </a:rPr>
              <a:t>and </a:t>
            </a:r>
            <a:r>
              <a:rPr sz="1100" b="0" spc="-10" dirty="0">
                <a:solidFill>
                  <a:srgbClr val="3E3E3E"/>
                </a:solidFill>
                <a:latin typeface="CVS Health Sans"/>
                <a:cs typeface="CVS Health Sans"/>
              </a:rPr>
              <a:t>efficiency</a:t>
            </a:r>
            <a:r>
              <a:rPr sz="1100" b="0" spc="-50" dirty="0">
                <a:solidFill>
                  <a:srgbClr val="3E3E3E"/>
                </a:solidFill>
                <a:latin typeface="CVS Health Sans"/>
                <a:cs typeface="CVS Health Sans"/>
              </a:rPr>
              <a:t> </a:t>
            </a:r>
            <a:r>
              <a:rPr sz="1100" b="0" dirty="0">
                <a:solidFill>
                  <a:srgbClr val="3E3E3E"/>
                </a:solidFill>
                <a:latin typeface="CVS Health Sans"/>
                <a:cs typeface="CVS Health Sans"/>
              </a:rPr>
              <a:t>of</a:t>
            </a:r>
            <a:r>
              <a:rPr sz="1100" b="0" spc="-40" dirty="0">
                <a:solidFill>
                  <a:srgbClr val="3E3E3E"/>
                </a:solidFill>
                <a:latin typeface="CVS Health Sans"/>
                <a:cs typeface="CVS Health Sans"/>
              </a:rPr>
              <a:t> </a:t>
            </a:r>
            <a:r>
              <a:rPr sz="1100" b="0" dirty="0">
                <a:solidFill>
                  <a:srgbClr val="3E3E3E"/>
                </a:solidFill>
                <a:latin typeface="CVS Health Sans"/>
                <a:cs typeface="CVS Health Sans"/>
              </a:rPr>
              <a:t>the</a:t>
            </a:r>
            <a:r>
              <a:rPr sz="1100" b="0" spc="-15" dirty="0">
                <a:solidFill>
                  <a:srgbClr val="3E3E3E"/>
                </a:solidFill>
                <a:latin typeface="CVS Health Sans"/>
                <a:cs typeface="CVS Health Sans"/>
              </a:rPr>
              <a:t> </a:t>
            </a:r>
            <a:r>
              <a:rPr sz="1100" b="0" dirty="0">
                <a:solidFill>
                  <a:srgbClr val="3E3E3E"/>
                </a:solidFill>
                <a:latin typeface="CVS Health Sans"/>
                <a:cs typeface="CVS Health Sans"/>
              </a:rPr>
              <a:t>member</a:t>
            </a:r>
            <a:r>
              <a:rPr sz="1100" b="0" spc="-60" dirty="0">
                <a:solidFill>
                  <a:srgbClr val="3E3E3E"/>
                </a:solidFill>
                <a:latin typeface="CVS Health Sans"/>
                <a:cs typeface="CVS Health Sans"/>
              </a:rPr>
              <a:t> </a:t>
            </a:r>
            <a:r>
              <a:rPr sz="1100" b="0" dirty="0">
                <a:solidFill>
                  <a:srgbClr val="3E3E3E"/>
                </a:solidFill>
                <a:latin typeface="CVS Health Sans"/>
                <a:cs typeface="CVS Health Sans"/>
              </a:rPr>
              <a:t>and </a:t>
            </a:r>
            <a:r>
              <a:rPr sz="1100" b="0" spc="-20" dirty="0">
                <a:solidFill>
                  <a:srgbClr val="3E3E3E"/>
                </a:solidFill>
                <a:latin typeface="CVS Health Sans"/>
                <a:cs typeface="CVS Health Sans"/>
              </a:rPr>
              <a:t>agent </a:t>
            </a:r>
            <a:r>
              <a:rPr sz="1100" b="0" dirty="0">
                <a:solidFill>
                  <a:srgbClr val="3E3E3E"/>
                </a:solidFill>
                <a:latin typeface="CVS Health Sans"/>
                <a:cs typeface="CVS Health Sans"/>
              </a:rPr>
              <a:t>experience.</a:t>
            </a:r>
            <a:r>
              <a:rPr sz="1100" b="0" spc="-95" dirty="0">
                <a:solidFill>
                  <a:srgbClr val="3E3E3E"/>
                </a:solidFill>
                <a:latin typeface="CVS Health Sans"/>
                <a:cs typeface="CVS Health Sans"/>
              </a:rPr>
              <a:t> </a:t>
            </a:r>
            <a:r>
              <a:rPr sz="1100" b="0" dirty="0">
                <a:solidFill>
                  <a:srgbClr val="3E3E3E"/>
                </a:solidFill>
                <a:latin typeface="CVS Health Sans"/>
                <a:cs typeface="CVS Health Sans"/>
              </a:rPr>
              <a:t>The</a:t>
            </a:r>
            <a:r>
              <a:rPr sz="1100" b="0" spc="-35" dirty="0">
                <a:solidFill>
                  <a:srgbClr val="3E3E3E"/>
                </a:solidFill>
                <a:latin typeface="CVS Health Sans"/>
                <a:cs typeface="CVS Health Sans"/>
              </a:rPr>
              <a:t> </a:t>
            </a:r>
            <a:r>
              <a:rPr sz="1100" b="0" spc="-10" dirty="0">
                <a:solidFill>
                  <a:srgbClr val="3E3E3E"/>
                </a:solidFill>
                <a:latin typeface="CVS Health Sans"/>
                <a:cs typeface="CVS Health Sans"/>
              </a:rPr>
              <a:t>organization</a:t>
            </a:r>
            <a:r>
              <a:rPr sz="1100" b="0" spc="-20" dirty="0">
                <a:solidFill>
                  <a:srgbClr val="3E3E3E"/>
                </a:solidFill>
                <a:latin typeface="CVS Health Sans"/>
                <a:cs typeface="CVS Health Sans"/>
              </a:rPr>
              <a:t> </a:t>
            </a:r>
            <a:r>
              <a:rPr sz="1100" b="0" spc="-10" dirty="0">
                <a:solidFill>
                  <a:srgbClr val="3E3E3E"/>
                </a:solidFill>
                <a:latin typeface="CVS Health Sans"/>
                <a:cs typeface="CVS Health Sans"/>
              </a:rPr>
              <a:t>includes </a:t>
            </a:r>
            <a:r>
              <a:rPr sz="1100" b="0" dirty="0">
                <a:solidFill>
                  <a:srgbClr val="3E3E3E"/>
                </a:solidFill>
                <a:latin typeface="CVS Health Sans"/>
                <a:cs typeface="CVS Health Sans"/>
              </a:rPr>
              <a:t>Quality,</a:t>
            </a:r>
            <a:r>
              <a:rPr sz="1100" b="0" spc="-20" dirty="0">
                <a:solidFill>
                  <a:srgbClr val="3E3E3E"/>
                </a:solidFill>
                <a:latin typeface="CVS Health Sans"/>
                <a:cs typeface="CVS Health Sans"/>
              </a:rPr>
              <a:t> </a:t>
            </a:r>
            <a:r>
              <a:rPr sz="1100" b="0" dirty="0">
                <a:solidFill>
                  <a:srgbClr val="3E3E3E"/>
                </a:solidFill>
                <a:latin typeface="CVS Health Sans"/>
                <a:cs typeface="CVS Health Sans"/>
              </a:rPr>
              <a:t>User</a:t>
            </a:r>
            <a:r>
              <a:rPr sz="1100" b="0" spc="-50" dirty="0">
                <a:solidFill>
                  <a:srgbClr val="3E3E3E"/>
                </a:solidFill>
                <a:latin typeface="CVS Health Sans"/>
                <a:cs typeface="CVS Health Sans"/>
              </a:rPr>
              <a:t> </a:t>
            </a:r>
            <a:r>
              <a:rPr sz="1100" b="0" spc="-10" dirty="0">
                <a:solidFill>
                  <a:srgbClr val="3E3E3E"/>
                </a:solidFill>
                <a:latin typeface="CVS Health Sans"/>
                <a:cs typeface="CVS Health Sans"/>
              </a:rPr>
              <a:t>Acceptance</a:t>
            </a:r>
            <a:r>
              <a:rPr sz="1100" b="0" spc="-85" dirty="0">
                <a:solidFill>
                  <a:srgbClr val="3E3E3E"/>
                </a:solidFill>
                <a:latin typeface="CVS Health Sans"/>
                <a:cs typeface="CVS Health Sans"/>
              </a:rPr>
              <a:t> </a:t>
            </a:r>
            <a:r>
              <a:rPr sz="1100" b="0" spc="-10" dirty="0">
                <a:solidFill>
                  <a:srgbClr val="3E3E3E"/>
                </a:solidFill>
                <a:latin typeface="CVS Health Sans"/>
                <a:cs typeface="CVS Health Sans"/>
              </a:rPr>
              <a:t>Testing, </a:t>
            </a:r>
            <a:r>
              <a:rPr sz="1100" b="0" dirty="0">
                <a:solidFill>
                  <a:srgbClr val="3E3E3E"/>
                </a:solidFill>
                <a:latin typeface="CVS Health Sans"/>
                <a:cs typeface="CVS Health Sans"/>
              </a:rPr>
              <a:t>Service</a:t>
            </a:r>
            <a:r>
              <a:rPr sz="1100" b="0" spc="-100" dirty="0">
                <a:solidFill>
                  <a:srgbClr val="3E3E3E"/>
                </a:solidFill>
                <a:latin typeface="CVS Health Sans"/>
                <a:cs typeface="CVS Health Sans"/>
              </a:rPr>
              <a:t> </a:t>
            </a:r>
            <a:r>
              <a:rPr sz="1100" b="0" dirty="0">
                <a:solidFill>
                  <a:srgbClr val="3E3E3E"/>
                </a:solidFill>
                <a:latin typeface="CVS Health Sans"/>
                <a:cs typeface="CVS Health Sans"/>
              </a:rPr>
              <a:t>(Executive)</a:t>
            </a:r>
            <a:r>
              <a:rPr sz="1100" b="0" spc="-75" dirty="0">
                <a:solidFill>
                  <a:srgbClr val="3E3E3E"/>
                </a:solidFill>
                <a:latin typeface="CVS Health Sans"/>
                <a:cs typeface="CVS Health Sans"/>
              </a:rPr>
              <a:t> </a:t>
            </a:r>
            <a:r>
              <a:rPr sz="1100" b="0" spc="-10" dirty="0">
                <a:solidFill>
                  <a:srgbClr val="3E3E3E"/>
                </a:solidFill>
                <a:latin typeface="CVS Health Sans"/>
                <a:cs typeface="CVS Health Sans"/>
              </a:rPr>
              <a:t>Recovery, CSAT/Colleague</a:t>
            </a:r>
            <a:r>
              <a:rPr sz="1100" b="0" spc="-60" dirty="0">
                <a:solidFill>
                  <a:srgbClr val="3E3E3E"/>
                </a:solidFill>
                <a:latin typeface="CVS Health Sans"/>
                <a:cs typeface="CVS Health Sans"/>
              </a:rPr>
              <a:t> </a:t>
            </a:r>
            <a:r>
              <a:rPr sz="1100" b="0" spc="-10" dirty="0">
                <a:solidFill>
                  <a:srgbClr val="3E3E3E"/>
                </a:solidFill>
                <a:latin typeface="CVS Health Sans"/>
                <a:cs typeface="CVS Health Sans"/>
              </a:rPr>
              <a:t>Engagement,</a:t>
            </a:r>
            <a:r>
              <a:rPr sz="1100" b="0" spc="50" dirty="0">
                <a:solidFill>
                  <a:srgbClr val="3E3E3E"/>
                </a:solidFill>
                <a:latin typeface="CVS Health Sans"/>
                <a:cs typeface="CVS Health Sans"/>
              </a:rPr>
              <a:t> </a:t>
            </a:r>
            <a:r>
              <a:rPr sz="1100" b="0" spc="-10" dirty="0">
                <a:solidFill>
                  <a:srgbClr val="3E3E3E"/>
                </a:solidFill>
                <a:latin typeface="CVS Health Sans"/>
                <a:cs typeface="CVS Health Sans"/>
              </a:rPr>
              <a:t>IVR/AI </a:t>
            </a:r>
            <a:r>
              <a:rPr sz="1100" b="0" dirty="0">
                <a:solidFill>
                  <a:srgbClr val="3E3E3E"/>
                </a:solidFill>
                <a:latin typeface="CVS Health Sans"/>
                <a:cs typeface="CVS Health Sans"/>
              </a:rPr>
              <a:t>Support,</a:t>
            </a:r>
            <a:r>
              <a:rPr sz="1100" b="0" spc="-60" dirty="0">
                <a:solidFill>
                  <a:srgbClr val="3E3E3E"/>
                </a:solidFill>
                <a:latin typeface="CVS Health Sans"/>
                <a:cs typeface="CVS Health Sans"/>
              </a:rPr>
              <a:t> </a:t>
            </a:r>
            <a:r>
              <a:rPr sz="1100" b="0" spc="-10" dirty="0">
                <a:solidFill>
                  <a:srgbClr val="3E3E3E"/>
                </a:solidFill>
                <a:latin typeface="CVS Health Sans"/>
                <a:cs typeface="CVS Health Sans"/>
              </a:rPr>
              <a:t>Reporting/Analytics.</a:t>
            </a:r>
            <a:endParaRPr sz="1100">
              <a:latin typeface="CVS Health Sans"/>
              <a:cs typeface="CVS Health Sans"/>
            </a:endParaRPr>
          </a:p>
        </p:txBody>
      </p:sp>
      <p:grpSp>
        <p:nvGrpSpPr>
          <p:cNvPr id="8" name="object 8"/>
          <p:cNvGrpSpPr/>
          <p:nvPr/>
        </p:nvGrpSpPr>
        <p:grpSpPr>
          <a:xfrm>
            <a:off x="5138165" y="2286"/>
            <a:ext cx="239395" cy="6856095"/>
            <a:chOff x="5138165" y="2286"/>
            <a:chExt cx="239395" cy="6856095"/>
          </a:xfrm>
        </p:grpSpPr>
        <p:sp>
          <p:nvSpPr>
            <p:cNvPr id="9" name="object 9"/>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10" name="object 10"/>
            <p:cNvPicPr/>
            <p:nvPr/>
          </p:nvPicPr>
          <p:blipFill>
            <a:blip r:embed="rId3" cstate="print"/>
            <a:stretch>
              <a:fillRect/>
            </a:stretch>
          </p:blipFill>
          <p:spPr>
            <a:xfrm>
              <a:off x="5138165" y="1599438"/>
              <a:ext cx="239268" cy="239267"/>
            </a:xfrm>
            <a:prstGeom prst="rect">
              <a:avLst/>
            </a:prstGeom>
          </p:spPr>
        </p:pic>
        <p:pic>
          <p:nvPicPr>
            <p:cNvPr id="11" name="object 11"/>
            <p:cNvPicPr/>
            <p:nvPr/>
          </p:nvPicPr>
          <p:blipFill>
            <a:blip r:embed="rId3" cstate="print"/>
            <a:stretch>
              <a:fillRect/>
            </a:stretch>
          </p:blipFill>
          <p:spPr>
            <a:xfrm>
              <a:off x="5138165" y="3300221"/>
              <a:ext cx="239268" cy="239267"/>
            </a:xfrm>
            <a:prstGeom prst="rect">
              <a:avLst/>
            </a:prstGeom>
          </p:spPr>
        </p:pic>
      </p:grpSp>
      <p:sp>
        <p:nvSpPr>
          <p:cNvPr id="12" name="object 12"/>
          <p:cNvSpPr txBox="1"/>
          <p:nvPr/>
        </p:nvSpPr>
        <p:spPr>
          <a:xfrm>
            <a:off x="5585586" y="1521776"/>
            <a:ext cx="5602605" cy="588010"/>
          </a:xfrm>
          <a:prstGeom prst="rect">
            <a:avLst/>
          </a:prstGeom>
        </p:spPr>
        <p:txBody>
          <a:bodyPr vert="horz" wrap="square" lIns="0" tIns="112395" rIns="0" bIns="0" rtlCol="0">
            <a:spAutoFit/>
          </a:bodyPr>
          <a:lstStyle/>
          <a:p>
            <a:pPr marL="12700">
              <a:lnSpc>
                <a:spcPct val="100000"/>
              </a:lnSpc>
              <a:spcBef>
                <a:spcPts val="885"/>
              </a:spcBef>
            </a:pPr>
            <a:r>
              <a:rPr sz="1400" b="1" dirty="0">
                <a:solidFill>
                  <a:srgbClr val="3E3E3E"/>
                </a:solidFill>
                <a:latin typeface="CVS Health Sans"/>
                <a:cs typeface="CVS Health Sans"/>
              </a:rPr>
              <a:t>Manager,</a:t>
            </a:r>
            <a:r>
              <a:rPr sz="1400" b="1" spc="-65" dirty="0">
                <a:solidFill>
                  <a:srgbClr val="3E3E3E"/>
                </a:solidFill>
                <a:latin typeface="CVS Health Sans"/>
                <a:cs typeface="CVS Health Sans"/>
              </a:rPr>
              <a:t> </a:t>
            </a:r>
            <a:r>
              <a:rPr sz="1400" b="1" dirty="0">
                <a:solidFill>
                  <a:srgbClr val="3E3E3E"/>
                </a:solidFill>
                <a:latin typeface="CVS Health Sans"/>
                <a:cs typeface="CVS Health Sans"/>
              </a:rPr>
              <a:t>User</a:t>
            </a:r>
            <a:r>
              <a:rPr sz="1400" b="1" spc="-5" dirty="0">
                <a:solidFill>
                  <a:srgbClr val="3E3E3E"/>
                </a:solidFill>
                <a:latin typeface="CVS Health Sans"/>
                <a:cs typeface="CVS Health Sans"/>
              </a:rPr>
              <a:t> </a:t>
            </a:r>
            <a:r>
              <a:rPr sz="1400" b="1" spc="-10" dirty="0">
                <a:solidFill>
                  <a:srgbClr val="3E3E3E"/>
                </a:solidFill>
                <a:latin typeface="CVS Health Sans"/>
                <a:cs typeface="CVS Health Sans"/>
              </a:rPr>
              <a:t>Provisioning</a:t>
            </a:r>
            <a:endParaRPr sz="1400">
              <a:latin typeface="CVS Health Sans"/>
              <a:cs typeface="CVS Health Sans"/>
            </a:endParaRPr>
          </a:p>
          <a:p>
            <a:pPr marL="12700">
              <a:lnSpc>
                <a:spcPct val="100000"/>
              </a:lnSpc>
              <a:spcBef>
                <a:spcPts val="635"/>
              </a:spcBef>
            </a:pPr>
            <a:r>
              <a:rPr sz="1100" dirty="0">
                <a:solidFill>
                  <a:srgbClr val="3E3E3E"/>
                </a:solidFill>
                <a:latin typeface="CVS Health Sans"/>
                <a:cs typeface="CVS Health Sans"/>
              </a:rPr>
              <a:t>Responsible</a:t>
            </a:r>
            <a:r>
              <a:rPr sz="1100" spc="-60"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dirty="0">
                <a:solidFill>
                  <a:srgbClr val="3E3E3E"/>
                </a:solidFill>
                <a:latin typeface="CVS Health Sans"/>
                <a:cs typeface="CVS Health Sans"/>
              </a:rPr>
              <a:t>managing</a:t>
            </a:r>
            <a:r>
              <a:rPr sz="1100" spc="5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dirty="0">
                <a:solidFill>
                  <a:srgbClr val="3E3E3E"/>
                </a:solidFill>
                <a:latin typeface="CVS Health Sans"/>
                <a:cs typeface="CVS Health Sans"/>
              </a:rPr>
              <a:t>UP</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Analyst/Coordinators</a:t>
            </a:r>
            <a:r>
              <a:rPr sz="1100" spc="-80" dirty="0">
                <a:solidFill>
                  <a:srgbClr val="3E3E3E"/>
                </a:solidFill>
                <a:latin typeface="CVS Health Sans"/>
                <a:cs typeface="CVS Health Sans"/>
              </a:rPr>
              <a:t> </a:t>
            </a:r>
            <a:r>
              <a:rPr sz="1100" dirty="0">
                <a:solidFill>
                  <a:srgbClr val="3E3E3E"/>
                </a:solidFill>
                <a:latin typeface="CVS Health Sans"/>
                <a:cs typeface="CVS Health Sans"/>
              </a:rPr>
              <a:t>focus</a:t>
            </a:r>
            <a:r>
              <a:rPr sz="1100" spc="-10" dirty="0">
                <a:solidFill>
                  <a:srgbClr val="3E3E3E"/>
                </a:solidFill>
                <a:latin typeface="CVS Health Sans"/>
                <a:cs typeface="CVS Health Sans"/>
              </a:rPr>
              <a:t> </a:t>
            </a:r>
            <a:r>
              <a:rPr sz="1100" dirty="0">
                <a:solidFill>
                  <a:srgbClr val="3E3E3E"/>
                </a:solidFill>
                <a:latin typeface="CVS Health Sans"/>
                <a:cs typeface="CVS Health Sans"/>
              </a:rPr>
              <a:t>on</a:t>
            </a:r>
            <a:r>
              <a:rPr sz="1100" spc="35" dirty="0">
                <a:solidFill>
                  <a:srgbClr val="3E3E3E"/>
                </a:solidFill>
                <a:latin typeface="CVS Health Sans"/>
                <a:cs typeface="CVS Health Sans"/>
              </a:rPr>
              <a:t> </a:t>
            </a:r>
            <a:r>
              <a:rPr sz="1100" dirty="0">
                <a:solidFill>
                  <a:srgbClr val="3E3E3E"/>
                </a:solidFill>
                <a:latin typeface="CVS Health Sans"/>
                <a:cs typeface="CVS Health Sans"/>
              </a:rPr>
              <a:t>UP</a:t>
            </a:r>
            <a:r>
              <a:rPr sz="1100" spc="-3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members.</a:t>
            </a:r>
            <a:endParaRPr sz="1100">
              <a:latin typeface="CVS Health Sans"/>
              <a:cs typeface="CVS Health Sans"/>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40</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3" name="object 13"/>
          <p:cNvSpPr txBox="1"/>
          <p:nvPr/>
        </p:nvSpPr>
        <p:spPr>
          <a:xfrm>
            <a:off x="3631184" y="3284346"/>
            <a:ext cx="1378585"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5"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5" dirty="0">
                <a:solidFill>
                  <a:srgbClr val="CC0000"/>
                </a:solidFill>
                <a:latin typeface="CVS Health Sans"/>
                <a:cs typeface="CVS Health Sans"/>
              </a:rPr>
              <a:t> </a:t>
            </a:r>
            <a:r>
              <a:rPr sz="1400" b="1" spc="-25" dirty="0">
                <a:solidFill>
                  <a:srgbClr val="CC0000"/>
                </a:solidFill>
                <a:latin typeface="CVS Health Sans"/>
                <a:cs typeface="CVS Health Sans"/>
              </a:rPr>
              <a:t>109</a:t>
            </a:r>
            <a:endParaRPr sz="1400">
              <a:latin typeface="CVS Health Sans"/>
              <a:cs typeface="CVS Health Sans"/>
            </a:endParaRPr>
          </a:p>
        </p:txBody>
      </p:sp>
      <p:sp>
        <p:nvSpPr>
          <p:cNvPr id="14" name="object 14"/>
          <p:cNvSpPr txBox="1"/>
          <p:nvPr/>
        </p:nvSpPr>
        <p:spPr>
          <a:xfrm>
            <a:off x="5585586" y="3186009"/>
            <a:ext cx="5556885" cy="751840"/>
          </a:xfrm>
          <a:prstGeom prst="rect">
            <a:avLst/>
          </a:prstGeom>
        </p:spPr>
        <p:txBody>
          <a:bodyPr vert="horz" wrap="square" lIns="0" tIns="111125" rIns="0" bIns="0" rtlCol="0">
            <a:spAutoFit/>
          </a:bodyPr>
          <a:lstStyle/>
          <a:p>
            <a:pPr marL="12700">
              <a:lnSpc>
                <a:spcPct val="100000"/>
              </a:lnSpc>
              <a:spcBef>
                <a:spcPts val="875"/>
              </a:spcBef>
            </a:pPr>
            <a:r>
              <a:rPr sz="1400" b="1" dirty="0">
                <a:solidFill>
                  <a:srgbClr val="3E3E3E"/>
                </a:solidFill>
                <a:latin typeface="CVS Health Sans"/>
                <a:cs typeface="CVS Health Sans"/>
              </a:rPr>
              <a:t>Manager,</a:t>
            </a:r>
            <a:r>
              <a:rPr sz="1400" b="1" spc="-60" dirty="0">
                <a:solidFill>
                  <a:srgbClr val="3E3E3E"/>
                </a:solidFill>
                <a:latin typeface="CVS Health Sans"/>
                <a:cs typeface="CVS Health Sans"/>
              </a:rPr>
              <a:t> </a:t>
            </a:r>
            <a:r>
              <a:rPr sz="1400" b="1" spc="-10" dirty="0">
                <a:solidFill>
                  <a:srgbClr val="3E3E3E"/>
                </a:solidFill>
                <a:latin typeface="CVS Health Sans"/>
                <a:cs typeface="CVS Health Sans"/>
              </a:rPr>
              <a:t>Quality</a:t>
            </a:r>
            <a:endParaRPr sz="1400">
              <a:latin typeface="CVS Health Sans"/>
              <a:cs typeface="CVS Health Sans"/>
            </a:endParaRPr>
          </a:p>
          <a:p>
            <a:pPr marL="12700">
              <a:lnSpc>
                <a:spcPts val="1310"/>
              </a:lnSpc>
              <a:spcBef>
                <a:spcPts val="640"/>
              </a:spcBef>
            </a:pP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50" dirty="0">
                <a:solidFill>
                  <a:srgbClr val="3E3E3E"/>
                </a:solidFill>
                <a:latin typeface="CVS Health Sans"/>
                <a:cs typeface="CVS Health Sans"/>
              </a:rPr>
              <a:t> </a:t>
            </a:r>
            <a:r>
              <a:rPr sz="1100" dirty="0">
                <a:solidFill>
                  <a:srgbClr val="3E3E3E"/>
                </a:solidFill>
                <a:latin typeface="CVS Health Sans"/>
                <a:cs typeface="CVS Health Sans"/>
              </a:rPr>
              <a:t>managing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5"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supervisor</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30" dirty="0">
                <a:solidFill>
                  <a:srgbClr val="3E3E3E"/>
                </a:solidFill>
                <a:latin typeface="CVS Health Sans"/>
                <a:cs typeface="CVS Health Sans"/>
              </a:rPr>
              <a:t> </a:t>
            </a:r>
            <a:r>
              <a:rPr sz="1100" dirty="0">
                <a:solidFill>
                  <a:srgbClr val="3E3E3E"/>
                </a:solidFill>
                <a:latin typeface="CVS Health Sans"/>
                <a:cs typeface="CVS Health Sans"/>
              </a:rPr>
              <a:t>coordinators</a:t>
            </a:r>
            <a:r>
              <a:rPr sz="1100" spc="-60" dirty="0">
                <a:solidFill>
                  <a:srgbClr val="3E3E3E"/>
                </a:solidFill>
                <a:latin typeface="CVS Health Sans"/>
                <a:cs typeface="CVS Health Sans"/>
              </a:rPr>
              <a:t> </a:t>
            </a:r>
            <a:r>
              <a:rPr sz="1100" dirty="0">
                <a:solidFill>
                  <a:srgbClr val="3E3E3E"/>
                </a:solidFill>
                <a:latin typeface="CVS Health Sans"/>
                <a:cs typeface="CVS Health Sans"/>
              </a:rPr>
              <a:t>focused</a:t>
            </a:r>
            <a:r>
              <a:rPr sz="1100" spc="-55" dirty="0">
                <a:solidFill>
                  <a:srgbClr val="3E3E3E"/>
                </a:solidFill>
                <a:latin typeface="CVS Health Sans"/>
                <a:cs typeface="CVS Health Sans"/>
              </a:rPr>
              <a:t> </a:t>
            </a:r>
            <a:r>
              <a:rPr sz="1100" dirty="0">
                <a:solidFill>
                  <a:srgbClr val="3E3E3E"/>
                </a:solidFill>
                <a:latin typeface="CVS Health Sans"/>
                <a:cs typeface="CVS Health Sans"/>
              </a:rPr>
              <a:t>on</a:t>
            </a:r>
            <a:r>
              <a:rPr sz="1100" spc="-25" dirty="0">
                <a:solidFill>
                  <a:srgbClr val="3E3E3E"/>
                </a:solidFill>
                <a:latin typeface="CVS Health Sans"/>
                <a:cs typeface="CVS Health Sans"/>
              </a:rPr>
              <a:t> PQ</a:t>
            </a:r>
            <a:endParaRPr sz="1100">
              <a:latin typeface="CVS Health Sans"/>
              <a:cs typeface="CVS Health Sans"/>
            </a:endParaRPr>
          </a:p>
          <a:p>
            <a:pPr marL="12700">
              <a:lnSpc>
                <a:spcPts val="1310"/>
              </a:lnSpc>
            </a:pPr>
            <a:r>
              <a:rPr sz="1100" dirty="0">
                <a:solidFill>
                  <a:srgbClr val="3E3E3E"/>
                </a:solidFill>
                <a:latin typeface="CVS Health Sans"/>
                <a:cs typeface="CVS Health Sans"/>
              </a:rPr>
              <a:t>monitoring,</a:t>
            </a:r>
            <a:r>
              <a:rPr sz="1100" spc="-20" dirty="0">
                <a:solidFill>
                  <a:srgbClr val="3E3E3E"/>
                </a:solidFill>
                <a:latin typeface="CVS Health Sans"/>
                <a:cs typeface="CVS Health Sans"/>
              </a:rPr>
              <a:t> </a:t>
            </a:r>
            <a:r>
              <a:rPr sz="1100" dirty="0">
                <a:solidFill>
                  <a:srgbClr val="3E3E3E"/>
                </a:solidFill>
                <a:latin typeface="CVS Health Sans"/>
                <a:cs typeface="CVS Health Sans"/>
              </a:rPr>
              <a:t>AQ</a:t>
            </a:r>
            <a:r>
              <a:rPr sz="1100" spc="-40" dirty="0">
                <a:solidFill>
                  <a:srgbClr val="3E3E3E"/>
                </a:solidFill>
                <a:latin typeface="CVS Health Sans"/>
                <a:cs typeface="CVS Health Sans"/>
              </a:rPr>
              <a:t> </a:t>
            </a:r>
            <a:r>
              <a:rPr sz="1100" dirty="0">
                <a:solidFill>
                  <a:srgbClr val="3E3E3E"/>
                </a:solidFill>
                <a:latin typeface="CVS Health Sans"/>
                <a:cs typeface="CVS Health Sans"/>
              </a:rPr>
              <a:t>monitoring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0" dirty="0">
                <a:solidFill>
                  <a:srgbClr val="3E3E3E"/>
                </a:solidFill>
                <a:latin typeface="CVS Health Sans"/>
                <a:cs typeface="CVS Health Sans"/>
              </a:rPr>
              <a:t> </a:t>
            </a:r>
            <a:r>
              <a:rPr sz="1100" dirty="0">
                <a:solidFill>
                  <a:srgbClr val="3E3E3E"/>
                </a:solidFill>
                <a:latin typeface="CVS Health Sans"/>
                <a:cs typeface="CVS Health Sans"/>
              </a:rPr>
              <a:t>Vendor</a:t>
            </a:r>
            <a:r>
              <a:rPr sz="1100" spc="-40" dirty="0">
                <a:solidFill>
                  <a:srgbClr val="3E3E3E"/>
                </a:solidFill>
                <a:latin typeface="CVS Health Sans"/>
                <a:cs typeface="CVS Health Sans"/>
              </a:rPr>
              <a:t> </a:t>
            </a:r>
            <a:r>
              <a:rPr sz="1100" spc="-25" dirty="0">
                <a:solidFill>
                  <a:srgbClr val="3E3E3E"/>
                </a:solidFill>
                <a:latin typeface="CVS Health Sans"/>
                <a:cs typeface="CVS Health Sans"/>
              </a:rPr>
              <a:t>QM.</a:t>
            </a:r>
            <a:endParaRPr sz="1100">
              <a:latin typeface="CVS Health Sans"/>
              <a:cs typeface="CVS Health Sans"/>
            </a:endParaRPr>
          </a:p>
        </p:txBody>
      </p:sp>
      <p:sp>
        <p:nvSpPr>
          <p:cNvPr id="15" name="object 15"/>
          <p:cNvSpPr txBox="1"/>
          <p:nvPr/>
        </p:nvSpPr>
        <p:spPr>
          <a:xfrm>
            <a:off x="3631184" y="1589608"/>
            <a:ext cx="137922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109</a:t>
            </a:r>
            <a:endParaRPr sz="1400">
              <a:latin typeface="CVS Health Sans"/>
              <a:cs typeface="CVS Health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85586" y="3586861"/>
            <a:ext cx="5741035" cy="751840"/>
          </a:xfrm>
          <a:prstGeom prst="rect">
            <a:avLst/>
          </a:prstGeom>
        </p:spPr>
        <p:txBody>
          <a:bodyPr vert="horz" wrap="square" lIns="0" tIns="111760" rIns="0" bIns="0" rtlCol="0">
            <a:spAutoFit/>
          </a:bodyPr>
          <a:lstStyle/>
          <a:p>
            <a:pPr marL="12700">
              <a:lnSpc>
                <a:spcPct val="100000"/>
              </a:lnSpc>
              <a:spcBef>
                <a:spcPts val="880"/>
              </a:spcBef>
            </a:pPr>
            <a:r>
              <a:rPr sz="1400" b="1" dirty="0">
                <a:solidFill>
                  <a:srgbClr val="3E3E3E"/>
                </a:solidFill>
                <a:latin typeface="CVS Health Sans"/>
                <a:cs typeface="CVS Health Sans"/>
              </a:rPr>
              <a:t>Sr.</a:t>
            </a:r>
            <a:r>
              <a:rPr sz="1400" b="1" spc="25" dirty="0">
                <a:solidFill>
                  <a:srgbClr val="3E3E3E"/>
                </a:solidFill>
                <a:latin typeface="CVS Health Sans"/>
                <a:cs typeface="CVS Health Sans"/>
              </a:rPr>
              <a:t> </a:t>
            </a:r>
            <a:r>
              <a:rPr sz="1400" b="1" spc="-10" dirty="0">
                <a:solidFill>
                  <a:srgbClr val="3E3E3E"/>
                </a:solidFill>
                <a:latin typeface="CVS Health Sans"/>
                <a:cs typeface="CVS Health Sans"/>
              </a:rPr>
              <a:t>Manager/Manager</a:t>
            </a:r>
            <a:r>
              <a:rPr sz="1400" b="1" spc="-70" dirty="0">
                <a:solidFill>
                  <a:srgbClr val="3E3E3E"/>
                </a:solidFill>
                <a:latin typeface="CVS Health Sans"/>
                <a:cs typeface="CVS Health Sans"/>
              </a:rPr>
              <a:t> </a:t>
            </a:r>
            <a:r>
              <a:rPr sz="1400" b="1" dirty="0">
                <a:solidFill>
                  <a:srgbClr val="3E3E3E"/>
                </a:solidFill>
                <a:latin typeface="CVS Health Sans"/>
                <a:cs typeface="CVS Health Sans"/>
              </a:rPr>
              <a:t>CRM</a:t>
            </a:r>
            <a:r>
              <a:rPr sz="1400" b="1" spc="-10" dirty="0">
                <a:solidFill>
                  <a:srgbClr val="3E3E3E"/>
                </a:solidFill>
                <a:latin typeface="CVS Health Sans"/>
                <a:cs typeface="CVS Health Sans"/>
              </a:rPr>
              <a:t> </a:t>
            </a:r>
            <a:r>
              <a:rPr sz="1400" b="1" dirty="0">
                <a:solidFill>
                  <a:srgbClr val="3E3E3E"/>
                </a:solidFill>
                <a:latin typeface="CVS Health Sans"/>
                <a:cs typeface="CVS Health Sans"/>
              </a:rPr>
              <a:t>Prod</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Dev</a:t>
            </a:r>
            <a:r>
              <a:rPr sz="1400" b="1" spc="50" dirty="0">
                <a:solidFill>
                  <a:srgbClr val="3E3E3E"/>
                </a:solidFill>
                <a:latin typeface="CVS Health Sans"/>
                <a:cs typeface="CVS Health Sans"/>
              </a:rPr>
              <a:t> </a:t>
            </a:r>
            <a:r>
              <a:rPr sz="1400" b="1" spc="-10" dirty="0">
                <a:solidFill>
                  <a:srgbClr val="3E3E3E"/>
                </a:solidFill>
                <a:latin typeface="CVS Health Sans"/>
                <a:cs typeface="CVS Health Sans"/>
              </a:rPr>
              <a:t>Support</a:t>
            </a:r>
            <a:endParaRPr sz="1400">
              <a:latin typeface="CVS Health Sans"/>
              <a:cs typeface="CVS Health Sans"/>
            </a:endParaRPr>
          </a:p>
          <a:p>
            <a:pPr marL="12700">
              <a:lnSpc>
                <a:spcPts val="1310"/>
              </a:lnSpc>
              <a:spcBef>
                <a:spcPts val="635"/>
              </a:spcBef>
            </a:pPr>
            <a:r>
              <a:rPr sz="1100" dirty="0">
                <a:solidFill>
                  <a:srgbClr val="3E3E3E"/>
                </a:solidFill>
                <a:latin typeface="CVS Health Sans"/>
                <a:cs typeface="CVS Health Sans"/>
              </a:rPr>
              <a:t>Responsible</a:t>
            </a:r>
            <a:r>
              <a:rPr sz="1100" spc="-25"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CRM</a:t>
            </a:r>
            <a:r>
              <a:rPr sz="1100" spc="50" dirty="0">
                <a:solidFill>
                  <a:srgbClr val="3E3E3E"/>
                </a:solidFill>
                <a:latin typeface="CVS Health Sans"/>
                <a:cs typeface="CVS Health Sans"/>
              </a:rPr>
              <a:t> </a:t>
            </a:r>
            <a:r>
              <a:rPr sz="1100" dirty="0">
                <a:solidFill>
                  <a:srgbClr val="3E3E3E"/>
                </a:solidFill>
                <a:latin typeface="CVS Health Sans"/>
                <a:cs typeface="CVS Health Sans"/>
              </a:rPr>
              <a:t>Product</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Development/enhancement,</a:t>
            </a:r>
            <a:r>
              <a:rPr sz="1100" spc="-80"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Implementation</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and</a:t>
            </a:r>
            <a:endParaRPr sz="1100">
              <a:latin typeface="CVS Health Sans"/>
              <a:cs typeface="CVS Health Sans"/>
            </a:endParaRPr>
          </a:p>
          <a:p>
            <a:pPr marL="12700">
              <a:lnSpc>
                <a:spcPts val="1310"/>
              </a:lnSpc>
            </a:pPr>
            <a:r>
              <a:rPr sz="1100" dirty="0">
                <a:solidFill>
                  <a:srgbClr val="3E3E3E"/>
                </a:solidFill>
                <a:latin typeface="CVS Health Sans"/>
                <a:cs typeface="CVS Health Sans"/>
              </a:rPr>
              <a:t>product</a:t>
            </a:r>
            <a:r>
              <a:rPr sz="1100" spc="-45"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40"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grievance.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Focus</a:t>
            </a:r>
            <a:r>
              <a:rPr sz="1100" spc="-5" dirty="0">
                <a:solidFill>
                  <a:srgbClr val="3E3E3E"/>
                </a:solidFill>
                <a:latin typeface="CVS Health Sans"/>
                <a:cs typeface="CVS Health Sans"/>
              </a:rPr>
              <a:t> </a:t>
            </a:r>
            <a:r>
              <a:rPr sz="1100" dirty="0">
                <a:solidFill>
                  <a:srgbClr val="3E3E3E"/>
                </a:solidFill>
                <a:latin typeface="CVS Health Sans"/>
                <a:cs typeface="CVS Health Sans"/>
              </a:rPr>
              <a:t>on</a:t>
            </a:r>
            <a:r>
              <a:rPr sz="1100" spc="30" dirty="0">
                <a:solidFill>
                  <a:srgbClr val="3E3E3E"/>
                </a:solidFill>
                <a:latin typeface="CVS Health Sans"/>
                <a:cs typeface="CVS Health Sans"/>
              </a:rPr>
              <a:t> </a:t>
            </a:r>
            <a:r>
              <a:rPr sz="1100" dirty="0">
                <a:solidFill>
                  <a:srgbClr val="3E3E3E"/>
                </a:solidFill>
                <a:latin typeface="CVS Health Sans"/>
                <a:cs typeface="CVS Health Sans"/>
              </a:rPr>
              <a:t>products;</a:t>
            </a:r>
            <a:r>
              <a:rPr sz="1100" spc="-30" dirty="0">
                <a:solidFill>
                  <a:srgbClr val="3E3E3E"/>
                </a:solidFill>
                <a:latin typeface="CVS Health Sans"/>
                <a:cs typeface="CVS Health Sans"/>
              </a:rPr>
              <a:t> </a:t>
            </a:r>
            <a:r>
              <a:rPr sz="1100" dirty="0">
                <a:solidFill>
                  <a:srgbClr val="3E3E3E"/>
                </a:solidFill>
                <a:latin typeface="CVS Health Sans"/>
                <a:cs typeface="CVS Health Sans"/>
              </a:rPr>
              <a:t>Compass,</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PeopleSafe.</a:t>
            </a:r>
            <a:endParaRPr sz="1100">
              <a:latin typeface="CVS Health Sans"/>
              <a:cs typeface="CVS Health Sans"/>
            </a:endParaRPr>
          </a:p>
        </p:txBody>
      </p:sp>
      <p:pic>
        <p:nvPicPr>
          <p:cNvPr id="3" name="object 3"/>
          <p:cNvPicPr/>
          <p:nvPr/>
        </p:nvPicPr>
        <p:blipFill>
          <a:blip r:embed="rId2" cstate="print"/>
          <a:stretch>
            <a:fillRect/>
          </a:stretch>
        </p:blipFill>
        <p:spPr>
          <a:xfrm>
            <a:off x="0" y="514710"/>
            <a:ext cx="3863340" cy="5464743"/>
          </a:xfrm>
          <a:prstGeom prst="rect">
            <a:avLst/>
          </a:prstGeom>
        </p:spPr>
      </p:pic>
      <p:sp>
        <p:nvSpPr>
          <p:cNvPr id="4" name="object 4"/>
          <p:cNvSpPr txBox="1"/>
          <p:nvPr/>
        </p:nvSpPr>
        <p:spPr>
          <a:xfrm>
            <a:off x="720953" y="1193368"/>
            <a:ext cx="2652395" cy="2818130"/>
          </a:xfrm>
          <a:prstGeom prst="rect">
            <a:avLst/>
          </a:prstGeom>
        </p:spPr>
        <p:txBody>
          <a:bodyPr vert="horz" wrap="square" lIns="0" tIns="61594" rIns="0" bIns="0" rtlCol="0">
            <a:spAutoFit/>
          </a:bodyPr>
          <a:lstStyle/>
          <a:p>
            <a:pPr marL="12700" marR="398780">
              <a:lnSpc>
                <a:spcPts val="3030"/>
              </a:lnSpc>
              <a:spcBef>
                <a:spcPts val="484"/>
              </a:spcBef>
            </a:pPr>
            <a:r>
              <a:rPr sz="2800" b="1" dirty="0">
                <a:solidFill>
                  <a:srgbClr val="3E3E3E"/>
                </a:solidFill>
                <a:latin typeface="CVS Health Sans"/>
                <a:cs typeface="CVS Health Sans"/>
              </a:rPr>
              <a:t>Strategy</a:t>
            </a:r>
            <a:r>
              <a:rPr sz="2800" b="1" spc="-75" dirty="0">
                <a:solidFill>
                  <a:srgbClr val="3E3E3E"/>
                </a:solidFill>
                <a:latin typeface="CVS Health Sans"/>
                <a:cs typeface="CVS Health Sans"/>
              </a:rPr>
              <a:t> </a:t>
            </a:r>
            <a:r>
              <a:rPr sz="2800" b="1" spc="-25" dirty="0">
                <a:solidFill>
                  <a:srgbClr val="3E3E3E"/>
                </a:solidFill>
                <a:latin typeface="CVS Health Sans"/>
                <a:cs typeface="CVS Health Sans"/>
              </a:rPr>
              <a:t>and </a:t>
            </a:r>
            <a:r>
              <a:rPr sz="2800" b="1" spc="-10" dirty="0">
                <a:solidFill>
                  <a:srgbClr val="3E3E3E"/>
                </a:solidFill>
                <a:latin typeface="CVS Health Sans"/>
                <a:cs typeface="CVS Health Sans"/>
              </a:rPr>
              <a:t>Member Experience</a:t>
            </a:r>
            <a:endParaRPr sz="2800">
              <a:latin typeface="CVS Health Sans"/>
              <a:cs typeface="CVS Health Sans"/>
            </a:endParaRPr>
          </a:p>
          <a:p>
            <a:pPr marL="68580" marR="5080">
              <a:lnSpc>
                <a:spcPct val="100299"/>
              </a:lnSpc>
              <a:spcBef>
                <a:spcPts val="590"/>
              </a:spcBef>
            </a:pP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Strategy</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95" dirty="0">
                <a:solidFill>
                  <a:srgbClr val="3E3E3E"/>
                </a:solidFill>
                <a:latin typeface="CVS Health Sans"/>
                <a:cs typeface="CVS Health Sans"/>
              </a:rPr>
              <a:t> </a:t>
            </a:r>
            <a:r>
              <a:rPr sz="1100" spc="-10" dirty="0">
                <a:solidFill>
                  <a:srgbClr val="3E3E3E"/>
                </a:solidFill>
                <a:latin typeface="CVS Health Sans"/>
                <a:cs typeface="CVS Health Sans"/>
              </a:rPr>
              <a:t>Experience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focused</a:t>
            </a:r>
            <a:r>
              <a:rPr sz="1100" spc="-80" dirty="0">
                <a:solidFill>
                  <a:srgbClr val="3E3E3E"/>
                </a:solidFill>
                <a:latin typeface="CVS Health Sans"/>
                <a:cs typeface="CVS Health Sans"/>
              </a:rPr>
              <a:t> </a:t>
            </a:r>
            <a:r>
              <a:rPr sz="1100" dirty="0">
                <a:solidFill>
                  <a:srgbClr val="3E3E3E"/>
                </a:solidFill>
                <a:latin typeface="CVS Health Sans"/>
                <a:cs typeface="CVS Health Sans"/>
              </a:rPr>
              <a:t>on</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understanding, measuring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enhancing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quality </a:t>
            </a:r>
            <a:r>
              <a:rPr sz="1100" dirty="0">
                <a:solidFill>
                  <a:srgbClr val="3E3E3E"/>
                </a:solidFill>
                <a:latin typeface="CVS Health Sans"/>
                <a:cs typeface="CVS Health Sans"/>
              </a:rPr>
              <a:t>and </a:t>
            </a:r>
            <a:r>
              <a:rPr sz="1100" spc="-10" dirty="0">
                <a:solidFill>
                  <a:srgbClr val="3E3E3E"/>
                </a:solidFill>
                <a:latin typeface="CVS Health Sans"/>
                <a:cs typeface="CVS Health Sans"/>
              </a:rPr>
              <a:t>efficiency</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 </a:t>
            </a:r>
            <a:r>
              <a:rPr sz="1100" spc="-20" dirty="0">
                <a:solidFill>
                  <a:srgbClr val="3E3E3E"/>
                </a:solidFill>
                <a:latin typeface="CVS Health Sans"/>
                <a:cs typeface="CVS Health Sans"/>
              </a:rPr>
              <a:t>agent </a:t>
            </a:r>
            <a:r>
              <a:rPr sz="1100" dirty="0">
                <a:solidFill>
                  <a:srgbClr val="3E3E3E"/>
                </a:solidFill>
                <a:latin typeface="CVS Health Sans"/>
                <a:cs typeface="CVS Health Sans"/>
              </a:rPr>
              <a:t>experience.</a:t>
            </a:r>
            <a:r>
              <a:rPr sz="1100" spc="-9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organization</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includes </a:t>
            </a:r>
            <a:r>
              <a:rPr sz="1100" dirty="0">
                <a:solidFill>
                  <a:srgbClr val="3E3E3E"/>
                </a:solidFill>
                <a:latin typeface="CVS Health Sans"/>
                <a:cs typeface="CVS Health Sans"/>
              </a:rPr>
              <a:t>Quality,</a:t>
            </a:r>
            <a:r>
              <a:rPr sz="1100" spc="-20" dirty="0">
                <a:solidFill>
                  <a:srgbClr val="3E3E3E"/>
                </a:solidFill>
                <a:latin typeface="CVS Health Sans"/>
                <a:cs typeface="CVS Health Sans"/>
              </a:rPr>
              <a:t> </a:t>
            </a:r>
            <a:r>
              <a:rPr sz="1100" dirty="0">
                <a:solidFill>
                  <a:srgbClr val="3E3E3E"/>
                </a:solidFill>
                <a:latin typeface="CVS Health Sans"/>
                <a:cs typeface="CVS Health Sans"/>
              </a:rPr>
              <a:t>User</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Acceptance</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Testing, </a:t>
            </a:r>
            <a:r>
              <a:rPr sz="1100" dirty="0">
                <a:solidFill>
                  <a:srgbClr val="3E3E3E"/>
                </a:solidFill>
                <a:latin typeface="CVS Health Sans"/>
                <a:cs typeface="CVS Health Sans"/>
              </a:rPr>
              <a:t>Service</a:t>
            </a:r>
            <a:r>
              <a:rPr sz="1100" spc="-100" dirty="0">
                <a:solidFill>
                  <a:srgbClr val="3E3E3E"/>
                </a:solidFill>
                <a:latin typeface="CVS Health Sans"/>
                <a:cs typeface="CVS Health Sans"/>
              </a:rPr>
              <a:t> </a:t>
            </a:r>
            <a:r>
              <a:rPr sz="1100" dirty="0">
                <a:solidFill>
                  <a:srgbClr val="3E3E3E"/>
                </a:solidFill>
                <a:latin typeface="CVS Health Sans"/>
                <a:cs typeface="CVS Health Sans"/>
              </a:rPr>
              <a:t>(Executive)</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Recovery, CSAT/Colleague</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Engagement,</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IVR/AI </a:t>
            </a:r>
            <a:r>
              <a:rPr sz="1100" dirty="0">
                <a:solidFill>
                  <a:srgbClr val="3E3E3E"/>
                </a:solidFill>
                <a:latin typeface="CVS Health Sans"/>
                <a:cs typeface="CVS Health Sans"/>
              </a:rPr>
              <a:t>Support,</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Reporting/Analytics.</a:t>
            </a:r>
            <a:endParaRPr sz="1100">
              <a:latin typeface="CVS Health Sans"/>
              <a:cs typeface="CVS Health Sans"/>
            </a:endParaRPr>
          </a:p>
        </p:txBody>
      </p:sp>
      <p:grpSp>
        <p:nvGrpSpPr>
          <p:cNvPr id="5" name="object 5"/>
          <p:cNvGrpSpPr/>
          <p:nvPr/>
        </p:nvGrpSpPr>
        <p:grpSpPr>
          <a:xfrm>
            <a:off x="5138165" y="2286"/>
            <a:ext cx="243840" cy="6856095"/>
            <a:chOff x="5138165" y="2286"/>
            <a:chExt cx="243840" cy="6856095"/>
          </a:xfrm>
        </p:grpSpPr>
        <p:sp>
          <p:nvSpPr>
            <p:cNvPr id="6" name="object 6"/>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7" name="object 7"/>
            <p:cNvPicPr/>
            <p:nvPr/>
          </p:nvPicPr>
          <p:blipFill>
            <a:blip r:embed="rId3" cstate="print"/>
            <a:stretch>
              <a:fillRect/>
            </a:stretch>
          </p:blipFill>
          <p:spPr>
            <a:xfrm>
              <a:off x="5138165" y="799337"/>
              <a:ext cx="239268" cy="239267"/>
            </a:xfrm>
            <a:prstGeom prst="rect">
              <a:avLst/>
            </a:prstGeom>
          </p:spPr>
        </p:pic>
        <p:pic>
          <p:nvPicPr>
            <p:cNvPr id="8" name="object 8"/>
            <p:cNvPicPr/>
            <p:nvPr/>
          </p:nvPicPr>
          <p:blipFill>
            <a:blip r:embed="rId3" cstate="print"/>
            <a:stretch>
              <a:fillRect/>
            </a:stretch>
          </p:blipFill>
          <p:spPr>
            <a:xfrm>
              <a:off x="5138165" y="2157221"/>
              <a:ext cx="239268" cy="239267"/>
            </a:xfrm>
            <a:prstGeom prst="rect">
              <a:avLst/>
            </a:prstGeom>
          </p:spPr>
        </p:pic>
        <p:pic>
          <p:nvPicPr>
            <p:cNvPr id="9" name="object 9"/>
            <p:cNvPicPr/>
            <p:nvPr/>
          </p:nvPicPr>
          <p:blipFill>
            <a:blip r:embed="rId3" cstate="print"/>
            <a:stretch>
              <a:fillRect/>
            </a:stretch>
          </p:blipFill>
          <p:spPr>
            <a:xfrm>
              <a:off x="5142737" y="3693414"/>
              <a:ext cx="239267" cy="239268"/>
            </a:xfrm>
            <a:prstGeom prst="rect">
              <a:avLst/>
            </a:prstGeom>
          </p:spPr>
        </p:pic>
      </p:grpSp>
      <p:sp>
        <p:nvSpPr>
          <p:cNvPr id="10" name="object 10"/>
          <p:cNvSpPr txBox="1">
            <a:spLocks noGrp="1"/>
          </p:cNvSpPr>
          <p:nvPr>
            <p:ph type="title"/>
          </p:nvPr>
        </p:nvSpPr>
        <p:spPr>
          <a:xfrm>
            <a:off x="5585586" y="642357"/>
            <a:ext cx="4431665" cy="444352"/>
          </a:xfrm>
          <a:prstGeom prst="rect">
            <a:avLst/>
          </a:prstGeom>
        </p:spPr>
        <p:txBody>
          <a:bodyPr vert="horz" wrap="square" lIns="0" tIns="13335" rIns="0" bIns="0" rtlCol="0">
            <a:spAutoFit/>
          </a:bodyPr>
          <a:lstStyle/>
          <a:p>
            <a:pPr marL="12700">
              <a:lnSpc>
                <a:spcPct val="100000"/>
              </a:lnSpc>
              <a:spcBef>
                <a:spcPts val="105"/>
              </a:spcBef>
            </a:pPr>
            <a:r>
              <a:rPr dirty="0">
                <a:solidFill>
                  <a:srgbClr val="3E3E3E"/>
                </a:solidFill>
              </a:rPr>
              <a:t>Sr.</a:t>
            </a:r>
            <a:r>
              <a:rPr spc="-50" dirty="0">
                <a:solidFill>
                  <a:srgbClr val="3E3E3E"/>
                </a:solidFill>
              </a:rPr>
              <a:t> </a:t>
            </a:r>
            <a:r>
              <a:rPr dirty="0">
                <a:solidFill>
                  <a:srgbClr val="3E3E3E"/>
                </a:solidFill>
              </a:rPr>
              <a:t>Man</a:t>
            </a:r>
            <a:r>
              <a:rPr lang="en-US" dirty="0">
                <a:solidFill>
                  <a:srgbClr val="3E3E3E"/>
                </a:solidFill>
              </a:rPr>
              <a:t>a</a:t>
            </a:r>
            <a:r>
              <a:rPr dirty="0">
                <a:solidFill>
                  <a:srgbClr val="3E3E3E"/>
                </a:solidFill>
              </a:rPr>
              <a:t>ger</a:t>
            </a:r>
            <a:r>
              <a:rPr spc="-75" dirty="0">
                <a:solidFill>
                  <a:srgbClr val="3E3E3E"/>
                </a:solidFill>
              </a:rPr>
              <a:t> </a:t>
            </a:r>
            <a:r>
              <a:rPr dirty="0">
                <a:solidFill>
                  <a:srgbClr val="3E3E3E"/>
                </a:solidFill>
              </a:rPr>
              <a:t>Enrollment</a:t>
            </a:r>
            <a:r>
              <a:rPr spc="-45" dirty="0">
                <a:solidFill>
                  <a:srgbClr val="3E3E3E"/>
                </a:solidFill>
              </a:rPr>
              <a:t> </a:t>
            </a:r>
            <a:r>
              <a:rPr dirty="0">
                <a:solidFill>
                  <a:srgbClr val="3E3E3E"/>
                </a:solidFill>
              </a:rPr>
              <a:t>Systems/Grievance</a:t>
            </a:r>
            <a:r>
              <a:rPr spc="10" dirty="0">
                <a:solidFill>
                  <a:srgbClr val="3E3E3E"/>
                </a:solidFill>
              </a:rPr>
              <a:t> </a:t>
            </a:r>
            <a:r>
              <a:rPr spc="-10" dirty="0">
                <a:solidFill>
                  <a:srgbClr val="3E3E3E"/>
                </a:solidFill>
              </a:rPr>
              <a:t>support</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41</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11" name="object 11"/>
          <p:cNvSpPr txBox="1"/>
          <p:nvPr/>
        </p:nvSpPr>
        <p:spPr>
          <a:xfrm>
            <a:off x="5585586" y="1113282"/>
            <a:ext cx="5216525" cy="360680"/>
          </a:xfrm>
          <a:prstGeom prst="rect">
            <a:avLst/>
          </a:prstGeom>
        </p:spPr>
        <p:txBody>
          <a:bodyPr vert="horz" wrap="square" lIns="0" tIns="14604" rIns="0" bIns="0" rtlCol="0">
            <a:spAutoFit/>
          </a:bodyPr>
          <a:lstStyle/>
          <a:p>
            <a:pPr marL="12700">
              <a:lnSpc>
                <a:spcPts val="1310"/>
              </a:lnSpc>
              <a:spcBef>
                <a:spcPts val="114"/>
              </a:spcBef>
            </a:pPr>
            <a:r>
              <a:rPr sz="1100" dirty="0">
                <a:solidFill>
                  <a:srgbClr val="3E3E3E"/>
                </a:solidFill>
                <a:latin typeface="CVS Health Sans"/>
                <a:cs typeface="CVS Health Sans"/>
              </a:rPr>
              <a:t>Responsible</a:t>
            </a:r>
            <a:r>
              <a:rPr sz="1100" spc="-60" dirty="0">
                <a:solidFill>
                  <a:srgbClr val="3E3E3E"/>
                </a:solidFill>
                <a:latin typeface="CVS Health Sans"/>
                <a:cs typeface="CVS Health Sans"/>
              </a:rPr>
              <a:t> </a:t>
            </a:r>
            <a:r>
              <a:rPr sz="1100" dirty="0">
                <a:solidFill>
                  <a:srgbClr val="3E3E3E"/>
                </a:solidFill>
                <a:latin typeface="CVS Health Sans"/>
                <a:cs typeface="CVS Health Sans"/>
              </a:rPr>
              <a:t>for</a:t>
            </a:r>
            <a:r>
              <a:rPr sz="1100" spc="-15" dirty="0">
                <a:solidFill>
                  <a:srgbClr val="3E3E3E"/>
                </a:solidFill>
                <a:latin typeface="CVS Health Sans"/>
                <a:cs typeface="CVS Health Sans"/>
              </a:rPr>
              <a:t> </a:t>
            </a:r>
            <a:r>
              <a:rPr sz="1100" dirty="0">
                <a:solidFill>
                  <a:srgbClr val="3E3E3E"/>
                </a:solidFill>
                <a:latin typeface="CVS Health Sans"/>
                <a:cs typeface="CVS Health Sans"/>
              </a:rPr>
              <a:t>managing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0" dirty="0">
                <a:solidFill>
                  <a:srgbClr val="3E3E3E"/>
                </a:solidFill>
                <a:latin typeface="CVS Health Sans"/>
                <a:cs typeface="CVS Health Sans"/>
              </a:rPr>
              <a:t> </a:t>
            </a:r>
            <a:r>
              <a:rPr sz="1100" dirty="0">
                <a:solidFill>
                  <a:srgbClr val="3E3E3E"/>
                </a:solidFill>
                <a:latin typeface="CVS Health Sans"/>
                <a:cs typeface="CVS Health Sans"/>
              </a:rPr>
              <a:t>of</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Analysts/Managers</a:t>
            </a:r>
            <a:r>
              <a:rPr sz="1100" spc="-40" dirty="0">
                <a:solidFill>
                  <a:srgbClr val="3E3E3E"/>
                </a:solidFill>
                <a:latin typeface="CVS Health Sans"/>
                <a:cs typeface="CVS Health Sans"/>
              </a:rPr>
              <a:t> </a:t>
            </a:r>
            <a:r>
              <a:rPr sz="1100" dirty="0">
                <a:solidFill>
                  <a:srgbClr val="3E3E3E"/>
                </a:solidFill>
                <a:latin typeface="CVS Health Sans"/>
                <a:cs typeface="CVS Health Sans"/>
              </a:rPr>
              <a:t>whose</a:t>
            </a:r>
            <a:r>
              <a:rPr sz="1100" spc="-15" dirty="0">
                <a:solidFill>
                  <a:srgbClr val="3E3E3E"/>
                </a:solidFill>
                <a:latin typeface="CVS Health Sans"/>
                <a:cs typeface="CVS Health Sans"/>
              </a:rPr>
              <a:t> </a:t>
            </a:r>
            <a:r>
              <a:rPr sz="1100" dirty="0">
                <a:solidFill>
                  <a:srgbClr val="3E3E3E"/>
                </a:solidFill>
                <a:latin typeface="CVS Health Sans"/>
                <a:cs typeface="CVS Health Sans"/>
              </a:rPr>
              <a:t>focus</a:t>
            </a:r>
            <a:r>
              <a:rPr sz="1100" spc="-5" dirty="0">
                <a:solidFill>
                  <a:srgbClr val="3E3E3E"/>
                </a:solidFill>
                <a:latin typeface="CVS Health Sans"/>
                <a:cs typeface="CVS Health Sans"/>
              </a:rPr>
              <a:t> </a:t>
            </a:r>
            <a:r>
              <a:rPr sz="1100" dirty="0">
                <a:solidFill>
                  <a:srgbClr val="3E3E3E"/>
                </a:solidFill>
                <a:latin typeface="CVS Health Sans"/>
                <a:cs typeface="CVS Health Sans"/>
              </a:rPr>
              <a:t>on</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member</a:t>
            </a:r>
            <a:endParaRPr sz="1100">
              <a:latin typeface="CVS Health Sans"/>
              <a:cs typeface="CVS Health Sans"/>
            </a:endParaRPr>
          </a:p>
          <a:p>
            <a:pPr marL="12700">
              <a:lnSpc>
                <a:spcPts val="1310"/>
              </a:lnSpc>
            </a:pPr>
            <a:r>
              <a:rPr sz="1100" spc="-10" dirty="0">
                <a:solidFill>
                  <a:srgbClr val="3E3E3E"/>
                </a:solidFill>
                <a:latin typeface="CVS Health Sans"/>
                <a:cs typeface="CVS Health Sans"/>
              </a:rPr>
              <a:t>grievances.</a:t>
            </a:r>
            <a:endParaRPr sz="1100">
              <a:latin typeface="CVS Health Sans"/>
              <a:cs typeface="CVS Health Sans"/>
            </a:endParaRPr>
          </a:p>
        </p:txBody>
      </p:sp>
      <p:sp>
        <p:nvSpPr>
          <p:cNvPr id="12" name="object 12"/>
          <p:cNvSpPr txBox="1"/>
          <p:nvPr/>
        </p:nvSpPr>
        <p:spPr>
          <a:xfrm>
            <a:off x="3631184" y="2140153"/>
            <a:ext cx="1348105"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110</a:t>
            </a:r>
            <a:endParaRPr sz="1400">
              <a:latin typeface="CVS Health Sans"/>
              <a:cs typeface="CVS Health Sans"/>
            </a:endParaRPr>
          </a:p>
        </p:txBody>
      </p:sp>
      <p:sp>
        <p:nvSpPr>
          <p:cNvPr id="13" name="object 13"/>
          <p:cNvSpPr txBox="1"/>
          <p:nvPr/>
        </p:nvSpPr>
        <p:spPr>
          <a:xfrm>
            <a:off x="5585586" y="2040808"/>
            <a:ext cx="6297295" cy="753110"/>
          </a:xfrm>
          <a:prstGeom prst="rect">
            <a:avLst/>
          </a:prstGeom>
        </p:spPr>
        <p:txBody>
          <a:bodyPr vert="horz" wrap="square" lIns="0" tIns="112395" rIns="0" bIns="0" rtlCol="0">
            <a:spAutoFit/>
          </a:bodyPr>
          <a:lstStyle/>
          <a:p>
            <a:pPr marL="12700">
              <a:lnSpc>
                <a:spcPct val="100000"/>
              </a:lnSpc>
              <a:spcBef>
                <a:spcPts val="885"/>
              </a:spcBef>
            </a:pPr>
            <a:r>
              <a:rPr sz="1400" b="1" dirty="0">
                <a:solidFill>
                  <a:srgbClr val="3E3E3E"/>
                </a:solidFill>
                <a:latin typeface="CVS Health Sans"/>
                <a:cs typeface="CVS Health Sans"/>
              </a:rPr>
              <a:t>Sr.</a:t>
            </a:r>
            <a:r>
              <a:rPr sz="1400" b="1" spc="-5" dirty="0">
                <a:solidFill>
                  <a:srgbClr val="3E3E3E"/>
                </a:solidFill>
                <a:latin typeface="CVS Health Sans"/>
                <a:cs typeface="CVS Health Sans"/>
              </a:rPr>
              <a:t> </a:t>
            </a:r>
            <a:r>
              <a:rPr sz="1400" b="1" dirty="0">
                <a:solidFill>
                  <a:srgbClr val="3E3E3E"/>
                </a:solidFill>
                <a:latin typeface="CVS Health Sans"/>
                <a:cs typeface="CVS Health Sans"/>
              </a:rPr>
              <a:t>Manager/Manager</a:t>
            </a:r>
            <a:r>
              <a:rPr sz="1400" b="1" spc="-85" dirty="0">
                <a:solidFill>
                  <a:srgbClr val="3E3E3E"/>
                </a:solidFill>
                <a:latin typeface="CVS Health Sans"/>
                <a:cs typeface="CVS Health Sans"/>
              </a:rPr>
              <a:t> </a:t>
            </a:r>
            <a:r>
              <a:rPr sz="1400" b="1" dirty="0">
                <a:solidFill>
                  <a:srgbClr val="3E3E3E"/>
                </a:solidFill>
                <a:latin typeface="CVS Health Sans"/>
                <a:cs typeface="CVS Health Sans"/>
              </a:rPr>
              <a:t>IVR</a:t>
            </a:r>
            <a:r>
              <a:rPr sz="1400" b="1" spc="-40" dirty="0">
                <a:solidFill>
                  <a:srgbClr val="3E3E3E"/>
                </a:solidFill>
                <a:latin typeface="CVS Health Sans"/>
                <a:cs typeface="CVS Health Sans"/>
              </a:rPr>
              <a:t> </a:t>
            </a:r>
            <a:r>
              <a:rPr sz="1400" b="1" dirty="0">
                <a:solidFill>
                  <a:srgbClr val="3E3E3E"/>
                </a:solidFill>
                <a:latin typeface="CVS Health Sans"/>
                <a:cs typeface="CVS Health Sans"/>
              </a:rPr>
              <a:t>Dev,</a:t>
            </a:r>
            <a:r>
              <a:rPr sz="1400" b="1" spc="5" dirty="0">
                <a:solidFill>
                  <a:srgbClr val="3E3E3E"/>
                </a:solidFill>
                <a:latin typeface="CVS Health Sans"/>
                <a:cs typeface="CVS Health Sans"/>
              </a:rPr>
              <a:t> </a:t>
            </a:r>
            <a:r>
              <a:rPr sz="1400" b="1" spc="-10" dirty="0">
                <a:solidFill>
                  <a:srgbClr val="3E3E3E"/>
                </a:solidFill>
                <a:latin typeface="CVS Health Sans"/>
                <a:cs typeface="CVS Health Sans"/>
              </a:rPr>
              <a:t>Support</a:t>
            </a:r>
            <a:endParaRPr sz="1400">
              <a:latin typeface="CVS Health Sans"/>
              <a:cs typeface="CVS Health Sans"/>
            </a:endParaRPr>
          </a:p>
          <a:p>
            <a:pPr marL="12700">
              <a:lnSpc>
                <a:spcPts val="1310"/>
              </a:lnSpc>
              <a:spcBef>
                <a:spcPts val="640"/>
              </a:spcBef>
            </a:pPr>
            <a:r>
              <a:rPr sz="1100" dirty="0">
                <a:solidFill>
                  <a:srgbClr val="3E3E3E"/>
                </a:solidFill>
                <a:latin typeface="CVS Health Sans"/>
                <a:cs typeface="CVS Health Sans"/>
              </a:rPr>
              <a:t>Responsible</a:t>
            </a:r>
            <a:r>
              <a:rPr sz="1100" spc="-6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managing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of</a:t>
            </a:r>
            <a:r>
              <a:rPr sz="1100" spc="-10" dirty="0">
                <a:solidFill>
                  <a:srgbClr val="3E3E3E"/>
                </a:solidFill>
                <a:latin typeface="CVS Health Sans"/>
                <a:cs typeface="CVS Health Sans"/>
              </a:rPr>
              <a:t> Analysts/managers</a:t>
            </a:r>
            <a:r>
              <a:rPr sz="1100" spc="-50" dirty="0">
                <a:solidFill>
                  <a:srgbClr val="3E3E3E"/>
                </a:solidFill>
                <a:latin typeface="CVS Health Sans"/>
                <a:cs typeface="CVS Health Sans"/>
              </a:rPr>
              <a:t> </a:t>
            </a:r>
            <a:r>
              <a:rPr sz="1100" dirty="0">
                <a:solidFill>
                  <a:srgbClr val="3E3E3E"/>
                </a:solidFill>
                <a:latin typeface="CVS Health Sans"/>
                <a:cs typeface="CVS Health Sans"/>
              </a:rPr>
              <a:t>focused</a:t>
            </a:r>
            <a:r>
              <a:rPr sz="1100" spc="-5" dirty="0">
                <a:solidFill>
                  <a:srgbClr val="3E3E3E"/>
                </a:solidFill>
                <a:latin typeface="CVS Health Sans"/>
                <a:cs typeface="CVS Health Sans"/>
              </a:rPr>
              <a:t> </a:t>
            </a:r>
            <a:r>
              <a:rPr sz="1100" dirty="0">
                <a:solidFill>
                  <a:srgbClr val="3E3E3E"/>
                </a:solidFill>
                <a:latin typeface="CVS Health Sans"/>
                <a:cs typeface="CVS Health Sans"/>
              </a:rPr>
              <a:t>on</a:t>
            </a:r>
            <a:r>
              <a:rPr sz="1100" spc="-15" dirty="0">
                <a:solidFill>
                  <a:srgbClr val="3E3E3E"/>
                </a:solidFill>
                <a:latin typeface="CVS Health Sans"/>
                <a:cs typeface="CVS Health Sans"/>
              </a:rPr>
              <a:t> </a:t>
            </a:r>
            <a:r>
              <a:rPr sz="1100" dirty="0">
                <a:solidFill>
                  <a:srgbClr val="3E3E3E"/>
                </a:solidFill>
                <a:latin typeface="CVS Health Sans"/>
                <a:cs typeface="CVS Health Sans"/>
              </a:rPr>
              <a:t>IVR</a:t>
            </a:r>
            <a:r>
              <a:rPr sz="1100" spc="20" dirty="0">
                <a:solidFill>
                  <a:srgbClr val="3E3E3E"/>
                </a:solidFill>
                <a:latin typeface="CVS Health Sans"/>
                <a:cs typeface="CVS Health Sans"/>
              </a:rPr>
              <a:t> </a:t>
            </a:r>
            <a:r>
              <a:rPr sz="1100" dirty="0">
                <a:solidFill>
                  <a:srgbClr val="3E3E3E"/>
                </a:solidFill>
                <a:latin typeface="CVS Health Sans"/>
                <a:cs typeface="CVS Health Sans"/>
              </a:rPr>
              <a:t>development</a:t>
            </a:r>
            <a:r>
              <a:rPr sz="1100" spc="-85"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support.</a:t>
            </a:r>
            <a:endParaRPr sz="1100">
              <a:latin typeface="CVS Health Sans"/>
              <a:cs typeface="CVS Health Sans"/>
            </a:endParaRPr>
          </a:p>
          <a:p>
            <a:pPr marL="12700">
              <a:lnSpc>
                <a:spcPts val="1310"/>
              </a:lnSpc>
            </a:pPr>
            <a:r>
              <a:rPr sz="1100" dirty="0">
                <a:solidFill>
                  <a:srgbClr val="3E3E3E"/>
                </a:solidFill>
                <a:latin typeface="CVS Health Sans"/>
                <a:cs typeface="CVS Health Sans"/>
              </a:rPr>
              <a:t>Focus</a:t>
            </a:r>
            <a:r>
              <a:rPr sz="1100" spc="-30" dirty="0">
                <a:solidFill>
                  <a:srgbClr val="3E3E3E"/>
                </a:solidFill>
                <a:latin typeface="CVS Health Sans"/>
                <a:cs typeface="CVS Health Sans"/>
              </a:rPr>
              <a:t> </a:t>
            </a:r>
            <a:r>
              <a:rPr sz="1100" dirty="0">
                <a:solidFill>
                  <a:srgbClr val="3E3E3E"/>
                </a:solidFill>
                <a:latin typeface="CVS Health Sans"/>
                <a:cs typeface="CVS Health Sans"/>
              </a:rPr>
              <a:t>on</a:t>
            </a:r>
            <a:r>
              <a:rPr sz="1100" spc="-25" dirty="0">
                <a:solidFill>
                  <a:srgbClr val="3E3E3E"/>
                </a:solidFill>
                <a:latin typeface="CVS Health Sans"/>
                <a:cs typeface="CVS Health Sans"/>
              </a:rPr>
              <a:t> </a:t>
            </a:r>
            <a:r>
              <a:rPr sz="1100" dirty="0">
                <a:solidFill>
                  <a:srgbClr val="3E3E3E"/>
                </a:solidFill>
                <a:latin typeface="CVS Health Sans"/>
                <a:cs typeface="CVS Health Sans"/>
              </a:rPr>
              <a:t>products;</a:t>
            </a:r>
            <a:r>
              <a:rPr sz="1100" spc="-55" dirty="0">
                <a:solidFill>
                  <a:srgbClr val="3E3E3E"/>
                </a:solidFill>
                <a:latin typeface="CVS Health Sans"/>
                <a:cs typeface="CVS Health Sans"/>
              </a:rPr>
              <a:t> </a:t>
            </a:r>
            <a:r>
              <a:rPr sz="1100" dirty="0">
                <a:solidFill>
                  <a:srgbClr val="3E3E3E"/>
                </a:solidFill>
                <a:latin typeface="CVS Health Sans"/>
                <a:cs typeface="CVS Health Sans"/>
              </a:rPr>
              <a:t>Five9,</a:t>
            </a:r>
            <a:r>
              <a:rPr sz="1100" spc="-50" dirty="0">
                <a:solidFill>
                  <a:srgbClr val="3E3E3E"/>
                </a:solidFill>
                <a:latin typeface="CVS Health Sans"/>
                <a:cs typeface="CVS Health Sans"/>
              </a:rPr>
              <a:t> </a:t>
            </a:r>
            <a:r>
              <a:rPr sz="1100" dirty="0">
                <a:solidFill>
                  <a:srgbClr val="3E3E3E"/>
                </a:solidFill>
                <a:latin typeface="CVS Health Sans"/>
                <a:cs typeface="CVS Health Sans"/>
              </a:rPr>
              <a:t>Veriant,</a:t>
            </a:r>
            <a:r>
              <a:rPr sz="1100" spc="-15" dirty="0">
                <a:solidFill>
                  <a:srgbClr val="3E3E3E"/>
                </a:solidFill>
                <a:latin typeface="CVS Health Sans"/>
                <a:cs typeface="CVS Health Sans"/>
              </a:rPr>
              <a:t> </a:t>
            </a:r>
            <a:r>
              <a:rPr sz="1100" dirty="0">
                <a:solidFill>
                  <a:srgbClr val="3E3E3E"/>
                </a:solidFill>
                <a:latin typeface="CVS Health Sans"/>
                <a:cs typeface="CVS Health Sans"/>
              </a:rPr>
              <a:t>Nuance</a:t>
            </a:r>
            <a:r>
              <a:rPr sz="1100" spc="-10" dirty="0">
                <a:solidFill>
                  <a:srgbClr val="3E3E3E"/>
                </a:solidFill>
                <a:latin typeface="CVS Health Sans"/>
                <a:cs typeface="CVS Health Sans"/>
              </a:rPr>
              <a:t> </a:t>
            </a:r>
            <a:r>
              <a:rPr sz="1100" dirty="0">
                <a:solidFill>
                  <a:srgbClr val="3E3E3E"/>
                </a:solidFill>
                <a:latin typeface="CVS Health Sans"/>
                <a:cs typeface="CVS Health Sans"/>
              </a:rPr>
              <a:t>IA,</a:t>
            </a:r>
            <a:r>
              <a:rPr sz="1100" spc="15" dirty="0">
                <a:solidFill>
                  <a:srgbClr val="3E3E3E"/>
                </a:solidFill>
                <a:latin typeface="CVS Health Sans"/>
                <a:cs typeface="CVS Health Sans"/>
              </a:rPr>
              <a:t> </a:t>
            </a:r>
            <a:r>
              <a:rPr sz="1100" dirty="0">
                <a:solidFill>
                  <a:srgbClr val="3E3E3E"/>
                </a:solidFill>
                <a:latin typeface="CVS Health Sans"/>
                <a:cs typeface="CVS Health Sans"/>
              </a:rPr>
              <a:t>Virgin</a:t>
            </a:r>
            <a:r>
              <a:rPr sz="1100" spc="-25" dirty="0">
                <a:solidFill>
                  <a:srgbClr val="3E3E3E"/>
                </a:solidFill>
                <a:latin typeface="CVS Health Sans"/>
                <a:cs typeface="CVS Health Sans"/>
              </a:rPr>
              <a:t> </a:t>
            </a:r>
            <a:r>
              <a:rPr sz="1100" dirty="0">
                <a:solidFill>
                  <a:srgbClr val="3E3E3E"/>
                </a:solidFill>
                <a:latin typeface="CVS Health Sans"/>
                <a:cs typeface="CVS Health Sans"/>
              </a:rPr>
              <a:t>Pulse</a:t>
            </a:r>
            <a:r>
              <a:rPr sz="1100" spc="-45" dirty="0">
                <a:solidFill>
                  <a:srgbClr val="3E3E3E"/>
                </a:solidFill>
                <a:latin typeface="CVS Health Sans"/>
                <a:cs typeface="CVS Health Sans"/>
              </a:rPr>
              <a:t> </a:t>
            </a:r>
            <a:r>
              <a:rPr sz="1100" dirty="0">
                <a:solidFill>
                  <a:srgbClr val="3E3E3E"/>
                </a:solidFill>
                <a:latin typeface="CVS Health Sans"/>
                <a:cs typeface="CVS Health Sans"/>
              </a:rPr>
              <a:t>outbound</a:t>
            </a:r>
            <a:r>
              <a:rPr sz="1100" spc="-55" dirty="0">
                <a:solidFill>
                  <a:srgbClr val="3E3E3E"/>
                </a:solidFill>
                <a:latin typeface="CVS Health Sans"/>
                <a:cs typeface="CVS Health Sans"/>
              </a:rPr>
              <a:t> </a:t>
            </a:r>
            <a:r>
              <a:rPr sz="1100" spc="-20" dirty="0">
                <a:solidFill>
                  <a:srgbClr val="3E3E3E"/>
                </a:solidFill>
                <a:latin typeface="CVS Health Sans"/>
                <a:cs typeface="CVS Health Sans"/>
              </a:rPr>
              <a:t>IVR.</a:t>
            </a:r>
            <a:endParaRPr sz="1100">
              <a:latin typeface="CVS Health Sans"/>
              <a:cs typeface="CVS Health Sans"/>
            </a:endParaRPr>
          </a:p>
        </p:txBody>
      </p:sp>
      <p:sp>
        <p:nvSpPr>
          <p:cNvPr id="14" name="object 14"/>
          <p:cNvSpPr txBox="1"/>
          <p:nvPr/>
        </p:nvSpPr>
        <p:spPr>
          <a:xfrm>
            <a:off x="3631184" y="788873"/>
            <a:ext cx="1348105"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110</a:t>
            </a:r>
            <a:endParaRPr sz="1400">
              <a:latin typeface="CVS Health Sans"/>
              <a:cs typeface="CVS Health Sans"/>
            </a:endParaRPr>
          </a:p>
        </p:txBody>
      </p:sp>
      <p:sp>
        <p:nvSpPr>
          <p:cNvPr id="15" name="object 15"/>
          <p:cNvSpPr txBox="1"/>
          <p:nvPr/>
        </p:nvSpPr>
        <p:spPr>
          <a:xfrm>
            <a:off x="3634866" y="3678377"/>
            <a:ext cx="1348105"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110</a:t>
            </a:r>
            <a:endParaRPr sz="1400">
              <a:latin typeface="CVS Health Sans"/>
              <a:cs typeface="CVS Health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14710"/>
            <a:ext cx="3863340" cy="5464743"/>
          </a:xfrm>
          <a:prstGeom prst="rect">
            <a:avLst/>
          </a:prstGeom>
        </p:spPr>
      </p:pic>
      <p:sp>
        <p:nvSpPr>
          <p:cNvPr id="3" name="object 3"/>
          <p:cNvSpPr txBox="1"/>
          <p:nvPr/>
        </p:nvSpPr>
        <p:spPr>
          <a:xfrm>
            <a:off x="720953" y="1193368"/>
            <a:ext cx="2652395" cy="2818130"/>
          </a:xfrm>
          <a:prstGeom prst="rect">
            <a:avLst/>
          </a:prstGeom>
        </p:spPr>
        <p:txBody>
          <a:bodyPr vert="horz" wrap="square" lIns="0" tIns="61594" rIns="0" bIns="0" rtlCol="0">
            <a:spAutoFit/>
          </a:bodyPr>
          <a:lstStyle/>
          <a:p>
            <a:pPr marL="12700" marR="398780">
              <a:lnSpc>
                <a:spcPts val="3030"/>
              </a:lnSpc>
              <a:spcBef>
                <a:spcPts val="484"/>
              </a:spcBef>
            </a:pPr>
            <a:r>
              <a:rPr sz="2800" b="1" dirty="0">
                <a:solidFill>
                  <a:srgbClr val="3E3E3E"/>
                </a:solidFill>
                <a:latin typeface="CVS Health Sans"/>
                <a:cs typeface="CVS Health Sans"/>
              </a:rPr>
              <a:t>Strategy</a:t>
            </a:r>
            <a:r>
              <a:rPr sz="2800" b="1" spc="-75" dirty="0">
                <a:solidFill>
                  <a:srgbClr val="3E3E3E"/>
                </a:solidFill>
                <a:latin typeface="CVS Health Sans"/>
                <a:cs typeface="CVS Health Sans"/>
              </a:rPr>
              <a:t> </a:t>
            </a:r>
            <a:r>
              <a:rPr sz="2800" b="1" spc="-25" dirty="0">
                <a:solidFill>
                  <a:srgbClr val="3E3E3E"/>
                </a:solidFill>
                <a:latin typeface="CVS Health Sans"/>
                <a:cs typeface="CVS Health Sans"/>
              </a:rPr>
              <a:t>and </a:t>
            </a:r>
            <a:r>
              <a:rPr sz="2800" b="1" spc="-10" dirty="0">
                <a:solidFill>
                  <a:srgbClr val="3E3E3E"/>
                </a:solidFill>
                <a:latin typeface="CVS Health Sans"/>
                <a:cs typeface="CVS Health Sans"/>
              </a:rPr>
              <a:t>Member Experience</a:t>
            </a:r>
            <a:endParaRPr sz="2800">
              <a:latin typeface="CVS Health Sans"/>
              <a:cs typeface="CVS Health Sans"/>
            </a:endParaRPr>
          </a:p>
          <a:p>
            <a:pPr marL="68580" marR="5080">
              <a:lnSpc>
                <a:spcPct val="100299"/>
              </a:lnSpc>
              <a:spcBef>
                <a:spcPts val="590"/>
              </a:spcBef>
            </a:pP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Strategy</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95" dirty="0">
                <a:solidFill>
                  <a:srgbClr val="3E3E3E"/>
                </a:solidFill>
                <a:latin typeface="CVS Health Sans"/>
                <a:cs typeface="CVS Health Sans"/>
              </a:rPr>
              <a:t> </a:t>
            </a:r>
            <a:r>
              <a:rPr sz="1100" spc="-10" dirty="0">
                <a:solidFill>
                  <a:srgbClr val="3E3E3E"/>
                </a:solidFill>
                <a:latin typeface="CVS Health Sans"/>
                <a:cs typeface="CVS Health Sans"/>
              </a:rPr>
              <a:t>Experience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focused</a:t>
            </a:r>
            <a:r>
              <a:rPr sz="1100" spc="-80" dirty="0">
                <a:solidFill>
                  <a:srgbClr val="3E3E3E"/>
                </a:solidFill>
                <a:latin typeface="CVS Health Sans"/>
                <a:cs typeface="CVS Health Sans"/>
              </a:rPr>
              <a:t> </a:t>
            </a:r>
            <a:r>
              <a:rPr sz="1100" dirty="0">
                <a:solidFill>
                  <a:srgbClr val="3E3E3E"/>
                </a:solidFill>
                <a:latin typeface="CVS Health Sans"/>
                <a:cs typeface="CVS Health Sans"/>
              </a:rPr>
              <a:t>on</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understanding, measuring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enhancing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quality </a:t>
            </a:r>
            <a:r>
              <a:rPr sz="1100" dirty="0">
                <a:solidFill>
                  <a:srgbClr val="3E3E3E"/>
                </a:solidFill>
                <a:latin typeface="CVS Health Sans"/>
                <a:cs typeface="CVS Health Sans"/>
              </a:rPr>
              <a:t>and </a:t>
            </a:r>
            <a:r>
              <a:rPr sz="1100" spc="-10" dirty="0">
                <a:solidFill>
                  <a:srgbClr val="3E3E3E"/>
                </a:solidFill>
                <a:latin typeface="CVS Health Sans"/>
                <a:cs typeface="CVS Health Sans"/>
              </a:rPr>
              <a:t>efficiency</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 </a:t>
            </a:r>
            <a:r>
              <a:rPr sz="1100" spc="-20" dirty="0">
                <a:solidFill>
                  <a:srgbClr val="3E3E3E"/>
                </a:solidFill>
                <a:latin typeface="CVS Health Sans"/>
                <a:cs typeface="CVS Health Sans"/>
              </a:rPr>
              <a:t>agent </a:t>
            </a:r>
            <a:r>
              <a:rPr sz="1100" dirty="0">
                <a:solidFill>
                  <a:srgbClr val="3E3E3E"/>
                </a:solidFill>
                <a:latin typeface="CVS Health Sans"/>
                <a:cs typeface="CVS Health Sans"/>
              </a:rPr>
              <a:t>experience.</a:t>
            </a:r>
            <a:r>
              <a:rPr sz="1100" spc="-9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organization</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includes </a:t>
            </a:r>
            <a:r>
              <a:rPr sz="1100" dirty="0">
                <a:solidFill>
                  <a:srgbClr val="3E3E3E"/>
                </a:solidFill>
                <a:latin typeface="CVS Health Sans"/>
                <a:cs typeface="CVS Health Sans"/>
              </a:rPr>
              <a:t>Quality,</a:t>
            </a:r>
            <a:r>
              <a:rPr sz="1100" spc="-20" dirty="0">
                <a:solidFill>
                  <a:srgbClr val="3E3E3E"/>
                </a:solidFill>
                <a:latin typeface="CVS Health Sans"/>
                <a:cs typeface="CVS Health Sans"/>
              </a:rPr>
              <a:t> </a:t>
            </a:r>
            <a:r>
              <a:rPr sz="1100" dirty="0">
                <a:solidFill>
                  <a:srgbClr val="3E3E3E"/>
                </a:solidFill>
                <a:latin typeface="CVS Health Sans"/>
                <a:cs typeface="CVS Health Sans"/>
              </a:rPr>
              <a:t>User</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Acceptance</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Testing, </a:t>
            </a:r>
            <a:r>
              <a:rPr sz="1100" dirty="0">
                <a:solidFill>
                  <a:srgbClr val="3E3E3E"/>
                </a:solidFill>
                <a:latin typeface="CVS Health Sans"/>
                <a:cs typeface="CVS Health Sans"/>
              </a:rPr>
              <a:t>Service</a:t>
            </a:r>
            <a:r>
              <a:rPr sz="1100" spc="-100" dirty="0">
                <a:solidFill>
                  <a:srgbClr val="3E3E3E"/>
                </a:solidFill>
                <a:latin typeface="CVS Health Sans"/>
                <a:cs typeface="CVS Health Sans"/>
              </a:rPr>
              <a:t> </a:t>
            </a:r>
            <a:r>
              <a:rPr sz="1100" dirty="0">
                <a:solidFill>
                  <a:srgbClr val="3E3E3E"/>
                </a:solidFill>
                <a:latin typeface="CVS Health Sans"/>
                <a:cs typeface="CVS Health Sans"/>
              </a:rPr>
              <a:t>(Executive)</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Recovery, CSAT/Colleague</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Engagement,</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IVR/AI </a:t>
            </a:r>
            <a:r>
              <a:rPr sz="1100" dirty="0">
                <a:solidFill>
                  <a:srgbClr val="3E3E3E"/>
                </a:solidFill>
                <a:latin typeface="CVS Health Sans"/>
                <a:cs typeface="CVS Health Sans"/>
              </a:rPr>
              <a:t>Support,</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Reporting/Analytics.</a:t>
            </a:r>
            <a:endParaRPr sz="1100">
              <a:latin typeface="CVS Health Sans"/>
              <a:cs typeface="CVS Health Sans"/>
            </a:endParaRPr>
          </a:p>
        </p:txBody>
      </p:sp>
      <p:grpSp>
        <p:nvGrpSpPr>
          <p:cNvPr id="4" name="object 4"/>
          <p:cNvGrpSpPr/>
          <p:nvPr/>
        </p:nvGrpSpPr>
        <p:grpSpPr>
          <a:xfrm>
            <a:off x="5138165" y="2286"/>
            <a:ext cx="239395" cy="6856095"/>
            <a:chOff x="5138165" y="2286"/>
            <a:chExt cx="239395" cy="6856095"/>
          </a:xfrm>
        </p:grpSpPr>
        <p:sp>
          <p:nvSpPr>
            <p:cNvPr id="5" name="object 5"/>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6" name="object 6"/>
            <p:cNvPicPr/>
            <p:nvPr/>
          </p:nvPicPr>
          <p:blipFill>
            <a:blip r:embed="rId3" cstate="print"/>
            <a:stretch>
              <a:fillRect/>
            </a:stretch>
          </p:blipFill>
          <p:spPr>
            <a:xfrm>
              <a:off x="5138165" y="799337"/>
              <a:ext cx="239268" cy="239267"/>
            </a:xfrm>
            <a:prstGeom prst="rect">
              <a:avLst/>
            </a:prstGeom>
          </p:spPr>
        </p:pic>
      </p:grpSp>
      <p:sp>
        <p:nvSpPr>
          <p:cNvPr id="7" name="object 7"/>
          <p:cNvSpPr txBox="1"/>
          <p:nvPr/>
        </p:nvSpPr>
        <p:spPr>
          <a:xfrm>
            <a:off x="5585586" y="720389"/>
            <a:ext cx="5539740" cy="753110"/>
          </a:xfrm>
          <a:prstGeom prst="rect">
            <a:avLst/>
          </a:prstGeom>
        </p:spPr>
        <p:txBody>
          <a:bodyPr vert="horz" wrap="square" lIns="0" tIns="112395" rIns="0" bIns="0" rtlCol="0">
            <a:spAutoFit/>
          </a:bodyPr>
          <a:lstStyle/>
          <a:p>
            <a:pPr marL="12700">
              <a:lnSpc>
                <a:spcPct val="100000"/>
              </a:lnSpc>
              <a:spcBef>
                <a:spcPts val="885"/>
              </a:spcBef>
            </a:pPr>
            <a:r>
              <a:rPr sz="1400" b="1" dirty="0">
                <a:solidFill>
                  <a:srgbClr val="3E3E3E"/>
                </a:solidFill>
                <a:latin typeface="CVS Health Sans"/>
                <a:cs typeface="CVS Health Sans"/>
              </a:rPr>
              <a:t>Sr.</a:t>
            </a:r>
            <a:r>
              <a:rPr sz="1400" b="1" spc="-5" dirty="0">
                <a:solidFill>
                  <a:srgbClr val="3E3E3E"/>
                </a:solidFill>
                <a:latin typeface="CVS Health Sans"/>
                <a:cs typeface="CVS Health Sans"/>
              </a:rPr>
              <a:t> </a:t>
            </a:r>
            <a:r>
              <a:rPr sz="1400" b="1" dirty="0">
                <a:solidFill>
                  <a:srgbClr val="3E3E3E"/>
                </a:solidFill>
                <a:latin typeface="CVS Health Sans"/>
                <a:cs typeface="CVS Health Sans"/>
              </a:rPr>
              <a:t>Manager</a:t>
            </a:r>
            <a:r>
              <a:rPr sz="1400" b="1" spc="-55" dirty="0">
                <a:solidFill>
                  <a:srgbClr val="3E3E3E"/>
                </a:solidFill>
                <a:latin typeface="CVS Health Sans"/>
                <a:cs typeface="CVS Health Sans"/>
              </a:rPr>
              <a:t> </a:t>
            </a:r>
            <a:r>
              <a:rPr sz="1400" b="1" dirty="0">
                <a:solidFill>
                  <a:srgbClr val="3E3E3E"/>
                </a:solidFill>
                <a:latin typeface="CVS Health Sans"/>
                <a:cs typeface="CVS Health Sans"/>
              </a:rPr>
              <a:t>Operations</a:t>
            </a:r>
            <a:r>
              <a:rPr sz="1400" b="1" spc="-30" dirty="0">
                <a:solidFill>
                  <a:srgbClr val="3E3E3E"/>
                </a:solidFill>
                <a:latin typeface="CVS Health Sans"/>
                <a:cs typeface="CVS Health Sans"/>
              </a:rPr>
              <a:t> </a:t>
            </a:r>
            <a:r>
              <a:rPr sz="1400" b="1" spc="-10" dirty="0">
                <a:solidFill>
                  <a:srgbClr val="3E3E3E"/>
                </a:solidFill>
                <a:latin typeface="CVS Health Sans"/>
                <a:cs typeface="CVS Health Sans"/>
              </a:rPr>
              <a:t>Reporting</a:t>
            </a:r>
            <a:endParaRPr sz="1400">
              <a:latin typeface="CVS Health Sans"/>
              <a:cs typeface="CVS Health Sans"/>
            </a:endParaRPr>
          </a:p>
          <a:p>
            <a:pPr marL="12700">
              <a:lnSpc>
                <a:spcPts val="1310"/>
              </a:lnSpc>
              <a:spcBef>
                <a:spcPts val="640"/>
              </a:spcBef>
            </a:pP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managing</a:t>
            </a:r>
            <a:r>
              <a:rPr sz="1100" spc="3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55" dirty="0">
                <a:solidFill>
                  <a:srgbClr val="3E3E3E"/>
                </a:solidFill>
                <a:latin typeface="CVS Health Sans"/>
                <a:cs typeface="CVS Health Sans"/>
              </a:rPr>
              <a:t> </a:t>
            </a:r>
            <a:r>
              <a:rPr sz="1100" dirty="0">
                <a:solidFill>
                  <a:srgbClr val="3E3E3E"/>
                </a:solidFill>
                <a:latin typeface="CVS Health Sans"/>
                <a:cs typeface="CVS Health Sans"/>
              </a:rPr>
              <a:t>Reporting</a:t>
            </a:r>
            <a:r>
              <a:rPr sz="1100" spc="-4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5" dirty="0">
                <a:solidFill>
                  <a:srgbClr val="3E3E3E"/>
                </a:solidFill>
                <a:latin typeface="CVS Health Sans"/>
                <a:cs typeface="CVS Health Sans"/>
              </a:rPr>
              <a:t> </a:t>
            </a:r>
            <a:r>
              <a:rPr sz="1100" dirty="0">
                <a:solidFill>
                  <a:srgbClr val="3E3E3E"/>
                </a:solidFill>
                <a:latin typeface="CVS Health Sans"/>
                <a:cs typeface="CVS Health Sans"/>
              </a:rPr>
              <a:t>scope</a:t>
            </a:r>
            <a:r>
              <a:rPr sz="1100" spc="-30"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responsibilities</a:t>
            </a:r>
            <a:endParaRPr sz="1100">
              <a:latin typeface="CVS Health Sans"/>
              <a:cs typeface="CVS Health Sans"/>
            </a:endParaRPr>
          </a:p>
          <a:p>
            <a:pPr marL="12700">
              <a:lnSpc>
                <a:spcPts val="1310"/>
              </a:lnSpc>
            </a:pPr>
            <a:r>
              <a:rPr sz="1100" spc="-10" dirty="0">
                <a:solidFill>
                  <a:srgbClr val="3E3E3E"/>
                </a:solidFill>
                <a:latin typeface="CVS Health Sans"/>
                <a:cs typeface="CVS Health Sans"/>
              </a:rPr>
              <a:t>includes:</a:t>
            </a:r>
            <a:endParaRPr sz="1100">
              <a:latin typeface="CVS Health Sans"/>
              <a:cs typeface="CVS Health Sans"/>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42</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8" name="object 8"/>
          <p:cNvSpPr txBox="1"/>
          <p:nvPr/>
        </p:nvSpPr>
        <p:spPr>
          <a:xfrm>
            <a:off x="5585586" y="1616202"/>
            <a:ext cx="4070350" cy="1705610"/>
          </a:xfrm>
          <a:prstGeom prst="rect">
            <a:avLst/>
          </a:prstGeom>
        </p:spPr>
        <p:txBody>
          <a:bodyPr vert="horz" wrap="square" lIns="0" tIns="14604" rIns="0" bIns="0" rtlCol="0">
            <a:spAutoFit/>
          </a:bodyPr>
          <a:lstStyle/>
          <a:p>
            <a:pPr marL="184150" indent="-171450">
              <a:lnSpc>
                <a:spcPts val="1310"/>
              </a:lnSpc>
              <a:spcBef>
                <a:spcPts val="114"/>
              </a:spcBef>
              <a:buFont typeface="Arial"/>
              <a:buChar char="•"/>
              <a:tabLst>
                <a:tab pos="184150" algn="l"/>
              </a:tabLst>
            </a:pPr>
            <a:r>
              <a:rPr sz="1100" dirty="0">
                <a:solidFill>
                  <a:srgbClr val="3E3E3E"/>
                </a:solidFill>
                <a:latin typeface="CVS Health Sans"/>
                <a:cs typeface="CVS Health Sans"/>
              </a:rPr>
              <a:t>Analysis:</a:t>
            </a:r>
            <a:r>
              <a:rPr sz="1100" spc="-2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50" dirty="0">
                <a:solidFill>
                  <a:srgbClr val="3E3E3E"/>
                </a:solidFill>
                <a:latin typeface="CVS Health Sans"/>
                <a:cs typeface="CVS Health Sans"/>
              </a:rPr>
              <a:t> </a:t>
            </a:r>
            <a:r>
              <a:rPr sz="1100" dirty="0">
                <a:solidFill>
                  <a:srgbClr val="3E3E3E"/>
                </a:solidFill>
                <a:latin typeface="CVS Health Sans"/>
                <a:cs typeface="CVS Health Sans"/>
              </a:rPr>
              <a:t>Performance,</a:t>
            </a:r>
            <a:r>
              <a:rPr sz="1100" spc="-8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10" dirty="0">
                <a:solidFill>
                  <a:srgbClr val="3E3E3E"/>
                </a:solidFill>
                <a:latin typeface="CVS Health Sans"/>
                <a:cs typeface="CVS Health Sans"/>
              </a:rPr>
              <a:t> </a:t>
            </a:r>
            <a:r>
              <a:rPr sz="1100" dirty="0">
                <a:solidFill>
                  <a:srgbClr val="3E3E3E"/>
                </a:solidFill>
                <a:latin typeface="CVS Health Sans"/>
                <a:cs typeface="CVS Health Sans"/>
              </a:rPr>
              <a:t>&amp;</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Financial</a:t>
            </a:r>
            <a:endParaRPr sz="1100">
              <a:latin typeface="CVS Health Sans"/>
              <a:cs typeface="CVS Health Sans"/>
            </a:endParaRPr>
          </a:p>
          <a:p>
            <a:pPr marL="183515" indent="-170815">
              <a:lnSpc>
                <a:spcPts val="1310"/>
              </a:lnSpc>
              <a:buFont typeface="Arial"/>
              <a:buChar char="•"/>
              <a:tabLst>
                <a:tab pos="183515" algn="l"/>
              </a:tabLst>
            </a:pPr>
            <a:r>
              <a:rPr sz="1100" dirty="0">
                <a:solidFill>
                  <a:srgbClr val="3E3E3E"/>
                </a:solidFill>
                <a:latin typeface="CVS Health Sans"/>
                <a:cs typeface="CVS Health Sans"/>
              </a:rPr>
              <a:t>Data ETL</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Tools</a:t>
            </a:r>
            <a:endParaRPr sz="1100">
              <a:latin typeface="CVS Health Sans"/>
              <a:cs typeface="CVS Health Sans"/>
            </a:endParaRPr>
          </a:p>
          <a:p>
            <a:pPr marL="184150" indent="-171450">
              <a:lnSpc>
                <a:spcPct val="100000"/>
              </a:lnSpc>
              <a:spcBef>
                <a:spcPts val="15"/>
              </a:spcBef>
              <a:buFont typeface="Arial"/>
              <a:buChar char="•"/>
              <a:tabLst>
                <a:tab pos="184150" algn="l"/>
              </a:tabLst>
            </a:pPr>
            <a:r>
              <a:rPr sz="1100" dirty="0">
                <a:solidFill>
                  <a:srgbClr val="3E3E3E"/>
                </a:solidFill>
                <a:latin typeface="CVS Health Sans"/>
                <a:cs typeface="CVS Health Sans"/>
              </a:rPr>
              <a:t>MS</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Office</a:t>
            </a:r>
            <a:endParaRPr sz="1100">
              <a:latin typeface="CVS Health Sans"/>
              <a:cs typeface="CVS Health Sans"/>
            </a:endParaRPr>
          </a:p>
          <a:p>
            <a:pPr marL="184150" indent="-171450">
              <a:lnSpc>
                <a:spcPts val="1310"/>
              </a:lnSpc>
              <a:spcBef>
                <a:spcPts val="10"/>
              </a:spcBef>
              <a:buFont typeface="Arial"/>
              <a:buChar char="•"/>
              <a:tabLst>
                <a:tab pos="184150" algn="l"/>
              </a:tabLst>
            </a:pPr>
            <a:r>
              <a:rPr sz="1100" dirty="0">
                <a:solidFill>
                  <a:srgbClr val="3E3E3E"/>
                </a:solidFill>
                <a:latin typeface="CVS Health Sans"/>
                <a:cs typeface="CVS Health Sans"/>
              </a:rPr>
              <a:t>Coding,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Queries,</a:t>
            </a:r>
            <a:r>
              <a:rPr sz="1100" spc="-70" dirty="0">
                <a:solidFill>
                  <a:srgbClr val="3E3E3E"/>
                </a:solidFill>
                <a:latin typeface="CVS Health Sans"/>
                <a:cs typeface="CVS Health Sans"/>
              </a:rPr>
              <a:t> </a:t>
            </a:r>
            <a:r>
              <a:rPr sz="1100" spc="-10" dirty="0">
                <a:solidFill>
                  <a:srgbClr val="3E3E3E"/>
                </a:solidFill>
                <a:latin typeface="CVS Health Sans"/>
                <a:cs typeface="CVS Health Sans"/>
              </a:rPr>
              <a:t>Automation</a:t>
            </a:r>
            <a:endParaRPr sz="1100">
              <a:latin typeface="CVS Health Sans"/>
              <a:cs typeface="CVS Health Sans"/>
            </a:endParaRPr>
          </a:p>
          <a:p>
            <a:pPr marL="184150" indent="-171450">
              <a:lnSpc>
                <a:spcPts val="1310"/>
              </a:lnSpc>
              <a:buFont typeface="Arial"/>
              <a:buChar char="•"/>
              <a:tabLst>
                <a:tab pos="184150" algn="l"/>
              </a:tabLst>
            </a:pPr>
            <a:r>
              <a:rPr sz="1100" dirty="0">
                <a:solidFill>
                  <a:srgbClr val="3E3E3E"/>
                </a:solidFill>
                <a:latin typeface="CVS Health Sans"/>
                <a:cs typeface="CVS Health Sans"/>
              </a:rPr>
              <a:t>Data</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Viz/Tableau</a:t>
            </a:r>
            <a:endParaRPr sz="1100">
              <a:latin typeface="CVS Health Sans"/>
              <a:cs typeface="CVS Health Sans"/>
            </a:endParaRPr>
          </a:p>
          <a:p>
            <a:pPr marL="184150" indent="-171450">
              <a:lnSpc>
                <a:spcPct val="100000"/>
              </a:lnSpc>
              <a:spcBef>
                <a:spcPts val="15"/>
              </a:spcBef>
              <a:buFont typeface="Arial"/>
              <a:buChar char="•"/>
              <a:tabLst>
                <a:tab pos="184150" algn="l"/>
              </a:tabLst>
            </a:pPr>
            <a:r>
              <a:rPr sz="1100" dirty="0">
                <a:solidFill>
                  <a:srgbClr val="3E3E3E"/>
                </a:solidFill>
                <a:latin typeface="CVS Health Sans"/>
                <a:cs typeface="CVS Health Sans"/>
              </a:rPr>
              <a:t>Content</a:t>
            </a:r>
            <a:r>
              <a:rPr sz="1100" spc="-60" dirty="0">
                <a:solidFill>
                  <a:srgbClr val="3E3E3E"/>
                </a:solidFill>
                <a:latin typeface="CVS Health Sans"/>
                <a:cs typeface="CVS Health Sans"/>
              </a:rPr>
              <a:t> </a:t>
            </a:r>
            <a:r>
              <a:rPr sz="1100" dirty="0">
                <a:solidFill>
                  <a:srgbClr val="3E3E3E"/>
                </a:solidFill>
                <a:latin typeface="CVS Health Sans"/>
                <a:cs typeface="CVS Health Sans"/>
              </a:rPr>
              <a:t>&amp; Domain</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knowledge</a:t>
            </a:r>
            <a:endParaRPr sz="1100">
              <a:latin typeface="CVS Health Sans"/>
              <a:cs typeface="CVS Health Sans"/>
            </a:endParaRPr>
          </a:p>
          <a:p>
            <a:pPr marL="183515" indent="-170815">
              <a:lnSpc>
                <a:spcPts val="1310"/>
              </a:lnSpc>
              <a:spcBef>
                <a:spcPts val="10"/>
              </a:spcBef>
              <a:buFont typeface="Arial"/>
              <a:buChar char="•"/>
              <a:tabLst>
                <a:tab pos="183515" algn="l"/>
              </a:tabLst>
            </a:pPr>
            <a:r>
              <a:rPr sz="1100" dirty="0">
                <a:solidFill>
                  <a:srgbClr val="3E3E3E"/>
                </a:solidFill>
                <a:latin typeface="CVS Health Sans"/>
                <a:cs typeface="CVS Health Sans"/>
              </a:rPr>
              <a:t>General</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Professional/PM/BPI</a:t>
            </a:r>
            <a:endParaRPr sz="1100">
              <a:latin typeface="CVS Health Sans"/>
              <a:cs typeface="CVS Health Sans"/>
            </a:endParaRPr>
          </a:p>
          <a:p>
            <a:pPr marL="184150" indent="-171450">
              <a:lnSpc>
                <a:spcPts val="1310"/>
              </a:lnSpc>
              <a:buFont typeface="Arial"/>
              <a:buChar char="•"/>
              <a:tabLst>
                <a:tab pos="184150" algn="l"/>
              </a:tabLst>
            </a:pPr>
            <a:r>
              <a:rPr sz="1100" dirty="0">
                <a:solidFill>
                  <a:srgbClr val="3E3E3E"/>
                </a:solidFill>
                <a:latin typeface="CVS Health Sans"/>
                <a:cs typeface="CVS Health Sans"/>
              </a:rPr>
              <a:t>Specialized</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Skills/Certifications</a:t>
            </a:r>
            <a:endParaRPr sz="1100">
              <a:latin typeface="CVS Health Sans"/>
              <a:cs typeface="CVS Health Sans"/>
            </a:endParaRPr>
          </a:p>
          <a:p>
            <a:pPr marL="184150" indent="-171450">
              <a:lnSpc>
                <a:spcPct val="100000"/>
              </a:lnSpc>
              <a:spcBef>
                <a:spcPts val="10"/>
              </a:spcBef>
              <a:buFont typeface="Arial"/>
              <a:buChar char="•"/>
              <a:tabLst>
                <a:tab pos="184150" algn="l"/>
              </a:tabLst>
            </a:pPr>
            <a:r>
              <a:rPr sz="1100" dirty="0">
                <a:solidFill>
                  <a:srgbClr val="3E3E3E"/>
                </a:solidFill>
                <a:latin typeface="CVS Health Sans"/>
                <a:cs typeface="CVS Health Sans"/>
              </a:rPr>
              <a:t>Vendor</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Management</a:t>
            </a:r>
            <a:endParaRPr sz="1100">
              <a:latin typeface="CVS Health Sans"/>
              <a:cs typeface="CVS Health Sans"/>
            </a:endParaRPr>
          </a:p>
          <a:p>
            <a:pPr marL="183515" indent="-170815">
              <a:lnSpc>
                <a:spcPct val="100000"/>
              </a:lnSpc>
              <a:spcBef>
                <a:spcPts val="15"/>
              </a:spcBef>
              <a:buFont typeface="Arial"/>
              <a:buChar char="•"/>
              <a:tabLst>
                <a:tab pos="183515" algn="l"/>
              </a:tabLst>
            </a:pP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35" dirty="0">
                <a:solidFill>
                  <a:srgbClr val="3E3E3E"/>
                </a:solidFill>
                <a:latin typeface="CVS Health Sans"/>
                <a:cs typeface="CVS Health Sans"/>
              </a:rPr>
              <a:t> </a:t>
            </a:r>
            <a:r>
              <a:rPr sz="1100" dirty="0">
                <a:solidFill>
                  <a:srgbClr val="3E3E3E"/>
                </a:solidFill>
                <a:latin typeface="CVS Health Sans"/>
                <a:cs typeface="CVS Health Sans"/>
              </a:rPr>
              <a:t>management</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growth</a:t>
            </a:r>
            <a:r>
              <a:rPr sz="1100" spc="-95" dirty="0">
                <a:solidFill>
                  <a:srgbClr val="3E3E3E"/>
                </a:solidFill>
                <a:latin typeface="CVS Health Sans"/>
                <a:cs typeface="CVS Health Sans"/>
              </a:rPr>
              <a:t> </a:t>
            </a:r>
            <a:r>
              <a:rPr sz="1100" dirty="0">
                <a:solidFill>
                  <a:srgbClr val="3E3E3E"/>
                </a:solidFill>
                <a:latin typeface="CVS Health Sans"/>
                <a:cs typeface="CVS Health Sans"/>
              </a:rPr>
              <a:t>of</a:t>
            </a:r>
            <a:r>
              <a:rPr sz="1100" spc="-20" dirty="0">
                <a:solidFill>
                  <a:srgbClr val="3E3E3E"/>
                </a:solidFill>
                <a:latin typeface="CVS Health Sans"/>
                <a:cs typeface="CVS Health Sans"/>
              </a:rPr>
              <a:t> </a:t>
            </a:r>
            <a:r>
              <a:rPr sz="1100" dirty="0">
                <a:solidFill>
                  <a:srgbClr val="3E3E3E"/>
                </a:solidFill>
                <a:latin typeface="CVS Health Sans"/>
                <a:cs typeface="CVS Health Sans"/>
              </a:rPr>
              <a:t>team</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members</a:t>
            </a:r>
            <a:endParaRPr sz="1100">
              <a:latin typeface="CVS Health Sans"/>
              <a:cs typeface="CVS Health Sans"/>
            </a:endParaRPr>
          </a:p>
        </p:txBody>
      </p:sp>
      <p:sp>
        <p:nvSpPr>
          <p:cNvPr id="9" name="object 9"/>
          <p:cNvSpPr txBox="1">
            <a:spLocks noGrp="1"/>
          </p:cNvSpPr>
          <p:nvPr>
            <p:ph type="title"/>
          </p:nvPr>
        </p:nvSpPr>
        <p:spPr>
          <a:prstGeom prst="rect">
            <a:avLst/>
          </a:prstGeom>
        </p:spPr>
        <p:txBody>
          <a:bodyPr vert="horz" wrap="square" lIns="0" tIns="13335" rIns="0" bIns="0" rtlCol="0">
            <a:spAutoFit/>
          </a:bodyPr>
          <a:lstStyle/>
          <a:p>
            <a:pPr marL="334010">
              <a:lnSpc>
                <a:spcPct val="100000"/>
              </a:lnSpc>
              <a:spcBef>
                <a:spcPts val="105"/>
              </a:spcBef>
            </a:pPr>
            <a:r>
              <a:rPr dirty="0"/>
              <a:t>Job</a:t>
            </a:r>
            <a:r>
              <a:rPr spc="-40" dirty="0"/>
              <a:t> </a:t>
            </a:r>
            <a:r>
              <a:rPr dirty="0"/>
              <a:t>Grade</a:t>
            </a:r>
            <a:r>
              <a:rPr spc="15" dirty="0"/>
              <a:t> </a:t>
            </a:r>
            <a:r>
              <a:rPr dirty="0"/>
              <a:t>-</a:t>
            </a:r>
            <a:r>
              <a:rPr spc="10" dirty="0"/>
              <a:t> </a:t>
            </a:r>
            <a:r>
              <a:rPr spc="-25" dirty="0"/>
              <a:t>110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14710"/>
            <a:ext cx="3863340" cy="5464743"/>
          </a:xfrm>
          <a:prstGeom prst="rect">
            <a:avLst/>
          </a:prstGeom>
        </p:spPr>
      </p:pic>
      <p:sp>
        <p:nvSpPr>
          <p:cNvPr id="3" name="object 3"/>
          <p:cNvSpPr txBox="1"/>
          <p:nvPr/>
        </p:nvSpPr>
        <p:spPr>
          <a:xfrm>
            <a:off x="720953" y="1193368"/>
            <a:ext cx="2652395" cy="2818130"/>
          </a:xfrm>
          <a:prstGeom prst="rect">
            <a:avLst/>
          </a:prstGeom>
        </p:spPr>
        <p:txBody>
          <a:bodyPr vert="horz" wrap="square" lIns="0" tIns="61594" rIns="0" bIns="0" rtlCol="0">
            <a:spAutoFit/>
          </a:bodyPr>
          <a:lstStyle/>
          <a:p>
            <a:pPr marL="12700" marR="398780">
              <a:lnSpc>
                <a:spcPts val="3030"/>
              </a:lnSpc>
              <a:spcBef>
                <a:spcPts val="484"/>
              </a:spcBef>
            </a:pPr>
            <a:r>
              <a:rPr sz="2800" b="1" dirty="0">
                <a:solidFill>
                  <a:srgbClr val="3E3E3E"/>
                </a:solidFill>
                <a:latin typeface="CVS Health Sans"/>
                <a:cs typeface="CVS Health Sans"/>
              </a:rPr>
              <a:t>Strategy</a:t>
            </a:r>
            <a:r>
              <a:rPr sz="2800" b="1" spc="-75" dirty="0">
                <a:solidFill>
                  <a:srgbClr val="3E3E3E"/>
                </a:solidFill>
                <a:latin typeface="CVS Health Sans"/>
                <a:cs typeface="CVS Health Sans"/>
              </a:rPr>
              <a:t> </a:t>
            </a:r>
            <a:r>
              <a:rPr sz="2800" b="1" spc="-25" dirty="0">
                <a:solidFill>
                  <a:srgbClr val="3E3E3E"/>
                </a:solidFill>
                <a:latin typeface="CVS Health Sans"/>
                <a:cs typeface="CVS Health Sans"/>
              </a:rPr>
              <a:t>and </a:t>
            </a:r>
            <a:r>
              <a:rPr sz="2800" b="1" spc="-10" dirty="0">
                <a:solidFill>
                  <a:srgbClr val="3E3E3E"/>
                </a:solidFill>
                <a:latin typeface="CVS Health Sans"/>
                <a:cs typeface="CVS Health Sans"/>
              </a:rPr>
              <a:t>Member Experience</a:t>
            </a:r>
            <a:endParaRPr sz="2800">
              <a:latin typeface="CVS Health Sans"/>
              <a:cs typeface="CVS Health Sans"/>
            </a:endParaRPr>
          </a:p>
          <a:p>
            <a:pPr marL="68580" marR="5080">
              <a:lnSpc>
                <a:spcPct val="100299"/>
              </a:lnSpc>
              <a:spcBef>
                <a:spcPts val="590"/>
              </a:spcBef>
            </a:pPr>
            <a:r>
              <a:rPr sz="1100" dirty="0">
                <a:solidFill>
                  <a:srgbClr val="3E3E3E"/>
                </a:solidFill>
                <a:latin typeface="CVS Health Sans"/>
                <a:cs typeface="CVS Health Sans"/>
              </a:rPr>
              <a:t>The</a:t>
            </a:r>
            <a:r>
              <a:rPr sz="1100" spc="-25" dirty="0">
                <a:solidFill>
                  <a:srgbClr val="3E3E3E"/>
                </a:solidFill>
                <a:latin typeface="CVS Health Sans"/>
                <a:cs typeface="CVS Health Sans"/>
              </a:rPr>
              <a:t> </a:t>
            </a:r>
            <a:r>
              <a:rPr sz="1100" dirty="0">
                <a:solidFill>
                  <a:srgbClr val="3E3E3E"/>
                </a:solidFill>
                <a:latin typeface="CVS Health Sans"/>
                <a:cs typeface="CVS Health Sans"/>
              </a:rPr>
              <a:t>Strategy</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95" dirty="0">
                <a:solidFill>
                  <a:srgbClr val="3E3E3E"/>
                </a:solidFill>
                <a:latin typeface="CVS Health Sans"/>
                <a:cs typeface="CVS Health Sans"/>
              </a:rPr>
              <a:t> </a:t>
            </a:r>
            <a:r>
              <a:rPr sz="1100" spc="-10" dirty="0">
                <a:solidFill>
                  <a:srgbClr val="3E3E3E"/>
                </a:solidFill>
                <a:latin typeface="CVS Health Sans"/>
                <a:cs typeface="CVS Health Sans"/>
              </a:rPr>
              <a:t>Experience </a:t>
            </a:r>
            <a:r>
              <a:rPr sz="1100" dirty="0">
                <a:solidFill>
                  <a:srgbClr val="3E3E3E"/>
                </a:solidFill>
                <a:latin typeface="CVS Health Sans"/>
                <a:cs typeface="CVS Health Sans"/>
              </a:rPr>
              <a:t>team</a:t>
            </a:r>
            <a:r>
              <a:rPr sz="1100" spc="-20" dirty="0">
                <a:solidFill>
                  <a:srgbClr val="3E3E3E"/>
                </a:solidFill>
                <a:latin typeface="CVS Health Sans"/>
                <a:cs typeface="CVS Health Sans"/>
              </a:rPr>
              <a:t>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focused</a:t>
            </a:r>
            <a:r>
              <a:rPr sz="1100" spc="-80" dirty="0">
                <a:solidFill>
                  <a:srgbClr val="3E3E3E"/>
                </a:solidFill>
                <a:latin typeface="CVS Health Sans"/>
                <a:cs typeface="CVS Health Sans"/>
              </a:rPr>
              <a:t> </a:t>
            </a:r>
            <a:r>
              <a:rPr sz="1100" dirty="0">
                <a:solidFill>
                  <a:srgbClr val="3E3E3E"/>
                </a:solidFill>
                <a:latin typeface="CVS Health Sans"/>
                <a:cs typeface="CVS Health Sans"/>
              </a:rPr>
              <a:t>on</a:t>
            </a:r>
            <a:r>
              <a:rPr sz="1100" spc="-45" dirty="0">
                <a:solidFill>
                  <a:srgbClr val="3E3E3E"/>
                </a:solidFill>
                <a:latin typeface="CVS Health Sans"/>
                <a:cs typeface="CVS Health Sans"/>
              </a:rPr>
              <a:t> </a:t>
            </a:r>
            <a:r>
              <a:rPr sz="1100" spc="-10" dirty="0">
                <a:solidFill>
                  <a:srgbClr val="3E3E3E"/>
                </a:solidFill>
                <a:latin typeface="CVS Health Sans"/>
                <a:cs typeface="CVS Health Sans"/>
              </a:rPr>
              <a:t>understanding, measuring</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enhancing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quality </a:t>
            </a:r>
            <a:r>
              <a:rPr sz="1100" dirty="0">
                <a:solidFill>
                  <a:srgbClr val="3E3E3E"/>
                </a:solidFill>
                <a:latin typeface="CVS Health Sans"/>
                <a:cs typeface="CVS Health Sans"/>
              </a:rPr>
              <a:t>and </a:t>
            </a:r>
            <a:r>
              <a:rPr sz="1100" spc="-10" dirty="0">
                <a:solidFill>
                  <a:srgbClr val="3E3E3E"/>
                </a:solidFill>
                <a:latin typeface="CVS Health Sans"/>
                <a:cs typeface="CVS Health Sans"/>
              </a:rPr>
              <a:t>efficiency</a:t>
            </a:r>
            <a:r>
              <a:rPr sz="1100" spc="-50" dirty="0">
                <a:solidFill>
                  <a:srgbClr val="3E3E3E"/>
                </a:solidFill>
                <a:latin typeface="CVS Health Sans"/>
                <a:cs typeface="CVS Health Sans"/>
              </a:rPr>
              <a:t> </a:t>
            </a:r>
            <a:r>
              <a:rPr sz="1100" dirty="0">
                <a:solidFill>
                  <a:srgbClr val="3E3E3E"/>
                </a:solidFill>
                <a:latin typeface="CVS Health Sans"/>
                <a:cs typeface="CVS Health Sans"/>
              </a:rPr>
              <a:t>of</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0" dirty="0">
                <a:solidFill>
                  <a:srgbClr val="3E3E3E"/>
                </a:solidFill>
                <a:latin typeface="CVS Health Sans"/>
                <a:cs typeface="CVS Health Sans"/>
              </a:rPr>
              <a:t> </a:t>
            </a:r>
            <a:r>
              <a:rPr sz="1100" dirty="0">
                <a:solidFill>
                  <a:srgbClr val="3E3E3E"/>
                </a:solidFill>
                <a:latin typeface="CVS Health Sans"/>
                <a:cs typeface="CVS Health Sans"/>
              </a:rPr>
              <a:t>and </a:t>
            </a:r>
            <a:r>
              <a:rPr sz="1100" spc="-20" dirty="0">
                <a:solidFill>
                  <a:srgbClr val="3E3E3E"/>
                </a:solidFill>
                <a:latin typeface="CVS Health Sans"/>
                <a:cs typeface="CVS Health Sans"/>
              </a:rPr>
              <a:t>agent </a:t>
            </a:r>
            <a:r>
              <a:rPr sz="1100" dirty="0">
                <a:solidFill>
                  <a:srgbClr val="3E3E3E"/>
                </a:solidFill>
                <a:latin typeface="CVS Health Sans"/>
                <a:cs typeface="CVS Health Sans"/>
              </a:rPr>
              <a:t>experience.</a:t>
            </a:r>
            <a:r>
              <a:rPr sz="1100" spc="-9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organization</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includes </a:t>
            </a:r>
            <a:r>
              <a:rPr sz="1100" dirty="0">
                <a:solidFill>
                  <a:srgbClr val="3E3E3E"/>
                </a:solidFill>
                <a:latin typeface="CVS Health Sans"/>
                <a:cs typeface="CVS Health Sans"/>
              </a:rPr>
              <a:t>Quality,</a:t>
            </a:r>
            <a:r>
              <a:rPr sz="1100" spc="-20" dirty="0">
                <a:solidFill>
                  <a:srgbClr val="3E3E3E"/>
                </a:solidFill>
                <a:latin typeface="CVS Health Sans"/>
                <a:cs typeface="CVS Health Sans"/>
              </a:rPr>
              <a:t> </a:t>
            </a:r>
            <a:r>
              <a:rPr sz="1100" dirty="0">
                <a:solidFill>
                  <a:srgbClr val="3E3E3E"/>
                </a:solidFill>
                <a:latin typeface="CVS Health Sans"/>
                <a:cs typeface="CVS Health Sans"/>
              </a:rPr>
              <a:t>User</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Acceptance</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Testing, </a:t>
            </a:r>
            <a:r>
              <a:rPr sz="1100" dirty="0">
                <a:solidFill>
                  <a:srgbClr val="3E3E3E"/>
                </a:solidFill>
                <a:latin typeface="CVS Health Sans"/>
                <a:cs typeface="CVS Health Sans"/>
              </a:rPr>
              <a:t>Service</a:t>
            </a:r>
            <a:r>
              <a:rPr sz="1100" spc="-100" dirty="0">
                <a:solidFill>
                  <a:srgbClr val="3E3E3E"/>
                </a:solidFill>
                <a:latin typeface="CVS Health Sans"/>
                <a:cs typeface="CVS Health Sans"/>
              </a:rPr>
              <a:t> </a:t>
            </a:r>
            <a:r>
              <a:rPr sz="1100" dirty="0">
                <a:solidFill>
                  <a:srgbClr val="3E3E3E"/>
                </a:solidFill>
                <a:latin typeface="CVS Health Sans"/>
                <a:cs typeface="CVS Health Sans"/>
              </a:rPr>
              <a:t>(Executive)</a:t>
            </a:r>
            <a:r>
              <a:rPr sz="1100" spc="-75" dirty="0">
                <a:solidFill>
                  <a:srgbClr val="3E3E3E"/>
                </a:solidFill>
                <a:latin typeface="CVS Health Sans"/>
                <a:cs typeface="CVS Health Sans"/>
              </a:rPr>
              <a:t> </a:t>
            </a:r>
            <a:r>
              <a:rPr sz="1100" spc="-10" dirty="0">
                <a:solidFill>
                  <a:srgbClr val="3E3E3E"/>
                </a:solidFill>
                <a:latin typeface="CVS Health Sans"/>
                <a:cs typeface="CVS Health Sans"/>
              </a:rPr>
              <a:t>Recovery, CSAT/Colleague</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Engagement,</a:t>
            </a:r>
            <a:r>
              <a:rPr sz="1100" spc="50" dirty="0">
                <a:solidFill>
                  <a:srgbClr val="3E3E3E"/>
                </a:solidFill>
                <a:latin typeface="CVS Health Sans"/>
                <a:cs typeface="CVS Health Sans"/>
              </a:rPr>
              <a:t> </a:t>
            </a:r>
            <a:r>
              <a:rPr sz="1100" spc="-10" dirty="0">
                <a:solidFill>
                  <a:srgbClr val="3E3E3E"/>
                </a:solidFill>
                <a:latin typeface="CVS Health Sans"/>
                <a:cs typeface="CVS Health Sans"/>
              </a:rPr>
              <a:t>IVR/AI </a:t>
            </a:r>
            <a:r>
              <a:rPr sz="1100" dirty="0">
                <a:solidFill>
                  <a:srgbClr val="3E3E3E"/>
                </a:solidFill>
                <a:latin typeface="CVS Health Sans"/>
                <a:cs typeface="CVS Health Sans"/>
              </a:rPr>
              <a:t>Support,</a:t>
            </a:r>
            <a:r>
              <a:rPr sz="1100" spc="-60" dirty="0">
                <a:solidFill>
                  <a:srgbClr val="3E3E3E"/>
                </a:solidFill>
                <a:latin typeface="CVS Health Sans"/>
                <a:cs typeface="CVS Health Sans"/>
              </a:rPr>
              <a:t> </a:t>
            </a:r>
            <a:r>
              <a:rPr sz="1100" spc="-10" dirty="0">
                <a:solidFill>
                  <a:srgbClr val="3E3E3E"/>
                </a:solidFill>
                <a:latin typeface="CVS Health Sans"/>
                <a:cs typeface="CVS Health Sans"/>
              </a:rPr>
              <a:t>Reporting/Analytics.</a:t>
            </a:r>
            <a:endParaRPr sz="1100">
              <a:latin typeface="CVS Health Sans"/>
              <a:cs typeface="CVS Health Sans"/>
            </a:endParaRPr>
          </a:p>
        </p:txBody>
      </p:sp>
      <p:grpSp>
        <p:nvGrpSpPr>
          <p:cNvPr id="4" name="object 4"/>
          <p:cNvGrpSpPr/>
          <p:nvPr/>
        </p:nvGrpSpPr>
        <p:grpSpPr>
          <a:xfrm>
            <a:off x="5138165" y="2286"/>
            <a:ext cx="239395" cy="6856095"/>
            <a:chOff x="5138165" y="2286"/>
            <a:chExt cx="239395" cy="6856095"/>
          </a:xfrm>
        </p:grpSpPr>
        <p:sp>
          <p:nvSpPr>
            <p:cNvPr id="5" name="object 5"/>
            <p:cNvSpPr/>
            <p:nvPr/>
          </p:nvSpPr>
          <p:spPr>
            <a:xfrm>
              <a:off x="5236082" y="2286"/>
              <a:ext cx="57150" cy="6856095"/>
            </a:xfrm>
            <a:custGeom>
              <a:avLst/>
              <a:gdLst/>
              <a:ahLst/>
              <a:cxnLst/>
              <a:rect l="l" t="t" r="r" b="b"/>
              <a:pathLst>
                <a:path w="57150" h="6856095">
                  <a:moveTo>
                    <a:pt x="57150" y="0"/>
                  </a:moveTo>
                  <a:lnTo>
                    <a:pt x="0" y="0"/>
                  </a:lnTo>
                  <a:lnTo>
                    <a:pt x="0" y="6855714"/>
                  </a:lnTo>
                  <a:lnTo>
                    <a:pt x="57150" y="6855714"/>
                  </a:lnTo>
                  <a:lnTo>
                    <a:pt x="57150" y="0"/>
                  </a:lnTo>
                  <a:close/>
                </a:path>
              </a:pathLst>
            </a:custGeom>
            <a:solidFill>
              <a:srgbClr val="C0C0C0"/>
            </a:solidFill>
          </p:spPr>
          <p:txBody>
            <a:bodyPr wrap="square" lIns="0" tIns="0" rIns="0" bIns="0" rtlCol="0"/>
            <a:lstStyle/>
            <a:p>
              <a:endParaRPr/>
            </a:p>
          </p:txBody>
        </p:sp>
        <p:pic>
          <p:nvPicPr>
            <p:cNvPr id="6" name="object 6"/>
            <p:cNvPicPr/>
            <p:nvPr/>
          </p:nvPicPr>
          <p:blipFill>
            <a:blip r:embed="rId3" cstate="print"/>
            <a:stretch>
              <a:fillRect/>
            </a:stretch>
          </p:blipFill>
          <p:spPr>
            <a:xfrm>
              <a:off x="5138165" y="799337"/>
              <a:ext cx="239268" cy="239267"/>
            </a:xfrm>
            <a:prstGeom prst="rect">
              <a:avLst/>
            </a:prstGeom>
          </p:spPr>
        </p:pic>
        <p:pic>
          <p:nvPicPr>
            <p:cNvPr id="7" name="object 7"/>
            <p:cNvPicPr/>
            <p:nvPr/>
          </p:nvPicPr>
          <p:blipFill>
            <a:blip r:embed="rId3" cstate="print"/>
            <a:stretch>
              <a:fillRect/>
            </a:stretch>
          </p:blipFill>
          <p:spPr>
            <a:xfrm>
              <a:off x="5138165" y="2157221"/>
              <a:ext cx="239268" cy="239267"/>
            </a:xfrm>
            <a:prstGeom prst="rect">
              <a:avLst/>
            </a:prstGeom>
          </p:spPr>
        </p:pic>
      </p:grpSp>
      <p:sp>
        <p:nvSpPr>
          <p:cNvPr id="8" name="object 8"/>
          <p:cNvSpPr txBox="1">
            <a:spLocks noGrp="1"/>
          </p:cNvSpPr>
          <p:nvPr>
            <p:ph type="title"/>
          </p:nvPr>
        </p:nvSpPr>
        <p:spPr>
          <a:xfrm>
            <a:off x="5585586" y="819988"/>
            <a:ext cx="5039995" cy="240029"/>
          </a:xfrm>
          <a:prstGeom prst="rect">
            <a:avLst/>
          </a:prstGeom>
        </p:spPr>
        <p:txBody>
          <a:bodyPr vert="horz" wrap="square" lIns="0" tIns="13335" rIns="0" bIns="0" rtlCol="0">
            <a:spAutoFit/>
          </a:bodyPr>
          <a:lstStyle/>
          <a:p>
            <a:pPr marL="12700">
              <a:lnSpc>
                <a:spcPct val="100000"/>
              </a:lnSpc>
              <a:spcBef>
                <a:spcPts val="105"/>
              </a:spcBef>
            </a:pPr>
            <a:r>
              <a:rPr dirty="0">
                <a:solidFill>
                  <a:srgbClr val="3E3E3E"/>
                </a:solidFill>
              </a:rPr>
              <a:t>Lead</a:t>
            </a:r>
            <a:r>
              <a:rPr spc="-45" dirty="0">
                <a:solidFill>
                  <a:srgbClr val="3E3E3E"/>
                </a:solidFill>
              </a:rPr>
              <a:t> </a:t>
            </a:r>
            <a:r>
              <a:rPr dirty="0">
                <a:solidFill>
                  <a:srgbClr val="3E3E3E"/>
                </a:solidFill>
              </a:rPr>
              <a:t>Director</a:t>
            </a:r>
            <a:r>
              <a:rPr spc="-35" dirty="0">
                <a:solidFill>
                  <a:srgbClr val="3E3E3E"/>
                </a:solidFill>
              </a:rPr>
              <a:t> </a:t>
            </a:r>
            <a:r>
              <a:rPr dirty="0">
                <a:solidFill>
                  <a:srgbClr val="3E3E3E"/>
                </a:solidFill>
              </a:rPr>
              <a:t>IVR,</a:t>
            </a:r>
            <a:r>
              <a:rPr spc="-20" dirty="0">
                <a:solidFill>
                  <a:srgbClr val="3E3E3E"/>
                </a:solidFill>
              </a:rPr>
              <a:t> </a:t>
            </a:r>
            <a:r>
              <a:rPr dirty="0">
                <a:solidFill>
                  <a:srgbClr val="3E3E3E"/>
                </a:solidFill>
              </a:rPr>
              <a:t>Voice</a:t>
            </a:r>
            <a:r>
              <a:rPr spc="-40" dirty="0">
                <a:solidFill>
                  <a:srgbClr val="3E3E3E"/>
                </a:solidFill>
              </a:rPr>
              <a:t> </a:t>
            </a:r>
            <a:r>
              <a:rPr dirty="0">
                <a:solidFill>
                  <a:srgbClr val="3E3E3E"/>
                </a:solidFill>
              </a:rPr>
              <a:t>Technologies,</a:t>
            </a:r>
            <a:r>
              <a:rPr spc="10" dirty="0">
                <a:solidFill>
                  <a:srgbClr val="3E3E3E"/>
                </a:solidFill>
              </a:rPr>
              <a:t> </a:t>
            </a:r>
            <a:r>
              <a:rPr dirty="0">
                <a:solidFill>
                  <a:srgbClr val="3E3E3E"/>
                </a:solidFill>
              </a:rPr>
              <a:t>CRM</a:t>
            </a:r>
            <a:r>
              <a:rPr spc="-50" dirty="0">
                <a:solidFill>
                  <a:srgbClr val="3E3E3E"/>
                </a:solidFill>
              </a:rPr>
              <a:t> </a:t>
            </a:r>
            <a:r>
              <a:rPr spc="-10" dirty="0">
                <a:solidFill>
                  <a:srgbClr val="3E3E3E"/>
                </a:solidFill>
              </a:rPr>
              <a:t>Technologies</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tabLst>
                <a:tab pos="339725" algn="l"/>
              </a:tabLst>
            </a:pPr>
            <a:fld id="{81D60167-4931-47E6-BA6A-407CBD079E47}" type="slidenum">
              <a:rPr sz="1000" b="0" spc="-25" dirty="0">
                <a:latin typeface="CVS Health Sans Medium"/>
                <a:cs typeface="CVS Health Sans Medium"/>
              </a:rPr>
              <a:t>43</a:t>
            </a:fld>
            <a:r>
              <a:rPr sz="1000" b="0" dirty="0">
                <a:latin typeface="CVS Health Sans Medium"/>
                <a:cs typeface="CVS Health Sans Medium"/>
              </a:rPr>
              <a:t>	</a:t>
            </a:r>
            <a:r>
              <a:rPr sz="1200" spc="-15" baseline="3472" dirty="0"/>
              <a:t>©2023</a:t>
            </a:r>
            <a:r>
              <a:rPr sz="1200" spc="60" baseline="3472" dirty="0"/>
              <a:t> </a:t>
            </a:r>
            <a:r>
              <a:rPr sz="1200" baseline="3472" dirty="0"/>
              <a:t>CVS</a:t>
            </a:r>
            <a:r>
              <a:rPr sz="1200" spc="-67" baseline="3472" dirty="0"/>
              <a:t> </a:t>
            </a:r>
            <a:r>
              <a:rPr sz="1200" baseline="3472" dirty="0"/>
              <a:t>Health</a:t>
            </a:r>
            <a:r>
              <a:rPr sz="1200" spc="37" baseline="3472" dirty="0"/>
              <a:t> </a:t>
            </a:r>
            <a:r>
              <a:rPr sz="1200" baseline="3472" dirty="0"/>
              <a:t>and/or</a:t>
            </a:r>
            <a:r>
              <a:rPr sz="1200" spc="-15" baseline="3472" dirty="0"/>
              <a:t> </a:t>
            </a:r>
            <a:r>
              <a:rPr sz="1200" baseline="3472" dirty="0"/>
              <a:t>one</a:t>
            </a:r>
            <a:r>
              <a:rPr sz="1200" spc="-30" baseline="3472" dirty="0"/>
              <a:t> </a:t>
            </a:r>
            <a:r>
              <a:rPr sz="1200" baseline="3472" dirty="0"/>
              <a:t>of</a:t>
            </a:r>
            <a:r>
              <a:rPr sz="1200" spc="-60" baseline="3472" dirty="0"/>
              <a:t> </a:t>
            </a:r>
            <a:r>
              <a:rPr sz="1200" baseline="3472" dirty="0"/>
              <a:t>its</a:t>
            </a:r>
            <a:r>
              <a:rPr sz="1200" spc="7" baseline="3472" dirty="0"/>
              <a:t> </a:t>
            </a:r>
            <a:r>
              <a:rPr sz="1200" spc="-15" baseline="3472" dirty="0"/>
              <a:t>affiliates.</a:t>
            </a:r>
            <a:r>
              <a:rPr sz="1200" spc="97" baseline="3472" dirty="0"/>
              <a:t> </a:t>
            </a:r>
            <a:r>
              <a:rPr sz="1200" spc="-15" baseline="3472" dirty="0"/>
              <a:t>Confidential</a:t>
            </a:r>
            <a:r>
              <a:rPr sz="1200" spc="30" baseline="3472" dirty="0"/>
              <a:t> </a:t>
            </a:r>
            <a:r>
              <a:rPr sz="1200" baseline="3472" dirty="0"/>
              <a:t>and</a:t>
            </a:r>
            <a:r>
              <a:rPr sz="1200" spc="-30" baseline="3472" dirty="0"/>
              <a:t> </a:t>
            </a:r>
            <a:r>
              <a:rPr sz="1200" spc="-15" baseline="3472" dirty="0"/>
              <a:t>proprietary.</a:t>
            </a:r>
            <a:endParaRPr sz="1200" baseline="3472">
              <a:latin typeface="CVS Health Sans Medium"/>
              <a:cs typeface="CVS Health Sans Medium"/>
            </a:endParaRPr>
          </a:p>
        </p:txBody>
      </p:sp>
      <p:sp>
        <p:nvSpPr>
          <p:cNvPr id="9" name="object 9"/>
          <p:cNvSpPr txBox="1"/>
          <p:nvPr/>
        </p:nvSpPr>
        <p:spPr>
          <a:xfrm>
            <a:off x="5585586" y="1113282"/>
            <a:ext cx="5202555" cy="360680"/>
          </a:xfrm>
          <a:prstGeom prst="rect">
            <a:avLst/>
          </a:prstGeom>
        </p:spPr>
        <p:txBody>
          <a:bodyPr vert="horz" wrap="square" lIns="0" tIns="14604" rIns="0" bIns="0" rtlCol="0">
            <a:spAutoFit/>
          </a:bodyPr>
          <a:lstStyle/>
          <a:p>
            <a:pPr marL="12700">
              <a:lnSpc>
                <a:spcPts val="1310"/>
              </a:lnSpc>
              <a:spcBef>
                <a:spcPts val="114"/>
              </a:spcBef>
            </a:pP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50" dirty="0">
                <a:solidFill>
                  <a:srgbClr val="3E3E3E"/>
                </a:solidFill>
                <a:latin typeface="CVS Health Sans"/>
                <a:cs typeface="CVS Health Sans"/>
              </a:rPr>
              <a:t> </a:t>
            </a:r>
            <a:r>
              <a:rPr sz="1100" dirty="0">
                <a:solidFill>
                  <a:srgbClr val="3E3E3E"/>
                </a:solidFill>
                <a:latin typeface="CVS Health Sans"/>
                <a:cs typeface="CVS Health Sans"/>
              </a:rPr>
              <a:t>providing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strategic</a:t>
            </a:r>
            <a:r>
              <a:rPr sz="1100" spc="-65" dirty="0">
                <a:solidFill>
                  <a:srgbClr val="3E3E3E"/>
                </a:solidFill>
                <a:latin typeface="CVS Health Sans"/>
                <a:cs typeface="CVS Health Sans"/>
              </a:rPr>
              <a:t> </a:t>
            </a:r>
            <a:r>
              <a:rPr sz="1100" dirty="0">
                <a:solidFill>
                  <a:srgbClr val="3E3E3E"/>
                </a:solidFill>
                <a:latin typeface="CVS Health Sans"/>
                <a:cs typeface="CVS Health Sans"/>
              </a:rPr>
              <a:t>direction</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5" dirty="0">
                <a:solidFill>
                  <a:srgbClr val="3E3E3E"/>
                </a:solidFill>
                <a:latin typeface="CVS Health Sans"/>
                <a:cs typeface="CVS Health Sans"/>
              </a:rPr>
              <a:t> </a:t>
            </a:r>
            <a:r>
              <a:rPr sz="1100" dirty="0">
                <a:solidFill>
                  <a:srgbClr val="3E3E3E"/>
                </a:solidFill>
                <a:latin typeface="CVS Health Sans"/>
                <a:cs typeface="CVS Health Sans"/>
              </a:rPr>
              <a:t>managing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30" dirty="0">
                <a:solidFill>
                  <a:srgbClr val="3E3E3E"/>
                </a:solidFill>
                <a:latin typeface="CVS Health Sans"/>
                <a:cs typeface="CVS Health Sans"/>
              </a:rPr>
              <a:t> </a:t>
            </a:r>
            <a:r>
              <a:rPr sz="1100" dirty="0">
                <a:solidFill>
                  <a:srgbClr val="3E3E3E"/>
                </a:solidFill>
                <a:latin typeface="CVS Health Sans"/>
                <a:cs typeface="CVS Health Sans"/>
              </a:rPr>
              <a:t>supporting</a:t>
            </a:r>
            <a:r>
              <a:rPr sz="1100" spc="-50" dirty="0">
                <a:solidFill>
                  <a:srgbClr val="3E3E3E"/>
                </a:solidFill>
                <a:latin typeface="CVS Health Sans"/>
                <a:cs typeface="CVS Health Sans"/>
              </a:rPr>
              <a:t> </a:t>
            </a:r>
            <a:r>
              <a:rPr sz="1100" spc="-25" dirty="0">
                <a:solidFill>
                  <a:srgbClr val="3E3E3E"/>
                </a:solidFill>
                <a:latin typeface="CVS Health Sans"/>
                <a:cs typeface="CVS Health Sans"/>
              </a:rPr>
              <a:t>all</a:t>
            </a:r>
            <a:endParaRPr sz="1100">
              <a:latin typeface="CVS Health Sans"/>
              <a:cs typeface="CVS Health Sans"/>
            </a:endParaRPr>
          </a:p>
          <a:p>
            <a:pPr marL="12700">
              <a:lnSpc>
                <a:spcPts val="1310"/>
              </a:lnSpc>
            </a:pPr>
            <a:r>
              <a:rPr sz="1100" dirty="0">
                <a:solidFill>
                  <a:srgbClr val="3E3E3E"/>
                </a:solidFill>
                <a:latin typeface="CVS Health Sans"/>
                <a:cs typeface="CVS Health Sans"/>
              </a:rPr>
              <a:t>activities</a:t>
            </a:r>
            <a:r>
              <a:rPr sz="1100" spc="-5" dirty="0">
                <a:solidFill>
                  <a:srgbClr val="3E3E3E"/>
                </a:solidFill>
                <a:latin typeface="CVS Health Sans"/>
                <a:cs typeface="CVS Health Sans"/>
              </a:rPr>
              <a:t> </a:t>
            </a:r>
            <a:r>
              <a:rPr sz="1100" dirty="0">
                <a:solidFill>
                  <a:srgbClr val="3E3E3E"/>
                </a:solidFill>
                <a:latin typeface="CVS Health Sans"/>
                <a:cs typeface="CVS Health Sans"/>
              </a:rPr>
              <a:t>focused</a:t>
            </a:r>
            <a:r>
              <a:rPr sz="1100" spc="-60" dirty="0">
                <a:solidFill>
                  <a:srgbClr val="3E3E3E"/>
                </a:solidFill>
                <a:latin typeface="CVS Health Sans"/>
                <a:cs typeface="CVS Health Sans"/>
              </a:rPr>
              <a:t> </a:t>
            </a:r>
            <a:r>
              <a:rPr sz="1100" dirty="0">
                <a:solidFill>
                  <a:srgbClr val="3E3E3E"/>
                </a:solidFill>
                <a:latin typeface="CVS Health Sans"/>
                <a:cs typeface="CVS Health Sans"/>
              </a:rPr>
              <a:t>on</a:t>
            </a:r>
            <a:r>
              <a:rPr sz="1100" spc="-35" dirty="0">
                <a:solidFill>
                  <a:srgbClr val="3E3E3E"/>
                </a:solidFill>
                <a:latin typeface="CVS Health Sans"/>
                <a:cs typeface="CVS Health Sans"/>
              </a:rPr>
              <a:t> </a:t>
            </a:r>
            <a:r>
              <a:rPr sz="1100" dirty="0">
                <a:solidFill>
                  <a:srgbClr val="3E3E3E"/>
                </a:solidFill>
                <a:latin typeface="CVS Health Sans"/>
                <a:cs typeface="CVS Health Sans"/>
              </a:rPr>
              <a:t>IVR,</a:t>
            </a:r>
            <a:r>
              <a:rPr sz="1100" spc="10" dirty="0">
                <a:solidFill>
                  <a:srgbClr val="3E3E3E"/>
                </a:solidFill>
                <a:latin typeface="CVS Health Sans"/>
                <a:cs typeface="CVS Health Sans"/>
              </a:rPr>
              <a:t> </a:t>
            </a:r>
            <a:r>
              <a:rPr sz="1100" dirty="0">
                <a:solidFill>
                  <a:srgbClr val="3E3E3E"/>
                </a:solidFill>
                <a:latin typeface="CVS Health Sans"/>
                <a:cs typeface="CVS Health Sans"/>
              </a:rPr>
              <a:t>UAT</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CRM</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Technologies.</a:t>
            </a:r>
            <a:endParaRPr sz="1100">
              <a:latin typeface="CVS Health Sans"/>
              <a:cs typeface="CVS Health Sans"/>
            </a:endParaRPr>
          </a:p>
        </p:txBody>
      </p:sp>
      <p:sp>
        <p:nvSpPr>
          <p:cNvPr id="10" name="object 10"/>
          <p:cNvSpPr txBox="1"/>
          <p:nvPr/>
        </p:nvSpPr>
        <p:spPr>
          <a:xfrm>
            <a:off x="3631184" y="2140153"/>
            <a:ext cx="131064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111</a:t>
            </a:r>
            <a:endParaRPr sz="1400">
              <a:latin typeface="CVS Health Sans"/>
              <a:cs typeface="CVS Health Sans"/>
            </a:endParaRPr>
          </a:p>
        </p:txBody>
      </p:sp>
      <p:sp>
        <p:nvSpPr>
          <p:cNvPr id="11" name="object 11"/>
          <p:cNvSpPr txBox="1"/>
          <p:nvPr/>
        </p:nvSpPr>
        <p:spPr>
          <a:xfrm>
            <a:off x="5585586" y="2040808"/>
            <a:ext cx="6231890" cy="1091565"/>
          </a:xfrm>
          <a:prstGeom prst="rect">
            <a:avLst/>
          </a:prstGeom>
        </p:spPr>
        <p:txBody>
          <a:bodyPr vert="horz" wrap="square" lIns="0" tIns="112395" rIns="0" bIns="0" rtlCol="0">
            <a:spAutoFit/>
          </a:bodyPr>
          <a:lstStyle/>
          <a:p>
            <a:pPr marL="12700">
              <a:lnSpc>
                <a:spcPct val="100000"/>
              </a:lnSpc>
              <a:spcBef>
                <a:spcPts val="885"/>
              </a:spcBef>
            </a:pPr>
            <a:r>
              <a:rPr sz="1400" b="1" dirty="0">
                <a:solidFill>
                  <a:srgbClr val="3E3E3E"/>
                </a:solidFill>
                <a:latin typeface="CVS Health Sans"/>
                <a:cs typeface="CVS Health Sans"/>
              </a:rPr>
              <a:t>Lead</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Dir.</a:t>
            </a:r>
            <a:r>
              <a:rPr sz="1400" b="1" spc="-10" dirty="0">
                <a:solidFill>
                  <a:srgbClr val="3E3E3E"/>
                </a:solidFill>
                <a:latin typeface="CVS Health Sans"/>
                <a:cs typeface="CVS Health Sans"/>
              </a:rPr>
              <a:t> </a:t>
            </a:r>
            <a:r>
              <a:rPr sz="1400" b="1" dirty="0">
                <a:solidFill>
                  <a:srgbClr val="3E3E3E"/>
                </a:solidFill>
                <a:latin typeface="CVS Health Sans"/>
                <a:cs typeface="CVS Health Sans"/>
              </a:rPr>
              <a:t>CARE</a:t>
            </a:r>
            <a:r>
              <a:rPr sz="1400" b="1" spc="254" dirty="0">
                <a:solidFill>
                  <a:srgbClr val="3E3E3E"/>
                </a:solidFill>
                <a:latin typeface="CVS Health Sans"/>
                <a:cs typeface="CVS Health Sans"/>
              </a:rPr>
              <a:t> </a:t>
            </a:r>
            <a:r>
              <a:rPr sz="1400" b="1" dirty="0">
                <a:solidFill>
                  <a:srgbClr val="3E3E3E"/>
                </a:solidFill>
                <a:latin typeface="CVS Health Sans"/>
                <a:cs typeface="CVS Health Sans"/>
              </a:rPr>
              <a:t>-</a:t>
            </a:r>
            <a:r>
              <a:rPr sz="1400" b="1" spc="5" dirty="0">
                <a:solidFill>
                  <a:srgbClr val="3E3E3E"/>
                </a:solidFill>
                <a:latin typeface="CVS Health Sans"/>
                <a:cs typeface="CVS Health Sans"/>
              </a:rPr>
              <a:t> </a:t>
            </a:r>
            <a:r>
              <a:rPr sz="1400" b="1" dirty="0">
                <a:solidFill>
                  <a:srgbClr val="3E3E3E"/>
                </a:solidFill>
                <a:latin typeface="CVS Health Sans"/>
                <a:cs typeface="CVS Health Sans"/>
              </a:rPr>
              <a:t>CARE</a:t>
            </a:r>
            <a:r>
              <a:rPr sz="1400" b="1" spc="-35" dirty="0">
                <a:solidFill>
                  <a:srgbClr val="3E3E3E"/>
                </a:solidFill>
                <a:latin typeface="CVS Health Sans"/>
                <a:cs typeface="CVS Health Sans"/>
              </a:rPr>
              <a:t> </a:t>
            </a:r>
            <a:r>
              <a:rPr sz="1400" b="1" dirty="0">
                <a:solidFill>
                  <a:srgbClr val="3E3E3E"/>
                </a:solidFill>
                <a:latin typeface="CVS Health Sans"/>
                <a:cs typeface="CVS Health Sans"/>
              </a:rPr>
              <a:t>Business</a:t>
            </a:r>
            <a:r>
              <a:rPr sz="1400" b="1" spc="30" dirty="0">
                <a:solidFill>
                  <a:srgbClr val="3E3E3E"/>
                </a:solidFill>
                <a:latin typeface="CVS Health Sans"/>
                <a:cs typeface="CVS Health Sans"/>
              </a:rPr>
              <a:t> </a:t>
            </a:r>
            <a:r>
              <a:rPr sz="1400" b="1" dirty="0">
                <a:solidFill>
                  <a:srgbClr val="3E3E3E"/>
                </a:solidFill>
                <a:latin typeface="CVS Health Sans"/>
                <a:cs typeface="CVS Health Sans"/>
              </a:rPr>
              <a:t>Data</a:t>
            </a:r>
            <a:r>
              <a:rPr sz="1400" b="1" spc="-15" dirty="0">
                <a:solidFill>
                  <a:srgbClr val="3E3E3E"/>
                </a:solidFill>
                <a:latin typeface="CVS Health Sans"/>
                <a:cs typeface="CVS Health Sans"/>
              </a:rPr>
              <a:t> </a:t>
            </a:r>
            <a:r>
              <a:rPr sz="1400" b="1" spc="-10" dirty="0">
                <a:solidFill>
                  <a:srgbClr val="3E3E3E"/>
                </a:solidFill>
                <a:latin typeface="CVS Health Sans"/>
                <a:cs typeface="CVS Health Sans"/>
              </a:rPr>
              <a:t>Services</a:t>
            </a:r>
            <a:endParaRPr sz="1400">
              <a:latin typeface="CVS Health Sans"/>
              <a:cs typeface="CVS Health Sans"/>
            </a:endParaRPr>
          </a:p>
          <a:p>
            <a:pPr marL="12700" marR="5080">
              <a:lnSpc>
                <a:spcPct val="100099"/>
              </a:lnSpc>
              <a:spcBef>
                <a:spcPts val="640"/>
              </a:spcBef>
            </a:pPr>
            <a:r>
              <a:rPr sz="1100" dirty="0">
                <a:solidFill>
                  <a:srgbClr val="3E3E3E"/>
                </a:solidFill>
                <a:latin typeface="CVS Health Sans"/>
                <a:cs typeface="CVS Health Sans"/>
              </a:rPr>
              <a:t>Responsible</a:t>
            </a:r>
            <a:r>
              <a:rPr sz="1100" spc="-70"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providing strategic</a:t>
            </a:r>
            <a:r>
              <a:rPr sz="1100" spc="-55" dirty="0">
                <a:solidFill>
                  <a:srgbClr val="3E3E3E"/>
                </a:solidFill>
                <a:latin typeface="CVS Health Sans"/>
                <a:cs typeface="CVS Health Sans"/>
              </a:rPr>
              <a:t> </a:t>
            </a:r>
            <a:r>
              <a:rPr sz="1100" dirty="0">
                <a:solidFill>
                  <a:srgbClr val="3E3E3E"/>
                </a:solidFill>
                <a:latin typeface="CVS Health Sans"/>
                <a:cs typeface="CVS Health Sans"/>
              </a:rPr>
              <a:t>direction</a:t>
            </a:r>
            <a:r>
              <a:rPr sz="1100" spc="-1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1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55" dirty="0">
                <a:solidFill>
                  <a:srgbClr val="3E3E3E"/>
                </a:solidFill>
                <a:latin typeface="CVS Health Sans"/>
                <a:cs typeface="CVS Health Sans"/>
              </a:rPr>
              <a:t> </a:t>
            </a:r>
            <a:r>
              <a:rPr sz="1100" dirty="0">
                <a:solidFill>
                  <a:srgbClr val="3E3E3E"/>
                </a:solidFill>
                <a:latin typeface="CVS Health Sans"/>
                <a:cs typeface="CVS Health Sans"/>
              </a:rPr>
              <a:t>reporting,</a:t>
            </a:r>
            <a:r>
              <a:rPr sz="1100" spc="-75" dirty="0">
                <a:solidFill>
                  <a:srgbClr val="3E3E3E"/>
                </a:solidFill>
                <a:latin typeface="CVS Health Sans"/>
                <a:cs typeface="CVS Health Sans"/>
              </a:rPr>
              <a:t> </a:t>
            </a:r>
            <a:r>
              <a:rPr sz="1100" dirty="0">
                <a:solidFill>
                  <a:srgbClr val="3E3E3E"/>
                </a:solidFill>
                <a:latin typeface="CVS Health Sans"/>
                <a:cs typeface="CVS Health Sans"/>
              </a:rPr>
              <a:t>Analytics</a:t>
            </a:r>
            <a:r>
              <a:rPr sz="1100" spc="-2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Member</a:t>
            </a:r>
            <a:r>
              <a:rPr sz="1100" spc="-70" dirty="0">
                <a:solidFill>
                  <a:srgbClr val="3E3E3E"/>
                </a:solidFill>
                <a:latin typeface="CVS Health Sans"/>
                <a:cs typeface="CVS Health Sans"/>
              </a:rPr>
              <a:t> </a:t>
            </a:r>
            <a:r>
              <a:rPr sz="1100" dirty="0">
                <a:solidFill>
                  <a:srgbClr val="3E3E3E"/>
                </a:solidFill>
                <a:latin typeface="CVS Health Sans"/>
                <a:cs typeface="CVS Health Sans"/>
              </a:rPr>
              <a:t>data</a:t>
            </a:r>
            <a:r>
              <a:rPr sz="1100" spc="-35" dirty="0">
                <a:solidFill>
                  <a:srgbClr val="3E3E3E"/>
                </a:solidFill>
                <a:latin typeface="CVS Health Sans"/>
                <a:cs typeface="CVS Health Sans"/>
              </a:rPr>
              <a:t> </a:t>
            </a:r>
            <a:r>
              <a:rPr sz="1100" dirty="0">
                <a:solidFill>
                  <a:srgbClr val="3E3E3E"/>
                </a:solidFill>
                <a:latin typeface="CVS Health Sans"/>
                <a:cs typeface="CVS Health Sans"/>
              </a:rPr>
              <a:t>transition</a:t>
            </a:r>
            <a:r>
              <a:rPr sz="1100" spc="-5"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85" dirty="0">
                <a:solidFill>
                  <a:srgbClr val="3E3E3E"/>
                </a:solidFill>
                <a:latin typeface="CVS Health Sans"/>
                <a:cs typeface="CVS Health Sans"/>
              </a:rPr>
              <a:t> </a:t>
            </a:r>
            <a:r>
              <a:rPr sz="1100" dirty="0">
                <a:solidFill>
                  <a:srgbClr val="3E3E3E"/>
                </a:solidFill>
                <a:latin typeface="CVS Health Sans"/>
                <a:cs typeface="CVS Health Sans"/>
              </a:rPr>
              <a:t>Manages</a:t>
            </a:r>
            <a:r>
              <a:rPr sz="1100" spc="-35" dirty="0">
                <a:solidFill>
                  <a:srgbClr val="3E3E3E"/>
                </a:solidFill>
                <a:latin typeface="CVS Health Sans"/>
                <a:cs typeface="CVS Health Sans"/>
              </a:rPr>
              <a:t> </a:t>
            </a:r>
            <a:r>
              <a:rPr sz="1100" dirty="0">
                <a:solidFill>
                  <a:srgbClr val="3E3E3E"/>
                </a:solidFill>
                <a:latin typeface="CVS Health Sans"/>
                <a:cs typeface="CVS Health Sans"/>
              </a:rPr>
              <a:t>all</a:t>
            </a:r>
            <a:r>
              <a:rPr sz="1100" spc="-45" dirty="0">
                <a:solidFill>
                  <a:srgbClr val="3E3E3E"/>
                </a:solidFill>
                <a:latin typeface="CVS Health Sans"/>
                <a:cs typeface="CVS Health Sans"/>
              </a:rPr>
              <a:t> </a:t>
            </a:r>
            <a:r>
              <a:rPr sz="1100" dirty="0">
                <a:solidFill>
                  <a:srgbClr val="3E3E3E"/>
                </a:solidFill>
                <a:latin typeface="CVS Health Sans"/>
                <a:cs typeface="CVS Health Sans"/>
              </a:rPr>
              <a:t>data</a:t>
            </a:r>
            <a:r>
              <a:rPr sz="1100" spc="-10" dirty="0">
                <a:solidFill>
                  <a:srgbClr val="3E3E3E"/>
                </a:solidFill>
                <a:latin typeface="CVS Health Sans"/>
                <a:cs typeface="CVS Health Sans"/>
              </a:rPr>
              <a:t> </a:t>
            </a:r>
            <a:r>
              <a:rPr sz="1100" dirty="0">
                <a:solidFill>
                  <a:srgbClr val="3E3E3E"/>
                </a:solidFill>
                <a:latin typeface="CVS Health Sans"/>
                <a:cs typeface="CVS Health Sans"/>
              </a:rPr>
              <a:t>activities</a:t>
            </a:r>
            <a:r>
              <a:rPr sz="1100" spc="-5" dirty="0">
                <a:solidFill>
                  <a:srgbClr val="3E3E3E"/>
                </a:solidFill>
                <a:latin typeface="CVS Health Sans"/>
                <a:cs typeface="CVS Health Sans"/>
              </a:rPr>
              <a:t> </a:t>
            </a:r>
            <a:r>
              <a:rPr sz="1100" dirty="0">
                <a:solidFill>
                  <a:srgbClr val="3E3E3E"/>
                </a:solidFill>
                <a:latin typeface="CVS Health Sans"/>
                <a:cs typeface="CVS Health Sans"/>
              </a:rPr>
              <a:t>associated</a:t>
            </a:r>
            <a:r>
              <a:rPr sz="1100" spc="-3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35" dirty="0">
                <a:solidFill>
                  <a:srgbClr val="3E3E3E"/>
                </a:solidFill>
                <a:latin typeface="CVS Health Sans"/>
                <a:cs typeface="CVS Health Sans"/>
              </a:rPr>
              <a:t> </a:t>
            </a:r>
            <a:r>
              <a:rPr sz="1100" dirty="0">
                <a:solidFill>
                  <a:srgbClr val="3E3E3E"/>
                </a:solidFill>
                <a:latin typeface="CVS Health Sans"/>
                <a:cs typeface="CVS Health Sans"/>
              </a:rPr>
              <a:t>CARE</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operations </a:t>
            </a:r>
            <a:r>
              <a:rPr sz="1100" dirty="0">
                <a:solidFill>
                  <a:srgbClr val="3E3E3E"/>
                </a:solidFill>
                <a:latin typeface="CVS Health Sans"/>
                <a:cs typeface="CVS Health Sans"/>
              </a:rPr>
              <a:t>performance</a:t>
            </a:r>
            <a:r>
              <a:rPr sz="1100" spc="-70" dirty="0">
                <a:solidFill>
                  <a:srgbClr val="3E3E3E"/>
                </a:solidFill>
                <a:latin typeface="CVS Health Sans"/>
                <a:cs typeface="CVS Health Sans"/>
              </a:rPr>
              <a:t> </a:t>
            </a:r>
            <a:r>
              <a:rPr sz="1100" dirty="0">
                <a:solidFill>
                  <a:srgbClr val="3E3E3E"/>
                </a:solidFill>
                <a:latin typeface="CVS Health Sans"/>
                <a:cs typeface="CVS Health Sans"/>
              </a:rPr>
              <a:t>data.</a:t>
            </a:r>
            <a:r>
              <a:rPr sz="1100" spc="15" dirty="0">
                <a:solidFill>
                  <a:srgbClr val="3E3E3E"/>
                </a:solidFill>
                <a:latin typeface="CVS Health Sans"/>
                <a:cs typeface="CVS Health Sans"/>
              </a:rPr>
              <a:t> </a:t>
            </a:r>
            <a:r>
              <a:rPr sz="1100" dirty="0">
                <a:solidFill>
                  <a:srgbClr val="3E3E3E"/>
                </a:solidFill>
                <a:latin typeface="CVS Health Sans"/>
                <a:cs typeface="CVS Health Sans"/>
              </a:rPr>
              <a:t>Manages</a:t>
            </a:r>
            <a:r>
              <a:rPr sz="1100" spc="-2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5"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leaders</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Analysts</a:t>
            </a:r>
            <a:r>
              <a:rPr sz="1100" spc="-25" dirty="0">
                <a:solidFill>
                  <a:srgbClr val="3E3E3E"/>
                </a:solidFill>
                <a:latin typeface="CVS Health Sans"/>
                <a:cs typeface="CVS Health Sans"/>
              </a:rPr>
              <a:t> </a:t>
            </a:r>
            <a:r>
              <a:rPr sz="1100" dirty="0">
                <a:solidFill>
                  <a:srgbClr val="3E3E3E"/>
                </a:solidFill>
                <a:latin typeface="CVS Health Sans"/>
                <a:cs typeface="CVS Health Sans"/>
              </a:rPr>
              <a:t>focused</a:t>
            </a:r>
            <a:r>
              <a:rPr sz="1100" spc="-20" dirty="0">
                <a:solidFill>
                  <a:srgbClr val="3E3E3E"/>
                </a:solidFill>
                <a:latin typeface="CVS Health Sans"/>
                <a:cs typeface="CVS Health Sans"/>
              </a:rPr>
              <a:t> </a:t>
            </a:r>
            <a:r>
              <a:rPr sz="1100" dirty="0">
                <a:solidFill>
                  <a:srgbClr val="3E3E3E"/>
                </a:solidFill>
                <a:latin typeface="CVS Health Sans"/>
                <a:cs typeface="CVS Health Sans"/>
              </a:rPr>
              <a:t>on</a:t>
            </a:r>
            <a:r>
              <a:rPr sz="1100" spc="-20" dirty="0">
                <a:solidFill>
                  <a:srgbClr val="3E3E3E"/>
                </a:solidFill>
                <a:latin typeface="CVS Health Sans"/>
                <a:cs typeface="CVS Health Sans"/>
              </a:rPr>
              <a:t> </a:t>
            </a:r>
            <a:r>
              <a:rPr sz="1100" dirty="0">
                <a:solidFill>
                  <a:srgbClr val="3E3E3E"/>
                </a:solidFill>
                <a:latin typeface="CVS Health Sans"/>
                <a:cs typeface="CVS Health Sans"/>
              </a:rPr>
              <a:t>data</a:t>
            </a:r>
            <a:r>
              <a:rPr sz="1100" spc="-30" dirty="0">
                <a:solidFill>
                  <a:srgbClr val="3E3E3E"/>
                </a:solidFill>
                <a:latin typeface="CVS Health Sans"/>
                <a:cs typeface="CVS Health Sans"/>
              </a:rPr>
              <a:t> </a:t>
            </a:r>
            <a:r>
              <a:rPr sz="1100" dirty="0">
                <a:solidFill>
                  <a:srgbClr val="3E3E3E"/>
                </a:solidFill>
                <a:latin typeface="CVS Health Sans"/>
                <a:cs typeface="CVS Health Sans"/>
              </a:rPr>
              <a:t>analysis</a:t>
            </a:r>
            <a:r>
              <a:rPr sz="1100" spc="10" dirty="0">
                <a:solidFill>
                  <a:srgbClr val="3E3E3E"/>
                </a:solidFill>
                <a:latin typeface="CVS Health Sans"/>
                <a:cs typeface="CVS Health Sans"/>
              </a:rPr>
              <a:t> </a:t>
            </a:r>
            <a:r>
              <a:rPr sz="1100" dirty="0">
                <a:solidFill>
                  <a:srgbClr val="3E3E3E"/>
                </a:solidFill>
                <a:latin typeface="CVS Health Sans"/>
                <a:cs typeface="CVS Health Sans"/>
              </a:rPr>
              <a:t>for</a:t>
            </a:r>
            <a:r>
              <a:rPr sz="1100" spc="5" dirty="0">
                <a:solidFill>
                  <a:srgbClr val="3E3E3E"/>
                </a:solidFill>
                <a:latin typeface="CVS Health Sans"/>
                <a:cs typeface="CVS Health Sans"/>
              </a:rPr>
              <a:t> </a:t>
            </a:r>
            <a:r>
              <a:rPr sz="1100" spc="-20" dirty="0">
                <a:solidFill>
                  <a:srgbClr val="3E3E3E"/>
                </a:solidFill>
                <a:latin typeface="CVS Health Sans"/>
                <a:cs typeface="CVS Health Sans"/>
              </a:rPr>
              <a:t>CARE </a:t>
            </a:r>
            <a:r>
              <a:rPr sz="1100" spc="-10" dirty="0">
                <a:solidFill>
                  <a:srgbClr val="3E3E3E"/>
                </a:solidFill>
                <a:latin typeface="CVS Health Sans"/>
                <a:cs typeface="CVS Health Sans"/>
              </a:rPr>
              <a:t>operations.</a:t>
            </a:r>
            <a:endParaRPr sz="1100">
              <a:latin typeface="CVS Health Sans"/>
              <a:cs typeface="CVS Health Sans"/>
            </a:endParaRPr>
          </a:p>
        </p:txBody>
      </p:sp>
      <p:sp>
        <p:nvSpPr>
          <p:cNvPr id="12" name="object 12"/>
          <p:cNvSpPr txBox="1"/>
          <p:nvPr/>
        </p:nvSpPr>
        <p:spPr>
          <a:xfrm>
            <a:off x="3631184" y="788873"/>
            <a:ext cx="131064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CC0000"/>
                </a:solidFill>
                <a:latin typeface="CVS Health Sans"/>
                <a:cs typeface="CVS Health Sans"/>
              </a:rPr>
              <a:t>Job</a:t>
            </a:r>
            <a:r>
              <a:rPr sz="1400" b="1" spc="-40" dirty="0">
                <a:solidFill>
                  <a:srgbClr val="CC0000"/>
                </a:solidFill>
                <a:latin typeface="CVS Health Sans"/>
                <a:cs typeface="CVS Health Sans"/>
              </a:rPr>
              <a:t> </a:t>
            </a:r>
            <a:r>
              <a:rPr sz="1400" b="1" dirty="0">
                <a:solidFill>
                  <a:srgbClr val="CC0000"/>
                </a:solidFill>
                <a:latin typeface="CVS Health Sans"/>
                <a:cs typeface="CVS Health Sans"/>
              </a:rPr>
              <a:t>Grade</a:t>
            </a:r>
            <a:r>
              <a:rPr sz="1400" b="1" spc="15" dirty="0">
                <a:solidFill>
                  <a:srgbClr val="CC0000"/>
                </a:solidFill>
                <a:latin typeface="CVS Health Sans"/>
                <a:cs typeface="CVS Health Sans"/>
              </a:rPr>
              <a:t> </a:t>
            </a:r>
            <a:r>
              <a:rPr sz="1400" b="1" dirty="0">
                <a:solidFill>
                  <a:srgbClr val="CC0000"/>
                </a:solidFill>
                <a:latin typeface="CVS Health Sans"/>
                <a:cs typeface="CVS Health Sans"/>
              </a:rPr>
              <a:t>-</a:t>
            </a:r>
            <a:r>
              <a:rPr sz="1400" b="1" spc="10" dirty="0">
                <a:solidFill>
                  <a:srgbClr val="CC0000"/>
                </a:solidFill>
                <a:latin typeface="CVS Health Sans"/>
                <a:cs typeface="CVS Health Sans"/>
              </a:rPr>
              <a:t> </a:t>
            </a:r>
            <a:r>
              <a:rPr sz="1400" b="1" spc="-25" dirty="0">
                <a:solidFill>
                  <a:srgbClr val="CC0000"/>
                </a:solidFill>
                <a:latin typeface="CVS Health Sans"/>
                <a:cs typeface="CVS Health Sans"/>
              </a:rPr>
              <a:t>111</a:t>
            </a:r>
            <a:endParaRPr sz="1400">
              <a:latin typeface="CVS Health Sans"/>
              <a:cs typeface="CVS Health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3523" cy="6858000"/>
          </a:xfrm>
          <a:prstGeom prst="rect">
            <a:avLst/>
          </a:prstGeom>
        </p:spPr>
      </p:pic>
      <p:sp>
        <p:nvSpPr>
          <p:cNvPr id="3" name="object 3"/>
          <p:cNvSpPr txBox="1">
            <a:spLocks noGrp="1"/>
          </p:cNvSpPr>
          <p:nvPr>
            <p:ph type="title"/>
          </p:nvPr>
        </p:nvSpPr>
        <p:spPr>
          <a:xfrm>
            <a:off x="2097785" y="1474165"/>
            <a:ext cx="823087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rPr>
              <a:t>Need</a:t>
            </a:r>
            <a:r>
              <a:rPr sz="3200" spc="-55" dirty="0">
                <a:solidFill>
                  <a:srgbClr val="FFFFFF"/>
                </a:solidFill>
              </a:rPr>
              <a:t> </a:t>
            </a:r>
            <a:r>
              <a:rPr sz="3200" dirty="0">
                <a:solidFill>
                  <a:srgbClr val="FFFFFF"/>
                </a:solidFill>
              </a:rPr>
              <a:t>additional</a:t>
            </a:r>
            <a:r>
              <a:rPr sz="3200" spc="-10" dirty="0">
                <a:solidFill>
                  <a:srgbClr val="FFFFFF"/>
                </a:solidFill>
              </a:rPr>
              <a:t> </a:t>
            </a:r>
            <a:r>
              <a:rPr sz="3200" dirty="0">
                <a:solidFill>
                  <a:srgbClr val="FFFFFF"/>
                </a:solidFill>
              </a:rPr>
              <a:t>career</a:t>
            </a:r>
            <a:r>
              <a:rPr sz="3200" spc="-10" dirty="0">
                <a:solidFill>
                  <a:srgbClr val="FFFFFF"/>
                </a:solidFill>
              </a:rPr>
              <a:t> </a:t>
            </a:r>
            <a:r>
              <a:rPr sz="3200" dirty="0">
                <a:solidFill>
                  <a:srgbClr val="FFFFFF"/>
                </a:solidFill>
              </a:rPr>
              <a:t>mapping</a:t>
            </a:r>
            <a:r>
              <a:rPr sz="3200" spc="-30" dirty="0">
                <a:solidFill>
                  <a:srgbClr val="FFFFFF"/>
                </a:solidFill>
              </a:rPr>
              <a:t> </a:t>
            </a:r>
            <a:r>
              <a:rPr sz="3200" spc="-10" dirty="0">
                <a:solidFill>
                  <a:srgbClr val="FFFFFF"/>
                </a:solidFill>
              </a:rPr>
              <a:t>support?</a:t>
            </a:r>
            <a:endParaRPr sz="3200"/>
          </a:p>
        </p:txBody>
      </p:sp>
      <p:sp>
        <p:nvSpPr>
          <p:cNvPr id="4" name="object 4"/>
          <p:cNvSpPr txBox="1"/>
          <p:nvPr/>
        </p:nvSpPr>
        <p:spPr>
          <a:xfrm>
            <a:off x="1932813" y="2389377"/>
            <a:ext cx="8561070" cy="2737485"/>
          </a:xfrm>
          <a:prstGeom prst="rect">
            <a:avLst/>
          </a:prstGeom>
        </p:spPr>
        <p:txBody>
          <a:bodyPr vert="horz" wrap="square" lIns="0" tIns="13335" rIns="0" bIns="0" rtlCol="0">
            <a:spAutoFit/>
          </a:bodyPr>
          <a:lstStyle/>
          <a:p>
            <a:pPr marL="635" algn="ctr">
              <a:lnSpc>
                <a:spcPts val="1595"/>
              </a:lnSpc>
              <a:spcBef>
                <a:spcPts val="105"/>
              </a:spcBef>
            </a:pPr>
            <a:r>
              <a:rPr sz="1400" dirty="0">
                <a:solidFill>
                  <a:srgbClr val="FFFFFF"/>
                </a:solidFill>
                <a:latin typeface="CVS Health Sans"/>
                <a:cs typeface="CVS Health Sans"/>
              </a:rPr>
              <a:t>Reach</a:t>
            </a:r>
            <a:r>
              <a:rPr sz="1400" spc="-50" dirty="0">
                <a:solidFill>
                  <a:srgbClr val="FFFFFF"/>
                </a:solidFill>
                <a:latin typeface="CVS Health Sans"/>
                <a:cs typeface="CVS Health Sans"/>
              </a:rPr>
              <a:t> </a:t>
            </a:r>
            <a:r>
              <a:rPr sz="1400" dirty="0">
                <a:solidFill>
                  <a:srgbClr val="FFFFFF"/>
                </a:solidFill>
                <a:latin typeface="CVS Health Sans"/>
                <a:cs typeface="CVS Health Sans"/>
              </a:rPr>
              <a:t>out</a:t>
            </a:r>
            <a:r>
              <a:rPr sz="1400" spc="-5" dirty="0">
                <a:solidFill>
                  <a:srgbClr val="FFFFFF"/>
                </a:solidFill>
                <a:latin typeface="CVS Health Sans"/>
                <a:cs typeface="CVS Health Sans"/>
              </a:rPr>
              <a:t> </a:t>
            </a:r>
            <a:r>
              <a:rPr sz="1400" dirty="0">
                <a:solidFill>
                  <a:srgbClr val="FFFFFF"/>
                </a:solidFill>
                <a:latin typeface="CVS Health Sans"/>
                <a:cs typeface="CVS Health Sans"/>
              </a:rPr>
              <a:t>to</a:t>
            </a:r>
            <a:r>
              <a:rPr sz="1400" spc="-35" dirty="0">
                <a:solidFill>
                  <a:srgbClr val="FFFFFF"/>
                </a:solidFill>
                <a:latin typeface="CVS Health Sans"/>
                <a:cs typeface="CVS Health Sans"/>
              </a:rPr>
              <a:t> </a:t>
            </a:r>
            <a:r>
              <a:rPr sz="1400" dirty="0">
                <a:solidFill>
                  <a:srgbClr val="FFFFFF"/>
                </a:solidFill>
                <a:latin typeface="CVS Health Sans"/>
                <a:cs typeface="CVS Health Sans"/>
              </a:rPr>
              <a:t>the</a:t>
            </a:r>
            <a:r>
              <a:rPr sz="1400" spc="-15" dirty="0">
                <a:solidFill>
                  <a:srgbClr val="FFFFFF"/>
                </a:solidFill>
                <a:latin typeface="CVS Health Sans"/>
                <a:cs typeface="CVS Health Sans"/>
              </a:rPr>
              <a:t> </a:t>
            </a:r>
            <a:r>
              <a:rPr sz="1400" dirty="0">
                <a:solidFill>
                  <a:srgbClr val="FFFFFF"/>
                </a:solidFill>
                <a:latin typeface="CVS Health Sans"/>
                <a:cs typeface="CVS Health Sans"/>
              </a:rPr>
              <a:t>CMO</a:t>
            </a:r>
            <a:r>
              <a:rPr sz="1400" spc="10" dirty="0">
                <a:solidFill>
                  <a:srgbClr val="FFFFFF"/>
                </a:solidFill>
                <a:latin typeface="CVS Health Sans"/>
                <a:cs typeface="CVS Health Sans"/>
              </a:rPr>
              <a:t> </a:t>
            </a:r>
            <a:r>
              <a:rPr sz="1400" i="1" dirty="0">
                <a:solidFill>
                  <a:srgbClr val="FFFFFF"/>
                </a:solidFill>
                <a:latin typeface="CVS Health Sans"/>
                <a:cs typeface="CVS Health Sans"/>
              </a:rPr>
              <a:t>A2E</a:t>
            </a:r>
            <a:r>
              <a:rPr sz="1400" i="1" spc="15" dirty="0">
                <a:solidFill>
                  <a:srgbClr val="FFFFFF"/>
                </a:solidFill>
                <a:latin typeface="CVS Health Sans"/>
                <a:cs typeface="CVS Health Sans"/>
              </a:rPr>
              <a:t> </a:t>
            </a:r>
            <a:r>
              <a:rPr sz="1400" dirty="0">
                <a:solidFill>
                  <a:srgbClr val="FFFFFF"/>
                </a:solidFill>
                <a:latin typeface="CVS Health Sans"/>
                <a:cs typeface="CVS Health Sans"/>
              </a:rPr>
              <a:t>and</a:t>
            </a:r>
            <a:r>
              <a:rPr sz="1400" spc="-10" dirty="0">
                <a:solidFill>
                  <a:srgbClr val="FFFFFF"/>
                </a:solidFill>
                <a:latin typeface="CVS Health Sans"/>
                <a:cs typeface="CVS Health Sans"/>
              </a:rPr>
              <a:t> </a:t>
            </a:r>
            <a:r>
              <a:rPr sz="1400" i="1" dirty="0">
                <a:solidFill>
                  <a:srgbClr val="FFFFFF"/>
                </a:solidFill>
                <a:latin typeface="CVS Health Sans"/>
                <a:cs typeface="CVS Health Sans"/>
              </a:rPr>
              <a:t>Engagement</a:t>
            </a:r>
            <a:r>
              <a:rPr sz="1400" i="1" spc="25" dirty="0">
                <a:solidFill>
                  <a:srgbClr val="FFFFFF"/>
                </a:solidFill>
                <a:latin typeface="CVS Health Sans"/>
                <a:cs typeface="CVS Health Sans"/>
              </a:rPr>
              <a:t> </a:t>
            </a:r>
            <a:r>
              <a:rPr sz="1400" spc="-10" dirty="0">
                <a:solidFill>
                  <a:srgbClr val="FFFFFF"/>
                </a:solidFill>
                <a:latin typeface="CVS Health Sans"/>
                <a:cs typeface="CVS Health Sans"/>
              </a:rPr>
              <a:t>Committees.</a:t>
            </a:r>
            <a:r>
              <a:rPr sz="1400" spc="-50" dirty="0">
                <a:solidFill>
                  <a:srgbClr val="FFFFFF"/>
                </a:solidFill>
                <a:latin typeface="CVS Health Sans"/>
                <a:cs typeface="CVS Health Sans"/>
              </a:rPr>
              <a:t> </a:t>
            </a:r>
            <a:r>
              <a:rPr sz="1400" dirty="0">
                <a:solidFill>
                  <a:srgbClr val="FFFFFF"/>
                </a:solidFill>
                <a:latin typeface="CVS Health Sans"/>
                <a:cs typeface="CVS Health Sans"/>
              </a:rPr>
              <a:t>Leaders</a:t>
            </a:r>
            <a:r>
              <a:rPr sz="1400" spc="-20" dirty="0">
                <a:solidFill>
                  <a:srgbClr val="FFFFFF"/>
                </a:solidFill>
                <a:latin typeface="CVS Health Sans"/>
                <a:cs typeface="CVS Health Sans"/>
              </a:rPr>
              <a:t> </a:t>
            </a:r>
            <a:r>
              <a:rPr sz="1400" dirty="0">
                <a:solidFill>
                  <a:srgbClr val="FFFFFF"/>
                </a:solidFill>
                <a:latin typeface="CVS Health Sans"/>
                <a:cs typeface="CVS Health Sans"/>
              </a:rPr>
              <a:t>who</a:t>
            </a:r>
            <a:r>
              <a:rPr sz="1400" spc="-40" dirty="0">
                <a:solidFill>
                  <a:srgbClr val="FFFFFF"/>
                </a:solidFill>
                <a:latin typeface="CVS Health Sans"/>
                <a:cs typeface="CVS Health Sans"/>
              </a:rPr>
              <a:t> </a:t>
            </a:r>
            <a:r>
              <a:rPr sz="1400" spc="-10" dirty="0">
                <a:solidFill>
                  <a:srgbClr val="FFFFFF"/>
                </a:solidFill>
                <a:latin typeface="CVS Health Sans"/>
                <a:cs typeface="CVS Health Sans"/>
              </a:rPr>
              <a:t>participate</a:t>
            </a:r>
            <a:r>
              <a:rPr sz="1400" spc="-90" dirty="0">
                <a:solidFill>
                  <a:srgbClr val="FFFFFF"/>
                </a:solidFill>
                <a:latin typeface="CVS Health Sans"/>
                <a:cs typeface="CVS Health Sans"/>
              </a:rPr>
              <a:t> </a:t>
            </a:r>
            <a:r>
              <a:rPr sz="1400" dirty="0">
                <a:solidFill>
                  <a:srgbClr val="FFFFFF"/>
                </a:solidFill>
                <a:latin typeface="CVS Health Sans"/>
                <a:cs typeface="CVS Health Sans"/>
              </a:rPr>
              <a:t>in</a:t>
            </a:r>
            <a:r>
              <a:rPr sz="1400" spc="-5" dirty="0">
                <a:solidFill>
                  <a:srgbClr val="FFFFFF"/>
                </a:solidFill>
                <a:latin typeface="CVS Health Sans"/>
                <a:cs typeface="CVS Health Sans"/>
              </a:rPr>
              <a:t> </a:t>
            </a:r>
            <a:r>
              <a:rPr sz="1400" dirty="0">
                <a:solidFill>
                  <a:srgbClr val="FFFFFF"/>
                </a:solidFill>
                <a:latin typeface="CVS Health Sans"/>
                <a:cs typeface="CVS Health Sans"/>
              </a:rPr>
              <a:t>the</a:t>
            </a:r>
            <a:r>
              <a:rPr sz="1400" spc="-15" dirty="0">
                <a:solidFill>
                  <a:srgbClr val="FFFFFF"/>
                </a:solidFill>
                <a:latin typeface="CVS Health Sans"/>
                <a:cs typeface="CVS Health Sans"/>
              </a:rPr>
              <a:t> </a:t>
            </a:r>
            <a:r>
              <a:rPr sz="1400" spc="-10" dirty="0">
                <a:solidFill>
                  <a:srgbClr val="FFFFFF"/>
                </a:solidFill>
                <a:latin typeface="CVS Health Sans"/>
                <a:cs typeface="CVS Health Sans"/>
              </a:rPr>
              <a:t>committees</a:t>
            </a:r>
            <a:endParaRPr sz="1400">
              <a:latin typeface="CVS Health Sans"/>
              <a:cs typeface="CVS Health Sans"/>
            </a:endParaRPr>
          </a:p>
          <a:p>
            <a:pPr marL="8890" algn="ctr">
              <a:lnSpc>
                <a:spcPts val="1595"/>
              </a:lnSpc>
            </a:pPr>
            <a:r>
              <a:rPr sz="1400" dirty="0">
                <a:solidFill>
                  <a:srgbClr val="FFFFFF"/>
                </a:solidFill>
                <a:latin typeface="CVS Health Sans"/>
                <a:cs typeface="CVS Health Sans"/>
              </a:rPr>
              <a:t>also</a:t>
            </a:r>
            <a:r>
              <a:rPr sz="1400" spc="-35" dirty="0">
                <a:solidFill>
                  <a:srgbClr val="FFFFFF"/>
                </a:solidFill>
                <a:latin typeface="CVS Health Sans"/>
                <a:cs typeface="CVS Health Sans"/>
              </a:rPr>
              <a:t> </a:t>
            </a:r>
            <a:r>
              <a:rPr sz="1400" dirty="0">
                <a:solidFill>
                  <a:srgbClr val="FFFFFF"/>
                </a:solidFill>
                <a:latin typeface="CVS Health Sans"/>
                <a:cs typeface="CVS Health Sans"/>
              </a:rPr>
              <a:t>serve</a:t>
            </a:r>
            <a:r>
              <a:rPr sz="1400" spc="-35" dirty="0">
                <a:solidFill>
                  <a:srgbClr val="FFFFFF"/>
                </a:solidFill>
                <a:latin typeface="CVS Health Sans"/>
                <a:cs typeface="CVS Health Sans"/>
              </a:rPr>
              <a:t> </a:t>
            </a:r>
            <a:r>
              <a:rPr sz="1400" dirty="0">
                <a:solidFill>
                  <a:srgbClr val="FFFFFF"/>
                </a:solidFill>
                <a:latin typeface="CVS Health Sans"/>
                <a:cs typeface="CVS Health Sans"/>
              </a:rPr>
              <a:t>as</a:t>
            </a:r>
            <a:r>
              <a:rPr sz="1400" spc="-35" dirty="0">
                <a:solidFill>
                  <a:srgbClr val="FFFFFF"/>
                </a:solidFill>
                <a:latin typeface="CVS Health Sans"/>
                <a:cs typeface="CVS Health Sans"/>
              </a:rPr>
              <a:t> </a:t>
            </a:r>
            <a:r>
              <a:rPr sz="1400" dirty="0">
                <a:solidFill>
                  <a:srgbClr val="FFFFFF"/>
                </a:solidFill>
                <a:latin typeface="CVS Health Sans"/>
                <a:cs typeface="CVS Health Sans"/>
              </a:rPr>
              <a:t>your</a:t>
            </a:r>
            <a:r>
              <a:rPr sz="1400" spc="-40" dirty="0">
                <a:solidFill>
                  <a:srgbClr val="FFFFFF"/>
                </a:solidFill>
                <a:latin typeface="CVS Health Sans"/>
                <a:cs typeface="CVS Health Sans"/>
              </a:rPr>
              <a:t> </a:t>
            </a:r>
            <a:r>
              <a:rPr sz="1400" dirty="0">
                <a:solidFill>
                  <a:srgbClr val="FF0000"/>
                </a:solidFill>
                <a:latin typeface="CVS Health Sans"/>
                <a:cs typeface="CVS Health Sans"/>
              </a:rPr>
              <a:t>Career</a:t>
            </a:r>
            <a:r>
              <a:rPr sz="1400" spc="-15" dirty="0">
                <a:solidFill>
                  <a:srgbClr val="FF0000"/>
                </a:solidFill>
                <a:latin typeface="CVS Health Sans"/>
                <a:cs typeface="CVS Health Sans"/>
              </a:rPr>
              <a:t> </a:t>
            </a:r>
            <a:r>
              <a:rPr sz="1400" dirty="0">
                <a:solidFill>
                  <a:srgbClr val="FF0000"/>
                </a:solidFill>
                <a:latin typeface="CVS Health Sans"/>
                <a:cs typeface="CVS Health Sans"/>
              </a:rPr>
              <a:t>Mapping</a:t>
            </a:r>
            <a:r>
              <a:rPr sz="1400" spc="-55" dirty="0">
                <a:solidFill>
                  <a:srgbClr val="FF0000"/>
                </a:solidFill>
                <a:latin typeface="CVS Health Sans"/>
                <a:cs typeface="CVS Health Sans"/>
              </a:rPr>
              <a:t> </a:t>
            </a:r>
            <a:r>
              <a:rPr sz="1400" dirty="0">
                <a:solidFill>
                  <a:srgbClr val="FF0000"/>
                </a:solidFill>
                <a:latin typeface="CVS Health Sans"/>
                <a:cs typeface="CVS Health Sans"/>
              </a:rPr>
              <a:t>Champion</a:t>
            </a:r>
            <a:r>
              <a:rPr sz="1400" spc="-85" dirty="0">
                <a:solidFill>
                  <a:srgbClr val="FF0000"/>
                </a:solidFill>
                <a:latin typeface="CVS Health Sans"/>
                <a:cs typeface="CVS Health Sans"/>
              </a:rPr>
              <a:t> </a:t>
            </a:r>
            <a:r>
              <a:rPr sz="1400" spc="-10" dirty="0">
                <a:solidFill>
                  <a:srgbClr val="FF0000"/>
                </a:solidFill>
                <a:latin typeface="CVS Health Sans"/>
                <a:cs typeface="CVS Health Sans"/>
              </a:rPr>
              <a:t>Network</a:t>
            </a:r>
            <a:r>
              <a:rPr sz="1400" spc="-10" dirty="0">
                <a:solidFill>
                  <a:srgbClr val="FFFFFF"/>
                </a:solidFill>
                <a:latin typeface="CVS Health Sans"/>
                <a:cs typeface="CVS Health Sans"/>
              </a:rPr>
              <a:t>.</a:t>
            </a:r>
            <a:endParaRPr sz="1400">
              <a:latin typeface="CVS Health Sans"/>
              <a:cs typeface="CVS Health Sans"/>
            </a:endParaRPr>
          </a:p>
          <a:p>
            <a:pPr marL="12065" marR="5080" indent="16510" algn="ctr">
              <a:lnSpc>
                <a:spcPts val="1510"/>
              </a:lnSpc>
              <a:spcBef>
                <a:spcPts val="1535"/>
              </a:spcBef>
            </a:pPr>
            <a:r>
              <a:rPr sz="1400" dirty="0">
                <a:solidFill>
                  <a:srgbClr val="FFFFFF"/>
                </a:solidFill>
                <a:latin typeface="CVS Health Sans"/>
                <a:cs typeface="CVS Health Sans"/>
              </a:rPr>
              <a:t>Career</a:t>
            </a:r>
            <a:r>
              <a:rPr sz="1400" spc="-40" dirty="0">
                <a:solidFill>
                  <a:srgbClr val="FFFFFF"/>
                </a:solidFill>
                <a:latin typeface="CVS Health Sans"/>
                <a:cs typeface="CVS Health Sans"/>
              </a:rPr>
              <a:t> </a:t>
            </a:r>
            <a:r>
              <a:rPr sz="1400" dirty="0">
                <a:solidFill>
                  <a:srgbClr val="FFFFFF"/>
                </a:solidFill>
                <a:latin typeface="CVS Health Sans"/>
                <a:cs typeface="CVS Health Sans"/>
              </a:rPr>
              <a:t>Mapping</a:t>
            </a:r>
            <a:r>
              <a:rPr sz="1400" spc="-30" dirty="0">
                <a:solidFill>
                  <a:srgbClr val="FFFFFF"/>
                </a:solidFill>
                <a:latin typeface="CVS Health Sans"/>
                <a:cs typeface="CVS Health Sans"/>
              </a:rPr>
              <a:t> </a:t>
            </a:r>
            <a:r>
              <a:rPr sz="1400" dirty="0">
                <a:solidFill>
                  <a:srgbClr val="FFFFFF"/>
                </a:solidFill>
                <a:latin typeface="CVS Health Sans"/>
                <a:cs typeface="CVS Health Sans"/>
              </a:rPr>
              <a:t>Champions</a:t>
            </a:r>
            <a:r>
              <a:rPr sz="1400" spc="-55" dirty="0">
                <a:solidFill>
                  <a:srgbClr val="FFFFFF"/>
                </a:solidFill>
                <a:latin typeface="CVS Health Sans"/>
                <a:cs typeface="CVS Health Sans"/>
              </a:rPr>
              <a:t> </a:t>
            </a:r>
            <a:r>
              <a:rPr sz="1400" dirty="0">
                <a:solidFill>
                  <a:srgbClr val="FFFFFF"/>
                </a:solidFill>
                <a:latin typeface="CVS Health Sans"/>
                <a:cs typeface="CVS Health Sans"/>
              </a:rPr>
              <a:t>promote</a:t>
            </a:r>
            <a:r>
              <a:rPr sz="1400" spc="-85" dirty="0">
                <a:solidFill>
                  <a:srgbClr val="FFFFFF"/>
                </a:solidFill>
                <a:latin typeface="CVS Health Sans"/>
                <a:cs typeface="CVS Health Sans"/>
              </a:rPr>
              <a:t> </a:t>
            </a:r>
            <a:r>
              <a:rPr sz="1400" dirty="0">
                <a:solidFill>
                  <a:srgbClr val="FFFFFF"/>
                </a:solidFill>
                <a:latin typeface="CVS Health Sans"/>
                <a:cs typeface="CVS Health Sans"/>
              </a:rPr>
              <a:t>and</a:t>
            </a:r>
            <a:r>
              <a:rPr sz="1400" spc="-15" dirty="0">
                <a:solidFill>
                  <a:srgbClr val="FFFFFF"/>
                </a:solidFill>
                <a:latin typeface="CVS Health Sans"/>
                <a:cs typeface="CVS Health Sans"/>
              </a:rPr>
              <a:t> </a:t>
            </a:r>
            <a:r>
              <a:rPr sz="1400" dirty="0">
                <a:solidFill>
                  <a:srgbClr val="FFFFFF"/>
                </a:solidFill>
                <a:latin typeface="CVS Health Sans"/>
                <a:cs typeface="CVS Health Sans"/>
              </a:rPr>
              <a:t>share</a:t>
            </a:r>
            <a:r>
              <a:rPr sz="1400" spc="-10" dirty="0">
                <a:solidFill>
                  <a:srgbClr val="FFFFFF"/>
                </a:solidFill>
                <a:latin typeface="CVS Health Sans"/>
                <a:cs typeface="CVS Health Sans"/>
              </a:rPr>
              <a:t> </a:t>
            </a:r>
            <a:r>
              <a:rPr sz="1400" dirty="0">
                <a:solidFill>
                  <a:srgbClr val="FFFFFF"/>
                </a:solidFill>
                <a:latin typeface="CVS Health Sans"/>
                <a:cs typeface="CVS Health Sans"/>
              </a:rPr>
              <a:t>the</a:t>
            </a:r>
            <a:r>
              <a:rPr sz="1400" spc="-15" dirty="0">
                <a:solidFill>
                  <a:srgbClr val="FFFFFF"/>
                </a:solidFill>
                <a:latin typeface="CVS Health Sans"/>
                <a:cs typeface="CVS Health Sans"/>
              </a:rPr>
              <a:t> </a:t>
            </a:r>
            <a:r>
              <a:rPr sz="1400" dirty="0">
                <a:solidFill>
                  <a:srgbClr val="FFFFFF"/>
                </a:solidFill>
                <a:latin typeface="CVS Health Sans"/>
                <a:cs typeface="CVS Health Sans"/>
              </a:rPr>
              <a:t>Career</a:t>
            </a:r>
            <a:r>
              <a:rPr sz="1400" spc="-35" dirty="0">
                <a:solidFill>
                  <a:srgbClr val="FFFFFF"/>
                </a:solidFill>
                <a:latin typeface="CVS Health Sans"/>
                <a:cs typeface="CVS Health Sans"/>
              </a:rPr>
              <a:t> </a:t>
            </a:r>
            <a:r>
              <a:rPr sz="1400" dirty="0">
                <a:solidFill>
                  <a:srgbClr val="FFFFFF"/>
                </a:solidFill>
                <a:latin typeface="CVS Health Sans"/>
                <a:cs typeface="CVS Health Sans"/>
              </a:rPr>
              <a:t>Mapping</a:t>
            </a:r>
            <a:r>
              <a:rPr sz="1400" spc="-30" dirty="0">
                <a:solidFill>
                  <a:srgbClr val="FFFFFF"/>
                </a:solidFill>
                <a:latin typeface="CVS Health Sans"/>
                <a:cs typeface="CVS Health Sans"/>
              </a:rPr>
              <a:t> </a:t>
            </a:r>
            <a:r>
              <a:rPr sz="1400" dirty="0">
                <a:solidFill>
                  <a:srgbClr val="FFFFFF"/>
                </a:solidFill>
                <a:latin typeface="CVS Health Sans"/>
                <a:cs typeface="CVS Health Sans"/>
              </a:rPr>
              <a:t>Guide,</a:t>
            </a:r>
            <a:r>
              <a:rPr sz="1400" spc="-15" dirty="0">
                <a:solidFill>
                  <a:srgbClr val="FFFFFF"/>
                </a:solidFill>
                <a:latin typeface="CVS Health Sans"/>
                <a:cs typeface="CVS Health Sans"/>
              </a:rPr>
              <a:t> </a:t>
            </a:r>
            <a:r>
              <a:rPr sz="1400" dirty="0">
                <a:solidFill>
                  <a:srgbClr val="FFFFFF"/>
                </a:solidFill>
                <a:latin typeface="CVS Health Sans"/>
                <a:cs typeface="CVS Health Sans"/>
              </a:rPr>
              <a:t>resources,</a:t>
            </a:r>
            <a:r>
              <a:rPr sz="1400" spc="-15" dirty="0">
                <a:solidFill>
                  <a:srgbClr val="FFFFFF"/>
                </a:solidFill>
                <a:latin typeface="CVS Health Sans"/>
                <a:cs typeface="CVS Health Sans"/>
              </a:rPr>
              <a:t> </a:t>
            </a:r>
            <a:r>
              <a:rPr sz="1400" dirty="0">
                <a:solidFill>
                  <a:srgbClr val="FFFFFF"/>
                </a:solidFill>
                <a:latin typeface="CVS Health Sans"/>
                <a:cs typeface="CVS Health Sans"/>
              </a:rPr>
              <a:t>and</a:t>
            </a:r>
            <a:r>
              <a:rPr sz="1400" spc="-10" dirty="0">
                <a:solidFill>
                  <a:srgbClr val="FFFFFF"/>
                </a:solidFill>
                <a:latin typeface="CVS Health Sans"/>
                <a:cs typeface="CVS Health Sans"/>
              </a:rPr>
              <a:t> </a:t>
            </a:r>
            <a:r>
              <a:rPr sz="1400" dirty="0">
                <a:solidFill>
                  <a:srgbClr val="FFFFFF"/>
                </a:solidFill>
                <a:latin typeface="CVS Health Sans"/>
                <a:cs typeface="CVS Health Sans"/>
              </a:rPr>
              <a:t>tools.</a:t>
            </a:r>
            <a:r>
              <a:rPr sz="1400" spc="-55" dirty="0">
                <a:solidFill>
                  <a:srgbClr val="FFFFFF"/>
                </a:solidFill>
                <a:latin typeface="CVS Health Sans"/>
                <a:cs typeface="CVS Health Sans"/>
              </a:rPr>
              <a:t> </a:t>
            </a:r>
            <a:r>
              <a:rPr sz="1400" spc="-25" dirty="0">
                <a:solidFill>
                  <a:srgbClr val="FFFFFF"/>
                </a:solidFill>
                <a:latin typeface="CVS Health Sans"/>
                <a:cs typeface="CVS Health Sans"/>
              </a:rPr>
              <a:t>The </a:t>
            </a:r>
            <a:r>
              <a:rPr sz="1400" spc="-10" dirty="0">
                <a:solidFill>
                  <a:srgbClr val="FFFFFF"/>
                </a:solidFill>
                <a:latin typeface="CVS Health Sans"/>
                <a:cs typeface="CVS Health Sans"/>
              </a:rPr>
              <a:t>network</a:t>
            </a:r>
            <a:r>
              <a:rPr sz="1400" spc="-65" dirty="0">
                <a:solidFill>
                  <a:srgbClr val="FFFFFF"/>
                </a:solidFill>
                <a:latin typeface="CVS Health Sans"/>
                <a:cs typeface="CVS Health Sans"/>
              </a:rPr>
              <a:t> </a:t>
            </a:r>
            <a:r>
              <a:rPr sz="1400" dirty="0">
                <a:solidFill>
                  <a:srgbClr val="FFFFFF"/>
                </a:solidFill>
                <a:latin typeface="CVS Health Sans"/>
                <a:cs typeface="CVS Health Sans"/>
              </a:rPr>
              <a:t>may</a:t>
            </a:r>
            <a:r>
              <a:rPr sz="1400" spc="-15" dirty="0">
                <a:solidFill>
                  <a:srgbClr val="FFFFFF"/>
                </a:solidFill>
                <a:latin typeface="CVS Health Sans"/>
                <a:cs typeface="CVS Health Sans"/>
              </a:rPr>
              <a:t> </a:t>
            </a:r>
            <a:r>
              <a:rPr sz="1400" dirty="0">
                <a:solidFill>
                  <a:srgbClr val="FFFFFF"/>
                </a:solidFill>
                <a:latin typeface="CVS Health Sans"/>
                <a:cs typeface="CVS Health Sans"/>
              </a:rPr>
              <a:t>help</a:t>
            </a:r>
            <a:r>
              <a:rPr sz="1400" spc="15" dirty="0">
                <a:solidFill>
                  <a:srgbClr val="FFFFFF"/>
                </a:solidFill>
                <a:latin typeface="CVS Health Sans"/>
                <a:cs typeface="CVS Health Sans"/>
              </a:rPr>
              <a:t> </a:t>
            </a:r>
            <a:r>
              <a:rPr sz="1400" dirty="0">
                <a:solidFill>
                  <a:srgbClr val="FFFFFF"/>
                </a:solidFill>
                <a:latin typeface="CVS Health Sans"/>
                <a:cs typeface="CVS Health Sans"/>
              </a:rPr>
              <a:t>inspire</a:t>
            </a:r>
            <a:r>
              <a:rPr sz="1400" spc="-65" dirty="0">
                <a:solidFill>
                  <a:srgbClr val="FFFFFF"/>
                </a:solidFill>
                <a:latin typeface="CVS Health Sans"/>
                <a:cs typeface="CVS Health Sans"/>
              </a:rPr>
              <a:t> </a:t>
            </a:r>
            <a:r>
              <a:rPr sz="1400" dirty="0">
                <a:solidFill>
                  <a:srgbClr val="FFFFFF"/>
                </a:solidFill>
                <a:latin typeface="CVS Health Sans"/>
                <a:cs typeface="CVS Health Sans"/>
              </a:rPr>
              <a:t>others</a:t>
            </a:r>
            <a:r>
              <a:rPr sz="1400" spc="-60" dirty="0">
                <a:solidFill>
                  <a:srgbClr val="FFFFFF"/>
                </a:solidFill>
                <a:latin typeface="CVS Health Sans"/>
                <a:cs typeface="CVS Health Sans"/>
              </a:rPr>
              <a:t> </a:t>
            </a:r>
            <a:r>
              <a:rPr sz="1400" dirty="0">
                <a:solidFill>
                  <a:srgbClr val="FFFFFF"/>
                </a:solidFill>
                <a:latin typeface="CVS Health Sans"/>
                <a:cs typeface="CVS Health Sans"/>
              </a:rPr>
              <a:t>(peers,</a:t>
            </a:r>
            <a:r>
              <a:rPr sz="1400" spc="-30" dirty="0">
                <a:solidFill>
                  <a:srgbClr val="FFFFFF"/>
                </a:solidFill>
                <a:latin typeface="CVS Health Sans"/>
                <a:cs typeface="CVS Health Sans"/>
              </a:rPr>
              <a:t> </a:t>
            </a:r>
            <a:r>
              <a:rPr sz="1400" dirty="0">
                <a:solidFill>
                  <a:srgbClr val="FFFFFF"/>
                </a:solidFill>
                <a:latin typeface="CVS Health Sans"/>
                <a:cs typeface="CVS Health Sans"/>
              </a:rPr>
              <a:t>leaders,</a:t>
            </a:r>
            <a:r>
              <a:rPr sz="1400" spc="-25" dirty="0">
                <a:solidFill>
                  <a:srgbClr val="FFFFFF"/>
                </a:solidFill>
                <a:latin typeface="CVS Health Sans"/>
                <a:cs typeface="CVS Health Sans"/>
              </a:rPr>
              <a:t> </a:t>
            </a:r>
            <a:r>
              <a:rPr sz="1400" dirty="0">
                <a:solidFill>
                  <a:srgbClr val="FFFFFF"/>
                </a:solidFill>
                <a:latin typeface="CVS Health Sans"/>
                <a:cs typeface="CVS Health Sans"/>
              </a:rPr>
              <a:t>and</a:t>
            </a:r>
            <a:r>
              <a:rPr sz="1400" spc="-25" dirty="0">
                <a:solidFill>
                  <a:srgbClr val="FFFFFF"/>
                </a:solidFill>
                <a:latin typeface="CVS Health Sans"/>
                <a:cs typeface="CVS Health Sans"/>
              </a:rPr>
              <a:t> </a:t>
            </a:r>
            <a:r>
              <a:rPr sz="1400" dirty="0">
                <a:solidFill>
                  <a:srgbClr val="FFFFFF"/>
                </a:solidFill>
                <a:latin typeface="CVS Health Sans"/>
                <a:cs typeface="CVS Health Sans"/>
              </a:rPr>
              <a:t>colleagues)</a:t>
            </a:r>
            <a:r>
              <a:rPr sz="1400" spc="15" dirty="0">
                <a:solidFill>
                  <a:srgbClr val="FFFFFF"/>
                </a:solidFill>
                <a:latin typeface="CVS Health Sans"/>
                <a:cs typeface="CVS Health Sans"/>
              </a:rPr>
              <a:t> </a:t>
            </a:r>
            <a:r>
              <a:rPr sz="1400" dirty="0">
                <a:solidFill>
                  <a:srgbClr val="FFFFFF"/>
                </a:solidFill>
                <a:latin typeface="CVS Health Sans"/>
                <a:cs typeface="CVS Health Sans"/>
              </a:rPr>
              <a:t>to</a:t>
            </a:r>
            <a:r>
              <a:rPr sz="1400" spc="-50" dirty="0">
                <a:solidFill>
                  <a:srgbClr val="FFFFFF"/>
                </a:solidFill>
                <a:latin typeface="CVS Health Sans"/>
                <a:cs typeface="CVS Health Sans"/>
              </a:rPr>
              <a:t> </a:t>
            </a:r>
            <a:r>
              <a:rPr sz="1400" dirty="0">
                <a:solidFill>
                  <a:srgbClr val="FFFFFF"/>
                </a:solidFill>
                <a:latin typeface="CVS Health Sans"/>
                <a:cs typeface="CVS Health Sans"/>
              </a:rPr>
              <a:t>engage</a:t>
            </a:r>
            <a:r>
              <a:rPr sz="1400" spc="-30" dirty="0">
                <a:solidFill>
                  <a:srgbClr val="FFFFFF"/>
                </a:solidFill>
                <a:latin typeface="CVS Health Sans"/>
                <a:cs typeface="CVS Health Sans"/>
              </a:rPr>
              <a:t> </a:t>
            </a:r>
            <a:r>
              <a:rPr sz="1400" dirty="0">
                <a:solidFill>
                  <a:srgbClr val="FFFFFF"/>
                </a:solidFill>
                <a:latin typeface="CVS Health Sans"/>
                <a:cs typeface="CVS Health Sans"/>
              </a:rPr>
              <a:t>in</a:t>
            </a:r>
            <a:r>
              <a:rPr sz="1400" spc="-20" dirty="0">
                <a:solidFill>
                  <a:srgbClr val="FFFFFF"/>
                </a:solidFill>
                <a:latin typeface="CVS Health Sans"/>
                <a:cs typeface="CVS Health Sans"/>
              </a:rPr>
              <a:t> </a:t>
            </a:r>
            <a:r>
              <a:rPr sz="1400" dirty="0">
                <a:solidFill>
                  <a:srgbClr val="FFFFFF"/>
                </a:solidFill>
                <a:latin typeface="CVS Health Sans"/>
                <a:cs typeface="CVS Health Sans"/>
              </a:rPr>
              <a:t>and</a:t>
            </a:r>
            <a:r>
              <a:rPr sz="1400" spc="-65" dirty="0">
                <a:solidFill>
                  <a:srgbClr val="FFFFFF"/>
                </a:solidFill>
                <a:latin typeface="CVS Health Sans"/>
                <a:cs typeface="CVS Health Sans"/>
              </a:rPr>
              <a:t> </a:t>
            </a:r>
            <a:r>
              <a:rPr sz="1400" dirty="0">
                <a:solidFill>
                  <a:srgbClr val="FFFFFF"/>
                </a:solidFill>
                <a:latin typeface="CVS Health Sans"/>
                <a:cs typeface="CVS Health Sans"/>
              </a:rPr>
              <a:t>share</a:t>
            </a:r>
            <a:r>
              <a:rPr sz="1400" spc="-30" dirty="0">
                <a:solidFill>
                  <a:srgbClr val="FFFFFF"/>
                </a:solidFill>
                <a:latin typeface="CVS Health Sans"/>
                <a:cs typeface="CVS Health Sans"/>
              </a:rPr>
              <a:t> </a:t>
            </a:r>
            <a:r>
              <a:rPr sz="1400" dirty="0">
                <a:solidFill>
                  <a:srgbClr val="FFFFFF"/>
                </a:solidFill>
                <a:latin typeface="CVS Health Sans"/>
                <a:cs typeface="CVS Health Sans"/>
              </a:rPr>
              <a:t>career</a:t>
            </a:r>
            <a:r>
              <a:rPr sz="1400" spc="-45" dirty="0">
                <a:solidFill>
                  <a:srgbClr val="FFFFFF"/>
                </a:solidFill>
                <a:latin typeface="CVS Health Sans"/>
                <a:cs typeface="CVS Health Sans"/>
              </a:rPr>
              <a:t> </a:t>
            </a:r>
            <a:r>
              <a:rPr sz="1400" spc="-10" dirty="0">
                <a:solidFill>
                  <a:srgbClr val="FFFFFF"/>
                </a:solidFill>
                <a:latin typeface="CVS Health Sans"/>
                <a:cs typeface="CVS Health Sans"/>
              </a:rPr>
              <a:t>mapping conversations,</a:t>
            </a:r>
            <a:r>
              <a:rPr sz="1400" spc="-80" dirty="0">
                <a:solidFill>
                  <a:srgbClr val="FFFFFF"/>
                </a:solidFill>
                <a:latin typeface="CVS Health Sans"/>
                <a:cs typeface="CVS Health Sans"/>
              </a:rPr>
              <a:t> </a:t>
            </a:r>
            <a:r>
              <a:rPr sz="1400" dirty="0">
                <a:solidFill>
                  <a:srgbClr val="FFFFFF"/>
                </a:solidFill>
                <a:latin typeface="CVS Health Sans"/>
                <a:cs typeface="CVS Health Sans"/>
              </a:rPr>
              <a:t>ideas and</a:t>
            </a:r>
            <a:r>
              <a:rPr sz="1400" spc="5" dirty="0">
                <a:solidFill>
                  <a:srgbClr val="FFFFFF"/>
                </a:solidFill>
                <a:latin typeface="CVS Health Sans"/>
                <a:cs typeface="CVS Health Sans"/>
              </a:rPr>
              <a:t> </a:t>
            </a:r>
            <a:r>
              <a:rPr sz="1400" spc="-10" dirty="0">
                <a:solidFill>
                  <a:srgbClr val="FFFFFF"/>
                </a:solidFill>
                <a:latin typeface="CVS Health Sans"/>
                <a:cs typeface="CVS Health Sans"/>
              </a:rPr>
              <a:t>opportunities,</a:t>
            </a:r>
            <a:r>
              <a:rPr sz="1400" spc="-75" dirty="0">
                <a:solidFill>
                  <a:srgbClr val="FFFFFF"/>
                </a:solidFill>
                <a:latin typeface="CVS Health Sans"/>
                <a:cs typeface="CVS Health Sans"/>
              </a:rPr>
              <a:t> </a:t>
            </a:r>
            <a:r>
              <a:rPr sz="1400" dirty="0">
                <a:solidFill>
                  <a:srgbClr val="FFFFFF"/>
                </a:solidFill>
                <a:latin typeface="CVS Health Sans"/>
                <a:cs typeface="CVS Health Sans"/>
              </a:rPr>
              <a:t>and real-life</a:t>
            </a:r>
            <a:r>
              <a:rPr sz="1400" spc="35" dirty="0">
                <a:solidFill>
                  <a:srgbClr val="FFFFFF"/>
                </a:solidFill>
                <a:latin typeface="CVS Health Sans"/>
                <a:cs typeface="CVS Health Sans"/>
              </a:rPr>
              <a:t> </a:t>
            </a:r>
            <a:r>
              <a:rPr sz="1400" spc="-10" dirty="0">
                <a:solidFill>
                  <a:srgbClr val="FFFFFF"/>
                </a:solidFill>
                <a:latin typeface="CVS Health Sans"/>
                <a:cs typeface="CVS Health Sans"/>
              </a:rPr>
              <a:t>testimonials.</a:t>
            </a:r>
            <a:endParaRPr sz="1400">
              <a:latin typeface="CVS Health Sans"/>
              <a:cs typeface="CVS Health Sans"/>
            </a:endParaRPr>
          </a:p>
          <a:p>
            <a:pPr algn="ctr">
              <a:lnSpc>
                <a:spcPts val="1415"/>
              </a:lnSpc>
            </a:pPr>
            <a:r>
              <a:rPr sz="1400" dirty="0">
                <a:solidFill>
                  <a:srgbClr val="FFFFFF"/>
                </a:solidFill>
                <a:latin typeface="CVS Health Sans"/>
                <a:cs typeface="CVS Health Sans"/>
              </a:rPr>
              <a:t>The</a:t>
            </a:r>
            <a:r>
              <a:rPr sz="1400" spc="-25" dirty="0">
                <a:solidFill>
                  <a:srgbClr val="FFFFFF"/>
                </a:solidFill>
                <a:latin typeface="CVS Health Sans"/>
                <a:cs typeface="CVS Health Sans"/>
              </a:rPr>
              <a:t> </a:t>
            </a:r>
            <a:r>
              <a:rPr sz="1400" dirty="0">
                <a:solidFill>
                  <a:srgbClr val="FFFFFF"/>
                </a:solidFill>
                <a:latin typeface="CVS Health Sans"/>
                <a:cs typeface="CVS Health Sans"/>
              </a:rPr>
              <a:t>network</a:t>
            </a:r>
            <a:r>
              <a:rPr sz="1400" spc="-20" dirty="0">
                <a:solidFill>
                  <a:srgbClr val="FFFFFF"/>
                </a:solidFill>
                <a:latin typeface="CVS Health Sans"/>
                <a:cs typeface="CVS Health Sans"/>
              </a:rPr>
              <a:t> </a:t>
            </a:r>
            <a:r>
              <a:rPr sz="1400" dirty="0">
                <a:solidFill>
                  <a:srgbClr val="FFFFFF"/>
                </a:solidFill>
                <a:latin typeface="CVS Health Sans"/>
                <a:cs typeface="CVS Health Sans"/>
              </a:rPr>
              <a:t>is</a:t>
            </a:r>
            <a:r>
              <a:rPr sz="1400" spc="-25" dirty="0">
                <a:solidFill>
                  <a:srgbClr val="FFFFFF"/>
                </a:solidFill>
                <a:latin typeface="CVS Health Sans"/>
                <a:cs typeface="CVS Health Sans"/>
              </a:rPr>
              <a:t> </a:t>
            </a:r>
            <a:r>
              <a:rPr sz="1400" dirty="0">
                <a:solidFill>
                  <a:srgbClr val="FFFFFF"/>
                </a:solidFill>
                <a:latin typeface="CVS Health Sans"/>
                <a:cs typeface="CVS Health Sans"/>
              </a:rPr>
              <a:t>a</a:t>
            </a:r>
            <a:r>
              <a:rPr sz="1400" spc="-15" dirty="0">
                <a:solidFill>
                  <a:srgbClr val="FFFFFF"/>
                </a:solidFill>
                <a:latin typeface="CVS Health Sans"/>
                <a:cs typeface="CVS Health Sans"/>
              </a:rPr>
              <a:t> </a:t>
            </a:r>
            <a:r>
              <a:rPr sz="1400" dirty="0">
                <a:solidFill>
                  <a:srgbClr val="FFFFFF"/>
                </a:solidFill>
                <a:latin typeface="CVS Health Sans"/>
                <a:cs typeface="CVS Health Sans"/>
              </a:rPr>
              <a:t>voice</a:t>
            </a:r>
            <a:r>
              <a:rPr sz="1400" spc="-55" dirty="0">
                <a:solidFill>
                  <a:srgbClr val="FFFFFF"/>
                </a:solidFill>
                <a:latin typeface="CVS Health Sans"/>
                <a:cs typeface="CVS Health Sans"/>
              </a:rPr>
              <a:t> </a:t>
            </a:r>
            <a:r>
              <a:rPr sz="1400" dirty="0">
                <a:solidFill>
                  <a:srgbClr val="FFFFFF"/>
                </a:solidFill>
                <a:latin typeface="CVS Health Sans"/>
                <a:cs typeface="CVS Health Sans"/>
              </a:rPr>
              <a:t>–</a:t>
            </a:r>
            <a:r>
              <a:rPr sz="1400" spc="5" dirty="0">
                <a:solidFill>
                  <a:srgbClr val="FFFFFF"/>
                </a:solidFill>
                <a:latin typeface="CVS Health Sans"/>
                <a:cs typeface="CVS Health Sans"/>
              </a:rPr>
              <a:t> </a:t>
            </a:r>
            <a:r>
              <a:rPr sz="1400" dirty="0">
                <a:solidFill>
                  <a:srgbClr val="FFFFFF"/>
                </a:solidFill>
                <a:latin typeface="CVS Health Sans"/>
                <a:cs typeface="CVS Health Sans"/>
              </a:rPr>
              <a:t>and</a:t>
            </a:r>
            <a:r>
              <a:rPr sz="1400" spc="-25" dirty="0">
                <a:solidFill>
                  <a:srgbClr val="FFFFFF"/>
                </a:solidFill>
                <a:latin typeface="CVS Health Sans"/>
                <a:cs typeface="CVS Health Sans"/>
              </a:rPr>
              <a:t> </a:t>
            </a:r>
            <a:r>
              <a:rPr sz="1400" dirty="0">
                <a:solidFill>
                  <a:srgbClr val="FFFFFF"/>
                </a:solidFill>
                <a:latin typeface="CVS Health Sans"/>
                <a:cs typeface="CVS Health Sans"/>
              </a:rPr>
              <a:t>force</a:t>
            </a:r>
            <a:r>
              <a:rPr sz="1400" spc="-50" dirty="0">
                <a:solidFill>
                  <a:srgbClr val="FFFFFF"/>
                </a:solidFill>
                <a:latin typeface="CVS Health Sans"/>
                <a:cs typeface="CVS Health Sans"/>
              </a:rPr>
              <a:t> </a:t>
            </a:r>
            <a:r>
              <a:rPr sz="1400" dirty="0">
                <a:solidFill>
                  <a:srgbClr val="FFFFFF"/>
                </a:solidFill>
                <a:latin typeface="CVS Health Sans"/>
                <a:cs typeface="CVS Health Sans"/>
              </a:rPr>
              <a:t>–</a:t>
            </a:r>
            <a:r>
              <a:rPr sz="1400" spc="-30" dirty="0">
                <a:solidFill>
                  <a:srgbClr val="FFFFFF"/>
                </a:solidFill>
                <a:latin typeface="CVS Health Sans"/>
                <a:cs typeface="CVS Health Sans"/>
              </a:rPr>
              <a:t> </a:t>
            </a:r>
            <a:r>
              <a:rPr sz="1400" dirty="0">
                <a:solidFill>
                  <a:srgbClr val="FFFFFF"/>
                </a:solidFill>
                <a:latin typeface="CVS Health Sans"/>
                <a:cs typeface="CVS Health Sans"/>
              </a:rPr>
              <a:t>to</a:t>
            </a:r>
            <a:r>
              <a:rPr sz="1400" spc="-5" dirty="0">
                <a:solidFill>
                  <a:srgbClr val="FFFFFF"/>
                </a:solidFill>
                <a:latin typeface="CVS Health Sans"/>
                <a:cs typeface="CVS Health Sans"/>
              </a:rPr>
              <a:t> </a:t>
            </a:r>
            <a:r>
              <a:rPr sz="1400" dirty="0">
                <a:solidFill>
                  <a:srgbClr val="FFFFFF"/>
                </a:solidFill>
                <a:latin typeface="CVS Health Sans"/>
                <a:cs typeface="CVS Health Sans"/>
              </a:rPr>
              <a:t>help</a:t>
            </a:r>
            <a:r>
              <a:rPr sz="1400" spc="-10" dirty="0">
                <a:solidFill>
                  <a:srgbClr val="FFFFFF"/>
                </a:solidFill>
                <a:latin typeface="CVS Health Sans"/>
                <a:cs typeface="CVS Health Sans"/>
              </a:rPr>
              <a:t> </a:t>
            </a:r>
            <a:r>
              <a:rPr sz="1400" dirty="0">
                <a:solidFill>
                  <a:srgbClr val="FFFFFF"/>
                </a:solidFill>
                <a:latin typeface="CVS Health Sans"/>
                <a:cs typeface="CVS Health Sans"/>
              </a:rPr>
              <a:t>represent</a:t>
            </a:r>
            <a:r>
              <a:rPr sz="1400" spc="-50" dirty="0">
                <a:solidFill>
                  <a:srgbClr val="FFFFFF"/>
                </a:solidFill>
                <a:latin typeface="CVS Health Sans"/>
                <a:cs typeface="CVS Health Sans"/>
              </a:rPr>
              <a:t> </a:t>
            </a:r>
            <a:r>
              <a:rPr sz="1400" dirty="0">
                <a:solidFill>
                  <a:srgbClr val="FFFFFF"/>
                </a:solidFill>
                <a:latin typeface="CVS Health Sans"/>
                <a:cs typeface="CVS Health Sans"/>
              </a:rPr>
              <a:t>what</a:t>
            </a:r>
            <a:r>
              <a:rPr sz="1400" spc="-15" dirty="0">
                <a:solidFill>
                  <a:srgbClr val="FFFFFF"/>
                </a:solidFill>
                <a:latin typeface="CVS Health Sans"/>
                <a:cs typeface="CVS Health Sans"/>
              </a:rPr>
              <a:t> </a:t>
            </a:r>
            <a:r>
              <a:rPr sz="1400" dirty="0">
                <a:solidFill>
                  <a:srgbClr val="FFFFFF"/>
                </a:solidFill>
                <a:latin typeface="CVS Health Sans"/>
                <a:cs typeface="CVS Health Sans"/>
              </a:rPr>
              <a:t>is</a:t>
            </a:r>
            <a:r>
              <a:rPr sz="1400" spc="-30" dirty="0">
                <a:solidFill>
                  <a:srgbClr val="FFFFFF"/>
                </a:solidFill>
                <a:latin typeface="CVS Health Sans"/>
                <a:cs typeface="CVS Health Sans"/>
              </a:rPr>
              <a:t> </a:t>
            </a:r>
            <a:r>
              <a:rPr sz="1400" dirty="0">
                <a:solidFill>
                  <a:srgbClr val="FFFFFF"/>
                </a:solidFill>
                <a:latin typeface="CVS Health Sans"/>
                <a:cs typeface="CVS Health Sans"/>
              </a:rPr>
              <a:t>possible</a:t>
            </a:r>
            <a:r>
              <a:rPr sz="1400" spc="-20" dirty="0">
                <a:solidFill>
                  <a:srgbClr val="FFFFFF"/>
                </a:solidFill>
                <a:latin typeface="CVS Health Sans"/>
                <a:cs typeface="CVS Health Sans"/>
              </a:rPr>
              <a:t> </a:t>
            </a:r>
            <a:r>
              <a:rPr sz="1400" dirty="0">
                <a:solidFill>
                  <a:srgbClr val="FFFFFF"/>
                </a:solidFill>
                <a:latin typeface="CVS Health Sans"/>
                <a:cs typeface="CVS Health Sans"/>
              </a:rPr>
              <a:t>and</a:t>
            </a:r>
            <a:r>
              <a:rPr sz="1400" spc="-55" dirty="0">
                <a:solidFill>
                  <a:srgbClr val="FFFFFF"/>
                </a:solidFill>
                <a:latin typeface="CVS Health Sans"/>
                <a:cs typeface="CVS Health Sans"/>
              </a:rPr>
              <a:t> </a:t>
            </a:r>
            <a:r>
              <a:rPr sz="1400" dirty="0">
                <a:solidFill>
                  <a:srgbClr val="FFFFFF"/>
                </a:solidFill>
                <a:latin typeface="CVS Health Sans"/>
                <a:cs typeface="CVS Health Sans"/>
              </a:rPr>
              <a:t>how</a:t>
            </a:r>
            <a:r>
              <a:rPr sz="1400" spc="-20" dirty="0">
                <a:solidFill>
                  <a:srgbClr val="FFFFFF"/>
                </a:solidFill>
                <a:latin typeface="CVS Health Sans"/>
                <a:cs typeface="CVS Health Sans"/>
              </a:rPr>
              <a:t> </a:t>
            </a:r>
            <a:r>
              <a:rPr sz="1400" dirty="0">
                <a:solidFill>
                  <a:srgbClr val="FFFFFF"/>
                </a:solidFill>
                <a:latin typeface="CVS Health Sans"/>
                <a:cs typeface="CVS Health Sans"/>
              </a:rPr>
              <a:t>to</a:t>
            </a:r>
            <a:r>
              <a:rPr sz="1400" spc="-45" dirty="0">
                <a:solidFill>
                  <a:srgbClr val="FFFFFF"/>
                </a:solidFill>
                <a:latin typeface="CVS Health Sans"/>
                <a:cs typeface="CVS Health Sans"/>
              </a:rPr>
              <a:t> </a:t>
            </a:r>
            <a:r>
              <a:rPr sz="1400" dirty="0">
                <a:solidFill>
                  <a:srgbClr val="FFFFFF"/>
                </a:solidFill>
                <a:latin typeface="CVS Health Sans"/>
                <a:cs typeface="CVS Health Sans"/>
              </a:rPr>
              <a:t>grow</a:t>
            </a:r>
            <a:r>
              <a:rPr sz="1400" spc="-55" dirty="0">
                <a:solidFill>
                  <a:srgbClr val="FFFFFF"/>
                </a:solidFill>
                <a:latin typeface="CVS Health Sans"/>
                <a:cs typeface="CVS Health Sans"/>
              </a:rPr>
              <a:t> </a:t>
            </a:r>
            <a:r>
              <a:rPr sz="1400" dirty="0">
                <a:solidFill>
                  <a:srgbClr val="FFFFFF"/>
                </a:solidFill>
                <a:latin typeface="CVS Health Sans"/>
                <a:cs typeface="CVS Health Sans"/>
              </a:rPr>
              <a:t>a</a:t>
            </a:r>
            <a:r>
              <a:rPr sz="1400" spc="-10" dirty="0">
                <a:solidFill>
                  <a:srgbClr val="FFFFFF"/>
                </a:solidFill>
                <a:latin typeface="CVS Health Sans"/>
                <a:cs typeface="CVS Health Sans"/>
              </a:rPr>
              <a:t> </a:t>
            </a:r>
            <a:r>
              <a:rPr sz="1400" dirty="0">
                <a:solidFill>
                  <a:srgbClr val="FFFFFF"/>
                </a:solidFill>
                <a:latin typeface="CVS Health Sans"/>
                <a:cs typeface="CVS Health Sans"/>
              </a:rPr>
              <a:t>career</a:t>
            </a:r>
            <a:r>
              <a:rPr sz="1400" spc="-35" dirty="0">
                <a:solidFill>
                  <a:srgbClr val="FFFFFF"/>
                </a:solidFill>
                <a:latin typeface="CVS Health Sans"/>
                <a:cs typeface="CVS Health Sans"/>
              </a:rPr>
              <a:t> </a:t>
            </a:r>
            <a:r>
              <a:rPr sz="1400" dirty="0">
                <a:solidFill>
                  <a:srgbClr val="FFFFFF"/>
                </a:solidFill>
                <a:latin typeface="CVS Health Sans"/>
                <a:cs typeface="CVS Health Sans"/>
              </a:rPr>
              <a:t>at</a:t>
            </a:r>
            <a:r>
              <a:rPr sz="1400" spc="-20" dirty="0">
                <a:solidFill>
                  <a:srgbClr val="FFFFFF"/>
                </a:solidFill>
                <a:latin typeface="CVS Health Sans"/>
                <a:cs typeface="CVS Health Sans"/>
              </a:rPr>
              <a:t> </a:t>
            </a:r>
            <a:r>
              <a:rPr sz="1400" spc="-25" dirty="0">
                <a:solidFill>
                  <a:srgbClr val="FFFFFF"/>
                </a:solidFill>
                <a:latin typeface="CVS Health Sans"/>
                <a:cs typeface="CVS Health Sans"/>
              </a:rPr>
              <a:t>CVS</a:t>
            </a:r>
            <a:endParaRPr sz="1400">
              <a:latin typeface="CVS Health Sans"/>
              <a:cs typeface="CVS Health Sans"/>
            </a:endParaRPr>
          </a:p>
          <a:p>
            <a:pPr marL="6985" algn="ctr">
              <a:lnSpc>
                <a:spcPts val="1600"/>
              </a:lnSpc>
            </a:pPr>
            <a:r>
              <a:rPr sz="1400" dirty="0">
                <a:solidFill>
                  <a:srgbClr val="FFFFFF"/>
                </a:solidFill>
                <a:latin typeface="CVS Health Sans"/>
                <a:cs typeface="CVS Health Sans"/>
              </a:rPr>
              <a:t>Health</a:t>
            </a:r>
            <a:r>
              <a:rPr sz="1400" spc="-20" dirty="0">
                <a:solidFill>
                  <a:srgbClr val="FFFFFF"/>
                </a:solidFill>
                <a:latin typeface="CVS Health Sans"/>
                <a:cs typeface="CVS Health Sans"/>
              </a:rPr>
              <a:t> </a:t>
            </a:r>
            <a:r>
              <a:rPr sz="1400" dirty="0">
                <a:solidFill>
                  <a:srgbClr val="FFFFFF"/>
                </a:solidFill>
                <a:latin typeface="CVS Health Sans"/>
                <a:cs typeface="CVS Health Sans"/>
              </a:rPr>
              <a:t>in</a:t>
            </a:r>
            <a:r>
              <a:rPr sz="1400" spc="-10" dirty="0">
                <a:solidFill>
                  <a:srgbClr val="FFFFFF"/>
                </a:solidFill>
                <a:latin typeface="CVS Health Sans"/>
                <a:cs typeface="CVS Health Sans"/>
              </a:rPr>
              <a:t> </a:t>
            </a:r>
            <a:r>
              <a:rPr sz="1400" dirty="0">
                <a:solidFill>
                  <a:srgbClr val="FFFFFF"/>
                </a:solidFill>
                <a:latin typeface="CVS Health Sans"/>
                <a:cs typeface="CVS Health Sans"/>
              </a:rPr>
              <a:t>the</a:t>
            </a:r>
            <a:r>
              <a:rPr sz="1400" spc="-20" dirty="0">
                <a:solidFill>
                  <a:srgbClr val="FFFFFF"/>
                </a:solidFill>
                <a:latin typeface="CVS Health Sans"/>
                <a:cs typeface="CVS Health Sans"/>
              </a:rPr>
              <a:t> </a:t>
            </a:r>
            <a:r>
              <a:rPr sz="1400" spc="-10" dirty="0">
                <a:solidFill>
                  <a:srgbClr val="FFFFFF"/>
                </a:solidFill>
                <a:latin typeface="CVS Health Sans"/>
                <a:cs typeface="CVS Health Sans"/>
              </a:rPr>
              <a:t>CMO/Care</a:t>
            </a:r>
            <a:r>
              <a:rPr sz="1400" spc="-20" dirty="0">
                <a:solidFill>
                  <a:srgbClr val="FFFFFF"/>
                </a:solidFill>
                <a:latin typeface="CVS Health Sans"/>
                <a:cs typeface="CVS Health Sans"/>
              </a:rPr>
              <a:t> </a:t>
            </a:r>
            <a:r>
              <a:rPr sz="1400" spc="-10" dirty="0">
                <a:solidFill>
                  <a:srgbClr val="FFFFFF"/>
                </a:solidFill>
                <a:latin typeface="CVS Health Sans"/>
                <a:cs typeface="CVS Health Sans"/>
              </a:rPr>
              <a:t>organization.</a:t>
            </a:r>
            <a:endParaRPr sz="1400">
              <a:latin typeface="CVS Health Sans"/>
              <a:cs typeface="CVS Health Sans"/>
            </a:endParaRPr>
          </a:p>
          <a:p>
            <a:pPr algn="ctr">
              <a:lnSpc>
                <a:spcPts val="1595"/>
              </a:lnSpc>
              <a:spcBef>
                <a:spcPts val="1350"/>
              </a:spcBef>
            </a:pPr>
            <a:r>
              <a:rPr sz="1400" dirty="0">
                <a:solidFill>
                  <a:srgbClr val="FFFFFF"/>
                </a:solidFill>
                <a:latin typeface="CVS Health Sans"/>
                <a:cs typeface="CVS Health Sans"/>
              </a:rPr>
              <a:t>The</a:t>
            </a:r>
            <a:r>
              <a:rPr sz="1400" spc="-25" dirty="0">
                <a:solidFill>
                  <a:srgbClr val="FFFFFF"/>
                </a:solidFill>
                <a:latin typeface="CVS Health Sans"/>
                <a:cs typeface="CVS Health Sans"/>
              </a:rPr>
              <a:t> </a:t>
            </a:r>
            <a:r>
              <a:rPr sz="1400" dirty="0">
                <a:solidFill>
                  <a:srgbClr val="FFFFFF"/>
                </a:solidFill>
                <a:latin typeface="CVS Health Sans"/>
                <a:cs typeface="CVS Health Sans"/>
              </a:rPr>
              <a:t>more</a:t>
            </a:r>
            <a:r>
              <a:rPr sz="1400" spc="-15" dirty="0">
                <a:solidFill>
                  <a:srgbClr val="FFFFFF"/>
                </a:solidFill>
                <a:latin typeface="CVS Health Sans"/>
                <a:cs typeface="CVS Health Sans"/>
              </a:rPr>
              <a:t> </a:t>
            </a:r>
            <a:r>
              <a:rPr sz="1400" dirty="0">
                <a:solidFill>
                  <a:srgbClr val="FFFFFF"/>
                </a:solidFill>
                <a:latin typeface="CVS Health Sans"/>
                <a:cs typeface="CVS Health Sans"/>
              </a:rPr>
              <a:t>we</a:t>
            </a:r>
            <a:r>
              <a:rPr sz="1400" spc="-20" dirty="0">
                <a:solidFill>
                  <a:srgbClr val="FFFFFF"/>
                </a:solidFill>
                <a:latin typeface="CVS Health Sans"/>
                <a:cs typeface="CVS Health Sans"/>
              </a:rPr>
              <a:t> </a:t>
            </a:r>
            <a:r>
              <a:rPr sz="1400" dirty="0">
                <a:solidFill>
                  <a:srgbClr val="FFFFFF"/>
                </a:solidFill>
                <a:latin typeface="CVS Health Sans"/>
                <a:cs typeface="CVS Health Sans"/>
              </a:rPr>
              <a:t>spark</a:t>
            </a:r>
            <a:r>
              <a:rPr sz="1400" spc="-50" dirty="0">
                <a:solidFill>
                  <a:srgbClr val="FFFFFF"/>
                </a:solidFill>
                <a:latin typeface="CVS Health Sans"/>
                <a:cs typeface="CVS Health Sans"/>
              </a:rPr>
              <a:t> </a:t>
            </a:r>
            <a:r>
              <a:rPr sz="1400" spc="-10" dirty="0">
                <a:solidFill>
                  <a:srgbClr val="FFFFFF"/>
                </a:solidFill>
                <a:latin typeface="CVS Health Sans"/>
                <a:cs typeface="CVS Health Sans"/>
              </a:rPr>
              <a:t>conversation</a:t>
            </a:r>
            <a:r>
              <a:rPr sz="1400" spc="-80" dirty="0">
                <a:solidFill>
                  <a:srgbClr val="FFFFFF"/>
                </a:solidFill>
                <a:latin typeface="CVS Health Sans"/>
                <a:cs typeface="CVS Health Sans"/>
              </a:rPr>
              <a:t> </a:t>
            </a:r>
            <a:r>
              <a:rPr sz="1400" dirty="0">
                <a:solidFill>
                  <a:srgbClr val="FFFFFF"/>
                </a:solidFill>
                <a:latin typeface="CVS Health Sans"/>
                <a:cs typeface="CVS Health Sans"/>
              </a:rPr>
              <a:t>and</a:t>
            </a:r>
            <a:r>
              <a:rPr sz="1400" spc="-15" dirty="0">
                <a:solidFill>
                  <a:srgbClr val="FFFFFF"/>
                </a:solidFill>
                <a:latin typeface="CVS Health Sans"/>
                <a:cs typeface="CVS Health Sans"/>
              </a:rPr>
              <a:t> </a:t>
            </a:r>
            <a:r>
              <a:rPr sz="1400" dirty="0">
                <a:solidFill>
                  <a:srgbClr val="FFFFFF"/>
                </a:solidFill>
                <a:latin typeface="CVS Health Sans"/>
                <a:cs typeface="CVS Health Sans"/>
              </a:rPr>
              <a:t>help make</a:t>
            </a:r>
            <a:r>
              <a:rPr sz="1400" spc="-20" dirty="0">
                <a:solidFill>
                  <a:srgbClr val="FFFFFF"/>
                </a:solidFill>
                <a:latin typeface="CVS Health Sans"/>
                <a:cs typeface="CVS Health Sans"/>
              </a:rPr>
              <a:t> </a:t>
            </a:r>
            <a:r>
              <a:rPr sz="1400" dirty="0">
                <a:solidFill>
                  <a:srgbClr val="FFFFFF"/>
                </a:solidFill>
                <a:latin typeface="CVS Health Sans"/>
                <a:cs typeface="CVS Health Sans"/>
              </a:rPr>
              <a:t>connections</a:t>
            </a:r>
            <a:r>
              <a:rPr sz="1400" spc="-55" dirty="0">
                <a:solidFill>
                  <a:srgbClr val="FFFFFF"/>
                </a:solidFill>
                <a:latin typeface="CVS Health Sans"/>
                <a:cs typeface="CVS Health Sans"/>
              </a:rPr>
              <a:t> </a:t>
            </a:r>
            <a:r>
              <a:rPr sz="1400" dirty="0">
                <a:solidFill>
                  <a:srgbClr val="FFFFFF"/>
                </a:solidFill>
                <a:latin typeface="CVS Health Sans"/>
                <a:cs typeface="CVS Health Sans"/>
              </a:rPr>
              <a:t>the</a:t>
            </a:r>
            <a:r>
              <a:rPr sz="1400" spc="-20" dirty="0">
                <a:solidFill>
                  <a:srgbClr val="FFFFFF"/>
                </a:solidFill>
                <a:latin typeface="CVS Health Sans"/>
                <a:cs typeface="CVS Health Sans"/>
              </a:rPr>
              <a:t> </a:t>
            </a:r>
            <a:r>
              <a:rPr sz="1400" dirty="0">
                <a:solidFill>
                  <a:srgbClr val="FFFFFF"/>
                </a:solidFill>
                <a:latin typeface="CVS Health Sans"/>
                <a:cs typeface="CVS Health Sans"/>
              </a:rPr>
              <a:t>more</a:t>
            </a:r>
            <a:r>
              <a:rPr sz="1400" spc="-15" dirty="0">
                <a:solidFill>
                  <a:srgbClr val="FFFFFF"/>
                </a:solidFill>
                <a:latin typeface="CVS Health Sans"/>
                <a:cs typeface="CVS Health Sans"/>
              </a:rPr>
              <a:t> </a:t>
            </a:r>
            <a:r>
              <a:rPr sz="1400" dirty="0">
                <a:solidFill>
                  <a:srgbClr val="FFFFFF"/>
                </a:solidFill>
                <a:latin typeface="CVS Health Sans"/>
                <a:cs typeface="CVS Health Sans"/>
              </a:rPr>
              <a:t>we</a:t>
            </a:r>
            <a:r>
              <a:rPr sz="1400" spc="-20" dirty="0">
                <a:solidFill>
                  <a:srgbClr val="FFFFFF"/>
                </a:solidFill>
                <a:latin typeface="CVS Health Sans"/>
                <a:cs typeface="CVS Health Sans"/>
              </a:rPr>
              <a:t> </a:t>
            </a:r>
            <a:r>
              <a:rPr sz="1400" dirty="0">
                <a:solidFill>
                  <a:srgbClr val="FFFFFF"/>
                </a:solidFill>
                <a:latin typeface="CVS Health Sans"/>
                <a:cs typeface="CVS Health Sans"/>
              </a:rPr>
              <a:t>increase</a:t>
            </a:r>
            <a:r>
              <a:rPr sz="1400" spc="-15" dirty="0">
                <a:solidFill>
                  <a:srgbClr val="FFFFFF"/>
                </a:solidFill>
                <a:latin typeface="CVS Health Sans"/>
                <a:cs typeface="CVS Health Sans"/>
              </a:rPr>
              <a:t> </a:t>
            </a:r>
            <a:r>
              <a:rPr sz="1400" dirty="0">
                <a:solidFill>
                  <a:srgbClr val="FFFFFF"/>
                </a:solidFill>
                <a:latin typeface="CVS Health Sans"/>
                <a:cs typeface="CVS Health Sans"/>
              </a:rPr>
              <a:t>the</a:t>
            </a:r>
            <a:r>
              <a:rPr sz="1400" spc="-20" dirty="0">
                <a:solidFill>
                  <a:srgbClr val="FFFFFF"/>
                </a:solidFill>
                <a:latin typeface="CVS Health Sans"/>
                <a:cs typeface="CVS Health Sans"/>
              </a:rPr>
              <a:t> </a:t>
            </a:r>
            <a:r>
              <a:rPr sz="1400" spc="-10" dirty="0">
                <a:solidFill>
                  <a:srgbClr val="FFFFFF"/>
                </a:solidFill>
                <a:latin typeface="CVS Health Sans"/>
                <a:cs typeface="CVS Health Sans"/>
              </a:rPr>
              <a:t>opportunities</a:t>
            </a:r>
            <a:r>
              <a:rPr sz="1400" spc="-90" dirty="0">
                <a:solidFill>
                  <a:srgbClr val="FFFFFF"/>
                </a:solidFill>
                <a:latin typeface="CVS Health Sans"/>
                <a:cs typeface="CVS Health Sans"/>
              </a:rPr>
              <a:t> </a:t>
            </a:r>
            <a:r>
              <a:rPr sz="1400" spc="-25" dirty="0">
                <a:solidFill>
                  <a:srgbClr val="FFFFFF"/>
                </a:solidFill>
                <a:latin typeface="CVS Health Sans"/>
                <a:cs typeface="CVS Health Sans"/>
              </a:rPr>
              <a:t>for</a:t>
            </a:r>
            <a:endParaRPr sz="1400">
              <a:latin typeface="CVS Health Sans"/>
              <a:cs typeface="CVS Health Sans"/>
            </a:endParaRPr>
          </a:p>
          <a:p>
            <a:pPr algn="ctr">
              <a:lnSpc>
                <a:spcPts val="1595"/>
              </a:lnSpc>
            </a:pPr>
            <a:r>
              <a:rPr sz="1400" dirty="0">
                <a:solidFill>
                  <a:srgbClr val="FFFFFF"/>
                </a:solidFill>
                <a:latin typeface="CVS Health Sans"/>
                <a:cs typeface="CVS Health Sans"/>
              </a:rPr>
              <a:t>others</a:t>
            </a:r>
            <a:r>
              <a:rPr sz="1400" spc="-55" dirty="0">
                <a:solidFill>
                  <a:srgbClr val="FFFFFF"/>
                </a:solidFill>
                <a:latin typeface="CVS Health Sans"/>
                <a:cs typeface="CVS Health Sans"/>
              </a:rPr>
              <a:t> </a:t>
            </a:r>
            <a:r>
              <a:rPr sz="1400" dirty="0">
                <a:solidFill>
                  <a:srgbClr val="FFFFFF"/>
                </a:solidFill>
                <a:latin typeface="CVS Health Sans"/>
                <a:cs typeface="CVS Health Sans"/>
              </a:rPr>
              <a:t>to Explore,</a:t>
            </a:r>
            <a:r>
              <a:rPr sz="1400" spc="-45" dirty="0">
                <a:solidFill>
                  <a:srgbClr val="FFFFFF"/>
                </a:solidFill>
                <a:latin typeface="CVS Health Sans"/>
                <a:cs typeface="CVS Health Sans"/>
              </a:rPr>
              <a:t> </a:t>
            </a:r>
            <a:r>
              <a:rPr sz="1400" dirty="0">
                <a:solidFill>
                  <a:srgbClr val="FFFFFF"/>
                </a:solidFill>
                <a:latin typeface="CVS Health Sans"/>
                <a:cs typeface="CVS Health Sans"/>
              </a:rPr>
              <a:t>Engage</a:t>
            </a:r>
            <a:r>
              <a:rPr sz="1400" spc="-50" dirty="0">
                <a:solidFill>
                  <a:srgbClr val="FFFFFF"/>
                </a:solidFill>
                <a:latin typeface="CVS Health Sans"/>
                <a:cs typeface="CVS Health Sans"/>
              </a:rPr>
              <a:t> </a:t>
            </a:r>
            <a:r>
              <a:rPr sz="1400" dirty="0">
                <a:solidFill>
                  <a:srgbClr val="FFFFFF"/>
                </a:solidFill>
                <a:latin typeface="CVS Health Sans"/>
                <a:cs typeface="CVS Health Sans"/>
              </a:rPr>
              <a:t>and</a:t>
            </a:r>
            <a:r>
              <a:rPr sz="1400" spc="-15" dirty="0">
                <a:solidFill>
                  <a:srgbClr val="FFFFFF"/>
                </a:solidFill>
                <a:latin typeface="CVS Health Sans"/>
                <a:cs typeface="CVS Health Sans"/>
              </a:rPr>
              <a:t> </a:t>
            </a:r>
            <a:r>
              <a:rPr sz="1400" spc="-10" dirty="0">
                <a:solidFill>
                  <a:srgbClr val="FFFFFF"/>
                </a:solidFill>
                <a:latin typeface="CVS Health Sans"/>
                <a:cs typeface="CVS Health Sans"/>
              </a:rPr>
              <a:t>Execute</a:t>
            </a:r>
            <a:r>
              <a:rPr sz="1400" spc="15" dirty="0">
                <a:solidFill>
                  <a:srgbClr val="FFFFFF"/>
                </a:solidFill>
                <a:latin typeface="CVS Health Sans"/>
                <a:cs typeface="CVS Health Sans"/>
              </a:rPr>
              <a:t> </a:t>
            </a:r>
            <a:r>
              <a:rPr sz="1400" dirty="0">
                <a:solidFill>
                  <a:srgbClr val="FFFFFF"/>
                </a:solidFill>
                <a:latin typeface="CVS Health Sans"/>
                <a:cs typeface="CVS Health Sans"/>
              </a:rPr>
              <a:t>on</a:t>
            </a:r>
            <a:r>
              <a:rPr sz="1400" spc="-40" dirty="0">
                <a:solidFill>
                  <a:srgbClr val="FFFFFF"/>
                </a:solidFill>
                <a:latin typeface="CVS Health Sans"/>
                <a:cs typeface="CVS Health Sans"/>
              </a:rPr>
              <a:t> </a:t>
            </a:r>
            <a:r>
              <a:rPr sz="1400" dirty="0">
                <a:solidFill>
                  <a:srgbClr val="FFFFFF"/>
                </a:solidFill>
                <a:latin typeface="CVS Health Sans"/>
                <a:cs typeface="CVS Health Sans"/>
              </a:rPr>
              <a:t>their</a:t>
            </a:r>
            <a:r>
              <a:rPr sz="1400" spc="5" dirty="0">
                <a:solidFill>
                  <a:srgbClr val="FFFFFF"/>
                </a:solidFill>
                <a:latin typeface="CVS Health Sans"/>
                <a:cs typeface="CVS Health Sans"/>
              </a:rPr>
              <a:t> </a:t>
            </a:r>
            <a:r>
              <a:rPr sz="1400" dirty="0">
                <a:solidFill>
                  <a:srgbClr val="FFFFFF"/>
                </a:solidFill>
                <a:latin typeface="CVS Health Sans"/>
                <a:cs typeface="CVS Health Sans"/>
              </a:rPr>
              <a:t>career</a:t>
            </a:r>
            <a:r>
              <a:rPr sz="1400" spc="-30" dirty="0">
                <a:solidFill>
                  <a:srgbClr val="FFFFFF"/>
                </a:solidFill>
                <a:latin typeface="CVS Health Sans"/>
                <a:cs typeface="CVS Health Sans"/>
              </a:rPr>
              <a:t> </a:t>
            </a:r>
            <a:r>
              <a:rPr sz="1400" dirty="0">
                <a:solidFill>
                  <a:srgbClr val="FFFFFF"/>
                </a:solidFill>
                <a:latin typeface="CVS Health Sans"/>
                <a:cs typeface="CVS Health Sans"/>
              </a:rPr>
              <a:t>goals</a:t>
            </a:r>
            <a:r>
              <a:rPr sz="1400" spc="-20" dirty="0">
                <a:solidFill>
                  <a:srgbClr val="FFFFFF"/>
                </a:solidFill>
                <a:latin typeface="CVS Health Sans"/>
                <a:cs typeface="CVS Health Sans"/>
              </a:rPr>
              <a:t> </a:t>
            </a:r>
            <a:r>
              <a:rPr sz="1400" dirty="0">
                <a:solidFill>
                  <a:srgbClr val="FFFFFF"/>
                </a:solidFill>
                <a:latin typeface="CVS Health Sans"/>
                <a:cs typeface="CVS Health Sans"/>
              </a:rPr>
              <a:t>and</a:t>
            </a:r>
            <a:r>
              <a:rPr sz="1400" spc="-50" dirty="0">
                <a:solidFill>
                  <a:srgbClr val="FFFFFF"/>
                </a:solidFill>
                <a:latin typeface="CVS Health Sans"/>
                <a:cs typeface="CVS Health Sans"/>
              </a:rPr>
              <a:t> </a:t>
            </a:r>
            <a:r>
              <a:rPr sz="1400" spc="-10" dirty="0">
                <a:solidFill>
                  <a:srgbClr val="FFFFFF"/>
                </a:solidFill>
                <a:latin typeface="CVS Health Sans"/>
                <a:cs typeface="CVS Health Sans"/>
              </a:rPr>
              <a:t>aspirations.</a:t>
            </a:r>
            <a:endParaRPr sz="1400">
              <a:latin typeface="CVS Health Sans"/>
              <a:cs typeface="CVS Health Sans"/>
            </a:endParaRPr>
          </a:p>
          <a:p>
            <a:pPr marL="6350" algn="ctr">
              <a:lnSpc>
                <a:spcPts val="1595"/>
              </a:lnSpc>
              <a:spcBef>
                <a:spcPts val="1345"/>
              </a:spcBef>
            </a:pPr>
            <a:r>
              <a:rPr sz="1400" dirty="0">
                <a:solidFill>
                  <a:srgbClr val="FFFFFF"/>
                </a:solidFill>
                <a:latin typeface="CVS Health Sans"/>
                <a:cs typeface="CVS Health Sans"/>
              </a:rPr>
              <a:t>Visit</a:t>
            </a:r>
            <a:r>
              <a:rPr sz="1400" spc="-15" dirty="0">
                <a:solidFill>
                  <a:srgbClr val="FFFFFF"/>
                </a:solidFill>
                <a:latin typeface="CVS Health Sans"/>
                <a:cs typeface="CVS Health Sans"/>
              </a:rPr>
              <a:t> </a:t>
            </a:r>
            <a:r>
              <a:rPr sz="1400" dirty="0">
                <a:solidFill>
                  <a:srgbClr val="FFFFFF"/>
                </a:solidFill>
                <a:latin typeface="CVS Health Sans"/>
                <a:cs typeface="CVS Health Sans"/>
              </a:rPr>
              <a:t>the</a:t>
            </a:r>
            <a:r>
              <a:rPr sz="1400" spc="-25" dirty="0">
                <a:solidFill>
                  <a:srgbClr val="FFFFFF"/>
                </a:solidFill>
                <a:latin typeface="CVS Health Sans"/>
                <a:cs typeface="CVS Health Sans"/>
              </a:rPr>
              <a:t> </a:t>
            </a:r>
            <a:r>
              <a:rPr sz="1400" u="heavy" spc="-20" dirty="0">
                <a:solidFill>
                  <a:srgbClr val="FF0000"/>
                </a:solidFill>
                <a:uFill>
                  <a:solidFill>
                    <a:srgbClr val="FF0000"/>
                  </a:solidFill>
                </a:uFill>
                <a:latin typeface="CVS Health Sans"/>
                <a:cs typeface="CVS Health Sans"/>
                <a:hlinkClick r:id="rId3"/>
              </a:rPr>
              <a:t>What’s</a:t>
            </a:r>
            <a:r>
              <a:rPr sz="1400" u="heavy" spc="-55" dirty="0">
                <a:solidFill>
                  <a:srgbClr val="FF0000"/>
                </a:solidFill>
                <a:uFill>
                  <a:solidFill>
                    <a:srgbClr val="FF0000"/>
                  </a:solidFill>
                </a:uFill>
                <a:latin typeface="CVS Health Sans"/>
                <a:cs typeface="CVS Health Sans"/>
                <a:hlinkClick r:id="rId3"/>
              </a:rPr>
              <a:t> </a:t>
            </a:r>
            <a:r>
              <a:rPr sz="1400" u="heavy" spc="-30" dirty="0">
                <a:solidFill>
                  <a:srgbClr val="FF0000"/>
                </a:solidFill>
                <a:uFill>
                  <a:solidFill>
                    <a:srgbClr val="FF0000"/>
                  </a:solidFill>
                </a:uFill>
                <a:latin typeface="CVS Health Sans"/>
                <a:cs typeface="CVS Health Sans"/>
                <a:hlinkClick r:id="rId3"/>
              </a:rPr>
              <a:t>Your</a:t>
            </a:r>
            <a:r>
              <a:rPr sz="1400" u="heavy" spc="-5" dirty="0">
                <a:solidFill>
                  <a:srgbClr val="FF0000"/>
                </a:solidFill>
                <a:uFill>
                  <a:solidFill>
                    <a:srgbClr val="FF0000"/>
                  </a:solidFill>
                </a:uFill>
                <a:latin typeface="CVS Health Sans"/>
                <a:cs typeface="CVS Health Sans"/>
                <a:hlinkClick r:id="rId3"/>
              </a:rPr>
              <a:t> </a:t>
            </a:r>
            <a:r>
              <a:rPr sz="1400" u="heavy" spc="-10" dirty="0">
                <a:solidFill>
                  <a:srgbClr val="FF0000"/>
                </a:solidFill>
                <a:uFill>
                  <a:solidFill>
                    <a:srgbClr val="FF0000"/>
                  </a:solidFill>
                </a:uFill>
                <a:latin typeface="CVS Health Sans"/>
                <a:cs typeface="CVS Health Sans"/>
                <a:hlinkClick r:id="rId3"/>
              </a:rPr>
              <a:t>Destination</a:t>
            </a:r>
            <a:r>
              <a:rPr sz="1400" u="none" spc="-45" dirty="0">
                <a:solidFill>
                  <a:srgbClr val="FF0000"/>
                </a:solidFill>
                <a:latin typeface="CVS Health Sans"/>
                <a:cs typeface="CVS Health Sans"/>
              </a:rPr>
              <a:t> </a:t>
            </a:r>
            <a:r>
              <a:rPr sz="1400" u="none" dirty="0">
                <a:solidFill>
                  <a:srgbClr val="FFFFFF"/>
                </a:solidFill>
                <a:latin typeface="CVS Health Sans"/>
                <a:cs typeface="CVS Health Sans"/>
              </a:rPr>
              <a:t>and</a:t>
            </a:r>
            <a:r>
              <a:rPr sz="1400" u="none" spc="-15" dirty="0">
                <a:solidFill>
                  <a:srgbClr val="FFFFFF"/>
                </a:solidFill>
                <a:latin typeface="CVS Health Sans"/>
                <a:cs typeface="CVS Health Sans"/>
              </a:rPr>
              <a:t> </a:t>
            </a:r>
            <a:r>
              <a:rPr sz="1400" u="none" dirty="0">
                <a:solidFill>
                  <a:srgbClr val="FFFFFF"/>
                </a:solidFill>
                <a:latin typeface="CVS Health Sans"/>
                <a:cs typeface="CVS Health Sans"/>
              </a:rPr>
              <a:t>the</a:t>
            </a:r>
            <a:r>
              <a:rPr sz="1400" u="none" spc="-25" dirty="0">
                <a:solidFill>
                  <a:srgbClr val="FFFFFF"/>
                </a:solidFill>
                <a:latin typeface="CVS Health Sans"/>
                <a:cs typeface="CVS Health Sans"/>
              </a:rPr>
              <a:t> </a:t>
            </a:r>
            <a:r>
              <a:rPr sz="1400" u="heavy" dirty="0">
                <a:solidFill>
                  <a:srgbClr val="FF0000"/>
                </a:solidFill>
                <a:uFill>
                  <a:solidFill>
                    <a:srgbClr val="FF0000"/>
                  </a:solidFill>
                </a:uFill>
                <a:latin typeface="CVS Health Sans"/>
                <a:cs typeface="CVS Health Sans"/>
                <a:hlinkClick r:id="rId4"/>
              </a:rPr>
              <a:t>CVS</a:t>
            </a:r>
            <a:r>
              <a:rPr sz="1400" u="heavy" spc="-40" dirty="0">
                <a:solidFill>
                  <a:srgbClr val="FF0000"/>
                </a:solidFill>
                <a:uFill>
                  <a:solidFill>
                    <a:srgbClr val="FF0000"/>
                  </a:solidFill>
                </a:uFill>
                <a:latin typeface="CVS Health Sans"/>
                <a:cs typeface="CVS Health Sans"/>
                <a:hlinkClick r:id="rId4"/>
              </a:rPr>
              <a:t> </a:t>
            </a:r>
            <a:r>
              <a:rPr sz="1400" u="heavy" dirty="0">
                <a:solidFill>
                  <a:srgbClr val="FF0000"/>
                </a:solidFill>
                <a:uFill>
                  <a:solidFill>
                    <a:srgbClr val="FF0000"/>
                  </a:solidFill>
                </a:uFill>
                <a:latin typeface="CVS Health Sans"/>
                <a:cs typeface="CVS Health Sans"/>
                <a:hlinkClick r:id="rId4"/>
              </a:rPr>
              <a:t>Health</a:t>
            </a:r>
            <a:r>
              <a:rPr sz="1400" u="heavy" spc="-20" dirty="0">
                <a:solidFill>
                  <a:srgbClr val="FF0000"/>
                </a:solidFill>
                <a:uFill>
                  <a:solidFill>
                    <a:srgbClr val="FF0000"/>
                  </a:solidFill>
                </a:uFill>
                <a:latin typeface="CVS Health Sans"/>
                <a:cs typeface="CVS Health Sans"/>
                <a:hlinkClick r:id="rId4"/>
              </a:rPr>
              <a:t> </a:t>
            </a:r>
            <a:r>
              <a:rPr sz="1400" u="heavy" dirty="0">
                <a:solidFill>
                  <a:srgbClr val="FF0000"/>
                </a:solidFill>
                <a:uFill>
                  <a:solidFill>
                    <a:srgbClr val="FF0000"/>
                  </a:solidFill>
                </a:uFill>
                <a:latin typeface="CVS Health Sans"/>
                <a:cs typeface="CVS Health Sans"/>
                <a:hlinkClick r:id="rId4"/>
              </a:rPr>
              <a:t>Career</a:t>
            </a:r>
            <a:r>
              <a:rPr sz="1400" u="heavy" spc="-5" dirty="0">
                <a:solidFill>
                  <a:srgbClr val="FF0000"/>
                </a:solidFill>
                <a:uFill>
                  <a:solidFill>
                    <a:srgbClr val="FF0000"/>
                  </a:solidFill>
                </a:uFill>
                <a:latin typeface="CVS Health Sans"/>
                <a:cs typeface="CVS Health Sans"/>
                <a:hlinkClick r:id="rId4"/>
              </a:rPr>
              <a:t> </a:t>
            </a:r>
            <a:r>
              <a:rPr sz="1400" u="heavy" spc="-10" dirty="0">
                <a:solidFill>
                  <a:srgbClr val="FF0000"/>
                </a:solidFill>
                <a:uFill>
                  <a:solidFill>
                    <a:srgbClr val="FF0000"/>
                  </a:solidFill>
                </a:uFill>
                <a:latin typeface="CVS Health Sans"/>
                <a:cs typeface="CVS Health Sans"/>
                <a:hlinkClick r:id="rId4"/>
              </a:rPr>
              <a:t>Development</a:t>
            </a:r>
            <a:r>
              <a:rPr sz="1400" u="heavy" spc="-50" dirty="0">
                <a:solidFill>
                  <a:srgbClr val="FF0000"/>
                </a:solidFill>
                <a:uFill>
                  <a:solidFill>
                    <a:srgbClr val="FF0000"/>
                  </a:solidFill>
                </a:uFill>
                <a:latin typeface="CVS Health Sans"/>
                <a:cs typeface="CVS Health Sans"/>
                <a:hlinkClick r:id="rId4"/>
              </a:rPr>
              <a:t> </a:t>
            </a:r>
            <a:r>
              <a:rPr sz="1400" u="heavy" dirty="0">
                <a:solidFill>
                  <a:srgbClr val="FF0000"/>
                </a:solidFill>
                <a:uFill>
                  <a:solidFill>
                    <a:srgbClr val="FF0000"/>
                  </a:solidFill>
                </a:uFill>
                <a:latin typeface="CVS Health Sans"/>
                <a:cs typeface="CVS Health Sans"/>
                <a:hlinkClick r:id="rId4"/>
              </a:rPr>
              <a:t>Resource</a:t>
            </a:r>
            <a:r>
              <a:rPr sz="1400" u="heavy" spc="-25" dirty="0">
                <a:solidFill>
                  <a:srgbClr val="FF0000"/>
                </a:solidFill>
                <a:uFill>
                  <a:solidFill>
                    <a:srgbClr val="FF0000"/>
                  </a:solidFill>
                </a:uFill>
                <a:latin typeface="CVS Health Sans"/>
                <a:cs typeface="CVS Health Sans"/>
                <a:hlinkClick r:id="rId4"/>
              </a:rPr>
              <a:t> </a:t>
            </a:r>
            <a:r>
              <a:rPr sz="1400" u="heavy" dirty="0">
                <a:solidFill>
                  <a:srgbClr val="FF0000"/>
                </a:solidFill>
                <a:uFill>
                  <a:solidFill>
                    <a:srgbClr val="FF0000"/>
                  </a:solidFill>
                </a:uFill>
                <a:latin typeface="CVS Health Sans"/>
                <a:cs typeface="CVS Health Sans"/>
                <a:hlinkClick r:id="rId4"/>
              </a:rPr>
              <a:t>Center</a:t>
            </a:r>
            <a:r>
              <a:rPr sz="1400" u="none" spc="-10" dirty="0">
                <a:solidFill>
                  <a:srgbClr val="FF0000"/>
                </a:solidFill>
                <a:latin typeface="CVS Health Sans"/>
                <a:cs typeface="CVS Health Sans"/>
              </a:rPr>
              <a:t> </a:t>
            </a:r>
            <a:r>
              <a:rPr sz="1400" u="none" spc="-25" dirty="0">
                <a:solidFill>
                  <a:srgbClr val="FFFFFF"/>
                </a:solidFill>
                <a:latin typeface="CVS Health Sans"/>
                <a:cs typeface="CVS Health Sans"/>
              </a:rPr>
              <a:t>for</a:t>
            </a:r>
            <a:endParaRPr sz="1400">
              <a:latin typeface="CVS Health Sans"/>
              <a:cs typeface="CVS Health Sans"/>
            </a:endParaRPr>
          </a:p>
          <a:p>
            <a:pPr marL="3175" algn="ctr">
              <a:lnSpc>
                <a:spcPts val="1595"/>
              </a:lnSpc>
            </a:pPr>
            <a:r>
              <a:rPr sz="1400" dirty="0">
                <a:solidFill>
                  <a:srgbClr val="FFFFFF"/>
                </a:solidFill>
                <a:latin typeface="CVS Health Sans"/>
                <a:cs typeface="CVS Health Sans"/>
              </a:rPr>
              <a:t>additional</a:t>
            </a:r>
            <a:r>
              <a:rPr sz="1400" spc="-85" dirty="0">
                <a:solidFill>
                  <a:srgbClr val="FFFFFF"/>
                </a:solidFill>
                <a:latin typeface="CVS Health Sans"/>
                <a:cs typeface="CVS Health Sans"/>
              </a:rPr>
              <a:t> </a:t>
            </a:r>
            <a:r>
              <a:rPr sz="1400" spc="-10" dirty="0">
                <a:solidFill>
                  <a:srgbClr val="FFFFFF"/>
                </a:solidFill>
                <a:latin typeface="CVS Health Sans"/>
                <a:cs typeface="CVS Health Sans"/>
              </a:rPr>
              <a:t>tools.</a:t>
            </a:r>
            <a:endParaRPr sz="1400">
              <a:latin typeface="CVS Health Sans"/>
              <a:cs typeface="CVS Health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3905" cy="6858000"/>
          </a:xfrm>
          <a:custGeom>
            <a:avLst/>
            <a:gdLst/>
            <a:ahLst/>
            <a:cxnLst/>
            <a:rect l="l" t="t" r="r" b="b"/>
            <a:pathLst>
              <a:path w="12193905" h="6858000">
                <a:moveTo>
                  <a:pt x="12193524" y="0"/>
                </a:moveTo>
                <a:lnTo>
                  <a:pt x="0" y="0"/>
                </a:lnTo>
                <a:lnTo>
                  <a:pt x="0" y="6858000"/>
                </a:lnTo>
                <a:lnTo>
                  <a:pt x="12193524" y="6858000"/>
                </a:lnTo>
                <a:lnTo>
                  <a:pt x="12193524" y="0"/>
                </a:lnTo>
                <a:close/>
              </a:path>
            </a:pathLst>
          </a:custGeom>
          <a:solidFill>
            <a:srgbClr val="CC0000"/>
          </a:solidFill>
        </p:spPr>
        <p:txBody>
          <a:bodyPr wrap="square" lIns="0" tIns="0" rIns="0" bIns="0" rtlCol="0"/>
          <a:lstStyle/>
          <a:p>
            <a:endParaRPr/>
          </a:p>
        </p:txBody>
      </p:sp>
      <p:sp>
        <p:nvSpPr>
          <p:cNvPr id="3" name="object 3"/>
          <p:cNvSpPr/>
          <p:nvPr/>
        </p:nvSpPr>
        <p:spPr>
          <a:xfrm>
            <a:off x="6019927" y="3058158"/>
            <a:ext cx="3134995" cy="758825"/>
          </a:xfrm>
          <a:custGeom>
            <a:avLst/>
            <a:gdLst/>
            <a:ahLst/>
            <a:cxnLst/>
            <a:rect l="l" t="t" r="r" b="b"/>
            <a:pathLst>
              <a:path w="3134995" h="758825">
                <a:moveTo>
                  <a:pt x="1592913" y="214587"/>
                </a:moveTo>
                <a:lnTo>
                  <a:pt x="1545156" y="218810"/>
                </a:lnTo>
                <a:lnTo>
                  <a:pt x="1500811" y="231044"/>
                </a:lnTo>
                <a:lnTo>
                  <a:pt x="1460466" y="250637"/>
                </a:lnTo>
                <a:lnTo>
                  <a:pt x="1424712" y="276938"/>
                </a:lnTo>
                <a:lnTo>
                  <a:pt x="1394137" y="309296"/>
                </a:lnTo>
                <a:lnTo>
                  <a:pt x="1369331" y="347058"/>
                </a:lnTo>
                <a:lnTo>
                  <a:pt x="1350882" y="389574"/>
                </a:lnTo>
                <a:lnTo>
                  <a:pt x="1339381" y="436191"/>
                </a:lnTo>
                <a:lnTo>
                  <a:pt x="1335417" y="486259"/>
                </a:lnTo>
                <a:lnTo>
                  <a:pt x="1339381" y="536320"/>
                </a:lnTo>
                <a:lnTo>
                  <a:pt x="1350882" y="582926"/>
                </a:lnTo>
                <a:lnTo>
                  <a:pt x="1369331" y="625425"/>
                </a:lnTo>
                <a:lnTo>
                  <a:pt x="1394137" y="663169"/>
                </a:lnTo>
                <a:lnTo>
                  <a:pt x="1424712" y="695507"/>
                </a:lnTo>
                <a:lnTo>
                  <a:pt x="1460466" y="721790"/>
                </a:lnTo>
                <a:lnTo>
                  <a:pt x="1500811" y="741367"/>
                </a:lnTo>
                <a:lnTo>
                  <a:pt x="1545156" y="753591"/>
                </a:lnTo>
                <a:lnTo>
                  <a:pt x="1592913" y="757809"/>
                </a:lnTo>
                <a:lnTo>
                  <a:pt x="1647551" y="752049"/>
                </a:lnTo>
                <a:lnTo>
                  <a:pt x="1698616" y="734282"/>
                </a:lnTo>
                <a:lnTo>
                  <a:pt x="1744150" y="705468"/>
                </a:lnTo>
                <a:lnTo>
                  <a:pt x="1761323" y="687908"/>
                </a:lnTo>
                <a:lnTo>
                  <a:pt x="1603975" y="687908"/>
                </a:lnTo>
                <a:lnTo>
                  <a:pt x="1560019" y="682899"/>
                </a:lnTo>
                <a:lnTo>
                  <a:pt x="1520819" y="668473"/>
                </a:lnTo>
                <a:lnTo>
                  <a:pt x="1487108" y="645534"/>
                </a:lnTo>
                <a:lnTo>
                  <a:pt x="1459615" y="614984"/>
                </a:lnTo>
                <a:lnTo>
                  <a:pt x="1439072" y="577725"/>
                </a:lnTo>
                <a:lnTo>
                  <a:pt x="1426211" y="534661"/>
                </a:lnTo>
                <a:lnTo>
                  <a:pt x="1421761" y="486694"/>
                </a:lnTo>
                <a:lnTo>
                  <a:pt x="1426198" y="439345"/>
                </a:lnTo>
                <a:lnTo>
                  <a:pt x="1426259" y="438697"/>
                </a:lnTo>
                <a:lnTo>
                  <a:pt x="1439234" y="395621"/>
                </a:lnTo>
                <a:lnTo>
                  <a:pt x="1459905" y="358365"/>
                </a:lnTo>
                <a:lnTo>
                  <a:pt x="1487495" y="327824"/>
                </a:lnTo>
                <a:lnTo>
                  <a:pt x="1521222" y="304899"/>
                </a:lnTo>
                <a:lnTo>
                  <a:pt x="1560016" y="290593"/>
                </a:lnTo>
                <a:lnTo>
                  <a:pt x="1559367" y="290593"/>
                </a:lnTo>
                <a:lnTo>
                  <a:pt x="1603975" y="285481"/>
                </a:lnTo>
                <a:lnTo>
                  <a:pt x="1762277" y="285481"/>
                </a:lnTo>
                <a:lnTo>
                  <a:pt x="1744150" y="266949"/>
                </a:lnTo>
                <a:lnTo>
                  <a:pt x="1698616" y="238135"/>
                </a:lnTo>
                <a:lnTo>
                  <a:pt x="1647551" y="220362"/>
                </a:lnTo>
                <a:lnTo>
                  <a:pt x="1592913" y="214587"/>
                </a:lnTo>
                <a:close/>
              </a:path>
              <a:path w="3134995" h="758825">
                <a:moveTo>
                  <a:pt x="1866695" y="666567"/>
                </a:moveTo>
                <a:lnTo>
                  <a:pt x="1782195" y="666567"/>
                </a:lnTo>
                <a:lnTo>
                  <a:pt x="1782195" y="743328"/>
                </a:lnTo>
                <a:lnTo>
                  <a:pt x="1937061" y="743328"/>
                </a:lnTo>
                <a:lnTo>
                  <a:pt x="1937061" y="676038"/>
                </a:lnTo>
                <a:lnTo>
                  <a:pt x="1866695" y="676038"/>
                </a:lnTo>
                <a:lnTo>
                  <a:pt x="1866695" y="666567"/>
                </a:lnTo>
                <a:close/>
              </a:path>
              <a:path w="3134995" h="758825">
                <a:moveTo>
                  <a:pt x="1762277" y="285481"/>
                </a:moveTo>
                <a:lnTo>
                  <a:pt x="1603975" y="285481"/>
                </a:lnTo>
                <a:lnTo>
                  <a:pt x="1647687" y="290593"/>
                </a:lnTo>
                <a:lnTo>
                  <a:pt x="1686680" y="305259"/>
                </a:lnTo>
                <a:lnTo>
                  <a:pt x="1720222" y="328472"/>
                </a:lnTo>
                <a:lnTo>
                  <a:pt x="1747583" y="359228"/>
                </a:lnTo>
                <a:lnTo>
                  <a:pt x="1768031" y="396521"/>
                </a:lnTo>
                <a:lnTo>
                  <a:pt x="1780837" y="439345"/>
                </a:lnTo>
                <a:lnTo>
                  <a:pt x="1785227" y="486259"/>
                </a:lnTo>
                <a:lnTo>
                  <a:pt x="1785267" y="486694"/>
                </a:lnTo>
                <a:lnTo>
                  <a:pt x="1780885" y="534044"/>
                </a:lnTo>
                <a:lnTo>
                  <a:pt x="1768193" y="576868"/>
                </a:lnTo>
                <a:lnTo>
                  <a:pt x="1747873" y="614160"/>
                </a:lnTo>
                <a:lnTo>
                  <a:pt x="1720609" y="644917"/>
                </a:lnTo>
                <a:lnTo>
                  <a:pt x="1687083" y="668130"/>
                </a:lnTo>
                <a:lnTo>
                  <a:pt x="1647703" y="682899"/>
                </a:lnTo>
                <a:lnTo>
                  <a:pt x="1647092" y="682899"/>
                </a:lnTo>
                <a:lnTo>
                  <a:pt x="1603975" y="687908"/>
                </a:lnTo>
                <a:lnTo>
                  <a:pt x="1761323" y="687908"/>
                </a:lnTo>
                <a:lnTo>
                  <a:pt x="1782195" y="666567"/>
                </a:lnTo>
                <a:lnTo>
                  <a:pt x="1866695" y="666567"/>
                </a:lnTo>
                <a:lnTo>
                  <a:pt x="1866695" y="305844"/>
                </a:lnTo>
                <a:lnTo>
                  <a:pt x="1782195" y="305844"/>
                </a:lnTo>
                <a:lnTo>
                  <a:pt x="1762277" y="285481"/>
                </a:lnTo>
                <a:close/>
              </a:path>
              <a:path w="3134995" h="758825">
                <a:moveTo>
                  <a:pt x="1937061" y="229625"/>
                </a:moveTo>
                <a:lnTo>
                  <a:pt x="1782195" y="229625"/>
                </a:lnTo>
                <a:lnTo>
                  <a:pt x="1782195" y="305844"/>
                </a:lnTo>
                <a:lnTo>
                  <a:pt x="1866695" y="305844"/>
                </a:lnTo>
                <a:lnTo>
                  <a:pt x="1866695" y="297342"/>
                </a:lnTo>
                <a:lnTo>
                  <a:pt x="1937061" y="297342"/>
                </a:lnTo>
                <a:lnTo>
                  <a:pt x="1937061" y="229625"/>
                </a:lnTo>
                <a:close/>
              </a:path>
              <a:path w="3134995" h="758825">
                <a:moveTo>
                  <a:pt x="1012163" y="215253"/>
                </a:moveTo>
                <a:lnTo>
                  <a:pt x="960642" y="219325"/>
                </a:lnTo>
                <a:lnTo>
                  <a:pt x="913165" y="231180"/>
                </a:lnTo>
                <a:lnTo>
                  <a:pt x="870271" y="250279"/>
                </a:lnTo>
                <a:lnTo>
                  <a:pt x="832497" y="276080"/>
                </a:lnTo>
                <a:lnTo>
                  <a:pt x="800384" y="308042"/>
                </a:lnTo>
                <a:lnTo>
                  <a:pt x="774469" y="345625"/>
                </a:lnTo>
                <a:lnTo>
                  <a:pt x="755292" y="388289"/>
                </a:lnTo>
                <a:lnTo>
                  <a:pt x="743390" y="435492"/>
                </a:lnTo>
                <a:lnTo>
                  <a:pt x="739303" y="486694"/>
                </a:lnTo>
                <a:lnTo>
                  <a:pt x="743360" y="537904"/>
                </a:lnTo>
                <a:lnTo>
                  <a:pt x="755185" y="585119"/>
                </a:lnTo>
                <a:lnTo>
                  <a:pt x="774264" y="627797"/>
                </a:lnTo>
                <a:lnTo>
                  <a:pt x="800080" y="665397"/>
                </a:lnTo>
                <a:lnTo>
                  <a:pt x="832118" y="697377"/>
                </a:lnTo>
                <a:lnTo>
                  <a:pt x="869861" y="723193"/>
                </a:lnTo>
                <a:lnTo>
                  <a:pt x="912793" y="742305"/>
                </a:lnTo>
                <a:lnTo>
                  <a:pt x="960400" y="754169"/>
                </a:lnTo>
                <a:lnTo>
                  <a:pt x="1012163" y="758245"/>
                </a:lnTo>
                <a:lnTo>
                  <a:pt x="1068651" y="753479"/>
                </a:lnTo>
                <a:lnTo>
                  <a:pt x="1120017" y="739606"/>
                </a:lnTo>
                <a:lnTo>
                  <a:pt x="1165647" y="717264"/>
                </a:lnTo>
                <a:lnTo>
                  <a:pt x="1202589" y="688888"/>
                </a:lnTo>
                <a:lnTo>
                  <a:pt x="1015236" y="688888"/>
                </a:lnTo>
                <a:lnTo>
                  <a:pt x="960907" y="683190"/>
                </a:lnTo>
                <a:lnTo>
                  <a:pt x="915634" y="666781"/>
                </a:lnTo>
                <a:lnTo>
                  <a:pt x="879459" y="640694"/>
                </a:lnTo>
                <a:lnTo>
                  <a:pt x="852426" y="605959"/>
                </a:lnTo>
                <a:lnTo>
                  <a:pt x="834577" y="563610"/>
                </a:lnTo>
                <a:lnTo>
                  <a:pt x="825955" y="514677"/>
                </a:lnTo>
                <a:lnTo>
                  <a:pt x="1273962" y="514677"/>
                </a:lnTo>
                <a:lnTo>
                  <a:pt x="1273962" y="477983"/>
                </a:lnTo>
                <a:lnTo>
                  <a:pt x="1271706" y="447390"/>
                </a:lnTo>
                <a:lnTo>
                  <a:pt x="825955" y="447390"/>
                </a:lnTo>
                <a:lnTo>
                  <a:pt x="835523" y="402585"/>
                </a:lnTo>
                <a:lnTo>
                  <a:pt x="853951" y="363181"/>
                </a:lnTo>
                <a:lnTo>
                  <a:pt x="881034" y="330402"/>
                </a:lnTo>
                <a:lnTo>
                  <a:pt x="916567" y="305472"/>
                </a:lnTo>
                <a:lnTo>
                  <a:pt x="960345" y="289616"/>
                </a:lnTo>
                <a:lnTo>
                  <a:pt x="1012163" y="284059"/>
                </a:lnTo>
                <a:lnTo>
                  <a:pt x="1197889" y="284059"/>
                </a:lnTo>
                <a:lnTo>
                  <a:pt x="1187217" y="273233"/>
                </a:lnTo>
                <a:lnTo>
                  <a:pt x="1151188" y="248551"/>
                </a:lnTo>
                <a:lnTo>
                  <a:pt x="1109766" y="230356"/>
                </a:lnTo>
                <a:lnTo>
                  <a:pt x="1063305" y="219105"/>
                </a:lnTo>
                <a:lnTo>
                  <a:pt x="1012163" y="215253"/>
                </a:lnTo>
                <a:close/>
              </a:path>
              <a:path w="3134995" h="758825">
                <a:moveTo>
                  <a:pt x="1261978" y="605592"/>
                </a:moveTo>
                <a:lnTo>
                  <a:pt x="1177170" y="605592"/>
                </a:lnTo>
                <a:lnTo>
                  <a:pt x="1150053" y="640334"/>
                </a:lnTo>
                <a:lnTo>
                  <a:pt x="1113948" y="666553"/>
                </a:lnTo>
                <a:lnTo>
                  <a:pt x="1068770" y="683190"/>
                </a:lnTo>
                <a:lnTo>
                  <a:pt x="1068284" y="683190"/>
                </a:lnTo>
                <a:lnTo>
                  <a:pt x="1015236" y="688888"/>
                </a:lnTo>
                <a:lnTo>
                  <a:pt x="1202589" y="688888"/>
                </a:lnTo>
                <a:lnTo>
                  <a:pt x="1204927" y="687092"/>
                </a:lnTo>
                <a:lnTo>
                  <a:pt x="1237242" y="649728"/>
                </a:lnTo>
                <a:lnTo>
                  <a:pt x="1261894" y="605959"/>
                </a:lnTo>
                <a:lnTo>
                  <a:pt x="1261978" y="605592"/>
                </a:lnTo>
                <a:close/>
              </a:path>
              <a:path w="3134995" h="758825">
                <a:moveTo>
                  <a:pt x="1197889" y="284059"/>
                </a:moveTo>
                <a:lnTo>
                  <a:pt x="1012163" y="284059"/>
                </a:lnTo>
                <a:lnTo>
                  <a:pt x="1063064" y="290192"/>
                </a:lnTo>
                <a:lnTo>
                  <a:pt x="1105234" y="307315"/>
                </a:lnTo>
                <a:lnTo>
                  <a:pt x="1138799" y="333511"/>
                </a:lnTo>
                <a:lnTo>
                  <a:pt x="1163889" y="366866"/>
                </a:lnTo>
                <a:lnTo>
                  <a:pt x="1180631" y="405464"/>
                </a:lnTo>
                <a:lnTo>
                  <a:pt x="1189154" y="447390"/>
                </a:lnTo>
                <a:lnTo>
                  <a:pt x="1271706" y="447390"/>
                </a:lnTo>
                <a:lnTo>
                  <a:pt x="1270254" y="427708"/>
                </a:lnTo>
                <a:lnTo>
                  <a:pt x="1259369" y="381640"/>
                </a:lnTo>
                <a:lnTo>
                  <a:pt x="1241664" y="340234"/>
                </a:lnTo>
                <a:lnTo>
                  <a:pt x="1217494" y="303946"/>
                </a:lnTo>
                <a:lnTo>
                  <a:pt x="1197889" y="284059"/>
                </a:lnTo>
                <a:close/>
              </a:path>
              <a:path w="3134995" h="758825">
                <a:moveTo>
                  <a:pt x="238752" y="673971"/>
                </a:moveTo>
                <a:lnTo>
                  <a:pt x="0" y="673971"/>
                </a:lnTo>
                <a:lnTo>
                  <a:pt x="0" y="743328"/>
                </a:lnTo>
                <a:lnTo>
                  <a:pt x="238752" y="743328"/>
                </a:lnTo>
                <a:lnTo>
                  <a:pt x="238752" y="673971"/>
                </a:lnTo>
                <a:close/>
              </a:path>
              <a:path w="3134995" h="758825">
                <a:moveTo>
                  <a:pt x="704274" y="673971"/>
                </a:moveTo>
                <a:lnTo>
                  <a:pt x="465521" y="673971"/>
                </a:lnTo>
                <a:lnTo>
                  <a:pt x="465521" y="743328"/>
                </a:lnTo>
                <a:lnTo>
                  <a:pt x="704274" y="743328"/>
                </a:lnTo>
                <a:lnTo>
                  <a:pt x="704274" y="673971"/>
                </a:lnTo>
                <a:close/>
              </a:path>
              <a:path w="3134995" h="758825">
                <a:moveTo>
                  <a:pt x="162548" y="69350"/>
                </a:moveTo>
                <a:lnTo>
                  <a:pt x="75589" y="69350"/>
                </a:lnTo>
                <a:lnTo>
                  <a:pt x="75589" y="673971"/>
                </a:lnTo>
                <a:lnTo>
                  <a:pt x="162548" y="673971"/>
                </a:lnTo>
                <a:lnTo>
                  <a:pt x="162548" y="377585"/>
                </a:lnTo>
                <a:lnTo>
                  <a:pt x="628684" y="377585"/>
                </a:lnTo>
                <a:lnTo>
                  <a:pt x="628684" y="310201"/>
                </a:lnTo>
                <a:lnTo>
                  <a:pt x="162548" y="310201"/>
                </a:lnTo>
                <a:lnTo>
                  <a:pt x="162548" y="69350"/>
                </a:lnTo>
                <a:close/>
              </a:path>
              <a:path w="3134995" h="758825">
                <a:moveTo>
                  <a:pt x="628684" y="377585"/>
                </a:moveTo>
                <a:lnTo>
                  <a:pt x="541111" y="377585"/>
                </a:lnTo>
                <a:lnTo>
                  <a:pt x="541111" y="673971"/>
                </a:lnTo>
                <a:lnTo>
                  <a:pt x="628684" y="673971"/>
                </a:lnTo>
                <a:lnTo>
                  <a:pt x="628684" y="377585"/>
                </a:lnTo>
                <a:close/>
              </a:path>
              <a:path w="3134995" h="758825">
                <a:moveTo>
                  <a:pt x="628684" y="69350"/>
                </a:moveTo>
                <a:lnTo>
                  <a:pt x="541111" y="69350"/>
                </a:lnTo>
                <a:lnTo>
                  <a:pt x="541111" y="310201"/>
                </a:lnTo>
                <a:lnTo>
                  <a:pt x="628684" y="310201"/>
                </a:lnTo>
                <a:lnTo>
                  <a:pt x="628684" y="69350"/>
                </a:lnTo>
                <a:close/>
              </a:path>
              <a:path w="3134995" h="758825">
                <a:moveTo>
                  <a:pt x="238138" y="0"/>
                </a:moveTo>
                <a:lnTo>
                  <a:pt x="0" y="0"/>
                </a:lnTo>
                <a:lnTo>
                  <a:pt x="0" y="69350"/>
                </a:lnTo>
                <a:lnTo>
                  <a:pt x="238138" y="69350"/>
                </a:lnTo>
                <a:lnTo>
                  <a:pt x="238138" y="0"/>
                </a:lnTo>
                <a:close/>
              </a:path>
              <a:path w="3134995" h="758825">
                <a:moveTo>
                  <a:pt x="704274" y="0"/>
                </a:moveTo>
                <a:lnTo>
                  <a:pt x="465521" y="0"/>
                </a:lnTo>
                <a:lnTo>
                  <a:pt x="465521" y="69350"/>
                </a:lnTo>
                <a:lnTo>
                  <a:pt x="704274" y="69350"/>
                </a:lnTo>
                <a:lnTo>
                  <a:pt x="704274" y="0"/>
                </a:lnTo>
                <a:close/>
              </a:path>
              <a:path w="3134995" h="758825">
                <a:moveTo>
                  <a:pt x="2753491" y="676038"/>
                </a:moveTo>
                <a:lnTo>
                  <a:pt x="2528258" y="676038"/>
                </a:lnTo>
                <a:lnTo>
                  <a:pt x="2528258" y="743437"/>
                </a:lnTo>
                <a:lnTo>
                  <a:pt x="2753491" y="743437"/>
                </a:lnTo>
                <a:lnTo>
                  <a:pt x="2753491" y="676038"/>
                </a:lnTo>
                <a:close/>
              </a:path>
              <a:path w="3134995" h="758825">
                <a:moveTo>
                  <a:pt x="3134819" y="676038"/>
                </a:moveTo>
                <a:lnTo>
                  <a:pt x="2909279" y="676038"/>
                </a:lnTo>
                <a:lnTo>
                  <a:pt x="2909279" y="743437"/>
                </a:lnTo>
                <a:lnTo>
                  <a:pt x="3134819" y="743437"/>
                </a:lnTo>
                <a:lnTo>
                  <a:pt x="3134819" y="676038"/>
                </a:lnTo>
                <a:close/>
              </a:path>
              <a:path w="3134995" h="758825">
                <a:moveTo>
                  <a:pt x="2682818" y="0"/>
                </a:moveTo>
                <a:lnTo>
                  <a:pt x="2527951" y="0"/>
                </a:lnTo>
                <a:lnTo>
                  <a:pt x="2527951" y="67383"/>
                </a:lnTo>
                <a:lnTo>
                  <a:pt x="2598624" y="67383"/>
                </a:lnTo>
                <a:lnTo>
                  <a:pt x="2598624" y="676038"/>
                </a:lnTo>
                <a:lnTo>
                  <a:pt x="2682818" y="676038"/>
                </a:lnTo>
                <a:lnTo>
                  <a:pt x="2682818" y="445968"/>
                </a:lnTo>
                <a:lnTo>
                  <a:pt x="2687367" y="396919"/>
                </a:lnTo>
                <a:lnTo>
                  <a:pt x="2700776" y="356795"/>
                </a:lnTo>
                <a:lnTo>
                  <a:pt x="2722687" y="325591"/>
                </a:lnTo>
                <a:lnTo>
                  <a:pt x="2790577" y="289937"/>
                </a:lnTo>
                <a:lnTo>
                  <a:pt x="2815862" y="287448"/>
                </a:lnTo>
                <a:lnTo>
                  <a:pt x="2682818" y="287448"/>
                </a:lnTo>
                <a:lnTo>
                  <a:pt x="2682818" y="0"/>
                </a:lnTo>
                <a:close/>
              </a:path>
              <a:path w="3134995" h="758825">
                <a:moveTo>
                  <a:pt x="3009875" y="285481"/>
                </a:moveTo>
                <a:lnTo>
                  <a:pt x="2835841" y="285481"/>
                </a:lnTo>
                <a:lnTo>
                  <a:pt x="2884425" y="291897"/>
                </a:lnTo>
                <a:lnTo>
                  <a:pt x="2924292" y="311150"/>
                </a:lnTo>
                <a:lnTo>
                  <a:pt x="2954247" y="343243"/>
                </a:lnTo>
                <a:lnTo>
                  <a:pt x="2973097" y="388181"/>
                </a:lnTo>
                <a:lnTo>
                  <a:pt x="2979645" y="445968"/>
                </a:lnTo>
                <a:lnTo>
                  <a:pt x="2979645" y="676038"/>
                </a:lnTo>
                <a:lnTo>
                  <a:pt x="3064146" y="676038"/>
                </a:lnTo>
                <a:lnTo>
                  <a:pt x="3064146" y="445968"/>
                </a:lnTo>
                <a:lnTo>
                  <a:pt x="3060543" y="399350"/>
                </a:lnTo>
                <a:lnTo>
                  <a:pt x="3049843" y="355966"/>
                </a:lnTo>
                <a:lnTo>
                  <a:pt x="3032208" y="316735"/>
                </a:lnTo>
                <a:lnTo>
                  <a:pt x="3009875" y="285481"/>
                </a:lnTo>
                <a:close/>
              </a:path>
              <a:path w="3134995" h="758825">
                <a:moveTo>
                  <a:pt x="2845673" y="215041"/>
                </a:moveTo>
                <a:lnTo>
                  <a:pt x="2794171" y="220074"/>
                </a:lnTo>
                <a:lnTo>
                  <a:pt x="2749842" y="234497"/>
                </a:lnTo>
                <a:lnTo>
                  <a:pt x="2712715" y="257293"/>
                </a:lnTo>
                <a:lnTo>
                  <a:pt x="2682818" y="287448"/>
                </a:lnTo>
                <a:lnTo>
                  <a:pt x="2815862" y="287448"/>
                </a:lnTo>
                <a:lnTo>
                  <a:pt x="2835841" y="285481"/>
                </a:lnTo>
                <a:lnTo>
                  <a:pt x="3009875" y="285481"/>
                </a:lnTo>
                <a:lnTo>
                  <a:pt x="3007799" y="282576"/>
                </a:lnTo>
                <a:lnTo>
                  <a:pt x="2976780" y="254408"/>
                </a:lnTo>
                <a:lnTo>
                  <a:pt x="2939311" y="233150"/>
                </a:lnTo>
                <a:lnTo>
                  <a:pt x="2895555" y="219721"/>
                </a:lnTo>
                <a:lnTo>
                  <a:pt x="2845673" y="215041"/>
                </a:lnTo>
                <a:close/>
              </a:path>
              <a:path w="3134995" h="758825">
                <a:moveTo>
                  <a:pt x="2122348" y="0"/>
                </a:moveTo>
                <a:lnTo>
                  <a:pt x="1967789" y="0"/>
                </a:lnTo>
                <a:lnTo>
                  <a:pt x="1967789" y="67383"/>
                </a:lnTo>
                <a:lnTo>
                  <a:pt x="2038155" y="67383"/>
                </a:lnTo>
                <a:lnTo>
                  <a:pt x="2038265" y="610712"/>
                </a:lnTo>
                <a:lnTo>
                  <a:pt x="2042747" y="659568"/>
                </a:lnTo>
                <a:lnTo>
                  <a:pt x="2057044" y="698909"/>
                </a:lnTo>
                <a:lnTo>
                  <a:pt x="2081827" y="727301"/>
                </a:lnTo>
                <a:lnTo>
                  <a:pt x="2118088" y="744608"/>
                </a:lnTo>
                <a:lnTo>
                  <a:pt x="2118709" y="744608"/>
                </a:lnTo>
                <a:lnTo>
                  <a:pt x="2166884" y="750405"/>
                </a:lnTo>
                <a:lnTo>
                  <a:pt x="2165674" y="750405"/>
                </a:lnTo>
                <a:lnTo>
                  <a:pt x="2176069" y="749970"/>
                </a:lnTo>
                <a:lnTo>
                  <a:pt x="2177140" y="749970"/>
                </a:lnTo>
                <a:lnTo>
                  <a:pt x="2189680" y="748563"/>
                </a:lnTo>
                <a:lnTo>
                  <a:pt x="2201409" y="746406"/>
                </a:lnTo>
                <a:lnTo>
                  <a:pt x="2212994" y="743437"/>
                </a:lnTo>
                <a:lnTo>
                  <a:pt x="2212994" y="680068"/>
                </a:lnTo>
                <a:lnTo>
                  <a:pt x="2175814" y="680068"/>
                </a:lnTo>
                <a:lnTo>
                  <a:pt x="2152163" y="676258"/>
                </a:lnTo>
                <a:lnTo>
                  <a:pt x="2135484" y="663709"/>
                </a:lnTo>
                <a:lnTo>
                  <a:pt x="2125603" y="640748"/>
                </a:lnTo>
                <a:lnTo>
                  <a:pt x="2122348" y="605701"/>
                </a:lnTo>
                <a:lnTo>
                  <a:pt x="2122348" y="0"/>
                </a:lnTo>
                <a:close/>
              </a:path>
              <a:path w="3134995" h="758825">
                <a:moveTo>
                  <a:pt x="2480938" y="229625"/>
                </a:moveTo>
                <a:lnTo>
                  <a:pt x="2209921" y="229625"/>
                </a:lnTo>
                <a:lnTo>
                  <a:pt x="2209921" y="297009"/>
                </a:lnTo>
                <a:lnTo>
                  <a:pt x="2290735" y="297009"/>
                </a:lnTo>
                <a:lnTo>
                  <a:pt x="2290735" y="614194"/>
                </a:lnTo>
                <a:lnTo>
                  <a:pt x="2295799" y="663352"/>
                </a:lnTo>
                <a:lnTo>
                  <a:pt x="2311482" y="701404"/>
                </a:lnTo>
                <a:lnTo>
                  <a:pt x="2338522" y="728455"/>
                </a:lnTo>
                <a:lnTo>
                  <a:pt x="2377657" y="744608"/>
                </a:lnTo>
                <a:lnTo>
                  <a:pt x="2429623" y="749970"/>
                </a:lnTo>
                <a:lnTo>
                  <a:pt x="2442524" y="749458"/>
                </a:lnTo>
                <a:lnTo>
                  <a:pt x="2455396" y="748123"/>
                </a:lnTo>
                <a:lnTo>
                  <a:pt x="2468210" y="745969"/>
                </a:lnTo>
                <a:lnTo>
                  <a:pt x="2480938" y="743001"/>
                </a:lnTo>
                <a:lnTo>
                  <a:pt x="2480938" y="680068"/>
                </a:lnTo>
                <a:lnTo>
                  <a:pt x="2437612" y="680068"/>
                </a:lnTo>
                <a:lnTo>
                  <a:pt x="2409977" y="676887"/>
                </a:lnTo>
                <a:lnTo>
                  <a:pt x="2390522" y="665805"/>
                </a:lnTo>
                <a:lnTo>
                  <a:pt x="2379019" y="644515"/>
                </a:lnTo>
                <a:lnTo>
                  <a:pt x="2375235" y="610712"/>
                </a:lnTo>
                <a:lnTo>
                  <a:pt x="2375235" y="297342"/>
                </a:lnTo>
                <a:lnTo>
                  <a:pt x="2480938" y="297342"/>
                </a:lnTo>
                <a:lnTo>
                  <a:pt x="2480938" y="229625"/>
                </a:lnTo>
                <a:close/>
              </a:path>
              <a:path w="3134995" h="758825">
                <a:moveTo>
                  <a:pt x="2212994" y="676038"/>
                </a:moveTo>
                <a:lnTo>
                  <a:pt x="2203773" y="677821"/>
                </a:lnTo>
                <a:lnTo>
                  <a:pt x="2194367" y="679087"/>
                </a:lnTo>
                <a:lnTo>
                  <a:pt x="2185068" y="679836"/>
                </a:lnTo>
                <a:lnTo>
                  <a:pt x="2175814" y="680068"/>
                </a:lnTo>
                <a:lnTo>
                  <a:pt x="2212994" y="680068"/>
                </a:lnTo>
                <a:lnTo>
                  <a:pt x="2212994" y="676038"/>
                </a:lnTo>
                <a:close/>
              </a:path>
              <a:path w="3134995" h="758825">
                <a:moveTo>
                  <a:pt x="2480938" y="676038"/>
                </a:moveTo>
                <a:lnTo>
                  <a:pt x="2470107" y="677821"/>
                </a:lnTo>
                <a:lnTo>
                  <a:pt x="2459275" y="679087"/>
                </a:lnTo>
                <a:lnTo>
                  <a:pt x="2448444" y="679836"/>
                </a:lnTo>
                <a:lnTo>
                  <a:pt x="2437612" y="680068"/>
                </a:lnTo>
                <a:lnTo>
                  <a:pt x="2480938" y="680068"/>
                </a:lnTo>
                <a:lnTo>
                  <a:pt x="2480938" y="676038"/>
                </a:lnTo>
                <a:close/>
              </a:path>
              <a:path w="3134995" h="758825">
                <a:moveTo>
                  <a:pt x="2375235" y="98972"/>
                </a:moveTo>
                <a:lnTo>
                  <a:pt x="2290735" y="98972"/>
                </a:lnTo>
                <a:lnTo>
                  <a:pt x="2290735" y="229625"/>
                </a:lnTo>
                <a:lnTo>
                  <a:pt x="2375235" y="229625"/>
                </a:lnTo>
                <a:lnTo>
                  <a:pt x="2375235" y="98972"/>
                </a:lnTo>
                <a:close/>
              </a:path>
            </a:pathLst>
          </a:custGeom>
          <a:solidFill>
            <a:srgbClr val="FFFFFF"/>
          </a:solidFill>
        </p:spPr>
        <p:txBody>
          <a:bodyPr wrap="square" lIns="0" tIns="0" rIns="0" bIns="0" rtlCol="0"/>
          <a:lstStyle/>
          <a:p>
            <a:endParaRPr/>
          </a:p>
        </p:txBody>
      </p:sp>
      <p:sp>
        <p:nvSpPr>
          <p:cNvPr id="4" name="object 4"/>
          <p:cNvSpPr/>
          <p:nvPr/>
        </p:nvSpPr>
        <p:spPr>
          <a:xfrm>
            <a:off x="5276567" y="3037371"/>
            <a:ext cx="672465" cy="784225"/>
          </a:xfrm>
          <a:custGeom>
            <a:avLst/>
            <a:gdLst/>
            <a:ahLst/>
            <a:cxnLst/>
            <a:rect l="l" t="t" r="r" b="b"/>
            <a:pathLst>
              <a:path w="672464" h="784225">
                <a:moveTo>
                  <a:pt x="329183" y="0"/>
                </a:moveTo>
                <a:lnTo>
                  <a:pt x="271702" y="2749"/>
                </a:lnTo>
                <a:lnTo>
                  <a:pt x="219525" y="10829"/>
                </a:lnTo>
                <a:lnTo>
                  <a:pt x="172829" y="23984"/>
                </a:lnTo>
                <a:lnTo>
                  <a:pt x="131788" y="41959"/>
                </a:lnTo>
                <a:lnTo>
                  <a:pt x="96580" y="64501"/>
                </a:lnTo>
                <a:lnTo>
                  <a:pt x="67379" y="91355"/>
                </a:lnTo>
                <a:lnTo>
                  <a:pt x="44361" y="122266"/>
                </a:lnTo>
                <a:lnTo>
                  <a:pt x="27703" y="156979"/>
                </a:lnTo>
                <a:lnTo>
                  <a:pt x="17579" y="195241"/>
                </a:lnTo>
                <a:lnTo>
                  <a:pt x="14165" y="236796"/>
                </a:lnTo>
                <a:lnTo>
                  <a:pt x="19480" y="288889"/>
                </a:lnTo>
                <a:lnTo>
                  <a:pt x="35551" y="334880"/>
                </a:lnTo>
                <a:lnTo>
                  <a:pt x="62569" y="374705"/>
                </a:lnTo>
                <a:lnTo>
                  <a:pt x="100724" y="408297"/>
                </a:lnTo>
                <a:lnTo>
                  <a:pt x="174827" y="442117"/>
                </a:lnTo>
                <a:lnTo>
                  <a:pt x="232512" y="460310"/>
                </a:lnTo>
                <a:lnTo>
                  <a:pt x="304079" y="479705"/>
                </a:lnTo>
                <a:lnTo>
                  <a:pt x="362546" y="494209"/>
                </a:lnTo>
                <a:lnTo>
                  <a:pt x="403962" y="507412"/>
                </a:lnTo>
                <a:lnTo>
                  <a:pt x="428607" y="525085"/>
                </a:lnTo>
                <a:lnTo>
                  <a:pt x="436760" y="552995"/>
                </a:lnTo>
                <a:lnTo>
                  <a:pt x="430821" y="575191"/>
                </a:lnTo>
                <a:lnTo>
                  <a:pt x="413377" y="592069"/>
                </a:lnTo>
                <a:lnTo>
                  <a:pt x="384985" y="602802"/>
                </a:lnTo>
                <a:lnTo>
                  <a:pt x="346206" y="606563"/>
                </a:lnTo>
                <a:lnTo>
                  <a:pt x="302638" y="602599"/>
                </a:lnTo>
                <a:lnTo>
                  <a:pt x="270563" y="589714"/>
                </a:lnTo>
                <a:lnTo>
                  <a:pt x="248663" y="566417"/>
                </a:lnTo>
                <a:lnTo>
                  <a:pt x="235618" y="531219"/>
                </a:lnTo>
                <a:lnTo>
                  <a:pt x="0" y="531219"/>
                </a:lnTo>
                <a:lnTo>
                  <a:pt x="7737" y="576844"/>
                </a:lnTo>
                <a:lnTo>
                  <a:pt x="21527" y="618418"/>
                </a:lnTo>
                <a:lnTo>
                  <a:pt x="41258" y="655764"/>
                </a:lnTo>
                <a:lnTo>
                  <a:pt x="66816" y="688705"/>
                </a:lnTo>
                <a:lnTo>
                  <a:pt x="98089" y="717064"/>
                </a:lnTo>
                <a:lnTo>
                  <a:pt x="134966" y="740664"/>
                </a:lnTo>
                <a:lnTo>
                  <a:pt x="177333" y="759328"/>
                </a:lnTo>
                <a:lnTo>
                  <a:pt x="225077" y="772879"/>
                </a:lnTo>
                <a:lnTo>
                  <a:pt x="278087" y="781139"/>
                </a:lnTo>
                <a:lnTo>
                  <a:pt x="336251" y="783931"/>
                </a:lnTo>
                <a:lnTo>
                  <a:pt x="398729" y="781136"/>
                </a:lnTo>
                <a:lnTo>
                  <a:pt x="455066" y="772855"/>
                </a:lnTo>
                <a:lnTo>
                  <a:pt x="505160" y="759249"/>
                </a:lnTo>
                <a:lnTo>
                  <a:pt x="548908" y="740476"/>
                </a:lnTo>
                <a:lnTo>
                  <a:pt x="586207" y="716697"/>
                </a:lnTo>
                <a:lnTo>
                  <a:pt x="616955" y="688070"/>
                </a:lnTo>
                <a:lnTo>
                  <a:pt x="641049" y="654755"/>
                </a:lnTo>
                <a:lnTo>
                  <a:pt x="658386" y="616912"/>
                </a:lnTo>
                <a:lnTo>
                  <a:pt x="668863" y="574700"/>
                </a:lnTo>
                <a:lnTo>
                  <a:pt x="672379" y="528278"/>
                </a:lnTo>
                <a:lnTo>
                  <a:pt x="666636" y="475102"/>
                </a:lnTo>
                <a:lnTo>
                  <a:pt x="649022" y="429263"/>
                </a:lnTo>
                <a:lnTo>
                  <a:pt x="618958" y="389569"/>
                </a:lnTo>
                <a:lnTo>
                  <a:pt x="575864" y="354831"/>
                </a:lnTo>
                <a:lnTo>
                  <a:pt x="506533" y="323165"/>
                </a:lnTo>
                <a:lnTo>
                  <a:pt x="463043" y="310328"/>
                </a:lnTo>
                <a:lnTo>
                  <a:pt x="312365" y="271870"/>
                </a:lnTo>
                <a:lnTo>
                  <a:pt x="277365" y="259603"/>
                </a:lnTo>
                <a:lnTo>
                  <a:pt x="255945" y="243399"/>
                </a:lnTo>
                <a:lnTo>
                  <a:pt x="248677" y="219065"/>
                </a:lnTo>
                <a:lnTo>
                  <a:pt x="253420" y="196975"/>
                </a:lnTo>
                <a:lnTo>
                  <a:pt x="267701" y="181183"/>
                </a:lnTo>
                <a:lnTo>
                  <a:pt x="291598" y="171699"/>
                </a:lnTo>
                <a:lnTo>
                  <a:pt x="325189" y="168535"/>
                </a:lnTo>
                <a:lnTo>
                  <a:pt x="363940" y="172466"/>
                </a:lnTo>
                <a:lnTo>
                  <a:pt x="392878" y="184462"/>
                </a:lnTo>
                <a:lnTo>
                  <a:pt x="412383" y="204826"/>
                </a:lnTo>
                <a:lnTo>
                  <a:pt x="422841" y="233861"/>
                </a:lnTo>
                <a:lnTo>
                  <a:pt x="651177" y="233861"/>
                </a:lnTo>
                <a:lnTo>
                  <a:pt x="644419" y="190932"/>
                </a:lnTo>
                <a:lnTo>
                  <a:pt x="631619" y="152049"/>
                </a:lnTo>
                <a:lnTo>
                  <a:pt x="612921" y="117323"/>
                </a:lnTo>
                <a:lnTo>
                  <a:pt x="588472" y="86865"/>
                </a:lnTo>
                <a:lnTo>
                  <a:pt x="558418" y="60787"/>
                </a:lnTo>
                <a:lnTo>
                  <a:pt x="522905" y="39201"/>
                </a:lnTo>
                <a:lnTo>
                  <a:pt x="482079" y="22217"/>
                </a:lnTo>
                <a:lnTo>
                  <a:pt x="436086" y="9948"/>
                </a:lnTo>
                <a:lnTo>
                  <a:pt x="385072" y="2505"/>
                </a:lnTo>
                <a:lnTo>
                  <a:pt x="329183" y="0"/>
                </a:lnTo>
                <a:close/>
              </a:path>
            </a:pathLst>
          </a:custGeom>
          <a:solidFill>
            <a:srgbClr val="FFFFFF"/>
          </a:solidFill>
        </p:spPr>
        <p:txBody>
          <a:bodyPr wrap="square" lIns="0" tIns="0" rIns="0" bIns="0" rtlCol="0"/>
          <a:lstStyle/>
          <a:p>
            <a:endParaRPr/>
          </a:p>
        </p:txBody>
      </p:sp>
      <p:sp>
        <p:nvSpPr>
          <p:cNvPr id="5" name="object 5"/>
          <p:cNvSpPr/>
          <p:nvPr/>
        </p:nvSpPr>
        <p:spPr>
          <a:xfrm>
            <a:off x="3874960" y="3037382"/>
            <a:ext cx="1443990" cy="784225"/>
          </a:xfrm>
          <a:custGeom>
            <a:avLst/>
            <a:gdLst/>
            <a:ahLst/>
            <a:cxnLst/>
            <a:rect l="l" t="t" r="r" b="b"/>
            <a:pathLst>
              <a:path w="1443989" h="784225">
                <a:moveTo>
                  <a:pt x="748334" y="474713"/>
                </a:moveTo>
                <a:lnTo>
                  <a:pt x="519899" y="474713"/>
                </a:lnTo>
                <a:lnTo>
                  <a:pt x="507428" y="527392"/>
                </a:lnTo>
                <a:lnTo>
                  <a:pt x="481368" y="565937"/>
                </a:lnTo>
                <a:lnTo>
                  <a:pt x="442836" y="589584"/>
                </a:lnTo>
                <a:lnTo>
                  <a:pt x="392976" y="597623"/>
                </a:lnTo>
                <a:lnTo>
                  <a:pt x="348030" y="591794"/>
                </a:lnTo>
                <a:lnTo>
                  <a:pt x="310959" y="574395"/>
                </a:lnTo>
                <a:lnTo>
                  <a:pt x="281876" y="545617"/>
                </a:lnTo>
                <a:lnTo>
                  <a:pt x="260946" y="505587"/>
                </a:lnTo>
                <a:lnTo>
                  <a:pt x="248285" y="454494"/>
                </a:lnTo>
                <a:lnTo>
                  <a:pt x="244030" y="392493"/>
                </a:lnTo>
                <a:lnTo>
                  <a:pt x="247980" y="329349"/>
                </a:lnTo>
                <a:lnTo>
                  <a:pt x="259803" y="277761"/>
                </a:lnTo>
                <a:lnTo>
                  <a:pt x="279527" y="237680"/>
                </a:lnTo>
                <a:lnTo>
                  <a:pt x="307124" y="209092"/>
                </a:lnTo>
                <a:lnTo>
                  <a:pt x="342620" y="191960"/>
                </a:lnTo>
                <a:lnTo>
                  <a:pt x="385991" y="186258"/>
                </a:lnTo>
                <a:lnTo>
                  <a:pt x="437680" y="193636"/>
                </a:lnTo>
                <a:lnTo>
                  <a:pt x="476326" y="215493"/>
                </a:lnTo>
                <a:lnTo>
                  <a:pt x="501764" y="251485"/>
                </a:lnTo>
                <a:lnTo>
                  <a:pt x="513816" y="301244"/>
                </a:lnTo>
                <a:lnTo>
                  <a:pt x="743915" y="301244"/>
                </a:lnTo>
                <a:lnTo>
                  <a:pt x="737235" y="250863"/>
                </a:lnTo>
                <a:lnTo>
                  <a:pt x="724979" y="204736"/>
                </a:lnTo>
                <a:lnTo>
                  <a:pt x="707263" y="162991"/>
                </a:lnTo>
                <a:lnTo>
                  <a:pt x="684199" y="125717"/>
                </a:lnTo>
                <a:lnTo>
                  <a:pt x="655916" y="93052"/>
                </a:lnTo>
                <a:lnTo>
                  <a:pt x="622503" y="65087"/>
                </a:lnTo>
                <a:lnTo>
                  <a:pt x="584073" y="41960"/>
                </a:lnTo>
                <a:lnTo>
                  <a:pt x="540766" y="23774"/>
                </a:lnTo>
                <a:lnTo>
                  <a:pt x="492671" y="10642"/>
                </a:lnTo>
                <a:lnTo>
                  <a:pt x="439902" y="2679"/>
                </a:lnTo>
                <a:lnTo>
                  <a:pt x="382587" y="0"/>
                </a:lnTo>
                <a:lnTo>
                  <a:pt x="333654" y="2260"/>
                </a:lnTo>
                <a:lnTo>
                  <a:pt x="287515" y="8991"/>
                </a:lnTo>
                <a:lnTo>
                  <a:pt x="244297" y="20053"/>
                </a:lnTo>
                <a:lnTo>
                  <a:pt x="204127" y="35318"/>
                </a:lnTo>
                <a:lnTo>
                  <a:pt x="167144" y="54673"/>
                </a:lnTo>
                <a:lnTo>
                  <a:pt x="133502" y="77990"/>
                </a:lnTo>
                <a:lnTo>
                  <a:pt x="103301" y="105156"/>
                </a:lnTo>
                <a:lnTo>
                  <a:pt x="76695" y="136029"/>
                </a:lnTo>
                <a:lnTo>
                  <a:pt x="53822" y="170510"/>
                </a:lnTo>
                <a:lnTo>
                  <a:pt x="34798" y="208457"/>
                </a:lnTo>
                <a:lnTo>
                  <a:pt x="19773" y="249745"/>
                </a:lnTo>
                <a:lnTo>
                  <a:pt x="8877" y="294271"/>
                </a:lnTo>
                <a:lnTo>
                  <a:pt x="2235" y="341896"/>
                </a:lnTo>
                <a:lnTo>
                  <a:pt x="0" y="392493"/>
                </a:lnTo>
                <a:lnTo>
                  <a:pt x="2235" y="442709"/>
                </a:lnTo>
                <a:lnTo>
                  <a:pt x="8864" y="490016"/>
                </a:lnTo>
                <a:lnTo>
                  <a:pt x="19773" y="534301"/>
                </a:lnTo>
                <a:lnTo>
                  <a:pt x="34836" y="575424"/>
                </a:lnTo>
                <a:lnTo>
                  <a:pt x="53924" y="613257"/>
                </a:lnTo>
                <a:lnTo>
                  <a:pt x="76949" y="647674"/>
                </a:lnTo>
                <a:lnTo>
                  <a:pt x="103771" y="678522"/>
                </a:lnTo>
                <a:lnTo>
                  <a:pt x="134277" y="705700"/>
                </a:lnTo>
                <a:lnTo>
                  <a:pt x="168338" y="729056"/>
                </a:lnTo>
                <a:lnTo>
                  <a:pt x="205854" y="748461"/>
                </a:lnTo>
                <a:lnTo>
                  <a:pt x="246697" y="763778"/>
                </a:lnTo>
                <a:lnTo>
                  <a:pt x="290741" y="774877"/>
                </a:lnTo>
                <a:lnTo>
                  <a:pt x="337883" y="781646"/>
                </a:lnTo>
                <a:lnTo>
                  <a:pt x="387997" y="783932"/>
                </a:lnTo>
                <a:lnTo>
                  <a:pt x="440334" y="781570"/>
                </a:lnTo>
                <a:lnTo>
                  <a:pt x="488988" y="774585"/>
                </a:lnTo>
                <a:lnTo>
                  <a:pt x="533844" y="763079"/>
                </a:lnTo>
                <a:lnTo>
                  <a:pt x="574789" y="747166"/>
                </a:lnTo>
                <a:lnTo>
                  <a:pt x="611708" y="726960"/>
                </a:lnTo>
                <a:lnTo>
                  <a:pt x="644499" y="702564"/>
                </a:lnTo>
                <a:lnTo>
                  <a:pt x="673049" y="674103"/>
                </a:lnTo>
                <a:lnTo>
                  <a:pt x="697255" y="641692"/>
                </a:lnTo>
                <a:lnTo>
                  <a:pt x="716991" y="605421"/>
                </a:lnTo>
                <a:lnTo>
                  <a:pt x="732155" y="565429"/>
                </a:lnTo>
                <a:lnTo>
                  <a:pt x="742645" y="521830"/>
                </a:lnTo>
                <a:lnTo>
                  <a:pt x="748334" y="474713"/>
                </a:lnTo>
                <a:close/>
              </a:path>
              <a:path w="1443989" h="784225">
                <a:moveTo>
                  <a:pt x="1443939" y="20777"/>
                </a:moveTo>
                <a:lnTo>
                  <a:pt x="1206449" y="20777"/>
                </a:lnTo>
                <a:lnTo>
                  <a:pt x="1070546" y="500507"/>
                </a:lnTo>
                <a:lnTo>
                  <a:pt x="943724" y="20777"/>
                </a:lnTo>
                <a:lnTo>
                  <a:pt x="697052" y="20777"/>
                </a:lnTo>
                <a:lnTo>
                  <a:pt x="949693" y="763244"/>
                </a:lnTo>
                <a:lnTo>
                  <a:pt x="1190282" y="763244"/>
                </a:lnTo>
                <a:lnTo>
                  <a:pt x="1443939" y="20777"/>
                </a:lnTo>
                <a:close/>
              </a:path>
            </a:pathLst>
          </a:custGeom>
          <a:solidFill>
            <a:srgbClr val="FFFFFF"/>
          </a:solidFill>
        </p:spPr>
        <p:txBody>
          <a:bodyPr wrap="square" lIns="0" tIns="0" rIns="0" bIns="0" rtlCol="0"/>
          <a:lstStyle/>
          <a:p>
            <a:endParaRPr/>
          </a:p>
        </p:txBody>
      </p:sp>
      <p:sp>
        <p:nvSpPr>
          <p:cNvPr id="6" name="object 6"/>
          <p:cNvSpPr/>
          <p:nvPr/>
        </p:nvSpPr>
        <p:spPr>
          <a:xfrm>
            <a:off x="2831178" y="3038006"/>
            <a:ext cx="959485" cy="783590"/>
          </a:xfrm>
          <a:custGeom>
            <a:avLst/>
            <a:gdLst/>
            <a:ahLst/>
            <a:cxnLst/>
            <a:rect l="l" t="t" r="r" b="b"/>
            <a:pathLst>
              <a:path w="959485" h="783589">
                <a:moveTo>
                  <a:pt x="270658" y="0"/>
                </a:moveTo>
                <a:lnTo>
                  <a:pt x="269773" y="332"/>
                </a:lnTo>
                <a:lnTo>
                  <a:pt x="247831" y="2498"/>
                </a:lnTo>
                <a:lnTo>
                  <a:pt x="226956" y="8827"/>
                </a:lnTo>
                <a:lnTo>
                  <a:pt x="190825" y="32980"/>
                </a:lnTo>
                <a:lnTo>
                  <a:pt x="32707" y="188686"/>
                </a:lnTo>
                <a:lnTo>
                  <a:pt x="8176" y="225117"/>
                </a:lnTo>
                <a:lnTo>
                  <a:pt x="80" y="266131"/>
                </a:lnTo>
                <a:lnTo>
                  <a:pt x="0" y="266539"/>
                </a:lnTo>
                <a:lnTo>
                  <a:pt x="8095" y="307552"/>
                </a:lnTo>
                <a:lnTo>
                  <a:pt x="8176" y="307962"/>
                </a:lnTo>
                <a:lnTo>
                  <a:pt x="32707" y="344393"/>
                </a:lnTo>
                <a:lnTo>
                  <a:pt x="479873" y="783296"/>
                </a:lnTo>
                <a:lnTo>
                  <a:pt x="926128" y="343969"/>
                </a:lnTo>
                <a:lnTo>
                  <a:pt x="950689" y="307552"/>
                </a:lnTo>
                <a:lnTo>
                  <a:pt x="958799" y="266539"/>
                </a:lnTo>
                <a:lnTo>
                  <a:pt x="958880" y="266131"/>
                </a:lnTo>
                <a:lnTo>
                  <a:pt x="950782" y="225117"/>
                </a:lnTo>
                <a:lnTo>
                  <a:pt x="950702" y="224710"/>
                </a:lnTo>
                <a:lnTo>
                  <a:pt x="926159" y="188293"/>
                </a:lnTo>
                <a:lnTo>
                  <a:pt x="898123" y="160819"/>
                </a:lnTo>
                <a:lnTo>
                  <a:pt x="479873" y="160819"/>
                </a:lnTo>
                <a:lnTo>
                  <a:pt x="349834" y="32678"/>
                </a:lnTo>
                <a:lnTo>
                  <a:pt x="332832" y="18773"/>
                </a:lnTo>
                <a:lnTo>
                  <a:pt x="313568" y="8532"/>
                </a:lnTo>
                <a:lnTo>
                  <a:pt x="292643" y="2195"/>
                </a:lnTo>
                <a:lnTo>
                  <a:pt x="270658" y="0"/>
                </a:lnTo>
                <a:close/>
              </a:path>
              <a:path w="959485" h="783589">
                <a:moveTo>
                  <a:pt x="689192" y="332"/>
                </a:moveTo>
                <a:lnTo>
                  <a:pt x="688125" y="332"/>
                </a:lnTo>
                <a:lnTo>
                  <a:pt x="646694" y="8105"/>
                </a:lnTo>
                <a:lnTo>
                  <a:pt x="609727" y="32073"/>
                </a:lnTo>
                <a:lnTo>
                  <a:pt x="609512" y="32254"/>
                </a:lnTo>
                <a:lnTo>
                  <a:pt x="609112" y="32678"/>
                </a:lnTo>
                <a:lnTo>
                  <a:pt x="479873" y="160819"/>
                </a:lnTo>
                <a:lnTo>
                  <a:pt x="898123" y="160819"/>
                </a:lnTo>
                <a:lnTo>
                  <a:pt x="767359" y="32678"/>
                </a:lnTo>
                <a:lnTo>
                  <a:pt x="730741" y="8532"/>
                </a:lnTo>
                <a:lnTo>
                  <a:pt x="731117" y="8532"/>
                </a:lnTo>
                <a:lnTo>
                  <a:pt x="689192" y="332"/>
                </a:lnTo>
                <a:close/>
              </a:path>
            </a:pathLst>
          </a:custGeom>
          <a:solidFill>
            <a:srgbClr val="FFFFFF"/>
          </a:solidFill>
        </p:spPr>
        <p:txBody>
          <a:bodyPr wrap="square" lIns="0" tIns="0" rIns="0" bIns="0" rtlCol="0"/>
          <a:lstStyle/>
          <a:p>
            <a:endParaRPr/>
          </a:p>
        </p:txBody>
      </p:sp>
      <p:pic>
        <p:nvPicPr>
          <p:cNvPr id="7" name="object 7"/>
          <p:cNvPicPr/>
          <p:nvPr/>
        </p:nvPicPr>
        <p:blipFill>
          <a:blip r:embed="rId2" cstate="print"/>
          <a:stretch>
            <a:fillRect/>
          </a:stretch>
        </p:blipFill>
        <p:spPr>
          <a:xfrm>
            <a:off x="9202989" y="3652352"/>
            <a:ext cx="154559" cy="152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7000" y="2540008"/>
            <a:ext cx="12447905" cy="3655060"/>
            <a:chOff x="-127000" y="2540008"/>
            <a:chExt cx="12447905" cy="3655060"/>
          </a:xfrm>
        </p:grpSpPr>
        <p:pic>
          <p:nvPicPr>
            <p:cNvPr id="3" name="object 3"/>
            <p:cNvPicPr/>
            <p:nvPr/>
          </p:nvPicPr>
          <p:blipFill>
            <a:blip r:embed="rId2" cstate="print"/>
            <a:stretch>
              <a:fillRect/>
            </a:stretch>
          </p:blipFill>
          <p:spPr>
            <a:xfrm>
              <a:off x="4572" y="4713732"/>
              <a:ext cx="12188951" cy="1481328"/>
            </a:xfrm>
            <a:prstGeom prst="rect">
              <a:avLst/>
            </a:prstGeom>
          </p:spPr>
        </p:pic>
        <p:sp>
          <p:nvSpPr>
            <p:cNvPr id="4" name="object 4"/>
            <p:cNvSpPr/>
            <p:nvPr/>
          </p:nvSpPr>
          <p:spPr>
            <a:xfrm>
              <a:off x="0" y="2667008"/>
              <a:ext cx="12193905" cy="2621280"/>
            </a:xfrm>
            <a:custGeom>
              <a:avLst/>
              <a:gdLst/>
              <a:ahLst/>
              <a:cxnLst/>
              <a:rect l="l" t="t" r="r" b="b"/>
              <a:pathLst>
                <a:path w="12193905" h="2621279">
                  <a:moveTo>
                    <a:pt x="0" y="2453117"/>
                  </a:moveTo>
                  <a:lnTo>
                    <a:pt x="90771" y="2463891"/>
                  </a:lnTo>
                  <a:lnTo>
                    <a:pt x="144087" y="2470141"/>
                  </a:lnTo>
                  <a:lnTo>
                    <a:pt x="197354" y="2476324"/>
                  </a:lnTo>
                  <a:lnTo>
                    <a:pt x="250569" y="2482436"/>
                  </a:lnTo>
                  <a:lnTo>
                    <a:pt x="303729" y="2488473"/>
                  </a:lnTo>
                  <a:lnTo>
                    <a:pt x="356831" y="2494432"/>
                  </a:lnTo>
                  <a:lnTo>
                    <a:pt x="409871" y="2500307"/>
                  </a:lnTo>
                  <a:lnTo>
                    <a:pt x="462847" y="2506094"/>
                  </a:lnTo>
                  <a:lnTo>
                    <a:pt x="515756" y="2511790"/>
                  </a:lnTo>
                  <a:lnTo>
                    <a:pt x="568594" y="2517391"/>
                  </a:lnTo>
                  <a:lnTo>
                    <a:pt x="621358" y="2522891"/>
                  </a:lnTo>
                  <a:lnTo>
                    <a:pt x="674046" y="2528287"/>
                  </a:lnTo>
                  <a:lnTo>
                    <a:pt x="726654" y="2533575"/>
                  </a:lnTo>
                  <a:lnTo>
                    <a:pt x="779180" y="2538751"/>
                  </a:lnTo>
                  <a:lnTo>
                    <a:pt x="831619" y="2543810"/>
                  </a:lnTo>
                  <a:lnTo>
                    <a:pt x="883970" y="2548749"/>
                  </a:lnTo>
                  <a:lnTo>
                    <a:pt x="936229" y="2553562"/>
                  </a:lnTo>
                  <a:lnTo>
                    <a:pt x="988393" y="2558247"/>
                  </a:lnTo>
                  <a:lnTo>
                    <a:pt x="1040458" y="2562798"/>
                  </a:lnTo>
                  <a:lnTo>
                    <a:pt x="1092423" y="2567212"/>
                  </a:lnTo>
                  <a:lnTo>
                    <a:pt x="1144283" y="2571485"/>
                  </a:lnTo>
                  <a:lnTo>
                    <a:pt x="1196037" y="2575612"/>
                  </a:lnTo>
                  <a:lnTo>
                    <a:pt x="1247679" y="2579589"/>
                  </a:lnTo>
                  <a:lnTo>
                    <a:pt x="1299209" y="2583411"/>
                  </a:lnTo>
                  <a:lnTo>
                    <a:pt x="1350622" y="2587076"/>
                  </a:lnTo>
                  <a:lnTo>
                    <a:pt x="1401915" y="2590579"/>
                  </a:lnTo>
                  <a:lnTo>
                    <a:pt x="1453086" y="2593915"/>
                  </a:lnTo>
                  <a:lnTo>
                    <a:pt x="1504131" y="2597080"/>
                  </a:lnTo>
                  <a:lnTo>
                    <a:pt x="1555048" y="2600070"/>
                  </a:lnTo>
                  <a:lnTo>
                    <a:pt x="1605833" y="2602882"/>
                  </a:lnTo>
                  <a:lnTo>
                    <a:pt x="1656483" y="2605510"/>
                  </a:lnTo>
                  <a:lnTo>
                    <a:pt x="1706995" y="2607951"/>
                  </a:lnTo>
                  <a:lnTo>
                    <a:pt x="1757366" y="2610201"/>
                  </a:lnTo>
                  <a:lnTo>
                    <a:pt x="1807593" y="2612255"/>
                  </a:lnTo>
                  <a:lnTo>
                    <a:pt x="1857673" y="2614109"/>
                  </a:lnTo>
                  <a:lnTo>
                    <a:pt x="1907602" y="2615759"/>
                  </a:lnTo>
                  <a:lnTo>
                    <a:pt x="1957379" y="2617201"/>
                  </a:lnTo>
                  <a:lnTo>
                    <a:pt x="2006999" y="2618431"/>
                  </a:lnTo>
                  <a:lnTo>
                    <a:pt x="2056460" y="2619444"/>
                  </a:lnTo>
                  <a:lnTo>
                    <a:pt x="2105758" y="2620237"/>
                  </a:lnTo>
                  <a:lnTo>
                    <a:pt x="2154892" y="2620804"/>
                  </a:lnTo>
                  <a:lnTo>
                    <a:pt x="2203856" y="2621143"/>
                  </a:lnTo>
                  <a:lnTo>
                    <a:pt x="2252649" y="2621249"/>
                  </a:lnTo>
                  <a:lnTo>
                    <a:pt x="2301267" y="2621118"/>
                  </a:lnTo>
                  <a:lnTo>
                    <a:pt x="2349708" y="2620745"/>
                  </a:lnTo>
                  <a:lnTo>
                    <a:pt x="2397967" y="2620127"/>
                  </a:lnTo>
                  <a:lnTo>
                    <a:pt x="2446043" y="2619259"/>
                  </a:lnTo>
                  <a:lnTo>
                    <a:pt x="2493932" y="2618137"/>
                  </a:lnTo>
                  <a:lnTo>
                    <a:pt x="2541631" y="2616756"/>
                  </a:lnTo>
                  <a:lnTo>
                    <a:pt x="2589137" y="2615114"/>
                  </a:lnTo>
                  <a:lnTo>
                    <a:pt x="2636446" y="2613205"/>
                  </a:lnTo>
                  <a:lnTo>
                    <a:pt x="2683557" y="2611026"/>
                  </a:lnTo>
                  <a:lnTo>
                    <a:pt x="2730465" y="2608572"/>
                  </a:lnTo>
                  <a:lnTo>
                    <a:pt x="2777168" y="2605839"/>
                  </a:lnTo>
                  <a:lnTo>
                    <a:pt x="2823663" y="2602823"/>
                  </a:lnTo>
                  <a:lnTo>
                    <a:pt x="2869946" y="2599520"/>
                  </a:lnTo>
                  <a:lnTo>
                    <a:pt x="2916015" y="2595926"/>
                  </a:lnTo>
                  <a:lnTo>
                    <a:pt x="2961866" y="2592036"/>
                  </a:lnTo>
                  <a:lnTo>
                    <a:pt x="3007496" y="2587846"/>
                  </a:lnTo>
                  <a:lnTo>
                    <a:pt x="3052903" y="2583352"/>
                  </a:lnTo>
                  <a:lnTo>
                    <a:pt x="3098083" y="2578551"/>
                  </a:lnTo>
                  <a:lnTo>
                    <a:pt x="3143033" y="2573437"/>
                  </a:lnTo>
                  <a:lnTo>
                    <a:pt x="3187751" y="2568007"/>
                  </a:lnTo>
                  <a:lnTo>
                    <a:pt x="3232232" y="2562256"/>
                  </a:lnTo>
                  <a:lnTo>
                    <a:pt x="3276474" y="2556181"/>
                  </a:lnTo>
                  <a:lnTo>
                    <a:pt x="3320475" y="2549776"/>
                  </a:lnTo>
                  <a:lnTo>
                    <a:pt x="3364230" y="2543039"/>
                  </a:lnTo>
                  <a:lnTo>
                    <a:pt x="3415923" y="2534352"/>
                  </a:lnTo>
                  <a:lnTo>
                    <a:pt x="3467067" y="2524759"/>
                  </a:lnTo>
                  <a:lnTo>
                    <a:pt x="3517676" y="2514287"/>
                  </a:lnTo>
                  <a:lnTo>
                    <a:pt x="3567765" y="2502963"/>
                  </a:lnTo>
                  <a:lnTo>
                    <a:pt x="3617348" y="2490815"/>
                  </a:lnTo>
                  <a:lnTo>
                    <a:pt x="3666439" y="2477869"/>
                  </a:lnTo>
                  <a:lnTo>
                    <a:pt x="3715054" y="2464153"/>
                  </a:lnTo>
                  <a:lnTo>
                    <a:pt x="3763206" y="2449693"/>
                  </a:lnTo>
                  <a:lnTo>
                    <a:pt x="3810911" y="2434517"/>
                  </a:lnTo>
                  <a:lnTo>
                    <a:pt x="3858182" y="2418651"/>
                  </a:lnTo>
                  <a:lnTo>
                    <a:pt x="3905035" y="2402124"/>
                  </a:lnTo>
                  <a:lnTo>
                    <a:pt x="3951483" y="2384962"/>
                  </a:lnTo>
                  <a:lnTo>
                    <a:pt x="3997542" y="2367191"/>
                  </a:lnTo>
                  <a:lnTo>
                    <a:pt x="4043226" y="2348840"/>
                  </a:lnTo>
                  <a:lnTo>
                    <a:pt x="4088549" y="2329936"/>
                  </a:lnTo>
                  <a:lnTo>
                    <a:pt x="4133526" y="2310504"/>
                  </a:lnTo>
                  <a:lnTo>
                    <a:pt x="4178171" y="2290573"/>
                  </a:lnTo>
                  <a:lnTo>
                    <a:pt x="4222499" y="2270170"/>
                  </a:lnTo>
                  <a:lnTo>
                    <a:pt x="4266524" y="2249321"/>
                  </a:lnTo>
                  <a:lnTo>
                    <a:pt x="4310262" y="2228054"/>
                  </a:lnTo>
                  <a:lnTo>
                    <a:pt x="4353726" y="2206396"/>
                  </a:lnTo>
                  <a:lnTo>
                    <a:pt x="4396930" y="2184374"/>
                  </a:lnTo>
                  <a:lnTo>
                    <a:pt x="4439891" y="2162015"/>
                  </a:lnTo>
                  <a:lnTo>
                    <a:pt x="4482621" y="2139347"/>
                  </a:lnTo>
                  <a:lnTo>
                    <a:pt x="4525136" y="2116395"/>
                  </a:lnTo>
                  <a:lnTo>
                    <a:pt x="4567450" y="2093188"/>
                  </a:lnTo>
                  <a:lnTo>
                    <a:pt x="4609577" y="2069752"/>
                  </a:lnTo>
                  <a:lnTo>
                    <a:pt x="4651533" y="2046115"/>
                  </a:lnTo>
                  <a:lnTo>
                    <a:pt x="4693331" y="2022303"/>
                  </a:lnTo>
                  <a:lnTo>
                    <a:pt x="4734987" y="1998344"/>
                  </a:lnTo>
                  <a:lnTo>
                    <a:pt x="4776513" y="1974265"/>
                  </a:lnTo>
                  <a:lnTo>
                    <a:pt x="4817927" y="1950093"/>
                  </a:lnTo>
                  <a:lnTo>
                    <a:pt x="4859240" y="1925855"/>
                  </a:lnTo>
                  <a:lnTo>
                    <a:pt x="4900469" y="1901578"/>
                  </a:lnTo>
                  <a:lnTo>
                    <a:pt x="4941628" y="1877289"/>
                  </a:lnTo>
                  <a:lnTo>
                    <a:pt x="4982731" y="1853016"/>
                  </a:lnTo>
                  <a:lnTo>
                    <a:pt x="5023793" y="1828785"/>
                  </a:lnTo>
                  <a:lnTo>
                    <a:pt x="5064828" y="1804624"/>
                  </a:lnTo>
                  <a:lnTo>
                    <a:pt x="5105850" y="1780559"/>
                  </a:lnTo>
                  <a:lnTo>
                    <a:pt x="5146875" y="1756617"/>
                  </a:lnTo>
                  <a:lnTo>
                    <a:pt x="5187917" y="1732827"/>
                  </a:lnTo>
                  <a:lnTo>
                    <a:pt x="5228991" y="1709215"/>
                  </a:lnTo>
                  <a:lnTo>
                    <a:pt x="5270110" y="1685807"/>
                  </a:lnTo>
                  <a:lnTo>
                    <a:pt x="5311289" y="1662632"/>
                  </a:lnTo>
                  <a:lnTo>
                    <a:pt x="5352544" y="1639715"/>
                  </a:lnTo>
                  <a:lnTo>
                    <a:pt x="5393887" y="1617085"/>
                  </a:lnTo>
                  <a:lnTo>
                    <a:pt x="5435335" y="1594769"/>
                  </a:lnTo>
                  <a:lnTo>
                    <a:pt x="5476901" y="1572793"/>
                  </a:lnTo>
                  <a:lnTo>
                    <a:pt x="5518601" y="1551184"/>
                  </a:lnTo>
                  <a:lnTo>
                    <a:pt x="5560447" y="1529970"/>
                  </a:lnTo>
                  <a:lnTo>
                    <a:pt x="5602456" y="1509178"/>
                  </a:lnTo>
                  <a:lnTo>
                    <a:pt x="5644641" y="1488835"/>
                  </a:lnTo>
                  <a:lnTo>
                    <a:pt x="5687017" y="1468967"/>
                  </a:lnTo>
                  <a:lnTo>
                    <a:pt x="5729599" y="1449603"/>
                  </a:lnTo>
                  <a:lnTo>
                    <a:pt x="5772401" y="1430769"/>
                  </a:lnTo>
                  <a:lnTo>
                    <a:pt x="5815438" y="1412492"/>
                  </a:lnTo>
                  <a:lnTo>
                    <a:pt x="5858723" y="1394799"/>
                  </a:lnTo>
                  <a:lnTo>
                    <a:pt x="5902273" y="1377718"/>
                  </a:lnTo>
                  <a:lnTo>
                    <a:pt x="5946100" y="1361276"/>
                  </a:lnTo>
                  <a:lnTo>
                    <a:pt x="5990220" y="1345498"/>
                  </a:lnTo>
                  <a:lnTo>
                    <a:pt x="6034648" y="1330414"/>
                  </a:lnTo>
                  <a:lnTo>
                    <a:pt x="6079397" y="1316050"/>
                  </a:lnTo>
                  <a:lnTo>
                    <a:pt x="6124482" y="1302432"/>
                  </a:lnTo>
                  <a:lnTo>
                    <a:pt x="6169918" y="1289589"/>
                  </a:lnTo>
                  <a:lnTo>
                    <a:pt x="6215720" y="1277546"/>
                  </a:lnTo>
                  <a:lnTo>
                    <a:pt x="6261901" y="1266332"/>
                  </a:lnTo>
                  <a:lnTo>
                    <a:pt x="6308476" y="1255973"/>
                  </a:lnTo>
                  <a:lnTo>
                    <a:pt x="6355461" y="1246496"/>
                  </a:lnTo>
                  <a:lnTo>
                    <a:pt x="6401463" y="1238170"/>
                  </a:lnTo>
                  <a:lnTo>
                    <a:pt x="6447772" y="1230709"/>
                  </a:lnTo>
                  <a:lnTo>
                    <a:pt x="6494378" y="1224087"/>
                  </a:lnTo>
                  <a:lnTo>
                    <a:pt x="6541272" y="1218279"/>
                  </a:lnTo>
                  <a:lnTo>
                    <a:pt x="6588443" y="1213258"/>
                  </a:lnTo>
                  <a:lnTo>
                    <a:pt x="6635882" y="1208998"/>
                  </a:lnTo>
                  <a:lnTo>
                    <a:pt x="6683580" y="1205472"/>
                  </a:lnTo>
                  <a:lnTo>
                    <a:pt x="6731526" y="1202654"/>
                  </a:lnTo>
                  <a:lnTo>
                    <a:pt x="6779710" y="1200518"/>
                  </a:lnTo>
                  <a:lnTo>
                    <a:pt x="6828124" y="1199038"/>
                  </a:lnTo>
                  <a:lnTo>
                    <a:pt x="6876757" y="1198186"/>
                  </a:lnTo>
                  <a:lnTo>
                    <a:pt x="6925599" y="1197938"/>
                  </a:lnTo>
                  <a:lnTo>
                    <a:pt x="6974640" y="1198266"/>
                  </a:lnTo>
                  <a:lnTo>
                    <a:pt x="7023872" y="1199145"/>
                  </a:lnTo>
                  <a:lnTo>
                    <a:pt x="7073283" y="1200547"/>
                  </a:lnTo>
                  <a:lnTo>
                    <a:pt x="7122865" y="1202448"/>
                  </a:lnTo>
                  <a:lnTo>
                    <a:pt x="7172608" y="1204819"/>
                  </a:lnTo>
                  <a:lnTo>
                    <a:pt x="7222501" y="1207636"/>
                  </a:lnTo>
                  <a:lnTo>
                    <a:pt x="7272535" y="1210872"/>
                  </a:lnTo>
                  <a:lnTo>
                    <a:pt x="7322701" y="1214500"/>
                  </a:lnTo>
                  <a:lnTo>
                    <a:pt x="7372988" y="1218495"/>
                  </a:lnTo>
                  <a:lnTo>
                    <a:pt x="7423387" y="1222830"/>
                  </a:lnTo>
                  <a:lnTo>
                    <a:pt x="7473887" y="1227478"/>
                  </a:lnTo>
                  <a:lnTo>
                    <a:pt x="7524480" y="1232414"/>
                  </a:lnTo>
                  <a:lnTo>
                    <a:pt x="7575156" y="1237611"/>
                  </a:lnTo>
                  <a:lnTo>
                    <a:pt x="7625904" y="1243042"/>
                  </a:lnTo>
                  <a:lnTo>
                    <a:pt x="7676715" y="1248682"/>
                  </a:lnTo>
                  <a:lnTo>
                    <a:pt x="7727579" y="1254504"/>
                  </a:lnTo>
                  <a:lnTo>
                    <a:pt x="7778486" y="1260483"/>
                  </a:lnTo>
                  <a:lnTo>
                    <a:pt x="7829428" y="1266590"/>
                  </a:lnTo>
                  <a:lnTo>
                    <a:pt x="7880393" y="1272802"/>
                  </a:lnTo>
                  <a:lnTo>
                    <a:pt x="7931372" y="1279090"/>
                  </a:lnTo>
                  <a:lnTo>
                    <a:pt x="7982355" y="1285429"/>
                  </a:lnTo>
                  <a:lnTo>
                    <a:pt x="8033333" y="1291792"/>
                  </a:lnTo>
                  <a:lnTo>
                    <a:pt x="8084296" y="1298154"/>
                  </a:lnTo>
                  <a:lnTo>
                    <a:pt x="8135234" y="1304487"/>
                  </a:lnTo>
                  <a:lnTo>
                    <a:pt x="8186137" y="1310766"/>
                  </a:lnTo>
                  <a:lnTo>
                    <a:pt x="8236995" y="1316964"/>
                  </a:lnTo>
                  <a:lnTo>
                    <a:pt x="8287800" y="1323055"/>
                  </a:lnTo>
                  <a:lnTo>
                    <a:pt x="8338540" y="1329013"/>
                  </a:lnTo>
                  <a:lnTo>
                    <a:pt x="8389207" y="1334811"/>
                  </a:lnTo>
                  <a:lnTo>
                    <a:pt x="8439790" y="1340424"/>
                  </a:lnTo>
                  <a:lnTo>
                    <a:pt x="8490280" y="1345824"/>
                  </a:lnTo>
                  <a:lnTo>
                    <a:pt x="8540666" y="1350985"/>
                  </a:lnTo>
                  <a:lnTo>
                    <a:pt x="8590940" y="1355882"/>
                  </a:lnTo>
                  <a:lnTo>
                    <a:pt x="8641091" y="1360488"/>
                  </a:lnTo>
                  <a:lnTo>
                    <a:pt x="8691110" y="1364776"/>
                  </a:lnTo>
                  <a:lnTo>
                    <a:pt x="8740987" y="1368721"/>
                  </a:lnTo>
                  <a:lnTo>
                    <a:pt x="8790712" y="1372295"/>
                  </a:lnTo>
                  <a:lnTo>
                    <a:pt x="8840275" y="1375474"/>
                  </a:lnTo>
                  <a:lnTo>
                    <a:pt x="8889667" y="1378229"/>
                  </a:lnTo>
                  <a:lnTo>
                    <a:pt x="8938877" y="1380536"/>
                  </a:lnTo>
                  <a:lnTo>
                    <a:pt x="8987897" y="1382368"/>
                  </a:lnTo>
                  <a:lnTo>
                    <a:pt x="9036716" y="1383698"/>
                  </a:lnTo>
                  <a:lnTo>
                    <a:pt x="9085324" y="1384501"/>
                  </a:lnTo>
                  <a:lnTo>
                    <a:pt x="9133713" y="1384750"/>
                  </a:lnTo>
                  <a:lnTo>
                    <a:pt x="9181871" y="1384418"/>
                  </a:lnTo>
                  <a:lnTo>
                    <a:pt x="9229789" y="1383479"/>
                  </a:lnTo>
                  <a:lnTo>
                    <a:pt x="9277458" y="1381908"/>
                  </a:lnTo>
                  <a:lnTo>
                    <a:pt x="9324868" y="1379678"/>
                  </a:lnTo>
                  <a:lnTo>
                    <a:pt x="9372009" y="1376761"/>
                  </a:lnTo>
                  <a:lnTo>
                    <a:pt x="9418870" y="1373134"/>
                  </a:lnTo>
                  <a:lnTo>
                    <a:pt x="9465444" y="1368768"/>
                  </a:lnTo>
                  <a:lnTo>
                    <a:pt x="9511719" y="1363637"/>
                  </a:lnTo>
                  <a:lnTo>
                    <a:pt x="9557685" y="1357716"/>
                  </a:lnTo>
                  <a:lnTo>
                    <a:pt x="9603334" y="1350978"/>
                  </a:lnTo>
                  <a:lnTo>
                    <a:pt x="9648655" y="1343397"/>
                  </a:lnTo>
                  <a:lnTo>
                    <a:pt x="9693639" y="1334946"/>
                  </a:lnTo>
                  <a:lnTo>
                    <a:pt x="9738276" y="1325599"/>
                  </a:lnTo>
                  <a:lnTo>
                    <a:pt x="9782556" y="1315330"/>
                  </a:lnTo>
                  <a:lnTo>
                    <a:pt x="9830664" y="1303286"/>
                  </a:lnTo>
                  <a:lnTo>
                    <a:pt x="9878527" y="1290649"/>
                  </a:lnTo>
                  <a:lnTo>
                    <a:pt x="9926149" y="1277430"/>
                  </a:lnTo>
                  <a:lnTo>
                    <a:pt x="9973533" y="1263638"/>
                  </a:lnTo>
                  <a:lnTo>
                    <a:pt x="10020684" y="1249283"/>
                  </a:lnTo>
                  <a:lnTo>
                    <a:pt x="10067605" y="1234373"/>
                  </a:lnTo>
                  <a:lnTo>
                    <a:pt x="10114301" y="1218918"/>
                  </a:lnTo>
                  <a:lnTo>
                    <a:pt x="10160774" y="1202928"/>
                  </a:lnTo>
                  <a:lnTo>
                    <a:pt x="10207030" y="1186411"/>
                  </a:lnTo>
                  <a:lnTo>
                    <a:pt x="10253072" y="1169378"/>
                  </a:lnTo>
                  <a:lnTo>
                    <a:pt x="10298903" y="1151838"/>
                  </a:lnTo>
                  <a:lnTo>
                    <a:pt x="10344528" y="1133800"/>
                  </a:lnTo>
                  <a:lnTo>
                    <a:pt x="10389951" y="1115273"/>
                  </a:lnTo>
                  <a:lnTo>
                    <a:pt x="10435175" y="1096267"/>
                  </a:lnTo>
                  <a:lnTo>
                    <a:pt x="10480204" y="1076791"/>
                  </a:lnTo>
                  <a:lnTo>
                    <a:pt x="10525043" y="1056856"/>
                  </a:lnTo>
                  <a:lnTo>
                    <a:pt x="10569695" y="1036469"/>
                  </a:lnTo>
                  <a:lnTo>
                    <a:pt x="10614165" y="1015641"/>
                  </a:lnTo>
                  <a:lnTo>
                    <a:pt x="10658455" y="994380"/>
                  </a:lnTo>
                  <a:lnTo>
                    <a:pt x="10702569" y="972697"/>
                  </a:lnTo>
                  <a:lnTo>
                    <a:pt x="10746513" y="950601"/>
                  </a:lnTo>
                  <a:lnTo>
                    <a:pt x="10790289" y="928100"/>
                  </a:lnTo>
                  <a:lnTo>
                    <a:pt x="10833902" y="905206"/>
                  </a:lnTo>
                  <a:lnTo>
                    <a:pt x="10877355" y="881926"/>
                  </a:lnTo>
                  <a:lnTo>
                    <a:pt x="10920653" y="858270"/>
                  </a:lnTo>
                  <a:lnTo>
                    <a:pt x="10963799" y="834248"/>
                  </a:lnTo>
                  <a:lnTo>
                    <a:pt x="11006797" y="809869"/>
                  </a:lnTo>
                  <a:lnTo>
                    <a:pt x="11049650" y="785143"/>
                  </a:lnTo>
                  <a:lnTo>
                    <a:pt x="11092364" y="760078"/>
                  </a:lnTo>
                  <a:lnTo>
                    <a:pt x="11134942" y="734685"/>
                  </a:lnTo>
                  <a:lnTo>
                    <a:pt x="11177387" y="708972"/>
                  </a:lnTo>
                  <a:lnTo>
                    <a:pt x="11219704" y="682950"/>
                  </a:lnTo>
                  <a:lnTo>
                    <a:pt x="11261896" y="656627"/>
                  </a:lnTo>
                  <a:lnTo>
                    <a:pt x="11303967" y="630012"/>
                  </a:lnTo>
                  <a:lnTo>
                    <a:pt x="11345922" y="603116"/>
                  </a:lnTo>
                  <a:lnTo>
                    <a:pt x="11387764" y="575948"/>
                  </a:lnTo>
                  <a:lnTo>
                    <a:pt x="11429497" y="548517"/>
                  </a:lnTo>
                  <a:lnTo>
                    <a:pt x="11471125" y="520832"/>
                  </a:lnTo>
                  <a:lnTo>
                    <a:pt x="11512651" y="492903"/>
                  </a:lnTo>
                  <a:lnTo>
                    <a:pt x="11554080" y="464739"/>
                  </a:lnTo>
                  <a:lnTo>
                    <a:pt x="11595416" y="436350"/>
                  </a:lnTo>
                  <a:lnTo>
                    <a:pt x="11636663" y="407745"/>
                  </a:lnTo>
                  <a:lnTo>
                    <a:pt x="11677823" y="378933"/>
                  </a:lnTo>
                  <a:lnTo>
                    <a:pt x="11718902" y="349925"/>
                  </a:lnTo>
                  <a:lnTo>
                    <a:pt x="11759904" y="320728"/>
                  </a:lnTo>
                  <a:lnTo>
                    <a:pt x="11800831" y="291353"/>
                  </a:lnTo>
                  <a:lnTo>
                    <a:pt x="11841688" y="261809"/>
                  </a:lnTo>
                  <a:lnTo>
                    <a:pt x="11882479" y="232106"/>
                  </a:lnTo>
                  <a:lnTo>
                    <a:pt x="11923208" y="202252"/>
                  </a:lnTo>
                  <a:lnTo>
                    <a:pt x="11963878" y="172258"/>
                  </a:lnTo>
                  <a:lnTo>
                    <a:pt x="12004494" y="142132"/>
                  </a:lnTo>
                  <a:lnTo>
                    <a:pt x="12045059" y="111884"/>
                  </a:lnTo>
                  <a:lnTo>
                    <a:pt x="12085577" y="81524"/>
                  </a:lnTo>
                  <a:lnTo>
                    <a:pt x="12126053" y="51060"/>
                  </a:lnTo>
                  <a:lnTo>
                    <a:pt x="12166490" y="20503"/>
                  </a:lnTo>
                  <a:lnTo>
                    <a:pt x="12193524" y="0"/>
                  </a:lnTo>
                </a:path>
              </a:pathLst>
            </a:custGeom>
            <a:ln w="253999">
              <a:solidFill>
                <a:srgbClr val="000000"/>
              </a:solidFill>
            </a:ln>
          </p:spPr>
          <p:txBody>
            <a:bodyPr wrap="square" lIns="0" tIns="0" rIns="0" bIns="0" rtlCol="0"/>
            <a:lstStyle/>
            <a:p>
              <a:endParaRPr/>
            </a:p>
          </p:txBody>
        </p:sp>
        <p:sp>
          <p:nvSpPr>
            <p:cNvPr id="5" name="object 5"/>
            <p:cNvSpPr/>
            <p:nvPr/>
          </p:nvSpPr>
          <p:spPr>
            <a:xfrm>
              <a:off x="0" y="2667008"/>
              <a:ext cx="12193905" cy="2621280"/>
            </a:xfrm>
            <a:custGeom>
              <a:avLst/>
              <a:gdLst/>
              <a:ahLst/>
              <a:cxnLst/>
              <a:rect l="l" t="t" r="r" b="b"/>
              <a:pathLst>
                <a:path w="12193905" h="2621279">
                  <a:moveTo>
                    <a:pt x="0" y="2453117"/>
                  </a:moveTo>
                  <a:lnTo>
                    <a:pt x="90771" y="2463891"/>
                  </a:lnTo>
                  <a:lnTo>
                    <a:pt x="144087" y="2470141"/>
                  </a:lnTo>
                  <a:lnTo>
                    <a:pt x="197354" y="2476324"/>
                  </a:lnTo>
                  <a:lnTo>
                    <a:pt x="250569" y="2482436"/>
                  </a:lnTo>
                  <a:lnTo>
                    <a:pt x="303729" y="2488473"/>
                  </a:lnTo>
                  <a:lnTo>
                    <a:pt x="356831" y="2494432"/>
                  </a:lnTo>
                  <a:lnTo>
                    <a:pt x="409871" y="2500307"/>
                  </a:lnTo>
                  <a:lnTo>
                    <a:pt x="462847" y="2506094"/>
                  </a:lnTo>
                  <a:lnTo>
                    <a:pt x="515756" y="2511790"/>
                  </a:lnTo>
                  <a:lnTo>
                    <a:pt x="568594" y="2517391"/>
                  </a:lnTo>
                  <a:lnTo>
                    <a:pt x="621358" y="2522891"/>
                  </a:lnTo>
                  <a:lnTo>
                    <a:pt x="674046" y="2528287"/>
                  </a:lnTo>
                  <a:lnTo>
                    <a:pt x="726654" y="2533575"/>
                  </a:lnTo>
                  <a:lnTo>
                    <a:pt x="779180" y="2538751"/>
                  </a:lnTo>
                  <a:lnTo>
                    <a:pt x="831619" y="2543810"/>
                  </a:lnTo>
                  <a:lnTo>
                    <a:pt x="883970" y="2548749"/>
                  </a:lnTo>
                  <a:lnTo>
                    <a:pt x="936229" y="2553562"/>
                  </a:lnTo>
                  <a:lnTo>
                    <a:pt x="988393" y="2558247"/>
                  </a:lnTo>
                  <a:lnTo>
                    <a:pt x="1040458" y="2562798"/>
                  </a:lnTo>
                  <a:lnTo>
                    <a:pt x="1092423" y="2567212"/>
                  </a:lnTo>
                  <a:lnTo>
                    <a:pt x="1144283" y="2571485"/>
                  </a:lnTo>
                  <a:lnTo>
                    <a:pt x="1196037" y="2575612"/>
                  </a:lnTo>
                  <a:lnTo>
                    <a:pt x="1247679" y="2579589"/>
                  </a:lnTo>
                  <a:lnTo>
                    <a:pt x="1299209" y="2583411"/>
                  </a:lnTo>
                  <a:lnTo>
                    <a:pt x="1350622" y="2587076"/>
                  </a:lnTo>
                  <a:lnTo>
                    <a:pt x="1401915" y="2590579"/>
                  </a:lnTo>
                  <a:lnTo>
                    <a:pt x="1453086" y="2593915"/>
                  </a:lnTo>
                  <a:lnTo>
                    <a:pt x="1504131" y="2597080"/>
                  </a:lnTo>
                  <a:lnTo>
                    <a:pt x="1555048" y="2600070"/>
                  </a:lnTo>
                  <a:lnTo>
                    <a:pt x="1605833" y="2602882"/>
                  </a:lnTo>
                  <a:lnTo>
                    <a:pt x="1656483" y="2605510"/>
                  </a:lnTo>
                  <a:lnTo>
                    <a:pt x="1706995" y="2607951"/>
                  </a:lnTo>
                  <a:lnTo>
                    <a:pt x="1757366" y="2610201"/>
                  </a:lnTo>
                  <a:lnTo>
                    <a:pt x="1807593" y="2612255"/>
                  </a:lnTo>
                  <a:lnTo>
                    <a:pt x="1857673" y="2614109"/>
                  </a:lnTo>
                  <a:lnTo>
                    <a:pt x="1907602" y="2615759"/>
                  </a:lnTo>
                  <a:lnTo>
                    <a:pt x="1957379" y="2617201"/>
                  </a:lnTo>
                  <a:lnTo>
                    <a:pt x="2006999" y="2618431"/>
                  </a:lnTo>
                  <a:lnTo>
                    <a:pt x="2056460" y="2619444"/>
                  </a:lnTo>
                  <a:lnTo>
                    <a:pt x="2105758" y="2620237"/>
                  </a:lnTo>
                  <a:lnTo>
                    <a:pt x="2154892" y="2620804"/>
                  </a:lnTo>
                  <a:lnTo>
                    <a:pt x="2203856" y="2621143"/>
                  </a:lnTo>
                  <a:lnTo>
                    <a:pt x="2252649" y="2621249"/>
                  </a:lnTo>
                  <a:lnTo>
                    <a:pt x="2301267" y="2621118"/>
                  </a:lnTo>
                  <a:lnTo>
                    <a:pt x="2349708" y="2620745"/>
                  </a:lnTo>
                  <a:lnTo>
                    <a:pt x="2397967" y="2620127"/>
                  </a:lnTo>
                  <a:lnTo>
                    <a:pt x="2446043" y="2619259"/>
                  </a:lnTo>
                  <a:lnTo>
                    <a:pt x="2493932" y="2618137"/>
                  </a:lnTo>
                  <a:lnTo>
                    <a:pt x="2541631" y="2616756"/>
                  </a:lnTo>
                  <a:lnTo>
                    <a:pt x="2589137" y="2615114"/>
                  </a:lnTo>
                  <a:lnTo>
                    <a:pt x="2636446" y="2613205"/>
                  </a:lnTo>
                  <a:lnTo>
                    <a:pt x="2683557" y="2611026"/>
                  </a:lnTo>
                  <a:lnTo>
                    <a:pt x="2730465" y="2608572"/>
                  </a:lnTo>
                  <a:lnTo>
                    <a:pt x="2777168" y="2605839"/>
                  </a:lnTo>
                  <a:lnTo>
                    <a:pt x="2823663" y="2602823"/>
                  </a:lnTo>
                  <a:lnTo>
                    <a:pt x="2869946" y="2599520"/>
                  </a:lnTo>
                  <a:lnTo>
                    <a:pt x="2916015" y="2595926"/>
                  </a:lnTo>
                  <a:lnTo>
                    <a:pt x="2961866" y="2592036"/>
                  </a:lnTo>
                  <a:lnTo>
                    <a:pt x="3007496" y="2587846"/>
                  </a:lnTo>
                  <a:lnTo>
                    <a:pt x="3052903" y="2583352"/>
                  </a:lnTo>
                  <a:lnTo>
                    <a:pt x="3098083" y="2578551"/>
                  </a:lnTo>
                  <a:lnTo>
                    <a:pt x="3143033" y="2573437"/>
                  </a:lnTo>
                  <a:lnTo>
                    <a:pt x="3187751" y="2568007"/>
                  </a:lnTo>
                  <a:lnTo>
                    <a:pt x="3232232" y="2562256"/>
                  </a:lnTo>
                  <a:lnTo>
                    <a:pt x="3276474" y="2556181"/>
                  </a:lnTo>
                  <a:lnTo>
                    <a:pt x="3320475" y="2549776"/>
                  </a:lnTo>
                  <a:lnTo>
                    <a:pt x="3364230" y="2543039"/>
                  </a:lnTo>
                  <a:lnTo>
                    <a:pt x="3415923" y="2534352"/>
                  </a:lnTo>
                  <a:lnTo>
                    <a:pt x="3467067" y="2524759"/>
                  </a:lnTo>
                  <a:lnTo>
                    <a:pt x="3517676" y="2514287"/>
                  </a:lnTo>
                  <a:lnTo>
                    <a:pt x="3567765" y="2502963"/>
                  </a:lnTo>
                  <a:lnTo>
                    <a:pt x="3617348" y="2490815"/>
                  </a:lnTo>
                  <a:lnTo>
                    <a:pt x="3666439" y="2477869"/>
                  </a:lnTo>
                  <a:lnTo>
                    <a:pt x="3715054" y="2464153"/>
                  </a:lnTo>
                  <a:lnTo>
                    <a:pt x="3763206" y="2449693"/>
                  </a:lnTo>
                  <a:lnTo>
                    <a:pt x="3810911" y="2434517"/>
                  </a:lnTo>
                  <a:lnTo>
                    <a:pt x="3858182" y="2418651"/>
                  </a:lnTo>
                  <a:lnTo>
                    <a:pt x="3905035" y="2402124"/>
                  </a:lnTo>
                  <a:lnTo>
                    <a:pt x="3951483" y="2384962"/>
                  </a:lnTo>
                  <a:lnTo>
                    <a:pt x="3997542" y="2367191"/>
                  </a:lnTo>
                  <a:lnTo>
                    <a:pt x="4043226" y="2348840"/>
                  </a:lnTo>
                  <a:lnTo>
                    <a:pt x="4088549" y="2329936"/>
                  </a:lnTo>
                  <a:lnTo>
                    <a:pt x="4133526" y="2310504"/>
                  </a:lnTo>
                  <a:lnTo>
                    <a:pt x="4178171" y="2290573"/>
                  </a:lnTo>
                  <a:lnTo>
                    <a:pt x="4222499" y="2270170"/>
                  </a:lnTo>
                  <a:lnTo>
                    <a:pt x="4266524" y="2249321"/>
                  </a:lnTo>
                  <a:lnTo>
                    <a:pt x="4310262" y="2228054"/>
                  </a:lnTo>
                  <a:lnTo>
                    <a:pt x="4353726" y="2206396"/>
                  </a:lnTo>
                  <a:lnTo>
                    <a:pt x="4396930" y="2184374"/>
                  </a:lnTo>
                  <a:lnTo>
                    <a:pt x="4439891" y="2162015"/>
                  </a:lnTo>
                  <a:lnTo>
                    <a:pt x="4482621" y="2139347"/>
                  </a:lnTo>
                  <a:lnTo>
                    <a:pt x="4525136" y="2116395"/>
                  </a:lnTo>
                  <a:lnTo>
                    <a:pt x="4567450" y="2093188"/>
                  </a:lnTo>
                  <a:lnTo>
                    <a:pt x="4609577" y="2069752"/>
                  </a:lnTo>
                  <a:lnTo>
                    <a:pt x="4651533" y="2046115"/>
                  </a:lnTo>
                  <a:lnTo>
                    <a:pt x="4693331" y="2022303"/>
                  </a:lnTo>
                  <a:lnTo>
                    <a:pt x="4734987" y="1998344"/>
                  </a:lnTo>
                  <a:lnTo>
                    <a:pt x="4776513" y="1974265"/>
                  </a:lnTo>
                  <a:lnTo>
                    <a:pt x="4817927" y="1950093"/>
                  </a:lnTo>
                  <a:lnTo>
                    <a:pt x="4859240" y="1925855"/>
                  </a:lnTo>
                  <a:lnTo>
                    <a:pt x="4900469" y="1901578"/>
                  </a:lnTo>
                  <a:lnTo>
                    <a:pt x="4941628" y="1877289"/>
                  </a:lnTo>
                  <a:lnTo>
                    <a:pt x="4982731" y="1853016"/>
                  </a:lnTo>
                  <a:lnTo>
                    <a:pt x="5023793" y="1828785"/>
                  </a:lnTo>
                  <a:lnTo>
                    <a:pt x="5064828" y="1804624"/>
                  </a:lnTo>
                  <a:lnTo>
                    <a:pt x="5105850" y="1780559"/>
                  </a:lnTo>
                  <a:lnTo>
                    <a:pt x="5146875" y="1756617"/>
                  </a:lnTo>
                  <a:lnTo>
                    <a:pt x="5187917" y="1732827"/>
                  </a:lnTo>
                  <a:lnTo>
                    <a:pt x="5228991" y="1709215"/>
                  </a:lnTo>
                  <a:lnTo>
                    <a:pt x="5270110" y="1685807"/>
                  </a:lnTo>
                  <a:lnTo>
                    <a:pt x="5311289" y="1662632"/>
                  </a:lnTo>
                  <a:lnTo>
                    <a:pt x="5352544" y="1639715"/>
                  </a:lnTo>
                  <a:lnTo>
                    <a:pt x="5393887" y="1617085"/>
                  </a:lnTo>
                  <a:lnTo>
                    <a:pt x="5435335" y="1594769"/>
                  </a:lnTo>
                  <a:lnTo>
                    <a:pt x="5476901" y="1572793"/>
                  </a:lnTo>
                  <a:lnTo>
                    <a:pt x="5518601" y="1551184"/>
                  </a:lnTo>
                  <a:lnTo>
                    <a:pt x="5560447" y="1529970"/>
                  </a:lnTo>
                  <a:lnTo>
                    <a:pt x="5602456" y="1509178"/>
                  </a:lnTo>
                  <a:lnTo>
                    <a:pt x="5644641" y="1488835"/>
                  </a:lnTo>
                  <a:lnTo>
                    <a:pt x="5687017" y="1468967"/>
                  </a:lnTo>
                  <a:lnTo>
                    <a:pt x="5729599" y="1449603"/>
                  </a:lnTo>
                  <a:lnTo>
                    <a:pt x="5772401" y="1430769"/>
                  </a:lnTo>
                  <a:lnTo>
                    <a:pt x="5815438" y="1412492"/>
                  </a:lnTo>
                  <a:lnTo>
                    <a:pt x="5858723" y="1394799"/>
                  </a:lnTo>
                  <a:lnTo>
                    <a:pt x="5902273" y="1377718"/>
                  </a:lnTo>
                  <a:lnTo>
                    <a:pt x="5946100" y="1361276"/>
                  </a:lnTo>
                  <a:lnTo>
                    <a:pt x="5990220" y="1345498"/>
                  </a:lnTo>
                  <a:lnTo>
                    <a:pt x="6034648" y="1330414"/>
                  </a:lnTo>
                  <a:lnTo>
                    <a:pt x="6079397" y="1316050"/>
                  </a:lnTo>
                  <a:lnTo>
                    <a:pt x="6124482" y="1302432"/>
                  </a:lnTo>
                  <a:lnTo>
                    <a:pt x="6169918" y="1289589"/>
                  </a:lnTo>
                  <a:lnTo>
                    <a:pt x="6215720" y="1277546"/>
                  </a:lnTo>
                  <a:lnTo>
                    <a:pt x="6261901" y="1266332"/>
                  </a:lnTo>
                  <a:lnTo>
                    <a:pt x="6308476" y="1255973"/>
                  </a:lnTo>
                  <a:lnTo>
                    <a:pt x="6355461" y="1246496"/>
                  </a:lnTo>
                  <a:lnTo>
                    <a:pt x="6401463" y="1238170"/>
                  </a:lnTo>
                  <a:lnTo>
                    <a:pt x="6447772" y="1230709"/>
                  </a:lnTo>
                  <a:lnTo>
                    <a:pt x="6494378" y="1224087"/>
                  </a:lnTo>
                  <a:lnTo>
                    <a:pt x="6541272" y="1218279"/>
                  </a:lnTo>
                  <a:lnTo>
                    <a:pt x="6588443" y="1213258"/>
                  </a:lnTo>
                  <a:lnTo>
                    <a:pt x="6635882" y="1208998"/>
                  </a:lnTo>
                  <a:lnTo>
                    <a:pt x="6683580" y="1205472"/>
                  </a:lnTo>
                  <a:lnTo>
                    <a:pt x="6731526" y="1202654"/>
                  </a:lnTo>
                  <a:lnTo>
                    <a:pt x="6779710" y="1200518"/>
                  </a:lnTo>
                  <a:lnTo>
                    <a:pt x="6828124" y="1199038"/>
                  </a:lnTo>
                  <a:lnTo>
                    <a:pt x="6876757" y="1198186"/>
                  </a:lnTo>
                  <a:lnTo>
                    <a:pt x="6925599" y="1197938"/>
                  </a:lnTo>
                  <a:lnTo>
                    <a:pt x="6974640" y="1198266"/>
                  </a:lnTo>
                  <a:lnTo>
                    <a:pt x="7023872" y="1199145"/>
                  </a:lnTo>
                  <a:lnTo>
                    <a:pt x="7073283" y="1200547"/>
                  </a:lnTo>
                  <a:lnTo>
                    <a:pt x="7122865" y="1202448"/>
                  </a:lnTo>
                  <a:lnTo>
                    <a:pt x="7172608" y="1204819"/>
                  </a:lnTo>
                  <a:lnTo>
                    <a:pt x="7222501" y="1207636"/>
                  </a:lnTo>
                  <a:lnTo>
                    <a:pt x="7272535" y="1210872"/>
                  </a:lnTo>
                  <a:lnTo>
                    <a:pt x="7322701" y="1214500"/>
                  </a:lnTo>
                  <a:lnTo>
                    <a:pt x="7372988" y="1218495"/>
                  </a:lnTo>
                  <a:lnTo>
                    <a:pt x="7423387" y="1222830"/>
                  </a:lnTo>
                  <a:lnTo>
                    <a:pt x="7473887" y="1227478"/>
                  </a:lnTo>
                  <a:lnTo>
                    <a:pt x="7524480" y="1232414"/>
                  </a:lnTo>
                  <a:lnTo>
                    <a:pt x="7575156" y="1237611"/>
                  </a:lnTo>
                  <a:lnTo>
                    <a:pt x="7625904" y="1243042"/>
                  </a:lnTo>
                  <a:lnTo>
                    <a:pt x="7676715" y="1248682"/>
                  </a:lnTo>
                  <a:lnTo>
                    <a:pt x="7727579" y="1254504"/>
                  </a:lnTo>
                  <a:lnTo>
                    <a:pt x="7778486" y="1260483"/>
                  </a:lnTo>
                  <a:lnTo>
                    <a:pt x="7829428" y="1266590"/>
                  </a:lnTo>
                  <a:lnTo>
                    <a:pt x="7880393" y="1272802"/>
                  </a:lnTo>
                  <a:lnTo>
                    <a:pt x="7931372" y="1279090"/>
                  </a:lnTo>
                  <a:lnTo>
                    <a:pt x="7982355" y="1285429"/>
                  </a:lnTo>
                  <a:lnTo>
                    <a:pt x="8033333" y="1291792"/>
                  </a:lnTo>
                  <a:lnTo>
                    <a:pt x="8084296" y="1298154"/>
                  </a:lnTo>
                  <a:lnTo>
                    <a:pt x="8135234" y="1304487"/>
                  </a:lnTo>
                  <a:lnTo>
                    <a:pt x="8186137" y="1310766"/>
                  </a:lnTo>
                  <a:lnTo>
                    <a:pt x="8236995" y="1316964"/>
                  </a:lnTo>
                  <a:lnTo>
                    <a:pt x="8287800" y="1323055"/>
                  </a:lnTo>
                  <a:lnTo>
                    <a:pt x="8338540" y="1329013"/>
                  </a:lnTo>
                  <a:lnTo>
                    <a:pt x="8389207" y="1334811"/>
                  </a:lnTo>
                  <a:lnTo>
                    <a:pt x="8439790" y="1340424"/>
                  </a:lnTo>
                  <a:lnTo>
                    <a:pt x="8490280" y="1345824"/>
                  </a:lnTo>
                  <a:lnTo>
                    <a:pt x="8540666" y="1350985"/>
                  </a:lnTo>
                  <a:lnTo>
                    <a:pt x="8590940" y="1355882"/>
                  </a:lnTo>
                  <a:lnTo>
                    <a:pt x="8641091" y="1360488"/>
                  </a:lnTo>
                  <a:lnTo>
                    <a:pt x="8691110" y="1364776"/>
                  </a:lnTo>
                  <a:lnTo>
                    <a:pt x="8740987" y="1368721"/>
                  </a:lnTo>
                  <a:lnTo>
                    <a:pt x="8790712" y="1372295"/>
                  </a:lnTo>
                  <a:lnTo>
                    <a:pt x="8840275" y="1375474"/>
                  </a:lnTo>
                  <a:lnTo>
                    <a:pt x="8889667" y="1378229"/>
                  </a:lnTo>
                  <a:lnTo>
                    <a:pt x="8938877" y="1380536"/>
                  </a:lnTo>
                  <a:lnTo>
                    <a:pt x="8987897" y="1382368"/>
                  </a:lnTo>
                  <a:lnTo>
                    <a:pt x="9036716" y="1383698"/>
                  </a:lnTo>
                  <a:lnTo>
                    <a:pt x="9085324" y="1384501"/>
                  </a:lnTo>
                  <a:lnTo>
                    <a:pt x="9133713" y="1384750"/>
                  </a:lnTo>
                  <a:lnTo>
                    <a:pt x="9181871" y="1384418"/>
                  </a:lnTo>
                  <a:lnTo>
                    <a:pt x="9229789" y="1383479"/>
                  </a:lnTo>
                  <a:lnTo>
                    <a:pt x="9277458" y="1381908"/>
                  </a:lnTo>
                  <a:lnTo>
                    <a:pt x="9324868" y="1379678"/>
                  </a:lnTo>
                  <a:lnTo>
                    <a:pt x="9372009" y="1376761"/>
                  </a:lnTo>
                  <a:lnTo>
                    <a:pt x="9418870" y="1373134"/>
                  </a:lnTo>
                  <a:lnTo>
                    <a:pt x="9465444" y="1368768"/>
                  </a:lnTo>
                  <a:lnTo>
                    <a:pt x="9511719" y="1363637"/>
                  </a:lnTo>
                  <a:lnTo>
                    <a:pt x="9557685" y="1357716"/>
                  </a:lnTo>
                  <a:lnTo>
                    <a:pt x="9603334" y="1350978"/>
                  </a:lnTo>
                  <a:lnTo>
                    <a:pt x="9648655" y="1343397"/>
                  </a:lnTo>
                  <a:lnTo>
                    <a:pt x="9693639" y="1334946"/>
                  </a:lnTo>
                  <a:lnTo>
                    <a:pt x="9738276" y="1325599"/>
                  </a:lnTo>
                  <a:lnTo>
                    <a:pt x="9782556" y="1315330"/>
                  </a:lnTo>
                  <a:lnTo>
                    <a:pt x="9830664" y="1303286"/>
                  </a:lnTo>
                  <a:lnTo>
                    <a:pt x="9878527" y="1290649"/>
                  </a:lnTo>
                  <a:lnTo>
                    <a:pt x="9926149" y="1277430"/>
                  </a:lnTo>
                  <a:lnTo>
                    <a:pt x="9973533" y="1263638"/>
                  </a:lnTo>
                  <a:lnTo>
                    <a:pt x="10020684" y="1249283"/>
                  </a:lnTo>
                  <a:lnTo>
                    <a:pt x="10067605" y="1234373"/>
                  </a:lnTo>
                  <a:lnTo>
                    <a:pt x="10114301" y="1218918"/>
                  </a:lnTo>
                  <a:lnTo>
                    <a:pt x="10160774" y="1202928"/>
                  </a:lnTo>
                  <a:lnTo>
                    <a:pt x="10207030" y="1186411"/>
                  </a:lnTo>
                  <a:lnTo>
                    <a:pt x="10253072" y="1169378"/>
                  </a:lnTo>
                  <a:lnTo>
                    <a:pt x="10298903" y="1151838"/>
                  </a:lnTo>
                  <a:lnTo>
                    <a:pt x="10344528" y="1133800"/>
                  </a:lnTo>
                  <a:lnTo>
                    <a:pt x="10389951" y="1115273"/>
                  </a:lnTo>
                  <a:lnTo>
                    <a:pt x="10435175" y="1096267"/>
                  </a:lnTo>
                  <a:lnTo>
                    <a:pt x="10480204" y="1076791"/>
                  </a:lnTo>
                  <a:lnTo>
                    <a:pt x="10525043" y="1056856"/>
                  </a:lnTo>
                  <a:lnTo>
                    <a:pt x="10569695" y="1036469"/>
                  </a:lnTo>
                  <a:lnTo>
                    <a:pt x="10614165" y="1015641"/>
                  </a:lnTo>
                  <a:lnTo>
                    <a:pt x="10658455" y="994380"/>
                  </a:lnTo>
                  <a:lnTo>
                    <a:pt x="10702569" y="972697"/>
                  </a:lnTo>
                  <a:lnTo>
                    <a:pt x="10746513" y="950601"/>
                  </a:lnTo>
                  <a:lnTo>
                    <a:pt x="10790289" y="928100"/>
                  </a:lnTo>
                  <a:lnTo>
                    <a:pt x="10833902" y="905206"/>
                  </a:lnTo>
                  <a:lnTo>
                    <a:pt x="10877355" y="881926"/>
                  </a:lnTo>
                  <a:lnTo>
                    <a:pt x="10920653" y="858270"/>
                  </a:lnTo>
                  <a:lnTo>
                    <a:pt x="10963799" y="834248"/>
                  </a:lnTo>
                  <a:lnTo>
                    <a:pt x="11006797" y="809869"/>
                  </a:lnTo>
                  <a:lnTo>
                    <a:pt x="11049650" y="785143"/>
                  </a:lnTo>
                  <a:lnTo>
                    <a:pt x="11092364" y="760078"/>
                  </a:lnTo>
                  <a:lnTo>
                    <a:pt x="11134942" y="734685"/>
                  </a:lnTo>
                  <a:lnTo>
                    <a:pt x="11177387" y="708972"/>
                  </a:lnTo>
                  <a:lnTo>
                    <a:pt x="11219704" y="682950"/>
                  </a:lnTo>
                  <a:lnTo>
                    <a:pt x="11261896" y="656627"/>
                  </a:lnTo>
                  <a:lnTo>
                    <a:pt x="11303967" y="630012"/>
                  </a:lnTo>
                  <a:lnTo>
                    <a:pt x="11345922" y="603116"/>
                  </a:lnTo>
                  <a:lnTo>
                    <a:pt x="11387764" y="575948"/>
                  </a:lnTo>
                  <a:lnTo>
                    <a:pt x="11429497" y="548517"/>
                  </a:lnTo>
                  <a:lnTo>
                    <a:pt x="11471125" y="520832"/>
                  </a:lnTo>
                  <a:lnTo>
                    <a:pt x="11512651" y="492903"/>
                  </a:lnTo>
                  <a:lnTo>
                    <a:pt x="11554080" y="464739"/>
                  </a:lnTo>
                  <a:lnTo>
                    <a:pt x="11595416" y="436350"/>
                  </a:lnTo>
                  <a:lnTo>
                    <a:pt x="11636663" y="407745"/>
                  </a:lnTo>
                  <a:lnTo>
                    <a:pt x="11677823" y="378933"/>
                  </a:lnTo>
                  <a:lnTo>
                    <a:pt x="11718902" y="349925"/>
                  </a:lnTo>
                  <a:lnTo>
                    <a:pt x="11759904" y="320728"/>
                  </a:lnTo>
                  <a:lnTo>
                    <a:pt x="11800831" y="291353"/>
                  </a:lnTo>
                  <a:lnTo>
                    <a:pt x="11841688" y="261809"/>
                  </a:lnTo>
                  <a:lnTo>
                    <a:pt x="11882479" y="232106"/>
                  </a:lnTo>
                  <a:lnTo>
                    <a:pt x="11923208" y="202252"/>
                  </a:lnTo>
                  <a:lnTo>
                    <a:pt x="11963878" y="172258"/>
                  </a:lnTo>
                  <a:lnTo>
                    <a:pt x="12004494" y="142132"/>
                  </a:lnTo>
                  <a:lnTo>
                    <a:pt x="12045059" y="111884"/>
                  </a:lnTo>
                  <a:lnTo>
                    <a:pt x="12085577" y="81524"/>
                  </a:lnTo>
                  <a:lnTo>
                    <a:pt x="12126053" y="51060"/>
                  </a:lnTo>
                  <a:lnTo>
                    <a:pt x="12166490" y="20503"/>
                  </a:lnTo>
                  <a:lnTo>
                    <a:pt x="12193524" y="0"/>
                  </a:lnTo>
                </a:path>
              </a:pathLst>
            </a:custGeom>
            <a:ln w="38099">
              <a:solidFill>
                <a:srgbClr val="F1F1F1"/>
              </a:solidFill>
              <a:prstDash val="sysDash"/>
            </a:ln>
          </p:spPr>
          <p:txBody>
            <a:bodyPr wrap="square" lIns="0" tIns="0" rIns="0" bIns="0" rtlCol="0"/>
            <a:lstStyle/>
            <a:p>
              <a:endParaRPr/>
            </a:p>
          </p:txBody>
        </p:sp>
        <p:sp>
          <p:nvSpPr>
            <p:cNvPr id="6" name="object 6"/>
            <p:cNvSpPr/>
            <p:nvPr/>
          </p:nvSpPr>
          <p:spPr>
            <a:xfrm>
              <a:off x="7900415" y="3090671"/>
              <a:ext cx="0" cy="455295"/>
            </a:xfrm>
            <a:custGeom>
              <a:avLst/>
              <a:gdLst/>
              <a:ahLst/>
              <a:cxnLst/>
              <a:rect l="l" t="t" r="r" b="b"/>
              <a:pathLst>
                <a:path h="455295">
                  <a:moveTo>
                    <a:pt x="0" y="0"/>
                  </a:moveTo>
                  <a:lnTo>
                    <a:pt x="0" y="454913"/>
                  </a:lnTo>
                </a:path>
              </a:pathLst>
            </a:custGeom>
            <a:ln w="19050">
              <a:solidFill>
                <a:srgbClr val="858585"/>
              </a:solidFill>
            </a:ln>
          </p:spPr>
          <p:txBody>
            <a:bodyPr wrap="square" lIns="0" tIns="0" rIns="0" bIns="0" rtlCol="0"/>
            <a:lstStyle/>
            <a:p>
              <a:endParaRPr/>
            </a:p>
          </p:txBody>
        </p:sp>
      </p:grpSp>
      <p:sp>
        <p:nvSpPr>
          <p:cNvPr id="7" name="object 7"/>
          <p:cNvSpPr txBox="1">
            <a:spLocks noGrp="1"/>
          </p:cNvSpPr>
          <p:nvPr>
            <p:ph type="title"/>
          </p:nvPr>
        </p:nvSpPr>
        <p:spPr>
          <a:xfrm>
            <a:off x="545388" y="467690"/>
            <a:ext cx="3877310" cy="421005"/>
          </a:xfrm>
          <a:prstGeom prst="rect">
            <a:avLst/>
          </a:prstGeom>
        </p:spPr>
        <p:txBody>
          <a:bodyPr vert="horz" wrap="square" lIns="0" tIns="12065" rIns="0" bIns="0" rtlCol="0">
            <a:spAutoFit/>
          </a:bodyPr>
          <a:lstStyle/>
          <a:p>
            <a:pPr marL="12700">
              <a:lnSpc>
                <a:spcPct val="100000"/>
              </a:lnSpc>
              <a:spcBef>
                <a:spcPts val="95"/>
              </a:spcBef>
            </a:pPr>
            <a:r>
              <a:rPr sz="2600" dirty="0">
                <a:solidFill>
                  <a:srgbClr val="3E3E3E"/>
                </a:solidFill>
              </a:rPr>
              <a:t>Senior</a:t>
            </a:r>
            <a:r>
              <a:rPr sz="2600" spc="-60" dirty="0">
                <a:solidFill>
                  <a:srgbClr val="3E3E3E"/>
                </a:solidFill>
              </a:rPr>
              <a:t> </a:t>
            </a:r>
            <a:r>
              <a:rPr sz="2600" dirty="0">
                <a:solidFill>
                  <a:srgbClr val="3E3E3E"/>
                </a:solidFill>
              </a:rPr>
              <a:t>Team</a:t>
            </a:r>
            <a:r>
              <a:rPr sz="2600" spc="-80" dirty="0">
                <a:solidFill>
                  <a:srgbClr val="3E3E3E"/>
                </a:solidFill>
              </a:rPr>
              <a:t> </a:t>
            </a:r>
            <a:r>
              <a:rPr sz="2600" spc="-10" dirty="0">
                <a:solidFill>
                  <a:srgbClr val="3E3E3E"/>
                </a:solidFill>
              </a:rPr>
              <a:t>Operations</a:t>
            </a:r>
            <a:endParaRPr sz="2600"/>
          </a:p>
        </p:txBody>
      </p:sp>
      <p:sp>
        <p:nvSpPr>
          <p:cNvPr id="8" name="object 8"/>
          <p:cNvSpPr txBox="1"/>
          <p:nvPr/>
        </p:nvSpPr>
        <p:spPr>
          <a:xfrm>
            <a:off x="548640" y="914400"/>
            <a:ext cx="3241675" cy="1001394"/>
          </a:xfrm>
          <a:prstGeom prst="rect">
            <a:avLst/>
          </a:prstGeom>
          <a:solidFill>
            <a:srgbClr val="E9E9E9"/>
          </a:solidFill>
        </p:spPr>
        <p:txBody>
          <a:bodyPr vert="horz" wrap="square" lIns="0" tIns="83820" rIns="0" bIns="0" rtlCol="0">
            <a:spAutoFit/>
          </a:bodyPr>
          <a:lstStyle/>
          <a:p>
            <a:pPr marL="91440" marR="325120">
              <a:lnSpc>
                <a:spcPct val="100899"/>
              </a:lnSpc>
              <a:spcBef>
                <a:spcPts val="660"/>
              </a:spcBef>
            </a:pPr>
            <a:r>
              <a:rPr sz="1100" b="1" dirty="0">
                <a:solidFill>
                  <a:srgbClr val="3E3E3E"/>
                </a:solidFill>
                <a:latin typeface="CVS Health Sans"/>
                <a:cs typeface="CVS Health Sans"/>
              </a:rPr>
              <a:t>The</a:t>
            </a:r>
            <a:r>
              <a:rPr sz="1100" b="1" spc="-35" dirty="0">
                <a:solidFill>
                  <a:srgbClr val="3E3E3E"/>
                </a:solidFill>
                <a:latin typeface="CVS Health Sans"/>
                <a:cs typeface="CVS Health Sans"/>
              </a:rPr>
              <a:t> </a:t>
            </a:r>
            <a:r>
              <a:rPr sz="1100" b="1" dirty="0">
                <a:solidFill>
                  <a:srgbClr val="3E3E3E"/>
                </a:solidFill>
                <a:latin typeface="CVS Health Sans"/>
                <a:cs typeface="CVS Health Sans"/>
              </a:rPr>
              <a:t>Senior</a:t>
            </a:r>
            <a:r>
              <a:rPr sz="1100" b="1" spc="-5" dirty="0">
                <a:solidFill>
                  <a:srgbClr val="3E3E3E"/>
                </a:solidFill>
                <a:latin typeface="CVS Health Sans"/>
                <a:cs typeface="CVS Health Sans"/>
              </a:rPr>
              <a:t> </a:t>
            </a:r>
            <a:r>
              <a:rPr sz="1100" b="1" dirty="0">
                <a:solidFill>
                  <a:srgbClr val="3E3E3E"/>
                </a:solidFill>
                <a:latin typeface="CVS Health Sans"/>
                <a:cs typeface="CVS Health Sans"/>
              </a:rPr>
              <a:t>Team </a:t>
            </a:r>
            <a:r>
              <a:rPr sz="1100" dirty="0">
                <a:solidFill>
                  <a:srgbClr val="3E3E3E"/>
                </a:solidFill>
                <a:latin typeface="CVS Health Sans"/>
                <a:cs typeface="CVS Health Sans"/>
              </a:rPr>
              <a:t>is</a:t>
            </a:r>
            <a:r>
              <a:rPr sz="1100" spc="-15" dirty="0">
                <a:solidFill>
                  <a:srgbClr val="3E3E3E"/>
                </a:solidFill>
                <a:latin typeface="CVS Health Sans"/>
                <a:cs typeface="CVS Health Sans"/>
              </a:rPr>
              <a:t> </a:t>
            </a:r>
            <a:r>
              <a:rPr sz="1100" dirty="0">
                <a:solidFill>
                  <a:srgbClr val="3E3E3E"/>
                </a:solidFill>
                <a:latin typeface="CVS Health Sans"/>
                <a:cs typeface="CVS Health Sans"/>
              </a:rPr>
              <a:t>one</a:t>
            </a:r>
            <a:r>
              <a:rPr sz="1100" spc="-25" dirty="0">
                <a:solidFill>
                  <a:srgbClr val="3E3E3E"/>
                </a:solidFill>
                <a:latin typeface="CVS Health Sans"/>
                <a:cs typeface="CVS Health Sans"/>
              </a:rPr>
              <a:t> </a:t>
            </a:r>
            <a:r>
              <a:rPr sz="1100" dirty="0">
                <a:solidFill>
                  <a:srgbClr val="3E3E3E"/>
                </a:solidFill>
                <a:latin typeface="CVS Health Sans"/>
                <a:cs typeface="CVS Health Sans"/>
              </a:rPr>
              <a:t>component</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of</a:t>
            </a:r>
            <a:r>
              <a:rPr sz="1100" spc="500" dirty="0">
                <a:solidFill>
                  <a:srgbClr val="3E3E3E"/>
                </a:solidFill>
                <a:latin typeface="CVS Health Sans"/>
                <a:cs typeface="CVS Health Sans"/>
              </a:rPr>
              <a:t> </a:t>
            </a:r>
            <a:r>
              <a:rPr sz="1100" dirty="0">
                <a:solidFill>
                  <a:srgbClr val="3E3E3E"/>
                </a:solidFill>
                <a:latin typeface="CVS Health Sans"/>
                <a:cs typeface="CVS Health Sans"/>
              </a:rPr>
              <a:t>Care</a:t>
            </a:r>
            <a:r>
              <a:rPr sz="1100" spc="-20"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30" dirty="0">
                <a:solidFill>
                  <a:srgbClr val="3E3E3E"/>
                </a:solidFill>
                <a:latin typeface="CVS Health Sans"/>
                <a:cs typeface="CVS Health Sans"/>
              </a:rPr>
              <a:t> </a:t>
            </a:r>
            <a:r>
              <a:rPr sz="1100" dirty="0">
                <a:solidFill>
                  <a:srgbClr val="3E3E3E"/>
                </a:solidFill>
                <a:latin typeface="CVS Health Sans"/>
                <a:cs typeface="CVS Health Sans"/>
              </a:rPr>
              <a:t>The</a:t>
            </a:r>
            <a:r>
              <a:rPr sz="1100" spc="-15" dirty="0">
                <a:solidFill>
                  <a:srgbClr val="3E3E3E"/>
                </a:solidFill>
                <a:latin typeface="CVS Health Sans"/>
                <a:cs typeface="CVS Health Sans"/>
              </a:rPr>
              <a:t> </a:t>
            </a:r>
            <a:r>
              <a:rPr sz="1100" dirty="0">
                <a:solidFill>
                  <a:srgbClr val="3E3E3E"/>
                </a:solidFill>
                <a:latin typeface="CVS Health Sans"/>
                <a:cs typeface="CVS Health Sans"/>
              </a:rPr>
              <a:t>Senior</a:t>
            </a:r>
            <a:r>
              <a:rPr sz="1100" spc="-20" dirty="0">
                <a:solidFill>
                  <a:srgbClr val="3E3E3E"/>
                </a:solidFill>
                <a:latin typeface="CVS Health Sans"/>
                <a:cs typeface="CVS Health Sans"/>
              </a:rPr>
              <a:t> Team </a:t>
            </a:r>
            <a:r>
              <a:rPr sz="1100" dirty="0">
                <a:solidFill>
                  <a:srgbClr val="3E3E3E"/>
                </a:solidFill>
                <a:latin typeface="CVS Health Sans"/>
                <a:cs typeface="CVS Health Sans"/>
              </a:rPr>
              <a:t>manages</a:t>
            </a:r>
            <a:r>
              <a:rPr sz="1100" spc="-15" dirty="0">
                <a:solidFill>
                  <a:srgbClr val="3E3E3E"/>
                </a:solidFill>
                <a:latin typeface="CVS Health Sans"/>
                <a:cs typeface="CVS Health Sans"/>
              </a:rPr>
              <a:t> </a:t>
            </a:r>
            <a:r>
              <a:rPr sz="1100" dirty="0">
                <a:solidFill>
                  <a:srgbClr val="3E3E3E"/>
                </a:solidFill>
                <a:latin typeface="CVS Health Sans"/>
                <a:cs typeface="CVS Health Sans"/>
              </a:rPr>
              <a:t>complex</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escalated</a:t>
            </a:r>
            <a:r>
              <a:rPr sz="1100" spc="-85" dirty="0">
                <a:solidFill>
                  <a:srgbClr val="3E3E3E"/>
                </a:solidFill>
                <a:latin typeface="CVS Health Sans"/>
                <a:cs typeface="CVS Health Sans"/>
              </a:rPr>
              <a:t> </a:t>
            </a:r>
            <a:r>
              <a:rPr sz="1100" spc="-10" dirty="0">
                <a:solidFill>
                  <a:srgbClr val="3E3E3E"/>
                </a:solidFill>
                <a:latin typeface="CVS Health Sans"/>
                <a:cs typeface="CVS Health Sans"/>
              </a:rPr>
              <a:t>member</a:t>
            </a:r>
            <a:endParaRPr sz="1100">
              <a:latin typeface="CVS Health Sans"/>
              <a:cs typeface="CVS Health Sans"/>
            </a:endParaRPr>
          </a:p>
          <a:p>
            <a:pPr marL="91440" marR="95885">
              <a:lnSpc>
                <a:spcPts val="1330"/>
              </a:lnSpc>
              <a:spcBef>
                <a:spcPts val="15"/>
              </a:spcBef>
            </a:pPr>
            <a:r>
              <a:rPr sz="1100" dirty="0">
                <a:solidFill>
                  <a:srgbClr val="3E3E3E"/>
                </a:solidFill>
                <a:latin typeface="CVS Health Sans"/>
                <a:cs typeface="CVS Health Sans"/>
              </a:rPr>
              <a:t>issues.</a:t>
            </a:r>
            <a:r>
              <a:rPr sz="1100" spc="-10" dirty="0">
                <a:solidFill>
                  <a:srgbClr val="3E3E3E"/>
                </a:solidFill>
                <a:latin typeface="CVS Health Sans"/>
                <a:cs typeface="CVS Health Sans"/>
              </a:rPr>
              <a:t> </a:t>
            </a:r>
            <a:r>
              <a:rPr sz="1100" dirty="0">
                <a:solidFill>
                  <a:srgbClr val="3E3E3E"/>
                </a:solidFill>
                <a:latin typeface="CVS Health Sans"/>
                <a:cs typeface="CVS Health Sans"/>
              </a:rPr>
              <a:t>They</a:t>
            </a:r>
            <a:r>
              <a:rPr sz="1100" spc="-60" dirty="0">
                <a:solidFill>
                  <a:srgbClr val="3E3E3E"/>
                </a:solidFill>
                <a:latin typeface="CVS Health Sans"/>
                <a:cs typeface="CVS Health Sans"/>
              </a:rPr>
              <a:t> </a:t>
            </a:r>
            <a:r>
              <a:rPr sz="1100" dirty="0">
                <a:solidFill>
                  <a:srgbClr val="3E3E3E"/>
                </a:solidFill>
                <a:latin typeface="CVS Health Sans"/>
                <a:cs typeface="CVS Health Sans"/>
              </a:rPr>
              <a:t>aid</a:t>
            </a:r>
            <a:r>
              <a:rPr sz="1100" spc="20" dirty="0">
                <a:solidFill>
                  <a:srgbClr val="3E3E3E"/>
                </a:solidFill>
                <a:latin typeface="CVS Health Sans"/>
                <a:cs typeface="CVS Health Sans"/>
              </a:rPr>
              <a:t> </a:t>
            </a:r>
            <a:r>
              <a:rPr sz="1100" dirty="0">
                <a:solidFill>
                  <a:srgbClr val="3E3E3E"/>
                </a:solidFill>
                <a:latin typeface="CVS Health Sans"/>
                <a:cs typeface="CVS Health Sans"/>
              </a:rPr>
              <a:t>in</a:t>
            </a:r>
            <a:r>
              <a:rPr sz="1100" spc="15" dirty="0">
                <a:solidFill>
                  <a:srgbClr val="3E3E3E"/>
                </a:solidFill>
                <a:latin typeface="CVS Health Sans"/>
                <a:cs typeface="CVS Health Sans"/>
              </a:rPr>
              <a:t> </a:t>
            </a:r>
            <a:r>
              <a:rPr sz="1100" dirty="0">
                <a:solidFill>
                  <a:srgbClr val="3E3E3E"/>
                </a:solidFill>
                <a:latin typeface="CVS Health Sans"/>
                <a:cs typeface="CVS Health Sans"/>
              </a:rPr>
              <a:t>both</a:t>
            </a:r>
            <a:r>
              <a:rPr sz="1100" spc="-5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3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colleague </a:t>
            </a:r>
            <a:r>
              <a:rPr sz="1100" dirty="0">
                <a:solidFill>
                  <a:srgbClr val="3E3E3E"/>
                </a:solidFill>
                <a:latin typeface="CVS Health Sans"/>
                <a:cs typeface="CVS Health Sans"/>
              </a:rPr>
              <a:t>retention</a:t>
            </a:r>
            <a:r>
              <a:rPr sz="1100" spc="-25" dirty="0">
                <a:solidFill>
                  <a:srgbClr val="3E3E3E"/>
                </a:solidFill>
                <a:latin typeface="CVS Health Sans"/>
                <a:cs typeface="CVS Health Sans"/>
              </a:rPr>
              <a:t> </a:t>
            </a:r>
            <a:r>
              <a:rPr sz="1100" dirty="0">
                <a:solidFill>
                  <a:srgbClr val="3E3E3E"/>
                </a:solidFill>
                <a:latin typeface="CVS Health Sans"/>
                <a:cs typeface="CVS Health Sans"/>
              </a:rPr>
              <a:t>through</a:t>
            </a:r>
            <a:r>
              <a:rPr sz="1100" spc="-15" dirty="0">
                <a:solidFill>
                  <a:srgbClr val="3E3E3E"/>
                </a:solidFill>
                <a:latin typeface="CVS Health Sans"/>
                <a:cs typeface="CVS Health Sans"/>
              </a:rPr>
              <a:t> </a:t>
            </a:r>
            <a:r>
              <a:rPr sz="1100" dirty="0">
                <a:solidFill>
                  <a:srgbClr val="3E3E3E"/>
                </a:solidFill>
                <a:latin typeface="CVS Health Sans"/>
                <a:cs typeface="CVS Health Sans"/>
              </a:rPr>
              <a:t>de-</a:t>
            </a:r>
            <a:r>
              <a:rPr sz="1100" spc="-10" dirty="0">
                <a:solidFill>
                  <a:srgbClr val="3E3E3E"/>
                </a:solidFill>
                <a:latin typeface="CVS Health Sans"/>
                <a:cs typeface="CVS Health Sans"/>
              </a:rPr>
              <a:t>escalation</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education.</a:t>
            </a:r>
            <a:endParaRPr sz="1100">
              <a:latin typeface="CVS Health Sans"/>
              <a:cs typeface="CVS Health Sans"/>
            </a:endParaRPr>
          </a:p>
        </p:txBody>
      </p:sp>
      <p:sp>
        <p:nvSpPr>
          <p:cNvPr id="9" name="object 9"/>
          <p:cNvSpPr txBox="1"/>
          <p:nvPr/>
        </p:nvSpPr>
        <p:spPr>
          <a:xfrm>
            <a:off x="7517383" y="2628645"/>
            <a:ext cx="767080" cy="361950"/>
          </a:xfrm>
          <a:prstGeom prst="rect">
            <a:avLst/>
          </a:prstGeom>
        </p:spPr>
        <p:txBody>
          <a:bodyPr vert="horz" wrap="square" lIns="0" tIns="17145" rIns="0" bIns="0" rtlCol="0">
            <a:spAutoFit/>
          </a:bodyPr>
          <a:lstStyle/>
          <a:p>
            <a:pPr algn="ctr">
              <a:lnSpc>
                <a:spcPct val="100000"/>
              </a:lnSpc>
              <a:spcBef>
                <a:spcPts val="135"/>
              </a:spcBef>
            </a:pPr>
            <a:r>
              <a:rPr sz="1150" b="1" dirty="0">
                <a:solidFill>
                  <a:srgbClr val="3E3E3E"/>
                </a:solidFill>
                <a:latin typeface="CVS Health Sans"/>
                <a:cs typeface="CVS Health Sans"/>
              </a:rPr>
              <a:t>Grade</a:t>
            </a:r>
            <a:r>
              <a:rPr sz="1150" b="1" spc="114" dirty="0">
                <a:solidFill>
                  <a:srgbClr val="3E3E3E"/>
                </a:solidFill>
                <a:latin typeface="CVS Health Sans"/>
                <a:cs typeface="CVS Health Sans"/>
              </a:rPr>
              <a:t> </a:t>
            </a:r>
            <a:r>
              <a:rPr sz="1150" b="1" spc="-25" dirty="0">
                <a:solidFill>
                  <a:srgbClr val="3E3E3E"/>
                </a:solidFill>
                <a:latin typeface="CVS Health Sans"/>
                <a:cs typeface="CVS Health Sans"/>
              </a:rPr>
              <a:t>109</a:t>
            </a:r>
            <a:endParaRPr sz="1150">
              <a:latin typeface="CVS Health Sans"/>
              <a:cs typeface="CVS Health Sans"/>
            </a:endParaRPr>
          </a:p>
          <a:p>
            <a:pPr marL="6350" algn="ctr">
              <a:lnSpc>
                <a:spcPct val="100000"/>
              </a:lnSpc>
              <a:spcBef>
                <a:spcPts val="30"/>
              </a:spcBef>
            </a:pPr>
            <a:r>
              <a:rPr sz="1000" spc="-10" dirty="0">
                <a:solidFill>
                  <a:srgbClr val="3E3E3E"/>
                </a:solidFill>
                <a:latin typeface="CVS Health Sans"/>
                <a:cs typeface="CVS Health Sans"/>
              </a:rPr>
              <a:t>Manager</a:t>
            </a:r>
            <a:endParaRPr sz="1000">
              <a:latin typeface="CVS Health Sans"/>
              <a:cs typeface="CVS Health Sans"/>
            </a:endParaRPr>
          </a:p>
        </p:txBody>
      </p:sp>
      <p:sp>
        <p:nvSpPr>
          <p:cNvPr id="10" name="object 10"/>
          <p:cNvSpPr/>
          <p:nvPr/>
        </p:nvSpPr>
        <p:spPr>
          <a:xfrm>
            <a:off x="5463540" y="2688335"/>
            <a:ext cx="4983480" cy="1101725"/>
          </a:xfrm>
          <a:custGeom>
            <a:avLst/>
            <a:gdLst/>
            <a:ahLst/>
            <a:cxnLst/>
            <a:rect l="l" t="t" r="r" b="b"/>
            <a:pathLst>
              <a:path w="4983480" h="1101725">
                <a:moveTo>
                  <a:pt x="4983480" y="0"/>
                </a:moveTo>
                <a:lnTo>
                  <a:pt x="4983480" y="589788"/>
                </a:lnTo>
              </a:path>
              <a:path w="4983480" h="1101725">
                <a:moveTo>
                  <a:pt x="0" y="370331"/>
                </a:moveTo>
                <a:lnTo>
                  <a:pt x="0" y="1101597"/>
                </a:lnTo>
              </a:path>
            </a:pathLst>
          </a:custGeom>
          <a:ln w="19050">
            <a:solidFill>
              <a:srgbClr val="858585"/>
            </a:solidFill>
          </a:ln>
        </p:spPr>
        <p:txBody>
          <a:bodyPr wrap="square" lIns="0" tIns="0" rIns="0" bIns="0" rtlCol="0"/>
          <a:lstStyle/>
          <a:p>
            <a:endParaRPr/>
          </a:p>
        </p:txBody>
      </p:sp>
      <p:sp>
        <p:nvSpPr>
          <p:cNvPr id="11" name="object 11"/>
          <p:cNvSpPr txBox="1"/>
          <p:nvPr/>
        </p:nvSpPr>
        <p:spPr>
          <a:xfrm>
            <a:off x="10036556" y="2169667"/>
            <a:ext cx="827405" cy="361950"/>
          </a:xfrm>
          <a:prstGeom prst="rect">
            <a:avLst/>
          </a:prstGeom>
        </p:spPr>
        <p:txBody>
          <a:bodyPr vert="horz" wrap="square" lIns="0" tIns="17145" rIns="0" bIns="0" rtlCol="0">
            <a:spAutoFit/>
          </a:bodyPr>
          <a:lstStyle/>
          <a:p>
            <a:pPr marL="71755">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111</a:t>
            </a:r>
            <a:endParaRPr sz="1150">
              <a:latin typeface="CVS Health Sans"/>
              <a:cs typeface="CVS Health Sans"/>
            </a:endParaRPr>
          </a:p>
          <a:p>
            <a:pPr marL="12700">
              <a:lnSpc>
                <a:spcPct val="100000"/>
              </a:lnSpc>
              <a:spcBef>
                <a:spcPts val="30"/>
              </a:spcBef>
            </a:pPr>
            <a:r>
              <a:rPr sz="1000" dirty="0">
                <a:solidFill>
                  <a:srgbClr val="3E3E3E"/>
                </a:solidFill>
                <a:latin typeface="CVS Health Sans"/>
                <a:cs typeface="CVS Health Sans"/>
              </a:rPr>
              <a:t>Lead</a:t>
            </a:r>
            <a:r>
              <a:rPr sz="1000" spc="-35" dirty="0">
                <a:solidFill>
                  <a:srgbClr val="3E3E3E"/>
                </a:solidFill>
                <a:latin typeface="CVS Health Sans"/>
                <a:cs typeface="CVS Health Sans"/>
              </a:rPr>
              <a:t> </a:t>
            </a:r>
            <a:r>
              <a:rPr sz="1000" spc="-10" dirty="0">
                <a:solidFill>
                  <a:srgbClr val="3E3E3E"/>
                </a:solidFill>
                <a:latin typeface="CVS Health Sans"/>
                <a:cs typeface="CVS Health Sans"/>
              </a:rPr>
              <a:t>Director</a:t>
            </a:r>
            <a:endParaRPr sz="1000">
              <a:latin typeface="CVS Health Sans"/>
              <a:cs typeface="CVS Health Sans"/>
            </a:endParaRPr>
          </a:p>
        </p:txBody>
      </p:sp>
      <p:pic>
        <p:nvPicPr>
          <p:cNvPr id="12" name="object 12"/>
          <p:cNvPicPr/>
          <p:nvPr/>
        </p:nvPicPr>
        <p:blipFill>
          <a:blip r:embed="rId3" cstate="print"/>
          <a:stretch>
            <a:fillRect/>
          </a:stretch>
        </p:blipFill>
        <p:spPr>
          <a:xfrm>
            <a:off x="9841048" y="1204585"/>
            <a:ext cx="1205205" cy="866753"/>
          </a:xfrm>
          <a:prstGeom prst="rect">
            <a:avLst/>
          </a:prstGeom>
        </p:spPr>
      </p:pic>
      <p:sp>
        <p:nvSpPr>
          <p:cNvPr id="13" name="object 13"/>
          <p:cNvSpPr txBox="1"/>
          <p:nvPr/>
        </p:nvSpPr>
        <p:spPr>
          <a:xfrm>
            <a:off x="5083302" y="2493975"/>
            <a:ext cx="765175" cy="362585"/>
          </a:xfrm>
          <a:prstGeom prst="rect">
            <a:avLst/>
          </a:prstGeom>
        </p:spPr>
        <p:txBody>
          <a:bodyPr vert="horz" wrap="square" lIns="0" tIns="11430" rIns="0" bIns="0" rtlCol="0">
            <a:spAutoFit/>
          </a:bodyPr>
          <a:lstStyle/>
          <a:p>
            <a:pPr marL="12700">
              <a:lnSpc>
                <a:spcPct val="100000"/>
              </a:lnSpc>
              <a:spcBef>
                <a:spcPts val="9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107</a:t>
            </a:r>
            <a:endParaRPr sz="1200">
              <a:latin typeface="CVS Health Sans"/>
              <a:cs typeface="CVS Health Sans"/>
            </a:endParaRPr>
          </a:p>
          <a:p>
            <a:pPr marL="62865">
              <a:lnSpc>
                <a:spcPct val="100000"/>
              </a:lnSpc>
              <a:spcBef>
                <a:spcPts val="20"/>
              </a:spcBef>
            </a:pPr>
            <a:r>
              <a:rPr sz="1000" spc="-10" dirty="0">
                <a:solidFill>
                  <a:srgbClr val="3E3E3E"/>
                </a:solidFill>
                <a:latin typeface="CVS Health Sans"/>
                <a:cs typeface="CVS Health Sans"/>
              </a:rPr>
              <a:t>Supervisor</a:t>
            </a:r>
            <a:endParaRPr sz="1000">
              <a:latin typeface="CVS Health Sans"/>
              <a:cs typeface="CVS Health Sans"/>
            </a:endParaRPr>
          </a:p>
        </p:txBody>
      </p:sp>
      <p:pic>
        <p:nvPicPr>
          <p:cNvPr id="14" name="object 14"/>
          <p:cNvPicPr/>
          <p:nvPr/>
        </p:nvPicPr>
        <p:blipFill>
          <a:blip r:embed="rId4" cstate="print"/>
          <a:stretch>
            <a:fillRect/>
          </a:stretch>
        </p:blipFill>
        <p:spPr>
          <a:xfrm>
            <a:off x="5102488" y="1476755"/>
            <a:ext cx="722102" cy="937260"/>
          </a:xfrm>
          <a:prstGeom prst="rect">
            <a:avLst/>
          </a:prstGeom>
        </p:spPr>
      </p:pic>
      <p:sp>
        <p:nvSpPr>
          <p:cNvPr id="15" name="object 15"/>
          <p:cNvSpPr txBox="1"/>
          <p:nvPr/>
        </p:nvSpPr>
        <p:spPr>
          <a:xfrm>
            <a:off x="683768" y="3568953"/>
            <a:ext cx="1332230" cy="778510"/>
          </a:xfrm>
          <a:prstGeom prst="rect">
            <a:avLst/>
          </a:prstGeom>
        </p:spPr>
        <p:txBody>
          <a:bodyPr vert="horz" wrap="square" lIns="0" tIns="17145" rIns="0" bIns="0" rtlCol="0">
            <a:spAutoFit/>
          </a:bodyPr>
          <a:lstStyle/>
          <a:p>
            <a:pPr marL="635" algn="ctr">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106</a:t>
            </a:r>
            <a:endParaRPr sz="1150">
              <a:latin typeface="CVS Health Sans"/>
              <a:cs typeface="CVS Health Sans"/>
            </a:endParaRPr>
          </a:p>
          <a:p>
            <a:pPr algn="ctr">
              <a:lnSpc>
                <a:spcPts val="1125"/>
              </a:lnSpc>
              <a:spcBef>
                <a:spcPts val="30"/>
              </a:spcBef>
            </a:pPr>
            <a:r>
              <a:rPr sz="1000" dirty="0">
                <a:solidFill>
                  <a:srgbClr val="3E3E3E"/>
                </a:solidFill>
                <a:latin typeface="CVS Health Sans"/>
                <a:cs typeface="CVS Health Sans"/>
              </a:rPr>
              <a:t>Senior</a:t>
            </a:r>
            <a:r>
              <a:rPr sz="1000" spc="-45" dirty="0">
                <a:solidFill>
                  <a:srgbClr val="3E3E3E"/>
                </a:solidFill>
                <a:latin typeface="CVS Health Sans"/>
                <a:cs typeface="CVS Health Sans"/>
              </a:rPr>
              <a:t> </a:t>
            </a:r>
            <a:r>
              <a:rPr sz="1000" dirty="0">
                <a:solidFill>
                  <a:srgbClr val="3E3E3E"/>
                </a:solidFill>
                <a:latin typeface="CVS Health Sans"/>
                <a:cs typeface="CVS Health Sans"/>
              </a:rPr>
              <a:t>Customer</a:t>
            </a:r>
            <a:r>
              <a:rPr sz="1000" spc="-15" dirty="0">
                <a:solidFill>
                  <a:srgbClr val="3E3E3E"/>
                </a:solidFill>
                <a:latin typeface="CVS Health Sans"/>
                <a:cs typeface="CVS Health Sans"/>
              </a:rPr>
              <a:t> </a:t>
            </a:r>
            <a:r>
              <a:rPr sz="1000" spc="-20" dirty="0">
                <a:solidFill>
                  <a:srgbClr val="3E3E3E"/>
                </a:solidFill>
                <a:latin typeface="CVS Health Sans"/>
                <a:cs typeface="CVS Health Sans"/>
              </a:rPr>
              <a:t>Care</a:t>
            </a:r>
            <a:endParaRPr sz="1000">
              <a:latin typeface="CVS Health Sans"/>
              <a:cs typeface="CVS Health Sans"/>
            </a:endParaRPr>
          </a:p>
          <a:p>
            <a:pPr algn="ctr">
              <a:lnSpc>
                <a:spcPts val="1120"/>
              </a:lnSpc>
            </a:pPr>
            <a:r>
              <a:rPr sz="1000" spc="-10" dirty="0">
                <a:solidFill>
                  <a:srgbClr val="3E3E3E"/>
                </a:solidFill>
                <a:latin typeface="CVS Health Sans"/>
                <a:cs typeface="CVS Health Sans"/>
              </a:rPr>
              <a:t>Representative</a:t>
            </a:r>
            <a:endParaRPr sz="1000">
              <a:latin typeface="CVS Health Sans"/>
              <a:cs typeface="CVS Health Sans"/>
            </a:endParaRPr>
          </a:p>
          <a:p>
            <a:pPr marL="1905" algn="ctr">
              <a:lnSpc>
                <a:spcPts val="1115"/>
              </a:lnSpc>
            </a:pPr>
            <a:r>
              <a:rPr sz="1000" dirty="0">
                <a:solidFill>
                  <a:srgbClr val="3E3E3E"/>
                </a:solidFill>
                <a:latin typeface="CVS Health Sans"/>
                <a:cs typeface="CVS Health Sans"/>
              </a:rPr>
              <a:t>Care</a:t>
            </a:r>
            <a:r>
              <a:rPr sz="1000" spc="-20" dirty="0">
                <a:solidFill>
                  <a:srgbClr val="3E3E3E"/>
                </a:solidFill>
                <a:latin typeface="CVS Health Sans"/>
                <a:cs typeface="CVS Health Sans"/>
              </a:rPr>
              <a:t> </a:t>
            </a:r>
            <a:r>
              <a:rPr sz="1000" dirty="0">
                <a:solidFill>
                  <a:srgbClr val="3E3E3E"/>
                </a:solidFill>
                <a:latin typeface="CVS Health Sans"/>
                <a:cs typeface="CVS Health Sans"/>
              </a:rPr>
              <a:t>Case</a:t>
            </a:r>
            <a:r>
              <a:rPr sz="1000" spc="-20" dirty="0">
                <a:solidFill>
                  <a:srgbClr val="3E3E3E"/>
                </a:solidFill>
                <a:latin typeface="CVS Health Sans"/>
                <a:cs typeface="CVS Health Sans"/>
              </a:rPr>
              <a:t> </a:t>
            </a:r>
            <a:r>
              <a:rPr sz="1000" spc="-10" dirty="0">
                <a:solidFill>
                  <a:srgbClr val="3E3E3E"/>
                </a:solidFill>
                <a:latin typeface="CVS Health Sans"/>
                <a:cs typeface="CVS Health Sans"/>
              </a:rPr>
              <a:t>Review</a:t>
            </a:r>
            <a:endParaRPr sz="1000">
              <a:latin typeface="CVS Health Sans"/>
              <a:cs typeface="CVS Health Sans"/>
            </a:endParaRPr>
          </a:p>
          <a:p>
            <a:pPr marL="2540" algn="ctr">
              <a:lnSpc>
                <a:spcPts val="1120"/>
              </a:lnSpc>
            </a:pPr>
            <a:r>
              <a:rPr sz="1000" spc="-10" dirty="0">
                <a:solidFill>
                  <a:srgbClr val="3E3E3E"/>
                </a:solidFill>
                <a:latin typeface="CVS Health Sans"/>
                <a:cs typeface="CVS Health Sans"/>
              </a:rPr>
              <a:t>Coordinator</a:t>
            </a:r>
            <a:endParaRPr sz="1000">
              <a:latin typeface="CVS Health Sans"/>
              <a:cs typeface="CVS Health Sans"/>
            </a:endParaRPr>
          </a:p>
        </p:txBody>
      </p:sp>
      <p:grpSp>
        <p:nvGrpSpPr>
          <p:cNvPr id="16" name="object 16"/>
          <p:cNvGrpSpPr/>
          <p:nvPr/>
        </p:nvGrpSpPr>
        <p:grpSpPr>
          <a:xfrm>
            <a:off x="973836" y="1531619"/>
            <a:ext cx="7383780" cy="3209925"/>
            <a:chOff x="973836" y="1531619"/>
            <a:chExt cx="7383780" cy="3209925"/>
          </a:xfrm>
        </p:grpSpPr>
        <p:sp>
          <p:nvSpPr>
            <p:cNvPr id="17" name="object 17"/>
            <p:cNvSpPr/>
            <p:nvPr/>
          </p:nvSpPr>
          <p:spPr>
            <a:xfrm>
              <a:off x="1357884" y="4370831"/>
              <a:ext cx="0" cy="370205"/>
            </a:xfrm>
            <a:custGeom>
              <a:avLst/>
              <a:gdLst/>
              <a:ahLst/>
              <a:cxnLst/>
              <a:rect l="l" t="t" r="r" b="b"/>
              <a:pathLst>
                <a:path h="370204">
                  <a:moveTo>
                    <a:pt x="0" y="0"/>
                  </a:moveTo>
                  <a:lnTo>
                    <a:pt x="0" y="370205"/>
                  </a:lnTo>
                </a:path>
              </a:pathLst>
            </a:custGeom>
            <a:ln w="19050">
              <a:solidFill>
                <a:srgbClr val="858585"/>
              </a:solidFill>
            </a:ln>
          </p:spPr>
          <p:txBody>
            <a:bodyPr wrap="square" lIns="0" tIns="0" rIns="0" bIns="0" rtlCol="0"/>
            <a:lstStyle/>
            <a:p>
              <a:endParaRPr/>
            </a:p>
          </p:txBody>
        </p:sp>
        <p:sp>
          <p:nvSpPr>
            <p:cNvPr id="18" name="object 18"/>
            <p:cNvSpPr/>
            <p:nvPr/>
          </p:nvSpPr>
          <p:spPr>
            <a:xfrm>
              <a:off x="1157433" y="2550107"/>
              <a:ext cx="381635" cy="671830"/>
            </a:xfrm>
            <a:custGeom>
              <a:avLst/>
              <a:gdLst/>
              <a:ahLst/>
              <a:cxnLst/>
              <a:rect l="l" t="t" r="r" b="b"/>
              <a:pathLst>
                <a:path w="381634" h="671830">
                  <a:moveTo>
                    <a:pt x="353606" y="325973"/>
                  </a:moveTo>
                  <a:lnTo>
                    <a:pt x="48056" y="325973"/>
                  </a:lnTo>
                  <a:lnTo>
                    <a:pt x="51845" y="338724"/>
                  </a:lnTo>
                  <a:lnTo>
                    <a:pt x="69109" y="378500"/>
                  </a:lnTo>
                  <a:lnTo>
                    <a:pt x="87377" y="407651"/>
                  </a:lnTo>
                  <a:lnTo>
                    <a:pt x="94095" y="434155"/>
                  </a:lnTo>
                  <a:lnTo>
                    <a:pt x="92547" y="467061"/>
                  </a:lnTo>
                  <a:lnTo>
                    <a:pt x="77525" y="505249"/>
                  </a:lnTo>
                  <a:lnTo>
                    <a:pt x="43942" y="547601"/>
                  </a:lnTo>
                  <a:lnTo>
                    <a:pt x="29245" y="575703"/>
                  </a:lnTo>
                  <a:lnTo>
                    <a:pt x="60634" y="631514"/>
                  </a:lnTo>
                  <a:lnTo>
                    <a:pt x="97677" y="653529"/>
                  </a:lnTo>
                  <a:lnTo>
                    <a:pt x="142923" y="667820"/>
                  </a:lnTo>
                  <a:lnTo>
                    <a:pt x="191851" y="671540"/>
                  </a:lnTo>
                  <a:lnTo>
                    <a:pt x="240717" y="667820"/>
                  </a:lnTo>
                  <a:lnTo>
                    <a:pt x="285796" y="653529"/>
                  </a:lnTo>
                  <a:lnTo>
                    <a:pt x="322618" y="631514"/>
                  </a:lnTo>
                  <a:lnTo>
                    <a:pt x="346714" y="604623"/>
                  </a:lnTo>
                  <a:lnTo>
                    <a:pt x="353615" y="575703"/>
                  </a:lnTo>
                  <a:lnTo>
                    <a:pt x="338849" y="547601"/>
                  </a:lnTo>
                  <a:lnTo>
                    <a:pt x="305283" y="505249"/>
                  </a:lnTo>
                  <a:lnTo>
                    <a:pt x="290297" y="467061"/>
                  </a:lnTo>
                  <a:lnTo>
                    <a:pt x="288728" y="434155"/>
                  </a:lnTo>
                  <a:lnTo>
                    <a:pt x="295414" y="407651"/>
                  </a:lnTo>
                  <a:lnTo>
                    <a:pt x="301336" y="399011"/>
                  </a:lnTo>
                  <a:lnTo>
                    <a:pt x="307325" y="389383"/>
                  </a:lnTo>
                  <a:lnTo>
                    <a:pt x="326956" y="351089"/>
                  </a:lnTo>
                  <a:lnTo>
                    <a:pt x="334500" y="327649"/>
                  </a:lnTo>
                  <a:lnTo>
                    <a:pt x="352745" y="327649"/>
                  </a:lnTo>
                  <a:lnTo>
                    <a:pt x="353606" y="325973"/>
                  </a:lnTo>
                  <a:close/>
                </a:path>
                <a:path w="381634" h="671830">
                  <a:moveTo>
                    <a:pt x="9479" y="224066"/>
                  </a:moveTo>
                  <a:lnTo>
                    <a:pt x="0" y="243955"/>
                  </a:lnTo>
                  <a:lnTo>
                    <a:pt x="746" y="253138"/>
                  </a:lnTo>
                  <a:lnTo>
                    <a:pt x="827" y="254124"/>
                  </a:lnTo>
                  <a:lnTo>
                    <a:pt x="3323" y="262728"/>
                  </a:lnTo>
                  <a:lnTo>
                    <a:pt x="6914" y="271532"/>
                  </a:lnTo>
                  <a:lnTo>
                    <a:pt x="10984" y="282598"/>
                  </a:lnTo>
                  <a:lnTo>
                    <a:pt x="24737" y="320006"/>
                  </a:lnTo>
                  <a:lnTo>
                    <a:pt x="40063" y="331956"/>
                  </a:lnTo>
                  <a:lnTo>
                    <a:pt x="42576" y="330986"/>
                  </a:lnTo>
                  <a:lnTo>
                    <a:pt x="44853" y="329803"/>
                  </a:lnTo>
                  <a:lnTo>
                    <a:pt x="46910" y="327896"/>
                  </a:lnTo>
                  <a:lnTo>
                    <a:pt x="48056" y="326696"/>
                  </a:lnTo>
                  <a:lnTo>
                    <a:pt x="48056" y="325973"/>
                  </a:lnTo>
                  <a:lnTo>
                    <a:pt x="353606" y="325973"/>
                  </a:lnTo>
                  <a:lnTo>
                    <a:pt x="356673" y="320006"/>
                  </a:lnTo>
                  <a:lnTo>
                    <a:pt x="361388" y="309207"/>
                  </a:lnTo>
                  <a:lnTo>
                    <a:pt x="366104" y="295948"/>
                  </a:lnTo>
                  <a:lnTo>
                    <a:pt x="370565" y="282598"/>
                  </a:lnTo>
                  <a:lnTo>
                    <a:pt x="374511" y="271532"/>
                  </a:lnTo>
                  <a:lnTo>
                    <a:pt x="378102" y="262728"/>
                  </a:lnTo>
                  <a:lnTo>
                    <a:pt x="380596" y="254124"/>
                  </a:lnTo>
                  <a:lnTo>
                    <a:pt x="380676" y="253138"/>
                  </a:lnTo>
                  <a:lnTo>
                    <a:pt x="35713" y="253138"/>
                  </a:lnTo>
                  <a:lnTo>
                    <a:pt x="32510" y="245971"/>
                  </a:lnTo>
                  <a:lnTo>
                    <a:pt x="28851" y="239051"/>
                  </a:lnTo>
                  <a:lnTo>
                    <a:pt x="23371" y="233791"/>
                  </a:lnTo>
                  <a:lnTo>
                    <a:pt x="16016" y="227900"/>
                  </a:lnTo>
                  <a:lnTo>
                    <a:pt x="9479" y="224066"/>
                  </a:lnTo>
                  <a:close/>
                </a:path>
                <a:path w="381634" h="671830">
                  <a:moveTo>
                    <a:pt x="352745" y="327649"/>
                  </a:moveTo>
                  <a:lnTo>
                    <a:pt x="334500" y="327649"/>
                  </a:lnTo>
                  <a:lnTo>
                    <a:pt x="334500" y="327896"/>
                  </a:lnTo>
                  <a:lnTo>
                    <a:pt x="336557" y="329803"/>
                  </a:lnTo>
                  <a:lnTo>
                    <a:pt x="338849" y="330986"/>
                  </a:lnTo>
                  <a:lnTo>
                    <a:pt x="341362" y="331956"/>
                  </a:lnTo>
                  <a:lnTo>
                    <a:pt x="345931" y="331710"/>
                  </a:lnTo>
                  <a:lnTo>
                    <a:pt x="351883" y="329326"/>
                  </a:lnTo>
                  <a:lnTo>
                    <a:pt x="352618" y="327896"/>
                  </a:lnTo>
                  <a:lnTo>
                    <a:pt x="352745" y="327649"/>
                  </a:lnTo>
                  <a:close/>
                </a:path>
                <a:path w="381634" h="671830">
                  <a:moveTo>
                    <a:pt x="193688" y="0"/>
                  </a:moveTo>
                  <a:lnTo>
                    <a:pt x="189103" y="0"/>
                  </a:lnTo>
                  <a:lnTo>
                    <a:pt x="135876" y="7422"/>
                  </a:lnTo>
                  <a:lnTo>
                    <a:pt x="96970" y="24516"/>
                  </a:lnTo>
                  <a:lnTo>
                    <a:pt x="51576" y="83899"/>
                  </a:lnTo>
                  <a:lnTo>
                    <a:pt x="39817" y="124277"/>
                  </a:lnTo>
                  <a:lnTo>
                    <a:pt x="31835" y="170506"/>
                  </a:lnTo>
                  <a:lnTo>
                    <a:pt x="31056" y="186642"/>
                  </a:lnTo>
                  <a:lnTo>
                    <a:pt x="31730" y="205527"/>
                  </a:lnTo>
                  <a:lnTo>
                    <a:pt x="31801" y="207526"/>
                  </a:lnTo>
                  <a:lnTo>
                    <a:pt x="33533" y="230558"/>
                  </a:lnTo>
                  <a:lnTo>
                    <a:pt x="35713" y="253138"/>
                  </a:lnTo>
                  <a:lnTo>
                    <a:pt x="380676" y="253138"/>
                  </a:lnTo>
                  <a:lnTo>
                    <a:pt x="380985" y="249324"/>
                  </a:lnTo>
                  <a:lnTo>
                    <a:pt x="347533" y="249324"/>
                  </a:lnTo>
                  <a:lnTo>
                    <a:pt x="349604" y="227900"/>
                  </a:lnTo>
                  <a:lnTo>
                    <a:pt x="351218" y="205527"/>
                  </a:lnTo>
                  <a:lnTo>
                    <a:pt x="351779" y="186642"/>
                  </a:lnTo>
                  <a:lnTo>
                    <a:pt x="351806" y="185743"/>
                  </a:lnTo>
                  <a:lnTo>
                    <a:pt x="343485" y="129648"/>
                  </a:lnTo>
                  <a:lnTo>
                    <a:pt x="331320" y="90741"/>
                  </a:lnTo>
                  <a:lnTo>
                    <a:pt x="312360" y="56054"/>
                  </a:lnTo>
                  <a:lnTo>
                    <a:pt x="284503" y="27855"/>
                  </a:lnTo>
                  <a:lnTo>
                    <a:pt x="245646" y="8414"/>
                  </a:lnTo>
                  <a:lnTo>
                    <a:pt x="193688" y="0"/>
                  </a:lnTo>
                  <a:close/>
                </a:path>
                <a:path w="381634" h="671830">
                  <a:moveTo>
                    <a:pt x="371938" y="224066"/>
                  </a:moveTo>
                  <a:lnTo>
                    <a:pt x="347533" y="249324"/>
                  </a:lnTo>
                  <a:lnTo>
                    <a:pt x="380985" y="249324"/>
                  </a:lnTo>
                  <a:lnTo>
                    <a:pt x="381419" y="243955"/>
                  </a:lnTo>
                  <a:lnTo>
                    <a:pt x="380003" y="230558"/>
                  </a:lnTo>
                  <a:lnTo>
                    <a:pt x="378765" y="227900"/>
                  </a:lnTo>
                  <a:lnTo>
                    <a:pt x="377017" y="224261"/>
                  </a:lnTo>
                  <a:lnTo>
                    <a:pt x="371938" y="224066"/>
                  </a:lnTo>
                  <a:close/>
                </a:path>
              </a:pathLst>
            </a:custGeom>
            <a:solidFill>
              <a:srgbClr val="E4B18D"/>
            </a:solidFill>
          </p:spPr>
          <p:txBody>
            <a:bodyPr wrap="square" lIns="0" tIns="0" rIns="0" bIns="0" rtlCol="0"/>
            <a:lstStyle/>
            <a:p>
              <a:endParaRPr/>
            </a:p>
          </p:txBody>
        </p:sp>
        <p:sp>
          <p:nvSpPr>
            <p:cNvPr id="19" name="object 19"/>
            <p:cNvSpPr/>
            <p:nvPr/>
          </p:nvSpPr>
          <p:spPr>
            <a:xfrm>
              <a:off x="1252715" y="2867685"/>
              <a:ext cx="192405" cy="191770"/>
            </a:xfrm>
            <a:custGeom>
              <a:avLst/>
              <a:gdLst/>
              <a:ahLst/>
              <a:cxnLst/>
              <a:rect l="l" t="t" r="r" b="b"/>
              <a:pathLst>
                <a:path w="192405" h="191769">
                  <a:moveTo>
                    <a:pt x="131914" y="6197"/>
                  </a:moveTo>
                  <a:lnTo>
                    <a:pt x="123812" y="2857"/>
                  </a:lnTo>
                  <a:lnTo>
                    <a:pt x="122008" y="1905"/>
                  </a:lnTo>
                  <a:lnTo>
                    <a:pt x="117957" y="228"/>
                  </a:lnTo>
                  <a:lnTo>
                    <a:pt x="111417" y="0"/>
                  </a:lnTo>
                  <a:lnTo>
                    <a:pt x="106235" y="2387"/>
                  </a:lnTo>
                  <a:lnTo>
                    <a:pt x="99707" y="6680"/>
                  </a:lnTo>
                  <a:lnTo>
                    <a:pt x="95415" y="7150"/>
                  </a:lnTo>
                  <a:lnTo>
                    <a:pt x="91363" y="7150"/>
                  </a:lnTo>
                  <a:lnTo>
                    <a:pt x="86855" y="6680"/>
                  </a:lnTo>
                  <a:lnTo>
                    <a:pt x="80556" y="2387"/>
                  </a:lnTo>
                  <a:lnTo>
                    <a:pt x="75145" y="0"/>
                  </a:lnTo>
                  <a:lnTo>
                    <a:pt x="68846" y="228"/>
                  </a:lnTo>
                  <a:lnTo>
                    <a:pt x="54648" y="6197"/>
                  </a:lnTo>
                  <a:lnTo>
                    <a:pt x="60058" y="10960"/>
                  </a:lnTo>
                  <a:lnTo>
                    <a:pt x="69519" y="18364"/>
                  </a:lnTo>
                  <a:lnTo>
                    <a:pt x="76060" y="15735"/>
                  </a:lnTo>
                  <a:lnTo>
                    <a:pt x="86423" y="20980"/>
                  </a:lnTo>
                  <a:lnTo>
                    <a:pt x="88442" y="21450"/>
                  </a:lnTo>
                  <a:lnTo>
                    <a:pt x="90690" y="21704"/>
                  </a:lnTo>
                  <a:lnTo>
                    <a:pt x="95415" y="21704"/>
                  </a:lnTo>
                  <a:lnTo>
                    <a:pt x="97904" y="21450"/>
                  </a:lnTo>
                  <a:lnTo>
                    <a:pt x="99707" y="20980"/>
                  </a:lnTo>
                  <a:lnTo>
                    <a:pt x="103085" y="19545"/>
                  </a:lnTo>
                  <a:lnTo>
                    <a:pt x="110744" y="15735"/>
                  </a:lnTo>
                  <a:lnTo>
                    <a:pt x="120878" y="17640"/>
                  </a:lnTo>
                  <a:lnTo>
                    <a:pt x="129425" y="9537"/>
                  </a:lnTo>
                  <a:lnTo>
                    <a:pt x="131914" y="6197"/>
                  </a:lnTo>
                  <a:close/>
                </a:path>
                <a:path w="192405" h="191769">
                  <a:moveTo>
                    <a:pt x="192214" y="108978"/>
                  </a:moveTo>
                  <a:lnTo>
                    <a:pt x="148882" y="144462"/>
                  </a:lnTo>
                  <a:lnTo>
                    <a:pt x="113728" y="162115"/>
                  </a:lnTo>
                  <a:lnTo>
                    <a:pt x="103784" y="162534"/>
                  </a:lnTo>
                  <a:lnTo>
                    <a:pt x="94361" y="162534"/>
                  </a:lnTo>
                  <a:lnTo>
                    <a:pt x="46316" y="142392"/>
                  </a:lnTo>
                  <a:lnTo>
                    <a:pt x="11925" y="115011"/>
                  </a:lnTo>
                  <a:lnTo>
                    <a:pt x="228" y="102577"/>
                  </a:lnTo>
                  <a:lnTo>
                    <a:pt x="0" y="102577"/>
                  </a:lnTo>
                  <a:lnTo>
                    <a:pt x="0" y="102806"/>
                  </a:lnTo>
                  <a:lnTo>
                    <a:pt x="11569" y="119888"/>
                  </a:lnTo>
                  <a:lnTo>
                    <a:pt x="45986" y="165582"/>
                  </a:lnTo>
                  <a:lnTo>
                    <a:pt x="76327" y="190030"/>
                  </a:lnTo>
                  <a:lnTo>
                    <a:pt x="91909" y="191262"/>
                  </a:lnTo>
                  <a:lnTo>
                    <a:pt x="104724" y="191262"/>
                  </a:lnTo>
                  <a:lnTo>
                    <a:pt x="148399" y="167957"/>
                  </a:lnTo>
                  <a:lnTo>
                    <a:pt x="180886" y="126288"/>
                  </a:lnTo>
                  <a:lnTo>
                    <a:pt x="192214" y="108978"/>
                  </a:lnTo>
                  <a:close/>
                </a:path>
              </a:pathLst>
            </a:custGeom>
            <a:solidFill>
              <a:srgbClr val="B87850"/>
            </a:solidFill>
          </p:spPr>
          <p:txBody>
            <a:bodyPr wrap="square" lIns="0" tIns="0" rIns="0" bIns="0" rtlCol="0"/>
            <a:lstStyle/>
            <a:p>
              <a:endParaRPr/>
            </a:p>
          </p:txBody>
        </p:sp>
        <p:sp>
          <p:nvSpPr>
            <p:cNvPr id="20" name="object 20"/>
            <p:cNvSpPr/>
            <p:nvPr/>
          </p:nvSpPr>
          <p:spPr>
            <a:xfrm>
              <a:off x="1388245" y="2767082"/>
              <a:ext cx="76835" cy="29845"/>
            </a:xfrm>
            <a:custGeom>
              <a:avLst/>
              <a:gdLst/>
              <a:ahLst/>
              <a:cxnLst/>
              <a:rect l="l" t="t" r="r" b="b"/>
              <a:pathLst>
                <a:path w="76834" h="29844">
                  <a:moveTo>
                    <a:pt x="45775" y="6164"/>
                  </a:moveTo>
                  <a:lnTo>
                    <a:pt x="29773" y="6164"/>
                  </a:lnTo>
                  <a:lnTo>
                    <a:pt x="26836" y="8876"/>
                  </a:lnTo>
                  <a:lnTo>
                    <a:pt x="24811" y="12821"/>
                  </a:lnTo>
                  <a:lnTo>
                    <a:pt x="24935" y="22683"/>
                  </a:lnTo>
                  <a:lnTo>
                    <a:pt x="27056" y="26875"/>
                  </a:lnTo>
                  <a:lnTo>
                    <a:pt x="30668" y="29341"/>
                  </a:lnTo>
                  <a:lnTo>
                    <a:pt x="44879" y="29587"/>
                  </a:lnTo>
                  <a:lnTo>
                    <a:pt x="48491" y="26875"/>
                  </a:lnTo>
                  <a:lnTo>
                    <a:pt x="50972" y="22683"/>
                  </a:lnTo>
                  <a:lnTo>
                    <a:pt x="50852" y="12821"/>
                  </a:lnTo>
                  <a:lnTo>
                    <a:pt x="49231" y="9492"/>
                  </a:lnTo>
                  <a:lnTo>
                    <a:pt x="49143" y="9311"/>
                  </a:lnTo>
                  <a:lnTo>
                    <a:pt x="49051" y="9122"/>
                  </a:lnTo>
                  <a:lnTo>
                    <a:pt x="48931" y="8876"/>
                  </a:lnTo>
                  <a:lnTo>
                    <a:pt x="45775" y="6164"/>
                  </a:lnTo>
                  <a:close/>
                </a:path>
                <a:path w="76834" h="29844">
                  <a:moveTo>
                    <a:pt x="60977" y="6164"/>
                  </a:moveTo>
                  <a:lnTo>
                    <a:pt x="45775" y="6164"/>
                  </a:lnTo>
                  <a:lnTo>
                    <a:pt x="58940" y="9311"/>
                  </a:lnTo>
                  <a:lnTo>
                    <a:pt x="67539" y="13591"/>
                  </a:lnTo>
                  <a:lnTo>
                    <a:pt x="72923" y="17363"/>
                  </a:lnTo>
                  <a:lnTo>
                    <a:pt x="76443" y="18985"/>
                  </a:lnTo>
                  <a:lnTo>
                    <a:pt x="75663" y="16018"/>
                  </a:lnTo>
                  <a:lnTo>
                    <a:pt x="67651" y="9492"/>
                  </a:lnTo>
                  <a:lnTo>
                    <a:pt x="60977" y="6164"/>
                  </a:lnTo>
                  <a:close/>
                </a:path>
                <a:path w="76834" h="29844">
                  <a:moveTo>
                    <a:pt x="38567" y="0"/>
                  </a:moveTo>
                  <a:lnTo>
                    <a:pt x="21943" y="2673"/>
                  </a:lnTo>
                  <a:lnTo>
                    <a:pt x="8960" y="8629"/>
                  </a:lnTo>
                  <a:lnTo>
                    <a:pt x="1139" y="14770"/>
                  </a:lnTo>
                  <a:lnTo>
                    <a:pt x="0" y="17999"/>
                  </a:lnTo>
                  <a:lnTo>
                    <a:pt x="3567" y="16704"/>
                  </a:lnTo>
                  <a:lnTo>
                    <a:pt x="9804" y="13191"/>
                  </a:lnTo>
                  <a:lnTo>
                    <a:pt x="18582" y="9122"/>
                  </a:lnTo>
                  <a:lnTo>
                    <a:pt x="29773" y="6164"/>
                  </a:lnTo>
                  <a:lnTo>
                    <a:pt x="60977" y="6164"/>
                  </a:lnTo>
                  <a:lnTo>
                    <a:pt x="54566" y="2966"/>
                  </a:lnTo>
                  <a:lnTo>
                    <a:pt x="38567" y="0"/>
                  </a:lnTo>
                  <a:close/>
                </a:path>
              </a:pathLst>
            </a:custGeom>
            <a:solidFill>
              <a:srgbClr val="000000"/>
            </a:solidFill>
          </p:spPr>
          <p:txBody>
            <a:bodyPr wrap="square" lIns="0" tIns="0" rIns="0" bIns="0" rtlCol="0"/>
            <a:lstStyle/>
            <a:p>
              <a:endParaRPr/>
            </a:p>
          </p:txBody>
        </p:sp>
        <p:pic>
          <p:nvPicPr>
            <p:cNvPr id="21" name="object 21"/>
            <p:cNvPicPr/>
            <p:nvPr/>
          </p:nvPicPr>
          <p:blipFill>
            <a:blip r:embed="rId5" cstate="print"/>
            <a:stretch>
              <a:fillRect/>
            </a:stretch>
          </p:blipFill>
          <p:spPr>
            <a:xfrm>
              <a:off x="1211269" y="2725660"/>
              <a:ext cx="109294" cy="71010"/>
            </a:xfrm>
            <a:prstGeom prst="rect">
              <a:avLst/>
            </a:prstGeom>
          </p:spPr>
        </p:pic>
        <p:sp>
          <p:nvSpPr>
            <p:cNvPr id="22" name="object 22"/>
            <p:cNvSpPr/>
            <p:nvPr/>
          </p:nvSpPr>
          <p:spPr>
            <a:xfrm>
              <a:off x="1377095" y="2727632"/>
              <a:ext cx="109855" cy="35560"/>
            </a:xfrm>
            <a:custGeom>
              <a:avLst/>
              <a:gdLst/>
              <a:ahLst/>
              <a:cxnLst/>
              <a:rect l="l" t="t" r="r" b="b"/>
              <a:pathLst>
                <a:path w="109855" h="35560">
                  <a:moveTo>
                    <a:pt x="12091" y="0"/>
                  </a:moveTo>
                  <a:lnTo>
                    <a:pt x="11416" y="230"/>
                  </a:lnTo>
                  <a:lnTo>
                    <a:pt x="9359" y="3106"/>
                  </a:lnTo>
                  <a:lnTo>
                    <a:pt x="4789" y="8153"/>
                  </a:lnTo>
                  <a:lnTo>
                    <a:pt x="0" y="14629"/>
                  </a:lnTo>
                  <a:lnTo>
                    <a:pt x="0" y="15352"/>
                  </a:lnTo>
                  <a:lnTo>
                    <a:pt x="910" y="16782"/>
                  </a:lnTo>
                  <a:lnTo>
                    <a:pt x="1601" y="17259"/>
                  </a:lnTo>
                  <a:lnTo>
                    <a:pt x="17767" y="16358"/>
                  </a:lnTo>
                  <a:lnTo>
                    <a:pt x="33084" y="16156"/>
                  </a:lnTo>
                  <a:lnTo>
                    <a:pt x="72260" y="19594"/>
                  </a:lnTo>
                  <a:lnTo>
                    <a:pt x="99480" y="31658"/>
                  </a:lnTo>
                  <a:lnTo>
                    <a:pt x="106562" y="35258"/>
                  </a:lnTo>
                  <a:lnTo>
                    <a:pt x="106782" y="35505"/>
                  </a:lnTo>
                  <a:lnTo>
                    <a:pt x="107693" y="35505"/>
                  </a:lnTo>
                  <a:lnTo>
                    <a:pt x="108383" y="35258"/>
                  </a:lnTo>
                  <a:lnTo>
                    <a:pt x="109294" y="33812"/>
                  </a:lnTo>
                  <a:lnTo>
                    <a:pt x="109294" y="32858"/>
                  </a:lnTo>
                  <a:lnTo>
                    <a:pt x="108603" y="32135"/>
                  </a:lnTo>
                  <a:lnTo>
                    <a:pt x="102302" y="24055"/>
                  </a:lnTo>
                  <a:lnTo>
                    <a:pt x="65227" y="1242"/>
                  </a:lnTo>
                  <a:lnTo>
                    <a:pt x="17116" y="230"/>
                  </a:lnTo>
                  <a:lnTo>
                    <a:pt x="12091" y="0"/>
                  </a:lnTo>
                  <a:close/>
                </a:path>
              </a:pathLst>
            </a:custGeom>
            <a:solidFill>
              <a:srgbClr val="000000"/>
            </a:solidFill>
          </p:spPr>
          <p:txBody>
            <a:bodyPr wrap="square" lIns="0" tIns="0" rIns="0" bIns="0" rtlCol="0"/>
            <a:lstStyle/>
            <a:p>
              <a:endParaRPr/>
            </a:p>
          </p:txBody>
        </p:sp>
        <p:sp>
          <p:nvSpPr>
            <p:cNvPr id="23" name="object 23"/>
            <p:cNvSpPr/>
            <p:nvPr/>
          </p:nvSpPr>
          <p:spPr>
            <a:xfrm>
              <a:off x="1299835" y="2930887"/>
              <a:ext cx="94615" cy="31750"/>
            </a:xfrm>
            <a:custGeom>
              <a:avLst/>
              <a:gdLst/>
              <a:ahLst/>
              <a:cxnLst/>
              <a:rect l="l" t="t" r="r" b="b"/>
              <a:pathLst>
                <a:path w="94615" h="31750">
                  <a:moveTo>
                    <a:pt x="0" y="1573"/>
                  </a:moveTo>
                  <a:lnTo>
                    <a:pt x="2308" y="3233"/>
                  </a:lnTo>
                  <a:lnTo>
                    <a:pt x="10046" y="11057"/>
                  </a:lnTo>
                  <a:lnTo>
                    <a:pt x="18198" y="18775"/>
                  </a:lnTo>
                  <a:lnTo>
                    <a:pt x="27052" y="25257"/>
                  </a:lnTo>
                  <a:lnTo>
                    <a:pt x="36855" y="29336"/>
                  </a:lnTo>
                  <a:lnTo>
                    <a:pt x="44927" y="31473"/>
                  </a:lnTo>
                  <a:lnTo>
                    <a:pt x="52527" y="31226"/>
                  </a:lnTo>
                  <a:lnTo>
                    <a:pt x="60583" y="29566"/>
                  </a:lnTo>
                  <a:lnTo>
                    <a:pt x="60818" y="29336"/>
                  </a:lnTo>
                  <a:lnTo>
                    <a:pt x="62656" y="28859"/>
                  </a:lnTo>
                  <a:lnTo>
                    <a:pt x="62891" y="28859"/>
                  </a:lnTo>
                  <a:lnTo>
                    <a:pt x="63818" y="28383"/>
                  </a:lnTo>
                  <a:lnTo>
                    <a:pt x="64964" y="27906"/>
                  </a:lnTo>
                  <a:lnTo>
                    <a:pt x="65199" y="27676"/>
                  </a:lnTo>
                  <a:lnTo>
                    <a:pt x="65419" y="27676"/>
                  </a:lnTo>
                  <a:lnTo>
                    <a:pt x="67356" y="26476"/>
                  </a:lnTo>
                  <a:lnTo>
                    <a:pt x="64037" y="26476"/>
                  </a:lnTo>
                  <a:lnTo>
                    <a:pt x="53218" y="25539"/>
                  </a:lnTo>
                  <a:lnTo>
                    <a:pt x="45837" y="24816"/>
                  </a:lnTo>
                  <a:lnTo>
                    <a:pt x="33636" y="21742"/>
                  </a:lnTo>
                  <a:lnTo>
                    <a:pt x="34073" y="18775"/>
                  </a:lnTo>
                  <a:lnTo>
                    <a:pt x="34091" y="17945"/>
                  </a:lnTo>
                  <a:lnTo>
                    <a:pt x="34782" y="16761"/>
                  </a:lnTo>
                  <a:lnTo>
                    <a:pt x="37782" y="16515"/>
                  </a:lnTo>
                  <a:lnTo>
                    <a:pt x="44634" y="15771"/>
                  </a:lnTo>
                  <a:lnTo>
                    <a:pt x="53561" y="14647"/>
                  </a:lnTo>
                  <a:lnTo>
                    <a:pt x="62662" y="13211"/>
                  </a:lnTo>
                  <a:lnTo>
                    <a:pt x="70036" y="11534"/>
                  </a:lnTo>
                  <a:lnTo>
                    <a:pt x="72329" y="11057"/>
                  </a:lnTo>
                  <a:lnTo>
                    <a:pt x="88236" y="4893"/>
                  </a:lnTo>
                  <a:lnTo>
                    <a:pt x="89036" y="4417"/>
                  </a:lnTo>
                  <a:lnTo>
                    <a:pt x="50219" y="4417"/>
                  </a:lnTo>
                  <a:lnTo>
                    <a:pt x="46461" y="2756"/>
                  </a:lnTo>
                  <a:lnTo>
                    <a:pt x="2763" y="2756"/>
                  </a:lnTo>
                  <a:lnTo>
                    <a:pt x="0" y="1573"/>
                  </a:lnTo>
                  <a:close/>
                </a:path>
                <a:path w="94615" h="31750">
                  <a:moveTo>
                    <a:pt x="68654" y="25062"/>
                  </a:moveTo>
                  <a:lnTo>
                    <a:pt x="64037" y="26476"/>
                  </a:lnTo>
                  <a:lnTo>
                    <a:pt x="67356" y="26476"/>
                  </a:lnTo>
                  <a:lnTo>
                    <a:pt x="67728" y="26246"/>
                  </a:lnTo>
                  <a:lnTo>
                    <a:pt x="68654" y="25062"/>
                  </a:lnTo>
                  <a:close/>
                </a:path>
                <a:path w="94615" h="31750">
                  <a:moveTo>
                    <a:pt x="66016" y="0"/>
                  </a:moveTo>
                  <a:lnTo>
                    <a:pt x="59899" y="0"/>
                  </a:lnTo>
                  <a:lnTo>
                    <a:pt x="56892" y="373"/>
                  </a:lnTo>
                  <a:lnTo>
                    <a:pt x="53558" y="1863"/>
                  </a:lnTo>
                  <a:lnTo>
                    <a:pt x="49528" y="3940"/>
                  </a:lnTo>
                  <a:lnTo>
                    <a:pt x="50219" y="4417"/>
                  </a:lnTo>
                  <a:lnTo>
                    <a:pt x="89036" y="4417"/>
                  </a:lnTo>
                  <a:lnTo>
                    <a:pt x="94219" y="1326"/>
                  </a:lnTo>
                  <a:lnTo>
                    <a:pt x="91000" y="1326"/>
                  </a:lnTo>
                  <a:lnTo>
                    <a:pt x="74489" y="373"/>
                  </a:lnTo>
                  <a:lnTo>
                    <a:pt x="75042" y="373"/>
                  </a:lnTo>
                  <a:lnTo>
                    <a:pt x="66016" y="0"/>
                  </a:lnTo>
                  <a:close/>
                </a:path>
                <a:path w="94615" h="31750">
                  <a:moveTo>
                    <a:pt x="39631" y="0"/>
                  </a:moveTo>
                  <a:lnTo>
                    <a:pt x="37950" y="0"/>
                  </a:lnTo>
                  <a:lnTo>
                    <a:pt x="27889" y="1096"/>
                  </a:lnTo>
                  <a:lnTo>
                    <a:pt x="27645" y="1096"/>
                  </a:lnTo>
                  <a:lnTo>
                    <a:pt x="18975" y="1863"/>
                  </a:lnTo>
                  <a:lnTo>
                    <a:pt x="9316" y="2510"/>
                  </a:lnTo>
                  <a:lnTo>
                    <a:pt x="4601" y="2510"/>
                  </a:lnTo>
                  <a:lnTo>
                    <a:pt x="2763" y="2756"/>
                  </a:lnTo>
                  <a:lnTo>
                    <a:pt x="46461" y="2756"/>
                  </a:lnTo>
                  <a:lnTo>
                    <a:pt x="45382" y="2280"/>
                  </a:lnTo>
                  <a:lnTo>
                    <a:pt x="45146" y="2280"/>
                  </a:lnTo>
                  <a:lnTo>
                    <a:pt x="44691" y="2050"/>
                  </a:lnTo>
                  <a:lnTo>
                    <a:pt x="44512" y="1863"/>
                  </a:lnTo>
                  <a:lnTo>
                    <a:pt x="43840" y="1573"/>
                  </a:lnTo>
                  <a:lnTo>
                    <a:pt x="39631" y="0"/>
                  </a:lnTo>
                  <a:close/>
                </a:path>
                <a:path w="94615" h="31750">
                  <a:moveTo>
                    <a:pt x="94219" y="1096"/>
                  </a:moveTo>
                  <a:lnTo>
                    <a:pt x="92837" y="1326"/>
                  </a:lnTo>
                  <a:lnTo>
                    <a:pt x="94219" y="1326"/>
                  </a:lnTo>
                  <a:lnTo>
                    <a:pt x="94219" y="1096"/>
                  </a:lnTo>
                  <a:close/>
                </a:path>
              </a:pathLst>
            </a:custGeom>
            <a:solidFill>
              <a:srgbClr val="B87850"/>
            </a:solidFill>
          </p:spPr>
          <p:txBody>
            <a:bodyPr wrap="square" lIns="0" tIns="0" rIns="0" bIns="0" rtlCol="0"/>
            <a:lstStyle/>
            <a:p>
              <a:endParaRPr/>
            </a:p>
          </p:txBody>
        </p:sp>
        <p:sp>
          <p:nvSpPr>
            <p:cNvPr id="24" name="object 24"/>
            <p:cNvSpPr/>
            <p:nvPr/>
          </p:nvSpPr>
          <p:spPr>
            <a:xfrm>
              <a:off x="973836" y="3019563"/>
              <a:ext cx="750570" cy="487680"/>
            </a:xfrm>
            <a:custGeom>
              <a:avLst/>
              <a:gdLst/>
              <a:ahLst/>
              <a:cxnLst/>
              <a:rect l="l" t="t" r="r" b="b"/>
              <a:pathLst>
                <a:path w="750569" h="487679">
                  <a:moveTo>
                    <a:pt x="276675" y="230"/>
                  </a:moveTo>
                  <a:lnTo>
                    <a:pt x="243401" y="26480"/>
                  </a:lnTo>
                  <a:lnTo>
                    <a:pt x="238367" y="38644"/>
                  </a:lnTo>
                  <a:lnTo>
                    <a:pt x="236428" y="43181"/>
                  </a:lnTo>
                  <a:lnTo>
                    <a:pt x="198809" y="56429"/>
                  </a:lnTo>
                  <a:lnTo>
                    <a:pt x="153797" y="74556"/>
                  </a:lnTo>
                  <a:lnTo>
                    <a:pt x="112601" y="92504"/>
                  </a:lnTo>
                  <a:lnTo>
                    <a:pt x="56115" y="125604"/>
                  </a:lnTo>
                  <a:lnTo>
                    <a:pt x="19035" y="182194"/>
                  </a:lnTo>
                  <a:lnTo>
                    <a:pt x="9298" y="225168"/>
                  </a:lnTo>
                  <a:lnTo>
                    <a:pt x="3448" y="282444"/>
                  </a:lnTo>
                  <a:lnTo>
                    <a:pt x="0" y="357406"/>
                  </a:lnTo>
                  <a:lnTo>
                    <a:pt x="0" y="487202"/>
                  </a:lnTo>
                  <a:lnTo>
                    <a:pt x="749988" y="487202"/>
                  </a:lnTo>
                  <a:lnTo>
                    <a:pt x="749988" y="357406"/>
                  </a:lnTo>
                  <a:lnTo>
                    <a:pt x="746542" y="282444"/>
                  </a:lnTo>
                  <a:lnTo>
                    <a:pt x="740694" y="225168"/>
                  </a:lnTo>
                  <a:lnTo>
                    <a:pt x="730957" y="182194"/>
                  </a:lnTo>
                  <a:lnTo>
                    <a:pt x="376815" y="180369"/>
                  </a:lnTo>
                  <a:lnTo>
                    <a:pt x="376281" y="179662"/>
                  </a:lnTo>
                  <a:lnTo>
                    <a:pt x="259292" y="179662"/>
                  </a:lnTo>
                  <a:lnTo>
                    <a:pt x="332799" y="118654"/>
                  </a:lnTo>
                  <a:lnTo>
                    <a:pt x="346633" y="107353"/>
                  </a:lnTo>
                  <a:lnTo>
                    <a:pt x="335942" y="99148"/>
                  </a:lnTo>
                  <a:lnTo>
                    <a:pt x="311682" y="78933"/>
                  </a:lnTo>
                  <a:lnTo>
                    <a:pt x="285579" y="53305"/>
                  </a:lnTo>
                  <a:lnTo>
                    <a:pt x="269358" y="28864"/>
                  </a:lnTo>
                  <a:lnTo>
                    <a:pt x="271817" y="20530"/>
                  </a:lnTo>
                  <a:lnTo>
                    <a:pt x="273441" y="14633"/>
                  </a:lnTo>
                  <a:lnTo>
                    <a:pt x="274852" y="8693"/>
                  </a:lnTo>
                  <a:lnTo>
                    <a:pt x="276675" y="230"/>
                  </a:lnTo>
                  <a:close/>
                </a:path>
                <a:path w="750569" h="487679">
                  <a:moveTo>
                    <a:pt x="407013" y="137664"/>
                  </a:moveTo>
                  <a:lnTo>
                    <a:pt x="398506" y="149975"/>
                  </a:lnTo>
                  <a:lnTo>
                    <a:pt x="388678" y="164028"/>
                  </a:lnTo>
                  <a:lnTo>
                    <a:pt x="380464" y="175576"/>
                  </a:lnTo>
                  <a:lnTo>
                    <a:pt x="376815" y="180369"/>
                  </a:lnTo>
                  <a:lnTo>
                    <a:pt x="730097" y="180369"/>
                  </a:lnTo>
                  <a:lnTo>
                    <a:pt x="729764" y="179662"/>
                  </a:lnTo>
                  <a:lnTo>
                    <a:pt x="494354" y="179662"/>
                  </a:lnTo>
                  <a:lnTo>
                    <a:pt x="451196" y="157677"/>
                  </a:lnTo>
                  <a:lnTo>
                    <a:pt x="421558" y="143186"/>
                  </a:lnTo>
                  <a:lnTo>
                    <a:pt x="407013" y="137664"/>
                  </a:lnTo>
                  <a:close/>
                </a:path>
                <a:path w="750569" h="487679">
                  <a:moveTo>
                    <a:pt x="346633" y="137664"/>
                  </a:moveTo>
                  <a:lnTo>
                    <a:pt x="332088" y="143186"/>
                  </a:lnTo>
                  <a:lnTo>
                    <a:pt x="302450" y="157677"/>
                  </a:lnTo>
                  <a:lnTo>
                    <a:pt x="259292" y="179662"/>
                  </a:lnTo>
                  <a:lnTo>
                    <a:pt x="376281" y="179662"/>
                  </a:lnTo>
                  <a:lnTo>
                    <a:pt x="373195" y="175576"/>
                  </a:lnTo>
                  <a:lnTo>
                    <a:pt x="364987" y="164028"/>
                  </a:lnTo>
                  <a:lnTo>
                    <a:pt x="355260" y="150135"/>
                  </a:lnTo>
                  <a:lnTo>
                    <a:pt x="346633" y="137664"/>
                  </a:lnTo>
                  <a:close/>
                </a:path>
                <a:path w="750569" h="487679">
                  <a:moveTo>
                    <a:pt x="474694" y="0"/>
                  </a:moveTo>
                  <a:lnTo>
                    <a:pt x="476508" y="8560"/>
                  </a:lnTo>
                  <a:lnTo>
                    <a:pt x="477917" y="14487"/>
                  </a:lnTo>
                  <a:lnTo>
                    <a:pt x="479543" y="20325"/>
                  </a:lnTo>
                  <a:lnTo>
                    <a:pt x="482011" y="28617"/>
                  </a:lnTo>
                  <a:lnTo>
                    <a:pt x="466139" y="53000"/>
                  </a:lnTo>
                  <a:lnTo>
                    <a:pt x="440820" y="78723"/>
                  </a:lnTo>
                  <a:lnTo>
                    <a:pt x="417258" y="99148"/>
                  </a:lnTo>
                  <a:lnTo>
                    <a:pt x="407013" y="107353"/>
                  </a:lnTo>
                  <a:lnTo>
                    <a:pt x="420847" y="118654"/>
                  </a:lnTo>
                  <a:lnTo>
                    <a:pt x="494354" y="179662"/>
                  </a:lnTo>
                  <a:lnTo>
                    <a:pt x="729764" y="179662"/>
                  </a:lnTo>
                  <a:lnTo>
                    <a:pt x="693875" y="125604"/>
                  </a:lnTo>
                  <a:lnTo>
                    <a:pt x="641293" y="94435"/>
                  </a:lnTo>
                  <a:lnTo>
                    <a:pt x="605849" y="79089"/>
                  </a:lnTo>
                  <a:lnTo>
                    <a:pt x="565132" y="62670"/>
                  </a:lnTo>
                  <a:lnTo>
                    <a:pt x="527048" y="48671"/>
                  </a:lnTo>
                  <a:lnTo>
                    <a:pt x="523389" y="46518"/>
                  </a:lnTo>
                  <a:lnTo>
                    <a:pt x="519731" y="44611"/>
                  </a:lnTo>
                  <a:lnTo>
                    <a:pt x="516072" y="43181"/>
                  </a:lnTo>
                  <a:lnTo>
                    <a:pt x="514349" y="38891"/>
                  </a:lnTo>
                  <a:lnTo>
                    <a:pt x="509305" y="26711"/>
                  </a:lnTo>
                  <a:lnTo>
                    <a:pt x="506697" y="20990"/>
                  </a:lnTo>
                  <a:lnTo>
                    <a:pt x="501366" y="11235"/>
                  </a:lnTo>
                  <a:lnTo>
                    <a:pt x="495531" y="5241"/>
                  </a:lnTo>
                  <a:lnTo>
                    <a:pt x="495709" y="5241"/>
                  </a:lnTo>
                  <a:lnTo>
                    <a:pt x="487121" y="1731"/>
                  </a:lnTo>
                  <a:lnTo>
                    <a:pt x="474694" y="0"/>
                  </a:lnTo>
                  <a:close/>
                </a:path>
              </a:pathLst>
            </a:custGeom>
            <a:solidFill>
              <a:srgbClr val="E9E9E9"/>
            </a:solidFill>
          </p:spPr>
          <p:txBody>
            <a:bodyPr wrap="square" lIns="0" tIns="0" rIns="0" bIns="0" rtlCol="0"/>
            <a:lstStyle/>
            <a:p>
              <a:endParaRPr/>
            </a:p>
          </p:txBody>
        </p:sp>
        <p:pic>
          <p:nvPicPr>
            <p:cNvPr id="25" name="object 25"/>
            <p:cNvPicPr/>
            <p:nvPr/>
          </p:nvPicPr>
          <p:blipFill>
            <a:blip r:embed="rId6" cstate="print"/>
            <a:stretch>
              <a:fillRect/>
            </a:stretch>
          </p:blipFill>
          <p:spPr>
            <a:xfrm>
              <a:off x="1231997" y="3126079"/>
              <a:ext cx="235549" cy="72982"/>
            </a:xfrm>
            <a:prstGeom prst="rect">
              <a:avLst/>
            </a:prstGeom>
          </p:spPr>
        </p:pic>
        <p:pic>
          <p:nvPicPr>
            <p:cNvPr id="26" name="object 26"/>
            <p:cNvPicPr/>
            <p:nvPr/>
          </p:nvPicPr>
          <p:blipFill>
            <a:blip r:embed="rId7" cstate="print"/>
            <a:stretch>
              <a:fillRect/>
            </a:stretch>
          </p:blipFill>
          <p:spPr>
            <a:xfrm>
              <a:off x="1541038" y="3279934"/>
              <a:ext cx="105525" cy="92701"/>
            </a:xfrm>
            <a:prstGeom prst="rect">
              <a:avLst/>
            </a:prstGeom>
          </p:spPr>
        </p:pic>
        <p:sp>
          <p:nvSpPr>
            <p:cNvPr id="27" name="object 27"/>
            <p:cNvSpPr/>
            <p:nvPr/>
          </p:nvSpPr>
          <p:spPr>
            <a:xfrm>
              <a:off x="1182807" y="2515259"/>
              <a:ext cx="330835" cy="291465"/>
            </a:xfrm>
            <a:custGeom>
              <a:avLst/>
              <a:gdLst/>
              <a:ahLst/>
              <a:cxnLst/>
              <a:rect l="l" t="t" r="r" b="b"/>
              <a:pathLst>
                <a:path w="330834" h="291464">
                  <a:moveTo>
                    <a:pt x="157166" y="0"/>
                  </a:moveTo>
                  <a:lnTo>
                    <a:pt x="99639" y="10257"/>
                  </a:lnTo>
                  <a:lnTo>
                    <a:pt x="57805" y="34336"/>
                  </a:lnTo>
                  <a:lnTo>
                    <a:pt x="29415" y="66928"/>
                  </a:lnTo>
                  <a:lnTo>
                    <a:pt x="12218" y="102723"/>
                  </a:lnTo>
                  <a:lnTo>
                    <a:pt x="279" y="174840"/>
                  </a:lnTo>
                  <a:lnTo>
                    <a:pt x="0" y="211896"/>
                  </a:lnTo>
                  <a:lnTo>
                    <a:pt x="2335" y="246573"/>
                  </a:lnTo>
                  <a:lnTo>
                    <a:pt x="6493" y="277860"/>
                  </a:lnTo>
                  <a:lnTo>
                    <a:pt x="9225" y="290073"/>
                  </a:lnTo>
                  <a:lnTo>
                    <a:pt x="14055" y="215055"/>
                  </a:lnTo>
                  <a:lnTo>
                    <a:pt x="16323" y="186681"/>
                  </a:lnTo>
                  <a:lnTo>
                    <a:pt x="26453" y="151062"/>
                  </a:lnTo>
                  <a:lnTo>
                    <a:pt x="44726" y="117512"/>
                  </a:lnTo>
                  <a:lnTo>
                    <a:pt x="62229" y="92578"/>
                  </a:lnTo>
                  <a:lnTo>
                    <a:pt x="70044" y="82812"/>
                  </a:lnTo>
                  <a:lnTo>
                    <a:pt x="84381" y="88563"/>
                  </a:lnTo>
                  <a:lnTo>
                    <a:pt x="123863" y="98306"/>
                  </a:lnTo>
                  <a:lnTo>
                    <a:pt x="183196" y="100779"/>
                  </a:lnTo>
                  <a:lnTo>
                    <a:pt x="257086" y="84719"/>
                  </a:lnTo>
                  <a:lnTo>
                    <a:pt x="261440" y="89199"/>
                  </a:lnTo>
                  <a:lnTo>
                    <a:pt x="292983" y="140968"/>
                  </a:lnTo>
                  <a:lnTo>
                    <a:pt x="309584" y="219258"/>
                  </a:lnTo>
                  <a:lnTo>
                    <a:pt x="317060" y="262636"/>
                  </a:lnTo>
                  <a:lnTo>
                    <a:pt x="320872" y="291273"/>
                  </a:lnTo>
                  <a:lnTo>
                    <a:pt x="322213" y="284448"/>
                  </a:lnTo>
                  <a:lnTo>
                    <a:pt x="325248" y="264856"/>
                  </a:lnTo>
                  <a:lnTo>
                    <a:pt x="328497" y="233820"/>
                  </a:lnTo>
                  <a:lnTo>
                    <a:pt x="330483" y="192664"/>
                  </a:lnTo>
                  <a:lnTo>
                    <a:pt x="329505" y="147690"/>
                  </a:lnTo>
                  <a:lnTo>
                    <a:pt x="322505" y="106262"/>
                  </a:lnTo>
                  <a:lnTo>
                    <a:pt x="306461" y="71297"/>
                  </a:lnTo>
                  <a:lnTo>
                    <a:pt x="278348" y="45712"/>
                  </a:lnTo>
                  <a:lnTo>
                    <a:pt x="274911" y="38200"/>
                  </a:lnTo>
                  <a:lnTo>
                    <a:pt x="259084" y="21870"/>
                  </a:lnTo>
                  <a:lnTo>
                    <a:pt x="222593" y="6033"/>
                  </a:lnTo>
                  <a:lnTo>
                    <a:pt x="157166" y="0"/>
                  </a:lnTo>
                  <a:close/>
                </a:path>
              </a:pathLst>
            </a:custGeom>
            <a:solidFill>
              <a:srgbClr val="3B2317"/>
            </a:solidFill>
          </p:spPr>
          <p:txBody>
            <a:bodyPr wrap="square" lIns="0" tIns="0" rIns="0" bIns="0" rtlCol="0"/>
            <a:lstStyle/>
            <a:p>
              <a:endParaRPr/>
            </a:p>
          </p:txBody>
        </p:sp>
        <p:pic>
          <p:nvPicPr>
            <p:cNvPr id="28" name="object 28"/>
            <p:cNvPicPr/>
            <p:nvPr/>
          </p:nvPicPr>
          <p:blipFill>
            <a:blip r:embed="rId8" cstate="print"/>
            <a:stretch>
              <a:fillRect/>
            </a:stretch>
          </p:blipFill>
          <p:spPr>
            <a:xfrm>
              <a:off x="7443215" y="1531619"/>
              <a:ext cx="914400" cy="1074419"/>
            </a:xfrm>
            <a:prstGeom prst="rect">
              <a:avLst/>
            </a:prstGeom>
          </p:spPr>
        </p:pic>
        <p:pic>
          <p:nvPicPr>
            <p:cNvPr id="29" name="object 29"/>
            <p:cNvPicPr/>
            <p:nvPr/>
          </p:nvPicPr>
          <p:blipFill>
            <a:blip r:embed="rId9" cstate="print"/>
            <a:stretch>
              <a:fillRect/>
            </a:stretch>
          </p:blipFill>
          <p:spPr>
            <a:xfrm>
              <a:off x="2866643" y="2281427"/>
              <a:ext cx="1106424" cy="772668"/>
            </a:xfrm>
            <a:prstGeom prst="rect">
              <a:avLst/>
            </a:prstGeom>
          </p:spPr>
        </p:pic>
      </p:grpSp>
      <p:sp>
        <p:nvSpPr>
          <p:cNvPr id="30" name="object 30"/>
          <p:cNvSpPr txBox="1"/>
          <p:nvPr/>
        </p:nvSpPr>
        <p:spPr>
          <a:xfrm>
            <a:off x="2679319" y="3122421"/>
            <a:ext cx="1474470" cy="848994"/>
          </a:xfrm>
          <a:prstGeom prst="rect">
            <a:avLst/>
          </a:prstGeom>
        </p:spPr>
        <p:txBody>
          <a:bodyPr vert="horz" wrap="square" lIns="0" tIns="12700" rIns="0" bIns="0" rtlCol="0">
            <a:spAutoFit/>
          </a:bodyPr>
          <a:lstStyle/>
          <a:p>
            <a:pPr marL="12700" marR="38735" algn="just">
              <a:lnSpc>
                <a:spcPct val="100000"/>
              </a:lnSpc>
              <a:spcBef>
                <a:spcPts val="100"/>
              </a:spcBef>
            </a:pPr>
            <a:r>
              <a:rPr sz="900" dirty="0">
                <a:solidFill>
                  <a:srgbClr val="7E7E7E"/>
                </a:solidFill>
                <a:latin typeface="CVS Health Sans"/>
                <a:cs typeface="CVS Health Sans"/>
              </a:rPr>
              <a:t>Senior</a:t>
            </a:r>
            <a:r>
              <a:rPr sz="900" spc="-40" dirty="0">
                <a:solidFill>
                  <a:srgbClr val="7E7E7E"/>
                </a:solidFill>
                <a:latin typeface="CVS Health Sans"/>
                <a:cs typeface="CVS Health Sans"/>
              </a:rPr>
              <a:t> </a:t>
            </a:r>
            <a:r>
              <a:rPr sz="900" dirty="0">
                <a:solidFill>
                  <a:srgbClr val="7E7E7E"/>
                </a:solidFill>
                <a:latin typeface="CVS Health Sans"/>
                <a:cs typeface="CVS Health Sans"/>
              </a:rPr>
              <a:t>CCRs</a:t>
            </a:r>
            <a:r>
              <a:rPr sz="900" spc="-5" dirty="0">
                <a:solidFill>
                  <a:srgbClr val="7E7E7E"/>
                </a:solidFill>
                <a:latin typeface="CVS Health Sans"/>
                <a:cs typeface="CVS Health Sans"/>
              </a:rPr>
              <a:t> </a:t>
            </a:r>
            <a:r>
              <a:rPr sz="900" dirty="0">
                <a:solidFill>
                  <a:srgbClr val="7E7E7E"/>
                </a:solidFill>
                <a:latin typeface="CVS Health Sans"/>
                <a:cs typeface="CVS Health Sans"/>
              </a:rPr>
              <a:t>are</a:t>
            </a:r>
            <a:r>
              <a:rPr sz="900" spc="-5" dirty="0">
                <a:solidFill>
                  <a:srgbClr val="7E7E7E"/>
                </a:solidFill>
                <a:latin typeface="CVS Health Sans"/>
                <a:cs typeface="CVS Health Sans"/>
              </a:rPr>
              <a:t> </a:t>
            </a:r>
            <a:r>
              <a:rPr sz="900" spc="-10" dirty="0">
                <a:solidFill>
                  <a:srgbClr val="7E7E7E"/>
                </a:solidFill>
                <a:latin typeface="CVS Health Sans"/>
                <a:cs typeface="CVS Health Sans"/>
              </a:rPr>
              <a:t>promoted </a:t>
            </a:r>
            <a:r>
              <a:rPr sz="900" dirty="0">
                <a:solidFill>
                  <a:srgbClr val="7E7E7E"/>
                </a:solidFill>
                <a:latin typeface="CVS Health Sans"/>
                <a:cs typeface="CVS Health Sans"/>
              </a:rPr>
              <a:t>from</a:t>
            </a:r>
            <a:r>
              <a:rPr sz="900" spc="-15" dirty="0">
                <a:solidFill>
                  <a:srgbClr val="7E7E7E"/>
                </a:solidFill>
                <a:latin typeface="CVS Health Sans"/>
                <a:cs typeface="CVS Health Sans"/>
              </a:rPr>
              <a:t> </a:t>
            </a:r>
            <a:r>
              <a:rPr sz="900" dirty="0">
                <a:solidFill>
                  <a:srgbClr val="7E7E7E"/>
                </a:solidFill>
                <a:latin typeface="CVS Health Sans"/>
                <a:cs typeface="CVS Health Sans"/>
              </a:rPr>
              <a:t>CCR</a:t>
            </a:r>
            <a:r>
              <a:rPr sz="900" spc="5" dirty="0">
                <a:solidFill>
                  <a:srgbClr val="7E7E7E"/>
                </a:solidFill>
                <a:latin typeface="CVS Health Sans"/>
                <a:cs typeface="CVS Health Sans"/>
              </a:rPr>
              <a:t> </a:t>
            </a:r>
            <a:r>
              <a:rPr sz="900" dirty="0">
                <a:solidFill>
                  <a:srgbClr val="7E7E7E"/>
                </a:solidFill>
                <a:latin typeface="CVS Health Sans"/>
                <a:cs typeface="CVS Health Sans"/>
              </a:rPr>
              <a:t>I,</a:t>
            </a:r>
            <a:r>
              <a:rPr sz="900" spc="-30" dirty="0">
                <a:solidFill>
                  <a:srgbClr val="7E7E7E"/>
                </a:solidFill>
                <a:latin typeface="CVS Health Sans"/>
                <a:cs typeface="CVS Health Sans"/>
              </a:rPr>
              <a:t> </a:t>
            </a:r>
            <a:r>
              <a:rPr sz="900" dirty="0">
                <a:solidFill>
                  <a:srgbClr val="7E7E7E"/>
                </a:solidFill>
                <a:latin typeface="CVS Health Sans"/>
                <a:cs typeface="CVS Health Sans"/>
              </a:rPr>
              <a:t>II, III.</a:t>
            </a:r>
            <a:r>
              <a:rPr sz="900" spc="-30" dirty="0">
                <a:solidFill>
                  <a:srgbClr val="7E7E7E"/>
                </a:solidFill>
                <a:latin typeface="CVS Health Sans"/>
                <a:cs typeface="CVS Health Sans"/>
              </a:rPr>
              <a:t> </a:t>
            </a:r>
            <a:r>
              <a:rPr sz="900" spc="-10" dirty="0">
                <a:solidFill>
                  <a:srgbClr val="7E7E7E"/>
                </a:solidFill>
                <a:latin typeface="CVS Health Sans"/>
                <a:cs typeface="CVS Health Sans"/>
              </a:rPr>
              <a:t>Typically, </a:t>
            </a:r>
            <a:r>
              <a:rPr sz="900" dirty="0">
                <a:solidFill>
                  <a:srgbClr val="7E7E7E"/>
                </a:solidFill>
                <a:latin typeface="CVS Health Sans"/>
                <a:cs typeface="CVS Health Sans"/>
              </a:rPr>
              <a:t>internal</a:t>
            </a:r>
            <a:r>
              <a:rPr sz="900" spc="5" dirty="0">
                <a:solidFill>
                  <a:srgbClr val="7E7E7E"/>
                </a:solidFill>
                <a:latin typeface="CVS Health Sans"/>
                <a:cs typeface="CVS Health Sans"/>
              </a:rPr>
              <a:t> </a:t>
            </a:r>
            <a:r>
              <a:rPr sz="900" spc="-10" dirty="0">
                <a:solidFill>
                  <a:srgbClr val="7E7E7E"/>
                </a:solidFill>
                <a:latin typeface="CVS Health Sans"/>
                <a:cs typeface="CVS Health Sans"/>
              </a:rPr>
              <a:t>applicants</a:t>
            </a:r>
            <a:r>
              <a:rPr sz="900" spc="-5" dirty="0">
                <a:solidFill>
                  <a:srgbClr val="7E7E7E"/>
                </a:solidFill>
                <a:latin typeface="CVS Health Sans"/>
                <a:cs typeface="CVS Health Sans"/>
              </a:rPr>
              <a:t> </a:t>
            </a:r>
            <a:r>
              <a:rPr sz="900" spc="-20" dirty="0">
                <a:solidFill>
                  <a:srgbClr val="7E7E7E"/>
                </a:solidFill>
                <a:latin typeface="CVS Health Sans"/>
                <a:cs typeface="CVS Health Sans"/>
              </a:rPr>
              <a:t>need</a:t>
            </a:r>
            <a:endParaRPr sz="900">
              <a:latin typeface="CVS Health Sans"/>
              <a:cs typeface="CVS Health Sans"/>
            </a:endParaRPr>
          </a:p>
          <a:p>
            <a:pPr marL="12700" marR="5080">
              <a:lnSpc>
                <a:spcPct val="100000"/>
              </a:lnSpc>
            </a:pPr>
            <a:r>
              <a:rPr sz="900" dirty="0">
                <a:solidFill>
                  <a:srgbClr val="7E7E7E"/>
                </a:solidFill>
                <a:latin typeface="CVS Health Sans"/>
                <a:cs typeface="CVS Health Sans"/>
              </a:rPr>
              <a:t>1</a:t>
            </a:r>
            <a:r>
              <a:rPr sz="900" spc="-10" dirty="0">
                <a:solidFill>
                  <a:srgbClr val="7E7E7E"/>
                </a:solidFill>
                <a:latin typeface="CVS Health Sans"/>
                <a:cs typeface="CVS Health Sans"/>
              </a:rPr>
              <a:t> </a:t>
            </a:r>
            <a:r>
              <a:rPr sz="900" dirty="0">
                <a:solidFill>
                  <a:srgbClr val="7E7E7E"/>
                </a:solidFill>
                <a:latin typeface="CVS Health Sans"/>
                <a:cs typeface="CVS Health Sans"/>
              </a:rPr>
              <a:t>year</a:t>
            </a:r>
            <a:r>
              <a:rPr sz="900" spc="15" dirty="0">
                <a:solidFill>
                  <a:srgbClr val="7E7E7E"/>
                </a:solidFill>
                <a:latin typeface="CVS Health Sans"/>
                <a:cs typeface="CVS Health Sans"/>
              </a:rPr>
              <a:t> </a:t>
            </a:r>
            <a:r>
              <a:rPr sz="900" dirty="0">
                <a:solidFill>
                  <a:srgbClr val="7E7E7E"/>
                </a:solidFill>
                <a:latin typeface="CVS Health Sans"/>
                <a:cs typeface="CVS Health Sans"/>
              </a:rPr>
              <a:t>of</a:t>
            </a:r>
            <a:r>
              <a:rPr sz="900" spc="-55" dirty="0">
                <a:solidFill>
                  <a:srgbClr val="7E7E7E"/>
                </a:solidFill>
                <a:latin typeface="CVS Health Sans"/>
                <a:cs typeface="CVS Health Sans"/>
              </a:rPr>
              <a:t> </a:t>
            </a:r>
            <a:r>
              <a:rPr sz="900" dirty="0">
                <a:solidFill>
                  <a:srgbClr val="7E7E7E"/>
                </a:solidFill>
                <a:latin typeface="CVS Health Sans"/>
                <a:cs typeface="CVS Health Sans"/>
              </a:rPr>
              <a:t>CCR</a:t>
            </a:r>
            <a:r>
              <a:rPr sz="900" spc="5" dirty="0">
                <a:solidFill>
                  <a:srgbClr val="7E7E7E"/>
                </a:solidFill>
                <a:latin typeface="CVS Health Sans"/>
                <a:cs typeface="CVS Health Sans"/>
              </a:rPr>
              <a:t> </a:t>
            </a:r>
            <a:r>
              <a:rPr sz="900" spc="-10" dirty="0">
                <a:solidFill>
                  <a:srgbClr val="7E7E7E"/>
                </a:solidFill>
                <a:latin typeface="CVS Health Sans"/>
                <a:cs typeface="CVS Health Sans"/>
              </a:rPr>
              <a:t>experience </a:t>
            </a:r>
            <a:r>
              <a:rPr sz="900" dirty="0">
                <a:solidFill>
                  <a:srgbClr val="7E7E7E"/>
                </a:solidFill>
                <a:latin typeface="CVS Health Sans"/>
                <a:cs typeface="CVS Health Sans"/>
              </a:rPr>
              <a:t>before</a:t>
            </a:r>
            <a:r>
              <a:rPr sz="900" spc="-10" dirty="0">
                <a:solidFill>
                  <a:srgbClr val="7E7E7E"/>
                </a:solidFill>
                <a:latin typeface="CVS Health Sans"/>
                <a:cs typeface="CVS Health Sans"/>
              </a:rPr>
              <a:t> </a:t>
            </a:r>
            <a:r>
              <a:rPr sz="900" dirty="0">
                <a:solidFill>
                  <a:srgbClr val="7E7E7E"/>
                </a:solidFill>
                <a:latin typeface="CVS Health Sans"/>
                <a:cs typeface="CVS Health Sans"/>
              </a:rPr>
              <a:t>being</a:t>
            </a:r>
            <a:r>
              <a:rPr sz="900" spc="-35" dirty="0">
                <a:solidFill>
                  <a:srgbClr val="7E7E7E"/>
                </a:solidFill>
                <a:latin typeface="CVS Health Sans"/>
                <a:cs typeface="CVS Health Sans"/>
              </a:rPr>
              <a:t> </a:t>
            </a:r>
            <a:r>
              <a:rPr sz="900" dirty="0">
                <a:solidFill>
                  <a:srgbClr val="7E7E7E"/>
                </a:solidFill>
                <a:latin typeface="CVS Health Sans"/>
                <a:cs typeface="CVS Health Sans"/>
              </a:rPr>
              <a:t>promoted</a:t>
            </a:r>
            <a:r>
              <a:rPr sz="900" spc="-15" dirty="0">
                <a:solidFill>
                  <a:srgbClr val="7E7E7E"/>
                </a:solidFill>
                <a:latin typeface="CVS Health Sans"/>
                <a:cs typeface="CVS Health Sans"/>
              </a:rPr>
              <a:t> </a:t>
            </a:r>
            <a:r>
              <a:rPr sz="900" dirty="0">
                <a:solidFill>
                  <a:srgbClr val="7E7E7E"/>
                </a:solidFill>
                <a:latin typeface="CVS Health Sans"/>
                <a:cs typeface="CVS Health Sans"/>
              </a:rPr>
              <a:t>to</a:t>
            </a:r>
            <a:r>
              <a:rPr sz="900" spc="-20" dirty="0">
                <a:solidFill>
                  <a:srgbClr val="7E7E7E"/>
                </a:solidFill>
                <a:latin typeface="CVS Health Sans"/>
                <a:cs typeface="CVS Health Sans"/>
              </a:rPr>
              <a:t> </a:t>
            </a:r>
            <a:r>
              <a:rPr sz="900" spc="-50" dirty="0">
                <a:solidFill>
                  <a:srgbClr val="7E7E7E"/>
                </a:solidFill>
                <a:latin typeface="CVS Health Sans"/>
                <a:cs typeface="CVS Health Sans"/>
              </a:rPr>
              <a:t>a</a:t>
            </a:r>
            <a:r>
              <a:rPr sz="900" dirty="0">
                <a:solidFill>
                  <a:srgbClr val="7E7E7E"/>
                </a:solidFill>
                <a:latin typeface="CVS Health Sans"/>
                <a:cs typeface="CVS Health Sans"/>
              </a:rPr>
              <a:t> Senior</a:t>
            </a:r>
            <a:r>
              <a:rPr sz="900" spc="-25" dirty="0">
                <a:solidFill>
                  <a:srgbClr val="7E7E7E"/>
                </a:solidFill>
                <a:latin typeface="CVS Health Sans"/>
                <a:cs typeface="CVS Health Sans"/>
              </a:rPr>
              <a:t> </a:t>
            </a:r>
            <a:r>
              <a:rPr sz="900" dirty="0">
                <a:solidFill>
                  <a:srgbClr val="7E7E7E"/>
                </a:solidFill>
                <a:latin typeface="CVS Health Sans"/>
                <a:cs typeface="CVS Health Sans"/>
              </a:rPr>
              <a:t>Team</a:t>
            </a:r>
            <a:r>
              <a:rPr sz="900" spc="-10" dirty="0">
                <a:solidFill>
                  <a:srgbClr val="7E7E7E"/>
                </a:solidFill>
                <a:latin typeface="CVS Health Sans"/>
                <a:cs typeface="CVS Health Sans"/>
              </a:rPr>
              <a:t> </a:t>
            </a:r>
            <a:r>
              <a:rPr sz="900" dirty="0">
                <a:solidFill>
                  <a:srgbClr val="7E7E7E"/>
                </a:solidFill>
                <a:latin typeface="CVS Health Sans"/>
                <a:cs typeface="CVS Health Sans"/>
              </a:rPr>
              <a:t>job</a:t>
            </a:r>
            <a:r>
              <a:rPr sz="900" spc="-20" dirty="0">
                <a:solidFill>
                  <a:srgbClr val="7E7E7E"/>
                </a:solidFill>
                <a:latin typeface="CVS Health Sans"/>
                <a:cs typeface="CVS Health Sans"/>
              </a:rPr>
              <a:t> </a:t>
            </a:r>
            <a:r>
              <a:rPr sz="900" spc="-10" dirty="0">
                <a:solidFill>
                  <a:srgbClr val="7E7E7E"/>
                </a:solidFill>
                <a:latin typeface="CVS Health Sans"/>
                <a:cs typeface="CVS Health Sans"/>
              </a:rPr>
              <a:t>title..</a:t>
            </a:r>
            <a:endParaRPr sz="900">
              <a:latin typeface="CVS Health Sans"/>
              <a:cs typeface="CVS Health Sans"/>
            </a:endParaRPr>
          </a:p>
        </p:txBody>
      </p:sp>
      <p:sp>
        <p:nvSpPr>
          <p:cNvPr id="32" name="object 32"/>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5</a:t>
            </a:fld>
            <a:endParaRPr sz="1000">
              <a:latin typeface="CVS Health Sans Medium"/>
              <a:cs typeface="CVS Health Sans Medium"/>
            </a:endParaRPr>
          </a:p>
        </p:txBody>
      </p:sp>
      <p:sp>
        <p:nvSpPr>
          <p:cNvPr id="33" name="object 33"/>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
        <p:nvSpPr>
          <p:cNvPr id="31" name="object 31"/>
          <p:cNvSpPr txBox="1"/>
          <p:nvPr/>
        </p:nvSpPr>
        <p:spPr>
          <a:xfrm>
            <a:off x="2679319" y="4174312"/>
            <a:ext cx="1442720" cy="438150"/>
          </a:xfrm>
          <a:prstGeom prst="rect">
            <a:avLst/>
          </a:prstGeom>
        </p:spPr>
        <p:txBody>
          <a:bodyPr vert="horz" wrap="square" lIns="0" tIns="12700" rIns="0" bIns="0" rtlCol="0">
            <a:spAutoFit/>
          </a:bodyPr>
          <a:lstStyle/>
          <a:p>
            <a:pPr marL="12700" marR="5080">
              <a:lnSpc>
                <a:spcPct val="100000"/>
              </a:lnSpc>
              <a:spcBef>
                <a:spcPts val="100"/>
              </a:spcBef>
            </a:pPr>
            <a:r>
              <a:rPr sz="900" dirty="0">
                <a:solidFill>
                  <a:srgbClr val="7E7E7E"/>
                </a:solidFill>
                <a:latin typeface="CVS Health Sans"/>
                <a:cs typeface="CVS Health Sans"/>
              </a:rPr>
              <a:t>Ask</a:t>
            </a:r>
            <a:r>
              <a:rPr sz="900" spc="-15" dirty="0">
                <a:solidFill>
                  <a:srgbClr val="7E7E7E"/>
                </a:solidFill>
                <a:latin typeface="CVS Health Sans"/>
                <a:cs typeface="CVS Health Sans"/>
              </a:rPr>
              <a:t> </a:t>
            </a:r>
            <a:r>
              <a:rPr sz="900" dirty="0">
                <a:solidFill>
                  <a:srgbClr val="7E7E7E"/>
                </a:solidFill>
                <a:latin typeface="CVS Health Sans"/>
                <a:cs typeface="CVS Health Sans"/>
              </a:rPr>
              <a:t>your</a:t>
            </a:r>
            <a:r>
              <a:rPr sz="900" spc="-25" dirty="0">
                <a:solidFill>
                  <a:srgbClr val="7E7E7E"/>
                </a:solidFill>
                <a:latin typeface="CVS Health Sans"/>
                <a:cs typeface="CVS Health Sans"/>
              </a:rPr>
              <a:t> </a:t>
            </a:r>
            <a:r>
              <a:rPr sz="900" dirty="0">
                <a:solidFill>
                  <a:srgbClr val="7E7E7E"/>
                </a:solidFill>
                <a:latin typeface="CVS Health Sans"/>
                <a:cs typeface="CVS Health Sans"/>
              </a:rPr>
              <a:t>leader</a:t>
            </a:r>
            <a:r>
              <a:rPr sz="900" spc="-5" dirty="0">
                <a:solidFill>
                  <a:srgbClr val="7E7E7E"/>
                </a:solidFill>
                <a:latin typeface="CVS Health Sans"/>
                <a:cs typeface="CVS Health Sans"/>
              </a:rPr>
              <a:t> </a:t>
            </a:r>
            <a:r>
              <a:rPr sz="900" dirty="0">
                <a:solidFill>
                  <a:srgbClr val="7E7E7E"/>
                </a:solidFill>
                <a:latin typeface="CVS Health Sans"/>
                <a:cs typeface="CVS Health Sans"/>
              </a:rPr>
              <a:t>about </a:t>
            </a:r>
            <a:r>
              <a:rPr sz="900" spc="-25" dirty="0">
                <a:solidFill>
                  <a:srgbClr val="7E7E7E"/>
                </a:solidFill>
                <a:latin typeface="CVS Health Sans"/>
                <a:cs typeface="CVS Health Sans"/>
              </a:rPr>
              <a:t>how</a:t>
            </a:r>
            <a:r>
              <a:rPr sz="900" dirty="0">
                <a:solidFill>
                  <a:srgbClr val="7E7E7E"/>
                </a:solidFill>
                <a:latin typeface="CVS Health Sans"/>
                <a:cs typeface="CVS Health Sans"/>
              </a:rPr>
              <a:t> to</a:t>
            </a:r>
            <a:r>
              <a:rPr sz="900" spc="-5" dirty="0">
                <a:solidFill>
                  <a:srgbClr val="7E7E7E"/>
                </a:solidFill>
                <a:latin typeface="CVS Health Sans"/>
                <a:cs typeface="CVS Health Sans"/>
              </a:rPr>
              <a:t> </a:t>
            </a:r>
            <a:r>
              <a:rPr sz="900" dirty="0">
                <a:solidFill>
                  <a:srgbClr val="7E7E7E"/>
                </a:solidFill>
                <a:latin typeface="CVS Health Sans"/>
                <a:cs typeface="CVS Health Sans"/>
              </a:rPr>
              <a:t>become</a:t>
            </a:r>
            <a:r>
              <a:rPr sz="900" spc="-20" dirty="0">
                <a:solidFill>
                  <a:srgbClr val="7E7E7E"/>
                </a:solidFill>
                <a:latin typeface="CVS Health Sans"/>
                <a:cs typeface="CVS Health Sans"/>
              </a:rPr>
              <a:t> </a:t>
            </a:r>
            <a:r>
              <a:rPr sz="900" dirty="0">
                <a:solidFill>
                  <a:srgbClr val="7E7E7E"/>
                </a:solidFill>
                <a:latin typeface="CVS Health Sans"/>
                <a:cs typeface="CVS Health Sans"/>
              </a:rPr>
              <a:t>an</a:t>
            </a:r>
            <a:r>
              <a:rPr sz="900" spc="-10" dirty="0">
                <a:solidFill>
                  <a:srgbClr val="7E7E7E"/>
                </a:solidFill>
                <a:latin typeface="CVS Health Sans"/>
                <a:cs typeface="CVS Health Sans"/>
              </a:rPr>
              <a:t> Interim </a:t>
            </a:r>
            <a:r>
              <a:rPr sz="900" dirty="0">
                <a:solidFill>
                  <a:srgbClr val="7E7E7E"/>
                </a:solidFill>
                <a:latin typeface="CVS Health Sans"/>
                <a:cs typeface="CVS Health Sans"/>
              </a:rPr>
              <a:t>Senior</a:t>
            </a:r>
            <a:r>
              <a:rPr sz="900" spc="-40" dirty="0">
                <a:solidFill>
                  <a:srgbClr val="7E7E7E"/>
                </a:solidFill>
                <a:latin typeface="CVS Health Sans"/>
                <a:cs typeface="CVS Health Sans"/>
              </a:rPr>
              <a:t> </a:t>
            </a:r>
            <a:r>
              <a:rPr sz="900" dirty="0">
                <a:solidFill>
                  <a:srgbClr val="7E7E7E"/>
                </a:solidFill>
                <a:latin typeface="CVS Health Sans"/>
                <a:cs typeface="CVS Health Sans"/>
              </a:rPr>
              <a:t>Team</a:t>
            </a:r>
            <a:r>
              <a:rPr sz="900" spc="-15" dirty="0">
                <a:solidFill>
                  <a:srgbClr val="7E7E7E"/>
                </a:solidFill>
                <a:latin typeface="CVS Health Sans"/>
                <a:cs typeface="CVS Health Sans"/>
              </a:rPr>
              <a:t> </a:t>
            </a:r>
            <a:r>
              <a:rPr sz="900" spc="-10" dirty="0">
                <a:solidFill>
                  <a:srgbClr val="7E7E7E"/>
                </a:solidFill>
                <a:latin typeface="CVS Health Sans"/>
                <a:cs typeface="CVS Health Sans"/>
              </a:rPr>
              <a:t>colleague.</a:t>
            </a:r>
            <a:endParaRPr sz="900">
              <a:latin typeface="CVS Health Sans"/>
              <a:cs typeface="CVS Health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 y="914400"/>
            <a:ext cx="12189460" cy="5280660"/>
            <a:chOff x="4572" y="914400"/>
            <a:chExt cx="12189460" cy="5280660"/>
          </a:xfrm>
        </p:grpSpPr>
        <p:pic>
          <p:nvPicPr>
            <p:cNvPr id="3" name="object 3"/>
            <p:cNvPicPr/>
            <p:nvPr/>
          </p:nvPicPr>
          <p:blipFill>
            <a:blip r:embed="rId2" cstate="print"/>
            <a:stretch>
              <a:fillRect/>
            </a:stretch>
          </p:blipFill>
          <p:spPr>
            <a:xfrm>
              <a:off x="4572" y="4713732"/>
              <a:ext cx="12188951" cy="1481328"/>
            </a:xfrm>
            <a:prstGeom prst="rect">
              <a:avLst/>
            </a:prstGeom>
          </p:spPr>
        </p:pic>
        <p:sp>
          <p:nvSpPr>
            <p:cNvPr id="4" name="object 4"/>
            <p:cNvSpPr/>
            <p:nvPr/>
          </p:nvSpPr>
          <p:spPr>
            <a:xfrm>
              <a:off x="548640" y="914400"/>
              <a:ext cx="3914140" cy="1047115"/>
            </a:xfrm>
            <a:custGeom>
              <a:avLst/>
              <a:gdLst/>
              <a:ahLst/>
              <a:cxnLst/>
              <a:rect l="l" t="t" r="r" b="b"/>
              <a:pathLst>
                <a:path w="3914140" h="1047114">
                  <a:moveTo>
                    <a:pt x="3913632" y="0"/>
                  </a:moveTo>
                  <a:lnTo>
                    <a:pt x="0" y="0"/>
                  </a:lnTo>
                  <a:lnTo>
                    <a:pt x="0" y="1046988"/>
                  </a:lnTo>
                  <a:lnTo>
                    <a:pt x="3913632" y="1046988"/>
                  </a:lnTo>
                  <a:lnTo>
                    <a:pt x="3913632" y="0"/>
                  </a:lnTo>
                  <a:close/>
                </a:path>
              </a:pathLst>
            </a:custGeom>
            <a:solidFill>
              <a:srgbClr val="E9E9E9"/>
            </a:solidFill>
          </p:spPr>
          <p:txBody>
            <a:bodyPr wrap="square" lIns="0" tIns="0" rIns="0" bIns="0" rtlCol="0"/>
            <a:lstStyle/>
            <a:p>
              <a:endParaRPr/>
            </a:p>
          </p:txBody>
        </p:sp>
      </p:grpSp>
      <p:sp>
        <p:nvSpPr>
          <p:cNvPr id="5" name="object 5"/>
          <p:cNvSpPr txBox="1">
            <a:spLocks noGrp="1"/>
          </p:cNvSpPr>
          <p:nvPr>
            <p:ph type="title"/>
          </p:nvPr>
        </p:nvSpPr>
        <p:spPr>
          <a:xfrm>
            <a:off x="545388" y="467690"/>
            <a:ext cx="3261360" cy="421005"/>
          </a:xfrm>
          <a:prstGeom prst="rect">
            <a:avLst/>
          </a:prstGeom>
        </p:spPr>
        <p:txBody>
          <a:bodyPr vert="horz" wrap="square" lIns="0" tIns="12065" rIns="0" bIns="0" rtlCol="0">
            <a:spAutoFit/>
          </a:bodyPr>
          <a:lstStyle/>
          <a:p>
            <a:pPr marL="12700">
              <a:lnSpc>
                <a:spcPct val="100000"/>
              </a:lnSpc>
              <a:spcBef>
                <a:spcPts val="95"/>
              </a:spcBef>
            </a:pPr>
            <a:r>
              <a:rPr sz="2600" dirty="0">
                <a:solidFill>
                  <a:srgbClr val="3E3E3E"/>
                </a:solidFill>
              </a:rPr>
              <a:t>Participant</a:t>
            </a:r>
            <a:r>
              <a:rPr sz="2600" spc="-85" dirty="0">
                <a:solidFill>
                  <a:srgbClr val="3E3E3E"/>
                </a:solidFill>
              </a:rPr>
              <a:t> </a:t>
            </a:r>
            <a:r>
              <a:rPr sz="2600" spc="-10" dirty="0">
                <a:solidFill>
                  <a:srgbClr val="3E3E3E"/>
                </a:solidFill>
              </a:rPr>
              <a:t>Services</a:t>
            </a:r>
            <a:endParaRPr sz="2600"/>
          </a:p>
        </p:txBody>
      </p:sp>
      <p:sp>
        <p:nvSpPr>
          <p:cNvPr id="6" name="object 6"/>
          <p:cNvSpPr txBox="1"/>
          <p:nvPr/>
        </p:nvSpPr>
        <p:spPr>
          <a:xfrm>
            <a:off x="627684" y="984884"/>
            <a:ext cx="3600450" cy="868044"/>
          </a:xfrm>
          <a:prstGeom prst="rect">
            <a:avLst/>
          </a:prstGeom>
        </p:spPr>
        <p:txBody>
          <a:bodyPr vert="horz" wrap="square" lIns="0" tIns="13970" rIns="0" bIns="0" rtlCol="0">
            <a:spAutoFit/>
          </a:bodyPr>
          <a:lstStyle/>
          <a:p>
            <a:pPr marL="12700" marR="5080">
              <a:lnSpc>
                <a:spcPct val="100299"/>
              </a:lnSpc>
              <a:spcBef>
                <a:spcPts val="110"/>
              </a:spcBef>
            </a:pPr>
            <a:r>
              <a:rPr sz="1100" b="1" dirty="0">
                <a:solidFill>
                  <a:srgbClr val="3E3E3E"/>
                </a:solidFill>
                <a:latin typeface="CVS Health Sans"/>
                <a:cs typeface="CVS Health Sans"/>
              </a:rPr>
              <a:t>The</a:t>
            </a:r>
            <a:r>
              <a:rPr sz="1100" b="1" spc="-35" dirty="0">
                <a:solidFill>
                  <a:srgbClr val="3E3E3E"/>
                </a:solidFill>
                <a:latin typeface="CVS Health Sans"/>
                <a:cs typeface="CVS Health Sans"/>
              </a:rPr>
              <a:t> </a:t>
            </a:r>
            <a:r>
              <a:rPr sz="1100" b="1" dirty="0">
                <a:solidFill>
                  <a:srgbClr val="3E3E3E"/>
                </a:solidFill>
                <a:latin typeface="CVS Health Sans"/>
                <a:cs typeface="CVS Health Sans"/>
              </a:rPr>
              <a:t>Participant</a:t>
            </a:r>
            <a:r>
              <a:rPr sz="1100" b="1" spc="-50" dirty="0">
                <a:solidFill>
                  <a:srgbClr val="3E3E3E"/>
                </a:solidFill>
                <a:latin typeface="CVS Health Sans"/>
                <a:cs typeface="CVS Health Sans"/>
              </a:rPr>
              <a:t> </a:t>
            </a:r>
            <a:r>
              <a:rPr sz="1100" b="1" dirty="0">
                <a:solidFill>
                  <a:srgbClr val="3E3E3E"/>
                </a:solidFill>
                <a:latin typeface="CVS Health Sans"/>
                <a:cs typeface="CVS Health Sans"/>
              </a:rPr>
              <a:t>Services</a:t>
            </a:r>
            <a:r>
              <a:rPr sz="1100" b="1" spc="-15" dirty="0">
                <a:solidFill>
                  <a:srgbClr val="3E3E3E"/>
                </a:solidFill>
                <a:latin typeface="CVS Health Sans"/>
                <a:cs typeface="CVS Health Sans"/>
              </a:rPr>
              <a:t> </a:t>
            </a:r>
            <a:r>
              <a:rPr sz="1100" dirty="0">
                <a:solidFill>
                  <a:srgbClr val="3E3E3E"/>
                </a:solidFill>
                <a:latin typeface="CVS Health Sans"/>
                <a:cs typeface="CVS Health Sans"/>
              </a:rPr>
              <a:t>team</a:t>
            </a:r>
            <a:r>
              <a:rPr sz="1100" spc="-25" dirty="0">
                <a:solidFill>
                  <a:srgbClr val="3E3E3E"/>
                </a:solidFill>
                <a:latin typeface="CVS Health Sans"/>
                <a:cs typeface="CVS Health Sans"/>
              </a:rPr>
              <a:t> </a:t>
            </a:r>
            <a:r>
              <a:rPr sz="1100" dirty="0">
                <a:solidFill>
                  <a:srgbClr val="3E3E3E"/>
                </a:solidFill>
                <a:latin typeface="CVS Health Sans"/>
                <a:cs typeface="CVS Health Sans"/>
              </a:rPr>
              <a:t>is</a:t>
            </a:r>
            <a:r>
              <a:rPr sz="1100" spc="20" dirty="0">
                <a:solidFill>
                  <a:srgbClr val="3E3E3E"/>
                </a:solidFill>
                <a:latin typeface="CVS Health Sans"/>
                <a:cs typeface="CVS Health Sans"/>
              </a:rPr>
              <a:t> </a:t>
            </a:r>
            <a:r>
              <a:rPr sz="1100" dirty="0">
                <a:solidFill>
                  <a:srgbClr val="3E3E3E"/>
                </a:solidFill>
                <a:latin typeface="CVS Health Sans"/>
                <a:cs typeface="CVS Health Sans"/>
              </a:rPr>
              <a:t>an</a:t>
            </a:r>
            <a:r>
              <a:rPr sz="1100" spc="20" dirty="0">
                <a:solidFill>
                  <a:srgbClr val="3E3E3E"/>
                </a:solidFill>
                <a:latin typeface="CVS Health Sans"/>
                <a:cs typeface="CVS Health Sans"/>
              </a:rPr>
              <a:t> </a:t>
            </a:r>
            <a:r>
              <a:rPr sz="1100" dirty="0">
                <a:solidFill>
                  <a:srgbClr val="3E3E3E"/>
                </a:solidFill>
                <a:latin typeface="CVS Health Sans"/>
                <a:cs typeface="CVS Health Sans"/>
              </a:rPr>
              <a:t>extension</a:t>
            </a:r>
            <a:r>
              <a:rPr sz="1100" spc="-85" dirty="0">
                <a:solidFill>
                  <a:srgbClr val="3E3E3E"/>
                </a:solidFill>
                <a:latin typeface="CVS Health Sans"/>
                <a:cs typeface="CVS Health Sans"/>
              </a:rPr>
              <a:t> </a:t>
            </a:r>
            <a:r>
              <a:rPr sz="1100" dirty="0">
                <a:solidFill>
                  <a:srgbClr val="3E3E3E"/>
                </a:solidFill>
                <a:latin typeface="CVS Health Sans"/>
                <a:cs typeface="CVS Health Sans"/>
              </a:rPr>
              <a:t>of</a:t>
            </a:r>
            <a:r>
              <a:rPr sz="1100" spc="-15" dirty="0">
                <a:solidFill>
                  <a:srgbClr val="3E3E3E"/>
                </a:solidFill>
                <a:latin typeface="CVS Health Sans"/>
                <a:cs typeface="CVS Health Sans"/>
              </a:rPr>
              <a:t> </a:t>
            </a:r>
            <a:r>
              <a:rPr sz="1100" spc="-20" dirty="0">
                <a:solidFill>
                  <a:srgbClr val="3E3E3E"/>
                </a:solidFill>
                <a:latin typeface="CVS Health Sans"/>
                <a:cs typeface="CVS Health Sans"/>
              </a:rPr>
              <a:t>Care </a:t>
            </a:r>
            <a:r>
              <a:rPr sz="1100" dirty="0">
                <a:solidFill>
                  <a:srgbClr val="3E3E3E"/>
                </a:solidFill>
                <a:latin typeface="CVS Health Sans"/>
                <a:cs typeface="CVS Health Sans"/>
              </a:rPr>
              <a:t>Operations</a:t>
            </a:r>
            <a:r>
              <a:rPr sz="1100" spc="-45" dirty="0">
                <a:solidFill>
                  <a:srgbClr val="3E3E3E"/>
                </a:solidFill>
                <a:latin typeface="CVS Health Sans"/>
                <a:cs typeface="CVS Health Sans"/>
              </a:rPr>
              <a:t> </a:t>
            </a:r>
            <a:r>
              <a:rPr sz="1100" dirty="0">
                <a:solidFill>
                  <a:srgbClr val="3E3E3E"/>
                </a:solidFill>
                <a:latin typeface="CVS Health Sans"/>
                <a:cs typeface="CVS Health Sans"/>
              </a:rPr>
              <a:t>and a</a:t>
            </a:r>
            <a:r>
              <a:rPr sz="1100" spc="25" dirty="0">
                <a:solidFill>
                  <a:srgbClr val="3E3E3E"/>
                </a:solidFill>
                <a:latin typeface="CVS Health Sans"/>
                <a:cs typeface="CVS Health Sans"/>
              </a:rPr>
              <a:t> </a:t>
            </a:r>
            <a:r>
              <a:rPr sz="1100" dirty="0">
                <a:solidFill>
                  <a:srgbClr val="3E3E3E"/>
                </a:solidFill>
                <a:latin typeface="CVS Health Sans"/>
                <a:cs typeface="CVS Health Sans"/>
              </a:rPr>
              <a:t>bridge</a:t>
            </a:r>
            <a:r>
              <a:rPr sz="1100" spc="-55" dirty="0">
                <a:solidFill>
                  <a:srgbClr val="3E3E3E"/>
                </a:solidFill>
                <a:latin typeface="CVS Health Sans"/>
                <a:cs typeface="CVS Health Sans"/>
              </a:rPr>
              <a:t> </a:t>
            </a:r>
            <a:r>
              <a:rPr sz="1100" dirty="0">
                <a:solidFill>
                  <a:srgbClr val="3E3E3E"/>
                </a:solidFill>
                <a:latin typeface="CVS Health Sans"/>
                <a:cs typeface="CVS Health Sans"/>
              </a:rPr>
              <a:t>between</a:t>
            </a:r>
            <a:r>
              <a:rPr sz="1100" spc="-80" dirty="0">
                <a:solidFill>
                  <a:srgbClr val="3E3E3E"/>
                </a:solidFill>
                <a:latin typeface="CVS Health Sans"/>
                <a:cs typeface="CVS Health Sans"/>
              </a:rPr>
              <a:t> </a:t>
            </a:r>
            <a:r>
              <a:rPr sz="1100" dirty="0">
                <a:solidFill>
                  <a:srgbClr val="3E3E3E"/>
                </a:solidFill>
                <a:latin typeface="CVS Health Sans"/>
                <a:cs typeface="CVS Health Sans"/>
              </a:rPr>
              <a:t>Care</a:t>
            </a:r>
            <a:r>
              <a:rPr sz="1100" spc="-15" dirty="0">
                <a:solidFill>
                  <a:srgbClr val="3E3E3E"/>
                </a:solidFill>
                <a:latin typeface="CVS Health Sans"/>
                <a:cs typeface="CVS Health Sans"/>
              </a:rPr>
              <a:t> </a:t>
            </a:r>
            <a:r>
              <a:rPr sz="1100" dirty="0">
                <a:solidFill>
                  <a:srgbClr val="3E3E3E"/>
                </a:solidFill>
                <a:latin typeface="CVS Health Sans"/>
                <a:cs typeface="CVS Health Sans"/>
              </a:rPr>
              <a:t>and</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Pharmacy </a:t>
            </a:r>
            <a:r>
              <a:rPr sz="1100" dirty="0">
                <a:solidFill>
                  <a:srgbClr val="3E3E3E"/>
                </a:solidFill>
                <a:latin typeface="CVS Health Sans"/>
                <a:cs typeface="CVS Health Sans"/>
              </a:rPr>
              <a:t>Operations,</a:t>
            </a:r>
            <a:r>
              <a:rPr sz="1100" spc="-5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20" dirty="0">
                <a:solidFill>
                  <a:srgbClr val="3E3E3E"/>
                </a:solidFill>
                <a:latin typeface="CVS Health Sans"/>
                <a:cs typeface="CVS Health Sans"/>
              </a:rPr>
              <a:t> </a:t>
            </a:r>
            <a:r>
              <a:rPr sz="1100" dirty="0">
                <a:solidFill>
                  <a:srgbClr val="3E3E3E"/>
                </a:solidFill>
                <a:latin typeface="CVS Health Sans"/>
                <a:cs typeface="CVS Health Sans"/>
              </a:rPr>
              <a:t>a</a:t>
            </a:r>
            <a:r>
              <a:rPr sz="1100" spc="-25" dirty="0">
                <a:solidFill>
                  <a:srgbClr val="3E3E3E"/>
                </a:solidFill>
                <a:latin typeface="CVS Health Sans"/>
                <a:cs typeface="CVS Health Sans"/>
              </a:rPr>
              <a:t> </a:t>
            </a:r>
            <a:r>
              <a:rPr sz="1100" dirty="0">
                <a:solidFill>
                  <a:srgbClr val="3E3E3E"/>
                </a:solidFill>
                <a:latin typeface="CVS Health Sans"/>
                <a:cs typeface="CVS Health Sans"/>
              </a:rPr>
              <a:t>strong</a:t>
            </a:r>
            <a:r>
              <a:rPr sz="1100" spc="-40" dirty="0">
                <a:solidFill>
                  <a:srgbClr val="3E3E3E"/>
                </a:solidFill>
                <a:latin typeface="CVS Health Sans"/>
                <a:cs typeface="CVS Health Sans"/>
              </a:rPr>
              <a:t> </a:t>
            </a:r>
            <a:r>
              <a:rPr sz="1100" dirty="0">
                <a:solidFill>
                  <a:srgbClr val="3E3E3E"/>
                </a:solidFill>
                <a:latin typeface="CVS Health Sans"/>
                <a:cs typeface="CVS Health Sans"/>
              </a:rPr>
              <a:t>focus</a:t>
            </a:r>
            <a:r>
              <a:rPr sz="1100" spc="15" dirty="0">
                <a:solidFill>
                  <a:srgbClr val="3E3E3E"/>
                </a:solidFill>
                <a:latin typeface="CVS Health Sans"/>
                <a:cs typeface="CVS Health Sans"/>
              </a:rPr>
              <a:t> </a:t>
            </a:r>
            <a:r>
              <a:rPr sz="1100" dirty="0">
                <a:solidFill>
                  <a:srgbClr val="3E3E3E"/>
                </a:solidFill>
                <a:latin typeface="CVS Health Sans"/>
                <a:cs typeface="CVS Health Sans"/>
              </a:rPr>
              <a:t>on</a:t>
            </a:r>
            <a:r>
              <a:rPr sz="1100" spc="-20" dirty="0">
                <a:solidFill>
                  <a:srgbClr val="3E3E3E"/>
                </a:solidFill>
                <a:latin typeface="CVS Health Sans"/>
                <a:cs typeface="CVS Health Sans"/>
              </a:rPr>
              <a:t> </a:t>
            </a:r>
            <a:r>
              <a:rPr sz="1100" dirty="0">
                <a:solidFill>
                  <a:srgbClr val="3E3E3E"/>
                </a:solidFill>
                <a:latin typeface="CVS Health Sans"/>
                <a:cs typeface="CVS Health Sans"/>
              </a:rPr>
              <a:t>medical</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prescription </a:t>
            </a:r>
            <a:r>
              <a:rPr sz="1100" dirty="0">
                <a:solidFill>
                  <a:srgbClr val="3E3E3E"/>
                </a:solidFill>
                <a:latin typeface="CVS Health Sans"/>
                <a:cs typeface="CVS Health Sans"/>
              </a:rPr>
              <a:t>order</a:t>
            </a:r>
            <a:r>
              <a:rPr sz="1100" spc="-55" dirty="0">
                <a:solidFill>
                  <a:srgbClr val="3E3E3E"/>
                </a:solidFill>
                <a:latin typeface="CVS Health Sans"/>
                <a:cs typeface="CVS Health Sans"/>
              </a:rPr>
              <a:t> </a:t>
            </a:r>
            <a:r>
              <a:rPr sz="1100" dirty="0">
                <a:solidFill>
                  <a:srgbClr val="3E3E3E"/>
                </a:solidFill>
                <a:latin typeface="CVS Health Sans"/>
                <a:cs typeface="CVS Health Sans"/>
              </a:rPr>
              <a:t>fulfillment</a:t>
            </a:r>
            <a:r>
              <a:rPr sz="1100" spc="-75" dirty="0">
                <a:solidFill>
                  <a:srgbClr val="3E3E3E"/>
                </a:solidFill>
                <a:latin typeface="CVS Health Sans"/>
                <a:cs typeface="CVS Health Sans"/>
              </a:rPr>
              <a:t> </a:t>
            </a:r>
            <a:r>
              <a:rPr sz="1100" dirty="0">
                <a:solidFill>
                  <a:srgbClr val="3E3E3E"/>
                </a:solidFill>
                <a:latin typeface="CVS Health Sans"/>
                <a:cs typeface="CVS Health Sans"/>
              </a:rPr>
              <a:t>procedures,</a:t>
            </a:r>
            <a:r>
              <a:rPr sz="1100" spc="-105" dirty="0">
                <a:solidFill>
                  <a:srgbClr val="3E3E3E"/>
                </a:solidFill>
                <a:latin typeface="CVS Health Sans"/>
                <a:cs typeface="CVS Health Sans"/>
              </a:rPr>
              <a:t> </a:t>
            </a:r>
            <a:r>
              <a:rPr sz="1100" dirty="0">
                <a:solidFill>
                  <a:srgbClr val="3E3E3E"/>
                </a:solidFill>
                <a:latin typeface="CVS Health Sans"/>
                <a:cs typeface="CVS Health Sans"/>
              </a:rPr>
              <a:t>inquiries,</a:t>
            </a:r>
            <a:r>
              <a:rPr sz="1100" spc="15" dirty="0">
                <a:solidFill>
                  <a:srgbClr val="3E3E3E"/>
                </a:solidFill>
                <a:latin typeface="CVS Health Sans"/>
                <a:cs typeface="CVS Health Sans"/>
              </a:rPr>
              <a:t> </a:t>
            </a:r>
            <a:r>
              <a:rPr sz="1100" dirty="0">
                <a:solidFill>
                  <a:srgbClr val="3E3E3E"/>
                </a:solidFill>
                <a:latin typeface="CVS Health Sans"/>
                <a:cs typeface="CVS Health Sans"/>
              </a:rPr>
              <a:t>payments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requests</a:t>
            </a:r>
            <a:r>
              <a:rPr sz="1100" spc="-75" dirty="0">
                <a:solidFill>
                  <a:srgbClr val="3E3E3E"/>
                </a:solidFill>
                <a:latin typeface="CVS Health Sans"/>
                <a:cs typeface="CVS Health Sans"/>
              </a:rPr>
              <a:t> </a:t>
            </a:r>
            <a:r>
              <a:rPr sz="1100" dirty="0">
                <a:solidFill>
                  <a:srgbClr val="3E3E3E"/>
                </a:solidFill>
                <a:latin typeface="CVS Health Sans"/>
                <a:cs typeface="CVS Health Sans"/>
              </a:rPr>
              <a:t>from members</a:t>
            </a:r>
            <a:r>
              <a:rPr sz="1100" spc="-7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0" dirty="0">
                <a:solidFill>
                  <a:srgbClr val="3E3E3E"/>
                </a:solidFill>
                <a:latin typeface="CVS Health Sans"/>
                <a:cs typeface="CVS Health Sans"/>
              </a:rPr>
              <a:t> </a:t>
            </a:r>
            <a:r>
              <a:rPr sz="1100" spc="-20" dirty="0">
                <a:solidFill>
                  <a:srgbClr val="3E3E3E"/>
                </a:solidFill>
                <a:latin typeface="CVS Health Sans"/>
                <a:cs typeface="CVS Health Sans"/>
              </a:rPr>
              <a:t>CCRs.</a:t>
            </a:r>
            <a:endParaRPr sz="1100">
              <a:latin typeface="CVS Health Sans"/>
              <a:cs typeface="CVS Health Sans"/>
            </a:endParaRPr>
          </a:p>
        </p:txBody>
      </p:sp>
      <p:pic>
        <p:nvPicPr>
          <p:cNvPr id="7" name="object 7"/>
          <p:cNvPicPr/>
          <p:nvPr/>
        </p:nvPicPr>
        <p:blipFill>
          <a:blip r:embed="rId3" cstate="print"/>
          <a:stretch>
            <a:fillRect/>
          </a:stretch>
        </p:blipFill>
        <p:spPr>
          <a:xfrm>
            <a:off x="-127000" y="756529"/>
            <a:ext cx="12447524" cy="4658728"/>
          </a:xfrm>
          <a:prstGeom prst="rect">
            <a:avLst/>
          </a:prstGeom>
        </p:spPr>
      </p:pic>
      <p:sp>
        <p:nvSpPr>
          <p:cNvPr id="8" name="object 8"/>
          <p:cNvSpPr txBox="1"/>
          <p:nvPr/>
        </p:nvSpPr>
        <p:spPr>
          <a:xfrm>
            <a:off x="4068317" y="3335782"/>
            <a:ext cx="764540" cy="361950"/>
          </a:xfrm>
          <a:prstGeom prst="rect">
            <a:avLst/>
          </a:prstGeom>
        </p:spPr>
        <p:txBody>
          <a:bodyPr vert="horz" wrap="square" lIns="0" tIns="17145" rIns="0" bIns="0" rtlCol="0">
            <a:spAutoFit/>
          </a:bodyPr>
          <a:lstStyle/>
          <a:p>
            <a:pPr marL="12700">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107</a:t>
            </a:r>
            <a:endParaRPr sz="1150">
              <a:latin typeface="CVS Health Sans"/>
              <a:cs typeface="CVS Health Sans"/>
            </a:endParaRPr>
          </a:p>
          <a:p>
            <a:pPr marL="62865">
              <a:lnSpc>
                <a:spcPct val="100000"/>
              </a:lnSpc>
              <a:spcBef>
                <a:spcPts val="30"/>
              </a:spcBef>
            </a:pPr>
            <a:r>
              <a:rPr sz="1000" spc="-10" dirty="0">
                <a:solidFill>
                  <a:srgbClr val="3E3E3E"/>
                </a:solidFill>
                <a:latin typeface="CVS Health Sans"/>
                <a:cs typeface="CVS Health Sans"/>
              </a:rPr>
              <a:t>Supervisor</a:t>
            </a:r>
            <a:endParaRPr sz="1000">
              <a:latin typeface="CVS Health Sans"/>
              <a:cs typeface="CVS Health Sans"/>
            </a:endParaRPr>
          </a:p>
        </p:txBody>
      </p:sp>
      <p:sp>
        <p:nvSpPr>
          <p:cNvPr id="9" name="object 9"/>
          <p:cNvSpPr txBox="1"/>
          <p:nvPr/>
        </p:nvSpPr>
        <p:spPr>
          <a:xfrm>
            <a:off x="6618478" y="2661615"/>
            <a:ext cx="1231265" cy="495300"/>
          </a:xfrm>
          <a:prstGeom prst="rect">
            <a:avLst/>
          </a:prstGeom>
        </p:spPr>
        <p:txBody>
          <a:bodyPr vert="horz" wrap="square" lIns="0" tIns="21590" rIns="0" bIns="0" rtlCol="0">
            <a:spAutoFit/>
          </a:bodyPr>
          <a:lstStyle/>
          <a:p>
            <a:pPr marL="12065" marR="5080" indent="2540" algn="ctr">
              <a:lnSpc>
                <a:spcPct val="94500"/>
              </a:lnSpc>
              <a:spcBef>
                <a:spcPts val="17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210 </a:t>
            </a:r>
            <a:r>
              <a:rPr sz="1000" dirty="0">
                <a:solidFill>
                  <a:srgbClr val="3E3E3E"/>
                </a:solidFill>
                <a:latin typeface="CVS Health Sans"/>
                <a:cs typeface="CVS Health Sans"/>
              </a:rPr>
              <a:t>Manager,</a:t>
            </a:r>
            <a:r>
              <a:rPr sz="1000" spc="-45" dirty="0">
                <a:solidFill>
                  <a:srgbClr val="3E3E3E"/>
                </a:solidFill>
                <a:latin typeface="CVS Health Sans"/>
                <a:cs typeface="CVS Health Sans"/>
              </a:rPr>
              <a:t> </a:t>
            </a:r>
            <a:r>
              <a:rPr sz="1000" spc="-10" dirty="0">
                <a:solidFill>
                  <a:srgbClr val="3E3E3E"/>
                </a:solidFill>
                <a:latin typeface="CVS Health Sans"/>
                <a:cs typeface="CVS Health Sans"/>
              </a:rPr>
              <a:t>Pharmacy </a:t>
            </a:r>
            <a:r>
              <a:rPr sz="1000" dirty="0">
                <a:solidFill>
                  <a:srgbClr val="3E3E3E"/>
                </a:solidFill>
                <a:latin typeface="CVS Health Sans"/>
                <a:cs typeface="CVS Health Sans"/>
              </a:rPr>
              <a:t>Operations</a:t>
            </a:r>
            <a:r>
              <a:rPr sz="1000" spc="-50" dirty="0">
                <a:solidFill>
                  <a:srgbClr val="3E3E3E"/>
                </a:solidFill>
                <a:latin typeface="CVS Health Sans"/>
                <a:cs typeface="CVS Health Sans"/>
              </a:rPr>
              <a:t> </a:t>
            </a:r>
            <a:r>
              <a:rPr sz="1000" spc="-25" dirty="0">
                <a:solidFill>
                  <a:srgbClr val="3E3E3E"/>
                </a:solidFill>
                <a:latin typeface="CVS Health Sans"/>
                <a:cs typeface="CVS Health Sans"/>
              </a:rPr>
              <a:t>RPh</a:t>
            </a:r>
            <a:endParaRPr sz="1000">
              <a:latin typeface="CVS Health Sans"/>
              <a:cs typeface="CVS Health Sans"/>
            </a:endParaRPr>
          </a:p>
        </p:txBody>
      </p:sp>
      <p:sp>
        <p:nvSpPr>
          <p:cNvPr id="10" name="object 10"/>
          <p:cNvSpPr txBox="1"/>
          <p:nvPr/>
        </p:nvSpPr>
        <p:spPr>
          <a:xfrm>
            <a:off x="9502520" y="2355545"/>
            <a:ext cx="969010" cy="362585"/>
          </a:xfrm>
          <a:prstGeom prst="rect">
            <a:avLst/>
          </a:prstGeom>
        </p:spPr>
        <p:txBody>
          <a:bodyPr vert="horz" wrap="square" lIns="0" tIns="11430" rIns="0" bIns="0" rtlCol="0">
            <a:spAutoFit/>
          </a:bodyPr>
          <a:lstStyle/>
          <a:p>
            <a:pPr algn="ctr">
              <a:lnSpc>
                <a:spcPct val="100000"/>
              </a:lnSpc>
              <a:spcBef>
                <a:spcPts val="9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110</a:t>
            </a:r>
            <a:endParaRPr sz="1200">
              <a:latin typeface="CVS Health Sans"/>
              <a:cs typeface="CVS Health Sans"/>
            </a:endParaRPr>
          </a:p>
          <a:p>
            <a:pPr algn="ctr">
              <a:lnSpc>
                <a:spcPct val="100000"/>
              </a:lnSpc>
              <a:spcBef>
                <a:spcPts val="20"/>
              </a:spcBef>
            </a:pPr>
            <a:r>
              <a:rPr sz="1000" dirty="0">
                <a:solidFill>
                  <a:srgbClr val="3E3E3E"/>
                </a:solidFill>
                <a:latin typeface="CVS Health Sans"/>
                <a:cs typeface="CVS Health Sans"/>
              </a:rPr>
              <a:t>Senior</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Manager</a:t>
            </a:r>
            <a:endParaRPr sz="1000">
              <a:latin typeface="CVS Health Sans"/>
              <a:cs typeface="CVS Health Sans"/>
            </a:endParaRPr>
          </a:p>
        </p:txBody>
      </p:sp>
      <p:sp>
        <p:nvSpPr>
          <p:cNvPr id="11" name="object 11"/>
          <p:cNvSpPr txBox="1"/>
          <p:nvPr/>
        </p:nvSpPr>
        <p:spPr>
          <a:xfrm>
            <a:off x="10811382" y="1724914"/>
            <a:ext cx="827405" cy="361950"/>
          </a:xfrm>
          <a:prstGeom prst="rect">
            <a:avLst/>
          </a:prstGeom>
        </p:spPr>
        <p:txBody>
          <a:bodyPr vert="horz" wrap="square" lIns="0" tIns="17145" rIns="0" bIns="0" rtlCol="0">
            <a:spAutoFit/>
          </a:bodyPr>
          <a:lstStyle/>
          <a:p>
            <a:pPr marL="71755">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111</a:t>
            </a:r>
            <a:endParaRPr sz="1150">
              <a:latin typeface="CVS Health Sans"/>
              <a:cs typeface="CVS Health Sans"/>
            </a:endParaRPr>
          </a:p>
          <a:p>
            <a:pPr marL="12700">
              <a:lnSpc>
                <a:spcPct val="100000"/>
              </a:lnSpc>
              <a:spcBef>
                <a:spcPts val="30"/>
              </a:spcBef>
            </a:pPr>
            <a:r>
              <a:rPr sz="1000" dirty="0">
                <a:solidFill>
                  <a:srgbClr val="3E3E3E"/>
                </a:solidFill>
                <a:latin typeface="CVS Health Sans"/>
                <a:cs typeface="CVS Health Sans"/>
              </a:rPr>
              <a:t>Lead</a:t>
            </a:r>
            <a:r>
              <a:rPr sz="1000" spc="-35" dirty="0">
                <a:solidFill>
                  <a:srgbClr val="3E3E3E"/>
                </a:solidFill>
                <a:latin typeface="CVS Health Sans"/>
                <a:cs typeface="CVS Health Sans"/>
              </a:rPr>
              <a:t> </a:t>
            </a:r>
            <a:r>
              <a:rPr sz="1000" spc="-10" dirty="0">
                <a:solidFill>
                  <a:srgbClr val="3E3E3E"/>
                </a:solidFill>
                <a:latin typeface="CVS Health Sans"/>
                <a:cs typeface="CVS Health Sans"/>
              </a:rPr>
              <a:t>Director</a:t>
            </a:r>
            <a:endParaRPr sz="1000">
              <a:latin typeface="CVS Health Sans"/>
              <a:cs typeface="CVS Health Sans"/>
            </a:endParaRPr>
          </a:p>
        </p:txBody>
      </p:sp>
      <p:sp>
        <p:nvSpPr>
          <p:cNvPr id="12" name="object 12"/>
          <p:cNvSpPr txBox="1"/>
          <p:nvPr/>
        </p:nvSpPr>
        <p:spPr>
          <a:xfrm>
            <a:off x="2460751" y="3922852"/>
            <a:ext cx="1096645" cy="362585"/>
          </a:xfrm>
          <a:prstGeom prst="rect">
            <a:avLst/>
          </a:prstGeom>
        </p:spPr>
        <p:txBody>
          <a:bodyPr vert="horz" wrap="square" lIns="0" tIns="11430" rIns="0" bIns="0" rtlCol="0">
            <a:spAutoFit/>
          </a:bodyPr>
          <a:lstStyle/>
          <a:p>
            <a:pPr algn="ctr">
              <a:lnSpc>
                <a:spcPct val="100000"/>
              </a:lnSpc>
              <a:spcBef>
                <a:spcPts val="90"/>
              </a:spcBef>
            </a:pPr>
            <a:r>
              <a:rPr sz="1200" b="1" dirty="0">
                <a:solidFill>
                  <a:srgbClr val="3E3E3E"/>
                </a:solidFill>
                <a:latin typeface="CVS Health Sans"/>
                <a:cs typeface="CVS Health Sans"/>
              </a:rPr>
              <a:t>Grade</a:t>
            </a:r>
            <a:r>
              <a:rPr sz="1200" b="1" spc="-35" dirty="0">
                <a:solidFill>
                  <a:srgbClr val="3E3E3E"/>
                </a:solidFill>
                <a:latin typeface="CVS Health Sans"/>
                <a:cs typeface="CVS Health Sans"/>
              </a:rPr>
              <a:t> </a:t>
            </a:r>
            <a:r>
              <a:rPr sz="1200" b="1" spc="-25" dirty="0">
                <a:solidFill>
                  <a:srgbClr val="3E3E3E"/>
                </a:solidFill>
                <a:latin typeface="CVS Health Sans"/>
                <a:cs typeface="CVS Health Sans"/>
              </a:rPr>
              <a:t>106</a:t>
            </a:r>
            <a:endParaRPr sz="1200">
              <a:latin typeface="CVS Health Sans"/>
              <a:cs typeface="CVS Health Sans"/>
            </a:endParaRPr>
          </a:p>
          <a:p>
            <a:pPr algn="ctr">
              <a:lnSpc>
                <a:spcPct val="100000"/>
              </a:lnSpc>
              <a:spcBef>
                <a:spcPts val="20"/>
              </a:spcBef>
            </a:pPr>
            <a:r>
              <a:rPr sz="1000" dirty="0">
                <a:solidFill>
                  <a:srgbClr val="3E3E3E"/>
                </a:solidFill>
                <a:latin typeface="CVS Health Sans"/>
                <a:cs typeface="CVS Health Sans"/>
              </a:rPr>
              <a:t>Senior</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Technician</a:t>
            </a:r>
            <a:endParaRPr sz="1000">
              <a:latin typeface="CVS Health Sans"/>
              <a:cs typeface="CVS Health Sans"/>
            </a:endParaRPr>
          </a:p>
        </p:txBody>
      </p:sp>
      <p:sp>
        <p:nvSpPr>
          <p:cNvPr id="13" name="object 13"/>
          <p:cNvSpPr txBox="1"/>
          <p:nvPr/>
        </p:nvSpPr>
        <p:spPr>
          <a:xfrm>
            <a:off x="5397753" y="2819857"/>
            <a:ext cx="792480" cy="362585"/>
          </a:xfrm>
          <a:prstGeom prst="rect">
            <a:avLst/>
          </a:prstGeom>
        </p:spPr>
        <p:txBody>
          <a:bodyPr vert="horz" wrap="square" lIns="0" tIns="11430" rIns="0" bIns="0" rtlCol="0">
            <a:spAutoFit/>
          </a:bodyPr>
          <a:lstStyle/>
          <a:p>
            <a:pPr marL="12700">
              <a:lnSpc>
                <a:spcPct val="100000"/>
              </a:lnSpc>
              <a:spcBef>
                <a:spcPts val="9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208</a:t>
            </a:r>
            <a:endParaRPr sz="1200">
              <a:latin typeface="CVS Health Sans"/>
              <a:cs typeface="CVS Health Sans"/>
            </a:endParaRPr>
          </a:p>
          <a:p>
            <a:pPr marL="58419">
              <a:lnSpc>
                <a:spcPct val="100000"/>
              </a:lnSpc>
              <a:spcBef>
                <a:spcPts val="20"/>
              </a:spcBef>
            </a:pPr>
            <a:r>
              <a:rPr sz="1000" spc="-10" dirty="0">
                <a:solidFill>
                  <a:srgbClr val="3E3E3E"/>
                </a:solidFill>
                <a:latin typeface="CVS Health Sans"/>
                <a:cs typeface="CVS Health Sans"/>
              </a:rPr>
              <a:t>Pharmacist</a:t>
            </a:r>
            <a:endParaRPr sz="1000">
              <a:latin typeface="CVS Health Sans"/>
              <a:cs typeface="CVS Health Sans"/>
            </a:endParaRPr>
          </a:p>
        </p:txBody>
      </p:sp>
      <p:sp>
        <p:nvSpPr>
          <p:cNvPr id="14" name="object 14"/>
          <p:cNvSpPr txBox="1"/>
          <p:nvPr/>
        </p:nvSpPr>
        <p:spPr>
          <a:xfrm>
            <a:off x="8314435" y="2406141"/>
            <a:ext cx="766445" cy="361950"/>
          </a:xfrm>
          <a:prstGeom prst="rect">
            <a:avLst/>
          </a:prstGeom>
        </p:spPr>
        <p:txBody>
          <a:bodyPr vert="horz" wrap="square" lIns="0" tIns="17145" rIns="0" bIns="0" rtlCol="0">
            <a:spAutoFit/>
          </a:bodyPr>
          <a:lstStyle/>
          <a:p>
            <a:pPr algn="ctr">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109</a:t>
            </a:r>
            <a:endParaRPr sz="1150">
              <a:latin typeface="CVS Health Sans"/>
              <a:cs typeface="CVS Health Sans"/>
            </a:endParaRPr>
          </a:p>
          <a:p>
            <a:pPr algn="ctr">
              <a:lnSpc>
                <a:spcPct val="100000"/>
              </a:lnSpc>
              <a:spcBef>
                <a:spcPts val="30"/>
              </a:spcBef>
            </a:pPr>
            <a:r>
              <a:rPr sz="1000" spc="-10" dirty="0">
                <a:solidFill>
                  <a:srgbClr val="3E3E3E"/>
                </a:solidFill>
                <a:latin typeface="CVS Health Sans"/>
                <a:cs typeface="CVS Health Sans"/>
              </a:rPr>
              <a:t>Manager</a:t>
            </a:r>
            <a:endParaRPr sz="1000">
              <a:latin typeface="CVS Health Sans"/>
              <a:cs typeface="CVS Health Sans"/>
            </a:endParaRPr>
          </a:p>
        </p:txBody>
      </p:sp>
      <p:grpSp>
        <p:nvGrpSpPr>
          <p:cNvPr id="15" name="object 15"/>
          <p:cNvGrpSpPr/>
          <p:nvPr/>
        </p:nvGrpSpPr>
        <p:grpSpPr>
          <a:xfrm>
            <a:off x="2446020" y="1207008"/>
            <a:ext cx="6863080" cy="2734310"/>
            <a:chOff x="2446020" y="1207008"/>
            <a:chExt cx="6863080" cy="2734310"/>
          </a:xfrm>
        </p:grpSpPr>
        <p:pic>
          <p:nvPicPr>
            <p:cNvPr id="16" name="object 16"/>
            <p:cNvPicPr/>
            <p:nvPr/>
          </p:nvPicPr>
          <p:blipFill>
            <a:blip r:embed="rId4" cstate="print"/>
            <a:stretch>
              <a:fillRect/>
            </a:stretch>
          </p:blipFill>
          <p:spPr>
            <a:xfrm>
              <a:off x="2446020" y="2825496"/>
              <a:ext cx="1065276" cy="1115567"/>
            </a:xfrm>
            <a:prstGeom prst="rect">
              <a:avLst/>
            </a:prstGeom>
          </p:spPr>
        </p:pic>
        <p:pic>
          <p:nvPicPr>
            <p:cNvPr id="17" name="object 17"/>
            <p:cNvPicPr/>
            <p:nvPr/>
          </p:nvPicPr>
          <p:blipFill>
            <a:blip r:embed="rId5" cstate="print"/>
            <a:stretch>
              <a:fillRect/>
            </a:stretch>
          </p:blipFill>
          <p:spPr>
            <a:xfrm>
              <a:off x="8165591" y="1207008"/>
              <a:ext cx="1143000" cy="1197864"/>
            </a:xfrm>
            <a:prstGeom prst="rect">
              <a:avLst/>
            </a:prstGeom>
          </p:spPr>
        </p:pic>
        <p:pic>
          <p:nvPicPr>
            <p:cNvPr id="18" name="object 18"/>
            <p:cNvPicPr/>
            <p:nvPr/>
          </p:nvPicPr>
          <p:blipFill>
            <a:blip r:embed="rId6" cstate="print"/>
            <a:stretch>
              <a:fillRect/>
            </a:stretch>
          </p:blipFill>
          <p:spPr>
            <a:xfrm>
              <a:off x="3845052" y="2299716"/>
              <a:ext cx="1211579" cy="1065276"/>
            </a:xfrm>
            <a:prstGeom prst="rect">
              <a:avLst/>
            </a:prstGeom>
          </p:spPr>
        </p:pic>
      </p:grpSp>
      <p:sp>
        <p:nvSpPr>
          <p:cNvPr id="19" name="object 19"/>
          <p:cNvSpPr txBox="1"/>
          <p:nvPr/>
        </p:nvSpPr>
        <p:spPr>
          <a:xfrm>
            <a:off x="601776" y="3697681"/>
            <a:ext cx="1414780" cy="1113790"/>
          </a:xfrm>
          <a:prstGeom prst="rect">
            <a:avLst/>
          </a:prstGeom>
        </p:spPr>
        <p:txBody>
          <a:bodyPr vert="horz" wrap="square" lIns="0" tIns="21590" rIns="0" bIns="0" rtlCol="0">
            <a:spAutoFit/>
          </a:bodyPr>
          <a:lstStyle/>
          <a:p>
            <a:pPr marL="12065" marR="374650" indent="5080" algn="ctr">
              <a:lnSpc>
                <a:spcPct val="94500"/>
              </a:lnSpc>
              <a:spcBef>
                <a:spcPts val="17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105 </a:t>
            </a:r>
            <a:r>
              <a:rPr sz="1000" spc="-10" dirty="0">
                <a:solidFill>
                  <a:srgbClr val="3E3E3E"/>
                </a:solidFill>
                <a:latin typeface="CVS Health Sans"/>
                <a:cs typeface="CVS Health Sans"/>
              </a:rPr>
              <a:t>Representative, </a:t>
            </a:r>
            <a:r>
              <a:rPr sz="1000" dirty="0">
                <a:solidFill>
                  <a:srgbClr val="3E3E3E"/>
                </a:solidFill>
                <a:latin typeface="CVS Health Sans"/>
                <a:cs typeface="CVS Health Sans"/>
              </a:rPr>
              <a:t>Technician</a:t>
            </a:r>
            <a:r>
              <a:rPr sz="1000" spc="-50" dirty="0">
                <a:solidFill>
                  <a:srgbClr val="3E3E3E"/>
                </a:solidFill>
                <a:latin typeface="CVS Health Sans"/>
                <a:cs typeface="CVS Health Sans"/>
              </a:rPr>
              <a:t> </a:t>
            </a:r>
            <a:r>
              <a:rPr sz="1000" dirty="0">
                <a:solidFill>
                  <a:srgbClr val="3E3E3E"/>
                </a:solidFill>
                <a:latin typeface="CVS Health Sans"/>
                <a:cs typeface="CVS Health Sans"/>
              </a:rPr>
              <a:t>I, II,</a:t>
            </a:r>
            <a:r>
              <a:rPr sz="1000" spc="5" dirty="0">
                <a:solidFill>
                  <a:srgbClr val="3E3E3E"/>
                </a:solidFill>
                <a:latin typeface="CVS Health Sans"/>
                <a:cs typeface="CVS Health Sans"/>
              </a:rPr>
              <a:t> </a:t>
            </a:r>
            <a:r>
              <a:rPr sz="1000" spc="-25" dirty="0">
                <a:solidFill>
                  <a:srgbClr val="3E3E3E"/>
                </a:solidFill>
                <a:latin typeface="CVS Health Sans"/>
                <a:cs typeface="CVS Health Sans"/>
              </a:rPr>
              <a:t>III</a:t>
            </a:r>
            <a:endParaRPr sz="1000">
              <a:latin typeface="CVS Health Sans"/>
              <a:cs typeface="CVS Health Sans"/>
            </a:endParaRPr>
          </a:p>
          <a:p>
            <a:pPr marL="615950">
              <a:lnSpc>
                <a:spcPct val="100000"/>
              </a:lnSpc>
              <a:spcBef>
                <a:spcPts val="545"/>
              </a:spcBef>
            </a:pPr>
            <a:r>
              <a:rPr sz="900" dirty="0">
                <a:solidFill>
                  <a:srgbClr val="7E7E7E"/>
                </a:solidFill>
                <a:latin typeface="CVS Health Sans"/>
                <a:cs typeface="CVS Health Sans"/>
              </a:rPr>
              <a:t>Ask</a:t>
            </a:r>
            <a:r>
              <a:rPr sz="900" spc="-20" dirty="0">
                <a:solidFill>
                  <a:srgbClr val="7E7E7E"/>
                </a:solidFill>
                <a:latin typeface="CVS Health Sans"/>
                <a:cs typeface="CVS Health Sans"/>
              </a:rPr>
              <a:t> </a:t>
            </a:r>
            <a:r>
              <a:rPr sz="900" dirty="0">
                <a:solidFill>
                  <a:srgbClr val="7E7E7E"/>
                </a:solidFill>
                <a:latin typeface="CVS Health Sans"/>
                <a:cs typeface="CVS Health Sans"/>
              </a:rPr>
              <a:t>about</a:t>
            </a:r>
            <a:r>
              <a:rPr sz="900" spc="-40" dirty="0">
                <a:solidFill>
                  <a:srgbClr val="7E7E7E"/>
                </a:solidFill>
                <a:latin typeface="CVS Health Sans"/>
                <a:cs typeface="CVS Health Sans"/>
              </a:rPr>
              <a:t> </a:t>
            </a:r>
            <a:r>
              <a:rPr sz="900" spc="-25" dirty="0">
                <a:solidFill>
                  <a:srgbClr val="7E7E7E"/>
                </a:solidFill>
                <a:latin typeface="CVS Health Sans"/>
                <a:cs typeface="CVS Health Sans"/>
              </a:rPr>
              <a:t>how</a:t>
            </a:r>
            <a:endParaRPr sz="900">
              <a:latin typeface="CVS Health Sans"/>
              <a:cs typeface="CVS Health Sans"/>
            </a:endParaRPr>
          </a:p>
          <a:p>
            <a:pPr marL="615950" marR="158115">
              <a:lnSpc>
                <a:spcPct val="100000"/>
              </a:lnSpc>
            </a:pPr>
            <a:r>
              <a:rPr sz="900" dirty="0">
                <a:solidFill>
                  <a:srgbClr val="7E7E7E"/>
                </a:solidFill>
                <a:latin typeface="CVS Health Sans"/>
                <a:cs typeface="CVS Health Sans"/>
              </a:rPr>
              <a:t>to </a:t>
            </a:r>
            <a:r>
              <a:rPr sz="900" spc="-10" dirty="0">
                <a:solidFill>
                  <a:srgbClr val="7E7E7E"/>
                </a:solidFill>
                <a:latin typeface="CVS Health Sans"/>
                <a:cs typeface="CVS Health Sans"/>
              </a:rPr>
              <a:t>become</a:t>
            </a:r>
            <a:r>
              <a:rPr sz="900" spc="500" dirty="0">
                <a:solidFill>
                  <a:srgbClr val="7E7E7E"/>
                </a:solidFill>
                <a:latin typeface="CVS Health Sans"/>
                <a:cs typeface="CVS Health Sans"/>
              </a:rPr>
              <a:t> </a:t>
            </a:r>
            <a:r>
              <a:rPr sz="900" dirty="0">
                <a:solidFill>
                  <a:srgbClr val="7E7E7E"/>
                </a:solidFill>
                <a:latin typeface="CVS Health Sans"/>
                <a:cs typeface="CVS Health Sans"/>
              </a:rPr>
              <a:t>a</a:t>
            </a:r>
            <a:r>
              <a:rPr sz="900" spc="-15" dirty="0">
                <a:solidFill>
                  <a:srgbClr val="7E7E7E"/>
                </a:solidFill>
                <a:latin typeface="CVS Health Sans"/>
                <a:cs typeface="CVS Health Sans"/>
              </a:rPr>
              <a:t> </a:t>
            </a:r>
            <a:r>
              <a:rPr sz="900" spc="-10" dirty="0">
                <a:solidFill>
                  <a:srgbClr val="7E7E7E"/>
                </a:solidFill>
                <a:latin typeface="CVS Health Sans"/>
                <a:cs typeface="CVS Health Sans"/>
              </a:rPr>
              <a:t>Pharmacy Technician.</a:t>
            </a:r>
            <a:endParaRPr sz="900">
              <a:latin typeface="CVS Health Sans"/>
              <a:cs typeface="CVS Health Sans"/>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6</a:t>
            </a:fld>
            <a:endParaRPr sz="1000">
              <a:latin typeface="CVS Health Sans Medium"/>
              <a:cs typeface="CVS Health Sans Medium"/>
            </a:endParaRPr>
          </a:p>
        </p:txBody>
      </p:sp>
      <p:sp>
        <p:nvSpPr>
          <p:cNvPr id="21" name="object 21"/>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7000" y="2540008"/>
            <a:ext cx="12447905" cy="3655060"/>
            <a:chOff x="-127000" y="2540008"/>
            <a:chExt cx="12447905" cy="3655060"/>
          </a:xfrm>
        </p:grpSpPr>
        <p:pic>
          <p:nvPicPr>
            <p:cNvPr id="3" name="object 3"/>
            <p:cNvPicPr/>
            <p:nvPr/>
          </p:nvPicPr>
          <p:blipFill>
            <a:blip r:embed="rId2" cstate="print"/>
            <a:stretch>
              <a:fillRect/>
            </a:stretch>
          </p:blipFill>
          <p:spPr>
            <a:xfrm>
              <a:off x="4572" y="4713732"/>
              <a:ext cx="12188951" cy="1481328"/>
            </a:xfrm>
            <a:prstGeom prst="rect">
              <a:avLst/>
            </a:prstGeom>
          </p:spPr>
        </p:pic>
        <p:sp>
          <p:nvSpPr>
            <p:cNvPr id="4" name="object 4"/>
            <p:cNvSpPr/>
            <p:nvPr/>
          </p:nvSpPr>
          <p:spPr>
            <a:xfrm>
              <a:off x="0" y="2667008"/>
              <a:ext cx="12193905" cy="2621280"/>
            </a:xfrm>
            <a:custGeom>
              <a:avLst/>
              <a:gdLst/>
              <a:ahLst/>
              <a:cxnLst/>
              <a:rect l="l" t="t" r="r" b="b"/>
              <a:pathLst>
                <a:path w="12193905" h="2621279">
                  <a:moveTo>
                    <a:pt x="0" y="2453117"/>
                  </a:moveTo>
                  <a:lnTo>
                    <a:pt x="90771" y="2463891"/>
                  </a:lnTo>
                  <a:lnTo>
                    <a:pt x="144087" y="2470141"/>
                  </a:lnTo>
                  <a:lnTo>
                    <a:pt x="197354" y="2476324"/>
                  </a:lnTo>
                  <a:lnTo>
                    <a:pt x="250569" y="2482436"/>
                  </a:lnTo>
                  <a:lnTo>
                    <a:pt x="303729" y="2488473"/>
                  </a:lnTo>
                  <a:lnTo>
                    <a:pt x="356831" y="2494432"/>
                  </a:lnTo>
                  <a:lnTo>
                    <a:pt x="409871" y="2500307"/>
                  </a:lnTo>
                  <a:lnTo>
                    <a:pt x="462847" y="2506094"/>
                  </a:lnTo>
                  <a:lnTo>
                    <a:pt x="515756" y="2511790"/>
                  </a:lnTo>
                  <a:lnTo>
                    <a:pt x="568594" y="2517391"/>
                  </a:lnTo>
                  <a:lnTo>
                    <a:pt x="621358" y="2522891"/>
                  </a:lnTo>
                  <a:lnTo>
                    <a:pt x="674046" y="2528287"/>
                  </a:lnTo>
                  <a:lnTo>
                    <a:pt x="726654" y="2533575"/>
                  </a:lnTo>
                  <a:lnTo>
                    <a:pt x="779180" y="2538751"/>
                  </a:lnTo>
                  <a:lnTo>
                    <a:pt x="831619" y="2543810"/>
                  </a:lnTo>
                  <a:lnTo>
                    <a:pt x="883970" y="2548749"/>
                  </a:lnTo>
                  <a:lnTo>
                    <a:pt x="936229" y="2553562"/>
                  </a:lnTo>
                  <a:lnTo>
                    <a:pt x="988393" y="2558247"/>
                  </a:lnTo>
                  <a:lnTo>
                    <a:pt x="1040458" y="2562798"/>
                  </a:lnTo>
                  <a:lnTo>
                    <a:pt x="1092423" y="2567212"/>
                  </a:lnTo>
                  <a:lnTo>
                    <a:pt x="1144283" y="2571485"/>
                  </a:lnTo>
                  <a:lnTo>
                    <a:pt x="1196037" y="2575612"/>
                  </a:lnTo>
                  <a:lnTo>
                    <a:pt x="1247679" y="2579589"/>
                  </a:lnTo>
                  <a:lnTo>
                    <a:pt x="1299209" y="2583411"/>
                  </a:lnTo>
                  <a:lnTo>
                    <a:pt x="1350622" y="2587076"/>
                  </a:lnTo>
                  <a:lnTo>
                    <a:pt x="1401915" y="2590579"/>
                  </a:lnTo>
                  <a:lnTo>
                    <a:pt x="1453086" y="2593915"/>
                  </a:lnTo>
                  <a:lnTo>
                    <a:pt x="1504131" y="2597080"/>
                  </a:lnTo>
                  <a:lnTo>
                    <a:pt x="1555048" y="2600070"/>
                  </a:lnTo>
                  <a:lnTo>
                    <a:pt x="1605833" y="2602882"/>
                  </a:lnTo>
                  <a:lnTo>
                    <a:pt x="1656483" y="2605510"/>
                  </a:lnTo>
                  <a:lnTo>
                    <a:pt x="1706995" y="2607951"/>
                  </a:lnTo>
                  <a:lnTo>
                    <a:pt x="1757366" y="2610201"/>
                  </a:lnTo>
                  <a:lnTo>
                    <a:pt x="1807593" y="2612255"/>
                  </a:lnTo>
                  <a:lnTo>
                    <a:pt x="1857673" y="2614109"/>
                  </a:lnTo>
                  <a:lnTo>
                    <a:pt x="1907602" y="2615759"/>
                  </a:lnTo>
                  <a:lnTo>
                    <a:pt x="1957379" y="2617201"/>
                  </a:lnTo>
                  <a:lnTo>
                    <a:pt x="2006999" y="2618431"/>
                  </a:lnTo>
                  <a:lnTo>
                    <a:pt x="2056460" y="2619444"/>
                  </a:lnTo>
                  <a:lnTo>
                    <a:pt x="2105758" y="2620237"/>
                  </a:lnTo>
                  <a:lnTo>
                    <a:pt x="2154892" y="2620804"/>
                  </a:lnTo>
                  <a:lnTo>
                    <a:pt x="2203856" y="2621143"/>
                  </a:lnTo>
                  <a:lnTo>
                    <a:pt x="2252649" y="2621249"/>
                  </a:lnTo>
                  <a:lnTo>
                    <a:pt x="2301267" y="2621118"/>
                  </a:lnTo>
                  <a:lnTo>
                    <a:pt x="2349708" y="2620745"/>
                  </a:lnTo>
                  <a:lnTo>
                    <a:pt x="2397967" y="2620127"/>
                  </a:lnTo>
                  <a:lnTo>
                    <a:pt x="2446043" y="2619259"/>
                  </a:lnTo>
                  <a:lnTo>
                    <a:pt x="2493932" y="2618137"/>
                  </a:lnTo>
                  <a:lnTo>
                    <a:pt x="2541631" y="2616756"/>
                  </a:lnTo>
                  <a:lnTo>
                    <a:pt x="2589137" y="2615114"/>
                  </a:lnTo>
                  <a:lnTo>
                    <a:pt x="2636446" y="2613205"/>
                  </a:lnTo>
                  <a:lnTo>
                    <a:pt x="2683557" y="2611026"/>
                  </a:lnTo>
                  <a:lnTo>
                    <a:pt x="2730465" y="2608572"/>
                  </a:lnTo>
                  <a:lnTo>
                    <a:pt x="2777168" y="2605839"/>
                  </a:lnTo>
                  <a:lnTo>
                    <a:pt x="2823663" y="2602823"/>
                  </a:lnTo>
                  <a:lnTo>
                    <a:pt x="2869946" y="2599520"/>
                  </a:lnTo>
                  <a:lnTo>
                    <a:pt x="2916015" y="2595926"/>
                  </a:lnTo>
                  <a:lnTo>
                    <a:pt x="2961866" y="2592036"/>
                  </a:lnTo>
                  <a:lnTo>
                    <a:pt x="3007496" y="2587846"/>
                  </a:lnTo>
                  <a:lnTo>
                    <a:pt x="3052903" y="2583352"/>
                  </a:lnTo>
                  <a:lnTo>
                    <a:pt x="3098083" y="2578551"/>
                  </a:lnTo>
                  <a:lnTo>
                    <a:pt x="3143033" y="2573437"/>
                  </a:lnTo>
                  <a:lnTo>
                    <a:pt x="3187751" y="2568007"/>
                  </a:lnTo>
                  <a:lnTo>
                    <a:pt x="3232232" y="2562256"/>
                  </a:lnTo>
                  <a:lnTo>
                    <a:pt x="3276474" y="2556181"/>
                  </a:lnTo>
                  <a:lnTo>
                    <a:pt x="3320475" y="2549776"/>
                  </a:lnTo>
                  <a:lnTo>
                    <a:pt x="3364230" y="2543039"/>
                  </a:lnTo>
                  <a:lnTo>
                    <a:pt x="3415923" y="2534352"/>
                  </a:lnTo>
                  <a:lnTo>
                    <a:pt x="3467067" y="2524759"/>
                  </a:lnTo>
                  <a:lnTo>
                    <a:pt x="3517676" y="2514287"/>
                  </a:lnTo>
                  <a:lnTo>
                    <a:pt x="3567765" y="2502963"/>
                  </a:lnTo>
                  <a:lnTo>
                    <a:pt x="3617348" y="2490815"/>
                  </a:lnTo>
                  <a:lnTo>
                    <a:pt x="3666439" y="2477869"/>
                  </a:lnTo>
                  <a:lnTo>
                    <a:pt x="3715054" y="2464153"/>
                  </a:lnTo>
                  <a:lnTo>
                    <a:pt x="3763206" y="2449693"/>
                  </a:lnTo>
                  <a:lnTo>
                    <a:pt x="3810911" y="2434517"/>
                  </a:lnTo>
                  <a:lnTo>
                    <a:pt x="3858182" y="2418651"/>
                  </a:lnTo>
                  <a:lnTo>
                    <a:pt x="3905035" y="2402124"/>
                  </a:lnTo>
                  <a:lnTo>
                    <a:pt x="3951483" y="2384962"/>
                  </a:lnTo>
                  <a:lnTo>
                    <a:pt x="3997542" y="2367191"/>
                  </a:lnTo>
                  <a:lnTo>
                    <a:pt x="4043226" y="2348840"/>
                  </a:lnTo>
                  <a:lnTo>
                    <a:pt x="4088549" y="2329936"/>
                  </a:lnTo>
                  <a:lnTo>
                    <a:pt x="4133526" y="2310504"/>
                  </a:lnTo>
                  <a:lnTo>
                    <a:pt x="4178171" y="2290573"/>
                  </a:lnTo>
                  <a:lnTo>
                    <a:pt x="4222499" y="2270170"/>
                  </a:lnTo>
                  <a:lnTo>
                    <a:pt x="4266524" y="2249321"/>
                  </a:lnTo>
                  <a:lnTo>
                    <a:pt x="4310262" y="2228054"/>
                  </a:lnTo>
                  <a:lnTo>
                    <a:pt x="4353726" y="2206396"/>
                  </a:lnTo>
                  <a:lnTo>
                    <a:pt x="4396930" y="2184374"/>
                  </a:lnTo>
                  <a:lnTo>
                    <a:pt x="4439891" y="2162015"/>
                  </a:lnTo>
                  <a:lnTo>
                    <a:pt x="4482621" y="2139347"/>
                  </a:lnTo>
                  <a:lnTo>
                    <a:pt x="4525136" y="2116395"/>
                  </a:lnTo>
                  <a:lnTo>
                    <a:pt x="4567450" y="2093188"/>
                  </a:lnTo>
                  <a:lnTo>
                    <a:pt x="4609577" y="2069752"/>
                  </a:lnTo>
                  <a:lnTo>
                    <a:pt x="4651533" y="2046115"/>
                  </a:lnTo>
                  <a:lnTo>
                    <a:pt x="4693331" y="2022303"/>
                  </a:lnTo>
                  <a:lnTo>
                    <a:pt x="4734987" y="1998344"/>
                  </a:lnTo>
                  <a:lnTo>
                    <a:pt x="4776513" y="1974265"/>
                  </a:lnTo>
                  <a:lnTo>
                    <a:pt x="4817927" y="1950093"/>
                  </a:lnTo>
                  <a:lnTo>
                    <a:pt x="4859240" y="1925855"/>
                  </a:lnTo>
                  <a:lnTo>
                    <a:pt x="4900469" y="1901578"/>
                  </a:lnTo>
                  <a:lnTo>
                    <a:pt x="4941628" y="1877289"/>
                  </a:lnTo>
                  <a:lnTo>
                    <a:pt x="4982731" y="1853016"/>
                  </a:lnTo>
                  <a:lnTo>
                    <a:pt x="5023793" y="1828785"/>
                  </a:lnTo>
                  <a:lnTo>
                    <a:pt x="5064828" y="1804624"/>
                  </a:lnTo>
                  <a:lnTo>
                    <a:pt x="5105850" y="1780559"/>
                  </a:lnTo>
                  <a:lnTo>
                    <a:pt x="5146875" y="1756617"/>
                  </a:lnTo>
                  <a:lnTo>
                    <a:pt x="5187917" y="1732827"/>
                  </a:lnTo>
                  <a:lnTo>
                    <a:pt x="5228991" y="1709215"/>
                  </a:lnTo>
                  <a:lnTo>
                    <a:pt x="5270110" y="1685807"/>
                  </a:lnTo>
                  <a:lnTo>
                    <a:pt x="5311289" y="1662632"/>
                  </a:lnTo>
                  <a:lnTo>
                    <a:pt x="5352544" y="1639715"/>
                  </a:lnTo>
                  <a:lnTo>
                    <a:pt x="5393887" y="1617085"/>
                  </a:lnTo>
                  <a:lnTo>
                    <a:pt x="5435335" y="1594769"/>
                  </a:lnTo>
                  <a:lnTo>
                    <a:pt x="5476901" y="1572793"/>
                  </a:lnTo>
                  <a:lnTo>
                    <a:pt x="5518601" y="1551184"/>
                  </a:lnTo>
                  <a:lnTo>
                    <a:pt x="5560447" y="1529970"/>
                  </a:lnTo>
                  <a:lnTo>
                    <a:pt x="5602456" y="1509178"/>
                  </a:lnTo>
                  <a:lnTo>
                    <a:pt x="5644641" y="1488835"/>
                  </a:lnTo>
                  <a:lnTo>
                    <a:pt x="5687017" y="1468967"/>
                  </a:lnTo>
                  <a:lnTo>
                    <a:pt x="5729599" y="1449603"/>
                  </a:lnTo>
                  <a:lnTo>
                    <a:pt x="5772401" y="1430769"/>
                  </a:lnTo>
                  <a:lnTo>
                    <a:pt x="5815438" y="1412492"/>
                  </a:lnTo>
                  <a:lnTo>
                    <a:pt x="5858723" y="1394799"/>
                  </a:lnTo>
                  <a:lnTo>
                    <a:pt x="5902273" y="1377718"/>
                  </a:lnTo>
                  <a:lnTo>
                    <a:pt x="5946100" y="1361276"/>
                  </a:lnTo>
                  <a:lnTo>
                    <a:pt x="5990220" y="1345498"/>
                  </a:lnTo>
                  <a:lnTo>
                    <a:pt x="6034648" y="1330414"/>
                  </a:lnTo>
                  <a:lnTo>
                    <a:pt x="6079397" y="1316050"/>
                  </a:lnTo>
                  <a:lnTo>
                    <a:pt x="6124482" y="1302432"/>
                  </a:lnTo>
                  <a:lnTo>
                    <a:pt x="6169918" y="1289589"/>
                  </a:lnTo>
                  <a:lnTo>
                    <a:pt x="6215720" y="1277546"/>
                  </a:lnTo>
                  <a:lnTo>
                    <a:pt x="6261901" y="1266332"/>
                  </a:lnTo>
                  <a:lnTo>
                    <a:pt x="6308476" y="1255973"/>
                  </a:lnTo>
                  <a:lnTo>
                    <a:pt x="6355461" y="1246496"/>
                  </a:lnTo>
                  <a:lnTo>
                    <a:pt x="6401463" y="1238170"/>
                  </a:lnTo>
                  <a:lnTo>
                    <a:pt x="6447772" y="1230709"/>
                  </a:lnTo>
                  <a:lnTo>
                    <a:pt x="6494378" y="1224087"/>
                  </a:lnTo>
                  <a:lnTo>
                    <a:pt x="6541272" y="1218279"/>
                  </a:lnTo>
                  <a:lnTo>
                    <a:pt x="6588443" y="1213258"/>
                  </a:lnTo>
                  <a:lnTo>
                    <a:pt x="6635882" y="1208998"/>
                  </a:lnTo>
                  <a:lnTo>
                    <a:pt x="6683580" y="1205472"/>
                  </a:lnTo>
                  <a:lnTo>
                    <a:pt x="6731526" y="1202654"/>
                  </a:lnTo>
                  <a:lnTo>
                    <a:pt x="6779710" y="1200518"/>
                  </a:lnTo>
                  <a:lnTo>
                    <a:pt x="6828124" y="1199038"/>
                  </a:lnTo>
                  <a:lnTo>
                    <a:pt x="6876757" y="1198186"/>
                  </a:lnTo>
                  <a:lnTo>
                    <a:pt x="6925599" y="1197938"/>
                  </a:lnTo>
                  <a:lnTo>
                    <a:pt x="6974640" y="1198266"/>
                  </a:lnTo>
                  <a:lnTo>
                    <a:pt x="7023872" y="1199145"/>
                  </a:lnTo>
                  <a:lnTo>
                    <a:pt x="7073283" y="1200547"/>
                  </a:lnTo>
                  <a:lnTo>
                    <a:pt x="7122865" y="1202448"/>
                  </a:lnTo>
                  <a:lnTo>
                    <a:pt x="7172608" y="1204819"/>
                  </a:lnTo>
                  <a:lnTo>
                    <a:pt x="7222501" y="1207636"/>
                  </a:lnTo>
                  <a:lnTo>
                    <a:pt x="7272535" y="1210872"/>
                  </a:lnTo>
                  <a:lnTo>
                    <a:pt x="7322701" y="1214500"/>
                  </a:lnTo>
                  <a:lnTo>
                    <a:pt x="7372988" y="1218495"/>
                  </a:lnTo>
                  <a:lnTo>
                    <a:pt x="7423387" y="1222830"/>
                  </a:lnTo>
                  <a:lnTo>
                    <a:pt x="7473887" y="1227478"/>
                  </a:lnTo>
                  <a:lnTo>
                    <a:pt x="7524480" y="1232414"/>
                  </a:lnTo>
                  <a:lnTo>
                    <a:pt x="7575156" y="1237611"/>
                  </a:lnTo>
                  <a:lnTo>
                    <a:pt x="7625904" y="1243042"/>
                  </a:lnTo>
                  <a:lnTo>
                    <a:pt x="7676715" y="1248682"/>
                  </a:lnTo>
                  <a:lnTo>
                    <a:pt x="7727579" y="1254504"/>
                  </a:lnTo>
                  <a:lnTo>
                    <a:pt x="7778486" y="1260483"/>
                  </a:lnTo>
                  <a:lnTo>
                    <a:pt x="7829428" y="1266590"/>
                  </a:lnTo>
                  <a:lnTo>
                    <a:pt x="7880393" y="1272802"/>
                  </a:lnTo>
                  <a:lnTo>
                    <a:pt x="7931372" y="1279090"/>
                  </a:lnTo>
                  <a:lnTo>
                    <a:pt x="7982355" y="1285429"/>
                  </a:lnTo>
                  <a:lnTo>
                    <a:pt x="8033333" y="1291792"/>
                  </a:lnTo>
                  <a:lnTo>
                    <a:pt x="8084296" y="1298154"/>
                  </a:lnTo>
                  <a:lnTo>
                    <a:pt x="8135234" y="1304487"/>
                  </a:lnTo>
                  <a:lnTo>
                    <a:pt x="8186137" y="1310766"/>
                  </a:lnTo>
                  <a:lnTo>
                    <a:pt x="8236995" y="1316964"/>
                  </a:lnTo>
                  <a:lnTo>
                    <a:pt x="8287800" y="1323055"/>
                  </a:lnTo>
                  <a:lnTo>
                    <a:pt x="8338540" y="1329013"/>
                  </a:lnTo>
                  <a:lnTo>
                    <a:pt x="8389207" y="1334811"/>
                  </a:lnTo>
                  <a:lnTo>
                    <a:pt x="8439790" y="1340424"/>
                  </a:lnTo>
                  <a:lnTo>
                    <a:pt x="8490280" y="1345824"/>
                  </a:lnTo>
                  <a:lnTo>
                    <a:pt x="8540666" y="1350985"/>
                  </a:lnTo>
                  <a:lnTo>
                    <a:pt x="8590940" y="1355882"/>
                  </a:lnTo>
                  <a:lnTo>
                    <a:pt x="8641091" y="1360488"/>
                  </a:lnTo>
                  <a:lnTo>
                    <a:pt x="8691110" y="1364776"/>
                  </a:lnTo>
                  <a:lnTo>
                    <a:pt x="8740987" y="1368721"/>
                  </a:lnTo>
                  <a:lnTo>
                    <a:pt x="8790712" y="1372295"/>
                  </a:lnTo>
                  <a:lnTo>
                    <a:pt x="8840275" y="1375474"/>
                  </a:lnTo>
                  <a:lnTo>
                    <a:pt x="8889667" y="1378229"/>
                  </a:lnTo>
                  <a:lnTo>
                    <a:pt x="8938877" y="1380536"/>
                  </a:lnTo>
                  <a:lnTo>
                    <a:pt x="8987897" y="1382368"/>
                  </a:lnTo>
                  <a:lnTo>
                    <a:pt x="9036716" y="1383698"/>
                  </a:lnTo>
                  <a:lnTo>
                    <a:pt x="9085324" y="1384501"/>
                  </a:lnTo>
                  <a:lnTo>
                    <a:pt x="9133713" y="1384750"/>
                  </a:lnTo>
                  <a:lnTo>
                    <a:pt x="9181871" y="1384418"/>
                  </a:lnTo>
                  <a:lnTo>
                    <a:pt x="9229789" y="1383479"/>
                  </a:lnTo>
                  <a:lnTo>
                    <a:pt x="9277458" y="1381908"/>
                  </a:lnTo>
                  <a:lnTo>
                    <a:pt x="9324868" y="1379678"/>
                  </a:lnTo>
                  <a:lnTo>
                    <a:pt x="9372009" y="1376761"/>
                  </a:lnTo>
                  <a:lnTo>
                    <a:pt x="9418870" y="1373134"/>
                  </a:lnTo>
                  <a:lnTo>
                    <a:pt x="9465444" y="1368768"/>
                  </a:lnTo>
                  <a:lnTo>
                    <a:pt x="9511719" y="1363637"/>
                  </a:lnTo>
                  <a:lnTo>
                    <a:pt x="9557685" y="1357716"/>
                  </a:lnTo>
                  <a:lnTo>
                    <a:pt x="9603334" y="1350978"/>
                  </a:lnTo>
                  <a:lnTo>
                    <a:pt x="9648655" y="1343397"/>
                  </a:lnTo>
                  <a:lnTo>
                    <a:pt x="9693639" y="1334946"/>
                  </a:lnTo>
                  <a:lnTo>
                    <a:pt x="9738276" y="1325599"/>
                  </a:lnTo>
                  <a:lnTo>
                    <a:pt x="9782556" y="1315330"/>
                  </a:lnTo>
                  <a:lnTo>
                    <a:pt x="9830664" y="1303286"/>
                  </a:lnTo>
                  <a:lnTo>
                    <a:pt x="9878527" y="1290649"/>
                  </a:lnTo>
                  <a:lnTo>
                    <a:pt x="9926149" y="1277430"/>
                  </a:lnTo>
                  <a:lnTo>
                    <a:pt x="9973533" y="1263638"/>
                  </a:lnTo>
                  <a:lnTo>
                    <a:pt x="10020684" y="1249283"/>
                  </a:lnTo>
                  <a:lnTo>
                    <a:pt x="10067605" y="1234373"/>
                  </a:lnTo>
                  <a:lnTo>
                    <a:pt x="10114301" y="1218918"/>
                  </a:lnTo>
                  <a:lnTo>
                    <a:pt x="10160774" y="1202928"/>
                  </a:lnTo>
                  <a:lnTo>
                    <a:pt x="10207030" y="1186411"/>
                  </a:lnTo>
                  <a:lnTo>
                    <a:pt x="10253072" y="1169378"/>
                  </a:lnTo>
                  <a:lnTo>
                    <a:pt x="10298903" y="1151838"/>
                  </a:lnTo>
                  <a:lnTo>
                    <a:pt x="10344528" y="1133800"/>
                  </a:lnTo>
                  <a:lnTo>
                    <a:pt x="10389951" y="1115273"/>
                  </a:lnTo>
                  <a:lnTo>
                    <a:pt x="10435175" y="1096267"/>
                  </a:lnTo>
                  <a:lnTo>
                    <a:pt x="10480204" y="1076791"/>
                  </a:lnTo>
                  <a:lnTo>
                    <a:pt x="10525043" y="1056856"/>
                  </a:lnTo>
                  <a:lnTo>
                    <a:pt x="10569695" y="1036469"/>
                  </a:lnTo>
                  <a:lnTo>
                    <a:pt x="10614165" y="1015641"/>
                  </a:lnTo>
                  <a:lnTo>
                    <a:pt x="10658455" y="994380"/>
                  </a:lnTo>
                  <a:lnTo>
                    <a:pt x="10702569" y="972697"/>
                  </a:lnTo>
                  <a:lnTo>
                    <a:pt x="10746513" y="950601"/>
                  </a:lnTo>
                  <a:lnTo>
                    <a:pt x="10790289" y="928100"/>
                  </a:lnTo>
                  <a:lnTo>
                    <a:pt x="10833902" y="905206"/>
                  </a:lnTo>
                  <a:lnTo>
                    <a:pt x="10877355" y="881926"/>
                  </a:lnTo>
                  <a:lnTo>
                    <a:pt x="10920653" y="858270"/>
                  </a:lnTo>
                  <a:lnTo>
                    <a:pt x="10963799" y="834248"/>
                  </a:lnTo>
                  <a:lnTo>
                    <a:pt x="11006797" y="809869"/>
                  </a:lnTo>
                  <a:lnTo>
                    <a:pt x="11049650" y="785143"/>
                  </a:lnTo>
                  <a:lnTo>
                    <a:pt x="11092364" y="760078"/>
                  </a:lnTo>
                  <a:lnTo>
                    <a:pt x="11134942" y="734685"/>
                  </a:lnTo>
                  <a:lnTo>
                    <a:pt x="11177387" y="708972"/>
                  </a:lnTo>
                  <a:lnTo>
                    <a:pt x="11219704" y="682950"/>
                  </a:lnTo>
                  <a:lnTo>
                    <a:pt x="11261896" y="656627"/>
                  </a:lnTo>
                  <a:lnTo>
                    <a:pt x="11303967" y="630012"/>
                  </a:lnTo>
                  <a:lnTo>
                    <a:pt x="11345922" y="603116"/>
                  </a:lnTo>
                  <a:lnTo>
                    <a:pt x="11387764" y="575948"/>
                  </a:lnTo>
                  <a:lnTo>
                    <a:pt x="11429497" y="548517"/>
                  </a:lnTo>
                  <a:lnTo>
                    <a:pt x="11471125" y="520832"/>
                  </a:lnTo>
                  <a:lnTo>
                    <a:pt x="11512651" y="492903"/>
                  </a:lnTo>
                  <a:lnTo>
                    <a:pt x="11554080" y="464739"/>
                  </a:lnTo>
                  <a:lnTo>
                    <a:pt x="11595416" y="436350"/>
                  </a:lnTo>
                  <a:lnTo>
                    <a:pt x="11636663" y="407745"/>
                  </a:lnTo>
                  <a:lnTo>
                    <a:pt x="11677823" y="378933"/>
                  </a:lnTo>
                  <a:lnTo>
                    <a:pt x="11718902" y="349925"/>
                  </a:lnTo>
                  <a:lnTo>
                    <a:pt x="11759904" y="320728"/>
                  </a:lnTo>
                  <a:lnTo>
                    <a:pt x="11800831" y="291353"/>
                  </a:lnTo>
                  <a:lnTo>
                    <a:pt x="11841688" y="261809"/>
                  </a:lnTo>
                  <a:lnTo>
                    <a:pt x="11882479" y="232106"/>
                  </a:lnTo>
                  <a:lnTo>
                    <a:pt x="11923208" y="202252"/>
                  </a:lnTo>
                  <a:lnTo>
                    <a:pt x="11963878" y="172258"/>
                  </a:lnTo>
                  <a:lnTo>
                    <a:pt x="12004494" y="142132"/>
                  </a:lnTo>
                  <a:lnTo>
                    <a:pt x="12045059" y="111884"/>
                  </a:lnTo>
                  <a:lnTo>
                    <a:pt x="12085577" y="81524"/>
                  </a:lnTo>
                  <a:lnTo>
                    <a:pt x="12126053" y="51060"/>
                  </a:lnTo>
                  <a:lnTo>
                    <a:pt x="12166490" y="20503"/>
                  </a:lnTo>
                  <a:lnTo>
                    <a:pt x="12193524" y="0"/>
                  </a:lnTo>
                </a:path>
              </a:pathLst>
            </a:custGeom>
            <a:ln w="253999">
              <a:solidFill>
                <a:srgbClr val="000000"/>
              </a:solidFill>
            </a:ln>
          </p:spPr>
          <p:txBody>
            <a:bodyPr wrap="square" lIns="0" tIns="0" rIns="0" bIns="0" rtlCol="0"/>
            <a:lstStyle/>
            <a:p>
              <a:endParaRPr/>
            </a:p>
          </p:txBody>
        </p:sp>
        <p:sp>
          <p:nvSpPr>
            <p:cNvPr id="5" name="object 5"/>
            <p:cNvSpPr/>
            <p:nvPr/>
          </p:nvSpPr>
          <p:spPr>
            <a:xfrm>
              <a:off x="0" y="2667008"/>
              <a:ext cx="12193905" cy="2621280"/>
            </a:xfrm>
            <a:custGeom>
              <a:avLst/>
              <a:gdLst/>
              <a:ahLst/>
              <a:cxnLst/>
              <a:rect l="l" t="t" r="r" b="b"/>
              <a:pathLst>
                <a:path w="12193905" h="2621279">
                  <a:moveTo>
                    <a:pt x="0" y="2453117"/>
                  </a:moveTo>
                  <a:lnTo>
                    <a:pt x="90771" y="2463891"/>
                  </a:lnTo>
                  <a:lnTo>
                    <a:pt x="144087" y="2470141"/>
                  </a:lnTo>
                  <a:lnTo>
                    <a:pt x="197354" y="2476324"/>
                  </a:lnTo>
                  <a:lnTo>
                    <a:pt x="250569" y="2482436"/>
                  </a:lnTo>
                  <a:lnTo>
                    <a:pt x="303729" y="2488473"/>
                  </a:lnTo>
                  <a:lnTo>
                    <a:pt x="356831" y="2494432"/>
                  </a:lnTo>
                  <a:lnTo>
                    <a:pt x="409871" y="2500307"/>
                  </a:lnTo>
                  <a:lnTo>
                    <a:pt x="462847" y="2506094"/>
                  </a:lnTo>
                  <a:lnTo>
                    <a:pt x="515756" y="2511790"/>
                  </a:lnTo>
                  <a:lnTo>
                    <a:pt x="568594" y="2517391"/>
                  </a:lnTo>
                  <a:lnTo>
                    <a:pt x="621358" y="2522891"/>
                  </a:lnTo>
                  <a:lnTo>
                    <a:pt x="674046" y="2528287"/>
                  </a:lnTo>
                  <a:lnTo>
                    <a:pt x="726654" y="2533575"/>
                  </a:lnTo>
                  <a:lnTo>
                    <a:pt x="779180" y="2538751"/>
                  </a:lnTo>
                  <a:lnTo>
                    <a:pt x="831619" y="2543810"/>
                  </a:lnTo>
                  <a:lnTo>
                    <a:pt x="883970" y="2548749"/>
                  </a:lnTo>
                  <a:lnTo>
                    <a:pt x="936229" y="2553562"/>
                  </a:lnTo>
                  <a:lnTo>
                    <a:pt x="988393" y="2558247"/>
                  </a:lnTo>
                  <a:lnTo>
                    <a:pt x="1040458" y="2562798"/>
                  </a:lnTo>
                  <a:lnTo>
                    <a:pt x="1092423" y="2567212"/>
                  </a:lnTo>
                  <a:lnTo>
                    <a:pt x="1144283" y="2571485"/>
                  </a:lnTo>
                  <a:lnTo>
                    <a:pt x="1196037" y="2575612"/>
                  </a:lnTo>
                  <a:lnTo>
                    <a:pt x="1247679" y="2579589"/>
                  </a:lnTo>
                  <a:lnTo>
                    <a:pt x="1299209" y="2583411"/>
                  </a:lnTo>
                  <a:lnTo>
                    <a:pt x="1350622" y="2587076"/>
                  </a:lnTo>
                  <a:lnTo>
                    <a:pt x="1401915" y="2590579"/>
                  </a:lnTo>
                  <a:lnTo>
                    <a:pt x="1453086" y="2593915"/>
                  </a:lnTo>
                  <a:lnTo>
                    <a:pt x="1504131" y="2597080"/>
                  </a:lnTo>
                  <a:lnTo>
                    <a:pt x="1555048" y="2600070"/>
                  </a:lnTo>
                  <a:lnTo>
                    <a:pt x="1605833" y="2602882"/>
                  </a:lnTo>
                  <a:lnTo>
                    <a:pt x="1656483" y="2605510"/>
                  </a:lnTo>
                  <a:lnTo>
                    <a:pt x="1706995" y="2607951"/>
                  </a:lnTo>
                  <a:lnTo>
                    <a:pt x="1757366" y="2610201"/>
                  </a:lnTo>
                  <a:lnTo>
                    <a:pt x="1807593" y="2612255"/>
                  </a:lnTo>
                  <a:lnTo>
                    <a:pt x="1857673" y="2614109"/>
                  </a:lnTo>
                  <a:lnTo>
                    <a:pt x="1907602" y="2615759"/>
                  </a:lnTo>
                  <a:lnTo>
                    <a:pt x="1957379" y="2617201"/>
                  </a:lnTo>
                  <a:lnTo>
                    <a:pt x="2006999" y="2618431"/>
                  </a:lnTo>
                  <a:lnTo>
                    <a:pt x="2056460" y="2619444"/>
                  </a:lnTo>
                  <a:lnTo>
                    <a:pt x="2105758" y="2620237"/>
                  </a:lnTo>
                  <a:lnTo>
                    <a:pt x="2154892" y="2620804"/>
                  </a:lnTo>
                  <a:lnTo>
                    <a:pt x="2203856" y="2621143"/>
                  </a:lnTo>
                  <a:lnTo>
                    <a:pt x="2252649" y="2621249"/>
                  </a:lnTo>
                  <a:lnTo>
                    <a:pt x="2301267" y="2621118"/>
                  </a:lnTo>
                  <a:lnTo>
                    <a:pt x="2349708" y="2620745"/>
                  </a:lnTo>
                  <a:lnTo>
                    <a:pt x="2397967" y="2620127"/>
                  </a:lnTo>
                  <a:lnTo>
                    <a:pt x="2446043" y="2619259"/>
                  </a:lnTo>
                  <a:lnTo>
                    <a:pt x="2493932" y="2618137"/>
                  </a:lnTo>
                  <a:lnTo>
                    <a:pt x="2541631" y="2616756"/>
                  </a:lnTo>
                  <a:lnTo>
                    <a:pt x="2589137" y="2615114"/>
                  </a:lnTo>
                  <a:lnTo>
                    <a:pt x="2636446" y="2613205"/>
                  </a:lnTo>
                  <a:lnTo>
                    <a:pt x="2683557" y="2611026"/>
                  </a:lnTo>
                  <a:lnTo>
                    <a:pt x="2730465" y="2608572"/>
                  </a:lnTo>
                  <a:lnTo>
                    <a:pt x="2777168" y="2605839"/>
                  </a:lnTo>
                  <a:lnTo>
                    <a:pt x="2823663" y="2602823"/>
                  </a:lnTo>
                  <a:lnTo>
                    <a:pt x="2869946" y="2599520"/>
                  </a:lnTo>
                  <a:lnTo>
                    <a:pt x="2916015" y="2595926"/>
                  </a:lnTo>
                  <a:lnTo>
                    <a:pt x="2961866" y="2592036"/>
                  </a:lnTo>
                  <a:lnTo>
                    <a:pt x="3007496" y="2587846"/>
                  </a:lnTo>
                  <a:lnTo>
                    <a:pt x="3052903" y="2583352"/>
                  </a:lnTo>
                  <a:lnTo>
                    <a:pt x="3098083" y="2578551"/>
                  </a:lnTo>
                  <a:lnTo>
                    <a:pt x="3143033" y="2573437"/>
                  </a:lnTo>
                  <a:lnTo>
                    <a:pt x="3187751" y="2568007"/>
                  </a:lnTo>
                  <a:lnTo>
                    <a:pt x="3232232" y="2562256"/>
                  </a:lnTo>
                  <a:lnTo>
                    <a:pt x="3276474" y="2556181"/>
                  </a:lnTo>
                  <a:lnTo>
                    <a:pt x="3320475" y="2549776"/>
                  </a:lnTo>
                  <a:lnTo>
                    <a:pt x="3364230" y="2543039"/>
                  </a:lnTo>
                  <a:lnTo>
                    <a:pt x="3415923" y="2534352"/>
                  </a:lnTo>
                  <a:lnTo>
                    <a:pt x="3467067" y="2524759"/>
                  </a:lnTo>
                  <a:lnTo>
                    <a:pt x="3517676" y="2514287"/>
                  </a:lnTo>
                  <a:lnTo>
                    <a:pt x="3567765" y="2502963"/>
                  </a:lnTo>
                  <a:lnTo>
                    <a:pt x="3617348" y="2490815"/>
                  </a:lnTo>
                  <a:lnTo>
                    <a:pt x="3666439" y="2477869"/>
                  </a:lnTo>
                  <a:lnTo>
                    <a:pt x="3715054" y="2464153"/>
                  </a:lnTo>
                  <a:lnTo>
                    <a:pt x="3763206" y="2449693"/>
                  </a:lnTo>
                  <a:lnTo>
                    <a:pt x="3810911" y="2434517"/>
                  </a:lnTo>
                  <a:lnTo>
                    <a:pt x="3858182" y="2418651"/>
                  </a:lnTo>
                  <a:lnTo>
                    <a:pt x="3905035" y="2402124"/>
                  </a:lnTo>
                  <a:lnTo>
                    <a:pt x="3951483" y="2384962"/>
                  </a:lnTo>
                  <a:lnTo>
                    <a:pt x="3997542" y="2367191"/>
                  </a:lnTo>
                  <a:lnTo>
                    <a:pt x="4043226" y="2348840"/>
                  </a:lnTo>
                  <a:lnTo>
                    <a:pt x="4088549" y="2329936"/>
                  </a:lnTo>
                  <a:lnTo>
                    <a:pt x="4133526" y="2310504"/>
                  </a:lnTo>
                  <a:lnTo>
                    <a:pt x="4178171" y="2290573"/>
                  </a:lnTo>
                  <a:lnTo>
                    <a:pt x="4222499" y="2270170"/>
                  </a:lnTo>
                  <a:lnTo>
                    <a:pt x="4266524" y="2249321"/>
                  </a:lnTo>
                  <a:lnTo>
                    <a:pt x="4310262" y="2228054"/>
                  </a:lnTo>
                  <a:lnTo>
                    <a:pt x="4353726" y="2206396"/>
                  </a:lnTo>
                  <a:lnTo>
                    <a:pt x="4396930" y="2184374"/>
                  </a:lnTo>
                  <a:lnTo>
                    <a:pt x="4439891" y="2162015"/>
                  </a:lnTo>
                  <a:lnTo>
                    <a:pt x="4482621" y="2139347"/>
                  </a:lnTo>
                  <a:lnTo>
                    <a:pt x="4525136" y="2116395"/>
                  </a:lnTo>
                  <a:lnTo>
                    <a:pt x="4567450" y="2093188"/>
                  </a:lnTo>
                  <a:lnTo>
                    <a:pt x="4609577" y="2069752"/>
                  </a:lnTo>
                  <a:lnTo>
                    <a:pt x="4651533" y="2046115"/>
                  </a:lnTo>
                  <a:lnTo>
                    <a:pt x="4693331" y="2022303"/>
                  </a:lnTo>
                  <a:lnTo>
                    <a:pt x="4734987" y="1998344"/>
                  </a:lnTo>
                  <a:lnTo>
                    <a:pt x="4776513" y="1974265"/>
                  </a:lnTo>
                  <a:lnTo>
                    <a:pt x="4817927" y="1950093"/>
                  </a:lnTo>
                  <a:lnTo>
                    <a:pt x="4859240" y="1925855"/>
                  </a:lnTo>
                  <a:lnTo>
                    <a:pt x="4900469" y="1901578"/>
                  </a:lnTo>
                  <a:lnTo>
                    <a:pt x="4941628" y="1877289"/>
                  </a:lnTo>
                  <a:lnTo>
                    <a:pt x="4982731" y="1853016"/>
                  </a:lnTo>
                  <a:lnTo>
                    <a:pt x="5023793" y="1828785"/>
                  </a:lnTo>
                  <a:lnTo>
                    <a:pt x="5064828" y="1804624"/>
                  </a:lnTo>
                  <a:lnTo>
                    <a:pt x="5105850" y="1780559"/>
                  </a:lnTo>
                  <a:lnTo>
                    <a:pt x="5146875" y="1756617"/>
                  </a:lnTo>
                  <a:lnTo>
                    <a:pt x="5187917" y="1732827"/>
                  </a:lnTo>
                  <a:lnTo>
                    <a:pt x="5228991" y="1709215"/>
                  </a:lnTo>
                  <a:lnTo>
                    <a:pt x="5270110" y="1685807"/>
                  </a:lnTo>
                  <a:lnTo>
                    <a:pt x="5311289" y="1662632"/>
                  </a:lnTo>
                  <a:lnTo>
                    <a:pt x="5352544" y="1639715"/>
                  </a:lnTo>
                  <a:lnTo>
                    <a:pt x="5393887" y="1617085"/>
                  </a:lnTo>
                  <a:lnTo>
                    <a:pt x="5435335" y="1594769"/>
                  </a:lnTo>
                  <a:lnTo>
                    <a:pt x="5476901" y="1572793"/>
                  </a:lnTo>
                  <a:lnTo>
                    <a:pt x="5518601" y="1551184"/>
                  </a:lnTo>
                  <a:lnTo>
                    <a:pt x="5560447" y="1529970"/>
                  </a:lnTo>
                  <a:lnTo>
                    <a:pt x="5602456" y="1509178"/>
                  </a:lnTo>
                  <a:lnTo>
                    <a:pt x="5644641" y="1488835"/>
                  </a:lnTo>
                  <a:lnTo>
                    <a:pt x="5687017" y="1468967"/>
                  </a:lnTo>
                  <a:lnTo>
                    <a:pt x="5729599" y="1449603"/>
                  </a:lnTo>
                  <a:lnTo>
                    <a:pt x="5772401" y="1430769"/>
                  </a:lnTo>
                  <a:lnTo>
                    <a:pt x="5815438" y="1412492"/>
                  </a:lnTo>
                  <a:lnTo>
                    <a:pt x="5858723" y="1394799"/>
                  </a:lnTo>
                  <a:lnTo>
                    <a:pt x="5902273" y="1377718"/>
                  </a:lnTo>
                  <a:lnTo>
                    <a:pt x="5946100" y="1361276"/>
                  </a:lnTo>
                  <a:lnTo>
                    <a:pt x="5990220" y="1345498"/>
                  </a:lnTo>
                  <a:lnTo>
                    <a:pt x="6034648" y="1330414"/>
                  </a:lnTo>
                  <a:lnTo>
                    <a:pt x="6079397" y="1316050"/>
                  </a:lnTo>
                  <a:lnTo>
                    <a:pt x="6124482" y="1302432"/>
                  </a:lnTo>
                  <a:lnTo>
                    <a:pt x="6169918" y="1289589"/>
                  </a:lnTo>
                  <a:lnTo>
                    <a:pt x="6215720" y="1277546"/>
                  </a:lnTo>
                  <a:lnTo>
                    <a:pt x="6261901" y="1266332"/>
                  </a:lnTo>
                  <a:lnTo>
                    <a:pt x="6308476" y="1255973"/>
                  </a:lnTo>
                  <a:lnTo>
                    <a:pt x="6355461" y="1246496"/>
                  </a:lnTo>
                  <a:lnTo>
                    <a:pt x="6401463" y="1238170"/>
                  </a:lnTo>
                  <a:lnTo>
                    <a:pt x="6447772" y="1230709"/>
                  </a:lnTo>
                  <a:lnTo>
                    <a:pt x="6494378" y="1224087"/>
                  </a:lnTo>
                  <a:lnTo>
                    <a:pt x="6541272" y="1218279"/>
                  </a:lnTo>
                  <a:lnTo>
                    <a:pt x="6588443" y="1213258"/>
                  </a:lnTo>
                  <a:lnTo>
                    <a:pt x="6635882" y="1208998"/>
                  </a:lnTo>
                  <a:lnTo>
                    <a:pt x="6683580" y="1205472"/>
                  </a:lnTo>
                  <a:lnTo>
                    <a:pt x="6731526" y="1202654"/>
                  </a:lnTo>
                  <a:lnTo>
                    <a:pt x="6779710" y="1200518"/>
                  </a:lnTo>
                  <a:lnTo>
                    <a:pt x="6828124" y="1199038"/>
                  </a:lnTo>
                  <a:lnTo>
                    <a:pt x="6876757" y="1198186"/>
                  </a:lnTo>
                  <a:lnTo>
                    <a:pt x="6925599" y="1197938"/>
                  </a:lnTo>
                  <a:lnTo>
                    <a:pt x="6974640" y="1198266"/>
                  </a:lnTo>
                  <a:lnTo>
                    <a:pt x="7023872" y="1199145"/>
                  </a:lnTo>
                  <a:lnTo>
                    <a:pt x="7073283" y="1200547"/>
                  </a:lnTo>
                  <a:lnTo>
                    <a:pt x="7122865" y="1202448"/>
                  </a:lnTo>
                  <a:lnTo>
                    <a:pt x="7172608" y="1204819"/>
                  </a:lnTo>
                  <a:lnTo>
                    <a:pt x="7222501" y="1207636"/>
                  </a:lnTo>
                  <a:lnTo>
                    <a:pt x="7272535" y="1210872"/>
                  </a:lnTo>
                  <a:lnTo>
                    <a:pt x="7322701" y="1214500"/>
                  </a:lnTo>
                  <a:lnTo>
                    <a:pt x="7372988" y="1218495"/>
                  </a:lnTo>
                  <a:lnTo>
                    <a:pt x="7423387" y="1222830"/>
                  </a:lnTo>
                  <a:lnTo>
                    <a:pt x="7473887" y="1227478"/>
                  </a:lnTo>
                  <a:lnTo>
                    <a:pt x="7524480" y="1232414"/>
                  </a:lnTo>
                  <a:lnTo>
                    <a:pt x="7575156" y="1237611"/>
                  </a:lnTo>
                  <a:lnTo>
                    <a:pt x="7625904" y="1243042"/>
                  </a:lnTo>
                  <a:lnTo>
                    <a:pt x="7676715" y="1248682"/>
                  </a:lnTo>
                  <a:lnTo>
                    <a:pt x="7727579" y="1254504"/>
                  </a:lnTo>
                  <a:lnTo>
                    <a:pt x="7778486" y="1260483"/>
                  </a:lnTo>
                  <a:lnTo>
                    <a:pt x="7829428" y="1266590"/>
                  </a:lnTo>
                  <a:lnTo>
                    <a:pt x="7880393" y="1272802"/>
                  </a:lnTo>
                  <a:lnTo>
                    <a:pt x="7931372" y="1279090"/>
                  </a:lnTo>
                  <a:lnTo>
                    <a:pt x="7982355" y="1285429"/>
                  </a:lnTo>
                  <a:lnTo>
                    <a:pt x="8033333" y="1291792"/>
                  </a:lnTo>
                  <a:lnTo>
                    <a:pt x="8084296" y="1298154"/>
                  </a:lnTo>
                  <a:lnTo>
                    <a:pt x="8135234" y="1304487"/>
                  </a:lnTo>
                  <a:lnTo>
                    <a:pt x="8186137" y="1310766"/>
                  </a:lnTo>
                  <a:lnTo>
                    <a:pt x="8236995" y="1316964"/>
                  </a:lnTo>
                  <a:lnTo>
                    <a:pt x="8287800" y="1323055"/>
                  </a:lnTo>
                  <a:lnTo>
                    <a:pt x="8338540" y="1329013"/>
                  </a:lnTo>
                  <a:lnTo>
                    <a:pt x="8389207" y="1334811"/>
                  </a:lnTo>
                  <a:lnTo>
                    <a:pt x="8439790" y="1340424"/>
                  </a:lnTo>
                  <a:lnTo>
                    <a:pt x="8490280" y="1345824"/>
                  </a:lnTo>
                  <a:lnTo>
                    <a:pt x="8540666" y="1350985"/>
                  </a:lnTo>
                  <a:lnTo>
                    <a:pt x="8590940" y="1355882"/>
                  </a:lnTo>
                  <a:lnTo>
                    <a:pt x="8641091" y="1360488"/>
                  </a:lnTo>
                  <a:lnTo>
                    <a:pt x="8691110" y="1364776"/>
                  </a:lnTo>
                  <a:lnTo>
                    <a:pt x="8740987" y="1368721"/>
                  </a:lnTo>
                  <a:lnTo>
                    <a:pt x="8790712" y="1372295"/>
                  </a:lnTo>
                  <a:lnTo>
                    <a:pt x="8840275" y="1375474"/>
                  </a:lnTo>
                  <a:lnTo>
                    <a:pt x="8889667" y="1378229"/>
                  </a:lnTo>
                  <a:lnTo>
                    <a:pt x="8938877" y="1380536"/>
                  </a:lnTo>
                  <a:lnTo>
                    <a:pt x="8987897" y="1382368"/>
                  </a:lnTo>
                  <a:lnTo>
                    <a:pt x="9036716" y="1383698"/>
                  </a:lnTo>
                  <a:lnTo>
                    <a:pt x="9085324" y="1384501"/>
                  </a:lnTo>
                  <a:lnTo>
                    <a:pt x="9133713" y="1384750"/>
                  </a:lnTo>
                  <a:lnTo>
                    <a:pt x="9181871" y="1384418"/>
                  </a:lnTo>
                  <a:lnTo>
                    <a:pt x="9229789" y="1383479"/>
                  </a:lnTo>
                  <a:lnTo>
                    <a:pt x="9277458" y="1381908"/>
                  </a:lnTo>
                  <a:lnTo>
                    <a:pt x="9324868" y="1379678"/>
                  </a:lnTo>
                  <a:lnTo>
                    <a:pt x="9372009" y="1376761"/>
                  </a:lnTo>
                  <a:lnTo>
                    <a:pt x="9418870" y="1373134"/>
                  </a:lnTo>
                  <a:lnTo>
                    <a:pt x="9465444" y="1368768"/>
                  </a:lnTo>
                  <a:lnTo>
                    <a:pt x="9511719" y="1363637"/>
                  </a:lnTo>
                  <a:lnTo>
                    <a:pt x="9557685" y="1357716"/>
                  </a:lnTo>
                  <a:lnTo>
                    <a:pt x="9603334" y="1350978"/>
                  </a:lnTo>
                  <a:lnTo>
                    <a:pt x="9648655" y="1343397"/>
                  </a:lnTo>
                  <a:lnTo>
                    <a:pt x="9693639" y="1334946"/>
                  </a:lnTo>
                  <a:lnTo>
                    <a:pt x="9738276" y="1325599"/>
                  </a:lnTo>
                  <a:lnTo>
                    <a:pt x="9782556" y="1315330"/>
                  </a:lnTo>
                  <a:lnTo>
                    <a:pt x="9830664" y="1303286"/>
                  </a:lnTo>
                  <a:lnTo>
                    <a:pt x="9878527" y="1290649"/>
                  </a:lnTo>
                  <a:lnTo>
                    <a:pt x="9926149" y="1277430"/>
                  </a:lnTo>
                  <a:lnTo>
                    <a:pt x="9973533" y="1263638"/>
                  </a:lnTo>
                  <a:lnTo>
                    <a:pt x="10020684" y="1249283"/>
                  </a:lnTo>
                  <a:lnTo>
                    <a:pt x="10067605" y="1234373"/>
                  </a:lnTo>
                  <a:lnTo>
                    <a:pt x="10114301" y="1218918"/>
                  </a:lnTo>
                  <a:lnTo>
                    <a:pt x="10160774" y="1202928"/>
                  </a:lnTo>
                  <a:lnTo>
                    <a:pt x="10207030" y="1186411"/>
                  </a:lnTo>
                  <a:lnTo>
                    <a:pt x="10253072" y="1169378"/>
                  </a:lnTo>
                  <a:lnTo>
                    <a:pt x="10298903" y="1151838"/>
                  </a:lnTo>
                  <a:lnTo>
                    <a:pt x="10344528" y="1133800"/>
                  </a:lnTo>
                  <a:lnTo>
                    <a:pt x="10389951" y="1115273"/>
                  </a:lnTo>
                  <a:lnTo>
                    <a:pt x="10435175" y="1096267"/>
                  </a:lnTo>
                  <a:lnTo>
                    <a:pt x="10480204" y="1076791"/>
                  </a:lnTo>
                  <a:lnTo>
                    <a:pt x="10525043" y="1056856"/>
                  </a:lnTo>
                  <a:lnTo>
                    <a:pt x="10569695" y="1036469"/>
                  </a:lnTo>
                  <a:lnTo>
                    <a:pt x="10614165" y="1015641"/>
                  </a:lnTo>
                  <a:lnTo>
                    <a:pt x="10658455" y="994380"/>
                  </a:lnTo>
                  <a:lnTo>
                    <a:pt x="10702569" y="972697"/>
                  </a:lnTo>
                  <a:lnTo>
                    <a:pt x="10746513" y="950601"/>
                  </a:lnTo>
                  <a:lnTo>
                    <a:pt x="10790289" y="928100"/>
                  </a:lnTo>
                  <a:lnTo>
                    <a:pt x="10833902" y="905206"/>
                  </a:lnTo>
                  <a:lnTo>
                    <a:pt x="10877355" y="881926"/>
                  </a:lnTo>
                  <a:lnTo>
                    <a:pt x="10920653" y="858270"/>
                  </a:lnTo>
                  <a:lnTo>
                    <a:pt x="10963799" y="834248"/>
                  </a:lnTo>
                  <a:lnTo>
                    <a:pt x="11006797" y="809869"/>
                  </a:lnTo>
                  <a:lnTo>
                    <a:pt x="11049650" y="785143"/>
                  </a:lnTo>
                  <a:lnTo>
                    <a:pt x="11092364" y="760078"/>
                  </a:lnTo>
                  <a:lnTo>
                    <a:pt x="11134942" y="734685"/>
                  </a:lnTo>
                  <a:lnTo>
                    <a:pt x="11177387" y="708972"/>
                  </a:lnTo>
                  <a:lnTo>
                    <a:pt x="11219704" y="682950"/>
                  </a:lnTo>
                  <a:lnTo>
                    <a:pt x="11261896" y="656627"/>
                  </a:lnTo>
                  <a:lnTo>
                    <a:pt x="11303967" y="630012"/>
                  </a:lnTo>
                  <a:lnTo>
                    <a:pt x="11345922" y="603116"/>
                  </a:lnTo>
                  <a:lnTo>
                    <a:pt x="11387764" y="575948"/>
                  </a:lnTo>
                  <a:lnTo>
                    <a:pt x="11429497" y="548517"/>
                  </a:lnTo>
                  <a:lnTo>
                    <a:pt x="11471125" y="520832"/>
                  </a:lnTo>
                  <a:lnTo>
                    <a:pt x="11512651" y="492903"/>
                  </a:lnTo>
                  <a:lnTo>
                    <a:pt x="11554080" y="464739"/>
                  </a:lnTo>
                  <a:lnTo>
                    <a:pt x="11595416" y="436350"/>
                  </a:lnTo>
                  <a:lnTo>
                    <a:pt x="11636663" y="407745"/>
                  </a:lnTo>
                  <a:lnTo>
                    <a:pt x="11677823" y="378933"/>
                  </a:lnTo>
                  <a:lnTo>
                    <a:pt x="11718902" y="349925"/>
                  </a:lnTo>
                  <a:lnTo>
                    <a:pt x="11759904" y="320728"/>
                  </a:lnTo>
                  <a:lnTo>
                    <a:pt x="11800831" y="291353"/>
                  </a:lnTo>
                  <a:lnTo>
                    <a:pt x="11841688" y="261809"/>
                  </a:lnTo>
                  <a:lnTo>
                    <a:pt x="11882479" y="232106"/>
                  </a:lnTo>
                  <a:lnTo>
                    <a:pt x="11923208" y="202252"/>
                  </a:lnTo>
                  <a:lnTo>
                    <a:pt x="11963878" y="172258"/>
                  </a:lnTo>
                  <a:lnTo>
                    <a:pt x="12004494" y="142132"/>
                  </a:lnTo>
                  <a:lnTo>
                    <a:pt x="12045059" y="111884"/>
                  </a:lnTo>
                  <a:lnTo>
                    <a:pt x="12085577" y="81524"/>
                  </a:lnTo>
                  <a:lnTo>
                    <a:pt x="12126053" y="51060"/>
                  </a:lnTo>
                  <a:lnTo>
                    <a:pt x="12166490" y="20503"/>
                  </a:lnTo>
                  <a:lnTo>
                    <a:pt x="12193524" y="0"/>
                  </a:lnTo>
                </a:path>
              </a:pathLst>
            </a:custGeom>
            <a:ln w="38099">
              <a:solidFill>
                <a:srgbClr val="F1F1F1"/>
              </a:solidFill>
              <a:prstDash val="sysDash"/>
            </a:ln>
          </p:spPr>
          <p:txBody>
            <a:bodyPr wrap="square" lIns="0" tIns="0" rIns="0" bIns="0" rtlCol="0"/>
            <a:lstStyle/>
            <a:p>
              <a:endParaRPr/>
            </a:p>
          </p:txBody>
        </p:sp>
        <p:pic>
          <p:nvPicPr>
            <p:cNvPr id="6" name="object 6"/>
            <p:cNvPicPr/>
            <p:nvPr/>
          </p:nvPicPr>
          <p:blipFill>
            <a:blip r:embed="rId3" cstate="print"/>
            <a:stretch>
              <a:fillRect/>
            </a:stretch>
          </p:blipFill>
          <p:spPr>
            <a:xfrm>
              <a:off x="1467612" y="3145767"/>
              <a:ext cx="717803" cy="932393"/>
            </a:xfrm>
            <a:prstGeom prst="rect">
              <a:avLst/>
            </a:prstGeom>
          </p:spPr>
        </p:pic>
      </p:grpSp>
      <p:sp>
        <p:nvSpPr>
          <p:cNvPr id="7" name="object 7"/>
          <p:cNvSpPr txBox="1">
            <a:spLocks noGrp="1"/>
          </p:cNvSpPr>
          <p:nvPr>
            <p:ph type="title"/>
          </p:nvPr>
        </p:nvSpPr>
        <p:spPr>
          <a:xfrm>
            <a:off x="545388" y="467690"/>
            <a:ext cx="2808605" cy="421005"/>
          </a:xfrm>
          <a:prstGeom prst="rect">
            <a:avLst/>
          </a:prstGeom>
        </p:spPr>
        <p:txBody>
          <a:bodyPr vert="horz" wrap="square" lIns="0" tIns="12065" rIns="0" bIns="0" rtlCol="0">
            <a:spAutoFit/>
          </a:bodyPr>
          <a:lstStyle/>
          <a:p>
            <a:pPr marL="12700">
              <a:lnSpc>
                <a:spcPct val="100000"/>
              </a:lnSpc>
              <a:spcBef>
                <a:spcPts val="95"/>
              </a:spcBef>
            </a:pPr>
            <a:r>
              <a:rPr sz="2600" dirty="0">
                <a:solidFill>
                  <a:srgbClr val="3E3E3E"/>
                </a:solidFill>
              </a:rPr>
              <a:t>Quality</a:t>
            </a:r>
            <a:r>
              <a:rPr sz="2600" spc="-55" dirty="0">
                <a:solidFill>
                  <a:srgbClr val="3E3E3E"/>
                </a:solidFill>
              </a:rPr>
              <a:t> </a:t>
            </a:r>
            <a:r>
              <a:rPr sz="2600" dirty="0">
                <a:solidFill>
                  <a:srgbClr val="3E3E3E"/>
                </a:solidFill>
              </a:rPr>
              <a:t>and</a:t>
            </a:r>
            <a:r>
              <a:rPr sz="2600" spc="-65" dirty="0">
                <a:solidFill>
                  <a:srgbClr val="3E3E3E"/>
                </a:solidFill>
              </a:rPr>
              <a:t> </a:t>
            </a:r>
            <a:r>
              <a:rPr sz="2600" spc="-20" dirty="0">
                <a:solidFill>
                  <a:srgbClr val="3E3E3E"/>
                </a:solidFill>
              </a:rPr>
              <a:t>Audit</a:t>
            </a:r>
            <a:endParaRPr sz="2600"/>
          </a:p>
        </p:txBody>
      </p:sp>
      <p:sp>
        <p:nvSpPr>
          <p:cNvPr id="8" name="object 8"/>
          <p:cNvSpPr txBox="1"/>
          <p:nvPr/>
        </p:nvSpPr>
        <p:spPr>
          <a:xfrm>
            <a:off x="548640" y="914400"/>
            <a:ext cx="4137660" cy="814069"/>
          </a:xfrm>
          <a:prstGeom prst="rect">
            <a:avLst/>
          </a:prstGeom>
          <a:solidFill>
            <a:srgbClr val="E9E9E9"/>
          </a:solidFill>
        </p:spPr>
        <p:txBody>
          <a:bodyPr vert="horz" wrap="square" lIns="0" tIns="85090" rIns="0" bIns="0" rtlCol="0">
            <a:spAutoFit/>
          </a:bodyPr>
          <a:lstStyle/>
          <a:p>
            <a:pPr marL="91440" marR="76200">
              <a:lnSpc>
                <a:spcPct val="100099"/>
              </a:lnSpc>
              <a:spcBef>
                <a:spcPts val="670"/>
              </a:spcBef>
            </a:pPr>
            <a:r>
              <a:rPr sz="1100" b="1" dirty="0">
                <a:solidFill>
                  <a:srgbClr val="3E3E3E"/>
                </a:solidFill>
                <a:latin typeface="CVS Health Sans"/>
                <a:cs typeface="CVS Health Sans"/>
              </a:rPr>
              <a:t>Quality</a:t>
            </a:r>
            <a:r>
              <a:rPr sz="1100" b="1" spc="-25" dirty="0">
                <a:solidFill>
                  <a:srgbClr val="3E3E3E"/>
                </a:solidFill>
                <a:latin typeface="CVS Health Sans"/>
                <a:cs typeface="CVS Health Sans"/>
              </a:rPr>
              <a:t> </a:t>
            </a:r>
            <a:r>
              <a:rPr sz="1100" b="1" dirty="0">
                <a:solidFill>
                  <a:srgbClr val="3E3E3E"/>
                </a:solidFill>
                <a:latin typeface="CVS Health Sans"/>
                <a:cs typeface="CVS Health Sans"/>
              </a:rPr>
              <a:t>and</a:t>
            </a:r>
            <a:r>
              <a:rPr sz="1100" b="1" spc="-15" dirty="0">
                <a:solidFill>
                  <a:srgbClr val="3E3E3E"/>
                </a:solidFill>
                <a:latin typeface="CVS Health Sans"/>
                <a:cs typeface="CVS Health Sans"/>
              </a:rPr>
              <a:t> </a:t>
            </a:r>
            <a:r>
              <a:rPr sz="1100" b="1" dirty="0">
                <a:solidFill>
                  <a:srgbClr val="3E3E3E"/>
                </a:solidFill>
                <a:latin typeface="CVS Health Sans"/>
                <a:cs typeface="CVS Health Sans"/>
              </a:rPr>
              <a:t>Audit</a:t>
            </a:r>
            <a:r>
              <a:rPr sz="1100" b="1" spc="5" dirty="0">
                <a:solidFill>
                  <a:srgbClr val="3E3E3E"/>
                </a:solidFill>
                <a:latin typeface="CVS Health Sans"/>
                <a:cs typeface="CVS Health Sans"/>
              </a:rPr>
              <a:t> </a:t>
            </a:r>
            <a:r>
              <a:rPr sz="1100" dirty="0">
                <a:solidFill>
                  <a:srgbClr val="3E3E3E"/>
                </a:solidFill>
                <a:latin typeface="CVS Health Sans"/>
                <a:cs typeface="CVS Health Sans"/>
              </a:rPr>
              <a:t>provides</a:t>
            </a:r>
            <a:r>
              <a:rPr sz="1100" spc="-85"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1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audit</a:t>
            </a:r>
            <a:r>
              <a:rPr sz="1100" spc="20" dirty="0">
                <a:solidFill>
                  <a:srgbClr val="3E3E3E"/>
                </a:solidFill>
                <a:latin typeface="CVS Health Sans"/>
                <a:cs typeface="CVS Health Sans"/>
              </a:rPr>
              <a:t> </a:t>
            </a:r>
            <a:r>
              <a:rPr sz="1100" dirty="0">
                <a:solidFill>
                  <a:srgbClr val="3E3E3E"/>
                </a:solidFill>
                <a:latin typeface="CVS Health Sans"/>
                <a:cs typeface="CVS Health Sans"/>
              </a:rPr>
              <a:t>support</a:t>
            </a:r>
            <a:r>
              <a:rPr sz="1100" spc="-55" dirty="0">
                <a:solidFill>
                  <a:srgbClr val="3E3E3E"/>
                </a:solidFill>
                <a:latin typeface="CVS Health Sans"/>
                <a:cs typeface="CVS Health Sans"/>
              </a:rPr>
              <a:t> </a:t>
            </a:r>
            <a:r>
              <a:rPr sz="1100" dirty="0">
                <a:solidFill>
                  <a:srgbClr val="3E3E3E"/>
                </a:solidFill>
                <a:latin typeface="CVS Health Sans"/>
                <a:cs typeface="CVS Health Sans"/>
              </a:rPr>
              <a:t>for</a:t>
            </a:r>
            <a:r>
              <a:rPr sz="1100" spc="-25" dirty="0">
                <a:solidFill>
                  <a:srgbClr val="3E3E3E"/>
                </a:solidFill>
                <a:latin typeface="CVS Health Sans"/>
                <a:cs typeface="CVS Health Sans"/>
              </a:rPr>
              <a:t> the </a:t>
            </a:r>
            <a:r>
              <a:rPr sz="1100" dirty="0">
                <a:solidFill>
                  <a:srgbClr val="3E3E3E"/>
                </a:solidFill>
                <a:latin typeface="CVS Health Sans"/>
                <a:cs typeface="CVS Health Sans"/>
              </a:rPr>
              <a:t>Contact</a:t>
            </a:r>
            <a:r>
              <a:rPr sz="1100" spc="-20"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30"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8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20" dirty="0">
                <a:solidFill>
                  <a:srgbClr val="3E3E3E"/>
                </a:solidFill>
                <a:latin typeface="CVS Health Sans"/>
                <a:cs typeface="CVS Health Sans"/>
              </a:rPr>
              <a:t> </a:t>
            </a:r>
            <a:r>
              <a:rPr sz="1100" dirty="0">
                <a:solidFill>
                  <a:srgbClr val="3E3E3E"/>
                </a:solidFill>
                <a:latin typeface="CVS Health Sans"/>
                <a:cs typeface="CVS Health Sans"/>
              </a:rPr>
              <a:t>for</a:t>
            </a:r>
            <a:r>
              <a:rPr sz="1100" spc="-30" dirty="0">
                <a:solidFill>
                  <a:srgbClr val="3E3E3E"/>
                </a:solidFill>
                <a:latin typeface="CVS Health Sans"/>
                <a:cs typeface="CVS Health Sans"/>
              </a:rPr>
              <a:t> </a:t>
            </a:r>
            <a:r>
              <a:rPr sz="1100" dirty="0">
                <a:solidFill>
                  <a:srgbClr val="3E3E3E"/>
                </a:solidFill>
                <a:latin typeface="CVS Health Sans"/>
                <a:cs typeface="CVS Health Sans"/>
              </a:rPr>
              <a:t>compliance,</a:t>
            </a:r>
            <a:r>
              <a:rPr sz="1100" spc="-40" dirty="0">
                <a:solidFill>
                  <a:srgbClr val="3E3E3E"/>
                </a:solidFill>
                <a:latin typeface="CVS Health Sans"/>
                <a:cs typeface="CVS Health Sans"/>
              </a:rPr>
              <a:t> </a:t>
            </a:r>
            <a:r>
              <a:rPr sz="1100" spc="-10" dirty="0">
                <a:solidFill>
                  <a:srgbClr val="3E3E3E"/>
                </a:solidFill>
                <a:latin typeface="CVS Health Sans"/>
                <a:cs typeface="CVS Health Sans"/>
              </a:rPr>
              <a:t>grievances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dirty="0">
                <a:solidFill>
                  <a:srgbClr val="3E3E3E"/>
                </a:solidFill>
                <a:latin typeface="CVS Health Sans"/>
                <a:cs typeface="CVS Health Sans"/>
              </a:rPr>
              <a:t>overall</a:t>
            </a:r>
            <a:r>
              <a:rPr sz="1100" spc="-50" dirty="0">
                <a:solidFill>
                  <a:srgbClr val="3E3E3E"/>
                </a:solidFill>
                <a:latin typeface="CVS Health Sans"/>
                <a:cs typeface="CVS Health Sans"/>
              </a:rPr>
              <a:t> </a:t>
            </a:r>
            <a:r>
              <a:rPr sz="1100" dirty="0">
                <a:solidFill>
                  <a:srgbClr val="3E3E3E"/>
                </a:solidFill>
                <a:latin typeface="CVS Health Sans"/>
                <a:cs typeface="CVS Health Sans"/>
              </a:rPr>
              <a:t>call</a:t>
            </a:r>
            <a:r>
              <a:rPr sz="1100" spc="-20" dirty="0">
                <a:solidFill>
                  <a:srgbClr val="3E3E3E"/>
                </a:solidFill>
                <a:latin typeface="CVS Health Sans"/>
                <a:cs typeface="CVS Health Sans"/>
              </a:rPr>
              <a:t> </a:t>
            </a:r>
            <a:r>
              <a:rPr sz="1100" dirty="0">
                <a:solidFill>
                  <a:srgbClr val="3E3E3E"/>
                </a:solidFill>
                <a:latin typeface="CVS Health Sans"/>
                <a:cs typeface="CVS Health Sans"/>
              </a:rPr>
              <a:t>quality.</a:t>
            </a:r>
            <a:r>
              <a:rPr sz="1100" spc="45" dirty="0">
                <a:solidFill>
                  <a:srgbClr val="3E3E3E"/>
                </a:solidFill>
                <a:latin typeface="CVS Health Sans"/>
                <a:cs typeface="CVS Health Sans"/>
              </a:rPr>
              <a:t> </a:t>
            </a:r>
            <a:r>
              <a:rPr sz="1100" dirty="0">
                <a:solidFill>
                  <a:srgbClr val="3E3E3E"/>
                </a:solidFill>
                <a:latin typeface="CVS Health Sans"/>
                <a:cs typeface="CVS Health Sans"/>
              </a:rPr>
              <a:t>These</a:t>
            </a:r>
            <a:r>
              <a:rPr sz="1100" spc="-60"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5" dirty="0">
                <a:solidFill>
                  <a:srgbClr val="3E3E3E"/>
                </a:solidFill>
                <a:latin typeface="CVS Health Sans"/>
                <a:cs typeface="CVS Health Sans"/>
              </a:rPr>
              <a:t> </a:t>
            </a:r>
            <a:r>
              <a:rPr sz="1100" dirty="0">
                <a:solidFill>
                  <a:srgbClr val="3E3E3E"/>
                </a:solidFill>
                <a:latin typeface="CVS Health Sans"/>
                <a:cs typeface="CVS Health Sans"/>
              </a:rPr>
              <a:t>work</a:t>
            </a:r>
            <a:r>
              <a:rPr sz="1100" spc="-30" dirty="0">
                <a:solidFill>
                  <a:srgbClr val="3E3E3E"/>
                </a:solidFill>
                <a:latin typeface="CVS Health Sans"/>
                <a:cs typeface="CVS Health Sans"/>
              </a:rPr>
              <a:t> </a:t>
            </a:r>
            <a:r>
              <a:rPr sz="1100" dirty="0">
                <a:solidFill>
                  <a:srgbClr val="3E3E3E"/>
                </a:solidFill>
                <a:latin typeface="CVS Health Sans"/>
                <a:cs typeface="CVS Health Sans"/>
              </a:rPr>
              <a:t>closely</a:t>
            </a:r>
            <a:r>
              <a:rPr sz="1100" spc="-90" dirty="0">
                <a:solidFill>
                  <a:srgbClr val="3E3E3E"/>
                </a:solidFill>
                <a:latin typeface="CVS Health Sans"/>
                <a:cs typeface="CVS Health Sans"/>
              </a:rPr>
              <a:t> </a:t>
            </a:r>
            <a:r>
              <a:rPr sz="1100" dirty="0">
                <a:solidFill>
                  <a:srgbClr val="3E3E3E"/>
                </a:solidFill>
                <a:latin typeface="CVS Health Sans"/>
                <a:cs typeface="CVS Health Sans"/>
              </a:rPr>
              <a:t>with</a:t>
            </a:r>
            <a:r>
              <a:rPr sz="1100" spc="-5"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operation</a:t>
            </a:r>
            <a:r>
              <a:rPr sz="1100" spc="-5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20" dirty="0">
                <a:solidFill>
                  <a:srgbClr val="3E3E3E"/>
                </a:solidFill>
                <a:latin typeface="CVS Health Sans"/>
                <a:cs typeface="CVS Health Sans"/>
              </a:rPr>
              <a:t> </a:t>
            </a:r>
            <a:r>
              <a:rPr sz="1100" dirty="0">
                <a:solidFill>
                  <a:srgbClr val="3E3E3E"/>
                </a:solidFill>
                <a:latin typeface="CVS Health Sans"/>
                <a:cs typeface="CVS Health Sans"/>
              </a:rPr>
              <a:t>to</a:t>
            </a:r>
            <a:r>
              <a:rPr sz="1100" spc="-5" dirty="0">
                <a:solidFill>
                  <a:srgbClr val="3E3E3E"/>
                </a:solidFill>
                <a:latin typeface="CVS Health Sans"/>
                <a:cs typeface="CVS Health Sans"/>
              </a:rPr>
              <a:t> </a:t>
            </a:r>
            <a:r>
              <a:rPr sz="1100" dirty="0">
                <a:solidFill>
                  <a:srgbClr val="3E3E3E"/>
                </a:solidFill>
                <a:latin typeface="CVS Health Sans"/>
                <a:cs typeface="CVS Health Sans"/>
              </a:rPr>
              <a:t>enhance</a:t>
            </a:r>
            <a:r>
              <a:rPr sz="1100" spc="5" dirty="0">
                <a:solidFill>
                  <a:srgbClr val="3E3E3E"/>
                </a:solidFill>
                <a:latin typeface="CVS Health Sans"/>
                <a:cs typeface="CVS Health Sans"/>
              </a:rPr>
              <a:t> </a:t>
            </a:r>
            <a:r>
              <a:rPr sz="1100" dirty="0">
                <a:solidFill>
                  <a:srgbClr val="3E3E3E"/>
                </a:solidFill>
                <a:latin typeface="CVS Health Sans"/>
                <a:cs typeface="CVS Health Sans"/>
              </a:rPr>
              <a:t>member</a:t>
            </a:r>
            <a:r>
              <a:rPr sz="1100" spc="-65" dirty="0">
                <a:solidFill>
                  <a:srgbClr val="3E3E3E"/>
                </a:solidFill>
                <a:latin typeface="CVS Health Sans"/>
                <a:cs typeface="CVS Health Sans"/>
              </a:rPr>
              <a:t> </a:t>
            </a:r>
            <a:r>
              <a:rPr sz="1100" spc="-10" dirty="0">
                <a:solidFill>
                  <a:srgbClr val="3E3E3E"/>
                </a:solidFill>
                <a:latin typeface="CVS Health Sans"/>
                <a:cs typeface="CVS Health Sans"/>
              </a:rPr>
              <a:t>experiences.</a:t>
            </a:r>
            <a:endParaRPr sz="1100">
              <a:latin typeface="CVS Health Sans"/>
              <a:cs typeface="CVS Health Sans"/>
            </a:endParaRPr>
          </a:p>
        </p:txBody>
      </p:sp>
      <p:sp>
        <p:nvSpPr>
          <p:cNvPr id="9" name="object 9"/>
          <p:cNvSpPr txBox="1"/>
          <p:nvPr/>
        </p:nvSpPr>
        <p:spPr>
          <a:xfrm>
            <a:off x="1418971" y="4143247"/>
            <a:ext cx="817880" cy="494665"/>
          </a:xfrm>
          <a:prstGeom prst="rect">
            <a:avLst/>
          </a:prstGeom>
        </p:spPr>
        <p:txBody>
          <a:bodyPr vert="horz" wrap="square" lIns="0" tIns="26669" rIns="0" bIns="0" rtlCol="0">
            <a:spAutoFit/>
          </a:bodyPr>
          <a:lstStyle/>
          <a:p>
            <a:pPr marL="12700" marR="5080" indent="27305" algn="just">
              <a:lnSpc>
                <a:spcPct val="94800"/>
              </a:lnSpc>
              <a:spcBef>
                <a:spcPts val="209"/>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105 </a:t>
            </a:r>
            <a:r>
              <a:rPr sz="1000" spc="-10" dirty="0">
                <a:solidFill>
                  <a:srgbClr val="3E3E3E"/>
                </a:solidFill>
                <a:latin typeface="CVS Health Sans"/>
                <a:cs typeface="CVS Health Sans"/>
              </a:rPr>
              <a:t>Coordinator, </a:t>
            </a:r>
            <a:r>
              <a:rPr sz="1000" dirty="0">
                <a:solidFill>
                  <a:srgbClr val="3E3E3E"/>
                </a:solidFill>
                <a:latin typeface="CVS Health Sans"/>
                <a:cs typeface="CVS Health Sans"/>
              </a:rPr>
              <a:t>Client</a:t>
            </a:r>
            <a:r>
              <a:rPr sz="1000" spc="-40" dirty="0">
                <a:solidFill>
                  <a:srgbClr val="3E3E3E"/>
                </a:solidFill>
                <a:latin typeface="CVS Health Sans"/>
                <a:cs typeface="CVS Health Sans"/>
              </a:rPr>
              <a:t> </a:t>
            </a:r>
            <a:r>
              <a:rPr sz="1000" spc="-10" dirty="0">
                <a:solidFill>
                  <a:srgbClr val="3E3E3E"/>
                </a:solidFill>
                <a:latin typeface="CVS Health Sans"/>
                <a:cs typeface="CVS Health Sans"/>
              </a:rPr>
              <a:t>Liaison</a:t>
            </a:r>
            <a:endParaRPr sz="1000">
              <a:latin typeface="CVS Health Sans"/>
              <a:cs typeface="CVS Health Sans"/>
            </a:endParaRPr>
          </a:p>
        </p:txBody>
      </p:sp>
      <p:grpSp>
        <p:nvGrpSpPr>
          <p:cNvPr id="10" name="object 10"/>
          <p:cNvGrpSpPr/>
          <p:nvPr/>
        </p:nvGrpSpPr>
        <p:grpSpPr>
          <a:xfrm>
            <a:off x="1819275" y="1604734"/>
            <a:ext cx="7567295" cy="3237865"/>
            <a:chOff x="1819275" y="1604734"/>
            <a:chExt cx="7567295" cy="3237865"/>
          </a:xfrm>
        </p:grpSpPr>
        <p:sp>
          <p:nvSpPr>
            <p:cNvPr id="11" name="object 11"/>
            <p:cNvSpPr/>
            <p:nvPr/>
          </p:nvSpPr>
          <p:spPr>
            <a:xfrm>
              <a:off x="1828800" y="3136391"/>
              <a:ext cx="5477510" cy="1696720"/>
            </a:xfrm>
            <a:custGeom>
              <a:avLst/>
              <a:gdLst/>
              <a:ahLst/>
              <a:cxnLst/>
              <a:rect l="l" t="t" r="r" b="b"/>
              <a:pathLst>
                <a:path w="5477509" h="1696720">
                  <a:moveTo>
                    <a:pt x="0" y="1545336"/>
                  </a:moveTo>
                  <a:lnTo>
                    <a:pt x="0" y="1696212"/>
                  </a:lnTo>
                </a:path>
                <a:path w="5477509" h="1696720">
                  <a:moveTo>
                    <a:pt x="5477256" y="0"/>
                  </a:moveTo>
                  <a:lnTo>
                    <a:pt x="5477256" y="454913"/>
                  </a:lnTo>
                </a:path>
              </a:pathLst>
            </a:custGeom>
            <a:ln w="19050">
              <a:solidFill>
                <a:srgbClr val="858585"/>
              </a:solidFill>
            </a:ln>
          </p:spPr>
          <p:txBody>
            <a:bodyPr wrap="square" lIns="0" tIns="0" rIns="0" bIns="0" rtlCol="0"/>
            <a:lstStyle/>
            <a:p>
              <a:endParaRPr/>
            </a:p>
          </p:txBody>
        </p:sp>
        <p:sp>
          <p:nvSpPr>
            <p:cNvPr id="12" name="object 12"/>
            <p:cNvSpPr/>
            <p:nvPr/>
          </p:nvSpPr>
          <p:spPr>
            <a:xfrm>
              <a:off x="7048859" y="1604734"/>
              <a:ext cx="521970" cy="643890"/>
            </a:xfrm>
            <a:custGeom>
              <a:avLst/>
              <a:gdLst/>
              <a:ahLst/>
              <a:cxnLst/>
              <a:rect l="l" t="t" r="r" b="b"/>
              <a:pathLst>
                <a:path w="521970" h="643889">
                  <a:moveTo>
                    <a:pt x="257922" y="0"/>
                  </a:moveTo>
                  <a:lnTo>
                    <a:pt x="198833" y="4815"/>
                  </a:lnTo>
                  <a:lnTo>
                    <a:pt x="151408" y="18864"/>
                  </a:lnTo>
                  <a:lnTo>
                    <a:pt x="114847" y="41546"/>
                  </a:lnTo>
                  <a:lnTo>
                    <a:pt x="88352" y="72264"/>
                  </a:lnTo>
                  <a:lnTo>
                    <a:pt x="68472" y="111533"/>
                  </a:lnTo>
                  <a:lnTo>
                    <a:pt x="54203" y="158624"/>
                  </a:lnTo>
                  <a:lnTo>
                    <a:pt x="43912" y="211609"/>
                  </a:lnTo>
                  <a:lnTo>
                    <a:pt x="35970" y="268563"/>
                  </a:lnTo>
                  <a:lnTo>
                    <a:pt x="28745" y="327557"/>
                  </a:lnTo>
                  <a:lnTo>
                    <a:pt x="20720" y="378558"/>
                  </a:lnTo>
                  <a:lnTo>
                    <a:pt x="11158" y="430951"/>
                  </a:lnTo>
                  <a:lnTo>
                    <a:pt x="3203" y="481993"/>
                  </a:lnTo>
                  <a:lnTo>
                    <a:pt x="0" y="528941"/>
                  </a:lnTo>
                  <a:lnTo>
                    <a:pt x="4693" y="569052"/>
                  </a:lnTo>
                  <a:lnTo>
                    <a:pt x="50349" y="617794"/>
                  </a:lnTo>
                  <a:lnTo>
                    <a:pt x="121035" y="632678"/>
                  </a:lnTo>
                  <a:lnTo>
                    <a:pt x="189940" y="640321"/>
                  </a:lnTo>
                  <a:lnTo>
                    <a:pt x="242190" y="643137"/>
                  </a:lnTo>
                  <a:lnTo>
                    <a:pt x="262911" y="643539"/>
                  </a:lnTo>
                  <a:lnTo>
                    <a:pt x="283630" y="643137"/>
                  </a:lnTo>
                  <a:lnTo>
                    <a:pt x="335874" y="640321"/>
                  </a:lnTo>
                  <a:lnTo>
                    <a:pt x="404774" y="632678"/>
                  </a:lnTo>
                  <a:lnTo>
                    <a:pt x="475458" y="617794"/>
                  </a:lnTo>
                  <a:lnTo>
                    <a:pt x="519032" y="569052"/>
                  </a:lnTo>
                  <a:lnTo>
                    <a:pt x="521782" y="528941"/>
                  </a:lnTo>
                  <a:lnTo>
                    <a:pt x="516482" y="481993"/>
                  </a:lnTo>
                  <a:lnTo>
                    <a:pt x="506613" y="430951"/>
                  </a:lnTo>
                  <a:lnTo>
                    <a:pt x="495656" y="378558"/>
                  </a:lnTo>
                  <a:lnTo>
                    <a:pt x="487094" y="327557"/>
                  </a:lnTo>
                  <a:lnTo>
                    <a:pt x="480022" y="270427"/>
                  </a:lnTo>
                  <a:lnTo>
                    <a:pt x="472021" y="215468"/>
                  </a:lnTo>
                  <a:lnTo>
                    <a:pt x="461526" y="164458"/>
                  </a:lnTo>
                  <a:lnTo>
                    <a:pt x="446976" y="119176"/>
                  </a:lnTo>
                  <a:lnTo>
                    <a:pt x="426805" y="81398"/>
                  </a:lnTo>
                  <a:lnTo>
                    <a:pt x="399451" y="52904"/>
                  </a:lnTo>
                  <a:lnTo>
                    <a:pt x="379510" y="40622"/>
                  </a:lnTo>
                  <a:lnTo>
                    <a:pt x="355770" y="24011"/>
                  </a:lnTo>
                  <a:lnTo>
                    <a:pt x="327799" y="11187"/>
                  </a:lnTo>
                  <a:lnTo>
                    <a:pt x="295286" y="2925"/>
                  </a:lnTo>
                  <a:lnTo>
                    <a:pt x="257922" y="0"/>
                  </a:lnTo>
                  <a:close/>
                </a:path>
              </a:pathLst>
            </a:custGeom>
            <a:solidFill>
              <a:srgbClr val="58331F"/>
            </a:solidFill>
          </p:spPr>
          <p:txBody>
            <a:bodyPr wrap="square" lIns="0" tIns="0" rIns="0" bIns="0" rtlCol="0"/>
            <a:lstStyle/>
            <a:p>
              <a:endParaRPr/>
            </a:p>
          </p:txBody>
        </p:sp>
        <p:sp>
          <p:nvSpPr>
            <p:cNvPr id="13" name="object 13"/>
            <p:cNvSpPr/>
            <p:nvPr/>
          </p:nvSpPr>
          <p:spPr>
            <a:xfrm>
              <a:off x="7111768" y="1631155"/>
              <a:ext cx="387985" cy="711835"/>
            </a:xfrm>
            <a:custGeom>
              <a:avLst/>
              <a:gdLst/>
              <a:ahLst/>
              <a:cxnLst/>
              <a:rect l="l" t="t" r="r" b="b"/>
              <a:pathLst>
                <a:path w="387984" h="711835">
                  <a:moveTo>
                    <a:pt x="9877" y="239261"/>
                  </a:moveTo>
                  <a:lnTo>
                    <a:pt x="4577" y="239455"/>
                  </a:lnTo>
                  <a:lnTo>
                    <a:pt x="1476" y="245589"/>
                  </a:lnTo>
                  <a:lnTo>
                    <a:pt x="0" y="259123"/>
                  </a:lnTo>
                  <a:lnTo>
                    <a:pt x="856" y="269336"/>
                  </a:lnTo>
                  <a:lnTo>
                    <a:pt x="3447" y="277957"/>
                  </a:lnTo>
                  <a:lnTo>
                    <a:pt x="7175" y="286714"/>
                  </a:lnTo>
                  <a:lnTo>
                    <a:pt x="11410" y="297842"/>
                  </a:lnTo>
                  <a:lnTo>
                    <a:pt x="25932" y="334932"/>
                  </a:lnTo>
                  <a:lnTo>
                    <a:pt x="41595" y="346995"/>
                  </a:lnTo>
                  <a:lnTo>
                    <a:pt x="43252" y="353364"/>
                  </a:lnTo>
                  <a:lnTo>
                    <a:pt x="45147" y="358806"/>
                  </a:lnTo>
                  <a:lnTo>
                    <a:pt x="47042" y="362596"/>
                  </a:lnTo>
                  <a:lnTo>
                    <a:pt x="47042" y="362832"/>
                  </a:lnTo>
                  <a:lnTo>
                    <a:pt x="75648" y="409096"/>
                  </a:lnTo>
                  <a:lnTo>
                    <a:pt x="106442" y="436384"/>
                  </a:lnTo>
                  <a:lnTo>
                    <a:pt x="113259" y="441293"/>
                  </a:lnTo>
                  <a:lnTo>
                    <a:pt x="113259" y="477700"/>
                  </a:lnTo>
                  <a:lnTo>
                    <a:pt x="98307" y="515995"/>
                  </a:lnTo>
                  <a:lnTo>
                    <a:pt x="83356" y="530888"/>
                  </a:lnTo>
                  <a:lnTo>
                    <a:pt x="47042" y="563741"/>
                  </a:lnTo>
                  <a:lnTo>
                    <a:pt x="42305" y="569167"/>
                  </a:lnTo>
                  <a:lnTo>
                    <a:pt x="36842" y="574844"/>
                  </a:lnTo>
                  <a:lnTo>
                    <a:pt x="30906" y="580522"/>
                  </a:lnTo>
                  <a:lnTo>
                    <a:pt x="15282" y="605935"/>
                  </a:lnTo>
                  <a:lnTo>
                    <a:pt x="35793" y="657680"/>
                  </a:lnTo>
                  <a:lnTo>
                    <a:pt x="104198" y="697995"/>
                  </a:lnTo>
                  <a:lnTo>
                    <a:pt x="148442" y="709122"/>
                  </a:lnTo>
                  <a:lnTo>
                    <a:pt x="195155" y="711699"/>
                  </a:lnTo>
                  <a:lnTo>
                    <a:pt x="247911" y="708046"/>
                  </a:lnTo>
                  <a:lnTo>
                    <a:pt x="296819" y="693731"/>
                  </a:lnTo>
                  <a:lnTo>
                    <a:pt x="337314" y="671523"/>
                  </a:lnTo>
                  <a:lnTo>
                    <a:pt x="364835" y="644191"/>
                  </a:lnTo>
                  <a:lnTo>
                    <a:pt x="374819" y="614507"/>
                  </a:lnTo>
                  <a:lnTo>
                    <a:pt x="362704" y="585240"/>
                  </a:lnTo>
                  <a:lnTo>
                    <a:pt x="298871" y="526626"/>
                  </a:lnTo>
                  <a:lnTo>
                    <a:pt x="297671" y="525447"/>
                  </a:lnTo>
                  <a:lnTo>
                    <a:pt x="296486" y="524503"/>
                  </a:lnTo>
                  <a:lnTo>
                    <a:pt x="295302" y="523323"/>
                  </a:lnTo>
                  <a:lnTo>
                    <a:pt x="293408" y="521672"/>
                  </a:lnTo>
                  <a:lnTo>
                    <a:pt x="293645" y="521420"/>
                  </a:lnTo>
                  <a:lnTo>
                    <a:pt x="292224" y="519533"/>
                  </a:lnTo>
                  <a:lnTo>
                    <a:pt x="290550" y="517882"/>
                  </a:lnTo>
                  <a:lnTo>
                    <a:pt x="289129" y="515995"/>
                  </a:lnTo>
                  <a:lnTo>
                    <a:pt x="274177" y="477700"/>
                  </a:lnTo>
                  <a:lnTo>
                    <a:pt x="274177" y="441293"/>
                  </a:lnTo>
                  <a:lnTo>
                    <a:pt x="281003" y="436384"/>
                  </a:lnTo>
                  <a:lnTo>
                    <a:pt x="287270" y="431581"/>
                  </a:lnTo>
                  <a:lnTo>
                    <a:pt x="322510" y="395447"/>
                  </a:lnTo>
                  <a:lnTo>
                    <a:pt x="340395" y="362832"/>
                  </a:lnTo>
                  <a:lnTo>
                    <a:pt x="340395" y="362596"/>
                  </a:lnTo>
                  <a:lnTo>
                    <a:pt x="342305" y="358806"/>
                  </a:lnTo>
                  <a:lnTo>
                    <a:pt x="344200" y="353364"/>
                  </a:lnTo>
                  <a:lnTo>
                    <a:pt x="346094" y="346995"/>
                  </a:lnTo>
                  <a:lnTo>
                    <a:pt x="350847" y="346759"/>
                  </a:lnTo>
                  <a:lnTo>
                    <a:pt x="371372" y="311183"/>
                  </a:lnTo>
                  <a:lnTo>
                    <a:pt x="376046" y="297842"/>
                  </a:lnTo>
                  <a:lnTo>
                    <a:pt x="380277" y="286714"/>
                  </a:lnTo>
                  <a:lnTo>
                    <a:pt x="383998" y="277957"/>
                  </a:lnTo>
                  <a:lnTo>
                    <a:pt x="386588" y="269336"/>
                  </a:lnTo>
                  <a:lnTo>
                    <a:pt x="387444" y="259123"/>
                  </a:lnTo>
                  <a:lnTo>
                    <a:pt x="386426" y="249835"/>
                  </a:lnTo>
                  <a:lnTo>
                    <a:pt x="25206" y="249835"/>
                  </a:lnTo>
                  <a:lnTo>
                    <a:pt x="24732" y="249363"/>
                  </a:lnTo>
                  <a:lnTo>
                    <a:pt x="24496" y="248891"/>
                  </a:lnTo>
                  <a:lnTo>
                    <a:pt x="16731" y="243056"/>
                  </a:lnTo>
                  <a:lnTo>
                    <a:pt x="9877" y="239261"/>
                  </a:lnTo>
                  <a:close/>
                </a:path>
                <a:path w="387984" h="711835">
                  <a:moveTo>
                    <a:pt x="198471" y="0"/>
                  </a:moveTo>
                  <a:lnTo>
                    <a:pt x="188982" y="0"/>
                  </a:lnTo>
                  <a:lnTo>
                    <a:pt x="133633" y="7448"/>
                  </a:lnTo>
                  <a:lnTo>
                    <a:pt x="93212" y="24435"/>
                  </a:lnTo>
                  <a:lnTo>
                    <a:pt x="64962" y="50022"/>
                  </a:lnTo>
                  <a:lnTo>
                    <a:pt x="46127" y="83271"/>
                  </a:lnTo>
                  <a:lnTo>
                    <a:pt x="33952" y="123243"/>
                  </a:lnTo>
                  <a:lnTo>
                    <a:pt x="25680" y="168999"/>
                  </a:lnTo>
                  <a:lnTo>
                    <a:pt x="24732" y="178923"/>
                  </a:lnTo>
                  <a:lnTo>
                    <a:pt x="24732" y="187211"/>
                  </a:lnTo>
                  <a:lnTo>
                    <a:pt x="24462" y="199071"/>
                  </a:lnTo>
                  <a:lnTo>
                    <a:pt x="23992" y="212464"/>
                  </a:lnTo>
                  <a:lnTo>
                    <a:pt x="23833" y="227055"/>
                  </a:lnTo>
                  <a:lnTo>
                    <a:pt x="24496" y="242506"/>
                  </a:lnTo>
                  <a:lnTo>
                    <a:pt x="25115" y="248891"/>
                  </a:lnTo>
                  <a:lnTo>
                    <a:pt x="25206" y="249835"/>
                  </a:lnTo>
                  <a:lnTo>
                    <a:pt x="362230" y="249835"/>
                  </a:lnTo>
                  <a:lnTo>
                    <a:pt x="362888" y="243056"/>
                  </a:lnTo>
                  <a:lnTo>
                    <a:pt x="362941" y="242506"/>
                  </a:lnTo>
                  <a:lnTo>
                    <a:pt x="363610" y="227055"/>
                  </a:lnTo>
                  <a:lnTo>
                    <a:pt x="363450" y="212464"/>
                  </a:lnTo>
                  <a:lnTo>
                    <a:pt x="362976" y="199071"/>
                  </a:lnTo>
                  <a:lnTo>
                    <a:pt x="362704" y="187211"/>
                  </a:lnTo>
                  <a:lnTo>
                    <a:pt x="362704" y="178923"/>
                  </a:lnTo>
                  <a:lnTo>
                    <a:pt x="362230" y="173025"/>
                  </a:lnTo>
                  <a:lnTo>
                    <a:pt x="353485" y="123243"/>
                  </a:lnTo>
                  <a:lnTo>
                    <a:pt x="341310" y="83271"/>
                  </a:lnTo>
                  <a:lnTo>
                    <a:pt x="322477" y="50022"/>
                  </a:lnTo>
                  <a:lnTo>
                    <a:pt x="294229" y="24435"/>
                  </a:lnTo>
                  <a:lnTo>
                    <a:pt x="253813" y="7448"/>
                  </a:lnTo>
                  <a:lnTo>
                    <a:pt x="198471" y="0"/>
                  </a:lnTo>
                  <a:close/>
                </a:path>
                <a:path w="387984" h="711835">
                  <a:moveTo>
                    <a:pt x="377571" y="239261"/>
                  </a:moveTo>
                  <a:lnTo>
                    <a:pt x="370714" y="243056"/>
                  </a:lnTo>
                  <a:lnTo>
                    <a:pt x="362941" y="248891"/>
                  </a:lnTo>
                  <a:lnTo>
                    <a:pt x="362704" y="249363"/>
                  </a:lnTo>
                  <a:lnTo>
                    <a:pt x="362230" y="249835"/>
                  </a:lnTo>
                  <a:lnTo>
                    <a:pt x="386426" y="249835"/>
                  </a:lnTo>
                  <a:lnTo>
                    <a:pt x="385961" y="245589"/>
                  </a:lnTo>
                  <a:lnTo>
                    <a:pt x="382868" y="239455"/>
                  </a:lnTo>
                  <a:lnTo>
                    <a:pt x="377571" y="239261"/>
                  </a:lnTo>
                  <a:close/>
                </a:path>
              </a:pathLst>
            </a:custGeom>
            <a:solidFill>
              <a:srgbClr val="E4B18D"/>
            </a:solidFill>
          </p:spPr>
          <p:txBody>
            <a:bodyPr wrap="square" lIns="0" tIns="0" rIns="0" bIns="0" rtlCol="0"/>
            <a:lstStyle/>
            <a:p>
              <a:endParaRPr/>
            </a:p>
          </p:txBody>
        </p:sp>
        <p:sp>
          <p:nvSpPr>
            <p:cNvPr id="14" name="object 14"/>
            <p:cNvSpPr/>
            <p:nvPr/>
          </p:nvSpPr>
          <p:spPr>
            <a:xfrm>
              <a:off x="7226386" y="2072763"/>
              <a:ext cx="159385" cy="55244"/>
            </a:xfrm>
            <a:custGeom>
              <a:avLst/>
              <a:gdLst/>
              <a:ahLst/>
              <a:cxnLst/>
              <a:rect l="l" t="t" r="r" b="b"/>
              <a:pathLst>
                <a:path w="159384" h="55244">
                  <a:moveTo>
                    <a:pt x="0" y="0"/>
                  </a:moveTo>
                  <a:lnTo>
                    <a:pt x="0" y="8759"/>
                  </a:lnTo>
                  <a:lnTo>
                    <a:pt x="11692" y="21438"/>
                  </a:lnTo>
                  <a:lnTo>
                    <a:pt x="50934" y="52354"/>
                  </a:lnTo>
                  <a:lnTo>
                    <a:pt x="72490" y="54658"/>
                  </a:lnTo>
                  <a:lnTo>
                    <a:pt x="86081" y="54658"/>
                  </a:lnTo>
                  <a:lnTo>
                    <a:pt x="133885" y="34111"/>
                  </a:lnTo>
                  <a:lnTo>
                    <a:pt x="78406" y="34111"/>
                  </a:lnTo>
                  <a:lnTo>
                    <a:pt x="65519" y="33390"/>
                  </a:lnTo>
                  <a:lnTo>
                    <a:pt x="65155" y="33390"/>
                  </a:lnTo>
                  <a:lnTo>
                    <a:pt x="53598" y="31714"/>
                  </a:lnTo>
                  <a:lnTo>
                    <a:pt x="53399" y="31714"/>
                  </a:lnTo>
                  <a:lnTo>
                    <a:pt x="44594" y="29818"/>
                  </a:lnTo>
                  <a:lnTo>
                    <a:pt x="44459" y="29818"/>
                  </a:lnTo>
                  <a:lnTo>
                    <a:pt x="39897" y="28433"/>
                  </a:lnTo>
                  <a:lnTo>
                    <a:pt x="39440" y="28198"/>
                  </a:lnTo>
                  <a:lnTo>
                    <a:pt x="38729" y="27490"/>
                  </a:lnTo>
                  <a:lnTo>
                    <a:pt x="27729" y="20293"/>
                  </a:lnTo>
                  <a:lnTo>
                    <a:pt x="17606" y="13296"/>
                  </a:lnTo>
                  <a:lnTo>
                    <a:pt x="8362" y="6524"/>
                  </a:lnTo>
                  <a:lnTo>
                    <a:pt x="0" y="0"/>
                  </a:lnTo>
                  <a:close/>
                </a:path>
                <a:path w="159384" h="55244">
                  <a:moveTo>
                    <a:pt x="159149" y="0"/>
                  </a:moveTo>
                  <a:lnTo>
                    <a:pt x="150607" y="6358"/>
                  </a:lnTo>
                  <a:lnTo>
                    <a:pt x="141164" y="13031"/>
                  </a:lnTo>
                  <a:lnTo>
                    <a:pt x="130794" y="20061"/>
                  </a:lnTo>
                  <a:lnTo>
                    <a:pt x="119472" y="27490"/>
                  </a:lnTo>
                  <a:lnTo>
                    <a:pt x="119014" y="27962"/>
                  </a:lnTo>
                  <a:lnTo>
                    <a:pt x="118541" y="28198"/>
                  </a:lnTo>
                  <a:lnTo>
                    <a:pt x="118304" y="28433"/>
                  </a:lnTo>
                  <a:lnTo>
                    <a:pt x="113950" y="29818"/>
                  </a:lnTo>
                  <a:lnTo>
                    <a:pt x="104779" y="31714"/>
                  </a:lnTo>
                  <a:lnTo>
                    <a:pt x="92395" y="33390"/>
                  </a:lnTo>
                  <a:lnTo>
                    <a:pt x="78406" y="34111"/>
                  </a:lnTo>
                  <a:lnTo>
                    <a:pt x="133885" y="34111"/>
                  </a:lnTo>
                  <a:lnTo>
                    <a:pt x="134647" y="33525"/>
                  </a:lnTo>
                  <a:lnTo>
                    <a:pt x="147218" y="22108"/>
                  </a:lnTo>
                  <a:lnTo>
                    <a:pt x="159149" y="9719"/>
                  </a:lnTo>
                  <a:lnTo>
                    <a:pt x="159149" y="0"/>
                  </a:lnTo>
                  <a:close/>
                </a:path>
              </a:pathLst>
            </a:custGeom>
            <a:solidFill>
              <a:srgbClr val="B87850"/>
            </a:solidFill>
          </p:spPr>
          <p:txBody>
            <a:bodyPr wrap="square" lIns="0" tIns="0" rIns="0" bIns="0" rtlCol="0"/>
            <a:lstStyle/>
            <a:p>
              <a:endParaRPr/>
            </a:p>
          </p:txBody>
        </p:sp>
        <p:sp>
          <p:nvSpPr>
            <p:cNvPr id="15" name="object 15"/>
            <p:cNvSpPr/>
            <p:nvPr/>
          </p:nvSpPr>
          <p:spPr>
            <a:xfrm>
              <a:off x="6940296" y="2176559"/>
              <a:ext cx="731520" cy="379730"/>
            </a:xfrm>
            <a:custGeom>
              <a:avLst/>
              <a:gdLst/>
              <a:ahLst/>
              <a:cxnLst/>
              <a:rect l="l" t="t" r="r" b="b"/>
              <a:pathLst>
                <a:path w="731520" h="379730">
                  <a:moveTo>
                    <a:pt x="231445" y="0"/>
                  </a:moveTo>
                  <a:lnTo>
                    <a:pt x="44107" y="74497"/>
                  </a:lnTo>
                  <a:lnTo>
                    <a:pt x="12004" y="100277"/>
                  </a:lnTo>
                  <a:lnTo>
                    <a:pt x="0" y="139527"/>
                  </a:lnTo>
                  <a:lnTo>
                    <a:pt x="0" y="193926"/>
                  </a:lnTo>
                  <a:lnTo>
                    <a:pt x="1244" y="240686"/>
                  </a:lnTo>
                  <a:lnTo>
                    <a:pt x="4979" y="287247"/>
                  </a:lnTo>
                  <a:lnTo>
                    <a:pt x="11204" y="333499"/>
                  </a:lnTo>
                  <a:lnTo>
                    <a:pt x="19918" y="379330"/>
                  </a:lnTo>
                  <a:lnTo>
                    <a:pt x="711404" y="379330"/>
                  </a:lnTo>
                  <a:lnTo>
                    <a:pt x="720119" y="333499"/>
                  </a:lnTo>
                  <a:lnTo>
                    <a:pt x="726346" y="287247"/>
                  </a:lnTo>
                  <a:lnTo>
                    <a:pt x="730083" y="240686"/>
                  </a:lnTo>
                  <a:lnTo>
                    <a:pt x="731329" y="193926"/>
                  </a:lnTo>
                  <a:lnTo>
                    <a:pt x="731329" y="139527"/>
                  </a:lnTo>
                  <a:lnTo>
                    <a:pt x="719326" y="100277"/>
                  </a:lnTo>
                  <a:lnTo>
                    <a:pt x="687216" y="74497"/>
                  </a:lnTo>
                  <a:lnTo>
                    <a:pt x="499647" y="235"/>
                  </a:lnTo>
                  <a:lnTo>
                    <a:pt x="365664" y="94832"/>
                  </a:lnTo>
                  <a:lnTo>
                    <a:pt x="231445" y="0"/>
                  </a:lnTo>
                  <a:close/>
                </a:path>
              </a:pathLst>
            </a:custGeom>
            <a:solidFill>
              <a:srgbClr val="E9E9E9"/>
            </a:solidFill>
          </p:spPr>
          <p:txBody>
            <a:bodyPr wrap="square" lIns="0" tIns="0" rIns="0" bIns="0" rtlCol="0"/>
            <a:lstStyle/>
            <a:p>
              <a:endParaRPr/>
            </a:p>
          </p:txBody>
        </p:sp>
        <p:sp>
          <p:nvSpPr>
            <p:cNvPr id="16" name="object 16"/>
            <p:cNvSpPr/>
            <p:nvPr/>
          </p:nvSpPr>
          <p:spPr>
            <a:xfrm>
              <a:off x="7099650" y="1617945"/>
              <a:ext cx="389255" cy="354965"/>
            </a:xfrm>
            <a:custGeom>
              <a:avLst/>
              <a:gdLst/>
              <a:ahLst/>
              <a:cxnLst/>
              <a:rect l="l" t="t" r="r" b="b"/>
              <a:pathLst>
                <a:path w="389254" h="354964">
                  <a:moveTo>
                    <a:pt x="205110" y="0"/>
                  </a:moveTo>
                  <a:lnTo>
                    <a:pt x="143679" y="5180"/>
                  </a:lnTo>
                  <a:lnTo>
                    <a:pt x="94377" y="20309"/>
                  </a:lnTo>
                  <a:lnTo>
                    <a:pt x="56383" y="44764"/>
                  </a:lnTo>
                  <a:lnTo>
                    <a:pt x="28877" y="77926"/>
                  </a:lnTo>
                  <a:lnTo>
                    <a:pt x="10671" y="120286"/>
                  </a:lnTo>
                  <a:lnTo>
                    <a:pt x="1689" y="170289"/>
                  </a:lnTo>
                  <a:lnTo>
                    <a:pt x="0" y="219440"/>
                  </a:lnTo>
                  <a:lnTo>
                    <a:pt x="2392" y="268587"/>
                  </a:lnTo>
                  <a:lnTo>
                    <a:pt x="7271" y="314712"/>
                  </a:lnTo>
                  <a:lnTo>
                    <a:pt x="13041" y="354795"/>
                  </a:lnTo>
                  <a:lnTo>
                    <a:pt x="33690" y="302640"/>
                  </a:lnTo>
                  <a:lnTo>
                    <a:pt x="43545" y="276162"/>
                  </a:lnTo>
                  <a:lnTo>
                    <a:pt x="68320" y="240403"/>
                  </a:lnTo>
                  <a:lnTo>
                    <a:pt x="108306" y="213901"/>
                  </a:lnTo>
                  <a:lnTo>
                    <a:pt x="156717" y="192062"/>
                  </a:lnTo>
                  <a:lnTo>
                    <a:pt x="206768" y="170289"/>
                  </a:lnTo>
                  <a:lnTo>
                    <a:pt x="237869" y="154925"/>
                  </a:lnTo>
                  <a:lnTo>
                    <a:pt x="264312" y="140980"/>
                  </a:lnTo>
                  <a:lnTo>
                    <a:pt x="289564" y="126946"/>
                  </a:lnTo>
                  <a:lnTo>
                    <a:pt x="295355" y="129844"/>
                  </a:lnTo>
                  <a:lnTo>
                    <a:pt x="308928" y="139293"/>
                  </a:lnTo>
                  <a:lnTo>
                    <a:pt x="324586" y="156424"/>
                  </a:lnTo>
                  <a:lnTo>
                    <a:pt x="336630" y="182367"/>
                  </a:lnTo>
                  <a:lnTo>
                    <a:pt x="349255" y="222928"/>
                  </a:lnTo>
                  <a:lnTo>
                    <a:pt x="359016" y="243212"/>
                  </a:lnTo>
                  <a:lnTo>
                    <a:pt x="366868" y="253149"/>
                  </a:lnTo>
                  <a:lnTo>
                    <a:pt x="373764" y="262668"/>
                  </a:lnTo>
                  <a:lnTo>
                    <a:pt x="375831" y="261013"/>
                  </a:lnTo>
                  <a:lnTo>
                    <a:pt x="380536" y="251742"/>
                  </a:lnTo>
                  <a:lnTo>
                    <a:pt x="385641" y="228393"/>
                  </a:lnTo>
                  <a:lnTo>
                    <a:pt x="388906" y="184506"/>
                  </a:lnTo>
                  <a:lnTo>
                    <a:pt x="388677" y="148868"/>
                  </a:lnTo>
                  <a:lnTo>
                    <a:pt x="365420" y="80617"/>
                  </a:lnTo>
                  <a:lnTo>
                    <a:pt x="331656" y="44050"/>
                  </a:lnTo>
                  <a:lnTo>
                    <a:pt x="277880" y="12076"/>
                  </a:lnTo>
                  <a:lnTo>
                    <a:pt x="244013" y="3151"/>
                  </a:lnTo>
                  <a:lnTo>
                    <a:pt x="205110" y="0"/>
                  </a:lnTo>
                  <a:close/>
                </a:path>
              </a:pathLst>
            </a:custGeom>
            <a:solidFill>
              <a:srgbClr val="58331F"/>
            </a:solidFill>
          </p:spPr>
          <p:txBody>
            <a:bodyPr wrap="square" lIns="0" tIns="0" rIns="0" bIns="0" rtlCol="0"/>
            <a:lstStyle/>
            <a:p>
              <a:endParaRPr/>
            </a:p>
          </p:txBody>
        </p:sp>
        <p:sp>
          <p:nvSpPr>
            <p:cNvPr id="17" name="object 17"/>
            <p:cNvSpPr/>
            <p:nvPr/>
          </p:nvSpPr>
          <p:spPr>
            <a:xfrm>
              <a:off x="7177125" y="1863927"/>
              <a:ext cx="252095" cy="37465"/>
            </a:xfrm>
            <a:custGeom>
              <a:avLst/>
              <a:gdLst/>
              <a:ahLst/>
              <a:cxnLst/>
              <a:rect l="l" t="t" r="r" b="b"/>
              <a:pathLst>
                <a:path w="252095" h="37464">
                  <a:moveTo>
                    <a:pt x="89039" y="21247"/>
                  </a:moveTo>
                  <a:lnTo>
                    <a:pt x="51943" y="2476"/>
                  </a:lnTo>
                  <a:lnTo>
                    <a:pt x="36779" y="1727"/>
                  </a:lnTo>
                  <a:lnTo>
                    <a:pt x="29197" y="1981"/>
                  </a:lnTo>
                  <a:lnTo>
                    <a:pt x="29984" y="1981"/>
                  </a:lnTo>
                  <a:lnTo>
                    <a:pt x="23622" y="3048"/>
                  </a:lnTo>
                  <a:lnTo>
                    <a:pt x="0" y="25641"/>
                  </a:lnTo>
                  <a:lnTo>
                    <a:pt x="1193" y="26123"/>
                  </a:lnTo>
                  <a:lnTo>
                    <a:pt x="8128" y="21488"/>
                  </a:lnTo>
                  <a:lnTo>
                    <a:pt x="14643" y="19113"/>
                  </a:lnTo>
                  <a:lnTo>
                    <a:pt x="21780" y="17106"/>
                  </a:lnTo>
                  <a:lnTo>
                    <a:pt x="26327" y="15887"/>
                  </a:lnTo>
                  <a:lnTo>
                    <a:pt x="31115" y="14173"/>
                  </a:lnTo>
                  <a:lnTo>
                    <a:pt x="35902" y="13195"/>
                  </a:lnTo>
                  <a:lnTo>
                    <a:pt x="34226" y="15633"/>
                  </a:lnTo>
                  <a:lnTo>
                    <a:pt x="33426" y="18072"/>
                  </a:lnTo>
                  <a:lnTo>
                    <a:pt x="33337" y="18326"/>
                  </a:lnTo>
                  <a:lnTo>
                    <a:pt x="33261" y="30276"/>
                  </a:lnTo>
                  <a:lnTo>
                    <a:pt x="40208" y="37109"/>
                  </a:lnTo>
                  <a:lnTo>
                    <a:pt x="57213" y="37109"/>
                  </a:lnTo>
                  <a:lnTo>
                    <a:pt x="63906" y="30276"/>
                  </a:lnTo>
                  <a:lnTo>
                    <a:pt x="63817" y="18072"/>
                  </a:lnTo>
                  <a:lnTo>
                    <a:pt x="63106" y="15887"/>
                  </a:lnTo>
                  <a:lnTo>
                    <a:pt x="63017" y="15633"/>
                  </a:lnTo>
                  <a:lnTo>
                    <a:pt x="62941" y="15405"/>
                  </a:lnTo>
                  <a:lnTo>
                    <a:pt x="61429" y="13195"/>
                  </a:lnTo>
                  <a:lnTo>
                    <a:pt x="61264" y="12966"/>
                  </a:lnTo>
                  <a:lnTo>
                    <a:pt x="62941" y="13195"/>
                  </a:lnTo>
                  <a:lnTo>
                    <a:pt x="64630" y="13195"/>
                  </a:lnTo>
                  <a:lnTo>
                    <a:pt x="66306" y="13690"/>
                  </a:lnTo>
                  <a:lnTo>
                    <a:pt x="73723" y="15151"/>
                  </a:lnTo>
                  <a:lnTo>
                    <a:pt x="81381" y="18072"/>
                  </a:lnTo>
                  <a:lnTo>
                    <a:pt x="88328" y="22225"/>
                  </a:lnTo>
                  <a:lnTo>
                    <a:pt x="89039" y="21247"/>
                  </a:lnTo>
                  <a:close/>
                </a:path>
                <a:path w="252095" h="37464">
                  <a:moveTo>
                    <a:pt x="251980" y="22542"/>
                  </a:moveTo>
                  <a:lnTo>
                    <a:pt x="249694" y="16306"/>
                  </a:lnTo>
                  <a:lnTo>
                    <a:pt x="245719" y="11061"/>
                  </a:lnTo>
                  <a:lnTo>
                    <a:pt x="245465" y="10845"/>
                  </a:lnTo>
                  <a:lnTo>
                    <a:pt x="244906" y="10388"/>
                  </a:lnTo>
                  <a:lnTo>
                    <a:pt x="240538" y="6756"/>
                  </a:lnTo>
                  <a:lnTo>
                    <a:pt x="234734" y="3492"/>
                  </a:lnTo>
                  <a:lnTo>
                    <a:pt x="228346" y="1181"/>
                  </a:lnTo>
                  <a:lnTo>
                    <a:pt x="222504" y="279"/>
                  </a:lnTo>
                  <a:lnTo>
                    <a:pt x="226326" y="279"/>
                  </a:lnTo>
                  <a:lnTo>
                    <a:pt x="215188" y="0"/>
                  </a:lnTo>
                  <a:lnTo>
                    <a:pt x="208661" y="279"/>
                  </a:lnTo>
                  <a:lnTo>
                    <a:pt x="200266" y="749"/>
                  </a:lnTo>
                  <a:lnTo>
                    <a:pt x="191655" y="2349"/>
                  </a:lnTo>
                  <a:lnTo>
                    <a:pt x="176339" y="8763"/>
                  </a:lnTo>
                  <a:lnTo>
                    <a:pt x="168910" y="12903"/>
                  </a:lnTo>
                  <a:lnTo>
                    <a:pt x="162928" y="18186"/>
                  </a:lnTo>
                  <a:lnTo>
                    <a:pt x="163639" y="19100"/>
                  </a:lnTo>
                  <a:lnTo>
                    <a:pt x="170586" y="15430"/>
                  </a:lnTo>
                  <a:lnTo>
                    <a:pt x="178244" y="12687"/>
                  </a:lnTo>
                  <a:lnTo>
                    <a:pt x="185902" y="11061"/>
                  </a:lnTo>
                  <a:lnTo>
                    <a:pt x="189026" y="10604"/>
                  </a:lnTo>
                  <a:lnTo>
                    <a:pt x="190703" y="10388"/>
                  </a:lnTo>
                  <a:lnTo>
                    <a:pt x="189026" y="12903"/>
                  </a:lnTo>
                  <a:lnTo>
                    <a:pt x="188150" y="15430"/>
                  </a:lnTo>
                  <a:lnTo>
                    <a:pt x="188074" y="26898"/>
                  </a:lnTo>
                  <a:lnTo>
                    <a:pt x="194767" y="33324"/>
                  </a:lnTo>
                  <a:lnTo>
                    <a:pt x="211772" y="33324"/>
                  </a:lnTo>
                  <a:lnTo>
                    <a:pt x="218719" y="26898"/>
                  </a:lnTo>
                  <a:lnTo>
                    <a:pt x="218630" y="15659"/>
                  </a:lnTo>
                  <a:lnTo>
                    <a:pt x="217830" y="13360"/>
                  </a:lnTo>
                  <a:lnTo>
                    <a:pt x="217754" y="13131"/>
                  </a:lnTo>
                  <a:lnTo>
                    <a:pt x="216077" y="10845"/>
                  </a:lnTo>
                  <a:lnTo>
                    <a:pt x="221094" y="11747"/>
                  </a:lnTo>
                  <a:lnTo>
                    <a:pt x="225640" y="13360"/>
                  </a:lnTo>
                  <a:lnTo>
                    <a:pt x="230187" y="14287"/>
                  </a:lnTo>
                  <a:lnTo>
                    <a:pt x="237134" y="16103"/>
                  </a:lnTo>
                  <a:lnTo>
                    <a:pt x="243852" y="18643"/>
                  </a:lnTo>
                  <a:lnTo>
                    <a:pt x="250774" y="22999"/>
                  </a:lnTo>
                  <a:lnTo>
                    <a:pt x="251980" y="22542"/>
                  </a:lnTo>
                  <a:close/>
                </a:path>
              </a:pathLst>
            </a:custGeom>
            <a:solidFill>
              <a:srgbClr val="000000"/>
            </a:solidFill>
          </p:spPr>
          <p:txBody>
            <a:bodyPr wrap="square" lIns="0" tIns="0" rIns="0" bIns="0" rtlCol="0"/>
            <a:lstStyle/>
            <a:p>
              <a:endParaRPr/>
            </a:p>
          </p:txBody>
        </p:sp>
        <p:sp>
          <p:nvSpPr>
            <p:cNvPr id="18" name="object 18"/>
            <p:cNvSpPr/>
            <p:nvPr/>
          </p:nvSpPr>
          <p:spPr>
            <a:xfrm>
              <a:off x="7275646" y="1961417"/>
              <a:ext cx="60960" cy="15240"/>
            </a:xfrm>
            <a:custGeom>
              <a:avLst/>
              <a:gdLst/>
              <a:ahLst/>
              <a:cxnLst/>
              <a:rect l="l" t="t" r="r" b="b"/>
              <a:pathLst>
                <a:path w="60959" h="15239">
                  <a:moveTo>
                    <a:pt x="49734" y="0"/>
                  </a:moveTo>
                  <a:lnTo>
                    <a:pt x="44523" y="0"/>
                  </a:lnTo>
                  <a:lnTo>
                    <a:pt x="40497" y="1556"/>
                  </a:lnTo>
                  <a:lnTo>
                    <a:pt x="36708" y="3554"/>
                  </a:lnTo>
                  <a:lnTo>
                    <a:pt x="35287" y="4434"/>
                  </a:lnTo>
                  <a:lnTo>
                    <a:pt x="31971" y="4891"/>
                  </a:lnTo>
                  <a:lnTo>
                    <a:pt x="28656" y="4891"/>
                  </a:lnTo>
                  <a:lnTo>
                    <a:pt x="25340" y="4434"/>
                  </a:lnTo>
                  <a:lnTo>
                    <a:pt x="23919" y="3554"/>
                  </a:lnTo>
                  <a:lnTo>
                    <a:pt x="20130" y="1556"/>
                  </a:lnTo>
                  <a:lnTo>
                    <a:pt x="16104" y="0"/>
                  </a:lnTo>
                  <a:lnTo>
                    <a:pt x="10894" y="0"/>
                  </a:lnTo>
                  <a:lnTo>
                    <a:pt x="7815" y="1336"/>
                  </a:lnTo>
                  <a:lnTo>
                    <a:pt x="6394" y="1777"/>
                  </a:lnTo>
                  <a:lnTo>
                    <a:pt x="0" y="4214"/>
                  </a:lnTo>
                  <a:lnTo>
                    <a:pt x="4262" y="7548"/>
                  </a:lnTo>
                  <a:lnTo>
                    <a:pt x="6394" y="8885"/>
                  </a:lnTo>
                  <a:lnTo>
                    <a:pt x="11604" y="12660"/>
                  </a:lnTo>
                  <a:lnTo>
                    <a:pt x="16814" y="10882"/>
                  </a:lnTo>
                  <a:lnTo>
                    <a:pt x="24867" y="14437"/>
                  </a:lnTo>
                  <a:lnTo>
                    <a:pt x="26524" y="14877"/>
                  </a:lnTo>
                  <a:lnTo>
                    <a:pt x="28182" y="15097"/>
                  </a:lnTo>
                  <a:lnTo>
                    <a:pt x="31971" y="15097"/>
                  </a:lnTo>
                  <a:lnTo>
                    <a:pt x="35287" y="14657"/>
                  </a:lnTo>
                  <a:lnTo>
                    <a:pt x="40261" y="12439"/>
                  </a:lnTo>
                  <a:lnTo>
                    <a:pt x="44050" y="10882"/>
                  </a:lnTo>
                  <a:lnTo>
                    <a:pt x="51865" y="12219"/>
                  </a:lnTo>
                  <a:lnTo>
                    <a:pt x="58496" y="6432"/>
                  </a:lnTo>
                  <a:lnTo>
                    <a:pt x="60628" y="4214"/>
                  </a:lnTo>
                  <a:lnTo>
                    <a:pt x="54233" y="1777"/>
                  </a:lnTo>
                  <a:lnTo>
                    <a:pt x="52813" y="1336"/>
                  </a:lnTo>
                  <a:lnTo>
                    <a:pt x="49734" y="0"/>
                  </a:lnTo>
                  <a:close/>
                </a:path>
              </a:pathLst>
            </a:custGeom>
            <a:solidFill>
              <a:srgbClr val="B87850"/>
            </a:solidFill>
          </p:spPr>
          <p:txBody>
            <a:bodyPr wrap="square" lIns="0" tIns="0" rIns="0" bIns="0" rtlCol="0"/>
            <a:lstStyle/>
            <a:p>
              <a:endParaRPr/>
            </a:p>
          </p:txBody>
        </p:sp>
        <p:sp>
          <p:nvSpPr>
            <p:cNvPr id="19" name="object 19"/>
            <p:cNvSpPr/>
            <p:nvPr/>
          </p:nvSpPr>
          <p:spPr>
            <a:xfrm>
              <a:off x="7167651" y="1823846"/>
              <a:ext cx="276860" cy="22860"/>
            </a:xfrm>
            <a:custGeom>
              <a:avLst/>
              <a:gdLst/>
              <a:ahLst/>
              <a:cxnLst/>
              <a:rect l="l" t="t" r="r" b="b"/>
              <a:pathLst>
                <a:path w="276859" h="22860">
                  <a:moveTo>
                    <a:pt x="106095" y="11112"/>
                  </a:moveTo>
                  <a:lnTo>
                    <a:pt x="97955" y="9093"/>
                  </a:lnTo>
                  <a:lnTo>
                    <a:pt x="78714" y="4775"/>
                  </a:lnTo>
                  <a:lnTo>
                    <a:pt x="56146" y="863"/>
                  </a:lnTo>
                  <a:lnTo>
                    <a:pt x="38049" y="0"/>
                  </a:lnTo>
                  <a:lnTo>
                    <a:pt x="24523" y="4457"/>
                  </a:lnTo>
                  <a:lnTo>
                    <a:pt x="12280" y="11988"/>
                  </a:lnTo>
                  <a:lnTo>
                    <a:pt x="3416" y="19075"/>
                  </a:lnTo>
                  <a:lnTo>
                    <a:pt x="0" y="22225"/>
                  </a:lnTo>
                  <a:lnTo>
                    <a:pt x="3505" y="20967"/>
                  </a:lnTo>
                  <a:lnTo>
                    <a:pt x="12484" y="18122"/>
                  </a:lnTo>
                  <a:lnTo>
                    <a:pt x="24625" y="14998"/>
                  </a:lnTo>
                  <a:lnTo>
                    <a:pt x="37566" y="12979"/>
                  </a:lnTo>
                  <a:lnTo>
                    <a:pt x="55232" y="13868"/>
                  </a:lnTo>
                  <a:lnTo>
                    <a:pt x="77495" y="17195"/>
                  </a:lnTo>
                  <a:lnTo>
                    <a:pt x="96583" y="20777"/>
                  </a:lnTo>
                  <a:lnTo>
                    <a:pt x="104673" y="22453"/>
                  </a:lnTo>
                  <a:lnTo>
                    <a:pt x="105752" y="13868"/>
                  </a:lnTo>
                  <a:lnTo>
                    <a:pt x="105867" y="12979"/>
                  </a:lnTo>
                  <a:lnTo>
                    <a:pt x="105981" y="11988"/>
                  </a:lnTo>
                  <a:lnTo>
                    <a:pt x="106095" y="11112"/>
                  </a:lnTo>
                  <a:close/>
                </a:path>
                <a:path w="276859" h="22860">
                  <a:moveTo>
                    <a:pt x="276606" y="22225"/>
                  </a:moveTo>
                  <a:lnTo>
                    <a:pt x="273253" y="19075"/>
                  </a:lnTo>
                  <a:lnTo>
                    <a:pt x="265722" y="12979"/>
                  </a:lnTo>
                  <a:lnTo>
                    <a:pt x="264502" y="11988"/>
                  </a:lnTo>
                  <a:lnTo>
                    <a:pt x="252285" y="4457"/>
                  </a:lnTo>
                  <a:lnTo>
                    <a:pt x="238556" y="0"/>
                  </a:lnTo>
                  <a:lnTo>
                    <a:pt x="220256" y="863"/>
                  </a:lnTo>
                  <a:lnTo>
                    <a:pt x="197713" y="4775"/>
                  </a:lnTo>
                  <a:lnTo>
                    <a:pt x="178587" y="9093"/>
                  </a:lnTo>
                  <a:lnTo>
                    <a:pt x="170510" y="11112"/>
                  </a:lnTo>
                  <a:lnTo>
                    <a:pt x="171907" y="22225"/>
                  </a:lnTo>
                  <a:lnTo>
                    <a:pt x="171932" y="22453"/>
                  </a:lnTo>
                  <a:lnTo>
                    <a:pt x="180555" y="20777"/>
                  </a:lnTo>
                  <a:lnTo>
                    <a:pt x="200520" y="17195"/>
                  </a:lnTo>
                  <a:lnTo>
                    <a:pt x="222973" y="13868"/>
                  </a:lnTo>
                  <a:lnTo>
                    <a:pt x="239039" y="12979"/>
                  </a:lnTo>
                  <a:lnTo>
                    <a:pt x="250482" y="14998"/>
                  </a:lnTo>
                  <a:lnTo>
                    <a:pt x="262788" y="18122"/>
                  </a:lnTo>
                  <a:lnTo>
                    <a:pt x="272605" y="20967"/>
                  </a:lnTo>
                  <a:lnTo>
                    <a:pt x="276606" y="22225"/>
                  </a:lnTo>
                  <a:close/>
                </a:path>
              </a:pathLst>
            </a:custGeom>
            <a:solidFill>
              <a:srgbClr val="58331F"/>
            </a:solidFill>
          </p:spPr>
          <p:txBody>
            <a:bodyPr wrap="square" lIns="0" tIns="0" rIns="0" bIns="0" rtlCol="0"/>
            <a:lstStyle/>
            <a:p>
              <a:endParaRPr/>
            </a:p>
          </p:txBody>
        </p:sp>
        <p:sp>
          <p:nvSpPr>
            <p:cNvPr id="20" name="object 20"/>
            <p:cNvSpPr/>
            <p:nvPr/>
          </p:nvSpPr>
          <p:spPr>
            <a:xfrm>
              <a:off x="7247227" y="2012498"/>
              <a:ext cx="119380" cy="37465"/>
            </a:xfrm>
            <a:custGeom>
              <a:avLst/>
              <a:gdLst/>
              <a:ahLst/>
              <a:cxnLst/>
              <a:rect l="l" t="t" r="r" b="b"/>
              <a:pathLst>
                <a:path w="119379" h="37464">
                  <a:moveTo>
                    <a:pt x="0" y="1949"/>
                  </a:moveTo>
                  <a:lnTo>
                    <a:pt x="2857" y="3789"/>
                  </a:lnTo>
                  <a:lnTo>
                    <a:pt x="12758" y="13225"/>
                  </a:lnTo>
                  <a:lnTo>
                    <a:pt x="23063" y="22375"/>
                  </a:lnTo>
                  <a:lnTo>
                    <a:pt x="34350" y="30134"/>
                  </a:lnTo>
                  <a:lnTo>
                    <a:pt x="46844" y="35086"/>
                  </a:lnTo>
                  <a:lnTo>
                    <a:pt x="54557" y="36510"/>
                  </a:lnTo>
                  <a:lnTo>
                    <a:pt x="54889" y="36510"/>
                  </a:lnTo>
                  <a:lnTo>
                    <a:pt x="61820" y="36926"/>
                  </a:lnTo>
                  <a:lnTo>
                    <a:pt x="69243" y="36510"/>
                  </a:lnTo>
                  <a:lnTo>
                    <a:pt x="76795" y="35322"/>
                  </a:lnTo>
                  <a:lnTo>
                    <a:pt x="77032" y="35086"/>
                  </a:lnTo>
                  <a:lnTo>
                    <a:pt x="78232" y="34850"/>
                  </a:lnTo>
                  <a:lnTo>
                    <a:pt x="79416" y="34394"/>
                  </a:lnTo>
                  <a:lnTo>
                    <a:pt x="79653" y="34394"/>
                  </a:lnTo>
                  <a:lnTo>
                    <a:pt x="81074" y="34174"/>
                  </a:lnTo>
                  <a:lnTo>
                    <a:pt x="82511" y="33246"/>
                  </a:lnTo>
                  <a:lnTo>
                    <a:pt x="82985" y="33246"/>
                  </a:lnTo>
                  <a:lnTo>
                    <a:pt x="82985" y="33010"/>
                  </a:lnTo>
                  <a:lnTo>
                    <a:pt x="84406" y="32318"/>
                  </a:lnTo>
                  <a:lnTo>
                    <a:pt x="85646" y="31642"/>
                  </a:lnTo>
                  <a:lnTo>
                    <a:pt x="81311" y="31642"/>
                  </a:lnTo>
                  <a:lnTo>
                    <a:pt x="67528" y="30478"/>
                  </a:lnTo>
                  <a:lnTo>
                    <a:pt x="59725" y="29349"/>
                  </a:lnTo>
                  <a:lnTo>
                    <a:pt x="51630" y="27462"/>
                  </a:lnTo>
                  <a:lnTo>
                    <a:pt x="45362" y="25015"/>
                  </a:lnTo>
                  <a:lnTo>
                    <a:pt x="43039" y="22205"/>
                  </a:lnTo>
                  <a:lnTo>
                    <a:pt x="43276" y="21513"/>
                  </a:lnTo>
                  <a:lnTo>
                    <a:pt x="44223" y="20130"/>
                  </a:lnTo>
                  <a:lnTo>
                    <a:pt x="47792" y="19673"/>
                  </a:lnTo>
                  <a:lnTo>
                    <a:pt x="67912" y="17480"/>
                  </a:lnTo>
                  <a:lnTo>
                    <a:pt x="79522" y="15847"/>
                  </a:lnTo>
                  <a:lnTo>
                    <a:pt x="88921" y="13917"/>
                  </a:lnTo>
                  <a:lnTo>
                    <a:pt x="92016" y="13225"/>
                  </a:lnTo>
                  <a:lnTo>
                    <a:pt x="95821" y="12077"/>
                  </a:lnTo>
                  <a:lnTo>
                    <a:pt x="100099" y="10237"/>
                  </a:lnTo>
                  <a:lnTo>
                    <a:pt x="111988" y="5865"/>
                  </a:lnTo>
                  <a:lnTo>
                    <a:pt x="112826" y="5394"/>
                  </a:lnTo>
                  <a:lnTo>
                    <a:pt x="63722" y="5394"/>
                  </a:lnTo>
                  <a:lnTo>
                    <a:pt x="58687" y="3333"/>
                  </a:lnTo>
                  <a:lnTo>
                    <a:pt x="3568" y="3333"/>
                  </a:lnTo>
                  <a:lnTo>
                    <a:pt x="0" y="1949"/>
                  </a:lnTo>
                  <a:close/>
                </a:path>
                <a:path w="119379" h="37464">
                  <a:moveTo>
                    <a:pt x="86950" y="30134"/>
                  </a:moveTo>
                  <a:lnTo>
                    <a:pt x="86631" y="30134"/>
                  </a:lnTo>
                  <a:lnTo>
                    <a:pt x="81311" y="31642"/>
                  </a:lnTo>
                  <a:lnTo>
                    <a:pt x="85646" y="31642"/>
                  </a:lnTo>
                  <a:lnTo>
                    <a:pt x="86079" y="31406"/>
                  </a:lnTo>
                  <a:lnTo>
                    <a:pt x="86950" y="30134"/>
                  </a:lnTo>
                  <a:close/>
                </a:path>
                <a:path w="119379" h="37464">
                  <a:moveTo>
                    <a:pt x="83860" y="0"/>
                  </a:moveTo>
                  <a:lnTo>
                    <a:pt x="75798" y="0"/>
                  </a:lnTo>
                  <a:lnTo>
                    <a:pt x="74288" y="363"/>
                  </a:lnTo>
                  <a:lnTo>
                    <a:pt x="74123" y="363"/>
                  </a:lnTo>
                  <a:lnTo>
                    <a:pt x="72280" y="565"/>
                  </a:lnTo>
                  <a:lnTo>
                    <a:pt x="70148" y="1257"/>
                  </a:lnTo>
                  <a:lnTo>
                    <a:pt x="68001" y="2405"/>
                  </a:lnTo>
                  <a:lnTo>
                    <a:pt x="62698" y="4975"/>
                  </a:lnTo>
                  <a:lnTo>
                    <a:pt x="62852" y="4975"/>
                  </a:lnTo>
                  <a:lnTo>
                    <a:pt x="63722" y="5394"/>
                  </a:lnTo>
                  <a:lnTo>
                    <a:pt x="112826" y="5394"/>
                  </a:lnTo>
                  <a:lnTo>
                    <a:pt x="119362" y="1713"/>
                  </a:lnTo>
                  <a:lnTo>
                    <a:pt x="115557" y="1713"/>
                  </a:lnTo>
                  <a:lnTo>
                    <a:pt x="103950" y="1021"/>
                  </a:lnTo>
                  <a:lnTo>
                    <a:pt x="104089" y="1021"/>
                  </a:lnTo>
                  <a:lnTo>
                    <a:pt x="83860" y="0"/>
                  </a:lnTo>
                  <a:close/>
                </a:path>
                <a:path w="119379" h="37464">
                  <a:moveTo>
                    <a:pt x="50303" y="0"/>
                  </a:moveTo>
                  <a:lnTo>
                    <a:pt x="49018" y="0"/>
                  </a:lnTo>
                  <a:lnTo>
                    <a:pt x="46237" y="363"/>
                  </a:lnTo>
                  <a:lnTo>
                    <a:pt x="24128" y="2232"/>
                  </a:lnTo>
                  <a:lnTo>
                    <a:pt x="10879" y="3097"/>
                  </a:lnTo>
                  <a:lnTo>
                    <a:pt x="5936" y="3097"/>
                  </a:lnTo>
                  <a:lnTo>
                    <a:pt x="3568" y="3333"/>
                  </a:lnTo>
                  <a:lnTo>
                    <a:pt x="58687" y="3333"/>
                  </a:lnTo>
                  <a:lnTo>
                    <a:pt x="56995" y="2641"/>
                  </a:lnTo>
                  <a:lnTo>
                    <a:pt x="57296" y="2641"/>
                  </a:lnTo>
                  <a:lnTo>
                    <a:pt x="56475" y="2232"/>
                  </a:lnTo>
                  <a:lnTo>
                    <a:pt x="53255" y="1021"/>
                  </a:lnTo>
                  <a:lnTo>
                    <a:pt x="50303" y="0"/>
                  </a:lnTo>
                  <a:close/>
                </a:path>
                <a:path w="119379" h="37464">
                  <a:moveTo>
                    <a:pt x="119362" y="1478"/>
                  </a:moveTo>
                  <a:lnTo>
                    <a:pt x="117704" y="1713"/>
                  </a:lnTo>
                  <a:lnTo>
                    <a:pt x="119362" y="1713"/>
                  </a:lnTo>
                  <a:lnTo>
                    <a:pt x="119362" y="1478"/>
                  </a:lnTo>
                  <a:close/>
                </a:path>
              </a:pathLst>
            </a:custGeom>
            <a:solidFill>
              <a:srgbClr val="C93C3B"/>
            </a:solidFill>
          </p:spPr>
          <p:txBody>
            <a:bodyPr wrap="square" lIns="0" tIns="0" rIns="0" bIns="0" rtlCol="0"/>
            <a:lstStyle/>
            <a:p>
              <a:endParaRPr/>
            </a:p>
          </p:txBody>
        </p:sp>
        <p:pic>
          <p:nvPicPr>
            <p:cNvPr id="21" name="object 21"/>
            <p:cNvPicPr/>
            <p:nvPr/>
          </p:nvPicPr>
          <p:blipFill>
            <a:blip r:embed="rId4" cstate="print"/>
            <a:stretch>
              <a:fillRect/>
            </a:stretch>
          </p:blipFill>
          <p:spPr>
            <a:xfrm>
              <a:off x="7461321" y="2333198"/>
              <a:ext cx="111783" cy="88698"/>
            </a:xfrm>
            <a:prstGeom prst="rect">
              <a:avLst/>
            </a:prstGeom>
          </p:spPr>
        </p:pic>
        <p:pic>
          <p:nvPicPr>
            <p:cNvPr id="22" name="object 22"/>
            <p:cNvPicPr/>
            <p:nvPr/>
          </p:nvPicPr>
          <p:blipFill>
            <a:blip r:embed="rId5" cstate="print"/>
            <a:stretch>
              <a:fillRect/>
            </a:stretch>
          </p:blipFill>
          <p:spPr>
            <a:xfrm>
              <a:off x="8636507" y="1678556"/>
              <a:ext cx="749988" cy="950384"/>
            </a:xfrm>
            <a:prstGeom prst="rect">
              <a:avLst/>
            </a:prstGeom>
          </p:spPr>
        </p:pic>
        <p:sp>
          <p:nvSpPr>
            <p:cNvPr id="23" name="object 23"/>
            <p:cNvSpPr/>
            <p:nvPr/>
          </p:nvSpPr>
          <p:spPr>
            <a:xfrm>
              <a:off x="9011411" y="3163824"/>
              <a:ext cx="0" cy="608965"/>
            </a:xfrm>
            <a:custGeom>
              <a:avLst/>
              <a:gdLst/>
              <a:ahLst/>
              <a:cxnLst/>
              <a:rect l="l" t="t" r="r" b="b"/>
              <a:pathLst>
                <a:path h="608964">
                  <a:moveTo>
                    <a:pt x="0" y="0"/>
                  </a:moveTo>
                  <a:lnTo>
                    <a:pt x="0" y="608583"/>
                  </a:lnTo>
                </a:path>
              </a:pathLst>
            </a:custGeom>
            <a:ln w="19050">
              <a:solidFill>
                <a:srgbClr val="858585"/>
              </a:solidFill>
            </a:ln>
          </p:spPr>
          <p:txBody>
            <a:bodyPr wrap="square" lIns="0" tIns="0" rIns="0" bIns="0" rtlCol="0"/>
            <a:lstStyle/>
            <a:p>
              <a:endParaRPr/>
            </a:p>
          </p:txBody>
        </p:sp>
      </p:grpSp>
      <p:sp>
        <p:nvSpPr>
          <p:cNvPr id="24" name="object 24"/>
          <p:cNvSpPr txBox="1"/>
          <p:nvPr/>
        </p:nvSpPr>
        <p:spPr>
          <a:xfrm>
            <a:off x="6787388" y="2616453"/>
            <a:ext cx="1038860" cy="361950"/>
          </a:xfrm>
          <a:prstGeom prst="rect">
            <a:avLst/>
          </a:prstGeom>
        </p:spPr>
        <p:txBody>
          <a:bodyPr vert="horz" wrap="square" lIns="0" tIns="17145" rIns="0" bIns="0" rtlCol="0">
            <a:spAutoFit/>
          </a:bodyPr>
          <a:lstStyle/>
          <a:p>
            <a:pPr marL="1270" algn="ctr">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109</a:t>
            </a:r>
            <a:endParaRPr sz="1150">
              <a:latin typeface="CVS Health Sans"/>
              <a:cs typeface="CVS Health Sans"/>
            </a:endParaRPr>
          </a:p>
          <a:p>
            <a:pPr algn="ctr">
              <a:lnSpc>
                <a:spcPct val="100000"/>
              </a:lnSpc>
              <a:spcBef>
                <a:spcPts val="30"/>
              </a:spcBef>
            </a:pPr>
            <a:r>
              <a:rPr sz="1000" dirty="0">
                <a:solidFill>
                  <a:srgbClr val="3E3E3E"/>
                </a:solidFill>
                <a:latin typeface="CVS Health Sans"/>
                <a:cs typeface="CVS Health Sans"/>
              </a:rPr>
              <a:t>Manager,</a:t>
            </a:r>
            <a:r>
              <a:rPr sz="1000" spc="-45" dirty="0">
                <a:solidFill>
                  <a:srgbClr val="3E3E3E"/>
                </a:solidFill>
                <a:latin typeface="CVS Health Sans"/>
                <a:cs typeface="CVS Health Sans"/>
              </a:rPr>
              <a:t> </a:t>
            </a:r>
            <a:r>
              <a:rPr sz="1000" spc="-10" dirty="0">
                <a:solidFill>
                  <a:srgbClr val="3E3E3E"/>
                </a:solidFill>
                <a:latin typeface="CVS Health Sans"/>
                <a:cs typeface="CVS Health Sans"/>
              </a:rPr>
              <a:t>Quality</a:t>
            </a:r>
            <a:endParaRPr sz="1000">
              <a:latin typeface="CVS Health Sans"/>
              <a:cs typeface="CVS Health Sans"/>
            </a:endParaRPr>
          </a:p>
        </p:txBody>
      </p:sp>
      <p:sp>
        <p:nvSpPr>
          <p:cNvPr id="25" name="object 25"/>
          <p:cNvSpPr txBox="1"/>
          <p:nvPr/>
        </p:nvSpPr>
        <p:spPr>
          <a:xfrm>
            <a:off x="8532114" y="2701797"/>
            <a:ext cx="969010" cy="362585"/>
          </a:xfrm>
          <a:prstGeom prst="rect">
            <a:avLst/>
          </a:prstGeom>
        </p:spPr>
        <p:txBody>
          <a:bodyPr vert="horz" wrap="square" lIns="0" tIns="17145" rIns="0" bIns="0" rtlCol="0">
            <a:spAutoFit/>
          </a:bodyPr>
          <a:lstStyle/>
          <a:p>
            <a:pPr marL="635" algn="ctr">
              <a:lnSpc>
                <a:spcPct val="100000"/>
              </a:lnSpc>
              <a:spcBef>
                <a:spcPts val="135"/>
              </a:spcBef>
            </a:pPr>
            <a:r>
              <a:rPr sz="1150" b="1" dirty="0">
                <a:solidFill>
                  <a:srgbClr val="3E3E3E"/>
                </a:solidFill>
                <a:latin typeface="CVS Health Sans"/>
                <a:cs typeface="CVS Health Sans"/>
              </a:rPr>
              <a:t>Grade</a:t>
            </a:r>
            <a:r>
              <a:rPr sz="1150" b="1" spc="125" dirty="0">
                <a:solidFill>
                  <a:srgbClr val="3E3E3E"/>
                </a:solidFill>
                <a:latin typeface="CVS Health Sans"/>
                <a:cs typeface="CVS Health Sans"/>
              </a:rPr>
              <a:t> </a:t>
            </a:r>
            <a:r>
              <a:rPr sz="1150" b="1" spc="-25" dirty="0">
                <a:solidFill>
                  <a:srgbClr val="3E3E3E"/>
                </a:solidFill>
                <a:latin typeface="CVS Health Sans"/>
                <a:cs typeface="CVS Health Sans"/>
              </a:rPr>
              <a:t>110</a:t>
            </a:r>
            <a:endParaRPr sz="1150">
              <a:latin typeface="CVS Health Sans"/>
              <a:cs typeface="CVS Health Sans"/>
            </a:endParaRPr>
          </a:p>
          <a:p>
            <a:pPr algn="ctr">
              <a:lnSpc>
                <a:spcPct val="100000"/>
              </a:lnSpc>
              <a:spcBef>
                <a:spcPts val="35"/>
              </a:spcBef>
            </a:pPr>
            <a:r>
              <a:rPr sz="1000" dirty="0">
                <a:solidFill>
                  <a:srgbClr val="3E3E3E"/>
                </a:solidFill>
                <a:latin typeface="CVS Health Sans"/>
                <a:cs typeface="CVS Health Sans"/>
              </a:rPr>
              <a:t>Senior</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Manager</a:t>
            </a:r>
            <a:endParaRPr sz="1000">
              <a:latin typeface="CVS Health Sans"/>
              <a:cs typeface="CVS Health Sans"/>
            </a:endParaRPr>
          </a:p>
        </p:txBody>
      </p:sp>
      <p:sp>
        <p:nvSpPr>
          <p:cNvPr id="26" name="object 26"/>
          <p:cNvSpPr txBox="1"/>
          <p:nvPr/>
        </p:nvSpPr>
        <p:spPr>
          <a:xfrm>
            <a:off x="4841875" y="2824683"/>
            <a:ext cx="765175" cy="495300"/>
          </a:xfrm>
          <a:prstGeom prst="rect">
            <a:avLst/>
          </a:prstGeom>
        </p:spPr>
        <p:txBody>
          <a:bodyPr vert="horz" wrap="square" lIns="0" tIns="21590" rIns="0" bIns="0" rtlCol="0">
            <a:spAutoFit/>
          </a:bodyPr>
          <a:lstStyle/>
          <a:p>
            <a:pPr marL="40005" marR="5080" indent="-27940" algn="just">
              <a:lnSpc>
                <a:spcPct val="94500"/>
              </a:lnSpc>
              <a:spcBef>
                <a:spcPts val="17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107 </a:t>
            </a:r>
            <a:r>
              <a:rPr sz="1000" spc="-10" dirty="0">
                <a:solidFill>
                  <a:srgbClr val="3E3E3E"/>
                </a:solidFill>
                <a:latin typeface="CVS Health Sans"/>
                <a:cs typeface="CVS Health Sans"/>
              </a:rPr>
              <a:t>Supervisor, </a:t>
            </a:r>
            <a:r>
              <a:rPr sz="1000" dirty="0">
                <a:solidFill>
                  <a:srgbClr val="3E3E3E"/>
                </a:solidFill>
                <a:latin typeface="CVS Health Sans"/>
                <a:cs typeface="CVS Health Sans"/>
              </a:rPr>
              <a:t>Quality</a:t>
            </a:r>
            <a:r>
              <a:rPr sz="1000" spc="-35" dirty="0">
                <a:solidFill>
                  <a:srgbClr val="3E3E3E"/>
                </a:solidFill>
                <a:latin typeface="CVS Health Sans"/>
                <a:cs typeface="CVS Health Sans"/>
              </a:rPr>
              <a:t> </a:t>
            </a:r>
            <a:r>
              <a:rPr sz="1000" spc="-25" dirty="0">
                <a:solidFill>
                  <a:srgbClr val="3E3E3E"/>
                </a:solidFill>
                <a:latin typeface="CVS Health Sans"/>
                <a:cs typeface="CVS Health Sans"/>
              </a:rPr>
              <a:t>Mgt</a:t>
            </a:r>
            <a:endParaRPr sz="1000">
              <a:latin typeface="CVS Health Sans"/>
              <a:cs typeface="CVS Health Sans"/>
            </a:endParaRPr>
          </a:p>
        </p:txBody>
      </p:sp>
      <p:grpSp>
        <p:nvGrpSpPr>
          <p:cNvPr id="27" name="object 27"/>
          <p:cNvGrpSpPr/>
          <p:nvPr/>
        </p:nvGrpSpPr>
        <p:grpSpPr>
          <a:xfrm>
            <a:off x="4860035" y="1843939"/>
            <a:ext cx="5925820" cy="2052320"/>
            <a:chOff x="4860035" y="1843939"/>
            <a:chExt cx="5925820" cy="2052320"/>
          </a:xfrm>
        </p:grpSpPr>
        <p:sp>
          <p:nvSpPr>
            <p:cNvPr id="28" name="object 28"/>
            <p:cNvSpPr/>
            <p:nvPr/>
          </p:nvSpPr>
          <p:spPr>
            <a:xfrm>
              <a:off x="5221223" y="3401567"/>
              <a:ext cx="0" cy="485140"/>
            </a:xfrm>
            <a:custGeom>
              <a:avLst/>
              <a:gdLst/>
              <a:ahLst/>
              <a:cxnLst/>
              <a:rect l="l" t="t" r="r" b="b"/>
              <a:pathLst>
                <a:path h="485139">
                  <a:moveTo>
                    <a:pt x="0" y="0"/>
                  </a:moveTo>
                  <a:lnTo>
                    <a:pt x="0" y="484759"/>
                  </a:lnTo>
                </a:path>
              </a:pathLst>
            </a:custGeom>
            <a:ln w="19050">
              <a:solidFill>
                <a:srgbClr val="858585"/>
              </a:solidFill>
            </a:ln>
          </p:spPr>
          <p:txBody>
            <a:bodyPr wrap="square" lIns="0" tIns="0" rIns="0" bIns="0" rtlCol="0"/>
            <a:lstStyle/>
            <a:p>
              <a:endParaRPr/>
            </a:p>
          </p:txBody>
        </p:sp>
        <p:sp>
          <p:nvSpPr>
            <p:cNvPr id="29" name="object 29"/>
            <p:cNvSpPr/>
            <p:nvPr/>
          </p:nvSpPr>
          <p:spPr>
            <a:xfrm>
              <a:off x="5012770" y="1843939"/>
              <a:ext cx="448309" cy="589915"/>
            </a:xfrm>
            <a:custGeom>
              <a:avLst/>
              <a:gdLst/>
              <a:ahLst/>
              <a:cxnLst/>
              <a:rect l="l" t="t" r="r" b="b"/>
              <a:pathLst>
                <a:path w="448310" h="589914">
                  <a:moveTo>
                    <a:pt x="220366" y="0"/>
                  </a:moveTo>
                  <a:lnTo>
                    <a:pt x="175942" y="7115"/>
                  </a:lnTo>
                  <a:lnTo>
                    <a:pt x="133692" y="22949"/>
                  </a:lnTo>
                  <a:lnTo>
                    <a:pt x="95416" y="45956"/>
                  </a:lnTo>
                  <a:lnTo>
                    <a:pt x="62913" y="74593"/>
                  </a:lnTo>
                  <a:lnTo>
                    <a:pt x="24561" y="131504"/>
                  </a:lnTo>
                  <a:lnTo>
                    <a:pt x="7049" y="186443"/>
                  </a:lnTo>
                  <a:lnTo>
                    <a:pt x="2556" y="229648"/>
                  </a:lnTo>
                  <a:lnTo>
                    <a:pt x="3262" y="251356"/>
                  </a:lnTo>
                  <a:lnTo>
                    <a:pt x="7624" y="274089"/>
                  </a:lnTo>
                  <a:lnTo>
                    <a:pt x="15612" y="295974"/>
                  </a:lnTo>
                  <a:lnTo>
                    <a:pt x="26920" y="316856"/>
                  </a:lnTo>
                  <a:lnTo>
                    <a:pt x="41245" y="336581"/>
                  </a:lnTo>
                  <a:lnTo>
                    <a:pt x="24379" y="349758"/>
                  </a:lnTo>
                  <a:lnTo>
                    <a:pt x="11359" y="366723"/>
                  </a:lnTo>
                  <a:lnTo>
                    <a:pt x="2970" y="386711"/>
                  </a:lnTo>
                  <a:lnTo>
                    <a:pt x="0" y="408955"/>
                  </a:lnTo>
                  <a:lnTo>
                    <a:pt x="2806" y="430591"/>
                  </a:lnTo>
                  <a:lnTo>
                    <a:pt x="10746" y="450167"/>
                  </a:lnTo>
                  <a:lnTo>
                    <a:pt x="23100" y="466940"/>
                  </a:lnTo>
                  <a:lnTo>
                    <a:pt x="39147" y="480169"/>
                  </a:lnTo>
                  <a:lnTo>
                    <a:pt x="34131" y="495198"/>
                  </a:lnTo>
                  <a:lnTo>
                    <a:pt x="30820" y="511080"/>
                  </a:lnTo>
                  <a:lnTo>
                    <a:pt x="28994" y="527092"/>
                  </a:lnTo>
                  <a:lnTo>
                    <a:pt x="28434" y="542510"/>
                  </a:lnTo>
                  <a:lnTo>
                    <a:pt x="33891" y="567254"/>
                  </a:lnTo>
                  <a:lnTo>
                    <a:pt x="47801" y="581620"/>
                  </a:lnTo>
                  <a:lnTo>
                    <a:pt x="66476" y="588279"/>
                  </a:lnTo>
                  <a:lnTo>
                    <a:pt x="86226" y="589905"/>
                  </a:lnTo>
                  <a:lnTo>
                    <a:pt x="104243" y="584085"/>
                  </a:lnTo>
                  <a:lnTo>
                    <a:pt x="118898" y="568197"/>
                  </a:lnTo>
                  <a:lnTo>
                    <a:pt x="128749" y="544602"/>
                  </a:lnTo>
                  <a:lnTo>
                    <a:pt x="132354" y="515664"/>
                  </a:lnTo>
                  <a:lnTo>
                    <a:pt x="132648" y="498037"/>
                  </a:lnTo>
                  <a:lnTo>
                    <a:pt x="132163" y="489728"/>
                  </a:lnTo>
                  <a:lnTo>
                    <a:pt x="130498" y="481812"/>
                  </a:lnTo>
                  <a:lnTo>
                    <a:pt x="144474" y="470775"/>
                  </a:lnTo>
                  <a:lnTo>
                    <a:pt x="155087" y="456912"/>
                  </a:lnTo>
                  <a:lnTo>
                    <a:pt x="162553" y="440728"/>
                  </a:lnTo>
                  <a:lnTo>
                    <a:pt x="167090" y="422725"/>
                  </a:lnTo>
                  <a:lnTo>
                    <a:pt x="187856" y="429719"/>
                  </a:lnTo>
                  <a:lnTo>
                    <a:pt x="208797" y="435248"/>
                  </a:lnTo>
                  <a:lnTo>
                    <a:pt x="229738" y="439245"/>
                  </a:lnTo>
                  <a:lnTo>
                    <a:pt x="250504" y="441647"/>
                  </a:lnTo>
                  <a:lnTo>
                    <a:pt x="299188" y="439817"/>
                  </a:lnTo>
                  <a:lnTo>
                    <a:pt x="341317" y="427500"/>
                  </a:lnTo>
                  <a:lnTo>
                    <a:pt x="376739" y="406268"/>
                  </a:lnTo>
                  <a:lnTo>
                    <a:pt x="405300" y="377696"/>
                  </a:lnTo>
                  <a:lnTo>
                    <a:pt x="426848" y="343357"/>
                  </a:lnTo>
                  <a:lnTo>
                    <a:pt x="441230" y="304823"/>
                  </a:lnTo>
                  <a:lnTo>
                    <a:pt x="448294" y="263669"/>
                  </a:lnTo>
                  <a:lnTo>
                    <a:pt x="447888" y="221466"/>
                  </a:lnTo>
                  <a:lnTo>
                    <a:pt x="441221" y="189582"/>
                  </a:lnTo>
                  <a:lnTo>
                    <a:pt x="429184" y="161310"/>
                  </a:lnTo>
                  <a:lnTo>
                    <a:pt x="413741" y="136846"/>
                  </a:lnTo>
                  <a:lnTo>
                    <a:pt x="396856" y="116384"/>
                  </a:lnTo>
                  <a:lnTo>
                    <a:pt x="386986" y="96237"/>
                  </a:lnTo>
                  <a:lnTo>
                    <a:pt x="369819" y="69869"/>
                  </a:lnTo>
                  <a:lnTo>
                    <a:pt x="344091" y="42186"/>
                  </a:lnTo>
                  <a:lnTo>
                    <a:pt x="308538" y="18099"/>
                  </a:lnTo>
                  <a:lnTo>
                    <a:pt x="265164" y="3146"/>
                  </a:lnTo>
                  <a:lnTo>
                    <a:pt x="220366" y="0"/>
                  </a:lnTo>
                  <a:close/>
                </a:path>
              </a:pathLst>
            </a:custGeom>
            <a:solidFill>
              <a:srgbClr val="000000"/>
            </a:solidFill>
          </p:spPr>
          <p:txBody>
            <a:bodyPr wrap="square" lIns="0" tIns="0" rIns="0" bIns="0" rtlCol="0"/>
            <a:lstStyle/>
            <a:p>
              <a:endParaRPr/>
            </a:p>
          </p:txBody>
        </p:sp>
        <p:sp>
          <p:nvSpPr>
            <p:cNvPr id="30" name="object 30"/>
            <p:cNvSpPr/>
            <p:nvPr/>
          </p:nvSpPr>
          <p:spPr>
            <a:xfrm>
              <a:off x="5030357" y="1881138"/>
              <a:ext cx="382905" cy="702310"/>
            </a:xfrm>
            <a:custGeom>
              <a:avLst/>
              <a:gdLst/>
              <a:ahLst/>
              <a:cxnLst/>
              <a:rect l="l" t="t" r="r" b="b"/>
              <a:pathLst>
                <a:path w="382904" h="702310">
                  <a:moveTo>
                    <a:pt x="9742" y="235892"/>
                  </a:moveTo>
                  <a:lnTo>
                    <a:pt x="4512" y="236127"/>
                  </a:lnTo>
                  <a:lnTo>
                    <a:pt x="1457" y="242308"/>
                  </a:lnTo>
                  <a:lnTo>
                    <a:pt x="0" y="255530"/>
                  </a:lnTo>
                  <a:lnTo>
                    <a:pt x="846" y="265541"/>
                  </a:lnTo>
                  <a:lnTo>
                    <a:pt x="3401" y="274021"/>
                  </a:lnTo>
                  <a:lnTo>
                    <a:pt x="7072" y="282650"/>
                  </a:lnTo>
                  <a:lnTo>
                    <a:pt x="11252" y="293629"/>
                  </a:lnTo>
                  <a:lnTo>
                    <a:pt x="25577" y="330464"/>
                  </a:lnTo>
                  <a:lnTo>
                    <a:pt x="41034" y="342124"/>
                  </a:lnTo>
                  <a:lnTo>
                    <a:pt x="42679" y="348646"/>
                  </a:lnTo>
                  <a:lnTo>
                    <a:pt x="44551" y="353783"/>
                  </a:lnTo>
                  <a:lnTo>
                    <a:pt x="46423" y="357504"/>
                  </a:lnTo>
                  <a:lnTo>
                    <a:pt x="46423" y="357745"/>
                  </a:lnTo>
                  <a:lnTo>
                    <a:pt x="74656" y="403492"/>
                  </a:lnTo>
                  <a:lnTo>
                    <a:pt x="105042" y="430346"/>
                  </a:lnTo>
                  <a:lnTo>
                    <a:pt x="111765" y="435160"/>
                  </a:lnTo>
                  <a:lnTo>
                    <a:pt x="111765" y="471073"/>
                  </a:lnTo>
                  <a:lnTo>
                    <a:pt x="97019" y="509095"/>
                  </a:lnTo>
                  <a:lnTo>
                    <a:pt x="82256" y="523557"/>
                  </a:lnTo>
                  <a:lnTo>
                    <a:pt x="46423" y="555960"/>
                  </a:lnTo>
                  <a:lnTo>
                    <a:pt x="41744" y="561322"/>
                  </a:lnTo>
                  <a:lnTo>
                    <a:pt x="36355" y="566927"/>
                  </a:lnTo>
                  <a:lnTo>
                    <a:pt x="30498" y="572531"/>
                  </a:lnTo>
                  <a:lnTo>
                    <a:pt x="14350" y="601922"/>
                  </a:lnTo>
                  <a:lnTo>
                    <a:pt x="48736" y="660236"/>
                  </a:lnTo>
                  <a:lnTo>
                    <a:pt x="89342" y="683214"/>
                  </a:lnTo>
                  <a:lnTo>
                    <a:pt x="138940" y="698109"/>
                  </a:lnTo>
                  <a:lnTo>
                    <a:pt x="192565" y="701947"/>
                  </a:lnTo>
                  <a:lnTo>
                    <a:pt x="244627" y="698344"/>
                  </a:lnTo>
                  <a:lnTo>
                    <a:pt x="292891" y="684221"/>
                  </a:lnTo>
                  <a:lnTo>
                    <a:pt x="332855" y="662310"/>
                  </a:lnTo>
                  <a:lnTo>
                    <a:pt x="360016" y="635345"/>
                  </a:lnTo>
                  <a:lnTo>
                    <a:pt x="369873" y="606059"/>
                  </a:lnTo>
                  <a:lnTo>
                    <a:pt x="357923" y="577185"/>
                  </a:lnTo>
                  <a:lnTo>
                    <a:pt x="294919" y="519354"/>
                  </a:lnTo>
                  <a:lnTo>
                    <a:pt x="293742" y="518194"/>
                  </a:lnTo>
                  <a:lnTo>
                    <a:pt x="292580" y="517260"/>
                  </a:lnTo>
                  <a:lnTo>
                    <a:pt x="291402" y="516085"/>
                  </a:lnTo>
                  <a:lnTo>
                    <a:pt x="289531" y="514458"/>
                  </a:lnTo>
                  <a:lnTo>
                    <a:pt x="289757" y="514217"/>
                  </a:lnTo>
                  <a:lnTo>
                    <a:pt x="285320" y="509095"/>
                  </a:lnTo>
                  <a:lnTo>
                    <a:pt x="281275" y="503108"/>
                  </a:lnTo>
                  <a:lnTo>
                    <a:pt x="277910" y="496705"/>
                  </a:lnTo>
                  <a:lnTo>
                    <a:pt x="275205" y="489907"/>
                  </a:lnTo>
                  <a:lnTo>
                    <a:pt x="273138" y="482732"/>
                  </a:lnTo>
                  <a:lnTo>
                    <a:pt x="271493" y="477144"/>
                  </a:lnTo>
                  <a:lnTo>
                    <a:pt x="270557" y="471073"/>
                  </a:lnTo>
                  <a:lnTo>
                    <a:pt x="270557" y="435160"/>
                  </a:lnTo>
                  <a:lnTo>
                    <a:pt x="277290" y="430346"/>
                  </a:lnTo>
                  <a:lnTo>
                    <a:pt x="283472" y="425660"/>
                  </a:lnTo>
                  <a:lnTo>
                    <a:pt x="318249" y="390015"/>
                  </a:lnTo>
                  <a:lnTo>
                    <a:pt x="335900" y="357745"/>
                  </a:lnTo>
                  <a:lnTo>
                    <a:pt x="335900" y="357504"/>
                  </a:lnTo>
                  <a:lnTo>
                    <a:pt x="337772" y="353783"/>
                  </a:lnTo>
                  <a:lnTo>
                    <a:pt x="339643" y="348646"/>
                  </a:lnTo>
                  <a:lnTo>
                    <a:pt x="341531" y="342124"/>
                  </a:lnTo>
                  <a:lnTo>
                    <a:pt x="346210" y="341882"/>
                  </a:lnTo>
                  <a:lnTo>
                    <a:pt x="366464" y="306817"/>
                  </a:lnTo>
                  <a:lnTo>
                    <a:pt x="371074" y="293629"/>
                  </a:lnTo>
                  <a:lnTo>
                    <a:pt x="375251" y="282650"/>
                  </a:lnTo>
                  <a:lnTo>
                    <a:pt x="378928" y="274021"/>
                  </a:lnTo>
                  <a:lnTo>
                    <a:pt x="381483" y="265541"/>
                  </a:lnTo>
                  <a:lnTo>
                    <a:pt x="382325" y="255530"/>
                  </a:lnTo>
                  <a:lnTo>
                    <a:pt x="381303" y="246270"/>
                  </a:lnTo>
                  <a:lnTo>
                    <a:pt x="24884" y="246270"/>
                  </a:lnTo>
                  <a:lnTo>
                    <a:pt x="24174" y="245577"/>
                  </a:lnTo>
                  <a:lnTo>
                    <a:pt x="16508" y="239683"/>
                  </a:lnTo>
                  <a:lnTo>
                    <a:pt x="9742" y="235892"/>
                  </a:lnTo>
                  <a:close/>
                </a:path>
                <a:path w="382904" h="702310">
                  <a:moveTo>
                    <a:pt x="195840" y="0"/>
                  </a:moveTo>
                  <a:lnTo>
                    <a:pt x="186482" y="0"/>
                  </a:lnTo>
                  <a:lnTo>
                    <a:pt x="131870" y="7254"/>
                  </a:lnTo>
                  <a:lnTo>
                    <a:pt x="91985" y="23950"/>
                  </a:lnTo>
                  <a:lnTo>
                    <a:pt x="45524" y="81942"/>
                  </a:lnTo>
                  <a:lnTo>
                    <a:pt x="33511" y="121373"/>
                  </a:lnTo>
                  <a:lnTo>
                    <a:pt x="25351" y="166520"/>
                  </a:lnTo>
                  <a:lnTo>
                    <a:pt x="24416" y="176312"/>
                  </a:lnTo>
                  <a:lnTo>
                    <a:pt x="24416" y="184702"/>
                  </a:lnTo>
                  <a:lnTo>
                    <a:pt x="24149" y="196272"/>
                  </a:lnTo>
                  <a:lnTo>
                    <a:pt x="23684" y="209419"/>
                  </a:lnTo>
                  <a:lnTo>
                    <a:pt x="23524" y="223791"/>
                  </a:lnTo>
                  <a:lnTo>
                    <a:pt x="24040" y="235892"/>
                  </a:lnTo>
                  <a:lnTo>
                    <a:pt x="24050" y="236127"/>
                  </a:lnTo>
                  <a:lnTo>
                    <a:pt x="24174" y="239039"/>
                  </a:lnTo>
                  <a:lnTo>
                    <a:pt x="24416" y="241374"/>
                  </a:lnTo>
                  <a:lnTo>
                    <a:pt x="24642" y="243935"/>
                  </a:lnTo>
                  <a:lnTo>
                    <a:pt x="24812" y="245577"/>
                  </a:lnTo>
                  <a:lnTo>
                    <a:pt x="24884" y="246270"/>
                  </a:lnTo>
                  <a:lnTo>
                    <a:pt x="357455" y="246270"/>
                  </a:lnTo>
                  <a:lnTo>
                    <a:pt x="358087" y="239683"/>
                  </a:lnTo>
                  <a:lnTo>
                    <a:pt x="358149" y="239039"/>
                  </a:lnTo>
                  <a:lnTo>
                    <a:pt x="358808" y="223791"/>
                  </a:lnTo>
                  <a:lnTo>
                    <a:pt x="358653" y="209419"/>
                  </a:lnTo>
                  <a:lnTo>
                    <a:pt x="358190" y="196272"/>
                  </a:lnTo>
                  <a:lnTo>
                    <a:pt x="357923" y="184702"/>
                  </a:lnTo>
                  <a:lnTo>
                    <a:pt x="357923" y="176312"/>
                  </a:lnTo>
                  <a:lnTo>
                    <a:pt x="357455" y="170482"/>
                  </a:lnTo>
                  <a:lnTo>
                    <a:pt x="348822" y="121373"/>
                  </a:lnTo>
                  <a:lnTo>
                    <a:pt x="336806" y="81942"/>
                  </a:lnTo>
                  <a:lnTo>
                    <a:pt x="290345" y="23950"/>
                  </a:lnTo>
                  <a:lnTo>
                    <a:pt x="250458" y="7254"/>
                  </a:lnTo>
                  <a:lnTo>
                    <a:pt x="195840" y="0"/>
                  </a:lnTo>
                  <a:close/>
                </a:path>
                <a:path w="382904" h="702310">
                  <a:moveTo>
                    <a:pt x="372581" y="235892"/>
                  </a:moveTo>
                  <a:lnTo>
                    <a:pt x="365814" y="239683"/>
                  </a:lnTo>
                  <a:lnTo>
                    <a:pt x="358149" y="245577"/>
                  </a:lnTo>
                  <a:lnTo>
                    <a:pt x="357455" y="246270"/>
                  </a:lnTo>
                  <a:lnTo>
                    <a:pt x="381303" y="246270"/>
                  </a:lnTo>
                  <a:lnTo>
                    <a:pt x="380866" y="242308"/>
                  </a:lnTo>
                  <a:lnTo>
                    <a:pt x="377811" y="236127"/>
                  </a:lnTo>
                  <a:lnTo>
                    <a:pt x="372581" y="235892"/>
                  </a:lnTo>
                  <a:close/>
                </a:path>
              </a:pathLst>
            </a:custGeom>
            <a:solidFill>
              <a:srgbClr val="E4B18D"/>
            </a:solidFill>
          </p:spPr>
          <p:txBody>
            <a:bodyPr wrap="square" lIns="0" tIns="0" rIns="0" bIns="0" rtlCol="0"/>
            <a:lstStyle/>
            <a:p>
              <a:endParaRPr/>
            </a:p>
          </p:txBody>
        </p:sp>
        <p:sp>
          <p:nvSpPr>
            <p:cNvPr id="31" name="object 31"/>
            <p:cNvSpPr/>
            <p:nvPr/>
          </p:nvSpPr>
          <p:spPr>
            <a:xfrm>
              <a:off x="5142704" y="2315960"/>
              <a:ext cx="159385" cy="54610"/>
            </a:xfrm>
            <a:custGeom>
              <a:avLst/>
              <a:gdLst/>
              <a:ahLst/>
              <a:cxnLst/>
              <a:rect l="l" t="t" r="r" b="b"/>
              <a:pathLst>
                <a:path w="159385" h="54610">
                  <a:moveTo>
                    <a:pt x="0" y="0"/>
                  </a:moveTo>
                  <a:lnTo>
                    <a:pt x="0" y="8680"/>
                  </a:lnTo>
                  <a:lnTo>
                    <a:pt x="11661" y="21208"/>
                  </a:lnTo>
                  <a:lnTo>
                    <a:pt x="50806" y="52001"/>
                  </a:lnTo>
                  <a:lnTo>
                    <a:pt x="72310" y="54046"/>
                  </a:lnTo>
                  <a:lnTo>
                    <a:pt x="85868" y="54046"/>
                  </a:lnTo>
                  <a:lnTo>
                    <a:pt x="133704" y="33738"/>
                  </a:lnTo>
                  <a:lnTo>
                    <a:pt x="78201" y="33738"/>
                  </a:lnTo>
                  <a:lnTo>
                    <a:pt x="64760" y="33026"/>
                  </a:lnTo>
                  <a:lnTo>
                    <a:pt x="39108" y="27651"/>
                  </a:lnTo>
                  <a:lnTo>
                    <a:pt x="38641" y="27409"/>
                  </a:lnTo>
                  <a:lnTo>
                    <a:pt x="27659" y="20162"/>
                  </a:lnTo>
                  <a:lnTo>
                    <a:pt x="17559" y="13179"/>
                  </a:lnTo>
                  <a:lnTo>
                    <a:pt x="8340" y="6459"/>
                  </a:lnTo>
                  <a:lnTo>
                    <a:pt x="0" y="0"/>
                  </a:lnTo>
                  <a:close/>
                </a:path>
                <a:path w="159385" h="54610">
                  <a:moveTo>
                    <a:pt x="158759" y="0"/>
                  </a:moveTo>
                  <a:lnTo>
                    <a:pt x="119182" y="27409"/>
                  </a:lnTo>
                  <a:lnTo>
                    <a:pt x="118246" y="27876"/>
                  </a:lnTo>
                  <a:lnTo>
                    <a:pt x="118020" y="28118"/>
                  </a:lnTo>
                  <a:lnTo>
                    <a:pt x="113677" y="29492"/>
                  </a:lnTo>
                  <a:lnTo>
                    <a:pt x="104524" y="31369"/>
                  </a:lnTo>
                  <a:lnTo>
                    <a:pt x="92164" y="33026"/>
                  </a:lnTo>
                  <a:lnTo>
                    <a:pt x="78201" y="33738"/>
                  </a:lnTo>
                  <a:lnTo>
                    <a:pt x="133704" y="33738"/>
                  </a:lnTo>
                  <a:lnTo>
                    <a:pt x="134320" y="33265"/>
                  </a:lnTo>
                  <a:lnTo>
                    <a:pt x="146857" y="21901"/>
                  </a:lnTo>
                  <a:lnTo>
                    <a:pt x="158759" y="9614"/>
                  </a:lnTo>
                  <a:lnTo>
                    <a:pt x="158759" y="0"/>
                  </a:lnTo>
                  <a:close/>
                </a:path>
              </a:pathLst>
            </a:custGeom>
            <a:solidFill>
              <a:srgbClr val="B87850"/>
            </a:solidFill>
          </p:spPr>
          <p:txBody>
            <a:bodyPr wrap="square" lIns="0" tIns="0" rIns="0" bIns="0" rtlCol="0"/>
            <a:lstStyle/>
            <a:p>
              <a:endParaRPr/>
            </a:p>
          </p:txBody>
        </p:sp>
        <p:sp>
          <p:nvSpPr>
            <p:cNvPr id="32" name="object 32"/>
            <p:cNvSpPr/>
            <p:nvPr/>
          </p:nvSpPr>
          <p:spPr>
            <a:xfrm>
              <a:off x="5094300" y="2115451"/>
              <a:ext cx="248285" cy="36830"/>
            </a:xfrm>
            <a:custGeom>
              <a:avLst/>
              <a:gdLst/>
              <a:ahLst/>
              <a:cxnLst/>
              <a:rect l="l" t="t" r="r" b="b"/>
              <a:pathLst>
                <a:path w="248285" h="36830">
                  <a:moveTo>
                    <a:pt x="87122" y="20739"/>
                  </a:moveTo>
                  <a:lnTo>
                    <a:pt x="50812" y="2641"/>
                  </a:lnTo>
                  <a:lnTo>
                    <a:pt x="35991" y="1930"/>
                  </a:lnTo>
                  <a:lnTo>
                    <a:pt x="28689" y="2171"/>
                  </a:lnTo>
                  <a:lnTo>
                    <a:pt x="29362" y="2171"/>
                  </a:lnTo>
                  <a:lnTo>
                    <a:pt x="23114" y="3200"/>
                  </a:lnTo>
                  <a:lnTo>
                    <a:pt x="0" y="24980"/>
                  </a:lnTo>
                  <a:lnTo>
                    <a:pt x="1168" y="25438"/>
                  </a:lnTo>
                  <a:lnTo>
                    <a:pt x="7962" y="20980"/>
                  </a:lnTo>
                  <a:lnTo>
                    <a:pt x="14363" y="18681"/>
                  </a:lnTo>
                  <a:lnTo>
                    <a:pt x="21310" y="16751"/>
                  </a:lnTo>
                  <a:lnTo>
                    <a:pt x="25768" y="15570"/>
                  </a:lnTo>
                  <a:lnTo>
                    <a:pt x="30441" y="14173"/>
                  </a:lnTo>
                  <a:lnTo>
                    <a:pt x="35115" y="12992"/>
                  </a:lnTo>
                  <a:lnTo>
                    <a:pt x="33489" y="15328"/>
                  </a:lnTo>
                  <a:lnTo>
                    <a:pt x="32905" y="17678"/>
                  </a:lnTo>
                  <a:lnTo>
                    <a:pt x="32778" y="29438"/>
                  </a:lnTo>
                  <a:lnTo>
                    <a:pt x="39344" y="36245"/>
                  </a:lnTo>
                  <a:lnTo>
                    <a:pt x="55968" y="36245"/>
                  </a:lnTo>
                  <a:lnTo>
                    <a:pt x="62534" y="29438"/>
                  </a:lnTo>
                  <a:lnTo>
                    <a:pt x="62445" y="17678"/>
                  </a:lnTo>
                  <a:lnTo>
                    <a:pt x="61747" y="15570"/>
                  </a:lnTo>
                  <a:lnTo>
                    <a:pt x="61671" y="15328"/>
                  </a:lnTo>
                  <a:lnTo>
                    <a:pt x="61595" y="15100"/>
                  </a:lnTo>
                  <a:lnTo>
                    <a:pt x="60121" y="12992"/>
                  </a:lnTo>
                  <a:lnTo>
                    <a:pt x="59944" y="12750"/>
                  </a:lnTo>
                  <a:lnTo>
                    <a:pt x="61595" y="12992"/>
                  </a:lnTo>
                  <a:lnTo>
                    <a:pt x="63220" y="12992"/>
                  </a:lnTo>
                  <a:lnTo>
                    <a:pt x="64871" y="13462"/>
                  </a:lnTo>
                  <a:lnTo>
                    <a:pt x="72351" y="14859"/>
                  </a:lnTo>
                  <a:lnTo>
                    <a:pt x="79616" y="17678"/>
                  </a:lnTo>
                  <a:lnTo>
                    <a:pt x="86410" y="21691"/>
                  </a:lnTo>
                  <a:lnTo>
                    <a:pt x="87122" y="20739"/>
                  </a:lnTo>
                  <a:close/>
                </a:path>
                <a:path w="248285" h="36830">
                  <a:moveTo>
                    <a:pt x="247815" y="23202"/>
                  </a:moveTo>
                  <a:lnTo>
                    <a:pt x="245567" y="16865"/>
                  </a:lnTo>
                  <a:lnTo>
                    <a:pt x="241668" y="11430"/>
                  </a:lnTo>
                  <a:lnTo>
                    <a:pt x="241325" y="11125"/>
                  </a:lnTo>
                  <a:lnTo>
                    <a:pt x="241071" y="10896"/>
                  </a:lnTo>
                  <a:lnTo>
                    <a:pt x="236613" y="6959"/>
                  </a:lnTo>
                  <a:lnTo>
                    <a:pt x="230949" y="3556"/>
                  </a:lnTo>
                  <a:lnTo>
                    <a:pt x="224701" y="1270"/>
                  </a:lnTo>
                  <a:lnTo>
                    <a:pt x="218465" y="241"/>
                  </a:lnTo>
                  <a:lnTo>
                    <a:pt x="219075" y="241"/>
                  </a:lnTo>
                  <a:lnTo>
                    <a:pt x="211912" y="0"/>
                  </a:lnTo>
                  <a:lnTo>
                    <a:pt x="205651" y="241"/>
                  </a:lnTo>
                  <a:lnTo>
                    <a:pt x="197231" y="723"/>
                  </a:lnTo>
                  <a:lnTo>
                    <a:pt x="188798" y="2387"/>
                  </a:lnTo>
                  <a:lnTo>
                    <a:pt x="173812" y="9004"/>
                  </a:lnTo>
                  <a:lnTo>
                    <a:pt x="166547" y="13271"/>
                  </a:lnTo>
                  <a:lnTo>
                    <a:pt x="160693" y="18707"/>
                  </a:lnTo>
                  <a:lnTo>
                    <a:pt x="161404" y="19646"/>
                  </a:lnTo>
                  <a:lnTo>
                    <a:pt x="168198" y="15862"/>
                  </a:lnTo>
                  <a:lnTo>
                    <a:pt x="175679" y="13030"/>
                  </a:lnTo>
                  <a:lnTo>
                    <a:pt x="182930" y="11430"/>
                  </a:lnTo>
                  <a:lnTo>
                    <a:pt x="184581" y="11125"/>
                  </a:lnTo>
                  <a:lnTo>
                    <a:pt x="186220" y="11125"/>
                  </a:lnTo>
                  <a:lnTo>
                    <a:pt x="187858" y="10896"/>
                  </a:lnTo>
                  <a:lnTo>
                    <a:pt x="186220" y="13271"/>
                  </a:lnTo>
                  <a:lnTo>
                    <a:pt x="185356" y="15862"/>
                  </a:lnTo>
                  <a:lnTo>
                    <a:pt x="185280" y="27698"/>
                  </a:lnTo>
                  <a:lnTo>
                    <a:pt x="192074" y="34315"/>
                  </a:lnTo>
                  <a:lnTo>
                    <a:pt x="208470" y="34315"/>
                  </a:lnTo>
                  <a:lnTo>
                    <a:pt x="215252" y="27698"/>
                  </a:lnTo>
                  <a:lnTo>
                    <a:pt x="215176" y="16103"/>
                  </a:lnTo>
                  <a:lnTo>
                    <a:pt x="214401" y="13741"/>
                  </a:lnTo>
                  <a:lnTo>
                    <a:pt x="214325" y="13500"/>
                  </a:lnTo>
                  <a:lnTo>
                    <a:pt x="212686" y="11125"/>
                  </a:lnTo>
                  <a:lnTo>
                    <a:pt x="217601" y="12077"/>
                  </a:lnTo>
                  <a:lnTo>
                    <a:pt x="222046" y="13741"/>
                  </a:lnTo>
                  <a:lnTo>
                    <a:pt x="226504" y="14681"/>
                  </a:lnTo>
                  <a:lnTo>
                    <a:pt x="233299" y="16573"/>
                  </a:lnTo>
                  <a:lnTo>
                    <a:pt x="239839" y="19177"/>
                  </a:lnTo>
                  <a:lnTo>
                    <a:pt x="246634" y="23672"/>
                  </a:lnTo>
                  <a:lnTo>
                    <a:pt x="247815" y="23202"/>
                  </a:lnTo>
                  <a:close/>
                </a:path>
              </a:pathLst>
            </a:custGeom>
            <a:solidFill>
              <a:srgbClr val="000000"/>
            </a:solidFill>
          </p:spPr>
          <p:txBody>
            <a:bodyPr wrap="square" lIns="0" tIns="0" rIns="0" bIns="0" rtlCol="0"/>
            <a:lstStyle/>
            <a:p>
              <a:endParaRPr/>
            </a:p>
          </p:txBody>
        </p:sp>
        <p:sp>
          <p:nvSpPr>
            <p:cNvPr id="33" name="object 33"/>
            <p:cNvSpPr/>
            <p:nvPr/>
          </p:nvSpPr>
          <p:spPr>
            <a:xfrm>
              <a:off x="5193043" y="2211603"/>
              <a:ext cx="58419" cy="17780"/>
            </a:xfrm>
            <a:custGeom>
              <a:avLst/>
              <a:gdLst/>
              <a:ahLst/>
              <a:cxnLst/>
              <a:rect l="l" t="t" r="r" b="b"/>
              <a:pathLst>
                <a:path w="58420" h="17780">
                  <a:moveTo>
                    <a:pt x="46288" y="0"/>
                  </a:moveTo>
                  <a:lnTo>
                    <a:pt x="42658" y="0"/>
                  </a:lnTo>
                  <a:lnTo>
                    <a:pt x="38802" y="1803"/>
                  </a:lnTo>
                  <a:lnTo>
                    <a:pt x="33800" y="5121"/>
                  </a:lnTo>
                  <a:lnTo>
                    <a:pt x="30622" y="5636"/>
                  </a:lnTo>
                  <a:lnTo>
                    <a:pt x="27460" y="5636"/>
                  </a:lnTo>
                  <a:lnTo>
                    <a:pt x="24281" y="5121"/>
                  </a:lnTo>
                  <a:lnTo>
                    <a:pt x="22910" y="4106"/>
                  </a:lnTo>
                  <a:lnTo>
                    <a:pt x="19280" y="1803"/>
                  </a:lnTo>
                  <a:lnTo>
                    <a:pt x="15424" y="0"/>
                  </a:lnTo>
                  <a:lnTo>
                    <a:pt x="12019" y="0"/>
                  </a:lnTo>
                  <a:lnTo>
                    <a:pt x="10664" y="257"/>
                  </a:lnTo>
                  <a:lnTo>
                    <a:pt x="7486" y="1546"/>
                  </a:lnTo>
                  <a:lnTo>
                    <a:pt x="6130" y="2302"/>
                  </a:lnTo>
                  <a:lnTo>
                    <a:pt x="0" y="4863"/>
                  </a:lnTo>
                  <a:lnTo>
                    <a:pt x="4081" y="8696"/>
                  </a:lnTo>
                  <a:lnTo>
                    <a:pt x="6130" y="10242"/>
                  </a:lnTo>
                  <a:lnTo>
                    <a:pt x="11116" y="14590"/>
                  </a:lnTo>
                  <a:lnTo>
                    <a:pt x="16101" y="12545"/>
                  </a:lnTo>
                  <a:lnTo>
                    <a:pt x="24055" y="16893"/>
                  </a:lnTo>
                  <a:lnTo>
                    <a:pt x="27218" y="17392"/>
                  </a:lnTo>
                  <a:lnTo>
                    <a:pt x="30622" y="17392"/>
                  </a:lnTo>
                  <a:lnTo>
                    <a:pt x="34026" y="16893"/>
                  </a:lnTo>
                  <a:lnTo>
                    <a:pt x="38576" y="14333"/>
                  </a:lnTo>
                  <a:lnTo>
                    <a:pt x="42206" y="12545"/>
                  </a:lnTo>
                  <a:lnTo>
                    <a:pt x="49692" y="14075"/>
                  </a:lnTo>
                  <a:lnTo>
                    <a:pt x="53323" y="10242"/>
                  </a:lnTo>
                  <a:lnTo>
                    <a:pt x="56259" y="7424"/>
                  </a:lnTo>
                  <a:lnTo>
                    <a:pt x="58082" y="4863"/>
                  </a:lnTo>
                  <a:lnTo>
                    <a:pt x="52177" y="2302"/>
                  </a:lnTo>
                  <a:lnTo>
                    <a:pt x="47643" y="257"/>
                  </a:lnTo>
                  <a:lnTo>
                    <a:pt x="46288" y="0"/>
                  </a:lnTo>
                  <a:close/>
                </a:path>
              </a:pathLst>
            </a:custGeom>
            <a:solidFill>
              <a:srgbClr val="B87850"/>
            </a:solidFill>
          </p:spPr>
          <p:txBody>
            <a:bodyPr wrap="square" lIns="0" tIns="0" rIns="0" bIns="0" rtlCol="0"/>
            <a:lstStyle/>
            <a:p>
              <a:endParaRPr/>
            </a:p>
          </p:txBody>
        </p:sp>
        <p:sp>
          <p:nvSpPr>
            <p:cNvPr id="34" name="object 34"/>
            <p:cNvSpPr/>
            <p:nvPr/>
          </p:nvSpPr>
          <p:spPr>
            <a:xfrm>
              <a:off x="5084610" y="2076538"/>
              <a:ext cx="273050" cy="23495"/>
            </a:xfrm>
            <a:custGeom>
              <a:avLst/>
              <a:gdLst/>
              <a:ahLst/>
              <a:cxnLst/>
              <a:rect l="l" t="t" r="r" b="b"/>
              <a:pathLst>
                <a:path w="273050" h="23494">
                  <a:moveTo>
                    <a:pt x="104559" y="11366"/>
                  </a:moveTo>
                  <a:lnTo>
                    <a:pt x="96532" y="9296"/>
                  </a:lnTo>
                  <a:lnTo>
                    <a:pt x="77571" y="4889"/>
                  </a:lnTo>
                  <a:lnTo>
                    <a:pt x="55346" y="876"/>
                  </a:lnTo>
                  <a:lnTo>
                    <a:pt x="37503" y="0"/>
                  </a:lnTo>
                  <a:lnTo>
                    <a:pt x="24180" y="4559"/>
                  </a:lnTo>
                  <a:lnTo>
                    <a:pt x="12115" y="12268"/>
                  </a:lnTo>
                  <a:lnTo>
                    <a:pt x="3378" y="19532"/>
                  </a:lnTo>
                  <a:lnTo>
                    <a:pt x="0" y="22758"/>
                  </a:lnTo>
                  <a:lnTo>
                    <a:pt x="3467" y="21475"/>
                  </a:lnTo>
                  <a:lnTo>
                    <a:pt x="12319" y="18542"/>
                  </a:lnTo>
                  <a:lnTo>
                    <a:pt x="24269" y="15354"/>
                  </a:lnTo>
                  <a:lnTo>
                    <a:pt x="37033" y="13271"/>
                  </a:lnTo>
                  <a:lnTo>
                    <a:pt x="54432" y="14185"/>
                  </a:lnTo>
                  <a:lnTo>
                    <a:pt x="76377" y="17602"/>
                  </a:lnTo>
                  <a:lnTo>
                    <a:pt x="95173" y="21272"/>
                  </a:lnTo>
                  <a:lnTo>
                    <a:pt x="103149" y="22987"/>
                  </a:lnTo>
                  <a:lnTo>
                    <a:pt x="104216" y="14185"/>
                  </a:lnTo>
                  <a:lnTo>
                    <a:pt x="104330" y="13271"/>
                  </a:lnTo>
                  <a:lnTo>
                    <a:pt x="104444" y="12268"/>
                  </a:lnTo>
                  <a:lnTo>
                    <a:pt x="104559" y="11366"/>
                  </a:lnTo>
                  <a:close/>
                </a:path>
                <a:path w="273050" h="23494">
                  <a:moveTo>
                    <a:pt x="272999" y="22758"/>
                  </a:moveTo>
                  <a:lnTo>
                    <a:pt x="235496" y="0"/>
                  </a:lnTo>
                  <a:lnTo>
                    <a:pt x="217462" y="876"/>
                  </a:lnTo>
                  <a:lnTo>
                    <a:pt x="195249" y="4889"/>
                  </a:lnTo>
                  <a:lnTo>
                    <a:pt x="176403" y="9296"/>
                  </a:lnTo>
                  <a:lnTo>
                    <a:pt x="168440" y="11366"/>
                  </a:lnTo>
                  <a:lnTo>
                    <a:pt x="169824" y="22758"/>
                  </a:lnTo>
                  <a:lnTo>
                    <a:pt x="169849" y="22987"/>
                  </a:lnTo>
                  <a:lnTo>
                    <a:pt x="178346" y="21272"/>
                  </a:lnTo>
                  <a:lnTo>
                    <a:pt x="198018" y="17602"/>
                  </a:lnTo>
                  <a:lnTo>
                    <a:pt x="220141" y="14185"/>
                  </a:lnTo>
                  <a:lnTo>
                    <a:pt x="235966" y="13271"/>
                  </a:lnTo>
                  <a:lnTo>
                    <a:pt x="247256" y="15354"/>
                  </a:lnTo>
                  <a:lnTo>
                    <a:pt x="259372" y="18542"/>
                  </a:lnTo>
                  <a:lnTo>
                    <a:pt x="269036" y="21475"/>
                  </a:lnTo>
                  <a:lnTo>
                    <a:pt x="272999" y="22758"/>
                  </a:lnTo>
                  <a:close/>
                </a:path>
              </a:pathLst>
            </a:custGeom>
            <a:solidFill>
              <a:srgbClr val="000000"/>
            </a:solidFill>
          </p:spPr>
          <p:txBody>
            <a:bodyPr wrap="square" lIns="0" tIns="0" rIns="0" bIns="0" rtlCol="0"/>
            <a:lstStyle/>
            <a:p>
              <a:endParaRPr/>
            </a:p>
          </p:txBody>
        </p:sp>
        <p:sp>
          <p:nvSpPr>
            <p:cNvPr id="35" name="object 35"/>
            <p:cNvSpPr/>
            <p:nvPr/>
          </p:nvSpPr>
          <p:spPr>
            <a:xfrm>
              <a:off x="5162065" y="2261849"/>
              <a:ext cx="118110" cy="38100"/>
            </a:xfrm>
            <a:custGeom>
              <a:avLst/>
              <a:gdLst/>
              <a:ahLst/>
              <a:cxnLst/>
              <a:rect l="l" t="t" r="r" b="b"/>
              <a:pathLst>
                <a:path w="118110" h="38100">
                  <a:moveTo>
                    <a:pt x="0" y="2125"/>
                  </a:moveTo>
                  <a:lnTo>
                    <a:pt x="2823" y="4010"/>
                  </a:lnTo>
                  <a:lnTo>
                    <a:pt x="12533" y="13595"/>
                  </a:lnTo>
                  <a:lnTo>
                    <a:pt x="22821" y="23071"/>
                  </a:lnTo>
                  <a:lnTo>
                    <a:pt x="33992" y="31089"/>
                  </a:lnTo>
                  <a:lnTo>
                    <a:pt x="46353" y="36299"/>
                  </a:lnTo>
                  <a:lnTo>
                    <a:pt x="53861" y="37590"/>
                  </a:lnTo>
                  <a:lnTo>
                    <a:pt x="61257" y="37978"/>
                  </a:lnTo>
                  <a:lnTo>
                    <a:pt x="67577" y="37590"/>
                  </a:lnTo>
                  <a:lnTo>
                    <a:pt x="68229" y="37590"/>
                  </a:lnTo>
                  <a:lnTo>
                    <a:pt x="75991" y="36299"/>
                  </a:lnTo>
                  <a:lnTo>
                    <a:pt x="76217" y="36299"/>
                  </a:lnTo>
                  <a:lnTo>
                    <a:pt x="78572" y="35365"/>
                  </a:lnTo>
                  <a:lnTo>
                    <a:pt x="78814" y="35365"/>
                  </a:lnTo>
                  <a:lnTo>
                    <a:pt x="80218" y="35123"/>
                  </a:lnTo>
                  <a:lnTo>
                    <a:pt x="81638" y="34173"/>
                  </a:lnTo>
                  <a:lnTo>
                    <a:pt x="82106" y="34173"/>
                  </a:lnTo>
                  <a:lnTo>
                    <a:pt x="82106" y="33948"/>
                  </a:lnTo>
                  <a:lnTo>
                    <a:pt x="83509" y="33239"/>
                  </a:lnTo>
                  <a:lnTo>
                    <a:pt x="84749" y="32531"/>
                  </a:lnTo>
                  <a:lnTo>
                    <a:pt x="80460" y="32531"/>
                  </a:lnTo>
                  <a:lnTo>
                    <a:pt x="66811" y="31355"/>
                  </a:lnTo>
                  <a:lnTo>
                    <a:pt x="59092" y="30192"/>
                  </a:lnTo>
                  <a:lnTo>
                    <a:pt x="51082" y="28259"/>
                  </a:lnTo>
                  <a:lnTo>
                    <a:pt x="44878" y="25752"/>
                  </a:lnTo>
                  <a:lnTo>
                    <a:pt x="42577" y="22868"/>
                  </a:lnTo>
                  <a:lnTo>
                    <a:pt x="42819" y="22159"/>
                  </a:lnTo>
                  <a:lnTo>
                    <a:pt x="43755" y="20742"/>
                  </a:lnTo>
                  <a:lnTo>
                    <a:pt x="47288" y="20275"/>
                  </a:lnTo>
                  <a:lnTo>
                    <a:pt x="56029" y="19352"/>
                  </a:lnTo>
                  <a:lnTo>
                    <a:pt x="67285" y="18035"/>
                  </a:lnTo>
                  <a:lnTo>
                    <a:pt x="78719" y="16364"/>
                  </a:lnTo>
                  <a:lnTo>
                    <a:pt x="87995" y="14381"/>
                  </a:lnTo>
                  <a:lnTo>
                    <a:pt x="91044" y="13914"/>
                  </a:lnTo>
                  <a:lnTo>
                    <a:pt x="94803" y="12497"/>
                  </a:lnTo>
                  <a:lnTo>
                    <a:pt x="99272" y="10612"/>
                  </a:lnTo>
                  <a:lnTo>
                    <a:pt x="110808" y="6135"/>
                  </a:lnTo>
                  <a:lnTo>
                    <a:pt x="111609" y="5668"/>
                  </a:lnTo>
                  <a:lnTo>
                    <a:pt x="63051" y="5668"/>
                  </a:lnTo>
                  <a:lnTo>
                    <a:pt x="58038" y="3542"/>
                  </a:lnTo>
                  <a:lnTo>
                    <a:pt x="3533" y="3542"/>
                  </a:lnTo>
                  <a:lnTo>
                    <a:pt x="0" y="2125"/>
                  </a:lnTo>
                  <a:close/>
                </a:path>
                <a:path w="118110" h="38100">
                  <a:moveTo>
                    <a:pt x="86107" y="30872"/>
                  </a:moveTo>
                  <a:lnTo>
                    <a:pt x="80460" y="32531"/>
                  </a:lnTo>
                  <a:lnTo>
                    <a:pt x="84749" y="32531"/>
                  </a:lnTo>
                  <a:lnTo>
                    <a:pt x="85171" y="32289"/>
                  </a:lnTo>
                  <a:lnTo>
                    <a:pt x="86107" y="30872"/>
                  </a:lnTo>
                  <a:close/>
                </a:path>
                <a:path w="118110" h="38100">
                  <a:moveTo>
                    <a:pt x="78105" y="0"/>
                  </a:moveTo>
                  <a:lnTo>
                    <a:pt x="76927" y="0"/>
                  </a:lnTo>
                  <a:lnTo>
                    <a:pt x="75523" y="241"/>
                  </a:lnTo>
                  <a:lnTo>
                    <a:pt x="73635" y="483"/>
                  </a:lnTo>
                  <a:lnTo>
                    <a:pt x="71522" y="950"/>
                  </a:lnTo>
                  <a:lnTo>
                    <a:pt x="69408" y="1658"/>
                  </a:lnTo>
                  <a:lnTo>
                    <a:pt x="67279" y="2592"/>
                  </a:lnTo>
                  <a:lnTo>
                    <a:pt x="62022" y="5232"/>
                  </a:lnTo>
                  <a:lnTo>
                    <a:pt x="62206" y="5232"/>
                  </a:lnTo>
                  <a:lnTo>
                    <a:pt x="63051" y="5668"/>
                  </a:lnTo>
                  <a:lnTo>
                    <a:pt x="111609" y="5668"/>
                  </a:lnTo>
                  <a:lnTo>
                    <a:pt x="117687" y="2125"/>
                  </a:lnTo>
                  <a:lnTo>
                    <a:pt x="114342" y="2125"/>
                  </a:lnTo>
                  <a:lnTo>
                    <a:pt x="101530" y="1229"/>
                  </a:lnTo>
                  <a:lnTo>
                    <a:pt x="78105" y="0"/>
                  </a:lnTo>
                  <a:close/>
                </a:path>
                <a:path w="118110" h="38100">
                  <a:moveTo>
                    <a:pt x="57468" y="3301"/>
                  </a:moveTo>
                  <a:lnTo>
                    <a:pt x="5888" y="3301"/>
                  </a:lnTo>
                  <a:lnTo>
                    <a:pt x="3533" y="3542"/>
                  </a:lnTo>
                  <a:lnTo>
                    <a:pt x="58038" y="3542"/>
                  </a:lnTo>
                  <a:lnTo>
                    <a:pt x="57468" y="3301"/>
                  </a:lnTo>
                  <a:close/>
                </a:path>
                <a:path w="118110" h="38100">
                  <a:moveTo>
                    <a:pt x="49402" y="0"/>
                  </a:moveTo>
                  <a:lnTo>
                    <a:pt x="46111" y="483"/>
                  </a:lnTo>
                  <a:lnTo>
                    <a:pt x="23882" y="2423"/>
                  </a:lnTo>
                  <a:lnTo>
                    <a:pt x="10878" y="3301"/>
                  </a:lnTo>
                  <a:lnTo>
                    <a:pt x="57163" y="3301"/>
                  </a:lnTo>
                  <a:lnTo>
                    <a:pt x="56695" y="2834"/>
                  </a:lnTo>
                  <a:lnTo>
                    <a:pt x="56227" y="2592"/>
                  </a:lnTo>
                  <a:lnTo>
                    <a:pt x="55759" y="2592"/>
                  </a:lnTo>
                  <a:lnTo>
                    <a:pt x="52776" y="1229"/>
                  </a:lnTo>
                  <a:lnTo>
                    <a:pt x="49402" y="0"/>
                  </a:lnTo>
                  <a:close/>
                </a:path>
                <a:path w="118110" h="38100">
                  <a:moveTo>
                    <a:pt x="118101" y="1658"/>
                  </a:moveTo>
                  <a:lnTo>
                    <a:pt x="116455" y="1884"/>
                  </a:lnTo>
                  <a:lnTo>
                    <a:pt x="114342" y="2125"/>
                  </a:lnTo>
                  <a:lnTo>
                    <a:pt x="117687" y="2125"/>
                  </a:lnTo>
                  <a:lnTo>
                    <a:pt x="118101" y="1884"/>
                  </a:lnTo>
                  <a:lnTo>
                    <a:pt x="118101" y="1658"/>
                  </a:lnTo>
                  <a:close/>
                </a:path>
              </a:pathLst>
            </a:custGeom>
            <a:solidFill>
              <a:srgbClr val="C93C3B"/>
            </a:solidFill>
          </p:spPr>
          <p:txBody>
            <a:bodyPr wrap="square" lIns="0" tIns="0" rIns="0" bIns="0" rtlCol="0"/>
            <a:lstStyle/>
            <a:p>
              <a:endParaRPr/>
            </a:p>
          </p:txBody>
        </p:sp>
        <p:sp>
          <p:nvSpPr>
            <p:cNvPr id="36" name="object 36"/>
            <p:cNvSpPr/>
            <p:nvPr/>
          </p:nvSpPr>
          <p:spPr>
            <a:xfrm>
              <a:off x="4860035" y="2420318"/>
              <a:ext cx="722630" cy="373380"/>
            </a:xfrm>
            <a:custGeom>
              <a:avLst/>
              <a:gdLst/>
              <a:ahLst/>
              <a:cxnLst/>
              <a:rect l="l" t="t" r="r" b="b"/>
              <a:pathLst>
                <a:path w="722629" h="373380">
                  <a:moveTo>
                    <a:pt x="228539" y="0"/>
                  </a:moveTo>
                  <a:lnTo>
                    <a:pt x="43553" y="73066"/>
                  </a:lnTo>
                  <a:lnTo>
                    <a:pt x="11854" y="98426"/>
                  </a:lnTo>
                  <a:lnTo>
                    <a:pt x="0" y="137049"/>
                  </a:lnTo>
                  <a:lnTo>
                    <a:pt x="0" y="190806"/>
                  </a:lnTo>
                  <a:lnTo>
                    <a:pt x="1229" y="236677"/>
                  </a:lnTo>
                  <a:lnTo>
                    <a:pt x="4917" y="282418"/>
                  </a:lnTo>
                  <a:lnTo>
                    <a:pt x="11063" y="327898"/>
                  </a:lnTo>
                  <a:lnTo>
                    <a:pt x="19669" y="372986"/>
                  </a:lnTo>
                  <a:lnTo>
                    <a:pt x="702493" y="372986"/>
                  </a:lnTo>
                  <a:lnTo>
                    <a:pt x="711100" y="327898"/>
                  </a:lnTo>
                  <a:lnTo>
                    <a:pt x="717246" y="282418"/>
                  </a:lnTo>
                  <a:lnTo>
                    <a:pt x="720932" y="236677"/>
                  </a:lnTo>
                  <a:lnTo>
                    <a:pt x="722160" y="190806"/>
                  </a:lnTo>
                  <a:lnTo>
                    <a:pt x="722160" y="137049"/>
                  </a:lnTo>
                  <a:lnTo>
                    <a:pt x="719077" y="116648"/>
                  </a:lnTo>
                  <a:lnTo>
                    <a:pt x="710308" y="98426"/>
                  </a:lnTo>
                  <a:lnTo>
                    <a:pt x="703026" y="90523"/>
                  </a:lnTo>
                  <a:lnTo>
                    <a:pt x="357563" y="90523"/>
                  </a:lnTo>
                  <a:lnTo>
                    <a:pt x="315479" y="83122"/>
                  </a:lnTo>
                  <a:lnTo>
                    <a:pt x="278709" y="64315"/>
                  </a:lnTo>
                  <a:lnTo>
                    <a:pt x="249291" y="36102"/>
                  </a:lnTo>
                  <a:lnTo>
                    <a:pt x="229006" y="241"/>
                  </a:lnTo>
                  <a:lnTo>
                    <a:pt x="228539" y="0"/>
                  </a:lnTo>
                  <a:close/>
                </a:path>
                <a:path w="722629" h="373380">
                  <a:moveTo>
                    <a:pt x="493379" y="0"/>
                  </a:moveTo>
                  <a:lnTo>
                    <a:pt x="492444" y="467"/>
                  </a:lnTo>
                  <a:lnTo>
                    <a:pt x="472405" y="36102"/>
                  </a:lnTo>
                  <a:lnTo>
                    <a:pt x="443002" y="64315"/>
                  </a:lnTo>
                  <a:lnTo>
                    <a:pt x="406405" y="83122"/>
                  </a:lnTo>
                  <a:lnTo>
                    <a:pt x="406049" y="83122"/>
                  </a:lnTo>
                  <a:lnTo>
                    <a:pt x="364823" y="90523"/>
                  </a:lnTo>
                  <a:lnTo>
                    <a:pt x="703026" y="90523"/>
                  </a:lnTo>
                  <a:lnTo>
                    <a:pt x="696575" y="83521"/>
                  </a:lnTo>
                  <a:lnTo>
                    <a:pt x="678598" y="73066"/>
                  </a:lnTo>
                  <a:lnTo>
                    <a:pt x="493379" y="0"/>
                  </a:lnTo>
                  <a:close/>
                </a:path>
              </a:pathLst>
            </a:custGeom>
            <a:solidFill>
              <a:srgbClr val="E9E9E9"/>
            </a:solidFill>
          </p:spPr>
          <p:txBody>
            <a:bodyPr wrap="square" lIns="0" tIns="0" rIns="0" bIns="0" rtlCol="0"/>
            <a:lstStyle/>
            <a:p>
              <a:endParaRPr/>
            </a:p>
          </p:txBody>
        </p:sp>
        <p:sp>
          <p:nvSpPr>
            <p:cNvPr id="37" name="object 37"/>
            <p:cNvSpPr/>
            <p:nvPr/>
          </p:nvSpPr>
          <p:spPr>
            <a:xfrm>
              <a:off x="5042028" y="1854083"/>
              <a:ext cx="403225" cy="274955"/>
            </a:xfrm>
            <a:custGeom>
              <a:avLst/>
              <a:gdLst/>
              <a:ahLst/>
              <a:cxnLst/>
              <a:rect l="l" t="t" r="r" b="b"/>
              <a:pathLst>
                <a:path w="403225" h="274955">
                  <a:moveTo>
                    <a:pt x="205790" y="0"/>
                  </a:moveTo>
                  <a:lnTo>
                    <a:pt x="99047" y="17570"/>
                  </a:lnTo>
                  <a:lnTo>
                    <a:pt x="56065" y="46139"/>
                  </a:lnTo>
                  <a:lnTo>
                    <a:pt x="5598" y="129029"/>
                  </a:lnTo>
                  <a:lnTo>
                    <a:pt x="0" y="264822"/>
                  </a:lnTo>
                  <a:lnTo>
                    <a:pt x="13310" y="274420"/>
                  </a:lnTo>
                  <a:lnTo>
                    <a:pt x="27846" y="220905"/>
                  </a:lnTo>
                  <a:lnTo>
                    <a:pt x="53700" y="185364"/>
                  </a:lnTo>
                  <a:lnTo>
                    <a:pt x="78982" y="165142"/>
                  </a:lnTo>
                  <a:lnTo>
                    <a:pt x="91802" y="157582"/>
                  </a:lnTo>
                  <a:lnTo>
                    <a:pt x="111564" y="145407"/>
                  </a:lnTo>
                  <a:lnTo>
                    <a:pt x="134435" y="136894"/>
                  </a:lnTo>
                  <a:lnTo>
                    <a:pt x="158355" y="131409"/>
                  </a:lnTo>
                  <a:lnTo>
                    <a:pt x="181266" y="128320"/>
                  </a:lnTo>
                  <a:lnTo>
                    <a:pt x="188453" y="139673"/>
                  </a:lnTo>
                  <a:lnTo>
                    <a:pt x="203398" y="151529"/>
                  </a:lnTo>
                  <a:lnTo>
                    <a:pt x="228766" y="161672"/>
                  </a:lnTo>
                  <a:lnTo>
                    <a:pt x="267228" y="167889"/>
                  </a:lnTo>
                  <a:lnTo>
                    <a:pt x="310766" y="176175"/>
                  </a:lnTo>
                  <a:lnTo>
                    <a:pt x="334705" y="193087"/>
                  </a:lnTo>
                  <a:lnTo>
                    <a:pt x="345109" y="219350"/>
                  </a:lnTo>
                  <a:lnTo>
                    <a:pt x="348044" y="255691"/>
                  </a:lnTo>
                  <a:lnTo>
                    <a:pt x="402706" y="247735"/>
                  </a:lnTo>
                  <a:lnTo>
                    <a:pt x="394232" y="176812"/>
                  </a:lnTo>
                  <a:lnTo>
                    <a:pt x="356980" y="112749"/>
                  </a:lnTo>
                  <a:lnTo>
                    <a:pt x="311403" y="53915"/>
                  </a:lnTo>
                  <a:lnTo>
                    <a:pt x="276630" y="26143"/>
                  </a:lnTo>
                  <a:lnTo>
                    <a:pt x="241769" y="10306"/>
                  </a:lnTo>
                  <a:lnTo>
                    <a:pt x="205790" y="0"/>
                  </a:lnTo>
                  <a:close/>
                </a:path>
              </a:pathLst>
            </a:custGeom>
            <a:solidFill>
              <a:srgbClr val="000000"/>
            </a:solidFill>
          </p:spPr>
          <p:txBody>
            <a:bodyPr wrap="square" lIns="0" tIns="0" rIns="0" bIns="0" rtlCol="0"/>
            <a:lstStyle/>
            <a:p>
              <a:endParaRPr/>
            </a:p>
          </p:txBody>
        </p:sp>
        <p:pic>
          <p:nvPicPr>
            <p:cNvPr id="38" name="object 38"/>
            <p:cNvPicPr/>
            <p:nvPr/>
          </p:nvPicPr>
          <p:blipFill>
            <a:blip r:embed="rId6" cstate="print"/>
            <a:stretch>
              <a:fillRect/>
            </a:stretch>
          </p:blipFill>
          <p:spPr>
            <a:xfrm>
              <a:off x="5373099" y="2572988"/>
              <a:ext cx="108420" cy="88903"/>
            </a:xfrm>
            <a:prstGeom prst="rect">
              <a:avLst/>
            </a:prstGeom>
          </p:spPr>
        </p:pic>
        <p:sp>
          <p:nvSpPr>
            <p:cNvPr id="39" name="object 39"/>
            <p:cNvSpPr/>
            <p:nvPr/>
          </p:nvSpPr>
          <p:spPr>
            <a:xfrm>
              <a:off x="10776203" y="2770631"/>
              <a:ext cx="0" cy="299085"/>
            </a:xfrm>
            <a:custGeom>
              <a:avLst/>
              <a:gdLst/>
              <a:ahLst/>
              <a:cxnLst/>
              <a:rect l="l" t="t" r="r" b="b"/>
              <a:pathLst>
                <a:path h="299085">
                  <a:moveTo>
                    <a:pt x="0" y="0"/>
                  </a:moveTo>
                  <a:lnTo>
                    <a:pt x="0" y="299084"/>
                  </a:lnTo>
                </a:path>
              </a:pathLst>
            </a:custGeom>
            <a:ln w="19050">
              <a:solidFill>
                <a:srgbClr val="858585"/>
              </a:solidFill>
            </a:ln>
          </p:spPr>
          <p:txBody>
            <a:bodyPr wrap="square" lIns="0" tIns="0" rIns="0" bIns="0" rtlCol="0"/>
            <a:lstStyle/>
            <a:p>
              <a:endParaRPr/>
            </a:p>
          </p:txBody>
        </p:sp>
      </p:grpSp>
      <p:sp>
        <p:nvSpPr>
          <p:cNvPr id="40" name="object 40"/>
          <p:cNvSpPr txBox="1"/>
          <p:nvPr/>
        </p:nvSpPr>
        <p:spPr>
          <a:xfrm>
            <a:off x="10367898" y="2232786"/>
            <a:ext cx="827405" cy="361950"/>
          </a:xfrm>
          <a:prstGeom prst="rect">
            <a:avLst/>
          </a:prstGeom>
        </p:spPr>
        <p:txBody>
          <a:bodyPr vert="horz" wrap="square" lIns="0" tIns="17145" rIns="0" bIns="0" rtlCol="0">
            <a:spAutoFit/>
          </a:bodyPr>
          <a:lstStyle/>
          <a:p>
            <a:pPr marL="71755">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111</a:t>
            </a:r>
            <a:endParaRPr sz="1150">
              <a:latin typeface="CVS Health Sans"/>
              <a:cs typeface="CVS Health Sans"/>
            </a:endParaRPr>
          </a:p>
          <a:p>
            <a:pPr marL="12700">
              <a:lnSpc>
                <a:spcPct val="100000"/>
              </a:lnSpc>
              <a:spcBef>
                <a:spcPts val="30"/>
              </a:spcBef>
            </a:pPr>
            <a:r>
              <a:rPr sz="1000" dirty="0">
                <a:solidFill>
                  <a:srgbClr val="3E3E3E"/>
                </a:solidFill>
                <a:latin typeface="CVS Health Sans"/>
                <a:cs typeface="CVS Health Sans"/>
              </a:rPr>
              <a:t>Lead</a:t>
            </a:r>
            <a:r>
              <a:rPr sz="1000" spc="-35" dirty="0">
                <a:solidFill>
                  <a:srgbClr val="3E3E3E"/>
                </a:solidFill>
                <a:latin typeface="CVS Health Sans"/>
                <a:cs typeface="CVS Health Sans"/>
              </a:rPr>
              <a:t> </a:t>
            </a:r>
            <a:r>
              <a:rPr sz="1000" spc="-10" dirty="0">
                <a:solidFill>
                  <a:srgbClr val="3E3E3E"/>
                </a:solidFill>
                <a:latin typeface="CVS Health Sans"/>
                <a:cs typeface="CVS Health Sans"/>
              </a:rPr>
              <a:t>Director</a:t>
            </a:r>
            <a:endParaRPr sz="1000">
              <a:latin typeface="CVS Health Sans"/>
              <a:cs typeface="CVS Health Sans"/>
            </a:endParaRPr>
          </a:p>
        </p:txBody>
      </p:sp>
      <p:pic>
        <p:nvPicPr>
          <p:cNvPr id="41" name="object 41"/>
          <p:cNvPicPr/>
          <p:nvPr/>
        </p:nvPicPr>
        <p:blipFill>
          <a:blip r:embed="rId7" cstate="print"/>
          <a:stretch>
            <a:fillRect/>
          </a:stretch>
        </p:blipFill>
        <p:spPr>
          <a:xfrm>
            <a:off x="10148972" y="1250400"/>
            <a:ext cx="1325801" cy="951807"/>
          </a:xfrm>
          <a:prstGeom prst="rect">
            <a:avLst/>
          </a:prstGeom>
        </p:spPr>
      </p:pic>
      <p:sp>
        <p:nvSpPr>
          <p:cNvPr id="42" name="object 42"/>
          <p:cNvSpPr txBox="1"/>
          <p:nvPr/>
        </p:nvSpPr>
        <p:spPr>
          <a:xfrm>
            <a:off x="3060573" y="3722573"/>
            <a:ext cx="767080" cy="623570"/>
          </a:xfrm>
          <a:prstGeom prst="rect">
            <a:avLst/>
          </a:prstGeom>
        </p:spPr>
        <p:txBody>
          <a:bodyPr vert="horz" wrap="square" lIns="0" tIns="21590" rIns="0" bIns="0" rtlCol="0">
            <a:spAutoFit/>
          </a:bodyPr>
          <a:lstStyle/>
          <a:p>
            <a:pPr marL="12700" marR="5080" algn="ctr">
              <a:lnSpc>
                <a:spcPct val="94500"/>
              </a:lnSpc>
              <a:spcBef>
                <a:spcPts val="17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106 </a:t>
            </a:r>
            <a:r>
              <a:rPr sz="1000" spc="-10" dirty="0">
                <a:solidFill>
                  <a:srgbClr val="3E3E3E"/>
                </a:solidFill>
                <a:latin typeface="CVS Health Sans"/>
                <a:cs typeface="CVS Health Sans"/>
              </a:rPr>
              <a:t>Senior Coordinator</a:t>
            </a:r>
            <a:endParaRPr sz="1000">
              <a:latin typeface="CVS Health Sans"/>
              <a:cs typeface="CVS Health Sans"/>
            </a:endParaRPr>
          </a:p>
          <a:p>
            <a:pPr algn="ctr">
              <a:lnSpc>
                <a:spcPts val="1010"/>
              </a:lnSpc>
            </a:pPr>
            <a:r>
              <a:rPr sz="1000" spc="-10" dirty="0">
                <a:solidFill>
                  <a:srgbClr val="3E3E3E"/>
                </a:solidFill>
                <a:latin typeface="CVS Health Sans"/>
                <a:cs typeface="CVS Health Sans"/>
              </a:rPr>
              <a:t>Quality</a:t>
            </a:r>
            <a:endParaRPr sz="1000">
              <a:latin typeface="CVS Health Sans"/>
              <a:cs typeface="CVS Health Sans"/>
            </a:endParaRPr>
          </a:p>
        </p:txBody>
      </p:sp>
      <p:grpSp>
        <p:nvGrpSpPr>
          <p:cNvPr id="43" name="object 43"/>
          <p:cNvGrpSpPr/>
          <p:nvPr/>
        </p:nvGrpSpPr>
        <p:grpSpPr>
          <a:xfrm>
            <a:off x="2958083" y="2596895"/>
            <a:ext cx="969644" cy="2122805"/>
            <a:chOff x="2958083" y="2596895"/>
            <a:chExt cx="969644" cy="2122805"/>
          </a:xfrm>
        </p:grpSpPr>
        <p:sp>
          <p:nvSpPr>
            <p:cNvPr id="44" name="object 44"/>
            <p:cNvSpPr/>
            <p:nvPr/>
          </p:nvSpPr>
          <p:spPr>
            <a:xfrm>
              <a:off x="3442715" y="4421123"/>
              <a:ext cx="0" cy="298450"/>
            </a:xfrm>
            <a:custGeom>
              <a:avLst/>
              <a:gdLst/>
              <a:ahLst/>
              <a:cxnLst/>
              <a:rect l="l" t="t" r="r" b="b"/>
              <a:pathLst>
                <a:path h="298450">
                  <a:moveTo>
                    <a:pt x="0" y="0"/>
                  </a:moveTo>
                  <a:lnTo>
                    <a:pt x="0" y="298195"/>
                  </a:lnTo>
                </a:path>
              </a:pathLst>
            </a:custGeom>
            <a:ln w="19050">
              <a:solidFill>
                <a:srgbClr val="858585"/>
              </a:solidFill>
            </a:ln>
          </p:spPr>
          <p:txBody>
            <a:bodyPr wrap="square" lIns="0" tIns="0" rIns="0" bIns="0" rtlCol="0"/>
            <a:lstStyle/>
            <a:p>
              <a:endParaRPr/>
            </a:p>
          </p:txBody>
        </p:sp>
        <p:pic>
          <p:nvPicPr>
            <p:cNvPr id="45" name="object 45"/>
            <p:cNvPicPr/>
            <p:nvPr/>
          </p:nvPicPr>
          <p:blipFill>
            <a:blip r:embed="rId8" cstate="print"/>
            <a:stretch>
              <a:fillRect/>
            </a:stretch>
          </p:blipFill>
          <p:spPr>
            <a:xfrm>
              <a:off x="2958083" y="2596895"/>
              <a:ext cx="969264" cy="1133855"/>
            </a:xfrm>
            <a:prstGeom prst="rect">
              <a:avLst/>
            </a:prstGeom>
          </p:spPr>
        </p:pic>
      </p:grpSp>
      <p:sp>
        <p:nvSpPr>
          <p:cNvPr id="46" name="object 46"/>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7</a:t>
            </a:fld>
            <a:endParaRPr sz="1000">
              <a:latin typeface="CVS Health Sans Medium"/>
              <a:cs typeface="CVS Health Sans Medium"/>
            </a:endParaRPr>
          </a:p>
        </p:txBody>
      </p:sp>
      <p:sp>
        <p:nvSpPr>
          <p:cNvPr id="47" name="object 47"/>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7000" y="2540008"/>
            <a:ext cx="12447905" cy="3655060"/>
            <a:chOff x="-127000" y="2540008"/>
            <a:chExt cx="12447905" cy="3655060"/>
          </a:xfrm>
        </p:grpSpPr>
        <p:pic>
          <p:nvPicPr>
            <p:cNvPr id="3" name="object 3"/>
            <p:cNvPicPr/>
            <p:nvPr/>
          </p:nvPicPr>
          <p:blipFill>
            <a:blip r:embed="rId2" cstate="print"/>
            <a:stretch>
              <a:fillRect/>
            </a:stretch>
          </p:blipFill>
          <p:spPr>
            <a:xfrm>
              <a:off x="4572" y="4713732"/>
              <a:ext cx="12188951" cy="1481328"/>
            </a:xfrm>
            <a:prstGeom prst="rect">
              <a:avLst/>
            </a:prstGeom>
          </p:spPr>
        </p:pic>
        <p:pic>
          <p:nvPicPr>
            <p:cNvPr id="4" name="object 4"/>
            <p:cNvPicPr/>
            <p:nvPr/>
          </p:nvPicPr>
          <p:blipFill>
            <a:blip r:embed="rId3" cstate="print"/>
            <a:stretch>
              <a:fillRect/>
            </a:stretch>
          </p:blipFill>
          <p:spPr>
            <a:xfrm>
              <a:off x="-127000" y="2540008"/>
              <a:ext cx="12447524" cy="2875249"/>
            </a:xfrm>
            <a:prstGeom prst="rect">
              <a:avLst/>
            </a:prstGeom>
          </p:spPr>
        </p:pic>
      </p:grpSp>
      <p:sp>
        <p:nvSpPr>
          <p:cNvPr id="5" name="object 5"/>
          <p:cNvSpPr txBox="1">
            <a:spLocks noGrp="1"/>
          </p:cNvSpPr>
          <p:nvPr>
            <p:ph type="title"/>
          </p:nvPr>
        </p:nvSpPr>
        <p:spPr>
          <a:xfrm>
            <a:off x="545388" y="467690"/>
            <a:ext cx="3032125" cy="421005"/>
          </a:xfrm>
          <a:prstGeom prst="rect">
            <a:avLst/>
          </a:prstGeom>
        </p:spPr>
        <p:txBody>
          <a:bodyPr vert="horz" wrap="square" lIns="0" tIns="12065" rIns="0" bIns="0" rtlCol="0">
            <a:spAutoFit/>
          </a:bodyPr>
          <a:lstStyle/>
          <a:p>
            <a:pPr marL="12700">
              <a:lnSpc>
                <a:spcPct val="100000"/>
              </a:lnSpc>
              <a:spcBef>
                <a:spcPts val="95"/>
              </a:spcBef>
            </a:pPr>
            <a:r>
              <a:rPr sz="2600" dirty="0">
                <a:solidFill>
                  <a:srgbClr val="3E3E3E"/>
                </a:solidFill>
              </a:rPr>
              <a:t>Resource</a:t>
            </a:r>
            <a:r>
              <a:rPr sz="2600" spc="-130" dirty="0">
                <a:solidFill>
                  <a:srgbClr val="3E3E3E"/>
                </a:solidFill>
              </a:rPr>
              <a:t> </a:t>
            </a:r>
            <a:r>
              <a:rPr sz="2600" spc="-10" dirty="0">
                <a:solidFill>
                  <a:srgbClr val="3E3E3E"/>
                </a:solidFill>
              </a:rPr>
              <a:t>Planning</a:t>
            </a:r>
            <a:endParaRPr sz="2600"/>
          </a:p>
        </p:txBody>
      </p:sp>
      <p:sp>
        <p:nvSpPr>
          <p:cNvPr id="6" name="object 6"/>
          <p:cNvSpPr txBox="1"/>
          <p:nvPr/>
        </p:nvSpPr>
        <p:spPr>
          <a:xfrm>
            <a:off x="548640" y="914400"/>
            <a:ext cx="3914140" cy="1033780"/>
          </a:xfrm>
          <a:prstGeom prst="rect">
            <a:avLst/>
          </a:prstGeom>
          <a:solidFill>
            <a:srgbClr val="E9E9E9"/>
          </a:solidFill>
        </p:spPr>
        <p:txBody>
          <a:bodyPr vert="horz" wrap="square" lIns="0" tIns="84455" rIns="0" bIns="0" rtlCol="0">
            <a:spAutoFit/>
          </a:bodyPr>
          <a:lstStyle/>
          <a:p>
            <a:pPr marL="91440" marR="44450">
              <a:lnSpc>
                <a:spcPct val="100299"/>
              </a:lnSpc>
              <a:spcBef>
                <a:spcPts val="665"/>
              </a:spcBef>
            </a:pPr>
            <a:r>
              <a:rPr sz="1100" b="1" dirty="0">
                <a:solidFill>
                  <a:srgbClr val="3E3E3E"/>
                </a:solidFill>
                <a:latin typeface="CVS Health Sans"/>
                <a:cs typeface="CVS Health Sans"/>
              </a:rPr>
              <a:t>Resource</a:t>
            </a:r>
            <a:r>
              <a:rPr sz="1100" b="1" spc="-30" dirty="0">
                <a:solidFill>
                  <a:srgbClr val="3E3E3E"/>
                </a:solidFill>
                <a:latin typeface="CVS Health Sans"/>
                <a:cs typeface="CVS Health Sans"/>
              </a:rPr>
              <a:t> </a:t>
            </a:r>
            <a:r>
              <a:rPr sz="1100" b="1" dirty="0">
                <a:solidFill>
                  <a:srgbClr val="3E3E3E"/>
                </a:solidFill>
                <a:latin typeface="CVS Health Sans"/>
                <a:cs typeface="CVS Health Sans"/>
              </a:rPr>
              <a:t>Planning</a:t>
            </a:r>
            <a:r>
              <a:rPr sz="1100" b="1" spc="-55" dirty="0">
                <a:solidFill>
                  <a:srgbClr val="3E3E3E"/>
                </a:solidFill>
                <a:latin typeface="CVS Health Sans"/>
                <a:cs typeface="CVS Health Sans"/>
              </a:rPr>
              <a:t> </a:t>
            </a:r>
            <a:r>
              <a:rPr sz="1100" dirty="0">
                <a:solidFill>
                  <a:srgbClr val="3E3E3E"/>
                </a:solidFill>
                <a:latin typeface="CVS Health Sans"/>
                <a:cs typeface="CVS Health Sans"/>
              </a:rPr>
              <a:t>forecasts</a:t>
            </a:r>
            <a:r>
              <a:rPr sz="1100" spc="-10" dirty="0">
                <a:solidFill>
                  <a:srgbClr val="3E3E3E"/>
                </a:solidFill>
                <a:latin typeface="CVS Health Sans"/>
                <a:cs typeface="CVS Health Sans"/>
              </a:rPr>
              <a:t> </a:t>
            </a:r>
            <a:r>
              <a:rPr sz="1100" dirty="0">
                <a:solidFill>
                  <a:srgbClr val="3E3E3E"/>
                </a:solidFill>
                <a:latin typeface="CVS Health Sans"/>
                <a:cs typeface="CVS Health Sans"/>
              </a:rPr>
              <a:t>call</a:t>
            </a:r>
            <a:r>
              <a:rPr sz="1100" spc="-20" dirty="0">
                <a:solidFill>
                  <a:srgbClr val="3E3E3E"/>
                </a:solidFill>
                <a:latin typeface="CVS Health Sans"/>
                <a:cs typeface="CVS Health Sans"/>
              </a:rPr>
              <a:t> </a:t>
            </a:r>
            <a:r>
              <a:rPr sz="1100" dirty="0">
                <a:solidFill>
                  <a:srgbClr val="3E3E3E"/>
                </a:solidFill>
                <a:latin typeface="CVS Health Sans"/>
                <a:cs typeface="CVS Health Sans"/>
              </a:rPr>
              <a:t>volumes</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5" dirty="0">
                <a:solidFill>
                  <a:srgbClr val="3E3E3E"/>
                </a:solidFill>
                <a:latin typeface="CVS Health Sans"/>
                <a:cs typeface="CVS Health Sans"/>
              </a:rPr>
              <a:t> </a:t>
            </a:r>
            <a:r>
              <a:rPr sz="1100" spc="-10" dirty="0">
                <a:solidFill>
                  <a:srgbClr val="3E3E3E"/>
                </a:solidFill>
                <a:latin typeface="CVS Health Sans"/>
                <a:cs typeface="CVS Health Sans"/>
              </a:rPr>
              <a:t>schedules </a:t>
            </a:r>
            <a:r>
              <a:rPr sz="1100" dirty="0">
                <a:solidFill>
                  <a:srgbClr val="3E3E3E"/>
                </a:solidFill>
                <a:latin typeface="CVS Health Sans"/>
                <a:cs typeface="CVS Health Sans"/>
              </a:rPr>
              <a:t>staff</a:t>
            </a:r>
            <a:r>
              <a:rPr sz="1100" spc="10"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optimize</a:t>
            </a:r>
            <a:r>
              <a:rPr sz="1100" spc="5" dirty="0">
                <a:solidFill>
                  <a:srgbClr val="3E3E3E"/>
                </a:solidFill>
                <a:latin typeface="CVS Health Sans"/>
                <a:cs typeface="CVS Health Sans"/>
              </a:rPr>
              <a:t> </a:t>
            </a:r>
            <a:r>
              <a:rPr sz="1100" dirty="0">
                <a:solidFill>
                  <a:srgbClr val="3E3E3E"/>
                </a:solidFill>
                <a:latin typeface="CVS Health Sans"/>
                <a:cs typeface="CVS Health Sans"/>
              </a:rPr>
              <a:t>use</a:t>
            </a:r>
            <a:r>
              <a:rPr sz="1100" spc="-30" dirty="0">
                <a:solidFill>
                  <a:srgbClr val="3E3E3E"/>
                </a:solidFill>
                <a:latin typeface="CVS Health Sans"/>
                <a:cs typeface="CVS Health Sans"/>
              </a:rPr>
              <a:t> </a:t>
            </a:r>
            <a:r>
              <a:rPr sz="1100" dirty="0">
                <a:solidFill>
                  <a:srgbClr val="3E3E3E"/>
                </a:solidFill>
                <a:latin typeface="CVS Health Sans"/>
                <a:cs typeface="CVS Health Sans"/>
              </a:rPr>
              <a:t>of</a:t>
            </a:r>
            <a:r>
              <a:rPr sz="1100" spc="-25" dirty="0">
                <a:solidFill>
                  <a:srgbClr val="3E3E3E"/>
                </a:solidFill>
                <a:latin typeface="CVS Health Sans"/>
                <a:cs typeface="CVS Health Sans"/>
              </a:rPr>
              <a:t> </a:t>
            </a:r>
            <a:r>
              <a:rPr sz="1100" dirty="0">
                <a:solidFill>
                  <a:srgbClr val="3E3E3E"/>
                </a:solidFill>
                <a:latin typeface="CVS Health Sans"/>
                <a:cs typeface="CVS Health Sans"/>
              </a:rPr>
              <a:t>resources</a:t>
            </a:r>
            <a:r>
              <a:rPr sz="1100" spc="-9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to</a:t>
            </a:r>
            <a:r>
              <a:rPr sz="1100" spc="-10" dirty="0">
                <a:solidFill>
                  <a:srgbClr val="3E3E3E"/>
                </a:solidFill>
                <a:latin typeface="CVS Health Sans"/>
                <a:cs typeface="CVS Health Sans"/>
              </a:rPr>
              <a:t> </a:t>
            </a:r>
            <a:r>
              <a:rPr sz="1100" dirty="0">
                <a:solidFill>
                  <a:srgbClr val="3E3E3E"/>
                </a:solidFill>
                <a:latin typeface="CVS Health Sans"/>
                <a:cs typeface="CVS Health Sans"/>
              </a:rPr>
              <a:t>enhance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achieve</a:t>
            </a:r>
            <a:r>
              <a:rPr sz="1100" spc="-10" dirty="0">
                <a:solidFill>
                  <a:srgbClr val="3E3E3E"/>
                </a:solidFill>
                <a:latin typeface="CVS Health Sans"/>
                <a:cs typeface="CVS Health Sans"/>
              </a:rPr>
              <a:t> </a:t>
            </a:r>
            <a:r>
              <a:rPr sz="1100" dirty="0">
                <a:solidFill>
                  <a:srgbClr val="3E3E3E"/>
                </a:solidFill>
                <a:latin typeface="CVS Health Sans"/>
                <a:cs typeface="CVS Health Sans"/>
              </a:rPr>
              <a:t>call</a:t>
            </a:r>
            <a:r>
              <a:rPr sz="1100" spc="-30" dirty="0">
                <a:solidFill>
                  <a:srgbClr val="3E3E3E"/>
                </a:solidFill>
                <a:latin typeface="CVS Health Sans"/>
                <a:cs typeface="CVS Health Sans"/>
              </a:rPr>
              <a:t> </a:t>
            </a:r>
            <a:r>
              <a:rPr sz="1100" dirty="0">
                <a:solidFill>
                  <a:srgbClr val="3E3E3E"/>
                </a:solidFill>
                <a:latin typeface="CVS Health Sans"/>
                <a:cs typeface="CVS Health Sans"/>
              </a:rPr>
              <a:t>center</a:t>
            </a:r>
            <a:r>
              <a:rPr sz="1100" spc="-35" dirty="0">
                <a:solidFill>
                  <a:srgbClr val="3E3E3E"/>
                </a:solidFill>
                <a:latin typeface="CVS Health Sans"/>
                <a:cs typeface="CVS Health Sans"/>
              </a:rPr>
              <a:t> </a:t>
            </a:r>
            <a:r>
              <a:rPr sz="1100" dirty="0">
                <a:solidFill>
                  <a:srgbClr val="3E3E3E"/>
                </a:solidFill>
                <a:latin typeface="CVS Health Sans"/>
                <a:cs typeface="CVS Health Sans"/>
              </a:rPr>
              <a:t>targets.</a:t>
            </a:r>
            <a:r>
              <a:rPr sz="1100" spc="-40" dirty="0">
                <a:solidFill>
                  <a:srgbClr val="3E3E3E"/>
                </a:solidFill>
                <a:latin typeface="CVS Health Sans"/>
                <a:cs typeface="CVS Health Sans"/>
              </a:rPr>
              <a:t> </a:t>
            </a:r>
            <a:r>
              <a:rPr sz="1100" dirty="0">
                <a:solidFill>
                  <a:srgbClr val="3E3E3E"/>
                </a:solidFill>
                <a:latin typeface="CVS Health Sans"/>
                <a:cs typeface="CVS Health Sans"/>
              </a:rPr>
              <a:t>There</a:t>
            </a:r>
            <a:r>
              <a:rPr sz="1100" spc="-70" dirty="0">
                <a:solidFill>
                  <a:srgbClr val="3E3E3E"/>
                </a:solidFill>
                <a:latin typeface="CVS Health Sans"/>
                <a:cs typeface="CVS Health Sans"/>
              </a:rPr>
              <a:t> </a:t>
            </a:r>
            <a:r>
              <a:rPr sz="1100" dirty="0">
                <a:solidFill>
                  <a:srgbClr val="3E3E3E"/>
                </a:solidFill>
                <a:latin typeface="CVS Health Sans"/>
                <a:cs typeface="CVS Health Sans"/>
              </a:rPr>
              <a:t>are</a:t>
            </a:r>
            <a:r>
              <a:rPr sz="1100" spc="-35" dirty="0">
                <a:solidFill>
                  <a:srgbClr val="3E3E3E"/>
                </a:solidFill>
                <a:latin typeface="CVS Health Sans"/>
                <a:cs typeface="CVS Health Sans"/>
              </a:rPr>
              <a:t> </a:t>
            </a:r>
            <a:r>
              <a:rPr sz="1100" dirty="0">
                <a:solidFill>
                  <a:srgbClr val="3E3E3E"/>
                </a:solidFill>
                <a:latin typeface="CVS Health Sans"/>
                <a:cs typeface="CVS Health Sans"/>
              </a:rPr>
              <a:t>three</a:t>
            </a:r>
            <a:r>
              <a:rPr sz="1100" spc="-35" dirty="0">
                <a:solidFill>
                  <a:srgbClr val="3E3E3E"/>
                </a:solidFill>
                <a:latin typeface="CVS Health Sans"/>
                <a:cs typeface="CVS Health Sans"/>
              </a:rPr>
              <a:t> </a:t>
            </a:r>
            <a:r>
              <a:rPr sz="1100" dirty="0">
                <a:solidFill>
                  <a:srgbClr val="3E3E3E"/>
                </a:solidFill>
                <a:latin typeface="CVS Health Sans"/>
                <a:cs typeface="CVS Health Sans"/>
              </a:rPr>
              <a:t>main</a:t>
            </a:r>
            <a:r>
              <a:rPr sz="1100" spc="20" dirty="0">
                <a:solidFill>
                  <a:srgbClr val="3E3E3E"/>
                </a:solidFill>
                <a:latin typeface="CVS Health Sans"/>
                <a:cs typeface="CVS Health Sans"/>
              </a:rPr>
              <a:t> </a:t>
            </a:r>
            <a:r>
              <a:rPr sz="1100" spc="-10" dirty="0">
                <a:solidFill>
                  <a:srgbClr val="3E3E3E"/>
                </a:solidFill>
                <a:latin typeface="CVS Health Sans"/>
                <a:cs typeface="CVS Health Sans"/>
              </a:rPr>
              <a:t>branches </a:t>
            </a:r>
            <a:r>
              <a:rPr sz="1100" dirty="0">
                <a:solidFill>
                  <a:srgbClr val="3E3E3E"/>
                </a:solidFill>
                <a:latin typeface="CVS Health Sans"/>
                <a:cs typeface="CVS Health Sans"/>
              </a:rPr>
              <a:t>to</a:t>
            </a:r>
            <a:r>
              <a:rPr sz="1100" spc="-30" dirty="0">
                <a:solidFill>
                  <a:srgbClr val="3E3E3E"/>
                </a:solidFill>
                <a:latin typeface="CVS Health Sans"/>
                <a:cs typeface="CVS Health Sans"/>
              </a:rPr>
              <a:t> </a:t>
            </a:r>
            <a:r>
              <a:rPr sz="1100" dirty="0">
                <a:solidFill>
                  <a:srgbClr val="3E3E3E"/>
                </a:solidFill>
                <a:latin typeface="CVS Health Sans"/>
                <a:cs typeface="CVS Health Sans"/>
              </a:rPr>
              <a:t>RP:</a:t>
            </a:r>
            <a:r>
              <a:rPr sz="1100" spc="-15" dirty="0">
                <a:solidFill>
                  <a:srgbClr val="3E3E3E"/>
                </a:solidFill>
                <a:latin typeface="CVS Health Sans"/>
                <a:cs typeface="CVS Health Sans"/>
              </a:rPr>
              <a:t> </a:t>
            </a:r>
            <a:r>
              <a:rPr sz="1100" dirty="0">
                <a:solidFill>
                  <a:srgbClr val="3E3E3E"/>
                </a:solidFill>
                <a:latin typeface="CVS Health Sans"/>
                <a:cs typeface="CVS Health Sans"/>
              </a:rPr>
              <a:t>Forecasting</a:t>
            </a:r>
            <a:r>
              <a:rPr sz="1100" spc="-15" dirty="0">
                <a:solidFill>
                  <a:srgbClr val="3E3E3E"/>
                </a:solidFill>
                <a:latin typeface="CVS Health Sans"/>
                <a:cs typeface="CVS Health Sans"/>
              </a:rPr>
              <a:t> </a:t>
            </a:r>
            <a:r>
              <a:rPr sz="1100" dirty="0">
                <a:solidFill>
                  <a:srgbClr val="3E3E3E"/>
                </a:solidFill>
                <a:latin typeface="CVS Health Sans"/>
                <a:cs typeface="CVS Health Sans"/>
              </a:rPr>
              <a:t>&amp;</a:t>
            </a:r>
            <a:r>
              <a:rPr sz="1100" spc="-35" dirty="0">
                <a:solidFill>
                  <a:srgbClr val="3E3E3E"/>
                </a:solidFill>
                <a:latin typeface="CVS Health Sans"/>
                <a:cs typeface="CVS Health Sans"/>
              </a:rPr>
              <a:t> </a:t>
            </a:r>
            <a:r>
              <a:rPr sz="1100" dirty="0">
                <a:solidFill>
                  <a:srgbClr val="3E3E3E"/>
                </a:solidFill>
                <a:latin typeface="CVS Health Sans"/>
                <a:cs typeface="CVS Health Sans"/>
              </a:rPr>
              <a:t>Planning,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Scheduling</a:t>
            </a:r>
            <a:r>
              <a:rPr sz="1100" spc="-45" dirty="0">
                <a:solidFill>
                  <a:srgbClr val="3E3E3E"/>
                </a:solidFill>
                <a:latin typeface="CVS Health Sans"/>
                <a:cs typeface="CVS Health Sans"/>
              </a:rPr>
              <a:t> </a:t>
            </a:r>
            <a:r>
              <a:rPr sz="1100" dirty="0">
                <a:solidFill>
                  <a:srgbClr val="3E3E3E"/>
                </a:solidFill>
                <a:latin typeface="CVS Health Sans"/>
                <a:cs typeface="CVS Health Sans"/>
              </a:rPr>
              <a:t>&amp;</a:t>
            </a:r>
            <a:r>
              <a:rPr sz="1100" spc="-35" dirty="0">
                <a:solidFill>
                  <a:srgbClr val="3E3E3E"/>
                </a:solidFill>
                <a:latin typeface="CVS Health Sans"/>
                <a:cs typeface="CVS Health Sans"/>
              </a:rPr>
              <a:t> </a:t>
            </a:r>
            <a:r>
              <a:rPr sz="1100" spc="-10" dirty="0">
                <a:solidFill>
                  <a:srgbClr val="3E3E3E"/>
                </a:solidFill>
                <a:latin typeface="CVS Health Sans"/>
                <a:cs typeface="CVS Health Sans"/>
              </a:rPr>
              <a:t>Channel </a:t>
            </a:r>
            <a:r>
              <a:rPr sz="1100" dirty="0">
                <a:solidFill>
                  <a:srgbClr val="3E3E3E"/>
                </a:solidFill>
                <a:latin typeface="CVS Health Sans"/>
                <a:cs typeface="CVS Health Sans"/>
              </a:rPr>
              <a:t>Management</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dirty="0">
                <a:solidFill>
                  <a:srgbClr val="3E3E3E"/>
                </a:solidFill>
                <a:latin typeface="CVS Health Sans"/>
                <a:cs typeface="CVS Health Sans"/>
              </a:rPr>
              <a:t>Technology</a:t>
            </a:r>
            <a:r>
              <a:rPr sz="1100" spc="-95" dirty="0">
                <a:solidFill>
                  <a:srgbClr val="3E3E3E"/>
                </a:solidFill>
                <a:latin typeface="CVS Health Sans"/>
                <a:cs typeface="CVS Health Sans"/>
              </a:rPr>
              <a:t> </a:t>
            </a:r>
            <a:r>
              <a:rPr sz="1100" dirty="0">
                <a:solidFill>
                  <a:srgbClr val="3E3E3E"/>
                </a:solidFill>
                <a:latin typeface="CVS Health Sans"/>
                <a:cs typeface="CVS Health Sans"/>
              </a:rPr>
              <a:t>and</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Reporting.</a:t>
            </a:r>
            <a:endParaRPr sz="1100">
              <a:latin typeface="CVS Health Sans"/>
              <a:cs typeface="CVS Health Sans"/>
            </a:endParaRPr>
          </a:p>
        </p:txBody>
      </p:sp>
      <p:sp>
        <p:nvSpPr>
          <p:cNvPr id="7" name="object 7"/>
          <p:cNvSpPr txBox="1"/>
          <p:nvPr/>
        </p:nvSpPr>
        <p:spPr>
          <a:xfrm>
            <a:off x="706323" y="4026789"/>
            <a:ext cx="765810" cy="362585"/>
          </a:xfrm>
          <a:prstGeom prst="rect">
            <a:avLst/>
          </a:prstGeom>
        </p:spPr>
        <p:txBody>
          <a:bodyPr vert="horz" wrap="square" lIns="0" tIns="17145" rIns="0" bIns="0" rtlCol="0">
            <a:spAutoFit/>
          </a:bodyPr>
          <a:lstStyle/>
          <a:p>
            <a:pPr marL="12700">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105</a:t>
            </a:r>
            <a:endParaRPr sz="1150">
              <a:latin typeface="CVS Health Sans"/>
              <a:cs typeface="CVS Health Sans"/>
            </a:endParaRPr>
          </a:p>
          <a:p>
            <a:pPr marL="30480">
              <a:lnSpc>
                <a:spcPct val="100000"/>
              </a:lnSpc>
              <a:spcBef>
                <a:spcPts val="30"/>
              </a:spcBef>
            </a:pPr>
            <a:r>
              <a:rPr sz="1000" spc="-10" dirty="0">
                <a:solidFill>
                  <a:srgbClr val="3E3E3E"/>
                </a:solidFill>
                <a:latin typeface="CVS Health Sans"/>
                <a:cs typeface="CVS Health Sans"/>
              </a:rPr>
              <a:t>Coordinator</a:t>
            </a:r>
            <a:endParaRPr sz="1000">
              <a:latin typeface="CVS Health Sans"/>
              <a:cs typeface="CVS Health Sans"/>
            </a:endParaRPr>
          </a:p>
        </p:txBody>
      </p:sp>
      <p:sp>
        <p:nvSpPr>
          <p:cNvPr id="8" name="object 8"/>
          <p:cNvSpPr txBox="1"/>
          <p:nvPr/>
        </p:nvSpPr>
        <p:spPr>
          <a:xfrm>
            <a:off x="2165730" y="3833622"/>
            <a:ext cx="766445" cy="495300"/>
          </a:xfrm>
          <a:prstGeom prst="rect">
            <a:avLst/>
          </a:prstGeom>
        </p:spPr>
        <p:txBody>
          <a:bodyPr vert="horz" wrap="square" lIns="0" tIns="26034" rIns="0" bIns="0" rtlCol="0">
            <a:spAutoFit/>
          </a:bodyPr>
          <a:lstStyle/>
          <a:p>
            <a:pPr marL="12065" marR="5080" algn="ctr">
              <a:lnSpc>
                <a:spcPct val="94900"/>
              </a:lnSpc>
              <a:spcBef>
                <a:spcPts val="204"/>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106 </a:t>
            </a:r>
            <a:r>
              <a:rPr sz="1000" spc="-10" dirty="0">
                <a:solidFill>
                  <a:srgbClr val="3E3E3E"/>
                </a:solidFill>
                <a:latin typeface="CVS Health Sans"/>
                <a:cs typeface="CVS Health Sans"/>
              </a:rPr>
              <a:t>Senior Coordinator</a:t>
            </a:r>
            <a:endParaRPr sz="1000">
              <a:latin typeface="CVS Health Sans"/>
              <a:cs typeface="CVS Health Sans"/>
            </a:endParaRPr>
          </a:p>
        </p:txBody>
      </p:sp>
      <p:grpSp>
        <p:nvGrpSpPr>
          <p:cNvPr id="9" name="object 9"/>
          <p:cNvGrpSpPr/>
          <p:nvPr/>
        </p:nvGrpSpPr>
        <p:grpSpPr>
          <a:xfrm>
            <a:off x="2185416" y="1591688"/>
            <a:ext cx="5678805" cy="2203450"/>
            <a:chOff x="2185416" y="1591688"/>
            <a:chExt cx="5678805" cy="2203450"/>
          </a:xfrm>
        </p:grpSpPr>
        <p:pic>
          <p:nvPicPr>
            <p:cNvPr id="10" name="object 10"/>
            <p:cNvPicPr/>
            <p:nvPr/>
          </p:nvPicPr>
          <p:blipFill>
            <a:blip r:embed="rId4" cstate="print"/>
            <a:stretch>
              <a:fillRect/>
            </a:stretch>
          </p:blipFill>
          <p:spPr>
            <a:xfrm>
              <a:off x="2185416" y="2793491"/>
              <a:ext cx="768095" cy="1001267"/>
            </a:xfrm>
            <a:prstGeom prst="rect">
              <a:avLst/>
            </a:prstGeom>
          </p:spPr>
        </p:pic>
        <p:pic>
          <p:nvPicPr>
            <p:cNvPr id="11" name="object 11"/>
            <p:cNvPicPr/>
            <p:nvPr/>
          </p:nvPicPr>
          <p:blipFill>
            <a:blip r:embed="rId5" cstate="print"/>
            <a:stretch>
              <a:fillRect/>
            </a:stretch>
          </p:blipFill>
          <p:spPr>
            <a:xfrm>
              <a:off x="7114031" y="1591688"/>
              <a:ext cx="749988" cy="950384"/>
            </a:xfrm>
            <a:prstGeom prst="rect">
              <a:avLst/>
            </a:prstGeom>
          </p:spPr>
        </p:pic>
        <p:sp>
          <p:nvSpPr>
            <p:cNvPr id="12" name="object 12"/>
            <p:cNvSpPr/>
            <p:nvPr/>
          </p:nvSpPr>
          <p:spPr>
            <a:xfrm>
              <a:off x="7488936" y="3392424"/>
              <a:ext cx="0" cy="299085"/>
            </a:xfrm>
            <a:custGeom>
              <a:avLst/>
              <a:gdLst/>
              <a:ahLst/>
              <a:cxnLst/>
              <a:rect l="l" t="t" r="r" b="b"/>
              <a:pathLst>
                <a:path h="299085">
                  <a:moveTo>
                    <a:pt x="0" y="0"/>
                  </a:moveTo>
                  <a:lnTo>
                    <a:pt x="0" y="299084"/>
                  </a:lnTo>
                </a:path>
              </a:pathLst>
            </a:custGeom>
            <a:ln w="19050">
              <a:solidFill>
                <a:srgbClr val="858585"/>
              </a:solidFill>
            </a:ln>
          </p:spPr>
          <p:txBody>
            <a:bodyPr wrap="square" lIns="0" tIns="0" rIns="0" bIns="0" rtlCol="0"/>
            <a:lstStyle/>
            <a:p>
              <a:endParaRPr/>
            </a:p>
          </p:txBody>
        </p:sp>
      </p:grpSp>
      <p:sp>
        <p:nvSpPr>
          <p:cNvPr id="13" name="object 13"/>
          <p:cNvSpPr txBox="1"/>
          <p:nvPr/>
        </p:nvSpPr>
        <p:spPr>
          <a:xfrm>
            <a:off x="6838950" y="2617470"/>
            <a:ext cx="1306195" cy="673100"/>
          </a:xfrm>
          <a:prstGeom prst="rect">
            <a:avLst/>
          </a:prstGeom>
        </p:spPr>
        <p:txBody>
          <a:bodyPr vert="horz" wrap="square" lIns="0" tIns="17145" rIns="0" bIns="0" rtlCol="0">
            <a:spAutoFit/>
          </a:bodyPr>
          <a:lstStyle/>
          <a:p>
            <a:pPr algn="ctr">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109</a:t>
            </a:r>
            <a:endParaRPr sz="1150">
              <a:latin typeface="CVS Health Sans"/>
              <a:cs typeface="CVS Health Sans"/>
            </a:endParaRPr>
          </a:p>
          <a:p>
            <a:pPr algn="ctr">
              <a:lnSpc>
                <a:spcPct val="100000"/>
              </a:lnSpc>
              <a:spcBef>
                <a:spcPts val="30"/>
              </a:spcBef>
            </a:pPr>
            <a:r>
              <a:rPr sz="1000" spc="-10" dirty="0">
                <a:solidFill>
                  <a:srgbClr val="3E3E3E"/>
                </a:solidFill>
                <a:latin typeface="CVS Health Sans"/>
                <a:cs typeface="CVS Health Sans"/>
              </a:rPr>
              <a:t>Manager</a:t>
            </a:r>
            <a:endParaRPr sz="1000">
              <a:latin typeface="CVS Health Sans"/>
              <a:cs typeface="CVS Health Sans"/>
            </a:endParaRPr>
          </a:p>
          <a:p>
            <a:pPr marL="12700" marR="5080" algn="ctr">
              <a:lnSpc>
                <a:spcPct val="102000"/>
              </a:lnSpc>
              <a:spcBef>
                <a:spcPts val="5"/>
              </a:spcBef>
            </a:pPr>
            <a:r>
              <a:rPr sz="1000" dirty="0">
                <a:solidFill>
                  <a:srgbClr val="3E3E3E"/>
                </a:solidFill>
                <a:latin typeface="CVS Health Sans"/>
                <a:cs typeface="CVS Health Sans"/>
              </a:rPr>
              <a:t>Business</a:t>
            </a:r>
            <a:r>
              <a:rPr sz="1000" spc="-30" dirty="0">
                <a:solidFill>
                  <a:srgbClr val="3E3E3E"/>
                </a:solidFill>
                <a:latin typeface="CVS Health Sans"/>
                <a:cs typeface="CVS Health Sans"/>
              </a:rPr>
              <a:t> </a:t>
            </a:r>
            <a:r>
              <a:rPr sz="1000" dirty="0">
                <a:solidFill>
                  <a:srgbClr val="3E3E3E"/>
                </a:solidFill>
                <a:latin typeface="CVS Health Sans"/>
                <a:cs typeface="CVS Health Sans"/>
              </a:rPr>
              <a:t>Analytics,</a:t>
            </a:r>
            <a:r>
              <a:rPr sz="1000" spc="-45" dirty="0">
                <a:solidFill>
                  <a:srgbClr val="3E3E3E"/>
                </a:solidFill>
                <a:latin typeface="CVS Health Sans"/>
                <a:cs typeface="CVS Health Sans"/>
              </a:rPr>
              <a:t> </a:t>
            </a:r>
            <a:r>
              <a:rPr sz="1000" spc="-25" dirty="0">
                <a:solidFill>
                  <a:srgbClr val="3E3E3E"/>
                </a:solidFill>
                <a:latin typeface="CVS Health Sans"/>
                <a:cs typeface="CVS Health Sans"/>
              </a:rPr>
              <a:t>or </a:t>
            </a:r>
            <a:r>
              <a:rPr sz="1000" dirty="0">
                <a:solidFill>
                  <a:srgbClr val="3E3E3E"/>
                </a:solidFill>
                <a:latin typeface="CVS Health Sans"/>
                <a:cs typeface="CVS Health Sans"/>
              </a:rPr>
              <a:t>Reporting</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Strategy</a:t>
            </a:r>
            <a:endParaRPr sz="1000">
              <a:latin typeface="CVS Health Sans"/>
              <a:cs typeface="CVS Health Sans"/>
            </a:endParaRPr>
          </a:p>
        </p:txBody>
      </p:sp>
      <p:sp>
        <p:nvSpPr>
          <p:cNvPr id="14" name="object 14"/>
          <p:cNvSpPr txBox="1"/>
          <p:nvPr/>
        </p:nvSpPr>
        <p:spPr>
          <a:xfrm>
            <a:off x="3405885" y="3386708"/>
            <a:ext cx="1360805" cy="645795"/>
          </a:xfrm>
          <a:prstGeom prst="rect">
            <a:avLst/>
          </a:prstGeom>
        </p:spPr>
        <p:txBody>
          <a:bodyPr vert="horz" wrap="square" lIns="0" tIns="13970" rIns="0" bIns="0" rtlCol="0">
            <a:spAutoFit/>
          </a:bodyPr>
          <a:lstStyle/>
          <a:p>
            <a:pPr marL="158750" marR="156845" indent="4445" algn="ctr">
              <a:lnSpc>
                <a:spcPct val="102099"/>
              </a:lnSpc>
              <a:spcBef>
                <a:spcPts val="110"/>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107 </a:t>
            </a:r>
            <a:r>
              <a:rPr sz="1000" spc="-10" dirty="0">
                <a:solidFill>
                  <a:srgbClr val="3E3E3E"/>
                </a:solidFill>
                <a:latin typeface="CVS Health Sans"/>
                <a:cs typeface="CVS Health Sans"/>
              </a:rPr>
              <a:t>Supervisor </a:t>
            </a:r>
            <a:r>
              <a:rPr sz="1000" dirty="0">
                <a:solidFill>
                  <a:srgbClr val="3E3E3E"/>
                </a:solidFill>
                <a:latin typeface="CVS Health Sans"/>
                <a:cs typeface="CVS Health Sans"/>
              </a:rPr>
              <a:t>Analyst,</a:t>
            </a:r>
            <a:r>
              <a:rPr sz="1000" spc="-35" dirty="0">
                <a:solidFill>
                  <a:srgbClr val="3E3E3E"/>
                </a:solidFill>
                <a:latin typeface="CVS Health Sans"/>
                <a:cs typeface="CVS Health Sans"/>
              </a:rPr>
              <a:t> </a:t>
            </a:r>
            <a:r>
              <a:rPr sz="1000" spc="-10" dirty="0">
                <a:solidFill>
                  <a:srgbClr val="3E3E3E"/>
                </a:solidFill>
                <a:latin typeface="CVS Health Sans"/>
                <a:cs typeface="CVS Health Sans"/>
              </a:rPr>
              <a:t>Business</a:t>
            </a:r>
            <a:endParaRPr sz="1000">
              <a:latin typeface="CVS Health Sans"/>
              <a:cs typeface="CVS Health Sans"/>
            </a:endParaRPr>
          </a:p>
          <a:p>
            <a:pPr algn="ctr">
              <a:lnSpc>
                <a:spcPts val="1010"/>
              </a:lnSpc>
            </a:pPr>
            <a:r>
              <a:rPr sz="1000" dirty="0">
                <a:solidFill>
                  <a:srgbClr val="3E3E3E"/>
                </a:solidFill>
                <a:latin typeface="CVS Health Sans"/>
                <a:cs typeface="CVS Health Sans"/>
              </a:rPr>
              <a:t>Analytics</a:t>
            </a:r>
            <a:r>
              <a:rPr sz="1000" spc="-60" dirty="0">
                <a:solidFill>
                  <a:srgbClr val="3E3E3E"/>
                </a:solidFill>
                <a:latin typeface="CVS Health Sans"/>
                <a:cs typeface="CVS Health Sans"/>
              </a:rPr>
              <a:t> </a:t>
            </a:r>
            <a:r>
              <a:rPr sz="1000" dirty="0">
                <a:solidFill>
                  <a:srgbClr val="3E3E3E"/>
                </a:solidFill>
                <a:latin typeface="CVS Health Sans"/>
                <a:cs typeface="CVS Health Sans"/>
              </a:rPr>
              <a:t>(short</a:t>
            </a:r>
            <a:r>
              <a:rPr sz="1000" spc="-5" dirty="0">
                <a:solidFill>
                  <a:srgbClr val="3E3E3E"/>
                </a:solidFill>
                <a:latin typeface="CVS Health Sans"/>
                <a:cs typeface="CVS Health Sans"/>
              </a:rPr>
              <a:t> </a:t>
            </a:r>
            <a:r>
              <a:rPr sz="1000" spc="-10" dirty="0">
                <a:solidFill>
                  <a:srgbClr val="3E3E3E"/>
                </a:solidFill>
                <a:latin typeface="CVS Health Sans"/>
                <a:cs typeface="CVS Health Sans"/>
              </a:rPr>
              <a:t>range)</a:t>
            </a:r>
            <a:endParaRPr sz="1000">
              <a:latin typeface="CVS Health Sans"/>
              <a:cs typeface="CVS Health Sans"/>
            </a:endParaRPr>
          </a:p>
        </p:txBody>
      </p:sp>
      <p:grpSp>
        <p:nvGrpSpPr>
          <p:cNvPr id="15" name="object 15"/>
          <p:cNvGrpSpPr/>
          <p:nvPr/>
        </p:nvGrpSpPr>
        <p:grpSpPr>
          <a:xfrm>
            <a:off x="3424428" y="2272283"/>
            <a:ext cx="2341245" cy="2358390"/>
            <a:chOff x="3424428" y="2272283"/>
            <a:chExt cx="2341245" cy="2358390"/>
          </a:xfrm>
        </p:grpSpPr>
        <p:sp>
          <p:nvSpPr>
            <p:cNvPr id="16" name="object 16"/>
            <p:cNvSpPr/>
            <p:nvPr/>
          </p:nvSpPr>
          <p:spPr>
            <a:xfrm>
              <a:off x="4078224" y="4105655"/>
              <a:ext cx="11430" cy="515620"/>
            </a:xfrm>
            <a:custGeom>
              <a:avLst/>
              <a:gdLst/>
              <a:ahLst/>
              <a:cxnLst/>
              <a:rect l="l" t="t" r="r" b="b"/>
              <a:pathLst>
                <a:path w="11429" h="515620">
                  <a:moveTo>
                    <a:pt x="0" y="0"/>
                  </a:moveTo>
                  <a:lnTo>
                    <a:pt x="11049" y="515493"/>
                  </a:lnTo>
                </a:path>
              </a:pathLst>
            </a:custGeom>
            <a:ln w="19049">
              <a:solidFill>
                <a:srgbClr val="858585"/>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3424428" y="2272283"/>
              <a:ext cx="1316736" cy="1161288"/>
            </a:xfrm>
            <a:prstGeom prst="rect">
              <a:avLst/>
            </a:prstGeom>
          </p:spPr>
        </p:pic>
        <p:sp>
          <p:nvSpPr>
            <p:cNvPr id="18" name="object 18"/>
            <p:cNvSpPr/>
            <p:nvPr/>
          </p:nvSpPr>
          <p:spPr>
            <a:xfrm>
              <a:off x="5756148" y="3342131"/>
              <a:ext cx="0" cy="455295"/>
            </a:xfrm>
            <a:custGeom>
              <a:avLst/>
              <a:gdLst/>
              <a:ahLst/>
              <a:cxnLst/>
              <a:rect l="l" t="t" r="r" b="b"/>
              <a:pathLst>
                <a:path h="455295">
                  <a:moveTo>
                    <a:pt x="0" y="0"/>
                  </a:moveTo>
                  <a:lnTo>
                    <a:pt x="0" y="454913"/>
                  </a:lnTo>
                </a:path>
              </a:pathLst>
            </a:custGeom>
            <a:ln w="19050">
              <a:solidFill>
                <a:srgbClr val="858585"/>
              </a:solidFill>
            </a:ln>
          </p:spPr>
          <p:txBody>
            <a:bodyPr wrap="square" lIns="0" tIns="0" rIns="0" bIns="0" rtlCol="0"/>
            <a:lstStyle/>
            <a:p>
              <a:endParaRPr/>
            </a:p>
          </p:txBody>
        </p:sp>
      </p:grpSp>
      <p:sp>
        <p:nvSpPr>
          <p:cNvPr id="19" name="object 19"/>
          <p:cNvSpPr txBox="1"/>
          <p:nvPr/>
        </p:nvSpPr>
        <p:spPr>
          <a:xfrm>
            <a:off x="5106670" y="2443352"/>
            <a:ext cx="1296035" cy="801370"/>
          </a:xfrm>
          <a:prstGeom prst="rect">
            <a:avLst/>
          </a:prstGeom>
        </p:spPr>
        <p:txBody>
          <a:bodyPr vert="horz" wrap="square" lIns="0" tIns="17145" rIns="0" bIns="0" rtlCol="0">
            <a:spAutoFit/>
          </a:bodyPr>
          <a:lstStyle/>
          <a:p>
            <a:pPr marL="278130">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108</a:t>
            </a:r>
            <a:endParaRPr sz="1150">
              <a:latin typeface="CVS Health Sans"/>
              <a:cs typeface="CVS Health Sans"/>
            </a:endParaRPr>
          </a:p>
          <a:p>
            <a:pPr marL="12700" marR="5080" indent="141605">
              <a:lnSpc>
                <a:spcPct val="93100"/>
              </a:lnSpc>
              <a:spcBef>
                <a:spcPts val="114"/>
              </a:spcBef>
            </a:pPr>
            <a:r>
              <a:rPr sz="1000" dirty="0">
                <a:solidFill>
                  <a:srgbClr val="3E3E3E"/>
                </a:solidFill>
                <a:latin typeface="CVS Health Sans"/>
                <a:cs typeface="CVS Health Sans"/>
              </a:rPr>
              <a:t>Assoc.</a:t>
            </a:r>
            <a:r>
              <a:rPr sz="1000" spc="-15" dirty="0">
                <a:solidFill>
                  <a:srgbClr val="3E3E3E"/>
                </a:solidFill>
                <a:latin typeface="CVS Health Sans"/>
                <a:cs typeface="CVS Health Sans"/>
              </a:rPr>
              <a:t> </a:t>
            </a:r>
            <a:r>
              <a:rPr sz="1000" spc="-10" dirty="0">
                <a:solidFill>
                  <a:srgbClr val="3E3E3E"/>
                </a:solidFill>
                <a:latin typeface="CVS Health Sans"/>
                <a:cs typeface="CVS Health Sans"/>
              </a:rPr>
              <a:t>Manager</a:t>
            </a:r>
            <a:r>
              <a:rPr sz="1000" spc="500" dirty="0">
                <a:solidFill>
                  <a:srgbClr val="3E3E3E"/>
                </a:solidFill>
                <a:latin typeface="CVS Health Sans"/>
                <a:cs typeface="CVS Health Sans"/>
              </a:rPr>
              <a:t> </a:t>
            </a:r>
            <a:r>
              <a:rPr sz="1000" dirty="0">
                <a:solidFill>
                  <a:srgbClr val="3E3E3E"/>
                </a:solidFill>
                <a:latin typeface="CVS Health Sans"/>
                <a:cs typeface="CVS Health Sans"/>
              </a:rPr>
              <a:t>Sr.</a:t>
            </a:r>
            <a:r>
              <a:rPr sz="1000" spc="-10" dirty="0">
                <a:solidFill>
                  <a:srgbClr val="3E3E3E"/>
                </a:solidFill>
                <a:latin typeface="CVS Health Sans"/>
                <a:cs typeface="CVS Health Sans"/>
              </a:rPr>
              <a:t> </a:t>
            </a:r>
            <a:r>
              <a:rPr sz="1000" dirty="0">
                <a:solidFill>
                  <a:srgbClr val="3E3E3E"/>
                </a:solidFill>
                <a:latin typeface="CVS Health Sans"/>
                <a:cs typeface="CVS Health Sans"/>
              </a:rPr>
              <a:t>Analyst,</a:t>
            </a:r>
            <a:r>
              <a:rPr sz="1000" spc="-40" dirty="0">
                <a:solidFill>
                  <a:srgbClr val="3E3E3E"/>
                </a:solidFill>
                <a:latin typeface="CVS Health Sans"/>
                <a:cs typeface="CVS Health Sans"/>
              </a:rPr>
              <a:t> </a:t>
            </a:r>
            <a:r>
              <a:rPr sz="1000" spc="-10" dirty="0">
                <a:solidFill>
                  <a:srgbClr val="3E3E3E"/>
                </a:solidFill>
                <a:latin typeface="CVS Health Sans"/>
                <a:cs typeface="CVS Health Sans"/>
              </a:rPr>
              <a:t>Reporting </a:t>
            </a:r>
            <a:r>
              <a:rPr sz="1000" dirty="0">
                <a:solidFill>
                  <a:srgbClr val="3E3E3E"/>
                </a:solidFill>
                <a:latin typeface="CVS Health Sans"/>
                <a:cs typeface="CVS Health Sans"/>
              </a:rPr>
              <a:t>Strategy</a:t>
            </a:r>
            <a:r>
              <a:rPr sz="1000" spc="-10" dirty="0">
                <a:solidFill>
                  <a:srgbClr val="3E3E3E"/>
                </a:solidFill>
                <a:latin typeface="CVS Health Sans"/>
                <a:cs typeface="CVS Health Sans"/>
              </a:rPr>
              <a:t> </a:t>
            </a:r>
            <a:r>
              <a:rPr sz="1000" dirty="0">
                <a:solidFill>
                  <a:srgbClr val="3E3E3E"/>
                </a:solidFill>
                <a:latin typeface="CVS Health Sans"/>
                <a:cs typeface="CVS Health Sans"/>
              </a:rPr>
              <a:t>(long</a:t>
            </a:r>
            <a:r>
              <a:rPr sz="1000" spc="-15" dirty="0">
                <a:solidFill>
                  <a:srgbClr val="3E3E3E"/>
                </a:solidFill>
                <a:latin typeface="CVS Health Sans"/>
                <a:cs typeface="CVS Health Sans"/>
              </a:rPr>
              <a:t> </a:t>
            </a:r>
            <a:r>
              <a:rPr sz="1000" spc="-10" dirty="0">
                <a:solidFill>
                  <a:srgbClr val="3E3E3E"/>
                </a:solidFill>
                <a:latin typeface="CVS Health Sans"/>
                <a:cs typeface="CVS Health Sans"/>
              </a:rPr>
              <a:t>range)</a:t>
            </a:r>
            <a:endParaRPr sz="1000">
              <a:latin typeface="CVS Health Sans"/>
              <a:cs typeface="CVS Health Sans"/>
            </a:endParaRPr>
          </a:p>
          <a:p>
            <a:pPr marL="332740">
              <a:lnSpc>
                <a:spcPct val="100000"/>
              </a:lnSpc>
              <a:spcBef>
                <a:spcPts val="25"/>
              </a:spcBef>
            </a:pPr>
            <a:r>
              <a:rPr sz="1000" dirty="0">
                <a:solidFill>
                  <a:srgbClr val="3E3E3E"/>
                </a:solidFill>
                <a:latin typeface="CVS Health Sans"/>
                <a:cs typeface="CVS Health Sans"/>
              </a:rPr>
              <a:t>Sr.</a:t>
            </a:r>
            <a:r>
              <a:rPr sz="1000" spc="-25" dirty="0">
                <a:solidFill>
                  <a:srgbClr val="3E3E3E"/>
                </a:solidFill>
                <a:latin typeface="CVS Health Sans"/>
                <a:cs typeface="CVS Health Sans"/>
              </a:rPr>
              <a:t> </a:t>
            </a:r>
            <a:r>
              <a:rPr sz="1000" spc="-10" dirty="0">
                <a:solidFill>
                  <a:srgbClr val="3E3E3E"/>
                </a:solidFill>
                <a:latin typeface="CVS Health Sans"/>
                <a:cs typeface="CVS Health Sans"/>
              </a:rPr>
              <a:t>Analyst</a:t>
            </a:r>
            <a:endParaRPr sz="1000">
              <a:latin typeface="CVS Health Sans"/>
              <a:cs typeface="CVS Health Sans"/>
            </a:endParaRPr>
          </a:p>
        </p:txBody>
      </p:sp>
      <p:grpSp>
        <p:nvGrpSpPr>
          <p:cNvPr id="20" name="object 20"/>
          <p:cNvGrpSpPr/>
          <p:nvPr/>
        </p:nvGrpSpPr>
        <p:grpSpPr>
          <a:xfrm>
            <a:off x="5076151" y="1435852"/>
            <a:ext cx="6573520" cy="1124585"/>
            <a:chOff x="5076151" y="1435852"/>
            <a:chExt cx="6573520" cy="1124585"/>
          </a:xfrm>
        </p:grpSpPr>
        <p:pic>
          <p:nvPicPr>
            <p:cNvPr id="21" name="object 21"/>
            <p:cNvPicPr/>
            <p:nvPr/>
          </p:nvPicPr>
          <p:blipFill>
            <a:blip r:embed="rId7" cstate="print"/>
            <a:stretch>
              <a:fillRect/>
            </a:stretch>
          </p:blipFill>
          <p:spPr>
            <a:xfrm>
              <a:off x="5076151" y="1491722"/>
              <a:ext cx="718331" cy="924286"/>
            </a:xfrm>
            <a:prstGeom prst="rect">
              <a:avLst/>
            </a:prstGeom>
          </p:spPr>
        </p:pic>
        <p:pic>
          <p:nvPicPr>
            <p:cNvPr id="22" name="object 22"/>
            <p:cNvPicPr/>
            <p:nvPr/>
          </p:nvPicPr>
          <p:blipFill>
            <a:blip r:embed="rId8" cstate="print"/>
            <a:stretch>
              <a:fillRect/>
            </a:stretch>
          </p:blipFill>
          <p:spPr>
            <a:xfrm>
              <a:off x="5851570" y="1435852"/>
              <a:ext cx="759836" cy="1005595"/>
            </a:xfrm>
            <a:prstGeom prst="rect">
              <a:avLst/>
            </a:prstGeom>
          </p:spPr>
        </p:pic>
        <p:pic>
          <p:nvPicPr>
            <p:cNvPr id="23" name="object 23"/>
            <p:cNvPicPr/>
            <p:nvPr/>
          </p:nvPicPr>
          <p:blipFill>
            <a:blip r:embed="rId9" cstate="print"/>
            <a:stretch>
              <a:fillRect/>
            </a:stretch>
          </p:blipFill>
          <p:spPr>
            <a:xfrm>
              <a:off x="9994392" y="1513332"/>
              <a:ext cx="1655063" cy="1046988"/>
            </a:xfrm>
            <a:prstGeom prst="rect">
              <a:avLst/>
            </a:prstGeom>
          </p:spPr>
        </p:pic>
      </p:grpSp>
      <p:sp>
        <p:nvSpPr>
          <p:cNvPr id="24" name="object 24"/>
          <p:cNvSpPr txBox="1"/>
          <p:nvPr/>
        </p:nvSpPr>
        <p:spPr>
          <a:xfrm>
            <a:off x="10412094" y="2546095"/>
            <a:ext cx="827405" cy="361950"/>
          </a:xfrm>
          <a:prstGeom prst="rect">
            <a:avLst/>
          </a:prstGeom>
        </p:spPr>
        <p:txBody>
          <a:bodyPr vert="horz" wrap="square" lIns="0" tIns="17145" rIns="0" bIns="0" rtlCol="0">
            <a:spAutoFit/>
          </a:bodyPr>
          <a:lstStyle/>
          <a:p>
            <a:pPr marL="71755">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111</a:t>
            </a:r>
            <a:endParaRPr sz="1150">
              <a:latin typeface="CVS Health Sans"/>
              <a:cs typeface="CVS Health Sans"/>
            </a:endParaRPr>
          </a:p>
          <a:p>
            <a:pPr marL="12700">
              <a:lnSpc>
                <a:spcPct val="100000"/>
              </a:lnSpc>
              <a:spcBef>
                <a:spcPts val="30"/>
              </a:spcBef>
            </a:pPr>
            <a:r>
              <a:rPr sz="1000" dirty="0">
                <a:solidFill>
                  <a:srgbClr val="3E3E3E"/>
                </a:solidFill>
                <a:latin typeface="CVS Health Sans"/>
                <a:cs typeface="CVS Health Sans"/>
              </a:rPr>
              <a:t>Lead</a:t>
            </a:r>
            <a:r>
              <a:rPr sz="1000" spc="-35" dirty="0">
                <a:solidFill>
                  <a:srgbClr val="3E3E3E"/>
                </a:solidFill>
                <a:latin typeface="CVS Health Sans"/>
                <a:cs typeface="CVS Health Sans"/>
              </a:rPr>
              <a:t> </a:t>
            </a:r>
            <a:r>
              <a:rPr sz="1000" spc="-10" dirty="0">
                <a:solidFill>
                  <a:srgbClr val="3E3E3E"/>
                </a:solidFill>
                <a:latin typeface="CVS Health Sans"/>
                <a:cs typeface="CVS Health Sans"/>
              </a:rPr>
              <a:t>Director</a:t>
            </a:r>
            <a:endParaRPr sz="1000">
              <a:latin typeface="CVS Health Sans"/>
              <a:cs typeface="CVS Health Sans"/>
            </a:endParaRPr>
          </a:p>
        </p:txBody>
      </p:sp>
      <p:sp>
        <p:nvSpPr>
          <p:cNvPr id="25" name="object 25"/>
          <p:cNvSpPr txBox="1"/>
          <p:nvPr/>
        </p:nvSpPr>
        <p:spPr>
          <a:xfrm>
            <a:off x="8654542" y="2731084"/>
            <a:ext cx="969010" cy="362585"/>
          </a:xfrm>
          <a:prstGeom prst="rect">
            <a:avLst/>
          </a:prstGeom>
        </p:spPr>
        <p:txBody>
          <a:bodyPr vert="horz" wrap="square" lIns="0" tIns="11430" rIns="0" bIns="0" rtlCol="0">
            <a:spAutoFit/>
          </a:bodyPr>
          <a:lstStyle/>
          <a:p>
            <a:pPr algn="ctr">
              <a:lnSpc>
                <a:spcPct val="100000"/>
              </a:lnSpc>
              <a:spcBef>
                <a:spcPts val="9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110</a:t>
            </a:r>
            <a:endParaRPr sz="1200">
              <a:latin typeface="CVS Health Sans"/>
              <a:cs typeface="CVS Health Sans"/>
            </a:endParaRPr>
          </a:p>
          <a:p>
            <a:pPr algn="ctr">
              <a:lnSpc>
                <a:spcPct val="100000"/>
              </a:lnSpc>
              <a:spcBef>
                <a:spcPts val="20"/>
              </a:spcBef>
            </a:pPr>
            <a:r>
              <a:rPr sz="1000" dirty="0">
                <a:solidFill>
                  <a:srgbClr val="3E3E3E"/>
                </a:solidFill>
                <a:latin typeface="CVS Health Sans"/>
                <a:cs typeface="CVS Health Sans"/>
              </a:rPr>
              <a:t>Senior</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Manager</a:t>
            </a:r>
            <a:endParaRPr sz="1000">
              <a:latin typeface="CVS Health Sans"/>
              <a:cs typeface="CVS Health Sans"/>
            </a:endParaRPr>
          </a:p>
        </p:txBody>
      </p:sp>
      <p:grpSp>
        <p:nvGrpSpPr>
          <p:cNvPr id="26" name="object 26"/>
          <p:cNvGrpSpPr/>
          <p:nvPr/>
        </p:nvGrpSpPr>
        <p:grpSpPr>
          <a:xfrm>
            <a:off x="8654795" y="1591055"/>
            <a:ext cx="2176780" cy="2082800"/>
            <a:chOff x="8654795" y="1591055"/>
            <a:chExt cx="2176780" cy="2082800"/>
          </a:xfrm>
        </p:grpSpPr>
        <p:sp>
          <p:nvSpPr>
            <p:cNvPr id="27" name="object 27"/>
            <p:cNvSpPr/>
            <p:nvPr/>
          </p:nvSpPr>
          <p:spPr>
            <a:xfrm>
              <a:off x="9134855" y="3218688"/>
              <a:ext cx="0" cy="455295"/>
            </a:xfrm>
            <a:custGeom>
              <a:avLst/>
              <a:gdLst/>
              <a:ahLst/>
              <a:cxnLst/>
              <a:rect l="l" t="t" r="r" b="b"/>
              <a:pathLst>
                <a:path h="455295">
                  <a:moveTo>
                    <a:pt x="0" y="0"/>
                  </a:moveTo>
                  <a:lnTo>
                    <a:pt x="0" y="454913"/>
                  </a:lnTo>
                </a:path>
              </a:pathLst>
            </a:custGeom>
            <a:ln w="19050">
              <a:solidFill>
                <a:srgbClr val="858585"/>
              </a:solidFill>
            </a:ln>
          </p:spPr>
          <p:txBody>
            <a:bodyPr wrap="square" lIns="0" tIns="0" rIns="0" bIns="0" rtlCol="0"/>
            <a:lstStyle/>
            <a:p>
              <a:endParaRPr/>
            </a:p>
          </p:txBody>
        </p:sp>
        <p:pic>
          <p:nvPicPr>
            <p:cNvPr id="28" name="object 28"/>
            <p:cNvPicPr/>
            <p:nvPr/>
          </p:nvPicPr>
          <p:blipFill>
            <a:blip r:embed="rId10" cstate="print"/>
            <a:stretch>
              <a:fillRect/>
            </a:stretch>
          </p:blipFill>
          <p:spPr>
            <a:xfrm>
              <a:off x="8654795" y="1591055"/>
              <a:ext cx="960120" cy="1152144"/>
            </a:xfrm>
            <a:prstGeom prst="rect">
              <a:avLst/>
            </a:prstGeom>
          </p:spPr>
        </p:pic>
        <p:sp>
          <p:nvSpPr>
            <p:cNvPr id="29" name="object 29"/>
            <p:cNvSpPr/>
            <p:nvPr/>
          </p:nvSpPr>
          <p:spPr>
            <a:xfrm>
              <a:off x="10821923" y="2948939"/>
              <a:ext cx="0" cy="299085"/>
            </a:xfrm>
            <a:custGeom>
              <a:avLst/>
              <a:gdLst/>
              <a:ahLst/>
              <a:cxnLst/>
              <a:rect l="l" t="t" r="r" b="b"/>
              <a:pathLst>
                <a:path h="299085">
                  <a:moveTo>
                    <a:pt x="0" y="0"/>
                  </a:moveTo>
                  <a:lnTo>
                    <a:pt x="0" y="299085"/>
                  </a:lnTo>
                </a:path>
              </a:pathLst>
            </a:custGeom>
            <a:ln w="19050">
              <a:solidFill>
                <a:srgbClr val="858585"/>
              </a:solidFill>
            </a:ln>
          </p:spPr>
          <p:txBody>
            <a:bodyPr wrap="square" lIns="0" tIns="0" rIns="0" bIns="0" rtlCol="0"/>
            <a:lstStyle/>
            <a:p>
              <a:endParaRPr/>
            </a:p>
          </p:txBody>
        </p:sp>
      </p:grpSp>
      <p:sp>
        <p:nvSpPr>
          <p:cNvPr id="30" name="object 30"/>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8</a:t>
            </a:fld>
            <a:endParaRPr sz="1000">
              <a:latin typeface="CVS Health Sans Medium"/>
              <a:cs typeface="CVS Health Sans Medium"/>
            </a:endParaRPr>
          </a:p>
        </p:txBody>
      </p:sp>
      <p:sp>
        <p:nvSpPr>
          <p:cNvPr id="31" name="object 31"/>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 y="914400"/>
            <a:ext cx="12189460" cy="5280660"/>
            <a:chOff x="4572" y="914400"/>
            <a:chExt cx="12189460" cy="5280660"/>
          </a:xfrm>
        </p:grpSpPr>
        <p:pic>
          <p:nvPicPr>
            <p:cNvPr id="3" name="object 3"/>
            <p:cNvPicPr/>
            <p:nvPr/>
          </p:nvPicPr>
          <p:blipFill>
            <a:blip r:embed="rId2" cstate="print"/>
            <a:stretch>
              <a:fillRect/>
            </a:stretch>
          </p:blipFill>
          <p:spPr>
            <a:xfrm>
              <a:off x="4572" y="4713732"/>
              <a:ext cx="12188951" cy="1481328"/>
            </a:xfrm>
            <a:prstGeom prst="rect">
              <a:avLst/>
            </a:prstGeom>
          </p:spPr>
        </p:pic>
        <p:sp>
          <p:nvSpPr>
            <p:cNvPr id="4" name="object 4"/>
            <p:cNvSpPr/>
            <p:nvPr/>
          </p:nvSpPr>
          <p:spPr>
            <a:xfrm>
              <a:off x="548640" y="914400"/>
              <a:ext cx="4032885" cy="1495425"/>
            </a:xfrm>
            <a:custGeom>
              <a:avLst/>
              <a:gdLst/>
              <a:ahLst/>
              <a:cxnLst/>
              <a:rect l="l" t="t" r="r" b="b"/>
              <a:pathLst>
                <a:path w="4032885" h="1495425">
                  <a:moveTo>
                    <a:pt x="4032504" y="0"/>
                  </a:moveTo>
                  <a:lnTo>
                    <a:pt x="0" y="0"/>
                  </a:lnTo>
                  <a:lnTo>
                    <a:pt x="0" y="1495044"/>
                  </a:lnTo>
                  <a:lnTo>
                    <a:pt x="4032504" y="1495044"/>
                  </a:lnTo>
                  <a:lnTo>
                    <a:pt x="4032504" y="0"/>
                  </a:lnTo>
                  <a:close/>
                </a:path>
              </a:pathLst>
            </a:custGeom>
            <a:solidFill>
              <a:srgbClr val="E9E9E9"/>
            </a:solidFill>
          </p:spPr>
          <p:txBody>
            <a:bodyPr wrap="square" lIns="0" tIns="0" rIns="0" bIns="0" rtlCol="0"/>
            <a:lstStyle/>
            <a:p>
              <a:endParaRPr/>
            </a:p>
          </p:txBody>
        </p:sp>
      </p:grpSp>
      <p:sp>
        <p:nvSpPr>
          <p:cNvPr id="5" name="object 5"/>
          <p:cNvSpPr txBox="1">
            <a:spLocks noGrp="1"/>
          </p:cNvSpPr>
          <p:nvPr>
            <p:ph type="title"/>
          </p:nvPr>
        </p:nvSpPr>
        <p:spPr>
          <a:xfrm>
            <a:off x="545388" y="467690"/>
            <a:ext cx="2825750" cy="421005"/>
          </a:xfrm>
          <a:prstGeom prst="rect">
            <a:avLst/>
          </a:prstGeom>
        </p:spPr>
        <p:txBody>
          <a:bodyPr vert="horz" wrap="square" lIns="0" tIns="12065" rIns="0" bIns="0" rtlCol="0">
            <a:spAutoFit/>
          </a:bodyPr>
          <a:lstStyle/>
          <a:p>
            <a:pPr marL="12700">
              <a:lnSpc>
                <a:spcPct val="100000"/>
              </a:lnSpc>
              <a:spcBef>
                <a:spcPts val="95"/>
              </a:spcBef>
            </a:pPr>
            <a:r>
              <a:rPr sz="2600" dirty="0">
                <a:solidFill>
                  <a:srgbClr val="3E3E3E"/>
                </a:solidFill>
              </a:rPr>
              <a:t>Client</a:t>
            </a:r>
            <a:r>
              <a:rPr sz="2600" spc="-65" dirty="0">
                <a:solidFill>
                  <a:srgbClr val="3E3E3E"/>
                </a:solidFill>
              </a:rPr>
              <a:t> </a:t>
            </a:r>
            <a:r>
              <a:rPr sz="2600" spc="-10" dirty="0">
                <a:solidFill>
                  <a:srgbClr val="3E3E3E"/>
                </a:solidFill>
              </a:rPr>
              <a:t>Operations</a:t>
            </a:r>
            <a:endParaRPr sz="2600"/>
          </a:p>
        </p:txBody>
      </p:sp>
      <p:sp>
        <p:nvSpPr>
          <p:cNvPr id="6" name="object 6"/>
          <p:cNvSpPr txBox="1"/>
          <p:nvPr/>
        </p:nvSpPr>
        <p:spPr>
          <a:xfrm>
            <a:off x="627684" y="984884"/>
            <a:ext cx="3935095" cy="1371600"/>
          </a:xfrm>
          <a:prstGeom prst="rect">
            <a:avLst/>
          </a:prstGeom>
        </p:spPr>
        <p:txBody>
          <a:bodyPr vert="horz" wrap="square" lIns="0" tIns="13970" rIns="0" bIns="0" rtlCol="0">
            <a:spAutoFit/>
          </a:bodyPr>
          <a:lstStyle/>
          <a:p>
            <a:pPr marL="12700" marR="5080">
              <a:lnSpc>
                <a:spcPct val="100200"/>
              </a:lnSpc>
              <a:spcBef>
                <a:spcPts val="110"/>
              </a:spcBef>
            </a:pPr>
            <a:r>
              <a:rPr sz="1100" b="1" dirty="0">
                <a:solidFill>
                  <a:srgbClr val="3E3E3E"/>
                </a:solidFill>
                <a:latin typeface="CVS Health Sans"/>
                <a:cs typeface="CVS Health Sans"/>
              </a:rPr>
              <a:t>Client Operations</a:t>
            </a:r>
            <a:r>
              <a:rPr sz="1100" b="1" spc="-80" dirty="0">
                <a:solidFill>
                  <a:srgbClr val="3E3E3E"/>
                </a:solidFill>
                <a:latin typeface="CVS Health Sans"/>
                <a:cs typeface="CVS Health Sans"/>
              </a:rPr>
              <a:t> </a:t>
            </a:r>
            <a:r>
              <a:rPr sz="1100" dirty="0">
                <a:solidFill>
                  <a:srgbClr val="3E3E3E"/>
                </a:solidFill>
                <a:latin typeface="CVS Health Sans"/>
                <a:cs typeface="CVS Health Sans"/>
              </a:rPr>
              <a:t>Client</a:t>
            </a:r>
            <a:r>
              <a:rPr sz="1100" spc="-35" dirty="0">
                <a:solidFill>
                  <a:srgbClr val="3E3E3E"/>
                </a:solidFill>
                <a:latin typeface="CVS Health Sans"/>
                <a:cs typeface="CVS Health Sans"/>
              </a:rPr>
              <a:t> </a:t>
            </a:r>
            <a:r>
              <a:rPr sz="1100" dirty="0">
                <a:solidFill>
                  <a:srgbClr val="3E3E3E"/>
                </a:solidFill>
                <a:latin typeface="CVS Health Sans"/>
                <a:cs typeface="CVS Health Sans"/>
              </a:rPr>
              <a:t>Operations</a:t>
            </a:r>
            <a:r>
              <a:rPr sz="1100" spc="-35" dirty="0">
                <a:solidFill>
                  <a:srgbClr val="3E3E3E"/>
                </a:solidFill>
                <a:latin typeface="CVS Health Sans"/>
                <a:cs typeface="CVS Health Sans"/>
              </a:rPr>
              <a:t> </a:t>
            </a:r>
            <a:r>
              <a:rPr sz="1100" dirty="0">
                <a:solidFill>
                  <a:srgbClr val="3E3E3E"/>
                </a:solidFill>
                <a:latin typeface="CVS Health Sans"/>
                <a:cs typeface="CVS Health Sans"/>
              </a:rPr>
              <a:t>supports</a:t>
            </a:r>
            <a:r>
              <a:rPr sz="1100" spc="-35" dirty="0">
                <a:solidFill>
                  <a:srgbClr val="3E3E3E"/>
                </a:solidFill>
                <a:latin typeface="CVS Health Sans"/>
                <a:cs typeface="CVS Health Sans"/>
              </a:rPr>
              <a:t> </a:t>
            </a:r>
            <a:r>
              <a:rPr sz="1100" spc="-25" dirty="0">
                <a:solidFill>
                  <a:srgbClr val="3E3E3E"/>
                </a:solidFill>
                <a:latin typeface="CVS Health Sans"/>
                <a:cs typeface="CVS Health Sans"/>
              </a:rPr>
              <a:t>the </a:t>
            </a:r>
            <a:r>
              <a:rPr sz="1100" dirty="0">
                <a:solidFill>
                  <a:srgbClr val="3E3E3E"/>
                </a:solidFill>
                <a:latin typeface="CVS Health Sans"/>
                <a:cs typeface="CVS Health Sans"/>
              </a:rPr>
              <a:t>relationship</a:t>
            </a:r>
            <a:r>
              <a:rPr sz="1100" spc="-40" dirty="0">
                <a:solidFill>
                  <a:srgbClr val="3E3E3E"/>
                </a:solidFill>
                <a:latin typeface="CVS Health Sans"/>
                <a:cs typeface="CVS Health Sans"/>
              </a:rPr>
              <a:t> </a:t>
            </a:r>
            <a:r>
              <a:rPr sz="1100" dirty="0">
                <a:solidFill>
                  <a:srgbClr val="3E3E3E"/>
                </a:solidFill>
                <a:latin typeface="CVS Health Sans"/>
                <a:cs typeface="CVS Health Sans"/>
              </a:rPr>
              <a:t>between</a:t>
            </a:r>
            <a:r>
              <a:rPr sz="1100" spc="-120" dirty="0">
                <a:solidFill>
                  <a:srgbClr val="3E3E3E"/>
                </a:solidFill>
                <a:latin typeface="CVS Health Sans"/>
                <a:cs typeface="CVS Health Sans"/>
              </a:rPr>
              <a:t> </a:t>
            </a:r>
            <a:r>
              <a:rPr sz="1100" dirty="0">
                <a:solidFill>
                  <a:srgbClr val="3E3E3E"/>
                </a:solidFill>
                <a:latin typeface="CVS Health Sans"/>
                <a:cs typeface="CVS Health Sans"/>
              </a:rPr>
              <a:t>Care,</a:t>
            </a:r>
            <a:r>
              <a:rPr sz="1100" spc="-5" dirty="0">
                <a:solidFill>
                  <a:srgbClr val="3E3E3E"/>
                </a:solidFill>
                <a:latin typeface="CVS Health Sans"/>
                <a:cs typeface="CVS Health Sans"/>
              </a:rPr>
              <a:t> </a:t>
            </a:r>
            <a:r>
              <a:rPr sz="1100" dirty="0">
                <a:solidFill>
                  <a:srgbClr val="3E3E3E"/>
                </a:solidFill>
                <a:latin typeface="CVS Health Sans"/>
                <a:cs typeface="CVS Health Sans"/>
              </a:rPr>
              <a:t>account</a:t>
            </a:r>
            <a:r>
              <a:rPr sz="1100" spc="-20"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2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our</a:t>
            </a:r>
            <a:r>
              <a:rPr sz="1100" spc="-25" dirty="0">
                <a:solidFill>
                  <a:srgbClr val="3E3E3E"/>
                </a:solidFill>
                <a:latin typeface="CVS Health Sans"/>
                <a:cs typeface="CVS Health Sans"/>
              </a:rPr>
              <a:t> </a:t>
            </a:r>
            <a:r>
              <a:rPr sz="1100" dirty="0">
                <a:solidFill>
                  <a:srgbClr val="3E3E3E"/>
                </a:solidFill>
                <a:latin typeface="CVS Health Sans"/>
                <a:cs typeface="CVS Health Sans"/>
              </a:rPr>
              <a:t>clients</a:t>
            </a:r>
            <a:r>
              <a:rPr sz="1100" spc="-15" dirty="0">
                <a:solidFill>
                  <a:srgbClr val="3E3E3E"/>
                </a:solidFill>
                <a:latin typeface="CVS Health Sans"/>
                <a:cs typeface="CVS Health Sans"/>
              </a:rPr>
              <a:t> </a:t>
            </a:r>
            <a:r>
              <a:rPr sz="1100" spc="-25" dirty="0">
                <a:solidFill>
                  <a:srgbClr val="3E3E3E"/>
                </a:solidFill>
                <a:latin typeface="CVS Health Sans"/>
                <a:cs typeface="CVS Health Sans"/>
              </a:rPr>
              <a:t>as </a:t>
            </a:r>
            <a:r>
              <a:rPr sz="1100" dirty="0">
                <a:solidFill>
                  <a:srgbClr val="3E3E3E"/>
                </a:solidFill>
                <a:latin typeface="CVS Health Sans"/>
                <a:cs typeface="CVS Health Sans"/>
              </a:rPr>
              <a:t>they</a:t>
            </a:r>
            <a:r>
              <a:rPr sz="1100" spc="-25" dirty="0">
                <a:solidFill>
                  <a:srgbClr val="3E3E3E"/>
                </a:solidFill>
                <a:latin typeface="CVS Health Sans"/>
                <a:cs typeface="CVS Health Sans"/>
              </a:rPr>
              <a:t> </a:t>
            </a:r>
            <a:r>
              <a:rPr sz="1100" dirty="0">
                <a:solidFill>
                  <a:srgbClr val="3E3E3E"/>
                </a:solidFill>
                <a:latin typeface="CVS Health Sans"/>
                <a:cs typeface="CVS Health Sans"/>
              </a:rPr>
              <a:t>implement</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a:t>
            </a:r>
            <a:r>
              <a:rPr sz="1100" spc="-10" dirty="0">
                <a:solidFill>
                  <a:srgbClr val="3E3E3E"/>
                </a:solidFill>
                <a:latin typeface="CVS Health Sans"/>
                <a:cs typeface="CVS Health Sans"/>
              </a:rPr>
              <a:t> </a:t>
            </a:r>
            <a:r>
              <a:rPr sz="1100" dirty="0">
                <a:solidFill>
                  <a:srgbClr val="3E3E3E"/>
                </a:solidFill>
                <a:latin typeface="CVS Health Sans"/>
                <a:cs typeface="CVS Health Sans"/>
              </a:rPr>
              <a:t>onboard</a:t>
            </a:r>
            <a:r>
              <a:rPr sz="1100" spc="-45" dirty="0">
                <a:solidFill>
                  <a:srgbClr val="3E3E3E"/>
                </a:solidFill>
                <a:latin typeface="CVS Health Sans"/>
                <a:cs typeface="CVS Health Sans"/>
              </a:rPr>
              <a:t> </a:t>
            </a:r>
            <a:r>
              <a:rPr sz="1100" dirty="0">
                <a:solidFill>
                  <a:srgbClr val="3E3E3E"/>
                </a:solidFill>
                <a:latin typeface="CVS Health Sans"/>
                <a:cs typeface="CVS Health Sans"/>
              </a:rPr>
              <a:t>to</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5" dirty="0">
                <a:solidFill>
                  <a:srgbClr val="3E3E3E"/>
                </a:solidFill>
                <a:latin typeface="CVS Health Sans"/>
                <a:cs typeface="CVS Health Sans"/>
              </a:rPr>
              <a:t> </a:t>
            </a:r>
            <a:r>
              <a:rPr sz="1100" dirty="0">
                <a:solidFill>
                  <a:srgbClr val="3E3E3E"/>
                </a:solidFill>
                <a:latin typeface="CVS Health Sans"/>
                <a:cs typeface="CVS Health Sans"/>
              </a:rPr>
              <a:t>PBM.</a:t>
            </a:r>
            <a:r>
              <a:rPr sz="1100" spc="-5" dirty="0">
                <a:solidFill>
                  <a:srgbClr val="3E3E3E"/>
                </a:solidFill>
                <a:latin typeface="CVS Health Sans"/>
                <a:cs typeface="CVS Health Sans"/>
              </a:rPr>
              <a:t> </a:t>
            </a:r>
            <a:r>
              <a:rPr sz="1100" dirty="0">
                <a:solidFill>
                  <a:srgbClr val="3E3E3E"/>
                </a:solidFill>
                <a:latin typeface="CVS Health Sans"/>
                <a:cs typeface="CVS Health Sans"/>
              </a:rPr>
              <a:t>They</a:t>
            </a:r>
            <a:r>
              <a:rPr sz="1100" spc="-20" dirty="0">
                <a:solidFill>
                  <a:srgbClr val="3E3E3E"/>
                </a:solidFill>
                <a:latin typeface="CVS Health Sans"/>
                <a:cs typeface="CVS Health Sans"/>
              </a:rPr>
              <a:t> </a:t>
            </a:r>
            <a:r>
              <a:rPr sz="1100" dirty="0">
                <a:solidFill>
                  <a:srgbClr val="3E3E3E"/>
                </a:solidFill>
                <a:latin typeface="CVS Health Sans"/>
                <a:cs typeface="CVS Health Sans"/>
              </a:rPr>
              <a:t>handle</a:t>
            </a:r>
            <a:r>
              <a:rPr sz="1100" spc="-30" dirty="0">
                <a:solidFill>
                  <a:srgbClr val="3E3E3E"/>
                </a:solidFill>
                <a:latin typeface="CVS Health Sans"/>
                <a:cs typeface="CVS Health Sans"/>
              </a:rPr>
              <a:t> </a:t>
            </a:r>
            <a:r>
              <a:rPr sz="1100" spc="-10" dirty="0">
                <a:solidFill>
                  <a:srgbClr val="3E3E3E"/>
                </a:solidFill>
                <a:latin typeface="CVS Health Sans"/>
                <a:cs typeface="CVS Health Sans"/>
              </a:rPr>
              <a:t>client implementations,</a:t>
            </a:r>
            <a:r>
              <a:rPr sz="1100" spc="-35" dirty="0">
                <a:solidFill>
                  <a:srgbClr val="3E3E3E"/>
                </a:solidFill>
                <a:latin typeface="CVS Health Sans"/>
                <a:cs typeface="CVS Health Sans"/>
              </a:rPr>
              <a:t> </a:t>
            </a:r>
            <a:r>
              <a:rPr sz="1100" dirty="0">
                <a:solidFill>
                  <a:srgbClr val="3E3E3E"/>
                </a:solidFill>
                <a:latin typeface="CVS Health Sans"/>
                <a:cs typeface="CVS Health Sans"/>
              </a:rPr>
              <a:t>audits,</a:t>
            </a:r>
            <a:r>
              <a:rPr sz="1100" spc="40" dirty="0">
                <a:solidFill>
                  <a:srgbClr val="3E3E3E"/>
                </a:solidFill>
                <a:latin typeface="CVS Health Sans"/>
                <a:cs typeface="CVS Health Sans"/>
              </a:rPr>
              <a:t> </a:t>
            </a:r>
            <a:r>
              <a:rPr sz="1100" dirty="0">
                <a:solidFill>
                  <a:srgbClr val="3E3E3E"/>
                </a:solidFill>
                <a:latin typeface="CVS Health Sans"/>
                <a:cs typeface="CVS Health Sans"/>
              </a:rPr>
              <a:t>call</a:t>
            </a:r>
            <a:r>
              <a:rPr sz="1100" spc="-20" dirty="0">
                <a:solidFill>
                  <a:srgbClr val="3E3E3E"/>
                </a:solidFill>
                <a:latin typeface="CVS Health Sans"/>
                <a:cs typeface="CVS Health Sans"/>
              </a:rPr>
              <a:t> </a:t>
            </a:r>
            <a:r>
              <a:rPr sz="1100" dirty="0">
                <a:solidFill>
                  <a:srgbClr val="3E3E3E"/>
                </a:solidFill>
                <a:latin typeface="CVS Health Sans"/>
                <a:cs typeface="CVS Health Sans"/>
              </a:rPr>
              <a:t>calibrations, upskill</a:t>
            </a:r>
            <a:r>
              <a:rPr sz="1100" spc="-15" dirty="0">
                <a:solidFill>
                  <a:srgbClr val="3E3E3E"/>
                </a:solidFill>
                <a:latin typeface="CVS Health Sans"/>
                <a:cs typeface="CVS Health Sans"/>
              </a:rPr>
              <a:t> </a:t>
            </a:r>
            <a:r>
              <a:rPr sz="1100" spc="-10" dirty="0">
                <a:solidFill>
                  <a:srgbClr val="3E3E3E"/>
                </a:solidFill>
                <a:latin typeface="CVS Health Sans"/>
                <a:cs typeface="CVS Health Sans"/>
              </a:rPr>
              <a:t>training, </a:t>
            </a:r>
            <a:r>
              <a:rPr sz="1100" dirty="0">
                <a:solidFill>
                  <a:srgbClr val="3E3E3E"/>
                </a:solidFill>
                <a:latin typeface="CVS Health Sans"/>
                <a:cs typeface="CVS Health Sans"/>
              </a:rPr>
              <a:t>grievances,</a:t>
            </a:r>
            <a:r>
              <a:rPr sz="1100" spc="-55" dirty="0">
                <a:solidFill>
                  <a:srgbClr val="3E3E3E"/>
                </a:solidFill>
                <a:latin typeface="CVS Health Sans"/>
                <a:cs typeface="CVS Health Sans"/>
              </a:rPr>
              <a:t> </a:t>
            </a:r>
            <a:r>
              <a:rPr sz="1100" dirty="0">
                <a:solidFill>
                  <a:srgbClr val="3E3E3E"/>
                </a:solidFill>
                <a:latin typeface="CVS Health Sans"/>
                <a:cs typeface="CVS Health Sans"/>
              </a:rPr>
              <a:t>and</a:t>
            </a:r>
            <a:r>
              <a:rPr sz="1100" spc="-20" dirty="0">
                <a:solidFill>
                  <a:srgbClr val="3E3E3E"/>
                </a:solidFill>
                <a:latin typeface="CVS Health Sans"/>
                <a:cs typeface="CVS Health Sans"/>
              </a:rPr>
              <a:t> </a:t>
            </a:r>
            <a:r>
              <a:rPr sz="1100" dirty="0">
                <a:solidFill>
                  <a:srgbClr val="3E3E3E"/>
                </a:solidFill>
                <a:latin typeface="CVS Health Sans"/>
                <a:cs typeface="CVS Health Sans"/>
              </a:rPr>
              <a:t>updating</a:t>
            </a:r>
            <a:r>
              <a:rPr sz="1100" spc="25" dirty="0">
                <a:solidFill>
                  <a:srgbClr val="3E3E3E"/>
                </a:solidFill>
                <a:latin typeface="CVS Health Sans"/>
                <a:cs typeface="CVS Health Sans"/>
              </a:rPr>
              <a:t> </a:t>
            </a:r>
            <a:r>
              <a:rPr sz="1100" dirty="0">
                <a:solidFill>
                  <a:srgbClr val="3E3E3E"/>
                </a:solidFill>
                <a:latin typeface="CVS Health Sans"/>
                <a:cs typeface="CVS Health Sans"/>
              </a:rPr>
              <a:t>CIFs</a:t>
            </a:r>
            <a:r>
              <a:rPr sz="1100" spc="-25" dirty="0">
                <a:solidFill>
                  <a:srgbClr val="3E3E3E"/>
                </a:solidFill>
                <a:latin typeface="CVS Health Sans"/>
                <a:cs typeface="CVS Health Sans"/>
              </a:rPr>
              <a:t> </a:t>
            </a:r>
            <a:r>
              <a:rPr sz="1100" dirty="0">
                <a:solidFill>
                  <a:srgbClr val="3E3E3E"/>
                </a:solidFill>
                <a:latin typeface="CVS Health Sans"/>
                <a:cs typeface="CVS Health Sans"/>
              </a:rPr>
              <a:t>to</a:t>
            </a:r>
            <a:r>
              <a:rPr sz="1100" spc="-20" dirty="0">
                <a:solidFill>
                  <a:srgbClr val="3E3E3E"/>
                </a:solidFill>
                <a:latin typeface="CVS Health Sans"/>
                <a:cs typeface="CVS Health Sans"/>
              </a:rPr>
              <a:t> </a:t>
            </a:r>
            <a:r>
              <a:rPr sz="1100" dirty="0">
                <a:solidFill>
                  <a:srgbClr val="3E3E3E"/>
                </a:solidFill>
                <a:latin typeface="CVS Health Sans"/>
                <a:cs typeface="CVS Health Sans"/>
              </a:rPr>
              <a:t>ensure</a:t>
            </a:r>
            <a:r>
              <a:rPr sz="1100" spc="-35" dirty="0">
                <a:solidFill>
                  <a:srgbClr val="3E3E3E"/>
                </a:solidFill>
                <a:latin typeface="CVS Health Sans"/>
                <a:cs typeface="CVS Health Sans"/>
              </a:rPr>
              <a:t> </a:t>
            </a:r>
            <a:r>
              <a:rPr sz="1100" dirty="0">
                <a:solidFill>
                  <a:srgbClr val="3E3E3E"/>
                </a:solidFill>
                <a:latin typeface="CVS Health Sans"/>
                <a:cs typeface="CVS Health Sans"/>
              </a:rPr>
              <a:t>a</a:t>
            </a:r>
            <a:r>
              <a:rPr sz="1100" spc="-30" dirty="0">
                <a:solidFill>
                  <a:srgbClr val="3E3E3E"/>
                </a:solidFill>
                <a:latin typeface="CVS Health Sans"/>
                <a:cs typeface="CVS Health Sans"/>
              </a:rPr>
              <a:t> </a:t>
            </a:r>
            <a:r>
              <a:rPr sz="1100" dirty="0">
                <a:solidFill>
                  <a:srgbClr val="3E3E3E"/>
                </a:solidFill>
                <a:latin typeface="CVS Health Sans"/>
                <a:cs typeface="CVS Health Sans"/>
              </a:rPr>
              <a:t>positive client</a:t>
            </a:r>
            <a:r>
              <a:rPr sz="1100" spc="-60" dirty="0">
                <a:solidFill>
                  <a:srgbClr val="3E3E3E"/>
                </a:solidFill>
                <a:latin typeface="CVS Health Sans"/>
                <a:cs typeface="CVS Health Sans"/>
              </a:rPr>
              <a:t> </a:t>
            </a:r>
            <a:r>
              <a:rPr sz="1100" spc="-25" dirty="0">
                <a:solidFill>
                  <a:srgbClr val="3E3E3E"/>
                </a:solidFill>
                <a:latin typeface="CVS Health Sans"/>
                <a:cs typeface="CVS Health Sans"/>
              </a:rPr>
              <a:t>and </a:t>
            </a:r>
            <a:r>
              <a:rPr sz="1100" dirty="0">
                <a:solidFill>
                  <a:srgbClr val="3E3E3E"/>
                </a:solidFill>
                <a:latin typeface="CVS Health Sans"/>
                <a:cs typeface="CVS Health Sans"/>
              </a:rPr>
              <a:t>member</a:t>
            </a:r>
            <a:r>
              <a:rPr sz="1100" spc="-55" dirty="0">
                <a:solidFill>
                  <a:srgbClr val="3E3E3E"/>
                </a:solidFill>
                <a:latin typeface="CVS Health Sans"/>
                <a:cs typeface="CVS Health Sans"/>
              </a:rPr>
              <a:t> </a:t>
            </a:r>
            <a:r>
              <a:rPr sz="1100" dirty="0">
                <a:solidFill>
                  <a:srgbClr val="3E3E3E"/>
                </a:solidFill>
                <a:latin typeface="CVS Health Sans"/>
                <a:cs typeface="CVS Health Sans"/>
              </a:rPr>
              <a:t>experience.</a:t>
            </a:r>
            <a:r>
              <a:rPr sz="1100" spc="-105" dirty="0">
                <a:solidFill>
                  <a:srgbClr val="3E3E3E"/>
                </a:solidFill>
                <a:latin typeface="CVS Health Sans"/>
                <a:cs typeface="CVS Health Sans"/>
              </a:rPr>
              <a:t> </a:t>
            </a:r>
            <a:r>
              <a:rPr sz="1100" dirty="0">
                <a:solidFill>
                  <a:srgbClr val="3E3E3E"/>
                </a:solidFill>
                <a:latin typeface="CVS Health Sans"/>
                <a:cs typeface="CVS Health Sans"/>
              </a:rPr>
              <a:t>They are</a:t>
            </a:r>
            <a:r>
              <a:rPr sz="1100" spc="-15" dirty="0">
                <a:solidFill>
                  <a:srgbClr val="3E3E3E"/>
                </a:solidFill>
                <a:latin typeface="CVS Health Sans"/>
                <a:cs typeface="CVS Health Sans"/>
              </a:rPr>
              <a:t> </a:t>
            </a:r>
            <a:r>
              <a:rPr sz="1100" dirty="0">
                <a:solidFill>
                  <a:srgbClr val="3E3E3E"/>
                </a:solidFill>
                <a:latin typeface="CVS Health Sans"/>
                <a:cs typeface="CVS Health Sans"/>
              </a:rPr>
              <a:t>the</a:t>
            </a:r>
            <a:r>
              <a:rPr sz="1100" spc="30" dirty="0">
                <a:solidFill>
                  <a:srgbClr val="3E3E3E"/>
                </a:solidFill>
                <a:latin typeface="CVS Health Sans"/>
                <a:cs typeface="CVS Health Sans"/>
              </a:rPr>
              <a:t> </a:t>
            </a:r>
            <a:r>
              <a:rPr sz="1100" dirty="0">
                <a:solidFill>
                  <a:srgbClr val="3E3E3E"/>
                </a:solidFill>
                <a:latin typeface="CVS Health Sans"/>
                <a:cs typeface="CVS Health Sans"/>
              </a:rPr>
              <a:t>liaisons</a:t>
            </a:r>
            <a:r>
              <a:rPr sz="1100" spc="5" dirty="0">
                <a:solidFill>
                  <a:srgbClr val="3E3E3E"/>
                </a:solidFill>
                <a:latin typeface="CVS Health Sans"/>
                <a:cs typeface="CVS Health Sans"/>
              </a:rPr>
              <a:t> </a:t>
            </a:r>
            <a:r>
              <a:rPr sz="1100" dirty="0">
                <a:solidFill>
                  <a:srgbClr val="3E3E3E"/>
                </a:solidFill>
                <a:latin typeface="CVS Health Sans"/>
                <a:cs typeface="CVS Health Sans"/>
              </a:rPr>
              <a:t>between</a:t>
            </a:r>
            <a:r>
              <a:rPr sz="1100" spc="-120" dirty="0">
                <a:solidFill>
                  <a:srgbClr val="3E3E3E"/>
                </a:solidFill>
                <a:latin typeface="CVS Health Sans"/>
                <a:cs typeface="CVS Health Sans"/>
              </a:rPr>
              <a:t> </a:t>
            </a:r>
            <a:r>
              <a:rPr sz="1100" spc="-10" dirty="0">
                <a:solidFill>
                  <a:srgbClr val="3E3E3E"/>
                </a:solidFill>
                <a:latin typeface="CVS Health Sans"/>
                <a:cs typeface="CVS Health Sans"/>
              </a:rPr>
              <a:t>various </a:t>
            </a:r>
            <a:r>
              <a:rPr sz="1100" dirty="0">
                <a:solidFill>
                  <a:srgbClr val="3E3E3E"/>
                </a:solidFill>
                <a:latin typeface="CVS Health Sans"/>
                <a:cs typeface="CVS Health Sans"/>
              </a:rPr>
              <a:t>internal</a:t>
            </a:r>
            <a:r>
              <a:rPr sz="1100" spc="-65" dirty="0">
                <a:solidFill>
                  <a:srgbClr val="3E3E3E"/>
                </a:solidFill>
                <a:latin typeface="CVS Health Sans"/>
                <a:cs typeface="CVS Health Sans"/>
              </a:rPr>
              <a:t> </a:t>
            </a:r>
            <a:r>
              <a:rPr sz="1100" dirty="0">
                <a:solidFill>
                  <a:srgbClr val="3E3E3E"/>
                </a:solidFill>
                <a:latin typeface="CVS Health Sans"/>
                <a:cs typeface="CVS Health Sans"/>
              </a:rPr>
              <a:t>leadership</a:t>
            </a:r>
            <a:r>
              <a:rPr sz="1100" spc="-75" dirty="0">
                <a:solidFill>
                  <a:srgbClr val="3E3E3E"/>
                </a:solidFill>
                <a:latin typeface="CVS Health Sans"/>
                <a:cs typeface="CVS Health Sans"/>
              </a:rPr>
              <a:t> </a:t>
            </a:r>
            <a:r>
              <a:rPr sz="1100" dirty="0">
                <a:solidFill>
                  <a:srgbClr val="3E3E3E"/>
                </a:solidFill>
                <a:latin typeface="CVS Health Sans"/>
                <a:cs typeface="CVS Health Sans"/>
              </a:rPr>
              <a:t>teams,</a:t>
            </a:r>
            <a:r>
              <a:rPr sz="1100" spc="-25" dirty="0">
                <a:solidFill>
                  <a:srgbClr val="3E3E3E"/>
                </a:solidFill>
                <a:latin typeface="CVS Health Sans"/>
                <a:cs typeface="CVS Health Sans"/>
              </a:rPr>
              <a:t> </a:t>
            </a:r>
            <a:r>
              <a:rPr sz="1100" dirty="0">
                <a:solidFill>
                  <a:srgbClr val="3E3E3E"/>
                </a:solidFill>
                <a:latin typeface="CVS Health Sans"/>
                <a:cs typeface="CVS Health Sans"/>
              </a:rPr>
              <a:t>training,</a:t>
            </a:r>
            <a:r>
              <a:rPr sz="1100" spc="10" dirty="0">
                <a:solidFill>
                  <a:srgbClr val="3E3E3E"/>
                </a:solidFill>
                <a:latin typeface="CVS Health Sans"/>
                <a:cs typeface="CVS Health Sans"/>
              </a:rPr>
              <a:t> </a:t>
            </a:r>
            <a:r>
              <a:rPr sz="1100" dirty="0">
                <a:solidFill>
                  <a:srgbClr val="3E3E3E"/>
                </a:solidFill>
                <a:latin typeface="CVS Health Sans"/>
                <a:cs typeface="CVS Health Sans"/>
              </a:rPr>
              <a:t>compliance</a:t>
            </a:r>
            <a:r>
              <a:rPr sz="1100" spc="-50" dirty="0">
                <a:solidFill>
                  <a:srgbClr val="3E3E3E"/>
                </a:solidFill>
                <a:latin typeface="CVS Health Sans"/>
                <a:cs typeface="CVS Health Sans"/>
              </a:rPr>
              <a:t> </a:t>
            </a:r>
            <a:r>
              <a:rPr sz="1100" dirty="0">
                <a:solidFill>
                  <a:srgbClr val="3E3E3E"/>
                </a:solidFill>
                <a:latin typeface="CVS Health Sans"/>
                <a:cs typeface="CVS Health Sans"/>
              </a:rPr>
              <a:t>and </a:t>
            </a:r>
            <a:r>
              <a:rPr sz="1100" spc="-10" dirty="0">
                <a:solidFill>
                  <a:srgbClr val="3E3E3E"/>
                </a:solidFill>
                <a:latin typeface="CVS Health Sans"/>
                <a:cs typeface="CVS Health Sans"/>
              </a:rPr>
              <a:t>process </a:t>
            </a:r>
            <a:r>
              <a:rPr sz="1100" dirty="0">
                <a:solidFill>
                  <a:srgbClr val="3E3E3E"/>
                </a:solidFill>
                <a:latin typeface="CVS Health Sans"/>
                <a:cs typeface="CVS Health Sans"/>
              </a:rPr>
              <a:t>improvement</a:t>
            </a:r>
            <a:r>
              <a:rPr sz="1100" spc="-55" dirty="0">
                <a:solidFill>
                  <a:srgbClr val="3E3E3E"/>
                </a:solidFill>
                <a:latin typeface="CVS Health Sans"/>
                <a:cs typeface="CVS Health Sans"/>
              </a:rPr>
              <a:t> </a:t>
            </a:r>
            <a:r>
              <a:rPr sz="1100" dirty="0">
                <a:solidFill>
                  <a:srgbClr val="3E3E3E"/>
                </a:solidFill>
                <a:latin typeface="CVS Health Sans"/>
                <a:cs typeface="CVS Health Sans"/>
              </a:rPr>
              <a:t>for</a:t>
            </a:r>
            <a:r>
              <a:rPr sz="1100" spc="-35" dirty="0">
                <a:solidFill>
                  <a:srgbClr val="3E3E3E"/>
                </a:solidFill>
                <a:latin typeface="CVS Health Sans"/>
                <a:cs typeface="CVS Health Sans"/>
              </a:rPr>
              <a:t> </a:t>
            </a:r>
            <a:r>
              <a:rPr sz="1100" dirty="0">
                <a:solidFill>
                  <a:srgbClr val="3E3E3E"/>
                </a:solidFill>
                <a:latin typeface="CVS Health Sans"/>
                <a:cs typeface="CVS Health Sans"/>
              </a:rPr>
              <a:t>our</a:t>
            </a:r>
            <a:r>
              <a:rPr sz="1100" spc="10" dirty="0">
                <a:solidFill>
                  <a:srgbClr val="3E3E3E"/>
                </a:solidFill>
                <a:latin typeface="CVS Health Sans"/>
                <a:cs typeface="CVS Health Sans"/>
              </a:rPr>
              <a:t> </a:t>
            </a:r>
            <a:r>
              <a:rPr sz="1100" spc="-10" dirty="0">
                <a:solidFill>
                  <a:srgbClr val="3E3E3E"/>
                </a:solidFill>
                <a:latin typeface="CVS Health Sans"/>
                <a:cs typeface="CVS Health Sans"/>
              </a:rPr>
              <a:t>clients.</a:t>
            </a:r>
            <a:endParaRPr sz="1100">
              <a:latin typeface="CVS Health Sans"/>
              <a:cs typeface="CVS Health Sans"/>
            </a:endParaRPr>
          </a:p>
        </p:txBody>
      </p:sp>
      <p:pic>
        <p:nvPicPr>
          <p:cNvPr id="7" name="object 7"/>
          <p:cNvPicPr/>
          <p:nvPr/>
        </p:nvPicPr>
        <p:blipFill>
          <a:blip r:embed="rId3" cstate="print"/>
          <a:stretch>
            <a:fillRect/>
          </a:stretch>
        </p:blipFill>
        <p:spPr>
          <a:xfrm>
            <a:off x="-127000" y="948553"/>
            <a:ext cx="12447524" cy="4466704"/>
          </a:xfrm>
          <a:prstGeom prst="rect">
            <a:avLst/>
          </a:prstGeom>
        </p:spPr>
      </p:pic>
      <p:sp>
        <p:nvSpPr>
          <p:cNvPr id="8" name="object 8"/>
          <p:cNvSpPr txBox="1"/>
          <p:nvPr/>
        </p:nvSpPr>
        <p:spPr>
          <a:xfrm>
            <a:off x="1418971" y="4155440"/>
            <a:ext cx="817880" cy="495300"/>
          </a:xfrm>
          <a:prstGeom prst="rect">
            <a:avLst/>
          </a:prstGeom>
        </p:spPr>
        <p:txBody>
          <a:bodyPr vert="horz" wrap="square" lIns="0" tIns="26034" rIns="0" bIns="0" rtlCol="0">
            <a:spAutoFit/>
          </a:bodyPr>
          <a:lstStyle/>
          <a:p>
            <a:pPr marL="12700" marR="5080" indent="27305" algn="just">
              <a:lnSpc>
                <a:spcPct val="94900"/>
              </a:lnSpc>
              <a:spcBef>
                <a:spcPts val="204"/>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105 </a:t>
            </a:r>
            <a:r>
              <a:rPr sz="1000" spc="-10" dirty="0">
                <a:solidFill>
                  <a:srgbClr val="3E3E3E"/>
                </a:solidFill>
                <a:latin typeface="CVS Health Sans"/>
                <a:cs typeface="CVS Health Sans"/>
              </a:rPr>
              <a:t>Coordinator, </a:t>
            </a:r>
            <a:r>
              <a:rPr sz="1000" dirty="0">
                <a:solidFill>
                  <a:srgbClr val="3E3E3E"/>
                </a:solidFill>
                <a:latin typeface="CVS Health Sans"/>
                <a:cs typeface="CVS Health Sans"/>
              </a:rPr>
              <a:t>Client</a:t>
            </a:r>
            <a:r>
              <a:rPr sz="1000" spc="-40" dirty="0">
                <a:solidFill>
                  <a:srgbClr val="3E3E3E"/>
                </a:solidFill>
                <a:latin typeface="CVS Health Sans"/>
                <a:cs typeface="CVS Health Sans"/>
              </a:rPr>
              <a:t> </a:t>
            </a:r>
            <a:r>
              <a:rPr sz="1000" spc="-10" dirty="0">
                <a:solidFill>
                  <a:srgbClr val="3E3E3E"/>
                </a:solidFill>
                <a:latin typeface="CVS Health Sans"/>
                <a:cs typeface="CVS Health Sans"/>
              </a:rPr>
              <a:t>Liaison</a:t>
            </a:r>
            <a:endParaRPr sz="1000">
              <a:latin typeface="CVS Health Sans"/>
              <a:cs typeface="CVS Health Sans"/>
            </a:endParaRPr>
          </a:p>
        </p:txBody>
      </p:sp>
      <p:sp>
        <p:nvSpPr>
          <p:cNvPr id="9" name="object 9"/>
          <p:cNvSpPr txBox="1"/>
          <p:nvPr/>
        </p:nvSpPr>
        <p:spPr>
          <a:xfrm>
            <a:off x="4863465" y="2935351"/>
            <a:ext cx="1031875" cy="495300"/>
          </a:xfrm>
          <a:prstGeom prst="rect">
            <a:avLst/>
          </a:prstGeom>
        </p:spPr>
        <p:txBody>
          <a:bodyPr vert="horz" wrap="square" lIns="0" tIns="17145" rIns="0" bIns="0" rtlCol="0">
            <a:spAutoFit/>
          </a:bodyPr>
          <a:lstStyle/>
          <a:p>
            <a:pPr algn="ctr">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108</a:t>
            </a:r>
            <a:endParaRPr sz="1150">
              <a:latin typeface="CVS Health Sans"/>
              <a:cs typeface="CVS Health Sans"/>
            </a:endParaRPr>
          </a:p>
          <a:p>
            <a:pPr marL="12700" marR="5080" algn="ctr">
              <a:lnSpc>
                <a:spcPts val="1040"/>
              </a:lnSpc>
              <a:spcBef>
                <a:spcPts val="200"/>
              </a:spcBef>
            </a:pPr>
            <a:r>
              <a:rPr sz="1000" dirty="0">
                <a:solidFill>
                  <a:srgbClr val="3E3E3E"/>
                </a:solidFill>
                <a:latin typeface="CVS Health Sans"/>
                <a:cs typeface="CVS Health Sans"/>
              </a:rPr>
              <a:t>Sr</a:t>
            </a:r>
            <a:r>
              <a:rPr sz="1000" spc="-5" dirty="0">
                <a:solidFill>
                  <a:srgbClr val="3E3E3E"/>
                </a:solidFill>
                <a:latin typeface="CVS Health Sans"/>
                <a:cs typeface="CVS Health Sans"/>
              </a:rPr>
              <a:t> </a:t>
            </a:r>
            <a:r>
              <a:rPr sz="1000" dirty="0">
                <a:solidFill>
                  <a:srgbClr val="3E3E3E"/>
                </a:solidFill>
                <a:latin typeface="CVS Health Sans"/>
                <a:cs typeface="CVS Health Sans"/>
              </a:rPr>
              <a:t>Analyst,</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Client Operations</a:t>
            </a:r>
            <a:endParaRPr sz="1000">
              <a:latin typeface="CVS Health Sans"/>
              <a:cs typeface="CVS Health Sans"/>
            </a:endParaRPr>
          </a:p>
        </p:txBody>
      </p:sp>
      <p:sp>
        <p:nvSpPr>
          <p:cNvPr id="10" name="object 10"/>
          <p:cNvSpPr txBox="1"/>
          <p:nvPr/>
        </p:nvSpPr>
        <p:spPr>
          <a:xfrm>
            <a:off x="6878828" y="2599689"/>
            <a:ext cx="968375" cy="495300"/>
          </a:xfrm>
          <a:prstGeom prst="rect">
            <a:avLst/>
          </a:prstGeom>
        </p:spPr>
        <p:txBody>
          <a:bodyPr vert="horz" wrap="square" lIns="0" tIns="26034" rIns="0" bIns="0" rtlCol="0">
            <a:spAutoFit/>
          </a:bodyPr>
          <a:lstStyle/>
          <a:p>
            <a:pPr marL="12700" marR="5080" indent="-1270" algn="ctr">
              <a:lnSpc>
                <a:spcPct val="94900"/>
              </a:lnSpc>
              <a:spcBef>
                <a:spcPts val="204"/>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109 </a:t>
            </a:r>
            <a:r>
              <a:rPr sz="1000" dirty="0">
                <a:solidFill>
                  <a:srgbClr val="3E3E3E"/>
                </a:solidFill>
                <a:latin typeface="CVS Health Sans"/>
                <a:cs typeface="CVS Health Sans"/>
              </a:rPr>
              <a:t>Manager,</a:t>
            </a:r>
            <a:r>
              <a:rPr sz="1000" spc="-40" dirty="0">
                <a:solidFill>
                  <a:srgbClr val="3E3E3E"/>
                </a:solidFill>
                <a:latin typeface="CVS Health Sans"/>
                <a:cs typeface="CVS Health Sans"/>
              </a:rPr>
              <a:t> </a:t>
            </a:r>
            <a:r>
              <a:rPr sz="1000" spc="-10" dirty="0">
                <a:solidFill>
                  <a:srgbClr val="3E3E3E"/>
                </a:solidFill>
                <a:latin typeface="CVS Health Sans"/>
                <a:cs typeface="CVS Health Sans"/>
              </a:rPr>
              <a:t>Client Operations</a:t>
            </a:r>
            <a:endParaRPr sz="1000">
              <a:latin typeface="CVS Health Sans"/>
              <a:cs typeface="CVS Health Sans"/>
            </a:endParaRPr>
          </a:p>
        </p:txBody>
      </p:sp>
      <p:sp>
        <p:nvSpPr>
          <p:cNvPr id="11" name="object 11"/>
          <p:cNvSpPr txBox="1"/>
          <p:nvPr/>
        </p:nvSpPr>
        <p:spPr>
          <a:xfrm>
            <a:off x="8669528" y="2443047"/>
            <a:ext cx="1374775" cy="495300"/>
          </a:xfrm>
          <a:prstGeom prst="rect">
            <a:avLst/>
          </a:prstGeom>
        </p:spPr>
        <p:txBody>
          <a:bodyPr vert="horz" wrap="square" lIns="0" tIns="11430" rIns="0" bIns="0" rtlCol="0">
            <a:spAutoFit/>
          </a:bodyPr>
          <a:lstStyle/>
          <a:p>
            <a:pPr marL="5715" algn="ctr">
              <a:lnSpc>
                <a:spcPct val="100000"/>
              </a:lnSpc>
              <a:spcBef>
                <a:spcPts val="90"/>
              </a:spcBef>
            </a:pPr>
            <a:r>
              <a:rPr sz="1200" b="1" dirty="0">
                <a:solidFill>
                  <a:srgbClr val="3E3E3E"/>
                </a:solidFill>
                <a:latin typeface="CVS Health Sans"/>
                <a:cs typeface="CVS Health Sans"/>
              </a:rPr>
              <a:t>Grade</a:t>
            </a:r>
            <a:r>
              <a:rPr sz="1200" b="1" spc="-25" dirty="0">
                <a:solidFill>
                  <a:srgbClr val="3E3E3E"/>
                </a:solidFill>
                <a:latin typeface="CVS Health Sans"/>
                <a:cs typeface="CVS Health Sans"/>
              </a:rPr>
              <a:t> 110</a:t>
            </a:r>
            <a:endParaRPr sz="1200">
              <a:latin typeface="CVS Health Sans"/>
              <a:cs typeface="CVS Health Sans"/>
            </a:endParaRPr>
          </a:p>
          <a:p>
            <a:pPr marL="12700" marR="5080" algn="ctr">
              <a:lnSpc>
                <a:spcPts val="1040"/>
              </a:lnSpc>
              <a:spcBef>
                <a:spcPts val="190"/>
              </a:spcBef>
            </a:pPr>
            <a:r>
              <a:rPr sz="1000" dirty="0">
                <a:solidFill>
                  <a:srgbClr val="3E3E3E"/>
                </a:solidFill>
                <a:latin typeface="CVS Health Sans"/>
                <a:cs typeface="CVS Health Sans"/>
              </a:rPr>
              <a:t>Senior</a:t>
            </a:r>
            <a:r>
              <a:rPr sz="1000" spc="-40" dirty="0">
                <a:solidFill>
                  <a:srgbClr val="3E3E3E"/>
                </a:solidFill>
                <a:latin typeface="CVS Health Sans"/>
                <a:cs typeface="CVS Health Sans"/>
              </a:rPr>
              <a:t> </a:t>
            </a:r>
            <a:r>
              <a:rPr sz="1000" dirty="0">
                <a:solidFill>
                  <a:srgbClr val="3E3E3E"/>
                </a:solidFill>
                <a:latin typeface="CVS Health Sans"/>
                <a:cs typeface="CVS Health Sans"/>
              </a:rPr>
              <a:t>Manager,</a:t>
            </a:r>
            <a:r>
              <a:rPr sz="1000" spc="-30" dirty="0">
                <a:solidFill>
                  <a:srgbClr val="3E3E3E"/>
                </a:solidFill>
                <a:latin typeface="CVS Health Sans"/>
                <a:cs typeface="CVS Health Sans"/>
              </a:rPr>
              <a:t> </a:t>
            </a:r>
            <a:r>
              <a:rPr sz="1000" spc="-10" dirty="0">
                <a:solidFill>
                  <a:srgbClr val="3E3E3E"/>
                </a:solidFill>
                <a:latin typeface="CVS Health Sans"/>
                <a:cs typeface="CVS Health Sans"/>
              </a:rPr>
              <a:t>Client Operations</a:t>
            </a:r>
            <a:endParaRPr sz="1000">
              <a:latin typeface="CVS Health Sans"/>
              <a:cs typeface="CVS Health Sans"/>
            </a:endParaRPr>
          </a:p>
        </p:txBody>
      </p:sp>
      <p:sp>
        <p:nvSpPr>
          <p:cNvPr id="12" name="object 12"/>
          <p:cNvSpPr txBox="1"/>
          <p:nvPr/>
        </p:nvSpPr>
        <p:spPr>
          <a:xfrm>
            <a:off x="10446257" y="1905761"/>
            <a:ext cx="827405" cy="361950"/>
          </a:xfrm>
          <a:prstGeom prst="rect">
            <a:avLst/>
          </a:prstGeom>
        </p:spPr>
        <p:txBody>
          <a:bodyPr vert="horz" wrap="square" lIns="0" tIns="17145" rIns="0" bIns="0" rtlCol="0">
            <a:spAutoFit/>
          </a:bodyPr>
          <a:lstStyle/>
          <a:p>
            <a:pPr marL="72390">
              <a:lnSpc>
                <a:spcPct val="100000"/>
              </a:lnSpc>
              <a:spcBef>
                <a:spcPts val="135"/>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111</a:t>
            </a:r>
            <a:endParaRPr sz="1150">
              <a:latin typeface="CVS Health Sans"/>
              <a:cs typeface="CVS Health Sans"/>
            </a:endParaRPr>
          </a:p>
          <a:p>
            <a:pPr marL="12700">
              <a:lnSpc>
                <a:spcPct val="100000"/>
              </a:lnSpc>
              <a:spcBef>
                <a:spcPts val="30"/>
              </a:spcBef>
            </a:pPr>
            <a:r>
              <a:rPr sz="1000" dirty="0">
                <a:solidFill>
                  <a:srgbClr val="3E3E3E"/>
                </a:solidFill>
                <a:latin typeface="CVS Health Sans"/>
                <a:cs typeface="CVS Health Sans"/>
              </a:rPr>
              <a:t>Lead</a:t>
            </a:r>
            <a:r>
              <a:rPr sz="1000" spc="-35" dirty="0">
                <a:solidFill>
                  <a:srgbClr val="3E3E3E"/>
                </a:solidFill>
                <a:latin typeface="CVS Health Sans"/>
                <a:cs typeface="CVS Health Sans"/>
              </a:rPr>
              <a:t> </a:t>
            </a:r>
            <a:r>
              <a:rPr sz="1000" spc="-10" dirty="0">
                <a:solidFill>
                  <a:srgbClr val="3E3E3E"/>
                </a:solidFill>
                <a:latin typeface="CVS Health Sans"/>
                <a:cs typeface="CVS Health Sans"/>
              </a:rPr>
              <a:t>Director</a:t>
            </a:r>
            <a:endParaRPr sz="1000">
              <a:latin typeface="CVS Health Sans"/>
              <a:cs typeface="CVS Health Sans"/>
            </a:endParaRPr>
          </a:p>
        </p:txBody>
      </p:sp>
      <p:sp>
        <p:nvSpPr>
          <p:cNvPr id="13" name="object 13"/>
          <p:cNvSpPr txBox="1"/>
          <p:nvPr/>
        </p:nvSpPr>
        <p:spPr>
          <a:xfrm>
            <a:off x="3085338" y="3776853"/>
            <a:ext cx="876935" cy="495300"/>
          </a:xfrm>
          <a:prstGeom prst="rect">
            <a:avLst/>
          </a:prstGeom>
        </p:spPr>
        <p:txBody>
          <a:bodyPr vert="horz" wrap="square" lIns="0" tIns="26034" rIns="0" bIns="0" rtlCol="0">
            <a:spAutoFit/>
          </a:bodyPr>
          <a:lstStyle/>
          <a:p>
            <a:pPr marL="12065" marR="5080" indent="-2540" algn="ctr">
              <a:lnSpc>
                <a:spcPct val="94900"/>
              </a:lnSpc>
              <a:spcBef>
                <a:spcPts val="204"/>
              </a:spcBef>
            </a:pPr>
            <a:r>
              <a:rPr sz="1150" b="1" dirty="0">
                <a:solidFill>
                  <a:srgbClr val="3E3E3E"/>
                </a:solidFill>
                <a:latin typeface="CVS Health Sans"/>
                <a:cs typeface="CVS Health Sans"/>
              </a:rPr>
              <a:t>Grade</a:t>
            </a:r>
            <a:r>
              <a:rPr sz="1150" b="1" spc="110" dirty="0">
                <a:solidFill>
                  <a:srgbClr val="3E3E3E"/>
                </a:solidFill>
                <a:latin typeface="CVS Health Sans"/>
                <a:cs typeface="CVS Health Sans"/>
              </a:rPr>
              <a:t> </a:t>
            </a:r>
            <a:r>
              <a:rPr sz="1150" b="1" spc="-25" dirty="0">
                <a:solidFill>
                  <a:srgbClr val="3E3E3E"/>
                </a:solidFill>
                <a:latin typeface="CVS Health Sans"/>
                <a:cs typeface="CVS Health Sans"/>
              </a:rPr>
              <a:t>107 </a:t>
            </a:r>
            <a:r>
              <a:rPr sz="1000" dirty="0">
                <a:solidFill>
                  <a:srgbClr val="3E3E3E"/>
                </a:solidFill>
                <a:latin typeface="CVS Health Sans"/>
                <a:cs typeface="CVS Health Sans"/>
              </a:rPr>
              <a:t>Analyst,</a:t>
            </a:r>
            <a:r>
              <a:rPr sz="1000" spc="-35" dirty="0">
                <a:solidFill>
                  <a:srgbClr val="3E3E3E"/>
                </a:solidFill>
                <a:latin typeface="CVS Health Sans"/>
                <a:cs typeface="CVS Health Sans"/>
              </a:rPr>
              <a:t> </a:t>
            </a:r>
            <a:r>
              <a:rPr sz="1000" spc="-10" dirty="0">
                <a:solidFill>
                  <a:srgbClr val="3E3E3E"/>
                </a:solidFill>
                <a:latin typeface="CVS Health Sans"/>
                <a:cs typeface="CVS Health Sans"/>
              </a:rPr>
              <a:t>Client Liaison</a:t>
            </a:r>
            <a:endParaRPr sz="1000">
              <a:latin typeface="CVS Health Sans"/>
              <a:cs typeface="CVS Health Sans"/>
            </a:endParaRPr>
          </a:p>
        </p:txBody>
      </p:sp>
      <p:pic>
        <p:nvPicPr>
          <p:cNvPr id="14" name="object 14"/>
          <p:cNvPicPr/>
          <p:nvPr/>
        </p:nvPicPr>
        <p:blipFill>
          <a:blip r:embed="rId4" cstate="print"/>
          <a:stretch>
            <a:fillRect/>
          </a:stretch>
        </p:blipFill>
        <p:spPr>
          <a:xfrm>
            <a:off x="3012948" y="2702051"/>
            <a:ext cx="1019555" cy="1124712"/>
          </a:xfrm>
          <a:prstGeom prst="rect">
            <a:avLst/>
          </a:prstGeom>
        </p:spPr>
      </p:pic>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050"/>
              </a:lnSpc>
            </a:pPr>
            <a:fld id="{81D60167-4931-47E6-BA6A-407CBD079E47}" type="slidenum">
              <a:rPr sz="1000" b="0" spc="-25" dirty="0">
                <a:latin typeface="CVS Health Sans Medium"/>
                <a:cs typeface="CVS Health Sans Medium"/>
              </a:rPr>
              <a:t>9</a:t>
            </a:fld>
            <a:endParaRPr sz="1000">
              <a:latin typeface="CVS Health Sans Medium"/>
              <a:cs typeface="CVS Health Sans Medium"/>
            </a:endParaRPr>
          </a:p>
        </p:txBody>
      </p:sp>
      <p:sp>
        <p:nvSpPr>
          <p:cNvPr id="16" name="object 16"/>
          <p:cNvSpPr txBox="1"/>
          <p:nvPr/>
        </p:nvSpPr>
        <p:spPr>
          <a:xfrm>
            <a:off x="847445" y="6440160"/>
            <a:ext cx="3505200" cy="126364"/>
          </a:xfrm>
          <a:prstGeom prst="rect">
            <a:avLst/>
          </a:prstGeom>
        </p:spPr>
        <p:txBody>
          <a:bodyPr vert="horz" wrap="square" lIns="0" tIns="0" rIns="0" bIns="0" rtlCol="0">
            <a:spAutoFit/>
          </a:bodyPr>
          <a:lstStyle/>
          <a:p>
            <a:pPr marL="12700">
              <a:lnSpc>
                <a:spcPts val="844"/>
              </a:lnSpc>
            </a:pPr>
            <a:r>
              <a:rPr sz="800" spc="-10" dirty="0">
                <a:solidFill>
                  <a:srgbClr val="3E3E3E"/>
                </a:solidFill>
                <a:latin typeface="CVS Health Sans"/>
                <a:cs typeface="CVS Health Sans"/>
              </a:rPr>
              <a:t>©2023</a:t>
            </a:r>
            <a:r>
              <a:rPr sz="800" spc="40" dirty="0">
                <a:solidFill>
                  <a:srgbClr val="3E3E3E"/>
                </a:solidFill>
                <a:latin typeface="CVS Health Sans"/>
                <a:cs typeface="CVS Health Sans"/>
              </a:rPr>
              <a:t> </a:t>
            </a:r>
            <a:r>
              <a:rPr sz="800" dirty="0">
                <a:solidFill>
                  <a:srgbClr val="3E3E3E"/>
                </a:solidFill>
                <a:latin typeface="CVS Health Sans"/>
                <a:cs typeface="CVS Health Sans"/>
              </a:rPr>
              <a:t>CVS</a:t>
            </a:r>
            <a:r>
              <a:rPr sz="800" spc="-45" dirty="0">
                <a:solidFill>
                  <a:srgbClr val="3E3E3E"/>
                </a:solidFill>
                <a:latin typeface="CVS Health Sans"/>
                <a:cs typeface="CVS Health Sans"/>
              </a:rPr>
              <a:t> </a:t>
            </a:r>
            <a:r>
              <a:rPr sz="800" dirty="0">
                <a:solidFill>
                  <a:srgbClr val="3E3E3E"/>
                </a:solidFill>
                <a:latin typeface="CVS Health Sans"/>
                <a:cs typeface="CVS Health Sans"/>
              </a:rPr>
              <a:t>Health</a:t>
            </a:r>
            <a:r>
              <a:rPr sz="800" spc="25" dirty="0">
                <a:solidFill>
                  <a:srgbClr val="3E3E3E"/>
                </a:solidFill>
                <a:latin typeface="CVS Health Sans"/>
                <a:cs typeface="CVS Health Sans"/>
              </a:rPr>
              <a:t> </a:t>
            </a:r>
            <a:r>
              <a:rPr sz="800" dirty="0">
                <a:solidFill>
                  <a:srgbClr val="3E3E3E"/>
                </a:solidFill>
                <a:latin typeface="CVS Health Sans"/>
                <a:cs typeface="CVS Health Sans"/>
              </a:rPr>
              <a:t>and/or</a:t>
            </a:r>
            <a:r>
              <a:rPr sz="800" spc="-10" dirty="0">
                <a:solidFill>
                  <a:srgbClr val="3E3E3E"/>
                </a:solidFill>
                <a:latin typeface="CVS Health Sans"/>
                <a:cs typeface="CVS Health Sans"/>
              </a:rPr>
              <a:t> </a:t>
            </a:r>
            <a:r>
              <a:rPr sz="800" dirty="0">
                <a:solidFill>
                  <a:srgbClr val="3E3E3E"/>
                </a:solidFill>
                <a:latin typeface="CVS Health Sans"/>
                <a:cs typeface="CVS Health Sans"/>
              </a:rPr>
              <a:t>one</a:t>
            </a:r>
            <a:r>
              <a:rPr sz="800" spc="-20" dirty="0">
                <a:solidFill>
                  <a:srgbClr val="3E3E3E"/>
                </a:solidFill>
                <a:latin typeface="CVS Health Sans"/>
                <a:cs typeface="CVS Health Sans"/>
              </a:rPr>
              <a:t> </a:t>
            </a:r>
            <a:r>
              <a:rPr sz="800" dirty="0">
                <a:solidFill>
                  <a:srgbClr val="3E3E3E"/>
                </a:solidFill>
                <a:latin typeface="CVS Health Sans"/>
                <a:cs typeface="CVS Health Sans"/>
              </a:rPr>
              <a:t>of</a:t>
            </a:r>
            <a:r>
              <a:rPr sz="800" spc="-40" dirty="0">
                <a:solidFill>
                  <a:srgbClr val="3E3E3E"/>
                </a:solidFill>
                <a:latin typeface="CVS Health Sans"/>
                <a:cs typeface="CVS Health Sans"/>
              </a:rPr>
              <a:t> </a:t>
            </a:r>
            <a:r>
              <a:rPr sz="800" dirty="0">
                <a:solidFill>
                  <a:srgbClr val="3E3E3E"/>
                </a:solidFill>
                <a:latin typeface="CVS Health Sans"/>
                <a:cs typeface="CVS Health Sans"/>
              </a:rPr>
              <a:t>its</a:t>
            </a:r>
            <a:r>
              <a:rPr sz="800" spc="5" dirty="0">
                <a:solidFill>
                  <a:srgbClr val="3E3E3E"/>
                </a:solidFill>
                <a:latin typeface="CVS Health Sans"/>
                <a:cs typeface="CVS Health Sans"/>
              </a:rPr>
              <a:t> </a:t>
            </a:r>
            <a:r>
              <a:rPr sz="800" spc="-10" dirty="0">
                <a:solidFill>
                  <a:srgbClr val="3E3E3E"/>
                </a:solidFill>
                <a:latin typeface="CVS Health Sans"/>
                <a:cs typeface="CVS Health Sans"/>
              </a:rPr>
              <a:t>affiliates.</a:t>
            </a:r>
            <a:r>
              <a:rPr sz="800" spc="65" dirty="0">
                <a:solidFill>
                  <a:srgbClr val="3E3E3E"/>
                </a:solidFill>
                <a:latin typeface="CVS Health Sans"/>
                <a:cs typeface="CVS Health Sans"/>
              </a:rPr>
              <a:t> </a:t>
            </a:r>
            <a:r>
              <a:rPr sz="800" spc="-10" dirty="0">
                <a:solidFill>
                  <a:srgbClr val="3E3E3E"/>
                </a:solidFill>
                <a:latin typeface="CVS Health Sans"/>
                <a:cs typeface="CVS Health Sans"/>
              </a:rPr>
              <a:t>Confidential</a:t>
            </a:r>
            <a:r>
              <a:rPr sz="800" spc="20" dirty="0">
                <a:solidFill>
                  <a:srgbClr val="3E3E3E"/>
                </a:solidFill>
                <a:latin typeface="CVS Health Sans"/>
                <a:cs typeface="CVS Health Sans"/>
              </a:rPr>
              <a:t> </a:t>
            </a:r>
            <a:r>
              <a:rPr sz="800" dirty="0">
                <a:solidFill>
                  <a:srgbClr val="3E3E3E"/>
                </a:solidFill>
                <a:latin typeface="CVS Health Sans"/>
                <a:cs typeface="CVS Health Sans"/>
              </a:rPr>
              <a:t>and</a:t>
            </a:r>
            <a:r>
              <a:rPr sz="800" spc="-20" dirty="0">
                <a:solidFill>
                  <a:srgbClr val="3E3E3E"/>
                </a:solidFill>
                <a:latin typeface="CVS Health Sans"/>
                <a:cs typeface="CVS Health Sans"/>
              </a:rPr>
              <a:t> </a:t>
            </a:r>
            <a:r>
              <a:rPr sz="800" spc="-10" dirty="0">
                <a:solidFill>
                  <a:srgbClr val="3E3E3E"/>
                </a:solidFill>
                <a:latin typeface="CVS Health Sans"/>
                <a:cs typeface="CVS Health Sans"/>
              </a:rPr>
              <a:t>proprietary.</a:t>
            </a:r>
            <a:endParaRPr sz="800">
              <a:latin typeface="CVS Health Sans"/>
              <a:cs typeface="CVS Health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9188</Words>
  <Application>Microsoft Office PowerPoint</Application>
  <PresentationFormat>Widescreen</PresentationFormat>
  <Paragraphs>606</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CVS Health Sans</vt:lpstr>
      <vt:lpstr>CVS Health Sans Cd</vt:lpstr>
      <vt:lpstr>CVS Health Sans Medium</vt:lpstr>
      <vt:lpstr>Times New Roman</vt:lpstr>
      <vt:lpstr>Wingdings</vt:lpstr>
      <vt:lpstr>Office Theme</vt:lpstr>
      <vt:lpstr>Client Operations &amp; Quality and Audit</vt:lpstr>
      <vt:lpstr>Care Career Mapping Info Guide</vt:lpstr>
      <vt:lpstr>Career Mapping</vt:lpstr>
      <vt:lpstr>Care Operations</vt:lpstr>
      <vt:lpstr>Senior Team Operations</vt:lpstr>
      <vt:lpstr>Participant Services</vt:lpstr>
      <vt:lpstr>Quality and Audit</vt:lpstr>
      <vt:lpstr>Resource Planning</vt:lpstr>
      <vt:lpstr>Client Operations</vt:lpstr>
      <vt:lpstr>Member Communications Operations</vt:lpstr>
      <vt:lpstr>Strategy and Member Experience</vt:lpstr>
      <vt:lpstr>Career Mapping Testimonials</vt:lpstr>
      <vt:lpstr>Trent Derrick Lead Director, Customer Care</vt:lpstr>
      <vt:lpstr>Rita Compton Sr. Manager, Resource Planning</vt:lpstr>
      <vt:lpstr>Robin Currie Associate Manager, Claims Processing</vt:lpstr>
      <vt:lpstr>PowerPoint Presentation</vt:lpstr>
      <vt:lpstr>0-2 Years of Experience for Entry-level Individual Contributor or Production Roles</vt:lpstr>
      <vt:lpstr>A range of 3 to 15 years of Mid-level Individual Contributor Roles</vt:lpstr>
      <vt:lpstr>A range of 1-20 Years of Experience for Entry Level Leader to Sr. Leadership Roles</vt:lpstr>
      <vt:lpstr>Job Function Index</vt:lpstr>
      <vt:lpstr>Job Grade - 105</vt:lpstr>
      <vt:lpstr>Job Grade - 109</vt:lpstr>
      <vt:lpstr>Job Grade - 105</vt:lpstr>
      <vt:lpstr>Job Grade - 109</vt:lpstr>
      <vt:lpstr>Job Grade - 105</vt:lpstr>
      <vt:lpstr>Job Grade – 109, 110</vt:lpstr>
      <vt:lpstr>Job Grade - 105</vt:lpstr>
      <vt:lpstr>Job Grade - 107</vt:lpstr>
      <vt:lpstr>Sr. Analyst, Reporting Strategy A position within Workforce Management (WFM) that was created to meet the reporting and analytics needs for the broader Customer Care organization. This role is responsible for connecting and using complex datasets to produce data driven analysis in response to inquiries from Sr leadership. You will also be responsible for building the datasets that serve as the foundation for our reporting, so a strong working knowledge or SQL and relational data structure is critical.</vt:lpstr>
      <vt:lpstr>Senior Manager, Resource Planning</vt:lpstr>
      <vt:lpstr>Job Grade - 105</vt:lpstr>
      <vt:lpstr>Job Grade - 109</vt:lpstr>
      <vt:lpstr>Job Grade - 105</vt:lpstr>
      <vt:lpstr>PowerPoint Presentation</vt:lpstr>
      <vt:lpstr>PowerPoint Presentation</vt:lpstr>
      <vt:lpstr>Lead Director, Member Communications Lead, Director designs and directs the member communication organization and functions, which is a collection of teams whose mission is to assist with coordinating the timely and accurate execution of key information related to a member’s prescription benefits. These communications span from key prescription benefit details to specific disruption, to opportunities to save a member time and/or money, to general marketing information. These communications cover client specific needs, PBM needs, and all Federal &amp; State needs. The core functions are quality assurance, member communication and client support.</vt:lpstr>
      <vt:lpstr>Sr. Coordinator – User Provisioning</vt:lpstr>
      <vt:lpstr>PowerPoint Presentation</vt:lpstr>
      <vt:lpstr>Job Grade - 108</vt:lpstr>
      <vt:lpstr>Strategy and Member Experience The Strategy and Member Experience team is focused on understanding, measuring and enhancing the quality and efficiency of the member and agent experience. The organization includes Quality, User Acceptance Testing, Service (Executive) Recovery, CSAT/Colleague Engagement, IVR/AI Support, Reporting/Analytics.</vt:lpstr>
      <vt:lpstr>Sr. Manager Enrollment Systems/Grievance support</vt:lpstr>
      <vt:lpstr>Job Grade - 110</vt:lpstr>
      <vt:lpstr>Lead Director IVR, Voice Technologies, CRM Technologies</vt:lpstr>
      <vt:lpstr>Need additional career mapping support?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Franzone, Michael</dc:creator>
  <cp:lastModifiedBy>Davis, David P.</cp:lastModifiedBy>
  <cp:revision>1</cp:revision>
  <dcterms:created xsi:type="dcterms:W3CDTF">2025-04-28T19:32:57Z</dcterms:created>
  <dcterms:modified xsi:type="dcterms:W3CDTF">2025-04-28T20:21:48Z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2023-09-21T00:00:00Z</vt:filetime>
  </property>
  <property fmtid="{D5CDD505-2E9C-101B-9397-08002B2CF9AE}" pid="3" name="Creator">
    <vt:lpwstr>Microsoft® PowerPoint® for Microsoft 365</vt:lpwstr>
  </property>
  <property fmtid="{D5CDD505-2E9C-101B-9397-08002B2CF9AE}" pid="4" name="LastSaved">
    <vt:filetime>2025-04-28T00:00:00Z</vt:filetime>
  </property>
  <property fmtid="{D5CDD505-2E9C-101B-9397-08002B2CF9AE}" pid="5" name="Producer">
    <vt:lpwstr>Microsoft® PowerPoint® for Microsoft 365</vt:lpwstr>
  </property>
  <property fmtid="{D5CDD505-2E9C-101B-9397-08002B2CF9AE}" pid="6" name="MSIP_Label_1ecdf243-b9b0-4f63-8694-76742e4201b7_Enabled">
    <vt:lpwstr>true</vt:lpwstr>
  </property>
  <property fmtid="{D5CDD505-2E9C-101B-9397-08002B2CF9AE}" pid="7" name="MSIP_Label_1ecdf243-b9b0-4f63-8694-76742e4201b7_SetDate">
    <vt:lpwstr>2025-04-28T20:16:11Z</vt:lpwstr>
  </property>
  <property fmtid="{D5CDD505-2E9C-101B-9397-08002B2CF9AE}" pid="8" name="MSIP_Label_1ecdf243-b9b0-4f63-8694-76742e4201b7_Method">
    <vt:lpwstr>Standard</vt:lpwstr>
  </property>
  <property fmtid="{D5CDD505-2E9C-101B-9397-08002B2CF9AE}" pid="9" name="MSIP_Label_1ecdf243-b9b0-4f63-8694-76742e4201b7_Name">
    <vt:lpwstr>Proprietary general</vt:lpwstr>
  </property>
  <property fmtid="{D5CDD505-2E9C-101B-9397-08002B2CF9AE}" pid="10" name="MSIP_Label_1ecdf243-b9b0-4f63-8694-76742e4201b7_SiteId">
    <vt:lpwstr>fabb61b8-3afe-4e75-b934-a47f782b8cd7</vt:lpwstr>
  </property>
  <property fmtid="{D5CDD505-2E9C-101B-9397-08002B2CF9AE}" pid="11" name="MSIP_Label_1ecdf243-b9b0-4f63-8694-76742e4201b7_ActionId">
    <vt:lpwstr>ef6a740a-270e-4409-a793-966d602442ef</vt:lpwstr>
  </property>
  <property fmtid="{D5CDD505-2E9C-101B-9397-08002B2CF9AE}" pid="12" name="MSIP_Label_1ecdf243-b9b0-4f63-8694-76742e4201b7_ContentBits">
    <vt:lpwstr>0</vt:lpwstr>
  </property>
  <property fmtid="{D5CDD505-2E9C-101B-9397-08002B2CF9AE}" pid="13" name="MSIP_Label_1ecdf243-b9b0-4f63-8694-76742e4201b7_Tag">
    <vt:lpwstr>10, 3, 0, 1</vt:lpwstr>
  </property>
</Properties>
</file>