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44" r:id="rId2"/>
    <p:sldId id="345" r:id="rId3"/>
    <p:sldId id="34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99CCFF"/>
    <a:srgbClr val="00CC66"/>
    <a:srgbClr val="00CC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121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E2861-EFAA-43EC-91C5-88DD52CCF93B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F3082-160C-4606-896D-F6A270C74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30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>
              <a:solidFill>
                <a:srgbClr val="000000"/>
              </a:solidFill>
              <a:effectLst/>
              <a:latin typeface="CVS Health Sans" panose="020B05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>
              <a:solidFill>
                <a:srgbClr val="000000"/>
              </a:solidFill>
              <a:effectLst/>
              <a:latin typeface="CVS Health Sans" panose="020B0504020202020204" pitchFamily="34" charset="0"/>
            </a:endParaRP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F3082-160C-4606-896D-F6A270C742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13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F3082-160C-4606-896D-F6A270C742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035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>
              <a:solidFill>
                <a:srgbClr val="000000"/>
              </a:solidFill>
              <a:effectLst/>
              <a:latin typeface="CVS Health Sans" panose="020B05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>
              <a:solidFill>
                <a:srgbClr val="000000"/>
              </a:solidFill>
              <a:effectLst/>
              <a:latin typeface="CVS Health Sans" panose="020B05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>
              <a:solidFill>
                <a:srgbClr val="000000"/>
              </a:solidFill>
              <a:effectLst/>
              <a:latin typeface="CVS Health Sans" panose="020B05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>
              <a:solidFill>
                <a:srgbClr val="000000"/>
              </a:solidFill>
              <a:effectLst/>
              <a:latin typeface="CVS Health Sans" panose="020B05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>
              <a:solidFill>
                <a:srgbClr val="000000"/>
              </a:solidFill>
              <a:effectLst/>
              <a:latin typeface="CVS Health Sans" panose="020B05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>
              <a:solidFill>
                <a:srgbClr val="000000"/>
              </a:solidFill>
              <a:effectLst/>
              <a:latin typeface="CVS Health Sans" panose="020B05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>
              <a:solidFill>
                <a:srgbClr val="000000"/>
              </a:solidFill>
              <a:effectLst/>
              <a:latin typeface="CVS Health Sans" panose="020B0504020202020204" pitchFamily="34" charset="0"/>
            </a:endParaRP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F3082-160C-4606-896D-F6A270C742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406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926A-6961-06CE-4AC3-00BEDF885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9F9A8-AA0B-AEC4-0F87-AAAD6295D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E3943-5CED-46CE-5504-16537A62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F5D1C-6CDC-687B-0081-630EEF85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702E4-E978-2311-3BF2-A0527A2B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05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38DA-CB4C-F160-C1C9-75F587E1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BA354-AA38-94B7-B5E5-DFBCB0EC7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923E3-D51F-2EB1-151B-A0F20F32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E6113-B8DD-B73D-5D3C-2AD3B7E9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2AA4-EF71-1173-4F21-654D559D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6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003D4-0C75-3B8A-943A-0689E768D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04A46-D93F-1BA6-F3BD-33AC024A1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B83E3-85C5-B562-1879-E86814A6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3817E-E0B9-CD92-34CE-B5B87B23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39053-13EB-004F-89E4-0DD1864B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21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9110-11BD-D1EE-5F59-9E594F97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FE498-850F-086B-9BAD-2F92926A3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69544-378B-3F65-8101-B3B81B53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31053-0AB6-3B3D-43E4-9D2519C9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FE88-B2EB-E3A6-7F73-47171B90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3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2C90-5BFD-D8FF-DE75-657EC63DE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9D186-E6EE-6D7A-E0D7-61C03031D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4D67E-A1A7-60CB-B665-BD6BFFE40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D58BA-14AA-7C42-3618-FF3373D0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5660-F7E9-2F2D-DCB0-F8A11FBB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32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243F-169D-4D7C-ECDC-BCD374C2B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B877-518C-90AF-C34D-F71F35757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82611-5A85-9CED-4A27-D6267CCFA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D551B-BC48-B276-1C3C-C33B84AB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97792-6F84-507F-B0A3-6B712E0D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66216-25FF-73E8-841D-FEB8A3B0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4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BAC2-F9F0-EA1C-1764-8246E8B6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6B901-5D0A-6968-2789-702B744CC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22229-400B-2A4D-D268-BCFBA83FC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B9909-9B58-BEDB-FBF8-F46A17CCF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FF0A3C-D4E0-40EB-5B4A-997DDA5FA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C80C52-8541-B863-FF64-BED4DA17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ACD7E-3876-B924-1E49-B2DC262A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04266-AA65-C954-88C5-55D0A5C4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2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C69F-D842-BF11-C1C5-F3150D3A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254FB-6308-9E63-C758-3EBD48F1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D2862-4A2F-3EF7-266C-BF24FF06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3A9E0-CE73-9529-F05E-254A5679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7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913BCB-AAB7-DD59-9A52-6019F35A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5EC23-81BC-1CDC-959E-4F88871C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3397A-A80C-D0F6-4297-EDB05A9A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9064-DB0F-290E-040B-704AA3EC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BD8FE-1E41-6ACA-D664-CEE4211CA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7520D-A010-77EA-787D-DBE801CA5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8D926-2CBE-3DC8-467C-F76FE7DA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6CC17-C28C-AC32-3E60-9179E8FE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C0BA4-D3C2-81D7-B798-3EBCBB3B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52F1-7235-980C-7769-79FE1EDB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A11FEA-4F9E-4F2D-9248-405678C2E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C3763-2523-FB60-0B34-AE49774E9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37EA8-4A65-9EEB-3B6C-F6500015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B613C-0F08-E5C6-ACF5-1F201FA4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D6455-5615-F961-BA5D-EB8A312E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9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6ECC7-158E-42A8-6ECF-E7EE528D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FF663-11C3-CB50-DF63-D8BAB4CAC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FB3A3-A40B-F7F6-5EED-EF2DBAECC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D5469-A1EC-456C-BCBC-45A8A60957BC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BD18A-70AF-E1D5-B797-2E8669C77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17F22-E91A-944A-9FD6-9245E2795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04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1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2" name="Picture 2071">
            <a:extLst>
              <a:ext uri="{FF2B5EF4-FFF2-40B4-BE49-F238E27FC236}">
                <a16:creationId xmlns:a16="http://schemas.microsoft.com/office/drawing/2014/main" id="{33100B1C-F241-08D3-99ED-550D19FC4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9619" y="6448476"/>
            <a:ext cx="1352381" cy="409524"/>
          </a:xfrm>
          <a:prstGeom prst="rect">
            <a:avLst/>
          </a:prstGeom>
        </p:spPr>
      </p:pic>
      <p:grpSp>
        <p:nvGrpSpPr>
          <p:cNvPr id="2073" name="Group 2072">
            <a:extLst>
              <a:ext uri="{FF2B5EF4-FFF2-40B4-BE49-F238E27FC236}">
                <a16:creationId xmlns:a16="http://schemas.microsoft.com/office/drawing/2014/main" id="{22161210-A651-1CF1-56AA-B03E88076C57}"/>
              </a:ext>
            </a:extLst>
          </p:cNvPr>
          <p:cNvGrpSpPr/>
          <p:nvPr/>
        </p:nvGrpSpPr>
        <p:grpSpPr>
          <a:xfrm>
            <a:off x="128368" y="122250"/>
            <a:ext cx="4666213" cy="953891"/>
            <a:chOff x="128368" y="122250"/>
            <a:chExt cx="4666213" cy="953891"/>
          </a:xfrm>
        </p:grpSpPr>
        <p:sp>
          <p:nvSpPr>
            <p:cNvPr id="2074" name="Rectangle 2073">
              <a:extLst>
                <a:ext uri="{FF2B5EF4-FFF2-40B4-BE49-F238E27FC236}">
                  <a16:creationId xmlns:a16="http://schemas.microsoft.com/office/drawing/2014/main" id="{E7D9D4DD-3D06-38C2-DD63-1C4C37A4DE8D}"/>
                </a:ext>
              </a:extLst>
            </p:cNvPr>
            <p:cNvSpPr/>
            <p:nvPr/>
          </p:nvSpPr>
          <p:spPr>
            <a:xfrm>
              <a:off x="128368" y="122250"/>
              <a:ext cx="4666213" cy="95389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latin typeface="CVS Health Sans" panose="020B0504020202020204" pitchFamily="34" charset="0"/>
              </a:endParaRPr>
            </a:p>
          </p:txBody>
        </p:sp>
        <p:pic>
          <p:nvPicPr>
            <p:cNvPr id="2075" name="Picture 12" descr="CVS Health heart transparent PNG - StickPNG">
              <a:extLst>
                <a:ext uri="{FF2B5EF4-FFF2-40B4-BE49-F238E27FC236}">
                  <a16:creationId xmlns:a16="http://schemas.microsoft.com/office/drawing/2014/main" id="{DA591DC6-8357-DEC7-7405-37057AA28C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307" y="202039"/>
              <a:ext cx="943615" cy="678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76" name="Rectangle 2075">
              <a:extLst>
                <a:ext uri="{FF2B5EF4-FFF2-40B4-BE49-F238E27FC236}">
                  <a16:creationId xmlns:a16="http://schemas.microsoft.com/office/drawing/2014/main" id="{3CFF3A70-176A-1B88-CB74-A5B39ACB6797}"/>
                </a:ext>
              </a:extLst>
            </p:cNvPr>
            <p:cNvSpPr/>
            <p:nvPr/>
          </p:nvSpPr>
          <p:spPr>
            <a:xfrm>
              <a:off x="293970" y="789068"/>
              <a:ext cx="1003501" cy="2537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bg1"/>
                  </a:solidFill>
                  <a:latin typeface="CVS Health Sans" panose="020B0504020202020204" pitchFamily="34" charset="0"/>
                </a:rPr>
                <a:t>BE HUMAN</a:t>
              </a:r>
            </a:p>
          </p:txBody>
        </p:sp>
        <p:sp>
          <p:nvSpPr>
            <p:cNvPr id="2077" name="TextBox 2076">
              <a:extLst>
                <a:ext uri="{FF2B5EF4-FFF2-40B4-BE49-F238E27FC236}">
                  <a16:creationId xmlns:a16="http://schemas.microsoft.com/office/drawing/2014/main" id="{617B1E88-3C77-AE9E-7260-8D5F04006E56}"/>
                </a:ext>
              </a:extLst>
            </p:cNvPr>
            <p:cNvSpPr txBox="1"/>
            <p:nvPr/>
          </p:nvSpPr>
          <p:spPr>
            <a:xfrm>
              <a:off x="1282311" y="259634"/>
              <a:ext cx="35037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CVS Health Sans" panose="020B0504020202020204" pitchFamily="34" charset="0"/>
                </a:rPr>
                <a:t>How We Care</a:t>
              </a:r>
              <a:endParaRPr lang="en-US" sz="3600" dirty="0">
                <a:solidFill>
                  <a:schemeClr val="bg1"/>
                </a:solidFill>
                <a:latin typeface="CVS Health Sans" panose="020B0504020202020204" pitchFamily="34" charset="0"/>
              </a:endParaRPr>
            </a:p>
          </p:txBody>
        </p:sp>
      </p:grpSp>
      <p:pic>
        <p:nvPicPr>
          <p:cNvPr id="2078" name="Picture 12" descr="21,797 African American Woman Confused Images, Stock Photos, 3D objects, &amp;  Vectors | Shutterstock">
            <a:extLst>
              <a:ext uri="{FF2B5EF4-FFF2-40B4-BE49-F238E27FC236}">
                <a16:creationId xmlns:a16="http://schemas.microsoft.com/office/drawing/2014/main" id="{A087B079-CA08-6AED-E06E-8E317E9D3A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47"/>
          <a:stretch/>
        </p:blipFill>
        <p:spPr bwMode="auto">
          <a:xfrm flipH="1">
            <a:off x="801485" y="5138633"/>
            <a:ext cx="2232706" cy="13084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TextBox 1024">
            <a:extLst>
              <a:ext uri="{FF2B5EF4-FFF2-40B4-BE49-F238E27FC236}">
                <a16:creationId xmlns:a16="http://schemas.microsoft.com/office/drawing/2014/main" id="{B24786B2-BE5F-BFD5-8B0D-CE55DD76C212}"/>
              </a:ext>
            </a:extLst>
          </p:cNvPr>
          <p:cNvSpPr txBox="1"/>
          <p:nvPr/>
        </p:nvSpPr>
        <p:spPr>
          <a:xfrm>
            <a:off x="135754" y="6586355"/>
            <a:ext cx="804672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©2022 CVS Health and/or one of its affiliates. Confidential and proprietary.</a:t>
            </a:r>
          </a:p>
        </p:txBody>
      </p:sp>
      <p:sp>
        <p:nvSpPr>
          <p:cNvPr id="1026" name="Rectangle 1025">
            <a:extLst>
              <a:ext uri="{FF2B5EF4-FFF2-40B4-BE49-F238E27FC236}">
                <a16:creationId xmlns:a16="http://schemas.microsoft.com/office/drawing/2014/main" id="{3170718A-0FD9-0D4D-BF15-A9AD47226454}"/>
              </a:ext>
            </a:extLst>
          </p:cNvPr>
          <p:cNvSpPr/>
          <p:nvPr/>
        </p:nvSpPr>
        <p:spPr>
          <a:xfrm>
            <a:off x="324636" y="1392332"/>
            <a:ext cx="3535134" cy="288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CVS Health Sans" panose="020B0504020202020204" pitchFamily="34" charset="0"/>
              </a:rPr>
              <a:t>Medication was Denied</a:t>
            </a:r>
          </a:p>
        </p:txBody>
      </p:sp>
      <p:sp>
        <p:nvSpPr>
          <p:cNvPr id="1028" name="Content Placeholder 2">
            <a:extLst>
              <a:ext uri="{FF2B5EF4-FFF2-40B4-BE49-F238E27FC236}">
                <a16:creationId xmlns:a16="http://schemas.microsoft.com/office/drawing/2014/main" id="{21047202-30A3-AE12-8CAD-764F23A2A495}"/>
              </a:ext>
            </a:extLst>
          </p:cNvPr>
          <p:cNvSpPr txBox="1">
            <a:spLocks/>
          </p:cNvSpPr>
          <p:nvPr/>
        </p:nvSpPr>
        <p:spPr bwMode="gray">
          <a:xfrm>
            <a:off x="464620" y="2759424"/>
            <a:ext cx="3008415" cy="211534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914400">
              <a:spcBef>
                <a:spcPts val="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ü"/>
              <a:defRPr/>
            </a:pPr>
            <a:r>
              <a:rPr lang="en-US" sz="11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 pharmacist told me my medication was denied b</a:t>
            </a:r>
            <a:r>
              <a:rPr lang="en-US" sz="11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my plan, but I do have insurance. </a:t>
            </a:r>
            <a:endParaRPr lang="en-US" sz="1100" b="0" dirty="0">
              <a:solidFill>
                <a:schemeClr val="tx1"/>
              </a:solidFill>
              <a:effectLst/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defTabSz="914400">
              <a:spcBef>
                <a:spcPts val="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ü"/>
              <a:defRPr/>
            </a:pPr>
            <a:r>
              <a:rPr lang="en-US" sz="11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 doctor wrote a prescription for my meds so why can’t I fill it?</a:t>
            </a:r>
          </a:p>
          <a:p>
            <a:pPr marL="171450" indent="-171450" defTabSz="914400">
              <a:spcBef>
                <a:spcPts val="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ü"/>
              <a:defRPr/>
            </a:pPr>
            <a:r>
              <a:rPr lang="en-US" sz="11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I’m going to the pharmacy;</a:t>
            </a:r>
            <a:r>
              <a:rPr lang="en-US" sz="11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you tell me if my medication will be covered? </a:t>
            </a:r>
          </a:p>
          <a:p>
            <a:pPr marL="171450" indent="-171450" defTabSz="914400">
              <a:spcBef>
                <a:spcPts val="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ü"/>
              <a:defRPr/>
            </a:pPr>
            <a:r>
              <a:rPr lang="en-US" sz="11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was able to fill my medication to start the year without issues; why is it now denied?</a:t>
            </a:r>
          </a:p>
          <a:p>
            <a:pPr marL="171450" indent="-171450" defTabSz="914400">
              <a:spcBef>
                <a:spcPts val="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ü"/>
              <a:defRPr/>
            </a:pPr>
            <a:r>
              <a:rPr lang="en-US" sz="11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 pharmacist said my cost increased, why can’t my copay be the same as last year?</a:t>
            </a:r>
            <a:r>
              <a:rPr lang="en-US" sz="1100" b="0" dirty="0">
                <a:solidFill>
                  <a:srgbClr val="C00000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defTabSz="914400">
              <a:spcBef>
                <a:spcPts val="0"/>
              </a:spcBef>
              <a:spcAft>
                <a:spcPts val="500"/>
              </a:spcAft>
              <a:buClrTx/>
              <a:defRPr/>
            </a:pPr>
            <a:endParaRPr lang="en-US" sz="1200" b="0" dirty="0"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>
              <a:spcBef>
                <a:spcPts val="0"/>
              </a:spcBef>
              <a:spcAft>
                <a:spcPts val="500"/>
              </a:spcAft>
              <a:buClrTx/>
              <a:defRPr/>
            </a:pPr>
            <a:r>
              <a:rPr lang="en-US" sz="1200" b="0" dirty="0"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endParaRPr lang="en-US" sz="1200" b="0" dirty="0">
              <a:solidFill>
                <a:srgbClr val="000000"/>
              </a:solidFill>
              <a:effectLst/>
              <a:latin typeface="CVS Health Sans" panose="020B0504020202020204" pitchFamily="34" charset="0"/>
            </a:endParaRPr>
          </a:p>
        </p:txBody>
      </p: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BF51F147-6024-26E5-4502-F94591676094}"/>
              </a:ext>
            </a:extLst>
          </p:cNvPr>
          <p:cNvCxnSpPr>
            <a:cxnSpLocks/>
          </p:cNvCxnSpPr>
          <p:nvPr/>
        </p:nvCxnSpPr>
        <p:spPr>
          <a:xfrm>
            <a:off x="3987687" y="1802905"/>
            <a:ext cx="0" cy="295723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Content Placeholder 2">
            <a:extLst>
              <a:ext uri="{FF2B5EF4-FFF2-40B4-BE49-F238E27FC236}">
                <a16:creationId xmlns:a16="http://schemas.microsoft.com/office/drawing/2014/main" id="{922EFBBF-2831-06AD-F5E1-766C9D4A2B89}"/>
              </a:ext>
            </a:extLst>
          </p:cNvPr>
          <p:cNvSpPr txBox="1">
            <a:spLocks/>
          </p:cNvSpPr>
          <p:nvPr/>
        </p:nvSpPr>
        <p:spPr bwMode="gray">
          <a:xfrm>
            <a:off x="330268" y="1831412"/>
            <a:ext cx="3593701" cy="105309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200" b="0" dirty="0">
                <a:solidFill>
                  <a:schemeClr val="tx1"/>
                </a:solidFill>
                <a:latin typeface="CVS Health Sans" panose="020B0504020202020204" pitchFamily="34" charset="0"/>
                <a:cs typeface="Times New Roman" panose="02020603050405020304" pitchFamily="18" charset="0"/>
              </a:rPr>
              <a:t>Medication helps people maintain their healthy lifestyle or recover from an illness.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200" b="0" dirty="0">
                <a:solidFill>
                  <a:schemeClr val="tx1"/>
                </a:solidFill>
                <a:latin typeface="CVS Health Sans" panose="020B0504020202020204" pitchFamily="34" charset="0"/>
                <a:cs typeface="Times New Roman" panose="02020603050405020304" pitchFamily="18" charset="0"/>
              </a:rPr>
              <a:t>Members can feel lost and confused when their attempt to fill a script does not go as anticipated. </a:t>
            </a: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</a:endParaRPr>
          </a:p>
        </p:txBody>
      </p: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BF160E05-D112-8991-8A83-1F63F9D0FD9A}"/>
              </a:ext>
            </a:extLst>
          </p:cNvPr>
          <p:cNvCxnSpPr>
            <a:cxnSpLocks/>
          </p:cNvCxnSpPr>
          <p:nvPr/>
        </p:nvCxnSpPr>
        <p:spPr>
          <a:xfrm>
            <a:off x="7957487" y="1823616"/>
            <a:ext cx="0" cy="295723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A21DB4F7-B098-FB9A-B209-23D45EA61CD7}"/>
              </a:ext>
            </a:extLst>
          </p:cNvPr>
          <p:cNvSpPr/>
          <p:nvPr/>
        </p:nvSpPr>
        <p:spPr>
          <a:xfrm>
            <a:off x="4062758" y="1380498"/>
            <a:ext cx="3895724" cy="300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CVS Health Sans" panose="020B0504020202020204" pitchFamily="34" charset="0"/>
              </a:rPr>
              <a:t>Understand the Process</a:t>
            </a:r>
          </a:p>
        </p:txBody>
      </p:sp>
      <p:sp>
        <p:nvSpPr>
          <p:cNvPr id="1044" name="Content Placeholder 2">
            <a:extLst>
              <a:ext uri="{FF2B5EF4-FFF2-40B4-BE49-F238E27FC236}">
                <a16:creationId xmlns:a16="http://schemas.microsoft.com/office/drawing/2014/main" id="{7A9E20E5-A973-AE53-0516-34EBE6EDDF58}"/>
              </a:ext>
            </a:extLst>
          </p:cNvPr>
          <p:cNvSpPr txBox="1">
            <a:spLocks/>
          </p:cNvSpPr>
          <p:nvPr/>
        </p:nvSpPr>
        <p:spPr bwMode="gray">
          <a:xfrm>
            <a:off x="4221038" y="1830099"/>
            <a:ext cx="3665731" cy="76209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1200" b="0" i="0" dirty="0">
                <a:solidFill>
                  <a:schemeClr val="tx1"/>
                </a:solidFill>
                <a:effectLst/>
                <a:latin typeface="CVS Health Sans" panose="020B0504020202020204" pitchFamily="34" charset="0"/>
              </a:rPr>
              <a:t>A Coverage Determination (CD) is a decision about whether a prescribed medication will be covered. If a med is not covered, has restrictions or limitations, the CD process can help members. </a:t>
            </a:r>
          </a:p>
          <a:p>
            <a:pPr>
              <a:spcBef>
                <a:spcPts val="0"/>
              </a:spcBef>
              <a:buClr>
                <a:srgbClr val="000000"/>
              </a:buClr>
              <a:defRPr/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defRPr/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defRPr/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defRPr/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defRPr/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defRPr/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defRPr/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defRPr/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defRPr/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defRPr/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defRPr/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2" indent="-285750">
              <a:spcBef>
                <a:spcPts val="0"/>
              </a:spcBef>
            </a:pPr>
            <a:endParaRPr lang="en-US" sz="1200" b="0" dirty="0">
              <a:solidFill>
                <a:schemeClr val="tx1"/>
              </a:solidFill>
              <a:effectLst/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6" name="Content Placeholder 2">
            <a:extLst>
              <a:ext uri="{FF2B5EF4-FFF2-40B4-BE49-F238E27FC236}">
                <a16:creationId xmlns:a16="http://schemas.microsoft.com/office/drawing/2014/main" id="{636940A3-469A-3DA5-1628-EEAA2BCCFD37}"/>
              </a:ext>
            </a:extLst>
          </p:cNvPr>
          <p:cNvSpPr txBox="1">
            <a:spLocks/>
          </p:cNvSpPr>
          <p:nvPr/>
        </p:nvSpPr>
        <p:spPr bwMode="gray">
          <a:xfrm>
            <a:off x="4319516" y="2925502"/>
            <a:ext cx="3425972" cy="147220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1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 safety is the primary driving factor </a:t>
            </a:r>
          </a:p>
          <a:p>
            <a:pPr marL="171450" indent="-171450"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1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Confirms </a:t>
            </a:r>
            <a:r>
              <a:rPr lang="en-US" sz="11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diagnosis since some meds can be used for dual purposes (off label use) </a:t>
            </a:r>
          </a:p>
          <a:p>
            <a:pPr marL="171450" indent="-171450"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1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Ensures meds will not </a:t>
            </a:r>
            <a:r>
              <a:rPr lang="en-US" sz="11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any negative reactions with other others being taken simultaneously </a:t>
            </a:r>
          </a:p>
          <a:p>
            <a:pPr marL="171450" indent="-171450"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1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Helps to control the quantity of meds dispensed</a:t>
            </a:r>
          </a:p>
          <a:p>
            <a:pPr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defRPr/>
            </a:pPr>
            <a:endParaRPr lang="en-US" sz="1100" b="0" i="0" dirty="0">
              <a:solidFill>
                <a:schemeClr val="tx1"/>
              </a:solidFill>
              <a:effectLst/>
              <a:latin typeface="CVS Health Sans" panose="020B0504020202020204" pitchFamily="34" charset="0"/>
            </a:endParaRPr>
          </a:p>
        </p:txBody>
      </p:sp>
      <p:sp>
        <p:nvSpPr>
          <p:cNvPr id="1047" name="Content Placeholder 2">
            <a:extLst>
              <a:ext uri="{FF2B5EF4-FFF2-40B4-BE49-F238E27FC236}">
                <a16:creationId xmlns:a16="http://schemas.microsoft.com/office/drawing/2014/main" id="{9CB686D2-8620-E6B3-D3BF-B463037D14F5}"/>
              </a:ext>
            </a:extLst>
          </p:cNvPr>
          <p:cNvSpPr txBox="1">
            <a:spLocks/>
          </p:cNvSpPr>
          <p:nvPr/>
        </p:nvSpPr>
        <p:spPr bwMode="gray">
          <a:xfrm>
            <a:off x="4224044" y="2684810"/>
            <a:ext cx="3665733" cy="30926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12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are </a:t>
            </a:r>
            <a:r>
              <a:rPr lang="en-US" sz="120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coverage requests </a:t>
            </a:r>
            <a:r>
              <a:rPr lang="en-US" sz="12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needed?</a:t>
            </a:r>
          </a:p>
          <a:p>
            <a:pPr>
              <a:spcBef>
                <a:spcPts val="0"/>
              </a:spcBef>
              <a:buClr>
                <a:srgbClr val="000000"/>
              </a:buClr>
              <a:defRPr/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defRPr/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defRPr/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defRPr/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defRPr/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defRPr/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defRPr/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defRPr/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defRPr/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defRPr/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2" indent="-285750">
              <a:spcBef>
                <a:spcPts val="0"/>
              </a:spcBef>
            </a:pPr>
            <a:endParaRPr lang="en-US" b="0" dirty="0">
              <a:solidFill>
                <a:schemeClr val="tx1"/>
              </a:solidFill>
              <a:effectLst/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49" name="Picture 2" descr="Beautiful Business Woman With Question Mark Above The Head Looki -  Publication Coach">
            <a:extLst>
              <a:ext uri="{FF2B5EF4-FFF2-40B4-BE49-F238E27FC236}">
                <a16:creationId xmlns:a16="http://schemas.microsoft.com/office/drawing/2014/main" id="{B1BE7794-CBA2-F279-81C4-019885A99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557" y="5133536"/>
            <a:ext cx="2243247" cy="133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TextBox 3074">
            <a:extLst>
              <a:ext uri="{FF2B5EF4-FFF2-40B4-BE49-F238E27FC236}">
                <a16:creationId xmlns:a16="http://schemas.microsoft.com/office/drawing/2014/main" id="{2093D184-0307-786D-6B01-39090B126A5A}"/>
              </a:ext>
            </a:extLst>
          </p:cNvPr>
          <p:cNvSpPr txBox="1"/>
          <p:nvPr/>
        </p:nvSpPr>
        <p:spPr>
          <a:xfrm>
            <a:off x="5163490" y="324745"/>
            <a:ext cx="6867563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effectLst/>
                <a:latin typeface="CVS Health Sans" panose="020B0504020202020204" pitchFamily="34" charset="0"/>
                <a:ea typeface="Calibri" panose="020F0502020204030204" pitchFamily="34" charset="0"/>
              </a:rPr>
              <a:t>Authorization &amp; Determinations</a:t>
            </a:r>
            <a:endParaRPr lang="en-US" sz="3500" dirty="0">
              <a:latin typeface="CVS Health Sans" panose="020B0504020202020204" pitchFamily="34" charset="0"/>
            </a:endParaRPr>
          </a:p>
        </p:txBody>
      </p:sp>
      <p:sp>
        <p:nvSpPr>
          <p:cNvPr id="3077" name="Rectangle 3076">
            <a:extLst>
              <a:ext uri="{FF2B5EF4-FFF2-40B4-BE49-F238E27FC236}">
                <a16:creationId xmlns:a16="http://schemas.microsoft.com/office/drawing/2014/main" id="{9B656DEA-AD74-35FD-0A29-C3889E885A64}"/>
              </a:ext>
            </a:extLst>
          </p:cNvPr>
          <p:cNvSpPr/>
          <p:nvPr/>
        </p:nvSpPr>
        <p:spPr>
          <a:xfrm>
            <a:off x="8284765" y="1379382"/>
            <a:ext cx="3480723" cy="314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CVS Health Sans" panose="020B0504020202020204" pitchFamily="34" charset="0"/>
              </a:rPr>
              <a:t>Medicare D vs. Commercial </a:t>
            </a:r>
          </a:p>
        </p:txBody>
      </p:sp>
      <p:sp>
        <p:nvSpPr>
          <p:cNvPr id="3079" name="Content Placeholder 2">
            <a:extLst>
              <a:ext uri="{FF2B5EF4-FFF2-40B4-BE49-F238E27FC236}">
                <a16:creationId xmlns:a16="http://schemas.microsoft.com/office/drawing/2014/main" id="{5C4E862F-1CEF-AF56-8B1B-9C00C6272930}"/>
              </a:ext>
            </a:extLst>
          </p:cNvPr>
          <p:cNvSpPr txBox="1">
            <a:spLocks/>
          </p:cNvSpPr>
          <p:nvPr/>
        </p:nvSpPr>
        <p:spPr bwMode="gray">
          <a:xfrm>
            <a:off x="8244149" y="1828476"/>
            <a:ext cx="3638496" cy="258878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tabLst/>
              <a:defRPr/>
            </a:pPr>
            <a:r>
              <a:rPr lang="en-US" sz="12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Both LOBs have a CD process but it’s important to understand their </a:t>
            </a:r>
            <a:r>
              <a:rPr lang="en-US" sz="12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similarities &amp; </a:t>
            </a:r>
            <a:r>
              <a:rPr lang="en-US" sz="12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differences.</a:t>
            </a: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  <a:cs typeface="Times New Roman" panose="02020603050405020304" pitchFamily="18" charset="0"/>
            </a:endParaRPr>
          </a:p>
          <a:p>
            <a:pPr lvl="3" indent="0">
              <a:spcBef>
                <a:spcPts val="0"/>
              </a:spcBef>
              <a:buNone/>
            </a:pPr>
            <a:endParaRPr lang="en-US" sz="700" b="0" dirty="0">
              <a:solidFill>
                <a:schemeClr val="tx1"/>
              </a:solidFill>
              <a:effectLst/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>
              <a:solidFill>
                <a:schemeClr val="tx1"/>
              </a:solidFill>
              <a:effectLst/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80" name="Content Placeholder 2">
            <a:extLst>
              <a:ext uri="{FF2B5EF4-FFF2-40B4-BE49-F238E27FC236}">
                <a16:creationId xmlns:a16="http://schemas.microsoft.com/office/drawing/2014/main" id="{F4AD22EA-C819-B83D-9D2D-884788CE37C7}"/>
              </a:ext>
            </a:extLst>
          </p:cNvPr>
          <p:cNvSpPr txBox="1">
            <a:spLocks/>
          </p:cNvSpPr>
          <p:nvPr/>
        </p:nvSpPr>
        <p:spPr bwMode="gray">
          <a:xfrm>
            <a:off x="8417768" y="3888351"/>
            <a:ext cx="3374421" cy="13897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1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– via an ePA Starter or Compass</a:t>
            </a:r>
          </a:p>
          <a:p>
            <a:pPr marL="171450" marR="0" lvl="0" indent="-17145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1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 Type – Standard </a:t>
            </a:r>
          </a:p>
          <a:p>
            <a:pPr marL="171450" marR="0" lvl="0" indent="-17145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1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TAT – clock starts when submitted</a:t>
            </a:r>
          </a:p>
          <a:p>
            <a:pPr marL="171450" indent="-17145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1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 – letter sent, includes Appeals process </a:t>
            </a:r>
          </a:p>
          <a:p>
            <a:pPr marL="171450" indent="-17145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1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Transition Fills – check CIF for coverage </a:t>
            </a:r>
          </a:p>
          <a:p>
            <a:pPr marL="171450" marR="0" lvl="0" indent="-1714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100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81" name="Content Placeholder 2">
            <a:extLst>
              <a:ext uri="{FF2B5EF4-FFF2-40B4-BE49-F238E27FC236}">
                <a16:creationId xmlns:a16="http://schemas.microsoft.com/office/drawing/2014/main" id="{3D610F10-4451-351D-82EF-2789D06D8BB4}"/>
              </a:ext>
            </a:extLst>
          </p:cNvPr>
          <p:cNvSpPr txBox="1">
            <a:spLocks/>
          </p:cNvSpPr>
          <p:nvPr/>
        </p:nvSpPr>
        <p:spPr bwMode="gray">
          <a:xfrm>
            <a:off x="8408976" y="2504950"/>
            <a:ext cx="3272219" cy="131824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1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– via an RM Task  </a:t>
            </a:r>
          </a:p>
          <a:p>
            <a:pPr marL="171450" marR="0" lvl="0" indent="-17145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1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 Type – Standard &amp; Urgent </a:t>
            </a:r>
          </a:p>
          <a:p>
            <a:pPr marL="171450" marR="0" lvl="0" indent="-17145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1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TAT – clock starts when the request is initiated</a:t>
            </a:r>
          </a:p>
          <a:p>
            <a:pPr marL="171450" marR="0" lvl="0" indent="-17145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1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 – letter sent, includes Appeals process </a:t>
            </a:r>
          </a:p>
          <a:p>
            <a:pPr marL="171450" marR="0" lvl="0" indent="-17145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1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Transition Fills – applies for new plan year </a:t>
            </a:r>
          </a:p>
          <a:p>
            <a:pPr marL="171450" marR="0" lvl="0" indent="-1714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100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00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400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82" name="Content Placeholder 2">
            <a:extLst>
              <a:ext uri="{FF2B5EF4-FFF2-40B4-BE49-F238E27FC236}">
                <a16:creationId xmlns:a16="http://schemas.microsoft.com/office/drawing/2014/main" id="{5CDBD792-A033-6A5E-EE1F-E02A4BDFAF0E}"/>
              </a:ext>
            </a:extLst>
          </p:cNvPr>
          <p:cNvSpPr txBox="1">
            <a:spLocks/>
          </p:cNvSpPr>
          <p:nvPr/>
        </p:nvSpPr>
        <p:spPr bwMode="gray">
          <a:xfrm>
            <a:off x="8246577" y="2298458"/>
            <a:ext cx="3662443" cy="17213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tabLst/>
              <a:defRPr/>
            </a:pPr>
            <a:r>
              <a:rPr lang="en-US" sz="120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 D</a:t>
            </a:r>
          </a:p>
        </p:txBody>
      </p:sp>
      <p:sp>
        <p:nvSpPr>
          <p:cNvPr id="3083" name="Content Placeholder 2">
            <a:extLst>
              <a:ext uri="{FF2B5EF4-FFF2-40B4-BE49-F238E27FC236}">
                <a16:creationId xmlns:a16="http://schemas.microsoft.com/office/drawing/2014/main" id="{F24AE8B2-568A-88A7-1AC1-84C67E7FB634}"/>
              </a:ext>
            </a:extLst>
          </p:cNvPr>
          <p:cNvSpPr txBox="1">
            <a:spLocks/>
          </p:cNvSpPr>
          <p:nvPr/>
        </p:nvSpPr>
        <p:spPr bwMode="gray">
          <a:xfrm>
            <a:off x="8228968" y="3667273"/>
            <a:ext cx="3720542" cy="25376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tabLst/>
              <a:defRPr/>
            </a:pPr>
            <a:r>
              <a:rPr lang="en-US" sz="120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Commercial</a:t>
            </a:r>
          </a:p>
        </p:txBody>
      </p:sp>
      <p:pic>
        <p:nvPicPr>
          <p:cNvPr id="3084" name="Picture 6" descr="Day And Night/ Seasons Quiz Practice - ProProfs Quiz">
            <a:extLst>
              <a:ext uri="{FF2B5EF4-FFF2-40B4-BE49-F238E27FC236}">
                <a16:creationId xmlns:a16="http://schemas.microsoft.com/office/drawing/2014/main" id="{2F3B32A6-7234-F392-6081-2AB7420CC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022" y="5117284"/>
            <a:ext cx="2215773" cy="133637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124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EBB9A05-A515-C1AA-A3F1-0E3CBE1AB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9619" y="6448476"/>
            <a:ext cx="1352381" cy="4095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569380-36F7-0434-1066-86FAA55F0972}"/>
              </a:ext>
            </a:extLst>
          </p:cNvPr>
          <p:cNvSpPr txBox="1"/>
          <p:nvPr/>
        </p:nvSpPr>
        <p:spPr>
          <a:xfrm>
            <a:off x="135754" y="6586355"/>
            <a:ext cx="804672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©2022 CVS Health and/or one of its affiliates. Confidential and proprietary.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DB69A1-322A-CF9A-5C68-11861B136E97}"/>
              </a:ext>
            </a:extLst>
          </p:cNvPr>
          <p:cNvGrpSpPr/>
          <p:nvPr/>
        </p:nvGrpSpPr>
        <p:grpSpPr>
          <a:xfrm>
            <a:off x="128368" y="122250"/>
            <a:ext cx="4666213" cy="953891"/>
            <a:chOff x="128368" y="122250"/>
            <a:chExt cx="4666213" cy="953891"/>
          </a:xfrm>
        </p:grpSpPr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FBA1F7BD-104F-211D-9248-62EF77FABD0B}"/>
                </a:ext>
              </a:extLst>
            </p:cNvPr>
            <p:cNvSpPr/>
            <p:nvPr/>
          </p:nvSpPr>
          <p:spPr>
            <a:xfrm>
              <a:off x="128368" y="122250"/>
              <a:ext cx="4666213" cy="95389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latin typeface="CVS Health Sans" panose="020B0504020202020204" pitchFamily="34" charset="0"/>
              </a:endParaRPr>
            </a:p>
          </p:txBody>
        </p:sp>
        <p:pic>
          <p:nvPicPr>
            <p:cNvPr id="8" name="Picture 12" descr="CVS Health heart transparent PNG - StickPNG">
              <a:extLst>
                <a:ext uri="{FF2B5EF4-FFF2-40B4-BE49-F238E27FC236}">
                  <a16:creationId xmlns:a16="http://schemas.microsoft.com/office/drawing/2014/main" id="{715365BD-5AD5-F2C2-6C3A-236AAFE498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307" y="202039"/>
              <a:ext cx="943615" cy="678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8EF8E34-A697-603F-F42D-A4399096E3A2}"/>
                </a:ext>
              </a:extLst>
            </p:cNvPr>
            <p:cNvSpPr/>
            <p:nvPr/>
          </p:nvSpPr>
          <p:spPr>
            <a:xfrm>
              <a:off x="293970" y="789068"/>
              <a:ext cx="1003501" cy="2537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bg1"/>
                  </a:solidFill>
                  <a:latin typeface="CVS Health Sans" panose="020B0504020202020204" pitchFamily="34" charset="0"/>
                </a:rPr>
                <a:t>BE HUMAN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FE5D5C-EC6D-FB5C-0A59-96B65CA617F5}"/>
                </a:ext>
              </a:extLst>
            </p:cNvPr>
            <p:cNvSpPr txBox="1"/>
            <p:nvPr/>
          </p:nvSpPr>
          <p:spPr>
            <a:xfrm>
              <a:off x="1282311" y="259634"/>
              <a:ext cx="35037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CVS Health Sans" panose="020B0504020202020204" pitchFamily="34" charset="0"/>
                </a:rPr>
                <a:t>How We Care</a:t>
              </a:r>
              <a:endParaRPr lang="en-US" sz="3600" dirty="0">
                <a:solidFill>
                  <a:schemeClr val="bg1"/>
                </a:solidFill>
                <a:latin typeface="CVS Health Sans" panose="020B0504020202020204" pitchFamily="34" charset="0"/>
              </a:endParaRP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B2E4E1-45C6-F074-24EB-E27E62151457}"/>
              </a:ext>
            </a:extLst>
          </p:cNvPr>
          <p:cNvCxnSpPr>
            <a:cxnSpLocks/>
          </p:cNvCxnSpPr>
          <p:nvPr/>
        </p:nvCxnSpPr>
        <p:spPr>
          <a:xfrm>
            <a:off x="4076882" y="1819683"/>
            <a:ext cx="0" cy="295723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CC96DE-DF97-BC1E-6F44-33927D561DBE}"/>
              </a:ext>
            </a:extLst>
          </p:cNvPr>
          <p:cNvCxnSpPr>
            <a:cxnSpLocks/>
          </p:cNvCxnSpPr>
          <p:nvPr/>
        </p:nvCxnSpPr>
        <p:spPr>
          <a:xfrm>
            <a:off x="8351534" y="1761388"/>
            <a:ext cx="0" cy="295723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46064AE-23BC-218E-E229-C775B62E64F7}"/>
              </a:ext>
            </a:extLst>
          </p:cNvPr>
          <p:cNvSpPr/>
          <p:nvPr/>
        </p:nvSpPr>
        <p:spPr>
          <a:xfrm>
            <a:off x="4201562" y="1392411"/>
            <a:ext cx="3895724" cy="295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CVS Health Sans" panose="020B0504020202020204" pitchFamily="34" charset="0"/>
              </a:rPr>
              <a:t>Assessing the Situation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69B232E-304D-D60A-A2A0-9A0CB5762A9B}"/>
              </a:ext>
            </a:extLst>
          </p:cNvPr>
          <p:cNvSpPr txBox="1">
            <a:spLocks/>
          </p:cNvSpPr>
          <p:nvPr/>
        </p:nvSpPr>
        <p:spPr bwMode="gray">
          <a:xfrm>
            <a:off x="4272454" y="1819371"/>
            <a:ext cx="4081610" cy="58617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defRPr/>
            </a:pPr>
            <a:r>
              <a:rPr lang="en-US" sz="1200" b="0" dirty="0">
                <a:solidFill>
                  <a:srgbClr val="000000"/>
                </a:solidFill>
                <a:latin typeface="CVS Health Sans" panose="020B0504020202020204" pitchFamily="34" charset="0"/>
              </a:rPr>
              <a:t>Properly identifying your situation helps</a:t>
            </a:r>
            <a:r>
              <a:rPr lang="en-US" sz="1200" b="0" dirty="0">
                <a:solidFill>
                  <a:srgbClr val="000000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avoid </a:t>
            </a:r>
            <a:r>
              <a:rPr lang="en-US" sz="1200" b="0" dirty="0">
                <a:solidFill>
                  <a:srgbClr val="000000"/>
                </a:solidFill>
                <a:latin typeface="CVS Health Sans" panose="020B0504020202020204" pitchFamily="34" charset="0"/>
              </a:rPr>
              <a:t>member homework and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unnecessary delays to fill their meds.</a:t>
            </a:r>
            <a:endParaRPr lang="en-US" sz="1200" b="0" dirty="0">
              <a:solidFill>
                <a:srgbClr val="000000"/>
              </a:solidFill>
              <a:latin typeface="CVS Health Sans" panose="020B0504020202020204" pitchFamily="34" charset="0"/>
            </a:endParaRPr>
          </a:p>
          <a:p>
            <a:pPr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defRPr/>
            </a:pPr>
            <a:endParaRPr lang="en-US" sz="1200" b="0" dirty="0">
              <a:solidFill>
                <a:srgbClr val="000000"/>
              </a:solidFill>
              <a:latin typeface="CVS Health Sans" panose="020B0504020202020204" pitchFamily="34" charset="0"/>
            </a:endParaRPr>
          </a:p>
          <a:p>
            <a:pPr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defRPr/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FAAFF1D-0A3A-C8BE-F895-02D202BD3594}"/>
              </a:ext>
            </a:extLst>
          </p:cNvPr>
          <p:cNvSpPr txBox="1">
            <a:spLocks/>
          </p:cNvSpPr>
          <p:nvPr/>
        </p:nvSpPr>
        <p:spPr bwMode="gray">
          <a:xfrm>
            <a:off x="8497007" y="1822500"/>
            <a:ext cx="3488516" cy="29262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the CIF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1200" b="0" dirty="0">
              <a:solidFill>
                <a:schemeClr val="tx1"/>
              </a:solidFill>
              <a:effectLst/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b="0" dirty="0">
              <a:solidFill>
                <a:schemeClr val="tx1"/>
              </a:solidFill>
              <a:effectLst/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b="0" dirty="0">
              <a:solidFill>
                <a:schemeClr val="tx1"/>
              </a:solidFill>
              <a:effectLst/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b="0" dirty="0">
              <a:solidFill>
                <a:schemeClr val="tx1"/>
              </a:solidFill>
              <a:effectLst/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defRPr/>
            </a:pPr>
            <a:endParaRPr lang="en-US" sz="1600" dirty="0">
              <a:solidFill>
                <a:schemeClr val="tx1"/>
              </a:solidFill>
              <a:effectLst/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defRPr/>
            </a:pPr>
            <a:endParaRPr lang="en-US" sz="1400" dirty="0">
              <a:solidFill>
                <a:schemeClr val="tx1"/>
              </a:solidFill>
              <a:effectLst/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>
              <a:solidFill>
                <a:schemeClr val="tx1"/>
              </a:solidFill>
              <a:latin typeface="CVS Health Sans" panose="020B0504020202020204" pitchFamily="34" charset="0"/>
              <a:cs typeface="Times New Roman" panose="02020603050405020304" pitchFamily="18" charset="0"/>
            </a:endParaRPr>
          </a:p>
          <a:p>
            <a:pPr marL="457200" lvl="2" indent="-285750">
              <a:spcBef>
                <a:spcPts val="0"/>
              </a:spcBef>
            </a:pPr>
            <a:endParaRPr lang="en-US" b="0" dirty="0">
              <a:solidFill>
                <a:schemeClr val="tx1"/>
              </a:solidFill>
              <a:effectLst/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B4713B-C679-8260-6AE8-931221F943FF}"/>
              </a:ext>
            </a:extLst>
          </p:cNvPr>
          <p:cNvSpPr/>
          <p:nvPr/>
        </p:nvSpPr>
        <p:spPr>
          <a:xfrm>
            <a:off x="8363828" y="1392411"/>
            <a:ext cx="3736670" cy="302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CVS Health Sans" panose="020B0504020202020204" pitchFamily="34" charset="0"/>
              </a:rPr>
              <a:t>Before Taking Action</a:t>
            </a:r>
          </a:p>
        </p:txBody>
      </p:sp>
      <p:sp>
        <p:nvSpPr>
          <p:cNvPr id="2049" name="Content Placeholder 2">
            <a:extLst>
              <a:ext uri="{FF2B5EF4-FFF2-40B4-BE49-F238E27FC236}">
                <a16:creationId xmlns:a16="http://schemas.microsoft.com/office/drawing/2014/main" id="{B27F828F-EF07-7E18-1946-9940E81033E2}"/>
              </a:ext>
            </a:extLst>
          </p:cNvPr>
          <p:cNvSpPr txBox="1">
            <a:spLocks/>
          </p:cNvSpPr>
          <p:nvPr/>
        </p:nvSpPr>
        <p:spPr bwMode="gray">
          <a:xfrm>
            <a:off x="8696230" y="2034074"/>
            <a:ext cx="3147603" cy="89458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 handles the CD, CVS or Client?</a:t>
            </a:r>
          </a:p>
          <a:p>
            <a:pPr marL="171450" marR="0" lvl="0" indent="-1714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coverage for non-formulary meds?</a:t>
            </a:r>
          </a:p>
          <a:p>
            <a:pPr marL="171450" marR="0" lvl="0" indent="-1714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 the plan have dispensing restrictions (ex: allows 90 days but only at Mail Order)?</a:t>
            </a:r>
            <a:endParaRPr lang="en-US" sz="1100" b="0" dirty="0">
              <a:solidFill>
                <a:schemeClr val="tx1"/>
              </a:solidFill>
              <a:effectLst/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50" name="Content Placeholder 2">
            <a:extLst>
              <a:ext uri="{FF2B5EF4-FFF2-40B4-BE49-F238E27FC236}">
                <a16:creationId xmlns:a16="http://schemas.microsoft.com/office/drawing/2014/main" id="{F5F732D9-D236-5D48-03EC-B9748AA1704C}"/>
              </a:ext>
            </a:extLst>
          </p:cNvPr>
          <p:cNvSpPr txBox="1">
            <a:spLocks/>
          </p:cNvSpPr>
          <p:nvPr/>
        </p:nvSpPr>
        <p:spPr bwMode="gray">
          <a:xfrm>
            <a:off x="8696230" y="3137916"/>
            <a:ext cx="3245534" cy="78229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 coverage decision is dependent on the doctor fully responding </a:t>
            </a:r>
          </a:p>
          <a:p>
            <a:pPr marL="171450" marR="0" lvl="0" indent="-171450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the doctor fully responds, it takes 1-3 business days for our systems to be updated</a:t>
            </a:r>
          </a:p>
        </p:txBody>
      </p:sp>
      <p:sp>
        <p:nvSpPr>
          <p:cNvPr id="2054" name="Content Placeholder 2">
            <a:extLst>
              <a:ext uri="{FF2B5EF4-FFF2-40B4-BE49-F238E27FC236}">
                <a16:creationId xmlns:a16="http://schemas.microsoft.com/office/drawing/2014/main" id="{FFE49C6D-22D9-4CF1-C02C-46223E7922FC}"/>
              </a:ext>
            </a:extLst>
          </p:cNvPr>
          <p:cNvSpPr txBox="1">
            <a:spLocks/>
          </p:cNvSpPr>
          <p:nvPr/>
        </p:nvSpPr>
        <p:spPr bwMode="gray">
          <a:xfrm>
            <a:off x="8693839" y="4196343"/>
            <a:ext cx="3147603" cy="36905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Always confirm and signup members to ensure they receive phone or email updates</a:t>
            </a:r>
            <a:endParaRPr lang="en-US" sz="1100" dirty="0">
              <a:solidFill>
                <a:schemeClr val="tx1"/>
              </a:solidFill>
              <a:effectLst/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57" name="Content Placeholder 2">
            <a:extLst>
              <a:ext uri="{FF2B5EF4-FFF2-40B4-BE49-F238E27FC236}">
                <a16:creationId xmlns:a16="http://schemas.microsoft.com/office/drawing/2014/main" id="{00B30922-C5DC-0A35-1948-48FE7D268771}"/>
              </a:ext>
            </a:extLst>
          </p:cNvPr>
          <p:cNvSpPr txBox="1">
            <a:spLocks/>
          </p:cNvSpPr>
          <p:nvPr/>
        </p:nvSpPr>
        <p:spPr bwMode="gray">
          <a:xfrm>
            <a:off x="4445796" y="2278409"/>
            <a:ext cx="3620301" cy="247511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Claim </a:t>
            </a:r>
            <a:r>
              <a:rPr lang="en-US" sz="11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must always be run</a:t>
            </a:r>
            <a:r>
              <a:rPr lang="en-US" sz="11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because anything can change between calls and the med could reject for multiple CD related reasons </a:t>
            </a:r>
            <a:endParaRPr lang="en-US" sz="1100" b="0" dirty="0">
              <a:solidFill>
                <a:schemeClr val="tx1"/>
              </a:solidFill>
              <a:effectLst/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Covered Alternatives </a:t>
            </a:r>
            <a:r>
              <a:rPr lang="en-US" sz="11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follow your LOB process for providing members with alternatives </a:t>
            </a:r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Formulary Changes </a:t>
            </a:r>
            <a:r>
              <a:rPr lang="en-US" sz="11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 can occur anytime during the year; confirm by running a Test Claim</a:t>
            </a:r>
            <a:endParaRPr lang="en-US" sz="1100" b="0" dirty="0">
              <a:solidFill>
                <a:schemeClr val="tx1"/>
              </a:solidFill>
              <a:effectLst/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Tiering &amp; Formulary Exceptions </a:t>
            </a:r>
            <a:r>
              <a:rPr lang="en-US" sz="11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sz="11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 appropriate action </a:t>
            </a:r>
            <a:r>
              <a:rPr lang="en-US" sz="11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requested by the member</a:t>
            </a:r>
          </a:p>
          <a:p>
            <a:pPr marL="171450" marR="0" lvl="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Denial w/ CD </a:t>
            </a:r>
            <a:r>
              <a:rPr lang="en-US" sz="11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med/provider details do not match PA</a:t>
            </a:r>
            <a:r>
              <a:rPr lang="en-US" sz="11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0" i="1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z="11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claim was submitted before CD approved </a:t>
            </a:r>
            <a:endParaRPr lang="en-US" sz="1100" b="0" dirty="0">
              <a:solidFill>
                <a:srgbClr val="C00000"/>
              </a:solidFill>
              <a:effectLst/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of Year </a:t>
            </a:r>
            <a:r>
              <a:rPr lang="en-US" sz="11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med was filled to start the plan year but is now rejecting</a:t>
            </a:r>
            <a:r>
              <a:rPr lang="en-US" sz="11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(possible </a:t>
            </a:r>
            <a:r>
              <a:rPr lang="en-US" sz="11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Transition Fill scenario)</a:t>
            </a:r>
          </a:p>
        </p:txBody>
      </p:sp>
      <p:sp>
        <p:nvSpPr>
          <p:cNvPr id="2061" name="Content Placeholder 2">
            <a:extLst>
              <a:ext uri="{FF2B5EF4-FFF2-40B4-BE49-F238E27FC236}">
                <a16:creationId xmlns:a16="http://schemas.microsoft.com/office/drawing/2014/main" id="{B638C0DF-3C06-9FCB-373E-9FB3270896FC}"/>
              </a:ext>
            </a:extLst>
          </p:cNvPr>
          <p:cNvSpPr txBox="1">
            <a:spLocks/>
          </p:cNvSpPr>
          <p:nvPr/>
        </p:nvSpPr>
        <p:spPr bwMode="gray">
          <a:xfrm>
            <a:off x="8497167" y="2931988"/>
            <a:ext cx="3603330" cy="36430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defRPr/>
            </a:pPr>
            <a:r>
              <a:rPr lang="en-US" sz="120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Potential Delays</a:t>
            </a:r>
          </a:p>
        </p:txBody>
      </p:sp>
      <p:sp>
        <p:nvSpPr>
          <p:cNvPr id="2062" name="Content Placeholder 2">
            <a:extLst>
              <a:ext uri="{FF2B5EF4-FFF2-40B4-BE49-F238E27FC236}">
                <a16:creationId xmlns:a16="http://schemas.microsoft.com/office/drawing/2014/main" id="{BD560CD6-0D80-2A06-8DCF-CF2A6B94668E}"/>
              </a:ext>
            </a:extLst>
          </p:cNvPr>
          <p:cNvSpPr txBox="1">
            <a:spLocks/>
          </p:cNvSpPr>
          <p:nvPr/>
        </p:nvSpPr>
        <p:spPr bwMode="gray">
          <a:xfrm>
            <a:off x="8497556" y="3983448"/>
            <a:ext cx="3629318" cy="36430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120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CMP Messaging Alerts </a:t>
            </a:r>
            <a:endParaRPr lang="en-US" sz="1200" dirty="0">
              <a:solidFill>
                <a:schemeClr val="tx1"/>
              </a:solidFill>
              <a:latin typeface="CVS Health Sans" panose="020B05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 </a:t>
            </a:r>
            <a:endParaRPr lang="en-US" sz="1600" dirty="0"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679522-C5E1-0303-8114-FD94A0E246CD}"/>
              </a:ext>
            </a:extLst>
          </p:cNvPr>
          <p:cNvCxnSpPr>
            <a:cxnSpLocks/>
          </p:cNvCxnSpPr>
          <p:nvPr/>
        </p:nvCxnSpPr>
        <p:spPr>
          <a:xfrm>
            <a:off x="7117468" y="1761388"/>
            <a:ext cx="0" cy="108629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Free Bible reading plans | Children's Worship Bulletins Blog">
            <a:extLst>
              <a:ext uri="{FF2B5EF4-FFF2-40B4-BE49-F238E27FC236}">
                <a16:creationId xmlns:a16="http://schemas.microsoft.com/office/drawing/2014/main" id="{1F9E578E-1F64-AD6F-7E52-55D007A44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083" y="5118751"/>
            <a:ext cx="2217445" cy="133490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hat Other Job Titles are Call Centre Agents Known By?">
            <a:extLst>
              <a:ext uri="{FF2B5EF4-FFF2-40B4-BE49-F238E27FC236}">
                <a16:creationId xmlns:a16="http://schemas.microsoft.com/office/drawing/2014/main" id="{A3F04BC9-F2A0-FF48-403A-F6C3856DF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02793" y="5127140"/>
            <a:ext cx="2205666" cy="133238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0CB36D-62FD-CBD3-1634-09B35BF598C3}"/>
              </a:ext>
            </a:extLst>
          </p:cNvPr>
          <p:cNvSpPr txBox="1"/>
          <p:nvPr/>
        </p:nvSpPr>
        <p:spPr>
          <a:xfrm>
            <a:off x="5163490" y="324745"/>
            <a:ext cx="6867563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effectLst/>
                <a:latin typeface="CVS Health Sans" panose="020B0504020202020204" pitchFamily="34" charset="0"/>
                <a:ea typeface="Calibri" panose="020F0502020204030204" pitchFamily="34" charset="0"/>
              </a:rPr>
              <a:t>Authorization &amp; Determinations</a:t>
            </a:r>
            <a:endParaRPr lang="en-US" sz="3500" dirty="0">
              <a:latin typeface="CVS Health Sans" panose="020B0504020202020204" pitchFamily="34" charset="0"/>
            </a:endParaRPr>
          </a:p>
        </p:txBody>
      </p:sp>
      <p:pic>
        <p:nvPicPr>
          <p:cNvPr id="7" name="Picture 18" descr="4,348 Apples Apples Comparison Images, Stock Photos, 3D objects, &amp; Vectors  | Shutterstock">
            <a:extLst>
              <a:ext uri="{FF2B5EF4-FFF2-40B4-BE49-F238E27FC236}">
                <a16:creationId xmlns:a16="http://schemas.microsoft.com/office/drawing/2014/main" id="{8C1FED4D-B9BD-ACA6-65D5-208A84E19B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89"/>
          <a:stretch/>
        </p:blipFill>
        <p:spPr bwMode="auto">
          <a:xfrm>
            <a:off x="1023317" y="5138633"/>
            <a:ext cx="2232705" cy="13084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C329709-823D-6573-149B-C388A3436C76}"/>
              </a:ext>
            </a:extLst>
          </p:cNvPr>
          <p:cNvSpPr/>
          <p:nvPr/>
        </p:nvSpPr>
        <p:spPr>
          <a:xfrm>
            <a:off x="296814" y="1390553"/>
            <a:ext cx="3758302" cy="290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Comparing CD &amp; PA</a:t>
            </a:r>
            <a:endParaRPr lang="en-US" sz="1600" b="1" dirty="0">
              <a:solidFill>
                <a:srgbClr val="C00000"/>
              </a:solidFill>
              <a:latin typeface="CVS Health Sans" panose="020B05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B3E9B57-9FC8-031E-CF15-08178B1C051E}"/>
              </a:ext>
            </a:extLst>
          </p:cNvPr>
          <p:cNvSpPr txBox="1">
            <a:spLocks/>
          </p:cNvSpPr>
          <p:nvPr/>
        </p:nvSpPr>
        <p:spPr bwMode="gray">
          <a:xfrm>
            <a:off x="461333" y="2499158"/>
            <a:ext cx="3456815" cy="159388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-171450"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chemeClr val="tx1"/>
                </a:solidFill>
                <a:latin typeface="CVS Health Sans" panose="020B0504020202020204" pitchFamily="34" charset="0"/>
              </a:rPr>
              <a:t>CDs i</a:t>
            </a:r>
            <a:r>
              <a:rPr lang="en-US" sz="11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</a:rPr>
              <a:t>nclude </a:t>
            </a:r>
            <a:r>
              <a:rPr lang="en-US" sz="11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Formulary (FE) &amp; Tiering (TE) Exceptions, Quantity Limits and Prior Authorization</a:t>
            </a:r>
          </a:p>
          <a:p>
            <a:pPr marL="171450" lvl="1" indent="-171450"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100" b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Formulary Exception – med is </a:t>
            </a:r>
            <a:r>
              <a:rPr lang="en-US" sz="1100" b="1" u="sng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not</a:t>
            </a:r>
            <a:r>
              <a:rPr lang="en-US" sz="1100" b="1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 covered</a:t>
            </a:r>
            <a:r>
              <a:rPr lang="en-US" sz="1100" b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 by the plan</a:t>
            </a:r>
            <a:r>
              <a:rPr lang="en-US" sz="1100" dirty="0">
                <a:solidFill>
                  <a:srgbClr val="000000"/>
                </a:solidFill>
                <a:latin typeface="CVS Health Sans" panose="020B0504020202020204" pitchFamily="34" charset="0"/>
              </a:rPr>
              <a:t>, </a:t>
            </a:r>
            <a:r>
              <a:rPr lang="en-US" sz="1100" b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but the member wants it covered</a:t>
            </a:r>
          </a:p>
          <a:p>
            <a:pPr marL="171450" lvl="1" indent="-171450"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100" b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Tiering Exception </a:t>
            </a:r>
            <a:r>
              <a:rPr lang="en-US" sz="1100" dirty="0">
                <a:solidFill>
                  <a:srgbClr val="000000"/>
                </a:solidFill>
                <a:latin typeface="CVS Health Sans" panose="020B0504020202020204" pitchFamily="34" charset="0"/>
              </a:rPr>
              <a:t>– med </a:t>
            </a:r>
            <a:r>
              <a:rPr lang="en-US" sz="1100" b="1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is covered</a:t>
            </a:r>
            <a:r>
              <a:rPr lang="en-US" sz="110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; </a:t>
            </a:r>
            <a:r>
              <a:rPr lang="en-US" sz="1100" b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member wants the drug tier lowered to reduce the cost</a:t>
            </a:r>
          </a:p>
          <a:p>
            <a:pPr marL="171450" lvl="1" indent="-171450"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  <a:latin typeface="CVS Health Sans" panose="020B0504020202020204" pitchFamily="34" charset="0"/>
              </a:rPr>
              <a:t>Quantity Limits – med </a:t>
            </a:r>
            <a:r>
              <a:rPr lang="en-US" sz="1100" b="1" dirty="0">
                <a:solidFill>
                  <a:srgbClr val="000000"/>
                </a:solidFill>
                <a:latin typeface="CVS Health Sans" panose="020B0504020202020204" pitchFamily="34" charset="0"/>
              </a:rPr>
              <a:t>is covered </a:t>
            </a:r>
            <a:r>
              <a:rPr lang="en-US" sz="1100" dirty="0">
                <a:solidFill>
                  <a:srgbClr val="000000"/>
                </a:solidFill>
                <a:latin typeface="CVS Health Sans" panose="020B0504020202020204" pitchFamily="34" charset="0"/>
              </a:rPr>
              <a:t>by the plan  however only for a specific amount</a:t>
            </a:r>
          </a:p>
          <a:p>
            <a:pPr marL="285750" lvl="1" indent="-285750"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en-US" sz="1100" b="0" dirty="0">
              <a:solidFill>
                <a:srgbClr val="000000"/>
              </a:solidFill>
              <a:effectLst/>
              <a:latin typeface="CVS Health Sans" panose="020B050402020202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3DA766A-1CA2-A539-29D7-49879F809D85}"/>
              </a:ext>
            </a:extLst>
          </p:cNvPr>
          <p:cNvSpPr txBox="1">
            <a:spLocks/>
          </p:cNvSpPr>
          <p:nvPr/>
        </p:nvSpPr>
        <p:spPr bwMode="gray">
          <a:xfrm>
            <a:off x="451493" y="4373040"/>
            <a:ext cx="3425972" cy="58517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100" b="0" i="0" dirty="0">
                <a:solidFill>
                  <a:schemeClr val="tx1"/>
                </a:solidFill>
                <a:effectLst/>
                <a:latin typeface="CVS Health Sans" panose="020B0504020202020204" pitchFamily="34" charset="0"/>
              </a:rPr>
              <a:t>Term Prior Auth refers to PA &amp; </a:t>
            </a:r>
            <a:r>
              <a:rPr lang="en-US" sz="11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Therapy</a:t>
            </a:r>
            <a:endParaRPr lang="en-US" sz="1100" b="0" i="0" dirty="0">
              <a:solidFill>
                <a:schemeClr val="tx1"/>
              </a:solidFill>
              <a:effectLst/>
              <a:latin typeface="CVS Health Sans" panose="020B0504020202020204" pitchFamily="34" charset="0"/>
            </a:endParaRPr>
          </a:p>
          <a:p>
            <a:pPr marL="171450" indent="-171450"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Step Therapy – med </a:t>
            </a:r>
            <a:r>
              <a:rPr lang="en-US" sz="110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is</a:t>
            </a:r>
            <a:r>
              <a:rPr lang="en-US" sz="1100" b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covered 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but members must meet pre-qualifications before they can fill it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488CD53-940D-4CE7-51A0-A986BF43E33D}"/>
              </a:ext>
            </a:extLst>
          </p:cNvPr>
          <p:cNvSpPr txBox="1">
            <a:spLocks/>
          </p:cNvSpPr>
          <p:nvPr/>
        </p:nvSpPr>
        <p:spPr bwMode="gray">
          <a:xfrm>
            <a:off x="272801" y="4154997"/>
            <a:ext cx="3720542" cy="17213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Prior Authorization (PA) 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B0F80FD-6F15-FBC9-4E7E-443CB405E1B5}"/>
              </a:ext>
            </a:extLst>
          </p:cNvPr>
          <p:cNvSpPr txBox="1">
            <a:spLocks/>
          </p:cNvSpPr>
          <p:nvPr/>
        </p:nvSpPr>
        <p:spPr bwMode="gray">
          <a:xfrm>
            <a:off x="277021" y="2263756"/>
            <a:ext cx="3720542" cy="17213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Coverage Determination (CD)</a:t>
            </a:r>
            <a:endParaRPr lang="en-US" sz="1200" dirty="0">
              <a:solidFill>
                <a:schemeClr val="tx1"/>
              </a:solidFill>
              <a:latin typeface="CVS Health Sans" panose="020B05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F80951-C5CE-9A80-4A7F-D50EA6FC96D4}"/>
              </a:ext>
            </a:extLst>
          </p:cNvPr>
          <p:cNvSpPr txBox="1">
            <a:spLocks/>
          </p:cNvSpPr>
          <p:nvPr/>
        </p:nvSpPr>
        <p:spPr bwMode="gray">
          <a:xfrm>
            <a:off x="293969" y="1820270"/>
            <a:ext cx="3720541" cy="35563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defRPr/>
            </a:pPr>
            <a:r>
              <a:rPr lang="en-US" sz="1200" b="0" dirty="0">
                <a:solidFill>
                  <a:srgbClr val="000000"/>
                </a:solidFill>
                <a:latin typeface="CVS Health Sans" panose="020B0504020202020204" pitchFamily="34" charset="0"/>
              </a:rPr>
              <a:t>A CD &amp; PA are considered the same in scope, but they differ in what they account for. </a:t>
            </a:r>
          </a:p>
          <a:p>
            <a:pPr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defRPr/>
            </a:pPr>
            <a:endParaRPr lang="en-US" sz="1200" b="0" dirty="0">
              <a:solidFill>
                <a:srgbClr val="000000"/>
              </a:solidFill>
              <a:latin typeface="CVS Health Sans" panose="020B0504020202020204" pitchFamily="34" charset="0"/>
            </a:endParaRPr>
          </a:p>
          <a:p>
            <a:pPr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defRPr/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4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7E7E8B-AFDB-D5C8-EDBC-2B4E711CBA0B}"/>
              </a:ext>
            </a:extLst>
          </p:cNvPr>
          <p:cNvSpPr txBox="1"/>
          <p:nvPr/>
        </p:nvSpPr>
        <p:spPr>
          <a:xfrm>
            <a:off x="5163490" y="324745"/>
            <a:ext cx="6867563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effectLst/>
                <a:latin typeface="CVS Health Sans" panose="020B0504020202020204" pitchFamily="34" charset="0"/>
                <a:ea typeface="Calibri" panose="020F0502020204030204" pitchFamily="34" charset="0"/>
              </a:rPr>
              <a:t>Authorization &amp; Determinations</a:t>
            </a:r>
            <a:endParaRPr lang="en-US" sz="3500" dirty="0">
              <a:latin typeface="CVS Health Sans" panose="020B05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BB9A05-A515-C1AA-A3F1-0E3CBE1AB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9619" y="6448476"/>
            <a:ext cx="1352381" cy="409524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569380-36F7-0434-1066-86FAA55F0972}"/>
              </a:ext>
            </a:extLst>
          </p:cNvPr>
          <p:cNvSpPr txBox="1"/>
          <p:nvPr/>
        </p:nvSpPr>
        <p:spPr>
          <a:xfrm>
            <a:off x="135754" y="6586355"/>
            <a:ext cx="804672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©2022 CVS Health and/or one of its affiliates. Confidential and proprietary.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DB69A1-322A-CF9A-5C68-11861B136E97}"/>
              </a:ext>
            </a:extLst>
          </p:cNvPr>
          <p:cNvGrpSpPr/>
          <p:nvPr/>
        </p:nvGrpSpPr>
        <p:grpSpPr>
          <a:xfrm>
            <a:off x="128368" y="122250"/>
            <a:ext cx="4666213" cy="953891"/>
            <a:chOff x="128368" y="122250"/>
            <a:chExt cx="4666213" cy="953891"/>
          </a:xfrm>
        </p:grpSpPr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FBA1F7BD-104F-211D-9248-62EF77FABD0B}"/>
                </a:ext>
              </a:extLst>
            </p:cNvPr>
            <p:cNvSpPr/>
            <p:nvPr/>
          </p:nvSpPr>
          <p:spPr>
            <a:xfrm>
              <a:off x="128368" y="122250"/>
              <a:ext cx="4666213" cy="95389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latin typeface="CVS Health Sans" panose="020B0504020202020204" pitchFamily="34" charset="0"/>
              </a:endParaRPr>
            </a:p>
          </p:txBody>
        </p:sp>
        <p:pic>
          <p:nvPicPr>
            <p:cNvPr id="8" name="Picture 12" descr="CVS Health heart transparent PNG - StickPNG">
              <a:extLst>
                <a:ext uri="{FF2B5EF4-FFF2-40B4-BE49-F238E27FC236}">
                  <a16:creationId xmlns:a16="http://schemas.microsoft.com/office/drawing/2014/main" id="{715365BD-5AD5-F2C2-6C3A-236AAFE498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307" y="202039"/>
              <a:ext cx="943615" cy="678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8EF8E34-A697-603F-F42D-A4399096E3A2}"/>
                </a:ext>
              </a:extLst>
            </p:cNvPr>
            <p:cNvSpPr/>
            <p:nvPr/>
          </p:nvSpPr>
          <p:spPr>
            <a:xfrm>
              <a:off x="293970" y="789068"/>
              <a:ext cx="1003501" cy="2537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bg1"/>
                  </a:solidFill>
                  <a:latin typeface="CVS Health Sans" panose="020B0504020202020204" pitchFamily="34" charset="0"/>
                </a:rPr>
                <a:t>BE HUMAN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FE5D5C-EC6D-FB5C-0A59-96B65CA617F5}"/>
                </a:ext>
              </a:extLst>
            </p:cNvPr>
            <p:cNvSpPr txBox="1"/>
            <p:nvPr/>
          </p:nvSpPr>
          <p:spPr>
            <a:xfrm>
              <a:off x="1282311" y="259634"/>
              <a:ext cx="35037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CVS Health Sans" panose="020B0504020202020204" pitchFamily="34" charset="0"/>
                </a:rPr>
                <a:t>How We Care</a:t>
              </a:r>
              <a:endParaRPr lang="en-US" sz="3600" dirty="0">
                <a:solidFill>
                  <a:schemeClr val="bg1"/>
                </a:solidFill>
                <a:latin typeface="CVS Health Sans" panose="020B0504020202020204" pitchFamily="34" charset="0"/>
              </a:endParaRPr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F1EA3C-5645-9FC6-A6E3-742A7C469F99}"/>
              </a:ext>
            </a:extLst>
          </p:cNvPr>
          <p:cNvSpPr txBox="1">
            <a:spLocks/>
          </p:cNvSpPr>
          <p:nvPr/>
        </p:nvSpPr>
        <p:spPr bwMode="gray">
          <a:xfrm>
            <a:off x="8266007" y="1835497"/>
            <a:ext cx="3823983" cy="63094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Members just want their meds and may not easily understand why its being denied with a valid script    or why their doctor needs to be re-engaged.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2D319A-0C92-CC1E-7023-A293623D9912}"/>
              </a:ext>
            </a:extLst>
          </p:cNvPr>
          <p:cNvSpPr/>
          <p:nvPr/>
        </p:nvSpPr>
        <p:spPr>
          <a:xfrm>
            <a:off x="8688264" y="1380499"/>
            <a:ext cx="3033192" cy="309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rgbClr val="C00000"/>
                </a:solidFill>
                <a:latin typeface="CVS Health Sans" panose="020B0504020202020204" pitchFamily="34" charset="0"/>
              </a:rPr>
              <a:t>Why Being Human Matters </a:t>
            </a:r>
          </a:p>
        </p:txBody>
      </p:sp>
      <p:pic>
        <p:nvPicPr>
          <p:cNvPr id="17" name="Picture 12" descr="CVS Health heart transparent PNG - StickPNG">
            <a:extLst>
              <a:ext uri="{FF2B5EF4-FFF2-40B4-BE49-F238E27FC236}">
                <a16:creationId xmlns:a16="http://schemas.microsoft.com/office/drawing/2014/main" id="{254722A1-E11D-AB37-96F8-B84484DE1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994" y="1372522"/>
            <a:ext cx="374569" cy="328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181C745-44D9-811B-B513-8A47E5E541B7}"/>
              </a:ext>
            </a:extLst>
          </p:cNvPr>
          <p:cNvSpPr/>
          <p:nvPr/>
        </p:nvSpPr>
        <p:spPr>
          <a:xfrm>
            <a:off x="4249221" y="1386553"/>
            <a:ext cx="3746463" cy="303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CVS Health Sans" panose="020B0504020202020204" pitchFamily="34" charset="0"/>
              </a:rPr>
              <a:t>Confirming CD Statuses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7D84201-40D1-C75E-0E79-0244CC52C32B}"/>
              </a:ext>
            </a:extLst>
          </p:cNvPr>
          <p:cNvSpPr txBox="1">
            <a:spLocks/>
          </p:cNvSpPr>
          <p:nvPr/>
        </p:nvSpPr>
        <p:spPr bwMode="gray">
          <a:xfrm>
            <a:off x="4418772" y="2333147"/>
            <a:ext cx="3720542" cy="38304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1200" i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PeopleSafe</a:t>
            </a:r>
            <a:endParaRPr lang="en-US" sz="1200" dirty="0">
              <a:solidFill>
                <a:srgbClr val="000000"/>
              </a:solidFill>
              <a:latin typeface="CVS Health Sans" panose="020B0504020202020204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0E98AD8-2B6C-1B69-7F7B-2A1CE44963CA}"/>
              </a:ext>
            </a:extLst>
          </p:cNvPr>
          <p:cNvSpPr txBox="1">
            <a:spLocks/>
          </p:cNvSpPr>
          <p:nvPr/>
        </p:nvSpPr>
        <p:spPr bwMode="gray">
          <a:xfrm>
            <a:off x="4390407" y="3182002"/>
            <a:ext cx="3720542" cy="25874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1200" dirty="0">
                <a:solidFill>
                  <a:srgbClr val="000000"/>
                </a:solidFill>
                <a:latin typeface="CVS Health Sans" panose="020B0504020202020204" pitchFamily="34" charset="0"/>
              </a:rPr>
              <a:t>Compass</a:t>
            </a:r>
            <a:r>
              <a:rPr lang="en-US" sz="1200" i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 </a:t>
            </a:r>
            <a:endParaRPr lang="en-US" sz="1600" dirty="0"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2862047-C370-B464-5CBC-0E2C49FB82DC}"/>
              </a:ext>
            </a:extLst>
          </p:cNvPr>
          <p:cNvSpPr txBox="1">
            <a:spLocks/>
          </p:cNvSpPr>
          <p:nvPr/>
        </p:nvSpPr>
        <p:spPr bwMode="gray">
          <a:xfrm>
            <a:off x="8381803" y="4007397"/>
            <a:ext cx="3436226" cy="123572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Bef>
                <a:spcPts val="0"/>
              </a:spcBef>
              <a:spcAft>
                <a:spcPts val="1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075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MEDD PDP – #</a:t>
            </a:r>
            <a:r>
              <a:rPr lang="en-US" sz="1075" b="0" dirty="0">
                <a:solidFill>
                  <a:schemeClr val="tx1"/>
                </a:solidFill>
                <a:latin typeface="CVS Health Sans" panose="020B0504020202020204" pitchFamily="34" charset="0"/>
              </a:rPr>
              <a:t>TSRC-PROD-004665</a:t>
            </a:r>
            <a:endParaRPr lang="en-US" sz="1075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0"/>
              </a:spcBef>
              <a:spcAft>
                <a:spcPts val="1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075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Aetna MEDD – </a:t>
            </a:r>
            <a:r>
              <a:rPr lang="en-US" sz="1075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n-US" sz="1075" b="0" dirty="0">
                <a:solidFill>
                  <a:schemeClr val="tx1"/>
                </a:solidFill>
                <a:latin typeface="CVS Health Sans" panose="020B0504020202020204" pitchFamily="34" charset="0"/>
              </a:rPr>
              <a:t>CMS-PRD1-087836</a:t>
            </a:r>
            <a:endParaRPr lang="en-US" sz="1075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0"/>
              </a:spcBef>
              <a:spcAft>
                <a:spcPts val="1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075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Aetna Commercial – #</a:t>
            </a:r>
            <a:r>
              <a:rPr lang="en-US" sz="1075" b="0" dirty="0">
                <a:solidFill>
                  <a:schemeClr val="tx1"/>
                </a:solidFill>
                <a:latin typeface="CVS Health Sans" panose="020B0504020202020204" pitchFamily="34" charset="0"/>
              </a:rPr>
              <a:t>CMS-PRD1-071781</a:t>
            </a:r>
          </a:p>
          <a:p>
            <a:pPr marL="171450" indent="-171450">
              <a:spcBef>
                <a:spcPts val="0"/>
              </a:spcBef>
              <a:spcAft>
                <a:spcPts val="1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075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Commercial – #</a:t>
            </a:r>
            <a:r>
              <a:rPr lang="en-US" sz="1075" b="0" dirty="0">
                <a:solidFill>
                  <a:schemeClr val="tx1"/>
                </a:solidFill>
                <a:latin typeface="CVS Health Sans" panose="020B0504020202020204" pitchFamily="34" charset="0"/>
              </a:rPr>
              <a:t>CMS-2-029267</a:t>
            </a:r>
            <a:endParaRPr lang="en-US" sz="1075" b="0" dirty="0">
              <a:solidFill>
                <a:schemeClr val="tx1"/>
              </a:solidFill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0"/>
              </a:spcBef>
              <a:spcAft>
                <a:spcPts val="1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075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Commercial Compass – </a:t>
            </a:r>
            <a:r>
              <a:rPr lang="en-US" sz="1075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n-US" sz="1075" b="0" dirty="0">
                <a:solidFill>
                  <a:schemeClr val="tx1"/>
                </a:solidFill>
                <a:latin typeface="CVS Health Sans" panose="020B0504020202020204" pitchFamily="34" charset="0"/>
              </a:rPr>
              <a:t>TSRC-PROD-056368</a:t>
            </a:r>
          </a:p>
          <a:p>
            <a:pPr marL="171450" indent="-171450">
              <a:spcBef>
                <a:spcPts val="0"/>
              </a:spcBef>
              <a:spcAft>
                <a:spcPts val="1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075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PHD Compass – #</a:t>
            </a:r>
            <a:r>
              <a:rPr lang="en-US" sz="1075" b="0" dirty="0">
                <a:solidFill>
                  <a:schemeClr val="tx1"/>
                </a:solidFill>
                <a:latin typeface="CVS Health Sans" panose="020B0504020202020204" pitchFamily="34" charset="0"/>
              </a:rPr>
              <a:t>TSRC-PROD-046358</a:t>
            </a:r>
            <a:endParaRPr lang="en-US" sz="1075" b="0" dirty="0">
              <a:solidFill>
                <a:schemeClr val="tx1"/>
              </a:solidFill>
              <a:effectLst/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B84820E-C796-7208-C384-B1E66E7C3D2C}"/>
              </a:ext>
            </a:extLst>
          </p:cNvPr>
          <p:cNvSpPr txBox="1">
            <a:spLocks/>
          </p:cNvSpPr>
          <p:nvPr/>
        </p:nvSpPr>
        <p:spPr bwMode="gray">
          <a:xfrm>
            <a:off x="8259901" y="3810609"/>
            <a:ext cx="3436226" cy="24892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 sz="110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CD/PA WI References</a:t>
            </a:r>
            <a:endParaRPr lang="en-US" sz="1100" dirty="0">
              <a:solidFill>
                <a:schemeClr val="tx1"/>
              </a:solidFill>
              <a:effectLst/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84D6C0-28DE-E1F6-1208-E38F6805D23B}"/>
              </a:ext>
            </a:extLst>
          </p:cNvPr>
          <p:cNvSpPr/>
          <p:nvPr/>
        </p:nvSpPr>
        <p:spPr>
          <a:xfrm>
            <a:off x="160946" y="1380499"/>
            <a:ext cx="3895724" cy="303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CVS Health Sans" panose="020B0504020202020204" pitchFamily="34" charset="0"/>
              </a:rPr>
              <a:t>Listening &amp; Responding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19D1A41-3D68-016D-553A-B142554111B6}"/>
              </a:ext>
            </a:extLst>
          </p:cNvPr>
          <p:cNvSpPr txBox="1">
            <a:spLocks/>
          </p:cNvSpPr>
          <p:nvPr/>
        </p:nvSpPr>
        <p:spPr bwMode="gray">
          <a:xfrm>
            <a:off x="691366" y="2588992"/>
            <a:ext cx="3316345" cy="189907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1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medication are you calling about? </a:t>
            </a:r>
          </a:p>
          <a:p>
            <a:pPr marL="171450" marR="0" lvl="0" indent="-17145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1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many days of medication do you have left?</a:t>
            </a:r>
          </a:p>
          <a:p>
            <a:pPr marL="171450" marR="0" lvl="0" indent="-17145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1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can reach out to your </a:t>
            </a:r>
            <a:r>
              <a:rPr lang="en-US" sz="11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doctor on your behalf;</a:t>
            </a:r>
            <a:r>
              <a:rPr lang="en-US" sz="11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you confirm your doctor’s information?</a:t>
            </a:r>
          </a:p>
          <a:p>
            <a:pPr marL="171450" marR="0" lvl="0" indent="-17145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1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Would you like for me to look into potential covered alternatives?</a:t>
            </a:r>
          </a:p>
          <a:p>
            <a:pPr marL="171450" marR="0" lvl="0" indent="-17145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1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 you receive a letter about this medication?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59D9ADC-A4DB-AA7E-925D-BBCDA4A47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401" y="2246012"/>
            <a:ext cx="378425" cy="444238"/>
          </a:xfrm>
          <a:prstGeom prst="rect">
            <a:avLst/>
          </a:prstGeom>
          <a:ln>
            <a:noFill/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9AF52E8-9EED-B92E-D201-712303AEA5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864" y="1791985"/>
            <a:ext cx="329064" cy="378425"/>
          </a:xfrm>
          <a:prstGeom prst="rect">
            <a:avLst/>
          </a:prstGeom>
          <a:ln>
            <a:noFill/>
          </a:ln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B946BFD6-D2A9-FAC5-E164-346DF05E68FE}"/>
              </a:ext>
            </a:extLst>
          </p:cNvPr>
          <p:cNvSpPr txBox="1">
            <a:spLocks/>
          </p:cNvSpPr>
          <p:nvPr/>
        </p:nvSpPr>
        <p:spPr bwMode="gray">
          <a:xfrm>
            <a:off x="681875" y="1824757"/>
            <a:ext cx="3380302" cy="37842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2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 pharmacy told me my medication wasn’t covered; I don’t understand, can you help me? </a:t>
            </a: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</a:endParaRPr>
          </a:p>
        </p:txBody>
      </p:sp>
      <p:sp>
        <p:nvSpPr>
          <p:cNvPr id="2049" name="Content Placeholder 2">
            <a:extLst>
              <a:ext uri="{FF2B5EF4-FFF2-40B4-BE49-F238E27FC236}">
                <a16:creationId xmlns:a16="http://schemas.microsoft.com/office/drawing/2014/main" id="{F600A083-EBB6-5F13-710F-E7D7154FA899}"/>
              </a:ext>
            </a:extLst>
          </p:cNvPr>
          <p:cNvSpPr txBox="1">
            <a:spLocks/>
          </p:cNvSpPr>
          <p:nvPr/>
        </p:nvSpPr>
        <p:spPr bwMode="gray">
          <a:xfrm>
            <a:off x="691347" y="2335648"/>
            <a:ext cx="3362934" cy="32414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1200" dirty="0">
                <a:solidFill>
                  <a:srgbClr val="000000"/>
                </a:solidFill>
                <a:latin typeface="CVS Health Sans" panose="020B0504020202020204" pitchFamily="34" charset="0"/>
              </a:rPr>
              <a:t>I can absolutely help you…</a:t>
            </a:r>
            <a:endParaRPr lang="en-US" sz="1200" b="0" dirty="0">
              <a:solidFill>
                <a:schemeClr val="tx1"/>
              </a:solidFill>
              <a:effectLst/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54" name="Content Placeholder 2">
            <a:extLst>
              <a:ext uri="{FF2B5EF4-FFF2-40B4-BE49-F238E27FC236}">
                <a16:creationId xmlns:a16="http://schemas.microsoft.com/office/drawing/2014/main" id="{7FAB7C11-361B-A297-C8A2-2F2F7CC8B449}"/>
              </a:ext>
            </a:extLst>
          </p:cNvPr>
          <p:cNvSpPr txBox="1">
            <a:spLocks/>
          </p:cNvSpPr>
          <p:nvPr/>
        </p:nvSpPr>
        <p:spPr bwMode="gray">
          <a:xfrm>
            <a:off x="4393484" y="1836109"/>
            <a:ext cx="3561566" cy="3954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1200" b="0" dirty="0">
                <a:solidFill>
                  <a:srgbClr val="000000"/>
                </a:solidFill>
                <a:latin typeface="CVS Health Sans" panose="020B0504020202020204" pitchFamily="34" charset="0"/>
              </a:rPr>
              <a:t>Be ready, members will call on their CD status since an approval allows them to get their meds. </a:t>
            </a:r>
          </a:p>
          <a:p>
            <a:pPr>
              <a:spcBef>
                <a:spcPts val="0"/>
              </a:spcBef>
              <a:buClr>
                <a:srgbClr val="000000"/>
              </a:buClr>
              <a:defRPr/>
            </a:pPr>
            <a:endParaRPr lang="en-US" sz="700" i="0" dirty="0">
              <a:solidFill>
                <a:srgbClr val="000000"/>
              </a:solidFill>
              <a:effectLst/>
              <a:latin typeface="CVS Health Sans" panose="020B05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defRPr/>
            </a:pPr>
            <a:endParaRPr lang="en-US" sz="1200" dirty="0">
              <a:solidFill>
                <a:srgbClr val="000000"/>
              </a:solidFill>
              <a:latin typeface="CVS Health Sans" panose="020B05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defRPr/>
            </a:pPr>
            <a:endParaRPr lang="en-US" sz="1200" i="0" dirty="0">
              <a:solidFill>
                <a:srgbClr val="000000"/>
              </a:solidFill>
              <a:effectLst/>
              <a:latin typeface="CVS Health Sans" panose="020B05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defRPr/>
            </a:pPr>
            <a:endParaRPr lang="en-US" sz="1200" dirty="0">
              <a:solidFill>
                <a:srgbClr val="000000"/>
              </a:solidFill>
              <a:latin typeface="CVS Health Sans" panose="020B05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defRPr/>
            </a:pPr>
            <a:endParaRPr lang="en-US" sz="1200" i="0" dirty="0">
              <a:solidFill>
                <a:srgbClr val="000000"/>
              </a:solidFill>
              <a:effectLst/>
              <a:latin typeface="CVS Health Sans" panose="020B05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defRPr/>
            </a:pPr>
            <a:endParaRPr lang="en-US" sz="1200" dirty="0">
              <a:solidFill>
                <a:srgbClr val="000000"/>
              </a:solidFill>
              <a:latin typeface="CVS Health Sans" panose="020B05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defRPr/>
            </a:pPr>
            <a:endParaRPr lang="en-US" sz="1200" i="0" dirty="0">
              <a:solidFill>
                <a:srgbClr val="000000"/>
              </a:solidFill>
              <a:effectLst/>
              <a:latin typeface="CVS Health Sans" panose="020B05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defRPr/>
            </a:pPr>
            <a:endParaRPr lang="en-US" sz="1200" dirty="0">
              <a:solidFill>
                <a:srgbClr val="000000"/>
              </a:solidFill>
              <a:latin typeface="CVS Health Sans" panose="020B0504020202020204" pitchFamily="34" charset="0"/>
            </a:endParaRPr>
          </a:p>
          <a:p>
            <a:pPr marL="285750" indent="-28575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en-US" sz="1600" b="0" u="sng" dirty="0"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en-US" sz="1600" b="0" dirty="0"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en-US" sz="1600" b="0" dirty="0"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3" indent="-285750">
              <a:spcBef>
                <a:spcPts val="0"/>
              </a:spcBef>
              <a:buClr>
                <a:srgbClr val="000000"/>
              </a:buClr>
              <a:defRPr/>
            </a:pPr>
            <a:endParaRPr lang="en-US" sz="1200" b="0" dirty="0"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3" indent="-285750">
              <a:spcBef>
                <a:spcPts val="0"/>
              </a:spcBef>
              <a:buClr>
                <a:srgbClr val="000000"/>
              </a:buClr>
              <a:defRPr/>
            </a:pPr>
            <a:endParaRPr lang="en-US" sz="1200" b="0" i="0" dirty="0">
              <a:solidFill>
                <a:srgbClr val="000000"/>
              </a:solidFill>
              <a:effectLst/>
              <a:latin typeface="CVS Health Sans" panose="020B0504020202020204" pitchFamily="34" charset="0"/>
            </a:endParaRPr>
          </a:p>
          <a:p>
            <a:pPr lvl="2" indent="0"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None/>
              <a:defRPr/>
            </a:pPr>
            <a:endParaRPr lang="en-US" sz="1600" b="0" dirty="0">
              <a:solidFill>
                <a:schemeClr val="tx1"/>
              </a:solidFill>
              <a:latin typeface="CVS Health Sans" panose="020B0504020202020204" pitchFamily="34" charset="0"/>
            </a:endParaRPr>
          </a:p>
          <a:p>
            <a:pPr marL="285750" indent="-28575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en-US" sz="1600" b="0" dirty="0">
              <a:effectLst/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en-US" sz="1600" b="0" dirty="0"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1600" b="0" dirty="0"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defRPr/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87A5578-BDBE-E60F-02EC-60C229D26A1A}"/>
              </a:ext>
            </a:extLst>
          </p:cNvPr>
          <p:cNvCxnSpPr>
            <a:cxnSpLocks/>
          </p:cNvCxnSpPr>
          <p:nvPr/>
        </p:nvCxnSpPr>
        <p:spPr>
          <a:xfrm>
            <a:off x="4182739" y="1802905"/>
            <a:ext cx="0" cy="295723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44C43F-2C3F-EA7E-E69D-7FA454A46EED}"/>
              </a:ext>
            </a:extLst>
          </p:cNvPr>
          <p:cNvCxnSpPr>
            <a:cxnSpLocks/>
          </p:cNvCxnSpPr>
          <p:nvPr/>
        </p:nvCxnSpPr>
        <p:spPr>
          <a:xfrm>
            <a:off x="8083082" y="1808960"/>
            <a:ext cx="0" cy="295723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BF8025-293A-9D28-EF0F-A6656E5B5B49}"/>
              </a:ext>
            </a:extLst>
          </p:cNvPr>
          <p:cNvSpPr txBox="1">
            <a:spLocks/>
          </p:cNvSpPr>
          <p:nvPr/>
        </p:nvSpPr>
        <p:spPr bwMode="gray">
          <a:xfrm>
            <a:off x="4569779" y="2544930"/>
            <a:ext cx="3147060" cy="61976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228600" marR="0" lvl="0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100" kern="1200" dirty="0">
                <a:solidFill>
                  <a:srgbClr val="000000"/>
                </a:solidFill>
                <a:effectLst/>
                <a:latin typeface="CVS Health Sans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Plan Benefit Override button</a:t>
            </a:r>
            <a:endParaRPr lang="en-US" sz="1100" dirty="0">
              <a:effectLst/>
              <a:latin typeface="CVS Health Sans" panose="020B0504020202020204" pitchFamily="34" charset="0"/>
              <a:ea typeface="Times New Roman" panose="02020603050405020304" pitchFamily="18" charset="0"/>
            </a:endParaRPr>
          </a:p>
          <a:p>
            <a:pPr marL="228600" marR="0" lvl="0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100" kern="1200" dirty="0">
                <a:solidFill>
                  <a:srgbClr val="000000"/>
                </a:solidFill>
                <a:effectLst/>
                <a:latin typeface="CVS Health Sans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View PA Status button</a:t>
            </a:r>
            <a:endParaRPr lang="en-US" sz="1100" dirty="0">
              <a:effectLst/>
              <a:latin typeface="CVS Health Sans" panose="020B0504020202020204" pitchFamily="34" charset="0"/>
              <a:ea typeface="Times New Roman" panose="02020603050405020304" pitchFamily="18" charset="0"/>
            </a:endParaRPr>
          </a:p>
          <a:p>
            <a:pPr marL="228600" marR="0" lvl="0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100" kern="1200" dirty="0">
                <a:solidFill>
                  <a:srgbClr val="000000"/>
                </a:solidFill>
                <a:effectLst/>
                <a:latin typeface="CVS Health Sans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 &amp; talk through the </a:t>
            </a:r>
            <a:r>
              <a:rPr lang="en-US" sz="1100" dirty="0">
                <a:solidFill>
                  <a:srgbClr val="000000"/>
                </a:solidFill>
                <a:latin typeface="CVS Health Sans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kern="1200" dirty="0">
                <a:solidFill>
                  <a:srgbClr val="000000"/>
                </a:solidFill>
                <a:effectLst/>
                <a:latin typeface="CVS Health Sans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tatus</a:t>
            </a:r>
            <a:endParaRPr lang="en-US" sz="1100" dirty="0">
              <a:effectLst/>
              <a:latin typeface="CVS Health Sans" panose="020B05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F6CF825-E948-FEF4-703B-B376726D7AF9}"/>
              </a:ext>
            </a:extLst>
          </p:cNvPr>
          <p:cNvSpPr txBox="1">
            <a:spLocks/>
          </p:cNvSpPr>
          <p:nvPr/>
        </p:nvSpPr>
        <p:spPr bwMode="gray">
          <a:xfrm>
            <a:off x="4565587" y="3387094"/>
            <a:ext cx="3443675" cy="61976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228600" marR="0" lvl="0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100" kern="1200" dirty="0">
                <a:effectLst/>
                <a:latin typeface="CVS Health Sans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sz="1100" dirty="0">
                <a:latin typeface="CVS Health Sans" panose="020B0504020202020204" pitchFamily="34" charset="0"/>
              </a:rPr>
              <a:t>Claims tab (Claims Landing page)</a:t>
            </a:r>
            <a:endParaRPr lang="en-US" sz="1100" kern="1200" dirty="0">
              <a:effectLst/>
              <a:latin typeface="CVS Health Sans" panose="020B05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100" dirty="0">
                <a:latin typeface="CVS Health Sans" panose="020B0504020202020204" pitchFamily="34" charset="0"/>
              </a:rPr>
              <a:t>Click Override/PA History (Quick Actions panel)</a:t>
            </a:r>
            <a:endParaRPr lang="en-US" sz="1100" dirty="0">
              <a:effectLst/>
              <a:latin typeface="CVS Health Sans" panose="020B0504020202020204" pitchFamily="34" charset="0"/>
              <a:ea typeface="Times New Roman" panose="02020603050405020304" pitchFamily="18" charset="0"/>
            </a:endParaRPr>
          </a:p>
          <a:p>
            <a:pPr marL="228600" marR="0" lvl="0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100" kern="1200" dirty="0">
                <a:effectLst/>
                <a:latin typeface="CVS Health Sans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 &amp; talk through the PA or ePA </a:t>
            </a:r>
            <a:r>
              <a:rPr lang="en-US" sz="1100" dirty="0">
                <a:latin typeface="CVS Health Sans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kern="1200" dirty="0">
                <a:effectLst/>
                <a:latin typeface="CVS Health Sans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tatus</a:t>
            </a:r>
            <a:endParaRPr lang="en-US" sz="1100" dirty="0">
              <a:effectLst/>
              <a:latin typeface="CVS Health Sans" panose="020B05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15" name="Picture 6" descr="Cartoon heart hand sign Wallpapers Download | MobCup">
            <a:extLst>
              <a:ext uri="{FF2B5EF4-FFF2-40B4-BE49-F238E27FC236}">
                <a16:creationId xmlns:a16="http://schemas.microsoft.com/office/drawing/2014/main" id="{4E75F8E4-74FF-AF6C-2275-78282A37C7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5"/>
          <a:stretch/>
        </p:blipFill>
        <p:spPr bwMode="auto">
          <a:xfrm>
            <a:off x="9156244" y="5185495"/>
            <a:ext cx="2217445" cy="13468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4 Ways to Practice Active Listening in Your Role as a Leader | Union for  Reform Judaism">
            <a:extLst>
              <a:ext uri="{FF2B5EF4-FFF2-40B4-BE49-F238E27FC236}">
                <a16:creationId xmlns:a16="http://schemas.microsoft.com/office/drawing/2014/main" id="{40B7E6DC-A46F-DED4-312F-E602BC066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4106" y="5186170"/>
            <a:ext cx="2226651" cy="13468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5 Advanced Customer Service Skills that Every Employee Needs">
            <a:extLst>
              <a:ext uri="{FF2B5EF4-FFF2-40B4-BE49-F238E27FC236}">
                <a16:creationId xmlns:a16="http://schemas.microsoft.com/office/drawing/2014/main" id="{DDE04377-B018-3892-DCEE-55BB33F50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009" y="5185557"/>
            <a:ext cx="2226651" cy="134745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9CE0E4E-4BA4-220D-D57A-1D30742895EF}"/>
              </a:ext>
            </a:extLst>
          </p:cNvPr>
          <p:cNvSpPr txBox="1">
            <a:spLocks/>
          </p:cNvSpPr>
          <p:nvPr/>
        </p:nvSpPr>
        <p:spPr bwMode="gray">
          <a:xfrm>
            <a:off x="4394661" y="3993223"/>
            <a:ext cx="3572021" cy="61976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100" kern="1200" dirty="0">
                <a:solidFill>
                  <a:srgbClr val="000000"/>
                </a:solidFill>
                <a:effectLst/>
                <a:latin typeface="CVS Health Sans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 – if the </a:t>
            </a:r>
            <a:r>
              <a:rPr lang="en-US" sz="1100" dirty="0">
                <a:solidFill>
                  <a:srgbClr val="000000"/>
                </a:solidFill>
                <a:latin typeface="CVS Health Sans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 is closed (no provider response), you may submit again if requested but encourage the member to contact their provider</a:t>
            </a:r>
            <a:endParaRPr lang="en-US" sz="1100" dirty="0">
              <a:effectLst/>
              <a:latin typeface="CVS Health Sans" panose="020B05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4F372E80-096D-FA21-B4EF-62DA3E6E332B}"/>
              </a:ext>
            </a:extLst>
          </p:cNvPr>
          <p:cNvSpPr txBox="1">
            <a:spLocks/>
          </p:cNvSpPr>
          <p:nvPr/>
        </p:nvSpPr>
        <p:spPr bwMode="gray">
          <a:xfrm>
            <a:off x="8379782" y="2445905"/>
            <a:ext cx="3452206" cy="189907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1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kindness &amp; listen to understand</a:t>
            </a:r>
          </a:p>
          <a:p>
            <a:pPr marL="171450" marR="0" lvl="0" indent="-17145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1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Acknowledge emotions</a:t>
            </a:r>
          </a:p>
          <a:p>
            <a:pPr marL="171450" marR="0" lvl="0" indent="-17145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1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Properly assess the situation before acting</a:t>
            </a:r>
          </a:p>
          <a:p>
            <a:pPr marL="171450" marR="0" lvl="0" indent="-17145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1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accurate expectations</a:t>
            </a:r>
          </a:p>
          <a:p>
            <a:pPr marL="171450" marR="0" lvl="0" indent="-171450">
              <a:spcBef>
                <a:spcPts val="0"/>
              </a:spcBef>
              <a:spcAft>
                <a:spcPts val="4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1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above and beyond to meet unspoken needs (i.e., how to use our website or calling the provider)</a:t>
            </a:r>
          </a:p>
          <a:p>
            <a:pPr marR="0" lvl="0">
              <a:spcBef>
                <a:spcPts val="0"/>
              </a:spcBef>
              <a:spcAft>
                <a:spcPts val="400"/>
              </a:spcAft>
              <a:tabLst>
                <a:tab pos="457200" algn="l"/>
              </a:tabLst>
            </a:pPr>
            <a:endParaRPr lang="en-US" sz="1100" b="0" dirty="0">
              <a:solidFill>
                <a:schemeClr val="tx1"/>
              </a:solidFill>
              <a:effectLst/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733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117165</TotalTime>
  <Words>1005</Words>
  <Application>Microsoft Office PowerPoint</Application>
  <PresentationFormat>Widescreen</PresentationFormat>
  <Paragraphs>160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CVS Health Sans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Talk Members – Expressing Empathy</dc:title>
  <dc:creator>Leija, Phillip G</dc:creator>
  <cp:lastModifiedBy>Leija, Phillip G</cp:lastModifiedBy>
  <cp:revision>387</cp:revision>
  <dcterms:created xsi:type="dcterms:W3CDTF">2023-04-18T18:01:06Z</dcterms:created>
  <dcterms:modified xsi:type="dcterms:W3CDTF">2023-11-03T21:28:33Z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7599526-06ca-49cc-9fa9-5307800a949a_Enabled">
    <vt:lpwstr>true</vt:lpwstr>
  </property>
  <property fmtid="{D5CDD505-2E9C-101B-9397-08002B2CF9AE}" pid="3" name="MSIP_Label_67599526-06ca-49cc-9fa9-5307800a949a_SetDate">
    <vt:lpwstr>2023-04-18T18:01:06Z</vt:lpwstr>
  </property>
  <property fmtid="{D5CDD505-2E9C-101B-9397-08002B2CF9AE}" pid="4" name="MSIP_Label_67599526-06ca-49cc-9fa9-5307800a949a_Method">
    <vt:lpwstr>Standard</vt:lpwstr>
  </property>
  <property fmtid="{D5CDD505-2E9C-101B-9397-08002B2CF9AE}" pid="5" name="MSIP_Label_67599526-06ca-49cc-9fa9-5307800a949a_Name">
    <vt:lpwstr>67599526-06ca-49cc-9fa9-5307800a949a</vt:lpwstr>
  </property>
  <property fmtid="{D5CDD505-2E9C-101B-9397-08002B2CF9AE}" pid="6" name="MSIP_Label_67599526-06ca-49cc-9fa9-5307800a949a_SiteId">
    <vt:lpwstr>fabb61b8-3afe-4e75-b934-a47f782b8cd7</vt:lpwstr>
  </property>
  <property fmtid="{D5CDD505-2E9C-101B-9397-08002B2CF9AE}" pid="7" name="MSIP_Label_67599526-06ca-49cc-9fa9-5307800a949a_ActionId">
    <vt:lpwstr>88d2f989-8b39-44eb-af07-46ab98e5a2e8</vt:lpwstr>
  </property>
  <property fmtid="{D5CDD505-2E9C-101B-9397-08002B2CF9AE}" pid="8" name="MSIP_Label_67599526-06ca-49cc-9fa9-5307800a949a_ContentBits">
    <vt:lpwstr>0</vt:lpwstr>
  </property>
</Properties>
</file>