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8" r:id="rId4"/>
    <p:sldMasterId id="2147483943" r:id="rId5"/>
    <p:sldMasterId id="2147483955" r:id="rId6"/>
  </p:sldMasterIdLst>
  <p:sldIdLst>
    <p:sldId id="256" r:id="rId7"/>
    <p:sldId id="262" r:id="rId8"/>
    <p:sldId id="258" r:id="rId9"/>
  </p:sldIdLst>
  <p:sldSz cx="237744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84BB5E-216B-18F2-0E08-D10649CF0B29}" name="Arrington, Marissa C" initials="AMC" userId="S::Marissa.Arrington@CVSHealth.com::f4fc6889-a8bd-40ec-822c-57f93388c4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99C0C-AA9E-45FF-949A-65EE21F2F237}" v="16" dt="2025-02-18T15:36:15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4" autoAdjust="0"/>
    <p:restoredTop sz="94660"/>
  </p:normalViewPr>
  <p:slideViewPr>
    <p:cSldViewPr snapToGrid="0">
      <p:cViewPr>
        <p:scale>
          <a:sx n="30" d="100"/>
          <a:sy n="30" d="100"/>
        </p:scale>
        <p:origin x="233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5A95E4-50A0-4442-B665-9A342851EB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7962" y="1767836"/>
            <a:ext cx="18852064" cy="2377440"/>
          </a:xfrm>
        </p:spPr>
        <p:txBody>
          <a:bodyPr/>
          <a:lstStyle>
            <a:lvl1pPr>
              <a:defRPr sz="9602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087964" y="5852465"/>
            <a:ext cx="16747483" cy="13284350"/>
          </a:xfrm>
        </p:spPr>
        <p:txBody>
          <a:bodyPr/>
          <a:lstStyle>
            <a:lvl1pPr>
              <a:lnSpc>
                <a:spcPct val="100000"/>
              </a:lnSpc>
              <a:spcBef>
                <a:spcPts val="3601"/>
              </a:spcBef>
              <a:spcAft>
                <a:spcPts val="0"/>
              </a:spcAft>
              <a:defRPr sz="3601" b="1">
                <a:solidFill>
                  <a:schemeClr val="tx2"/>
                </a:solidFill>
                <a:latin typeface="+mn-lt"/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2601">
                <a:solidFill>
                  <a:schemeClr val="tx2"/>
                </a:solidFill>
                <a:latin typeface="+mn-lt"/>
              </a:defRPr>
            </a:lvl2pPr>
            <a:lvl3pPr marL="355686" indent="-355686">
              <a:spcBef>
                <a:spcPts val="1200"/>
              </a:spcBef>
              <a:buFont typeface="Arial" panose="020B0604020202020204" pitchFamily="34" charset="0"/>
              <a:buChar char="•"/>
              <a:defRPr sz="2601" baseline="0">
                <a:latin typeface="+mn-lt"/>
              </a:defRPr>
            </a:lvl3pPr>
            <a:lvl4pPr marL="685966" indent="-330280">
              <a:spcBef>
                <a:spcPts val="1200"/>
              </a:spcBef>
              <a:buFont typeface="Arial" panose="020B0604020202020204" pitchFamily="34" charset="0"/>
              <a:buChar char="–"/>
              <a:defRPr sz="2601" baseline="0">
                <a:latin typeface="+mn-lt"/>
              </a:defRPr>
            </a:lvl4pPr>
            <a:lvl5pPr marL="1041651" indent="-355686">
              <a:spcBef>
                <a:spcPts val="1200"/>
              </a:spcBef>
              <a:buFont typeface="Arial" panose="020B0604020202020204" pitchFamily="34" charset="0"/>
              <a:buChar char="•"/>
              <a:defRPr sz="2601">
                <a:latin typeface="+mn-lt"/>
              </a:defRPr>
            </a:lvl5pPr>
            <a:lvl6pPr marL="1371931" indent="-330280">
              <a:spcBef>
                <a:spcPts val="1200"/>
              </a:spcBef>
              <a:buFont typeface="Arial" panose="020B0604020202020204" pitchFamily="34" charset="0"/>
              <a:buChar char="–"/>
              <a:defRPr sz="2601" baseline="0">
                <a:latin typeface="+mn-lt"/>
              </a:defRPr>
            </a:lvl6pPr>
            <a:lvl7pPr marL="1727617" indent="-355686">
              <a:spcBef>
                <a:spcPts val="1200"/>
              </a:spcBef>
              <a:buFont typeface="Arial" panose="020B0604020202020204" pitchFamily="34" charset="0"/>
              <a:buChar char="•"/>
              <a:defRPr sz="2601">
                <a:latin typeface="+mn-lt"/>
              </a:defRPr>
            </a:lvl7pPr>
            <a:lvl8pPr marL="2057897" indent="-330280">
              <a:spcBef>
                <a:spcPts val="1200"/>
              </a:spcBef>
              <a:buFont typeface="Arial" panose="020B0604020202020204" pitchFamily="34" charset="0"/>
              <a:buChar char="–"/>
              <a:defRPr sz="2601">
                <a:latin typeface="+mn-lt"/>
              </a:defRPr>
            </a:lvl8pPr>
            <a:lvl9pPr marL="2413584" indent="-355686">
              <a:spcBef>
                <a:spcPts val="1200"/>
              </a:spcBef>
              <a:buFont typeface="Arial" panose="020B0604020202020204" pitchFamily="34" charset="0"/>
              <a:buChar char="•"/>
              <a:defRPr sz="2601" baseline="0">
                <a:latin typeface="+mn-lt"/>
              </a:defRPr>
            </a:lvl9pPr>
          </a:lstStyle>
          <a:p>
            <a:pPr lvl="0"/>
            <a:r>
              <a:rPr lang="en-US" dirty="0"/>
              <a:t>Click to add header</a:t>
            </a:r>
          </a:p>
          <a:p>
            <a:pPr lvl="1"/>
            <a:r>
              <a:rPr lang="en-US" dirty="0"/>
              <a:t>Body text</a:t>
            </a:r>
          </a:p>
          <a:p>
            <a:pPr lvl="2"/>
            <a:r>
              <a:rPr lang="en-US" dirty="0"/>
              <a:t>First-level bullet</a:t>
            </a:r>
          </a:p>
          <a:p>
            <a:pPr lvl="3"/>
            <a:r>
              <a:rPr lang="en-US" dirty="0"/>
              <a:t>Second-level bullet</a:t>
            </a:r>
          </a:p>
          <a:p>
            <a:pPr lvl="4"/>
            <a:r>
              <a:rPr lang="en-US" dirty="0"/>
              <a:t>Third-level bullet</a:t>
            </a:r>
          </a:p>
          <a:p>
            <a:pPr lvl="5"/>
            <a:r>
              <a:rPr lang="en-US" dirty="0"/>
              <a:t>Fourth-level bullet</a:t>
            </a:r>
          </a:p>
          <a:p>
            <a:pPr lvl="6"/>
            <a:r>
              <a:rPr lang="en-US" dirty="0"/>
              <a:t>Fifth-level bullet</a:t>
            </a:r>
          </a:p>
          <a:p>
            <a:pPr lvl="7"/>
            <a:r>
              <a:rPr lang="en-US" dirty="0"/>
              <a:t>Sixth-level bullet</a:t>
            </a:r>
          </a:p>
          <a:p>
            <a:pPr lvl="8"/>
            <a:r>
              <a:rPr lang="en-US" dirty="0"/>
              <a:t>Seventh-level bullet</a:t>
            </a:r>
          </a:p>
        </p:txBody>
      </p:sp>
    </p:spTree>
    <p:extLst>
      <p:ext uri="{BB962C8B-B14F-4D97-AF65-F5344CB8AC3E}">
        <p14:creationId xmlns:p14="http://schemas.microsoft.com/office/powerpoint/2010/main" val="279886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24000"/>
            <a:ext cx="7667863" cy="53340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3291422"/>
            <a:ext cx="12035790" cy="16245417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858000"/>
            <a:ext cx="7667863" cy="12705293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8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217084"/>
            <a:ext cx="512635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217084"/>
            <a:ext cx="1508188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701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741210"/>
            <a:ext cx="20208240" cy="7958667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006793"/>
            <a:ext cx="17830800" cy="5519207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0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699132"/>
            <a:ext cx="20505420" cy="9509123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5298215"/>
            <a:ext cx="20505420" cy="5000623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2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6085417"/>
            <a:ext cx="1010412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6085417"/>
            <a:ext cx="1010412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48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217089"/>
            <a:ext cx="2050542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5603877"/>
            <a:ext cx="10057684" cy="2746373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8350250"/>
            <a:ext cx="10057684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5603877"/>
            <a:ext cx="10107217" cy="2746373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8350250"/>
            <a:ext cx="10107217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22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779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9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3080" y="3741210"/>
            <a:ext cx="20208240" cy="7958667"/>
          </a:xfrm>
        </p:spPr>
        <p:txBody>
          <a:bodyPr anchor="b"/>
          <a:lstStyle>
            <a:lvl1pPr algn="ctr"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12006793"/>
            <a:ext cx="17830800" cy="5519207"/>
          </a:xfrm>
        </p:spPr>
        <p:txBody>
          <a:bodyPr/>
          <a:lstStyle>
            <a:lvl1pPr marL="0" indent="0" algn="ctr">
              <a:buNone/>
              <a:defRPr sz="6240"/>
            </a:lvl1pPr>
            <a:lvl2pPr marL="1188720" indent="0" algn="ctr">
              <a:buNone/>
              <a:defRPr sz="5200"/>
            </a:lvl2pPr>
            <a:lvl3pPr marL="2377440" indent="0" algn="ctr">
              <a:buNone/>
              <a:defRPr sz="4680"/>
            </a:lvl3pPr>
            <a:lvl4pPr marL="3566160" indent="0" algn="ctr">
              <a:buNone/>
              <a:defRPr sz="4160"/>
            </a:lvl4pPr>
            <a:lvl5pPr marL="4754880" indent="0" algn="ctr">
              <a:buNone/>
              <a:defRPr sz="4160"/>
            </a:lvl5pPr>
            <a:lvl6pPr marL="5943600" indent="0" algn="ctr">
              <a:buNone/>
              <a:defRPr sz="4160"/>
            </a:lvl6pPr>
            <a:lvl7pPr marL="7132320" indent="0" algn="ctr">
              <a:buNone/>
              <a:defRPr sz="4160"/>
            </a:lvl7pPr>
            <a:lvl8pPr marL="8321040" indent="0" algn="ctr">
              <a:buNone/>
              <a:defRPr sz="4160"/>
            </a:lvl8pPr>
            <a:lvl9pPr marL="9509760" indent="0" algn="ctr">
              <a:buNone/>
              <a:defRPr sz="4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28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24000"/>
            <a:ext cx="7667863" cy="53340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3291422"/>
            <a:ext cx="12035790" cy="16245417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858000"/>
            <a:ext cx="7667863" cy="12705293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708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24000"/>
            <a:ext cx="7667863" cy="53340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07217" y="3291422"/>
            <a:ext cx="12035790" cy="16245417"/>
          </a:xfrm>
        </p:spPr>
        <p:txBody>
          <a:bodyPr anchor="t"/>
          <a:lstStyle>
            <a:lvl1pPr marL="0" indent="0">
              <a:buNone/>
              <a:defRPr sz="8320"/>
            </a:lvl1pPr>
            <a:lvl2pPr marL="1188720" indent="0">
              <a:buNone/>
              <a:defRPr sz="7280"/>
            </a:lvl2pPr>
            <a:lvl3pPr marL="2377440" indent="0">
              <a:buNone/>
              <a:defRPr sz="6240"/>
            </a:lvl3pPr>
            <a:lvl4pPr marL="3566160" indent="0">
              <a:buNone/>
              <a:defRPr sz="5200"/>
            </a:lvl4pPr>
            <a:lvl5pPr marL="4754880" indent="0">
              <a:buNone/>
              <a:defRPr sz="5200"/>
            </a:lvl5pPr>
            <a:lvl6pPr marL="5943600" indent="0">
              <a:buNone/>
              <a:defRPr sz="5200"/>
            </a:lvl6pPr>
            <a:lvl7pPr marL="7132320" indent="0">
              <a:buNone/>
              <a:defRPr sz="5200"/>
            </a:lvl7pPr>
            <a:lvl8pPr marL="8321040" indent="0">
              <a:buNone/>
              <a:defRPr sz="5200"/>
            </a:lvl8pPr>
            <a:lvl9pPr marL="9509760" indent="0">
              <a:buNone/>
              <a:defRPr sz="5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858000"/>
            <a:ext cx="7667863" cy="12705293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43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43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013556" y="1217084"/>
            <a:ext cx="5126355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491" y="1217084"/>
            <a:ext cx="15081885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F62-8174-48FC-8128-29CD3E09AC0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5D4E5-541A-4E95-A9C8-3C244D0E7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8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109" y="5699132"/>
            <a:ext cx="20505420" cy="9509123"/>
          </a:xfrm>
        </p:spPr>
        <p:txBody>
          <a:bodyPr anchor="b"/>
          <a:lstStyle>
            <a:lvl1pPr>
              <a:defRPr sz="1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2109" y="15298215"/>
            <a:ext cx="20505420" cy="5000623"/>
          </a:xfrm>
        </p:spPr>
        <p:txBody>
          <a:bodyPr/>
          <a:lstStyle>
            <a:lvl1pPr marL="0" indent="0">
              <a:buNone/>
              <a:defRPr sz="6240">
                <a:solidFill>
                  <a:schemeClr val="tx1"/>
                </a:solidFill>
              </a:defRPr>
            </a:lvl1pPr>
            <a:lvl2pPr marL="118872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2pPr>
            <a:lvl3pPr marL="2377440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3pPr>
            <a:lvl4pPr marL="35661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4pPr>
            <a:lvl5pPr marL="475488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5pPr>
            <a:lvl6pPr marL="594360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6pPr>
            <a:lvl7pPr marL="713232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7pPr>
            <a:lvl8pPr marL="832104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8pPr>
            <a:lvl9pPr marL="9509760" indent="0">
              <a:buNone/>
              <a:defRPr sz="4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490" y="6085417"/>
            <a:ext cx="1010412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35790" y="6085417"/>
            <a:ext cx="1010412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744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217089"/>
            <a:ext cx="2050542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7589" y="5603877"/>
            <a:ext cx="10057684" cy="2746373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7589" y="8350250"/>
            <a:ext cx="10057684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35791" y="5603877"/>
            <a:ext cx="10107217" cy="2746373"/>
          </a:xfrm>
        </p:spPr>
        <p:txBody>
          <a:bodyPr anchor="b"/>
          <a:lstStyle>
            <a:lvl1pPr marL="0" indent="0">
              <a:buNone/>
              <a:defRPr sz="6240" b="1"/>
            </a:lvl1pPr>
            <a:lvl2pPr marL="1188720" indent="0">
              <a:buNone/>
              <a:defRPr sz="5200" b="1"/>
            </a:lvl2pPr>
            <a:lvl3pPr marL="2377440" indent="0">
              <a:buNone/>
              <a:defRPr sz="4680" b="1"/>
            </a:lvl3pPr>
            <a:lvl4pPr marL="3566160" indent="0">
              <a:buNone/>
              <a:defRPr sz="4160" b="1"/>
            </a:lvl4pPr>
            <a:lvl5pPr marL="4754880" indent="0">
              <a:buNone/>
              <a:defRPr sz="4160" b="1"/>
            </a:lvl5pPr>
            <a:lvl6pPr marL="5943600" indent="0">
              <a:buNone/>
              <a:defRPr sz="4160" b="1"/>
            </a:lvl6pPr>
            <a:lvl7pPr marL="7132320" indent="0">
              <a:buNone/>
              <a:defRPr sz="4160" b="1"/>
            </a:lvl7pPr>
            <a:lvl8pPr marL="8321040" indent="0">
              <a:buNone/>
              <a:defRPr sz="4160" b="1"/>
            </a:lvl8pPr>
            <a:lvl9pPr marL="9509760" indent="0">
              <a:buNone/>
              <a:defRPr sz="4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35791" y="8350250"/>
            <a:ext cx="10107217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4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24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587" y="1524000"/>
            <a:ext cx="7667863" cy="5334000"/>
          </a:xfrm>
        </p:spPr>
        <p:txBody>
          <a:bodyPr anchor="b"/>
          <a:lstStyle>
            <a:lvl1pPr>
              <a:defRPr sz="8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7217" y="3291422"/>
            <a:ext cx="12035790" cy="16245417"/>
          </a:xfrm>
        </p:spPr>
        <p:txBody>
          <a:bodyPr/>
          <a:lstStyle>
            <a:lvl1pPr>
              <a:defRPr sz="8320"/>
            </a:lvl1pPr>
            <a:lvl2pPr>
              <a:defRPr sz="7280"/>
            </a:lvl2pPr>
            <a:lvl3pPr>
              <a:defRPr sz="624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7587" y="6858000"/>
            <a:ext cx="7667863" cy="12705293"/>
          </a:xfrm>
        </p:spPr>
        <p:txBody>
          <a:bodyPr/>
          <a:lstStyle>
            <a:lvl1pPr marL="0" indent="0">
              <a:buNone/>
              <a:defRPr sz="4160"/>
            </a:lvl1pPr>
            <a:lvl2pPr marL="1188720" indent="0">
              <a:buNone/>
              <a:defRPr sz="3640"/>
            </a:lvl2pPr>
            <a:lvl3pPr marL="2377440" indent="0">
              <a:buNone/>
              <a:defRPr sz="3120"/>
            </a:lvl3pPr>
            <a:lvl4pPr marL="3566160" indent="0">
              <a:buNone/>
              <a:defRPr sz="2600"/>
            </a:lvl4pPr>
            <a:lvl5pPr marL="4754880" indent="0">
              <a:buNone/>
              <a:defRPr sz="2600"/>
            </a:lvl5pPr>
            <a:lvl6pPr marL="5943600" indent="0">
              <a:buNone/>
              <a:defRPr sz="2600"/>
            </a:lvl6pPr>
            <a:lvl7pPr marL="7132320" indent="0">
              <a:buNone/>
              <a:defRPr sz="2600"/>
            </a:lvl7pPr>
            <a:lvl8pPr marL="8321040" indent="0">
              <a:buNone/>
              <a:defRPr sz="2600"/>
            </a:lvl8pPr>
            <a:lvl9pPr marL="9509760" indent="0">
              <a:buNone/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F95EB-BB44-423A-A5A5-2273824FB82A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59820-B294-4FAD-866B-2DB018AF7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30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7962" y="1767836"/>
            <a:ext cx="18852064" cy="23774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1087962" y="5891774"/>
            <a:ext cx="21545217" cy="1325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First-level bullet</a:t>
            </a:r>
          </a:p>
          <a:p>
            <a:pPr lvl="2"/>
            <a:r>
              <a:rPr lang="en-US" dirty="0"/>
              <a:t>Second-level bullet</a:t>
            </a:r>
          </a:p>
          <a:p>
            <a:pPr lvl="3"/>
            <a:r>
              <a:rPr lang="en-US" dirty="0"/>
              <a:t>Third-level bullet</a:t>
            </a:r>
          </a:p>
          <a:p>
            <a:pPr lvl="4"/>
            <a:r>
              <a:rPr lang="en-US" dirty="0"/>
              <a:t>Fourth-level bullet</a:t>
            </a:r>
          </a:p>
          <a:p>
            <a:pPr lvl="5"/>
            <a:r>
              <a:rPr lang="en-US" dirty="0"/>
              <a:t>Fifth-level bullet</a:t>
            </a:r>
          </a:p>
          <a:p>
            <a:pPr lvl="6"/>
            <a:r>
              <a:rPr lang="en-US" dirty="0"/>
              <a:t>Sixth-level bullet</a:t>
            </a:r>
          </a:p>
          <a:p>
            <a:pPr lvl="7"/>
            <a:r>
              <a:rPr lang="en-US" dirty="0"/>
              <a:t>Seventh-level bullet</a:t>
            </a:r>
          </a:p>
          <a:p>
            <a:pPr lvl="8"/>
            <a:r>
              <a:rPr lang="en-US" dirty="0"/>
              <a:t>Eighth-level bullet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1087964" y="21224956"/>
            <a:ext cx="687294" cy="762000"/>
          </a:xfrm>
          <a:prstGeom prst="rect">
            <a:avLst/>
          </a:prstGeom>
        </p:spPr>
        <p:txBody>
          <a:bodyPr lIns="0" rIns="0" anchor="ctr"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Tx/>
              <a:buNone/>
              <a:tabLst>
                <a:tab pos="1201738" algn="l"/>
              </a:tabLst>
              <a:defRPr sz="800" b="0" i="0" kern="1200">
                <a:solidFill>
                  <a:schemeClr val="tx2"/>
                </a:solidFill>
                <a:latin typeface="Open Sans"/>
                <a:ea typeface="+mn-ea"/>
                <a:cs typeface="Open Sans"/>
              </a:defRPr>
            </a:lvl1pPr>
            <a:lvl2pPr marL="200025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2pPr>
            <a:lvl3pPr marL="398463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CVS Health Sans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3pPr>
            <a:lvl4pPr marL="622300" indent="-200025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Arial" pitchFamily="34" charset="0"/>
              <a:buChar char="•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4pPr>
            <a:lvl5pPr marL="806450" indent="-182563" algn="l" defTabSz="914400" rtl="0" eaLnBrk="1" latinLnBrk="0" hangingPunct="1">
              <a:spcBef>
                <a:spcPts val="600"/>
              </a:spcBef>
              <a:spcAft>
                <a:spcPts val="0"/>
              </a:spcAft>
              <a:buClrTx/>
              <a:buFont typeface="CVS Health Sans"/>
              <a:buChar char="−"/>
              <a:tabLst>
                <a:tab pos="1201738" algn="l"/>
              </a:tabLst>
              <a:defRPr sz="1600" b="0" i="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8743595-4496-5147-A886-7D133864DF76}" type="slidenum">
              <a:rPr lang="en-US" sz="2000" b="0" smtClean="0">
                <a:solidFill>
                  <a:schemeClr val="tx2"/>
                </a:solidFill>
                <a:latin typeface="CVS Health Sans Medium" panose="020B05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2000" b="0" dirty="0">
              <a:solidFill>
                <a:schemeClr val="tx2"/>
              </a:solidFill>
              <a:latin typeface="CVS Health Sans Medium" panose="020B05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18871-4A8C-4517-9A46-8863C34DC7FC}"/>
              </a:ext>
            </a:extLst>
          </p:cNvPr>
          <p:cNvSpPr txBox="1"/>
          <p:nvPr userDrawn="1"/>
        </p:nvSpPr>
        <p:spPr>
          <a:xfrm>
            <a:off x="1676528" y="21582758"/>
            <a:ext cx="15695191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+mn-lt"/>
              </a:rPr>
              <a:t>©2025 CVS Health and/or one of its affiliates. Confidential and proprietary.</a:t>
            </a:r>
          </a:p>
        </p:txBody>
      </p:sp>
      <p:pic>
        <p:nvPicPr>
          <p:cNvPr id="14" name="Graphic 13" descr="CVS Health logo.">
            <a:extLst>
              <a:ext uri="{FF2B5EF4-FFF2-40B4-BE49-F238E27FC236}">
                <a16:creationId xmlns:a16="http://schemas.microsoft.com/office/drawing/2014/main" id="{E4ED132B-CD59-47A6-9E0F-74A5ED67C0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89731" y="21244560"/>
            <a:ext cx="2484582" cy="5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 dt="0"/>
  <p:txStyles>
    <p:titleStyle>
      <a:lvl1pPr algn="l" defTabSz="609585" rtl="0" eaLnBrk="1" latinLnBrk="0" hangingPunct="1">
        <a:lnSpc>
          <a:spcPct val="90000"/>
        </a:lnSpc>
        <a:spcBef>
          <a:spcPct val="0"/>
        </a:spcBef>
        <a:buNone/>
        <a:defRPr sz="3467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09585" rtl="0" eaLnBrk="1" fontAlgn="ctr" latinLnBrk="0" hangingPunct="1">
        <a:lnSpc>
          <a:spcPct val="100000"/>
        </a:lnSpc>
        <a:spcBef>
          <a:spcPts val="2400"/>
        </a:spcBef>
        <a:buClrTx/>
        <a:buFont typeface="Arial"/>
        <a:buNone/>
        <a:defRPr sz="1733" b="0" kern="1200">
          <a:solidFill>
            <a:schemeClr val="tx2"/>
          </a:solidFill>
          <a:latin typeface="+mn-lt"/>
          <a:ea typeface="+mn-ea"/>
          <a:cs typeface="+mn-cs"/>
        </a:defRPr>
      </a:lvl1pPr>
      <a:lvl2pPr marL="228594" indent="-228594" algn="l" defTabSz="609585" rtl="0" eaLnBrk="1" fontAlgn="ctr" latinLnBrk="0" hangingPunct="1">
        <a:lnSpc>
          <a:spcPct val="100000"/>
        </a:lnSpc>
        <a:spcBef>
          <a:spcPts val="1600"/>
        </a:spcBef>
        <a:buClrTx/>
        <a:buFont typeface="Arial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2pPr>
      <a:lvl3pPr marL="457189" indent="-228594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CVS Health Sans"/>
        <a:buChar char="–"/>
        <a:defRPr sz="1733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685783" indent="-228594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4pPr>
      <a:lvl5pPr marL="914377" indent="-228594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–"/>
        <a:defRPr sz="1733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142971" indent="-228594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6pPr>
      <a:lvl7pPr marL="1371566" indent="-220128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7pPr>
      <a:lvl8pPr marL="1608626" indent="-237061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/>
        <a:buChar char="•"/>
        <a:defRPr sz="1733" kern="1200">
          <a:solidFill>
            <a:schemeClr val="tx2"/>
          </a:solidFill>
          <a:latin typeface="+mn-lt"/>
          <a:ea typeface="+mn-ea"/>
          <a:cs typeface="+mn-cs"/>
        </a:defRPr>
      </a:lvl8pPr>
      <a:lvl9pPr marL="1828754" indent="-220128" algn="l" defTabSz="609585" rtl="0" eaLnBrk="1" fontAlgn="ctr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–"/>
        <a:defRPr sz="1733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1pPr>
      <a:lvl2pPr marL="0" algn="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2pPr>
      <a:lvl3pPr marL="0" algn="ct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4pPr>
      <a:lvl5pPr marL="0" algn="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5pPr>
      <a:lvl6pPr marL="0" algn="ct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7pPr>
      <a:lvl8pPr marL="0" algn="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8pPr>
      <a:lvl9pPr marL="0" algn="ctr" defTabSz="609585" rtl="0" eaLnBrk="1" fontAlgn="ctr" latinLnBrk="0" hangingPunct="1">
        <a:defRPr sz="2000" kern="15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80" userDrawn="1">
          <p15:clr>
            <a:srgbClr val="F26B43"/>
          </p15:clr>
        </p15:guide>
        <p15:guide id="2" pos="706" userDrawn="1">
          <p15:clr>
            <a:srgbClr val="F26B43"/>
          </p15:clr>
        </p15:guide>
        <p15:guide id="3" pos="14275" userDrawn="1">
          <p15:clr>
            <a:srgbClr val="F26B43"/>
          </p15:clr>
        </p15:guide>
        <p15:guide id="4" orient="horz" pos="1200" userDrawn="1">
          <p15:clr>
            <a:srgbClr val="F26B43"/>
          </p15:clr>
        </p15:guide>
        <p15:guide id="5" orient="horz" pos="12074" userDrawn="1">
          <p15:clr>
            <a:srgbClr val="F26B43"/>
          </p15:clr>
        </p15:guide>
        <p15:guide id="6" orient="horz" pos="137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217089"/>
            <a:ext cx="2050542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6085417"/>
            <a:ext cx="2050542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21187839"/>
            <a:ext cx="534924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21187839"/>
            <a:ext cx="802386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21187839"/>
            <a:ext cx="534924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9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hf hdr="0" dt="0"/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490" y="1217089"/>
            <a:ext cx="2050542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490" y="6085417"/>
            <a:ext cx="2050542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490" y="21187839"/>
            <a:ext cx="534924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75270" y="21187839"/>
            <a:ext cx="802386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90670" y="21187839"/>
            <a:ext cx="534924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6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dt="0"/>
  <p:txStyles>
    <p:titleStyle>
      <a:lvl1pPr algn="l" defTabSz="2377440" rtl="0" eaLnBrk="1" latinLnBrk="0" hangingPunct="1">
        <a:lnSpc>
          <a:spcPct val="90000"/>
        </a:lnSpc>
        <a:spcBef>
          <a:spcPct val="0"/>
        </a:spcBef>
        <a:buNone/>
        <a:defRPr sz="11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94360" indent="-594360" algn="l" defTabSz="2377440" rtl="0" eaLnBrk="1" latinLnBrk="0" hangingPunct="1">
        <a:lnSpc>
          <a:spcPct val="90000"/>
        </a:lnSpc>
        <a:spcBef>
          <a:spcPts val="2600"/>
        </a:spcBef>
        <a:buFont typeface="Arial" panose="020B0604020202020204" pitchFamily="34" charset="0"/>
        <a:buChar char="•"/>
        <a:defRPr sz="7280" kern="1200">
          <a:solidFill>
            <a:schemeClr val="tx1"/>
          </a:solidFill>
          <a:latin typeface="+mn-lt"/>
          <a:ea typeface="+mn-ea"/>
          <a:cs typeface="+mn-cs"/>
        </a:defRPr>
      </a:lvl1pPr>
      <a:lvl2pPr marL="17830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6240" kern="1200">
          <a:solidFill>
            <a:schemeClr val="tx1"/>
          </a:solidFill>
          <a:latin typeface="+mn-lt"/>
          <a:ea typeface="+mn-ea"/>
          <a:cs typeface="+mn-cs"/>
        </a:defRPr>
      </a:lvl2pPr>
      <a:lvl3pPr marL="29718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3pPr>
      <a:lvl4pPr marL="41605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534924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653796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72668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91540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10104120" indent="-594360" algn="l" defTabSz="237744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2pPr>
      <a:lvl3pPr marL="23774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4pPr>
      <a:lvl5pPr marL="475488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5pPr>
      <a:lvl6pPr marL="594360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7pPr>
      <a:lvl8pPr marL="832104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8pPr>
      <a:lvl9pPr marL="9509760" algn="l" defTabSz="2377440" rtl="0" eaLnBrk="1" latinLnBrk="0" hangingPunct="1">
        <a:defRPr sz="4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26654C-5AF5-4488-7289-B81543A954ED}"/>
              </a:ext>
            </a:extLst>
          </p:cNvPr>
          <p:cNvGrpSpPr/>
          <p:nvPr/>
        </p:nvGrpSpPr>
        <p:grpSpPr>
          <a:xfrm>
            <a:off x="193964" y="526473"/>
            <a:ext cx="23358763" cy="22139563"/>
            <a:chOff x="3240056" y="526473"/>
            <a:chExt cx="17791145" cy="22333528"/>
          </a:xfrm>
        </p:grpSpPr>
        <p:sp>
          <p:nvSpPr>
            <p:cNvPr id="8" name="Flowchart: Terminator 7">
              <a:extLst>
                <a:ext uri="{FF2B5EF4-FFF2-40B4-BE49-F238E27FC236}">
                  <a16:creationId xmlns:a16="http://schemas.microsoft.com/office/drawing/2014/main" id="{C9759646-F63F-2B60-CE66-972231E15C1B}"/>
                </a:ext>
              </a:extLst>
            </p:cNvPr>
            <p:cNvSpPr>
              <a:spLocks/>
            </p:cNvSpPr>
            <p:nvPr/>
          </p:nvSpPr>
          <p:spPr>
            <a:xfrm>
              <a:off x="3240056" y="526475"/>
              <a:ext cx="2243426" cy="1546171"/>
            </a:xfrm>
            <a:prstGeom prst="flowChartTerminator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Start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EABAF8-0D23-C54A-410B-693217CFB894}"/>
                </a:ext>
              </a:extLst>
            </p:cNvPr>
            <p:cNvCxnSpPr>
              <a:cxnSpLocks/>
            </p:cNvCxnSpPr>
            <p:nvPr/>
          </p:nvCxnSpPr>
          <p:spPr>
            <a:xfrm>
              <a:off x="5496225" y="1299539"/>
              <a:ext cx="455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Flowchart: Process 10">
              <a:extLst>
                <a:ext uri="{FF2B5EF4-FFF2-40B4-BE49-F238E27FC236}">
                  <a16:creationId xmlns:a16="http://schemas.microsoft.com/office/drawing/2014/main" id="{130C1E04-078B-E28F-20D9-C9718A358550}"/>
                </a:ext>
              </a:extLst>
            </p:cNvPr>
            <p:cNvSpPr>
              <a:spLocks/>
            </p:cNvSpPr>
            <p:nvPr/>
          </p:nvSpPr>
          <p:spPr>
            <a:xfrm>
              <a:off x="6054721" y="526473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Determine if PA or Clinical Exception is needed by running a test claim.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8A83B3-1A85-FD83-7BB6-5C1617BDB2A4}"/>
                </a:ext>
              </a:extLst>
            </p:cNvPr>
            <p:cNvCxnSpPr>
              <a:cxnSpLocks/>
            </p:cNvCxnSpPr>
            <p:nvPr/>
          </p:nvCxnSpPr>
          <p:spPr>
            <a:xfrm>
              <a:off x="8413481" y="1299539"/>
              <a:ext cx="455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123B1224-D14D-5AF9-F382-94F955060049}"/>
                </a:ext>
              </a:extLst>
            </p:cNvPr>
            <p:cNvSpPr>
              <a:spLocks/>
            </p:cNvSpPr>
            <p:nvPr/>
          </p:nvSpPr>
          <p:spPr>
            <a:xfrm>
              <a:off x="8984720" y="526488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Test Claim Result</a:t>
              </a:r>
            </a:p>
          </p:txBody>
        </p: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FA16BE4E-1E22-F788-8187-4B7BB3006962}"/>
                </a:ext>
              </a:extLst>
            </p:cNvPr>
            <p:cNvSpPr>
              <a:spLocks/>
            </p:cNvSpPr>
            <p:nvPr/>
          </p:nvSpPr>
          <p:spPr>
            <a:xfrm>
              <a:off x="12641785" y="526473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Relay test claim results to caller and assist with any RX needs.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AF265-0AB2-BB24-0CB9-AD27C3EAA554}"/>
                </a:ext>
              </a:extLst>
            </p:cNvPr>
            <p:cNvCxnSpPr>
              <a:cxnSpLocks/>
              <a:stCxn id="14" idx="3"/>
              <a:endCxn id="16" idx="1"/>
            </p:cNvCxnSpPr>
            <p:nvPr/>
          </p:nvCxnSpPr>
          <p:spPr>
            <a:xfrm flipV="1">
              <a:off x="14885211" y="1299561"/>
              <a:ext cx="68657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lowchart: Terminator 15">
              <a:extLst>
                <a:ext uri="{FF2B5EF4-FFF2-40B4-BE49-F238E27FC236}">
                  <a16:creationId xmlns:a16="http://schemas.microsoft.com/office/drawing/2014/main" id="{06CA9046-27AC-B7EC-09E3-AE7C75A8AE94}"/>
                </a:ext>
              </a:extLst>
            </p:cNvPr>
            <p:cNvSpPr>
              <a:spLocks/>
            </p:cNvSpPr>
            <p:nvPr/>
          </p:nvSpPr>
          <p:spPr>
            <a:xfrm>
              <a:off x="15571785" y="526475"/>
              <a:ext cx="2243426" cy="1546171"/>
            </a:xfrm>
            <a:prstGeom prst="flowChartTerminator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End Process</a:t>
              </a: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8C8F18D4-1C9A-1D03-6B1A-A4DA11F2F0A9}"/>
                </a:ext>
              </a:extLst>
            </p:cNvPr>
            <p:cNvSpPr>
              <a:spLocks/>
            </p:cNvSpPr>
            <p:nvPr/>
          </p:nvSpPr>
          <p:spPr>
            <a:xfrm>
              <a:off x="4473015" y="637092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Research based on rejection code and assist Member.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1CE6A7-4437-451E-E8CB-120B7D898912}"/>
                </a:ext>
              </a:extLst>
            </p:cNvPr>
            <p:cNvCxnSpPr>
              <a:cxnSpLocks/>
              <a:stCxn id="17" idx="1"/>
              <a:endCxn id="18" idx="3"/>
            </p:cNvCxnSpPr>
            <p:nvPr/>
          </p:nvCxnSpPr>
          <p:spPr>
            <a:xfrm flipH="1">
              <a:off x="6716441" y="7138019"/>
              <a:ext cx="2061891" cy="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Flowchart: Terminator 20">
              <a:extLst>
                <a:ext uri="{FF2B5EF4-FFF2-40B4-BE49-F238E27FC236}">
                  <a16:creationId xmlns:a16="http://schemas.microsoft.com/office/drawing/2014/main" id="{6092FFCE-9175-8F2A-605E-4723444CEB27}"/>
                </a:ext>
              </a:extLst>
            </p:cNvPr>
            <p:cNvSpPr>
              <a:spLocks/>
            </p:cNvSpPr>
            <p:nvPr/>
          </p:nvSpPr>
          <p:spPr>
            <a:xfrm>
              <a:off x="4473015" y="12759787"/>
              <a:ext cx="2243426" cy="1546171"/>
            </a:xfrm>
            <a:prstGeom prst="flowChartTerminator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End Process</a:t>
              </a:r>
            </a:p>
          </p:txBody>
        </p:sp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94A80E1F-62F2-E7A1-61A1-4866474D5BE5}"/>
                </a:ext>
              </a:extLst>
            </p:cNvPr>
            <p:cNvSpPr>
              <a:spLocks/>
            </p:cNvSpPr>
            <p:nvPr/>
          </p:nvSpPr>
          <p:spPr>
            <a:xfrm>
              <a:off x="12561209" y="6987420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Assist Member with possible drug alternatives.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6BE403-07F9-A876-5F86-0C6F95E3BFF0}"/>
                </a:ext>
              </a:extLst>
            </p:cNvPr>
            <p:cNvCxnSpPr>
              <a:cxnSpLocks/>
            </p:cNvCxnSpPr>
            <p:nvPr/>
          </p:nvCxnSpPr>
          <p:spPr>
            <a:xfrm>
              <a:off x="14874357" y="7757890"/>
              <a:ext cx="4558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BEE90A56-7E1F-B138-BE2D-1663BADAD5E1}"/>
                </a:ext>
              </a:extLst>
            </p:cNvPr>
            <p:cNvSpPr>
              <a:spLocks/>
            </p:cNvSpPr>
            <p:nvPr/>
          </p:nvSpPr>
          <p:spPr>
            <a:xfrm>
              <a:off x="18787775" y="698482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No EPA Needed.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CE00DAD8-1DE6-B0C6-E775-B2ED0ED5E9E5}"/>
                </a:ext>
              </a:extLst>
            </p:cNvPr>
            <p:cNvCxnSpPr>
              <a:cxnSpLocks/>
              <a:stCxn id="25" idx="0"/>
              <a:endCxn id="16" idx="3"/>
            </p:cNvCxnSpPr>
            <p:nvPr/>
          </p:nvCxnSpPr>
          <p:spPr>
            <a:xfrm rot="16200000" flipV="1">
              <a:off x="16019716" y="3095058"/>
              <a:ext cx="5685267" cy="20942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16" name="Flowchart: Process 3115">
              <a:extLst>
                <a:ext uri="{FF2B5EF4-FFF2-40B4-BE49-F238E27FC236}">
                  <a16:creationId xmlns:a16="http://schemas.microsoft.com/office/drawing/2014/main" id="{24F5DA7F-5132-603A-51F0-2CD5618568BE}"/>
                </a:ext>
              </a:extLst>
            </p:cNvPr>
            <p:cNvSpPr>
              <a:spLocks/>
            </p:cNvSpPr>
            <p:nvPr/>
          </p:nvSpPr>
          <p:spPr>
            <a:xfrm>
              <a:off x="9856988" y="1920717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Provide phone number and warm transfer to PA Department.</a:t>
              </a:r>
            </a:p>
          </p:txBody>
        </p:sp>
        <p:sp>
          <p:nvSpPr>
            <p:cNvPr id="3112" name="Flowchart: Decision 3111">
              <a:extLst>
                <a:ext uri="{FF2B5EF4-FFF2-40B4-BE49-F238E27FC236}">
                  <a16:creationId xmlns:a16="http://schemas.microsoft.com/office/drawing/2014/main" id="{AACEC6E9-7C06-6AE8-5BED-679609E80408}"/>
                </a:ext>
              </a:extLst>
            </p:cNvPr>
            <p:cNvSpPr>
              <a:spLocks/>
            </p:cNvSpPr>
            <p:nvPr/>
          </p:nvSpPr>
          <p:spPr>
            <a:xfrm>
              <a:off x="12561209" y="17382881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Caller Type</a:t>
              </a:r>
            </a:p>
          </p:txBody>
        </p:sp>
        <p:sp>
          <p:nvSpPr>
            <p:cNvPr id="3118" name="Flowchart: Process 3117">
              <a:extLst>
                <a:ext uri="{FF2B5EF4-FFF2-40B4-BE49-F238E27FC236}">
                  <a16:creationId xmlns:a16="http://schemas.microsoft.com/office/drawing/2014/main" id="{3514A6C0-AE7B-157C-90A8-110CC47D5A87}"/>
                </a:ext>
              </a:extLst>
            </p:cNvPr>
            <p:cNvSpPr>
              <a:spLocks/>
            </p:cNvSpPr>
            <p:nvPr/>
          </p:nvSpPr>
          <p:spPr>
            <a:xfrm>
              <a:off x="15092355" y="1920717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Initiate EPA.</a:t>
              </a:r>
            </a:p>
          </p:txBody>
        </p:sp>
        <p:sp>
          <p:nvSpPr>
            <p:cNvPr id="3119" name="Flowchart: Terminator 3118">
              <a:extLst>
                <a:ext uri="{FF2B5EF4-FFF2-40B4-BE49-F238E27FC236}">
                  <a16:creationId xmlns:a16="http://schemas.microsoft.com/office/drawing/2014/main" id="{0E1C5A1D-ABBC-898F-6AF7-7A0B9913D0A4}"/>
                </a:ext>
              </a:extLst>
            </p:cNvPr>
            <p:cNvSpPr>
              <a:spLocks/>
            </p:cNvSpPr>
            <p:nvPr/>
          </p:nvSpPr>
          <p:spPr>
            <a:xfrm>
              <a:off x="12172995" y="21313830"/>
              <a:ext cx="2243426" cy="1546171"/>
            </a:xfrm>
            <a:prstGeom prst="flowChartTerminator">
              <a:avLst/>
            </a:prstGeom>
            <a:solidFill>
              <a:srgbClr val="C0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End Process</a:t>
              </a:r>
            </a:p>
          </p:txBody>
        </p:sp>
        <p:cxnSp>
          <p:nvCxnSpPr>
            <p:cNvPr id="3126" name="Connector: Elbow 3125">
              <a:extLst>
                <a:ext uri="{FF2B5EF4-FFF2-40B4-BE49-F238E27FC236}">
                  <a16:creationId xmlns:a16="http://schemas.microsoft.com/office/drawing/2014/main" id="{12C025AE-8950-7BBA-3156-7CE93D1C4C64}"/>
                </a:ext>
              </a:extLst>
            </p:cNvPr>
            <p:cNvCxnSpPr>
              <a:cxnSpLocks/>
              <a:stCxn id="3118" idx="2"/>
              <a:endCxn id="3119" idx="3"/>
            </p:cNvCxnSpPr>
            <p:nvPr/>
          </p:nvCxnSpPr>
          <p:spPr>
            <a:xfrm rot="5400000">
              <a:off x="14648465" y="20521312"/>
              <a:ext cx="1333561" cy="17976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110ADC6C-2133-7CF4-7DEA-23A1C7F68B9E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rot="16200000" flipH="1">
              <a:off x="9022808" y="8788337"/>
              <a:ext cx="1766501" cy="1202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859A7D-EB7C-A2DE-1216-274DBA5FFF12}"/>
                </a:ext>
              </a:extLst>
            </p:cNvPr>
            <p:cNvSpPr txBox="1"/>
            <p:nvPr/>
          </p:nvSpPr>
          <p:spPr>
            <a:xfrm>
              <a:off x="8980522" y="8032666"/>
              <a:ext cx="1815229" cy="1528945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Specialty Medication PA/Clinical Exception required</a:t>
              </a:r>
            </a:p>
          </p:txBody>
        </p: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B4D93DE4-3A5D-1852-2B71-157A21EDD79F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11021759" y="7138019"/>
              <a:ext cx="1496707" cy="11943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4917668E-8590-202E-1FFF-19A8D42409E3}"/>
                </a:ext>
              </a:extLst>
            </p:cNvPr>
            <p:cNvSpPr>
              <a:spLocks/>
            </p:cNvSpPr>
            <p:nvPr/>
          </p:nvSpPr>
          <p:spPr>
            <a:xfrm>
              <a:off x="8778332" y="6364937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Verify the Reject Reason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E513F40-2A02-FFF5-CA16-51B08AD9C07C}"/>
                </a:ext>
              </a:extLst>
            </p:cNvPr>
            <p:cNvCxnSpPr>
              <a:cxnSpLocks/>
            </p:cNvCxnSpPr>
            <p:nvPr/>
          </p:nvCxnSpPr>
          <p:spPr>
            <a:xfrm>
              <a:off x="10106429" y="2062411"/>
              <a:ext cx="0" cy="1064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6" name="TextBox 3135">
              <a:extLst>
                <a:ext uri="{FF2B5EF4-FFF2-40B4-BE49-F238E27FC236}">
                  <a16:creationId xmlns:a16="http://schemas.microsoft.com/office/drawing/2014/main" id="{D1749596-4D96-DE53-C1AF-5398A6C09F8C}"/>
                </a:ext>
              </a:extLst>
            </p:cNvPr>
            <p:cNvSpPr txBox="1"/>
            <p:nvPr/>
          </p:nvSpPr>
          <p:spPr>
            <a:xfrm>
              <a:off x="9428977" y="2297697"/>
              <a:ext cx="1354915" cy="3181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67" b="1" dirty="0">
                  <a:latin typeface="Verdana" panose="020B0604030504040204" pitchFamily="34" charset="0"/>
                  <a:ea typeface="Verdana" panose="020B0604030504040204" pitchFamily="34" charset="0"/>
                </a:rPr>
                <a:t>Denied</a:t>
              </a:r>
            </a:p>
          </p:txBody>
        </p:sp>
        <p:cxnSp>
          <p:nvCxnSpPr>
            <p:cNvPr id="3137" name="Straight Arrow Connector 3136">
              <a:extLst>
                <a:ext uri="{FF2B5EF4-FFF2-40B4-BE49-F238E27FC236}">
                  <a16:creationId xmlns:a16="http://schemas.microsoft.com/office/drawing/2014/main" id="{40C1895E-2182-6B12-E04F-5F844B6A42D8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1218000" y="1299546"/>
              <a:ext cx="1423784" cy="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40" name="TextBox 3139">
              <a:extLst>
                <a:ext uri="{FF2B5EF4-FFF2-40B4-BE49-F238E27FC236}">
                  <a16:creationId xmlns:a16="http://schemas.microsoft.com/office/drawing/2014/main" id="{C9BCC5CB-583E-5A11-0ED4-E1DD138E3BD7}"/>
                </a:ext>
              </a:extLst>
            </p:cNvPr>
            <p:cNvSpPr txBox="1"/>
            <p:nvPr/>
          </p:nvSpPr>
          <p:spPr>
            <a:xfrm>
              <a:off x="11330254" y="1125191"/>
              <a:ext cx="1182564" cy="38298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>
                  <a:latin typeface="Verdana" panose="020B0604030504040204" pitchFamily="34" charset="0"/>
                  <a:ea typeface="Verdana" panose="020B0604030504040204" pitchFamily="34" charset="0"/>
                </a:rPr>
                <a:t>Accepted</a:t>
              </a:r>
              <a:endParaRPr lang="en-US" sz="1600" b="1" dirty="0"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cxnSp>
          <p:nvCxnSpPr>
            <p:cNvPr id="3141" name="Connector: Elbow 3140">
              <a:extLst>
                <a:ext uri="{FF2B5EF4-FFF2-40B4-BE49-F238E27FC236}">
                  <a16:creationId xmlns:a16="http://schemas.microsoft.com/office/drawing/2014/main" id="{26F709F5-C643-1D5E-36AB-E990F415ED7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rot="16200000" flipH="1">
              <a:off x="17188912" y="6317622"/>
              <a:ext cx="817133" cy="2151548"/>
            </a:xfrm>
            <a:prstGeom prst="bentConnector4">
              <a:avLst>
                <a:gd name="adj1" fmla="val -46099"/>
                <a:gd name="adj2" fmla="val 7606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 useBgFill="1">
          <p:nvSpPr>
            <p:cNvPr id="3144" name="TextBox 3143">
              <a:extLst>
                <a:ext uri="{FF2B5EF4-FFF2-40B4-BE49-F238E27FC236}">
                  <a16:creationId xmlns:a16="http://schemas.microsoft.com/office/drawing/2014/main" id="{56556981-0FD5-ACA8-9F75-584C2B02A2C3}"/>
                </a:ext>
              </a:extLst>
            </p:cNvPr>
            <p:cNvSpPr txBox="1"/>
            <p:nvPr/>
          </p:nvSpPr>
          <p:spPr>
            <a:xfrm>
              <a:off x="16613358" y="6233713"/>
              <a:ext cx="1444848" cy="931419"/>
            </a:xfrm>
            <a:prstGeom prst="rect">
              <a:avLst/>
            </a:prstGeom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Satisfied with</a:t>
              </a:r>
            </a:p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Alternatives</a:t>
              </a:r>
            </a:p>
          </p:txBody>
        </p:sp>
        <p:cxnSp>
          <p:nvCxnSpPr>
            <p:cNvPr id="3150" name="Straight Arrow Connector 3149">
              <a:extLst>
                <a:ext uri="{FF2B5EF4-FFF2-40B4-BE49-F238E27FC236}">
                  <a16:creationId xmlns:a16="http://schemas.microsoft.com/office/drawing/2014/main" id="{3BD7C406-6A94-3F63-9913-A3B7AA0A0BF8}"/>
                </a:ext>
              </a:extLst>
            </p:cNvPr>
            <p:cNvCxnSpPr>
              <a:cxnSpLocks/>
              <a:endCxn id="3081" idx="0"/>
            </p:cNvCxnSpPr>
            <p:nvPr/>
          </p:nvCxnSpPr>
          <p:spPr>
            <a:xfrm>
              <a:off x="16521707" y="8548519"/>
              <a:ext cx="50876" cy="3632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151" name="TextBox 3150">
              <a:extLst>
                <a:ext uri="{FF2B5EF4-FFF2-40B4-BE49-F238E27FC236}">
                  <a16:creationId xmlns:a16="http://schemas.microsoft.com/office/drawing/2014/main" id="{6052CB8B-E592-A00F-8D45-4A5FC87959B0}"/>
                </a:ext>
              </a:extLst>
            </p:cNvPr>
            <p:cNvSpPr txBox="1"/>
            <p:nvPr/>
          </p:nvSpPr>
          <p:spPr>
            <a:xfrm>
              <a:off x="15760099" y="9745564"/>
              <a:ext cx="1575682" cy="93141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Wants to start a PA/Clinical Exception</a:t>
              </a:r>
            </a:p>
          </p:txBody>
        </p:sp>
        <p:sp>
          <p:nvSpPr>
            <p:cNvPr id="3161" name="TextBox 3160">
              <a:extLst>
                <a:ext uri="{FF2B5EF4-FFF2-40B4-BE49-F238E27FC236}">
                  <a16:creationId xmlns:a16="http://schemas.microsoft.com/office/drawing/2014/main" id="{2F509B9E-F915-27BB-885C-507B75DEB799}"/>
                </a:ext>
              </a:extLst>
            </p:cNvPr>
            <p:cNvSpPr txBox="1"/>
            <p:nvPr/>
          </p:nvSpPr>
          <p:spPr>
            <a:xfrm>
              <a:off x="10761782" y="7269265"/>
              <a:ext cx="1627637" cy="1335034"/>
            </a:xfrm>
            <a:prstGeom prst="rect">
              <a:avLst/>
            </a:prstGeom>
            <a:solidFill>
              <a:schemeClr val="bg1"/>
            </a:solidFill>
            <a:effectLst>
              <a:softEdge rad="1270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Non-Specialty Medication</a:t>
              </a:r>
            </a:p>
            <a:p>
              <a:pPr algn="ctr"/>
              <a:r>
                <a:rPr lang="en-US" sz="1600" b="1" dirty="0">
                  <a:latin typeface="Verdana" panose="020B0604030504040204" pitchFamily="34" charset="0"/>
                  <a:ea typeface="Verdana" panose="020B0604030504040204" pitchFamily="34" charset="0"/>
                </a:rPr>
                <a:t>PA/Clinical Exception required</a:t>
              </a:r>
            </a:p>
          </p:txBody>
        </p:sp>
        <p:sp>
          <p:nvSpPr>
            <p:cNvPr id="3081" name="Flowchart: Process 3080">
              <a:extLst>
                <a:ext uri="{FF2B5EF4-FFF2-40B4-BE49-F238E27FC236}">
                  <a16:creationId xmlns:a16="http://schemas.microsoft.com/office/drawing/2014/main" id="{5011606A-54E0-D80B-B3B2-54790D35E245}"/>
                </a:ext>
              </a:extLst>
            </p:cNvPr>
            <p:cNvSpPr>
              <a:spLocks/>
            </p:cNvSpPr>
            <p:nvPr/>
          </p:nvSpPr>
          <p:spPr>
            <a:xfrm>
              <a:off x="15450870" y="12181489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Review Account for existing PA/Clinical Exception.</a:t>
              </a:r>
            </a:p>
          </p:txBody>
        </p:sp>
        <p:cxnSp>
          <p:nvCxnSpPr>
            <p:cNvPr id="3082" name="Straight Arrow Connector 3081">
              <a:extLst>
                <a:ext uri="{FF2B5EF4-FFF2-40B4-BE49-F238E27FC236}">
                  <a16:creationId xmlns:a16="http://schemas.microsoft.com/office/drawing/2014/main" id="{A524158C-5D40-8FCB-45E2-251CABEDA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892887" y="12954556"/>
              <a:ext cx="4711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7" name="Flowchart: Process 3086">
              <a:extLst>
                <a:ext uri="{FF2B5EF4-FFF2-40B4-BE49-F238E27FC236}">
                  <a16:creationId xmlns:a16="http://schemas.microsoft.com/office/drawing/2014/main" id="{83D9F271-AB07-63B4-403D-2ABEE6CEF74A}"/>
                </a:ext>
              </a:extLst>
            </p:cNvPr>
            <p:cNvSpPr>
              <a:spLocks/>
            </p:cNvSpPr>
            <p:nvPr/>
          </p:nvSpPr>
          <p:spPr>
            <a:xfrm>
              <a:off x="8778333" y="12172057"/>
              <a:ext cx="2243425" cy="1546149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Refer to work instruction to advise of next steps depending on the status of the request.</a:t>
              </a:r>
            </a:p>
          </p:txBody>
        </p:sp>
        <p:cxnSp>
          <p:nvCxnSpPr>
            <p:cNvPr id="3089" name="Connector: Elbow 3088">
              <a:extLst>
                <a:ext uri="{FF2B5EF4-FFF2-40B4-BE49-F238E27FC236}">
                  <a16:creationId xmlns:a16="http://schemas.microsoft.com/office/drawing/2014/main" id="{26EDB054-73EB-4F24-8E24-1DF94FB9746C}"/>
                </a:ext>
              </a:extLst>
            </p:cNvPr>
            <p:cNvCxnSpPr>
              <a:cxnSpLocks/>
              <a:stCxn id="3087" idx="1"/>
              <a:endCxn id="21" idx="3"/>
            </p:cNvCxnSpPr>
            <p:nvPr/>
          </p:nvCxnSpPr>
          <p:spPr>
            <a:xfrm rot="10800000" flipV="1">
              <a:off x="6716442" y="12945131"/>
              <a:ext cx="2061892" cy="58774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0" name="Straight Arrow Connector 3099">
              <a:extLst>
                <a:ext uri="{FF2B5EF4-FFF2-40B4-BE49-F238E27FC236}">
                  <a16:creationId xmlns:a16="http://schemas.microsoft.com/office/drawing/2014/main" id="{91A65C77-CB5D-0F85-3824-589184B15D56}"/>
                </a:ext>
              </a:extLst>
            </p:cNvPr>
            <p:cNvCxnSpPr>
              <a:cxnSpLocks/>
              <a:stCxn id="3094" idx="2"/>
              <a:endCxn id="3112" idx="0"/>
            </p:cNvCxnSpPr>
            <p:nvPr/>
          </p:nvCxnSpPr>
          <p:spPr>
            <a:xfrm flipH="1">
              <a:off x="13682923" y="16572158"/>
              <a:ext cx="1384" cy="810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4" name="Flowchart: Process 3093">
              <a:extLst>
                <a:ext uri="{FF2B5EF4-FFF2-40B4-BE49-F238E27FC236}">
                  <a16:creationId xmlns:a16="http://schemas.microsoft.com/office/drawing/2014/main" id="{300A19D0-9C96-99C6-73FD-8B40FF643D32}"/>
                </a:ext>
              </a:extLst>
            </p:cNvPr>
            <p:cNvSpPr>
              <a:spLocks/>
            </p:cNvSpPr>
            <p:nvPr/>
          </p:nvSpPr>
          <p:spPr>
            <a:xfrm>
              <a:off x="12562593" y="15025979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Assist with PA/Clinical Exception request.</a:t>
              </a:r>
            </a:p>
          </p:txBody>
        </p:sp>
        <p:sp>
          <p:nvSpPr>
            <p:cNvPr id="3084" name="Flowchart: Decision 3083">
              <a:extLst>
                <a:ext uri="{FF2B5EF4-FFF2-40B4-BE49-F238E27FC236}">
                  <a16:creationId xmlns:a16="http://schemas.microsoft.com/office/drawing/2014/main" id="{0D62F0B5-3AD6-ABAA-E7BC-A0419AD5FFB1}"/>
                </a:ext>
              </a:extLst>
            </p:cNvPr>
            <p:cNvSpPr>
              <a:spLocks/>
            </p:cNvSpPr>
            <p:nvPr/>
          </p:nvSpPr>
          <p:spPr>
            <a:xfrm>
              <a:off x="12562593" y="12181495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Existing Request</a:t>
              </a:r>
            </a:p>
          </p:txBody>
        </p:sp>
        <p:cxnSp>
          <p:nvCxnSpPr>
            <p:cNvPr id="3163" name="Straight Arrow Connector 3162">
              <a:extLst>
                <a:ext uri="{FF2B5EF4-FFF2-40B4-BE49-F238E27FC236}">
                  <a16:creationId xmlns:a16="http://schemas.microsoft.com/office/drawing/2014/main" id="{85E2E306-57D7-F399-8B99-C0D80B14EDCB}"/>
                </a:ext>
              </a:extLst>
            </p:cNvPr>
            <p:cNvCxnSpPr>
              <a:cxnSpLocks/>
              <a:stCxn id="3084" idx="1"/>
              <a:endCxn id="3087" idx="3"/>
            </p:cNvCxnSpPr>
            <p:nvPr/>
          </p:nvCxnSpPr>
          <p:spPr>
            <a:xfrm flipH="1" flipV="1">
              <a:off x="11021758" y="12945132"/>
              <a:ext cx="1540835" cy="94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 useBgFill="1">
          <p:nvSpPr>
            <p:cNvPr id="3166" name="TextBox 3165">
              <a:extLst>
                <a:ext uri="{FF2B5EF4-FFF2-40B4-BE49-F238E27FC236}">
                  <a16:creationId xmlns:a16="http://schemas.microsoft.com/office/drawing/2014/main" id="{F54E1D1D-13A0-93F3-5D98-6437BFC7C08D}"/>
                </a:ext>
              </a:extLst>
            </p:cNvPr>
            <p:cNvSpPr txBox="1"/>
            <p:nvPr/>
          </p:nvSpPr>
          <p:spPr>
            <a:xfrm>
              <a:off x="11483090" y="12825341"/>
              <a:ext cx="691500" cy="372568"/>
            </a:xfrm>
            <a:prstGeom prst="rect">
              <a:avLst/>
            </a:prstGeom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Yes</a:t>
              </a:r>
            </a:p>
          </p:txBody>
        </p:sp>
        <p:cxnSp>
          <p:nvCxnSpPr>
            <p:cNvPr id="3167" name="Straight Arrow Connector 3166">
              <a:extLst>
                <a:ext uri="{FF2B5EF4-FFF2-40B4-BE49-F238E27FC236}">
                  <a16:creationId xmlns:a16="http://schemas.microsoft.com/office/drawing/2014/main" id="{DCC3AA8A-6777-5352-F27D-8986F23FF780}"/>
                </a:ext>
              </a:extLst>
            </p:cNvPr>
            <p:cNvCxnSpPr>
              <a:cxnSpLocks/>
            </p:cNvCxnSpPr>
            <p:nvPr/>
          </p:nvCxnSpPr>
          <p:spPr>
            <a:xfrm>
              <a:off x="13684301" y="13642212"/>
              <a:ext cx="19122" cy="1274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072" name="TextBox 3071">
              <a:extLst>
                <a:ext uri="{FF2B5EF4-FFF2-40B4-BE49-F238E27FC236}">
                  <a16:creationId xmlns:a16="http://schemas.microsoft.com/office/drawing/2014/main" id="{9EA46576-B59C-5D67-A980-6F321DF7AC15}"/>
                </a:ext>
              </a:extLst>
            </p:cNvPr>
            <p:cNvSpPr txBox="1"/>
            <p:nvPr/>
          </p:nvSpPr>
          <p:spPr>
            <a:xfrm>
              <a:off x="13424584" y="14093278"/>
              <a:ext cx="557678" cy="37256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No</a:t>
              </a:r>
            </a:p>
          </p:txBody>
        </p:sp>
        <p:cxnSp>
          <p:nvCxnSpPr>
            <p:cNvPr id="3079" name="Connector: Elbow 3078">
              <a:extLst>
                <a:ext uri="{FF2B5EF4-FFF2-40B4-BE49-F238E27FC236}">
                  <a16:creationId xmlns:a16="http://schemas.microsoft.com/office/drawing/2014/main" id="{8F3117FD-541B-9242-D953-22BE716F0AA4}"/>
                </a:ext>
              </a:extLst>
            </p:cNvPr>
            <p:cNvCxnSpPr>
              <a:cxnSpLocks/>
              <a:stCxn id="3116" idx="2"/>
              <a:endCxn id="3119" idx="1"/>
            </p:cNvCxnSpPr>
            <p:nvPr/>
          </p:nvCxnSpPr>
          <p:spPr>
            <a:xfrm rot="16200000" flipH="1">
              <a:off x="10909068" y="20822988"/>
              <a:ext cx="1333561" cy="119429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7" name="Connector: Elbow 3096">
              <a:extLst>
                <a:ext uri="{FF2B5EF4-FFF2-40B4-BE49-F238E27FC236}">
                  <a16:creationId xmlns:a16="http://schemas.microsoft.com/office/drawing/2014/main" id="{3F4A12CC-B7F2-7167-834F-B8B6D5DD78BC}"/>
                </a:ext>
              </a:extLst>
            </p:cNvPr>
            <p:cNvCxnSpPr>
              <a:cxnSpLocks/>
              <a:stCxn id="3112" idx="3"/>
              <a:endCxn id="3118" idx="0"/>
            </p:cNvCxnSpPr>
            <p:nvPr/>
          </p:nvCxnSpPr>
          <p:spPr>
            <a:xfrm>
              <a:off x="14804635" y="18155963"/>
              <a:ext cx="1409433" cy="10512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92" name="TextBox 3091">
              <a:extLst>
                <a:ext uri="{FF2B5EF4-FFF2-40B4-BE49-F238E27FC236}">
                  <a16:creationId xmlns:a16="http://schemas.microsoft.com/office/drawing/2014/main" id="{41ECCBBF-5C8F-0765-DD4C-662BA81C485E}"/>
                </a:ext>
              </a:extLst>
            </p:cNvPr>
            <p:cNvSpPr txBox="1"/>
            <p:nvPr/>
          </p:nvSpPr>
          <p:spPr>
            <a:xfrm>
              <a:off x="15571785" y="18434091"/>
              <a:ext cx="1243379" cy="3725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Member</a:t>
              </a:r>
            </a:p>
          </p:txBody>
        </p:sp>
        <p:sp>
          <p:nvSpPr>
            <p:cNvPr id="3138" name="Flowchart: Process 3137">
              <a:extLst>
                <a:ext uri="{FF2B5EF4-FFF2-40B4-BE49-F238E27FC236}">
                  <a16:creationId xmlns:a16="http://schemas.microsoft.com/office/drawing/2014/main" id="{FDA5DA40-1471-3DD5-CDB7-BBB4DA607B54}"/>
                </a:ext>
              </a:extLst>
            </p:cNvPr>
            <p:cNvSpPr>
              <a:spLocks/>
            </p:cNvSpPr>
            <p:nvPr/>
          </p:nvSpPr>
          <p:spPr>
            <a:xfrm>
              <a:off x="8984718" y="3242840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Refer to the CIF to determine who handles the PA/Clinical Exception.</a:t>
              </a:r>
            </a:p>
          </p:txBody>
        </p:sp>
        <p:cxnSp>
          <p:nvCxnSpPr>
            <p:cNvPr id="3142" name="Straight Arrow Connector 3141">
              <a:extLst>
                <a:ext uri="{FF2B5EF4-FFF2-40B4-BE49-F238E27FC236}">
                  <a16:creationId xmlns:a16="http://schemas.microsoft.com/office/drawing/2014/main" id="{2FBD300E-FE6E-AACA-EC60-6A44E6B32CFD}"/>
                </a:ext>
              </a:extLst>
            </p:cNvPr>
            <p:cNvCxnSpPr>
              <a:cxnSpLocks/>
              <a:stCxn id="3138" idx="2"/>
            </p:cNvCxnSpPr>
            <p:nvPr/>
          </p:nvCxnSpPr>
          <p:spPr>
            <a:xfrm>
              <a:off x="10106434" y="4789017"/>
              <a:ext cx="1" cy="15759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2" name="TextBox 3151">
              <a:extLst>
                <a:ext uri="{FF2B5EF4-FFF2-40B4-BE49-F238E27FC236}">
                  <a16:creationId xmlns:a16="http://schemas.microsoft.com/office/drawing/2014/main" id="{079B20AE-5AF4-875D-54E7-06C579095F78}"/>
                </a:ext>
              </a:extLst>
            </p:cNvPr>
            <p:cNvSpPr txBox="1"/>
            <p:nvPr/>
          </p:nvSpPr>
          <p:spPr>
            <a:xfrm>
              <a:off x="9280056" y="5081066"/>
              <a:ext cx="1544769" cy="6669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>
                  <a:latin typeface="Verdana" panose="020B0604030504040204" pitchFamily="34" charset="0"/>
                  <a:ea typeface="Verdana" panose="020B0604030504040204" pitchFamily="34" charset="0"/>
                </a:rPr>
                <a:t>If PBM Handles</a:t>
              </a:r>
            </a:p>
          </p:txBody>
        </p:sp>
        <p:cxnSp>
          <p:nvCxnSpPr>
            <p:cNvPr id="3156" name="Straight Arrow Connector 3155">
              <a:extLst>
                <a:ext uri="{FF2B5EF4-FFF2-40B4-BE49-F238E27FC236}">
                  <a16:creationId xmlns:a16="http://schemas.microsoft.com/office/drawing/2014/main" id="{5078F6D7-17A2-8B3F-8A66-934E6EFC95C8}"/>
                </a:ext>
              </a:extLst>
            </p:cNvPr>
            <p:cNvCxnSpPr>
              <a:cxnSpLocks/>
              <a:stCxn id="3138" idx="3"/>
            </p:cNvCxnSpPr>
            <p:nvPr/>
          </p:nvCxnSpPr>
          <p:spPr>
            <a:xfrm flipV="1">
              <a:off x="11228144" y="3969260"/>
              <a:ext cx="1413640" cy="46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9" name="TextBox 3158">
              <a:extLst>
                <a:ext uri="{FF2B5EF4-FFF2-40B4-BE49-F238E27FC236}">
                  <a16:creationId xmlns:a16="http://schemas.microsoft.com/office/drawing/2014/main" id="{2409627B-77F2-9F38-CA25-DD2AF6ED94CB}"/>
                </a:ext>
              </a:extLst>
            </p:cNvPr>
            <p:cNvSpPr txBox="1"/>
            <p:nvPr/>
          </p:nvSpPr>
          <p:spPr>
            <a:xfrm>
              <a:off x="11245459" y="3538780"/>
              <a:ext cx="1352154" cy="954300"/>
            </a:xfrm>
            <a:prstGeom prst="rect">
              <a:avLst/>
            </a:prstGeom>
            <a:solidFill>
              <a:schemeClr val="bg1"/>
            </a:solidFill>
            <a:effectLst>
              <a:softEdge rad="317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67" b="1" dirty="0">
                  <a:latin typeface="Verdana" panose="020B0604030504040204" pitchFamily="34" charset="0"/>
                  <a:ea typeface="Verdana" panose="020B0604030504040204" pitchFamily="34" charset="0"/>
                </a:rPr>
                <a:t>If PBM does not handle</a:t>
              </a:r>
            </a:p>
          </p:txBody>
        </p:sp>
        <p:sp>
          <p:nvSpPr>
            <p:cNvPr id="3160" name="Flowchart: Process 3159">
              <a:extLst>
                <a:ext uri="{FF2B5EF4-FFF2-40B4-BE49-F238E27FC236}">
                  <a16:creationId xmlns:a16="http://schemas.microsoft.com/office/drawing/2014/main" id="{217B7AFD-09F4-6055-C05D-CA804C4FD721}"/>
                </a:ext>
              </a:extLst>
            </p:cNvPr>
            <p:cNvSpPr>
              <a:spLocks/>
            </p:cNvSpPr>
            <p:nvPr/>
          </p:nvSpPr>
          <p:spPr>
            <a:xfrm>
              <a:off x="12641784" y="3153821"/>
              <a:ext cx="2243426" cy="165948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Advise who handles PA/Clinical Exception.</a:t>
              </a:r>
            </a:p>
          </p:txBody>
        </p:sp>
        <p:cxnSp>
          <p:nvCxnSpPr>
            <p:cNvPr id="3162" name="Connector: Elbow 3161">
              <a:extLst>
                <a:ext uri="{FF2B5EF4-FFF2-40B4-BE49-F238E27FC236}">
                  <a16:creationId xmlns:a16="http://schemas.microsoft.com/office/drawing/2014/main" id="{FCD19B67-74B6-6C0F-7C82-67A372C9D68C}"/>
                </a:ext>
              </a:extLst>
            </p:cNvPr>
            <p:cNvCxnSpPr>
              <a:cxnSpLocks/>
              <a:stCxn id="3160" idx="3"/>
              <a:endCxn id="16" idx="2"/>
            </p:cNvCxnSpPr>
            <p:nvPr/>
          </p:nvCxnSpPr>
          <p:spPr>
            <a:xfrm flipV="1">
              <a:off x="14885210" y="2072646"/>
              <a:ext cx="1808288" cy="191091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20BA7B8A-F158-6CE6-4CF0-ABEBF316AB18}"/>
                </a:ext>
              </a:extLst>
            </p:cNvPr>
            <p:cNvCxnSpPr>
              <a:cxnSpLocks/>
              <a:stCxn id="3112" idx="1"/>
              <a:endCxn id="3116" idx="0"/>
            </p:cNvCxnSpPr>
            <p:nvPr/>
          </p:nvCxnSpPr>
          <p:spPr>
            <a:xfrm rot="10800000" flipV="1">
              <a:off x="10978702" y="18155963"/>
              <a:ext cx="1582508" cy="10512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54" name="Flowchart: Process 3153">
              <a:extLst>
                <a:ext uri="{FF2B5EF4-FFF2-40B4-BE49-F238E27FC236}">
                  <a16:creationId xmlns:a16="http://schemas.microsoft.com/office/drawing/2014/main" id="{6D0CBB31-421E-612C-A397-1AC3EB818D73}"/>
                </a:ext>
              </a:extLst>
            </p:cNvPr>
            <p:cNvSpPr>
              <a:spLocks/>
            </p:cNvSpPr>
            <p:nvPr/>
          </p:nvSpPr>
          <p:spPr>
            <a:xfrm>
              <a:off x="8778332" y="9730116"/>
              <a:ext cx="2243426" cy="1546178"/>
            </a:xfrm>
            <a:prstGeom prst="flowChartProcess">
              <a:avLst/>
            </a:prstGeom>
            <a:solidFill>
              <a:schemeClr val="accent4">
                <a:lumMod val="40000"/>
                <a:lumOff val="60000"/>
              </a:schemeClr>
            </a:solidFill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Refer to Specialty pharmacy</a:t>
              </a:r>
            </a:p>
          </p:txBody>
        </p:sp>
        <p:cxnSp>
          <p:nvCxnSpPr>
            <p:cNvPr id="3155" name="Connector: Elbow 3154">
              <a:extLst>
                <a:ext uri="{FF2B5EF4-FFF2-40B4-BE49-F238E27FC236}">
                  <a16:creationId xmlns:a16="http://schemas.microsoft.com/office/drawing/2014/main" id="{F65A3C18-D169-DFCA-8AF3-B7143E78BDEC}"/>
                </a:ext>
              </a:extLst>
            </p:cNvPr>
            <p:cNvCxnSpPr>
              <a:cxnSpLocks/>
              <a:stCxn id="18" idx="2"/>
              <a:endCxn id="21" idx="1"/>
            </p:cNvCxnSpPr>
            <p:nvPr/>
          </p:nvCxnSpPr>
          <p:spPr>
            <a:xfrm rot="5400000">
              <a:off x="2225987" y="10164132"/>
              <a:ext cx="5615770" cy="1121713"/>
            </a:xfrm>
            <a:prstGeom prst="bentConnector4">
              <a:avLst>
                <a:gd name="adj1" fmla="val 10266"/>
                <a:gd name="adj2" fmla="val 11552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8" name="Connector: Elbow 3157">
              <a:extLst>
                <a:ext uri="{FF2B5EF4-FFF2-40B4-BE49-F238E27FC236}">
                  <a16:creationId xmlns:a16="http://schemas.microsoft.com/office/drawing/2014/main" id="{357337AC-D703-A14F-B207-2F2E9CAECA40}"/>
                </a:ext>
              </a:extLst>
            </p:cNvPr>
            <p:cNvCxnSpPr>
              <a:cxnSpLocks/>
              <a:stCxn id="3154" idx="1"/>
              <a:endCxn id="21" idx="0"/>
            </p:cNvCxnSpPr>
            <p:nvPr/>
          </p:nvCxnSpPr>
          <p:spPr>
            <a:xfrm rot="10800000" flipV="1">
              <a:off x="5594729" y="10503205"/>
              <a:ext cx="3183604" cy="225658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F0E109-6F46-822D-B3EA-5140512AFD41}"/>
                </a:ext>
              </a:extLst>
            </p:cNvPr>
            <p:cNvSpPr txBox="1"/>
            <p:nvPr/>
          </p:nvSpPr>
          <p:spPr>
            <a:xfrm>
              <a:off x="7115178" y="6479524"/>
              <a:ext cx="1491236" cy="1210845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 No PA/Clinical Exception</a:t>
              </a:r>
            </a:p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Required</a:t>
              </a:r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634E8EF0-18B4-117D-E57E-6602BFCC16B8}"/>
                </a:ext>
              </a:extLst>
            </p:cNvPr>
            <p:cNvSpPr>
              <a:spLocks/>
            </p:cNvSpPr>
            <p:nvPr/>
          </p:nvSpPr>
          <p:spPr>
            <a:xfrm>
              <a:off x="15399994" y="6984832"/>
              <a:ext cx="2243426" cy="1546163"/>
            </a:xfrm>
            <a:prstGeom prst="flowChartDecision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Member Decision</a:t>
              </a:r>
            </a:p>
          </p:txBody>
        </p:sp>
        <p:sp>
          <p:nvSpPr>
            <p:cNvPr id="3090" name="TextBox 3089">
              <a:extLst>
                <a:ext uri="{FF2B5EF4-FFF2-40B4-BE49-F238E27FC236}">
                  <a16:creationId xmlns:a16="http://schemas.microsoft.com/office/drawing/2014/main" id="{F799D3BE-5D57-196F-01CC-0B5235D387AC}"/>
                </a:ext>
              </a:extLst>
            </p:cNvPr>
            <p:cNvSpPr txBox="1"/>
            <p:nvPr/>
          </p:nvSpPr>
          <p:spPr>
            <a:xfrm>
              <a:off x="10333729" y="18303693"/>
              <a:ext cx="1289943" cy="37256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Verdana" panose="020B0604030504040204" pitchFamily="34" charset="0"/>
                  <a:ea typeface="Verdana" panose="020B0604030504040204" pitchFamily="34" charset="0"/>
                </a:rPr>
                <a:t>Prescriber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12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7DE8F235-E896-94C9-2BED-BB18326FC1F1}"/>
              </a:ext>
            </a:extLst>
          </p:cNvPr>
          <p:cNvSpPr>
            <a:spLocks/>
          </p:cNvSpPr>
          <p:nvPr/>
        </p:nvSpPr>
        <p:spPr>
          <a:xfrm>
            <a:off x="10204307" y="276726"/>
            <a:ext cx="3365786" cy="1883619"/>
          </a:xfrm>
          <a:prstGeom prst="flowChartTerminator">
            <a:avLst/>
          </a:prstGeom>
          <a:ln w="952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Start</a:t>
            </a:r>
            <a:endParaRPr lang="en-US" sz="16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72DED9D-4BE2-619E-7030-2CB35B75302C}"/>
              </a:ext>
            </a:extLst>
          </p:cNvPr>
          <p:cNvSpPr/>
          <p:nvPr/>
        </p:nvSpPr>
        <p:spPr>
          <a:xfrm>
            <a:off x="10204307" y="2749892"/>
            <a:ext cx="3365786" cy="18836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Determine if Appeal is needed.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7ADEAB-8DC0-A979-1328-AA495033375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1887200" y="2160345"/>
            <a:ext cx="0" cy="589547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99C35EC9-910D-78F2-B684-0576F7B1F641}"/>
              </a:ext>
            </a:extLst>
          </p:cNvPr>
          <p:cNvSpPr/>
          <p:nvPr/>
        </p:nvSpPr>
        <p:spPr>
          <a:xfrm>
            <a:off x="10204307" y="5338033"/>
            <a:ext cx="3365786" cy="1883619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there a denial on file?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FBE6C1-4870-7CEE-CA63-D0257714EEC3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11887200" y="4633511"/>
            <a:ext cx="0" cy="70452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DABA780-23E5-5E3B-7D1B-90FA759B508E}"/>
              </a:ext>
            </a:extLst>
          </p:cNvPr>
          <p:cNvCxnSpPr>
            <a:cxnSpLocks/>
            <a:stCxn id="14" idx="1"/>
            <a:endCxn id="24" idx="3"/>
          </p:cNvCxnSpPr>
          <p:nvPr/>
        </p:nvCxnSpPr>
        <p:spPr>
          <a:xfrm flipH="1">
            <a:off x="7599731" y="6279843"/>
            <a:ext cx="2604576" cy="0"/>
          </a:xfrm>
          <a:prstGeom prst="straightConnector1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0" name="TextBox 19">
            <a:extLst>
              <a:ext uri="{FF2B5EF4-FFF2-40B4-BE49-F238E27FC236}">
                <a16:creationId xmlns:a16="http://schemas.microsoft.com/office/drawing/2014/main" id="{B05B8286-EC68-69E8-4BDA-532F30CBF3D8}"/>
              </a:ext>
            </a:extLst>
          </p:cNvPr>
          <p:cNvSpPr txBox="1"/>
          <p:nvPr/>
        </p:nvSpPr>
        <p:spPr>
          <a:xfrm>
            <a:off x="8470362" y="6077088"/>
            <a:ext cx="863314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Yes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88413475-E630-7706-6188-56FA635D24C9}"/>
              </a:ext>
            </a:extLst>
          </p:cNvPr>
          <p:cNvSpPr/>
          <p:nvPr/>
        </p:nvSpPr>
        <p:spPr>
          <a:xfrm>
            <a:off x="4233951" y="5338033"/>
            <a:ext cx="3365780" cy="1883619"/>
          </a:xfrm>
          <a:prstGeom prst="flowChartProcess">
            <a:avLst/>
          </a:prstGeom>
          <a:solidFill>
            <a:srgbClr val="FFE699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Determine the denial reason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73991811-CFC4-4C25-6392-E731B30E4725}"/>
              </a:ext>
            </a:extLst>
          </p:cNvPr>
          <p:cNvSpPr/>
          <p:nvPr/>
        </p:nvSpPr>
        <p:spPr>
          <a:xfrm>
            <a:off x="5771298" y="8074191"/>
            <a:ext cx="3365782" cy="2267385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All necessary Criteria information was completed. Denial was based off completed criteria received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96E72A8-D19E-2281-95E1-425BE6435E6A}"/>
              </a:ext>
            </a:extLst>
          </p:cNvPr>
          <p:cNvSpPr/>
          <p:nvPr/>
        </p:nvSpPr>
        <p:spPr>
          <a:xfrm>
            <a:off x="876396" y="8068536"/>
            <a:ext cx="3365782" cy="2267385"/>
          </a:xfrm>
          <a:prstGeom prst="flowChartProcess">
            <a:avLst/>
          </a:prstGeom>
          <a:solidFill>
            <a:srgbClr val="FFE699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the denial for missing information or more information could be provided?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C24AE82-2CF6-9AF1-B04E-D62B470331A5}"/>
              </a:ext>
            </a:extLst>
          </p:cNvPr>
          <p:cNvCxnSpPr>
            <a:cxnSpLocks/>
            <a:stCxn id="24" idx="1"/>
            <a:endCxn id="4" idx="3"/>
          </p:cNvCxnSpPr>
          <p:nvPr/>
        </p:nvCxnSpPr>
        <p:spPr>
          <a:xfrm rot="10800000" flipH="1" flipV="1">
            <a:off x="4233950" y="6279843"/>
            <a:ext cx="8227" cy="2922386"/>
          </a:xfrm>
          <a:prstGeom prst="bentConnector5">
            <a:avLst>
              <a:gd name="adj1" fmla="val -2778656"/>
              <a:gd name="adj2" fmla="val 38183"/>
              <a:gd name="adj3" fmla="val 2878656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C2FB092E-7A8C-71F5-D6A6-DAD829044460}"/>
              </a:ext>
            </a:extLst>
          </p:cNvPr>
          <p:cNvSpPr/>
          <p:nvPr/>
        </p:nvSpPr>
        <p:spPr>
          <a:xfrm>
            <a:off x="185457" y="3819187"/>
            <a:ext cx="3365781" cy="2224442"/>
          </a:xfrm>
          <a:prstGeom prst="flowChartProcess">
            <a:avLst/>
          </a:prstGeom>
          <a:solidFill>
            <a:srgbClr val="00B050"/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Share denial reason, recommend prescriber call PA dept directly. Offer to send new EPA.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2792DE-5105-6FBB-E52C-B2365EB9CF66}"/>
              </a:ext>
            </a:extLst>
          </p:cNvPr>
          <p:cNvCxnSpPr>
            <a:cxnSpLocks/>
            <a:stCxn id="77" idx="1"/>
            <a:endCxn id="81" idx="3"/>
          </p:cNvCxnSpPr>
          <p:nvPr/>
        </p:nvCxnSpPr>
        <p:spPr>
          <a:xfrm flipH="1">
            <a:off x="7938274" y="12291926"/>
            <a:ext cx="2261519" cy="2078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6653113-1737-6CB3-4872-D774A435EB68}"/>
              </a:ext>
            </a:extLst>
          </p:cNvPr>
          <p:cNvCxnSpPr>
            <a:cxnSpLocks/>
            <a:stCxn id="3" idx="2"/>
            <a:endCxn id="40" idx="1"/>
          </p:cNvCxnSpPr>
          <p:nvPr/>
        </p:nvCxnSpPr>
        <p:spPr>
          <a:xfrm rot="5400000" flipH="1" flipV="1">
            <a:off x="8165006" y="8306794"/>
            <a:ext cx="1323964" cy="2745599"/>
          </a:xfrm>
          <a:prstGeom prst="bentConnector4">
            <a:avLst>
              <a:gd name="adj1" fmla="val -17266"/>
              <a:gd name="adj2" fmla="val 80647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17ABA78F-757B-C665-5A5B-8E26297BD1E0}"/>
              </a:ext>
            </a:extLst>
          </p:cNvPr>
          <p:cNvSpPr/>
          <p:nvPr/>
        </p:nvSpPr>
        <p:spPr>
          <a:xfrm>
            <a:off x="10199788" y="7926174"/>
            <a:ext cx="3365786" cy="2182876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test claim to check coverage.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F073B1C-8405-0967-407D-1AD4E2463291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 rot="16200000" flipH="1">
            <a:off x="6259246" y="6879247"/>
            <a:ext cx="852539" cy="1537348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2F2283-E6B9-70BD-0F73-2DBBCA73C3A1}"/>
              </a:ext>
            </a:extLst>
          </p:cNvPr>
          <p:cNvCxnSpPr>
            <a:cxnSpLocks/>
            <a:stCxn id="14" idx="3"/>
            <a:endCxn id="72" idx="1"/>
          </p:cNvCxnSpPr>
          <p:nvPr/>
        </p:nvCxnSpPr>
        <p:spPr>
          <a:xfrm flipV="1">
            <a:off x="13570093" y="6256680"/>
            <a:ext cx="1834335" cy="2316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Flowchart: Process 71">
            <a:extLst>
              <a:ext uri="{FF2B5EF4-FFF2-40B4-BE49-F238E27FC236}">
                <a16:creationId xmlns:a16="http://schemas.microsoft.com/office/drawing/2014/main" id="{077DD816-E94F-7EAB-8F3F-03639D43E230}"/>
              </a:ext>
            </a:extLst>
          </p:cNvPr>
          <p:cNvSpPr/>
          <p:nvPr/>
        </p:nvSpPr>
        <p:spPr>
          <a:xfrm>
            <a:off x="15404428" y="5314870"/>
            <a:ext cx="3365786" cy="18836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Run a Test Claim for next steps based on rejection.</a:t>
            </a:r>
          </a:p>
        </p:txBody>
      </p:sp>
      <p:sp useBgFill="1">
        <p:nvSpPr>
          <p:cNvPr id="76" name="TextBox 75">
            <a:extLst>
              <a:ext uri="{FF2B5EF4-FFF2-40B4-BE49-F238E27FC236}">
                <a16:creationId xmlns:a16="http://schemas.microsoft.com/office/drawing/2014/main" id="{8A93E08C-C7AA-262A-64A8-EE628979A064}"/>
              </a:ext>
            </a:extLst>
          </p:cNvPr>
          <p:cNvSpPr txBox="1"/>
          <p:nvPr/>
        </p:nvSpPr>
        <p:spPr>
          <a:xfrm>
            <a:off x="14014183" y="6061711"/>
            <a:ext cx="967230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4079128A-1C60-55BD-D32F-A406000415B5}"/>
              </a:ext>
            </a:extLst>
          </p:cNvPr>
          <p:cNvSpPr/>
          <p:nvPr/>
        </p:nvSpPr>
        <p:spPr>
          <a:xfrm>
            <a:off x="10199793" y="11200488"/>
            <a:ext cx="3365781" cy="2182876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Test Claim Result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B6649F-1A07-BB18-A6ED-1E2492EFC211}"/>
              </a:ext>
            </a:extLst>
          </p:cNvPr>
          <p:cNvCxnSpPr>
            <a:cxnSpLocks/>
            <a:stCxn id="40" idx="2"/>
            <a:endCxn id="77" idx="0"/>
          </p:cNvCxnSpPr>
          <p:nvPr/>
        </p:nvCxnSpPr>
        <p:spPr>
          <a:xfrm>
            <a:off x="11882681" y="10109050"/>
            <a:ext cx="3" cy="109143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8D6C331-8DD9-2D1A-FCD8-F71DFC506F94}"/>
              </a:ext>
            </a:extLst>
          </p:cNvPr>
          <p:cNvSpPr txBox="1"/>
          <p:nvPr/>
        </p:nvSpPr>
        <p:spPr>
          <a:xfrm>
            <a:off x="8273935" y="12102262"/>
            <a:ext cx="1590196" cy="400110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Accepted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DE9DAFF2-9C30-FE5A-A697-83B8D46FB208}"/>
              </a:ext>
            </a:extLst>
          </p:cNvPr>
          <p:cNvSpPr/>
          <p:nvPr/>
        </p:nvSpPr>
        <p:spPr>
          <a:xfrm>
            <a:off x="4572493" y="11200488"/>
            <a:ext cx="3365781" cy="2224442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Educate Member on coverage.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A5999108-E29A-7B79-0FFC-51219F7FC465}"/>
              </a:ext>
            </a:extLst>
          </p:cNvPr>
          <p:cNvCxnSpPr>
            <a:cxnSpLocks/>
            <a:stCxn id="4" idx="0"/>
            <a:endCxn id="34" idx="2"/>
          </p:cNvCxnSpPr>
          <p:nvPr/>
        </p:nvCxnSpPr>
        <p:spPr>
          <a:xfrm rot="16200000" flipV="1">
            <a:off x="1201365" y="6710613"/>
            <a:ext cx="2024907" cy="690939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C5F76D4-D0F7-8991-B95A-8B4EAEEE308A}"/>
              </a:ext>
            </a:extLst>
          </p:cNvPr>
          <p:cNvCxnSpPr>
            <a:cxnSpLocks/>
            <a:stCxn id="77" idx="3"/>
            <a:endCxn id="103" idx="1"/>
          </p:cNvCxnSpPr>
          <p:nvPr/>
        </p:nvCxnSpPr>
        <p:spPr>
          <a:xfrm flipV="1">
            <a:off x="13565574" y="12258424"/>
            <a:ext cx="1710601" cy="33502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02" name="TextBox 101">
            <a:extLst>
              <a:ext uri="{FF2B5EF4-FFF2-40B4-BE49-F238E27FC236}">
                <a16:creationId xmlns:a16="http://schemas.microsoft.com/office/drawing/2014/main" id="{6EB3B571-D1C8-1052-C7B4-B7226B2C873A}"/>
              </a:ext>
            </a:extLst>
          </p:cNvPr>
          <p:cNvSpPr txBox="1"/>
          <p:nvPr/>
        </p:nvSpPr>
        <p:spPr>
          <a:xfrm>
            <a:off x="13713925" y="12058369"/>
            <a:ext cx="1183759" cy="400110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Denied</a:t>
            </a:r>
            <a:endParaRPr lang="en-US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3" name="Flowchart: Process 102">
            <a:extLst>
              <a:ext uri="{FF2B5EF4-FFF2-40B4-BE49-F238E27FC236}">
                <a16:creationId xmlns:a16="http://schemas.microsoft.com/office/drawing/2014/main" id="{8585A188-0B83-9A4D-8866-AF8021CE61BF}"/>
              </a:ext>
            </a:extLst>
          </p:cNvPr>
          <p:cNvSpPr/>
          <p:nvPr/>
        </p:nvSpPr>
        <p:spPr>
          <a:xfrm>
            <a:off x="15276175" y="11316615"/>
            <a:ext cx="3365778" cy="188361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Advise Member of Denial and offer alternatives.</a:t>
            </a: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0D779BC2-DEF1-0C1E-3E48-4F85056D19FD}"/>
              </a:ext>
            </a:extLst>
          </p:cNvPr>
          <p:cNvSpPr/>
          <p:nvPr/>
        </p:nvSpPr>
        <p:spPr>
          <a:xfrm>
            <a:off x="20223162" y="11316615"/>
            <a:ext cx="3365781" cy="1883618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Member Decision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99D289-B905-7C5E-AD1A-86DAA81BE7F3}"/>
              </a:ext>
            </a:extLst>
          </p:cNvPr>
          <p:cNvCxnSpPr>
            <a:cxnSpLocks/>
            <a:stCxn id="103" idx="3"/>
            <a:endCxn id="108" idx="1"/>
          </p:cNvCxnSpPr>
          <p:nvPr/>
        </p:nvCxnSpPr>
        <p:spPr>
          <a:xfrm>
            <a:off x="18641953" y="12258424"/>
            <a:ext cx="1581209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4" name="Flowchart: Terminator 113">
            <a:extLst>
              <a:ext uri="{FF2B5EF4-FFF2-40B4-BE49-F238E27FC236}">
                <a16:creationId xmlns:a16="http://schemas.microsoft.com/office/drawing/2014/main" id="{DCA99F26-853A-039B-8B84-E66E29482916}"/>
              </a:ext>
            </a:extLst>
          </p:cNvPr>
          <p:cNvSpPr>
            <a:spLocks/>
          </p:cNvSpPr>
          <p:nvPr/>
        </p:nvSpPr>
        <p:spPr>
          <a:xfrm>
            <a:off x="20223162" y="5314871"/>
            <a:ext cx="3365781" cy="1906779"/>
          </a:xfrm>
          <a:prstGeom prst="flowChartTerminator">
            <a:avLst/>
          </a:prstGeom>
          <a:solidFill>
            <a:srgbClr val="C00000"/>
          </a:solidFill>
          <a:ln w="952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Process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E23BA51-A4C7-D0C3-8E98-EFB8D6027F35}"/>
              </a:ext>
            </a:extLst>
          </p:cNvPr>
          <p:cNvCxnSpPr>
            <a:cxnSpLocks/>
            <a:stCxn id="72" idx="3"/>
            <a:endCxn id="114" idx="1"/>
          </p:cNvCxnSpPr>
          <p:nvPr/>
        </p:nvCxnSpPr>
        <p:spPr>
          <a:xfrm>
            <a:off x="18770214" y="6256680"/>
            <a:ext cx="1452948" cy="11581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1441D2F-0A03-2E8E-81A5-2E355276FF09}"/>
              </a:ext>
            </a:extLst>
          </p:cNvPr>
          <p:cNvCxnSpPr>
            <a:cxnSpLocks/>
            <a:stCxn id="108" idx="0"/>
            <a:endCxn id="114" idx="2"/>
          </p:cNvCxnSpPr>
          <p:nvPr/>
        </p:nvCxnSpPr>
        <p:spPr>
          <a:xfrm flipV="1">
            <a:off x="21906053" y="7221650"/>
            <a:ext cx="0" cy="4094965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26" name="TextBox 125">
            <a:extLst>
              <a:ext uri="{FF2B5EF4-FFF2-40B4-BE49-F238E27FC236}">
                <a16:creationId xmlns:a16="http://schemas.microsoft.com/office/drawing/2014/main" id="{21081DEB-C3CA-9634-6FB5-A62CC76F60E1}"/>
              </a:ext>
            </a:extLst>
          </p:cNvPr>
          <p:cNvSpPr txBox="1"/>
          <p:nvPr/>
        </p:nvSpPr>
        <p:spPr>
          <a:xfrm>
            <a:off x="20768563" y="8663668"/>
            <a:ext cx="2274977" cy="707886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Wants</a:t>
            </a:r>
          </a:p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Alternatives</a:t>
            </a:r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802F23B0-7EF8-CB7D-1C3D-16A8ABF69FA0}"/>
              </a:ext>
            </a:extLst>
          </p:cNvPr>
          <p:cNvSpPr/>
          <p:nvPr/>
        </p:nvSpPr>
        <p:spPr>
          <a:xfrm>
            <a:off x="20223162" y="14910516"/>
            <a:ext cx="3365781" cy="188361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Refer to CIF for instruction on who handles the Appeals process.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425E3B7-4E92-30B1-7C08-0ABBA7AF9409}"/>
              </a:ext>
            </a:extLst>
          </p:cNvPr>
          <p:cNvCxnSpPr>
            <a:cxnSpLocks/>
            <a:stCxn id="108" idx="2"/>
            <a:endCxn id="128" idx="0"/>
          </p:cNvCxnSpPr>
          <p:nvPr/>
        </p:nvCxnSpPr>
        <p:spPr>
          <a:xfrm>
            <a:off x="21906053" y="13200233"/>
            <a:ext cx="0" cy="171028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364859B-8B91-1DA0-457D-D51CE8A41736}"/>
              </a:ext>
            </a:extLst>
          </p:cNvPr>
          <p:cNvSpPr txBox="1"/>
          <p:nvPr/>
        </p:nvSpPr>
        <p:spPr>
          <a:xfrm>
            <a:off x="21223391" y="13424930"/>
            <a:ext cx="1365320" cy="1015663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Wants to</a:t>
            </a:r>
          </a:p>
          <a:p>
            <a:pPr algn="ctr"/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</a:rPr>
              <a:t>Appeal</a:t>
            </a:r>
          </a:p>
        </p:txBody>
      </p:sp>
      <p:sp>
        <p:nvSpPr>
          <p:cNvPr id="133" name="Flowchart: Decision 132">
            <a:extLst>
              <a:ext uri="{FF2B5EF4-FFF2-40B4-BE49-F238E27FC236}">
                <a16:creationId xmlns:a16="http://schemas.microsoft.com/office/drawing/2014/main" id="{C73390CA-A7FF-8CAA-23EC-DD11A1073EA8}"/>
              </a:ext>
            </a:extLst>
          </p:cNvPr>
          <p:cNvSpPr/>
          <p:nvPr/>
        </p:nvSpPr>
        <p:spPr>
          <a:xfrm>
            <a:off x="15799311" y="14910516"/>
            <a:ext cx="3365781" cy="1883618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Does our PBM handle Appeals?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9C46A5F-5019-FBDA-70A3-73050B512403}"/>
              </a:ext>
            </a:extLst>
          </p:cNvPr>
          <p:cNvCxnSpPr>
            <a:cxnSpLocks/>
            <a:stCxn id="128" idx="1"/>
            <a:endCxn id="133" idx="3"/>
          </p:cNvCxnSpPr>
          <p:nvPr/>
        </p:nvCxnSpPr>
        <p:spPr>
          <a:xfrm flipH="1">
            <a:off x="19165092" y="15852325"/>
            <a:ext cx="1058070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97F2238-8AF1-90C6-2DA6-68B62CC84DF2}"/>
              </a:ext>
            </a:extLst>
          </p:cNvPr>
          <p:cNvCxnSpPr>
            <a:cxnSpLocks/>
            <a:stCxn id="133" idx="2"/>
            <a:endCxn id="142" idx="0"/>
          </p:cNvCxnSpPr>
          <p:nvPr/>
        </p:nvCxnSpPr>
        <p:spPr>
          <a:xfrm>
            <a:off x="17482202" y="16794134"/>
            <a:ext cx="26980" cy="1300008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41" name="TextBox 140">
            <a:extLst>
              <a:ext uri="{FF2B5EF4-FFF2-40B4-BE49-F238E27FC236}">
                <a16:creationId xmlns:a16="http://schemas.microsoft.com/office/drawing/2014/main" id="{6F4F3E2E-103D-1410-87AD-3D2F18ED4BCB}"/>
              </a:ext>
            </a:extLst>
          </p:cNvPr>
          <p:cNvSpPr txBox="1"/>
          <p:nvPr/>
        </p:nvSpPr>
        <p:spPr>
          <a:xfrm>
            <a:off x="17025566" y="17012007"/>
            <a:ext cx="967230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2" name="Flowchart: Process 141">
            <a:extLst>
              <a:ext uri="{FF2B5EF4-FFF2-40B4-BE49-F238E27FC236}">
                <a16:creationId xmlns:a16="http://schemas.microsoft.com/office/drawing/2014/main" id="{6A6AA0C6-A1C0-4775-4341-820CB872E5C9}"/>
              </a:ext>
            </a:extLst>
          </p:cNvPr>
          <p:cNvSpPr/>
          <p:nvPr/>
        </p:nvSpPr>
        <p:spPr>
          <a:xfrm>
            <a:off x="15826293" y="18094142"/>
            <a:ext cx="3365777" cy="190677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Advise who handles the Appeals per the CIF.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EF6F19E-2B83-AEC2-FD71-89F6981F648F}"/>
              </a:ext>
            </a:extLst>
          </p:cNvPr>
          <p:cNvCxnSpPr>
            <a:cxnSpLocks/>
            <a:stCxn id="133" idx="1"/>
            <a:endCxn id="146" idx="3"/>
          </p:cNvCxnSpPr>
          <p:nvPr/>
        </p:nvCxnSpPr>
        <p:spPr>
          <a:xfrm flipH="1">
            <a:off x="13935439" y="15852325"/>
            <a:ext cx="1863872" cy="39164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45" name="TextBox 144">
            <a:extLst>
              <a:ext uri="{FF2B5EF4-FFF2-40B4-BE49-F238E27FC236}">
                <a16:creationId xmlns:a16="http://schemas.microsoft.com/office/drawing/2014/main" id="{CD2E3B1D-8348-A0C9-CB16-FDF034A6B07D}"/>
              </a:ext>
            </a:extLst>
          </p:cNvPr>
          <p:cNvSpPr txBox="1"/>
          <p:nvPr/>
        </p:nvSpPr>
        <p:spPr>
          <a:xfrm>
            <a:off x="14541114" y="15660655"/>
            <a:ext cx="863314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Yes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6" name="Flowchart: Process 145">
            <a:extLst>
              <a:ext uri="{FF2B5EF4-FFF2-40B4-BE49-F238E27FC236}">
                <a16:creationId xmlns:a16="http://schemas.microsoft.com/office/drawing/2014/main" id="{319BF51A-D00E-6C4D-A175-2A1ED572D7BE}"/>
              </a:ext>
            </a:extLst>
          </p:cNvPr>
          <p:cNvSpPr/>
          <p:nvPr/>
        </p:nvSpPr>
        <p:spPr>
          <a:xfrm>
            <a:off x="10569658" y="14910515"/>
            <a:ext cx="3365781" cy="196194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Inform Member of Appeal Process.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3677A94-8BA0-B30D-0EAB-F810572B308D}"/>
              </a:ext>
            </a:extLst>
          </p:cNvPr>
          <p:cNvCxnSpPr>
            <a:cxnSpLocks/>
            <a:stCxn id="146" idx="1"/>
            <a:endCxn id="149" idx="3"/>
          </p:cNvCxnSpPr>
          <p:nvPr/>
        </p:nvCxnSpPr>
        <p:spPr>
          <a:xfrm flipH="1">
            <a:off x="8887462" y="15891489"/>
            <a:ext cx="1682196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9" name="Flowchart: Process 148">
            <a:extLst>
              <a:ext uri="{FF2B5EF4-FFF2-40B4-BE49-F238E27FC236}">
                <a16:creationId xmlns:a16="http://schemas.microsoft.com/office/drawing/2014/main" id="{9037E8C6-EC51-0780-618B-E96C3F39EC31}"/>
              </a:ext>
            </a:extLst>
          </p:cNvPr>
          <p:cNvSpPr/>
          <p:nvPr/>
        </p:nvSpPr>
        <p:spPr>
          <a:xfrm>
            <a:off x="5434681" y="14910515"/>
            <a:ext cx="3452781" cy="1961948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Provider submits Letter of Medical Necessity (LOMN)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4846AF8-ADC8-E590-1DFC-DB845A8A2007}"/>
              </a:ext>
            </a:extLst>
          </p:cNvPr>
          <p:cNvCxnSpPr>
            <a:cxnSpLocks/>
            <a:stCxn id="149" idx="1"/>
            <a:endCxn id="169" idx="3"/>
          </p:cNvCxnSpPr>
          <p:nvPr/>
        </p:nvCxnSpPr>
        <p:spPr>
          <a:xfrm flipH="1">
            <a:off x="3984492" y="15891489"/>
            <a:ext cx="1450189" cy="0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9" name="Flowchart: Decision 168">
            <a:extLst>
              <a:ext uri="{FF2B5EF4-FFF2-40B4-BE49-F238E27FC236}">
                <a16:creationId xmlns:a16="http://schemas.microsoft.com/office/drawing/2014/main" id="{3644DB97-ABFC-A695-3FC1-705A27A96A12}"/>
              </a:ext>
            </a:extLst>
          </p:cNvPr>
          <p:cNvSpPr/>
          <p:nvPr/>
        </p:nvSpPr>
        <p:spPr>
          <a:xfrm>
            <a:off x="756648" y="14949891"/>
            <a:ext cx="3227844" cy="1883195"/>
          </a:xfrm>
          <a:prstGeom prst="flowChartDecision">
            <a:avLst/>
          </a:prstGeom>
          <a:solidFill>
            <a:schemeClr val="accent5">
              <a:lumMod val="60000"/>
              <a:lumOff val="40000"/>
            </a:schemeClr>
          </a:solidFill>
          <a:ln w="9525"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000" b="1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Is it an Urgent Appeal?</a:t>
            </a:r>
          </a:p>
        </p:txBody>
      </p:sp>
      <p:sp>
        <p:nvSpPr>
          <p:cNvPr id="178" name="Flowchart: Process 177">
            <a:extLst>
              <a:ext uri="{FF2B5EF4-FFF2-40B4-BE49-F238E27FC236}">
                <a16:creationId xmlns:a16="http://schemas.microsoft.com/office/drawing/2014/main" id="{2EDB3D7D-56A1-45A2-BA85-D55072A1EF9F}"/>
              </a:ext>
            </a:extLst>
          </p:cNvPr>
          <p:cNvSpPr/>
          <p:nvPr/>
        </p:nvSpPr>
        <p:spPr>
          <a:xfrm>
            <a:off x="5348586" y="18059719"/>
            <a:ext cx="3041281" cy="1883619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 standard Appeal within 30 calendar days.</a:t>
            </a:r>
          </a:p>
        </p:txBody>
      </p:sp>
      <p:sp>
        <p:nvSpPr>
          <p:cNvPr id="179" name="Flowchart: Process 178">
            <a:extLst>
              <a:ext uri="{FF2B5EF4-FFF2-40B4-BE49-F238E27FC236}">
                <a16:creationId xmlns:a16="http://schemas.microsoft.com/office/drawing/2014/main" id="{FB1D2ACA-77F8-54CB-1F18-3789C35AE09E}"/>
              </a:ext>
            </a:extLst>
          </p:cNvPr>
          <p:cNvSpPr/>
          <p:nvPr/>
        </p:nvSpPr>
        <p:spPr>
          <a:xfrm>
            <a:off x="185457" y="18058465"/>
            <a:ext cx="3365777" cy="1884873"/>
          </a:xfrm>
          <a:prstGeom prst="flowChartProcess">
            <a:avLst/>
          </a:prstGeom>
          <a:solidFill>
            <a:schemeClr val="accent4">
              <a:lumMod val="40000"/>
              <a:lumOff val="60000"/>
            </a:schemeClr>
          </a:solidFill>
          <a:ln w="9525"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71486"/>
            <a:r>
              <a:rPr lang="en-US" sz="240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Process urgent Appeal within 72 hours.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AA4E73D-9AB2-1A38-93EC-810CE97F7B85}"/>
              </a:ext>
            </a:extLst>
          </p:cNvPr>
          <p:cNvCxnSpPr>
            <a:cxnSpLocks/>
            <a:stCxn id="169" idx="1"/>
            <a:endCxn id="179" idx="0"/>
          </p:cNvCxnSpPr>
          <p:nvPr/>
        </p:nvCxnSpPr>
        <p:spPr>
          <a:xfrm rot="10800000" flipH="1" flipV="1">
            <a:off x="756648" y="15891489"/>
            <a:ext cx="1111698" cy="2166976"/>
          </a:xfrm>
          <a:prstGeom prst="bentConnector4">
            <a:avLst>
              <a:gd name="adj1" fmla="val -20563"/>
              <a:gd name="adj2" fmla="val 71726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83" name="TextBox 182">
            <a:extLst>
              <a:ext uri="{FF2B5EF4-FFF2-40B4-BE49-F238E27FC236}">
                <a16:creationId xmlns:a16="http://schemas.microsoft.com/office/drawing/2014/main" id="{CA1FF538-D7C1-0684-66E3-9001C5C32C35}"/>
              </a:ext>
            </a:extLst>
          </p:cNvPr>
          <p:cNvSpPr txBox="1"/>
          <p:nvPr/>
        </p:nvSpPr>
        <p:spPr>
          <a:xfrm>
            <a:off x="50535" y="16794134"/>
            <a:ext cx="863314" cy="461665"/>
          </a:xfrm>
          <a:prstGeom prst="rect">
            <a:avLst/>
          </a:prstGeom>
          <a:ln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Yes</a:t>
            </a:r>
            <a:endParaRPr lang="en-US" sz="20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85" name="Straight Arrow Connector 179">
            <a:extLst>
              <a:ext uri="{FF2B5EF4-FFF2-40B4-BE49-F238E27FC236}">
                <a16:creationId xmlns:a16="http://schemas.microsoft.com/office/drawing/2014/main" id="{827CCE47-6F59-3C8B-3548-30FBCC649A8E}"/>
              </a:ext>
            </a:extLst>
          </p:cNvPr>
          <p:cNvCxnSpPr>
            <a:cxnSpLocks/>
            <a:stCxn id="169" idx="2"/>
            <a:endCxn id="178" idx="0"/>
          </p:cNvCxnSpPr>
          <p:nvPr/>
        </p:nvCxnSpPr>
        <p:spPr>
          <a:xfrm rot="16200000" flipH="1">
            <a:off x="4006582" y="15197073"/>
            <a:ext cx="1226633" cy="4498657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 useBgFill="1">
        <p:nvSpPr>
          <p:cNvPr id="193" name="TextBox 192">
            <a:extLst>
              <a:ext uri="{FF2B5EF4-FFF2-40B4-BE49-F238E27FC236}">
                <a16:creationId xmlns:a16="http://schemas.microsoft.com/office/drawing/2014/main" id="{F6839D3D-A47F-4C42-D3F3-45AFB4A5D2F2}"/>
              </a:ext>
            </a:extLst>
          </p:cNvPr>
          <p:cNvSpPr txBox="1"/>
          <p:nvPr/>
        </p:nvSpPr>
        <p:spPr>
          <a:xfrm>
            <a:off x="1886954" y="16954477"/>
            <a:ext cx="967230" cy="461665"/>
          </a:xfrm>
          <a:prstGeom prst="rect">
            <a:avLst/>
          </a:prstGeom>
          <a:ln w="9525">
            <a:noFill/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</a:rPr>
              <a:t>No</a:t>
            </a:r>
            <a:endParaRPr lang="en-US" sz="16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94" name="Flowchart: Terminator 193">
            <a:extLst>
              <a:ext uri="{FF2B5EF4-FFF2-40B4-BE49-F238E27FC236}">
                <a16:creationId xmlns:a16="http://schemas.microsoft.com/office/drawing/2014/main" id="{C8C7757F-80EA-F4DA-8FAF-D68CFEF073E3}"/>
              </a:ext>
            </a:extLst>
          </p:cNvPr>
          <p:cNvSpPr>
            <a:spLocks/>
          </p:cNvSpPr>
          <p:nvPr/>
        </p:nvSpPr>
        <p:spPr>
          <a:xfrm>
            <a:off x="10569657" y="18094143"/>
            <a:ext cx="3365781" cy="1906779"/>
          </a:xfrm>
          <a:prstGeom prst="flowChartTerminator">
            <a:avLst/>
          </a:prstGeom>
          <a:solidFill>
            <a:srgbClr val="C00000"/>
          </a:solidFill>
          <a:ln w="952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Process</a:t>
            </a:r>
          </a:p>
        </p:txBody>
      </p:sp>
      <p:cxnSp>
        <p:nvCxnSpPr>
          <p:cNvPr id="195" name="Straight Arrow Connector 179">
            <a:extLst>
              <a:ext uri="{FF2B5EF4-FFF2-40B4-BE49-F238E27FC236}">
                <a16:creationId xmlns:a16="http://schemas.microsoft.com/office/drawing/2014/main" id="{4D3E4B31-CAD0-F3B1-62EC-BCE97D8C62FD}"/>
              </a:ext>
            </a:extLst>
          </p:cNvPr>
          <p:cNvCxnSpPr>
            <a:cxnSpLocks/>
            <a:stCxn id="142" idx="1"/>
            <a:endCxn id="194" idx="3"/>
          </p:cNvCxnSpPr>
          <p:nvPr/>
        </p:nvCxnSpPr>
        <p:spPr>
          <a:xfrm rot="10800000" flipV="1">
            <a:off x="13935439" y="19047531"/>
            <a:ext cx="1890855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0" name="Straight Arrow Connector 179">
            <a:extLst>
              <a:ext uri="{FF2B5EF4-FFF2-40B4-BE49-F238E27FC236}">
                <a16:creationId xmlns:a16="http://schemas.microsoft.com/office/drawing/2014/main" id="{15594379-B934-A8AC-2770-F5D963DAB892}"/>
              </a:ext>
            </a:extLst>
          </p:cNvPr>
          <p:cNvCxnSpPr>
            <a:cxnSpLocks/>
            <a:stCxn id="178" idx="2"/>
          </p:cNvCxnSpPr>
          <p:nvPr/>
        </p:nvCxnSpPr>
        <p:spPr>
          <a:xfrm rot="5400000" flipH="1" flipV="1">
            <a:off x="8215464" y="17616129"/>
            <a:ext cx="980972" cy="3673446"/>
          </a:xfrm>
          <a:prstGeom prst="bentConnector4">
            <a:avLst>
              <a:gd name="adj1" fmla="val -23303"/>
              <a:gd name="adj2" fmla="val 7069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4" name="Straight Arrow Connector 179">
            <a:extLst>
              <a:ext uri="{FF2B5EF4-FFF2-40B4-BE49-F238E27FC236}">
                <a16:creationId xmlns:a16="http://schemas.microsoft.com/office/drawing/2014/main" id="{0A9D19EA-D283-6478-5CAE-F88EABB255F8}"/>
              </a:ext>
            </a:extLst>
          </p:cNvPr>
          <p:cNvCxnSpPr>
            <a:cxnSpLocks/>
            <a:stCxn id="179" idx="2"/>
            <a:endCxn id="194" idx="2"/>
          </p:cNvCxnSpPr>
          <p:nvPr/>
        </p:nvCxnSpPr>
        <p:spPr>
          <a:xfrm rot="16200000" flipH="1">
            <a:off x="7031655" y="14780029"/>
            <a:ext cx="57584" cy="10384202"/>
          </a:xfrm>
          <a:prstGeom prst="bentConnector3">
            <a:avLst>
              <a:gd name="adj1" fmla="val 1844328"/>
            </a:avLst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20F37A69-E5FD-1B4A-F51B-A3CF0B5B46A8}"/>
              </a:ext>
            </a:extLst>
          </p:cNvPr>
          <p:cNvSpPr>
            <a:spLocks/>
          </p:cNvSpPr>
          <p:nvPr/>
        </p:nvSpPr>
        <p:spPr>
          <a:xfrm>
            <a:off x="185457" y="820445"/>
            <a:ext cx="3365781" cy="1906779"/>
          </a:xfrm>
          <a:prstGeom prst="flowChartTerminator">
            <a:avLst/>
          </a:prstGeom>
          <a:solidFill>
            <a:srgbClr val="C00000"/>
          </a:solidFill>
          <a:ln w="9525"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End Process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4EDC59-7B12-BC0F-AA4D-A37CB8760941}"/>
              </a:ext>
            </a:extLst>
          </p:cNvPr>
          <p:cNvCxnSpPr>
            <a:cxnSpLocks/>
            <a:stCxn id="34" idx="0"/>
            <a:endCxn id="6" idx="2"/>
          </p:cNvCxnSpPr>
          <p:nvPr/>
        </p:nvCxnSpPr>
        <p:spPr>
          <a:xfrm flipV="1">
            <a:off x="1868348" y="2727224"/>
            <a:ext cx="0" cy="109196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0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831F0B81-CD5B-447C-D1F6-1C7991E4C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363" y="1440873"/>
            <a:ext cx="11998037" cy="1815861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512694F-DB6F-52EC-5B1C-BBD8E069A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94614"/>
            <a:ext cx="10363199" cy="22765386"/>
          </a:xfrm>
          <a:prstGeom prst="rect">
            <a:avLst/>
          </a:prstGeom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6C930C3-500F-63D6-7C04-0BDEE558E670}"/>
              </a:ext>
            </a:extLst>
          </p:cNvPr>
          <p:cNvCxnSpPr>
            <a:cxnSpLocks/>
            <a:endCxn id="68" idx="0"/>
          </p:cNvCxnSpPr>
          <p:nvPr/>
        </p:nvCxnSpPr>
        <p:spPr>
          <a:xfrm rot="5400000" flipH="1" flipV="1">
            <a:off x="8610600" y="3858491"/>
            <a:ext cx="11582400" cy="6747164"/>
          </a:xfrm>
          <a:prstGeom prst="bentConnector3">
            <a:avLst>
              <a:gd name="adj1" fmla="val 10197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7147B0B-9379-B8EA-6558-05CC974FB51C}"/>
              </a:ext>
            </a:extLst>
          </p:cNvPr>
          <p:cNvCxnSpPr>
            <a:cxnSpLocks/>
          </p:cNvCxnSpPr>
          <p:nvPr/>
        </p:nvCxnSpPr>
        <p:spPr>
          <a:xfrm flipV="1">
            <a:off x="6733312" y="13023273"/>
            <a:ext cx="4294906" cy="263236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45BE81EA-B052-E7DF-F066-F81E787922A6}"/>
              </a:ext>
            </a:extLst>
          </p:cNvPr>
          <p:cNvSpPr txBox="1"/>
          <p:nvPr/>
        </p:nvSpPr>
        <p:spPr>
          <a:xfrm>
            <a:off x="22499781" y="16274534"/>
            <a:ext cx="7481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70643"/>
      </p:ext>
    </p:extLst>
  </p:cSld>
  <p:clrMapOvr>
    <a:masterClrMapping/>
  </p:clrMapOvr>
</p:sld>
</file>

<file path=ppt/theme/theme1.xml><?xml version="1.0" encoding="utf-8"?>
<a:theme xmlns:a="http://schemas.openxmlformats.org/drawingml/2006/main" name="CVS_Health_PPT_Everyday_Widescreen_Template">
  <a:themeElements>
    <a:clrScheme name="CVS Health">
      <a:dk1>
        <a:srgbClr val="000000"/>
      </a:dk1>
      <a:lt1>
        <a:sysClr val="window" lastClr="FFFFFF"/>
      </a:lt1>
      <a:dk2>
        <a:srgbClr val="3F3F3F"/>
      </a:dk2>
      <a:lt2>
        <a:srgbClr val="C0C0C0"/>
      </a:lt2>
      <a:accent1>
        <a:srgbClr val="9E0000"/>
      </a:accent1>
      <a:accent2>
        <a:srgbClr val="CC0000"/>
      </a:accent2>
      <a:accent3>
        <a:srgbClr val="E94D4D"/>
      </a:accent3>
      <a:accent4>
        <a:srgbClr val="F7978D"/>
      </a:accent4>
      <a:accent5>
        <a:srgbClr val="646464"/>
      </a:accent5>
      <a:accent6>
        <a:srgbClr val="868686"/>
      </a:accent6>
      <a:hlink>
        <a:srgbClr val="3F3F3F"/>
      </a:hlink>
      <a:folHlink>
        <a:srgbClr val="A5A5A5"/>
      </a:folHlink>
    </a:clrScheme>
    <a:fontScheme name="CVS Fonts">
      <a:majorFont>
        <a:latin typeface="CVS Health Sans"/>
        <a:ea typeface=""/>
        <a:cs typeface=""/>
      </a:majorFont>
      <a:minorFont>
        <a:latin typeface="CVS Health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5"/>
        </a:solidFill>
        <a:ln>
          <a:noFill/>
          <a:miter lim="800000"/>
        </a:ln>
        <a:effectLst/>
      </a:spPr>
      <a:bodyPr rtlCol="0" anchor="ctr"/>
      <a:lstStyle>
        <a:defPPr algn="ctr">
          <a:defRPr sz="1500" b="1"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5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CVS Health Red">
      <a:srgbClr val="CC0000"/>
    </a:custClr>
    <a:custClr name="PPT Red Dark">
      <a:srgbClr val="9E0000"/>
    </a:custClr>
    <a:custClr name="Gray Extralight">
      <a:srgbClr val="E9E9E9"/>
    </a:custClr>
    <a:custClr name="PPT Gray Light">
      <a:srgbClr val="C0C0C0"/>
    </a:custClr>
    <a:custClr name="PPT Gray Medium">
      <a:srgbClr val="868686"/>
    </a:custClr>
    <a:custClr name="PPT Gray Dark">
      <a:srgbClr val="646464"/>
    </a:custClr>
    <a:custClr name="Aetna Violet">
      <a:srgbClr val="7D3F98"/>
    </a:custClr>
    <a:custClr name="PPT Violet Dark">
      <a:srgbClr val="563D82"/>
    </a:custClr>
    <a:custClr name="Navy Light">
      <a:srgbClr val="0A4B8C"/>
    </a:custClr>
    <a:custClr name="Navy">
      <a:srgbClr val="0B315E"/>
    </a:custClr>
    <a:custClr name="Navy Light">
      <a:srgbClr val="0A4B8C"/>
    </a:custClr>
    <a:custClr name="PPT Blue Dark">
      <a:srgbClr val="267AC0"/>
    </a:custClr>
    <a:custClr name="PPT Teal Extradark">
      <a:srgbClr val="00787E"/>
    </a:custClr>
    <a:custClr name="Teal Dark">
      <a:srgbClr val="00A78E"/>
    </a:custClr>
    <a:custClr name="PPT Gray Dark">
      <a:srgbClr val="646464"/>
    </a:custClr>
    <a:custClr name="PPT Gray Medium">
      <a:srgbClr val="868686"/>
    </a:custClr>
    <a:custClr name="PPT Green Extradark">
      <a:srgbClr val="487A10"/>
    </a:custClr>
    <a:custClr name="Green Dark">
      <a:srgbClr val="61A515"/>
    </a:custClr>
    <a:custClr name="PPT Orange Extradark">
      <a:srgbClr val="CE430C"/>
    </a:custClr>
    <a:custClr name="Orange Dark">
      <a:srgbClr val="F4642A"/>
    </a:custClr>
  </a:custClrLst>
  <a:extLst>
    <a:ext uri="{05A4C25C-085E-4340-85A3-A5531E510DB2}">
      <thm15:themeFamily xmlns:thm15="http://schemas.microsoft.com/office/thememl/2012/main" name="CVS_Health_Everyday_Widescreen_Template_01_2025.pptx" id="{965E7A82-97CE-4958-94B6-95E4D04BF809}" vid="{7CFD6575-9900-483B-BFB7-56CF4CAD7DA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57E074260378499F7E81CCDE102D50" ma:contentTypeVersion="16" ma:contentTypeDescription="Create a new document." ma:contentTypeScope="" ma:versionID="8cbfdf9938d5a7e828d63efa7b8345b8">
  <xsd:schema xmlns:xsd="http://www.w3.org/2001/XMLSchema" xmlns:xs="http://www.w3.org/2001/XMLSchema" xmlns:p="http://schemas.microsoft.com/office/2006/metadata/properties" xmlns:ns2="d19e0082-693e-45ae-8f74-da0dd659fa03" xmlns:ns3="2fe6fb3c-ae69-4363-9eac-f91567448a6f" targetNamespace="http://schemas.microsoft.com/office/2006/metadata/properties" ma:root="true" ma:fieldsID="aadf9c7215df00c41f9cb7cc20fd6177" ns2:_="" ns3:_="">
    <xsd:import namespace="d19e0082-693e-45ae-8f74-da0dd659fa03"/>
    <xsd:import namespace="2fe6fb3c-ae69-4363-9eac-f91567448a6f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ifelineQuickChat" minOccurs="0"/>
                <xsd:element ref="ns2:ProjectAnalyst" minOccurs="0"/>
                <xsd:element ref="ns2:DocumentConsultatnt" minOccurs="0"/>
                <xsd:element ref="ns2:BPO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e0082-693e-45ae-8f74-da0dd659fa03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3773e5d3-86f4-436a-b35a-a9b626cf6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ifelineQuickChat" ma:index="19" nillable="true" ma:displayName="Project Owner/Lead" ma:format="Dropdown" ma:internalName="LifelineQuickChat">
      <xsd:simpleType>
        <xsd:restriction base="dms:Text">
          <xsd:maxLength value="255"/>
        </xsd:restriction>
      </xsd:simpleType>
    </xsd:element>
    <xsd:element name="ProjectAnalyst" ma:index="20" nillable="true" ma:displayName="Project Analyst" ma:format="Dropdown" ma:internalName="ProjectAnalyst">
      <xsd:simpleType>
        <xsd:restriction base="dms:Text">
          <xsd:maxLength value="255"/>
        </xsd:restriction>
      </xsd:simpleType>
    </xsd:element>
    <xsd:element name="DocumentConsultatnt" ma:index="21" nillable="true" ma:displayName="Document Consultatnt" ma:format="Dropdown" ma:internalName="DocumentConsultatnt">
      <xsd:simpleType>
        <xsd:restriction base="dms:Text">
          <xsd:maxLength value="255"/>
        </xsd:restriction>
      </xsd:simpleType>
    </xsd:element>
    <xsd:element name="BPO" ma:index="22" nillable="true" ma:displayName="BPO" ma:format="Dropdown" ma:internalName="BPO">
      <xsd:simpleType>
        <xsd:restriction base="dms:Text">
          <xsd:maxLength value="255"/>
        </xsd:restriction>
      </xsd:simpleType>
    </xsd:element>
    <xsd:element name="Status" ma:index="23" nillable="true" ma:displayName="Status" ma:format="Dropdown" ma:internalName="Statu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e6fb3c-ae69-4363-9eac-f91567448a6f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b3843f2a-4ea9-4ff2-ae93-95147ee77641}" ma:internalName="TaxCatchAll" ma:showField="CatchAllData" ma:web="2fe6fb3c-ae69-4363-9eac-f91567448a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fe6fb3c-ae69-4363-9eac-f91567448a6f" xsi:nil="true"/>
    <lcf76f155ced4ddcb4097134ff3c332f xmlns="d19e0082-693e-45ae-8f74-da0dd659fa03">
      <Terms xmlns="http://schemas.microsoft.com/office/infopath/2007/PartnerControls"/>
    </lcf76f155ced4ddcb4097134ff3c332f>
    <BPO xmlns="d19e0082-693e-45ae-8f74-da0dd659fa03" xsi:nil="true"/>
    <ProjectAnalyst xmlns="d19e0082-693e-45ae-8f74-da0dd659fa03" xsi:nil="true"/>
    <DocumentConsultatnt xmlns="d19e0082-693e-45ae-8f74-da0dd659fa03" xsi:nil="true"/>
    <LifelineQuickChat xmlns="d19e0082-693e-45ae-8f74-da0dd659fa03" xsi:nil="true"/>
    <Status xmlns="d19e0082-693e-45ae-8f74-da0dd659fa03" xsi:nil="true"/>
  </documentManagement>
</p:properties>
</file>

<file path=customXml/itemProps1.xml><?xml version="1.0" encoding="utf-8"?>
<ds:datastoreItem xmlns:ds="http://schemas.openxmlformats.org/officeDocument/2006/customXml" ds:itemID="{D459AC14-CB64-42E5-90ED-ED478A2EFA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e0082-693e-45ae-8f74-da0dd659fa03"/>
    <ds:schemaRef ds:uri="2fe6fb3c-ae69-4363-9eac-f91567448a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B145BF-696B-413D-A7FC-A61D0DADE8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6C698D-43A8-41C3-9983-F8B5E25BA879}">
  <ds:schemaRefs>
    <ds:schemaRef ds:uri="http://schemas.microsoft.com/office/2006/metadata/properties"/>
    <ds:schemaRef ds:uri="http://schemas.microsoft.com/office/infopath/2007/PartnerControls"/>
    <ds:schemaRef ds:uri="2fe6fb3c-ae69-4363-9eac-f91567448a6f"/>
    <ds:schemaRef ds:uri="d19e0082-693e-45ae-8f74-da0dd659fa0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3233</TotalTime>
  <Words>366</Words>
  <Application>Microsoft Office PowerPoint</Application>
  <PresentationFormat>Custom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Calibri</vt:lpstr>
      <vt:lpstr>Calibri Light</vt:lpstr>
      <vt:lpstr>CVS Health Sans</vt:lpstr>
      <vt:lpstr>CVS Health Sans Medium</vt:lpstr>
      <vt:lpstr>Verdana</vt:lpstr>
      <vt:lpstr>CVS_Health_PPT_Everyday_Widescreen_Template</vt:lpstr>
      <vt:lpstr>Office Theme</vt:lpstr>
      <vt:lpstr>2_Office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Arrington, Marissa C</dc:creator>
  <cp:lastModifiedBy>Dugdale, Brienna</cp:lastModifiedBy>
  <cp:revision>2</cp:revision>
  <dcterms:created xsi:type="dcterms:W3CDTF">2025-02-07T15:03:13Z</dcterms:created>
  <dcterms:modified xsi:type="dcterms:W3CDTF">2025-03-14T15:29:07Z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cdf243-b9b0-4f63-8694-76742e4201b7_Enabled">
    <vt:lpwstr>true</vt:lpwstr>
  </property>
  <property fmtid="{D5CDD505-2E9C-101B-9397-08002B2CF9AE}" pid="3" name="MSIP_Label_1ecdf243-b9b0-4f63-8694-76742e4201b7_SetDate">
    <vt:lpwstr>2025-02-11T17:51:35Z</vt:lpwstr>
  </property>
  <property fmtid="{D5CDD505-2E9C-101B-9397-08002B2CF9AE}" pid="4" name="MSIP_Label_1ecdf243-b9b0-4f63-8694-76742e4201b7_Method">
    <vt:lpwstr>Standard</vt:lpwstr>
  </property>
  <property fmtid="{D5CDD505-2E9C-101B-9397-08002B2CF9AE}" pid="5" name="MSIP_Label_1ecdf243-b9b0-4f63-8694-76742e4201b7_Name">
    <vt:lpwstr>Proprietary general</vt:lpwstr>
  </property>
  <property fmtid="{D5CDD505-2E9C-101B-9397-08002B2CF9AE}" pid="6" name="MSIP_Label_1ecdf243-b9b0-4f63-8694-76742e4201b7_SiteId">
    <vt:lpwstr>fabb61b8-3afe-4e75-b934-a47f782b8cd7</vt:lpwstr>
  </property>
  <property fmtid="{D5CDD505-2E9C-101B-9397-08002B2CF9AE}" pid="7" name="MSIP_Label_1ecdf243-b9b0-4f63-8694-76742e4201b7_ActionId">
    <vt:lpwstr>e01fada7-fae8-4513-b573-8f1d5925d4dd</vt:lpwstr>
  </property>
  <property fmtid="{D5CDD505-2E9C-101B-9397-08002B2CF9AE}" pid="8" name="MSIP_Label_1ecdf243-b9b0-4f63-8694-76742e4201b7_ContentBits">
    <vt:lpwstr>0</vt:lpwstr>
  </property>
  <property fmtid="{D5CDD505-2E9C-101B-9397-08002B2CF9AE}" pid="9" name="ContentTypeId">
    <vt:lpwstr>0x010100EB57E074260378499F7E81CCDE102D50</vt:lpwstr>
  </property>
</Properties>
</file>