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1" r:id="rId2"/>
    <p:sldId id="30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99CCFF"/>
    <a:srgbClr val="00CC66"/>
    <a:srgbClr val="00CC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6357" autoAdjust="0"/>
  </p:normalViewPr>
  <p:slideViewPr>
    <p:cSldViewPr snapToGrid="0">
      <p:cViewPr varScale="1">
        <p:scale>
          <a:sx n="75" d="100"/>
          <a:sy n="75" d="100"/>
        </p:scale>
        <p:origin x="114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E2861-EFAA-43EC-91C5-88DD52CCF93B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F3082-160C-4606-896D-F6A270C74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0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F3082-160C-4606-896D-F6A270C742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125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5F3082-160C-4606-896D-F6A270C742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595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926A-6961-06CE-4AC3-00BEDF885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9F9A8-AA0B-AEC4-0F87-AAAD6295D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E3943-5CED-46CE-5504-16537A62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5D1C-6CDC-687B-0081-630EEF85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702E4-E978-2311-3BF2-A0527A2B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05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38DA-CB4C-F160-C1C9-75F587E1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BA354-AA38-94B7-B5E5-DFBCB0EC7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923E3-D51F-2EB1-151B-A0F20F32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E6113-B8DD-B73D-5D3C-2AD3B7E9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2AA4-EF71-1173-4F21-654D559D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6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003D4-0C75-3B8A-943A-0689E768D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04A46-D93F-1BA6-F3BD-33AC024A1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B83E3-85C5-B562-1879-E86814A6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817E-E0B9-CD92-34CE-B5B87B23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39053-13EB-004F-89E4-0DD1864B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1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9110-11BD-D1EE-5F59-9E594F97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FE498-850F-086B-9BAD-2F92926A3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69544-378B-3F65-8101-B3B81B53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31053-0AB6-3B3D-43E4-9D2519C9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FE88-B2EB-E3A6-7F73-47171B90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3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2C90-5BFD-D8FF-DE75-657EC63D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9D186-E6EE-6D7A-E0D7-61C03031D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4D67E-A1A7-60CB-B665-BD6BFFE4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D58BA-14AA-7C42-3618-FF3373D0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65660-F7E9-2F2D-DCB0-F8A11FBB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2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243F-169D-4D7C-ECDC-BCD374C2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B877-518C-90AF-C34D-F71F35757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82611-5A85-9CED-4A27-D6267CCFA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D551B-BC48-B276-1C3C-C33B84AB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97792-6F84-507F-B0A3-6B712E0D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66216-25FF-73E8-841D-FEB8A3B0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4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BAC2-F9F0-EA1C-1764-8246E8B6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6B901-5D0A-6968-2789-702B744CC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22229-400B-2A4D-D268-BCFBA83FC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B9909-9B58-BEDB-FBF8-F46A17CCF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FF0A3C-D4E0-40EB-5B4A-997DDA5FA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C80C52-8541-B863-FF64-BED4DA17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4ACD7E-3876-B924-1E49-B2DC262A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04266-AA65-C954-88C5-55D0A5C4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2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C69F-D842-BF11-C1C5-F3150D3A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254FB-6308-9E63-C758-3EBD48F1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D2862-4A2F-3EF7-266C-BF24FF06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3A9E0-CE73-9529-F05E-254A5679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7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13BCB-AAB7-DD59-9A52-6019F35A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5EC23-81BC-1CDC-959E-4F88871C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3397A-A80C-D0F6-4297-EDB05A9A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39064-DB0F-290E-040B-704AA3EC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BD8FE-1E41-6ACA-D664-CEE4211CA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7520D-A010-77EA-787D-DBE801CA5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8D926-2CBE-3DC8-467C-F76FE7DA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6CC17-C28C-AC32-3E60-9179E8FE2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C0BA4-D3C2-81D7-B798-3EBCBB3B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1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952F1-7235-980C-7769-79FE1EDB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11FEA-4F9E-4F2D-9248-405678C2E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C3763-2523-FB60-0B34-AE49774E9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37EA8-4A65-9EEB-3B6C-F6500015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5469-A1EC-456C-BCBC-45A8A60957BC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B613C-0F08-E5C6-ACF5-1F201FA4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D6455-5615-F961-BA5D-EB8A312E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9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6ECC7-158E-42A8-6ECF-E7EE528D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FF663-11C3-CB50-DF63-D8BAB4CAC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FB3A3-A40B-F7F6-5EED-EF2DBAECC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D5469-A1EC-456C-BCBC-45A8A60957BC}" type="datetimeFigureOut">
              <a:rPr lang="en-US" smtClean="0"/>
              <a:t>7/25/2023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BD18A-70AF-E1D5-B797-2E8669C77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17F22-E91A-944A-9FD6-9245E2795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5F8B8-C209-437B-A11D-D8EEB10B3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4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7E7E8B-AFDB-D5C8-EDBC-2B4E711CBA0B}"/>
              </a:ext>
            </a:extLst>
          </p:cNvPr>
          <p:cNvSpPr txBox="1"/>
          <p:nvPr/>
        </p:nvSpPr>
        <p:spPr>
          <a:xfrm>
            <a:off x="5938094" y="324745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VS Health Sans" panose="020B0504020202020204" pitchFamily="34" charset="0"/>
              </a:rPr>
              <a:t>Empathy Fundamentals</a:t>
            </a:r>
            <a:endParaRPr lang="en-US" sz="3200" dirty="0">
              <a:latin typeface="CVS Health Sans" panose="020B05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BB9A05-A515-C1AA-A3F1-0E3CBE1AB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9619" y="6448476"/>
            <a:ext cx="1352381" cy="409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569380-36F7-0434-1066-86FAA55F0972}"/>
              </a:ext>
            </a:extLst>
          </p:cNvPr>
          <p:cNvSpPr txBox="1"/>
          <p:nvPr/>
        </p:nvSpPr>
        <p:spPr>
          <a:xfrm>
            <a:off x="135754" y="6586355"/>
            <a:ext cx="804672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©2022 CVS Health and/or one of its affiliates. Confidential and proprietary.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C96848-16CB-550B-320A-F1FB902895F3}"/>
              </a:ext>
            </a:extLst>
          </p:cNvPr>
          <p:cNvSpPr/>
          <p:nvPr/>
        </p:nvSpPr>
        <p:spPr>
          <a:xfrm>
            <a:off x="442083" y="1729341"/>
            <a:ext cx="2967262" cy="2755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rgbClr val="C00000"/>
                </a:solidFill>
                <a:latin typeface="CVS Health Sans" panose="020B0504020202020204" pitchFamily="34" charset="0"/>
              </a:rPr>
              <a:t>Members are feeling…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7230A2-62FB-E581-5B5B-B53905B6E2E4}"/>
              </a:ext>
            </a:extLst>
          </p:cNvPr>
          <p:cNvSpPr/>
          <p:nvPr/>
        </p:nvSpPr>
        <p:spPr>
          <a:xfrm>
            <a:off x="5031243" y="1718387"/>
            <a:ext cx="1871690" cy="253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rgbClr val="C00000"/>
                </a:solidFill>
                <a:latin typeface="CVS Health Sans" panose="020B0504020202020204" pitchFamily="34" charset="0"/>
              </a:rPr>
              <a:t>You must be…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05B860-0F3D-8534-6B45-9B230B068110}"/>
              </a:ext>
            </a:extLst>
          </p:cNvPr>
          <p:cNvSpPr txBox="1"/>
          <p:nvPr/>
        </p:nvSpPr>
        <p:spPr>
          <a:xfrm>
            <a:off x="340625" y="3191419"/>
            <a:ext cx="331649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8328" indent="-171450" defTabSz="457200"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VS Health Sans"/>
                <a:ea typeface="Open Sans" panose="020B0606030504020204" pitchFamily="34" charset="0"/>
                <a:cs typeface="Open Sans" panose="020B0606030504020204" pitchFamily="34" charset="0"/>
              </a:rPr>
              <a:t>Anxious &amp; uncertain</a:t>
            </a:r>
          </a:p>
          <a:p>
            <a:pPr marL="338328" marR="0" lvl="0" indent="-1714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US" sz="1200" dirty="0">
                <a:solidFill>
                  <a:srgbClr val="3F3F3F"/>
                </a:solidFill>
                <a:latin typeface="CVS Health Sans"/>
                <a:ea typeface="Open Sans" panose="020B0606030504020204" pitchFamily="34" charset="0"/>
                <a:cs typeface="Open Sans" panose="020B0606030504020204" pitchFamily="34" charset="0"/>
              </a:rPr>
              <a:t>Alone &amp; helpless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VS Health Sans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38328" marR="0" lvl="0" indent="-1714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VS Health Sans"/>
                <a:ea typeface="Open Sans" panose="020B0606030504020204" pitchFamily="34" charset="0"/>
                <a:cs typeface="Open Sans" panose="020B0606030504020204" pitchFamily="34" charset="0"/>
              </a:rPr>
              <a:t>Sadness or anger</a:t>
            </a:r>
          </a:p>
          <a:p>
            <a:pPr marL="338328" marR="0" lvl="0" indent="-1714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US" sz="1200" dirty="0">
                <a:solidFill>
                  <a:srgbClr val="3F3F3F"/>
                </a:solidFill>
                <a:latin typeface="CVS Health Sans"/>
                <a:ea typeface="Open Sans" panose="020B0606030504020204" pitchFamily="34" charset="0"/>
                <a:cs typeface="Open Sans" panose="020B0606030504020204" pitchFamily="34" charset="0"/>
              </a:rPr>
              <a:t>Nobody will understand their situation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17F262-E3EB-CF70-7AC4-2FB582BF0428}"/>
              </a:ext>
            </a:extLst>
          </p:cNvPr>
          <p:cNvSpPr/>
          <p:nvPr/>
        </p:nvSpPr>
        <p:spPr>
          <a:xfrm>
            <a:off x="8865684" y="1720874"/>
            <a:ext cx="2126826" cy="351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rgbClr val="C00000"/>
                </a:solidFill>
                <a:latin typeface="CVS Health Sans" panose="020B0504020202020204" pitchFamily="34" charset="0"/>
              </a:rPr>
              <a:t>How you care…</a:t>
            </a:r>
          </a:p>
        </p:txBody>
      </p:sp>
      <p:pic>
        <p:nvPicPr>
          <p:cNvPr id="13314" name="Picture 2" descr="Why is Everyone Getting Sick? What is the Immunity Gap? Understanding the  Viruses that are Going Around - Westmed">
            <a:extLst>
              <a:ext uri="{FF2B5EF4-FFF2-40B4-BE49-F238E27FC236}">
                <a16:creationId xmlns:a16="http://schemas.microsoft.com/office/drawing/2014/main" id="{210DF32E-39D4-89B0-7065-75A36D1B5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61" y="4875779"/>
            <a:ext cx="2226041" cy="148132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0" name="Content Placeholder 2">
            <a:extLst>
              <a:ext uri="{FF2B5EF4-FFF2-40B4-BE49-F238E27FC236}">
                <a16:creationId xmlns:a16="http://schemas.microsoft.com/office/drawing/2014/main" id="{F1EA5745-0C60-ECE3-4910-0AF8C8586436}"/>
              </a:ext>
            </a:extLst>
          </p:cNvPr>
          <p:cNvSpPr txBox="1">
            <a:spLocks/>
          </p:cNvSpPr>
          <p:nvPr/>
        </p:nvSpPr>
        <p:spPr bwMode="gray">
          <a:xfrm>
            <a:off x="8470449" y="2369967"/>
            <a:ext cx="3342812" cy="79772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VS Health Sans"/>
                <a:ea typeface="+mn-ea"/>
                <a:cs typeface="+mn-cs"/>
              </a:rPr>
              <a:t>Showing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VS Health Sans"/>
                <a:ea typeface="+mn-ea"/>
                <a:cs typeface="+mn-cs"/>
              </a:rPr>
              <a:t>empathy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VS Health Sans"/>
                <a:ea typeface="+mn-ea"/>
                <a:cs typeface="+mn-cs"/>
              </a:rPr>
              <a:t>will help you connect with our members and make them feel their needs and concerns are being heard and met.</a:t>
            </a:r>
          </a:p>
        </p:txBody>
      </p:sp>
      <p:sp>
        <p:nvSpPr>
          <p:cNvPr id="13321" name="Content Placeholder 2">
            <a:extLst>
              <a:ext uri="{FF2B5EF4-FFF2-40B4-BE49-F238E27FC236}">
                <a16:creationId xmlns:a16="http://schemas.microsoft.com/office/drawing/2014/main" id="{0B81B345-E74D-31F3-41F0-018E534BB4E7}"/>
              </a:ext>
            </a:extLst>
          </p:cNvPr>
          <p:cNvSpPr txBox="1">
            <a:spLocks/>
          </p:cNvSpPr>
          <p:nvPr/>
        </p:nvSpPr>
        <p:spPr bwMode="gray">
          <a:xfrm>
            <a:off x="8550986" y="3087371"/>
            <a:ext cx="3057179" cy="141927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9725" marR="0" lvl="0" indent="-169545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CVS Health Sans" panose="020B0504020202020204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VS Health Sans"/>
                <a:ea typeface="+mn-ea"/>
                <a:cs typeface="+mn-cs"/>
              </a:rPr>
              <a:t>Build trust and connection with the member</a:t>
            </a:r>
          </a:p>
          <a:p>
            <a:pPr marL="339725" marR="0" lvl="0" indent="-169545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CVS Health Sans" panose="020B0504020202020204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VS Health Sans"/>
                <a:ea typeface="+mn-ea"/>
                <a:cs typeface="+mn-cs"/>
              </a:rPr>
              <a:t>Let them know you understand their needs and will take ownership to resolve them</a:t>
            </a:r>
          </a:p>
          <a:p>
            <a:pPr marL="339725" marR="0" lvl="0" indent="-169545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CVS Health Sans" panose="020B0504020202020204" pitchFamily="34" charset="0"/>
              <a:buChar char="–"/>
              <a:tabLst/>
              <a:defRPr/>
            </a:pPr>
            <a:r>
              <a:rPr lang="en-US" sz="1200" b="0" dirty="0">
                <a:solidFill>
                  <a:srgbClr val="3F3F3F"/>
                </a:solidFill>
                <a:latin typeface="CVS Health Sans"/>
              </a:rPr>
              <a:t>Resolve their issue and put their mind at ease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VS Health Sans"/>
              <a:ea typeface="+mn-ea"/>
              <a:cs typeface="+mn-cs"/>
            </a:endParaRPr>
          </a:p>
        </p:txBody>
      </p:sp>
      <p:pic>
        <p:nvPicPr>
          <p:cNvPr id="1028" name="Picture 6" descr="Call Center Outsourcing &quot;Marketplace&quot; ArenaCX Becomes Zendesk Partner App">
            <a:extLst>
              <a:ext uri="{FF2B5EF4-FFF2-40B4-BE49-F238E27FC236}">
                <a16:creationId xmlns:a16="http://schemas.microsoft.com/office/drawing/2014/main" id="{5204A63C-88E1-80EF-DAAF-2839E844B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01484" y="4875779"/>
            <a:ext cx="2468878" cy="148132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Content Placeholder 2">
            <a:extLst>
              <a:ext uri="{FF2B5EF4-FFF2-40B4-BE49-F238E27FC236}">
                <a16:creationId xmlns:a16="http://schemas.microsoft.com/office/drawing/2014/main" id="{3F874044-2E29-5986-54EB-445D5A650157}"/>
              </a:ext>
            </a:extLst>
          </p:cNvPr>
          <p:cNvSpPr txBox="1">
            <a:spLocks/>
          </p:cNvSpPr>
          <p:nvPr/>
        </p:nvSpPr>
        <p:spPr bwMode="gray">
          <a:xfrm>
            <a:off x="4222743" y="2369967"/>
            <a:ext cx="3700917" cy="6463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VS Health Sans"/>
                <a:ea typeface="+mn-ea"/>
                <a:cs typeface="+mn-cs"/>
              </a:rPr>
              <a:t>Active listeners ready to understand the full situation and the impact to the member. 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VS Health Sans"/>
                <a:ea typeface="+mn-ea"/>
                <a:cs typeface="+mn-cs"/>
              </a:rPr>
              <a:t>Listening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VS Health Sans"/>
                <a:ea typeface="+mn-ea"/>
                <a:cs typeface="+mn-cs"/>
              </a:rPr>
              <a:t> and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VS Health Sans"/>
                <a:ea typeface="+mn-ea"/>
                <a:cs typeface="+mn-cs"/>
              </a:rPr>
              <a:t>empathizing humanizes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VS Health Sans"/>
                <a:ea typeface="+mn-ea"/>
                <a:cs typeface="+mn-cs"/>
              </a:rPr>
              <a:t> the interaction.</a:t>
            </a:r>
          </a:p>
        </p:txBody>
      </p:sp>
      <p:sp>
        <p:nvSpPr>
          <p:cNvPr id="1030" name="Content Placeholder 2">
            <a:extLst>
              <a:ext uri="{FF2B5EF4-FFF2-40B4-BE49-F238E27FC236}">
                <a16:creationId xmlns:a16="http://schemas.microsoft.com/office/drawing/2014/main" id="{548BD45A-D629-8BC8-12A1-73E7B46B875A}"/>
              </a:ext>
            </a:extLst>
          </p:cNvPr>
          <p:cNvSpPr txBox="1">
            <a:spLocks/>
          </p:cNvSpPr>
          <p:nvPr/>
        </p:nvSpPr>
        <p:spPr bwMode="gray">
          <a:xfrm>
            <a:off x="4325568" y="3085578"/>
            <a:ext cx="3428269" cy="20979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328" marR="0" lvl="0" indent="-1714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CVS Health Sans" panose="020B0504020202020204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VS Health Sans"/>
                <a:ea typeface="+mn-ea"/>
                <a:cs typeface="+mn-cs"/>
              </a:rPr>
              <a:t>Listen carefully and repeat your understanding of their situation</a:t>
            </a:r>
          </a:p>
          <a:p>
            <a:pPr marL="338328" marR="0" lvl="0" indent="-1714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CVS Health Sans" panose="020B0504020202020204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VS Health Sans"/>
                <a:ea typeface="+mn-ea"/>
                <a:cs typeface="+mn-cs"/>
              </a:rPr>
              <a:t>Allow member to vent their frustrations</a:t>
            </a:r>
          </a:p>
          <a:p>
            <a:pPr marL="338328" marR="0" lvl="0" indent="-1714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CVS Health Sans" panose="020B0504020202020204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VS Health Sans"/>
                <a:ea typeface="+mn-ea"/>
                <a:cs typeface="+mn-cs"/>
              </a:rPr>
              <a:t>Stay positive and be patient</a:t>
            </a:r>
          </a:p>
          <a:p>
            <a:pPr marL="338328" marR="0" lvl="0" indent="-1714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CVS Health Sans" panose="020B0504020202020204" pitchFamily="34" charset="0"/>
              <a:buChar char="–"/>
              <a:tabLst/>
              <a:defRPr/>
            </a:pPr>
            <a:r>
              <a:rPr lang="en-US" sz="1200" b="0" dirty="0">
                <a:solidFill>
                  <a:srgbClr val="3F3F3F"/>
                </a:solidFill>
                <a:latin typeface="CVS Health Sans"/>
              </a:rPr>
              <a:t>Always be respectful and never minimize their concerns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VS Health Sans"/>
              <a:ea typeface="+mn-ea"/>
              <a:cs typeface="+mn-cs"/>
            </a:endParaRPr>
          </a:p>
        </p:txBody>
      </p:sp>
      <p:pic>
        <p:nvPicPr>
          <p:cNvPr id="1031" name="Picture 8" descr="How much of our empathy is down to genes?">
            <a:extLst>
              <a:ext uri="{FF2B5EF4-FFF2-40B4-BE49-F238E27FC236}">
                <a16:creationId xmlns:a16="http://schemas.microsoft.com/office/drawing/2014/main" id="{0C5E64E1-209C-F5F1-CE8F-7F0593557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339" y="4884325"/>
            <a:ext cx="2226039" cy="148132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05ADBF-6739-0C44-FD5B-5143EE48E11E}"/>
              </a:ext>
            </a:extLst>
          </p:cNvPr>
          <p:cNvSpPr txBox="1">
            <a:spLocks/>
          </p:cNvSpPr>
          <p:nvPr/>
        </p:nvSpPr>
        <p:spPr bwMode="gray">
          <a:xfrm>
            <a:off x="279617" y="2369967"/>
            <a:ext cx="3584255" cy="7977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VS Health Sans"/>
                <a:ea typeface="+mn-ea"/>
                <a:cs typeface="+mn-cs"/>
              </a:rPr>
              <a:t>Every day you speak to someone: battling a           life-threatening illness, dealing with a sick child, who lost their loved one or is newly diagnosed and is unsure how they’ll pay for their medication.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3DB69A1-322A-CF9A-5C68-11861B136E97}"/>
              </a:ext>
            </a:extLst>
          </p:cNvPr>
          <p:cNvGrpSpPr/>
          <p:nvPr/>
        </p:nvGrpSpPr>
        <p:grpSpPr>
          <a:xfrm>
            <a:off x="128368" y="122250"/>
            <a:ext cx="4666213" cy="953891"/>
            <a:chOff x="128368" y="122250"/>
            <a:chExt cx="4666213" cy="953891"/>
          </a:xfrm>
        </p:grpSpPr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FBA1F7BD-104F-211D-9248-62EF77FABD0B}"/>
                </a:ext>
              </a:extLst>
            </p:cNvPr>
            <p:cNvSpPr/>
            <p:nvPr/>
          </p:nvSpPr>
          <p:spPr>
            <a:xfrm>
              <a:off x="128368" y="122250"/>
              <a:ext cx="4666213" cy="9538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latin typeface="CVS Health Sans" panose="020B0504020202020204" pitchFamily="34" charset="0"/>
              </a:endParaRPr>
            </a:p>
          </p:txBody>
        </p:sp>
        <p:pic>
          <p:nvPicPr>
            <p:cNvPr id="8" name="Picture 12" descr="CVS Health heart transparent PNG - StickPNG">
              <a:extLst>
                <a:ext uri="{FF2B5EF4-FFF2-40B4-BE49-F238E27FC236}">
                  <a16:creationId xmlns:a16="http://schemas.microsoft.com/office/drawing/2014/main" id="{715365BD-5AD5-F2C2-6C3A-236AAFE498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307" y="202039"/>
              <a:ext cx="943615" cy="678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8EF8E34-A697-603F-F42D-A4399096E3A2}"/>
                </a:ext>
              </a:extLst>
            </p:cNvPr>
            <p:cNvSpPr/>
            <p:nvPr/>
          </p:nvSpPr>
          <p:spPr>
            <a:xfrm>
              <a:off x="293970" y="789068"/>
              <a:ext cx="1003501" cy="2537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bg1"/>
                  </a:solidFill>
                  <a:latin typeface="CVS Health Sans" panose="020B0504020202020204" pitchFamily="34" charset="0"/>
                </a:rPr>
                <a:t>BE HUMAN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FE5D5C-EC6D-FB5C-0A59-96B65CA617F5}"/>
                </a:ext>
              </a:extLst>
            </p:cNvPr>
            <p:cNvSpPr txBox="1"/>
            <p:nvPr/>
          </p:nvSpPr>
          <p:spPr>
            <a:xfrm>
              <a:off x="1282311" y="259634"/>
              <a:ext cx="3503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CVS Health Sans" panose="020B0504020202020204" pitchFamily="34" charset="0"/>
                </a:rPr>
                <a:t>How We Care</a:t>
              </a:r>
              <a:endParaRPr lang="en-US" sz="3600" dirty="0">
                <a:solidFill>
                  <a:schemeClr val="bg1"/>
                </a:solidFill>
                <a:latin typeface="CVS Health Sans" panose="020B0504020202020204" pitchFamily="34" charset="0"/>
              </a:endParaRP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B2E4E1-45C6-F074-24EB-E27E62151457}"/>
              </a:ext>
            </a:extLst>
          </p:cNvPr>
          <p:cNvCxnSpPr>
            <a:cxnSpLocks/>
          </p:cNvCxnSpPr>
          <p:nvPr/>
        </p:nvCxnSpPr>
        <p:spPr>
          <a:xfrm>
            <a:off x="3979292" y="2344477"/>
            <a:ext cx="0" cy="29572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CC96DE-DF97-BC1E-6F44-33927D561DBE}"/>
              </a:ext>
            </a:extLst>
          </p:cNvPr>
          <p:cNvCxnSpPr>
            <a:cxnSpLocks/>
          </p:cNvCxnSpPr>
          <p:nvPr/>
        </p:nvCxnSpPr>
        <p:spPr>
          <a:xfrm>
            <a:off x="8145482" y="2350532"/>
            <a:ext cx="0" cy="29572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2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BB9A05-A515-C1AA-A3F1-0E3CBE1AB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9619" y="6448476"/>
            <a:ext cx="1352381" cy="409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569380-36F7-0434-1066-86FAA55F0972}"/>
              </a:ext>
            </a:extLst>
          </p:cNvPr>
          <p:cNvSpPr txBox="1"/>
          <p:nvPr/>
        </p:nvSpPr>
        <p:spPr>
          <a:xfrm>
            <a:off x="135754" y="6586355"/>
            <a:ext cx="804672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©2022 CVS Health and/or one of its affiliates. Confidential and proprietary.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BDE890-B841-71C5-3994-E99F88CEBB12}"/>
              </a:ext>
            </a:extLst>
          </p:cNvPr>
          <p:cNvSpPr/>
          <p:nvPr/>
        </p:nvSpPr>
        <p:spPr>
          <a:xfrm>
            <a:off x="348946" y="1729341"/>
            <a:ext cx="2967262" cy="2755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rgbClr val="C00000"/>
                </a:solidFill>
                <a:latin typeface="CVS Health Sans" panose="020B0504020202020204" pitchFamily="34" charset="0"/>
              </a:rPr>
              <a:t>Always keep in mind…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4E782-EECA-5B37-53F9-53C7866A3C7A}"/>
              </a:ext>
            </a:extLst>
          </p:cNvPr>
          <p:cNvSpPr/>
          <p:nvPr/>
        </p:nvSpPr>
        <p:spPr>
          <a:xfrm>
            <a:off x="4795492" y="1718387"/>
            <a:ext cx="2305727" cy="253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rgbClr val="C00000"/>
                </a:solidFill>
                <a:latin typeface="CVS Health Sans" panose="020B0504020202020204" pitchFamily="34" charset="0"/>
              </a:rPr>
              <a:t>Engage the member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6200B7-E003-E72C-A78C-6A49C2838E5E}"/>
              </a:ext>
            </a:extLst>
          </p:cNvPr>
          <p:cNvSpPr txBox="1"/>
          <p:nvPr/>
        </p:nvSpPr>
        <p:spPr>
          <a:xfrm>
            <a:off x="129284" y="2370991"/>
            <a:ext cx="36984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8328" marR="0" lvl="0" indent="-1714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US" sz="1200" dirty="0">
                <a:latin typeface="CVS Health Sans" panose="020B0504020202020204" pitchFamily="34" charset="0"/>
              </a:rPr>
              <a:t>Everyone is going through something</a:t>
            </a:r>
          </a:p>
          <a:p>
            <a:pPr marL="338328" marR="0" lvl="0" indent="-1714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US" sz="1200" dirty="0">
                <a:latin typeface="CVS Health Sans" panose="020B0504020202020204" pitchFamily="34" charset="0"/>
              </a:rPr>
              <a:t>Member’s words reflect how they feel</a:t>
            </a:r>
          </a:p>
          <a:p>
            <a:pPr marL="338328" indent="-171450" defTabSz="457200"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/>
            </a:pPr>
            <a:r>
              <a:rPr lang="en-US" sz="1200" dirty="0">
                <a:latin typeface="CVS Health Sans" panose="020B0504020202020204" pitchFamily="34" charset="0"/>
              </a:rPr>
              <a:t>People rely on me for their care</a:t>
            </a:r>
          </a:p>
          <a:p>
            <a:pPr marL="338328" indent="-171450" defTabSz="457200"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/>
            </a:pPr>
            <a:r>
              <a:rPr lang="en-US" sz="1200" dirty="0">
                <a:latin typeface="CVS Health Sans" panose="020B0504020202020204" pitchFamily="34" charset="0"/>
              </a:rPr>
              <a:t>Don’t rush, take the time to listen carefully</a:t>
            </a:r>
          </a:p>
          <a:p>
            <a:pPr marL="338328" indent="-171450" defTabSz="457200"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–"/>
              <a:defRPr/>
            </a:pPr>
            <a:r>
              <a:rPr lang="en-US" sz="1200" dirty="0">
                <a:latin typeface="CVS Health Sans" panose="020B0504020202020204" pitchFamily="34" charset="0"/>
              </a:rPr>
              <a:t>I can make a difference in people’s lives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VS Health Sans" panose="020B05040202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3F8AD77-AEF5-68FD-A011-AF79CE1628D9}"/>
              </a:ext>
            </a:extLst>
          </p:cNvPr>
          <p:cNvSpPr txBox="1">
            <a:spLocks/>
          </p:cNvSpPr>
          <p:nvPr/>
        </p:nvSpPr>
        <p:spPr bwMode="gray">
          <a:xfrm>
            <a:off x="4060875" y="2380044"/>
            <a:ext cx="3920066" cy="20979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328" marR="0" lvl="0" indent="-1714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CVS Health Sans" panose="020B0504020202020204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VS Health Sans" panose="020B0504020202020204" pitchFamily="34" charset="0"/>
              </a:rPr>
              <a:t>I am sorry you had this experience…</a:t>
            </a:r>
          </a:p>
          <a:p>
            <a:pPr marL="338328" marR="0" lvl="0" indent="-1714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CVS Health Sans" panose="020B0504020202020204" pitchFamily="34" charset="0"/>
              <a:buChar char="–"/>
              <a:tabLst/>
              <a:defRPr/>
            </a:pPr>
            <a:r>
              <a:rPr lang="en-US" sz="1200" b="0" spc="100" dirty="0">
                <a:solidFill>
                  <a:srgbClr val="3F3F3F"/>
                </a:solidFill>
                <a:latin typeface="CVS Health Sans" panose="020B0504020202020204" pitchFamily="34" charset="0"/>
              </a:rPr>
              <a:t>I realize how frustrating this may be….</a:t>
            </a:r>
          </a:p>
          <a:p>
            <a:pPr marL="338328" marR="0" lvl="0" indent="-1714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CVS Health Sans" panose="020B0504020202020204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1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VS Health Sans" panose="020B0504020202020204" pitchFamily="34" charset="0"/>
              </a:rPr>
              <a:t>I can see why you feel this way…</a:t>
            </a:r>
          </a:p>
          <a:p>
            <a:pPr marL="338328" marR="0" lvl="0" indent="-1714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CVS Health Sans" panose="020B0504020202020204" pitchFamily="34" charset="0"/>
              <a:buChar char="–"/>
              <a:tabLst/>
              <a:defRPr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VS Health Sans" panose="020B0504020202020204" pitchFamily="34" charset="0"/>
              </a:rPr>
              <a:t>I know how confusing this must have been…</a:t>
            </a:r>
            <a:endParaRPr kumimoji="0" lang="en-US" sz="1200" b="0" i="0" u="none" strike="noStrike" kern="1200" cap="none" spc="1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VS Health Sans" panose="020B0504020202020204" pitchFamily="34" charset="0"/>
            </a:endParaRPr>
          </a:p>
          <a:p>
            <a:pPr marL="338328" indent="-171450">
              <a:spcBef>
                <a:spcPts val="600"/>
              </a:spcBef>
              <a:buClr>
                <a:srgbClr val="000000"/>
              </a:buClr>
              <a:buFont typeface="CVS Health Sans" panose="020B0504020202020204" pitchFamily="34" charset="0"/>
              <a:buChar char="–"/>
              <a:defRPr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VS Health Sans" panose="020B0504020202020204" pitchFamily="34" charset="0"/>
              </a:rPr>
              <a:t>I understand the importance of your child’s needs, let me look into your account…</a:t>
            </a:r>
            <a:endParaRPr lang="en-US" sz="1200" dirty="0">
              <a:solidFill>
                <a:srgbClr val="000000"/>
              </a:solidFill>
              <a:latin typeface="CVS Health Sans" panose="020B0504020202020204" pitchFamily="34" charset="0"/>
            </a:endParaRPr>
          </a:p>
          <a:p>
            <a:pPr marL="338328" marR="0" lvl="0" indent="-1714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CVS Health Sans" panose="020B0504020202020204" pitchFamily="34" charset="0"/>
              <a:buChar char="–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VS Health Sans"/>
              <a:ea typeface="+mn-ea"/>
              <a:cs typeface="+mn-cs"/>
            </a:endParaRPr>
          </a:p>
        </p:txBody>
      </p:sp>
      <p:pic>
        <p:nvPicPr>
          <p:cNvPr id="16" name="Picture 15" descr="Remote Call Centers: Manager &amp; Agent Best Practices">
            <a:extLst>
              <a:ext uri="{FF2B5EF4-FFF2-40B4-BE49-F238E27FC236}">
                <a16:creationId xmlns:a16="http://schemas.microsoft.com/office/drawing/2014/main" id="{CE33D5EA-6EAD-3376-B013-392ECE68A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46670" y="4884325"/>
            <a:ext cx="2254549" cy="148132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125 Parenting Quotes That Will Give You All the Feelings - Parade:  Entertainment, Recipes, Health, Life, Holidays">
            <a:extLst>
              <a:ext uri="{FF2B5EF4-FFF2-40B4-BE49-F238E27FC236}">
                <a16:creationId xmlns:a16="http://schemas.microsoft.com/office/drawing/2014/main" id="{7CE9CB1B-EDC8-3829-2E23-E4B21FE8B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8483" y="4882060"/>
            <a:ext cx="2226040" cy="148132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When doctors and parents disagree on how to treat a sick child the  emotional and financial costs can be huge">
            <a:extLst>
              <a:ext uri="{FF2B5EF4-FFF2-40B4-BE49-F238E27FC236}">
                <a16:creationId xmlns:a16="http://schemas.microsoft.com/office/drawing/2014/main" id="{C2769AA8-1344-186D-0F68-D92BC67FB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61" y="4861401"/>
            <a:ext cx="1977649" cy="148132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FE1F9B9-BADD-E18F-6E01-2892AA2A1743}"/>
              </a:ext>
            </a:extLst>
          </p:cNvPr>
          <p:cNvSpPr txBox="1">
            <a:spLocks/>
          </p:cNvSpPr>
          <p:nvPr/>
        </p:nvSpPr>
        <p:spPr bwMode="gray">
          <a:xfrm>
            <a:off x="8499018" y="2380044"/>
            <a:ext cx="3378464" cy="16122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200" b="0" dirty="0">
                <a:solidFill>
                  <a:schemeClr val="tx1"/>
                </a:solidFill>
                <a:latin typeface="CVS Health Sans" panose="020B0504020202020204" pitchFamily="34" charset="0"/>
              </a:rPr>
              <a:t>In Customer Service, empathy is about the ability to have a meaningful human interaction. When used timely &amp; sincerely, it creates a sense of calm and an immediate personal connection.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1200" b="0" dirty="0">
              <a:solidFill>
                <a:schemeClr val="tx1"/>
              </a:solidFill>
              <a:latin typeface="CVS Health Sans" panose="020B0504020202020204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A1735CB-285E-A24A-2C55-1FB78AEE9F08}"/>
              </a:ext>
            </a:extLst>
          </p:cNvPr>
          <p:cNvSpPr txBox="1">
            <a:spLocks/>
          </p:cNvSpPr>
          <p:nvPr/>
        </p:nvSpPr>
        <p:spPr bwMode="gray">
          <a:xfrm>
            <a:off x="8616438" y="3260214"/>
            <a:ext cx="2931418" cy="9273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0" hangingPunct="1">
              <a:spcBef>
                <a:spcPts val="1800"/>
              </a:spcBef>
              <a:buClr>
                <a:schemeClr val="tx1"/>
              </a:buClr>
              <a:buFont typeface="Arial"/>
              <a:buNone/>
              <a:defRPr sz="1800" b="1" kern="1200" cap="none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71450" indent="-171450" algn="l" defTabSz="457200" rtl="0" eaLnBrk="1" latinLnBrk="0" hangingPunct="1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42900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15938" indent="-173038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687388" indent="-171450" algn="l" defTabSz="4572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860425" indent="-173038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3187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03325" indent="-171450" algn="l" defTabSz="4572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9725" marR="0" lvl="0" indent="-169545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CVS Health Sans" panose="020B0504020202020204" pitchFamily="34" charset="0"/>
              <a:buChar char="–"/>
              <a:tabLst/>
              <a:defRPr/>
            </a:pPr>
            <a:r>
              <a:rPr lang="en-US" sz="1200" b="0" dirty="0">
                <a:solidFill>
                  <a:schemeClr val="tx1"/>
                </a:solidFill>
                <a:latin typeface="CVS Health Sans" panose="020B0504020202020204" pitchFamily="34" charset="0"/>
              </a:rPr>
              <a:t>Members feel heard &amp; emotionally acknowledged </a:t>
            </a:r>
          </a:p>
          <a:p>
            <a:pPr marL="339725" marR="0" lvl="0" indent="-169545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CVS Health Sans" panose="020B0504020202020204" pitchFamily="34" charset="0"/>
              <a:buChar char="–"/>
              <a:tabLst/>
              <a:defRPr/>
            </a:pPr>
            <a:r>
              <a:rPr lang="en-US" sz="1200" b="0" dirty="0">
                <a:solidFill>
                  <a:schemeClr val="tx1"/>
                </a:solidFill>
                <a:latin typeface="CVS Health Sans"/>
              </a:rPr>
              <a:t>Higher NPS &amp; OSAT scores</a:t>
            </a:r>
          </a:p>
          <a:p>
            <a:pPr marL="339725" marR="0" lvl="0" indent="-169545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CVS Health Sans" panose="020B0504020202020204" pitchFamily="34" charset="0"/>
              <a:buChar char="–"/>
              <a:tabLst/>
              <a:defRPr/>
            </a:pPr>
            <a:r>
              <a:rPr lang="en-US" sz="1200" b="0" dirty="0">
                <a:solidFill>
                  <a:schemeClr val="tx1"/>
                </a:solidFill>
                <a:latin typeface="CVS Health Sans"/>
              </a:rPr>
              <a:t>Fewer escalations &amp; callbacks    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E987F6-0117-2622-575D-0ADDC4644A24}"/>
              </a:ext>
            </a:extLst>
          </p:cNvPr>
          <p:cNvSpPr/>
          <p:nvPr/>
        </p:nvSpPr>
        <p:spPr>
          <a:xfrm>
            <a:off x="8503405" y="1743068"/>
            <a:ext cx="3033192" cy="253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rgbClr val="C00000"/>
                </a:solidFill>
                <a:latin typeface="CVS Health Sans" panose="020B0504020202020204" pitchFamily="34" charset="0"/>
              </a:rPr>
              <a:t>Why Being Human matters </a:t>
            </a:r>
          </a:p>
        </p:txBody>
      </p:sp>
      <p:pic>
        <p:nvPicPr>
          <p:cNvPr id="2" name="Picture 12" descr="CVS Health heart transparent PNG - StickPNG">
            <a:extLst>
              <a:ext uri="{FF2B5EF4-FFF2-40B4-BE49-F238E27FC236}">
                <a16:creationId xmlns:a16="http://schemas.microsoft.com/office/drawing/2014/main" id="{13F35344-5535-D92D-BC8C-B17C3098F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135" y="1745676"/>
            <a:ext cx="374569" cy="26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7FD4A3B8-DB12-2923-4992-A726C8517BEC}"/>
              </a:ext>
            </a:extLst>
          </p:cNvPr>
          <p:cNvGrpSpPr/>
          <p:nvPr/>
        </p:nvGrpSpPr>
        <p:grpSpPr>
          <a:xfrm>
            <a:off x="128368" y="122250"/>
            <a:ext cx="4666213" cy="953891"/>
            <a:chOff x="128368" y="122250"/>
            <a:chExt cx="4666213" cy="953891"/>
          </a:xfrm>
        </p:grpSpPr>
        <p:sp>
          <p:nvSpPr>
            <p:cNvPr id="13312" name="Rectangle 13311">
              <a:extLst>
                <a:ext uri="{FF2B5EF4-FFF2-40B4-BE49-F238E27FC236}">
                  <a16:creationId xmlns:a16="http://schemas.microsoft.com/office/drawing/2014/main" id="{D14E2BA0-1B72-C302-44A3-A5963475FF9B}"/>
                </a:ext>
              </a:extLst>
            </p:cNvPr>
            <p:cNvSpPr/>
            <p:nvPr/>
          </p:nvSpPr>
          <p:spPr>
            <a:xfrm>
              <a:off x="128368" y="122250"/>
              <a:ext cx="4666213" cy="9538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latin typeface="CVS Health Sans" panose="020B0504020202020204" pitchFamily="34" charset="0"/>
              </a:endParaRPr>
            </a:p>
          </p:txBody>
        </p:sp>
        <p:pic>
          <p:nvPicPr>
            <p:cNvPr id="13313" name="Picture 12" descr="CVS Health heart transparent PNG - StickPNG">
              <a:extLst>
                <a:ext uri="{FF2B5EF4-FFF2-40B4-BE49-F238E27FC236}">
                  <a16:creationId xmlns:a16="http://schemas.microsoft.com/office/drawing/2014/main" id="{9C217FBA-B47B-4909-7460-59CC70FA20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307" y="202039"/>
              <a:ext cx="943615" cy="678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14" name="Rectangle 13313">
              <a:extLst>
                <a:ext uri="{FF2B5EF4-FFF2-40B4-BE49-F238E27FC236}">
                  <a16:creationId xmlns:a16="http://schemas.microsoft.com/office/drawing/2014/main" id="{0629447B-ECB9-EF5F-866B-5FF5BD0A1EBE}"/>
                </a:ext>
              </a:extLst>
            </p:cNvPr>
            <p:cNvSpPr/>
            <p:nvPr/>
          </p:nvSpPr>
          <p:spPr>
            <a:xfrm>
              <a:off x="293970" y="789068"/>
              <a:ext cx="1003501" cy="2537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bg1"/>
                  </a:solidFill>
                  <a:latin typeface="CVS Health Sans" panose="020B0504020202020204" pitchFamily="34" charset="0"/>
                </a:rPr>
                <a:t>BE HUMAN</a:t>
              </a:r>
            </a:p>
          </p:txBody>
        </p:sp>
        <p:sp>
          <p:nvSpPr>
            <p:cNvPr id="13315" name="TextBox 13314">
              <a:extLst>
                <a:ext uri="{FF2B5EF4-FFF2-40B4-BE49-F238E27FC236}">
                  <a16:creationId xmlns:a16="http://schemas.microsoft.com/office/drawing/2014/main" id="{CFFC32C3-F7E3-C6EA-39D7-F24E15718FF8}"/>
                </a:ext>
              </a:extLst>
            </p:cNvPr>
            <p:cNvSpPr txBox="1"/>
            <p:nvPr/>
          </p:nvSpPr>
          <p:spPr>
            <a:xfrm>
              <a:off x="1282311" y="259634"/>
              <a:ext cx="35037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CVS Health Sans" panose="020B0504020202020204" pitchFamily="34" charset="0"/>
                </a:rPr>
                <a:t>How We Care</a:t>
              </a:r>
              <a:endParaRPr lang="en-US" sz="3600" dirty="0">
                <a:solidFill>
                  <a:schemeClr val="bg1"/>
                </a:solidFill>
                <a:latin typeface="CVS Health Sans" panose="020B0504020202020204" pitchFamily="34" charset="0"/>
              </a:endParaRPr>
            </a:p>
          </p:txBody>
        </p:sp>
      </p:grpSp>
      <p:sp>
        <p:nvSpPr>
          <p:cNvPr id="13316" name="TextBox 13315">
            <a:extLst>
              <a:ext uri="{FF2B5EF4-FFF2-40B4-BE49-F238E27FC236}">
                <a16:creationId xmlns:a16="http://schemas.microsoft.com/office/drawing/2014/main" id="{59F8DA6A-FB45-4854-5229-9BC532B85AD9}"/>
              </a:ext>
            </a:extLst>
          </p:cNvPr>
          <p:cNvSpPr txBox="1"/>
          <p:nvPr/>
        </p:nvSpPr>
        <p:spPr>
          <a:xfrm>
            <a:off x="5938094" y="324745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VS Health Sans" panose="020B0504020202020204" pitchFamily="34" charset="0"/>
              </a:rPr>
              <a:t>Empathy Fundamentals</a:t>
            </a:r>
            <a:endParaRPr lang="en-US" sz="3200" dirty="0">
              <a:latin typeface="CVS Health Sans" panose="020B05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5419C07-971D-38F3-4971-177ED438E8B9}"/>
              </a:ext>
            </a:extLst>
          </p:cNvPr>
          <p:cNvCxnSpPr>
            <a:cxnSpLocks/>
          </p:cNvCxnSpPr>
          <p:nvPr/>
        </p:nvCxnSpPr>
        <p:spPr>
          <a:xfrm>
            <a:off x="3979292" y="2344477"/>
            <a:ext cx="0" cy="29572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A156CC-FF28-09F3-7B10-0328660BA3B8}"/>
              </a:ext>
            </a:extLst>
          </p:cNvPr>
          <p:cNvCxnSpPr>
            <a:cxnSpLocks/>
          </p:cNvCxnSpPr>
          <p:nvPr/>
        </p:nvCxnSpPr>
        <p:spPr>
          <a:xfrm>
            <a:off x="8145482" y="2350532"/>
            <a:ext cx="0" cy="29572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75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55769</TotalTime>
  <Words>360</Words>
  <Application>Microsoft Office PowerPoint</Application>
  <PresentationFormat>Widescreen</PresentationFormat>
  <Paragraphs>44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CVS Health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Talk Members – Expressing Empathy</dc:title>
  <dc:creator>Leija, Phillip G</dc:creator>
  <cp:lastModifiedBy>Kristoff, Angel T</cp:lastModifiedBy>
  <cp:revision>212</cp:revision>
  <dcterms:created xsi:type="dcterms:W3CDTF">2023-04-18T18:01:06Z</dcterms:created>
  <dcterms:modified xsi:type="dcterms:W3CDTF">2023-07-25T14:13:51Z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7599526-06ca-49cc-9fa9-5307800a949a_Enabled">
    <vt:lpwstr>true</vt:lpwstr>
  </property>
  <property fmtid="{D5CDD505-2E9C-101B-9397-08002B2CF9AE}" pid="3" name="MSIP_Label_67599526-06ca-49cc-9fa9-5307800a949a_SetDate">
    <vt:lpwstr>2023-04-18T18:01:06Z</vt:lpwstr>
  </property>
  <property fmtid="{D5CDD505-2E9C-101B-9397-08002B2CF9AE}" pid="4" name="MSIP_Label_67599526-06ca-49cc-9fa9-5307800a949a_Method">
    <vt:lpwstr>Standard</vt:lpwstr>
  </property>
  <property fmtid="{D5CDD505-2E9C-101B-9397-08002B2CF9AE}" pid="5" name="MSIP_Label_67599526-06ca-49cc-9fa9-5307800a949a_Name">
    <vt:lpwstr>67599526-06ca-49cc-9fa9-5307800a949a</vt:lpwstr>
  </property>
  <property fmtid="{D5CDD505-2E9C-101B-9397-08002B2CF9AE}" pid="6" name="MSIP_Label_67599526-06ca-49cc-9fa9-5307800a949a_SiteId">
    <vt:lpwstr>fabb61b8-3afe-4e75-b934-a47f782b8cd7</vt:lpwstr>
  </property>
  <property fmtid="{D5CDD505-2E9C-101B-9397-08002B2CF9AE}" pid="7" name="MSIP_Label_67599526-06ca-49cc-9fa9-5307800a949a_ActionId">
    <vt:lpwstr>88d2f989-8b39-44eb-af07-46ab98e5a2e8</vt:lpwstr>
  </property>
  <property fmtid="{D5CDD505-2E9C-101B-9397-08002B2CF9AE}" pid="8" name="MSIP_Label_67599526-06ca-49cc-9fa9-5307800a949a_ContentBits">
    <vt:lpwstr>0</vt:lpwstr>
  </property>
</Properties>
</file>